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sldIdLst>
    <p:sldId id="256" r:id="rId5"/>
    <p:sldId id="291" r:id="rId6"/>
    <p:sldId id="322" r:id="rId7"/>
    <p:sldId id="315" r:id="rId8"/>
    <p:sldId id="294" r:id="rId9"/>
    <p:sldId id="323" r:id="rId10"/>
    <p:sldId id="297" r:id="rId11"/>
    <p:sldId id="305" r:id="rId12"/>
    <p:sldId id="312" r:id="rId13"/>
    <p:sldId id="313" r:id="rId14"/>
    <p:sldId id="314" r:id="rId15"/>
    <p:sldId id="317" r:id="rId16"/>
    <p:sldId id="306" r:id="rId17"/>
    <p:sldId id="299" r:id="rId18"/>
    <p:sldId id="300" r:id="rId19"/>
    <p:sldId id="310" r:id="rId20"/>
    <p:sldId id="309" r:id="rId21"/>
    <p:sldId id="295" r:id="rId22"/>
    <p:sldId id="304" r:id="rId23"/>
    <p:sldId id="301" r:id="rId24"/>
    <p:sldId id="324" r:id="rId25"/>
    <p:sldId id="292" r:id="rId26"/>
    <p:sldId id="293" r:id="rId27"/>
    <p:sldId id="263" r:id="rId28"/>
    <p:sldId id="264" r:id="rId29"/>
    <p:sldId id="280" r:id="rId30"/>
    <p:sldId id="276" r:id="rId31"/>
    <p:sldId id="267" r:id="rId32"/>
    <p:sldId id="265" r:id="rId33"/>
    <p:sldId id="325" r:id="rId34"/>
    <p:sldId id="281" r:id="rId35"/>
    <p:sldId id="283" r:id="rId36"/>
    <p:sldId id="285" r:id="rId37"/>
    <p:sldId id="286" r:id="rId38"/>
    <p:sldId id="287" r:id="rId39"/>
    <p:sldId id="289" r:id="rId40"/>
    <p:sldId id="288" r:id="rId41"/>
    <p:sldId id="332" r:id="rId42"/>
    <p:sldId id="326" r:id="rId43"/>
    <p:sldId id="331" r:id="rId44"/>
    <p:sldId id="327" r:id="rId45"/>
    <p:sldId id="261" r:id="rId46"/>
    <p:sldId id="333" r:id="rId47"/>
    <p:sldId id="334" r:id="rId4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767171"/>
    <a:srgbClr val="DF5B27"/>
    <a:srgbClr val="9F5FCF"/>
    <a:srgbClr val="C9A4E4"/>
    <a:srgbClr val="CAA5E5"/>
    <a:srgbClr val="6A6765"/>
    <a:srgbClr val="A6A4A3"/>
    <a:srgbClr val="71227E"/>
    <a:srgbClr val="18A4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049C5F-E7F4-451F-8157-2C82AF4ED8E8}" v="15" dt="2022-12-17T17:33:29.5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97" autoAdjust="0"/>
    <p:restoredTop sz="86990" autoAdjust="0"/>
  </p:normalViewPr>
  <p:slideViewPr>
    <p:cSldViewPr snapToGrid="0">
      <p:cViewPr>
        <p:scale>
          <a:sx n="55" d="100"/>
          <a:sy n="55" d="100"/>
        </p:scale>
        <p:origin x="1042" y="451"/>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F229254-F95E-4FBF-996B-9238E605F6E3}" type="datetimeFigureOut">
              <a:rPr lang="da-DK" smtClean="0"/>
              <a:t>30-08-2024</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9E06A17-8770-487A-919D-495515AA5E4F}" type="slidenum">
              <a:rPr lang="da-DK" smtClean="0"/>
              <a:t>‹nr.›</a:t>
            </a:fld>
            <a:endParaRPr lang="da-DK"/>
          </a:p>
        </p:txBody>
      </p:sp>
    </p:spTree>
    <p:extLst>
      <p:ext uri="{BB962C8B-B14F-4D97-AF65-F5344CB8AC3E}">
        <p14:creationId xmlns:p14="http://schemas.microsoft.com/office/powerpoint/2010/main" val="2015183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600" b="1" kern="1200" dirty="0" smtClean="0">
                <a:solidFill>
                  <a:schemeClr val="tx1"/>
                </a:solidFill>
                <a:effectLst/>
                <a:latin typeface="+mn-lt"/>
                <a:ea typeface="+mn-ea"/>
                <a:cs typeface="+mn-cs"/>
              </a:rPr>
              <a:t>Jeg har fået lov at holde et oplæg omkring fundamental of </a:t>
            </a:r>
            <a:r>
              <a:rPr lang="da-DK" sz="1600" b="1" kern="1200" dirty="0" err="1" smtClean="0">
                <a:solidFill>
                  <a:schemeClr val="tx1"/>
                </a:solidFill>
                <a:effectLst/>
                <a:latin typeface="+mn-lt"/>
                <a:ea typeface="+mn-ea"/>
                <a:cs typeface="+mn-cs"/>
              </a:rPr>
              <a:t>care</a:t>
            </a:r>
            <a:r>
              <a:rPr lang="da-DK" sz="1600" b="1" kern="1200" dirty="0" smtClean="0">
                <a:solidFill>
                  <a:schemeClr val="tx1"/>
                </a:solidFill>
                <a:effectLst/>
                <a:latin typeface="+mn-lt"/>
                <a:ea typeface="+mn-ea"/>
                <a:cs typeface="+mn-cs"/>
              </a:rPr>
              <a:t>. Det er</a:t>
            </a:r>
            <a:r>
              <a:rPr lang="da-DK" sz="1600" b="1" kern="1200" baseline="0" dirty="0" smtClean="0">
                <a:solidFill>
                  <a:schemeClr val="tx1"/>
                </a:solidFill>
                <a:effectLst/>
                <a:latin typeface="+mn-lt"/>
                <a:ea typeface="+mn-ea"/>
                <a:cs typeface="+mn-cs"/>
              </a:rPr>
              <a:t> en begrebsramme vi arbejder med i bl.a. min afdeling – </a:t>
            </a:r>
            <a:r>
              <a:rPr lang="da-DK" sz="1600" b="1" kern="1200" baseline="0" dirty="0" err="1" smtClean="0">
                <a:solidFill>
                  <a:schemeClr val="tx1"/>
                </a:solidFill>
                <a:effectLst/>
                <a:latin typeface="+mn-lt"/>
                <a:ea typeface="+mn-ea"/>
                <a:cs typeface="+mn-cs"/>
              </a:rPr>
              <a:t>endokrinologisk</a:t>
            </a:r>
            <a:r>
              <a:rPr lang="da-DK" sz="1600" b="1" kern="1200" baseline="0" dirty="0" smtClean="0">
                <a:solidFill>
                  <a:schemeClr val="tx1"/>
                </a:solidFill>
                <a:effectLst/>
                <a:latin typeface="+mn-lt"/>
                <a:ea typeface="+mn-ea"/>
                <a:cs typeface="+mn-cs"/>
              </a:rPr>
              <a:t> afdeling, Steno Diabetes Center Odense og Reumatologisk afdeling på OUH.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600" b="1"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600" b="1" kern="1200" baseline="0" dirty="0" smtClean="0">
                <a:solidFill>
                  <a:schemeClr val="tx1"/>
                </a:solidFill>
                <a:effectLst/>
                <a:latin typeface="+mn-lt"/>
                <a:ea typeface="+mn-ea"/>
                <a:cs typeface="+mn-cs"/>
              </a:rPr>
              <a:t>Kort fortalt handler det om hvordan vi systematisk arbejder med at få italesat sygeplejen på tværs af tre afdelinger med udgangspunkt i begrebsrammen Fundamentals of </a:t>
            </a:r>
            <a:r>
              <a:rPr lang="da-DK" sz="1600" b="1" kern="1200" baseline="0" dirty="0" err="1" smtClean="0">
                <a:solidFill>
                  <a:schemeClr val="tx1"/>
                </a:solidFill>
                <a:effectLst/>
                <a:latin typeface="+mn-lt"/>
                <a:ea typeface="+mn-ea"/>
                <a:cs typeface="+mn-cs"/>
              </a:rPr>
              <a:t>care</a:t>
            </a:r>
            <a:r>
              <a:rPr lang="da-DK" sz="1600" b="1" kern="1200" baseline="0" dirty="0" smtClean="0">
                <a:solidFill>
                  <a:schemeClr val="tx1"/>
                </a:solidFill>
                <a:effectLst/>
                <a:latin typeface="+mn-lt"/>
                <a:ea typeface="+mn-ea"/>
                <a:cs typeface="+mn-cs"/>
              </a:rPr>
              <a:t>. </a:t>
            </a:r>
            <a:endParaRPr lang="da-DK" sz="1600" b="1"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600" b="1"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600" b="1" kern="1200" baseline="0" dirty="0" smtClean="0">
                <a:solidFill>
                  <a:schemeClr val="tx1"/>
                </a:solidFill>
                <a:effectLst/>
                <a:latin typeface="+mn-lt"/>
                <a:ea typeface="+mn-ea"/>
                <a:cs typeface="+mn-cs"/>
              </a:rPr>
              <a:t>Jeg </a:t>
            </a:r>
            <a:r>
              <a:rPr lang="da-DK" sz="1600" b="1" kern="1200" baseline="0" dirty="0" smtClean="0">
                <a:solidFill>
                  <a:schemeClr val="tx1"/>
                </a:solidFill>
                <a:effectLst/>
                <a:latin typeface="+mn-lt"/>
                <a:ea typeface="+mn-ea"/>
                <a:cs typeface="+mn-cs"/>
              </a:rPr>
              <a:t>står også her velvidende at der er flere sygehus i </a:t>
            </a:r>
            <a:r>
              <a:rPr lang="da-DK" sz="1600" b="1" kern="1200" baseline="0" dirty="0" err="1" smtClean="0">
                <a:solidFill>
                  <a:schemeClr val="tx1"/>
                </a:solidFill>
                <a:effectLst/>
                <a:latin typeface="+mn-lt"/>
                <a:ea typeface="+mn-ea"/>
                <a:cs typeface="+mn-cs"/>
              </a:rPr>
              <a:t>danmark</a:t>
            </a:r>
            <a:r>
              <a:rPr lang="da-DK" sz="1600" b="1" kern="1200" baseline="0" dirty="0" smtClean="0">
                <a:solidFill>
                  <a:schemeClr val="tx1"/>
                </a:solidFill>
                <a:effectLst/>
                <a:latin typeface="+mn-lt"/>
                <a:ea typeface="+mn-ea"/>
                <a:cs typeface="+mn-cs"/>
              </a:rPr>
              <a:t> der allerede anvender begrebsrammen som en del af deres strategi for sygepleje, bl.a. Region Nordjylland , region Midt </a:t>
            </a:r>
            <a:r>
              <a:rPr lang="da-DK" sz="1600" b="1" kern="1200" baseline="0" dirty="0" err="1" smtClean="0">
                <a:solidFill>
                  <a:schemeClr val="tx1"/>
                </a:solidFill>
                <a:effectLst/>
                <a:latin typeface="+mn-lt"/>
                <a:ea typeface="+mn-ea"/>
                <a:cs typeface="+mn-cs"/>
              </a:rPr>
              <a:t>jylland</a:t>
            </a:r>
            <a:r>
              <a:rPr lang="da-DK" sz="1600" b="1" kern="1200" baseline="0" dirty="0" smtClean="0">
                <a:solidFill>
                  <a:schemeClr val="tx1"/>
                </a:solidFill>
                <a:effectLst/>
                <a:latin typeface="+mn-lt"/>
                <a:ea typeface="+mn-ea"/>
                <a:cs typeface="+mn-cs"/>
              </a:rPr>
              <a:t>, samt region </a:t>
            </a:r>
            <a:r>
              <a:rPr lang="da-DK" sz="1600" b="1" kern="1200" baseline="0" dirty="0" err="1" smtClean="0">
                <a:solidFill>
                  <a:schemeClr val="tx1"/>
                </a:solidFill>
                <a:effectLst/>
                <a:latin typeface="+mn-lt"/>
                <a:ea typeface="+mn-ea"/>
                <a:cs typeface="+mn-cs"/>
              </a:rPr>
              <a:t>sjælland</a:t>
            </a:r>
            <a:r>
              <a:rPr lang="da-DK" sz="1600" b="1" kern="1200" baseline="0" dirty="0" smtClean="0">
                <a:solidFill>
                  <a:schemeClr val="tx1"/>
                </a:solidFill>
                <a:effectLst/>
                <a:latin typeface="+mn-lt"/>
                <a:ea typeface="+mn-ea"/>
                <a:cs typeface="+mn-cs"/>
              </a:rPr>
              <a:t>. Det har vi ikke på samme </a:t>
            </a:r>
            <a:r>
              <a:rPr lang="da-DK" sz="1600" b="1" kern="1200" baseline="0" dirty="0" smtClean="0">
                <a:solidFill>
                  <a:schemeClr val="tx1"/>
                </a:solidFill>
                <a:effectLst/>
                <a:latin typeface="+mn-lt"/>
                <a:ea typeface="+mn-ea"/>
                <a:cs typeface="+mn-cs"/>
              </a:rPr>
              <a:t>måde indarbejdet i vores organisation der </a:t>
            </a:r>
            <a:r>
              <a:rPr lang="da-DK" sz="1600" b="1" kern="1200" baseline="0" dirty="0" smtClean="0">
                <a:solidFill>
                  <a:schemeClr val="tx1"/>
                </a:solidFill>
                <a:effectLst/>
                <a:latin typeface="+mn-lt"/>
                <a:ea typeface="+mn-ea"/>
                <a:cs typeface="+mn-cs"/>
              </a:rPr>
              <a:t>hvor jeg kommer fra, men vi har på tværs af tre afdelinger valgt at arbejde med begrebsrammen.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E9E06A17-8770-487A-919D-495515AA5E4F}" type="slidenum">
              <a:rPr lang="da-DK" smtClean="0"/>
              <a:t>1</a:t>
            </a:fld>
            <a:endParaRPr lang="da-DK"/>
          </a:p>
        </p:txBody>
      </p:sp>
    </p:spTree>
    <p:extLst>
      <p:ext uri="{BB962C8B-B14F-4D97-AF65-F5344CB8AC3E}">
        <p14:creationId xmlns:p14="http://schemas.microsoft.com/office/powerpoint/2010/main" val="2099060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50" kern="1200" baseline="0" dirty="0" smtClean="0">
                <a:solidFill>
                  <a:schemeClr val="tx1"/>
                </a:solidFill>
                <a:effectLst/>
                <a:latin typeface="+mn-lt"/>
                <a:ea typeface="+mn-ea"/>
                <a:cs typeface="+mn-cs"/>
              </a:rPr>
              <a:t>Den </a:t>
            </a:r>
            <a:r>
              <a:rPr lang="da-DK" sz="1050" kern="1200" baseline="0" dirty="0" smtClean="0">
                <a:solidFill>
                  <a:schemeClr val="tx1"/>
                </a:solidFill>
                <a:effectLst/>
                <a:latin typeface="+mn-lt"/>
                <a:ea typeface="+mn-ea"/>
                <a:cs typeface="+mn-cs"/>
              </a:rPr>
              <a:t>næste cirkel, den lilla, handler om patientens </a:t>
            </a:r>
            <a:r>
              <a:rPr lang="da-DK" sz="1050" b="1" kern="1200" baseline="0" dirty="0" smtClean="0">
                <a:solidFill>
                  <a:schemeClr val="tx1"/>
                </a:solidFill>
                <a:effectLst/>
                <a:latin typeface="+mn-lt"/>
                <a:ea typeface="+mn-ea"/>
                <a:cs typeface="+mn-cs"/>
              </a:rPr>
              <a:t>fysiske og psykosociale behov</a:t>
            </a:r>
            <a:r>
              <a:rPr lang="da-DK" sz="1050" kern="1200" baseline="0" dirty="0" smtClean="0">
                <a:solidFill>
                  <a:schemeClr val="tx1"/>
                </a:solidFill>
                <a:effectLst/>
                <a:latin typeface="+mn-lt"/>
                <a:ea typeface="+mn-ea"/>
                <a:cs typeface="+mn-cs"/>
              </a:rPr>
              <a:t>, der </a:t>
            </a:r>
            <a:r>
              <a:rPr lang="da-DK" sz="1050" b="1" kern="1200" baseline="0" dirty="0" smtClean="0">
                <a:solidFill>
                  <a:schemeClr val="tx1"/>
                </a:solidFill>
                <a:effectLst/>
                <a:latin typeface="+mn-lt"/>
                <a:ea typeface="+mn-ea"/>
                <a:cs typeface="+mn-cs"/>
              </a:rPr>
              <a:t>udføres via sygeplejerskens relationelle handlinger</a:t>
            </a:r>
            <a:r>
              <a:rPr lang="da-DK" sz="1050" kern="1200" baseline="0" dirty="0" smtClean="0">
                <a:solidFill>
                  <a:schemeClr val="tx1"/>
                </a:solidFill>
                <a:effectLst/>
                <a:latin typeface="+mn-lt"/>
                <a:ea typeface="+mn-ea"/>
                <a:cs typeface="+mn-cs"/>
              </a:rPr>
              <a:t> – kaldet </a:t>
            </a:r>
            <a:r>
              <a:rPr lang="da-DK" sz="1050" b="1" kern="1200" baseline="0" dirty="0" smtClean="0">
                <a:solidFill>
                  <a:schemeClr val="tx1"/>
                </a:solidFill>
                <a:effectLst/>
                <a:latin typeface="+mn-lt"/>
                <a:ea typeface="+mn-ea"/>
                <a:cs typeface="+mn-cs"/>
              </a:rPr>
              <a:t>”Integration af sygepleje</a:t>
            </a:r>
            <a:r>
              <a:rPr lang="da-DK" sz="1050" kern="1200" baseline="0" dirty="0" smtClean="0">
                <a:solidFill>
                  <a:schemeClr val="tx1"/>
                </a:solidFill>
                <a:effectLst/>
                <a:latin typeface="+mn-lt"/>
                <a:ea typeface="+mn-ea"/>
                <a:cs typeface="+mn-cs"/>
              </a:rPr>
              <a:t>”. </a:t>
            </a:r>
            <a:endParaRPr lang="en-US" sz="1050"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E9E06A17-8770-487A-919D-495515AA5E4F}" type="slidenum">
              <a:rPr lang="da-DK" smtClean="0"/>
              <a:t>10</a:t>
            </a:fld>
            <a:endParaRPr lang="da-DK"/>
          </a:p>
        </p:txBody>
      </p:sp>
    </p:spTree>
    <p:extLst>
      <p:ext uri="{BB962C8B-B14F-4D97-AF65-F5344CB8AC3E}">
        <p14:creationId xmlns:p14="http://schemas.microsoft.com/office/powerpoint/2010/main" val="403058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50" kern="1200" baseline="0" dirty="0" smtClean="0">
                <a:solidFill>
                  <a:schemeClr val="tx1"/>
                </a:solidFill>
                <a:effectLst/>
                <a:latin typeface="+mn-lt"/>
                <a:ea typeface="+mn-ea"/>
                <a:cs typeface="+mn-cs"/>
              </a:rPr>
              <a:t>Den </a:t>
            </a:r>
            <a:r>
              <a:rPr lang="da-DK" sz="1050" kern="1200" baseline="0" dirty="0" smtClean="0">
                <a:solidFill>
                  <a:schemeClr val="tx1"/>
                </a:solidFill>
                <a:effectLst/>
                <a:latin typeface="+mn-lt"/>
                <a:ea typeface="+mn-ea"/>
                <a:cs typeface="+mn-cs"/>
              </a:rPr>
              <a:t>yderste orange cirkel omhandler de rammer der er for sygeplejens udfoldelse, både på det politiske og system niveauet, den kaldes </a:t>
            </a:r>
            <a:r>
              <a:rPr lang="da-DK" sz="1050" b="1" kern="1200" baseline="0" dirty="0" smtClean="0">
                <a:solidFill>
                  <a:schemeClr val="tx1"/>
                </a:solidFill>
                <a:effectLst/>
                <a:latin typeface="+mn-lt"/>
                <a:ea typeface="+mn-ea"/>
                <a:cs typeface="+mn-cs"/>
              </a:rPr>
              <a:t>konteksten for sygepleje</a:t>
            </a:r>
            <a:r>
              <a:rPr lang="da-DK" sz="1050" kern="1200" baseline="0" dirty="0" smtClean="0">
                <a:solidFill>
                  <a:schemeClr val="tx1"/>
                </a:solidFill>
                <a:effectLst/>
                <a:latin typeface="+mn-lt"/>
                <a:ea typeface="+mn-ea"/>
                <a:cs typeface="+mn-cs"/>
              </a:rPr>
              <a:t>.</a:t>
            </a:r>
            <a:endParaRPr lang="en-US" sz="1050" kern="1200" dirty="0" smtClean="0">
              <a:solidFill>
                <a:schemeClr val="tx1"/>
              </a:solidFill>
              <a:effectLst/>
              <a:latin typeface="+mn-lt"/>
              <a:ea typeface="+mn-ea"/>
              <a:cs typeface="+mn-cs"/>
            </a:endParaRPr>
          </a:p>
          <a:p>
            <a:pPr lvl="0"/>
            <a:endParaRPr lang="en-US" sz="1050" kern="1200" dirty="0" smtClean="0">
              <a:solidFill>
                <a:schemeClr val="tx1"/>
              </a:solidFill>
              <a:effectLst/>
              <a:latin typeface="+mn-lt"/>
              <a:ea typeface="+mn-ea"/>
              <a:cs typeface="+mn-cs"/>
            </a:endParaRPr>
          </a:p>
          <a:p>
            <a:pPr lvl="0"/>
            <a:endParaRPr lang="en-US" sz="1050"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E9E06A17-8770-487A-919D-495515AA5E4F}" type="slidenum">
              <a:rPr lang="da-DK" smtClean="0"/>
              <a:t>11</a:t>
            </a:fld>
            <a:endParaRPr lang="da-DK"/>
          </a:p>
        </p:txBody>
      </p:sp>
    </p:spTree>
    <p:extLst>
      <p:ext uri="{BB962C8B-B14F-4D97-AF65-F5344CB8AC3E}">
        <p14:creationId xmlns:p14="http://schemas.microsoft.com/office/powerpoint/2010/main" val="2693908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r>
              <a:rPr lang="en-US" sz="1050" kern="1200" dirty="0" smtClean="0">
                <a:solidFill>
                  <a:schemeClr val="tx1"/>
                </a:solidFill>
                <a:effectLst/>
                <a:latin typeface="+mn-lt"/>
                <a:ea typeface="+mn-ea"/>
                <a:cs typeface="+mn-cs"/>
              </a:rPr>
              <a:t>Fundamentals of care </a:t>
            </a:r>
            <a:r>
              <a:rPr lang="en-US" sz="1050" kern="1200" dirty="0" err="1" smtClean="0">
                <a:solidFill>
                  <a:schemeClr val="tx1"/>
                </a:solidFill>
                <a:effectLst/>
                <a:latin typeface="+mn-lt"/>
                <a:ea typeface="+mn-ea"/>
                <a:cs typeface="+mn-cs"/>
              </a:rPr>
              <a:t>klinik</a:t>
            </a:r>
            <a:r>
              <a:rPr lang="en-US" sz="1050" kern="1200" dirty="0" smtClean="0">
                <a:solidFill>
                  <a:schemeClr val="tx1"/>
                </a:solidFill>
                <a:effectLst/>
                <a:latin typeface="+mn-lt"/>
                <a:ea typeface="+mn-ea"/>
                <a:cs typeface="+mn-cs"/>
              </a:rPr>
              <a:t>, </a:t>
            </a:r>
            <a:r>
              <a:rPr lang="en-US" sz="1050" kern="1200" dirty="0" err="1" smtClean="0">
                <a:solidFill>
                  <a:schemeClr val="tx1"/>
                </a:solidFill>
                <a:effectLst/>
                <a:latin typeface="+mn-lt"/>
                <a:ea typeface="+mn-ea"/>
                <a:cs typeface="+mn-cs"/>
              </a:rPr>
              <a:t>ledelse</a:t>
            </a:r>
            <a:r>
              <a:rPr lang="en-US" sz="1050" kern="1200" dirty="0" smtClean="0">
                <a:solidFill>
                  <a:schemeClr val="tx1"/>
                </a:solidFill>
                <a:effectLst/>
                <a:latin typeface="+mn-lt"/>
                <a:ea typeface="+mn-ea"/>
                <a:cs typeface="+mn-cs"/>
              </a:rPr>
              <a:t>, </a:t>
            </a:r>
            <a:r>
              <a:rPr lang="en-US" sz="1050" kern="1200" dirty="0" err="1" smtClean="0">
                <a:solidFill>
                  <a:schemeClr val="tx1"/>
                </a:solidFill>
                <a:effectLst/>
                <a:latin typeface="+mn-lt"/>
                <a:ea typeface="+mn-ea"/>
                <a:cs typeface="+mn-cs"/>
              </a:rPr>
              <a:t>uddannelse</a:t>
            </a:r>
            <a:r>
              <a:rPr lang="en-US" sz="1050" kern="1200" dirty="0" smtClean="0">
                <a:solidFill>
                  <a:schemeClr val="tx1"/>
                </a:solidFill>
                <a:effectLst/>
                <a:latin typeface="+mn-lt"/>
                <a:ea typeface="+mn-ea"/>
                <a:cs typeface="+mn-cs"/>
              </a:rPr>
              <a:t> </a:t>
            </a:r>
            <a:r>
              <a:rPr lang="en-US" sz="1050" kern="1200" dirty="0" err="1" smtClean="0">
                <a:solidFill>
                  <a:schemeClr val="tx1"/>
                </a:solidFill>
                <a:effectLst/>
                <a:latin typeface="+mn-lt"/>
                <a:ea typeface="+mn-ea"/>
                <a:cs typeface="+mn-cs"/>
              </a:rPr>
              <a:t>og</a:t>
            </a:r>
            <a:r>
              <a:rPr lang="en-US" sz="1050" kern="1200" dirty="0" smtClean="0">
                <a:solidFill>
                  <a:schemeClr val="tx1"/>
                </a:solidFill>
                <a:effectLst/>
                <a:latin typeface="+mn-lt"/>
                <a:ea typeface="+mn-ea"/>
                <a:cs typeface="+mn-cs"/>
              </a:rPr>
              <a:t> </a:t>
            </a:r>
            <a:r>
              <a:rPr lang="en-US" sz="1050" kern="1200" dirty="0" err="1" smtClean="0">
                <a:solidFill>
                  <a:schemeClr val="tx1"/>
                </a:solidFill>
                <a:effectLst/>
                <a:latin typeface="+mn-lt"/>
                <a:ea typeface="+mn-ea"/>
                <a:cs typeface="+mn-cs"/>
              </a:rPr>
              <a:t>forskning</a:t>
            </a:r>
            <a:r>
              <a:rPr lang="en-US" sz="1050" kern="1200" dirty="0" smtClean="0">
                <a:solidFill>
                  <a:schemeClr val="tx1"/>
                </a:solidFill>
                <a:effectLst/>
                <a:latin typeface="+mn-lt"/>
                <a:ea typeface="+mn-ea"/>
                <a:cs typeface="+mn-cs"/>
              </a:rPr>
              <a:t> – bog </a:t>
            </a:r>
            <a:r>
              <a:rPr lang="en-US" sz="1050" kern="1200" dirty="0" err="1" smtClean="0">
                <a:solidFill>
                  <a:schemeClr val="tx1"/>
                </a:solidFill>
                <a:effectLst/>
                <a:latin typeface="+mn-lt"/>
                <a:ea typeface="+mn-ea"/>
                <a:cs typeface="+mn-cs"/>
              </a:rPr>
              <a:t>af</a:t>
            </a:r>
            <a:r>
              <a:rPr lang="en-US" sz="1050" kern="1200" dirty="0" smtClean="0">
                <a:solidFill>
                  <a:schemeClr val="tx1"/>
                </a:solidFill>
                <a:effectLst/>
                <a:latin typeface="+mn-lt"/>
                <a:ea typeface="+mn-ea"/>
                <a:cs typeface="+mn-cs"/>
              </a:rPr>
              <a:t> </a:t>
            </a:r>
            <a:r>
              <a:rPr lang="en-US" sz="1050" kern="1200" dirty="0" err="1" smtClean="0">
                <a:solidFill>
                  <a:schemeClr val="tx1"/>
                </a:solidFill>
                <a:effectLst/>
                <a:latin typeface="+mn-lt"/>
                <a:ea typeface="+mn-ea"/>
                <a:cs typeface="+mn-cs"/>
              </a:rPr>
              <a:t>Damsgaaerd</a:t>
            </a:r>
            <a:r>
              <a:rPr lang="en-US" sz="1050" kern="1200" baseline="0" dirty="0" smtClean="0">
                <a:solidFill>
                  <a:schemeClr val="tx1"/>
                </a:solidFill>
                <a:effectLst/>
                <a:latin typeface="+mn-lt"/>
                <a:ea typeface="+mn-ea"/>
                <a:cs typeface="+mn-cs"/>
              </a:rPr>
              <a:t>, </a:t>
            </a:r>
            <a:r>
              <a:rPr lang="en-US" sz="1050" kern="1200" baseline="0" dirty="0" err="1" smtClean="0">
                <a:solidFill>
                  <a:schemeClr val="tx1"/>
                </a:solidFill>
                <a:effectLst/>
                <a:latin typeface="+mn-lt"/>
                <a:ea typeface="+mn-ea"/>
                <a:cs typeface="+mn-cs"/>
              </a:rPr>
              <a:t>Grønkjær</a:t>
            </a:r>
            <a:r>
              <a:rPr lang="en-US" sz="1050" kern="1200" baseline="0" dirty="0" smtClean="0">
                <a:solidFill>
                  <a:schemeClr val="tx1"/>
                </a:solidFill>
                <a:effectLst/>
                <a:latin typeface="+mn-lt"/>
                <a:ea typeface="+mn-ea"/>
                <a:cs typeface="+mn-cs"/>
              </a:rPr>
              <a:t> </a:t>
            </a:r>
            <a:r>
              <a:rPr lang="en-US" sz="1050" kern="1200" baseline="0" dirty="0" err="1" smtClean="0">
                <a:solidFill>
                  <a:schemeClr val="tx1"/>
                </a:solidFill>
                <a:effectLst/>
                <a:latin typeface="+mn-lt"/>
                <a:ea typeface="+mn-ea"/>
                <a:cs typeface="+mn-cs"/>
              </a:rPr>
              <a:t>og</a:t>
            </a:r>
            <a:r>
              <a:rPr lang="en-US" sz="1050" kern="1200" baseline="0" dirty="0" smtClean="0">
                <a:solidFill>
                  <a:schemeClr val="tx1"/>
                </a:solidFill>
                <a:effectLst/>
                <a:latin typeface="+mn-lt"/>
                <a:ea typeface="+mn-ea"/>
                <a:cs typeface="+mn-cs"/>
              </a:rPr>
              <a:t> </a:t>
            </a:r>
            <a:r>
              <a:rPr lang="en-US" sz="1050" kern="1200" baseline="0" dirty="0" err="1" smtClean="0">
                <a:solidFill>
                  <a:schemeClr val="tx1"/>
                </a:solidFill>
                <a:effectLst/>
                <a:latin typeface="+mn-lt"/>
                <a:ea typeface="+mn-ea"/>
                <a:cs typeface="+mn-cs"/>
              </a:rPr>
              <a:t>Pousen</a:t>
            </a:r>
            <a:r>
              <a:rPr lang="en-US" sz="1050" kern="1200" baseline="0" dirty="0" smtClean="0">
                <a:solidFill>
                  <a:schemeClr val="tx1"/>
                </a:solidFill>
                <a:effectLst/>
                <a:latin typeface="+mn-lt"/>
                <a:ea typeface="+mn-ea"/>
                <a:cs typeface="+mn-cs"/>
              </a:rPr>
              <a:t> (den </a:t>
            </a:r>
            <a:r>
              <a:rPr lang="en-US" sz="1050" kern="1200" baseline="0" dirty="0" err="1" smtClean="0">
                <a:solidFill>
                  <a:schemeClr val="tx1"/>
                </a:solidFill>
                <a:effectLst/>
                <a:latin typeface="+mn-lt"/>
                <a:ea typeface="+mn-ea"/>
                <a:cs typeface="+mn-cs"/>
              </a:rPr>
              <a:t>grønne</a:t>
            </a:r>
            <a:r>
              <a:rPr lang="en-US" sz="1050" kern="1200" baseline="0" dirty="0" smtClean="0">
                <a:solidFill>
                  <a:schemeClr val="tx1"/>
                </a:solidFill>
                <a:effectLst/>
                <a:latin typeface="+mn-lt"/>
                <a:ea typeface="+mn-ea"/>
                <a:cs typeface="+mn-cs"/>
              </a:rPr>
              <a:t>) 2021</a:t>
            </a:r>
          </a:p>
          <a:p>
            <a:pPr lvl="0"/>
            <a:r>
              <a:rPr lang="en-US" sz="1050" kern="1200" baseline="0" dirty="0" err="1" smtClean="0">
                <a:solidFill>
                  <a:schemeClr val="tx1"/>
                </a:solidFill>
                <a:effectLst/>
                <a:latin typeface="+mn-lt"/>
                <a:ea typeface="+mn-ea"/>
                <a:cs typeface="+mn-cs"/>
              </a:rPr>
              <a:t>Feo</a:t>
            </a:r>
            <a:r>
              <a:rPr lang="en-US" sz="1050" kern="1200" baseline="0" dirty="0" smtClean="0">
                <a:solidFill>
                  <a:schemeClr val="tx1"/>
                </a:solidFill>
                <a:effectLst/>
                <a:latin typeface="+mn-lt"/>
                <a:ea typeface="+mn-ea"/>
                <a:cs typeface="+mn-cs"/>
              </a:rPr>
              <a:t> et all – </a:t>
            </a:r>
            <a:r>
              <a:rPr lang="en-US" sz="1050" kern="1200" baseline="0" dirty="0" err="1" smtClean="0">
                <a:solidFill>
                  <a:schemeClr val="tx1"/>
                </a:solidFill>
                <a:effectLst/>
                <a:latin typeface="+mn-lt"/>
                <a:ea typeface="+mn-ea"/>
                <a:cs typeface="+mn-cs"/>
              </a:rPr>
              <a:t>artikel</a:t>
            </a:r>
            <a:r>
              <a:rPr lang="en-US" sz="1050" kern="1200" baseline="0" dirty="0" smtClean="0">
                <a:solidFill>
                  <a:schemeClr val="tx1"/>
                </a:solidFill>
                <a:effectLst/>
                <a:latin typeface="+mn-lt"/>
                <a:ea typeface="+mn-ea"/>
                <a:cs typeface="+mn-cs"/>
              </a:rPr>
              <a:t> fra 2018 : Towards a standardized definition for fundamental care: A modified </a:t>
            </a:r>
            <a:r>
              <a:rPr lang="en-US" sz="1050" kern="1200" baseline="0" dirty="0" err="1" smtClean="0">
                <a:solidFill>
                  <a:schemeClr val="tx1"/>
                </a:solidFill>
                <a:effectLst/>
                <a:latin typeface="+mn-lt"/>
                <a:ea typeface="+mn-ea"/>
                <a:cs typeface="+mn-cs"/>
              </a:rPr>
              <a:t>Delpi</a:t>
            </a:r>
            <a:r>
              <a:rPr lang="en-US" sz="1050" kern="1200" baseline="0" dirty="0" smtClean="0">
                <a:solidFill>
                  <a:schemeClr val="tx1"/>
                </a:solidFill>
                <a:effectLst/>
                <a:latin typeface="+mn-lt"/>
                <a:ea typeface="+mn-ea"/>
                <a:cs typeface="+mn-cs"/>
              </a:rPr>
              <a:t> Study.</a:t>
            </a:r>
            <a:endParaRPr lang="en-US" sz="1050"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E9E06A17-8770-487A-919D-495515AA5E4F}" type="slidenum">
              <a:rPr lang="da-DK" smtClean="0"/>
              <a:t>12</a:t>
            </a:fld>
            <a:endParaRPr lang="da-DK"/>
          </a:p>
        </p:txBody>
      </p:sp>
    </p:spTree>
    <p:extLst>
      <p:ext uri="{BB962C8B-B14F-4D97-AF65-F5344CB8AC3E}">
        <p14:creationId xmlns:p14="http://schemas.microsoft.com/office/powerpoint/2010/main" val="1729872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r>
              <a:rPr lang="da-DK" sz="1050" dirty="0" smtClean="0"/>
              <a:t>Virginia Henderson sagde </a:t>
            </a:r>
            <a:r>
              <a:rPr lang="da-DK" sz="1200" b="0" i="0" kern="1200" dirty="0" err="1" smtClean="0">
                <a:solidFill>
                  <a:schemeClr val="tx1"/>
                </a:solidFill>
                <a:effectLst/>
                <a:latin typeface="+mn-lt"/>
                <a:ea typeface="+mn-ea"/>
                <a:cs typeface="+mn-cs"/>
              </a:rPr>
              <a:t>Commitment</a:t>
            </a:r>
            <a:r>
              <a:rPr lang="da-DK" sz="1200" b="0" i="0" kern="1200" dirty="0" smtClean="0">
                <a:solidFill>
                  <a:schemeClr val="tx1"/>
                </a:solidFill>
                <a:effectLst/>
                <a:latin typeface="+mn-lt"/>
                <a:ea typeface="+mn-ea"/>
                <a:cs typeface="+mn-cs"/>
              </a:rPr>
              <a:t>, </a:t>
            </a:r>
            <a:r>
              <a:rPr lang="da-DK" sz="1200" b="0" i="0" kern="1200" dirty="0" err="1" smtClean="0">
                <a:solidFill>
                  <a:schemeClr val="tx1"/>
                </a:solidFill>
                <a:effectLst/>
                <a:latin typeface="+mn-lt"/>
                <a:ea typeface="+mn-ea"/>
                <a:cs typeface="+mn-cs"/>
              </a:rPr>
              <a:t>compassion</a:t>
            </a:r>
            <a:r>
              <a:rPr lang="da-DK" sz="1200" b="0" i="0" kern="1200" dirty="0" smtClean="0">
                <a:solidFill>
                  <a:schemeClr val="tx1"/>
                </a:solidFill>
                <a:effectLst/>
                <a:latin typeface="+mn-lt"/>
                <a:ea typeface="+mn-ea"/>
                <a:cs typeface="+mn-cs"/>
              </a:rPr>
              <a:t> og </a:t>
            </a:r>
            <a:r>
              <a:rPr lang="da-DK" sz="1200" b="0" i="0" kern="1200" dirty="0" err="1" smtClean="0">
                <a:solidFill>
                  <a:schemeClr val="tx1"/>
                </a:solidFill>
                <a:effectLst/>
                <a:latin typeface="+mn-lt"/>
                <a:ea typeface="+mn-ea"/>
                <a:cs typeface="+mn-cs"/>
              </a:rPr>
              <a:t>presence</a:t>
            </a:r>
            <a:r>
              <a:rPr lang="da-DK" sz="1200" b="0" i="0" kern="1200" dirty="0" smtClean="0">
                <a:solidFill>
                  <a:schemeClr val="tx1"/>
                </a:solidFill>
                <a:effectLst/>
                <a:latin typeface="+mn-lt"/>
                <a:ea typeface="+mn-ea"/>
                <a:cs typeface="+mn-cs"/>
              </a:rPr>
              <a:t> og havde beskrivelsen</a:t>
            </a:r>
            <a:r>
              <a:rPr lang="da-DK" sz="1200" b="0" i="0" kern="1200" baseline="0" dirty="0" smtClean="0">
                <a:solidFill>
                  <a:schemeClr val="tx1"/>
                </a:solidFill>
                <a:effectLst/>
                <a:latin typeface="+mn-lt"/>
                <a:ea typeface="+mn-ea"/>
                <a:cs typeface="+mn-cs"/>
              </a:rPr>
              <a:t> af de 14 sygeplejebehovene.</a:t>
            </a:r>
          </a:p>
          <a:p>
            <a:pPr lvl="0"/>
            <a:r>
              <a:rPr lang="da-DK" sz="1200" b="0" i="0" kern="1200" dirty="0" smtClean="0">
                <a:solidFill>
                  <a:schemeClr val="tx1"/>
                </a:solidFill>
                <a:effectLst/>
                <a:latin typeface="+mn-lt"/>
                <a:ea typeface="+mn-ea"/>
                <a:cs typeface="+mn-cs"/>
              </a:rPr>
              <a:t>en individuel, personorienteret sygepleje forudsætter sygeplejerskens dybtgående </a:t>
            </a:r>
            <a:r>
              <a:rPr lang="da-DK" sz="1200" b="0" i="0" kern="1200" dirty="0" err="1" smtClean="0">
                <a:solidFill>
                  <a:schemeClr val="tx1"/>
                </a:solidFill>
                <a:effectLst/>
                <a:latin typeface="+mn-lt"/>
                <a:ea typeface="+mn-ea"/>
                <a:cs typeface="+mn-cs"/>
              </a:rPr>
              <a:t>kropsviden.Det</a:t>
            </a:r>
            <a:r>
              <a:rPr lang="da-DK" sz="1200" b="0" i="0" kern="1200" dirty="0" smtClean="0">
                <a:solidFill>
                  <a:schemeClr val="tx1"/>
                </a:solidFill>
                <a:effectLst/>
                <a:latin typeface="+mn-lt"/>
                <a:ea typeface="+mn-ea"/>
                <a:cs typeface="+mn-cs"/>
              </a:rPr>
              <a:t> handler</a:t>
            </a:r>
            <a:r>
              <a:rPr lang="da-DK" sz="1200" b="0" i="0" kern="1200" baseline="0" dirty="0" smtClean="0">
                <a:solidFill>
                  <a:schemeClr val="tx1"/>
                </a:solidFill>
                <a:effectLst/>
                <a:latin typeface="+mn-lt"/>
                <a:ea typeface="+mn-ea"/>
                <a:cs typeface="+mn-cs"/>
              </a:rPr>
              <a:t> om at man er dedikeret, </a:t>
            </a:r>
            <a:r>
              <a:rPr lang="da-DK" sz="1200" b="0" i="0" kern="1200" baseline="0" dirty="0" err="1" smtClean="0">
                <a:solidFill>
                  <a:schemeClr val="tx1"/>
                </a:solidFill>
                <a:effectLst/>
                <a:latin typeface="+mn-lt"/>
                <a:ea typeface="+mn-ea"/>
                <a:cs typeface="+mn-cs"/>
              </a:rPr>
              <a:t>compassionat</a:t>
            </a:r>
            <a:r>
              <a:rPr lang="da-DK" sz="1200" b="0" i="0" kern="1200" baseline="0" dirty="0" smtClean="0">
                <a:solidFill>
                  <a:schemeClr val="tx1"/>
                </a:solidFill>
                <a:effectLst/>
                <a:latin typeface="+mn-lt"/>
                <a:ea typeface="+mn-ea"/>
                <a:cs typeface="+mn-cs"/>
              </a:rPr>
              <a:t> og til stede</a:t>
            </a:r>
            <a:endParaRPr lang="da-DK" sz="1050" dirty="0" smtClean="0"/>
          </a:p>
          <a:p>
            <a:pPr lvl="0"/>
            <a:endParaRPr lang="da-DK" sz="1050" dirty="0" smtClean="0"/>
          </a:p>
          <a:p>
            <a:pPr lvl="0"/>
            <a:r>
              <a:rPr lang="da-DK" sz="1200" b="0" i="0" kern="1200" dirty="0" smtClean="0">
                <a:solidFill>
                  <a:schemeClr val="tx1"/>
                </a:solidFill>
                <a:effectLst/>
                <a:latin typeface="+mn-lt"/>
                <a:ea typeface="+mn-ea"/>
                <a:cs typeface="+mn-cs"/>
              </a:rPr>
              <a:t>Sygeplejerskens unikke funktion er at bistå den enkelte, syg eller rask, med at udføre de aktiviteter til fremme eller </a:t>
            </a:r>
            <a:r>
              <a:rPr lang="da-DK" sz="1200" b="0" i="0" kern="1200" dirty="0" err="1" smtClean="0">
                <a:solidFill>
                  <a:schemeClr val="tx1"/>
                </a:solidFill>
                <a:effectLst/>
                <a:latin typeface="+mn-lt"/>
                <a:ea typeface="+mn-ea"/>
                <a:cs typeface="+mn-cs"/>
              </a:rPr>
              <a:t>genvindelse</a:t>
            </a:r>
            <a:r>
              <a:rPr lang="da-DK" sz="1200" b="0" i="0" kern="1200" dirty="0" smtClean="0">
                <a:solidFill>
                  <a:schemeClr val="tx1"/>
                </a:solidFill>
                <a:effectLst/>
                <a:latin typeface="+mn-lt"/>
                <a:ea typeface="+mn-ea"/>
                <a:cs typeface="+mn-cs"/>
              </a:rPr>
              <a:t> af sundheden (eller til at opnå en fredelig død), som han ville udføre på egen hånd, hvis han havde den fornødne styrke, vilje eller viden, og at gøre dette på en måde, der hjælper ham til så hurtigt som muligt at blive selvhjulpen </a:t>
            </a:r>
          </a:p>
          <a:p>
            <a:pPr lvl="0"/>
            <a:endParaRPr lang="da-DK" sz="1050" dirty="0" smtClean="0"/>
          </a:p>
        </p:txBody>
      </p:sp>
      <p:sp>
        <p:nvSpPr>
          <p:cNvPr id="4" name="Pladsholder til slidenummer 3"/>
          <p:cNvSpPr>
            <a:spLocks noGrp="1"/>
          </p:cNvSpPr>
          <p:nvPr>
            <p:ph type="sldNum" sz="quarter" idx="10"/>
          </p:nvPr>
        </p:nvSpPr>
        <p:spPr/>
        <p:txBody>
          <a:bodyPr/>
          <a:lstStyle/>
          <a:p>
            <a:fld id="{E9E06A17-8770-487A-919D-495515AA5E4F}" type="slidenum">
              <a:rPr lang="da-DK" smtClean="0"/>
              <a:t>13</a:t>
            </a:fld>
            <a:endParaRPr lang="da-DK"/>
          </a:p>
        </p:txBody>
      </p:sp>
    </p:spTree>
    <p:extLst>
      <p:ext uri="{BB962C8B-B14F-4D97-AF65-F5344CB8AC3E}">
        <p14:creationId xmlns:p14="http://schemas.microsoft.com/office/powerpoint/2010/main" val="3953081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En </a:t>
            </a:r>
            <a:r>
              <a:rPr lang="da-DK" dirty="0" err="1" smtClean="0"/>
              <a:t>bergebsramme</a:t>
            </a:r>
            <a:r>
              <a:rPr lang="da-DK" dirty="0" smtClean="0"/>
              <a:t> </a:t>
            </a:r>
            <a:r>
              <a:rPr lang="da-DK" dirty="0" err="1" smtClean="0"/>
              <a:t>refere</a:t>
            </a:r>
            <a:r>
              <a:rPr lang="da-DK" baseline="0" dirty="0" smtClean="0"/>
              <a:t> til den måde man forstår begrebet på og hvad det indeholder:  i dette tilfælde Fundamental of </a:t>
            </a:r>
            <a:r>
              <a:rPr lang="da-DK" baseline="0" dirty="0" err="1" smtClean="0"/>
              <a:t>care</a:t>
            </a:r>
            <a:r>
              <a:rPr lang="da-DK" baseline="0" dirty="0" smtClean="0"/>
              <a:t>.</a:t>
            </a:r>
          </a:p>
          <a:p>
            <a:r>
              <a:rPr lang="da-DK" baseline="0" dirty="0" smtClean="0"/>
              <a:t>En ramme der organiserer og forklarer hvordan sygepleje bør udføres, den giver et sæt principper og værdier, der guider sygplejersker i deres pleje og interaktion med patienterne, samt viser kompleksiteten i sygeplejen.</a:t>
            </a:r>
          </a:p>
          <a:p>
            <a:endParaRPr lang="da-DK" baseline="0" dirty="0" smtClean="0"/>
          </a:p>
          <a:p>
            <a:r>
              <a:rPr lang="da-DK" baseline="0" dirty="0" smtClean="0"/>
              <a:t>Det er ikke en teori, men teori kan anvendes inden for rammen – her illustreret ved Nurse Ruth </a:t>
            </a:r>
            <a:r>
              <a:rPr lang="da-DK" baseline="0" dirty="0" smtClean="0">
                <a:sym typeface="Wingdings" panose="05000000000000000000" pitchFamily="2" charset="2"/>
              </a:rPr>
              <a:t></a:t>
            </a:r>
          </a:p>
          <a:p>
            <a:endParaRPr lang="da-DK" baseline="0" dirty="0" smtClean="0">
              <a:sym typeface="Wingdings" panose="05000000000000000000" pitchFamily="2" charset="2"/>
            </a:endParaRPr>
          </a:p>
          <a:p>
            <a:r>
              <a:rPr lang="da-DK" baseline="0" dirty="0" smtClean="0">
                <a:sym typeface="Wingdings" panose="05000000000000000000" pitchFamily="2" charset="2"/>
              </a:rPr>
              <a:t>I 2020 kom der et </a:t>
            </a:r>
            <a:r>
              <a:rPr lang="da-DK" baseline="0" dirty="0" err="1" smtClean="0">
                <a:sym typeface="Wingdings" panose="05000000000000000000" pitchFamily="2" charset="2"/>
              </a:rPr>
              <a:t>narativt</a:t>
            </a:r>
            <a:r>
              <a:rPr lang="da-DK" baseline="0" dirty="0" smtClean="0">
                <a:sym typeface="Wingdings" panose="05000000000000000000" pitchFamily="2" charset="2"/>
              </a:rPr>
              <a:t> </a:t>
            </a:r>
            <a:r>
              <a:rPr lang="da-DK" baseline="0" dirty="0" err="1" smtClean="0">
                <a:sym typeface="Wingdings" panose="05000000000000000000" pitchFamily="2" charset="2"/>
              </a:rPr>
              <a:t>review</a:t>
            </a:r>
            <a:r>
              <a:rPr lang="da-DK" baseline="0" dirty="0" smtClean="0">
                <a:sym typeface="Wingdings" panose="05000000000000000000" pitchFamily="2" charset="2"/>
              </a:rPr>
              <a:t> hvor 29 sygeplejeteorier blev inkluderet, hvor formålet var at belyse </a:t>
            </a:r>
            <a:r>
              <a:rPr lang="da-DK" baseline="0" dirty="0" err="1" smtClean="0">
                <a:sym typeface="Wingdings" panose="05000000000000000000" pitchFamily="2" charset="2"/>
              </a:rPr>
              <a:t>syngerierne</a:t>
            </a:r>
            <a:r>
              <a:rPr lang="da-DK" baseline="0" dirty="0" smtClean="0">
                <a:sym typeface="Wingdings" panose="05000000000000000000" pitchFamily="2" charset="2"/>
              </a:rPr>
              <a:t> mellem fundamental sygepleje og skelsættende sygeplejeteorier. </a:t>
            </a:r>
          </a:p>
          <a:p>
            <a:r>
              <a:rPr lang="da-DK" baseline="0" dirty="0" smtClean="0">
                <a:sym typeface="Wingdings" panose="05000000000000000000" pitchFamily="2" charset="2"/>
              </a:rPr>
              <a:t>Der var ikke nogle af teorierne der beskrev sygeplejen så samlet som begrebsrammen </a:t>
            </a:r>
            <a:r>
              <a:rPr lang="da-DK" baseline="0" dirty="0" err="1" smtClean="0">
                <a:sym typeface="Wingdings" panose="05000000000000000000" pitchFamily="2" charset="2"/>
              </a:rPr>
              <a:t>fundamentals</a:t>
            </a:r>
            <a:r>
              <a:rPr lang="da-DK" baseline="0" dirty="0" smtClean="0">
                <a:sym typeface="Wingdings" panose="05000000000000000000" pitchFamily="2" charset="2"/>
              </a:rPr>
              <a:t> of </a:t>
            </a:r>
            <a:r>
              <a:rPr lang="da-DK" baseline="0" dirty="0" err="1" smtClean="0">
                <a:sym typeface="Wingdings" panose="05000000000000000000" pitchFamily="2" charset="2"/>
              </a:rPr>
              <a:t>care</a:t>
            </a:r>
            <a:r>
              <a:rPr lang="da-DK" baseline="0" dirty="0" smtClean="0">
                <a:sym typeface="Wingdings" panose="05000000000000000000" pitchFamily="2" charset="2"/>
              </a:rPr>
              <a:t>. Der var dog teorier der beskrev relationen, integration af sygepleje og </a:t>
            </a:r>
            <a:r>
              <a:rPr lang="da-DK" baseline="0" dirty="0" err="1" smtClean="0">
                <a:sym typeface="Wingdings" panose="05000000000000000000" pitchFamily="2" charset="2"/>
              </a:rPr>
              <a:t>contexten</a:t>
            </a:r>
            <a:r>
              <a:rPr lang="da-DK" baseline="0" dirty="0" smtClean="0">
                <a:sym typeface="Wingdings" panose="05000000000000000000" pitchFamily="2" charset="2"/>
              </a:rPr>
              <a:t>. Det var især integrationen af de fysiske, psykosociale og relationelle der ikke var dækket i teorierne.</a:t>
            </a:r>
          </a:p>
          <a:p>
            <a:endParaRPr lang="da-DK" dirty="0"/>
          </a:p>
        </p:txBody>
      </p:sp>
      <p:sp>
        <p:nvSpPr>
          <p:cNvPr id="4" name="Pladsholder til slidenummer 3"/>
          <p:cNvSpPr>
            <a:spLocks noGrp="1"/>
          </p:cNvSpPr>
          <p:nvPr>
            <p:ph type="sldNum" sz="quarter" idx="10"/>
          </p:nvPr>
        </p:nvSpPr>
        <p:spPr/>
        <p:txBody>
          <a:bodyPr/>
          <a:lstStyle/>
          <a:p>
            <a:fld id="{E9E06A17-8770-487A-919D-495515AA5E4F}" type="slidenum">
              <a:rPr lang="da-DK" smtClean="0"/>
              <a:t>14</a:t>
            </a:fld>
            <a:endParaRPr lang="da-DK"/>
          </a:p>
        </p:txBody>
      </p:sp>
    </p:spTree>
    <p:extLst>
      <p:ext uri="{BB962C8B-B14F-4D97-AF65-F5344CB8AC3E}">
        <p14:creationId xmlns:p14="http://schemas.microsoft.com/office/powerpoint/2010/main" val="663423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1" kern="1200" dirty="0" smtClean="0">
                <a:solidFill>
                  <a:schemeClr val="tx1"/>
                </a:solidFill>
                <a:effectLst/>
                <a:latin typeface="+mn-lt"/>
                <a:ea typeface="+mn-ea"/>
                <a:cs typeface="+mn-cs"/>
              </a:rPr>
              <a:t>I 2023</a:t>
            </a:r>
            <a:r>
              <a:rPr lang="da-DK" sz="1200" b="0" i="1" kern="1200" baseline="0" dirty="0" smtClean="0">
                <a:solidFill>
                  <a:schemeClr val="tx1"/>
                </a:solidFill>
                <a:effectLst/>
                <a:latin typeface="+mn-lt"/>
                <a:ea typeface="+mn-ea"/>
                <a:cs typeface="+mn-cs"/>
              </a:rPr>
              <a:t> blev der udgivet et </a:t>
            </a:r>
            <a:r>
              <a:rPr lang="da-DK" sz="1200" b="0" i="1" kern="1200" baseline="0" dirty="0" err="1" smtClean="0">
                <a:solidFill>
                  <a:schemeClr val="tx1"/>
                </a:solidFill>
                <a:effectLst/>
                <a:latin typeface="+mn-lt"/>
                <a:ea typeface="+mn-ea"/>
                <a:cs typeface="+mn-cs"/>
              </a:rPr>
              <a:t>scoping</a:t>
            </a:r>
            <a:r>
              <a:rPr lang="da-DK" sz="1200" b="0" i="1" kern="1200" baseline="0" dirty="0" smtClean="0">
                <a:solidFill>
                  <a:schemeClr val="tx1"/>
                </a:solidFill>
                <a:effectLst/>
                <a:latin typeface="+mn-lt"/>
                <a:ea typeface="+mn-ea"/>
                <a:cs typeface="+mn-cs"/>
              </a:rPr>
              <a:t> </a:t>
            </a:r>
            <a:r>
              <a:rPr lang="da-DK" sz="1200" b="0" i="1" kern="1200" baseline="0" dirty="0" err="1" smtClean="0">
                <a:solidFill>
                  <a:schemeClr val="tx1"/>
                </a:solidFill>
                <a:effectLst/>
                <a:latin typeface="+mn-lt"/>
                <a:ea typeface="+mn-ea"/>
                <a:cs typeface="+mn-cs"/>
              </a:rPr>
              <a:t>review</a:t>
            </a:r>
            <a:r>
              <a:rPr lang="da-DK" sz="1200" b="0" i="1" kern="1200" baseline="0" dirty="0" smtClean="0">
                <a:solidFill>
                  <a:schemeClr val="tx1"/>
                </a:solidFill>
                <a:effectLst/>
                <a:latin typeface="+mn-lt"/>
                <a:ea typeface="+mn-ea"/>
                <a:cs typeface="+mn-cs"/>
              </a:rPr>
              <a:t> over fundamental sygepleje, ved</a:t>
            </a:r>
            <a:r>
              <a:rPr lang="da-DK" sz="1200" b="0" i="1" kern="1200" dirty="0" smtClean="0">
                <a:solidFill>
                  <a:schemeClr val="tx1"/>
                </a:solidFill>
                <a:effectLst/>
                <a:latin typeface="+mn-lt"/>
                <a:ea typeface="+mn-ea"/>
                <a:cs typeface="+mn-cs"/>
              </a:rPr>
              <a:t> </a:t>
            </a:r>
            <a:r>
              <a:rPr lang="da-DK" sz="1200" b="0" i="1" kern="1200" dirty="0" err="1" smtClean="0">
                <a:solidFill>
                  <a:schemeClr val="tx1"/>
                </a:solidFill>
                <a:effectLst/>
                <a:latin typeface="+mn-lt"/>
                <a:ea typeface="+mn-ea"/>
                <a:cs typeface="+mn-cs"/>
              </a:rPr>
              <a:t>scoping</a:t>
            </a:r>
            <a:r>
              <a:rPr lang="da-DK" sz="1200" b="0" i="1" kern="1200" dirty="0" smtClean="0">
                <a:solidFill>
                  <a:schemeClr val="tx1"/>
                </a:solidFill>
                <a:effectLst/>
                <a:latin typeface="+mn-lt"/>
                <a:ea typeface="+mn-ea"/>
                <a:cs typeface="+mn-cs"/>
              </a:rPr>
              <a:t> </a:t>
            </a:r>
            <a:r>
              <a:rPr lang="da-DK" sz="1200" b="0" i="1" kern="1200" dirty="0" err="1" smtClean="0">
                <a:solidFill>
                  <a:schemeClr val="tx1"/>
                </a:solidFill>
                <a:effectLst/>
                <a:latin typeface="+mn-lt"/>
                <a:ea typeface="+mn-ea"/>
                <a:cs typeface="+mn-cs"/>
              </a:rPr>
              <a:t>review</a:t>
            </a:r>
            <a:r>
              <a:rPr lang="da-DK" sz="1200" b="0" i="1" kern="1200" dirty="0" smtClean="0">
                <a:solidFill>
                  <a:schemeClr val="tx1"/>
                </a:solidFill>
                <a:effectLst/>
                <a:latin typeface="+mn-lt"/>
                <a:ea typeface="+mn-ea"/>
                <a:cs typeface="+mn-cs"/>
              </a:rPr>
              <a:t> laves en kortlægning af den eksisterende litteratur/forskning inden for et bestemt felt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1" kern="1200" dirty="0" smtClean="0">
                <a:solidFill>
                  <a:schemeClr val="tx1"/>
                </a:solidFill>
                <a:effectLst/>
                <a:latin typeface="+mn-lt"/>
                <a:ea typeface="+mn-ea"/>
                <a:cs typeface="+mn-cs"/>
              </a:rPr>
              <a:t>De fandt 107 artikler omhandlende</a:t>
            </a:r>
            <a:r>
              <a:rPr lang="da-DK" sz="1200" b="0" i="1" kern="1200" baseline="0" dirty="0" smtClean="0">
                <a:solidFill>
                  <a:schemeClr val="tx1"/>
                </a:solidFill>
                <a:effectLst/>
                <a:latin typeface="+mn-lt"/>
                <a:ea typeface="+mn-ea"/>
                <a:cs typeface="+mn-cs"/>
              </a:rPr>
              <a:t> fundamental </a:t>
            </a:r>
            <a:r>
              <a:rPr lang="da-DK" sz="1200" b="0" i="1" kern="1200" baseline="0" dirty="0" err="1" smtClean="0">
                <a:solidFill>
                  <a:schemeClr val="tx1"/>
                </a:solidFill>
                <a:effectLst/>
                <a:latin typeface="+mn-lt"/>
                <a:ea typeface="+mn-ea"/>
                <a:cs typeface="+mn-cs"/>
              </a:rPr>
              <a:t>care</a:t>
            </a:r>
            <a:r>
              <a:rPr lang="da-DK" sz="1200" b="0" i="1" kern="1200" baseline="0" dirty="0" smtClean="0">
                <a:solidFill>
                  <a:schemeClr val="tx1"/>
                </a:solidFill>
                <a:effectLst/>
                <a:latin typeface="+mn-lt"/>
                <a:ea typeface="+mn-ea"/>
                <a:cs typeface="+mn-cs"/>
              </a:rPr>
              <a:t> fra 2010 – 2021. </a:t>
            </a:r>
            <a:r>
              <a:rPr lang="da-DK" sz="1200" b="0" i="1" kern="1200" dirty="0" smtClean="0">
                <a:solidFill>
                  <a:schemeClr val="tx1"/>
                </a:solidFill>
                <a:effectLst/>
                <a:latin typeface="+mn-lt"/>
                <a:ea typeface="+mn-ea"/>
                <a:cs typeface="+mn-cs"/>
              </a:rPr>
              <a:t>Formålet med </a:t>
            </a:r>
            <a:r>
              <a:rPr lang="da-DK" dirty="0" err="1" smtClean="0"/>
              <a:t>scoping</a:t>
            </a:r>
            <a:r>
              <a:rPr lang="da-DK" dirty="0" smtClean="0"/>
              <a:t> </a:t>
            </a:r>
            <a:r>
              <a:rPr lang="da-DK" dirty="0" err="1" smtClean="0"/>
              <a:t>review</a:t>
            </a:r>
            <a:r>
              <a:rPr lang="da-DK" dirty="0" smtClean="0"/>
              <a:t> </a:t>
            </a:r>
            <a:r>
              <a:rPr lang="da-DK" dirty="0" smtClean="0"/>
              <a:t>var at give mulighed </a:t>
            </a:r>
            <a:r>
              <a:rPr lang="da-DK" dirty="0" smtClean="0"/>
              <a:t>for bedre at målrette, hvor og på hvilken teoretisk og empirisk udvikling </a:t>
            </a:r>
            <a:r>
              <a:rPr lang="da-DK" dirty="0" smtClean="0"/>
              <a:t>de fremadrettet bør fokusere.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Det giver</a:t>
            </a:r>
            <a:r>
              <a:rPr lang="da-DK" baseline="0" dirty="0" smtClean="0"/>
              <a:t> indblik i hvilke</a:t>
            </a:r>
            <a:r>
              <a:rPr lang="da-DK" dirty="0" smtClean="0"/>
              <a:t> kontekster, populationer </a:t>
            </a:r>
            <a:r>
              <a:rPr lang="da-DK" dirty="0" smtClean="0"/>
              <a:t>og </a:t>
            </a:r>
            <a:r>
              <a:rPr lang="da-DK" dirty="0" smtClean="0"/>
              <a:t>begreber hvor man har forsket i den fundamentale</a:t>
            </a:r>
            <a:r>
              <a:rPr lang="da-DK" baseline="0" dirty="0" smtClean="0"/>
              <a:t> sygepleje.</a:t>
            </a:r>
            <a:endParaRPr lang="da-DK" dirty="0" smtClean="0"/>
          </a:p>
          <a:p>
            <a:endParaRPr lang="da-DK" dirty="0" smtClean="0"/>
          </a:p>
          <a:p>
            <a:r>
              <a:rPr lang="da-DK" dirty="0" smtClean="0"/>
              <a:t>F.eks. </a:t>
            </a:r>
            <a:r>
              <a:rPr lang="da-DK" dirty="0" smtClean="0"/>
              <a:t>Er der Artikler </a:t>
            </a:r>
            <a:r>
              <a:rPr lang="da-DK" dirty="0" smtClean="0"/>
              <a:t>om </a:t>
            </a:r>
            <a:r>
              <a:rPr lang="da-DK" dirty="0" err="1" smtClean="0"/>
              <a:t>mundhygiejene</a:t>
            </a:r>
            <a:r>
              <a:rPr lang="da-DK" dirty="0" smtClean="0"/>
              <a:t>, håndtering</a:t>
            </a:r>
            <a:r>
              <a:rPr lang="da-DK" baseline="0" dirty="0" smtClean="0"/>
              <a:t> af mavesmerter på en akut afdeling, familie involvering efter kræft operation, fald </a:t>
            </a:r>
            <a:r>
              <a:rPr lang="da-DK" baseline="0" dirty="0" err="1" smtClean="0"/>
              <a:t>forbyggelse</a:t>
            </a:r>
            <a:r>
              <a:rPr lang="da-DK" baseline="0" dirty="0" smtClean="0"/>
              <a:t>, forebyggelse af sår, </a:t>
            </a:r>
            <a:r>
              <a:rPr lang="da-DK" baseline="0" dirty="0" err="1" smtClean="0"/>
              <a:t>stroke</a:t>
            </a:r>
            <a:r>
              <a:rPr lang="da-DK" baseline="0" dirty="0" smtClean="0"/>
              <a:t> patienter, samt flere artikler om udviklingen af begrebsrammen, </a:t>
            </a:r>
            <a:r>
              <a:rPr lang="da-DK" baseline="0" dirty="0" smtClean="0"/>
              <a:t>samt sygeplejestuderendes brug af begrebsrammen, </a:t>
            </a:r>
            <a:r>
              <a:rPr lang="da-DK" baseline="0" dirty="0" smtClean="0"/>
              <a:t>implementering og generelt fokus på fundamental sygepleje.</a:t>
            </a:r>
          </a:p>
          <a:p>
            <a:endParaRPr lang="da-DK" baseline="0" dirty="0" smtClean="0"/>
          </a:p>
          <a:p>
            <a:r>
              <a:rPr lang="da-DK" baseline="0" dirty="0" smtClean="0"/>
              <a:t>Det er egentlig også bare for at vise at det er noget man har arbejdet rigtig meget med, og man fortsætter med det.</a:t>
            </a:r>
            <a:endParaRPr lang="da-DK" baseline="0" dirty="0" smtClean="0"/>
          </a:p>
        </p:txBody>
      </p:sp>
      <p:sp>
        <p:nvSpPr>
          <p:cNvPr id="4" name="Pladsholder til slidenummer 3"/>
          <p:cNvSpPr>
            <a:spLocks noGrp="1"/>
          </p:cNvSpPr>
          <p:nvPr>
            <p:ph type="sldNum" sz="quarter" idx="10"/>
          </p:nvPr>
        </p:nvSpPr>
        <p:spPr/>
        <p:txBody>
          <a:bodyPr/>
          <a:lstStyle/>
          <a:p>
            <a:fld id="{E9E06A17-8770-487A-919D-495515AA5E4F}" type="slidenum">
              <a:rPr lang="da-DK" smtClean="0"/>
              <a:t>15</a:t>
            </a:fld>
            <a:endParaRPr lang="da-DK"/>
          </a:p>
        </p:txBody>
      </p:sp>
    </p:spTree>
    <p:extLst>
      <p:ext uri="{BB962C8B-B14F-4D97-AF65-F5344CB8AC3E}">
        <p14:creationId xmlns:p14="http://schemas.microsoft.com/office/powerpoint/2010/main" val="1739931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9E06A17-8770-487A-919D-495515AA5E4F}" type="slidenum">
              <a:rPr lang="da-DK" smtClean="0"/>
              <a:t>16</a:t>
            </a:fld>
            <a:endParaRPr lang="da-DK"/>
          </a:p>
        </p:txBody>
      </p:sp>
    </p:spTree>
    <p:extLst>
      <p:ext uri="{BB962C8B-B14F-4D97-AF65-F5344CB8AC3E}">
        <p14:creationId xmlns:p14="http://schemas.microsoft.com/office/powerpoint/2010/main" val="3096601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latin typeface="Berlin Sans FB" panose="020E0602020502020306" pitchFamily="34" charset="0"/>
              </a:rPr>
              <a:t>Udarbejdet </a:t>
            </a:r>
            <a:r>
              <a:rPr lang="da-DK" dirty="0" smtClean="0">
                <a:latin typeface="Berlin Sans FB" panose="020E0602020502020306" pitchFamily="34" charset="0"/>
              </a:rPr>
              <a:t>efter </a:t>
            </a:r>
            <a:r>
              <a:rPr lang="da-DK" dirty="0" smtClean="0">
                <a:latin typeface="Berlin Sans FB" panose="020E0602020502020306" pitchFamily="34" charset="0"/>
              </a:rPr>
              <a:t>konference i Aalborg </a:t>
            </a:r>
          </a:p>
          <a:p>
            <a:endParaRPr lang="da-DK" dirty="0" smtClean="0">
              <a:latin typeface="Berlin Sans FB" panose="020E0602020502020306" pitchFamily="34" charset="0"/>
            </a:endParaRPr>
          </a:p>
          <a:p>
            <a:r>
              <a:rPr lang="da-DK" sz="1200" b="0" i="0" kern="1200" dirty="0" smtClean="0">
                <a:solidFill>
                  <a:schemeClr val="tx1"/>
                </a:solidFill>
                <a:effectLst/>
                <a:latin typeface="+mn-lt"/>
                <a:ea typeface="+mn-ea"/>
                <a:cs typeface="+mn-cs"/>
              </a:rPr>
              <a:t>Tillægge Værdi: Grundlæggende for alle omsorgsaktiviteter, systemer og institutioner. </a:t>
            </a:r>
          </a:p>
          <a:p>
            <a:r>
              <a:rPr lang="da-DK" sz="1200" b="0" i="0" kern="1200" dirty="0" smtClean="0">
                <a:solidFill>
                  <a:schemeClr val="tx1"/>
                </a:solidFill>
                <a:effectLst/>
                <a:latin typeface="+mn-lt"/>
                <a:ea typeface="+mn-ea"/>
                <a:cs typeface="+mn-cs"/>
              </a:rPr>
              <a:t>Italesætte: udtrykkeligt formuleret i alle omsorgsaktiviteter, systemer og institutioner. </a:t>
            </a:r>
          </a:p>
          <a:p>
            <a:r>
              <a:rPr lang="da-DK" sz="1200" b="0" i="0" kern="1200" dirty="0" smtClean="0">
                <a:solidFill>
                  <a:schemeClr val="tx1"/>
                </a:solidFill>
                <a:effectLst/>
                <a:latin typeface="+mn-lt"/>
                <a:ea typeface="+mn-ea"/>
                <a:cs typeface="+mn-cs"/>
              </a:rPr>
              <a:t>Gør: eksplicit handlet og evalueret i alle omsorgsaktiviteter, systemer og institutioner </a:t>
            </a:r>
          </a:p>
          <a:p>
            <a:r>
              <a:rPr lang="da-DK" sz="1200" b="0" i="0" kern="1200" dirty="0" smtClean="0">
                <a:solidFill>
                  <a:schemeClr val="tx1"/>
                </a:solidFill>
                <a:effectLst/>
                <a:latin typeface="+mn-lt"/>
                <a:ea typeface="+mn-ea"/>
                <a:cs typeface="+mn-cs"/>
              </a:rPr>
              <a:t>Ej det: ejet af hver enkelt person, der leverer pleje eller arbejder i en institution, hvis mission er at levere pleje. </a:t>
            </a:r>
          </a:p>
          <a:p>
            <a:r>
              <a:rPr lang="da-DK" sz="1200" b="0" i="0" kern="1200" dirty="0" smtClean="0">
                <a:solidFill>
                  <a:schemeClr val="tx1"/>
                </a:solidFill>
                <a:effectLst/>
                <a:latin typeface="+mn-lt"/>
                <a:ea typeface="+mn-ea"/>
                <a:cs typeface="+mn-cs"/>
              </a:rPr>
              <a:t>Forskning: gennemgå systematiske undersøgelser af høj kvalitet for at generere den nødvendige dokumentation for at informere plejepraksis og forme sundhedssystemer og undervisningsplaner</a:t>
            </a:r>
            <a:r>
              <a:rPr lang="da-DK" sz="1200" b="0" i="0" kern="1200" dirty="0" smtClean="0">
                <a:solidFill>
                  <a:schemeClr val="tx1"/>
                </a:solidFill>
                <a:effectLst/>
                <a:latin typeface="+mn-lt"/>
                <a:ea typeface="+mn-ea"/>
                <a:cs typeface="+mn-cs"/>
              </a:rPr>
              <a:t>.</a:t>
            </a:r>
            <a:endParaRPr lang="da-DK" sz="1200" b="0" i="0"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E9E06A17-8770-487A-919D-495515AA5E4F}" type="slidenum">
              <a:rPr lang="da-DK" smtClean="0"/>
              <a:t>17</a:t>
            </a:fld>
            <a:endParaRPr lang="da-DK"/>
          </a:p>
        </p:txBody>
      </p:sp>
    </p:spTree>
    <p:extLst>
      <p:ext uri="{BB962C8B-B14F-4D97-AF65-F5344CB8AC3E}">
        <p14:creationId xmlns:p14="http://schemas.microsoft.com/office/powerpoint/2010/main" val="1945014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Udarbejdet</a:t>
            </a:r>
            <a:r>
              <a:rPr lang="da-DK" baseline="0" dirty="0" smtClean="0"/>
              <a:t> efter </a:t>
            </a:r>
            <a:r>
              <a:rPr lang="da-DK" baseline="0" dirty="0" err="1" smtClean="0"/>
              <a:t>oxford</a:t>
            </a:r>
            <a:r>
              <a:rPr lang="da-DK" baseline="0" dirty="0" smtClean="0"/>
              <a:t> konferencen efter </a:t>
            </a:r>
            <a:r>
              <a:rPr lang="da-DK" baseline="0" dirty="0" err="1" smtClean="0"/>
              <a:t>covid</a:t>
            </a:r>
            <a:r>
              <a:rPr lang="da-DK" baseline="0" dirty="0" smtClean="0"/>
              <a:t> i 2022</a:t>
            </a:r>
          </a:p>
          <a:p>
            <a:endParaRPr lang="da-DK" baseline="0" dirty="0" smtClean="0"/>
          </a:p>
          <a:p>
            <a:r>
              <a:rPr lang="da-DK" baseline="0" dirty="0" smtClean="0">
                <a:solidFill>
                  <a:srgbClr val="C00000"/>
                </a:solidFill>
              </a:rPr>
              <a:t>RØD: Under </a:t>
            </a:r>
            <a:r>
              <a:rPr lang="da-DK" baseline="0" dirty="0" err="1" smtClean="0">
                <a:solidFill>
                  <a:srgbClr val="C00000"/>
                </a:solidFill>
              </a:rPr>
              <a:t>covid</a:t>
            </a:r>
            <a:r>
              <a:rPr lang="da-DK" baseline="0" dirty="0" smtClean="0">
                <a:solidFill>
                  <a:srgbClr val="C00000"/>
                </a:solidFill>
              </a:rPr>
              <a:t> at sundhedspersonale blev udråbt til helte, mens man ignorerede at problemerne </a:t>
            </a:r>
            <a:r>
              <a:rPr lang="da-DK" baseline="0" dirty="0" err="1" smtClean="0">
                <a:solidFill>
                  <a:srgbClr val="C00000"/>
                </a:solidFill>
              </a:rPr>
              <a:t>oftevar</a:t>
            </a:r>
            <a:r>
              <a:rPr lang="da-DK" baseline="0" dirty="0" smtClean="0">
                <a:solidFill>
                  <a:srgbClr val="C00000"/>
                </a:solidFill>
              </a:rPr>
              <a:t> system skabte og ikke noget individet kunne løse i længden – en </a:t>
            </a:r>
            <a:r>
              <a:rPr lang="da-DK" baseline="0" dirty="0" err="1" smtClean="0">
                <a:solidFill>
                  <a:srgbClr val="C00000"/>
                </a:solidFill>
              </a:rPr>
              <a:t>udtrættelse</a:t>
            </a:r>
            <a:r>
              <a:rPr lang="da-DK" baseline="0" dirty="0" smtClean="0">
                <a:solidFill>
                  <a:srgbClr val="C00000"/>
                </a:solidFill>
              </a:rPr>
              <a:t> af personalet.</a:t>
            </a:r>
          </a:p>
          <a:p>
            <a:r>
              <a:rPr lang="da-DK" baseline="0" dirty="0" smtClean="0">
                <a:solidFill>
                  <a:srgbClr val="C00000"/>
                </a:solidFill>
              </a:rPr>
              <a:t>Fundamental </a:t>
            </a:r>
            <a:r>
              <a:rPr lang="da-DK" baseline="0" dirty="0" err="1" smtClean="0">
                <a:solidFill>
                  <a:srgbClr val="C00000"/>
                </a:solidFill>
              </a:rPr>
              <a:t>care</a:t>
            </a:r>
            <a:r>
              <a:rPr lang="da-DK" baseline="0" dirty="0" smtClean="0">
                <a:solidFill>
                  <a:srgbClr val="C00000"/>
                </a:solidFill>
              </a:rPr>
              <a:t> skal være en indlejret del af de løsninger man finder i nødsituationer – Den kan ikke ignoreres.</a:t>
            </a:r>
          </a:p>
          <a:p>
            <a:r>
              <a:rPr lang="da-DK" baseline="0" dirty="0" smtClean="0">
                <a:solidFill>
                  <a:srgbClr val="C00000"/>
                </a:solidFill>
              </a:rPr>
              <a:t>Møntet på lederne.</a:t>
            </a:r>
          </a:p>
          <a:p>
            <a:endParaRPr lang="da-DK" baseline="0" dirty="0" smtClean="0">
              <a:solidFill>
                <a:srgbClr val="C00000"/>
              </a:solidFill>
            </a:endParaRPr>
          </a:p>
          <a:p>
            <a:r>
              <a:rPr lang="da-DK" baseline="0" dirty="0" smtClean="0">
                <a:solidFill>
                  <a:srgbClr val="C00000"/>
                </a:solidFill>
              </a:rPr>
              <a:t>RØD: De vil at sygeplejeledere var fremme på samme måde som forskere og </a:t>
            </a:r>
            <a:r>
              <a:rPr lang="da-DK" baseline="0" dirty="0" err="1" smtClean="0">
                <a:solidFill>
                  <a:srgbClr val="C00000"/>
                </a:solidFill>
              </a:rPr>
              <a:t>epidemiologer</a:t>
            </a:r>
            <a:r>
              <a:rPr lang="da-DK" baseline="0" dirty="0" smtClean="0">
                <a:solidFill>
                  <a:srgbClr val="C00000"/>
                </a:solidFill>
              </a:rPr>
              <a:t> i forhold til vigtigheden af fundamental </a:t>
            </a:r>
            <a:r>
              <a:rPr lang="da-DK" baseline="0" dirty="0" err="1" smtClean="0">
                <a:solidFill>
                  <a:srgbClr val="C00000"/>
                </a:solidFill>
              </a:rPr>
              <a:t>care</a:t>
            </a:r>
            <a:r>
              <a:rPr lang="da-DK" baseline="0" dirty="0" smtClean="0">
                <a:solidFill>
                  <a:srgbClr val="C00000"/>
                </a:solidFill>
              </a:rPr>
              <a:t>. Der blev tillagt manglende værdi til fundamental </a:t>
            </a:r>
            <a:r>
              <a:rPr lang="da-DK" baseline="0" dirty="0" err="1" smtClean="0">
                <a:solidFill>
                  <a:srgbClr val="C00000"/>
                </a:solidFill>
              </a:rPr>
              <a:t>care</a:t>
            </a:r>
            <a:r>
              <a:rPr lang="da-DK" baseline="0" dirty="0" smtClean="0">
                <a:solidFill>
                  <a:srgbClr val="C00000"/>
                </a:solidFill>
              </a:rPr>
              <a:t> og det blev ikke italesat i høj nok grad.</a:t>
            </a:r>
          </a:p>
          <a:p>
            <a:endParaRPr lang="da-DK" baseline="0" dirty="0" smtClean="0">
              <a:solidFill>
                <a:srgbClr val="C00000"/>
              </a:solidFill>
            </a:endParaRPr>
          </a:p>
          <a:p>
            <a:r>
              <a:rPr lang="da-DK" baseline="0" dirty="0" smtClean="0">
                <a:solidFill>
                  <a:srgbClr val="C00000"/>
                </a:solidFill>
              </a:rPr>
              <a:t>RØD: Handler om sygeplejemanglen og accelerationen i dette efter COVID. Samt at der skal tillægges værdi til fundamentale </a:t>
            </a:r>
            <a:r>
              <a:rPr lang="da-DK" baseline="0" dirty="0" err="1" smtClean="0">
                <a:solidFill>
                  <a:srgbClr val="C00000"/>
                </a:solidFill>
              </a:rPr>
              <a:t>care</a:t>
            </a:r>
            <a:r>
              <a:rPr lang="da-DK" baseline="0" dirty="0" smtClean="0">
                <a:solidFill>
                  <a:srgbClr val="C00000"/>
                </a:solidFill>
              </a:rPr>
              <a:t>, det skal sættes i centrum af lederne, og arbejdspladserne skal arbejde med kultur og praksisser til at understøtte </a:t>
            </a:r>
            <a:r>
              <a:rPr lang="da-DK" baseline="0" dirty="0" err="1" smtClean="0">
                <a:solidFill>
                  <a:srgbClr val="C00000"/>
                </a:solidFill>
              </a:rPr>
              <a:t>self</a:t>
            </a:r>
            <a:r>
              <a:rPr lang="da-DK" baseline="0" dirty="0" smtClean="0">
                <a:solidFill>
                  <a:srgbClr val="C00000"/>
                </a:solidFill>
              </a:rPr>
              <a:t> </a:t>
            </a:r>
            <a:r>
              <a:rPr lang="da-DK" baseline="0" dirty="0" err="1" smtClean="0">
                <a:solidFill>
                  <a:srgbClr val="C00000"/>
                </a:solidFill>
              </a:rPr>
              <a:t>care</a:t>
            </a:r>
            <a:endParaRPr lang="da-DK" baseline="0" dirty="0" smtClean="0">
              <a:solidFill>
                <a:srgbClr val="C00000"/>
              </a:solidFill>
            </a:endParaRPr>
          </a:p>
          <a:p>
            <a:endParaRPr lang="da-DK" baseline="0" dirty="0" smtClean="0"/>
          </a:p>
          <a:p>
            <a:r>
              <a:rPr lang="da-DK" baseline="0" dirty="0" smtClean="0"/>
              <a:t>GRØN – giver lidt sig selv.</a:t>
            </a:r>
          </a:p>
          <a:p>
            <a:r>
              <a:rPr lang="da-DK" baseline="0" dirty="0" smtClean="0"/>
              <a:t> </a:t>
            </a:r>
          </a:p>
          <a:p>
            <a:endParaRPr lang="da-DK" baseline="0" dirty="0" smtClean="0"/>
          </a:p>
          <a:p>
            <a:endParaRPr lang="da-DK" dirty="0"/>
          </a:p>
        </p:txBody>
      </p:sp>
      <p:sp>
        <p:nvSpPr>
          <p:cNvPr id="4" name="Pladsholder til slidenummer 3"/>
          <p:cNvSpPr>
            <a:spLocks noGrp="1"/>
          </p:cNvSpPr>
          <p:nvPr>
            <p:ph type="sldNum" sz="quarter" idx="10"/>
          </p:nvPr>
        </p:nvSpPr>
        <p:spPr/>
        <p:txBody>
          <a:bodyPr/>
          <a:lstStyle/>
          <a:p>
            <a:fld id="{E9E06A17-8770-487A-919D-495515AA5E4F}" type="slidenum">
              <a:rPr lang="da-DK" smtClean="0"/>
              <a:t>18</a:t>
            </a:fld>
            <a:endParaRPr lang="da-DK"/>
          </a:p>
        </p:txBody>
      </p:sp>
    </p:spTree>
    <p:extLst>
      <p:ext uri="{BB962C8B-B14F-4D97-AF65-F5344CB8AC3E}">
        <p14:creationId xmlns:p14="http://schemas.microsoft.com/office/powerpoint/2010/main" val="3793716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Udarbejdet</a:t>
            </a:r>
            <a:r>
              <a:rPr lang="da-DK" baseline="0" dirty="0" smtClean="0"/>
              <a:t> efter </a:t>
            </a:r>
            <a:r>
              <a:rPr lang="da-DK" baseline="0" dirty="0" err="1" smtClean="0"/>
              <a:t>portland</a:t>
            </a:r>
            <a:r>
              <a:rPr lang="da-DK" baseline="0" dirty="0" smtClean="0"/>
              <a:t> konferencen 2023</a:t>
            </a:r>
          </a:p>
          <a:p>
            <a:endParaRPr lang="da-DK" baseline="0" dirty="0" smtClean="0"/>
          </a:p>
          <a:p>
            <a:r>
              <a:rPr lang="da-DK" dirty="0" smtClean="0"/>
              <a:t>Strategi 1: Håndter ikke-sygeplejerske opgaver: genvind og beskyt tid til at yde grundlæggende pleje af høj værdi </a:t>
            </a:r>
          </a:p>
          <a:p>
            <a:endParaRPr lang="da-DK" dirty="0" smtClean="0"/>
          </a:p>
          <a:p>
            <a:r>
              <a:rPr lang="da-DK" dirty="0" smtClean="0"/>
              <a:t>Strategi 2: Fremhæv den positive ændring fra underskudsbaseret til bekræftende sprog, når du beskriver grundlæggende pleje </a:t>
            </a:r>
          </a:p>
          <a:p>
            <a:endParaRPr lang="da-DK" dirty="0" smtClean="0"/>
          </a:p>
          <a:p>
            <a:r>
              <a:rPr lang="da-DK" dirty="0" smtClean="0"/>
              <a:t>Strategi 3: Få adgang til evidens og vurder effekt: demonstrer transformation i grundlæggende pleje ved at generere relevante indikatorer og effektmål og nøje syntetisere eksisterende forskning.</a:t>
            </a:r>
            <a:endParaRPr lang="da-DK" baseline="0" dirty="0" smtClean="0"/>
          </a:p>
          <a:p>
            <a:endParaRPr lang="da-DK" baseline="0" dirty="0" smtClean="0"/>
          </a:p>
        </p:txBody>
      </p:sp>
      <p:sp>
        <p:nvSpPr>
          <p:cNvPr id="4" name="Pladsholder til slidenummer 3"/>
          <p:cNvSpPr>
            <a:spLocks noGrp="1"/>
          </p:cNvSpPr>
          <p:nvPr>
            <p:ph type="sldNum" sz="quarter" idx="10"/>
          </p:nvPr>
        </p:nvSpPr>
        <p:spPr/>
        <p:txBody>
          <a:bodyPr/>
          <a:lstStyle/>
          <a:p>
            <a:fld id="{E9E06A17-8770-487A-919D-495515AA5E4F}" type="slidenum">
              <a:rPr lang="da-DK" smtClean="0"/>
              <a:t>19</a:t>
            </a:fld>
            <a:endParaRPr lang="da-DK"/>
          </a:p>
        </p:txBody>
      </p:sp>
    </p:spTree>
    <p:extLst>
      <p:ext uri="{BB962C8B-B14F-4D97-AF65-F5344CB8AC3E}">
        <p14:creationId xmlns:p14="http://schemas.microsoft.com/office/powerpoint/2010/main" val="2987761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Jeg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komme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omkring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historien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omkring</a:t>
            </a:r>
            <a:r>
              <a:rPr lang="en-US" sz="1200" kern="1200" dirty="0" smtClean="0">
                <a:solidFill>
                  <a:schemeClr val="tx1"/>
                </a:solidFill>
                <a:effectLst/>
                <a:latin typeface="+mn-lt"/>
                <a:ea typeface="+mn-ea"/>
                <a:cs typeface="+mn-cs"/>
              </a:rPr>
              <a:t> Fundamentals</a:t>
            </a:r>
            <a:r>
              <a:rPr lang="en-US" sz="1200" kern="1200" baseline="0" dirty="0" smtClean="0">
                <a:solidFill>
                  <a:schemeClr val="tx1"/>
                </a:solidFill>
                <a:effectLst/>
                <a:latin typeface="+mn-lt"/>
                <a:ea typeface="+mn-ea"/>
                <a:cs typeface="+mn-cs"/>
              </a:rPr>
              <a:t> of care, </a:t>
            </a:r>
            <a:r>
              <a:rPr lang="en-US" sz="1200" kern="1200" baseline="0" dirty="0" err="1" smtClean="0">
                <a:solidFill>
                  <a:schemeClr val="tx1"/>
                </a:solidFill>
                <a:effectLst/>
                <a:latin typeface="+mn-lt"/>
                <a:ea typeface="+mn-ea"/>
                <a:cs typeface="+mn-cs"/>
              </a:rPr>
              <a:t>hvordan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det</a:t>
            </a:r>
            <a:r>
              <a:rPr lang="en-US" sz="1200" kern="1200" baseline="0" dirty="0" smtClean="0">
                <a:solidFill>
                  <a:schemeClr val="tx1"/>
                </a:solidFill>
                <a:effectLst/>
                <a:latin typeface="+mn-lt"/>
                <a:ea typeface="+mn-ea"/>
                <a:cs typeface="+mn-cs"/>
              </a:rPr>
              <a:t> started </a:t>
            </a:r>
            <a:r>
              <a:rPr lang="en-US" sz="1200" kern="1200" baseline="0" dirty="0" err="1" smtClean="0">
                <a:solidFill>
                  <a:schemeClr val="tx1"/>
                </a:solidFill>
                <a:effectLst/>
                <a:latin typeface="+mn-lt"/>
                <a:ea typeface="+mn-ea"/>
                <a:cs typeface="+mn-cs"/>
              </a:rPr>
              <a:t>og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hvordan</a:t>
            </a:r>
            <a:r>
              <a:rPr lang="en-US" sz="1200" kern="1200" baseline="0" dirty="0" smtClean="0">
                <a:solidFill>
                  <a:schemeClr val="tx1"/>
                </a:solidFill>
                <a:effectLst/>
                <a:latin typeface="+mn-lt"/>
                <a:ea typeface="+mn-ea"/>
                <a:cs typeface="+mn-cs"/>
              </a:rPr>
              <a:t> der </a:t>
            </a:r>
            <a:r>
              <a:rPr lang="en-US" sz="1200" kern="1200" baseline="0" dirty="0" err="1" smtClean="0">
                <a:solidFill>
                  <a:schemeClr val="tx1"/>
                </a:solidFill>
                <a:effectLst/>
                <a:latin typeface="+mn-lt"/>
                <a:ea typeface="+mn-ea"/>
                <a:cs typeface="+mn-cs"/>
              </a:rPr>
              <a:t>har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udviklet</a:t>
            </a:r>
            <a:r>
              <a:rPr lang="en-US" sz="1200" kern="1200" baseline="0" dirty="0" smtClean="0">
                <a:solidFill>
                  <a:schemeClr val="tx1"/>
                </a:solidFill>
                <a:effectLst/>
                <a:latin typeface="+mn-lt"/>
                <a:ea typeface="+mn-ea"/>
                <a:cs typeface="+mn-cs"/>
              </a:rPr>
              <a:t> sig, </a:t>
            </a:r>
            <a:r>
              <a:rPr lang="en-US" sz="1200" kern="1200" baseline="0" dirty="0" err="1" smtClean="0">
                <a:solidFill>
                  <a:schemeClr val="tx1"/>
                </a:solidFill>
                <a:effectLst/>
                <a:latin typeface="+mn-lt"/>
                <a:ea typeface="+mn-ea"/>
                <a:cs typeface="+mn-cs"/>
              </a:rPr>
              <a:t>Jeg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vil</a:t>
            </a:r>
            <a:r>
              <a:rPr lang="en-US" sz="1200" kern="1200" baseline="0" dirty="0" smtClean="0">
                <a:solidFill>
                  <a:schemeClr val="tx1"/>
                </a:solidFill>
                <a:effectLst/>
                <a:latin typeface="+mn-lt"/>
                <a:ea typeface="+mn-ea"/>
                <a:cs typeface="+mn-cs"/>
              </a:rPr>
              <a:t> vise </a:t>
            </a:r>
            <a:r>
              <a:rPr lang="en-US" sz="1200" kern="1200" baseline="0" dirty="0" err="1" smtClean="0">
                <a:solidFill>
                  <a:schemeClr val="tx1"/>
                </a:solidFill>
                <a:effectLst/>
                <a:latin typeface="+mn-lt"/>
                <a:ea typeface="+mn-ea"/>
                <a:cs typeface="+mn-cs"/>
              </a:rPr>
              <a:t>noget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af</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det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arbejde</a:t>
            </a:r>
            <a:r>
              <a:rPr lang="en-US" sz="1200" kern="1200" baseline="0" dirty="0" smtClean="0">
                <a:solidFill>
                  <a:schemeClr val="tx1"/>
                </a:solidFill>
                <a:effectLst/>
                <a:latin typeface="+mn-lt"/>
                <a:ea typeface="+mn-ea"/>
                <a:cs typeface="+mn-cs"/>
              </a:rPr>
              <a:t> der </a:t>
            </a:r>
            <a:r>
              <a:rPr lang="en-US" sz="1200" kern="1200" baseline="0" dirty="0" err="1" smtClean="0">
                <a:solidFill>
                  <a:schemeClr val="tx1"/>
                </a:solidFill>
                <a:effectLst/>
                <a:latin typeface="+mn-lt"/>
                <a:ea typeface="+mn-ea"/>
                <a:cs typeface="+mn-cs"/>
              </a:rPr>
              <a:t>internationalt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er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lavet</a:t>
            </a:r>
            <a:r>
              <a:rPr lang="en-US" sz="1200" kern="1200" baseline="0" dirty="0" smtClean="0">
                <a:solidFill>
                  <a:schemeClr val="tx1"/>
                </a:solidFill>
                <a:effectLst/>
                <a:latin typeface="+mn-lt"/>
                <a:ea typeface="+mn-ea"/>
                <a:cs typeface="+mn-cs"/>
              </a:rPr>
              <a:t> I </a:t>
            </a:r>
            <a:r>
              <a:rPr lang="en-US" sz="1200" kern="1200" baseline="0" dirty="0" err="1" smtClean="0">
                <a:solidFill>
                  <a:schemeClr val="tx1"/>
                </a:solidFill>
                <a:effectLst/>
                <a:latin typeface="+mn-lt"/>
                <a:ea typeface="+mn-ea"/>
                <a:cs typeface="+mn-cs"/>
              </a:rPr>
              <a:t>forhold</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til</a:t>
            </a:r>
            <a:r>
              <a:rPr lang="en-US" sz="1200" kern="1200" baseline="0" dirty="0" smtClean="0">
                <a:solidFill>
                  <a:schemeClr val="tx1"/>
                </a:solidFill>
                <a:effectLst/>
                <a:latin typeface="+mn-lt"/>
                <a:ea typeface="+mn-ea"/>
                <a:cs typeface="+mn-cs"/>
              </a:rPr>
              <a:t> fundamental of care.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err="1" smtClean="0">
                <a:solidFill>
                  <a:schemeClr val="tx1"/>
                </a:solidFill>
                <a:effectLst/>
                <a:latin typeface="+mn-lt"/>
                <a:ea typeface="+mn-ea"/>
                <a:cs typeface="+mn-cs"/>
              </a:rPr>
              <a:t>Så</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vil</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jeg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fortælle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lidt</a:t>
            </a:r>
            <a:r>
              <a:rPr lang="en-US" sz="1200" kern="1200" baseline="0" dirty="0" smtClean="0">
                <a:solidFill>
                  <a:schemeClr val="tx1"/>
                </a:solidFill>
                <a:effectLst/>
                <a:latin typeface="+mn-lt"/>
                <a:ea typeface="+mn-ea"/>
                <a:cs typeface="+mn-cs"/>
              </a:rPr>
              <a:t> om </a:t>
            </a:r>
            <a:r>
              <a:rPr lang="en-US" sz="1200" kern="1200" baseline="0" dirty="0" err="1" smtClean="0">
                <a:solidFill>
                  <a:schemeClr val="tx1"/>
                </a:solidFill>
                <a:effectLst/>
                <a:latin typeface="+mn-lt"/>
                <a:ea typeface="+mn-ea"/>
                <a:cs typeface="+mn-cs"/>
              </a:rPr>
              <a:t>hvordan</a:t>
            </a:r>
            <a:r>
              <a:rPr lang="en-US" sz="1200" kern="1200" baseline="0" dirty="0" smtClean="0">
                <a:solidFill>
                  <a:schemeClr val="tx1"/>
                </a:solidFill>
                <a:effectLst/>
                <a:latin typeface="+mn-lt"/>
                <a:ea typeface="+mn-ea"/>
                <a:cs typeface="+mn-cs"/>
              </a:rPr>
              <a:t> vi </a:t>
            </a:r>
            <a:r>
              <a:rPr lang="en-US" sz="1200" kern="1200" baseline="0" dirty="0" err="1" smtClean="0">
                <a:solidFill>
                  <a:schemeClr val="tx1"/>
                </a:solidFill>
                <a:effectLst/>
                <a:latin typeface="+mn-lt"/>
                <a:ea typeface="+mn-ea"/>
                <a:cs typeface="+mn-cs"/>
              </a:rPr>
              <a:t>har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arbejdet</a:t>
            </a:r>
            <a:r>
              <a:rPr lang="en-US" sz="1200" kern="1200" baseline="0" dirty="0" smtClean="0">
                <a:solidFill>
                  <a:schemeClr val="tx1"/>
                </a:solidFill>
                <a:effectLst/>
                <a:latin typeface="+mn-lt"/>
                <a:ea typeface="+mn-ea"/>
                <a:cs typeface="+mn-cs"/>
              </a:rPr>
              <a:t> med </a:t>
            </a:r>
            <a:r>
              <a:rPr lang="en-US" sz="1200" kern="1200" baseline="0" dirty="0" err="1" smtClean="0">
                <a:solidFill>
                  <a:schemeClr val="tx1"/>
                </a:solidFill>
                <a:effectLst/>
                <a:latin typeface="+mn-lt"/>
                <a:ea typeface="+mn-ea"/>
                <a:cs typeface="+mn-cs"/>
              </a:rPr>
              <a:t>det</a:t>
            </a:r>
            <a:r>
              <a:rPr lang="en-US" sz="1200" kern="1200" baseline="0" dirty="0" smtClean="0">
                <a:solidFill>
                  <a:schemeClr val="tx1"/>
                </a:solidFill>
                <a:effectLst/>
                <a:latin typeface="+mn-lt"/>
                <a:ea typeface="+mn-ea"/>
                <a:cs typeface="+mn-cs"/>
              </a:rPr>
              <a:t> hos </a:t>
            </a:r>
            <a:r>
              <a:rPr lang="en-US" sz="1200" kern="1200" baseline="0" dirty="0" err="1" smtClean="0">
                <a:solidFill>
                  <a:schemeClr val="tx1"/>
                </a:solidFill>
                <a:effectLst/>
                <a:latin typeface="+mn-lt"/>
                <a:ea typeface="+mn-ea"/>
                <a:cs typeface="+mn-cs"/>
              </a:rPr>
              <a:t>os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til</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sidste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skal</a:t>
            </a:r>
            <a:r>
              <a:rPr lang="en-US" sz="1200" kern="1200" baseline="0" dirty="0" smtClean="0">
                <a:solidFill>
                  <a:schemeClr val="tx1"/>
                </a:solidFill>
                <a:effectLst/>
                <a:latin typeface="+mn-lt"/>
                <a:ea typeface="+mn-ea"/>
                <a:cs typeface="+mn-cs"/>
              </a:rPr>
              <a:t> I </a:t>
            </a:r>
            <a:r>
              <a:rPr lang="en-US" sz="1200" kern="1200" baseline="0" dirty="0" err="1" smtClean="0">
                <a:solidFill>
                  <a:schemeClr val="tx1"/>
                </a:solidFill>
                <a:effectLst/>
                <a:latin typeface="+mn-lt"/>
                <a:ea typeface="+mn-ea"/>
                <a:cs typeface="+mn-cs"/>
              </a:rPr>
              <a:t>på</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banen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hvor</a:t>
            </a:r>
            <a:r>
              <a:rPr lang="en-US" sz="1200" kern="1200" baseline="0" dirty="0" smtClean="0">
                <a:solidFill>
                  <a:schemeClr val="tx1"/>
                </a:solidFill>
                <a:effectLst/>
                <a:latin typeface="+mn-lt"/>
                <a:ea typeface="+mn-ea"/>
                <a:cs typeface="+mn-cs"/>
              </a:rPr>
              <a:t> der </a:t>
            </a:r>
            <a:r>
              <a:rPr lang="en-US" sz="1200" kern="1200" baseline="0" dirty="0" err="1" smtClean="0">
                <a:solidFill>
                  <a:schemeClr val="tx1"/>
                </a:solidFill>
                <a:effectLst/>
                <a:latin typeface="+mn-lt"/>
                <a:ea typeface="+mn-ea"/>
                <a:cs typeface="+mn-cs"/>
              </a:rPr>
              <a:t>skal</a:t>
            </a:r>
            <a:r>
              <a:rPr lang="en-US" sz="1200" kern="1200" baseline="0" dirty="0" smtClean="0">
                <a:solidFill>
                  <a:schemeClr val="tx1"/>
                </a:solidFill>
                <a:effectLst/>
                <a:latin typeface="+mn-lt"/>
                <a:ea typeface="+mn-ea"/>
                <a:cs typeface="+mn-cs"/>
              </a:rPr>
              <a:t> tales </a:t>
            </a:r>
            <a:r>
              <a:rPr lang="en-US" sz="1200" kern="1200" baseline="0" dirty="0" err="1" smtClean="0">
                <a:solidFill>
                  <a:schemeClr val="tx1"/>
                </a:solidFill>
                <a:effectLst/>
                <a:latin typeface="+mn-lt"/>
                <a:ea typeface="+mn-ea"/>
                <a:cs typeface="+mn-cs"/>
              </a:rPr>
              <a:t>sygepleje</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sym typeface="Wingdings" panose="05000000000000000000" pitchFamily="2" charset="2"/>
              </a:rPr>
              <a:t></a:t>
            </a:r>
            <a:endParaRPr lang="en-US" sz="1200"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E9E06A17-8770-487A-919D-495515AA5E4F}" type="slidenum">
              <a:rPr lang="da-DK" smtClean="0"/>
              <a:t>2</a:t>
            </a:fld>
            <a:endParaRPr lang="da-DK"/>
          </a:p>
        </p:txBody>
      </p:sp>
    </p:spTree>
    <p:extLst>
      <p:ext uri="{BB962C8B-B14F-4D97-AF65-F5344CB8AC3E}">
        <p14:creationId xmlns:p14="http://schemas.microsoft.com/office/powerpoint/2010/main" val="674580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I ARBEJDET MED PROJEKTET ’Omsorg i sundhedsvæsenet’ er Det Etiske Råd blevet bestyrket i, at omsorg er et fundamentalt behov hos alle patienter og brugere af sundhedsvæsenet. Det er også blevet tydeligt, at omsorg spiller en vigtig rolle for sundhedspersoner, både som motivationsfaktor og som kilde til arbejdsglæde. Den følgende observation gælder således både for patienter og sundhedspersoner: Alle har behov for at kunne se sig selv og blive set som et menneske, der i kraft af sin gøren og eksistens fortjener respekt og anerkendelse. Ovennævnte baggrund kan forekomme banal. Hvorfor er det overhovedet nødvendigt at påpege, at også i sundhedsvæsenet, er der brug for at se det hele menneske? Det er det, fordi mange forhold ved det at blive syg, ved det at skulle undergå behandling, og ved måden vi har indrettet vores behandlingssteder på, kan gøre det vanskeligt for patienter at genkende sig selv som menneske i færd med at agere og leve et meningsfuldt liv. Hvordan ser omsorgen ud? Hvad er dens egenart og dens skrøbelighed og hvilken rolle spiller den i det danske sundhedsvæsen. </a:t>
            </a:r>
          </a:p>
          <a:p>
            <a:endParaRPr lang="da-DK" dirty="0" smtClean="0"/>
          </a:p>
          <a:p>
            <a:endParaRPr lang="da-DK" dirty="0"/>
          </a:p>
        </p:txBody>
      </p:sp>
      <p:sp>
        <p:nvSpPr>
          <p:cNvPr id="4" name="Pladsholder til slidenummer 3"/>
          <p:cNvSpPr>
            <a:spLocks noGrp="1"/>
          </p:cNvSpPr>
          <p:nvPr>
            <p:ph type="sldNum" sz="quarter" idx="10"/>
          </p:nvPr>
        </p:nvSpPr>
        <p:spPr/>
        <p:txBody>
          <a:bodyPr/>
          <a:lstStyle/>
          <a:p>
            <a:fld id="{E9E06A17-8770-487A-919D-495515AA5E4F}" type="slidenum">
              <a:rPr lang="da-DK" smtClean="0"/>
              <a:t>20</a:t>
            </a:fld>
            <a:endParaRPr lang="da-DK"/>
          </a:p>
        </p:txBody>
      </p:sp>
    </p:spTree>
    <p:extLst>
      <p:ext uri="{BB962C8B-B14F-4D97-AF65-F5344CB8AC3E}">
        <p14:creationId xmlns:p14="http://schemas.microsoft.com/office/powerpoint/2010/main" val="1403183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E9E06A17-8770-487A-919D-495515AA5E4F}" type="slidenum">
              <a:rPr lang="da-DK" smtClean="0"/>
              <a:t>21</a:t>
            </a:fld>
            <a:endParaRPr lang="da-DK"/>
          </a:p>
        </p:txBody>
      </p:sp>
    </p:spTree>
    <p:extLst>
      <p:ext uri="{BB962C8B-B14F-4D97-AF65-F5344CB8AC3E}">
        <p14:creationId xmlns:p14="http://schemas.microsoft.com/office/powerpoint/2010/main" val="354797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r>
              <a:rPr lang="da-DK" sz="1600" dirty="0" smtClean="0"/>
              <a:t>Målet med vores arbejde er at: </a:t>
            </a:r>
          </a:p>
          <a:p>
            <a:pPr lvl="0"/>
            <a:r>
              <a:rPr lang="da-DK" sz="1600" b="1" dirty="0" smtClean="0"/>
              <a:t>støtte sygeplejerskers refleksioner over sygeplejepraksis, </a:t>
            </a:r>
          </a:p>
          <a:p>
            <a:pPr lvl="0"/>
            <a:r>
              <a:rPr lang="da-DK" sz="1600" b="1" dirty="0" smtClean="0"/>
              <a:t>dele tavs viden mellem sygeplejersker, </a:t>
            </a:r>
          </a:p>
          <a:p>
            <a:pPr lvl="0"/>
            <a:r>
              <a:rPr lang="da-DK" sz="1600" b="1" dirty="0" smtClean="0"/>
              <a:t>samt styrke sygeplejerskers identitet i det tværfaglige samarbejde</a:t>
            </a:r>
            <a:endParaRPr lang="en-US" sz="1600" b="1"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E9E06A17-8770-487A-919D-495515AA5E4F}" type="slidenum">
              <a:rPr lang="da-DK" smtClean="0"/>
              <a:t>22</a:t>
            </a:fld>
            <a:endParaRPr lang="da-DK"/>
          </a:p>
        </p:txBody>
      </p:sp>
    </p:spTree>
    <p:extLst>
      <p:ext uri="{BB962C8B-B14F-4D97-AF65-F5344CB8AC3E}">
        <p14:creationId xmlns:p14="http://schemas.microsoft.com/office/powerpoint/2010/main" val="2870207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600" dirty="0" smtClean="0"/>
              <a:t>Blandt</a:t>
            </a:r>
            <a:r>
              <a:rPr lang="da-DK" sz="1600" baseline="0" dirty="0" smtClean="0"/>
              <a:t> andet</a:t>
            </a:r>
            <a:r>
              <a:rPr lang="da-DK" sz="1600" dirty="0" smtClean="0"/>
              <a:t> på grund af dette, kan vi som sygeplejersker nogle gange kæmpe med sygeplejens identitet og have svært ved at beskrive kerneelementerne i sygeplejen. </a:t>
            </a:r>
            <a:endParaRPr lang="en-US" sz="16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Hvad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jeg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sige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sygepleje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er</a:t>
            </a:r>
            <a:r>
              <a:rPr lang="en-US"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Sygepleje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er</a:t>
            </a:r>
            <a:r>
              <a:rPr lang="en-US" sz="1200" kern="1200" dirty="0" smtClean="0">
                <a:solidFill>
                  <a:schemeClr val="tx1"/>
                </a:solidFill>
                <a:effectLst/>
                <a:latin typeface="+mn-lt"/>
                <a:ea typeface="+mn-ea"/>
                <a:cs typeface="+mn-cs"/>
              </a:rPr>
              <a:t> at </a:t>
            </a:r>
            <a:r>
              <a:rPr lang="en-US" sz="1200" kern="1200" dirty="0" err="1" smtClean="0">
                <a:solidFill>
                  <a:schemeClr val="tx1"/>
                </a:solidFill>
                <a:effectLst/>
                <a:latin typeface="+mn-lt"/>
                <a:ea typeface="+mn-ea"/>
                <a:cs typeface="+mn-cs"/>
              </a:rPr>
              <a:t>tage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udgangspunkt</a:t>
            </a:r>
            <a:r>
              <a:rPr lang="en-US" sz="1200" kern="1200" baseline="0" dirty="0" smtClean="0">
                <a:solidFill>
                  <a:schemeClr val="tx1"/>
                </a:solidFill>
                <a:effectLst/>
                <a:latin typeface="+mn-lt"/>
                <a:ea typeface="+mn-ea"/>
                <a:cs typeface="+mn-cs"/>
              </a:rPr>
              <a:t> I </a:t>
            </a:r>
            <a:r>
              <a:rPr lang="en-US" sz="1200" kern="1200" baseline="0" dirty="0" err="1" smtClean="0">
                <a:solidFill>
                  <a:schemeClr val="tx1"/>
                </a:solidFill>
                <a:effectLst/>
                <a:latin typeface="+mn-lt"/>
                <a:ea typeface="+mn-ea"/>
                <a:cs typeface="+mn-cs"/>
              </a:rPr>
              <a:t>relationen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mellem</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patienten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og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sygeplejersken</a:t>
            </a:r>
            <a:r>
              <a:rPr lang="en-US" sz="1200" kern="1200" baseline="0" dirty="0" smtClean="0">
                <a:solidFill>
                  <a:schemeClr val="tx1"/>
                </a:solidFill>
                <a:effectLst/>
                <a:latin typeface="+mn-lt"/>
                <a:ea typeface="+mn-ea"/>
                <a:cs typeface="+mn-cs"/>
              </a:rPr>
              <a:t>, for </a:t>
            </a:r>
            <a:r>
              <a:rPr lang="en-US" sz="1200" kern="1200" baseline="0" dirty="0" err="1" smtClean="0">
                <a:solidFill>
                  <a:schemeClr val="tx1"/>
                </a:solidFill>
                <a:effectLst/>
                <a:latin typeface="+mn-lt"/>
                <a:ea typeface="+mn-ea"/>
                <a:cs typeface="+mn-cs"/>
              </a:rPr>
              <a:t>derved</a:t>
            </a:r>
            <a:r>
              <a:rPr lang="en-US" sz="1200" kern="1200" baseline="0" dirty="0" smtClean="0">
                <a:solidFill>
                  <a:schemeClr val="tx1"/>
                </a:solidFill>
                <a:effectLst/>
                <a:latin typeface="+mn-lt"/>
                <a:ea typeface="+mn-ea"/>
                <a:cs typeface="+mn-cs"/>
              </a:rPr>
              <a:t> at </a:t>
            </a:r>
            <a:r>
              <a:rPr lang="en-US" sz="1200" kern="1200" baseline="0" dirty="0" err="1" smtClean="0">
                <a:solidFill>
                  <a:schemeClr val="tx1"/>
                </a:solidFill>
                <a:effectLst/>
                <a:latin typeface="+mn-lt"/>
                <a:ea typeface="+mn-ea"/>
                <a:cs typeface="+mn-cs"/>
              </a:rPr>
              <a:t>opfylde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en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række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fysiske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og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psycosociale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behov</a:t>
            </a:r>
            <a:r>
              <a:rPr lang="en-US" sz="1200" kern="1200" baseline="0" dirty="0" smtClean="0">
                <a:solidFill>
                  <a:schemeClr val="tx1"/>
                </a:solidFill>
                <a:effectLst/>
                <a:latin typeface="+mn-lt"/>
                <a:ea typeface="+mn-ea"/>
                <a:cs typeface="+mn-cs"/>
              </a:rPr>
              <a:t>, der via </a:t>
            </a:r>
            <a:r>
              <a:rPr lang="en-US" sz="1200" kern="1200" baseline="0" dirty="0" err="1" smtClean="0">
                <a:solidFill>
                  <a:schemeClr val="tx1"/>
                </a:solidFill>
                <a:effectLst/>
                <a:latin typeface="+mn-lt"/>
                <a:ea typeface="+mn-ea"/>
                <a:cs typeface="+mn-cs"/>
              </a:rPr>
              <a:t>en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række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relationelle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handlinger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inden</a:t>
            </a:r>
            <a:r>
              <a:rPr lang="en-US" sz="1200" kern="1200" baseline="0" dirty="0" smtClean="0">
                <a:solidFill>
                  <a:schemeClr val="tx1"/>
                </a:solidFill>
                <a:effectLst/>
                <a:latin typeface="+mn-lt"/>
                <a:ea typeface="+mn-ea"/>
                <a:cs typeface="+mn-cs"/>
              </a:rPr>
              <a:t> for </a:t>
            </a:r>
            <a:r>
              <a:rPr lang="en-US" sz="1200" kern="1200" baseline="0" dirty="0" err="1" smtClean="0">
                <a:solidFill>
                  <a:schemeClr val="tx1"/>
                </a:solidFill>
                <a:effectLst/>
                <a:latin typeface="+mn-lt"/>
                <a:ea typeface="+mn-ea"/>
                <a:cs typeface="+mn-cs"/>
              </a:rPr>
              <a:t>en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kontekst</a:t>
            </a:r>
            <a:r>
              <a:rPr lang="en-US" sz="1200" kern="1200" baseline="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E9E06A17-8770-487A-919D-495515AA5E4F}" type="slidenum">
              <a:rPr lang="da-DK" smtClean="0"/>
              <a:t>23</a:t>
            </a:fld>
            <a:endParaRPr lang="da-DK"/>
          </a:p>
        </p:txBody>
      </p:sp>
    </p:spTree>
    <p:extLst>
      <p:ext uri="{BB962C8B-B14F-4D97-AF65-F5344CB8AC3E}">
        <p14:creationId xmlns:p14="http://schemas.microsoft.com/office/powerpoint/2010/main" val="1206725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600" kern="1200" dirty="0" smtClean="0">
                <a:solidFill>
                  <a:schemeClr val="tx1"/>
                </a:solidFill>
                <a:effectLst/>
                <a:latin typeface="+mn-lt"/>
                <a:ea typeface="+mn-ea"/>
                <a:cs typeface="+mn-cs"/>
              </a:rPr>
              <a:t>Begrebsrammen blev oprindeligt introduceret for plejepersonalet på et minisygeplejesymposium på tværs af vores tre afdelinger. </a:t>
            </a:r>
          </a:p>
          <a:p>
            <a:r>
              <a:rPr lang="da-DK" sz="1600" kern="1200" dirty="0" smtClean="0">
                <a:solidFill>
                  <a:schemeClr val="tx1"/>
                </a:solidFill>
                <a:effectLst/>
                <a:latin typeface="+mn-lt"/>
                <a:ea typeface="+mn-ea"/>
                <a:cs typeface="+mn-cs"/>
              </a:rPr>
              <a:t>Nu foregår det sådan at begrebsrammen er en fast del af den Introduktion nye sygeplejersker får når de ansattes i enten </a:t>
            </a:r>
            <a:r>
              <a:rPr lang="da-DK" sz="1600" kern="1200" dirty="0" err="1" smtClean="0">
                <a:solidFill>
                  <a:schemeClr val="tx1"/>
                </a:solidFill>
                <a:effectLst/>
                <a:latin typeface="+mn-lt"/>
                <a:ea typeface="+mn-ea"/>
                <a:cs typeface="+mn-cs"/>
              </a:rPr>
              <a:t>endokrinologisk</a:t>
            </a:r>
            <a:r>
              <a:rPr lang="da-DK" sz="1600" kern="1200" baseline="0" dirty="0" smtClean="0">
                <a:solidFill>
                  <a:schemeClr val="tx1"/>
                </a:solidFill>
                <a:effectLst/>
                <a:latin typeface="+mn-lt"/>
                <a:ea typeface="+mn-ea"/>
                <a:cs typeface="+mn-cs"/>
              </a:rPr>
              <a:t> afdeling, reumatologisk afdeling eller Steno Diabetes Center Odense. Introduktion til Begrebsrammen er blandt andet en del af et to-dags kursus målrettet nyansatte sygeplejersker. Derefter arbejdes der med begrebsrammen tilbage i den enkeltes afdeling.</a:t>
            </a:r>
            <a:endParaRPr lang="en-US" sz="16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E9E06A17-8770-487A-919D-495515AA5E4F}" type="slidenum">
              <a:rPr lang="da-DK" smtClean="0"/>
              <a:t>24</a:t>
            </a:fld>
            <a:endParaRPr lang="da-DK"/>
          </a:p>
        </p:txBody>
      </p:sp>
    </p:spTree>
    <p:extLst>
      <p:ext uri="{BB962C8B-B14F-4D97-AF65-F5344CB8AC3E}">
        <p14:creationId xmlns:p14="http://schemas.microsoft.com/office/powerpoint/2010/main" val="10187036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600" kern="1200" dirty="0" smtClean="0">
                <a:solidFill>
                  <a:schemeClr val="tx1"/>
                </a:solidFill>
                <a:effectLst/>
                <a:latin typeface="+mn-lt"/>
                <a:ea typeface="+mn-ea"/>
                <a:cs typeface="+mn-cs"/>
              </a:rPr>
              <a:t>Begrebsrammen anvendes i månedlige sessioner på afdelingerne, hvor vi fokuserer på evidensbaseret praksis kombineret med begrebsrammen Fundamentals of Care</a:t>
            </a:r>
          </a:p>
          <a:p>
            <a:endParaRPr lang="en-US" sz="1200"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E9E06A17-8770-487A-919D-495515AA5E4F}" type="slidenum">
              <a:rPr lang="da-DK" smtClean="0"/>
              <a:t>25</a:t>
            </a:fld>
            <a:endParaRPr lang="da-DK"/>
          </a:p>
        </p:txBody>
      </p:sp>
    </p:spTree>
    <p:extLst>
      <p:ext uri="{BB962C8B-B14F-4D97-AF65-F5344CB8AC3E}">
        <p14:creationId xmlns:p14="http://schemas.microsoft.com/office/powerpoint/2010/main" val="263087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600" kern="1200" dirty="0" smtClean="0">
                <a:solidFill>
                  <a:schemeClr val="tx1"/>
                </a:solidFill>
                <a:effectLst/>
                <a:latin typeface="+mn-lt"/>
                <a:ea typeface="+mn-ea"/>
                <a:cs typeface="+mn-cs"/>
              </a:rPr>
              <a:t>I de tidligere nævnte månedlige sessioner skiftes plejepersonalet til at præsentere en klinisk case og relevant litteratur. To sygeplejersker præsenterer fund fra en</a:t>
            </a:r>
            <a:r>
              <a:rPr lang="da-DK" sz="1600" kern="1200" baseline="0" dirty="0" smtClean="0">
                <a:solidFill>
                  <a:schemeClr val="tx1"/>
                </a:solidFill>
                <a:effectLst/>
                <a:latin typeface="+mn-lt"/>
                <a:ea typeface="+mn-ea"/>
                <a:cs typeface="+mn-cs"/>
              </a:rPr>
              <a:t> faglig eller videnskabelig </a:t>
            </a:r>
            <a:r>
              <a:rPr lang="da-DK" sz="1600" kern="1200" dirty="0" smtClean="0">
                <a:solidFill>
                  <a:schemeClr val="tx1"/>
                </a:solidFill>
                <a:effectLst/>
                <a:latin typeface="+mn-lt"/>
                <a:ea typeface="+mn-ea"/>
                <a:cs typeface="+mn-cs"/>
              </a:rPr>
              <a:t>artikel sammen med en patientcase. Alle sygeplejersker, der deltager i sessionen, diskuterer artiklen og patientcasen ved hjælp af Fundamentals of Care begrebsrammen.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E9E06A17-8770-487A-919D-495515AA5E4F}" type="slidenum">
              <a:rPr lang="da-DK" smtClean="0"/>
              <a:t>26</a:t>
            </a:fld>
            <a:endParaRPr lang="da-DK"/>
          </a:p>
        </p:txBody>
      </p:sp>
    </p:spTree>
    <p:extLst>
      <p:ext uri="{BB962C8B-B14F-4D97-AF65-F5344CB8AC3E}">
        <p14:creationId xmlns:p14="http://schemas.microsoft.com/office/powerpoint/2010/main" val="25705296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50" kern="1200" baseline="0" dirty="0" smtClean="0">
                <a:solidFill>
                  <a:schemeClr val="tx1"/>
                </a:solidFill>
                <a:effectLst/>
                <a:latin typeface="+mn-lt"/>
                <a:ea typeface="+mn-ea"/>
                <a:cs typeface="+mn-cs"/>
              </a:rPr>
              <a:t>V</a:t>
            </a:r>
            <a:r>
              <a:rPr lang="da-DK" sz="1050" kern="1200" dirty="0" smtClean="0">
                <a:solidFill>
                  <a:schemeClr val="tx1"/>
                </a:solidFill>
                <a:effectLst/>
                <a:latin typeface="+mn-lt"/>
                <a:ea typeface="+mn-ea"/>
                <a:cs typeface="+mn-cs"/>
              </a:rPr>
              <a:t>ed at bruge hjemmelavede Fundamentals of Care-kort, der er farvekodede og refererer til de tre dele af rammen: dvs. relationen, integration af sygepleje og konteksten for sygepleje sikres det man kommer hele vejen rundt</a:t>
            </a:r>
            <a:r>
              <a:rPr lang="da-DK" sz="1050" kern="1200" baseline="0" dirty="0" smtClean="0">
                <a:solidFill>
                  <a:schemeClr val="tx1"/>
                </a:solidFill>
                <a:effectLst/>
                <a:latin typeface="+mn-lt"/>
                <a:ea typeface="+mn-ea"/>
                <a:cs typeface="+mn-cs"/>
              </a:rPr>
              <a:t> i begrebsrammen</a:t>
            </a:r>
            <a:r>
              <a:rPr lang="da-DK" sz="1050" kern="1200" dirty="0" smtClean="0">
                <a:solidFill>
                  <a:schemeClr val="tx1"/>
                </a:solidFill>
                <a:effectLst/>
                <a:latin typeface="+mn-lt"/>
                <a:ea typeface="+mn-ea"/>
                <a:cs typeface="+mn-cs"/>
              </a:rPr>
              <a:t>. I kan se eksempler på kortene her.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050" kern="1200" dirty="0" smtClean="0">
                <a:solidFill>
                  <a:schemeClr val="tx1"/>
                </a:solidFill>
                <a:effectLst/>
                <a:latin typeface="+mn-lt"/>
                <a:ea typeface="+mn-ea"/>
                <a:cs typeface="+mn-cs"/>
              </a:rPr>
              <a:t>Det</a:t>
            </a:r>
            <a:r>
              <a:rPr lang="da-DK" sz="1050" kern="1200" baseline="0" dirty="0" smtClean="0">
                <a:solidFill>
                  <a:schemeClr val="tx1"/>
                </a:solidFill>
                <a:effectLst/>
                <a:latin typeface="+mn-lt"/>
                <a:ea typeface="+mn-ea"/>
                <a:cs typeface="+mn-cs"/>
              </a:rPr>
              <a:t> er normalt at 2-3 stykker der sidder sammen, trækker et kort af gangen og diskutere sygeplejen med udgangspunkt i patientcasen og den fremlagte artikel. Til sidst samler vi op i plenum i forhold til hvad de forskellige grupper har været omkring og runder af. </a:t>
            </a:r>
            <a:endParaRPr lang="en-US" sz="105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kern="1200" dirty="0" err="1" smtClean="0">
                <a:solidFill>
                  <a:schemeClr val="tx1"/>
                </a:solidFill>
                <a:effectLst/>
                <a:latin typeface="+mn-lt"/>
                <a:ea typeface="+mn-ea"/>
                <a:cs typeface="+mn-cs"/>
              </a:rPr>
              <a:t>Jeg</a:t>
            </a:r>
            <a:r>
              <a:rPr lang="en-US" sz="1050" kern="1200" dirty="0" smtClean="0">
                <a:solidFill>
                  <a:schemeClr val="tx1"/>
                </a:solidFill>
                <a:effectLst/>
                <a:latin typeface="+mn-lt"/>
                <a:ea typeface="+mn-ea"/>
                <a:cs typeface="+mn-cs"/>
              </a:rPr>
              <a:t> </a:t>
            </a:r>
            <a:r>
              <a:rPr lang="en-US" sz="1050" kern="1200" dirty="0" err="1" smtClean="0">
                <a:solidFill>
                  <a:schemeClr val="tx1"/>
                </a:solidFill>
                <a:effectLst/>
                <a:latin typeface="+mn-lt"/>
                <a:ea typeface="+mn-ea"/>
                <a:cs typeface="+mn-cs"/>
              </a:rPr>
              <a:t>vil</a:t>
            </a:r>
            <a:r>
              <a:rPr lang="en-US" sz="1050" kern="1200" dirty="0" smtClean="0">
                <a:solidFill>
                  <a:schemeClr val="tx1"/>
                </a:solidFill>
                <a:effectLst/>
                <a:latin typeface="+mn-lt"/>
                <a:ea typeface="+mn-ea"/>
                <a:cs typeface="+mn-cs"/>
              </a:rPr>
              <a:t> </a:t>
            </a:r>
            <a:r>
              <a:rPr lang="en-US" sz="1050" kern="1200" dirty="0" err="1" smtClean="0">
                <a:solidFill>
                  <a:schemeClr val="tx1"/>
                </a:solidFill>
                <a:effectLst/>
                <a:latin typeface="+mn-lt"/>
                <a:ea typeface="+mn-ea"/>
                <a:cs typeface="+mn-cs"/>
              </a:rPr>
              <a:t>lige</a:t>
            </a:r>
            <a:r>
              <a:rPr lang="en-US" sz="1050" kern="1200" dirty="0" smtClean="0">
                <a:solidFill>
                  <a:schemeClr val="tx1"/>
                </a:solidFill>
                <a:effectLst/>
                <a:latin typeface="+mn-lt"/>
                <a:ea typeface="+mn-ea"/>
                <a:cs typeface="+mn-cs"/>
              </a:rPr>
              <a:t> lade slide </a:t>
            </a:r>
            <a:r>
              <a:rPr lang="en-US" sz="1050" kern="1200" dirty="0" err="1" smtClean="0">
                <a:solidFill>
                  <a:schemeClr val="tx1"/>
                </a:solidFill>
                <a:effectLst/>
                <a:latin typeface="+mn-lt"/>
                <a:ea typeface="+mn-ea"/>
                <a:cs typeface="+mn-cs"/>
              </a:rPr>
              <a:t>stå</a:t>
            </a:r>
            <a:r>
              <a:rPr lang="en-US" sz="1050" kern="1200" dirty="0" smtClean="0">
                <a:solidFill>
                  <a:schemeClr val="tx1"/>
                </a:solidFill>
                <a:effectLst/>
                <a:latin typeface="+mn-lt"/>
                <a:ea typeface="+mn-ea"/>
                <a:cs typeface="+mn-cs"/>
              </a:rPr>
              <a:t> </a:t>
            </a:r>
            <a:r>
              <a:rPr lang="en-US" sz="1050" kern="1200" dirty="0" err="1" smtClean="0">
                <a:solidFill>
                  <a:schemeClr val="tx1"/>
                </a:solidFill>
                <a:effectLst/>
                <a:latin typeface="+mn-lt"/>
                <a:ea typeface="+mn-ea"/>
                <a:cs typeface="+mn-cs"/>
              </a:rPr>
              <a:t>lidt</a:t>
            </a:r>
            <a:r>
              <a:rPr lang="en-US" sz="1050" kern="1200" dirty="0" smtClean="0">
                <a:solidFill>
                  <a:schemeClr val="tx1"/>
                </a:solidFill>
                <a:effectLst/>
                <a:latin typeface="+mn-lt"/>
                <a:ea typeface="+mn-ea"/>
                <a:cs typeface="+mn-cs"/>
              </a:rPr>
              <a:t> </a:t>
            </a:r>
            <a:r>
              <a:rPr lang="en-US" sz="1050" kern="1200" dirty="0" err="1" smtClean="0">
                <a:solidFill>
                  <a:schemeClr val="tx1"/>
                </a:solidFill>
                <a:effectLst/>
                <a:latin typeface="+mn-lt"/>
                <a:ea typeface="+mn-ea"/>
                <a:cs typeface="+mn-cs"/>
              </a:rPr>
              <a:t>så</a:t>
            </a:r>
            <a:r>
              <a:rPr lang="en-US" sz="1050" kern="1200" dirty="0" smtClean="0">
                <a:solidFill>
                  <a:schemeClr val="tx1"/>
                </a:solidFill>
                <a:effectLst/>
                <a:latin typeface="+mn-lt"/>
                <a:ea typeface="+mn-ea"/>
                <a:cs typeface="+mn-cs"/>
              </a:rPr>
              <a:t> I </a:t>
            </a:r>
            <a:r>
              <a:rPr lang="en-US" sz="1050" kern="1200" dirty="0" err="1" smtClean="0">
                <a:solidFill>
                  <a:schemeClr val="tx1"/>
                </a:solidFill>
                <a:effectLst/>
                <a:latin typeface="+mn-lt"/>
                <a:ea typeface="+mn-ea"/>
                <a:cs typeface="+mn-cs"/>
              </a:rPr>
              <a:t>kan</a:t>
            </a:r>
            <a:r>
              <a:rPr lang="en-US" sz="1050" kern="1200" dirty="0" smtClean="0">
                <a:solidFill>
                  <a:schemeClr val="tx1"/>
                </a:solidFill>
                <a:effectLst/>
                <a:latin typeface="+mn-lt"/>
                <a:ea typeface="+mn-ea"/>
                <a:cs typeface="+mn-cs"/>
              </a:rPr>
              <a:t> </a:t>
            </a:r>
            <a:r>
              <a:rPr lang="en-US" sz="1050" kern="1200" dirty="0" err="1" smtClean="0">
                <a:solidFill>
                  <a:schemeClr val="tx1"/>
                </a:solidFill>
                <a:effectLst/>
                <a:latin typeface="+mn-lt"/>
                <a:ea typeface="+mn-ea"/>
                <a:cs typeface="+mn-cs"/>
              </a:rPr>
              <a:t>nå</a:t>
            </a:r>
            <a:r>
              <a:rPr lang="en-US" sz="1050" kern="1200" dirty="0" smtClean="0">
                <a:solidFill>
                  <a:schemeClr val="tx1"/>
                </a:solidFill>
                <a:effectLst/>
                <a:latin typeface="+mn-lt"/>
                <a:ea typeface="+mn-ea"/>
                <a:cs typeface="+mn-cs"/>
              </a:rPr>
              <a:t> at </a:t>
            </a:r>
            <a:r>
              <a:rPr lang="en-US" sz="1050" kern="1200" dirty="0" err="1" smtClean="0">
                <a:solidFill>
                  <a:schemeClr val="tx1"/>
                </a:solidFill>
                <a:effectLst/>
                <a:latin typeface="+mn-lt"/>
                <a:ea typeface="+mn-ea"/>
                <a:cs typeface="+mn-cs"/>
              </a:rPr>
              <a:t>læse</a:t>
            </a:r>
            <a:r>
              <a:rPr lang="en-US" sz="1050" kern="1200" dirty="0" smtClean="0">
                <a:solidFill>
                  <a:schemeClr val="tx1"/>
                </a:solidFill>
                <a:effectLst/>
                <a:latin typeface="+mn-lt"/>
                <a:ea typeface="+mn-ea"/>
                <a:cs typeface="+mn-cs"/>
              </a:rPr>
              <a:t> </a:t>
            </a:r>
            <a:r>
              <a:rPr lang="en-US" sz="1050" kern="1200" dirty="0" err="1" smtClean="0">
                <a:solidFill>
                  <a:schemeClr val="tx1"/>
                </a:solidFill>
                <a:effectLst/>
                <a:latin typeface="+mn-lt"/>
                <a:ea typeface="+mn-ea"/>
                <a:cs typeface="+mn-cs"/>
              </a:rPr>
              <a:t>kortene</a:t>
            </a:r>
            <a:r>
              <a:rPr lang="en-US" sz="1050" kern="1200" dirty="0" smtClean="0">
                <a:solidFill>
                  <a:schemeClr val="tx1"/>
                </a:solidFill>
                <a:effectLst/>
                <a:latin typeface="+mn-lt"/>
                <a:ea typeface="+mn-ea"/>
                <a:cs typeface="+mn-cs"/>
              </a:rPr>
              <a:t>.</a:t>
            </a:r>
          </a:p>
          <a:p>
            <a:endParaRPr lang="da-DK" dirty="0" smtClean="0"/>
          </a:p>
          <a:p>
            <a:endParaRPr lang="da-DK" dirty="0"/>
          </a:p>
        </p:txBody>
      </p:sp>
      <p:sp>
        <p:nvSpPr>
          <p:cNvPr id="4" name="Pladsholder til slidenummer 3"/>
          <p:cNvSpPr>
            <a:spLocks noGrp="1"/>
          </p:cNvSpPr>
          <p:nvPr>
            <p:ph type="sldNum" sz="quarter" idx="10"/>
          </p:nvPr>
        </p:nvSpPr>
        <p:spPr/>
        <p:txBody>
          <a:bodyPr/>
          <a:lstStyle/>
          <a:p>
            <a:fld id="{E9E06A17-8770-487A-919D-495515AA5E4F}" type="slidenum">
              <a:rPr lang="da-DK" smtClean="0"/>
              <a:t>27</a:t>
            </a:fld>
            <a:endParaRPr lang="da-DK"/>
          </a:p>
        </p:txBody>
      </p:sp>
    </p:spTree>
    <p:extLst>
      <p:ext uri="{BB962C8B-B14F-4D97-AF65-F5344CB8AC3E}">
        <p14:creationId xmlns:p14="http://schemas.microsoft.com/office/powerpoint/2010/main" val="963860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600" dirty="0" smtClean="0"/>
              <a:t>Begrebsrammen anvendes også når sygeplejersker afslutter deres </a:t>
            </a:r>
            <a:r>
              <a:rPr lang="da-DK" sz="1600" dirty="0" err="1" smtClean="0"/>
              <a:t>to-årige</a:t>
            </a:r>
            <a:r>
              <a:rPr lang="da-DK" sz="1600" dirty="0" smtClean="0"/>
              <a:t> uddannelsesstilling.</a:t>
            </a:r>
            <a:r>
              <a:rPr lang="da-DK" sz="1600" baseline="0" dirty="0" smtClean="0"/>
              <a:t> Som afslutning</a:t>
            </a:r>
            <a:r>
              <a:rPr lang="da-DK" sz="1600" dirty="0" smtClean="0"/>
              <a:t> laver de en skriftlig opgave og bruger rammen som reference til at belyse udvalgte sygeplejeproblemer i opgaven.</a:t>
            </a:r>
            <a:endParaRPr lang="en-US" sz="16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E9E06A17-8770-487A-919D-495515AA5E4F}" type="slidenum">
              <a:rPr lang="da-DK" smtClean="0"/>
              <a:t>28</a:t>
            </a:fld>
            <a:endParaRPr lang="da-DK"/>
          </a:p>
        </p:txBody>
      </p:sp>
    </p:spTree>
    <p:extLst>
      <p:ext uri="{BB962C8B-B14F-4D97-AF65-F5344CB8AC3E}">
        <p14:creationId xmlns:p14="http://schemas.microsoft.com/office/powerpoint/2010/main" val="32754099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r>
              <a:rPr lang="da-DK" sz="1050" kern="1200" dirty="0" smtClean="0">
                <a:solidFill>
                  <a:schemeClr val="tx1"/>
                </a:solidFill>
                <a:effectLst/>
                <a:latin typeface="+mn-lt"/>
                <a:ea typeface="+mn-ea"/>
                <a:cs typeface="+mn-cs"/>
              </a:rPr>
              <a:t>Vi oplever, at VI FÅR mulighed for :</a:t>
            </a:r>
          </a:p>
          <a:p>
            <a:pPr lvl="0"/>
            <a:r>
              <a:rPr lang="da-DK" sz="1050" b="1" kern="1200" dirty="0" smtClean="0">
                <a:solidFill>
                  <a:schemeClr val="tx1"/>
                </a:solidFill>
                <a:effectLst/>
                <a:latin typeface="+mn-lt"/>
                <a:ea typeface="+mn-ea"/>
                <a:cs typeface="+mn-cs"/>
              </a:rPr>
              <a:t>at reflektere over VORES sygeplejepraksis, </a:t>
            </a:r>
          </a:p>
          <a:p>
            <a:pPr lvl="0"/>
            <a:r>
              <a:rPr lang="da-DK" sz="1050" b="1" kern="1200" dirty="0" smtClean="0">
                <a:solidFill>
                  <a:schemeClr val="tx1"/>
                </a:solidFill>
                <a:effectLst/>
                <a:latin typeface="+mn-lt"/>
                <a:ea typeface="+mn-ea"/>
                <a:cs typeface="+mn-cs"/>
              </a:rPr>
              <a:t>det giver et fælles og stærkere, samt mere</a:t>
            </a:r>
            <a:r>
              <a:rPr lang="da-DK" sz="1050" b="1" kern="1200" baseline="0" dirty="0" smtClean="0">
                <a:solidFill>
                  <a:schemeClr val="tx1"/>
                </a:solidFill>
                <a:effectLst/>
                <a:latin typeface="+mn-lt"/>
                <a:ea typeface="+mn-ea"/>
                <a:cs typeface="+mn-cs"/>
              </a:rPr>
              <a:t> nuanceret</a:t>
            </a:r>
            <a:r>
              <a:rPr lang="da-DK" sz="1050" b="1" kern="1200" dirty="0" smtClean="0">
                <a:solidFill>
                  <a:schemeClr val="tx1"/>
                </a:solidFill>
                <a:effectLst/>
                <a:latin typeface="+mn-lt"/>
                <a:ea typeface="+mn-ea"/>
                <a:cs typeface="+mn-cs"/>
              </a:rPr>
              <a:t> sprog mellem sygeplejersker i forhold til hvad sygepleje er, </a:t>
            </a:r>
          </a:p>
          <a:p>
            <a:pPr lvl="0"/>
            <a:r>
              <a:rPr lang="da-DK" sz="1050" b="1" kern="1200" dirty="0" smtClean="0">
                <a:solidFill>
                  <a:schemeClr val="tx1"/>
                </a:solidFill>
                <a:effectLst/>
                <a:latin typeface="+mn-lt"/>
                <a:ea typeface="+mn-ea"/>
                <a:cs typeface="+mn-cs"/>
              </a:rPr>
              <a:t>Tavs viden bliver delt mellem</a:t>
            </a:r>
            <a:r>
              <a:rPr lang="da-DK" sz="1050" b="1" kern="1200" baseline="0" dirty="0" smtClean="0">
                <a:solidFill>
                  <a:schemeClr val="tx1"/>
                </a:solidFill>
                <a:effectLst/>
                <a:latin typeface="+mn-lt"/>
                <a:ea typeface="+mn-ea"/>
                <a:cs typeface="+mn-cs"/>
              </a:rPr>
              <a:t> sygeplejersker og sat i spil</a:t>
            </a:r>
            <a:r>
              <a:rPr lang="da-DK" sz="1050" b="1" kern="1200" dirty="0" smtClean="0">
                <a:solidFill>
                  <a:schemeClr val="tx1"/>
                </a:solidFill>
                <a:effectLst/>
                <a:latin typeface="+mn-lt"/>
                <a:ea typeface="+mn-ea"/>
                <a:cs typeface="+mn-cs"/>
              </a:rPr>
              <a:t>. </a:t>
            </a:r>
          </a:p>
          <a:p>
            <a:pPr lvl="0"/>
            <a:r>
              <a:rPr lang="da-DK" sz="1050" kern="1200" dirty="0" smtClean="0">
                <a:solidFill>
                  <a:schemeClr val="tx1"/>
                </a:solidFill>
                <a:effectLst/>
                <a:latin typeface="+mn-lt"/>
                <a:ea typeface="+mn-ea"/>
                <a:cs typeface="+mn-cs"/>
              </a:rPr>
              <a:t>Sproget kan hjælpe til at prioritere den kliniske indsats og samtidig få forståelse for, hvordan organisatoriske strategier påvirker sygeplejepraksis. </a:t>
            </a:r>
          </a:p>
          <a:p>
            <a:pPr lvl="0"/>
            <a:r>
              <a:rPr lang="da-DK" sz="1050" kern="1200" dirty="0" smtClean="0">
                <a:solidFill>
                  <a:srgbClr val="FF0000"/>
                </a:solidFill>
                <a:effectLst/>
                <a:latin typeface="+mn-lt"/>
                <a:ea typeface="+mn-ea"/>
                <a:cs typeface="+mn-cs"/>
              </a:rPr>
              <a:t>Vi mener dette kan </a:t>
            </a:r>
            <a:r>
              <a:rPr lang="da-DK" sz="1050" kern="1200" baseline="0" dirty="0" smtClean="0">
                <a:solidFill>
                  <a:srgbClr val="FF0000"/>
                </a:solidFill>
                <a:effectLst/>
                <a:latin typeface="+mn-lt"/>
                <a:ea typeface="+mn-ea"/>
                <a:cs typeface="+mn-cs"/>
              </a:rPr>
              <a:t>bidrager til</a:t>
            </a:r>
            <a:r>
              <a:rPr lang="da-DK" sz="1050" kern="1200" dirty="0" smtClean="0">
                <a:solidFill>
                  <a:srgbClr val="FF0000"/>
                </a:solidFill>
                <a:effectLst/>
                <a:latin typeface="+mn-lt"/>
                <a:ea typeface="+mn-ea"/>
                <a:cs typeface="+mn-cs"/>
              </a:rPr>
              <a:t> at vores faglige stolthed styrkes, det kan</a:t>
            </a:r>
            <a:r>
              <a:rPr lang="da-DK" sz="1050" kern="1200" baseline="0" dirty="0" smtClean="0">
                <a:solidFill>
                  <a:srgbClr val="FF0000"/>
                </a:solidFill>
                <a:effectLst/>
                <a:latin typeface="+mn-lt"/>
                <a:ea typeface="+mn-ea"/>
                <a:cs typeface="+mn-cs"/>
              </a:rPr>
              <a:t> være med til</a:t>
            </a:r>
            <a:r>
              <a:rPr lang="da-DK" sz="1050" kern="1200" dirty="0" smtClean="0">
                <a:solidFill>
                  <a:srgbClr val="FF0000"/>
                </a:solidFill>
                <a:effectLst/>
                <a:latin typeface="+mn-lt"/>
                <a:ea typeface="+mn-ea"/>
                <a:cs typeface="+mn-cs"/>
              </a:rPr>
              <a:t> fastholde os i sygeplejefaget, og det </a:t>
            </a:r>
            <a:r>
              <a:rPr lang="da-DK" sz="1050" kern="1200" dirty="0" smtClean="0">
                <a:solidFill>
                  <a:schemeClr val="tx1"/>
                </a:solidFill>
                <a:effectLst/>
                <a:latin typeface="+mn-lt"/>
                <a:ea typeface="+mn-ea"/>
                <a:cs typeface="+mn-cs"/>
              </a:rPr>
              <a:t>stærke fokus på sygeplejepraksis kan ses som et redskab i rekrutteringen af ​​nye sygeplejersker til afdelingerne.</a:t>
            </a:r>
          </a:p>
          <a:p>
            <a:pPr lvl="0"/>
            <a:endParaRPr lang="da-DK" sz="16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da-DK" sz="1200" kern="1200" dirty="0" smtClean="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E9E06A17-8770-487A-919D-495515AA5E4F}" type="slidenum">
              <a:rPr lang="da-DK" smtClean="0"/>
              <a:t>29</a:t>
            </a:fld>
            <a:endParaRPr lang="da-DK"/>
          </a:p>
        </p:txBody>
      </p:sp>
    </p:spTree>
    <p:extLst>
      <p:ext uri="{BB962C8B-B14F-4D97-AF65-F5344CB8AC3E}">
        <p14:creationId xmlns:p14="http://schemas.microsoft.com/office/powerpoint/2010/main" val="3338972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E9E06A17-8770-487A-919D-495515AA5E4F}" type="slidenum">
              <a:rPr lang="da-DK" smtClean="0"/>
              <a:t>3</a:t>
            </a:fld>
            <a:endParaRPr lang="da-DK"/>
          </a:p>
        </p:txBody>
      </p:sp>
    </p:spTree>
    <p:extLst>
      <p:ext uri="{BB962C8B-B14F-4D97-AF65-F5344CB8AC3E}">
        <p14:creationId xmlns:p14="http://schemas.microsoft.com/office/powerpoint/2010/main" val="19704646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E9E06A17-8770-487A-919D-495515AA5E4F}" type="slidenum">
              <a:rPr lang="da-DK" smtClean="0"/>
              <a:t>30</a:t>
            </a:fld>
            <a:endParaRPr lang="da-DK"/>
          </a:p>
        </p:txBody>
      </p:sp>
    </p:spTree>
    <p:extLst>
      <p:ext uri="{BB962C8B-B14F-4D97-AF65-F5344CB8AC3E}">
        <p14:creationId xmlns:p14="http://schemas.microsoft.com/office/powerpoint/2010/main" val="14629867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600" dirty="0" smtClean="0"/>
              <a:t>Til sidst vil jeg gerne takke mine kolleger: Anna Sofie Lillevang, Vibeke Meyer, Gitte Stenholdt Horn </a:t>
            </a:r>
            <a:r>
              <a:rPr lang="da-DK" sz="1200" kern="1200" dirty="0" smtClean="0">
                <a:solidFill>
                  <a:schemeClr val="tx1"/>
                </a:solidFill>
                <a:effectLst/>
                <a:latin typeface="+mn-lt"/>
                <a:ea typeface="+mn-ea"/>
                <a:cs typeface="+mn-cs"/>
              </a:rPr>
              <a:t>, Malene Kildemand, Camilla Klinkby, samt </a:t>
            </a:r>
            <a:r>
              <a:rPr lang="da-DK" sz="1600" dirty="0" smtClean="0"/>
              <a:t> Mette Juel Rothmann for deres bidrag til dette arbejde. Tak fordi I lyttede.</a:t>
            </a:r>
            <a:endParaRPr lang="en-US" sz="16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E9E06A17-8770-487A-919D-495515AA5E4F}" type="slidenum">
              <a:rPr lang="da-DK" smtClean="0"/>
              <a:t>31</a:t>
            </a:fld>
            <a:endParaRPr lang="da-DK"/>
          </a:p>
        </p:txBody>
      </p:sp>
    </p:spTree>
    <p:extLst>
      <p:ext uri="{BB962C8B-B14F-4D97-AF65-F5344CB8AC3E}">
        <p14:creationId xmlns:p14="http://schemas.microsoft.com/office/powerpoint/2010/main" val="33482559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endParaRPr lang="da-DK" sz="16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da-DK" sz="1200" kern="1200" dirty="0" smtClean="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E9E06A17-8770-487A-919D-495515AA5E4F}" type="slidenum">
              <a:rPr lang="da-DK" smtClean="0"/>
              <a:t>32</a:t>
            </a:fld>
            <a:endParaRPr lang="da-DK"/>
          </a:p>
        </p:txBody>
      </p:sp>
    </p:spTree>
    <p:extLst>
      <p:ext uri="{BB962C8B-B14F-4D97-AF65-F5344CB8AC3E}">
        <p14:creationId xmlns:p14="http://schemas.microsoft.com/office/powerpoint/2010/main" val="20167795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endParaRPr lang="da-DK" sz="16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da-DK" sz="1200" kern="1200" dirty="0" smtClean="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E9E06A17-8770-487A-919D-495515AA5E4F}" type="slidenum">
              <a:rPr lang="da-DK" smtClean="0"/>
              <a:t>33</a:t>
            </a:fld>
            <a:endParaRPr lang="da-DK"/>
          </a:p>
        </p:txBody>
      </p:sp>
    </p:spTree>
    <p:extLst>
      <p:ext uri="{BB962C8B-B14F-4D97-AF65-F5344CB8AC3E}">
        <p14:creationId xmlns:p14="http://schemas.microsoft.com/office/powerpoint/2010/main" val="8005793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endParaRPr lang="da-DK" sz="16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da-DK" sz="1200" kern="1200" dirty="0" smtClean="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E9E06A17-8770-487A-919D-495515AA5E4F}" type="slidenum">
              <a:rPr lang="da-DK" smtClean="0"/>
              <a:t>34</a:t>
            </a:fld>
            <a:endParaRPr lang="da-DK"/>
          </a:p>
        </p:txBody>
      </p:sp>
    </p:spTree>
    <p:extLst>
      <p:ext uri="{BB962C8B-B14F-4D97-AF65-F5344CB8AC3E}">
        <p14:creationId xmlns:p14="http://schemas.microsoft.com/office/powerpoint/2010/main" val="14153505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endParaRPr lang="da-DK" sz="16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da-DK" sz="1200" kern="1200" dirty="0" smtClean="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E9E06A17-8770-487A-919D-495515AA5E4F}" type="slidenum">
              <a:rPr lang="da-DK" smtClean="0"/>
              <a:t>35</a:t>
            </a:fld>
            <a:endParaRPr lang="da-DK"/>
          </a:p>
        </p:txBody>
      </p:sp>
    </p:spTree>
    <p:extLst>
      <p:ext uri="{BB962C8B-B14F-4D97-AF65-F5344CB8AC3E}">
        <p14:creationId xmlns:p14="http://schemas.microsoft.com/office/powerpoint/2010/main" val="536604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endParaRPr lang="da-DK" sz="16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da-DK" sz="1200" kern="1200" dirty="0" smtClean="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E9E06A17-8770-487A-919D-495515AA5E4F}" type="slidenum">
              <a:rPr lang="da-DK" smtClean="0"/>
              <a:t>36</a:t>
            </a:fld>
            <a:endParaRPr lang="da-DK"/>
          </a:p>
        </p:txBody>
      </p:sp>
    </p:spTree>
    <p:extLst>
      <p:ext uri="{BB962C8B-B14F-4D97-AF65-F5344CB8AC3E}">
        <p14:creationId xmlns:p14="http://schemas.microsoft.com/office/powerpoint/2010/main" val="40042467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endParaRPr lang="da-DK" sz="16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da-DK" sz="1200" kern="1200" dirty="0" smtClean="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E9E06A17-8770-487A-919D-495515AA5E4F}" type="slidenum">
              <a:rPr lang="da-DK" smtClean="0"/>
              <a:t>37</a:t>
            </a:fld>
            <a:endParaRPr lang="da-DK"/>
          </a:p>
        </p:txBody>
      </p:sp>
    </p:spTree>
    <p:extLst>
      <p:ext uri="{BB962C8B-B14F-4D97-AF65-F5344CB8AC3E}">
        <p14:creationId xmlns:p14="http://schemas.microsoft.com/office/powerpoint/2010/main" val="39579352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endParaRPr lang="da-DK" sz="16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da-DK" sz="1200" kern="1200" dirty="0" smtClean="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E9E06A17-8770-487A-919D-495515AA5E4F}" type="slidenum">
              <a:rPr lang="da-DK" smtClean="0"/>
              <a:t>38</a:t>
            </a:fld>
            <a:endParaRPr lang="da-DK"/>
          </a:p>
        </p:txBody>
      </p:sp>
    </p:spTree>
    <p:extLst>
      <p:ext uri="{BB962C8B-B14F-4D97-AF65-F5344CB8AC3E}">
        <p14:creationId xmlns:p14="http://schemas.microsoft.com/office/powerpoint/2010/main" val="15329728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endParaRPr lang="da-DK" sz="16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da-DK" sz="1200" kern="1200" dirty="0" smtClean="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E9E06A17-8770-487A-919D-495515AA5E4F}" type="slidenum">
              <a:rPr lang="da-DK" smtClean="0"/>
              <a:t>39</a:t>
            </a:fld>
            <a:endParaRPr lang="da-DK"/>
          </a:p>
        </p:txBody>
      </p:sp>
    </p:spTree>
    <p:extLst>
      <p:ext uri="{BB962C8B-B14F-4D97-AF65-F5344CB8AC3E}">
        <p14:creationId xmlns:p14="http://schemas.microsoft.com/office/powerpoint/2010/main" val="2539500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Hvad skete der på </a:t>
            </a:r>
            <a:r>
              <a:rPr lang="da-DK" dirty="0" err="1" smtClean="0"/>
              <a:t>Stafford</a:t>
            </a:r>
            <a:r>
              <a:rPr lang="da-DK" dirty="0" smtClean="0"/>
              <a:t> Hospital? Fejlene på </a:t>
            </a:r>
            <a:r>
              <a:rPr lang="da-DK" dirty="0" err="1" smtClean="0"/>
              <a:t>Stafford</a:t>
            </a:r>
            <a:r>
              <a:rPr lang="da-DK" dirty="0" smtClean="0"/>
              <a:t> Hospital betragtes som en af ​​de største skandaler i National Health Services historie (NHS England), hvor mange års misbrug og omsorgssvigt på hospitalet har ført til unødvendige dødsfald for hundredvis af patienter. I 2009 afslørede en rapport fra Healthcare </a:t>
            </a:r>
            <a:r>
              <a:rPr lang="da-DK" dirty="0" err="1" smtClean="0"/>
              <a:t>Commission</a:t>
            </a:r>
            <a:r>
              <a:rPr lang="da-DK" dirty="0" smtClean="0"/>
              <a:t> problemerne hos </a:t>
            </a:r>
            <a:r>
              <a:rPr lang="da-DK" dirty="0" err="1" smtClean="0"/>
              <a:t>Stafford</a:t>
            </a:r>
            <a:r>
              <a:rPr lang="da-DK" dirty="0" smtClean="0"/>
              <a:t>, som blev drevet af </a:t>
            </a:r>
            <a:r>
              <a:rPr lang="da-DK" dirty="0" err="1" smtClean="0"/>
              <a:t>Mid</a:t>
            </a:r>
            <a:r>
              <a:rPr lang="da-DK" dirty="0" smtClean="0"/>
              <a:t> </a:t>
            </a:r>
            <a:r>
              <a:rPr lang="da-DK" dirty="0" err="1" smtClean="0"/>
              <a:t>Staffordshire</a:t>
            </a:r>
            <a:r>
              <a:rPr lang="da-DK" dirty="0" smtClean="0"/>
              <a:t> NHS Trust. Tilsynsmyndigheden fordømte "rystende" standarder for pleje og rapporterede, at der havde været mindst 400 flere dødsfald end forventet mellem 2005 og 2008. Den listede et katalog over fejl, herunder receptionister, der vurderer patienter, der ankommer til akutmodtagelsen, mangel på sygeplejersker og overlæger og pres på personalet for at nå målene.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smtClean="0">
                <a:solidFill>
                  <a:schemeClr val="tx1"/>
                </a:solidFill>
                <a:effectLst/>
                <a:latin typeface="+mn-lt"/>
                <a:ea typeface="+mn-ea"/>
                <a:cs typeface="+mn-cs"/>
              </a:rPr>
              <a:t>Problemerne var fra top til bund</a:t>
            </a:r>
            <a:r>
              <a:rPr lang="da-DK" sz="1200" kern="1200" baseline="0" dirty="0" smtClean="0">
                <a:solidFill>
                  <a:schemeClr val="tx1"/>
                </a:solidFill>
                <a:effectLst/>
                <a:latin typeface="+mn-lt"/>
                <a:ea typeface="+mn-ea"/>
                <a:cs typeface="+mn-cs"/>
              </a:rPr>
              <a:t> i organisationen, der var også </a:t>
            </a:r>
            <a:r>
              <a:rPr lang="da-DK" sz="1200" kern="1200" baseline="0" dirty="0" err="1" smtClean="0">
                <a:solidFill>
                  <a:schemeClr val="tx1"/>
                </a:solidFill>
                <a:effectLst/>
                <a:latin typeface="+mn-lt"/>
                <a:ea typeface="+mn-ea"/>
                <a:cs typeface="+mn-cs"/>
              </a:rPr>
              <a:t>forråelser</a:t>
            </a:r>
            <a:r>
              <a:rPr lang="da-DK" sz="1200" kern="1200" baseline="0" dirty="0" smtClean="0">
                <a:solidFill>
                  <a:schemeClr val="tx1"/>
                </a:solidFill>
                <a:effectLst/>
                <a:latin typeface="+mn-lt"/>
                <a:ea typeface="+mn-ea"/>
                <a:cs typeface="+mn-cs"/>
              </a:rPr>
              <a:t> men også forsøg på at få bestyrelsen af hospitalet i tale.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smtClean="0">
                <a:solidFill>
                  <a:schemeClr val="tx1"/>
                </a:solidFill>
                <a:effectLst/>
                <a:latin typeface="+mn-lt"/>
                <a:ea typeface="+mn-ea"/>
                <a:cs typeface="+mn-cs"/>
              </a:rPr>
              <a:t>Der blev også i 2019 lavet en </a:t>
            </a:r>
            <a:r>
              <a:rPr lang="da-DK" sz="1200" kern="1200" baseline="0" dirty="0" smtClean="0">
                <a:solidFill>
                  <a:schemeClr val="tx1"/>
                </a:solidFill>
                <a:effectLst/>
                <a:latin typeface="+mn-lt"/>
                <a:ea typeface="+mn-ea"/>
                <a:cs typeface="+mn-cs"/>
              </a:rPr>
              <a:t>TV serie om </a:t>
            </a:r>
            <a:r>
              <a:rPr lang="da-DK" sz="1200" kern="1200" baseline="0" dirty="0" err="1" smtClean="0">
                <a:solidFill>
                  <a:schemeClr val="tx1"/>
                </a:solidFill>
                <a:effectLst/>
                <a:latin typeface="+mn-lt"/>
                <a:ea typeface="+mn-ea"/>
                <a:cs typeface="+mn-cs"/>
              </a:rPr>
              <a:t>scandalen</a:t>
            </a:r>
            <a:r>
              <a:rPr lang="da-DK" sz="1200" kern="1200" baseline="0" dirty="0" smtClean="0">
                <a:solidFill>
                  <a:schemeClr val="tx1"/>
                </a:solidFill>
                <a:effectLst/>
                <a:latin typeface="+mn-lt"/>
                <a:ea typeface="+mn-ea"/>
                <a:cs typeface="+mn-cs"/>
              </a:rPr>
              <a:t> – den hedder The </a:t>
            </a:r>
            <a:r>
              <a:rPr lang="da-DK" sz="1200" kern="1200" baseline="0" dirty="0" err="1" smtClean="0">
                <a:solidFill>
                  <a:schemeClr val="tx1"/>
                </a:solidFill>
                <a:effectLst/>
                <a:latin typeface="+mn-lt"/>
                <a:ea typeface="+mn-ea"/>
                <a:cs typeface="+mn-cs"/>
              </a:rPr>
              <a:t>Cure</a:t>
            </a:r>
            <a:r>
              <a:rPr lang="da-DK" sz="1200" kern="1200" baseline="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baseline="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E9E06A17-8770-487A-919D-495515AA5E4F}" type="slidenum">
              <a:rPr lang="da-DK" smtClean="0"/>
              <a:t>4</a:t>
            </a:fld>
            <a:endParaRPr lang="da-DK"/>
          </a:p>
        </p:txBody>
      </p:sp>
    </p:spTree>
    <p:extLst>
      <p:ext uri="{BB962C8B-B14F-4D97-AF65-F5344CB8AC3E}">
        <p14:creationId xmlns:p14="http://schemas.microsoft.com/office/powerpoint/2010/main" val="10508092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endParaRPr lang="da-DK" sz="16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da-DK" sz="1200" kern="1200" dirty="0" smtClean="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E9E06A17-8770-487A-919D-495515AA5E4F}" type="slidenum">
              <a:rPr lang="da-DK" smtClean="0"/>
              <a:t>40</a:t>
            </a:fld>
            <a:endParaRPr lang="da-DK"/>
          </a:p>
        </p:txBody>
      </p:sp>
    </p:spTree>
    <p:extLst>
      <p:ext uri="{BB962C8B-B14F-4D97-AF65-F5344CB8AC3E}">
        <p14:creationId xmlns:p14="http://schemas.microsoft.com/office/powerpoint/2010/main" val="1595179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endParaRPr lang="da-DK" sz="16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da-DK" sz="1200" kern="1200" dirty="0" smtClean="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E9E06A17-8770-487A-919D-495515AA5E4F}" type="slidenum">
              <a:rPr lang="da-DK" smtClean="0"/>
              <a:t>41</a:t>
            </a:fld>
            <a:endParaRPr lang="da-DK"/>
          </a:p>
        </p:txBody>
      </p:sp>
    </p:spTree>
    <p:extLst>
      <p:ext uri="{BB962C8B-B14F-4D97-AF65-F5344CB8AC3E}">
        <p14:creationId xmlns:p14="http://schemas.microsoft.com/office/powerpoint/2010/main" val="24947895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600" dirty="0" smtClean="0"/>
              <a:t>Til sidst vil jeg gerne takke </a:t>
            </a:r>
            <a:r>
              <a:rPr lang="da-DK" sz="1600" dirty="0" smtClean="0"/>
              <a:t>min ledelse og mine kolleger der har været med i arbejdet</a:t>
            </a:r>
            <a:r>
              <a:rPr lang="da-DK" sz="1600" baseline="0" dirty="0" smtClean="0"/>
              <a:t> om at implementere Fundamentals of </a:t>
            </a:r>
            <a:r>
              <a:rPr lang="da-DK" sz="1600" baseline="0" dirty="0" err="1" smtClean="0"/>
              <a:t>care</a:t>
            </a:r>
            <a:r>
              <a:rPr lang="da-DK" sz="1600" baseline="0" dirty="0" smtClean="0"/>
              <a:t> på tværs af vores </a:t>
            </a:r>
            <a:r>
              <a:rPr lang="da-DK" sz="1600" baseline="0" dirty="0" err="1" smtClean="0"/>
              <a:t>afdelinge</a:t>
            </a:r>
            <a:endParaRPr lang="da-DK" sz="16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sz="1600" dirty="0" smtClean="0"/>
              <a:t>Tak </a:t>
            </a:r>
            <a:r>
              <a:rPr lang="da-DK" sz="1600" dirty="0" smtClean="0"/>
              <a:t>fordi I lyttede.</a:t>
            </a:r>
            <a:endParaRPr lang="en-US" sz="16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E9E06A17-8770-487A-919D-495515AA5E4F}" type="slidenum">
              <a:rPr lang="da-DK" smtClean="0"/>
              <a:t>42</a:t>
            </a:fld>
            <a:endParaRPr lang="da-DK"/>
          </a:p>
        </p:txBody>
      </p:sp>
    </p:spTree>
    <p:extLst>
      <p:ext uri="{BB962C8B-B14F-4D97-AF65-F5344CB8AC3E}">
        <p14:creationId xmlns:p14="http://schemas.microsoft.com/office/powerpoint/2010/main" val="5755041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endParaRPr lang="da-DK" sz="16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da-DK" sz="1200" kern="1200" dirty="0" smtClean="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E9E06A17-8770-487A-919D-495515AA5E4F}" type="slidenum">
              <a:rPr lang="da-DK" smtClean="0"/>
              <a:t>43</a:t>
            </a:fld>
            <a:endParaRPr lang="da-DK"/>
          </a:p>
        </p:txBody>
      </p:sp>
    </p:spTree>
    <p:extLst>
      <p:ext uri="{BB962C8B-B14F-4D97-AF65-F5344CB8AC3E}">
        <p14:creationId xmlns:p14="http://schemas.microsoft.com/office/powerpoint/2010/main" val="35128886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endParaRPr lang="da-DK" sz="16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da-DK" sz="1200" kern="1200" dirty="0" smtClean="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E9E06A17-8770-487A-919D-495515AA5E4F}" type="slidenum">
              <a:rPr lang="da-DK" smtClean="0"/>
              <a:t>44</a:t>
            </a:fld>
            <a:endParaRPr lang="da-DK"/>
          </a:p>
        </p:txBody>
      </p:sp>
    </p:spTree>
    <p:extLst>
      <p:ext uri="{BB962C8B-B14F-4D97-AF65-F5344CB8AC3E}">
        <p14:creationId xmlns:p14="http://schemas.microsoft.com/office/powerpoint/2010/main" val="3430010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smtClean="0">
                <a:solidFill>
                  <a:schemeClr val="tx1"/>
                </a:solidFill>
                <a:effectLst/>
                <a:latin typeface="+mn-lt"/>
                <a:ea typeface="+mn-ea"/>
                <a:cs typeface="+mn-cs"/>
              </a:rPr>
              <a:t>Begrebsrammen Fundamentals of </a:t>
            </a:r>
            <a:r>
              <a:rPr lang="da-DK" sz="1200" kern="1200" dirty="0" err="1" smtClean="0">
                <a:solidFill>
                  <a:schemeClr val="tx1"/>
                </a:solidFill>
                <a:effectLst/>
                <a:latin typeface="+mn-lt"/>
                <a:ea typeface="+mn-ea"/>
                <a:cs typeface="+mn-cs"/>
              </a:rPr>
              <a:t>care</a:t>
            </a:r>
            <a:r>
              <a:rPr lang="da-DK" sz="1200" kern="1200" dirty="0" smtClean="0">
                <a:solidFill>
                  <a:schemeClr val="tx1"/>
                </a:solidFill>
                <a:effectLst/>
                <a:latin typeface="+mn-lt"/>
                <a:ea typeface="+mn-ea"/>
                <a:cs typeface="+mn-cs"/>
              </a:rPr>
              <a:t> er udarbejdet af </a:t>
            </a:r>
            <a:r>
              <a:rPr lang="da-DK" sz="1200" b="1" i="0" kern="1200" dirty="0" smtClean="0">
                <a:solidFill>
                  <a:schemeClr val="tx1"/>
                </a:solidFill>
                <a:effectLst/>
                <a:latin typeface="+mn-lt"/>
                <a:ea typeface="+mn-ea"/>
                <a:cs typeface="+mn-cs"/>
              </a:rPr>
              <a:t>The International Learning </a:t>
            </a:r>
            <a:r>
              <a:rPr lang="da-DK" sz="1200" b="1" i="0" kern="1200" dirty="0" err="1" smtClean="0">
                <a:solidFill>
                  <a:schemeClr val="tx1"/>
                </a:solidFill>
                <a:effectLst/>
                <a:latin typeface="+mn-lt"/>
                <a:ea typeface="+mn-ea"/>
                <a:cs typeface="+mn-cs"/>
              </a:rPr>
              <a:t>Collaborative</a:t>
            </a:r>
            <a:r>
              <a:rPr lang="da-DK" sz="1200" b="1" i="0" kern="1200" dirty="0" smtClean="0">
                <a:solidFill>
                  <a:schemeClr val="tx1"/>
                </a:solidFill>
                <a:effectLst/>
                <a:latin typeface="+mn-lt"/>
                <a:ea typeface="+mn-ea"/>
                <a:cs typeface="+mn-cs"/>
              </a:rPr>
              <a:t> som er et</a:t>
            </a:r>
            <a:r>
              <a:rPr lang="da-DK" sz="1200" b="1" i="0" kern="1200" baseline="0" dirty="0" smtClean="0">
                <a:solidFill>
                  <a:schemeClr val="tx1"/>
                </a:solidFill>
                <a:effectLst/>
                <a:latin typeface="+mn-lt"/>
                <a:ea typeface="+mn-ea"/>
                <a:cs typeface="+mn-cs"/>
              </a:rPr>
              <a:t> internationalt netværk af personer.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1" i="0" kern="1200" baseline="0" dirty="0" smtClean="0">
              <a:solidFill>
                <a:schemeClr val="tx1"/>
              </a:solidFill>
              <a:effectLst/>
              <a:latin typeface="+mn-lt"/>
              <a:ea typeface="+mn-ea"/>
              <a:cs typeface="+mn-cs"/>
            </a:endParaRPr>
          </a:p>
          <a:p>
            <a:r>
              <a:rPr lang="da-DK" dirty="0" smtClean="0"/>
              <a:t>Den er udviklet på basis a et</a:t>
            </a:r>
            <a:r>
              <a:rPr lang="da-DK" baseline="0" dirty="0" smtClean="0"/>
              <a:t> narrativ </a:t>
            </a:r>
            <a:r>
              <a:rPr lang="da-DK" baseline="0" dirty="0" err="1" smtClean="0"/>
              <a:t>review</a:t>
            </a:r>
            <a:r>
              <a:rPr lang="da-DK" baseline="0" dirty="0" smtClean="0"/>
              <a:t> af sygeplejetekster med særligt fokus på fundamental sygepleje. </a:t>
            </a:r>
            <a:r>
              <a:rPr lang="da-DK" sz="1200" b="0" i="0" kern="1200" dirty="0" smtClean="0">
                <a:solidFill>
                  <a:schemeClr val="tx1"/>
                </a:solidFill>
                <a:effectLst/>
                <a:latin typeface="+mn-lt"/>
                <a:ea typeface="+mn-ea"/>
                <a:cs typeface="+mn-cs"/>
              </a:rPr>
              <a:t>Et narrativt </a:t>
            </a:r>
            <a:r>
              <a:rPr lang="da-DK" sz="1200" b="0" i="0" kern="1200" dirty="0" err="1" smtClean="0">
                <a:solidFill>
                  <a:schemeClr val="tx1"/>
                </a:solidFill>
                <a:effectLst/>
                <a:latin typeface="+mn-lt"/>
                <a:ea typeface="+mn-ea"/>
                <a:cs typeface="+mn-cs"/>
              </a:rPr>
              <a:t>review</a:t>
            </a:r>
            <a:r>
              <a:rPr lang="da-DK" sz="1200" b="0" i="0" kern="1200" dirty="0" smtClean="0">
                <a:solidFill>
                  <a:schemeClr val="tx1"/>
                </a:solidFill>
                <a:effectLst/>
                <a:latin typeface="+mn-lt"/>
                <a:ea typeface="+mn-ea"/>
                <a:cs typeface="+mn-cs"/>
              </a:rPr>
              <a:t> er en subjektivt udvalgt mængde </a:t>
            </a:r>
            <a:r>
              <a:rPr lang="da-DK" sz="1200" b="0" i="0" kern="1200" dirty="0" smtClean="0">
                <a:solidFill>
                  <a:schemeClr val="tx1"/>
                </a:solidFill>
                <a:effectLst/>
                <a:latin typeface="+mn-lt"/>
                <a:ea typeface="+mn-ea"/>
                <a:cs typeface="+mn-cs"/>
              </a:rPr>
              <a:t>litteratur </a:t>
            </a:r>
            <a:r>
              <a:rPr lang="da-DK" sz="1200" b="0" i="0" kern="1200" dirty="0" err="1" smtClean="0">
                <a:solidFill>
                  <a:schemeClr val="tx1"/>
                </a:solidFill>
                <a:effectLst/>
                <a:latin typeface="+mn-lt"/>
                <a:ea typeface="+mn-ea"/>
                <a:cs typeface="+mn-cs"/>
              </a:rPr>
              <a:t>mhp</a:t>
            </a:r>
            <a:r>
              <a:rPr lang="da-DK" sz="1200" b="0" i="0" kern="1200" dirty="0" smtClean="0">
                <a:solidFill>
                  <a:schemeClr val="tx1"/>
                </a:solidFill>
                <a:effectLst/>
                <a:latin typeface="+mn-lt"/>
                <a:ea typeface="+mn-ea"/>
                <a:cs typeface="+mn-cs"/>
              </a:rPr>
              <a:t> </a:t>
            </a:r>
            <a:r>
              <a:rPr lang="da-DK" sz="1200" b="0" i="0" kern="1200" dirty="0" smtClean="0">
                <a:solidFill>
                  <a:schemeClr val="tx1"/>
                </a:solidFill>
                <a:effectLst/>
                <a:latin typeface="+mn-lt"/>
                <a:ea typeface="+mn-ea"/>
                <a:cs typeface="+mn-cs"/>
              </a:rPr>
              <a:t>at præsentere den nuværende viden der er inden for et givent område</a:t>
            </a:r>
            <a:endParaRPr lang="da-DK" baseline="0" dirty="0" smtClean="0"/>
          </a:p>
          <a:p>
            <a:endParaRPr lang="da-DK" baseline="0" dirty="0" smtClean="0"/>
          </a:p>
          <a:p>
            <a:r>
              <a:rPr lang="da-DK" baseline="0" dirty="0" smtClean="0"/>
              <a:t>I 2012 mødtes en gruppe sygeplejeledere, sundhedsforskere, sundhedspolitikere og klinikkere på Oxford </a:t>
            </a:r>
            <a:r>
              <a:rPr lang="da-DK" baseline="0" dirty="0" err="1" smtClean="0"/>
              <a:t>university</a:t>
            </a:r>
            <a:r>
              <a:rPr lang="da-DK" baseline="0" dirty="0" smtClean="0"/>
              <a:t> for at debattere og </a:t>
            </a:r>
            <a:r>
              <a:rPr lang="da-DK" dirty="0" smtClean="0"/>
              <a:t>udarbejde en handlingsplan omkring integration af fundamental of </a:t>
            </a:r>
            <a:r>
              <a:rPr lang="da-DK" dirty="0" err="1" smtClean="0"/>
              <a:t>care</a:t>
            </a:r>
            <a:r>
              <a:rPr lang="da-DK" dirty="0" smtClean="0"/>
              <a:t> ind i patientcentreret sygepleje</a:t>
            </a:r>
            <a:r>
              <a:rPr lang="da-DK" baseline="0" dirty="0" smtClean="0"/>
              <a:t> agendaen, via dette fremkom en begrebsramme til at vejlede og forme debatten omkring sygepleje.</a:t>
            </a:r>
          </a:p>
          <a:p>
            <a:r>
              <a:rPr lang="da-DK" baseline="0" dirty="0" smtClean="0"/>
              <a:t>Den blev forfinet efter det næste møde i Stockholm i 2013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E9E06A17-8770-487A-919D-495515AA5E4F}" type="slidenum">
              <a:rPr lang="da-DK" smtClean="0"/>
              <a:t>5</a:t>
            </a:fld>
            <a:endParaRPr lang="da-DK"/>
          </a:p>
        </p:txBody>
      </p:sp>
    </p:spTree>
    <p:extLst>
      <p:ext uri="{BB962C8B-B14F-4D97-AF65-F5344CB8AC3E}">
        <p14:creationId xmlns:p14="http://schemas.microsoft.com/office/powerpoint/2010/main" val="1374869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E9E06A17-8770-487A-919D-495515AA5E4F}" type="slidenum">
              <a:rPr lang="da-DK" smtClean="0"/>
              <a:t>6</a:t>
            </a:fld>
            <a:endParaRPr lang="da-DK"/>
          </a:p>
        </p:txBody>
      </p:sp>
    </p:spTree>
    <p:extLst>
      <p:ext uri="{BB962C8B-B14F-4D97-AF65-F5344CB8AC3E}">
        <p14:creationId xmlns:p14="http://schemas.microsoft.com/office/powerpoint/2010/main" val="1929934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Begrebsrammen er dynamisk</a:t>
            </a:r>
            <a:r>
              <a:rPr lang="da-DK" baseline="0" dirty="0" smtClean="0"/>
              <a:t> dvs. den udvikler sig over tid </a:t>
            </a:r>
            <a:r>
              <a:rPr lang="da-DK" sz="1200" b="1" i="0" kern="1200" baseline="0" dirty="0" smtClean="0">
                <a:solidFill>
                  <a:schemeClr val="tx1"/>
                </a:solidFill>
                <a:effectLst/>
                <a:latin typeface="+mn-lt"/>
                <a:ea typeface="+mn-ea"/>
                <a:cs typeface="+mn-cs"/>
              </a:rPr>
              <a:t>arbejdet med at forske, udvikle og forfine den fortsætter. </a:t>
            </a:r>
          </a:p>
          <a:p>
            <a:r>
              <a:rPr lang="da-DK" baseline="0" dirty="0" smtClean="0"/>
              <a:t>Den har allerede været igennem flere versioner, hvor den til højre er den nyeste version.</a:t>
            </a:r>
          </a:p>
        </p:txBody>
      </p:sp>
      <p:sp>
        <p:nvSpPr>
          <p:cNvPr id="4" name="Pladsholder til slidenummer 3"/>
          <p:cNvSpPr>
            <a:spLocks noGrp="1"/>
          </p:cNvSpPr>
          <p:nvPr>
            <p:ph type="sldNum" sz="quarter" idx="10"/>
          </p:nvPr>
        </p:nvSpPr>
        <p:spPr/>
        <p:txBody>
          <a:bodyPr/>
          <a:lstStyle/>
          <a:p>
            <a:fld id="{E9E06A17-8770-487A-919D-495515AA5E4F}" type="slidenum">
              <a:rPr lang="da-DK" smtClean="0"/>
              <a:t>7</a:t>
            </a:fld>
            <a:endParaRPr lang="da-DK"/>
          </a:p>
        </p:txBody>
      </p:sp>
    </p:spTree>
    <p:extLst>
      <p:ext uri="{BB962C8B-B14F-4D97-AF65-F5344CB8AC3E}">
        <p14:creationId xmlns:p14="http://schemas.microsoft.com/office/powerpoint/2010/main" val="3360056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kern="1200" dirty="0" smtClean="0">
                <a:solidFill>
                  <a:schemeClr val="tx1"/>
                </a:solidFill>
                <a:effectLst/>
                <a:latin typeface="+mn-lt"/>
                <a:ea typeface="+mn-ea"/>
                <a:cs typeface="+mn-cs"/>
              </a:rPr>
              <a:t>Fundamentals of care </a:t>
            </a:r>
            <a:r>
              <a:rPr lang="en-US" sz="1050" kern="1200" dirty="0" err="1" smtClean="0">
                <a:solidFill>
                  <a:schemeClr val="tx1"/>
                </a:solidFill>
                <a:effectLst/>
                <a:latin typeface="+mn-lt"/>
                <a:ea typeface="+mn-ea"/>
                <a:cs typeface="+mn-cs"/>
              </a:rPr>
              <a:t>begrebs</a:t>
            </a:r>
            <a:r>
              <a:rPr lang="en-US" sz="1050" kern="1200" dirty="0" smtClean="0">
                <a:solidFill>
                  <a:schemeClr val="tx1"/>
                </a:solidFill>
                <a:effectLst/>
                <a:latin typeface="+mn-lt"/>
                <a:ea typeface="+mn-ea"/>
                <a:cs typeface="+mn-cs"/>
              </a:rPr>
              <a:t> </a:t>
            </a:r>
            <a:r>
              <a:rPr lang="en-US" sz="1050" kern="1200" dirty="0" err="1" smtClean="0">
                <a:solidFill>
                  <a:schemeClr val="tx1"/>
                </a:solidFill>
                <a:effectLst/>
                <a:latin typeface="+mn-lt"/>
                <a:ea typeface="+mn-ea"/>
                <a:cs typeface="+mn-cs"/>
              </a:rPr>
              <a:t>rammen</a:t>
            </a:r>
            <a:r>
              <a:rPr lang="en-US" sz="1050" kern="1200" dirty="0" smtClean="0">
                <a:solidFill>
                  <a:schemeClr val="tx1"/>
                </a:solidFill>
                <a:effectLst/>
                <a:latin typeface="+mn-lt"/>
                <a:ea typeface="+mn-ea"/>
                <a:cs typeface="+mn-cs"/>
              </a:rPr>
              <a:t> </a:t>
            </a:r>
            <a:r>
              <a:rPr lang="en-US" sz="1050" kern="1200" dirty="0" err="1" smtClean="0">
                <a:solidFill>
                  <a:schemeClr val="tx1"/>
                </a:solidFill>
                <a:effectLst/>
                <a:latin typeface="+mn-lt"/>
                <a:ea typeface="+mn-ea"/>
                <a:cs typeface="+mn-cs"/>
              </a:rPr>
              <a:t>representere</a:t>
            </a:r>
            <a:r>
              <a:rPr lang="en-US" sz="1050" kern="1200" dirty="0" smtClean="0">
                <a:solidFill>
                  <a:schemeClr val="tx1"/>
                </a:solidFill>
                <a:effectLst/>
                <a:latin typeface="+mn-lt"/>
                <a:ea typeface="+mn-ea"/>
                <a:cs typeface="+mn-cs"/>
              </a:rPr>
              <a:t> </a:t>
            </a:r>
            <a:r>
              <a:rPr lang="en-US" sz="1050" kern="1200" dirty="0" err="1" smtClean="0">
                <a:solidFill>
                  <a:schemeClr val="tx1"/>
                </a:solidFill>
                <a:effectLst/>
                <a:latin typeface="+mn-lt"/>
                <a:ea typeface="+mn-ea"/>
                <a:cs typeface="+mn-cs"/>
              </a:rPr>
              <a:t>En</a:t>
            </a:r>
            <a:r>
              <a:rPr lang="en-US" sz="1050" kern="1200" dirty="0" smtClean="0">
                <a:solidFill>
                  <a:schemeClr val="tx1"/>
                </a:solidFill>
                <a:effectLst/>
                <a:latin typeface="+mn-lt"/>
                <a:ea typeface="+mn-ea"/>
                <a:cs typeface="+mn-cs"/>
              </a:rPr>
              <a:t> valid, </a:t>
            </a:r>
            <a:r>
              <a:rPr lang="en-US" sz="1050" kern="1200" dirty="0" err="1" smtClean="0">
                <a:solidFill>
                  <a:schemeClr val="tx1"/>
                </a:solidFill>
                <a:effectLst/>
                <a:latin typeface="+mn-lt"/>
                <a:ea typeface="+mn-ea"/>
                <a:cs typeface="+mn-cs"/>
              </a:rPr>
              <a:t>omfattende</a:t>
            </a:r>
            <a:r>
              <a:rPr lang="en-US" sz="1050" kern="1200" dirty="0" smtClean="0">
                <a:solidFill>
                  <a:schemeClr val="tx1"/>
                </a:solidFill>
                <a:effectLst/>
                <a:latin typeface="+mn-lt"/>
                <a:ea typeface="+mn-ea"/>
                <a:cs typeface="+mn-cs"/>
              </a:rPr>
              <a:t> </a:t>
            </a:r>
            <a:r>
              <a:rPr lang="en-US" sz="1050" kern="1200" dirty="0" err="1" smtClean="0">
                <a:solidFill>
                  <a:schemeClr val="tx1"/>
                </a:solidFill>
                <a:effectLst/>
                <a:latin typeface="+mn-lt"/>
                <a:ea typeface="+mn-ea"/>
                <a:cs typeface="+mn-cs"/>
              </a:rPr>
              <a:t>og</a:t>
            </a:r>
            <a:r>
              <a:rPr lang="en-US" sz="1050" kern="1200" dirty="0" smtClean="0">
                <a:solidFill>
                  <a:schemeClr val="tx1"/>
                </a:solidFill>
                <a:effectLst/>
                <a:latin typeface="+mn-lt"/>
                <a:ea typeface="+mn-ea"/>
                <a:cs typeface="+mn-cs"/>
              </a:rPr>
              <a:t> </a:t>
            </a:r>
            <a:r>
              <a:rPr lang="en-US" sz="1050" kern="1200" dirty="0" err="1" smtClean="0">
                <a:solidFill>
                  <a:schemeClr val="tx1"/>
                </a:solidFill>
                <a:effectLst/>
                <a:latin typeface="+mn-lt"/>
                <a:ea typeface="+mn-ea"/>
                <a:cs typeface="+mn-cs"/>
              </a:rPr>
              <a:t>evidens</a:t>
            </a:r>
            <a:r>
              <a:rPr lang="en-US" sz="1050" kern="1200" dirty="0" smtClean="0">
                <a:solidFill>
                  <a:schemeClr val="tx1"/>
                </a:solidFill>
                <a:effectLst/>
                <a:latin typeface="+mn-lt"/>
                <a:ea typeface="+mn-ea"/>
                <a:cs typeface="+mn-cs"/>
              </a:rPr>
              <a:t> </a:t>
            </a:r>
            <a:r>
              <a:rPr lang="en-US" sz="1050" kern="1200" dirty="0" err="1" smtClean="0">
                <a:solidFill>
                  <a:schemeClr val="tx1"/>
                </a:solidFill>
                <a:effectLst/>
                <a:latin typeface="+mn-lt"/>
                <a:ea typeface="+mn-ea"/>
                <a:cs typeface="+mn-cs"/>
              </a:rPr>
              <a:t>baseret</a:t>
            </a:r>
            <a:r>
              <a:rPr lang="en-US" sz="1050" kern="1200" dirty="0" smtClean="0">
                <a:solidFill>
                  <a:schemeClr val="tx1"/>
                </a:solidFill>
                <a:effectLst/>
                <a:latin typeface="+mn-lt"/>
                <a:ea typeface="+mn-ea"/>
                <a:cs typeface="+mn-cs"/>
              </a:rPr>
              <a:t> </a:t>
            </a:r>
            <a:r>
              <a:rPr lang="en-US" sz="1050" kern="1200" dirty="0" err="1" smtClean="0">
                <a:solidFill>
                  <a:schemeClr val="tx1"/>
                </a:solidFill>
                <a:effectLst/>
                <a:latin typeface="+mn-lt"/>
                <a:ea typeface="+mn-ea"/>
                <a:cs typeface="+mn-cs"/>
              </a:rPr>
              <a:t>beskrivelse</a:t>
            </a:r>
            <a:r>
              <a:rPr lang="en-US" sz="1050" kern="1200" dirty="0" smtClean="0">
                <a:solidFill>
                  <a:schemeClr val="tx1"/>
                </a:solidFill>
                <a:effectLst/>
                <a:latin typeface="+mn-lt"/>
                <a:ea typeface="+mn-ea"/>
                <a:cs typeface="+mn-cs"/>
              </a:rPr>
              <a:t> </a:t>
            </a:r>
            <a:r>
              <a:rPr lang="en-US" sz="1050" kern="1200" dirty="0" err="1" smtClean="0">
                <a:solidFill>
                  <a:schemeClr val="tx1"/>
                </a:solidFill>
                <a:effectLst/>
                <a:latin typeface="+mn-lt"/>
                <a:ea typeface="+mn-ea"/>
                <a:cs typeface="+mn-cs"/>
              </a:rPr>
              <a:t>af</a:t>
            </a:r>
            <a:r>
              <a:rPr lang="en-US" sz="1050" kern="1200" dirty="0" smtClean="0">
                <a:solidFill>
                  <a:schemeClr val="tx1"/>
                </a:solidFill>
                <a:effectLst/>
                <a:latin typeface="+mn-lt"/>
                <a:ea typeface="+mn-ea"/>
                <a:cs typeface="+mn-cs"/>
              </a:rPr>
              <a:t> fundamental </a:t>
            </a:r>
            <a:r>
              <a:rPr lang="en-US" sz="1050" kern="1200" dirty="0" err="1" smtClean="0">
                <a:solidFill>
                  <a:schemeClr val="tx1"/>
                </a:solidFill>
                <a:effectLst/>
                <a:latin typeface="+mn-lt"/>
                <a:ea typeface="+mn-ea"/>
                <a:cs typeface="+mn-cs"/>
              </a:rPr>
              <a:t>sygepleje</a:t>
            </a:r>
            <a:r>
              <a:rPr lang="en-US" sz="1050" kern="1200" dirty="0" smtClean="0">
                <a:solidFill>
                  <a:schemeClr val="tx1"/>
                </a:solidFill>
                <a:effectLst/>
                <a:latin typeface="+mn-lt"/>
                <a:ea typeface="+mn-ea"/>
                <a:cs typeface="+mn-cs"/>
              </a:rPr>
              <a:t> der </a:t>
            </a:r>
            <a:r>
              <a:rPr lang="en-US" sz="1050" kern="1200" dirty="0" err="1" smtClean="0">
                <a:solidFill>
                  <a:schemeClr val="tx1"/>
                </a:solidFill>
                <a:effectLst/>
                <a:latin typeface="+mn-lt"/>
                <a:ea typeface="+mn-ea"/>
                <a:cs typeface="+mn-cs"/>
              </a:rPr>
              <a:t>indfanger</a:t>
            </a:r>
            <a:r>
              <a:rPr lang="en-US" sz="1050" kern="1200" dirty="0" smtClean="0">
                <a:solidFill>
                  <a:schemeClr val="tx1"/>
                </a:solidFill>
                <a:effectLst/>
                <a:latin typeface="+mn-lt"/>
                <a:ea typeface="+mn-ea"/>
                <a:cs typeface="+mn-cs"/>
              </a:rPr>
              <a:t> </a:t>
            </a:r>
            <a:r>
              <a:rPr lang="en-US" sz="1050" kern="1200" dirty="0" err="1" smtClean="0">
                <a:solidFill>
                  <a:schemeClr val="tx1"/>
                </a:solidFill>
                <a:effectLst/>
                <a:latin typeface="+mn-lt"/>
                <a:ea typeface="+mn-ea"/>
                <a:cs typeface="+mn-cs"/>
              </a:rPr>
              <a:t>kompleksiteten</a:t>
            </a:r>
            <a:r>
              <a:rPr lang="en-US" sz="1050" kern="1200" baseline="0" dirty="0" smtClean="0">
                <a:solidFill>
                  <a:schemeClr val="tx1"/>
                </a:solidFill>
                <a:effectLst/>
                <a:latin typeface="+mn-lt"/>
                <a:ea typeface="+mn-ea"/>
                <a:cs typeface="+mn-cs"/>
              </a:rPr>
              <a:t> </a:t>
            </a:r>
            <a:r>
              <a:rPr lang="en-US" sz="1050" kern="1200" baseline="0" dirty="0" err="1" smtClean="0">
                <a:solidFill>
                  <a:schemeClr val="tx1"/>
                </a:solidFill>
                <a:effectLst/>
                <a:latin typeface="+mn-lt"/>
                <a:ea typeface="+mn-ea"/>
                <a:cs typeface="+mn-cs"/>
              </a:rPr>
              <a:t>og</a:t>
            </a:r>
            <a:r>
              <a:rPr lang="en-US" sz="1050" kern="1200" baseline="0" dirty="0" smtClean="0">
                <a:solidFill>
                  <a:schemeClr val="tx1"/>
                </a:solidFill>
                <a:effectLst/>
                <a:latin typeface="+mn-lt"/>
                <a:ea typeface="+mn-ea"/>
                <a:cs typeface="+mn-cs"/>
              </a:rPr>
              <a:t> </a:t>
            </a:r>
            <a:r>
              <a:rPr lang="en-US" sz="1050" kern="1200" baseline="0" dirty="0" err="1" smtClean="0">
                <a:solidFill>
                  <a:schemeClr val="tx1"/>
                </a:solidFill>
                <a:effectLst/>
                <a:latin typeface="+mn-lt"/>
                <a:ea typeface="+mn-ea"/>
                <a:cs typeface="+mn-cs"/>
              </a:rPr>
              <a:t>det</a:t>
            </a:r>
            <a:r>
              <a:rPr lang="en-US" sz="1050" kern="1200" baseline="0" dirty="0" smtClean="0">
                <a:solidFill>
                  <a:schemeClr val="tx1"/>
                </a:solidFill>
                <a:effectLst/>
                <a:latin typeface="+mn-lt"/>
                <a:ea typeface="+mn-ea"/>
                <a:cs typeface="+mn-cs"/>
              </a:rPr>
              <a:t> </a:t>
            </a:r>
            <a:r>
              <a:rPr lang="en-US" sz="1050" kern="1200" baseline="0" dirty="0" err="1" smtClean="0">
                <a:solidFill>
                  <a:schemeClr val="tx1"/>
                </a:solidFill>
                <a:effectLst/>
                <a:latin typeface="+mn-lt"/>
                <a:ea typeface="+mn-ea"/>
                <a:cs typeface="+mn-cs"/>
              </a:rPr>
              <a:t>multidimensionelle</a:t>
            </a:r>
            <a:r>
              <a:rPr lang="en-US" sz="1050" kern="1200" baseline="0" dirty="0" smtClean="0">
                <a:solidFill>
                  <a:schemeClr val="tx1"/>
                </a:solidFill>
                <a:effectLst/>
                <a:latin typeface="+mn-lt"/>
                <a:ea typeface="+mn-ea"/>
                <a:cs typeface="+mn-cs"/>
              </a:rPr>
              <a:t> </a:t>
            </a:r>
            <a:r>
              <a:rPr lang="en-US" sz="1050" kern="1200" baseline="0" dirty="0" err="1" smtClean="0">
                <a:solidFill>
                  <a:schemeClr val="tx1"/>
                </a:solidFill>
                <a:effectLst/>
                <a:latin typeface="+mn-lt"/>
                <a:ea typeface="+mn-ea"/>
                <a:cs typeface="+mn-cs"/>
              </a:rPr>
              <a:t>i</a:t>
            </a:r>
            <a:r>
              <a:rPr lang="en-US" sz="1050" kern="1200" baseline="0" dirty="0" smtClean="0">
                <a:solidFill>
                  <a:schemeClr val="tx1"/>
                </a:solidFill>
                <a:effectLst/>
                <a:latin typeface="+mn-lt"/>
                <a:ea typeface="+mn-ea"/>
                <a:cs typeface="+mn-cs"/>
              </a:rPr>
              <a:t> fundamental </a:t>
            </a:r>
            <a:r>
              <a:rPr lang="en-US" sz="1050" kern="1200" baseline="0" dirty="0" err="1" smtClean="0">
                <a:solidFill>
                  <a:schemeClr val="tx1"/>
                </a:solidFill>
                <a:effectLst/>
                <a:latin typeface="+mn-lt"/>
                <a:ea typeface="+mn-ea"/>
                <a:cs typeface="+mn-cs"/>
              </a:rPr>
              <a:t>sygepleje</a:t>
            </a:r>
            <a:r>
              <a:rPr lang="en-US" sz="1050" kern="1200" baseline="0" dirty="0" smtClean="0">
                <a:solidFill>
                  <a:schemeClr val="tx1"/>
                </a:solidFill>
                <a:effectLst/>
                <a:latin typeface="+mn-lt"/>
                <a:ea typeface="+mn-ea"/>
                <a:cs typeface="+mn-cs"/>
              </a:rPr>
              <a:t>.</a:t>
            </a:r>
            <a:endParaRPr lang="en-US" sz="1050" kern="1200" dirty="0" smtClean="0">
              <a:solidFill>
                <a:schemeClr val="tx1"/>
              </a:solidFill>
              <a:effectLst/>
              <a:latin typeface="+mn-lt"/>
              <a:ea typeface="+mn-ea"/>
              <a:cs typeface="+mn-cs"/>
            </a:endParaRPr>
          </a:p>
          <a:p>
            <a:pPr lvl="0"/>
            <a:endParaRPr lang="da-DK" sz="1050" kern="1200" dirty="0" smtClean="0">
              <a:solidFill>
                <a:schemeClr val="tx1"/>
              </a:solidFill>
              <a:effectLst/>
              <a:latin typeface="+mn-lt"/>
              <a:ea typeface="+mn-ea"/>
              <a:cs typeface="+mn-cs"/>
            </a:endParaRPr>
          </a:p>
          <a:p>
            <a:pPr lvl="0"/>
            <a:r>
              <a:rPr lang="da-DK" sz="1050" b="1" kern="1200" dirty="0" smtClean="0">
                <a:solidFill>
                  <a:srgbClr val="FF0000"/>
                </a:solidFill>
                <a:effectLst/>
                <a:latin typeface="+mn-lt"/>
                <a:ea typeface="+mn-ea"/>
                <a:cs typeface="+mn-cs"/>
              </a:rPr>
              <a:t>Begrebsrammen favner kompleksiteten i sygeplejen og omfatter en integration af fysiske, psykosociale og relationelle elementer som altid skal ses i sammenhæng med konteksten for sygeplejen.</a:t>
            </a:r>
          </a:p>
          <a:p>
            <a:pPr lvl="0"/>
            <a:endParaRPr lang="da-DK" sz="1050" kern="1200" dirty="0" smtClean="0">
              <a:solidFill>
                <a:schemeClr val="tx1"/>
              </a:solidFill>
              <a:effectLst/>
              <a:latin typeface="+mn-lt"/>
              <a:ea typeface="+mn-ea"/>
              <a:cs typeface="+mn-cs"/>
            </a:endParaRPr>
          </a:p>
          <a:p>
            <a:pPr lvl="0"/>
            <a:r>
              <a:rPr lang="da-DK" sz="1050" kern="1200" dirty="0" smtClean="0">
                <a:solidFill>
                  <a:schemeClr val="tx1"/>
                </a:solidFill>
                <a:effectLst/>
                <a:latin typeface="+mn-lt"/>
                <a:ea typeface="+mn-ea"/>
                <a:cs typeface="+mn-cs"/>
              </a:rPr>
              <a:t>Som den ser ud lige nu, består begrebsrammen af </a:t>
            </a:r>
            <a:r>
              <a:rPr lang="da-DK" sz="1050" kern="1200" baseline="0" dirty="0" smtClean="0">
                <a:solidFill>
                  <a:schemeClr val="tx1"/>
                </a:solidFill>
                <a:effectLst/>
                <a:latin typeface="+mn-lt"/>
                <a:ea typeface="+mn-ea"/>
                <a:cs typeface="+mn-cs"/>
              </a:rPr>
              <a:t>tre cirkler, </a:t>
            </a:r>
            <a:endParaRPr lang="en-US" sz="1050" kern="1200" dirty="0" smtClean="0">
              <a:solidFill>
                <a:schemeClr val="tx1"/>
              </a:solidFill>
              <a:effectLst/>
              <a:latin typeface="+mn-lt"/>
              <a:ea typeface="+mn-ea"/>
              <a:cs typeface="+mn-cs"/>
            </a:endParaRPr>
          </a:p>
          <a:p>
            <a:pPr lvl="0"/>
            <a:endParaRPr lang="en-US" sz="1050"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E9E06A17-8770-487A-919D-495515AA5E4F}" type="slidenum">
              <a:rPr lang="da-DK" smtClean="0"/>
              <a:t>8</a:t>
            </a:fld>
            <a:endParaRPr lang="da-DK"/>
          </a:p>
        </p:txBody>
      </p:sp>
    </p:spTree>
    <p:extLst>
      <p:ext uri="{BB962C8B-B14F-4D97-AF65-F5344CB8AC3E}">
        <p14:creationId xmlns:p14="http://schemas.microsoft.com/office/powerpoint/2010/main" val="3581065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r>
              <a:rPr lang="da-DK" sz="1050" kern="1200" baseline="0" dirty="0" smtClean="0">
                <a:solidFill>
                  <a:schemeClr val="tx1"/>
                </a:solidFill>
                <a:effectLst/>
                <a:latin typeface="+mn-lt"/>
                <a:ea typeface="+mn-ea"/>
                <a:cs typeface="+mn-cs"/>
              </a:rPr>
              <a:t>den </a:t>
            </a:r>
            <a:r>
              <a:rPr lang="da-DK" sz="1050" kern="1200" baseline="0" dirty="0" smtClean="0">
                <a:solidFill>
                  <a:schemeClr val="tx1"/>
                </a:solidFill>
                <a:effectLst/>
                <a:latin typeface="+mn-lt"/>
                <a:ea typeface="+mn-ea"/>
                <a:cs typeface="+mn-cs"/>
              </a:rPr>
              <a:t>inderste grønne cirkel handler om relationen til patienten, som er udgangspunktet for at udføre sygepleje. Jeg tror vi alle har stået i situationer hvor præcise den samme opgave er teknisk blevet løst helt ens, men hvor oplevelsen har været vidt forskellig pga. den måde vi er blevet mødt på. Man er ofte mere sårbar når man er i en situation hvor man har brug for pleje, derfor er relationen et centralt begreb i </a:t>
            </a:r>
            <a:r>
              <a:rPr lang="da-DK" sz="1050" kern="1200" baseline="0" dirty="0" err="1" smtClean="0">
                <a:solidFill>
                  <a:schemeClr val="tx1"/>
                </a:solidFill>
                <a:effectLst/>
                <a:latin typeface="+mn-lt"/>
                <a:ea typeface="+mn-ea"/>
                <a:cs typeface="+mn-cs"/>
              </a:rPr>
              <a:t>fundamentals</a:t>
            </a:r>
            <a:r>
              <a:rPr lang="da-DK" sz="1050" kern="1200" baseline="0" dirty="0" smtClean="0">
                <a:solidFill>
                  <a:schemeClr val="tx1"/>
                </a:solidFill>
                <a:effectLst/>
                <a:latin typeface="+mn-lt"/>
                <a:ea typeface="+mn-ea"/>
                <a:cs typeface="+mn-cs"/>
              </a:rPr>
              <a:t> of </a:t>
            </a:r>
            <a:r>
              <a:rPr lang="da-DK" sz="1050" kern="1200" baseline="0" dirty="0" err="1" smtClean="0">
                <a:solidFill>
                  <a:schemeClr val="tx1"/>
                </a:solidFill>
                <a:effectLst/>
                <a:latin typeface="+mn-lt"/>
                <a:ea typeface="+mn-ea"/>
                <a:cs typeface="+mn-cs"/>
              </a:rPr>
              <a:t>care</a:t>
            </a:r>
            <a:r>
              <a:rPr lang="da-DK" sz="1050" kern="1200" baseline="0" dirty="0" smtClean="0">
                <a:solidFill>
                  <a:schemeClr val="tx1"/>
                </a:solidFill>
                <a:effectLst/>
                <a:latin typeface="+mn-lt"/>
                <a:ea typeface="+mn-ea"/>
                <a:cs typeface="+mn-cs"/>
              </a:rPr>
              <a:t>. </a:t>
            </a:r>
            <a:r>
              <a:rPr lang="da-DK" sz="1050" kern="1200" baseline="0" dirty="0" smtClean="0">
                <a:solidFill>
                  <a:schemeClr val="tx1"/>
                </a:solidFill>
                <a:effectLst/>
                <a:latin typeface="+mn-lt"/>
                <a:ea typeface="+mn-ea"/>
                <a:cs typeface="+mn-cs"/>
              </a:rPr>
              <a:t> Det handler om at opbygge en </a:t>
            </a:r>
            <a:r>
              <a:rPr lang="da-DK" sz="1050" kern="1200" baseline="0" dirty="0" err="1" smtClean="0">
                <a:solidFill>
                  <a:schemeClr val="tx1"/>
                </a:solidFill>
                <a:effectLst/>
                <a:latin typeface="+mn-lt"/>
                <a:ea typeface="+mn-ea"/>
                <a:cs typeface="+mn-cs"/>
              </a:rPr>
              <a:t>tilidsfuld</a:t>
            </a:r>
            <a:r>
              <a:rPr lang="da-DK" sz="1050" kern="1200" baseline="0" dirty="0" smtClean="0">
                <a:solidFill>
                  <a:schemeClr val="tx1"/>
                </a:solidFill>
                <a:effectLst/>
                <a:latin typeface="+mn-lt"/>
                <a:ea typeface="+mn-ea"/>
                <a:cs typeface="+mn-cs"/>
              </a:rPr>
              <a:t> relation, at give sin opmærksomhed til patienten, at skabe forudseenhed for patienten, den viden man har brug for at vide om patienten og til sidst også at turde gå ind i evalueringen af relationen og den fundamentale sygepleje sammen med patienten. </a:t>
            </a:r>
            <a:endParaRPr lang="en-US" sz="1050" kern="1200" dirty="0" smtClean="0">
              <a:solidFill>
                <a:schemeClr val="tx1"/>
              </a:solidFill>
              <a:effectLst/>
              <a:latin typeface="+mn-lt"/>
              <a:ea typeface="+mn-ea"/>
              <a:cs typeface="+mn-cs"/>
            </a:endParaRPr>
          </a:p>
          <a:p>
            <a:pPr lvl="0"/>
            <a:endParaRPr lang="en-US" sz="1050"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E9E06A17-8770-487A-919D-495515AA5E4F}" type="slidenum">
              <a:rPr lang="da-DK" smtClean="0"/>
              <a:t>9</a:t>
            </a:fld>
            <a:endParaRPr lang="da-DK"/>
          </a:p>
        </p:txBody>
      </p:sp>
    </p:spTree>
    <p:extLst>
      <p:ext uri="{BB962C8B-B14F-4D97-AF65-F5344CB8AC3E}">
        <p14:creationId xmlns:p14="http://schemas.microsoft.com/office/powerpoint/2010/main" val="3008964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DE043-4029-114B-096A-14D1CE3E47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8F81E0-A016-AF4B-5F96-02C6739E90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380498-7C58-A9DC-98D2-9E7ACBD58BD5}"/>
              </a:ext>
            </a:extLst>
          </p:cNvPr>
          <p:cNvSpPr>
            <a:spLocks noGrp="1"/>
          </p:cNvSpPr>
          <p:nvPr>
            <p:ph type="dt" sz="half" idx="10"/>
          </p:nvPr>
        </p:nvSpPr>
        <p:spPr/>
        <p:txBody>
          <a:bodyPr/>
          <a:lstStyle/>
          <a:p>
            <a:fld id="{4A7339C4-E9A6-4D07-9A3E-8B96C95F0479}" type="datetimeFigureOut">
              <a:rPr lang="en-US" smtClean="0"/>
              <a:t>8/30/2024</a:t>
            </a:fld>
            <a:endParaRPr lang="en-US"/>
          </a:p>
        </p:txBody>
      </p:sp>
      <p:sp>
        <p:nvSpPr>
          <p:cNvPr id="5" name="Footer Placeholder 4">
            <a:extLst>
              <a:ext uri="{FF2B5EF4-FFF2-40B4-BE49-F238E27FC236}">
                <a16:creationId xmlns:a16="http://schemas.microsoft.com/office/drawing/2014/main" id="{3447F98C-4C47-B190-A991-CC0E1562C2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13470-3A1C-FB70-6F96-FE1387A7F378}"/>
              </a:ext>
            </a:extLst>
          </p:cNvPr>
          <p:cNvSpPr>
            <a:spLocks noGrp="1"/>
          </p:cNvSpPr>
          <p:nvPr>
            <p:ph type="sldNum" sz="quarter" idx="12"/>
          </p:nvPr>
        </p:nvSpPr>
        <p:spPr/>
        <p:txBody>
          <a:bodyPr/>
          <a:lstStyle/>
          <a:p>
            <a:fld id="{FA45284A-76FF-4227-B67E-ED8E58E99CC3}" type="slidenum">
              <a:rPr lang="en-US" smtClean="0"/>
              <a:t>‹nr.›</a:t>
            </a:fld>
            <a:endParaRPr lang="en-US"/>
          </a:p>
        </p:txBody>
      </p:sp>
    </p:spTree>
    <p:extLst>
      <p:ext uri="{BB962C8B-B14F-4D97-AF65-F5344CB8AC3E}">
        <p14:creationId xmlns:p14="http://schemas.microsoft.com/office/powerpoint/2010/main" val="833090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BDFB4-D0CC-1D2A-2D6F-4B5C6EC5BF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1FF669-4322-6FD3-062D-F7CBF5EE33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EF7EB3-4BC9-288D-4320-BAE3176133AD}"/>
              </a:ext>
            </a:extLst>
          </p:cNvPr>
          <p:cNvSpPr>
            <a:spLocks noGrp="1"/>
          </p:cNvSpPr>
          <p:nvPr>
            <p:ph type="dt" sz="half" idx="10"/>
          </p:nvPr>
        </p:nvSpPr>
        <p:spPr/>
        <p:txBody>
          <a:bodyPr/>
          <a:lstStyle/>
          <a:p>
            <a:fld id="{4A7339C4-E9A6-4D07-9A3E-8B96C95F0479}" type="datetimeFigureOut">
              <a:rPr lang="en-US" smtClean="0"/>
              <a:t>8/30/2024</a:t>
            </a:fld>
            <a:endParaRPr lang="en-US"/>
          </a:p>
        </p:txBody>
      </p:sp>
      <p:sp>
        <p:nvSpPr>
          <p:cNvPr id="5" name="Footer Placeholder 4">
            <a:extLst>
              <a:ext uri="{FF2B5EF4-FFF2-40B4-BE49-F238E27FC236}">
                <a16:creationId xmlns:a16="http://schemas.microsoft.com/office/drawing/2014/main" id="{914B190C-3466-DE1E-36AE-6368AC06AD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8DBFC1-96EA-3C55-F373-5911343A44A8}"/>
              </a:ext>
            </a:extLst>
          </p:cNvPr>
          <p:cNvSpPr>
            <a:spLocks noGrp="1"/>
          </p:cNvSpPr>
          <p:nvPr>
            <p:ph type="sldNum" sz="quarter" idx="12"/>
          </p:nvPr>
        </p:nvSpPr>
        <p:spPr/>
        <p:txBody>
          <a:bodyPr/>
          <a:lstStyle/>
          <a:p>
            <a:fld id="{FA45284A-76FF-4227-B67E-ED8E58E99CC3}" type="slidenum">
              <a:rPr lang="en-US" smtClean="0"/>
              <a:t>‹nr.›</a:t>
            </a:fld>
            <a:endParaRPr lang="en-US"/>
          </a:p>
        </p:txBody>
      </p:sp>
    </p:spTree>
    <p:extLst>
      <p:ext uri="{BB962C8B-B14F-4D97-AF65-F5344CB8AC3E}">
        <p14:creationId xmlns:p14="http://schemas.microsoft.com/office/powerpoint/2010/main" val="1249488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48B41F-AAB2-7FC2-348D-6FB05D8126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CC981C-6F3C-30F6-8CC8-8E959AA353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EFE23B-8CDC-9367-0E4D-E35C768B7B10}"/>
              </a:ext>
            </a:extLst>
          </p:cNvPr>
          <p:cNvSpPr>
            <a:spLocks noGrp="1"/>
          </p:cNvSpPr>
          <p:nvPr>
            <p:ph type="dt" sz="half" idx="10"/>
          </p:nvPr>
        </p:nvSpPr>
        <p:spPr/>
        <p:txBody>
          <a:bodyPr/>
          <a:lstStyle/>
          <a:p>
            <a:fld id="{4A7339C4-E9A6-4D07-9A3E-8B96C95F0479}" type="datetimeFigureOut">
              <a:rPr lang="en-US" smtClean="0"/>
              <a:t>8/30/2024</a:t>
            </a:fld>
            <a:endParaRPr lang="en-US"/>
          </a:p>
        </p:txBody>
      </p:sp>
      <p:sp>
        <p:nvSpPr>
          <p:cNvPr id="5" name="Footer Placeholder 4">
            <a:extLst>
              <a:ext uri="{FF2B5EF4-FFF2-40B4-BE49-F238E27FC236}">
                <a16:creationId xmlns:a16="http://schemas.microsoft.com/office/drawing/2014/main" id="{1C2404FF-0B2C-C057-CFBB-609EA94AB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A70658-2F66-12C7-F894-7084B44AEC7E}"/>
              </a:ext>
            </a:extLst>
          </p:cNvPr>
          <p:cNvSpPr>
            <a:spLocks noGrp="1"/>
          </p:cNvSpPr>
          <p:nvPr>
            <p:ph type="sldNum" sz="quarter" idx="12"/>
          </p:nvPr>
        </p:nvSpPr>
        <p:spPr/>
        <p:txBody>
          <a:bodyPr/>
          <a:lstStyle/>
          <a:p>
            <a:fld id="{FA45284A-76FF-4227-B67E-ED8E58E99CC3}" type="slidenum">
              <a:rPr lang="en-US" smtClean="0"/>
              <a:t>‹nr.›</a:t>
            </a:fld>
            <a:endParaRPr lang="en-US"/>
          </a:p>
        </p:txBody>
      </p:sp>
    </p:spTree>
    <p:extLst>
      <p:ext uri="{BB962C8B-B14F-4D97-AF65-F5344CB8AC3E}">
        <p14:creationId xmlns:p14="http://schemas.microsoft.com/office/powerpoint/2010/main" val="3953034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C2BD6-2D92-A68D-5A95-545FCC4EE9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2EA340-C4AC-AA79-7EA1-F327234EF8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696D24-D868-36DB-DFD3-AF2A1B9A5104}"/>
              </a:ext>
            </a:extLst>
          </p:cNvPr>
          <p:cNvSpPr>
            <a:spLocks noGrp="1"/>
          </p:cNvSpPr>
          <p:nvPr>
            <p:ph type="dt" sz="half" idx="10"/>
          </p:nvPr>
        </p:nvSpPr>
        <p:spPr/>
        <p:txBody>
          <a:bodyPr/>
          <a:lstStyle/>
          <a:p>
            <a:fld id="{4A7339C4-E9A6-4D07-9A3E-8B96C95F0479}" type="datetimeFigureOut">
              <a:rPr lang="en-US" smtClean="0"/>
              <a:t>8/30/2024</a:t>
            </a:fld>
            <a:endParaRPr lang="en-US"/>
          </a:p>
        </p:txBody>
      </p:sp>
      <p:sp>
        <p:nvSpPr>
          <p:cNvPr id="5" name="Footer Placeholder 4">
            <a:extLst>
              <a:ext uri="{FF2B5EF4-FFF2-40B4-BE49-F238E27FC236}">
                <a16:creationId xmlns:a16="http://schemas.microsoft.com/office/drawing/2014/main" id="{66847367-A56A-E565-37FB-10BE0D00BC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2B6D52-5A3A-A14B-37EF-5C41347C6C12}"/>
              </a:ext>
            </a:extLst>
          </p:cNvPr>
          <p:cNvSpPr>
            <a:spLocks noGrp="1"/>
          </p:cNvSpPr>
          <p:nvPr>
            <p:ph type="sldNum" sz="quarter" idx="12"/>
          </p:nvPr>
        </p:nvSpPr>
        <p:spPr/>
        <p:txBody>
          <a:bodyPr/>
          <a:lstStyle/>
          <a:p>
            <a:fld id="{FA45284A-76FF-4227-B67E-ED8E58E99CC3}" type="slidenum">
              <a:rPr lang="en-US" smtClean="0"/>
              <a:t>‹nr.›</a:t>
            </a:fld>
            <a:endParaRPr lang="en-US"/>
          </a:p>
        </p:txBody>
      </p:sp>
    </p:spTree>
    <p:extLst>
      <p:ext uri="{BB962C8B-B14F-4D97-AF65-F5344CB8AC3E}">
        <p14:creationId xmlns:p14="http://schemas.microsoft.com/office/powerpoint/2010/main" val="404685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3104-B7D5-E677-E0E2-E11AAE82D5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CF66AF-B12B-90C3-DE53-B890E8CB28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8962CF-00BE-D950-AB0E-6340DC372232}"/>
              </a:ext>
            </a:extLst>
          </p:cNvPr>
          <p:cNvSpPr>
            <a:spLocks noGrp="1"/>
          </p:cNvSpPr>
          <p:nvPr>
            <p:ph type="dt" sz="half" idx="10"/>
          </p:nvPr>
        </p:nvSpPr>
        <p:spPr/>
        <p:txBody>
          <a:bodyPr/>
          <a:lstStyle/>
          <a:p>
            <a:fld id="{4A7339C4-E9A6-4D07-9A3E-8B96C95F0479}" type="datetimeFigureOut">
              <a:rPr lang="en-US" smtClean="0"/>
              <a:t>8/30/2024</a:t>
            </a:fld>
            <a:endParaRPr lang="en-US"/>
          </a:p>
        </p:txBody>
      </p:sp>
      <p:sp>
        <p:nvSpPr>
          <p:cNvPr id="5" name="Footer Placeholder 4">
            <a:extLst>
              <a:ext uri="{FF2B5EF4-FFF2-40B4-BE49-F238E27FC236}">
                <a16:creationId xmlns:a16="http://schemas.microsoft.com/office/drawing/2014/main" id="{6F267AE7-396A-1184-6BAC-97BC56C2CF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178B9A-1FA7-8BC3-3D11-7C3543D06275}"/>
              </a:ext>
            </a:extLst>
          </p:cNvPr>
          <p:cNvSpPr>
            <a:spLocks noGrp="1"/>
          </p:cNvSpPr>
          <p:nvPr>
            <p:ph type="sldNum" sz="quarter" idx="12"/>
          </p:nvPr>
        </p:nvSpPr>
        <p:spPr/>
        <p:txBody>
          <a:bodyPr/>
          <a:lstStyle/>
          <a:p>
            <a:fld id="{FA45284A-76FF-4227-B67E-ED8E58E99CC3}" type="slidenum">
              <a:rPr lang="en-US" smtClean="0"/>
              <a:t>‹nr.›</a:t>
            </a:fld>
            <a:endParaRPr lang="en-US"/>
          </a:p>
        </p:txBody>
      </p:sp>
    </p:spTree>
    <p:extLst>
      <p:ext uri="{BB962C8B-B14F-4D97-AF65-F5344CB8AC3E}">
        <p14:creationId xmlns:p14="http://schemas.microsoft.com/office/powerpoint/2010/main" val="3753622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5F186-7933-22BF-9528-09F26FB1C3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2BA5B7-95A9-AC8B-08A6-039106A6FC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9A63EA-C493-D0EC-EB91-174A2D7C0B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E4E138-970C-2186-039F-B321B6E09ECD}"/>
              </a:ext>
            </a:extLst>
          </p:cNvPr>
          <p:cNvSpPr>
            <a:spLocks noGrp="1"/>
          </p:cNvSpPr>
          <p:nvPr>
            <p:ph type="dt" sz="half" idx="10"/>
          </p:nvPr>
        </p:nvSpPr>
        <p:spPr/>
        <p:txBody>
          <a:bodyPr/>
          <a:lstStyle/>
          <a:p>
            <a:fld id="{4A7339C4-E9A6-4D07-9A3E-8B96C95F0479}" type="datetimeFigureOut">
              <a:rPr lang="en-US" smtClean="0"/>
              <a:t>8/30/2024</a:t>
            </a:fld>
            <a:endParaRPr lang="en-US"/>
          </a:p>
        </p:txBody>
      </p:sp>
      <p:sp>
        <p:nvSpPr>
          <p:cNvPr id="6" name="Footer Placeholder 5">
            <a:extLst>
              <a:ext uri="{FF2B5EF4-FFF2-40B4-BE49-F238E27FC236}">
                <a16:creationId xmlns:a16="http://schemas.microsoft.com/office/drawing/2014/main" id="{7A54B6DF-6D0F-321C-6FAF-3BA8FD5EC0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4340FF-9F94-0A9F-F1AD-D21DCC6E7BD7}"/>
              </a:ext>
            </a:extLst>
          </p:cNvPr>
          <p:cNvSpPr>
            <a:spLocks noGrp="1"/>
          </p:cNvSpPr>
          <p:nvPr>
            <p:ph type="sldNum" sz="quarter" idx="12"/>
          </p:nvPr>
        </p:nvSpPr>
        <p:spPr/>
        <p:txBody>
          <a:bodyPr/>
          <a:lstStyle/>
          <a:p>
            <a:fld id="{FA45284A-76FF-4227-B67E-ED8E58E99CC3}" type="slidenum">
              <a:rPr lang="en-US" smtClean="0"/>
              <a:t>‹nr.›</a:t>
            </a:fld>
            <a:endParaRPr lang="en-US"/>
          </a:p>
        </p:txBody>
      </p:sp>
    </p:spTree>
    <p:extLst>
      <p:ext uri="{BB962C8B-B14F-4D97-AF65-F5344CB8AC3E}">
        <p14:creationId xmlns:p14="http://schemas.microsoft.com/office/powerpoint/2010/main" val="634833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7EA79-8116-C5BE-24A7-DDC796EA41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D781A8-5721-875A-EEFB-111E252A33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9E65D2-5A28-21D0-53D5-790B860486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AE4E2E-2F76-8E64-F3EB-C935853B82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F74DDA-C52C-FD35-99C2-7BD255A35B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10F42C-DFC5-3AA1-C7A8-FEF3972D1BC0}"/>
              </a:ext>
            </a:extLst>
          </p:cNvPr>
          <p:cNvSpPr>
            <a:spLocks noGrp="1"/>
          </p:cNvSpPr>
          <p:nvPr>
            <p:ph type="dt" sz="half" idx="10"/>
          </p:nvPr>
        </p:nvSpPr>
        <p:spPr/>
        <p:txBody>
          <a:bodyPr/>
          <a:lstStyle/>
          <a:p>
            <a:fld id="{4A7339C4-E9A6-4D07-9A3E-8B96C95F0479}" type="datetimeFigureOut">
              <a:rPr lang="en-US" smtClean="0"/>
              <a:t>8/30/2024</a:t>
            </a:fld>
            <a:endParaRPr lang="en-US"/>
          </a:p>
        </p:txBody>
      </p:sp>
      <p:sp>
        <p:nvSpPr>
          <p:cNvPr id="8" name="Footer Placeholder 7">
            <a:extLst>
              <a:ext uri="{FF2B5EF4-FFF2-40B4-BE49-F238E27FC236}">
                <a16:creationId xmlns:a16="http://schemas.microsoft.com/office/drawing/2014/main" id="{8F76B61D-C100-3429-1A05-0A5ED35C67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E04294-CC88-2540-BC70-77F1CACEB960}"/>
              </a:ext>
            </a:extLst>
          </p:cNvPr>
          <p:cNvSpPr>
            <a:spLocks noGrp="1"/>
          </p:cNvSpPr>
          <p:nvPr>
            <p:ph type="sldNum" sz="quarter" idx="12"/>
          </p:nvPr>
        </p:nvSpPr>
        <p:spPr/>
        <p:txBody>
          <a:bodyPr/>
          <a:lstStyle/>
          <a:p>
            <a:fld id="{FA45284A-76FF-4227-B67E-ED8E58E99CC3}" type="slidenum">
              <a:rPr lang="en-US" smtClean="0"/>
              <a:t>‹nr.›</a:t>
            </a:fld>
            <a:endParaRPr lang="en-US"/>
          </a:p>
        </p:txBody>
      </p:sp>
    </p:spTree>
    <p:extLst>
      <p:ext uri="{BB962C8B-B14F-4D97-AF65-F5344CB8AC3E}">
        <p14:creationId xmlns:p14="http://schemas.microsoft.com/office/powerpoint/2010/main" val="224189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F260-75C7-D90F-6FB2-F070CBC699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9B7575-4076-CD9C-F933-75662AA0133F}"/>
              </a:ext>
            </a:extLst>
          </p:cNvPr>
          <p:cNvSpPr>
            <a:spLocks noGrp="1"/>
          </p:cNvSpPr>
          <p:nvPr>
            <p:ph type="dt" sz="half" idx="10"/>
          </p:nvPr>
        </p:nvSpPr>
        <p:spPr/>
        <p:txBody>
          <a:bodyPr/>
          <a:lstStyle/>
          <a:p>
            <a:fld id="{4A7339C4-E9A6-4D07-9A3E-8B96C95F0479}" type="datetimeFigureOut">
              <a:rPr lang="en-US" smtClean="0"/>
              <a:t>8/30/2024</a:t>
            </a:fld>
            <a:endParaRPr lang="en-US"/>
          </a:p>
        </p:txBody>
      </p:sp>
      <p:sp>
        <p:nvSpPr>
          <p:cNvPr id="4" name="Footer Placeholder 3">
            <a:extLst>
              <a:ext uri="{FF2B5EF4-FFF2-40B4-BE49-F238E27FC236}">
                <a16:creationId xmlns:a16="http://schemas.microsoft.com/office/drawing/2014/main" id="{F6D5DB2C-04DC-1A3C-1D04-6CAA18E24A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4CF4AF-E7DE-30E1-5050-36FEA3EFEFF8}"/>
              </a:ext>
            </a:extLst>
          </p:cNvPr>
          <p:cNvSpPr>
            <a:spLocks noGrp="1"/>
          </p:cNvSpPr>
          <p:nvPr>
            <p:ph type="sldNum" sz="quarter" idx="12"/>
          </p:nvPr>
        </p:nvSpPr>
        <p:spPr/>
        <p:txBody>
          <a:bodyPr/>
          <a:lstStyle/>
          <a:p>
            <a:fld id="{FA45284A-76FF-4227-B67E-ED8E58E99CC3}" type="slidenum">
              <a:rPr lang="en-US" smtClean="0"/>
              <a:t>‹nr.›</a:t>
            </a:fld>
            <a:endParaRPr lang="en-US"/>
          </a:p>
        </p:txBody>
      </p:sp>
    </p:spTree>
    <p:extLst>
      <p:ext uri="{BB962C8B-B14F-4D97-AF65-F5344CB8AC3E}">
        <p14:creationId xmlns:p14="http://schemas.microsoft.com/office/powerpoint/2010/main" val="1239645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A9ADD1-8839-46C6-20B0-546EE168F3BC}"/>
              </a:ext>
            </a:extLst>
          </p:cNvPr>
          <p:cNvSpPr>
            <a:spLocks noGrp="1"/>
          </p:cNvSpPr>
          <p:nvPr>
            <p:ph type="dt" sz="half" idx="10"/>
          </p:nvPr>
        </p:nvSpPr>
        <p:spPr/>
        <p:txBody>
          <a:bodyPr/>
          <a:lstStyle/>
          <a:p>
            <a:fld id="{4A7339C4-E9A6-4D07-9A3E-8B96C95F0479}" type="datetimeFigureOut">
              <a:rPr lang="en-US" smtClean="0"/>
              <a:t>8/30/2024</a:t>
            </a:fld>
            <a:endParaRPr lang="en-US"/>
          </a:p>
        </p:txBody>
      </p:sp>
      <p:sp>
        <p:nvSpPr>
          <p:cNvPr id="3" name="Footer Placeholder 2">
            <a:extLst>
              <a:ext uri="{FF2B5EF4-FFF2-40B4-BE49-F238E27FC236}">
                <a16:creationId xmlns:a16="http://schemas.microsoft.com/office/drawing/2014/main" id="{1DC5F767-0EED-5C49-C1B9-EFAB07AA03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C911C6-3927-E21E-EE24-FDD971F523B1}"/>
              </a:ext>
            </a:extLst>
          </p:cNvPr>
          <p:cNvSpPr>
            <a:spLocks noGrp="1"/>
          </p:cNvSpPr>
          <p:nvPr>
            <p:ph type="sldNum" sz="quarter" idx="12"/>
          </p:nvPr>
        </p:nvSpPr>
        <p:spPr/>
        <p:txBody>
          <a:bodyPr/>
          <a:lstStyle/>
          <a:p>
            <a:fld id="{FA45284A-76FF-4227-B67E-ED8E58E99CC3}" type="slidenum">
              <a:rPr lang="en-US" smtClean="0"/>
              <a:t>‹nr.›</a:t>
            </a:fld>
            <a:endParaRPr lang="en-US"/>
          </a:p>
        </p:txBody>
      </p:sp>
    </p:spTree>
    <p:extLst>
      <p:ext uri="{BB962C8B-B14F-4D97-AF65-F5344CB8AC3E}">
        <p14:creationId xmlns:p14="http://schemas.microsoft.com/office/powerpoint/2010/main" val="1711575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7FB6F-AEDD-A9AA-F674-3352C09A93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522558-A3CA-230F-8130-BA58D6CC4E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C07449-FB48-AC5E-AA85-166980BD4F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766190-A43B-53DC-DC01-0B64A49E46DE}"/>
              </a:ext>
            </a:extLst>
          </p:cNvPr>
          <p:cNvSpPr>
            <a:spLocks noGrp="1"/>
          </p:cNvSpPr>
          <p:nvPr>
            <p:ph type="dt" sz="half" idx="10"/>
          </p:nvPr>
        </p:nvSpPr>
        <p:spPr/>
        <p:txBody>
          <a:bodyPr/>
          <a:lstStyle/>
          <a:p>
            <a:fld id="{4A7339C4-E9A6-4D07-9A3E-8B96C95F0479}" type="datetimeFigureOut">
              <a:rPr lang="en-US" smtClean="0"/>
              <a:t>8/30/2024</a:t>
            </a:fld>
            <a:endParaRPr lang="en-US"/>
          </a:p>
        </p:txBody>
      </p:sp>
      <p:sp>
        <p:nvSpPr>
          <p:cNvPr id="6" name="Footer Placeholder 5">
            <a:extLst>
              <a:ext uri="{FF2B5EF4-FFF2-40B4-BE49-F238E27FC236}">
                <a16:creationId xmlns:a16="http://schemas.microsoft.com/office/drawing/2014/main" id="{D5A7DA2E-500E-64C2-700C-211F1DD1F4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71CD76-22D8-83C1-C374-ECEB7E9E6729}"/>
              </a:ext>
            </a:extLst>
          </p:cNvPr>
          <p:cNvSpPr>
            <a:spLocks noGrp="1"/>
          </p:cNvSpPr>
          <p:nvPr>
            <p:ph type="sldNum" sz="quarter" idx="12"/>
          </p:nvPr>
        </p:nvSpPr>
        <p:spPr/>
        <p:txBody>
          <a:bodyPr/>
          <a:lstStyle/>
          <a:p>
            <a:fld id="{FA45284A-76FF-4227-B67E-ED8E58E99CC3}" type="slidenum">
              <a:rPr lang="en-US" smtClean="0"/>
              <a:t>‹nr.›</a:t>
            </a:fld>
            <a:endParaRPr lang="en-US"/>
          </a:p>
        </p:txBody>
      </p:sp>
    </p:spTree>
    <p:extLst>
      <p:ext uri="{BB962C8B-B14F-4D97-AF65-F5344CB8AC3E}">
        <p14:creationId xmlns:p14="http://schemas.microsoft.com/office/powerpoint/2010/main" val="814609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DCDA7-CA22-C048-1DAF-8193A9A5C7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23644A-ED7E-02B5-FE98-73DF3C92D3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03796F-D865-3A64-DEB6-A7E0B6891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5B71FD-4461-B603-0926-01D561E9062B}"/>
              </a:ext>
            </a:extLst>
          </p:cNvPr>
          <p:cNvSpPr>
            <a:spLocks noGrp="1"/>
          </p:cNvSpPr>
          <p:nvPr>
            <p:ph type="dt" sz="half" idx="10"/>
          </p:nvPr>
        </p:nvSpPr>
        <p:spPr/>
        <p:txBody>
          <a:bodyPr/>
          <a:lstStyle/>
          <a:p>
            <a:fld id="{4A7339C4-E9A6-4D07-9A3E-8B96C95F0479}" type="datetimeFigureOut">
              <a:rPr lang="en-US" smtClean="0"/>
              <a:t>8/30/2024</a:t>
            </a:fld>
            <a:endParaRPr lang="en-US"/>
          </a:p>
        </p:txBody>
      </p:sp>
      <p:sp>
        <p:nvSpPr>
          <p:cNvPr id="6" name="Footer Placeholder 5">
            <a:extLst>
              <a:ext uri="{FF2B5EF4-FFF2-40B4-BE49-F238E27FC236}">
                <a16:creationId xmlns:a16="http://schemas.microsoft.com/office/drawing/2014/main" id="{DD7114C9-E88E-50E0-96E4-2871FA7FF8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72F7F4-F7A2-9CBB-B8D0-3DAF09CDF939}"/>
              </a:ext>
            </a:extLst>
          </p:cNvPr>
          <p:cNvSpPr>
            <a:spLocks noGrp="1"/>
          </p:cNvSpPr>
          <p:nvPr>
            <p:ph type="sldNum" sz="quarter" idx="12"/>
          </p:nvPr>
        </p:nvSpPr>
        <p:spPr/>
        <p:txBody>
          <a:bodyPr/>
          <a:lstStyle/>
          <a:p>
            <a:fld id="{FA45284A-76FF-4227-B67E-ED8E58E99CC3}" type="slidenum">
              <a:rPr lang="en-US" smtClean="0"/>
              <a:t>‹nr.›</a:t>
            </a:fld>
            <a:endParaRPr lang="en-US"/>
          </a:p>
        </p:txBody>
      </p:sp>
    </p:spTree>
    <p:extLst>
      <p:ext uri="{BB962C8B-B14F-4D97-AF65-F5344CB8AC3E}">
        <p14:creationId xmlns:p14="http://schemas.microsoft.com/office/powerpoint/2010/main" val="1068984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5284D9-FEFD-3B3E-B9AD-88A128A578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0E897D-14FB-E4FC-F813-7A92C95B42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C619E-8075-971F-106A-9926FB7498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7339C4-E9A6-4D07-9A3E-8B96C95F0479}" type="datetimeFigureOut">
              <a:rPr lang="en-US" smtClean="0"/>
              <a:t>8/30/2024</a:t>
            </a:fld>
            <a:endParaRPr lang="en-US"/>
          </a:p>
        </p:txBody>
      </p:sp>
      <p:sp>
        <p:nvSpPr>
          <p:cNvPr id="5" name="Footer Placeholder 4">
            <a:extLst>
              <a:ext uri="{FF2B5EF4-FFF2-40B4-BE49-F238E27FC236}">
                <a16:creationId xmlns:a16="http://schemas.microsoft.com/office/drawing/2014/main" id="{757215A8-CC87-22D9-AF00-1F0FC2475C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F8FF82-5F84-6CBE-E2AB-2B46582D40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45284A-76FF-4227-B67E-ED8E58E99CC3}" type="slidenum">
              <a:rPr lang="en-US" smtClean="0"/>
              <a:t>‹nr.›</a:t>
            </a:fld>
            <a:endParaRPr lang="en-US"/>
          </a:p>
        </p:txBody>
      </p:sp>
    </p:spTree>
    <p:extLst>
      <p:ext uri="{BB962C8B-B14F-4D97-AF65-F5344CB8AC3E}">
        <p14:creationId xmlns:p14="http://schemas.microsoft.com/office/powerpoint/2010/main" val="1766080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tiff"/><Relationship Id="rId7"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hyperlink" Target="https://ilccare.org/the-framework/" TargetMode="Externa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3.tiff"/><Relationship Id="rId7"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hyperlink" Target="https://ilccare.org/the-framework/" TargetMode="Externa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3.tiff"/><Relationship Id="rId7"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hyperlink" Target="https://ilccare.org/the-framework/"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3.tiff"/></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3.tiff"/></Relationships>
</file>

<file path=ppt/slides/_rels/slide1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3.tiff"/></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3.tiff"/><Relationship Id="rId4" Type="http://schemas.openxmlformats.org/officeDocument/2006/relationships/image" Target="../media/image14.emf"/></Relationships>
</file>

<file path=ppt/slides/_rels/slide2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3.tiff"/><Relationship Id="rId7"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3.tiff"/><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9.emf"/><Relationship Id="rId7"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s://ilccare.org/the-framework/" TargetMode="External"/><Relationship Id="rId4" Type="http://schemas.openxmlformats.org/officeDocument/2006/relationships/image" Target="../media/image3.tiff"/></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tiff"/><Relationship Id="rId5" Type="http://schemas.openxmlformats.org/officeDocument/2006/relationships/image" Target="../media/image20.emf"/><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jpe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27.xml"/><Relationship Id="rId16"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emf"/><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jpeg"/><Relationship Id="rId9" Type="http://schemas.openxmlformats.org/officeDocument/2006/relationships/image" Target="../media/image25.png"/><Relationship Id="rId1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tiff"/><Relationship Id="rId7"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8.png"/><Relationship Id="rId4" Type="http://schemas.openxmlformats.org/officeDocument/2006/relationships/image" Target="../media/image34.emf"/></Relationships>
</file>

<file path=ppt/slides/_rels/slide2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tiff"/><Relationship Id="rId5" Type="http://schemas.openxmlformats.org/officeDocument/2006/relationships/image" Target="../media/image36.jpe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3.tiff"/></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tiff"/><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tiff"/><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tiff"/><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tiff"/><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3.tiff"/><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4.png"/><Relationship Id="rId7" Type="http://schemas.openxmlformats.org/officeDocument/2006/relationships/image" Target="../media/image3.tif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image" Target="../media/image48.png"/><Relationship Id="rId5" Type="http://schemas.openxmlformats.org/officeDocument/2006/relationships/image" Target="../media/image36.jpeg"/><Relationship Id="rId10" Type="http://schemas.openxmlformats.org/officeDocument/2006/relationships/image" Target="../media/image47.png"/><Relationship Id="rId4" Type="http://schemas.microsoft.com/office/2007/relationships/hdphoto" Target="../media/hdphoto1.wdp"/><Relationship Id="rId9" Type="http://schemas.openxmlformats.org/officeDocument/2006/relationships/image" Target="../media/image46.png"/></Relationships>
</file>

<file path=ppt/slides/_rels/slide3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3.tif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52.png"/><Relationship Id="rId5" Type="http://schemas.openxmlformats.org/officeDocument/2006/relationships/image" Target="../media/image35.jpeg"/><Relationship Id="rId10" Type="http://schemas.openxmlformats.org/officeDocument/2006/relationships/image" Target="../media/image51.png"/><Relationship Id="rId4" Type="http://schemas.microsoft.com/office/2007/relationships/hdphoto" Target="../media/hdphoto1.wdp"/><Relationship Id="rId9"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tiff"/><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4.png"/><Relationship Id="rId7" Type="http://schemas.openxmlformats.org/officeDocument/2006/relationships/image" Target="../media/image3.tif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microsoft.com/office/2007/relationships/hdphoto" Target="../media/hdphoto1.wdp"/><Relationship Id="rId9" Type="http://schemas.openxmlformats.org/officeDocument/2006/relationships/image" Target="../media/image54.png"/></Relationships>
</file>

<file path=ppt/slides/_rels/slide4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5.jpeg"/><Relationship Id="rId7" Type="http://schemas.microsoft.com/office/2007/relationships/hdphoto" Target="../media/hdphoto1.wdp"/><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3.tiff"/><Relationship Id="rId4" Type="http://schemas.openxmlformats.org/officeDocument/2006/relationships/image" Target="../media/image36.jpeg"/><Relationship Id="rId9"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dsr.dk/fag-og-udvikling/sygeplejersken/arkiv/fagforskning-argang-2019-nr-1/sygepleje-skal-bygge-paa-en-staerk-relation-til-patienten/"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3.tiff"/><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7"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hyperlink" Target="https://ilccare.org/the-framework/" TargetMode="Externa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3.tiff"/><Relationship Id="rId7"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hyperlink" Target="https://ilccare.org/the-framework/" TargetMode="Externa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6ADBD5F-0CC7-9650-D0A4-E4FDF8C18747}"/>
              </a:ext>
            </a:extLst>
          </p:cNvPr>
          <p:cNvSpPr txBox="1">
            <a:spLocks/>
          </p:cNvSpPr>
          <p:nvPr/>
        </p:nvSpPr>
        <p:spPr>
          <a:xfrm>
            <a:off x="1664842" y="5698384"/>
            <a:ext cx="8852410" cy="656167"/>
          </a:xfrm>
          <a:prstGeom prst="rect">
            <a:avLst/>
          </a:prstGeom>
        </p:spPr>
        <p:txBody>
          <a:bodyPr vert="horz" lIns="121920" tIns="60960" rIns="121920" bIns="60960" rtlCol="0" anchor="ctr">
            <a:noAutofit/>
          </a:bodyPr>
          <a:lstStyle>
            <a:lvl1pPr algn="l" defTabSz="342900" rtl="0" eaLnBrk="1" latinLnBrk="0" hangingPunct="1">
              <a:spcBef>
                <a:spcPct val="0"/>
              </a:spcBef>
              <a:buNone/>
              <a:defRPr sz="2400" b="1" kern="1200">
                <a:solidFill>
                  <a:srgbClr val="025CAB"/>
                </a:solidFill>
                <a:latin typeface="+mj-lt"/>
                <a:ea typeface="+mj-ea"/>
                <a:cs typeface="+mj-cs"/>
              </a:defRPr>
            </a:lvl1pPr>
          </a:lstStyle>
          <a:p>
            <a:pPr algn="ctr"/>
            <a:r>
              <a:rPr lang="da-DK" sz="2800" dirty="0" smtClean="0">
                <a:solidFill>
                  <a:schemeClr val="tx1">
                    <a:lumMod val="75000"/>
                    <a:lumOff val="25000"/>
                  </a:schemeClr>
                </a:solidFill>
                <a:latin typeface="Berlin Sans FB" panose="020E0602020502020306" pitchFamily="34" charset="0"/>
              </a:rPr>
              <a:t>Cecilie Helm Kidmose</a:t>
            </a:r>
          </a:p>
          <a:p>
            <a:pPr algn="ctr"/>
            <a:r>
              <a:rPr lang="da-DK" sz="2000" dirty="0" smtClean="0">
                <a:solidFill>
                  <a:schemeClr val="tx1">
                    <a:lumMod val="75000"/>
                    <a:lumOff val="25000"/>
                  </a:schemeClr>
                </a:solidFill>
                <a:latin typeface="Berlin Sans FB" panose="020E0602020502020306" pitchFamily="34" charset="0"/>
              </a:rPr>
              <a:t>Klinisk sygeplejespecialist</a:t>
            </a:r>
          </a:p>
          <a:p>
            <a:pPr algn="ctr"/>
            <a:r>
              <a:rPr lang="da-DK" sz="2000" dirty="0" smtClean="0">
                <a:solidFill>
                  <a:schemeClr val="tx1">
                    <a:lumMod val="75000"/>
                    <a:lumOff val="25000"/>
                  </a:schemeClr>
                </a:solidFill>
                <a:latin typeface="Berlin Sans FB" panose="020E0602020502020306" pitchFamily="34" charset="0"/>
              </a:rPr>
              <a:t>Endokrinologisk afdeling M</a:t>
            </a:r>
            <a:endParaRPr lang="da-DK" sz="2000" dirty="0">
              <a:solidFill>
                <a:schemeClr val="tx1">
                  <a:lumMod val="75000"/>
                  <a:lumOff val="25000"/>
                </a:schemeClr>
              </a:solidFill>
              <a:latin typeface="Berlin Sans FB" panose="020E0602020502020306" pitchFamily="34" charset="0"/>
            </a:endParaRPr>
          </a:p>
        </p:txBody>
      </p:sp>
      <p:sp>
        <p:nvSpPr>
          <p:cNvPr id="15" name="Titel 1"/>
          <p:cNvSpPr txBox="1">
            <a:spLocks/>
          </p:cNvSpPr>
          <p:nvPr/>
        </p:nvSpPr>
        <p:spPr>
          <a:xfrm>
            <a:off x="871368" y="3897966"/>
            <a:ext cx="10409446" cy="852148"/>
          </a:xfrm>
          <a:prstGeom prst="rect">
            <a:avLst/>
          </a:prstGeom>
          <a:effectLst>
            <a:outerShdw dist="88900" dir="2700000" algn="tl" rotWithShape="0">
              <a:prstClr val="black">
                <a:alpha val="76000"/>
              </a:prstClr>
            </a:outerShdw>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11500" b="1" dirty="0">
                <a:solidFill>
                  <a:srgbClr val="FFC000"/>
                </a:solidFill>
                <a:effectLst>
                  <a:outerShdw blurRad="38100" dist="38100" dir="2700000" algn="tl">
                    <a:srgbClr val="000000">
                      <a:alpha val="43137"/>
                    </a:srgbClr>
                  </a:outerShdw>
                </a:effectLst>
                <a:latin typeface="Berlin Sans FB" panose="020E0602020502020306" pitchFamily="34" charset="0"/>
              </a:rPr>
              <a:t>VI SKAL </a:t>
            </a:r>
            <a:r>
              <a:rPr lang="da-DK" sz="11500" b="1" dirty="0" smtClean="0">
                <a:solidFill>
                  <a:srgbClr val="FFC000"/>
                </a:solidFill>
                <a:effectLst>
                  <a:outerShdw blurRad="38100" dist="38100" dir="2700000" algn="tl">
                    <a:srgbClr val="000000">
                      <a:alpha val="43137"/>
                    </a:srgbClr>
                  </a:outerShdw>
                </a:effectLst>
                <a:latin typeface="Berlin Sans FB" panose="020E0602020502020306" pitchFamily="34" charset="0"/>
              </a:rPr>
              <a:t>TALE SYGEPLEJE</a:t>
            </a:r>
            <a:endParaRPr lang="da-DK" sz="11500" b="1" dirty="0">
              <a:solidFill>
                <a:srgbClr val="FFC000"/>
              </a:solidFill>
              <a:effectLst>
                <a:outerShdw blurRad="38100" dist="38100" dir="2700000" algn="tl">
                  <a:srgbClr val="000000">
                    <a:alpha val="43137"/>
                  </a:srgbClr>
                </a:outerShdw>
              </a:effectLst>
              <a:latin typeface="Berlin Sans FB" panose="020E0602020502020306" pitchFamily="34" charset="0"/>
            </a:endParaRPr>
          </a:p>
        </p:txBody>
      </p:sp>
      <p:sp>
        <p:nvSpPr>
          <p:cNvPr id="3" name="Kombinationstegning 2"/>
          <p:cNvSpPr/>
          <p:nvPr/>
        </p:nvSpPr>
        <p:spPr>
          <a:xfrm rot="1469905">
            <a:off x="6635924" y="1263531"/>
            <a:ext cx="799304" cy="926107"/>
          </a:xfrm>
          <a:custGeom>
            <a:avLst/>
            <a:gdLst>
              <a:gd name="connsiteX0" fmla="*/ 0 w 1139687"/>
              <a:gd name="connsiteY0" fmla="*/ 90221 h 1440400"/>
              <a:gd name="connsiteX1" fmla="*/ 583095 w 1139687"/>
              <a:gd name="connsiteY1" fmla="*/ 1296169 h 1440400"/>
              <a:gd name="connsiteX2" fmla="*/ 583095 w 1139687"/>
              <a:gd name="connsiteY2" fmla="*/ 1282917 h 1440400"/>
              <a:gd name="connsiteX3" fmla="*/ 927652 w 1139687"/>
              <a:gd name="connsiteY3" fmla="*/ 76969 h 1440400"/>
              <a:gd name="connsiteX4" fmla="*/ 1139687 w 1139687"/>
              <a:gd name="connsiteY4" fmla="*/ 222743 h 1440400"/>
              <a:gd name="connsiteX0" fmla="*/ 0 w 1139687"/>
              <a:gd name="connsiteY0" fmla="*/ 103473 h 1439550"/>
              <a:gd name="connsiteX1" fmla="*/ 583095 w 1139687"/>
              <a:gd name="connsiteY1" fmla="*/ 1296169 h 1439550"/>
              <a:gd name="connsiteX2" fmla="*/ 583095 w 1139687"/>
              <a:gd name="connsiteY2" fmla="*/ 1282917 h 1439550"/>
              <a:gd name="connsiteX3" fmla="*/ 927652 w 1139687"/>
              <a:gd name="connsiteY3" fmla="*/ 76969 h 1439550"/>
              <a:gd name="connsiteX4" fmla="*/ 1139687 w 1139687"/>
              <a:gd name="connsiteY4" fmla="*/ 222743 h 1439550"/>
              <a:gd name="connsiteX0" fmla="*/ 0 w 1139687"/>
              <a:gd name="connsiteY0" fmla="*/ 103473 h 1439550"/>
              <a:gd name="connsiteX1" fmla="*/ 583095 w 1139687"/>
              <a:gd name="connsiteY1" fmla="*/ 1296169 h 1439550"/>
              <a:gd name="connsiteX2" fmla="*/ 583095 w 1139687"/>
              <a:gd name="connsiteY2" fmla="*/ 1282917 h 1439550"/>
              <a:gd name="connsiteX3" fmla="*/ 927652 w 1139687"/>
              <a:gd name="connsiteY3" fmla="*/ 76969 h 1439550"/>
              <a:gd name="connsiteX4" fmla="*/ 1139687 w 1139687"/>
              <a:gd name="connsiteY4" fmla="*/ 222743 h 1439550"/>
              <a:gd name="connsiteX0" fmla="*/ 0 w 1139687"/>
              <a:gd name="connsiteY0" fmla="*/ 103473 h 1439550"/>
              <a:gd name="connsiteX1" fmla="*/ 583095 w 1139687"/>
              <a:gd name="connsiteY1" fmla="*/ 1296169 h 1439550"/>
              <a:gd name="connsiteX2" fmla="*/ 583095 w 1139687"/>
              <a:gd name="connsiteY2" fmla="*/ 1282917 h 1439550"/>
              <a:gd name="connsiteX3" fmla="*/ 808382 w 1139687"/>
              <a:gd name="connsiteY3" fmla="*/ 76969 h 1439550"/>
              <a:gd name="connsiteX4" fmla="*/ 1139687 w 1139687"/>
              <a:gd name="connsiteY4" fmla="*/ 222743 h 1439550"/>
              <a:gd name="connsiteX0" fmla="*/ 0 w 808382"/>
              <a:gd name="connsiteY0" fmla="*/ 26504 h 1362581"/>
              <a:gd name="connsiteX1" fmla="*/ 583095 w 808382"/>
              <a:gd name="connsiteY1" fmla="*/ 1219200 h 1362581"/>
              <a:gd name="connsiteX2" fmla="*/ 583095 w 808382"/>
              <a:gd name="connsiteY2" fmla="*/ 1205948 h 1362581"/>
              <a:gd name="connsiteX3" fmla="*/ 808382 w 808382"/>
              <a:gd name="connsiteY3" fmla="*/ 0 h 1362581"/>
              <a:gd name="connsiteX0" fmla="*/ 0 w 808382"/>
              <a:gd name="connsiteY0" fmla="*/ 26504 h 1362581"/>
              <a:gd name="connsiteX1" fmla="*/ 583095 w 808382"/>
              <a:gd name="connsiteY1" fmla="*/ 1219200 h 1362581"/>
              <a:gd name="connsiteX2" fmla="*/ 583095 w 808382"/>
              <a:gd name="connsiteY2" fmla="*/ 1205948 h 1362581"/>
              <a:gd name="connsiteX3" fmla="*/ 808382 w 808382"/>
              <a:gd name="connsiteY3" fmla="*/ 0 h 1362581"/>
              <a:gd name="connsiteX0" fmla="*/ 0 w 914400"/>
              <a:gd name="connsiteY0" fmla="*/ 0 h 1332074"/>
              <a:gd name="connsiteX1" fmla="*/ 583095 w 914400"/>
              <a:gd name="connsiteY1" fmla="*/ 1192696 h 1332074"/>
              <a:gd name="connsiteX2" fmla="*/ 583095 w 914400"/>
              <a:gd name="connsiteY2" fmla="*/ 1179444 h 1332074"/>
              <a:gd name="connsiteX3" fmla="*/ 914400 w 914400"/>
              <a:gd name="connsiteY3" fmla="*/ 39757 h 1332074"/>
              <a:gd name="connsiteX0" fmla="*/ 0 w 914400"/>
              <a:gd name="connsiteY0" fmla="*/ 0 h 1332074"/>
              <a:gd name="connsiteX1" fmla="*/ 583095 w 914400"/>
              <a:gd name="connsiteY1" fmla="*/ 1192696 h 1332074"/>
              <a:gd name="connsiteX2" fmla="*/ 583095 w 914400"/>
              <a:gd name="connsiteY2" fmla="*/ 1179444 h 1332074"/>
              <a:gd name="connsiteX3" fmla="*/ 914400 w 914400"/>
              <a:gd name="connsiteY3" fmla="*/ 39757 h 1332074"/>
              <a:gd name="connsiteX0" fmla="*/ 0 w 867997"/>
              <a:gd name="connsiteY0" fmla="*/ 320467 h 1272700"/>
              <a:gd name="connsiteX1" fmla="*/ 536692 w 867997"/>
              <a:gd name="connsiteY1" fmla="*/ 1155664 h 1272700"/>
              <a:gd name="connsiteX2" fmla="*/ 536692 w 867997"/>
              <a:gd name="connsiteY2" fmla="*/ 1142412 h 1272700"/>
              <a:gd name="connsiteX3" fmla="*/ 867997 w 867997"/>
              <a:gd name="connsiteY3" fmla="*/ 2725 h 1272700"/>
              <a:gd name="connsiteX0" fmla="*/ 0 w 799304"/>
              <a:gd name="connsiteY0" fmla="*/ 0 h 926107"/>
              <a:gd name="connsiteX1" fmla="*/ 536692 w 799304"/>
              <a:gd name="connsiteY1" fmla="*/ 835197 h 926107"/>
              <a:gd name="connsiteX2" fmla="*/ 536692 w 799304"/>
              <a:gd name="connsiteY2" fmla="*/ 821945 h 926107"/>
              <a:gd name="connsiteX3" fmla="*/ 799304 w 799304"/>
              <a:gd name="connsiteY3" fmla="*/ 106768 h 926107"/>
            </a:gdLst>
            <a:ahLst/>
            <a:cxnLst>
              <a:cxn ang="0">
                <a:pos x="connsiteX0" y="connsiteY0"/>
              </a:cxn>
              <a:cxn ang="0">
                <a:pos x="connsiteX1" y="connsiteY1"/>
              </a:cxn>
              <a:cxn ang="0">
                <a:pos x="connsiteX2" y="connsiteY2"/>
              </a:cxn>
              <a:cxn ang="0">
                <a:pos x="connsiteX3" y="connsiteY3"/>
              </a:cxn>
            </a:cxnLst>
            <a:rect l="l" t="t" r="r" b="b"/>
            <a:pathLst>
              <a:path w="799304" h="926107">
                <a:moveTo>
                  <a:pt x="0" y="0"/>
                </a:moveTo>
                <a:cubicBezTo>
                  <a:pt x="432904" y="371060"/>
                  <a:pt x="447243" y="698206"/>
                  <a:pt x="536692" y="835197"/>
                </a:cubicBezTo>
                <a:cubicBezTo>
                  <a:pt x="626141" y="972188"/>
                  <a:pt x="492923" y="943350"/>
                  <a:pt x="536692" y="821945"/>
                </a:cubicBezTo>
                <a:cubicBezTo>
                  <a:pt x="580461" y="700540"/>
                  <a:pt x="534260" y="44925"/>
                  <a:pt x="799304" y="106768"/>
                </a:cubicBezTo>
              </a:path>
            </a:pathLst>
          </a:cu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Rektangel 7"/>
          <p:cNvSpPr/>
          <p:nvPr/>
        </p:nvSpPr>
        <p:spPr>
          <a:xfrm rot="1114054">
            <a:off x="5999530" y="510239"/>
            <a:ext cx="3118161" cy="923330"/>
          </a:xfrm>
          <a:prstGeom prst="rect">
            <a:avLst/>
          </a:prstGeom>
        </p:spPr>
        <p:txBody>
          <a:bodyPr wrap="none">
            <a:spAutoFit/>
          </a:bodyPr>
          <a:lstStyle/>
          <a:p>
            <a:r>
              <a:rPr lang="da-DK" sz="5400" b="1" dirty="0" smtClean="0">
                <a:solidFill>
                  <a:schemeClr val="bg2">
                    <a:lumMod val="50000"/>
                  </a:schemeClr>
                </a:solidFill>
                <a:effectLst>
                  <a:outerShdw blurRad="38100" dist="38100" dir="2700000" algn="tl">
                    <a:srgbClr val="000000">
                      <a:alpha val="43137"/>
                    </a:srgbClr>
                  </a:outerShdw>
                </a:effectLst>
                <a:latin typeface="Berlin Sans FB" panose="020E0602020502020306" pitchFamily="34" charset="0"/>
              </a:rPr>
              <a:t>Huske at</a:t>
            </a:r>
            <a:endParaRPr lang="da-DK" sz="1000" dirty="0">
              <a:solidFill>
                <a:schemeClr val="bg2">
                  <a:lumMod val="50000"/>
                </a:schemeClr>
              </a:solidFill>
            </a:endParaRPr>
          </a:p>
        </p:txBody>
      </p:sp>
      <p:pic>
        <p:nvPicPr>
          <p:cNvPr id="16" name="Billede 1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83513" y="5943207"/>
            <a:ext cx="1655064" cy="664464"/>
          </a:xfrm>
          <a:prstGeom prst="rect">
            <a:avLst/>
          </a:prstGeom>
        </p:spPr>
      </p:pic>
      <p:pic>
        <p:nvPicPr>
          <p:cNvPr id="17" name="Billede 1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223238" y="5751183"/>
            <a:ext cx="635508" cy="856488"/>
          </a:xfrm>
          <a:prstGeom prst="rect">
            <a:avLst/>
          </a:prstGeom>
        </p:spPr>
      </p:pic>
      <p:sp>
        <p:nvSpPr>
          <p:cNvPr id="9" name="Rektangel 8"/>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Rektangel 1"/>
          <p:cNvSpPr/>
          <p:nvPr/>
        </p:nvSpPr>
        <p:spPr>
          <a:xfrm>
            <a:off x="1664842" y="4817860"/>
            <a:ext cx="8566856" cy="369332"/>
          </a:xfrm>
          <a:prstGeom prst="rect">
            <a:avLst/>
          </a:prstGeom>
        </p:spPr>
        <p:txBody>
          <a:bodyPr wrap="square">
            <a:spAutoFit/>
          </a:bodyPr>
          <a:lstStyle/>
          <a:p>
            <a:pPr algn="ctr"/>
            <a:r>
              <a:rPr lang="da-DK" b="1" dirty="0">
                <a:solidFill>
                  <a:schemeClr val="tx1">
                    <a:lumMod val="75000"/>
                    <a:lumOff val="25000"/>
                  </a:schemeClr>
                </a:solidFill>
                <a:latin typeface="Berlin Sans FB Demi" panose="020E0802020502020306" pitchFamily="34" charset="0"/>
              </a:rPr>
              <a:t>Fagligt Selskab for Reumatologiske </a:t>
            </a:r>
            <a:r>
              <a:rPr lang="da-DK" b="1" dirty="0" smtClean="0">
                <a:solidFill>
                  <a:schemeClr val="tx1">
                    <a:lumMod val="75000"/>
                    <a:lumOff val="25000"/>
                  </a:schemeClr>
                </a:solidFill>
                <a:latin typeface="Berlin Sans FB Demi" panose="020E0802020502020306" pitchFamily="34" charset="0"/>
              </a:rPr>
              <a:t>Sygeplejersker Landskonference 2024</a:t>
            </a:r>
            <a:endParaRPr lang="da-DK" dirty="0">
              <a:solidFill>
                <a:schemeClr val="tx1">
                  <a:lumMod val="75000"/>
                  <a:lumOff val="25000"/>
                </a:schemeClr>
              </a:solidFill>
              <a:latin typeface="Berlin Sans FB Demi" panose="020E0802020502020306" pitchFamily="34" charset="0"/>
            </a:endParaRPr>
          </a:p>
        </p:txBody>
      </p:sp>
    </p:spTree>
    <p:extLst>
      <p:ext uri="{BB962C8B-B14F-4D97-AF65-F5344CB8AC3E}">
        <p14:creationId xmlns:p14="http://schemas.microsoft.com/office/powerpoint/2010/main" val="37987622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6679" y="3861"/>
            <a:ext cx="12018263" cy="1436243"/>
          </a:xfrm>
        </p:spPr>
        <p:txBody>
          <a:bodyPr>
            <a:normAutofit/>
          </a:bodyPr>
          <a:lstStyle/>
          <a:p>
            <a:r>
              <a:rPr lang="da-DK" sz="4000" b="1" dirty="0" smtClean="0">
                <a:solidFill>
                  <a:schemeClr val="accent4"/>
                </a:solidFill>
                <a:latin typeface="Berlin Sans FB" panose="020E0602020502020306" pitchFamily="34" charset="0"/>
              </a:rPr>
              <a:t>BEGREBSRAMMEN</a:t>
            </a:r>
            <a:r>
              <a:rPr lang="da-DK" sz="4000" b="1" dirty="0">
                <a:solidFill>
                  <a:schemeClr val="accent4"/>
                </a:solidFill>
                <a:latin typeface="Berlin Sans FB" panose="020E0602020502020306" pitchFamily="34" charset="0"/>
              </a:rPr>
              <a:t> </a:t>
            </a:r>
            <a:r>
              <a:rPr lang="da-DK" sz="4000" b="1" dirty="0" smtClean="0">
                <a:solidFill>
                  <a:schemeClr val="accent4"/>
                </a:solidFill>
                <a:latin typeface="Berlin Sans FB" panose="020E0602020502020306" pitchFamily="34" charset="0"/>
              </a:rPr>
              <a:t>FUNDAMENTALS OF CARE</a:t>
            </a:r>
            <a:endParaRPr lang="da-DK" sz="4000" b="1" dirty="0">
              <a:solidFill>
                <a:schemeClr val="accent4"/>
              </a:solidFill>
              <a:latin typeface="Berlin Sans FB" panose="020E0602020502020306" pitchFamily="34" charset="0"/>
            </a:endParaRPr>
          </a:p>
        </p:txBody>
      </p:sp>
      <p:sp>
        <p:nvSpPr>
          <p:cNvPr id="3" name="Pladsholder til indhold 2"/>
          <p:cNvSpPr>
            <a:spLocks noGrp="1"/>
          </p:cNvSpPr>
          <p:nvPr>
            <p:ph idx="1"/>
          </p:nvPr>
        </p:nvSpPr>
        <p:spPr>
          <a:xfrm>
            <a:off x="6601350" y="1117027"/>
            <a:ext cx="5317776" cy="4714660"/>
          </a:xfrm>
        </p:spPr>
        <p:txBody>
          <a:bodyPr>
            <a:noAutofit/>
          </a:bodyPr>
          <a:lstStyle/>
          <a:p>
            <a:r>
              <a:rPr lang="da-DK" sz="3600" b="1" dirty="0" smtClean="0">
                <a:solidFill>
                  <a:srgbClr val="9F5FCF"/>
                </a:solidFill>
                <a:latin typeface="Berlin Sans FB" panose="020E0602020502020306" pitchFamily="34" charset="0"/>
              </a:rPr>
              <a:t>Integration af sygepleje</a:t>
            </a:r>
          </a:p>
          <a:p>
            <a:pPr lvl="1"/>
            <a:r>
              <a:rPr lang="da-DK" sz="3200" b="1" dirty="0" smtClean="0">
                <a:solidFill>
                  <a:srgbClr val="9F5FCF"/>
                </a:solidFill>
                <a:latin typeface="Berlin Sans FB" panose="020E0602020502020306" pitchFamily="34" charset="0"/>
              </a:rPr>
              <a:t>Fysisk - </a:t>
            </a:r>
            <a:r>
              <a:rPr lang="da-DK" sz="3200" dirty="0" smtClean="0">
                <a:solidFill>
                  <a:srgbClr val="9F5FCF"/>
                </a:solidFill>
                <a:latin typeface="Berlin Sans FB" panose="020E0602020502020306" pitchFamily="34" charset="0"/>
              </a:rPr>
              <a:t>Patientens </a:t>
            </a:r>
            <a:r>
              <a:rPr lang="da-DK" sz="3200" dirty="0">
                <a:solidFill>
                  <a:srgbClr val="9F5FCF"/>
                </a:solidFill>
                <a:latin typeface="Berlin Sans FB" panose="020E0602020502020306" pitchFamily="34" charset="0"/>
              </a:rPr>
              <a:t>fysiske behov</a:t>
            </a:r>
          </a:p>
          <a:p>
            <a:endParaRPr lang="da-DK" sz="3600" dirty="0">
              <a:solidFill>
                <a:srgbClr val="9F5FCF"/>
              </a:solidFill>
              <a:latin typeface="Berlin Sans FB" panose="020E0602020502020306" pitchFamily="34" charset="0"/>
            </a:endParaRPr>
          </a:p>
          <a:p>
            <a:pPr lvl="1"/>
            <a:r>
              <a:rPr lang="da-DK" sz="3200" b="1" dirty="0" smtClean="0">
                <a:solidFill>
                  <a:srgbClr val="9F5FCF"/>
                </a:solidFill>
                <a:latin typeface="Berlin Sans FB" panose="020E0602020502020306" pitchFamily="34" charset="0"/>
              </a:rPr>
              <a:t>Psykosocial - P</a:t>
            </a:r>
            <a:r>
              <a:rPr lang="da-DK" sz="3200" dirty="0" smtClean="0">
                <a:solidFill>
                  <a:srgbClr val="9F5FCF"/>
                </a:solidFill>
                <a:latin typeface="Berlin Sans FB" panose="020E0602020502020306" pitchFamily="34" charset="0"/>
              </a:rPr>
              <a:t>atientens </a:t>
            </a:r>
            <a:r>
              <a:rPr lang="da-DK" sz="3200" dirty="0">
                <a:solidFill>
                  <a:srgbClr val="9F5FCF"/>
                </a:solidFill>
                <a:latin typeface="Berlin Sans FB" panose="020E0602020502020306" pitchFamily="34" charset="0"/>
              </a:rPr>
              <a:t>psykosociale behov</a:t>
            </a:r>
          </a:p>
          <a:p>
            <a:endParaRPr lang="da-DK" sz="3600" dirty="0">
              <a:solidFill>
                <a:srgbClr val="9F5FCF"/>
              </a:solidFill>
              <a:latin typeface="Berlin Sans FB" panose="020E0602020502020306" pitchFamily="34" charset="0"/>
            </a:endParaRPr>
          </a:p>
          <a:p>
            <a:pPr lvl="1"/>
            <a:r>
              <a:rPr lang="da-DK" sz="3200" b="1" dirty="0" smtClean="0">
                <a:solidFill>
                  <a:srgbClr val="9F5FCF"/>
                </a:solidFill>
                <a:latin typeface="Berlin Sans FB" panose="020E0602020502020306" pitchFamily="34" charset="0"/>
              </a:rPr>
              <a:t>Relationel -</a:t>
            </a:r>
            <a:r>
              <a:rPr lang="da-DK" sz="3200" dirty="0" smtClean="0">
                <a:solidFill>
                  <a:srgbClr val="9F5FCF"/>
                </a:solidFill>
                <a:latin typeface="Berlin Sans FB" panose="020E0602020502020306" pitchFamily="34" charset="0"/>
              </a:rPr>
              <a:t>Sygeplejerskens </a:t>
            </a:r>
            <a:r>
              <a:rPr lang="da-DK" sz="3200" dirty="0">
                <a:solidFill>
                  <a:srgbClr val="9F5FCF"/>
                </a:solidFill>
                <a:latin typeface="Berlin Sans FB" panose="020E0602020502020306" pitchFamily="34" charset="0"/>
              </a:rPr>
              <a:t>handlinger</a:t>
            </a:r>
          </a:p>
        </p:txBody>
      </p:sp>
      <p:pic>
        <p:nvPicPr>
          <p:cNvPr id="9" name="Bille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sp>
        <p:nvSpPr>
          <p:cNvPr id="10" name="Rektangel 9"/>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AutoShape 3"/>
          <p:cNvSpPr>
            <a:spLocks noChangeAspect="1" noChangeArrowheads="1" noTextEdit="1"/>
          </p:cNvSpPr>
          <p:nvPr/>
        </p:nvSpPr>
        <p:spPr bwMode="auto">
          <a:xfrm rot="217316">
            <a:off x="1446722" y="3244766"/>
            <a:ext cx="67849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pic>
        <p:nvPicPr>
          <p:cNvPr id="6" name="Billede 5"/>
          <p:cNvPicPr>
            <a:picLocks noChangeAspect="1"/>
          </p:cNvPicPr>
          <p:nvPr/>
        </p:nvPicPr>
        <p:blipFill rotWithShape="1">
          <a:blip r:embed="rId4"/>
          <a:srcRect l="18030" t="18034" r="19525" b="13599"/>
          <a:stretch/>
        </p:blipFill>
        <p:spPr>
          <a:xfrm>
            <a:off x="418181" y="1338397"/>
            <a:ext cx="6490809" cy="4441320"/>
          </a:xfrm>
          <a:prstGeom prst="ellipse">
            <a:avLst/>
          </a:prstGeom>
        </p:spPr>
      </p:pic>
      <p:sp>
        <p:nvSpPr>
          <p:cNvPr id="13" name="Rektangel 12"/>
          <p:cNvSpPr/>
          <p:nvPr/>
        </p:nvSpPr>
        <p:spPr>
          <a:xfrm>
            <a:off x="2200518" y="5816346"/>
            <a:ext cx="5448282" cy="369332"/>
          </a:xfrm>
          <a:prstGeom prst="rect">
            <a:avLst/>
          </a:prstGeom>
        </p:spPr>
        <p:txBody>
          <a:bodyPr wrap="square">
            <a:spAutoFit/>
          </a:bodyPr>
          <a:lstStyle/>
          <a:p>
            <a:r>
              <a:rPr lang="da-DK" i="1" dirty="0">
                <a:solidFill>
                  <a:srgbClr val="6A6765"/>
                </a:solidFill>
                <a:latin typeface="Roboto Condensed"/>
              </a:rPr>
              <a:t> </a:t>
            </a:r>
            <a:r>
              <a:rPr lang="da-DK" sz="1200" i="1" dirty="0">
                <a:latin typeface="Roboto Condensed"/>
                <a:hlinkClick r:id="rId5"/>
              </a:rPr>
              <a:t>https://ilccare.org/the-framework/</a:t>
            </a:r>
            <a:endParaRPr lang="da-DK" sz="1200" dirty="0"/>
          </a:p>
        </p:txBody>
      </p:sp>
      <p:sp>
        <p:nvSpPr>
          <p:cNvPr id="5" name="Rektangel 4"/>
          <p:cNvSpPr/>
          <p:nvPr/>
        </p:nvSpPr>
        <p:spPr>
          <a:xfrm>
            <a:off x="2252154" y="6123328"/>
            <a:ext cx="2495395" cy="553998"/>
          </a:xfrm>
          <a:prstGeom prst="rect">
            <a:avLst/>
          </a:prstGeom>
        </p:spPr>
        <p:txBody>
          <a:bodyPr wrap="square">
            <a:spAutoFit/>
          </a:bodyPr>
          <a:lstStyle/>
          <a:p>
            <a:pPr>
              <a:buFont typeface="Arial" panose="020B0604020202020204" pitchFamily="34" charset="0"/>
              <a:buChar char="•"/>
            </a:pPr>
            <a:r>
              <a:rPr lang="da-DK" sz="500" i="1" dirty="0">
                <a:solidFill>
                  <a:srgbClr val="6A6765"/>
                </a:solidFill>
                <a:latin typeface="Roboto Condensed"/>
              </a:rPr>
              <a:t>Content </a:t>
            </a:r>
            <a:r>
              <a:rPr lang="da-DK" sz="500" i="1" dirty="0" err="1">
                <a:solidFill>
                  <a:srgbClr val="6A6765"/>
                </a:solidFill>
                <a:latin typeface="Roboto Condensed"/>
              </a:rPr>
              <a:t>within</a:t>
            </a:r>
            <a:r>
              <a:rPr lang="da-DK" sz="500" i="1" dirty="0">
                <a:solidFill>
                  <a:srgbClr val="6A6765"/>
                </a:solidFill>
                <a:latin typeface="Roboto Condensed"/>
              </a:rPr>
              <a:t> image </a:t>
            </a:r>
            <a:r>
              <a:rPr lang="da-DK" sz="500" i="1" dirty="0" err="1">
                <a:solidFill>
                  <a:srgbClr val="6A6765"/>
                </a:solidFill>
                <a:latin typeface="Roboto Condensed"/>
              </a:rPr>
              <a:t>derived</a:t>
            </a:r>
            <a:r>
              <a:rPr lang="da-DK" sz="500" i="1" dirty="0">
                <a:solidFill>
                  <a:srgbClr val="6A6765"/>
                </a:solidFill>
                <a:latin typeface="Roboto Condensed"/>
              </a:rPr>
              <a:t> from Feo, R., </a:t>
            </a:r>
            <a:r>
              <a:rPr lang="da-DK" sz="500" i="1" dirty="0" err="1">
                <a:solidFill>
                  <a:srgbClr val="6A6765"/>
                </a:solidFill>
                <a:latin typeface="Roboto Condensed"/>
              </a:rPr>
              <a:t>Conroy</a:t>
            </a:r>
            <a:r>
              <a:rPr lang="da-DK" sz="500" i="1" dirty="0">
                <a:solidFill>
                  <a:srgbClr val="6A6765"/>
                </a:solidFill>
                <a:latin typeface="Roboto Condensed"/>
              </a:rPr>
              <a:t>, T., </a:t>
            </a:r>
            <a:r>
              <a:rPr lang="da-DK" sz="500" i="1" dirty="0" err="1">
                <a:solidFill>
                  <a:srgbClr val="6A6765"/>
                </a:solidFill>
                <a:latin typeface="Roboto Condensed"/>
              </a:rPr>
              <a:t>Jangland</a:t>
            </a:r>
            <a:r>
              <a:rPr lang="da-DK" sz="500" i="1" dirty="0">
                <a:solidFill>
                  <a:srgbClr val="6A6765"/>
                </a:solidFill>
                <a:latin typeface="Roboto Condensed"/>
              </a:rPr>
              <a:t>. E., </a:t>
            </a:r>
            <a:r>
              <a:rPr lang="da-DK" sz="500" i="1" dirty="0" err="1">
                <a:solidFill>
                  <a:srgbClr val="6A6765"/>
                </a:solidFill>
                <a:latin typeface="Roboto Condensed"/>
              </a:rPr>
              <a:t>Muntlin</a:t>
            </a:r>
            <a:r>
              <a:rPr lang="da-DK" sz="500" i="1" dirty="0">
                <a:solidFill>
                  <a:srgbClr val="6A6765"/>
                </a:solidFill>
                <a:latin typeface="Roboto Condensed"/>
              </a:rPr>
              <a:t> </a:t>
            </a:r>
            <a:r>
              <a:rPr lang="da-DK" sz="500" i="1" dirty="0" err="1">
                <a:solidFill>
                  <a:srgbClr val="6A6765"/>
                </a:solidFill>
                <a:latin typeface="Roboto Condensed"/>
              </a:rPr>
              <a:t>Athlin</a:t>
            </a:r>
            <a:r>
              <a:rPr lang="da-DK" sz="500" i="1" dirty="0">
                <a:solidFill>
                  <a:srgbClr val="6A6765"/>
                </a:solidFill>
                <a:latin typeface="Roboto Condensed"/>
              </a:rPr>
              <a:t>, Å., </a:t>
            </a:r>
            <a:r>
              <a:rPr lang="da-DK" sz="500" i="1" dirty="0" err="1">
                <a:solidFill>
                  <a:srgbClr val="6A6765"/>
                </a:solidFill>
                <a:latin typeface="Roboto Condensed"/>
              </a:rPr>
              <a:t>Brovall</a:t>
            </a:r>
            <a:r>
              <a:rPr lang="da-DK" sz="500" i="1" dirty="0">
                <a:solidFill>
                  <a:srgbClr val="6A6765"/>
                </a:solidFill>
                <a:latin typeface="Roboto Condensed"/>
              </a:rPr>
              <a:t>, M., </a:t>
            </a:r>
            <a:r>
              <a:rPr lang="da-DK" sz="500" i="1" dirty="0" err="1">
                <a:solidFill>
                  <a:srgbClr val="6A6765"/>
                </a:solidFill>
                <a:latin typeface="Roboto Condensed"/>
              </a:rPr>
              <a:t>Parr</a:t>
            </a:r>
            <a:r>
              <a:rPr lang="da-DK" sz="500" i="1" dirty="0">
                <a:solidFill>
                  <a:srgbClr val="6A6765"/>
                </a:solidFill>
                <a:latin typeface="Roboto Condensed"/>
              </a:rPr>
              <a:t>, J., Blomberg, K., &amp; </a:t>
            </a:r>
            <a:r>
              <a:rPr lang="da-DK" sz="500" i="1" dirty="0" err="1">
                <a:solidFill>
                  <a:srgbClr val="6A6765"/>
                </a:solidFill>
                <a:latin typeface="Roboto Condensed"/>
              </a:rPr>
              <a:t>Kitson</a:t>
            </a:r>
            <a:r>
              <a:rPr lang="da-DK" sz="500" i="1" dirty="0">
                <a:solidFill>
                  <a:srgbClr val="6A6765"/>
                </a:solidFill>
                <a:latin typeface="Roboto Condensed"/>
              </a:rPr>
              <a:t>, A. (2017). </a:t>
            </a:r>
            <a:r>
              <a:rPr lang="da-DK" sz="500" i="1" dirty="0" err="1">
                <a:solidFill>
                  <a:srgbClr val="6A6765"/>
                </a:solidFill>
                <a:latin typeface="Roboto Condensed"/>
              </a:rPr>
              <a:t>Towards</a:t>
            </a:r>
            <a:r>
              <a:rPr lang="da-DK" sz="500" i="1" dirty="0">
                <a:solidFill>
                  <a:srgbClr val="6A6765"/>
                </a:solidFill>
                <a:latin typeface="Roboto Condensed"/>
              </a:rPr>
              <a:t> a </a:t>
            </a:r>
            <a:r>
              <a:rPr lang="da-DK" sz="500" i="1" dirty="0" err="1">
                <a:solidFill>
                  <a:srgbClr val="6A6765"/>
                </a:solidFill>
                <a:latin typeface="Roboto Condensed"/>
              </a:rPr>
              <a:t>standardised</a:t>
            </a:r>
            <a:r>
              <a:rPr lang="da-DK" sz="500" i="1" dirty="0">
                <a:solidFill>
                  <a:srgbClr val="6A6765"/>
                </a:solidFill>
                <a:latin typeface="Roboto Condensed"/>
              </a:rPr>
              <a:t> definition for fundamental </a:t>
            </a:r>
            <a:r>
              <a:rPr lang="da-DK" sz="500" i="1" dirty="0" err="1">
                <a:solidFill>
                  <a:srgbClr val="6A6765"/>
                </a:solidFill>
                <a:latin typeface="Roboto Condensed"/>
              </a:rPr>
              <a:t>care</a:t>
            </a:r>
            <a:r>
              <a:rPr lang="da-DK" sz="500" i="1" dirty="0">
                <a:solidFill>
                  <a:srgbClr val="6A6765"/>
                </a:solidFill>
                <a:latin typeface="Roboto Condensed"/>
              </a:rPr>
              <a:t>: A </a:t>
            </a:r>
            <a:r>
              <a:rPr lang="da-DK" sz="500" i="1" dirty="0" err="1">
                <a:solidFill>
                  <a:srgbClr val="6A6765"/>
                </a:solidFill>
                <a:latin typeface="Roboto Condensed"/>
              </a:rPr>
              <a:t>modified</a:t>
            </a:r>
            <a:r>
              <a:rPr lang="da-DK" sz="500" i="1" dirty="0">
                <a:solidFill>
                  <a:srgbClr val="6A6765"/>
                </a:solidFill>
                <a:latin typeface="Roboto Condensed"/>
              </a:rPr>
              <a:t> Delphi </a:t>
            </a:r>
            <a:r>
              <a:rPr lang="da-DK" sz="500" i="1" dirty="0" err="1">
                <a:solidFill>
                  <a:srgbClr val="6A6765"/>
                </a:solidFill>
                <a:latin typeface="Roboto Condensed"/>
              </a:rPr>
              <a:t>study</a:t>
            </a:r>
            <a:r>
              <a:rPr lang="da-DK" sz="500" i="1" dirty="0">
                <a:solidFill>
                  <a:srgbClr val="6A6765"/>
                </a:solidFill>
                <a:latin typeface="Roboto Condensed"/>
              </a:rPr>
              <a:t>. Journal of </a:t>
            </a:r>
            <a:r>
              <a:rPr lang="da-DK" sz="500" i="1" dirty="0" err="1">
                <a:solidFill>
                  <a:srgbClr val="6A6765"/>
                </a:solidFill>
                <a:latin typeface="Roboto Condensed"/>
              </a:rPr>
              <a:t>Clinical</a:t>
            </a:r>
            <a:r>
              <a:rPr lang="da-DK" sz="500" i="1" dirty="0">
                <a:solidFill>
                  <a:srgbClr val="6A6765"/>
                </a:solidFill>
                <a:latin typeface="Roboto Condensed"/>
              </a:rPr>
              <a:t> </a:t>
            </a:r>
            <a:r>
              <a:rPr lang="da-DK" sz="500" i="1" dirty="0" err="1">
                <a:solidFill>
                  <a:srgbClr val="6A6765"/>
                </a:solidFill>
                <a:latin typeface="Roboto Condensed"/>
              </a:rPr>
              <a:t>Nursing</a:t>
            </a:r>
            <a:r>
              <a:rPr lang="da-DK" sz="500" i="1" dirty="0">
                <a:solidFill>
                  <a:srgbClr val="6A6765"/>
                </a:solidFill>
                <a:latin typeface="Roboto Condensed"/>
              </a:rPr>
              <a:t>, 27, 2285-2299. </a:t>
            </a:r>
            <a:r>
              <a:rPr lang="da-DK" sz="500" i="1" dirty="0" err="1">
                <a:solidFill>
                  <a:srgbClr val="6A6765"/>
                </a:solidFill>
                <a:latin typeface="Roboto Condensed"/>
              </a:rPr>
              <a:t>doi</a:t>
            </a:r>
            <a:r>
              <a:rPr lang="da-DK" sz="500" i="1" dirty="0">
                <a:solidFill>
                  <a:srgbClr val="6A6765"/>
                </a:solidFill>
                <a:latin typeface="Roboto Condensed"/>
              </a:rPr>
              <a:t>: </a:t>
            </a:r>
            <a:r>
              <a:rPr lang="da-DK" sz="500" i="1" dirty="0" smtClean="0">
                <a:solidFill>
                  <a:srgbClr val="6A6765"/>
                </a:solidFill>
                <a:latin typeface="Roboto Condensed"/>
              </a:rPr>
              <a:t>10.1111/jocn.14247. </a:t>
            </a:r>
            <a:r>
              <a:rPr lang="en-US" sz="500" i="1" dirty="0" smtClean="0">
                <a:solidFill>
                  <a:srgbClr val="6A6765"/>
                </a:solidFill>
                <a:latin typeface="Roboto Condensed"/>
              </a:rPr>
              <a:t>Danish </a:t>
            </a:r>
            <a:r>
              <a:rPr lang="en-US" sz="500" i="1" dirty="0">
                <a:solidFill>
                  <a:srgbClr val="6A6765"/>
                </a:solidFill>
                <a:latin typeface="Roboto Condensed"/>
              </a:rPr>
              <a:t>translation of the ILC Fundamentals of Care Framework image provided by </a:t>
            </a:r>
            <a:r>
              <a:rPr lang="en-US" sz="500" i="1" dirty="0" err="1">
                <a:solidFill>
                  <a:srgbClr val="6A6765"/>
                </a:solidFill>
                <a:latin typeface="Roboto Condensed"/>
              </a:rPr>
              <a:t>Grønkjær</a:t>
            </a:r>
            <a:r>
              <a:rPr lang="en-US" sz="500" i="1" dirty="0">
                <a:solidFill>
                  <a:srgbClr val="6A6765"/>
                </a:solidFill>
                <a:latin typeface="Roboto Condensed"/>
              </a:rPr>
              <a:t>, M, Aalborg University Hospital &amp; Aalborg University, </a:t>
            </a:r>
            <a:r>
              <a:rPr lang="en-US" sz="500" i="1" dirty="0" smtClean="0">
                <a:solidFill>
                  <a:srgbClr val="6A6765"/>
                </a:solidFill>
                <a:latin typeface="Roboto Condensed"/>
              </a:rPr>
              <a:t>Denmark</a:t>
            </a:r>
            <a:endParaRPr lang="en-US" sz="500" dirty="0">
              <a:solidFill>
                <a:srgbClr val="6A6765"/>
              </a:solidFill>
              <a:latin typeface="Roboto Condensed"/>
            </a:endParaRPr>
          </a:p>
        </p:txBody>
      </p:sp>
      <p:pic>
        <p:nvPicPr>
          <p:cNvPr id="22" name="Billede 2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83513" y="5943207"/>
            <a:ext cx="1655064" cy="664464"/>
          </a:xfrm>
          <a:prstGeom prst="rect">
            <a:avLst/>
          </a:prstGeom>
        </p:spPr>
      </p:pic>
      <p:pic>
        <p:nvPicPr>
          <p:cNvPr id="23" name="Billede 2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223238" y="5751183"/>
            <a:ext cx="635508" cy="856488"/>
          </a:xfrm>
          <a:prstGeom prst="rect">
            <a:avLst/>
          </a:prstGeom>
        </p:spPr>
      </p:pic>
    </p:spTree>
    <p:extLst>
      <p:ext uri="{BB962C8B-B14F-4D97-AF65-F5344CB8AC3E}">
        <p14:creationId xmlns:p14="http://schemas.microsoft.com/office/powerpoint/2010/main" val="15146668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6679" y="3861"/>
            <a:ext cx="12018263" cy="1436243"/>
          </a:xfrm>
        </p:spPr>
        <p:txBody>
          <a:bodyPr>
            <a:normAutofit/>
          </a:bodyPr>
          <a:lstStyle/>
          <a:p>
            <a:r>
              <a:rPr lang="da-DK" sz="4000" b="1" dirty="0" smtClean="0">
                <a:solidFill>
                  <a:schemeClr val="accent4"/>
                </a:solidFill>
                <a:latin typeface="Berlin Sans FB" panose="020E0602020502020306" pitchFamily="34" charset="0"/>
              </a:rPr>
              <a:t>BEGREBSRAMMEN</a:t>
            </a:r>
            <a:r>
              <a:rPr lang="da-DK" sz="4000" b="1" dirty="0">
                <a:solidFill>
                  <a:schemeClr val="accent4"/>
                </a:solidFill>
                <a:latin typeface="Berlin Sans FB" panose="020E0602020502020306" pitchFamily="34" charset="0"/>
              </a:rPr>
              <a:t> </a:t>
            </a:r>
            <a:r>
              <a:rPr lang="da-DK" sz="4000" b="1" dirty="0" smtClean="0">
                <a:solidFill>
                  <a:schemeClr val="accent4"/>
                </a:solidFill>
                <a:latin typeface="Berlin Sans FB" panose="020E0602020502020306" pitchFamily="34" charset="0"/>
              </a:rPr>
              <a:t>FUNDAMENTALS OF CARE</a:t>
            </a:r>
            <a:endParaRPr lang="da-DK" sz="4000" b="1" dirty="0">
              <a:solidFill>
                <a:schemeClr val="accent4"/>
              </a:solidFill>
              <a:latin typeface="Berlin Sans FB" panose="020E0602020502020306" pitchFamily="34" charset="0"/>
            </a:endParaRPr>
          </a:p>
        </p:txBody>
      </p:sp>
      <p:pic>
        <p:nvPicPr>
          <p:cNvPr id="9" name="Bille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sp>
        <p:nvSpPr>
          <p:cNvPr id="10" name="Rektangel 9"/>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AutoShape 3"/>
          <p:cNvSpPr>
            <a:spLocks noChangeAspect="1" noChangeArrowheads="1" noTextEdit="1"/>
          </p:cNvSpPr>
          <p:nvPr/>
        </p:nvSpPr>
        <p:spPr bwMode="auto">
          <a:xfrm rot="217316">
            <a:off x="1446722" y="3244766"/>
            <a:ext cx="67849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pic>
        <p:nvPicPr>
          <p:cNvPr id="6" name="Billede 5"/>
          <p:cNvPicPr>
            <a:picLocks noChangeAspect="1"/>
          </p:cNvPicPr>
          <p:nvPr/>
        </p:nvPicPr>
        <p:blipFill rotWithShape="1">
          <a:blip r:embed="rId4"/>
          <a:srcRect l="18030" t="18034" r="19525" b="13599"/>
          <a:stretch/>
        </p:blipFill>
        <p:spPr>
          <a:xfrm>
            <a:off x="418181" y="1338397"/>
            <a:ext cx="6490809" cy="4441320"/>
          </a:xfrm>
          <a:prstGeom prst="ellipse">
            <a:avLst/>
          </a:prstGeom>
        </p:spPr>
      </p:pic>
      <p:sp>
        <p:nvSpPr>
          <p:cNvPr id="13" name="Rektangel 12"/>
          <p:cNvSpPr/>
          <p:nvPr/>
        </p:nvSpPr>
        <p:spPr>
          <a:xfrm>
            <a:off x="2200518" y="5816346"/>
            <a:ext cx="5448282" cy="369332"/>
          </a:xfrm>
          <a:prstGeom prst="rect">
            <a:avLst/>
          </a:prstGeom>
        </p:spPr>
        <p:txBody>
          <a:bodyPr wrap="square">
            <a:spAutoFit/>
          </a:bodyPr>
          <a:lstStyle/>
          <a:p>
            <a:r>
              <a:rPr lang="da-DK" i="1" dirty="0">
                <a:solidFill>
                  <a:srgbClr val="6A6765"/>
                </a:solidFill>
                <a:latin typeface="Roboto Condensed"/>
              </a:rPr>
              <a:t> </a:t>
            </a:r>
            <a:r>
              <a:rPr lang="da-DK" sz="1200" i="1" dirty="0">
                <a:latin typeface="Roboto Condensed"/>
                <a:hlinkClick r:id="rId5"/>
              </a:rPr>
              <a:t>https://ilccare.org/the-framework/</a:t>
            </a:r>
            <a:endParaRPr lang="da-DK" sz="1200" dirty="0"/>
          </a:p>
        </p:txBody>
      </p:sp>
      <p:sp>
        <p:nvSpPr>
          <p:cNvPr id="5" name="Rektangel 4"/>
          <p:cNvSpPr/>
          <p:nvPr/>
        </p:nvSpPr>
        <p:spPr>
          <a:xfrm>
            <a:off x="2252154" y="6123328"/>
            <a:ext cx="2495395" cy="553998"/>
          </a:xfrm>
          <a:prstGeom prst="rect">
            <a:avLst/>
          </a:prstGeom>
        </p:spPr>
        <p:txBody>
          <a:bodyPr wrap="square">
            <a:spAutoFit/>
          </a:bodyPr>
          <a:lstStyle/>
          <a:p>
            <a:pPr>
              <a:buFont typeface="Arial" panose="020B0604020202020204" pitchFamily="34" charset="0"/>
              <a:buChar char="•"/>
            </a:pPr>
            <a:r>
              <a:rPr lang="da-DK" sz="500" i="1" dirty="0">
                <a:solidFill>
                  <a:srgbClr val="6A6765"/>
                </a:solidFill>
                <a:latin typeface="Roboto Condensed"/>
              </a:rPr>
              <a:t>Content </a:t>
            </a:r>
            <a:r>
              <a:rPr lang="da-DK" sz="500" i="1" dirty="0" err="1">
                <a:solidFill>
                  <a:srgbClr val="6A6765"/>
                </a:solidFill>
                <a:latin typeface="Roboto Condensed"/>
              </a:rPr>
              <a:t>within</a:t>
            </a:r>
            <a:r>
              <a:rPr lang="da-DK" sz="500" i="1" dirty="0">
                <a:solidFill>
                  <a:srgbClr val="6A6765"/>
                </a:solidFill>
                <a:latin typeface="Roboto Condensed"/>
              </a:rPr>
              <a:t> image </a:t>
            </a:r>
            <a:r>
              <a:rPr lang="da-DK" sz="500" i="1" dirty="0" err="1">
                <a:solidFill>
                  <a:srgbClr val="6A6765"/>
                </a:solidFill>
                <a:latin typeface="Roboto Condensed"/>
              </a:rPr>
              <a:t>derived</a:t>
            </a:r>
            <a:r>
              <a:rPr lang="da-DK" sz="500" i="1" dirty="0">
                <a:solidFill>
                  <a:srgbClr val="6A6765"/>
                </a:solidFill>
                <a:latin typeface="Roboto Condensed"/>
              </a:rPr>
              <a:t> from Feo, R., </a:t>
            </a:r>
            <a:r>
              <a:rPr lang="da-DK" sz="500" i="1" dirty="0" err="1">
                <a:solidFill>
                  <a:srgbClr val="6A6765"/>
                </a:solidFill>
                <a:latin typeface="Roboto Condensed"/>
              </a:rPr>
              <a:t>Conroy</a:t>
            </a:r>
            <a:r>
              <a:rPr lang="da-DK" sz="500" i="1" dirty="0">
                <a:solidFill>
                  <a:srgbClr val="6A6765"/>
                </a:solidFill>
                <a:latin typeface="Roboto Condensed"/>
              </a:rPr>
              <a:t>, T., </a:t>
            </a:r>
            <a:r>
              <a:rPr lang="da-DK" sz="500" i="1" dirty="0" err="1">
                <a:solidFill>
                  <a:srgbClr val="6A6765"/>
                </a:solidFill>
                <a:latin typeface="Roboto Condensed"/>
              </a:rPr>
              <a:t>Jangland</a:t>
            </a:r>
            <a:r>
              <a:rPr lang="da-DK" sz="500" i="1" dirty="0">
                <a:solidFill>
                  <a:srgbClr val="6A6765"/>
                </a:solidFill>
                <a:latin typeface="Roboto Condensed"/>
              </a:rPr>
              <a:t>. E., </a:t>
            </a:r>
            <a:r>
              <a:rPr lang="da-DK" sz="500" i="1" dirty="0" err="1">
                <a:solidFill>
                  <a:srgbClr val="6A6765"/>
                </a:solidFill>
                <a:latin typeface="Roboto Condensed"/>
              </a:rPr>
              <a:t>Muntlin</a:t>
            </a:r>
            <a:r>
              <a:rPr lang="da-DK" sz="500" i="1" dirty="0">
                <a:solidFill>
                  <a:srgbClr val="6A6765"/>
                </a:solidFill>
                <a:latin typeface="Roboto Condensed"/>
              </a:rPr>
              <a:t> </a:t>
            </a:r>
            <a:r>
              <a:rPr lang="da-DK" sz="500" i="1" dirty="0" err="1">
                <a:solidFill>
                  <a:srgbClr val="6A6765"/>
                </a:solidFill>
                <a:latin typeface="Roboto Condensed"/>
              </a:rPr>
              <a:t>Athlin</a:t>
            </a:r>
            <a:r>
              <a:rPr lang="da-DK" sz="500" i="1" dirty="0">
                <a:solidFill>
                  <a:srgbClr val="6A6765"/>
                </a:solidFill>
                <a:latin typeface="Roboto Condensed"/>
              </a:rPr>
              <a:t>, Å., </a:t>
            </a:r>
            <a:r>
              <a:rPr lang="da-DK" sz="500" i="1" dirty="0" err="1">
                <a:solidFill>
                  <a:srgbClr val="6A6765"/>
                </a:solidFill>
                <a:latin typeface="Roboto Condensed"/>
              </a:rPr>
              <a:t>Brovall</a:t>
            </a:r>
            <a:r>
              <a:rPr lang="da-DK" sz="500" i="1" dirty="0">
                <a:solidFill>
                  <a:srgbClr val="6A6765"/>
                </a:solidFill>
                <a:latin typeface="Roboto Condensed"/>
              </a:rPr>
              <a:t>, M., </a:t>
            </a:r>
            <a:r>
              <a:rPr lang="da-DK" sz="500" i="1" dirty="0" err="1">
                <a:solidFill>
                  <a:srgbClr val="6A6765"/>
                </a:solidFill>
                <a:latin typeface="Roboto Condensed"/>
              </a:rPr>
              <a:t>Parr</a:t>
            </a:r>
            <a:r>
              <a:rPr lang="da-DK" sz="500" i="1" dirty="0">
                <a:solidFill>
                  <a:srgbClr val="6A6765"/>
                </a:solidFill>
                <a:latin typeface="Roboto Condensed"/>
              </a:rPr>
              <a:t>, J., Blomberg, K., &amp; </a:t>
            </a:r>
            <a:r>
              <a:rPr lang="da-DK" sz="500" i="1" dirty="0" err="1">
                <a:solidFill>
                  <a:srgbClr val="6A6765"/>
                </a:solidFill>
                <a:latin typeface="Roboto Condensed"/>
              </a:rPr>
              <a:t>Kitson</a:t>
            </a:r>
            <a:r>
              <a:rPr lang="da-DK" sz="500" i="1" dirty="0">
                <a:solidFill>
                  <a:srgbClr val="6A6765"/>
                </a:solidFill>
                <a:latin typeface="Roboto Condensed"/>
              </a:rPr>
              <a:t>, A. (2017). </a:t>
            </a:r>
            <a:r>
              <a:rPr lang="da-DK" sz="500" i="1" dirty="0" err="1">
                <a:solidFill>
                  <a:srgbClr val="6A6765"/>
                </a:solidFill>
                <a:latin typeface="Roboto Condensed"/>
              </a:rPr>
              <a:t>Towards</a:t>
            </a:r>
            <a:r>
              <a:rPr lang="da-DK" sz="500" i="1" dirty="0">
                <a:solidFill>
                  <a:srgbClr val="6A6765"/>
                </a:solidFill>
                <a:latin typeface="Roboto Condensed"/>
              </a:rPr>
              <a:t> a </a:t>
            </a:r>
            <a:r>
              <a:rPr lang="da-DK" sz="500" i="1" dirty="0" err="1">
                <a:solidFill>
                  <a:srgbClr val="6A6765"/>
                </a:solidFill>
                <a:latin typeface="Roboto Condensed"/>
              </a:rPr>
              <a:t>standardised</a:t>
            </a:r>
            <a:r>
              <a:rPr lang="da-DK" sz="500" i="1" dirty="0">
                <a:solidFill>
                  <a:srgbClr val="6A6765"/>
                </a:solidFill>
                <a:latin typeface="Roboto Condensed"/>
              </a:rPr>
              <a:t> definition for fundamental </a:t>
            </a:r>
            <a:r>
              <a:rPr lang="da-DK" sz="500" i="1" dirty="0" err="1">
                <a:solidFill>
                  <a:srgbClr val="6A6765"/>
                </a:solidFill>
                <a:latin typeface="Roboto Condensed"/>
              </a:rPr>
              <a:t>care</a:t>
            </a:r>
            <a:r>
              <a:rPr lang="da-DK" sz="500" i="1" dirty="0">
                <a:solidFill>
                  <a:srgbClr val="6A6765"/>
                </a:solidFill>
                <a:latin typeface="Roboto Condensed"/>
              </a:rPr>
              <a:t>: A </a:t>
            </a:r>
            <a:r>
              <a:rPr lang="da-DK" sz="500" i="1" dirty="0" err="1">
                <a:solidFill>
                  <a:srgbClr val="6A6765"/>
                </a:solidFill>
                <a:latin typeface="Roboto Condensed"/>
              </a:rPr>
              <a:t>modified</a:t>
            </a:r>
            <a:r>
              <a:rPr lang="da-DK" sz="500" i="1" dirty="0">
                <a:solidFill>
                  <a:srgbClr val="6A6765"/>
                </a:solidFill>
                <a:latin typeface="Roboto Condensed"/>
              </a:rPr>
              <a:t> Delphi </a:t>
            </a:r>
            <a:r>
              <a:rPr lang="da-DK" sz="500" i="1" dirty="0" err="1">
                <a:solidFill>
                  <a:srgbClr val="6A6765"/>
                </a:solidFill>
                <a:latin typeface="Roboto Condensed"/>
              </a:rPr>
              <a:t>study</a:t>
            </a:r>
            <a:r>
              <a:rPr lang="da-DK" sz="500" i="1" dirty="0">
                <a:solidFill>
                  <a:srgbClr val="6A6765"/>
                </a:solidFill>
                <a:latin typeface="Roboto Condensed"/>
              </a:rPr>
              <a:t>. Journal of </a:t>
            </a:r>
            <a:r>
              <a:rPr lang="da-DK" sz="500" i="1" dirty="0" err="1">
                <a:solidFill>
                  <a:srgbClr val="6A6765"/>
                </a:solidFill>
                <a:latin typeface="Roboto Condensed"/>
              </a:rPr>
              <a:t>Clinical</a:t>
            </a:r>
            <a:r>
              <a:rPr lang="da-DK" sz="500" i="1" dirty="0">
                <a:solidFill>
                  <a:srgbClr val="6A6765"/>
                </a:solidFill>
                <a:latin typeface="Roboto Condensed"/>
              </a:rPr>
              <a:t> </a:t>
            </a:r>
            <a:r>
              <a:rPr lang="da-DK" sz="500" i="1" dirty="0" err="1">
                <a:solidFill>
                  <a:srgbClr val="6A6765"/>
                </a:solidFill>
                <a:latin typeface="Roboto Condensed"/>
              </a:rPr>
              <a:t>Nursing</a:t>
            </a:r>
            <a:r>
              <a:rPr lang="da-DK" sz="500" i="1" dirty="0">
                <a:solidFill>
                  <a:srgbClr val="6A6765"/>
                </a:solidFill>
                <a:latin typeface="Roboto Condensed"/>
              </a:rPr>
              <a:t>, 27, 2285-2299. </a:t>
            </a:r>
            <a:r>
              <a:rPr lang="da-DK" sz="500" i="1" dirty="0" err="1">
                <a:solidFill>
                  <a:srgbClr val="6A6765"/>
                </a:solidFill>
                <a:latin typeface="Roboto Condensed"/>
              </a:rPr>
              <a:t>doi</a:t>
            </a:r>
            <a:r>
              <a:rPr lang="da-DK" sz="500" i="1" dirty="0">
                <a:solidFill>
                  <a:srgbClr val="6A6765"/>
                </a:solidFill>
                <a:latin typeface="Roboto Condensed"/>
              </a:rPr>
              <a:t>: </a:t>
            </a:r>
            <a:r>
              <a:rPr lang="da-DK" sz="500" i="1" dirty="0" smtClean="0">
                <a:solidFill>
                  <a:srgbClr val="6A6765"/>
                </a:solidFill>
                <a:latin typeface="Roboto Condensed"/>
              </a:rPr>
              <a:t>10.1111/jocn.14247. </a:t>
            </a:r>
            <a:r>
              <a:rPr lang="en-US" sz="500" i="1" dirty="0" smtClean="0">
                <a:solidFill>
                  <a:srgbClr val="6A6765"/>
                </a:solidFill>
                <a:latin typeface="Roboto Condensed"/>
              </a:rPr>
              <a:t>Danish </a:t>
            </a:r>
            <a:r>
              <a:rPr lang="en-US" sz="500" i="1" dirty="0">
                <a:solidFill>
                  <a:srgbClr val="6A6765"/>
                </a:solidFill>
                <a:latin typeface="Roboto Condensed"/>
              </a:rPr>
              <a:t>translation of the ILC Fundamentals of Care Framework image provided by </a:t>
            </a:r>
            <a:r>
              <a:rPr lang="en-US" sz="500" i="1" dirty="0" err="1">
                <a:solidFill>
                  <a:srgbClr val="6A6765"/>
                </a:solidFill>
                <a:latin typeface="Roboto Condensed"/>
              </a:rPr>
              <a:t>Grønkjær</a:t>
            </a:r>
            <a:r>
              <a:rPr lang="en-US" sz="500" i="1" dirty="0">
                <a:solidFill>
                  <a:srgbClr val="6A6765"/>
                </a:solidFill>
                <a:latin typeface="Roboto Condensed"/>
              </a:rPr>
              <a:t>, M, Aalborg University Hospital &amp; Aalborg University, </a:t>
            </a:r>
            <a:r>
              <a:rPr lang="en-US" sz="500" i="1" dirty="0" smtClean="0">
                <a:solidFill>
                  <a:srgbClr val="6A6765"/>
                </a:solidFill>
                <a:latin typeface="Roboto Condensed"/>
              </a:rPr>
              <a:t>Denmark</a:t>
            </a:r>
            <a:endParaRPr lang="en-US" sz="500" dirty="0">
              <a:solidFill>
                <a:srgbClr val="6A6765"/>
              </a:solidFill>
              <a:latin typeface="Roboto Condensed"/>
            </a:endParaRPr>
          </a:p>
        </p:txBody>
      </p:sp>
      <p:pic>
        <p:nvPicPr>
          <p:cNvPr id="22" name="Billede 2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83513" y="5943207"/>
            <a:ext cx="1655064" cy="664464"/>
          </a:xfrm>
          <a:prstGeom prst="rect">
            <a:avLst/>
          </a:prstGeom>
        </p:spPr>
      </p:pic>
      <p:pic>
        <p:nvPicPr>
          <p:cNvPr id="23" name="Billede 2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223238" y="5751183"/>
            <a:ext cx="635508" cy="856488"/>
          </a:xfrm>
          <a:prstGeom prst="rect">
            <a:avLst/>
          </a:prstGeom>
        </p:spPr>
      </p:pic>
      <p:sp>
        <p:nvSpPr>
          <p:cNvPr id="3" name="Pladsholder til indhold 2"/>
          <p:cNvSpPr>
            <a:spLocks noGrp="1"/>
          </p:cNvSpPr>
          <p:nvPr>
            <p:ph idx="1"/>
          </p:nvPr>
        </p:nvSpPr>
        <p:spPr>
          <a:xfrm>
            <a:off x="6581378" y="1062141"/>
            <a:ext cx="5317776" cy="4714660"/>
          </a:xfrm>
        </p:spPr>
        <p:txBody>
          <a:bodyPr>
            <a:noAutofit/>
          </a:bodyPr>
          <a:lstStyle/>
          <a:p>
            <a:r>
              <a:rPr lang="da-DK" sz="3600" b="1" dirty="0" err="1" smtClean="0">
                <a:solidFill>
                  <a:srgbClr val="DF5B27"/>
                </a:solidFill>
                <a:latin typeface="Berlin Sans FB" panose="020E0602020502020306" pitchFamily="34" charset="0"/>
              </a:rPr>
              <a:t>Konteksen</a:t>
            </a:r>
            <a:r>
              <a:rPr lang="da-DK" sz="3600" b="1" dirty="0" smtClean="0">
                <a:solidFill>
                  <a:srgbClr val="DF5B27"/>
                </a:solidFill>
                <a:latin typeface="Berlin Sans FB" panose="020E0602020502020306" pitchFamily="34" charset="0"/>
              </a:rPr>
              <a:t> for sygepleje</a:t>
            </a:r>
          </a:p>
          <a:p>
            <a:pPr lvl="1"/>
            <a:r>
              <a:rPr lang="da-DK" sz="3200" b="1" dirty="0" smtClean="0">
                <a:solidFill>
                  <a:srgbClr val="DF5B27"/>
                </a:solidFill>
                <a:latin typeface="Berlin Sans FB" panose="020E0602020502020306" pitchFamily="34" charset="0"/>
              </a:rPr>
              <a:t>Politisk niveau: </a:t>
            </a:r>
            <a:r>
              <a:rPr lang="da-DK" sz="3200" dirty="0" smtClean="0">
                <a:solidFill>
                  <a:srgbClr val="DF5B27"/>
                </a:solidFill>
                <a:latin typeface="Berlin Sans FB" panose="020E0602020502020306" pitchFamily="34" charset="0"/>
              </a:rPr>
              <a:t>Økonomi, Kvalitet og sikkerhed, Politisk styring, Lovgivning og akkreditering</a:t>
            </a:r>
            <a:endParaRPr lang="da-DK" sz="3600" dirty="0" smtClean="0">
              <a:solidFill>
                <a:srgbClr val="DF5B27"/>
              </a:solidFill>
              <a:latin typeface="Berlin Sans FB" panose="020E0602020502020306" pitchFamily="34" charset="0"/>
            </a:endParaRPr>
          </a:p>
          <a:p>
            <a:pPr lvl="1"/>
            <a:r>
              <a:rPr lang="da-DK" sz="3200" b="1" dirty="0" smtClean="0">
                <a:solidFill>
                  <a:srgbClr val="DF5B27"/>
                </a:solidFill>
                <a:latin typeface="Berlin Sans FB" panose="020E0602020502020306" pitchFamily="34" charset="0"/>
              </a:rPr>
              <a:t>Systemniveau: </a:t>
            </a:r>
            <a:r>
              <a:rPr lang="da-DK" sz="3200" dirty="0" smtClean="0">
                <a:solidFill>
                  <a:srgbClr val="DF5B27"/>
                </a:solidFill>
                <a:latin typeface="Berlin Sans FB" panose="020E0602020502020306" pitchFamily="34" charset="0"/>
              </a:rPr>
              <a:t>Ressourcer, Evaluering og feedback, Ledelse, Kultur</a:t>
            </a:r>
            <a:endParaRPr lang="da-DK" sz="3200" dirty="0">
              <a:solidFill>
                <a:srgbClr val="DF5B27"/>
              </a:solidFill>
              <a:latin typeface="Berlin Sans FB" panose="020E0602020502020306" pitchFamily="34" charset="0"/>
            </a:endParaRPr>
          </a:p>
        </p:txBody>
      </p:sp>
    </p:spTree>
    <p:extLst>
      <p:ext uri="{BB962C8B-B14F-4D97-AF65-F5344CB8AC3E}">
        <p14:creationId xmlns:p14="http://schemas.microsoft.com/office/powerpoint/2010/main" val="18429973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6679" y="3861"/>
            <a:ext cx="12018263" cy="1436243"/>
          </a:xfrm>
        </p:spPr>
        <p:txBody>
          <a:bodyPr>
            <a:normAutofit/>
          </a:bodyPr>
          <a:lstStyle/>
          <a:p>
            <a:r>
              <a:rPr lang="da-DK" sz="4000" b="1" dirty="0" smtClean="0">
                <a:solidFill>
                  <a:schemeClr val="accent4"/>
                </a:solidFill>
                <a:latin typeface="Berlin Sans FB" panose="020E0602020502020306" pitchFamily="34" charset="0"/>
              </a:rPr>
              <a:t>Definition fundamental sygepleje 2018/2021</a:t>
            </a:r>
            <a:endParaRPr lang="da-DK" sz="4000" b="1" dirty="0">
              <a:solidFill>
                <a:schemeClr val="accent4"/>
              </a:solidFill>
              <a:latin typeface="Berlin Sans FB" panose="020E0602020502020306" pitchFamily="34" charset="0"/>
            </a:endParaRPr>
          </a:p>
        </p:txBody>
      </p:sp>
      <p:pic>
        <p:nvPicPr>
          <p:cNvPr id="9" name="Bille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sp>
        <p:nvSpPr>
          <p:cNvPr id="10" name="Rektangel 9"/>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AutoShape 3"/>
          <p:cNvSpPr>
            <a:spLocks noChangeAspect="1" noChangeArrowheads="1" noTextEdit="1"/>
          </p:cNvSpPr>
          <p:nvPr/>
        </p:nvSpPr>
        <p:spPr bwMode="auto">
          <a:xfrm rot="217316">
            <a:off x="1446722" y="3244766"/>
            <a:ext cx="67849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pic>
        <p:nvPicPr>
          <p:cNvPr id="22" name="Billede 2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83513" y="5943207"/>
            <a:ext cx="1655064" cy="664464"/>
          </a:xfrm>
          <a:prstGeom prst="rect">
            <a:avLst/>
          </a:prstGeom>
        </p:spPr>
      </p:pic>
      <p:pic>
        <p:nvPicPr>
          <p:cNvPr id="23" name="Billede 2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223238" y="5751183"/>
            <a:ext cx="635508" cy="856488"/>
          </a:xfrm>
          <a:prstGeom prst="rect">
            <a:avLst/>
          </a:prstGeom>
        </p:spPr>
      </p:pic>
      <p:sp>
        <p:nvSpPr>
          <p:cNvPr id="4" name="Rektangel 3"/>
          <p:cNvSpPr/>
          <p:nvPr/>
        </p:nvSpPr>
        <p:spPr>
          <a:xfrm>
            <a:off x="1421275" y="1727531"/>
            <a:ext cx="9801963" cy="3108543"/>
          </a:xfrm>
          <a:prstGeom prst="rect">
            <a:avLst/>
          </a:prstGeom>
        </p:spPr>
        <p:txBody>
          <a:bodyPr wrap="square">
            <a:spAutoFit/>
          </a:bodyPr>
          <a:lstStyle/>
          <a:p>
            <a:r>
              <a:rPr lang="da-DK" sz="2800" dirty="0" smtClean="0">
                <a:latin typeface="Berlin Sans FB Demi" panose="020E0802020502020306" pitchFamily="34" charset="0"/>
              </a:rPr>
              <a:t>Fundamental sygepleje </a:t>
            </a:r>
            <a:r>
              <a:rPr lang="da-DK" sz="2800" dirty="0">
                <a:latin typeface="Berlin Sans FB Demi" panose="020E0802020502020306" pitchFamily="34" charset="0"/>
              </a:rPr>
              <a:t>involverer sygeplejehandlinger, som respekterer og fokuserer på en persons essentielle behov med henblik på at sikre dennes fysiske og psykosociale velbefindende. Disse behov imødekommes ved at udvikle en positiv og tillidsfuld relation med den person, der ydes sygepleje til samt dennes familie/pårørende (Damsgaard et al., 2021; Feo et al., 2018)</a:t>
            </a:r>
          </a:p>
        </p:txBody>
      </p:sp>
    </p:spTree>
    <p:extLst>
      <p:ext uri="{BB962C8B-B14F-4D97-AF65-F5344CB8AC3E}">
        <p14:creationId xmlns:p14="http://schemas.microsoft.com/office/powerpoint/2010/main" val="27768124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6679" y="3861"/>
            <a:ext cx="12018263" cy="1436243"/>
          </a:xfrm>
        </p:spPr>
        <p:txBody>
          <a:bodyPr>
            <a:normAutofit/>
          </a:bodyPr>
          <a:lstStyle/>
          <a:p>
            <a:r>
              <a:rPr lang="da-DK" sz="4000" b="1" dirty="0" smtClean="0">
                <a:solidFill>
                  <a:schemeClr val="accent4"/>
                </a:solidFill>
                <a:latin typeface="Berlin Sans FB" panose="020E0602020502020306" pitchFamily="34" charset="0"/>
              </a:rPr>
              <a:t>Er det så gammel vin på nye flasker?</a:t>
            </a:r>
            <a:endParaRPr lang="da-DK" sz="4000" b="1" dirty="0">
              <a:solidFill>
                <a:schemeClr val="accent4"/>
              </a:solidFill>
              <a:latin typeface="Berlin Sans FB" panose="020E0602020502020306" pitchFamily="34" charset="0"/>
            </a:endParaRPr>
          </a:p>
        </p:txBody>
      </p:sp>
      <p:pic>
        <p:nvPicPr>
          <p:cNvPr id="9" name="Bille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sp>
        <p:nvSpPr>
          <p:cNvPr id="10" name="Rektangel 9"/>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AutoShape 3"/>
          <p:cNvSpPr>
            <a:spLocks noChangeAspect="1" noChangeArrowheads="1" noTextEdit="1"/>
          </p:cNvSpPr>
          <p:nvPr/>
        </p:nvSpPr>
        <p:spPr bwMode="auto">
          <a:xfrm rot="217316">
            <a:off x="1446722" y="3244766"/>
            <a:ext cx="67849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Rektangel 12"/>
          <p:cNvSpPr/>
          <p:nvPr/>
        </p:nvSpPr>
        <p:spPr>
          <a:xfrm>
            <a:off x="2200518" y="5816346"/>
            <a:ext cx="5448282" cy="369332"/>
          </a:xfrm>
          <a:prstGeom prst="rect">
            <a:avLst/>
          </a:prstGeom>
        </p:spPr>
        <p:txBody>
          <a:bodyPr wrap="square">
            <a:spAutoFit/>
          </a:bodyPr>
          <a:lstStyle/>
          <a:p>
            <a:r>
              <a:rPr lang="da-DK" i="1" dirty="0">
                <a:solidFill>
                  <a:srgbClr val="6A6765"/>
                </a:solidFill>
                <a:latin typeface="Roboto Condensed"/>
              </a:rPr>
              <a:t> </a:t>
            </a:r>
            <a:r>
              <a:rPr lang="da-DK" sz="1200" i="1" dirty="0">
                <a:latin typeface="Roboto Condensed"/>
                <a:hlinkClick r:id="rId4"/>
              </a:rPr>
              <a:t>https://ilccare.org/the-framework/</a:t>
            </a:r>
            <a:endParaRPr lang="da-DK" sz="1200" dirty="0"/>
          </a:p>
        </p:txBody>
      </p:sp>
      <p:sp>
        <p:nvSpPr>
          <p:cNvPr id="5" name="Rektangel 4"/>
          <p:cNvSpPr/>
          <p:nvPr/>
        </p:nvSpPr>
        <p:spPr>
          <a:xfrm>
            <a:off x="2252154" y="6123328"/>
            <a:ext cx="2495395" cy="553998"/>
          </a:xfrm>
          <a:prstGeom prst="rect">
            <a:avLst/>
          </a:prstGeom>
        </p:spPr>
        <p:txBody>
          <a:bodyPr wrap="square">
            <a:spAutoFit/>
          </a:bodyPr>
          <a:lstStyle/>
          <a:p>
            <a:pPr>
              <a:buFont typeface="Arial" panose="020B0604020202020204" pitchFamily="34" charset="0"/>
              <a:buChar char="•"/>
            </a:pPr>
            <a:r>
              <a:rPr lang="da-DK" sz="500" i="1" dirty="0">
                <a:solidFill>
                  <a:srgbClr val="6A6765"/>
                </a:solidFill>
                <a:latin typeface="Roboto Condensed"/>
              </a:rPr>
              <a:t>Content </a:t>
            </a:r>
            <a:r>
              <a:rPr lang="da-DK" sz="500" i="1" dirty="0" err="1">
                <a:solidFill>
                  <a:srgbClr val="6A6765"/>
                </a:solidFill>
                <a:latin typeface="Roboto Condensed"/>
              </a:rPr>
              <a:t>within</a:t>
            </a:r>
            <a:r>
              <a:rPr lang="da-DK" sz="500" i="1" dirty="0">
                <a:solidFill>
                  <a:srgbClr val="6A6765"/>
                </a:solidFill>
                <a:latin typeface="Roboto Condensed"/>
              </a:rPr>
              <a:t> image </a:t>
            </a:r>
            <a:r>
              <a:rPr lang="da-DK" sz="500" i="1" dirty="0" err="1">
                <a:solidFill>
                  <a:srgbClr val="6A6765"/>
                </a:solidFill>
                <a:latin typeface="Roboto Condensed"/>
              </a:rPr>
              <a:t>derived</a:t>
            </a:r>
            <a:r>
              <a:rPr lang="da-DK" sz="500" i="1" dirty="0">
                <a:solidFill>
                  <a:srgbClr val="6A6765"/>
                </a:solidFill>
                <a:latin typeface="Roboto Condensed"/>
              </a:rPr>
              <a:t> from Feo, R., </a:t>
            </a:r>
            <a:r>
              <a:rPr lang="da-DK" sz="500" i="1" dirty="0" err="1">
                <a:solidFill>
                  <a:srgbClr val="6A6765"/>
                </a:solidFill>
                <a:latin typeface="Roboto Condensed"/>
              </a:rPr>
              <a:t>Conroy</a:t>
            </a:r>
            <a:r>
              <a:rPr lang="da-DK" sz="500" i="1" dirty="0">
                <a:solidFill>
                  <a:srgbClr val="6A6765"/>
                </a:solidFill>
                <a:latin typeface="Roboto Condensed"/>
              </a:rPr>
              <a:t>, T., </a:t>
            </a:r>
            <a:r>
              <a:rPr lang="da-DK" sz="500" i="1" dirty="0" err="1">
                <a:solidFill>
                  <a:srgbClr val="6A6765"/>
                </a:solidFill>
                <a:latin typeface="Roboto Condensed"/>
              </a:rPr>
              <a:t>Jangland</a:t>
            </a:r>
            <a:r>
              <a:rPr lang="da-DK" sz="500" i="1" dirty="0">
                <a:solidFill>
                  <a:srgbClr val="6A6765"/>
                </a:solidFill>
                <a:latin typeface="Roboto Condensed"/>
              </a:rPr>
              <a:t>. E., </a:t>
            </a:r>
            <a:r>
              <a:rPr lang="da-DK" sz="500" i="1" dirty="0" err="1">
                <a:solidFill>
                  <a:srgbClr val="6A6765"/>
                </a:solidFill>
                <a:latin typeface="Roboto Condensed"/>
              </a:rPr>
              <a:t>Muntlin</a:t>
            </a:r>
            <a:r>
              <a:rPr lang="da-DK" sz="500" i="1" dirty="0">
                <a:solidFill>
                  <a:srgbClr val="6A6765"/>
                </a:solidFill>
                <a:latin typeface="Roboto Condensed"/>
              </a:rPr>
              <a:t> </a:t>
            </a:r>
            <a:r>
              <a:rPr lang="da-DK" sz="500" i="1" dirty="0" err="1">
                <a:solidFill>
                  <a:srgbClr val="6A6765"/>
                </a:solidFill>
                <a:latin typeface="Roboto Condensed"/>
              </a:rPr>
              <a:t>Athlin</a:t>
            </a:r>
            <a:r>
              <a:rPr lang="da-DK" sz="500" i="1" dirty="0">
                <a:solidFill>
                  <a:srgbClr val="6A6765"/>
                </a:solidFill>
                <a:latin typeface="Roboto Condensed"/>
              </a:rPr>
              <a:t>, Å., </a:t>
            </a:r>
            <a:r>
              <a:rPr lang="da-DK" sz="500" i="1" dirty="0" err="1">
                <a:solidFill>
                  <a:srgbClr val="6A6765"/>
                </a:solidFill>
                <a:latin typeface="Roboto Condensed"/>
              </a:rPr>
              <a:t>Brovall</a:t>
            </a:r>
            <a:r>
              <a:rPr lang="da-DK" sz="500" i="1" dirty="0">
                <a:solidFill>
                  <a:srgbClr val="6A6765"/>
                </a:solidFill>
                <a:latin typeface="Roboto Condensed"/>
              </a:rPr>
              <a:t>, M., </a:t>
            </a:r>
            <a:r>
              <a:rPr lang="da-DK" sz="500" i="1" dirty="0" err="1">
                <a:solidFill>
                  <a:srgbClr val="6A6765"/>
                </a:solidFill>
                <a:latin typeface="Roboto Condensed"/>
              </a:rPr>
              <a:t>Parr</a:t>
            </a:r>
            <a:r>
              <a:rPr lang="da-DK" sz="500" i="1" dirty="0">
                <a:solidFill>
                  <a:srgbClr val="6A6765"/>
                </a:solidFill>
                <a:latin typeface="Roboto Condensed"/>
              </a:rPr>
              <a:t>, J., Blomberg, K., &amp; </a:t>
            </a:r>
            <a:r>
              <a:rPr lang="da-DK" sz="500" i="1" dirty="0" err="1">
                <a:solidFill>
                  <a:srgbClr val="6A6765"/>
                </a:solidFill>
                <a:latin typeface="Roboto Condensed"/>
              </a:rPr>
              <a:t>Kitson</a:t>
            </a:r>
            <a:r>
              <a:rPr lang="da-DK" sz="500" i="1" dirty="0">
                <a:solidFill>
                  <a:srgbClr val="6A6765"/>
                </a:solidFill>
                <a:latin typeface="Roboto Condensed"/>
              </a:rPr>
              <a:t>, A. (2017). </a:t>
            </a:r>
            <a:r>
              <a:rPr lang="da-DK" sz="500" i="1" dirty="0" err="1">
                <a:solidFill>
                  <a:srgbClr val="6A6765"/>
                </a:solidFill>
                <a:latin typeface="Roboto Condensed"/>
              </a:rPr>
              <a:t>Towards</a:t>
            </a:r>
            <a:r>
              <a:rPr lang="da-DK" sz="500" i="1" dirty="0">
                <a:solidFill>
                  <a:srgbClr val="6A6765"/>
                </a:solidFill>
                <a:latin typeface="Roboto Condensed"/>
              </a:rPr>
              <a:t> a </a:t>
            </a:r>
            <a:r>
              <a:rPr lang="da-DK" sz="500" i="1" dirty="0" err="1">
                <a:solidFill>
                  <a:srgbClr val="6A6765"/>
                </a:solidFill>
                <a:latin typeface="Roboto Condensed"/>
              </a:rPr>
              <a:t>standardised</a:t>
            </a:r>
            <a:r>
              <a:rPr lang="da-DK" sz="500" i="1" dirty="0">
                <a:solidFill>
                  <a:srgbClr val="6A6765"/>
                </a:solidFill>
                <a:latin typeface="Roboto Condensed"/>
              </a:rPr>
              <a:t> definition for fundamental </a:t>
            </a:r>
            <a:r>
              <a:rPr lang="da-DK" sz="500" i="1" dirty="0" err="1">
                <a:solidFill>
                  <a:srgbClr val="6A6765"/>
                </a:solidFill>
                <a:latin typeface="Roboto Condensed"/>
              </a:rPr>
              <a:t>care</a:t>
            </a:r>
            <a:r>
              <a:rPr lang="da-DK" sz="500" i="1" dirty="0">
                <a:solidFill>
                  <a:srgbClr val="6A6765"/>
                </a:solidFill>
                <a:latin typeface="Roboto Condensed"/>
              </a:rPr>
              <a:t>: A </a:t>
            </a:r>
            <a:r>
              <a:rPr lang="da-DK" sz="500" i="1" dirty="0" err="1">
                <a:solidFill>
                  <a:srgbClr val="6A6765"/>
                </a:solidFill>
                <a:latin typeface="Roboto Condensed"/>
              </a:rPr>
              <a:t>modified</a:t>
            </a:r>
            <a:r>
              <a:rPr lang="da-DK" sz="500" i="1" dirty="0">
                <a:solidFill>
                  <a:srgbClr val="6A6765"/>
                </a:solidFill>
                <a:latin typeface="Roboto Condensed"/>
              </a:rPr>
              <a:t> Delphi </a:t>
            </a:r>
            <a:r>
              <a:rPr lang="da-DK" sz="500" i="1" dirty="0" err="1">
                <a:solidFill>
                  <a:srgbClr val="6A6765"/>
                </a:solidFill>
                <a:latin typeface="Roboto Condensed"/>
              </a:rPr>
              <a:t>study</a:t>
            </a:r>
            <a:r>
              <a:rPr lang="da-DK" sz="500" i="1" dirty="0">
                <a:solidFill>
                  <a:srgbClr val="6A6765"/>
                </a:solidFill>
                <a:latin typeface="Roboto Condensed"/>
              </a:rPr>
              <a:t>. Journal of </a:t>
            </a:r>
            <a:r>
              <a:rPr lang="da-DK" sz="500" i="1" dirty="0" err="1">
                <a:solidFill>
                  <a:srgbClr val="6A6765"/>
                </a:solidFill>
                <a:latin typeface="Roboto Condensed"/>
              </a:rPr>
              <a:t>Clinical</a:t>
            </a:r>
            <a:r>
              <a:rPr lang="da-DK" sz="500" i="1" dirty="0">
                <a:solidFill>
                  <a:srgbClr val="6A6765"/>
                </a:solidFill>
                <a:latin typeface="Roboto Condensed"/>
              </a:rPr>
              <a:t> </a:t>
            </a:r>
            <a:r>
              <a:rPr lang="da-DK" sz="500" i="1" dirty="0" err="1">
                <a:solidFill>
                  <a:srgbClr val="6A6765"/>
                </a:solidFill>
                <a:latin typeface="Roboto Condensed"/>
              </a:rPr>
              <a:t>Nursing</a:t>
            </a:r>
            <a:r>
              <a:rPr lang="da-DK" sz="500" i="1" dirty="0">
                <a:solidFill>
                  <a:srgbClr val="6A6765"/>
                </a:solidFill>
                <a:latin typeface="Roboto Condensed"/>
              </a:rPr>
              <a:t>, 27, 2285-2299. </a:t>
            </a:r>
            <a:r>
              <a:rPr lang="da-DK" sz="500" i="1" dirty="0" err="1">
                <a:solidFill>
                  <a:srgbClr val="6A6765"/>
                </a:solidFill>
                <a:latin typeface="Roboto Condensed"/>
              </a:rPr>
              <a:t>doi</a:t>
            </a:r>
            <a:r>
              <a:rPr lang="da-DK" sz="500" i="1" dirty="0">
                <a:solidFill>
                  <a:srgbClr val="6A6765"/>
                </a:solidFill>
                <a:latin typeface="Roboto Condensed"/>
              </a:rPr>
              <a:t>: </a:t>
            </a:r>
            <a:r>
              <a:rPr lang="da-DK" sz="500" i="1" dirty="0" smtClean="0">
                <a:solidFill>
                  <a:srgbClr val="6A6765"/>
                </a:solidFill>
                <a:latin typeface="Roboto Condensed"/>
              </a:rPr>
              <a:t>10.1111/jocn.14247. </a:t>
            </a:r>
            <a:r>
              <a:rPr lang="en-US" sz="500" i="1" dirty="0" smtClean="0">
                <a:solidFill>
                  <a:srgbClr val="6A6765"/>
                </a:solidFill>
                <a:latin typeface="Roboto Condensed"/>
              </a:rPr>
              <a:t>Danish </a:t>
            </a:r>
            <a:r>
              <a:rPr lang="en-US" sz="500" i="1" dirty="0">
                <a:solidFill>
                  <a:srgbClr val="6A6765"/>
                </a:solidFill>
                <a:latin typeface="Roboto Condensed"/>
              </a:rPr>
              <a:t>translation of the ILC Fundamentals of Care Framework image provided by </a:t>
            </a:r>
            <a:r>
              <a:rPr lang="en-US" sz="500" i="1" dirty="0" err="1">
                <a:solidFill>
                  <a:srgbClr val="6A6765"/>
                </a:solidFill>
                <a:latin typeface="Roboto Condensed"/>
              </a:rPr>
              <a:t>Grønkjær</a:t>
            </a:r>
            <a:r>
              <a:rPr lang="en-US" sz="500" i="1" dirty="0">
                <a:solidFill>
                  <a:srgbClr val="6A6765"/>
                </a:solidFill>
                <a:latin typeface="Roboto Condensed"/>
              </a:rPr>
              <a:t>, M, Aalborg University Hospital &amp; Aalborg University, </a:t>
            </a:r>
            <a:r>
              <a:rPr lang="en-US" sz="500" i="1" dirty="0" smtClean="0">
                <a:solidFill>
                  <a:srgbClr val="6A6765"/>
                </a:solidFill>
                <a:latin typeface="Roboto Condensed"/>
              </a:rPr>
              <a:t>Denmark</a:t>
            </a:r>
            <a:endParaRPr lang="en-US" sz="500" dirty="0">
              <a:solidFill>
                <a:srgbClr val="6A6765"/>
              </a:solidFill>
              <a:latin typeface="Roboto Condensed"/>
            </a:endParaRPr>
          </a:p>
        </p:txBody>
      </p:sp>
      <p:pic>
        <p:nvPicPr>
          <p:cNvPr id="22" name="Billede 2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83513" y="5943207"/>
            <a:ext cx="1655064" cy="664464"/>
          </a:xfrm>
          <a:prstGeom prst="rect">
            <a:avLst/>
          </a:prstGeom>
        </p:spPr>
      </p:pic>
      <p:pic>
        <p:nvPicPr>
          <p:cNvPr id="23" name="Billede 2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223238" y="5751183"/>
            <a:ext cx="635508" cy="856488"/>
          </a:xfrm>
          <a:prstGeom prst="rect">
            <a:avLst/>
          </a:prstGeom>
        </p:spPr>
      </p:pic>
      <p:pic>
        <p:nvPicPr>
          <p:cNvPr id="4" name="Billede 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07787" y="1322092"/>
            <a:ext cx="3046841" cy="4570262"/>
          </a:xfrm>
          <a:prstGeom prst="rect">
            <a:avLst/>
          </a:prstGeom>
        </p:spPr>
      </p:pic>
      <p:pic>
        <p:nvPicPr>
          <p:cNvPr id="1026" name="Picture 2" descr="Virginia Henderson: Faglighed på dagsordenen | dsr.d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2428" y="1344680"/>
            <a:ext cx="2712262" cy="40955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6743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rotWithShape="1">
          <a:blip r:embed="rId3"/>
          <a:srcRect l="15219" t="32172" r="18952" b="15714"/>
          <a:stretch/>
        </p:blipFill>
        <p:spPr>
          <a:xfrm>
            <a:off x="799927" y="1071155"/>
            <a:ext cx="10533888" cy="5212080"/>
          </a:xfrm>
          <a:prstGeom prst="rect">
            <a:avLst/>
          </a:prstGeom>
        </p:spPr>
      </p:pic>
      <p:sp>
        <p:nvSpPr>
          <p:cNvPr id="5" name="Tekstfelt 4"/>
          <p:cNvSpPr txBox="1"/>
          <p:nvPr/>
        </p:nvSpPr>
        <p:spPr>
          <a:xfrm>
            <a:off x="407180" y="316102"/>
            <a:ext cx="11319382" cy="646331"/>
          </a:xfrm>
          <a:prstGeom prst="rect">
            <a:avLst/>
          </a:prstGeom>
          <a:noFill/>
        </p:spPr>
        <p:txBody>
          <a:bodyPr wrap="square" rtlCol="0">
            <a:spAutoFit/>
          </a:bodyPr>
          <a:lstStyle/>
          <a:p>
            <a:r>
              <a:rPr lang="da-DK" sz="3600" b="1" dirty="0" smtClean="0">
                <a:solidFill>
                  <a:schemeClr val="accent4"/>
                </a:solidFill>
                <a:latin typeface="Berlin Sans FB" panose="020E0602020502020306" pitchFamily="34" charset="0"/>
              </a:rPr>
              <a:t>En begrebsramme – ikke en teori</a:t>
            </a:r>
            <a:endParaRPr lang="da-DK" sz="3600" b="1" dirty="0">
              <a:solidFill>
                <a:schemeClr val="accent4"/>
              </a:solidFill>
              <a:latin typeface="Berlin Sans FB" panose="020E0602020502020306" pitchFamily="34" charset="0"/>
            </a:endParaRPr>
          </a:p>
        </p:txBody>
      </p:sp>
      <p:sp>
        <p:nvSpPr>
          <p:cNvPr id="6" name="Rektangel 5"/>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Bille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pic>
        <p:nvPicPr>
          <p:cNvPr id="8" name="Billede 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83513" y="5943207"/>
            <a:ext cx="1655064" cy="664464"/>
          </a:xfrm>
          <a:prstGeom prst="rect">
            <a:avLst/>
          </a:prstGeom>
        </p:spPr>
      </p:pic>
      <p:pic>
        <p:nvPicPr>
          <p:cNvPr id="9" name="Billede 8"/>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223238" y="5751183"/>
            <a:ext cx="635508" cy="856488"/>
          </a:xfrm>
          <a:prstGeom prst="rect">
            <a:avLst/>
          </a:prstGeom>
        </p:spPr>
      </p:pic>
    </p:spTree>
    <p:extLst>
      <p:ext uri="{BB962C8B-B14F-4D97-AF65-F5344CB8AC3E}">
        <p14:creationId xmlns:p14="http://schemas.microsoft.com/office/powerpoint/2010/main" val="1505924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p:cNvPicPr>
            <a:picLocks noChangeAspect="1"/>
          </p:cNvPicPr>
          <p:nvPr/>
        </p:nvPicPr>
        <p:blipFill rotWithShape="1">
          <a:blip r:embed="rId3"/>
          <a:srcRect l="17897" t="36621" r="35698" b="34282"/>
          <a:stretch/>
        </p:blipFill>
        <p:spPr>
          <a:xfrm>
            <a:off x="0" y="137551"/>
            <a:ext cx="7554048" cy="2960370"/>
          </a:xfrm>
          <a:prstGeom prst="rect">
            <a:avLst/>
          </a:prstGeom>
        </p:spPr>
      </p:pic>
      <p:sp>
        <p:nvSpPr>
          <p:cNvPr id="4" name="Rektangel 3"/>
          <p:cNvSpPr/>
          <p:nvPr/>
        </p:nvSpPr>
        <p:spPr>
          <a:xfrm>
            <a:off x="112273" y="252634"/>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Bille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pic>
        <p:nvPicPr>
          <p:cNvPr id="6" name="Billede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83513" y="5943207"/>
            <a:ext cx="1655064" cy="664464"/>
          </a:xfrm>
          <a:prstGeom prst="rect">
            <a:avLst/>
          </a:prstGeom>
        </p:spPr>
      </p:pic>
      <p:pic>
        <p:nvPicPr>
          <p:cNvPr id="7" name="Billede 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223238" y="5751183"/>
            <a:ext cx="635508" cy="856488"/>
          </a:xfrm>
          <a:prstGeom prst="rect">
            <a:avLst/>
          </a:prstGeom>
        </p:spPr>
      </p:pic>
      <p:sp>
        <p:nvSpPr>
          <p:cNvPr id="13" name="Rektangel 12"/>
          <p:cNvSpPr/>
          <p:nvPr/>
        </p:nvSpPr>
        <p:spPr>
          <a:xfrm>
            <a:off x="5578957" y="2262655"/>
            <a:ext cx="5962035" cy="315084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Tekstfelt 13"/>
          <p:cNvSpPr txBox="1"/>
          <p:nvPr/>
        </p:nvSpPr>
        <p:spPr>
          <a:xfrm>
            <a:off x="6056809" y="2275407"/>
            <a:ext cx="5698310" cy="3046988"/>
          </a:xfrm>
          <a:prstGeom prst="rect">
            <a:avLst/>
          </a:prstGeom>
          <a:noFill/>
        </p:spPr>
        <p:txBody>
          <a:bodyPr wrap="square" rtlCol="0">
            <a:spAutoFit/>
          </a:bodyPr>
          <a:lstStyle/>
          <a:p>
            <a:r>
              <a:rPr lang="da-DK" sz="4800" dirty="0" smtClean="0">
                <a:latin typeface="Berlin Sans FB" panose="020E0602020502020306" pitchFamily="34" charset="0"/>
              </a:rPr>
              <a:t>107 artikler inkluderet – 2010-2021 omhandlende fundamental </a:t>
            </a:r>
            <a:r>
              <a:rPr lang="da-DK" sz="4800" dirty="0" err="1" smtClean="0">
                <a:latin typeface="Berlin Sans FB" panose="020E0602020502020306" pitchFamily="34" charset="0"/>
              </a:rPr>
              <a:t>care</a:t>
            </a:r>
            <a:endParaRPr lang="da-DK" sz="4800" dirty="0">
              <a:latin typeface="Berlin Sans FB" panose="020E0602020502020306" pitchFamily="34" charset="0"/>
            </a:endParaRPr>
          </a:p>
        </p:txBody>
      </p:sp>
    </p:spTree>
    <p:extLst>
      <p:ext uri="{BB962C8B-B14F-4D97-AF65-F5344CB8AC3E}">
        <p14:creationId xmlns:p14="http://schemas.microsoft.com/office/powerpoint/2010/main" val="1451613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p:cNvSpPr txBox="1"/>
          <p:nvPr/>
        </p:nvSpPr>
        <p:spPr>
          <a:xfrm>
            <a:off x="-124633" y="2239558"/>
            <a:ext cx="12431359" cy="1569660"/>
          </a:xfrm>
          <a:prstGeom prst="rect">
            <a:avLst/>
          </a:prstGeom>
          <a:noFill/>
        </p:spPr>
        <p:txBody>
          <a:bodyPr wrap="square" rtlCol="0">
            <a:spAutoFit/>
          </a:bodyPr>
          <a:lstStyle/>
          <a:p>
            <a:pPr algn="ctr"/>
            <a:r>
              <a:rPr lang="da-DK" sz="4800" b="1" dirty="0">
                <a:solidFill>
                  <a:schemeClr val="accent4"/>
                </a:solidFill>
                <a:latin typeface="Berlin Sans FB" panose="020E0602020502020306" pitchFamily="34" charset="0"/>
              </a:rPr>
              <a:t>Positions </a:t>
            </a:r>
            <a:r>
              <a:rPr lang="da-DK" sz="4800" b="1" dirty="0" smtClean="0">
                <a:solidFill>
                  <a:schemeClr val="accent4"/>
                </a:solidFill>
                <a:latin typeface="Berlin Sans FB" panose="020E0602020502020306" pitchFamily="34" charset="0"/>
              </a:rPr>
              <a:t>statements fra ILC </a:t>
            </a:r>
          </a:p>
          <a:p>
            <a:pPr algn="ctr"/>
            <a:r>
              <a:rPr lang="da-DK" sz="4800" b="1" dirty="0" smtClean="0">
                <a:solidFill>
                  <a:schemeClr val="accent4"/>
                </a:solidFill>
                <a:latin typeface="Berlin Sans FB" panose="020E0602020502020306" pitchFamily="34" charset="0"/>
              </a:rPr>
              <a:t>2019, 2022 og 2023</a:t>
            </a:r>
            <a:endParaRPr lang="da-DK" sz="4800" b="1" dirty="0">
              <a:solidFill>
                <a:schemeClr val="accent4"/>
              </a:solidFill>
              <a:latin typeface="Berlin Sans FB" panose="020E0602020502020306" pitchFamily="34" charset="0"/>
            </a:endParaRPr>
          </a:p>
        </p:txBody>
      </p:sp>
      <p:sp>
        <p:nvSpPr>
          <p:cNvPr id="5" name="Rektangel 4"/>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pic>
        <p:nvPicPr>
          <p:cNvPr id="8" name="Billed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83513" y="5943207"/>
            <a:ext cx="1655064" cy="664464"/>
          </a:xfrm>
          <a:prstGeom prst="rect">
            <a:avLst/>
          </a:prstGeom>
        </p:spPr>
      </p:pic>
      <p:pic>
        <p:nvPicPr>
          <p:cNvPr id="9" name="Billede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223238" y="5751183"/>
            <a:ext cx="635508" cy="856488"/>
          </a:xfrm>
          <a:prstGeom prst="rect">
            <a:avLst/>
          </a:prstGeom>
        </p:spPr>
      </p:pic>
    </p:spTree>
    <p:extLst>
      <p:ext uri="{BB962C8B-B14F-4D97-AF65-F5344CB8AC3E}">
        <p14:creationId xmlns:p14="http://schemas.microsoft.com/office/powerpoint/2010/main" val="180579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587323" y="2955581"/>
            <a:ext cx="11348847" cy="4351338"/>
          </a:xfrm>
        </p:spPr>
        <p:txBody>
          <a:bodyPr>
            <a:normAutofit/>
          </a:bodyPr>
          <a:lstStyle/>
          <a:p>
            <a:pPr marL="0" indent="0">
              <a:buNone/>
            </a:pPr>
            <a:r>
              <a:rPr lang="da-DK" sz="4400" dirty="0" smtClean="0">
                <a:solidFill>
                  <a:schemeClr val="tx1">
                    <a:lumMod val="75000"/>
                    <a:lumOff val="25000"/>
                  </a:schemeClr>
                </a:solidFill>
                <a:latin typeface="Berlin Sans FB Demi" panose="020E0802020502020306" pitchFamily="34" charset="0"/>
              </a:rPr>
              <a:t>VALUE     TALK     DO     OWN     RESEARCH</a:t>
            </a:r>
            <a:endParaRPr lang="da-DK" sz="4400" dirty="0">
              <a:solidFill>
                <a:schemeClr val="tx1">
                  <a:lumMod val="75000"/>
                  <a:lumOff val="25000"/>
                </a:schemeClr>
              </a:solidFill>
              <a:latin typeface="Berlin Sans FB Demi" panose="020E0802020502020306" pitchFamily="34" charset="0"/>
            </a:endParaRPr>
          </a:p>
        </p:txBody>
      </p:sp>
      <p:sp>
        <p:nvSpPr>
          <p:cNvPr id="7" name="Tekstfelt 6"/>
          <p:cNvSpPr txBox="1"/>
          <p:nvPr/>
        </p:nvSpPr>
        <p:spPr>
          <a:xfrm>
            <a:off x="331052" y="316102"/>
            <a:ext cx="12047216" cy="2308324"/>
          </a:xfrm>
          <a:prstGeom prst="rect">
            <a:avLst/>
          </a:prstGeom>
          <a:noFill/>
        </p:spPr>
        <p:txBody>
          <a:bodyPr wrap="square" rtlCol="0">
            <a:spAutoFit/>
          </a:bodyPr>
          <a:lstStyle/>
          <a:p>
            <a:r>
              <a:rPr lang="da-DK" sz="3600" b="1" dirty="0" smtClean="0">
                <a:solidFill>
                  <a:schemeClr val="accent4"/>
                </a:solidFill>
                <a:latin typeface="Berlin Sans FB" panose="020E0602020502020306" pitchFamily="34" charset="0"/>
              </a:rPr>
              <a:t>The International </a:t>
            </a:r>
            <a:r>
              <a:rPr lang="da-DK" sz="3600" b="1" dirty="0">
                <a:solidFill>
                  <a:schemeClr val="accent4"/>
                </a:solidFill>
                <a:latin typeface="Berlin Sans FB" panose="020E0602020502020306" pitchFamily="34" charset="0"/>
              </a:rPr>
              <a:t>L</a:t>
            </a:r>
            <a:r>
              <a:rPr lang="da-DK" sz="3600" b="1" dirty="0" smtClean="0">
                <a:solidFill>
                  <a:schemeClr val="accent4"/>
                </a:solidFill>
                <a:latin typeface="Berlin Sans FB" panose="020E0602020502020306" pitchFamily="34" charset="0"/>
              </a:rPr>
              <a:t>earning </a:t>
            </a:r>
            <a:r>
              <a:rPr lang="da-DK" sz="3600" b="1" dirty="0" err="1" smtClean="0">
                <a:solidFill>
                  <a:schemeClr val="accent4"/>
                </a:solidFill>
                <a:latin typeface="Berlin Sans FB" panose="020E0602020502020306" pitchFamily="34" charset="0"/>
              </a:rPr>
              <a:t>Collaborative</a:t>
            </a:r>
            <a:r>
              <a:rPr lang="da-DK" sz="3600" b="1" dirty="0" smtClean="0">
                <a:solidFill>
                  <a:schemeClr val="accent4"/>
                </a:solidFill>
                <a:latin typeface="Berlin Sans FB" panose="020E0602020502020306" pitchFamily="34" charset="0"/>
              </a:rPr>
              <a:t> – </a:t>
            </a:r>
          </a:p>
          <a:p>
            <a:r>
              <a:rPr lang="da-DK" sz="3600" b="1" dirty="0" smtClean="0">
                <a:solidFill>
                  <a:schemeClr val="accent4"/>
                </a:solidFill>
                <a:latin typeface="Berlin Sans FB" panose="020E0602020502020306" pitchFamily="34" charset="0"/>
              </a:rPr>
              <a:t>Positions </a:t>
            </a:r>
            <a:r>
              <a:rPr lang="da-DK" sz="3600" b="1" dirty="0">
                <a:solidFill>
                  <a:schemeClr val="accent4"/>
                </a:solidFill>
                <a:latin typeface="Berlin Sans FB" panose="020E0602020502020306" pitchFamily="34" charset="0"/>
              </a:rPr>
              <a:t>statements 2019: </a:t>
            </a:r>
            <a:r>
              <a:rPr lang="da-DK" sz="3600" b="1" dirty="0" err="1" smtClean="0">
                <a:solidFill>
                  <a:schemeClr val="accent4"/>
                </a:solidFill>
                <a:latin typeface="Berlin Sans FB" panose="020E0602020502020306" pitchFamily="34" charset="0"/>
              </a:rPr>
              <a:t>Speaking</a:t>
            </a:r>
            <a:r>
              <a:rPr lang="da-DK" sz="3600" b="1" dirty="0" smtClean="0">
                <a:solidFill>
                  <a:schemeClr val="accent4"/>
                </a:solidFill>
                <a:latin typeface="Berlin Sans FB" panose="020E0602020502020306" pitchFamily="34" charset="0"/>
              </a:rPr>
              <a:t> up for fundamental </a:t>
            </a:r>
            <a:r>
              <a:rPr lang="da-DK" sz="3600" b="1" dirty="0" err="1" smtClean="0">
                <a:solidFill>
                  <a:schemeClr val="accent4"/>
                </a:solidFill>
                <a:latin typeface="Berlin Sans FB" panose="020E0602020502020306" pitchFamily="34" charset="0"/>
              </a:rPr>
              <a:t>care</a:t>
            </a:r>
            <a:endParaRPr lang="da-DK" sz="3600" b="1" dirty="0">
              <a:solidFill>
                <a:schemeClr val="accent4"/>
              </a:solidFill>
              <a:latin typeface="Berlin Sans FB" panose="020E0602020502020306" pitchFamily="34" charset="0"/>
            </a:endParaRPr>
          </a:p>
          <a:p>
            <a:r>
              <a:rPr lang="da-DK" sz="3600" b="1" dirty="0" smtClean="0">
                <a:solidFill>
                  <a:schemeClr val="accent4"/>
                </a:solidFill>
                <a:latin typeface="Berlin Sans FB" panose="020E0602020502020306" pitchFamily="34" charset="0"/>
              </a:rPr>
              <a:t> </a:t>
            </a:r>
            <a:endParaRPr lang="da-DK" sz="3600" b="1" dirty="0">
              <a:solidFill>
                <a:schemeClr val="accent4"/>
              </a:solidFill>
              <a:latin typeface="Berlin Sans FB" panose="020E0602020502020306" pitchFamily="34" charset="0"/>
            </a:endParaRPr>
          </a:p>
        </p:txBody>
      </p:sp>
      <p:sp>
        <p:nvSpPr>
          <p:cNvPr id="5" name="Rektangel 4"/>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pic>
        <p:nvPicPr>
          <p:cNvPr id="8" name="Billed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83513" y="5943207"/>
            <a:ext cx="1655064" cy="664464"/>
          </a:xfrm>
          <a:prstGeom prst="rect">
            <a:avLst/>
          </a:prstGeom>
        </p:spPr>
      </p:pic>
      <p:pic>
        <p:nvPicPr>
          <p:cNvPr id="9" name="Billede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223238" y="5751183"/>
            <a:ext cx="635508" cy="856488"/>
          </a:xfrm>
          <a:prstGeom prst="rect">
            <a:avLst/>
          </a:prstGeom>
        </p:spPr>
      </p:pic>
      <p:sp>
        <p:nvSpPr>
          <p:cNvPr id="13" name="Rektangel 12"/>
          <p:cNvSpPr/>
          <p:nvPr/>
        </p:nvSpPr>
        <p:spPr>
          <a:xfrm>
            <a:off x="2827288" y="4827853"/>
            <a:ext cx="6244017" cy="923330"/>
          </a:xfrm>
          <a:prstGeom prst="rect">
            <a:avLst/>
          </a:prstGeom>
        </p:spPr>
        <p:txBody>
          <a:bodyPr wrap="none">
            <a:spAutoFit/>
          </a:bodyPr>
          <a:lstStyle/>
          <a:p>
            <a:r>
              <a:rPr lang="da-DK" sz="5400" b="1" dirty="0" smtClean="0">
                <a:solidFill>
                  <a:schemeClr val="accent4"/>
                </a:solidFill>
                <a:latin typeface="Berlin Sans FB" panose="020E0602020502020306" pitchFamily="34" charset="0"/>
              </a:rPr>
              <a:t>Fundamental </a:t>
            </a:r>
            <a:r>
              <a:rPr lang="da-DK" sz="5400" b="1" dirty="0" err="1">
                <a:solidFill>
                  <a:schemeClr val="accent4"/>
                </a:solidFill>
                <a:latin typeface="Berlin Sans FB" panose="020E0602020502020306" pitchFamily="34" charset="0"/>
              </a:rPr>
              <a:t>care</a:t>
            </a:r>
            <a:endParaRPr lang="da-DK" sz="5400" dirty="0"/>
          </a:p>
        </p:txBody>
      </p:sp>
      <p:cxnSp>
        <p:nvCxnSpPr>
          <p:cNvPr id="15" name="Lige forbindelse 14"/>
          <p:cNvCxnSpPr/>
          <p:nvPr/>
        </p:nvCxnSpPr>
        <p:spPr>
          <a:xfrm>
            <a:off x="1506071" y="3668358"/>
            <a:ext cx="0" cy="1019536"/>
          </a:xfrm>
          <a:prstGeom prst="line">
            <a:avLst/>
          </a:prstGeom>
          <a:ln w="285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Lige forbindelse 15"/>
          <p:cNvCxnSpPr/>
          <p:nvPr/>
        </p:nvCxnSpPr>
        <p:spPr>
          <a:xfrm>
            <a:off x="3831516" y="3668358"/>
            <a:ext cx="0" cy="1019536"/>
          </a:xfrm>
          <a:prstGeom prst="line">
            <a:avLst/>
          </a:prstGeom>
          <a:ln w="285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Lige forbindelse 17"/>
          <p:cNvCxnSpPr/>
          <p:nvPr/>
        </p:nvCxnSpPr>
        <p:spPr>
          <a:xfrm>
            <a:off x="7417398" y="3677898"/>
            <a:ext cx="0" cy="1019536"/>
          </a:xfrm>
          <a:prstGeom prst="line">
            <a:avLst/>
          </a:prstGeom>
          <a:ln w="285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Lige forbindelse 18"/>
          <p:cNvCxnSpPr/>
          <p:nvPr/>
        </p:nvCxnSpPr>
        <p:spPr>
          <a:xfrm>
            <a:off x="10044056" y="3699414"/>
            <a:ext cx="0" cy="1019536"/>
          </a:xfrm>
          <a:prstGeom prst="line">
            <a:avLst/>
          </a:prstGeom>
          <a:ln w="285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Lige forbindelse 19"/>
          <p:cNvCxnSpPr/>
          <p:nvPr/>
        </p:nvCxnSpPr>
        <p:spPr>
          <a:xfrm flipH="1" flipV="1">
            <a:off x="1506071" y="4687894"/>
            <a:ext cx="8537985" cy="36696"/>
          </a:xfrm>
          <a:prstGeom prst="line">
            <a:avLst/>
          </a:prstGeom>
          <a:ln w="285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Lige forbindelse 22"/>
          <p:cNvCxnSpPr/>
          <p:nvPr/>
        </p:nvCxnSpPr>
        <p:spPr>
          <a:xfrm>
            <a:off x="5574254" y="3668358"/>
            <a:ext cx="0" cy="1378427"/>
          </a:xfrm>
          <a:prstGeom prst="line">
            <a:avLst/>
          </a:prstGeom>
          <a:ln w="285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9268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395110" y="238458"/>
            <a:ext cx="9855201" cy="1754326"/>
          </a:xfrm>
          <a:prstGeom prst="rect">
            <a:avLst/>
          </a:prstGeom>
        </p:spPr>
        <p:txBody>
          <a:bodyPr wrap="square">
            <a:spAutoFit/>
          </a:bodyPr>
          <a:lstStyle/>
          <a:p>
            <a:r>
              <a:rPr lang="da-DK" sz="3600" b="1" dirty="0">
                <a:solidFill>
                  <a:schemeClr val="accent4"/>
                </a:solidFill>
                <a:latin typeface="Berlin Sans FB" panose="020E0602020502020306" pitchFamily="34" charset="0"/>
              </a:rPr>
              <a:t>The International Learning </a:t>
            </a:r>
            <a:r>
              <a:rPr lang="da-DK" sz="3600" b="1" dirty="0" err="1">
                <a:solidFill>
                  <a:schemeClr val="accent4"/>
                </a:solidFill>
                <a:latin typeface="Berlin Sans FB" panose="020E0602020502020306" pitchFamily="34" charset="0"/>
              </a:rPr>
              <a:t>Collaborative</a:t>
            </a:r>
            <a:r>
              <a:rPr lang="da-DK" sz="3600" b="1" dirty="0">
                <a:solidFill>
                  <a:schemeClr val="accent4"/>
                </a:solidFill>
                <a:latin typeface="Berlin Sans FB" panose="020E0602020502020306" pitchFamily="34" charset="0"/>
              </a:rPr>
              <a:t> – Positions statements </a:t>
            </a:r>
            <a:r>
              <a:rPr lang="da-DK" sz="3600" b="1" dirty="0" smtClean="0">
                <a:solidFill>
                  <a:schemeClr val="accent4"/>
                </a:solidFill>
                <a:latin typeface="Berlin Sans FB" panose="020E0602020502020306" pitchFamily="34" charset="0"/>
              </a:rPr>
              <a:t>2022 No more </a:t>
            </a:r>
            <a:r>
              <a:rPr lang="da-DK" sz="3600" b="1" dirty="0" err="1" smtClean="0">
                <a:solidFill>
                  <a:schemeClr val="accent4"/>
                </a:solidFill>
                <a:latin typeface="Berlin Sans FB" panose="020E0602020502020306" pitchFamily="34" charset="0"/>
              </a:rPr>
              <a:t>heroes</a:t>
            </a:r>
            <a:r>
              <a:rPr lang="da-DK" sz="3600" b="1" dirty="0" smtClean="0">
                <a:solidFill>
                  <a:schemeClr val="accent4"/>
                </a:solidFill>
                <a:latin typeface="Berlin Sans FB" panose="020E0602020502020306" pitchFamily="34" charset="0"/>
              </a:rPr>
              <a:t> Fundamental </a:t>
            </a:r>
            <a:r>
              <a:rPr lang="da-DK" sz="3600" b="1" dirty="0" err="1" smtClean="0">
                <a:solidFill>
                  <a:schemeClr val="accent4"/>
                </a:solidFill>
                <a:latin typeface="Berlin Sans FB" panose="020E0602020502020306" pitchFamily="34" charset="0"/>
              </a:rPr>
              <a:t>care</a:t>
            </a:r>
            <a:r>
              <a:rPr lang="da-DK" sz="3600" b="1" dirty="0" smtClean="0">
                <a:solidFill>
                  <a:schemeClr val="accent4"/>
                </a:solidFill>
                <a:latin typeface="Berlin Sans FB" panose="020E0602020502020306" pitchFamily="34" charset="0"/>
              </a:rPr>
              <a:t> in times of </a:t>
            </a:r>
            <a:r>
              <a:rPr lang="da-DK" sz="3600" b="1" dirty="0" err="1" smtClean="0">
                <a:solidFill>
                  <a:schemeClr val="accent4"/>
                </a:solidFill>
                <a:latin typeface="Berlin Sans FB" panose="020E0602020502020306" pitchFamily="34" charset="0"/>
              </a:rPr>
              <a:t>crises</a:t>
            </a:r>
            <a:endParaRPr lang="da-DK" sz="3600" b="1" dirty="0">
              <a:solidFill>
                <a:schemeClr val="accent4"/>
              </a:solidFill>
              <a:latin typeface="Berlin Sans FB" panose="020E0602020502020306" pitchFamily="34" charset="0"/>
            </a:endParaRPr>
          </a:p>
        </p:txBody>
      </p:sp>
      <p:sp>
        <p:nvSpPr>
          <p:cNvPr id="2" name="Tekstfelt 1"/>
          <p:cNvSpPr txBox="1"/>
          <p:nvPr/>
        </p:nvSpPr>
        <p:spPr>
          <a:xfrm>
            <a:off x="486550" y="2116184"/>
            <a:ext cx="4193177" cy="3416320"/>
          </a:xfrm>
          <a:prstGeom prst="rect">
            <a:avLst/>
          </a:prstGeom>
          <a:noFill/>
        </p:spPr>
        <p:txBody>
          <a:bodyPr wrap="square" rtlCol="0">
            <a:spAutoFit/>
          </a:bodyPr>
          <a:lstStyle/>
          <a:p>
            <a:r>
              <a:rPr lang="da-DK" sz="2400" dirty="0" err="1" smtClean="0">
                <a:solidFill>
                  <a:srgbClr val="FF0000"/>
                </a:solidFill>
                <a:latin typeface="Berlin Sans FB" panose="020E0602020502020306" pitchFamily="34" charset="0"/>
              </a:rPr>
              <a:t>What</a:t>
            </a:r>
            <a:r>
              <a:rPr lang="da-DK" sz="2400" dirty="0" smtClean="0">
                <a:solidFill>
                  <a:srgbClr val="FF0000"/>
                </a:solidFill>
                <a:latin typeface="Berlin Sans FB" panose="020E0602020502020306" pitchFamily="34" charset="0"/>
              </a:rPr>
              <a:t> must not </a:t>
            </a:r>
            <a:r>
              <a:rPr lang="da-DK" sz="2400" dirty="0" err="1" smtClean="0">
                <a:solidFill>
                  <a:srgbClr val="FF0000"/>
                </a:solidFill>
                <a:latin typeface="Berlin Sans FB" panose="020E0602020502020306" pitchFamily="34" charset="0"/>
              </a:rPr>
              <a:t>happen</a:t>
            </a:r>
            <a:r>
              <a:rPr lang="da-DK" sz="2400" dirty="0" smtClean="0">
                <a:solidFill>
                  <a:srgbClr val="FF0000"/>
                </a:solidFill>
                <a:latin typeface="Berlin Sans FB" panose="020E0602020502020306" pitchFamily="34" charset="0"/>
              </a:rPr>
              <a:t> </a:t>
            </a:r>
            <a:r>
              <a:rPr lang="da-DK" sz="2400" dirty="0" err="1" smtClean="0">
                <a:solidFill>
                  <a:srgbClr val="FF0000"/>
                </a:solidFill>
                <a:latin typeface="Berlin Sans FB" panose="020E0602020502020306" pitchFamily="34" charset="0"/>
              </a:rPr>
              <a:t>again</a:t>
            </a:r>
            <a:endParaRPr lang="da-DK" sz="2400" dirty="0" smtClean="0">
              <a:solidFill>
                <a:srgbClr val="FF0000"/>
              </a:solidFill>
              <a:latin typeface="Berlin Sans FB" panose="020E0602020502020306" pitchFamily="34" charset="0"/>
            </a:endParaRPr>
          </a:p>
          <a:p>
            <a:endParaRPr lang="da-DK" sz="2400" dirty="0">
              <a:solidFill>
                <a:srgbClr val="FF0000"/>
              </a:solidFill>
              <a:latin typeface="Berlin Sans FB" panose="020E0602020502020306" pitchFamily="34" charset="0"/>
            </a:endParaRPr>
          </a:p>
          <a:p>
            <a:pPr marL="342900" indent="-342900">
              <a:buFont typeface="Arial" panose="020B0604020202020204" pitchFamily="34" charset="0"/>
              <a:buChar char="•"/>
            </a:pPr>
            <a:r>
              <a:rPr lang="da-DK" sz="2400" dirty="0" smtClean="0">
                <a:solidFill>
                  <a:srgbClr val="FF0000"/>
                </a:solidFill>
                <a:latin typeface="Berlin Sans FB" panose="020E0602020502020306" pitchFamily="34" charset="0"/>
              </a:rPr>
              <a:t>No more </a:t>
            </a:r>
            <a:r>
              <a:rPr lang="da-DK" sz="2400" dirty="0" err="1" smtClean="0">
                <a:solidFill>
                  <a:srgbClr val="FF0000"/>
                </a:solidFill>
                <a:latin typeface="Berlin Sans FB" panose="020E0602020502020306" pitchFamily="34" charset="0"/>
              </a:rPr>
              <a:t>heroes</a:t>
            </a:r>
            <a:endParaRPr lang="da-DK" sz="2400" dirty="0" smtClean="0">
              <a:solidFill>
                <a:srgbClr val="FF0000"/>
              </a:solidFill>
              <a:latin typeface="Berlin Sans FB" panose="020E0602020502020306" pitchFamily="34" charset="0"/>
            </a:endParaRPr>
          </a:p>
          <a:p>
            <a:pPr marL="342900" indent="-342900">
              <a:buFont typeface="Arial" panose="020B0604020202020204" pitchFamily="34" charset="0"/>
              <a:buChar char="•"/>
            </a:pPr>
            <a:r>
              <a:rPr lang="da-DK" sz="2400" dirty="0" err="1" smtClean="0">
                <a:solidFill>
                  <a:srgbClr val="FF0000"/>
                </a:solidFill>
                <a:latin typeface="Berlin Sans FB" panose="020E0602020502020306" pitchFamily="34" charset="0"/>
              </a:rPr>
              <a:t>We</a:t>
            </a:r>
            <a:r>
              <a:rPr lang="da-DK" sz="2400" dirty="0" smtClean="0">
                <a:solidFill>
                  <a:srgbClr val="FF0000"/>
                </a:solidFill>
                <a:latin typeface="Berlin Sans FB" panose="020E0602020502020306" pitchFamily="34" charset="0"/>
              </a:rPr>
              <a:t> dont </a:t>
            </a:r>
            <a:r>
              <a:rPr lang="da-DK" sz="2400" dirty="0" err="1" smtClean="0">
                <a:solidFill>
                  <a:srgbClr val="FF0000"/>
                </a:solidFill>
                <a:latin typeface="Berlin Sans FB" panose="020E0602020502020306" pitchFamily="34" charset="0"/>
              </a:rPr>
              <a:t>want</a:t>
            </a:r>
            <a:r>
              <a:rPr lang="da-DK" sz="2400" dirty="0" smtClean="0">
                <a:solidFill>
                  <a:srgbClr val="FF0000"/>
                </a:solidFill>
                <a:latin typeface="Berlin Sans FB" panose="020E0602020502020306" pitchFamily="34" charset="0"/>
              </a:rPr>
              <a:t> to </a:t>
            </a:r>
            <a:r>
              <a:rPr lang="da-DK" sz="2400" dirty="0" err="1" smtClean="0">
                <a:solidFill>
                  <a:srgbClr val="FF0000"/>
                </a:solidFill>
                <a:latin typeface="Berlin Sans FB" panose="020E0602020502020306" pitchFamily="34" charset="0"/>
              </a:rPr>
              <a:t>be</a:t>
            </a:r>
            <a:r>
              <a:rPr lang="da-DK" sz="2400" dirty="0" smtClean="0">
                <a:solidFill>
                  <a:srgbClr val="FF0000"/>
                </a:solidFill>
                <a:latin typeface="Berlin Sans FB" panose="020E0602020502020306" pitchFamily="34" charset="0"/>
              </a:rPr>
              <a:t> on the menu, </a:t>
            </a:r>
            <a:r>
              <a:rPr lang="da-DK" sz="2400" dirty="0" err="1" smtClean="0">
                <a:solidFill>
                  <a:srgbClr val="FF0000"/>
                </a:solidFill>
                <a:latin typeface="Berlin Sans FB" panose="020E0602020502020306" pitchFamily="34" charset="0"/>
              </a:rPr>
              <a:t>we</a:t>
            </a:r>
            <a:r>
              <a:rPr lang="da-DK" sz="2400" dirty="0" smtClean="0">
                <a:solidFill>
                  <a:srgbClr val="FF0000"/>
                </a:solidFill>
                <a:latin typeface="Berlin Sans FB" panose="020E0602020502020306" pitchFamily="34" charset="0"/>
              </a:rPr>
              <a:t> </a:t>
            </a:r>
            <a:r>
              <a:rPr lang="da-DK" sz="2400" dirty="0" err="1" smtClean="0">
                <a:solidFill>
                  <a:srgbClr val="FF0000"/>
                </a:solidFill>
                <a:latin typeface="Berlin Sans FB" panose="020E0602020502020306" pitchFamily="34" charset="0"/>
              </a:rPr>
              <a:t>want</a:t>
            </a:r>
            <a:r>
              <a:rPr lang="da-DK" sz="2400" dirty="0" smtClean="0">
                <a:solidFill>
                  <a:srgbClr val="FF0000"/>
                </a:solidFill>
                <a:latin typeface="Berlin Sans FB" panose="020E0602020502020306" pitchFamily="34" charset="0"/>
              </a:rPr>
              <a:t> to </a:t>
            </a:r>
            <a:r>
              <a:rPr lang="da-DK" sz="2400" dirty="0" err="1" smtClean="0">
                <a:solidFill>
                  <a:srgbClr val="FF0000"/>
                </a:solidFill>
                <a:latin typeface="Berlin Sans FB" panose="020E0602020502020306" pitchFamily="34" charset="0"/>
              </a:rPr>
              <a:t>be</a:t>
            </a:r>
            <a:r>
              <a:rPr lang="da-DK" sz="2400" dirty="0" smtClean="0">
                <a:solidFill>
                  <a:srgbClr val="FF0000"/>
                </a:solidFill>
                <a:latin typeface="Berlin Sans FB" panose="020E0602020502020306" pitchFamily="34" charset="0"/>
              </a:rPr>
              <a:t> at the </a:t>
            </a:r>
            <a:r>
              <a:rPr lang="da-DK" sz="2400" dirty="0" err="1" smtClean="0">
                <a:solidFill>
                  <a:srgbClr val="FF0000"/>
                </a:solidFill>
                <a:latin typeface="Berlin Sans FB" panose="020E0602020502020306" pitchFamily="34" charset="0"/>
              </a:rPr>
              <a:t>table</a:t>
            </a:r>
            <a:endParaRPr lang="da-DK" sz="2400" dirty="0" smtClean="0">
              <a:solidFill>
                <a:srgbClr val="FF0000"/>
              </a:solidFill>
              <a:latin typeface="Berlin Sans FB" panose="020E0602020502020306" pitchFamily="34" charset="0"/>
            </a:endParaRPr>
          </a:p>
          <a:p>
            <a:pPr marL="342900" indent="-342900">
              <a:buFont typeface="Arial" panose="020B0604020202020204" pitchFamily="34" charset="0"/>
              <a:buChar char="•"/>
            </a:pPr>
            <a:r>
              <a:rPr lang="da-DK" sz="2400" dirty="0" err="1" smtClean="0">
                <a:solidFill>
                  <a:srgbClr val="FF0000"/>
                </a:solidFill>
                <a:latin typeface="Berlin Sans FB" panose="020E0602020502020306" pitchFamily="34" charset="0"/>
              </a:rPr>
              <a:t>We</a:t>
            </a:r>
            <a:r>
              <a:rPr lang="da-DK" sz="2400" dirty="0" smtClean="0">
                <a:solidFill>
                  <a:srgbClr val="FF0000"/>
                </a:solidFill>
                <a:latin typeface="Berlin Sans FB" panose="020E0602020502020306" pitchFamily="34" charset="0"/>
              </a:rPr>
              <a:t> dont </a:t>
            </a:r>
            <a:r>
              <a:rPr lang="da-DK" sz="2400" dirty="0" err="1" smtClean="0">
                <a:solidFill>
                  <a:srgbClr val="FF0000"/>
                </a:solidFill>
                <a:latin typeface="Berlin Sans FB" panose="020E0602020502020306" pitchFamily="34" charset="0"/>
              </a:rPr>
              <a:t>want</a:t>
            </a:r>
            <a:r>
              <a:rPr lang="da-DK" sz="2400" dirty="0" smtClean="0">
                <a:solidFill>
                  <a:srgbClr val="FF0000"/>
                </a:solidFill>
                <a:latin typeface="Berlin Sans FB" panose="020E0602020502020306" pitchFamily="34" charset="0"/>
              </a:rPr>
              <a:t> to ‘</a:t>
            </a:r>
            <a:r>
              <a:rPr lang="da-DK" sz="2400" dirty="0" err="1" smtClean="0">
                <a:solidFill>
                  <a:srgbClr val="FF0000"/>
                </a:solidFill>
                <a:latin typeface="Berlin Sans FB" panose="020E0602020502020306" pitchFamily="34" charset="0"/>
              </a:rPr>
              <a:t>keep</a:t>
            </a:r>
            <a:r>
              <a:rPr lang="da-DK" sz="2400" dirty="0" smtClean="0">
                <a:solidFill>
                  <a:srgbClr val="FF0000"/>
                </a:solidFill>
                <a:latin typeface="Berlin Sans FB" panose="020E0602020502020306" pitchFamily="34" charset="0"/>
              </a:rPr>
              <a:t> </a:t>
            </a:r>
            <a:r>
              <a:rPr lang="da-DK" sz="2400" dirty="0" err="1" smtClean="0">
                <a:solidFill>
                  <a:srgbClr val="FF0000"/>
                </a:solidFill>
                <a:latin typeface="Berlin Sans FB" panose="020E0602020502020306" pitchFamily="34" charset="0"/>
              </a:rPr>
              <a:t>calm</a:t>
            </a:r>
            <a:r>
              <a:rPr lang="da-DK" sz="2400" dirty="0" smtClean="0">
                <a:solidFill>
                  <a:srgbClr val="FF0000"/>
                </a:solidFill>
                <a:latin typeface="Berlin Sans FB" panose="020E0602020502020306" pitchFamily="34" charset="0"/>
              </a:rPr>
              <a:t> and </a:t>
            </a:r>
            <a:r>
              <a:rPr lang="da-DK" sz="2400" dirty="0" err="1" smtClean="0">
                <a:solidFill>
                  <a:srgbClr val="FF0000"/>
                </a:solidFill>
                <a:latin typeface="Berlin Sans FB" panose="020E0602020502020306" pitchFamily="34" charset="0"/>
              </a:rPr>
              <a:t>carry</a:t>
            </a:r>
            <a:r>
              <a:rPr lang="da-DK" sz="2400" dirty="0" smtClean="0">
                <a:solidFill>
                  <a:srgbClr val="FF0000"/>
                </a:solidFill>
                <a:latin typeface="Berlin Sans FB" panose="020E0602020502020306" pitchFamily="34" charset="0"/>
              </a:rPr>
              <a:t> on (as if </a:t>
            </a:r>
            <a:r>
              <a:rPr lang="da-DK" sz="2400" dirty="0" err="1" smtClean="0">
                <a:solidFill>
                  <a:srgbClr val="FF0000"/>
                </a:solidFill>
                <a:latin typeface="Berlin Sans FB" panose="020E0602020502020306" pitchFamily="34" charset="0"/>
              </a:rPr>
              <a:t>nothing</a:t>
            </a:r>
            <a:r>
              <a:rPr lang="da-DK" sz="2400" dirty="0" smtClean="0">
                <a:solidFill>
                  <a:srgbClr val="FF0000"/>
                </a:solidFill>
                <a:latin typeface="Berlin Sans FB" panose="020E0602020502020306" pitchFamily="34" charset="0"/>
              </a:rPr>
              <a:t> </a:t>
            </a:r>
            <a:r>
              <a:rPr lang="da-DK" sz="2400" dirty="0" err="1" smtClean="0">
                <a:solidFill>
                  <a:srgbClr val="FF0000"/>
                </a:solidFill>
                <a:latin typeface="Berlin Sans FB" panose="020E0602020502020306" pitchFamily="34" charset="0"/>
              </a:rPr>
              <a:t>happende</a:t>
            </a:r>
            <a:r>
              <a:rPr lang="da-DK" sz="2400" dirty="0" smtClean="0">
                <a:solidFill>
                  <a:srgbClr val="FF0000"/>
                </a:solidFill>
                <a:latin typeface="Berlin Sans FB" panose="020E0602020502020306" pitchFamily="34" charset="0"/>
              </a:rPr>
              <a:t>)’…</a:t>
            </a:r>
            <a:endParaRPr lang="da-DK" sz="2400" dirty="0">
              <a:solidFill>
                <a:srgbClr val="FF0000"/>
              </a:solidFill>
              <a:latin typeface="Berlin Sans FB" panose="020E0602020502020306" pitchFamily="34" charset="0"/>
            </a:endParaRPr>
          </a:p>
        </p:txBody>
      </p:sp>
      <p:sp>
        <p:nvSpPr>
          <p:cNvPr id="5" name="Tekstfelt 4"/>
          <p:cNvSpPr txBox="1"/>
          <p:nvPr/>
        </p:nvSpPr>
        <p:spPr>
          <a:xfrm>
            <a:off x="6359237" y="2116184"/>
            <a:ext cx="4834502" cy="4154984"/>
          </a:xfrm>
          <a:prstGeom prst="rect">
            <a:avLst/>
          </a:prstGeom>
          <a:noFill/>
        </p:spPr>
        <p:txBody>
          <a:bodyPr wrap="square" rtlCol="0">
            <a:spAutoFit/>
          </a:bodyPr>
          <a:lstStyle/>
          <a:p>
            <a:r>
              <a:rPr lang="da-DK" sz="2400" dirty="0" err="1" smtClean="0">
                <a:solidFill>
                  <a:srgbClr val="00B050"/>
                </a:solidFill>
                <a:latin typeface="Berlin Sans FB" panose="020E0602020502020306" pitchFamily="34" charset="0"/>
              </a:rPr>
              <a:t>What</a:t>
            </a:r>
            <a:r>
              <a:rPr lang="da-DK" sz="2400" dirty="0" smtClean="0">
                <a:solidFill>
                  <a:srgbClr val="00B050"/>
                </a:solidFill>
                <a:latin typeface="Berlin Sans FB" panose="020E0602020502020306" pitchFamily="34" charset="0"/>
              </a:rPr>
              <a:t> </a:t>
            </a:r>
            <a:r>
              <a:rPr lang="da-DK" sz="2400" dirty="0" err="1" smtClean="0">
                <a:solidFill>
                  <a:srgbClr val="00B050"/>
                </a:solidFill>
                <a:latin typeface="Berlin Sans FB" panose="020E0602020502020306" pitchFamily="34" charset="0"/>
              </a:rPr>
              <a:t>we</a:t>
            </a:r>
            <a:r>
              <a:rPr lang="da-DK" sz="2400" dirty="0" smtClean="0">
                <a:solidFill>
                  <a:srgbClr val="00B050"/>
                </a:solidFill>
                <a:latin typeface="Berlin Sans FB" panose="020E0602020502020306" pitchFamily="34" charset="0"/>
              </a:rPr>
              <a:t> </a:t>
            </a:r>
            <a:r>
              <a:rPr lang="da-DK" sz="2400" dirty="0" err="1" smtClean="0">
                <a:solidFill>
                  <a:srgbClr val="00B050"/>
                </a:solidFill>
                <a:latin typeface="Berlin Sans FB" panose="020E0602020502020306" pitchFamily="34" charset="0"/>
              </a:rPr>
              <a:t>want</a:t>
            </a:r>
            <a:r>
              <a:rPr lang="da-DK" sz="2400" dirty="0" smtClean="0">
                <a:solidFill>
                  <a:srgbClr val="00B050"/>
                </a:solidFill>
                <a:latin typeface="Berlin Sans FB" panose="020E0602020502020306" pitchFamily="34" charset="0"/>
              </a:rPr>
              <a:t> to </a:t>
            </a:r>
            <a:r>
              <a:rPr lang="da-DK" sz="2400" dirty="0" err="1" smtClean="0">
                <a:solidFill>
                  <a:srgbClr val="00B050"/>
                </a:solidFill>
                <a:latin typeface="Berlin Sans FB" panose="020E0602020502020306" pitchFamily="34" charset="0"/>
              </a:rPr>
              <a:t>see</a:t>
            </a:r>
            <a:r>
              <a:rPr lang="da-DK" sz="2400" dirty="0" smtClean="0">
                <a:solidFill>
                  <a:srgbClr val="00B050"/>
                </a:solidFill>
                <a:latin typeface="Berlin Sans FB" panose="020E0602020502020306" pitchFamily="34" charset="0"/>
              </a:rPr>
              <a:t> more of</a:t>
            </a:r>
          </a:p>
          <a:p>
            <a:endParaRPr lang="da-DK" sz="2400" dirty="0">
              <a:solidFill>
                <a:srgbClr val="00B050"/>
              </a:solidFill>
              <a:latin typeface="Berlin Sans FB" panose="020E0602020502020306" pitchFamily="34" charset="0"/>
            </a:endParaRPr>
          </a:p>
          <a:p>
            <a:pPr marL="342900" indent="-342900">
              <a:buFont typeface="Arial" panose="020B0604020202020204" pitchFamily="34" charset="0"/>
              <a:buChar char="•"/>
            </a:pPr>
            <a:r>
              <a:rPr lang="da-DK" sz="2400" dirty="0">
                <a:solidFill>
                  <a:srgbClr val="00B050"/>
                </a:solidFill>
                <a:latin typeface="Berlin Sans FB" panose="020E0602020502020306" pitchFamily="34" charset="0"/>
              </a:rPr>
              <a:t>Anerkendelse af </a:t>
            </a:r>
            <a:r>
              <a:rPr lang="da-DK" sz="2400" dirty="0" smtClean="0">
                <a:solidFill>
                  <a:srgbClr val="00B050"/>
                </a:solidFill>
                <a:latin typeface="Berlin Sans FB" panose="020E0602020502020306" pitchFamily="34" charset="0"/>
              </a:rPr>
              <a:t>fundamental sygepleje</a:t>
            </a:r>
            <a:endParaRPr lang="da-DK" sz="2400" dirty="0">
              <a:solidFill>
                <a:srgbClr val="00B050"/>
              </a:solidFill>
              <a:latin typeface="Berlin Sans FB" panose="020E0602020502020306" pitchFamily="34" charset="0"/>
            </a:endParaRPr>
          </a:p>
          <a:p>
            <a:pPr marL="342900" indent="-342900">
              <a:buFont typeface="Arial" panose="020B0604020202020204" pitchFamily="34" charset="0"/>
              <a:buChar char="•"/>
            </a:pPr>
            <a:r>
              <a:rPr lang="da-DK" sz="2400" dirty="0" smtClean="0">
                <a:solidFill>
                  <a:srgbClr val="00B050"/>
                </a:solidFill>
                <a:latin typeface="Berlin Sans FB" panose="020E0602020502020306" pitchFamily="34" charset="0"/>
              </a:rPr>
              <a:t>Respekt </a:t>
            </a:r>
            <a:r>
              <a:rPr lang="da-DK" sz="2400" dirty="0">
                <a:solidFill>
                  <a:srgbClr val="00B050"/>
                </a:solidFill>
                <a:latin typeface="Berlin Sans FB" panose="020E0602020502020306" pitchFamily="34" charset="0"/>
              </a:rPr>
              <a:t>for de mennesker, der udfører </a:t>
            </a:r>
            <a:r>
              <a:rPr lang="da-DK" sz="2400" dirty="0" smtClean="0">
                <a:solidFill>
                  <a:srgbClr val="00B050"/>
                </a:solidFill>
                <a:latin typeface="Berlin Sans FB" panose="020E0602020502020306" pitchFamily="34" charset="0"/>
              </a:rPr>
              <a:t>fundamental sygepleje</a:t>
            </a:r>
            <a:endParaRPr lang="da-DK" sz="2400" dirty="0">
              <a:solidFill>
                <a:srgbClr val="00B050"/>
              </a:solidFill>
              <a:latin typeface="Berlin Sans FB" panose="020E0602020502020306" pitchFamily="34" charset="0"/>
            </a:endParaRPr>
          </a:p>
          <a:p>
            <a:pPr marL="342900" indent="-342900">
              <a:buFont typeface="Arial" panose="020B0604020202020204" pitchFamily="34" charset="0"/>
              <a:buChar char="•"/>
            </a:pPr>
            <a:r>
              <a:rPr lang="da-DK" sz="2400" dirty="0" smtClean="0">
                <a:solidFill>
                  <a:srgbClr val="00B050"/>
                </a:solidFill>
                <a:latin typeface="Berlin Sans FB" panose="020E0602020502020306" pitchFamily="34" charset="0"/>
              </a:rPr>
              <a:t>Repræsentation af  fundamental sygepleje arbejde ved </a:t>
            </a:r>
            <a:r>
              <a:rPr lang="da-DK" sz="2400" dirty="0">
                <a:solidFill>
                  <a:srgbClr val="00B050"/>
                </a:solidFill>
                <a:latin typeface="Berlin Sans FB" panose="020E0602020502020306" pitchFamily="34" charset="0"/>
              </a:rPr>
              <a:t>passende beslutningstagende borde</a:t>
            </a:r>
          </a:p>
          <a:p>
            <a:pPr marL="342900" indent="-342900">
              <a:buFont typeface="Arial" panose="020B0604020202020204" pitchFamily="34" charset="0"/>
              <a:buChar char="•"/>
            </a:pPr>
            <a:r>
              <a:rPr lang="da-DK" sz="2400" dirty="0" smtClean="0">
                <a:solidFill>
                  <a:srgbClr val="00B050"/>
                </a:solidFill>
                <a:latin typeface="Berlin Sans FB" panose="020E0602020502020306" pitchFamily="34" charset="0"/>
              </a:rPr>
              <a:t>Ressourcer </a:t>
            </a:r>
            <a:r>
              <a:rPr lang="da-DK" sz="2400" dirty="0">
                <a:solidFill>
                  <a:srgbClr val="00B050"/>
                </a:solidFill>
                <a:latin typeface="Berlin Sans FB" panose="020E0602020502020306" pitchFamily="34" charset="0"/>
              </a:rPr>
              <a:t>til at støtte </a:t>
            </a:r>
            <a:r>
              <a:rPr lang="da-DK" sz="2400" dirty="0" smtClean="0">
                <a:solidFill>
                  <a:srgbClr val="00B050"/>
                </a:solidFill>
                <a:latin typeface="Berlin Sans FB" panose="020E0602020502020306" pitchFamily="34" charset="0"/>
              </a:rPr>
              <a:t>fundamental sygepleje</a:t>
            </a:r>
            <a:endParaRPr lang="da-DK" sz="2400" dirty="0">
              <a:solidFill>
                <a:srgbClr val="00B050"/>
              </a:solidFill>
              <a:latin typeface="Berlin Sans FB" panose="020E0602020502020306" pitchFamily="34" charset="0"/>
            </a:endParaRPr>
          </a:p>
        </p:txBody>
      </p:sp>
      <p:sp>
        <p:nvSpPr>
          <p:cNvPr id="6" name="Rektangel 5"/>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Bille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pic>
        <p:nvPicPr>
          <p:cNvPr id="8" name="Billed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83513" y="5943207"/>
            <a:ext cx="1655064" cy="664464"/>
          </a:xfrm>
          <a:prstGeom prst="rect">
            <a:avLst/>
          </a:prstGeom>
        </p:spPr>
      </p:pic>
      <p:pic>
        <p:nvPicPr>
          <p:cNvPr id="9" name="Billede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223238" y="5751183"/>
            <a:ext cx="635508" cy="856488"/>
          </a:xfrm>
          <a:prstGeom prst="rect">
            <a:avLst/>
          </a:prstGeom>
        </p:spPr>
      </p:pic>
    </p:spTree>
    <p:extLst>
      <p:ext uri="{BB962C8B-B14F-4D97-AF65-F5344CB8AC3E}">
        <p14:creationId xmlns:p14="http://schemas.microsoft.com/office/powerpoint/2010/main" val="2367943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83513" y="5943207"/>
            <a:ext cx="1655064" cy="664464"/>
          </a:xfrm>
          <a:prstGeom prst="rect">
            <a:avLst/>
          </a:prstGeom>
        </p:spPr>
      </p:pic>
      <p:sp>
        <p:nvSpPr>
          <p:cNvPr id="4" name="Rektangel 3"/>
          <p:cNvSpPr/>
          <p:nvPr/>
        </p:nvSpPr>
        <p:spPr>
          <a:xfrm>
            <a:off x="395110" y="238458"/>
            <a:ext cx="11309210" cy="1754326"/>
          </a:xfrm>
          <a:prstGeom prst="rect">
            <a:avLst/>
          </a:prstGeom>
        </p:spPr>
        <p:txBody>
          <a:bodyPr wrap="square">
            <a:spAutoFit/>
          </a:bodyPr>
          <a:lstStyle/>
          <a:p>
            <a:r>
              <a:rPr lang="da-DK" sz="3600" b="1" dirty="0">
                <a:solidFill>
                  <a:schemeClr val="accent4"/>
                </a:solidFill>
                <a:latin typeface="Berlin Sans FB" panose="020E0602020502020306" pitchFamily="34" charset="0"/>
              </a:rPr>
              <a:t>The International Learning </a:t>
            </a:r>
            <a:r>
              <a:rPr lang="da-DK" sz="3600" b="1" dirty="0" err="1">
                <a:solidFill>
                  <a:schemeClr val="accent4"/>
                </a:solidFill>
                <a:latin typeface="Berlin Sans FB" panose="020E0602020502020306" pitchFamily="34" charset="0"/>
              </a:rPr>
              <a:t>Collaborative</a:t>
            </a:r>
            <a:r>
              <a:rPr lang="da-DK" sz="3600" b="1" dirty="0">
                <a:solidFill>
                  <a:schemeClr val="accent4"/>
                </a:solidFill>
                <a:latin typeface="Berlin Sans FB" panose="020E0602020502020306" pitchFamily="34" charset="0"/>
              </a:rPr>
              <a:t> – Positions </a:t>
            </a:r>
            <a:r>
              <a:rPr lang="da-DK" sz="3600" b="1" dirty="0" smtClean="0">
                <a:solidFill>
                  <a:schemeClr val="accent4"/>
                </a:solidFill>
                <a:latin typeface="Berlin Sans FB" panose="020E0602020502020306" pitchFamily="34" charset="0"/>
              </a:rPr>
              <a:t>statements 2023 – Time for fundamental </a:t>
            </a:r>
            <a:r>
              <a:rPr lang="da-DK" sz="3600" b="1" dirty="0" err="1" smtClean="0">
                <a:solidFill>
                  <a:schemeClr val="accent4"/>
                </a:solidFill>
                <a:latin typeface="Berlin Sans FB" panose="020E0602020502020306" pitchFamily="34" charset="0"/>
              </a:rPr>
              <a:t>care</a:t>
            </a:r>
            <a:r>
              <a:rPr lang="da-DK" sz="3600" b="1" dirty="0" smtClean="0">
                <a:solidFill>
                  <a:schemeClr val="accent4"/>
                </a:solidFill>
                <a:latin typeface="Berlin Sans FB" panose="020E0602020502020306" pitchFamily="34" charset="0"/>
              </a:rPr>
              <a:t> (r)evolution</a:t>
            </a:r>
            <a:endParaRPr lang="da-DK" sz="3600" b="1" dirty="0">
              <a:solidFill>
                <a:schemeClr val="accent4"/>
              </a:solidFill>
              <a:latin typeface="Berlin Sans FB" panose="020E0602020502020306" pitchFamily="34" charset="0"/>
            </a:endParaRPr>
          </a:p>
        </p:txBody>
      </p:sp>
      <p:sp>
        <p:nvSpPr>
          <p:cNvPr id="6" name="Pladsholder til indhold 1"/>
          <p:cNvSpPr>
            <a:spLocks noGrp="1"/>
          </p:cNvSpPr>
          <p:nvPr>
            <p:ph idx="1"/>
          </p:nvPr>
        </p:nvSpPr>
        <p:spPr>
          <a:xfrm>
            <a:off x="665379" y="2091669"/>
            <a:ext cx="10515600" cy="4351338"/>
          </a:xfrm>
        </p:spPr>
        <p:txBody>
          <a:bodyPr>
            <a:normAutofit lnSpcReduction="10000"/>
          </a:bodyPr>
          <a:lstStyle/>
          <a:p>
            <a:r>
              <a:rPr lang="da-DK" dirty="0" smtClean="0">
                <a:latin typeface="Berlin Sans FB" panose="020E0602020502020306" pitchFamily="34" charset="0"/>
              </a:rPr>
              <a:t>Strategi </a:t>
            </a:r>
            <a:r>
              <a:rPr lang="da-DK" dirty="0" smtClean="0">
                <a:latin typeface="Berlin Sans FB" panose="020E0602020502020306" pitchFamily="34" charset="0"/>
              </a:rPr>
              <a:t>1: </a:t>
            </a:r>
            <a:r>
              <a:rPr lang="da-DK" dirty="0" smtClean="0">
                <a:latin typeface="Berlin Sans FB" panose="020E0602020502020306" pitchFamily="34" charset="0"/>
              </a:rPr>
              <a:t>Adressér ikke-sygeplejeopgavers</a:t>
            </a:r>
            <a:r>
              <a:rPr lang="da-DK" dirty="0" smtClean="0">
                <a:latin typeface="Berlin Sans FB" panose="020E0602020502020306" pitchFamily="34" charset="0"/>
              </a:rPr>
              <a:t>: </a:t>
            </a:r>
            <a:r>
              <a:rPr lang="da-DK" dirty="0" smtClean="0">
                <a:latin typeface="Berlin Sans FB" panose="020E0602020502020306" pitchFamily="34" charset="0"/>
              </a:rPr>
              <a:t>Genvinde og beskytte tiden til at yde fundamental sygepleje af høj værdi</a:t>
            </a:r>
            <a:endParaRPr lang="da-DK" dirty="0" smtClean="0">
              <a:latin typeface="Berlin Sans FB" panose="020E0602020502020306" pitchFamily="34" charset="0"/>
            </a:endParaRPr>
          </a:p>
          <a:p>
            <a:endParaRPr lang="da-DK" dirty="0" smtClean="0">
              <a:latin typeface="Berlin Sans FB" panose="020E0602020502020306" pitchFamily="34" charset="0"/>
            </a:endParaRPr>
          </a:p>
          <a:p>
            <a:r>
              <a:rPr lang="da-DK" dirty="0" smtClean="0">
                <a:latin typeface="Berlin Sans FB" panose="020E0602020502020306" pitchFamily="34" charset="0"/>
              </a:rPr>
              <a:t>Strategi </a:t>
            </a:r>
            <a:r>
              <a:rPr lang="da-DK" dirty="0" smtClean="0">
                <a:latin typeface="Berlin Sans FB" panose="020E0602020502020306" pitchFamily="34" charset="0"/>
              </a:rPr>
              <a:t>2: </a:t>
            </a:r>
            <a:r>
              <a:rPr lang="da-DK" dirty="0" smtClean="0">
                <a:latin typeface="Berlin Sans FB" panose="020E0602020502020306" pitchFamily="34" charset="0"/>
              </a:rPr>
              <a:t>Fremhæv den positive ændring fra underskudsbaseret til bekræftende sprog, når fundamental sygepleje beskrives</a:t>
            </a:r>
            <a:endParaRPr lang="da-DK" dirty="0" smtClean="0">
              <a:latin typeface="Berlin Sans FB" panose="020E0602020502020306" pitchFamily="34" charset="0"/>
            </a:endParaRPr>
          </a:p>
          <a:p>
            <a:endParaRPr lang="da-DK" dirty="0" smtClean="0">
              <a:latin typeface="Berlin Sans FB" panose="020E0602020502020306" pitchFamily="34" charset="0"/>
            </a:endParaRPr>
          </a:p>
          <a:p>
            <a:r>
              <a:rPr lang="da-DK" dirty="0" smtClean="0">
                <a:latin typeface="Berlin Sans FB" panose="020E0602020502020306" pitchFamily="34" charset="0"/>
              </a:rPr>
              <a:t>Strategi 3: </a:t>
            </a:r>
            <a:r>
              <a:rPr lang="da-DK" dirty="0" smtClean="0">
                <a:latin typeface="Berlin Sans FB" panose="020E0602020502020306" pitchFamily="34" charset="0"/>
              </a:rPr>
              <a:t>Tilgå evidens og vurder effekt: Demonstrer transformation i fundamental </a:t>
            </a:r>
            <a:r>
              <a:rPr lang="da-DK" dirty="0" smtClean="0">
                <a:latin typeface="Berlin Sans FB" panose="020E0602020502020306" pitchFamily="34" charset="0"/>
              </a:rPr>
              <a:t>sygepleje ved at generer relevante indikatorer og effektmål samt ved grundigt at sammenfatte eksisterende forskning.</a:t>
            </a:r>
            <a:endParaRPr lang="da-DK" dirty="0">
              <a:latin typeface="Berlin Sans FB" panose="020E0602020502020306" pitchFamily="34" charset="0"/>
            </a:endParaRPr>
          </a:p>
          <a:p>
            <a:endParaRPr lang="da-DK" dirty="0" smtClean="0"/>
          </a:p>
          <a:p>
            <a:endParaRPr lang="da-DK" dirty="0"/>
          </a:p>
        </p:txBody>
      </p:sp>
      <p:sp>
        <p:nvSpPr>
          <p:cNvPr id="7" name="Rektangel 6"/>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Bille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pic>
        <p:nvPicPr>
          <p:cNvPr id="10" name="Billed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223238" y="5751183"/>
            <a:ext cx="635508" cy="856488"/>
          </a:xfrm>
          <a:prstGeom prst="rect">
            <a:avLst/>
          </a:prstGeom>
        </p:spPr>
      </p:pic>
    </p:spTree>
    <p:extLst>
      <p:ext uri="{BB962C8B-B14F-4D97-AF65-F5344CB8AC3E}">
        <p14:creationId xmlns:p14="http://schemas.microsoft.com/office/powerpoint/2010/main" val="958349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kstfelt 21"/>
          <p:cNvSpPr txBox="1"/>
          <p:nvPr/>
        </p:nvSpPr>
        <p:spPr>
          <a:xfrm>
            <a:off x="407180" y="316102"/>
            <a:ext cx="11319382" cy="646331"/>
          </a:xfrm>
          <a:prstGeom prst="rect">
            <a:avLst/>
          </a:prstGeom>
          <a:noFill/>
        </p:spPr>
        <p:txBody>
          <a:bodyPr wrap="square" rtlCol="0">
            <a:spAutoFit/>
          </a:bodyPr>
          <a:lstStyle/>
          <a:p>
            <a:r>
              <a:rPr lang="da-DK" sz="3600" b="1" dirty="0" smtClean="0">
                <a:solidFill>
                  <a:schemeClr val="accent4"/>
                </a:solidFill>
                <a:latin typeface="Berlin Sans FB" panose="020E0602020502020306" pitchFamily="34" charset="0"/>
              </a:rPr>
              <a:t>Hvad vil jeg komme omkring?</a:t>
            </a:r>
            <a:endParaRPr lang="da-DK" sz="3600" b="1" dirty="0">
              <a:solidFill>
                <a:schemeClr val="accent4"/>
              </a:solidFill>
              <a:latin typeface="Berlin Sans FB" panose="020E0602020502020306" pitchFamily="34" charset="0"/>
            </a:endParaRPr>
          </a:p>
        </p:txBody>
      </p:sp>
      <p:pic>
        <p:nvPicPr>
          <p:cNvPr id="9" name="Bille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sp>
        <p:nvSpPr>
          <p:cNvPr id="10" name="Rektangel 9"/>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5" name="Billede 1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83513" y="5943207"/>
            <a:ext cx="1655064" cy="664464"/>
          </a:xfrm>
          <a:prstGeom prst="rect">
            <a:avLst/>
          </a:prstGeom>
        </p:spPr>
      </p:pic>
      <p:pic>
        <p:nvPicPr>
          <p:cNvPr id="16" name="Billede 1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223238" y="5751183"/>
            <a:ext cx="635508" cy="856488"/>
          </a:xfrm>
          <a:prstGeom prst="rect">
            <a:avLst/>
          </a:prstGeom>
        </p:spPr>
      </p:pic>
      <p:sp>
        <p:nvSpPr>
          <p:cNvPr id="2" name="Pladsholder til indhold 1"/>
          <p:cNvSpPr>
            <a:spLocks noGrp="1"/>
          </p:cNvSpPr>
          <p:nvPr>
            <p:ph idx="1"/>
          </p:nvPr>
        </p:nvSpPr>
        <p:spPr>
          <a:xfrm>
            <a:off x="833247" y="1591869"/>
            <a:ext cx="10515600" cy="4351338"/>
          </a:xfrm>
        </p:spPr>
        <p:txBody>
          <a:bodyPr>
            <a:normAutofit/>
          </a:bodyPr>
          <a:lstStyle/>
          <a:p>
            <a:r>
              <a:rPr lang="da-DK" sz="4400" dirty="0" smtClean="0">
                <a:latin typeface="Berlin Sans FB Demi" panose="020E0802020502020306" pitchFamily="34" charset="0"/>
              </a:rPr>
              <a:t>Baggrunden for Fundamentals of Care</a:t>
            </a:r>
            <a:endParaRPr lang="da-DK" sz="4400" dirty="0" smtClean="0">
              <a:latin typeface="Berlin Sans FB Demi" panose="020E0802020502020306" pitchFamily="34" charset="0"/>
            </a:endParaRPr>
          </a:p>
          <a:p>
            <a:r>
              <a:rPr lang="da-DK" sz="4400" dirty="0">
                <a:latin typeface="Berlin Sans FB Demi" panose="020E0802020502020306" pitchFamily="34" charset="0"/>
              </a:rPr>
              <a:t>Udviklingen af Fundamentals of Care</a:t>
            </a:r>
          </a:p>
          <a:p>
            <a:r>
              <a:rPr lang="da-DK" sz="4400" dirty="0" smtClean="0">
                <a:latin typeface="Berlin Sans FB Demi" panose="020E0802020502020306" pitchFamily="34" charset="0"/>
              </a:rPr>
              <a:t>Os </a:t>
            </a:r>
            <a:r>
              <a:rPr lang="da-DK" sz="4400" dirty="0" smtClean="0">
                <a:latin typeface="Berlin Sans FB Demi" panose="020E0802020502020306" pitchFamily="34" charset="0"/>
              </a:rPr>
              <a:t>– hvad har vi gjort?</a:t>
            </a:r>
          </a:p>
          <a:p>
            <a:r>
              <a:rPr lang="da-DK" sz="4400" dirty="0" smtClean="0">
                <a:latin typeface="Berlin Sans FB Demi" panose="020E0802020502020306" pitchFamily="34" charset="0"/>
              </a:rPr>
              <a:t>Jer – Så skal der tales sygepleje</a:t>
            </a:r>
            <a:endParaRPr lang="da-DK" sz="4400" dirty="0">
              <a:latin typeface="Berlin Sans FB Demi" panose="020E0802020502020306" pitchFamily="34" charset="0"/>
            </a:endParaRPr>
          </a:p>
        </p:txBody>
      </p:sp>
    </p:spTree>
    <p:extLst>
      <p:ext uri="{BB962C8B-B14F-4D97-AF65-F5344CB8AC3E}">
        <p14:creationId xmlns:p14="http://schemas.microsoft.com/office/powerpoint/2010/main" val="16589587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pic>
        <p:nvPicPr>
          <p:cNvPr id="7" name="Billed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83513" y="5943207"/>
            <a:ext cx="1655064" cy="664464"/>
          </a:xfrm>
          <a:prstGeom prst="rect">
            <a:avLst/>
          </a:prstGeom>
        </p:spPr>
      </p:pic>
      <p:pic>
        <p:nvPicPr>
          <p:cNvPr id="8" name="Billede 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223238" y="5751183"/>
            <a:ext cx="635508" cy="856488"/>
          </a:xfrm>
          <a:prstGeom prst="rect">
            <a:avLst/>
          </a:prstGeom>
        </p:spPr>
      </p:pic>
      <p:sp>
        <p:nvSpPr>
          <p:cNvPr id="3" name="Pladsholder til indhold 2"/>
          <p:cNvSpPr>
            <a:spLocks noGrp="1"/>
          </p:cNvSpPr>
          <p:nvPr>
            <p:ph idx="1"/>
          </p:nvPr>
        </p:nvSpPr>
        <p:spPr>
          <a:xfrm>
            <a:off x="1111045" y="949895"/>
            <a:ext cx="10515600" cy="5120231"/>
          </a:xfrm>
        </p:spPr>
        <p:txBody>
          <a:bodyPr>
            <a:noAutofit/>
          </a:bodyPr>
          <a:lstStyle/>
          <a:p>
            <a:r>
              <a:rPr lang="da-DK" sz="3000" dirty="0">
                <a:latin typeface="Berlin Sans FB" panose="020E0602020502020306" pitchFamily="34" charset="0"/>
              </a:rPr>
              <a:t>Redegørelse Det etiske råd </a:t>
            </a:r>
            <a:r>
              <a:rPr lang="da-DK" sz="3000" dirty="0" smtClean="0">
                <a:latin typeface="Berlin Sans FB" panose="020E0602020502020306" pitchFamily="34" charset="0"/>
              </a:rPr>
              <a:t>2021 OMSORG I SUNDHEDSVÆSENET </a:t>
            </a:r>
          </a:p>
          <a:p>
            <a:r>
              <a:rPr lang="da-DK" sz="3000" dirty="0" smtClean="0">
                <a:latin typeface="Berlin Sans FB" panose="020E0602020502020306" pitchFamily="34" charset="0"/>
              </a:rPr>
              <a:t>Bog af Alexander </a:t>
            </a:r>
            <a:r>
              <a:rPr lang="da-DK" sz="3000" dirty="0">
                <a:latin typeface="Berlin Sans FB" panose="020E0602020502020306" pitchFamily="34" charset="0"/>
              </a:rPr>
              <a:t>Von </a:t>
            </a:r>
            <a:r>
              <a:rPr lang="da-DK" sz="3000" dirty="0" err="1">
                <a:latin typeface="Berlin Sans FB" panose="020E0602020502020306" pitchFamily="34" charset="0"/>
              </a:rPr>
              <a:t>Oettingen</a:t>
            </a:r>
            <a:r>
              <a:rPr lang="da-DK" sz="3000" dirty="0">
                <a:latin typeface="Berlin Sans FB" panose="020E0602020502020306" pitchFamily="34" charset="0"/>
              </a:rPr>
              <a:t>, Dorthe Boe </a:t>
            </a:r>
            <a:r>
              <a:rPr lang="da-DK" sz="3000" dirty="0" err="1">
                <a:latin typeface="Berlin Sans FB" panose="020E0602020502020306" pitchFamily="34" charset="0"/>
              </a:rPr>
              <a:t>Danbjørg</a:t>
            </a:r>
            <a:r>
              <a:rPr lang="da-DK" sz="3000" dirty="0">
                <a:latin typeface="Berlin Sans FB" panose="020E0602020502020306" pitchFamily="34" charset="0"/>
              </a:rPr>
              <a:t> (red</a:t>
            </a:r>
            <a:r>
              <a:rPr lang="da-DK" sz="3000" dirty="0" smtClean="0">
                <a:latin typeface="Berlin Sans FB" panose="020E0602020502020306" pitchFamily="34" charset="0"/>
              </a:rPr>
              <a:t>.): Pissedårlig sygepleje</a:t>
            </a:r>
          </a:p>
          <a:p>
            <a:r>
              <a:rPr lang="da-DK" sz="3000" dirty="0">
                <a:latin typeface="Berlin Sans FB" panose="020E0602020502020306" pitchFamily="34" charset="0"/>
              </a:rPr>
              <a:t>Lønforhandlingerne for sygeplejersker og omsorgsfag generelt</a:t>
            </a:r>
          </a:p>
          <a:p>
            <a:r>
              <a:rPr lang="da-DK" sz="3000" dirty="0" smtClean="0">
                <a:latin typeface="Berlin Sans FB" panose="020E0602020502020306" pitchFamily="34" charset="0"/>
              </a:rPr>
              <a:t>Fokus på robusthed, forråelse, høje følelsesmæssige krav, </a:t>
            </a:r>
            <a:r>
              <a:rPr lang="da-DK" sz="3000" dirty="0" err="1" smtClean="0">
                <a:latin typeface="Berlin Sans FB" panose="020E0602020502020306" pitchFamily="34" charset="0"/>
              </a:rPr>
              <a:t>compassion</a:t>
            </a:r>
            <a:r>
              <a:rPr lang="da-DK" sz="3000" dirty="0">
                <a:latin typeface="Berlin Sans FB" panose="020E0602020502020306" pitchFamily="34" charset="0"/>
              </a:rPr>
              <a:t>, </a:t>
            </a:r>
            <a:r>
              <a:rPr lang="da-DK" sz="3000" dirty="0" smtClean="0">
                <a:latin typeface="Berlin Sans FB" panose="020E0602020502020306" pitchFamily="34" charset="0"/>
              </a:rPr>
              <a:t>uddannelse </a:t>
            </a:r>
            <a:r>
              <a:rPr lang="da-DK" sz="3000" dirty="0">
                <a:latin typeface="Berlin Sans FB" panose="020E0602020502020306" pitchFamily="34" charset="0"/>
              </a:rPr>
              <a:t>af supervisorer</a:t>
            </a:r>
          </a:p>
          <a:p>
            <a:r>
              <a:rPr lang="da-DK" sz="3000" dirty="0" smtClean="0">
                <a:latin typeface="Berlin Sans FB" panose="020E0602020502020306" pitchFamily="34" charset="0"/>
              </a:rPr>
              <a:t>Den gode samtale / Fælles beslutningstagning</a:t>
            </a:r>
          </a:p>
          <a:p>
            <a:r>
              <a:rPr lang="da-DK" sz="3000" dirty="0" smtClean="0">
                <a:latin typeface="Berlin Sans FB" panose="020E0602020502020306" pitchFamily="34" charset="0"/>
              </a:rPr>
              <a:t>Rekruttering af nye sygeplejersker til uddannelsen (politisk bestemt)</a:t>
            </a:r>
          </a:p>
          <a:p>
            <a:endParaRPr lang="da-DK" sz="3000" dirty="0">
              <a:latin typeface="Berlin Sans FB" panose="020E0602020502020306" pitchFamily="34" charset="0"/>
            </a:endParaRPr>
          </a:p>
          <a:p>
            <a:endParaRPr lang="da-DK" sz="3000" dirty="0">
              <a:latin typeface="Berlin Sans FB" panose="020E0602020502020306" pitchFamily="34" charset="0"/>
            </a:endParaRPr>
          </a:p>
        </p:txBody>
      </p:sp>
      <p:sp>
        <p:nvSpPr>
          <p:cNvPr id="4" name="Rektangel 3"/>
          <p:cNvSpPr/>
          <p:nvPr/>
        </p:nvSpPr>
        <p:spPr>
          <a:xfrm>
            <a:off x="395110" y="238458"/>
            <a:ext cx="11309210" cy="646331"/>
          </a:xfrm>
          <a:prstGeom prst="rect">
            <a:avLst/>
          </a:prstGeom>
        </p:spPr>
        <p:txBody>
          <a:bodyPr wrap="square">
            <a:spAutoFit/>
          </a:bodyPr>
          <a:lstStyle/>
          <a:p>
            <a:r>
              <a:rPr lang="da-DK" sz="3600" b="1" dirty="0" smtClean="0">
                <a:solidFill>
                  <a:schemeClr val="accent4"/>
                </a:solidFill>
                <a:latin typeface="Berlin Sans FB" panose="020E0602020502020306" pitchFamily="34" charset="0"/>
              </a:rPr>
              <a:t>Tendenser?</a:t>
            </a:r>
            <a:endParaRPr lang="da-DK" sz="3600" b="1" dirty="0">
              <a:solidFill>
                <a:schemeClr val="accent4"/>
              </a:solidFill>
              <a:latin typeface="Berlin Sans FB" panose="020E0602020502020306" pitchFamily="34" charset="0"/>
            </a:endParaRPr>
          </a:p>
        </p:txBody>
      </p:sp>
      <p:sp>
        <p:nvSpPr>
          <p:cNvPr id="5" name="Rektangel 4"/>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444093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p:cNvSpPr txBox="1">
            <a:spLocks/>
          </p:cNvSpPr>
          <p:nvPr/>
        </p:nvSpPr>
        <p:spPr>
          <a:xfrm>
            <a:off x="886324" y="3755279"/>
            <a:ext cx="10409446" cy="852148"/>
          </a:xfrm>
          <a:prstGeom prst="rect">
            <a:avLst/>
          </a:prstGeom>
          <a:effectLst>
            <a:outerShdw dist="88900" dir="2700000" algn="tl" rotWithShape="0">
              <a:prstClr val="black">
                <a:alpha val="76000"/>
              </a:prstClr>
            </a:outerShdw>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9600" b="1" dirty="0" smtClean="0">
                <a:solidFill>
                  <a:srgbClr val="FFC000"/>
                </a:solidFill>
                <a:effectLst>
                  <a:outerShdw blurRad="38100" dist="38100" dir="2700000" algn="tl">
                    <a:srgbClr val="000000">
                      <a:alpha val="43137"/>
                    </a:srgbClr>
                  </a:outerShdw>
                </a:effectLst>
                <a:latin typeface="Berlin Sans FB" panose="020E0602020502020306" pitchFamily="34" charset="0"/>
              </a:rPr>
              <a:t>OS – HVAD HAR VI GJORT?</a:t>
            </a:r>
            <a:endParaRPr lang="da-DK" sz="9600" b="1" dirty="0">
              <a:solidFill>
                <a:srgbClr val="FFC000"/>
              </a:solidFill>
              <a:effectLst>
                <a:outerShdw blurRad="38100" dist="38100" dir="2700000" algn="tl">
                  <a:srgbClr val="000000">
                    <a:alpha val="43137"/>
                  </a:srgbClr>
                </a:outerShdw>
              </a:effectLst>
              <a:latin typeface="Berlin Sans FB" panose="020E0602020502020306" pitchFamily="34" charset="0"/>
            </a:endParaRPr>
          </a:p>
        </p:txBody>
      </p:sp>
      <p:pic>
        <p:nvPicPr>
          <p:cNvPr id="16" name="Billede 1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83513" y="5943207"/>
            <a:ext cx="1655064" cy="664464"/>
          </a:xfrm>
          <a:prstGeom prst="rect">
            <a:avLst/>
          </a:prstGeom>
        </p:spPr>
      </p:pic>
      <p:pic>
        <p:nvPicPr>
          <p:cNvPr id="17" name="Billede 1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223238" y="5751183"/>
            <a:ext cx="635508" cy="856488"/>
          </a:xfrm>
          <a:prstGeom prst="rect">
            <a:avLst/>
          </a:prstGeom>
        </p:spPr>
      </p:pic>
      <p:sp>
        <p:nvSpPr>
          <p:cNvPr id="9" name="Rektangel 8"/>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spTree>
    <p:extLst>
      <p:ext uri="{BB962C8B-B14F-4D97-AF65-F5344CB8AC3E}">
        <p14:creationId xmlns:p14="http://schemas.microsoft.com/office/powerpoint/2010/main" val="5999189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6564457" y="610150"/>
            <a:ext cx="5053440" cy="3092915"/>
          </a:xfrm>
          <a:prstGeom prst="rect">
            <a:avLst/>
          </a:prstGeom>
        </p:spPr>
      </p:pic>
      <p:sp>
        <p:nvSpPr>
          <p:cNvPr id="7" name="Tekstfelt 6"/>
          <p:cNvSpPr txBox="1"/>
          <p:nvPr/>
        </p:nvSpPr>
        <p:spPr>
          <a:xfrm>
            <a:off x="394335" y="255390"/>
            <a:ext cx="8122669" cy="646331"/>
          </a:xfrm>
          <a:prstGeom prst="rect">
            <a:avLst/>
          </a:prstGeom>
          <a:noFill/>
        </p:spPr>
        <p:txBody>
          <a:bodyPr wrap="square" rtlCol="0">
            <a:spAutoFit/>
          </a:bodyPr>
          <a:lstStyle/>
          <a:p>
            <a:r>
              <a:rPr lang="da-DK" sz="3600" b="1" dirty="0" smtClean="0">
                <a:solidFill>
                  <a:schemeClr val="accent4"/>
                </a:solidFill>
                <a:latin typeface="Berlin Sans FB" panose="020E0602020502020306" pitchFamily="34" charset="0"/>
              </a:rPr>
              <a:t>FORMÅL FOR VORES AFDELINGER</a:t>
            </a:r>
            <a:endParaRPr lang="da-DK" sz="3600" b="1" dirty="0">
              <a:solidFill>
                <a:schemeClr val="accent4"/>
              </a:solidFill>
              <a:latin typeface="Berlin Sans FB" panose="020E0602020502020306" pitchFamily="34" charset="0"/>
            </a:endParaRPr>
          </a:p>
        </p:txBody>
      </p:sp>
      <p:pic>
        <p:nvPicPr>
          <p:cNvPr id="11" name="Billede 10"/>
          <p:cNvPicPr>
            <a:picLocks noChangeAspect="1"/>
          </p:cNvPicPr>
          <p:nvPr/>
        </p:nvPicPr>
        <p:blipFill rotWithShape="1">
          <a:blip r:embed="rId4"/>
          <a:srcRect l="37930"/>
          <a:stretch/>
        </p:blipFill>
        <p:spPr>
          <a:xfrm rot="5400000">
            <a:off x="7801063" y="4002539"/>
            <a:ext cx="2495469" cy="1797826"/>
          </a:xfrm>
          <a:prstGeom prst="rect">
            <a:avLst/>
          </a:prstGeom>
        </p:spPr>
      </p:pic>
      <p:pic>
        <p:nvPicPr>
          <p:cNvPr id="8" name="Billed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sp>
        <p:nvSpPr>
          <p:cNvPr id="9" name="Rektangel 8"/>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6" name="Billede 15"/>
          <p:cNvPicPr>
            <a:picLocks noChangeAspect="1"/>
          </p:cNvPicPr>
          <p:nvPr/>
        </p:nvPicPr>
        <p:blipFill rotWithShape="1">
          <a:blip r:embed="rId4"/>
          <a:srcRect l="7309" t="16730" r="63075" b="23039"/>
          <a:stretch/>
        </p:blipFill>
        <p:spPr>
          <a:xfrm rot="5400000">
            <a:off x="8463092" y="2509882"/>
            <a:ext cx="1190670" cy="1082843"/>
          </a:xfrm>
          <a:prstGeom prst="rect">
            <a:avLst/>
          </a:prstGeom>
        </p:spPr>
      </p:pic>
      <p:sp>
        <p:nvSpPr>
          <p:cNvPr id="4" name="Rektangel 3"/>
          <p:cNvSpPr/>
          <p:nvPr/>
        </p:nvSpPr>
        <p:spPr>
          <a:xfrm>
            <a:off x="662964" y="1423092"/>
            <a:ext cx="6324518" cy="3539430"/>
          </a:xfrm>
          <a:prstGeom prst="rect">
            <a:avLst/>
          </a:prstGeom>
        </p:spPr>
        <p:txBody>
          <a:bodyPr wrap="square">
            <a:spAutoFit/>
          </a:bodyPr>
          <a:lstStyle/>
          <a:p>
            <a:pPr marL="285750" lvl="0" indent="-285750">
              <a:buFont typeface="Arial" panose="020B0604020202020204" pitchFamily="34" charset="0"/>
              <a:buChar char="•"/>
            </a:pPr>
            <a:r>
              <a:rPr lang="da-DK" sz="2800" dirty="0" smtClean="0">
                <a:latin typeface="Berlin Sans FB" panose="020E0602020502020306" pitchFamily="34" charset="0"/>
              </a:rPr>
              <a:t>STØTTE REFLEKSIONER OVER SYGEPLEJEPRAKSIS</a:t>
            </a:r>
          </a:p>
          <a:p>
            <a:pPr lvl="0"/>
            <a:r>
              <a:rPr lang="da-DK" sz="2800" dirty="0" smtClean="0">
                <a:latin typeface="Berlin Sans FB" panose="020E0602020502020306" pitchFamily="34" charset="0"/>
              </a:rPr>
              <a:t> </a:t>
            </a:r>
          </a:p>
          <a:p>
            <a:pPr marL="285750" lvl="0" indent="-285750">
              <a:buFont typeface="Arial" panose="020B0604020202020204" pitchFamily="34" charset="0"/>
              <a:buChar char="•"/>
            </a:pPr>
            <a:r>
              <a:rPr lang="da-DK" sz="2800" dirty="0" smtClean="0">
                <a:latin typeface="Berlin Sans FB" panose="020E0602020502020306" pitchFamily="34" charset="0"/>
              </a:rPr>
              <a:t>DELE TAVS VIDEN MELLEM SYGEPLEJERSKER </a:t>
            </a:r>
          </a:p>
          <a:p>
            <a:pPr lvl="0"/>
            <a:endParaRPr lang="da-DK" sz="2800" dirty="0" smtClean="0">
              <a:latin typeface="Berlin Sans FB" panose="020E0602020502020306" pitchFamily="34" charset="0"/>
            </a:endParaRPr>
          </a:p>
          <a:p>
            <a:pPr marL="285750" lvl="0" indent="-285750">
              <a:buFont typeface="Arial" panose="020B0604020202020204" pitchFamily="34" charset="0"/>
              <a:buChar char="•"/>
            </a:pPr>
            <a:r>
              <a:rPr lang="da-DK" sz="2800" dirty="0" smtClean="0">
                <a:latin typeface="Berlin Sans FB" panose="020E0602020502020306" pitchFamily="34" charset="0"/>
              </a:rPr>
              <a:t>STYRKE SYGEPLEJERSKERS IDENTITET I DET TVÆRFAGLIGE SAMARBEJDE</a:t>
            </a:r>
            <a:endParaRPr lang="en-US" sz="2800" dirty="0">
              <a:latin typeface="Berlin Sans FB" panose="020E0602020502020306" pitchFamily="34" charset="0"/>
            </a:endParaRPr>
          </a:p>
        </p:txBody>
      </p:sp>
      <p:sp>
        <p:nvSpPr>
          <p:cNvPr id="10" name="Tekstfelt 9"/>
          <p:cNvSpPr txBox="1"/>
          <p:nvPr/>
        </p:nvSpPr>
        <p:spPr>
          <a:xfrm rot="1783504">
            <a:off x="8420329" y="4435735"/>
            <a:ext cx="1400578" cy="307777"/>
          </a:xfrm>
          <a:prstGeom prst="rect">
            <a:avLst/>
          </a:prstGeom>
          <a:noFill/>
        </p:spPr>
        <p:txBody>
          <a:bodyPr wrap="square" rtlCol="0">
            <a:spAutoFit/>
          </a:bodyPr>
          <a:lstStyle/>
          <a:p>
            <a:r>
              <a:rPr lang="da-DK" sz="1400" b="1" dirty="0" smtClean="0">
                <a:latin typeface="Berlin Sans FB" panose="020E0602020502020306" pitchFamily="34" charset="0"/>
              </a:rPr>
              <a:t>SYGEPLEJE</a:t>
            </a:r>
            <a:endParaRPr lang="da-DK" sz="1400" b="1" dirty="0">
              <a:latin typeface="Berlin Sans FB" panose="020E0602020502020306" pitchFamily="34" charset="0"/>
            </a:endParaRPr>
          </a:p>
        </p:txBody>
      </p:sp>
      <p:pic>
        <p:nvPicPr>
          <p:cNvPr id="18" name="Billede 1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83513" y="5943207"/>
            <a:ext cx="1655064" cy="664464"/>
          </a:xfrm>
          <a:prstGeom prst="rect">
            <a:avLst/>
          </a:prstGeom>
        </p:spPr>
      </p:pic>
      <p:pic>
        <p:nvPicPr>
          <p:cNvPr id="19" name="Billede 18"/>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223238" y="5751183"/>
            <a:ext cx="635508" cy="856488"/>
          </a:xfrm>
          <a:prstGeom prst="rect">
            <a:avLst/>
          </a:prstGeom>
        </p:spPr>
      </p:pic>
    </p:spTree>
    <p:extLst>
      <p:ext uri="{BB962C8B-B14F-4D97-AF65-F5344CB8AC3E}">
        <p14:creationId xmlns:p14="http://schemas.microsoft.com/office/powerpoint/2010/main" val="17964873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kstfelt 21"/>
          <p:cNvSpPr txBox="1"/>
          <p:nvPr/>
        </p:nvSpPr>
        <p:spPr>
          <a:xfrm>
            <a:off x="407180" y="316102"/>
            <a:ext cx="3396193" cy="646331"/>
          </a:xfrm>
          <a:prstGeom prst="rect">
            <a:avLst/>
          </a:prstGeom>
          <a:noFill/>
        </p:spPr>
        <p:txBody>
          <a:bodyPr wrap="square" rtlCol="0">
            <a:spAutoFit/>
          </a:bodyPr>
          <a:lstStyle/>
          <a:p>
            <a:r>
              <a:rPr lang="da-DK" sz="3600" b="1" dirty="0" smtClean="0">
                <a:solidFill>
                  <a:schemeClr val="accent4"/>
                </a:solidFill>
                <a:latin typeface="Berlin Sans FB" panose="020E0602020502020306" pitchFamily="34" charset="0"/>
              </a:rPr>
              <a:t>IDENTITET</a:t>
            </a:r>
            <a:endParaRPr lang="da-DK" sz="3600" b="1" dirty="0">
              <a:solidFill>
                <a:schemeClr val="accent4"/>
              </a:solidFill>
              <a:latin typeface="Berlin Sans FB" panose="020E0602020502020306" pitchFamily="34" charset="0"/>
            </a:endParaRPr>
          </a:p>
        </p:txBody>
      </p:sp>
      <p:pic>
        <p:nvPicPr>
          <p:cNvPr id="9" name="Bille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pic>
        <p:nvPicPr>
          <p:cNvPr id="24" name="Billede 23"/>
          <p:cNvPicPr>
            <a:picLocks noChangeAspect="1"/>
          </p:cNvPicPr>
          <p:nvPr/>
        </p:nvPicPr>
        <p:blipFill rotWithShape="1">
          <a:blip r:embed="rId4">
            <a:extLst>
              <a:ext uri="{28A0092B-C50C-407E-A947-70E740481C1C}">
                <a14:useLocalDpi xmlns:a14="http://schemas.microsoft.com/office/drawing/2010/main" val="0"/>
              </a:ext>
            </a:extLst>
          </a:blip>
          <a:srcRect l="41829" r="-1" b="49273"/>
          <a:stretch/>
        </p:blipFill>
        <p:spPr>
          <a:xfrm>
            <a:off x="5718375" y="302267"/>
            <a:ext cx="6698381" cy="2933021"/>
          </a:xfrm>
          <a:prstGeom prst="rect">
            <a:avLst/>
          </a:prstGeom>
        </p:spPr>
      </p:pic>
      <p:pic>
        <p:nvPicPr>
          <p:cNvPr id="11" name="Billede 10"/>
          <p:cNvPicPr>
            <a:picLocks noChangeAspect="1"/>
          </p:cNvPicPr>
          <p:nvPr/>
        </p:nvPicPr>
        <p:blipFill rotWithShape="1">
          <a:blip r:embed="rId5"/>
          <a:srcRect b="2367"/>
          <a:stretch/>
        </p:blipFill>
        <p:spPr>
          <a:xfrm rot="21079908">
            <a:off x="1966304" y="1452000"/>
            <a:ext cx="2775987" cy="4833629"/>
          </a:xfrm>
          <a:prstGeom prst="rect">
            <a:avLst/>
          </a:prstGeom>
        </p:spPr>
      </p:pic>
      <p:pic>
        <p:nvPicPr>
          <p:cNvPr id="12" name="Billede 11"/>
          <p:cNvPicPr>
            <a:picLocks noChangeAspect="1"/>
          </p:cNvPicPr>
          <p:nvPr/>
        </p:nvPicPr>
        <p:blipFill rotWithShape="1">
          <a:blip r:embed="rId6"/>
          <a:srcRect l="7270" t="13111" r="15737" b="11528"/>
          <a:stretch/>
        </p:blipFill>
        <p:spPr>
          <a:xfrm>
            <a:off x="4381706" y="3227470"/>
            <a:ext cx="3478162" cy="2167355"/>
          </a:xfrm>
          <a:prstGeom prst="rect">
            <a:avLst/>
          </a:prstGeom>
        </p:spPr>
      </p:pic>
      <p:sp>
        <p:nvSpPr>
          <p:cNvPr id="13" name="Rektangel 12"/>
          <p:cNvSpPr/>
          <p:nvPr/>
        </p:nvSpPr>
        <p:spPr>
          <a:xfrm rot="1324412">
            <a:off x="4894495" y="3737147"/>
            <a:ext cx="2802446" cy="954107"/>
          </a:xfrm>
          <a:prstGeom prst="rect">
            <a:avLst/>
          </a:prstGeom>
        </p:spPr>
        <p:txBody>
          <a:bodyPr wrap="square">
            <a:spAutoFit/>
          </a:bodyPr>
          <a:lstStyle/>
          <a:p>
            <a:pPr algn="ctr"/>
            <a:r>
              <a:rPr lang="da-DK" sz="2800" b="1" dirty="0" smtClean="0">
                <a:latin typeface="Berlin Sans FB" panose="020E0602020502020306" pitchFamily="34" charset="0"/>
              </a:rPr>
              <a:t>EN UENDELIG DISKUSSION…</a:t>
            </a:r>
            <a:endParaRPr lang="da-DK" sz="2800" b="1" dirty="0">
              <a:latin typeface="Berlin Sans FB" panose="020E0602020502020306" pitchFamily="34" charset="0"/>
            </a:endParaRPr>
          </a:p>
        </p:txBody>
      </p:sp>
      <p:sp>
        <p:nvSpPr>
          <p:cNvPr id="3" name="Ellipse 2"/>
          <p:cNvSpPr/>
          <p:nvPr/>
        </p:nvSpPr>
        <p:spPr>
          <a:xfrm>
            <a:off x="6294784" y="646412"/>
            <a:ext cx="4704522" cy="23616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Rektangel 1"/>
          <p:cNvSpPr/>
          <p:nvPr/>
        </p:nvSpPr>
        <p:spPr>
          <a:xfrm>
            <a:off x="6014771" y="878195"/>
            <a:ext cx="5058580" cy="1754326"/>
          </a:xfrm>
          <a:prstGeom prst="rect">
            <a:avLst/>
          </a:prstGeom>
        </p:spPr>
        <p:txBody>
          <a:bodyPr wrap="square">
            <a:spAutoFit/>
          </a:bodyPr>
          <a:lstStyle/>
          <a:p>
            <a:pPr algn="ctr"/>
            <a:r>
              <a:rPr lang="da-DK" sz="3600" b="1" dirty="0" smtClean="0">
                <a:latin typeface="Berlin Sans FB" panose="020E0602020502020306" pitchFamily="34" charset="0"/>
              </a:rPr>
              <a:t>HVAD ER DET NU KERNEELEMENTERNE ER I SYGEPLEJE???</a:t>
            </a:r>
            <a:endParaRPr lang="da-DK" sz="3600" b="1" dirty="0">
              <a:latin typeface="Berlin Sans FB" panose="020E0602020502020306" pitchFamily="34" charset="0"/>
            </a:endParaRPr>
          </a:p>
        </p:txBody>
      </p:sp>
      <p:sp>
        <p:nvSpPr>
          <p:cNvPr id="10" name="Rektangel 9"/>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5" name="Billede 1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83513" y="5943207"/>
            <a:ext cx="1655064" cy="664464"/>
          </a:xfrm>
          <a:prstGeom prst="rect">
            <a:avLst/>
          </a:prstGeom>
        </p:spPr>
      </p:pic>
      <p:pic>
        <p:nvPicPr>
          <p:cNvPr id="16" name="Billede 15"/>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223238" y="5751183"/>
            <a:ext cx="635508" cy="856488"/>
          </a:xfrm>
          <a:prstGeom prst="rect">
            <a:avLst/>
          </a:prstGeom>
        </p:spPr>
      </p:pic>
    </p:spTree>
    <p:extLst>
      <p:ext uri="{BB962C8B-B14F-4D97-AF65-F5344CB8AC3E}">
        <p14:creationId xmlns:p14="http://schemas.microsoft.com/office/powerpoint/2010/main" val="6874056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rotWithShape="1">
          <a:blip r:embed="rId3"/>
          <a:srcRect l="3836" t="6969"/>
          <a:stretch/>
        </p:blipFill>
        <p:spPr>
          <a:xfrm rot="16200000">
            <a:off x="1097093" y="985400"/>
            <a:ext cx="5725378" cy="5031986"/>
          </a:xfrm>
          <a:prstGeom prst="rect">
            <a:avLst/>
          </a:prstGeom>
        </p:spPr>
      </p:pic>
      <p:pic>
        <p:nvPicPr>
          <p:cNvPr id="14" name="Billede 13"/>
          <p:cNvPicPr>
            <a:picLocks noChangeAspect="1"/>
          </p:cNvPicPr>
          <p:nvPr/>
        </p:nvPicPr>
        <p:blipFill rotWithShape="1">
          <a:blip r:embed="rId4"/>
          <a:srcRect l="18030" t="18034" r="19525" b="13599"/>
          <a:stretch/>
        </p:blipFill>
        <p:spPr>
          <a:xfrm rot="20797357">
            <a:off x="2307564" y="1410806"/>
            <a:ext cx="3388089" cy="2377129"/>
          </a:xfrm>
          <a:prstGeom prst="ellipse">
            <a:avLst/>
          </a:prstGeom>
        </p:spPr>
      </p:pic>
      <p:sp>
        <p:nvSpPr>
          <p:cNvPr id="2" name="Titel 1"/>
          <p:cNvSpPr>
            <a:spLocks noGrp="1"/>
          </p:cNvSpPr>
          <p:nvPr>
            <p:ph type="title"/>
          </p:nvPr>
        </p:nvSpPr>
        <p:spPr>
          <a:xfrm>
            <a:off x="7023652" y="2302917"/>
            <a:ext cx="4494837" cy="1325563"/>
          </a:xfrm>
        </p:spPr>
        <p:txBody>
          <a:bodyPr>
            <a:noAutofit/>
          </a:bodyPr>
          <a:lstStyle/>
          <a:p>
            <a:r>
              <a:rPr lang="da-DK" sz="2800" dirty="0" smtClean="0">
                <a:latin typeface="Berlin Sans FB" panose="020E0602020502020306" pitchFamily="34" charset="0"/>
              </a:rPr>
              <a:t>BEGREBSRAMMEN BLEV INTRODUCERET PÅ ET MINISYGEPLEJESYMPOSIUM</a:t>
            </a:r>
            <a:endParaRPr lang="da-DK" sz="2800" dirty="0">
              <a:latin typeface="Berlin Sans FB" panose="020E0602020502020306" pitchFamily="34" charset="0"/>
            </a:endParaRPr>
          </a:p>
        </p:txBody>
      </p:sp>
      <p:pic>
        <p:nvPicPr>
          <p:cNvPr id="9" name="Billed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sp>
        <p:nvSpPr>
          <p:cNvPr id="10" name="Rektangel 9"/>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ekstfelt 17"/>
          <p:cNvSpPr txBox="1"/>
          <p:nvPr/>
        </p:nvSpPr>
        <p:spPr>
          <a:xfrm>
            <a:off x="379106" y="255175"/>
            <a:ext cx="2787056" cy="646331"/>
          </a:xfrm>
          <a:prstGeom prst="rect">
            <a:avLst/>
          </a:prstGeom>
          <a:noFill/>
        </p:spPr>
        <p:txBody>
          <a:bodyPr wrap="square" rtlCol="0">
            <a:spAutoFit/>
          </a:bodyPr>
          <a:lstStyle/>
          <a:p>
            <a:r>
              <a:rPr lang="da-DK" sz="3600" b="1" dirty="0" smtClean="0">
                <a:solidFill>
                  <a:schemeClr val="accent4"/>
                </a:solidFill>
                <a:latin typeface="Berlin Sans FB" panose="020E0602020502020306" pitchFamily="34" charset="0"/>
              </a:rPr>
              <a:t>METODE</a:t>
            </a:r>
            <a:endParaRPr lang="da-DK" sz="3600" b="1" dirty="0">
              <a:solidFill>
                <a:schemeClr val="accent4"/>
              </a:solidFill>
              <a:latin typeface="Berlin Sans FB" panose="020E0602020502020306" pitchFamily="34" charset="0"/>
            </a:endParaRPr>
          </a:p>
        </p:txBody>
      </p:sp>
      <p:pic>
        <p:nvPicPr>
          <p:cNvPr id="17" name="Billede 1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83513" y="5943207"/>
            <a:ext cx="1655064" cy="664464"/>
          </a:xfrm>
          <a:prstGeom prst="rect">
            <a:avLst/>
          </a:prstGeom>
        </p:spPr>
      </p:pic>
      <p:pic>
        <p:nvPicPr>
          <p:cNvPr id="19" name="Billede 18"/>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223238" y="5751183"/>
            <a:ext cx="635508" cy="856488"/>
          </a:xfrm>
          <a:prstGeom prst="rect">
            <a:avLst/>
          </a:prstGeom>
        </p:spPr>
      </p:pic>
    </p:spTree>
    <p:extLst>
      <p:ext uri="{BB962C8B-B14F-4D97-AF65-F5344CB8AC3E}">
        <p14:creationId xmlns:p14="http://schemas.microsoft.com/office/powerpoint/2010/main" val="31421772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rotWithShape="1">
          <a:blip r:embed="rId3"/>
          <a:srcRect l="10377" t="5393" r="12403" b="9565"/>
          <a:stretch/>
        </p:blipFill>
        <p:spPr>
          <a:xfrm>
            <a:off x="1628869" y="2717410"/>
            <a:ext cx="3379518" cy="2681199"/>
          </a:xfrm>
          <a:prstGeom prst="rect">
            <a:avLst/>
          </a:prstGeom>
        </p:spPr>
      </p:pic>
      <p:pic>
        <p:nvPicPr>
          <p:cNvPr id="11" name="Billed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sp>
        <p:nvSpPr>
          <p:cNvPr id="12" name="Rektangel 11"/>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p:nvSpPr>
        <p:spPr>
          <a:xfrm rot="21393601">
            <a:off x="2450512" y="3538489"/>
            <a:ext cx="2467221" cy="523220"/>
          </a:xfrm>
          <a:prstGeom prst="rect">
            <a:avLst/>
          </a:prstGeom>
          <a:noFill/>
        </p:spPr>
        <p:txBody>
          <a:bodyPr wrap="square" rtlCol="0">
            <a:spAutoFit/>
          </a:bodyPr>
          <a:lstStyle/>
          <a:p>
            <a:r>
              <a:rPr lang="da-DK" sz="2800" b="1" dirty="0" smtClean="0">
                <a:solidFill>
                  <a:schemeClr val="tx1">
                    <a:lumMod val="85000"/>
                    <a:lumOff val="15000"/>
                  </a:schemeClr>
                </a:solidFill>
              </a:rPr>
              <a:t>KALENDER</a:t>
            </a:r>
            <a:endParaRPr lang="da-DK" sz="2800" b="1" dirty="0">
              <a:solidFill>
                <a:schemeClr val="tx1">
                  <a:lumMod val="85000"/>
                  <a:lumOff val="15000"/>
                </a:schemeClr>
              </a:solidFill>
            </a:endParaRPr>
          </a:p>
        </p:txBody>
      </p:sp>
      <p:sp>
        <p:nvSpPr>
          <p:cNvPr id="29" name="Rektangel 28"/>
          <p:cNvSpPr/>
          <p:nvPr/>
        </p:nvSpPr>
        <p:spPr>
          <a:xfrm>
            <a:off x="7271122" y="6014728"/>
            <a:ext cx="3583281" cy="276999"/>
          </a:xfrm>
          <a:prstGeom prst="rect">
            <a:avLst/>
          </a:prstGeom>
        </p:spPr>
        <p:txBody>
          <a:bodyPr wrap="square">
            <a:spAutoFit/>
          </a:bodyPr>
          <a:lstStyle/>
          <a:p>
            <a:r>
              <a:rPr lang="da-DK" sz="1200" i="1" dirty="0">
                <a:solidFill>
                  <a:srgbClr val="6A6765"/>
                </a:solidFill>
                <a:latin typeface="Roboto Condensed"/>
              </a:rPr>
              <a:t> </a:t>
            </a:r>
            <a:r>
              <a:rPr lang="da-DK" sz="1200" i="1" dirty="0">
                <a:solidFill>
                  <a:srgbClr val="6A6765"/>
                </a:solidFill>
                <a:latin typeface="Roboto Condensed"/>
                <a:hlinkClick r:id="rId5"/>
              </a:rPr>
              <a:t>https://ilccare.org/the-framework/</a:t>
            </a:r>
            <a:endParaRPr lang="da-DK" sz="1200" dirty="0"/>
          </a:p>
        </p:txBody>
      </p:sp>
      <p:sp>
        <p:nvSpPr>
          <p:cNvPr id="38" name="Ellipse 37"/>
          <p:cNvSpPr/>
          <p:nvPr/>
        </p:nvSpPr>
        <p:spPr>
          <a:xfrm>
            <a:off x="3248582" y="4040013"/>
            <a:ext cx="983227" cy="919848"/>
          </a:xfrm>
          <a:prstGeom prst="ellipse">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 name="Bue 53"/>
          <p:cNvSpPr/>
          <p:nvPr/>
        </p:nvSpPr>
        <p:spPr>
          <a:xfrm rot="20000660">
            <a:off x="2882497" y="4137352"/>
            <a:ext cx="4216614" cy="2119870"/>
          </a:xfrm>
          <a:prstGeom prst="arc">
            <a:avLst>
              <a:gd name="adj1" fmla="val 15263327"/>
              <a:gd name="adj2" fmla="val 19470543"/>
            </a:avLst>
          </a:prstGeom>
          <a:ln w="28575">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55" name="Ligebenet trekant 54"/>
          <p:cNvSpPr/>
          <p:nvPr/>
        </p:nvSpPr>
        <p:spPr>
          <a:xfrm rot="5400000">
            <a:off x="5573066" y="3676091"/>
            <a:ext cx="368541" cy="527272"/>
          </a:xfrm>
          <a:prstGeom prst="triangle">
            <a:avLst>
              <a:gd name="adj" fmla="val 35907"/>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1" name="Titel 1"/>
          <p:cNvSpPr>
            <a:spLocks noGrp="1"/>
          </p:cNvSpPr>
          <p:nvPr>
            <p:ph type="title"/>
          </p:nvPr>
        </p:nvSpPr>
        <p:spPr>
          <a:xfrm>
            <a:off x="1129957" y="1117162"/>
            <a:ext cx="10432571" cy="1325563"/>
          </a:xfrm>
        </p:spPr>
        <p:txBody>
          <a:bodyPr>
            <a:normAutofit/>
          </a:bodyPr>
          <a:lstStyle/>
          <a:p>
            <a:r>
              <a:rPr lang="da-DK" sz="2800" dirty="0" smtClean="0">
                <a:latin typeface="Berlin Sans FB" panose="020E0602020502020306" pitchFamily="34" charset="0"/>
              </a:rPr>
              <a:t>MÅNEDELIGE SESSIONER I FUNDAMENTALS OF CARE OG EVIDENSBASERET PRAKSIS.</a:t>
            </a:r>
            <a:endParaRPr lang="da-DK" sz="2800" dirty="0">
              <a:latin typeface="Berlin Sans FB" panose="020E0602020502020306" pitchFamily="34" charset="0"/>
            </a:endParaRPr>
          </a:p>
        </p:txBody>
      </p:sp>
      <p:pic>
        <p:nvPicPr>
          <p:cNvPr id="17" name="Billede 16"/>
          <p:cNvPicPr>
            <a:picLocks noChangeAspect="1"/>
          </p:cNvPicPr>
          <p:nvPr/>
        </p:nvPicPr>
        <p:blipFill rotWithShape="1">
          <a:blip r:embed="rId6"/>
          <a:srcRect l="18030" t="18034" r="19525" b="13599"/>
          <a:stretch/>
        </p:blipFill>
        <p:spPr>
          <a:xfrm>
            <a:off x="6297593" y="2270751"/>
            <a:ext cx="4803225" cy="3286594"/>
          </a:xfrm>
          <a:prstGeom prst="ellipse">
            <a:avLst/>
          </a:prstGeom>
        </p:spPr>
      </p:pic>
      <p:sp>
        <p:nvSpPr>
          <p:cNvPr id="19" name="Tekstfelt 18"/>
          <p:cNvSpPr txBox="1"/>
          <p:nvPr/>
        </p:nvSpPr>
        <p:spPr>
          <a:xfrm>
            <a:off x="379106" y="255175"/>
            <a:ext cx="2787056" cy="646331"/>
          </a:xfrm>
          <a:prstGeom prst="rect">
            <a:avLst/>
          </a:prstGeom>
          <a:noFill/>
        </p:spPr>
        <p:txBody>
          <a:bodyPr wrap="square" rtlCol="0">
            <a:spAutoFit/>
          </a:bodyPr>
          <a:lstStyle/>
          <a:p>
            <a:r>
              <a:rPr lang="da-DK" sz="3600" b="1" dirty="0" smtClean="0">
                <a:solidFill>
                  <a:schemeClr val="accent4"/>
                </a:solidFill>
                <a:latin typeface="Berlin Sans FB" panose="020E0602020502020306" pitchFamily="34" charset="0"/>
              </a:rPr>
              <a:t>METODE</a:t>
            </a:r>
            <a:endParaRPr lang="da-DK" sz="3600" b="1" dirty="0">
              <a:solidFill>
                <a:schemeClr val="accent4"/>
              </a:solidFill>
              <a:latin typeface="Berlin Sans FB" panose="020E0602020502020306" pitchFamily="34" charset="0"/>
            </a:endParaRPr>
          </a:p>
        </p:txBody>
      </p:sp>
      <p:pic>
        <p:nvPicPr>
          <p:cNvPr id="20" name="Billede 1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83513" y="5943207"/>
            <a:ext cx="1655064" cy="664464"/>
          </a:xfrm>
          <a:prstGeom prst="rect">
            <a:avLst/>
          </a:prstGeom>
        </p:spPr>
      </p:pic>
      <p:pic>
        <p:nvPicPr>
          <p:cNvPr id="21" name="Billede 20"/>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223238" y="5751183"/>
            <a:ext cx="635508" cy="856488"/>
          </a:xfrm>
          <a:prstGeom prst="rect">
            <a:avLst/>
          </a:prstGeom>
        </p:spPr>
      </p:pic>
    </p:spTree>
    <p:extLst>
      <p:ext uri="{BB962C8B-B14F-4D97-AF65-F5344CB8AC3E}">
        <p14:creationId xmlns:p14="http://schemas.microsoft.com/office/powerpoint/2010/main" val="31364296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Billede 2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223238" y="5751183"/>
            <a:ext cx="635508" cy="856488"/>
          </a:xfrm>
          <a:prstGeom prst="rect">
            <a:avLst/>
          </a:prstGeom>
        </p:spPr>
      </p:pic>
      <p:pic>
        <p:nvPicPr>
          <p:cNvPr id="25" name="Billede 2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83513" y="5943207"/>
            <a:ext cx="1655064" cy="664464"/>
          </a:xfrm>
          <a:prstGeom prst="rect">
            <a:avLst/>
          </a:prstGeom>
        </p:spPr>
      </p:pic>
      <p:sp>
        <p:nvSpPr>
          <p:cNvPr id="9" name="Rektangel 8"/>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 name="Billede 1"/>
          <p:cNvPicPr>
            <a:picLocks noChangeAspect="1"/>
          </p:cNvPicPr>
          <p:nvPr/>
        </p:nvPicPr>
        <p:blipFill rotWithShape="1">
          <a:blip r:embed="rId5"/>
          <a:srcRect l="4463" b="6855"/>
          <a:stretch/>
        </p:blipFill>
        <p:spPr>
          <a:xfrm>
            <a:off x="938462" y="2724888"/>
            <a:ext cx="5363209" cy="3420606"/>
          </a:xfrm>
          <a:prstGeom prst="rect">
            <a:avLst/>
          </a:prstGeom>
        </p:spPr>
      </p:pic>
      <p:sp>
        <p:nvSpPr>
          <p:cNvPr id="4" name="Oval billedforklaring 3"/>
          <p:cNvSpPr/>
          <p:nvPr/>
        </p:nvSpPr>
        <p:spPr>
          <a:xfrm>
            <a:off x="717432" y="1452804"/>
            <a:ext cx="2062960" cy="1447480"/>
          </a:xfrm>
          <a:custGeom>
            <a:avLst/>
            <a:gdLst>
              <a:gd name="connsiteX0" fmla="*/ 756159 w 2592516"/>
              <a:gd name="connsiteY0" fmla="*/ 1582615 h 1406769"/>
              <a:gd name="connsiteX1" fmla="*/ 659237 w 2592516"/>
              <a:gd name="connsiteY1" fmla="*/ 1315974 h 1406769"/>
              <a:gd name="connsiteX2" fmla="*/ 556287 w 2592516"/>
              <a:gd name="connsiteY2" fmla="*/ 125868 h 1406769"/>
              <a:gd name="connsiteX3" fmla="*/ 1681241 w 2592516"/>
              <a:gd name="connsiteY3" fmla="*/ 31737 h 1406769"/>
              <a:gd name="connsiteX4" fmla="*/ 2342077 w 2592516"/>
              <a:gd name="connsiteY4" fmla="*/ 1118963 h 1406769"/>
              <a:gd name="connsiteX5" fmla="*/ 1128528 w 2592516"/>
              <a:gd name="connsiteY5" fmla="*/ 1400856 h 1406769"/>
              <a:gd name="connsiteX6" fmla="*/ 756159 w 2592516"/>
              <a:gd name="connsiteY6" fmla="*/ 1582615 h 1406769"/>
              <a:gd name="connsiteX0" fmla="*/ 756183 w 1989233"/>
              <a:gd name="connsiteY0" fmla="*/ 1593313 h 1593313"/>
              <a:gd name="connsiteX1" fmla="*/ 659261 w 1989233"/>
              <a:gd name="connsiteY1" fmla="*/ 1326672 h 1593313"/>
              <a:gd name="connsiteX2" fmla="*/ 556311 w 1989233"/>
              <a:gd name="connsiteY2" fmla="*/ 136566 h 1593313"/>
              <a:gd name="connsiteX3" fmla="*/ 1681265 w 1989233"/>
              <a:gd name="connsiteY3" fmla="*/ 42435 h 1593313"/>
              <a:gd name="connsiteX4" fmla="*/ 1719103 w 1989233"/>
              <a:gd name="connsiteY4" fmla="*/ 667436 h 1593313"/>
              <a:gd name="connsiteX5" fmla="*/ 1128552 w 1989233"/>
              <a:gd name="connsiteY5" fmla="*/ 1411554 h 1593313"/>
              <a:gd name="connsiteX6" fmla="*/ 756183 w 1989233"/>
              <a:gd name="connsiteY6" fmla="*/ 1593313 h 1593313"/>
              <a:gd name="connsiteX0" fmla="*/ 756183 w 1989233"/>
              <a:gd name="connsiteY0" fmla="*/ 1593313 h 1593313"/>
              <a:gd name="connsiteX1" fmla="*/ 659261 w 1989233"/>
              <a:gd name="connsiteY1" fmla="*/ 1326672 h 1593313"/>
              <a:gd name="connsiteX2" fmla="*/ 556311 w 1989233"/>
              <a:gd name="connsiteY2" fmla="*/ 136566 h 1593313"/>
              <a:gd name="connsiteX3" fmla="*/ 1681265 w 1989233"/>
              <a:gd name="connsiteY3" fmla="*/ 42435 h 1593313"/>
              <a:gd name="connsiteX4" fmla="*/ 1719103 w 1989233"/>
              <a:gd name="connsiteY4" fmla="*/ 667436 h 1593313"/>
              <a:gd name="connsiteX5" fmla="*/ 997924 w 1989233"/>
              <a:gd name="connsiteY5" fmla="*/ 1240732 h 1593313"/>
              <a:gd name="connsiteX6" fmla="*/ 756183 w 1989233"/>
              <a:gd name="connsiteY6" fmla="*/ 1593313 h 1593313"/>
              <a:gd name="connsiteX0" fmla="*/ 978862 w 2228691"/>
              <a:gd name="connsiteY0" fmla="*/ 1563766 h 1563766"/>
              <a:gd name="connsiteX1" fmla="*/ 881940 w 2228691"/>
              <a:gd name="connsiteY1" fmla="*/ 1297125 h 1563766"/>
              <a:gd name="connsiteX2" fmla="*/ 417250 w 2228691"/>
              <a:gd name="connsiteY2" fmla="*/ 257744 h 1563766"/>
              <a:gd name="connsiteX3" fmla="*/ 1903944 w 2228691"/>
              <a:gd name="connsiteY3" fmla="*/ 12888 h 1563766"/>
              <a:gd name="connsiteX4" fmla="*/ 1941782 w 2228691"/>
              <a:gd name="connsiteY4" fmla="*/ 637889 h 1563766"/>
              <a:gd name="connsiteX5" fmla="*/ 1220603 w 2228691"/>
              <a:gd name="connsiteY5" fmla="*/ 1211185 h 1563766"/>
              <a:gd name="connsiteX6" fmla="*/ 978862 w 2228691"/>
              <a:gd name="connsiteY6" fmla="*/ 1563766 h 156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8691" h="1563766">
                <a:moveTo>
                  <a:pt x="978862" y="1563766"/>
                </a:moveTo>
                <a:lnTo>
                  <a:pt x="881940" y="1297125"/>
                </a:lnTo>
                <a:cubicBezTo>
                  <a:pt x="49667" y="1042293"/>
                  <a:pt x="-367372" y="553759"/>
                  <a:pt x="417250" y="257744"/>
                </a:cubicBezTo>
                <a:cubicBezTo>
                  <a:pt x="745433" y="133930"/>
                  <a:pt x="1649855" y="-50469"/>
                  <a:pt x="1903944" y="12888"/>
                </a:cubicBezTo>
                <a:cubicBezTo>
                  <a:pt x="2158033" y="76245"/>
                  <a:pt x="2467363" y="248444"/>
                  <a:pt x="1941782" y="637889"/>
                </a:cubicBezTo>
                <a:cubicBezTo>
                  <a:pt x="1662336" y="844953"/>
                  <a:pt x="1689602" y="1244394"/>
                  <a:pt x="1220603" y="1211185"/>
                </a:cubicBezTo>
                <a:lnTo>
                  <a:pt x="978862" y="1563766"/>
                </a:lnTo>
                <a:close/>
              </a:path>
            </a:pathLst>
          </a:custGeom>
          <a:solidFill>
            <a:schemeClr val="accent2">
              <a:alpha val="41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Oval billedforklaring 3"/>
          <p:cNvSpPr/>
          <p:nvPr/>
        </p:nvSpPr>
        <p:spPr>
          <a:xfrm flipH="1">
            <a:off x="4160434" y="1391737"/>
            <a:ext cx="2241767" cy="1523986"/>
          </a:xfrm>
          <a:custGeom>
            <a:avLst/>
            <a:gdLst>
              <a:gd name="connsiteX0" fmla="*/ 756159 w 2592516"/>
              <a:gd name="connsiteY0" fmla="*/ 1582615 h 1406769"/>
              <a:gd name="connsiteX1" fmla="*/ 659237 w 2592516"/>
              <a:gd name="connsiteY1" fmla="*/ 1315974 h 1406769"/>
              <a:gd name="connsiteX2" fmla="*/ 556287 w 2592516"/>
              <a:gd name="connsiteY2" fmla="*/ 125868 h 1406769"/>
              <a:gd name="connsiteX3" fmla="*/ 1681241 w 2592516"/>
              <a:gd name="connsiteY3" fmla="*/ 31737 h 1406769"/>
              <a:gd name="connsiteX4" fmla="*/ 2342077 w 2592516"/>
              <a:gd name="connsiteY4" fmla="*/ 1118963 h 1406769"/>
              <a:gd name="connsiteX5" fmla="*/ 1128528 w 2592516"/>
              <a:gd name="connsiteY5" fmla="*/ 1400856 h 1406769"/>
              <a:gd name="connsiteX6" fmla="*/ 756159 w 2592516"/>
              <a:gd name="connsiteY6" fmla="*/ 1582615 h 1406769"/>
              <a:gd name="connsiteX0" fmla="*/ 756183 w 1989233"/>
              <a:gd name="connsiteY0" fmla="*/ 1593313 h 1593313"/>
              <a:gd name="connsiteX1" fmla="*/ 659261 w 1989233"/>
              <a:gd name="connsiteY1" fmla="*/ 1326672 h 1593313"/>
              <a:gd name="connsiteX2" fmla="*/ 556311 w 1989233"/>
              <a:gd name="connsiteY2" fmla="*/ 136566 h 1593313"/>
              <a:gd name="connsiteX3" fmla="*/ 1681265 w 1989233"/>
              <a:gd name="connsiteY3" fmla="*/ 42435 h 1593313"/>
              <a:gd name="connsiteX4" fmla="*/ 1719103 w 1989233"/>
              <a:gd name="connsiteY4" fmla="*/ 667436 h 1593313"/>
              <a:gd name="connsiteX5" fmla="*/ 1128552 w 1989233"/>
              <a:gd name="connsiteY5" fmla="*/ 1411554 h 1593313"/>
              <a:gd name="connsiteX6" fmla="*/ 756183 w 1989233"/>
              <a:gd name="connsiteY6" fmla="*/ 1593313 h 1593313"/>
              <a:gd name="connsiteX0" fmla="*/ 756183 w 1989233"/>
              <a:gd name="connsiteY0" fmla="*/ 1593313 h 1593313"/>
              <a:gd name="connsiteX1" fmla="*/ 659261 w 1989233"/>
              <a:gd name="connsiteY1" fmla="*/ 1326672 h 1593313"/>
              <a:gd name="connsiteX2" fmla="*/ 556311 w 1989233"/>
              <a:gd name="connsiteY2" fmla="*/ 136566 h 1593313"/>
              <a:gd name="connsiteX3" fmla="*/ 1681265 w 1989233"/>
              <a:gd name="connsiteY3" fmla="*/ 42435 h 1593313"/>
              <a:gd name="connsiteX4" fmla="*/ 1719103 w 1989233"/>
              <a:gd name="connsiteY4" fmla="*/ 667436 h 1593313"/>
              <a:gd name="connsiteX5" fmla="*/ 997924 w 1989233"/>
              <a:gd name="connsiteY5" fmla="*/ 1240732 h 1593313"/>
              <a:gd name="connsiteX6" fmla="*/ 756183 w 1989233"/>
              <a:gd name="connsiteY6" fmla="*/ 1593313 h 1593313"/>
              <a:gd name="connsiteX0" fmla="*/ 756183 w 2007652"/>
              <a:gd name="connsiteY0" fmla="*/ 1652858 h 1652858"/>
              <a:gd name="connsiteX1" fmla="*/ 659261 w 2007652"/>
              <a:gd name="connsiteY1" fmla="*/ 1386217 h 1652858"/>
              <a:gd name="connsiteX2" fmla="*/ 556311 w 2007652"/>
              <a:gd name="connsiteY2" fmla="*/ 196111 h 1652858"/>
              <a:gd name="connsiteX3" fmla="*/ 1681265 w 2007652"/>
              <a:gd name="connsiteY3" fmla="*/ 101980 h 1652858"/>
              <a:gd name="connsiteX4" fmla="*/ 1744402 w 2007652"/>
              <a:gd name="connsiteY4" fmla="*/ 1530849 h 1652858"/>
              <a:gd name="connsiteX5" fmla="*/ 997924 w 2007652"/>
              <a:gd name="connsiteY5" fmla="*/ 1300277 h 1652858"/>
              <a:gd name="connsiteX6" fmla="*/ 756183 w 2007652"/>
              <a:gd name="connsiteY6" fmla="*/ 1652858 h 1652858"/>
              <a:gd name="connsiteX0" fmla="*/ 582306 w 1817758"/>
              <a:gd name="connsiteY0" fmla="*/ 1592623 h 1592623"/>
              <a:gd name="connsiteX1" fmla="*/ 485384 w 1817758"/>
              <a:gd name="connsiteY1" fmla="*/ 1325982 h 1592623"/>
              <a:gd name="connsiteX2" fmla="*/ 770348 w 1817758"/>
              <a:gd name="connsiteY2" fmla="*/ 417230 h 1592623"/>
              <a:gd name="connsiteX3" fmla="*/ 1507388 w 1817758"/>
              <a:gd name="connsiteY3" fmla="*/ 41745 h 1592623"/>
              <a:gd name="connsiteX4" fmla="*/ 1570525 w 1817758"/>
              <a:gd name="connsiteY4" fmla="*/ 1470614 h 1592623"/>
              <a:gd name="connsiteX5" fmla="*/ 824047 w 1817758"/>
              <a:gd name="connsiteY5" fmla="*/ 1240042 h 1592623"/>
              <a:gd name="connsiteX6" fmla="*/ 582306 w 1817758"/>
              <a:gd name="connsiteY6" fmla="*/ 1592623 h 1592623"/>
              <a:gd name="connsiteX0" fmla="*/ 779219 w 2032510"/>
              <a:gd name="connsiteY0" fmla="*/ 1646418 h 1646418"/>
              <a:gd name="connsiteX1" fmla="*/ 682297 w 2032510"/>
              <a:gd name="connsiteY1" fmla="*/ 1379777 h 1646418"/>
              <a:gd name="connsiteX2" fmla="*/ 537182 w 2032510"/>
              <a:gd name="connsiteY2" fmla="*/ 209768 h 1646418"/>
              <a:gd name="connsiteX3" fmla="*/ 1704301 w 2032510"/>
              <a:gd name="connsiteY3" fmla="*/ 95540 h 1646418"/>
              <a:gd name="connsiteX4" fmla="*/ 1767438 w 2032510"/>
              <a:gd name="connsiteY4" fmla="*/ 1524409 h 1646418"/>
              <a:gd name="connsiteX5" fmla="*/ 1020960 w 2032510"/>
              <a:gd name="connsiteY5" fmla="*/ 1293837 h 1646418"/>
              <a:gd name="connsiteX6" fmla="*/ 779219 w 2032510"/>
              <a:gd name="connsiteY6" fmla="*/ 1646418 h 164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2510" h="1646418">
                <a:moveTo>
                  <a:pt x="779219" y="1646418"/>
                </a:moveTo>
                <a:lnTo>
                  <a:pt x="682297" y="1379777"/>
                </a:lnTo>
                <a:cubicBezTo>
                  <a:pt x="-149976" y="1124945"/>
                  <a:pt x="-247440" y="505783"/>
                  <a:pt x="537182" y="209768"/>
                </a:cubicBezTo>
                <a:cubicBezTo>
                  <a:pt x="865365" y="85954"/>
                  <a:pt x="1499258" y="-123567"/>
                  <a:pt x="1704301" y="95540"/>
                </a:cubicBezTo>
                <a:cubicBezTo>
                  <a:pt x="1909344" y="314647"/>
                  <a:pt x="2293019" y="1134964"/>
                  <a:pt x="1767438" y="1524409"/>
                </a:cubicBezTo>
                <a:cubicBezTo>
                  <a:pt x="1487992" y="1731473"/>
                  <a:pt x="1489959" y="1327046"/>
                  <a:pt x="1020960" y="1293837"/>
                </a:cubicBezTo>
                <a:lnTo>
                  <a:pt x="779219" y="1646418"/>
                </a:lnTo>
                <a:close/>
              </a:path>
            </a:pathLst>
          </a:custGeom>
          <a:solidFill>
            <a:srgbClr val="FF0000">
              <a:alpha val="41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Oval billedforklaring 3"/>
          <p:cNvSpPr/>
          <p:nvPr/>
        </p:nvSpPr>
        <p:spPr>
          <a:xfrm rot="1542163" flipH="1">
            <a:off x="1945687" y="1513959"/>
            <a:ext cx="1943097" cy="1480022"/>
          </a:xfrm>
          <a:custGeom>
            <a:avLst/>
            <a:gdLst>
              <a:gd name="connsiteX0" fmla="*/ 756159 w 2592516"/>
              <a:gd name="connsiteY0" fmla="*/ 1582615 h 1406769"/>
              <a:gd name="connsiteX1" fmla="*/ 659237 w 2592516"/>
              <a:gd name="connsiteY1" fmla="*/ 1315974 h 1406769"/>
              <a:gd name="connsiteX2" fmla="*/ 556287 w 2592516"/>
              <a:gd name="connsiteY2" fmla="*/ 125868 h 1406769"/>
              <a:gd name="connsiteX3" fmla="*/ 1681241 w 2592516"/>
              <a:gd name="connsiteY3" fmla="*/ 31737 h 1406769"/>
              <a:gd name="connsiteX4" fmla="*/ 2342077 w 2592516"/>
              <a:gd name="connsiteY4" fmla="*/ 1118963 h 1406769"/>
              <a:gd name="connsiteX5" fmla="*/ 1128528 w 2592516"/>
              <a:gd name="connsiteY5" fmla="*/ 1400856 h 1406769"/>
              <a:gd name="connsiteX6" fmla="*/ 756159 w 2592516"/>
              <a:gd name="connsiteY6" fmla="*/ 1582615 h 1406769"/>
              <a:gd name="connsiteX0" fmla="*/ 756183 w 1989233"/>
              <a:gd name="connsiteY0" fmla="*/ 1593313 h 1593313"/>
              <a:gd name="connsiteX1" fmla="*/ 659261 w 1989233"/>
              <a:gd name="connsiteY1" fmla="*/ 1326672 h 1593313"/>
              <a:gd name="connsiteX2" fmla="*/ 556311 w 1989233"/>
              <a:gd name="connsiteY2" fmla="*/ 136566 h 1593313"/>
              <a:gd name="connsiteX3" fmla="*/ 1681265 w 1989233"/>
              <a:gd name="connsiteY3" fmla="*/ 42435 h 1593313"/>
              <a:gd name="connsiteX4" fmla="*/ 1719103 w 1989233"/>
              <a:gd name="connsiteY4" fmla="*/ 667436 h 1593313"/>
              <a:gd name="connsiteX5" fmla="*/ 1128552 w 1989233"/>
              <a:gd name="connsiteY5" fmla="*/ 1411554 h 1593313"/>
              <a:gd name="connsiteX6" fmla="*/ 756183 w 1989233"/>
              <a:gd name="connsiteY6" fmla="*/ 1593313 h 1593313"/>
              <a:gd name="connsiteX0" fmla="*/ 756183 w 1989233"/>
              <a:gd name="connsiteY0" fmla="*/ 1593313 h 1593313"/>
              <a:gd name="connsiteX1" fmla="*/ 659261 w 1989233"/>
              <a:gd name="connsiteY1" fmla="*/ 1326672 h 1593313"/>
              <a:gd name="connsiteX2" fmla="*/ 556311 w 1989233"/>
              <a:gd name="connsiteY2" fmla="*/ 136566 h 1593313"/>
              <a:gd name="connsiteX3" fmla="*/ 1681265 w 1989233"/>
              <a:gd name="connsiteY3" fmla="*/ 42435 h 1593313"/>
              <a:gd name="connsiteX4" fmla="*/ 1719103 w 1989233"/>
              <a:gd name="connsiteY4" fmla="*/ 667436 h 1593313"/>
              <a:gd name="connsiteX5" fmla="*/ 997924 w 1989233"/>
              <a:gd name="connsiteY5" fmla="*/ 1240732 h 1593313"/>
              <a:gd name="connsiteX6" fmla="*/ 756183 w 1989233"/>
              <a:gd name="connsiteY6" fmla="*/ 1593313 h 1593313"/>
              <a:gd name="connsiteX0" fmla="*/ 756183 w 2007652"/>
              <a:gd name="connsiteY0" fmla="*/ 1652858 h 1652858"/>
              <a:gd name="connsiteX1" fmla="*/ 659261 w 2007652"/>
              <a:gd name="connsiteY1" fmla="*/ 1386217 h 1652858"/>
              <a:gd name="connsiteX2" fmla="*/ 556311 w 2007652"/>
              <a:gd name="connsiteY2" fmla="*/ 196111 h 1652858"/>
              <a:gd name="connsiteX3" fmla="*/ 1681265 w 2007652"/>
              <a:gd name="connsiteY3" fmla="*/ 101980 h 1652858"/>
              <a:gd name="connsiteX4" fmla="*/ 1744402 w 2007652"/>
              <a:gd name="connsiteY4" fmla="*/ 1530849 h 1652858"/>
              <a:gd name="connsiteX5" fmla="*/ 997924 w 2007652"/>
              <a:gd name="connsiteY5" fmla="*/ 1300277 h 1652858"/>
              <a:gd name="connsiteX6" fmla="*/ 756183 w 2007652"/>
              <a:gd name="connsiteY6" fmla="*/ 1652858 h 1652858"/>
              <a:gd name="connsiteX0" fmla="*/ 582306 w 1817758"/>
              <a:gd name="connsiteY0" fmla="*/ 1592623 h 1592623"/>
              <a:gd name="connsiteX1" fmla="*/ 485384 w 1817758"/>
              <a:gd name="connsiteY1" fmla="*/ 1325982 h 1592623"/>
              <a:gd name="connsiteX2" fmla="*/ 770348 w 1817758"/>
              <a:gd name="connsiteY2" fmla="*/ 417230 h 1592623"/>
              <a:gd name="connsiteX3" fmla="*/ 1507388 w 1817758"/>
              <a:gd name="connsiteY3" fmla="*/ 41745 h 1592623"/>
              <a:gd name="connsiteX4" fmla="*/ 1570525 w 1817758"/>
              <a:gd name="connsiteY4" fmla="*/ 1470614 h 1592623"/>
              <a:gd name="connsiteX5" fmla="*/ 824047 w 1817758"/>
              <a:gd name="connsiteY5" fmla="*/ 1240042 h 1592623"/>
              <a:gd name="connsiteX6" fmla="*/ 582306 w 1817758"/>
              <a:gd name="connsiteY6" fmla="*/ 1592623 h 1592623"/>
              <a:gd name="connsiteX0" fmla="*/ 779219 w 2032510"/>
              <a:gd name="connsiteY0" fmla="*/ 1646418 h 1646418"/>
              <a:gd name="connsiteX1" fmla="*/ 682297 w 2032510"/>
              <a:gd name="connsiteY1" fmla="*/ 1379777 h 1646418"/>
              <a:gd name="connsiteX2" fmla="*/ 537182 w 2032510"/>
              <a:gd name="connsiteY2" fmla="*/ 209768 h 1646418"/>
              <a:gd name="connsiteX3" fmla="*/ 1704301 w 2032510"/>
              <a:gd name="connsiteY3" fmla="*/ 95540 h 1646418"/>
              <a:gd name="connsiteX4" fmla="*/ 1767438 w 2032510"/>
              <a:gd name="connsiteY4" fmla="*/ 1524409 h 1646418"/>
              <a:gd name="connsiteX5" fmla="*/ 1020960 w 2032510"/>
              <a:gd name="connsiteY5" fmla="*/ 1293837 h 1646418"/>
              <a:gd name="connsiteX6" fmla="*/ 779219 w 2032510"/>
              <a:gd name="connsiteY6" fmla="*/ 1646418 h 1646418"/>
              <a:gd name="connsiteX0" fmla="*/ 779219 w 1828031"/>
              <a:gd name="connsiteY0" fmla="*/ 1615990 h 1615990"/>
              <a:gd name="connsiteX1" fmla="*/ 682297 w 1828031"/>
              <a:gd name="connsiteY1" fmla="*/ 1349349 h 1615990"/>
              <a:gd name="connsiteX2" fmla="*/ 537182 w 1828031"/>
              <a:gd name="connsiteY2" fmla="*/ 179340 h 1615990"/>
              <a:gd name="connsiteX3" fmla="*/ 1704301 w 1828031"/>
              <a:gd name="connsiteY3" fmla="*/ 65112 h 1615990"/>
              <a:gd name="connsiteX4" fmla="*/ 1437862 w 1828031"/>
              <a:gd name="connsiteY4" fmla="*/ 1081924 h 1615990"/>
              <a:gd name="connsiteX5" fmla="*/ 1020960 w 1828031"/>
              <a:gd name="connsiteY5" fmla="*/ 1263409 h 1615990"/>
              <a:gd name="connsiteX6" fmla="*/ 779219 w 1828031"/>
              <a:gd name="connsiteY6" fmla="*/ 1615990 h 1615990"/>
              <a:gd name="connsiteX0" fmla="*/ 779219 w 1948257"/>
              <a:gd name="connsiteY0" fmla="*/ 1646246 h 1646246"/>
              <a:gd name="connsiteX1" fmla="*/ 682297 w 1948257"/>
              <a:gd name="connsiteY1" fmla="*/ 1379605 h 1646246"/>
              <a:gd name="connsiteX2" fmla="*/ 537182 w 1948257"/>
              <a:gd name="connsiteY2" fmla="*/ 209596 h 1646246"/>
              <a:gd name="connsiteX3" fmla="*/ 1704301 w 1948257"/>
              <a:gd name="connsiteY3" fmla="*/ 95368 h 1646246"/>
              <a:gd name="connsiteX4" fmla="*/ 1646711 w 1948257"/>
              <a:gd name="connsiteY4" fmla="*/ 1521907 h 1646246"/>
              <a:gd name="connsiteX5" fmla="*/ 1020960 w 1948257"/>
              <a:gd name="connsiteY5" fmla="*/ 1293665 h 1646246"/>
              <a:gd name="connsiteX6" fmla="*/ 779219 w 1948257"/>
              <a:gd name="connsiteY6" fmla="*/ 1646246 h 1646246"/>
              <a:gd name="connsiteX0" fmla="*/ 619603 w 1771758"/>
              <a:gd name="connsiteY0" fmla="*/ 1624769 h 1624769"/>
              <a:gd name="connsiteX1" fmla="*/ 522681 w 1771758"/>
              <a:gd name="connsiteY1" fmla="*/ 1358128 h 1624769"/>
              <a:gd name="connsiteX2" fmla="*/ 710483 w 1771758"/>
              <a:gd name="connsiteY2" fmla="*/ 267540 h 1624769"/>
              <a:gd name="connsiteX3" fmla="*/ 1544685 w 1771758"/>
              <a:gd name="connsiteY3" fmla="*/ 73891 h 1624769"/>
              <a:gd name="connsiteX4" fmla="*/ 1487095 w 1771758"/>
              <a:gd name="connsiteY4" fmla="*/ 1500430 h 1624769"/>
              <a:gd name="connsiteX5" fmla="*/ 861344 w 1771758"/>
              <a:gd name="connsiteY5" fmla="*/ 1272188 h 1624769"/>
              <a:gd name="connsiteX6" fmla="*/ 619603 w 1771758"/>
              <a:gd name="connsiteY6" fmla="*/ 1624769 h 1624769"/>
              <a:gd name="connsiteX0" fmla="*/ 609566 w 1761720"/>
              <a:gd name="connsiteY0" fmla="*/ 1598922 h 1598922"/>
              <a:gd name="connsiteX1" fmla="*/ 512644 w 1761720"/>
              <a:gd name="connsiteY1" fmla="*/ 1332281 h 1598922"/>
              <a:gd name="connsiteX2" fmla="*/ 700446 w 1761720"/>
              <a:gd name="connsiteY2" fmla="*/ 241693 h 1598922"/>
              <a:gd name="connsiteX3" fmla="*/ 1534648 w 1761720"/>
              <a:gd name="connsiteY3" fmla="*/ 48044 h 1598922"/>
              <a:gd name="connsiteX4" fmla="*/ 1477058 w 1761720"/>
              <a:gd name="connsiteY4" fmla="*/ 1474583 h 1598922"/>
              <a:gd name="connsiteX5" fmla="*/ 851307 w 1761720"/>
              <a:gd name="connsiteY5" fmla="*/ 1246341 h 1598922"/>
              <a:gd name="connsiteX6" fmla="*/ 609566 w 1761720"/>
              <a:gd name="connsiteY6" fmla="*/ 1598922 h 159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1720" h="1598922">
                <a:moveTo>
                  <a:pt x="609566" y="1598922"/>
                </a:moveTo>
                <a:lnTo>
                  <a:pt x="512644" y="1332281"/>
                </a:lnTo>
                <a:cubicBezTo>
                  <a:pt x="-319629" y="1077449"/>
                  <a:pt x="-52706" y="-127115"/>
                  <a:pt x="700446" y="241693"/>
                </a:cubicBezTo>
                <a:cubicBezTo>
                  <a:pt x="963931" y="370718"/>
                  <a:pt x="1405213" y="-157438"/>
                  <a:pt x="1534648" y="48044"/>
                </a:cubicBezTo>
                <a:cubicBezTo>
                  <a:pt x="1664083" y="253526"/>
                  <a:pt x="2002639" y="1085138"/>
                  <a:pt x="1477058" y="1474583"/>
                </a:cubicBezTo>
                <a:cubicBezTo>
                  <a:pt x="1197612" y="1681647"/>
                  <a:pt x="1320306" y="1279550"/>
                  <a:pt x="851307" y="1246341"/>
                </a:cubicBezTo>
                <a:lnTo>
                  <a:pt x="609566" y="1598922"/>
                </a:lnTo>
                <a:close/>
              </a:path>
            </a:pathLst>
          </a:custGeom>
          <a:solidFill>
            <a:schemeClr val="accent6">
              <a:lumMod val="75000"/>
              <a:alpha val="41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Oval billedforklaring 3"/>
          <p:cNvSpPr/>
          <p:nvPr/>
        </p:nvSpPr>
        <p:spPr>
          <a:xfrm rot="21386811">
            <a:off x="3187812" y="1474222"/>
            <a:ext cx="2120582" cy="1426826"/>
          </a:xfrm>
          <a:custGeom>
            <a:avLst/>
            <a:gdLst>
              <a:gd name="connsiteX0" fmla="*/ 756159 w 2592516"/>
              <a:gd name="connsiteY0" fmla="*/ 1582615 h 1406769"/>
              <a:gd name="connsiteX1" fmla="*/ 659237 w 2592516"/>
              <a:gd name="connsiteY1" fmla="*/ 1315974 h 1406769"/>
              <a:gd name="connsiteX2" fmla="*/ 556287 w 2592516"/>
              <a:gd name="connsiteY2" fmla="*/ 125868 h 1406769"/>
              <a:gd name="connsiteX3" fmla="*/ 1681241 w 2592516"/>
              <a:gd name="connsiteY3" fmla="*/ 31737 h 1406769"/>
              <a:gd name="connsiteX4" fmla="*/ 2342077 w 2592516"/>
              <a:gd name="connsiteY4" fmla="*/ 1118963 h 1406769"/>
              <a:gd name="connsiteX5" fmla="*/ 1128528 w 2592516"/>
              <a:gd name="connsiteY5" fmla="*/ 1400856 h 1406769"/>
              <a:gd name="connsiteX6" fmla="*/ 756159 w 2592516"/>
              <a:gd name="connsiteY6" fmla="*/ 1582615 h 1406769"/>
              <a:gd name="connsiteX0" fmla="*/ 756183 w 1989233"/>
              <a:gd name="connsiteY0" fmla="*/ 1593313 h 1593313"/>
              <a:gd name="connsiteX1" fmla="*/ 659261 w 1989233"/>
              <a:gd name="connsiteY1" fmla="*/ 1326672 h 1593313"/>
              <a:gd name="connsiteX2" fmla="*/ 556311 w 1989233"/>
              <a:gd name="connsiteY2" fmla="*/ 136566 h 1593313"/>
              <a:gd name="connsiteX3" fmla="*/ 1681265 w 1989233"/>
              <a:gd name="connsiteY3" fmla="*/ 42435 h 1593313"/>
              <a:gd name="connsiteX4" fmla="*/ 1719103 w 1989233"/>
              <a:gd name="connsiteY4" fmla="*/ 667436 h 1593313"/>
              <a:gd name="connsiteX5" fmla="*/ 1128552 w 1989233"/>
              <a:gd name="connsiteY5" fmla="*/ 1411554 h 1593313"/>
              <a:gd name="connsiteX6" fmla="*/ 756183 w 1989233"/>
              <a:gd name="connsiteY6" fmla="*/ 1593313 h 1593313"/>
              <a:gd name="connsiteX0" fmla="*/ 756183 w 1989233"/>
              <a:gd name="connsiteY0" fmla="*/ 1593313 h 1593313"/>
              <a:gd name="connsiteX1" fmla="*/ 659261 w 1989233"/>
              <a:gd name="connsiteY1" fmla="*/ 1326672 h 1593313"/>
              <a:gd name="connsiteX2" fmla="*/ 556311 w 1989233"/>
              <a:gd name="connsiteY2" fmla="*/ 136566 h 1593313"/>
              <a:gd name="connsiteX3" fmla="*/ 1681265 w 1989233"/>
              <a:gd name="connsiteY3" fmla="*/ 42435 h 1593313"/>
              <a:gd name="connsiteX4" fmla="*/ 1719103 w 1989233"/>
              <a:gd name="connsiteY4" fmla="*/ 667436 h 1593313"/>
              <a:gd name="connsiteX5" fmla="*/ 997924 w 1989233"/>
              <a:gd name="connsiteY5" fmla="*/ 1240732 h 1593313"/>
              <a:gd name="connsiteX6" fmla="*/ 756183 w 1989233"/>
              <a:gd name="connsiteY6" fmla="*/ 1593313 h 1593313"/>
              <a:gd name="connsiteX0" fmla="*/ 756183 w 2007652"/>
              <a:gd name="connsiteY0" fmla="*/ 1652858 h 1652858"/>
              <a:gd name="connsiteX1" fmla="*/ 659261 w 2007652"/>
              <a:gd name="connsiteY1" fmla="*/ 1386217 h 1652858"/>
              <a:gd name="connsiteX2" fmla="*/ 556311 w 2007652"/>
              <a:gd name="connsiteY2" fmla="*/ 196111 h 1652858"/>
              <a:gd name="connsiteX3" fmla="*/ 1681265 w 2007652"/>
              <a:gd name="connsiteY3" fmla="*/ 101980 h 1652858"/>
              <a:gd name="connsiteX4" fmla="*/ 1744402 w 2007652"/>
              <a:gd name="connsiteY4" fmla="*/ 1530849 h 1652858"/>
              <a:gd name="connsiteX5" fmla="*/ 997924 w 2007652"/>
              <a:gd name="connsiteY5" fmla="*/ 1300277 h 1652858"/>
              <a:gd name="connsiteX6" fmla="*/ 756183 w 2007652"/>
              <a:gd name="connsiteY6" fmla="*/ 1652858 h 1652858"/>
              <a:gd name="connsiteX0" fmla="*/ 582306 w 1817758"/>
              <a:gd name="connsiteY0" fmla="*/ 1592623 h 1592623"/>
              <a:gd name="connsiteX1" fmla="*/ 485384 w 1817758"/>
              <a:gd name="connsiteY1" fmla="*/ 1325982 h 1592623"/>
              <a:gd name="connsiteX2" fmla="*/ 770348 w 1817758"/>
              <a:gd name="connsiteY2" fmla="*/ 417230 h 1592623"/>
              <a:gd name="connsiteX3" fmla="*/ 1507388 w 1817758"/>
              <a:gd name="connsiteY3" fmla="*/ 41745 h 1592623"/>
              <a:gd name="connsiteX4" fmla="*/ 1570525 w 1817758"/>
              <a:gd name="connsiteY4" fmla="*/ 1470614 h 1592623"/>
              <a:gd name="connsiteX5" fmla="*/ 824047 w 1817758"/>
              <a:gd name="connsiteY5" fmla="*/ 1240042 h 1592623"/>
              <a:gd name="connsiteX6" fmla="*/ 582306 w 1817758"/>
              <a:gd name="connsiteY6" fmla="*/ 1592623 h 1592623"/>
              <a:gd name="connsiteX0" fmla="*/ 779219 w 2032510"/>
              <a:gd name="connsiteY0" fmla="*/ 1646418 h 1646418"/>
              <a:gd name="connsiteX1" fmla="*/ 682297 w 2032510"/>
              <a:gd name="connsiteY1" fmla="*/ 1379777 h 1646418"/>
              <a:gd name="connsiteX2" fmla="*/ 537182 w 2032510"/>
              <a:gd name="connsiteY2" fmla="*/ 209768 h 1646418"/>
              <a:gd name="connsiteX3" fmla="*/ 1704301 w 2032510"/>
              <a:gd name="connsiteY3" fmla="*/ 95540 h 1646418"/>
              <a:gd name="connsiteX4" fmla="*/ 1767438 w 2032510"/>
              <a:gd name="connsiteY4" fmla="*/ 1524409 h 1646418"/>
              <a:gd name="connsiteX5" fmla="*/ 1020960 w 2032510"/>
              <a:gd name="connsiteY5" fmla="*/ 1293837 h 1646418"/>
              <a:gd name="connsiteX6" fmla="*/ 779219 w 2032510"/>
              <a:gd name="connsiteY6" fmla="*/ 1646418 h 1646418"/>
              <a:gd name="connsiteX0" fmla="*/ 779219 w 1828031"/>
              <a:gd name="connsiteY0" fmla="*/ 1615990 h 1615990"/>
              <a:gd name="connsiteX1" fmla="*/ 682297 w 1828031"/>
              <a:gd name="connsiteY1" fmla="*/ 1349349 h 1615990"/>
              <a:gd name="connsiteX2" fmla="*/ 537182 w 1828031"/>
              <a:gd name="connsiteY2" fmla="*/ 179340 h 1615990"/>
              <a:gd name="connsiteX3" fmla="*/ 1704301 w 1828031"/>
              <a:gd name="connsiteY3" fmla="*/ 65112 h 1615990"/>
              <a:gd name="connsiteX4" fmla="*/ 1437862 w 1828031"/>
              <a:gd name="connsiteY4" fmla="*/ 1081924 h 1615990"/>
              <a:gd name="connsiteX5" fmla="*/ 1020960 w 1828031"/>
              <a:gd name="connsiteY5" fmla="*/ 1263409 h 1615990"/>
              <a:gd name="connsiteX6" fmla="*/ 779219 w 1828031"/>
              <a:gd name="connsiteY6" fmla="*/ 1615990 h 1615990"/>
              <a:gd name="connsiteX0" fmla="*/ 779219 w 1948257"/>
              <a:gd name="connsiteY0" fmla="*/ 1646246 h 1646246"/>
              <a:gd name="connsiteX1" fmla="*/ 682297 w 1948257"/>
              <a:gd name="connsiteY1" fmla="*/ 1379605 h 1646246"/>
              <a:gd name="connsiteX2" fmla="*/ 537182 w 1948257"/>
              <a:gd name="connsiteY2" fmla="*/ 209596 h 1646246"/>
              <a:gd name="connsiteX3" fmla="*/ 1704301 w 1948257"/>
              <a:gd name="connsiteY3" fmla="*/ 95368 h 1646246"/>
              <a:gd name="connsiteX4" fmla="*/ 1646711 w 1948257"/>
              <a:gd name="connsiteY4" fmla="*/ 1521907 h 1646246"/>
              <a:gd name="connsiteX5" fmla="*/ 1020960 w 1948257"/>
              <a:gd name="connsiteY5" fmla="*/ 1293665 h 1646246"/>
              <a:gd name="connsiteX6" fmla="*/ 779219 w 1948257"/>
              <a:gd name="connsiteY6" fmla="*/ 1646246 h 1646246"/>
              <a:gd name="connsiteX0" fmla="*/ 619603 w 1771758"/>
              <a:gd name="connsiteY0" fmla="*/ 1624769 h 1624769"/>
              <a:gd name="connsiteX1" fmla="*/ 522681 w 1771758"/>
              <a:gd name="connsiteY1" fmla="*/ 1358128 h 1624769"/>
              <a:gd name="connsiteX2" fmla="*/ 710483 w 1771758"/>
              <a:gd name="connsiteY2" fmla="*/ 267540 h 1624769"/>
              <a:gd name="connsiteX3" fmla="*/ 1544685 w 1771758"/>
              <a:gd name="connsiteY3" fmla="*/ 73891 h 1624769"/>
              <a:gd name="connsiteX4" fmla="*/ 1487095 w 1771758"/>
              <a:gd name="connsiteY4" fmla="*/ 1500430 h 1624769"/>
              <a:gd name="connsiteX5" fmla="*/ 861344 w 1771758"/>
              <a:gd name="connsiteY5" fmla="*/ 1272188 h 1624769"/>
              <a:gd name="connsiteX6" fmla="*/ 619603 w 1771758"/>
              <a:gd name="connsiteY6" fmla="*/ 1624769 h 1624769"/>
              <a:gd name="connsiteX0" fmla="*/ 609566 w 1761720"/>
              <a:gd name="connsiteY0" fmla="*/ 1598922 h 1598922"/>
              <a:gd name="connsiteX1" fmla="*/ 512644 w 1761720"/>
              <a:gd name="connsiteY1" fmla="*/ 1332281 h 1598922"/>
              <a:gd name="connsiteX2" fmla="*/ 700446 w 1761720"/>
              <a:gd name="connsiteY2" fmla="*/ 241693 h 1598922"/>
              <a:gd name="connsiteX3" fmla="*/ 1534648 w 1761720"/>
              <a:gd name="connsiteY3" fmla="*/ 48044 h 1598922"/>
              <a:gd name="connsiteX4" fmla="*/ 1477058 w 1761720"/>
              <a:gd name="connsiteY4" fmla="*/ 1474583 h 1598922"/>
              <a:gd name="connsiteX5" fmla="*/ 851307 w 1761720"/>
              <a:gd name="connsiteY5" fmla="*/ 1246341 h 1598922"/>
              <a:gd name="connsiteX6" fmla="*/ 609566 w 1761720"/>
              <a:gd name="connsiteY6" fmla="*/ 1598922 h 1598922"/>
              <a:gd name="connsiteX0" fmla="*/ 599038 w 1749870"/>
              <a:gd name="connsiteY0" fmla="*/ 1705042 h 1705042"/>
              <a:gd name="connsiteX1" fmla="*/ 502116 w 1749870"/>
              <a:gd name="connsiteY1" fmla="*/ 1438401 h 1705042"/>
              <a:gd name="connsiteX2" fmla="*/ 716900 w 1749870"/>
              <a:gd name="connsiteY2" fmla="*/ 58216 h 1705042"/>
              <a:gd name="connsiteX3" fmla="*/ 1524120 w 1749870"/>
              <a:gd name="connsiteY3" fmla="*/ 154164 h 1705042"/>
              <a:gd name="connsiteX4" fmla="*/ 1466530 w 1749870"/>
              <a:gd name="connsiteY4" fmla="*/ 1580703 h 1705042"/>
              <a:gd name="connsiteX5" fmla="*/ 840779 w 1749870"/>
              <a:gd name="connsiteY5" fmla="*/ 1352461 h 1705042"/>
              <a:gd name="connsiteX6" fmla="*/ 599038 w 1749870"/>
              <a:gd name="connsiteY6" fmla="*/ 1705042 h 1705042"/>
              <a:gd name="connsiteX0" fmla="*/ 435405 w 1480135"/>
              <a:gd name="connsiteY0" fmla="*/ 1691037 h 1691037"/>
              <a:gd name="connsiteX1" fmla="*/ 338483 w 1480135"/>
              <a:gd name="connsiteY1" fmla="*/ 1424396 h 1691037"/>
              <a:gd name="connsiteX2" fmla="*/ 553267 w 1480135"/>
              <a:gd name="connsiteY2" fmla="*/ 44211 h 1691037"/>
              <a:gd name="connsiteX3" fmla="*/ 904922 w 1480135"/>
              <a:gd name="connsiteY3" fmla="*/ 452565 h 1691037"/>
              <a:gd name="connsiteX4" fmla="*/ 1302897 w 1480135"/>
              <a:gd name="connsiteY4" fmla="*/ 1566698 h 1691037"/>
              <a:gd name="connsiteX5" fmla="*/ 677146 w 1480135"/>
              <a:gd name="connsiteY5" fmla="*/ 1338456 h 1691037"/>
              <a:gd name="connsiteX6" fmla="*/ 435405 w 1480135"/>
              <a:gd name="connsiteY6" fmla="*/ 1691037 h 1691037"/>
              <a:gd name="connsiteX0" fmla="*/ 522824 w 1575078"/>
              <a:gd name="connsiteY0" fmla="*/ 1598550 h 1598550"/>
              <a:gd name="connsiteX1" fmla="*/ 425902 w 1575078"/>
              <a:gd name="connsiteY1" fmla="*/ 1331909 h 1598550"/>
              <a:gd name="connsiteX2" fmla="*/ 315501 w 1575078"/>
              <a:gd name="connsiteY2" fmla="*/ 54077 h 1598550"/>
              <a:gd name="connsiteX3" fmla="*/ 992341 w 1575078"/>
              <a:gd name="connsiteY3" fmla="*/ 360078 h 1598550"/>
              <a:gd name="connsiteX4" fmla="*/ 1390316 w 1575078"/>
              <a:gd name="connsiteY4" fmla="*/ 1474211 h 1598550"/>
              <a:gd name="connsiteX5" fmla="*/ 764565 w 1575078"/>
              <a:gd name="connsiteY5" fmla="*/ 1245969 h 1598550"/>
              <a:gd name="connsiteX6" fmla="*/ 522824 w 1575078"/>
              <a:gd name="connsiteY6" fmla="*/ 1598550 h 1598550"/>
              <a:gd name="connsiteX0" fmla="*/ 517279 w 1569131"/>
              <a:gd name="connsiteY0" fmla="*/ 1800919 h 1800919"/>
              <a:gd name="connsiteX1" fmla="*/ 420357 w 1569131"/>
              <a:gd name="connsiteY1" fmla="*/ 1534278 h 1800919"/>
              <a:gd name="connsiteX2" fmla="*/ 326753 w 1569131"/>
              <a:gd name="connsiteY2" fmla="*/ 36432 h 1800919"/>
              <a:gd name="connsiteX3" fmla="*/ 986796 w 1569131"/>
              <a:gd name="connsiteY3" fmla="*/ 562447 h 1800919"/>
              <a:gd name="connsiteX4" fmla="*/ 1384771 w 1569131"/>
              <a:gd name="connsiteY4" fmla="*/ 1676580 h 1800919"/>
              <a:gd name="connsiteX5" fmla="*/ 759020 w 1569131"/>
              <a:gd name="connsiteY5" fmla="*/ 1448338 h 1800919"/>
              <a:gd name="connsiteX6" fmla="*/ 517279 w 1569131"/>
              <a:gd name="connsiteY6" fmla="*/ 1800919 h 1800919"/>
              <a:gd name="connsiteX0" fmla="*/ 520774 w 1585761"/>
              <a:gd name="connsiteY0" fmla="*/ 1820965 h 1820965"/>
              <a:gd name="connsiteX1" fmla="*/ 423852 w 1585761"/>
              <a:gd name="connsiteY1" fmla="*/ 1554324 h 1820965"/>
              <a:gd name="connsiteX2" fmla="*/ 330248 w 1585761"/>
              <a:gd name="connsiteY2" fmla="*/ 56478 h 1820965"/>
              <a:gd name="connsiteX3" fmla="*/ 1067451 w 1585761"/>
              <a:gd name="connsiteY3" fmla="*/ 448314 h 1820965"/>
              <a:gd name="connsiteX4" fmla="*/ 1388266 w 1585761"/>
              <a:gd name="connsiteY4" fmla="*/ 1696626 h 1820965"/>
              <a:gd name="connsiteX5" fmla="*/ 762515 w 1585761"/>
              <a:gd name="connsiteY5" fmla="*/ 1468384 h 1820965"/>
              <a:gd name="connsiteX6" fmla="*/ 520774 w 1585761"/>
              <a:gd name="connsiteY6" fmla="*/ 1820965 h 1820965"/>
              <a:gd name="connsiteX0" fmla="*/ 520774 w 1541754"/>
              <a:gd name="connsiteY0" fmla="*/ 1819086 h 1819086"/>
              <a:gd name="connsiteX1" fmla="*/ 423852 w 1541754"/>
              <a:gd name="connsiteY1" fmla="*/ 1552445 h 1819086"/>
              <a:gd name="connsiteX2" fmla="*/ 330248 w 1541754"/>
              <a:gd name="connsiteY2" fmla="*/ 54599 h 1819086"/>
              <a:gd name="connsiteX3" fmla="*/ 1067451 w 1541754"/>
              <a:gd name="connsiteY3" fmla="*/ 446435 h 1819086"/>
              <a:gd name="connsiteX4" fmla="*/ 1388266 w 1541754"/>
              <a:gd name="connsiteY4" fmla="*/ 1694747 h 1819086"/>
              <a:gd name="connsiteX5" fmla="*/ 762515 w 1541754"/>
              <a:gd name="connsiteY5" fmla="*/ 1466505 h 1819086"/>
              <a:gd name="connsiteX6" fmla="*/ 520774 w 1541754"/>
              <a:gd name="connsiteY6" fmla="*/ 1819086 h 1819086"/>
              <a:gd name="connsiteX0" fmla="*/ 554082 w 1621627"/>
              <a:gd name="connsiteY0" fmla="*/ 1541452 h 1541452"/>
              <a:gd name="connsiteX1" fmla="*/ 457160 w 1621627"/>
              <a:gd name="connsiteY1" fmla="*/ 1274811 h 1541452"/>
              <a:gd name="connsiteX2" fmla="*/ 269599 w 1621627"/>
              <a:gd name="connsiteY2" fmla="*/ 131161 h 1541452"/>
              <a:gd name="connsiteX3" fmla="*/ 1100759 w 1621627"/>
              <a:gd name="connsiteY3" fmla="*/ 168801 h 1541452"/>
              <a:gd name="connsiteX4" fmla="*/ 1421574 w 1621627"/>
              <a:gd name="connsiteY4" fmla="*/ 1417113 h 1541452"/>
              <a:gd name="connsiteX5" fmla="*/ 795823 w 1621627"/>
              <a:gd name="connsiteY5" fmla="*/ 1188871 h 1541452"/>
              <a:gd name="connsiteX6" fmla="*/ 554082 w 1621627"/>
              <a:gd name="connsiteY6" fmla="*/ 1541452 h 154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1627" h="1541452">
                <a:moveTo>
                  <a:pt x="554082" y="1541452"/>
                </a:moveTo>
                <a:lnTo>
                  <a:pt x="457160" y="1274811"/>
                </a:lnTo>
                <a:cubicBezTo>
                  <a:pt x="-375113" y="1019979"/>
                  <a:pt x="162333" y="315496"/>
                  <a:pt x="269599" y="131161"/>
                </a:cubicBezTo>
                <a:cubicBezTo>
                  <a:pt x="376866" y="-53174"/>
                  <a:pt x="908763" y="-45524"/>
                  <a:pt x="1100759" y="168801"/>
                </a:cubicBezTo>
                <a:cubicBezTo>
                  <a:pt x="1292755" y="383126"/>
                  <a:pt x="1947155" y="1027668"/>
                  <a:pt x="1421574" y="1417113"/>
                </a:cubicBezTo>
                <a:cubicBezTo>
                  <a:pt x="1142128" y="1624177"/>
                  <a:pt x="1264822" y="1222080"/>
                  <a:pt x="795823" y="1188871"/>
                </a:cubicBezTo>
                <a:lnTo>
                  <a:pt x="554082" y="1541452"/>
                </a:lnTo>
                <a:close/>
              </a:path>
            </a:pathLst>
          </a:custGeom>
          <a:solidFill>
            <a:srgbClr val="7030A0">
              <a:alpha val="41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Pladsholder til indhold 2"/>
          <p:cNvSpPr txBox="1">
            <a:spLocks/>
          </p:cNvSpPr>
          <p:nvPr/>
        </p:nvSpPr>
        <p:spPr>
          <a:xfrm>
            <a:off x="6402201" y="379458"/>
            <a:ext cx="4754118" cy="374902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a-DK" sz="2800" dirty="0" smtClean="0">
                <a:latin typeface="Berlin Sans FB" panose="020E0602020502020306" pitchFamily="34" charset="0"/>
              </a:rPr>
              <a:t>TO SYGEPLEJERSKER PRÆSENTERER FUNDENE FRA EN FAGLIG / VIDENSKABELIGE ARTIKEL SAMMEN MED EN PATIENTCASE.</a:t>
            </a:r>
          </a:p>
          <a:p>
            <a:endParaRPr lang="da-DK" sz="2800" dirty="0">
              <a:latin typeface="Berlin Sans FB" panose="020E0602020502020306" pitchFamily="34" charset="0"/>
            </a:endParaRPr>
          </a:p>
        </p:txBody>
      </p:sp>
      <p:pic>
        <p:nvPicPr>
          <p:cNvPr id="8" name="Billed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pic>
        <p:nvPicPr>
          <p:cNvPr id="19" name="Billede 18"/>
          <p:cNvPicPr>
            <a:picLocks noChangeAspect="1"/>
          </p:cNvPicPr>
          <p:nvPr/>
        </p:nvPicPr>
        <p:blipFill rotWithShape="1">
          <a:blip r:embed="rId7"/>
          <a:srcRect l="18022" t="18034" r="19524" b="13599"/>
          <a:stretch/>
        </p:blipFill>
        <p:spPr>
          <a:xfrm>
            <a:off x="1350021" y="4816328"/>
            <a:ext cx="4268143" cy="1279626"/>
          </a:xfrm>
          <a:prstGeom prst="ellipse">
            <a:avLst/>
          </a:prstGeom>
        </p:spPr>
      </p:pic>
      <p:sp>
        <p:nvSpPr>
          <p:cNvPr id="10" name="Rektangel 9"/>
          <p:cNvSpPr/>
          <p:nvPr/>
        </p:nvSpPr>
        <p:spPr>
          <a:xfrm>
            <a:off x="6393111" y="2965388"/>
            <a:ext cx="4945478" cy="3108543"/>
          </a:xfrm>
          <a:prstGeom prst="rect">
            <a:avLst/>
          </a:prstGeom>
        </p:spPr>
        <p:txBody>
          <a:bodyPr wrap="square">
            <a:spAutoFit/>
          </a:bodyPr>
          <a:lstStyle/>
          <a:p>
            <a:pPr algn="ctr"/>
            <a:r>
              <a:rPr lang="da-DK" sz="2800" dirty="0">
                <a:latin typeface="Berlin Sans FB" panose="020E0602020502020306" pitchFamily="34" charset="0"/>
              </a:rPr>
              <a:t>ALLE SYGEPLEJERSKER DELTAGER I DISKUSSIONEN AF ARTIKLEN OG PATIENTCASEN MED UDGANGSPUNKT I  FUNDAMENTALS OF CARE OG EVIDENSBASERET PRAKSIS</a:t>
            </a:r>
          </a:p>
        </p:txBody>
      </p:sp>
      <p:sp>
        <p:nvSpPr>
          <p:cNvPr id="24" name="Tekstfelt 23"/>
          <p:cNvSpPr txBox="1"/>
          <p:nvPr/>
        </p:nvSpPr>
        <p:spPr>
          <a:xfrm>
            <a:off x="379106" y="255175"/>
            <a:ext cx="2787056" cy="646331"/>
          </a:xfrm>
          <a:prstGeom prst="rect">
            <a:avLst/>
          </a:prstGeom>
          <a:noFill/>
        </p:spPr>
        <p:txBody>
          <a:bodyPr wrap="square" rtlCol="0">
            <a:spAutoFit/>
          </a:bodyPr>
          <a:lstStyle/>
          <a:p>
            <a:r>
              <a:rPr lang="da-DK" sz="3600" b="1" dirty="0" smtClean="0">
                <a:solidFill>
                  <a:schemeClr val="accent4"/>
                </a:solidFill>
                <a:latin typeface="Berlin Sans FB" panose="020E0602020502020306" pitchFamily="34" charset="0"/>
              </a:rPr>
              <a:t>METODE</a:t>
            </a:r>
            <a:endParaRPr lang="da-DK" sz="3600" b="1" dirty="0">
              <a:solidFill>
                <a:schemeClr val="accent4"/>
              </a:solidFill>
              <a:latin typeface="Berlin Sans FB" panose="020E0602020502020306" pitchFamily="34" charset="0"/>
            </a:endParaRPr>
          </a:p>
        </p:txBody>
      </p:sp>
    </p:spTree>
    <p:extLst>
      <p:ext uri="{BB962C8B-B14F-4D97-AF65-F5344CB8AC3E}">
        <p14:creationId xmlns:p14="http://schemas.microsoft.com/office/powerpoint/2010/main" val="37790309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Billede 7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83513" y="5943207"/>
            <a:ext cx="1655064" cy="664464"/>
          </a:xfrm>
          <a:prstGeom prst="rect">
            <a:avLst/>
          </a:prstGeom>
        </p:spPr>
      </p:pic>
      <p:pic>
        <p:nvPicPr>
          <p:cNvPr id="74" name="Billede 7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223238" y="5751183"/>
            <a:ext cx="635508" cy="856488"/>
          </a:xfrm>
          <a:prstGeom prst="rect">
            <a:avLst/>
          </a:prstGeom>
        </p:spPr>
      </p:pic>
      <p:grpSp>
        <p:nvGrpSpPr>
          <p:cNvPr id="55" name="Gruppe 54"/>
          <p:cNvGrpSpPr/>
          <p:nvPr/>
        </p:nvGrpSpPr>
        <p:grpSpPr>
          <a:xfrm rot="20803778">
            <a:off x="3427801" y="376279"/>
            <a:ext cx="2619566" cy="1573404"/>
            <a:chOff x="-5909538" y="5212707"/>
            <a:chExt cx="3059608" cy="1837709"/>
          </a:xfrm>
        </p:grpSpPr>
        <p:pic>
          <p:nvPicPr>
            <p:cNvPr id="71" name="Billede 70"/>
            <p:cNvPicPr>
              <a:picLocks noChangeAspect="1"/>
            </p:cNvPicPr>
            <p:nvPr/>
          </p:nvPicPr>
          <p:blipFill>
            <a:blip r:embed="rId5"/>
            <a:stretch>
              <a:fillRect/>
            </a:stretch>
          </p:blipFill>
          <p:spPr>
            <a:xfrm rot="5400000">
              <a:off x="-5298589" y="4601758"/>
              <a:ext cx="1837709" cy="3059608"/>
            </a:xfrm>
            <a:prstGeom prst="rect">
              <a:avLst/>
            </a:prstGeom>
          </p:spPr>
        </p:pic>
        <p:pic>
          <p:nvPicPr>
            <p:cNvPr id="33" name="Billede 32"/>
            <p:cNvPicPr>
              <a:picLocks noChangeAspect="1"/>
            </p:cNvPicPr>
            <p:nvPr/>
          </p:nvPicPr>
          <p:blipFill rotWithShape="1">
            <a:blip r:embed="rId6"/>
            <a:srcRect l="29498" t="28947" r="13961" b="19564"/>
            <a:stretch/>
          </p:blipFill>
          <p:spPr>
            <a:xfrm>
              <a:off x="-5677613" y="5360796"/>
              <a:ext cx="2630602" cy="1497204"/>
            </a:xfrm>
            <a:prstGeom prst="rect">
              <a:avLst/>
            </a:prstGeom>
          </p:spPr>
        </p:pic>
      </p:grpSp>
      <p:grpSp>
        <p:nvGrpSpPr>
          <p:cNvPr id="49" name="Gruppe 48"/>
          <p:cNvGrpSpPr/>
          <p:nvPr/>
        </p:nvGrpSpPr>
        <p:grpSpPr>
          <a:xfrm rot="848178">
            <a:off x="562454" y="371243"/>
            <a:ext cx="2738860" cy="1645056"/>
            <a:chOff x="-5789851" y="-2779085"/>
            <a:chExt cx="3059608" cy="1837709"/>
          </a:xfrm>
        </p:grpSpPr>
        <p:pic>
          <p:nvPicPr>
            <p:cNvPr id="58" name="Billede 57"/>
            <p:cNvPicPr>
              <a:picLocks noChangeAspect="1"/>
            </p:cNvPicPr>
            <p:nvPr/>
          </p:nvPicPr>
          <p:blipFill>
            <a:blip r:embed="rId5"/>
            <a:stretch>
              <a:fillRect/>
            </a:stretch>
          </p:blipFill>
          <p:spPr>
            <a:xfrm rot="5400000">
              <a:off x="-5178902" y="-3390034"/>
              <a:ext cx="1837709" cy="3059608"/>
            </a:xfrm>
            <a:prstGeom prst="rect">
              <a:avLst/>
            </a:prstGeom>
          </p:spPr>
        </p:pic>
        <p:pic>
          <p:nvPicPr>
            <p:cNvPr id="31" name="Billede 30"/>
            <p:cNvPicPr>
              <a:picLocks noChangeAspect="1"/>
            </p:cNvPicPr>
            <p:nvPr/>
          </p:nvPicPr>
          <p:blipFill rotWithShape="1">
            <a:blip r:embed="rId7"/>
            <a:srcRect l="29348" t="29669" r="14110" b="19564"/>
            <a:stretch/>
          </p:blipFill>
          <p:spPr>
            <a:xfrm>
              <a:off x="-5552896" y="-2631612"/>
              <a:ext cx="2630791" cy="1476322"/>
            </a:xfrm>
            <a:prstGeom prst="rect">
              <a:avLst/>
            </a:prstGeom>
          </p:spPr>
        </p:pic>
      </p:grpSp>
      <p:grpSp>
        <p:nvGrpSpPr>
          <p:cNvPr id="37" name="Gruppe 36"/>
          <p:cNvGrpSpPr/>
          <p:nvPr/>
        </p:nvGrpSpPr>
        <p:grpSpPr>
          <a:xfrm rot="20959393">
            <a:off x="8052043" y="4673170"/>
            <a:ext cx="3059608" cy="1837709"/>
            <a:chOff x="-13085810" y="2310767"/>
            <a:chExt cx="5770610" cy="3466034"/>
          </a:xfrm>
        </p:grpSpPr>
        <p:pic>
          <p:nvPicPr>
            <p:cNvPr id="45" name="Billede 44"/>
            <p:cNvPicPr>
              <a:picLocks noChangeAspect="1"/>
            </p:cNvPicPr>
            <p:nvPr/>
          </p:nvPicPr>
          <p:blipFill>
            <a:blip r:embed="rId5"/>
            <a:stretch>
              <a:fillRect/>
            </a:stretch>
          </p:blipFill>
          <p:spPr>
            <a:xfrm rot="5400000">
              <a:off x="-11933522" y="1158479"/>
              <a:ext cx="3466034" cy="5770610"/>
            </a:xfrm>
            <a:prstGeom prst="rect">
              <a:avLst/>
            </a:prstGeom>
          </p:spPr>
        </p:pic>
        <p:pic>
          <p:nvPicPr>
            <p:cNvPr id="28" name="Billede 27"/>
            <p:cNvPicPr>
              <a:picLocks noChangeAspect="1"/>
            </p:cNvPicPr>
            <p:nvPr/>
          </p:nvPicPr>
          <p:blipFill rotWithShape="1">
            <a:blip r:embed="rId8"/>
            <a:srcRect l="29498" t="28707" r="13809" b="19323"/>
            <a:stretch/>
          </p:blipFill>
          <p:spPr>
            <a:xfrm>
              <a:off x="-12618220" y="2621177"/>
              <a:ext cx="4904350" cy="2809919"/>
            </a:xfrm>
            <a:prstGeom prst="rect">
              <a:avLst/>
            </a:prstGeom>
          </p:spPr>
        </p:pic>
      </p:grpSp>
      <p:sp>
        <p:nvSpPr>
          <p:cNvPr id="9" name="Rektangel 8"/>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ktangel 3"/>
          <p:cNvSpPr/>
          <p:nvPr/>
        </p:nvSpPr>
        <p:spPr>
          <a:xfrm rot="641295">
            <a:off x="2997524" y="3845646"/>
            <a:ext cx="601374" cy="276999"/>
          </a:xfrm>
          <a:prstGeom prst="rect">
            <a:avLst/>
          </a:prstGeom>
        </p:spPr>
        <p:txBody>
          <a:bodyPr wrap="square">
            <a:spAutoFit/>
          </a:bodyPr>
          <a:lstStyle/>
          <a:p>
            <a:pPr algn="ctr"/>
            <a:r>
              <a:rPr lang="da-DK" sz="1200" b="1" dirty="0">
                <a:solidFill>
                  <a:schemeClr val="bg1"/>
                </a:solidFill>
              </a:rPr>
              <a:t>?</a:t>
            </a:r>
          </a:p>
        </p:txBody>
      </p:sp>
      <p:grpSp>
        <p:nvGrpSpPr>
          <p:cNvPr id="36" name="Gruppe 35"/>
          <p:cNvGrpSpPr/>
          <p:nvPr/>
        </p:nvGrpSpPr>
        <p:grpSpPr>
          <a:xfrm rot="20582500">
            <a:off x="1142476" y="4717493"/>
            <a:ext cx="3018094" cy="1738143"/>
            <a:chOff x="-13598014" y="4678308"/>
            <a:chExt cx="6371300" cy="3669280"/>
          </a:xfrm>
        </p:grpSpPr>
        <p:pic>
          <p:nvPicPr>
            <p:cNvPr id="7" name="Billede 6"/>
            <p:cNvPicPr>
              <a:picLocks noChangeAspect="1"/>
            </p:cNvPicPr>
            <p:nvPr/>
          </p:nvPicPr>
          <p:blipFill>
            <a:blip r:embed="rId5"/>
            <a:stretch>
              <a:fillRect/>
            </a:stretch>
          </p:blipFill>
          <p:spPr>
            <a:xfrm rot="5400000">
              <a:off x="-12247004" y="3327298"/>
              <a:ext cx="3669280" cy="6371300"/>
            </a:xfrm>
            <a:prstGeom prst="rect">
              <a:avLst/>
            </a:prstGeom>
          </p:spPr>
        </p:pic>
        <p:pic>
          <p:nvPicPr>
            <p:cNvPr id="10" name="Billede 9"/>
            <p:cNvPicPr>
              <a:picLocks noChangeAspect="1"/>
            </p:cNvPicPr>
            <p:nvPr/>
          </p:nvPicPr>
          <p:blipFill rotWithShape="1">
            <a:blip r:embed="rId9"/>
            <a:srcRect l="19113" t="20157" r="4062" b="11102"/>
            <a:stretch/>
          </p:blipFill>
          <p:spPr>
            <a:xfrm>
              <a:off x="-12944700" y="5067769"/>
              <a:ext cx="5215466" cy="2916638"/>
            </a:xfrm>
            <a:prstGeom prst="rect">
              <a:avLst/>
            </a:prstGeom>
          </p:spPr>
        </p:pic>
      </p:grpSp>
      <p:grpSp>
        <p:nvGrpSpPr>
          <p:cNvPr id="35" name="Gruppe 34"/>
          <p:cNvGrpSpPr/>
          <p:nvPr/>
        </p:nvGrpSpPr>
        <p:grpSpPr>
          <a:xfrm rot="1000231">
            <a:off x="4058004" y="4898192"/>
            <a:ext cx="2986418" cy="1719901"/>
            <a:chOff x="-7029156" y="4613791"/>
            <a:chExt cx="6371300" cy="3669280"/>
          </a:xfrm>
        </p:grpSpPr>
        <p:pic>
          <p:nvPicPr>
            <p:cNvPr id="20" name="Billede 19"/>
            <p:cNvPicPr>
              <a:picLocks noChangeAspect="1"/>
            </p:cNvPicPr>
            <p:nvPr/>
          </p:nvPicPr>
          <p:blipFill>
            <a:blip r:embed="rId5"/>
            <a:stretch>
              <a:fillRect/>
            </a:stretch>
          </p:blipFill>
          <p:spPr>
            <a:xfrm rot="5400000">
              <a:off x="-5678146" y="3262781"/>
              <a:ext cx="3669280" cy="6371300"/>
            </a:xfrm>
            <a:prstGeom prst="rect">
              <a:avLst/>
            </a:prstGeom>
          </p:spPr>
        </p:pic>
        <p:pic>
          <p:nvPicPr>
            <p:cNvPr id="11" name="Billede 10"/>
            <p:cNvPicPr>
              <a:picLocks noChangeAspect="1"/>
            </p:cNvPicPr>
            <p:nvPr/>
          </p:nvPicPr>
          <p:blipFill rotWithShape="1">
            <a:blip r:embed="rId10"/>
            <a:srcRect l="17710" t="18221" r="4685" b="11880"/>
            <a:stretch/>
          </p:blipFill>
          <p:spPr>
            <a:xfrm>
              <a:off x="-6573401" y="4921143"/>
              <a:ext cx="5305039" cy="2986447"/>
            </a:xfrm>
            <a:prstGeom prst="rect">
              <a:avLst/>
            </a:prstGeom>
          </p:spPr>
        </p:pic>
      </p:grpSp>
      <p:grpSp>
        <p:nvGrpSpPr>
          <p:cNvPr id="38" name="Gruppe 37"/>
          <p:cNvGrpSpPr/>
          <p:nvPr/>
        </p:nvGrpSpPr>
        <p:grpSpPr>
          <a:xfrm rot="828922">
            <a:off x="2909184" y="2583280"/>
            <a:ext cx="2762474" cy="1594448"/>
            <a:chOff x="-13238922" y="-4512366"/>
            <a:chExt cx="5923722" cy="3419061"/>
          </a:xfrm>
        </p:grpSpPr>
        <p:pic>
          <p:nvPicPr>
            <p:cNvPr id="22" name="Billede 21"/>
            <p:cNvPicPr>
              <a:picLocks noChangeAspect="1"/>
            </p:cNvPicPr>
            <p:nvPr/>
          </p:nvPicPr>
          <p:blipFill>
            <a:blip r:embed="rId5"/>
            <a:stretch>
              <a:fillRect/>
            </a:stretch>
          </p:blipFill>
          <p:spPr>
            <a:xfrm rot="5400000">
              <a:off x="-11986592" y="-5764696"/>
              <a:ext cx="3419061" cy="5923722"/>
            </a:xfrm>
            <a:prstGeom prst="rect">
              <a:avLst/>
            </a:prstGeom>
          </p:spPr>
        </p:pic>
        <p:pic>
          <p:nvPicPr>
            <p:cNvPr id="26" name="Billede 25"/>
            <p:cNvPicPr>
              <a:picLocks noChangeAspect="1"/>
            </p:cNvPicPr>
            <p:nvPr/>
          </p:nvPicPr>
          <p:blipFill rotWithShape="1">
            <a:blip r:embed="rId11"/>
            <a:srcRect l="29048" t="29429" r="14410" b="19564"/>
            <a:stretch/>
          </p:blipFill>
          <p:spPr>
            <a:xfrm>
              <a:off x="-12795255" y="-4274578"/>
              <a:ext cx="5160897" cy="2909867"/>
            </a:xfrm>
            <a:prstGeom prst="rect">
              <a:avLst/>
            </a:prstGeom>
          </p:spPr>
        </p:pic>
      </p:grpSp>
      <p:grpSp>
        <p:nvGrpSpPr>
          <p:cNvPr id="43" name="Gruppe 42"/>
          <p:cNvGrpSpPr/>
          <p:nvPr/>
        </p:nvGrpSpPr>
        <p:grpSpPr>
          <a:xfrm rot="21136480">
            <a:off x="5664806" y="2331697"/>
            <a:ext cx="3277804" cy="1837709"/>
            <a:chOff x="-6758613" y="-721281"/>
            <a:chExt cx="6182141" cy="3466034"/>
          </a:xfrm>
        </p:grpSpPr>
        <p:pic>
          <p:nvPicPr>
            <p:cNvPr id="48" name="Billede 47"/>
            <p:cNvPicPr>
              <a:picLocks noChangeAspect="1"/>
            </p:cNvPicPr>
            <p:nvPr/>
          </p:nvPicPr>
          <p:blipFill>
            <a:blip r:embed="rId5"/>
            <a:stretch>
              <a:fillRect/>
            </a:stretch>
          </p:blipFill>
          <p:spPr>
            <a:xfrm rot="5400000">
              <a:off x="-5400559" y="-2079335"/>
              <a:ext cx="3466034" cy="6182141"/>
            </a:xfrm>
            <a:prstGeom prst="rect">
              <a:avLst/>
            </a:prstGeom>
          </p:spPr>
        </p:pic>
        <p:pic>
          <p:nvPicPr>
            <p:cNvPr id="29" name="Billede 28"/>
            <p:cNvPicPr>
              <a:picLocks noChangeAspect="1"/>
            </p:cNvPicPr>
            <p:nvPr/>
          </p:nvPicPr>
          <p:blipFill rotWithShape="1">
            <a:blip r:embed="rId12"/>
            <a:srcRect l="28746" t="30392" r="14261" b="20285"/>
            <a:stretch/>
          </p:blipFill>
          <p:spPr>
            <a:xfrm>
              <a:off x="-6350614" y="-445621"/>
              <a:ext cx="5388669" cy="2914715"/>
            </a:xfrm>
            <a:prstGeom prst="rect">
              <a:avLst/>
            </a:prstGeom>
          </p:spPr>
        </p:pic>
      </p:grpSp>
      <p:grpSp>
        <p:nvGrpSpPr>
          <p:cNvPr id="44" name="Gruppe 43"/>
          <p:cNvGrpSpPr/>
          <p:nvPr/>
        </p:nvGrpSpPr>
        <p:grpSpPr>
          <a:xfrm rot="401709">
            <a:off x="8666704" y="2804457"/>
            <a:ext cx="3210439" cy="1837709"/>
            <a:chOff x="-576471" y="-5023083"/>
            <a:chExt cx="6055087" cy="3466034"/>
          </a:xfrm>
        </p:grpSpPr>
        <p:pic>
          <p:nvPicPr>
            <p:cNvPr id="51" name="Billede 50"/>
            <p:cNvPicPr>
              <a:picLocks noChangeAspect="1"/>
            </p:cNvPicPr>
            <p:nvPr/>
          </p:nvPicPr>
          <p:blipFill>
            <a:blip r:embed="rId5"/>
            <a:stretch>
              <a:fillRect/>
            </a:stretch>
          </p:blipFill>
          <p:spPr>
            <a:xfrm rot="5400000">
              <a:off x="718056" y="-6317610"/>
              <a:ext cx="3466034" cy="6055087"/>
            </a:xfrm>
            <a:prstGeom prst="rect">
              <a:avLst/>
            </a:prstGeom>
          </p:spPr>
        </p:pic>
        <p:pic>
          <p:nvPicPr>
            <p:cNvPr id="30" name="Billede 29"/>
            <p:cNvPicPr>
              <a:picLocks noChangeAspect="1"/>
            </p:cNvPicPr>
            <p:nvPr/>
          </p:nvPicPr>
          <p:blipFill rotWithShape="1">
            <a:blip r:embed="rId13"/>
            <a:srcRect l="29649" t="28947" r="13659" b="19805"/>
            <a:stretch/>
          </p:blipFill>
          <p:spPr>
            <a:xfrm>
              <a:off x="-122514" y="-4836727"/>
              <a:ext cx="5268261" cy="2976498"/>
            </a:xfrm>
            <a:prstGeom prst="rect">
              <a:avLst/>
            </a:prstGeom>
          </p:spPr>
        </p:pic>
      </p:grpSp>
      <p:grpSp>
        <p:nvGrpSpPr>
          <p:cNvPr id="52" name="Gruppe 51"/>
          <p:cNvGrpSpPr/>
          <p:nvPr/>
        </p:nvGrpSpPr>
        <p:grpSpPr>
          <a:xfrm rot="850903">
            <a:off x="6067762" y="541627"/>
            <a:ext cx="2740822" cy="1646235"/>
            <a:chOff x="-5941222" y="-2083075"/>
            <a:chExt cx="3059608" cy="1837709"/>
          </a:xfrm>
        </p:grpSpPr>
        <p:pic>
          <p:nvPicPr>
            <p:cNvPr id="62" name="Billede 61"/>
            <p:cNvPicPr>
              <a:picLocks noChangeAspect="1"/>
            </p:cNvPicPr>
            <p:nvPr/>
          </p:nvPicPr>
          <p:blipFill>
            <a:blip r:embed="rId5"/>
            <a:stretch>
              <a:fillRect/>
            </a:stretch>
          </p:blipFill>
          <p:spPr>
            <a:xfrm rot="5400000">
              <a:off x="-5330273" y="-2694024"/>
              <a:ext cx="1837709" cy="3059608"/>
            </a:xfrm>
            <a:prstGeom prst="rect">
              <a:avLst/>
            </a:prstGeom>
          </p:spPr>
        </p:pic>
        <p:pic>
          <p:nvPicPr>
            <p:cNvPr id="32" name="Billede 31"/>
            <p:cNvPicPr>
              <a:picLocks noChangeAspect="1"/>
            </p:cNvPicPr>
            <p:nvPr/>
          </p:nvPicPr>
          <p:blipFill rotWithShape="1">
            <a:blip r:embed="rId14"/>
            <a:srcRect l="29649" t="29669" r="13509" b="19323"/>
            <a:stretch/>
          </p:blipFill>
          <p:spPr>
            <a:xfrm>
              <a:off x="-5673661" y="-1872144"/>
              <a:ext cx="2524483" cy="1415848"/>
            </a:xfrm>
            <a:prstGeom prst="rect">
              <a:avLst/>
            </a:prstGeom>
          </p:spPr>
        </p:pic>
      </p:grpSp>
      <p:grpSp>
        <p:nvGrpSpPr>
          <p:cNvPr id="64" name="Gruppe 63"/>
          <p:cNvGrpSpPr/>
          <p:nvPr/>
        </p:nvGrpSpPr>
        <p:grpSpPr>
          <a:xfrm rot="21219469">
            <a:off x="8904393" y="526994"/>
            <a:ext cx="2806370" cy="1685605"/>
            <a:chOff x="-6296387" y="2024244"/>
            <a:chExt cx="3059608" cy="1837709"/>
          </a:xfrm>
        </p:grpSpPr>
        <p:pic>
          <p:nvPicPr>
            <p:cNvPr id="68" name="Billede 67"/>
            <p:cNvPicPr>
              <a:picLocks noChangeAspect="1"/>
            </p:cNvPicPr>
            <p:nvPr/>
          </p:nvPicPr>
          <p:blipFill>
            <a:blip r:embed="rId5"/>
            <a:stretch>
              <a:fillRect/>
            </a:stretch>
          </p:blipFill>
          <p:spPr>
            <a:xfrm rot="5400000">
              <a:off x="-5685438" y="1413295"/>
              <a:ext cx="1837709" cy="3059608"/>
            </a:xfrm>
            <a:prstGeom prst="rect">
              <a:avLst/>
            </a:prstGeom>
          </p:spPr>
        </p:pic>
        <p:pic>
          <p:nvPicPr>
            <p:cNvPr id="34" name="Billede 33"/>
            <p:cNvPicPr>
              <a:picLocks noChangeAspect="1"/>
            </p:cNvPicPr>
            <p:nvPr/>
          </p:nvPicPr>
          <p:blipFill rotWithShape="1">
            <a:blip r:embed="rId15"/>
            <a:srcRect l="29348" t="29188" r="14411" b="19564"/>
            <a:stretch/>
          </p:blipFill>
          <p:spPr>
            <a:xfrm>
              <a:off x="-6087480" y="2185317"/>
              <a:ext cx="2641792" cy="1504550"/>
            </a:xfrm>
            <a:prstGeom prst="rect">
              <a:avLst/>
            </a:prstGeom>
          </p:spPr>
        </p:pic>
      </p:grpSp>
      <p:sp>
        <p:nvSpPr>
          <p:cNvPr id="53" name="Titel 1"/>
          <p:cNvSpPr>
            <a:spLocks noGrp="1"/>
          </p:cNvSpPr>
          <p:nvPr>
            <p:ph type="ctrTitle"/>
          </p:nvPr>
        </p:nvSpPr>
        <p:spPr>
          <a:xfrm>
            <a:off x="2783951" y="1828716"/>
            <a:ext cx="8449533" cy="720205"/>
          </a:xfrm>
          <a:effectLst>
            <a:outerShdw dist="88900" dir="2700000" algn="tl" rotWithShape="0">
              <a:prstClr val="black">
                <a:alpha val="76000"/>
              </a:prstClr>
            </a:outerShdw>
          </a:effectLst>
        </p:spPr>
        <p:txBody>
          <a:bodyPr>
            <a:noAutofit/>
          </a:bodyPr>
          <a:lstStyle/>
          <a:p>
            <a:r>
              <a:rPr lang="da-DK" sz="4000" b="1" dirty="0" smtClean="0">
                <a:solidFill>
                  <a:srgbClr val="C9A4E4"/>
                </a:solidFill>
                <a:effectLst>
                  <a:outerShdw blurRad="38100" dist="38100" dir="2700000" algn="tl">
                    <a:srgbClr val="000000">
                      <a:alpha val="43137"/>
                    </a:srgbClr>
                  </a:outerShdw>
                </a:effectLst>
                <a:latin typeface="Berlin Sans FB" panose="020E0602020502020306" pitchFamily="34" charset="0"/>
              </a:rPr>
              <a:t>INTEGRATION AF SYGEPLEJE</a:t>
            </a:r>
            <a:endParaRPr lang="da-DK" sz="4000" b="1" dirty="0">
              <a:solidFill>
                <a:srgbClr val="C9A4E4"/>
              </a:solidFill>
              <a:effectLst>
                <a:outerShdw blurRad="38100" dist="38100" dir="2700000" algn="tl">
                  <a:srgbClr val="000000">
                    <a:alpha val="43137"/>
                  </a:srgbClr>
                </a:outerShdw>
              </a:effectLst>
              <a:latin typeface="Berlin Sans FB" panose="020E0602020502020306" pitchFamily="34" charset="0"/>
            </a:endParaRPr>
          </a:p>
        </p:txBody>
      </p:sp>
      <p:sp>
        <p:nvSpPr>
          <p:cNvPr id="54" name="Titel 1"/>
          <p:cNvSpPr txBox="1">
            <a:spLocks/>
          </p:cNvSpPr>
          <p:nvPr/>
        </p:nvSpPr>
        <p:spPr>
          <a:xfrm>
            <a:off x="-1079834" y="3892246"/>
            <a:ext cx="9227492" cy="852148"/>
          </a:xfrm>
          <a:prstGeom prst="rect">
            <a:avLst/>
          </a:prstGeom>
          <a:effectLst>
            <a:outerShdw dist="88900" dir="2700000" algn="tl" rotWithShape="0">
              <a:prstClr val="black">
                <a:alpha val="76000"/>
              </a:prstClr>
            </a:outerShdw>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4000" b="1" dirty="0" smtClean="0">
                <a:solidFill>
                  <a:srgbClr val="FFC000"/>
                </a:solidFill>
                <a:effectLst>
                  <a:outerShdw blurRad="38100" dist="38100" dir="2700000" algn="tl">
                    <a:srgbClr val="000000">
                      <a:alpha val="43137"/>
                    </a:srgbClr>
                  </a:outerShdw>
                </a:effectLst>
                <a:latin typeface="Berlin Sans FB" panose="020E0602020502020306" pitchFamily="34" charset="0"/>
              </a:rPr>
              <a:t>KONTEKST FOR SYGEPLEJE</a:t>
            </a:r>
            <a:endParaRPr lang="da-DK" sz="4000" b="1" dirty="0">
              <a:solidFill>
                <a:srgbClr val="FFC000"/>
              </a:solidFill>
              <a:effectLst>
                <a:outerShdw blurRad="38100" dist="38100" dir="2700000" algn="tl">
                  <a:srgbClr val="000000">
                    <a:alpha val="43137"/>
                  </a:srgbClr>
                </a:outerShdw>
              </a:effectLst>
              <a:latin typeface="Berlin Sans FB" panose="020E0602020502020306" pitchFamily="34" charset="0"/>
            </a:endParaRPr>
          </a:p>
        </p:txBody>
      </p:sp>
      <p:sp>
        <p:nvSpPr>
          <p:cNvPr id="56" name="Titel 1"/>
          <p:cNvSpPr txBox="1">
            <a:spLocks/>
          </p:cNvSpPr>
          <p:nvPr/>
        </p:nvSpPr>
        <p:spPr>
          <a:xfrm>
            <a:off x="7781062" y="-10509"/>
            <a:ext cx="3533379" cy="724529"/>
          </a:xfrm>
          <a:prstGeom prst="rect">
            <a:avLst/>
          </a:prstGeom>
          <a:effectLst>
            <a:outerShdw dist="88900" dir="2700000" algn="tl" rotWithShape="0">
              <a:prstClr val="black">
                <a:alpha val="76000"/>
              </a:prstClr>
            </a:outerShdw>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4000" b="1" dirty="0" smtClean="0">
                <a:solidFill>
                  <a:schemeClr val="accent6"/>
                </a:solidFill>
                <a:effectLst>
                  <a:outerShdw blurRad="38100" dist="38100" dir="2700000" algn="tl">
                    <a:srgbClr val="000000">
                      <a:alpha val="43137"/>
                    </a:srgbClr>
                  </a:outerShdw>
                </a:effectLst>
                <a:latin typeface="Berlin Sans FB" panose="020E0602020502020306" pitchFamily="34" charset="0"/>
              </a:rPr>
              <a:t>Relation</a:t>
            </a:r>
            <a:endParaRPr lang="da-DK" sz="4000" b="1" dirty="0">
              <a:solidFill>
                <a:schemeClr val="accent6"/>
              </a:solidFill>
              <a:effectLst>
                <a:outerShdw blurRad="38100" dist="38100" dir="2700000" algn="tl">
                  <a:srgbClr val="000000">
                    <a:alpha val="43137"/>
                  </a:srgbClr>
                </a:outerShdw>
              </a:effectLst>
              <a:latin typeface="Berlin Sans FB" panose="020E0602020502020306" pitchFamily="34" charset="0"/>
            </a:endParaRPr>
          </a:p>
        </p:txBody>
      </p:sp>
      <p:grpSp>
        <p:nvGrpSpPr>
          <p:cNvPr id="3" name="Gruppe 2"/>
          <p:cNvGrpSpPr/>
          <p:nvPr/>
        </p:nvGrpSpPr>
        <p:grpSpPr>
          <a:xfrm>
            <a:off x="324602" y="2297662"/>
            <a:ext cx="2675656" cy="1607094"/>
            <a:chOff x="-5277893" y="4174380"/>
            <a:chExt cx="2675656" cy="1607094"/>
          </a:xfrm>
        </p:grpSpPr>
        <p:grpSp>
          <p:nvGrpSpPr>
            <p:cNvPr id="46" name="Gruppe 45"/>
            <p:cNvGrpSpPr/>
            <p:nvPr/>
          </p:nvGrpSpPr>
          <p:grpSpPr>
            <a:xfrm rot="21086236">
              <a:off x="-5277893" y="4174380"/>
              <a:ext cx="2675656" cy="1607094"/>
              <a:chOff x="-6368602" y="-4462975"/>
              <a:chExt cx="5770610" cy="3466034"/>
            </a:xfrm>
          </p:grpSpPr>
          <p:pic>
            <p:nvPicPr>
              <p:cNvPr id="50" name="Billede 49"/>
              <p:cNvPicPr>
                <a:picLocks noChangeAspect="1"/>
              </p:cNvPicPr>
              <p:nvPr/>
            </p:nvPicPr>
            <p:blipFill>
              <a:blip r:embed="rId5"/>
              <a:stretch>
                <a:fillRect/>
              </a:stretch>
            </p:blipFill>
            <p:spPr>
              <a:xfrm rot="5400000">
                <a:off x="-5216314" y="-5615263"/>
                <a:ext cx="3466034" cy="5770610"/>
              </a:xfrm>
              <a:prstGeom prst="rect">
                <a:avLst/>
              </a:prstGeom>
            </p:spPr>
          </p:pic>
          <p:pic>
            <p:nvPicPr>
              <p:cNvPr id="27" name="Billede 26"/>
              <p:cNvPicPr>
                <a:picLocks noChangeAspect="1"/>
              </p:cNvPicPr>
              <p:nvPr/>
            </p:nvPicPr>
            <p:blipFill rotWithShape="1">
              <a:blip r:embed="rId16"/>
              <a:srcRect l="29198" t="28947" r="13809" b="19805"/>
              <a:stretch/>
            </p:blipFill>
            <p:spPr>
              <a:xfrm>
                <a:off x="-6072121" y="-4274577"/>
                <a:ext cx="5177649" cy="2909866"/>
              </a:xfrm>
              <a:prstGeom prst="rect">
                <a:avLst/>
              </a:prstGeom>
            </p:spPr>
          </p:pic>
        </p:grpSp>
        <p:pic>
          <p:nvPicPr>
            <p:cNvPr id="2" name="Billede 1"/>
            <p:cNvPicPr>
              <a:picLocks noChangeAspect="1"/>
            </p:cNvPicPr>
            <p:nvPr/>
          </p:nvPicPr>
          <p:blipFill rotWithShape="1">
            <a:blip r:embed="rId17"/>
            <a:srcRect l="19724" t="25098" r="28095" b="26542"/>
            <a:stretch/>
          </p:blipFill>
          <p:spPr>
            <a:xfrm rot="21110493">
              <a:off x="-5132086" y="4261849"/>
              <a:ext cx="2330443" cy="1349911"/>
            </a:xfrm>
            <a:prstGeom prst="rect">
              <a:avLst/>
            </a:prstGeom>
          </p:spPr>
        </p:pic>
      </p:grpSp>
    </p:spTree>
    <p:extLst>
      <p:ext uri="{BB962C8B-B14F-4D97-AF65-F5344CB8AC3E}">
        <p14:creationId xmlns:p14="http://schemas.microsoft.com/office/powerpoint/2010/main" val="6317192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82842" y="2605414"/>
            <a:ext cx="5221115" cy="1325563"/>
          </a:xfrm>
        </p:spPr>
        <p:txBody>
          <a:bodyPr>
            <a:noAutofit/>
          </a:bodyPr>
          <a:lstStyle/>
          <a:p>
            <a:r>
              <a:rPr lang="da-DK" sz="2800" dirty="0" smtClean="0">
                <a:latin typeface="Berlin Sans FB" panose="020E0602020502020306" pitchFamily="34" charset="0"/>
              </a:rPr>
              <a:t>BEGREBSRAMMEN ER OGSÅ INKLUDERET I DEN AFSLUTTENDE OPGAVE, NYE SYGEPLEJERSKER UDARBEJDER I FORBINDELSE MED AFSLUTNINGEN PÅ DERES TO-ÅRIGE UDDANNELSESSTILLING</a:t>
            </a:r>
            <a:endParaRPr lang="da-DK" sz="2800" dirty="0">
              <a:latin typeface="Berlin Sans FB" panose="020E0602020502020306" pitchFamily="34" charset="0"/>
            </a:endParaRPr>
          </a:p>
        </p:txBody>
      </p:sp>
      <p:sp>
        <p:nvSpPr>
          <p:cNvPr id="10" name="Rektangel 9"/>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Bille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pic>
        <p:nvPicPr>
          <p:cNvPr id="5" name="Billede 4"/>
          <p:cNvPicPr>
            <a:picLocks noChangeAspect="1"/>
          </p:cNvPicPr>
          <p:nvPr/>
        </p:nvPicPr>
        <p:blipFill>
          <a:blip r:embed="rId4"/>
          <a:stretch>
            <a:fillRect/>
          </a:stretch>
        </p:blipFill>
        <p:spPr>
          <a:xfrm rot="9900000">
            <a:off x="1573846" y="1362567"/>
            <a:ext cx="3834073" cy="4444043"/>
          </a:xfrm>
          <a:prstGeom prst="rect">
            <a:avLst/>
          </a:prstGeom>
        </p:spPr>
      </p:pic>
      <p:pic>
        <p:nvPicPr>
          <p:cNvPr id="21" name="Billede 20"/>
          <p:cNvPicPr>
            <a:picLocks noChangeAspect="1"/>
          </p:cNvPicPr>
          <p:nvPr/>
        </p:nvPicPr>
        <p:blipFill rotWithShape="1">
          <a:blip r:embed="rId5"/>
          <a:srcRect l="18030" t="18034" r="19525" b="13599"/>
          <a:stretch/>
        </p:blipFill>
        <p:spPr>
          <a:xfrm rot="20700000">
            <a:off x="2803434" y="3532667"/>
            <a:ext cx="1575407" cy="1077969"/>
          </a:xfrm>
          <a:prstGeom prst="ellipse">
            <a:avLst/>
          </a:prstGeom>
        </p:spPr>
      </p:pic>
      <p:sp>
        <p:nvSpPr>
          <p:cNvPr id="22" name="Tekstfelt 21"/>
          <p:cNvSpPr txBox="1"/>
          <p:nvPr/>
        </p:nvSpPr>
        <p:spPr>
          <a:xfrm>
            <a:off x="379106" y="255175"/>
            <a:ext cx="2787056" cy="646331"/>
          </a:xfrm>
          <a:prstGeom prst="rect">
            <a:avLst/>
          </a:prstGeom>
          <a:noFill/>
        </p:spPr>
        <p:txBody>
          <a:bodyPr wrap="square" rtlCol="0">
            <a:spAutoFit/>
          </a:bodyPr>
          <a:lstStyle/>
          <a:p>
            <a:r>
              <a:rPr lang="da-DK" sz="3600" b="1" dirty="0" smtClean="0">
                <a:solidFill>
                  <a:schemeClr val="accent4"/>
                </a:solidFill>
                <a:latin typeface="Berlin Sans FB" panose="020E0602020502020306" pitchFamily="34" charset="0"/>
              </a:rPr>
              <a:t>METODE</a:t>
            </a:r>
            <a:endParaRPr lang="da-DK" sz="3600" b="1" dirty="0">
              <a:solidFill>
                <a:schemeClr val="accent4"/>
              </a:solidFill>
              <a:latin typeface="Berlin Sans FB" panose="020E0602020502020306" pitchFamily="34" charset="0"/>
            </a:endParaRPr>
          </a:p>
        </p:txBody>
      </p:sp>
      <p:pic>
        <p:nvPicPr>
          <p:cNvPr id="23" name="Billede 2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83513" y="5943207"/>
            <a:ext cx="1655064" cy="664464"/>
          </a:xfrm>
          <a:prstGeom prst="rect">
            <a:avLst/>
          </a:prstGeom>
        </p:spPr>
      </p:pic>
      <p:pic>
        <p:nvPicPr>
          <p:cNvPr id="24" name="Billede 2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223238" y="5751183"/>
            <a:ext cx="635508" cy="856488"/>
          </a:xfrm>
          <a:prstGeom prst="rect">
            <a:avLst/>
          </a:prstGeom>
        </p:spPr>
      </p:pic>
      <p:sp>
        <p:nvSpPr>
          <p:cNvPr id="3" name="Rektangel 2"/>
          <p:cNvSpPr/>
          <p:nvPr/>
        </p:nvSpPr>
        <p:spPr>
          <a:xfrm rot="20731038">
            <a:off x="1994082" y="1941042"/>
            <a:ext cx="2029885" cy="707886"/>
          </a:xfrm>
          <a:prstGeom prst="rect">
            <a:avLst/>
          </a:prstGeom>
          <a:solidFill>
            <a:schemeClr val="bg1"/>
          </a:solidFill>
        </p:spPr>
        <p:txBody>
          <a:bodyPr wrap="square">
            <a:spAutoFit/>
          </a:bodyPr>
          <a:lstStyle/>
          <a:p>
            <a:r>
              <a:rPr lang="da-DK" sz="4000" dirty="0" smtClean="0">
                <a:latin typeface="Berlin Sans FB" panose="020E0602020502020306" pitchFamily="34" charset="0"/>
              </a:rPr>
              <a:t>TITEL</a:t>
            </a:r>
            <a:endParaRPr lang="da-DK" sz="4000" dirty="0"/>
          </a:p>
        </p:txBody>
      </p:sp>
    </p:spTree>
    <p:extLst>
      <p:ext uri="{BB962C8B-B14F-4D97-AF65-F5344CB8AC3E}">
        <p14:creationId xmlns:p14="http://schemas.microsoft.com/office/powerpoint/2010/main" val="5072981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felt 13"/>
          <p:cNvSpPr txBox="1"/>
          <p:nvPr/>
        </p:nvSpPr>
        <p:spPr>
          <a:xfrm>
            <a:off x="379106" y="255175"/>
            <a:ext cx="2787056" cy="646331"/>
          </a:xfrm>
          <a:prstGeom prst="rect">
            <a:avLst/>
          </a:prstGeom>
          <a:noFill/>
        </p:spPr>
        <p:txBody>
          <a:bodyPr wrap="square" rtlCol="0">
            <a:spAutoFit/>
          </a:bodyPr>
          <a:lstStyle/>
          <a:p>
            <a:r>
              <a:rPr lang="da-DK" sz="3600" b="1" dirty="0" smtClean="0">
                <a:solidFill>
                  <a:schemeClr val="accent4"/>
                </a:solidFill>
                <a:latin typeface="Berlin Sans FB" panose="020E0602020502020306" pitchFamily="34" charset="0"/>
              </a:rPr>
              <a:t>RESULTAT</a:t>
            </a:r>
            <a:endParaRPr lang="da-DK" sz="3600" b="1" dirty="0">
              <a:solidFill>
                <a:schemeClr val="accent4"/>
              </a:solidFill>
              <a:latin typeface="Berlin Sans FB" panose="020E0602020502020306" pitchFamily="34" charset="0"/>
            </a:endParaRPr>
          </a:p>
        </p:txBody>
      </p:sp>
      <p:pic>
        <p:nvPicPr>
          <p:cNvPr id="13" name="Billede 12"/>
          <p:cNvPicPr>
            <a:picLocks noChangeAspect="1"/>
          </p:cNvPicPr>
          <p:nvPr/>
        </p:nvPicPr>
        <p:blipFill>
          <a:blip r:embed="rId3"/>
          <a:stretch>
            <a:fillRect/>
          </a:stretch>
        </p:blipFill>
        <p:spPr>
          <a:xfrm>
            <a:off x="13097" y="1383178"/>
            <a:ext cx="6783427" cy="4151739"/>
          </a:xfrm>
          <a:prstGeom prst="rect">
            <a:avLst/>
          </a:prstGeom>
        </p:spPr>
      </p:pic>
      <p:pic>
        <p:nvPicPr>
          <p:cNvPr id="7" name="Bille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48" y="5670042"/>
            <a:ext cx="2339340" cy="1260348"/>
          </a:xfrm>
          <a:prstGeom prst="rect">
            <a:avLst/>
          </a:prstGeom>
        </p:spPr>
      </p:pic>
      <p:pic>
        <p:nvPicPr>
          <p:cNvPr id="8" name="Billed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51770" y="5816346"/>
            <a:ext cx="1565148" cy="821436"/>
          </a:xfrm>
          <a:prstGeom prst="rect">
            <a:avLst/>
          </a:prstGeom>
        </p:spPr>
      </p:pic>
      <p:pic>
        <p:nvPicPr>
          <p:cNvPr id="9" name="Billed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sp>
        <p:nvSpPr>
          <p:cNvPr id="10" name="Rektangel 9"/>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Rektangel 1"/>
          <p:cNvSpPr/>
          <p:nvPr/>
        </p:nvSpPr>
        <p:spPr>
          <a:xfrm>
            <a:off x="6957163" y="1141287"/>
            <a:ext cx="4467824" cy="4247317"/>
          </a:xfrm>
          <a:prstGeom prst="rect">
            <a:avLst/>
          </a:prstGeom>
        </p:spPr>
        <p:txBody>
          <a:bodyPr wrap="square">
            <a:spAutoFit/>
          </a:bodyPr>
          <a:lstStyle/>
          <a:p>
            <a:pPr marL="285750" lvl="0" indent="-285750">
              <a:buFont typeface="Arial" panose="020B0604020202020204" pitchFamily="34" charset="0"/>
              <a:buChar char="•"/>
            </a:pPr>
            <a:r>
              <a:rPr lang="da-DK" b="1" dirty="0" smtClean="0">
                <a:latin typeface="Berlin Sans FB" panose="020E0602020502020306" pitchFamily="34" charset="0"/>
              </a:rPr>
              <a:t>GIVER SYGEPLEJERSKER MULIGHED FOR AT REFLEKTERE OVER DERES SYGEPLEJEPRAKSIS</a:t>
            </a:r>
          </a:p>
          <a:p>
            <a:pPr marL="285750" lvl="0" indent="-285750">
              <a:buFont typeface="Arial" panose="020B0604020202020204" pitchFamily="34" charset="0"/>
              <a:buChar char="•"/>
            </a:pPr>
            <a:endParaRPr lang="da-DK" b="1" dirty="0" smtClean="0">
              <a:latin typeface="Berlin Sans FB" panose="020E0602020502020306" pitchFamily="34" charset="0"/>
            </a:endParaRPr>
          </a:p>
          <a:p>
            <a:pPr marL="285750" lvl="0" indent="-285750">
              <a:buFont typeface="Arial" panose="020B0604020202020204" pitchFamily="34" charset="0"/>
              <a:buChar char="•"/>
            </a:pPr>
            <a:r>
              <a:rPr lang="da-DK" b="1" dirty="0" smtClean="0">
                <a:latin typeface="Berlin Sans FB" panose="020E0602020502020306" pitchFamily="34" charset="0"/>
              </a:rPr>
              <a:t>DET GIVER ET FÆLLES OG STÆRKERE SPROG MELLEM SYGEPLEJERSKER I FORHOLD TIL HVAD SYGEPLEJE ER</a:t>
            </a:r>
          </a:p>
          <a:p>
            <a:pPr marL="285750" lvl="0" indent="-285750">
              <a:buFont typeface="Arial" panose="020B0604020202020204" pitchFamily="34" charset="0"/>
              <a:buChar char="•"/>
            </a:pPr>
            <a:endParaRPr lang="da-DK" b="1" dirty="0" smtClean="0">
              <a:latin typeface="Berlin Sans FB" panose="020E0602020502020306" pitchFamily="34" charset="0"/>
            </a:endParaRPr>
          </a:p>
          <a:p>
            <a:pPr marL="285750" lvl="0" indent="-285750">
              <a:buFont typeface="Arial" panose="020B0604020202020204" pitchFamily="34" charset="0"/>
              <a:buChar char="•"/>
            </a:pPr>
            <a:r>
              <a:rPr lang="da-DK" b="1" dirty="0" smtClean="0">
                <a:latin typeface="Berlin Sans FB" panose="020E0602020502020306" pitchFamily="34" charset="0"/>
              </a:rPr>
              <a:t>TAVSVIDEN BLIVER DELT MELLEM SYGEPLEJERSKER OG SAT I SPIL. </a:t>
            </a:r>
          </a:p>
          <a:p>
            <a:pPr marL="285750" lvl="0" indent="-285750">
              <a:buFont typeface="Arial" panose="020B0604020202020204" pitchFamily="34" charset="0"/>
              <a:buChar char="•"/>
            </a:pPr>
            <a:endParaRPr lang="da-DK" b="1" dirty="0" smtClean="0">
              <a:latin typeface="Berlin Sans FB" panose="020E0602020502020306" pitchFamily="34" charset="0"/>
            </a:endParaRPr>
          </a:p>
          <a:p>
            <a:pPr marL="285750" lvl="0" indent="-285750">
              <a:buFont typeface="Arial" panose="020B0604020202020204" pitchFamily="34" charset="0"/>
              <a:buChar char="•"/>
            </a:pPr>
            <a:r>
              <a:rPr lang="da-DK" b="1" dirty="0" smtClean="0">
                <a:latin typeface="Berlin Sans FB" panose="020E0602020502020306" pitchFamily="34" charset="0"/>
              </a:rPr>
              <a:t>FORSTÅELSE FOR, HVORDAN ORGANISATORISKE STRATEGIER PÅVIRKER SYGEPLEJEPRAKSIS</a:t>
            </a:r>
            <a:endParaRPr lang="da-DK" b="1" dirty="0">
              <a:latin typeface="Berlin Sans FB" panose="020E0602020502020306" pitchFamily="34" charset="0"/>
            </a:endParaRPr>
          </a:p>
        </p:txBody>
      </p:sp>
    </p:spTree>
    <p:extLst>
      <p:ext uri="{BB962C8B-B14F-4D97-AF65-F5344CB8AC3E}">
        <p14:creationId xmlns:p14="http://schemas.microsoft.com/office/powerpoint/2010/main" val="4037360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p:cNvSpPr txBox="1">
            <a:spLocks/>
          </p:cNvSpPr>
          <p:nvPr/>
        </p:nvSpPr>
        <p:spPr>
          <a:xfrm>
            <a:off x="871368" y="2708357"/>
            <a:ext cx="10409446" cy="852148"/>
          </a:xfrm>
          <a:prstGeom prst="rect">
            <a:avLst/>
          </a:prstGeom>
          <a:effectLst>
            <a:outerShdw dist="88900" dir="2700000" algn="tl" rotWithShape="0">
              <a:prstClr val="black">
                <a:alpha val="76000"/>
              </a:prstClr>
            </a:outerShdw>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9600" b="1" dirty="0" smtClean="0">
                <a:solidFill>
                  <a:srgbClr val="FFC000"/>
                </a:solidFill>
                <a:effectLst>
                  <a:outerShdw blurRad="38100" dist="38100" dir="2700000" algn="tl">
                    <a:srgbClr val="000000">
                      <a:alpha val="43137"/>
                    </a:srgbClr>
                  </a:outerShdw>
                </a:effectLst>
                <a:latin typeface="Berlin Sans FB" panose="020E0602020502020306" pitchFamily="34" charset="0"/>
              </a:rPr>
              <a:t>BAGGRUNDEN</a:t>
            </a:r>
            <a:endParaRPr lang="da-DK" sz="9600" b="1" dirty="0">
              <a:solidFill>
                <a:srgbClr val="FFC000"/>
              </a:solidFill>
              <a:effectLst>
                <a:outerShdw blurRad="38100" dist="38100" dir="2700000" algn="tl">
                  <a:srgbClr val="000000">
                    <a:alpha val="43137"/>
                  </a:srgbClr>
                </a:outerShdw>
              </a:effectLst>
              <a:latin typeface="Berlin Sans FB" panose="020E0602020502020306" pitchFamily="34" charset="0"/>
            </a:endParaRPr>
          </a:p>
        </p:txBody>
      </p:sp>
      <p:pic>
        <p:nvPicPr>
          <p:cNvPr id="16" name="Billede 1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83513" y="5943207"/>
            <a:ext cx="1655064" cy="664464"/>
          </a:xfrm>
          <a:prstGeom prst="rect">
            <a:avLst/>
          </a:prstGeom>
        </p:spPr>
      </p:pic>
      <p:pic>
        <p:nvPicPr>
          <p:cNvPr id="17" name="Billede 1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223238" y="5751183"/>
            <a:ext cx="635508" cy="856488"/>
          </a:xfrm>
          <a:prstGeom prst="rect">
            <a:avLst/>
          </a:prstGeom>
        </p:spPr>
      </p:pic>
      <p:sp>
        <p:nvSpPr>
          <p:cNvPr id="9" name="Rektangel 8"/>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spTree>
    <p:extLst>
      <p:ext uri="{BB962C8B-B14F-4D97-AF65-F5344CB8AC3E}">
        <p14:creationId xmlns:p14="http://schemas.microsoft.com/office/powerpoint/2010/main" val="35472641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p:cNvSpPr txBox="1">
            <a:spLocks/>
          </p:cNvSpPr>
          <p:nvPr/>
        </p:nvSpPr>
        <p:spPr>
          <a:xfrm>
            <a:off x="886324" y="4205853"/>
            <a:ext cx="10409446" cy="852148"/>
          </a:xfrm>
          <a:prstGeom prst="rect">
            <a:avLst/>
          </a:prstGeom>
          <a:effectLst>
            <a:outerShdw dist="88900" dir="2700000" algn="tl" rotWithShape="0">
              <a:prstClr val="black">
                <a:alpha val="76000"/>
              </a:prstClr>
            </a:outerShdw>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9600" b="1" dirty="0" smtClean="0">
                <a:solidFill>
                  <a:srgbClr val="FFC000"/>
                </a:solidFill>
                <a:effectLst>
                  <a:outerShdw blurRad="38100" dist="38100" dir="2700000" algn="tl">
                    <a:srgbClr val="000000">
                      <a:alpha val="43137"/>
                    </a:srgbClr>
                  </a:outerShdw>
                </a:effectLst>
                <a:latin typeface="Berlin Sans FB" panose="020E0602020502020306" pitchFamily="34" charset="0"/>
              </a:rPr>
              <a:t>JER – SÅ SKAL DER TALES SYGEPLEJE</a:t>
            </a:r>
            <a:endParaRPr lang="da-DK" sz="9600" b="1" dirty="0">
              <a:solidFill>
                <a:srgbClr val="FFC000"/>
              </a:solidFill>
              <a:effectLst>
                <a:outerShdw blurRad="38100" dist="38100" dir="2700000" algn="tl">
                  <a:srgbClr val="000000">
                    <a:alpha val="43137"/>
                  </a:srgbClr>
                </a:outerShdw>
              </a:effectLst>
              <a:latin typeface="Berlin Sans FB" panose="020E0602020502020306" pitchFamily="34" charset="0"/>
            </a:endParaRPr>
          </a:p>
        </p:txBody>
      </p:sp>
      <p:pic>
        <p:nvPicPr>
          <p:cNvPr id="16" name="Billede 1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83513" y="5943207"/>
            <a:ext cx="1655064" cy="664464"/>
          </a:xfrm>
          <a:prstGeom prst="rect">
            <a:avLst/>
          </a:prstGeom>
        </p:spPr>
      </p:pic>
      <p:pic>
        <p:nvPicPr>
          <p:cNvPr id="17" name="Billede 1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223238" y="5751183"/>
            <a:ext cx="635508" cy="856488"/>
          </a:xfrm>
          <a:prstGeom prst="rect">
            <a:avLst/>
          </a:prstGeom>
        </p:spPr>
      </p:pic>
      <p:sp>
        <p:nvSpPr>
          <p:cNvPr id="9" name="Rektangel 8"/>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spTree>
    <p:extLst>
      <p:ext uri="{BB962C8B-B14F-4D97-AF65-F5344CB8AC3E}">
        <p14:creationId xmlns:p14="http://schemas.microsoft.com/office/powerpoint/2010/main" val="7931228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rotWithShape="1">
          <a:blip r:embed="rId3"/>
          <a:srcRect l="2971" t="11596" r="8909" b="9968"/>
          <a:stretch/>
        </p:blipFill>
        <p:spPr>
          <a:xfrm rot="20218365">
            <a:off x="2170531" y="1218106"/>
            <a:ext cx="9548343" cy="5311876"/>
          </a:xfrm>
          <a:prstGeom prst="rect">
            <a:avLst/>
          </a:prstGeom>
        </p:spPr>
      </p:pic>
      <p:pic>
        <p:nvPicPr>
          <p:cNvPr id="8" name="Bille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sp>
        <p:nvSpPr>
          <p:cNvPr id="9" name="Rektangel 8"/>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itel 1"/>
          <p:cNvSpPr txBox="1">
            <a:spLocks/>
          </p:cNvSpPr>
          <p:nvPr/>
        </p:nvSpPr>
        <p:spPr>
          <a:xfrm>
            <a:off x="283514" y="938102"/>
            <a:ext cx="5547444" cy="852148"/>
          </a:xfrm>
          <a:prstGeom prst="rect">
            <a:avLst/>
          </a:prstGeom>
          <a:effectLst>
            <a:outerShdw dist="88900" dir="2700000" algn="tl" rotWithShape="0">
              <a:prstClr val="black">
                <a:alpha val="76000"/>
              </a:prstClr>
            </a:outerShdw>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3600" b="1" dirty="0" err="1" smtClean="0">
                <a:solidFill>
                  <a:srgbClr val="FFC000"/>
                </a:solidFill>
                <a:effectLst>
                  <a:outerShdw blurRad="38100" dist="38100" dir="2700000" algn="tl">
                    <a:srgbClr val="000000">
                      <a:alpha val="43137"/>
                    </a:srgbClr>
                  </a:outerShdw>
                </a:effectLst>
                <a:latin typeface="Berlin Sans FB" panose="020E0602020502020306" pitchFamily="34" charset="0"/>
              </a:rPr>
              <a:t>Intramuskulære</a:t>
            </a:r>
            <a:r>
              <a:rPr lang="da-DK" sz="3600" b="1" dirty="0" smtClean="0">
                <a:solidFill>
                  <a:srgbClr val="FFC000"/>
                </a:solidFill>
                <a:effectLst>
                  <a:outerShdw blurRad="38100" dist="38100" dir="2700000" algn="tl">
                    <a:srgbClr val="000000">
                      <a:alpha val="43137"/>
                    </a:srgbClr>
                  </a:outerShdw>
                </a:effectLst>
                <a:latin typeface="Berlin Sans FB" panose="020E0602020502020306" pitchFamily="34" charset="0"/>
              </a:rPr>
              <a:t> injektionsteknikker – En statusartikel</a:t>
            </a:r>
            <a:endParaRPr lang="da-DK" sz="3600" b="1" dirty="0">
              <a:solidFill>
                <a:srgbClr val="FFC000"/>
              </a:solidFill>
              <a:effectLst>
                <a:outerShdw blurRad="38100" dist="38100" dir="2700000" algn="tl">
                  <a:srgbClr val="000000">
                    <a:alpha val="43137"/>
                  </a:srgbClr>
                </a:outerShdw>
              </a:effectLst>
              <a:latin typeface="Berlin Sans FB" panose="020E0602020502020306" pitchFamily="34" charset="0"/>
            </a:endParaRPr>
          </a:p>
        </p:txBody>
      </p:sp>
      <p:pic>
        <p:nvPicPr>
          <p:cNvPr id="20" name="Billede 1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83513" y="5943207"/>
            <a:ext cx="1655064" cy="664464"/>
          </a:xfrm>
          <a:prstGeom prst="rect">
            <a:avLst/>
          </a:prstGeom>
        </p:spPr>
      </p:pic>
      <p:pic>
        <p:nvPicPr>
          <p:cNvPr id="21" name="Billede 2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223238" y="5751183"/>
            <a:ext cx="635508" cy="856488"/>
          </a:xfrm>
          <a:prstGeom prst="rect">
            <a:avLst/>
          </a:prstGeom>
        </p:spPr>
      </p:pic>
    </p:spTree>
    <p:extLst>
      <p:ext uri="{BB962C8B-B14F-4D97-AF65-F5344CB8AC3E}">
        <p14:creationId xmlns:p14="http://schemas.microsoft.com/office/powerpoint/2010/main" val="26506600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felt 13"/>
          <p:cNvSpPr txBox="1"/>
          <p:nvPr/>
        </p:nvSpPr>
        <p:spPr>
          <a:xfrm>
            <a:off x="379106" y="255175"/>
            <a:ext cx="3583294" cy="646331"/>
          </a:xfrm>
          <a:prstGeom prst="rect">
            <a:avLst/>
          </a:prstGeom>
          <a:noFill/>
        </p:spPr>
        <p:txBody>
          <a:bodyPr wrap="square" rtlCol="0">
            <a:spAutoFit/>
          </a:bodyPr>
          <a:lstStyle/>
          <a:p>
            <a:r>
              <a:rPr lang="da-DK" sz="3600" b="1" dirty="0" smtClean="0">
                <a:solidFill>
                  <a:schemeClr val="accent4"/>
                </a:solidFill>
                <a:latin typeface="Berlin Sans FB" panose="020E0602020502020306" pitchFamily="34" charset="0"/>
              </a:rPr>
              <a:t>Anbefalinger</a:t>
            </a:r>
            <a:endParaRPr lang="da-DK" sz="3600" b="1" dirty="0">
              <a:solidFill>
                <a:schemeClr val="accent4"/>
              </a:solidFill>
              <a:latin typeface="Berlin Sans FB" panose="020E0602020502020306" pitchFamily="34" charset="0"/>
            </a:endParaRPr>
          </a:p>
        </p:txBody>
      </p:sp>
      <p:pic>
        <p:nvPicPr>
          <p:cNvPr id="7" name="Bille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8" y="5670042"/>
            <a:ext cx="2339340" cy="1260348"/>
          </a:xfrm>
          <a:prstGeom prst="rect">
            <a:avLst/>
          </a:prstGeom>
        </p:spPr>
      </p:pic>
      <p:pic>
        <p:nvPicPr>
          <p:cNvPr id="8" name="Bille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1770" y="5816346"/>
            <a:ext cx="1565148" cy="821436"/>
          </a:xfrm>
          <a:prstGeom prst="rect">
            <a:avLst/>
          </a:prstGeom>
        </p:spPr>
      </p:pic>
      <p:pic>
        <p:nvPicPr>
          <p:cNvPr id="9" name="Billed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sp>
        <p:nvSpPr>
          <p:cNvPr id="10" name="Rektangel 9"/>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26" name="Picture 2" descr="https://i0.wp.com/sygeplejevidenskab.dk/wp-content/uploads/2024/01/FIGUR-1-Oversigt-over-muskelgrupper-til-intramuskulaer-injektion.jpg?resize=700%2C611&amp;ssl=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573" y="1226171"/>
            <a:ext cx="5091177" cy="4443871"/>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p:cNvSpPr/>
          <p:nvPr/>
        </p:nvSpPr>
        <p:spPr>
          <a:xfrm>
            <a:off x="6359195" y="1226171"/>
            <a:ext cx="4865396" cy="3693319"/>
          </a:xfrm>
          <a:prstGeom prst="rect">
            <a:avLst/>
          </a:prstGeom>
        </p:spPr>
        <p:txBody>
          <a:bodyPr wrap="square">
            <a:spAutoFit/>
          </a:bodyPr>
          <a:lstStyle/>
          <a:p>
            <a:r>
              <a:rPr lang="da-DK" sz="2400" b="1" dirty="0" smtClean="0">
                <a:solidFill>
                  <a:srgbClr val="171717"/>
                </a:solidFill>
                <a:latin typeface="Montserrat"/>
              </a:rPr>
              <a:t>Ballemusklen </a:t>
            </a:r>
            <a:r>
              <a:rPr lang="da-DK" sz="2400" b="1" dirty="0" err="1">
                <a:solidFill>
                  <a:srgbClr val="171717"/>
                </a:solidFill>
                <a:latin typeface="Montserrat"/>
              </a:rPr>
              <a:t>Gluteus</a:t>
            </a:r>
            <a:r>
              <a:rPr lang="da-DK" sz="2400" b="1" dirty="0">
                <a:solidFill>
                  <a:srgbClr val="171717"/>
                </a:solidFill>
                <a:latin typeface="Montserrat"/>
              </a:rPr>
              <a:t> </a:t>
            </a:r>
            <a:r>
              <a:rPr lang="da-DK" sz="2400" b="1" dirty="0" err="1">
                <a:solidFill>
                  <a:srgbClr val="171717"/>
                </a:solidFill>
                <a:latin typeface="Montserrat"/>
              </a:rPr>
              <a:t>maximus</a:t>
            </a:r>
            <a:r>
              <a:rPr lang="da-DK" sz="2400" b="1" dirty="0">
                <a:solidFill>
                  <a:srgbClr val="171717"/>
                </a:solidFill>
                <a:latin typeface="Montserrat"/>
              </a:rPr>
              <a:t> i det </a:t>
            </a:r>
            <a:r>
              <a:rPr lang="da-DK" sz="2400" b="1" dirty="0" err="1">
                <a:solidFill>
                  <a:srgbClr val="171717"/>
                </a:solidFill>
                <a:latin typeface="Montserrat"/>
              </a:rPr>
              <a:t>dorsogluteale</a:t>
            </a:r>
            <a:r>
              <a:rPr lang="da-DK" sz="2400" b="1" dirty="0">
                <a:solidFill>
                  <a:srgbClr val="171717"/>
                </a:solidFill>
                <a:latin typeface="Montserrat"/>
              </a:rPr>
              <a:t> er udgået af </a:t>
            </a:r>
            <a:r>
              <a:rPr lang="da-DK" sz="2400" b="1" dirty="0" smtClean="0">
                <a:solidFill>
                  <a:srgbClr val="171717"/>
                </a:solidFill>
                <a:latin typeface="Montserrat"/>
              </a:rPr>
              <a:t>guidelines</a:t>
            </a:r>
          </a:p>
          <a:p>
            <a:endParaRPr lang="da-DK" dirty="0">
              <a:solidFill>
                <a:srgbClr val="171717"/>
              </a:solidFill>
              <a:latin typeface="Montserrat"/>
            </a:endParaRPr>
          </a:p>
          <a:p>
            <a:pPr marL="285750" indent="-285750">
              <a:buFont typeface="Arial" panose="020B0604020202020204" pitchFamily="34" charset="0"/>
              <a:buChar char="•"/>
            </a:pPr>
            <a:r>
              <a:rPr lang="da-DK" dirty="0" smtClean="0"/>
              <a:t>Risiko for </a:t>
            </a:r>
            <a:r>
              <a:rPr lang="da-DK" dirty="0" err="1" smtClean="0"/>
              <a:t>hæmatom</a:t>
            </a:r>
            <a:r>
              <a:rPr lang="da-DK" dirty="0"/>
              <a:t>, eller medikamentet kan fejlagtigt indgives </a:t>
            </a:r>
            <a:r>
              <a:rPr lang="da-DK" dirty="0" smtClean="0"/>
              <a:t>intravenøst</a:t>
            </a:r>
          </a:p>
          <a:p>
            <a:pPr marL="285750" indent="-285750">
              <a:buFont typeface="Arial" panose="020B0604020202020204" pitchFamily="34" charset="0"/>
              <a:buChar char="•"/>
            </a:pPr>
            <a:r>
              <a:rPr lang="da-DK" dirty="0" smtClean="0"/>
              <a:t>Risiko for at ramme iskiasnerven </a:t>
            </a:r>
            <a:r>
              <a:rPr lang="da-DK" dirty="0"/>
              <a:t>i dette </a:t>
            </a:r>
            <a:r>
              <a:rPr lang="da-DK" dirty="0" smtClean="0"/>
              <a:t>område -&gt; alt </a:t>
            </a:r>
            <a:r>
              <a:rPr lang="da-DK" dirty="0"/>
              <a:t>fra mildt ubehag til hel paralyse af nerven </a:t>
            </a:r>
            <a:endParaRPr lang="da-DK" dirty="0" smtClean="0"/>
          </a:p>
          <a:p>
            <a:pPr marL="285750" indent="-285750">
              <a:buFont typeface="Arial" panose="020B0604020202020204" pitchFamily="34" charset="0"/>
              <a:buChar char="•"/>
            </a:pPr>
            <a:r>
              <a:rPr lang="da-DK" dirty="0"/>
              <a:t>B</a:t>
            </a:r>
            <a:r>
              <a:rPr lang="da-DK" dirty="0" smtClean="0"/>
              <a:t>etydeligt </a:t>
            </a:r>
            <a:r>
              <a:rPr lang="da-DK" dirty="0"/>
              <a:t>lag subkutant </a:t>
            </a:r>
            <a:r>
              <a:rPr lang="da-DK" dirty="0" smtClean="0"/>
              <a:t>fedtvæv – usikkerhed om muskel rammes -&gt; SC. injektion i stedet for IM.</a:t>
            </a:r>
            <a:endParaRPr lang="da-DK" dirty="0"/>
          </a:p>
        </p:txBody>
      </p:sp>
    </p:spTree>
    <p:extLst>
      <p:ext uri="{BB962C8B-B14F-4D97-AF65-F5344CB8AC3E}">
        <p14:creationId xmlns:p14="http://schemas.microsoft.com/office/powerpoint/2010/main" val="5533732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felt 13"/>
          <p:cNvSpPr txBox="1"/>
          <p:nvPr/>
        </p:nvSpPr>
        <p:spPr>
          <a:xfrm>
            <a:off x="379106" y="255175"/>
            <a:ext cx="3583294" cy="646331"/>
          </a:xfrm>
          <a:prstGeom prst="rect">
            <a:avLst/>
          </a:prstGeom>
          <a:noFill/>
        </p:spPr>
        <p:txBody>
          <a:bodyPr wrap="square" rtlCol="0">
            <a:spAutoFit/>
          </a:bodyPr>
          <a:lstStyle/>
          <a:p>
            <a:r>
              <a:rPr lang="da-DK" sz="3600" b="1" dirty="0" smtClean="0">
                <a:solidFill>
                  <a:schemeClr val="accent4"/>
                </a:solidFill>
                <a:latin typeface="Berlin Sans FB" panose="020E0602020502020306" pitchFamily="34" charset="0"/>
              </a:rPr>
              <a:t>Anbefalinger</a:t>
            </a:r>
            <a:endParaRPr lang="da-DK" sz="3600" b="1" dirty="0">
              <a:solidFill>
                <a:schemeClr val="accent4"/>
              </a:solidFill>
              <a:latin typeface="Berlin Sans FB" panose="020E0602020502020306" pitchFamily="34" charset="0"/>
            </a:endParaRPr>
          </a:p>
        </p:txBody>
      </p:sp>
      <p:pic>
        <p:nvPicPr>
          <p:cNvPr id="7" name="Bille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8" y="5670042"/>
            <a:ext cx="2339340" cy="1260348"/>
          </a:xfrm>
          <a:prstGeom prst="rect">
            <a:avLst/>
          </a:prstGeom>
        </p:spPr>
      </p:pic>
      <p:pic>
        <p:nvPicPr>
          <p:cNvPr id="8" name="Bille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1770" y="5816346"/>
            <a:ext cx="1565148" cy="821436"/>
          </a:xfrm>
          <a:prstGeom prst="rect">
            <a:avLst/>
          </a:prstGeom>
        </p:spPr>
      </p:pic>
      <p:pic>
        <p:nvPicPr>
          <p:cNvPr id="9" name="Billed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sp>
        <p:nvSpPr>
          <p:cNvPr id="10" name="Rektangel 9"/>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6268948" y="1364475"/>
            <a:ext cx="4865396" cy="3416320"/>
          </a:xfrm>
          <a:prstGeom prst="rect">
            <a:avLst/>
          </a:prstGeom>
        </p:spPr>
        <p:txBody>
          <a:bodyPr wrap="square">
            <a:spAutoFit/>
          </a:bodyPr>
          <a:lstStyle/>
          <a:p>
            <a:r>
              <a:rPr lang="da-DK" sz="3600" dirty="0" smtClean="0">
                <a:solidFill>
                  <a:srgbClr val="171717"/>
                </a:solidFill>
                <a:latin typeface="Montserrat"/>
              </a:rPr>
              <a:t>Aspiration ikke længere nødvendig</a:t>
            </a:r>
          </a:p>
          <a:p>
            <a:endParaRPr lang="da-DK" dirty="0">
              <a:solidFill>
                <a:srgbClr val="171717"/>
              </a:solidFill>
              <a:latin typeface="Montserrat"/>
            </a:endParaRPr>
          </a:p>
          <a:p>
            <a:pPr marL="285750" indent="-285750">
              <a:buFont typeface="Arial" panose="020B0604020202020204" pitchFamily="34" charset="0"/>
              <a:buChar char="•"/>
            </a:pPr>
            <a:r>
              <a:rPr lang="da-DK" dirty="0" smtClean="0"/>
              <a:t>Teknik udelukkende </a:t>
            </a:r>
            <a:r>
              <a:rPr lang="da-DK" dirty="0"/>
              <a:t>relevant ved injektioner i </a:t>
            </a:r>
            <a:r>
              <a:rPr lang="da-DK" dirty="0" smtClean="0"/>
              <a:t>balle musklen </a:t>
            </a:r>
            <a:r>
              <a:rPr lang="da-DK" dirty="0" err="1"/>
              <a:t>Gluteus</a:t>
            </a:r>
            <a:r>
              <a:rPr lang="da-DK" dirty="0"/>
              <a:t> </a:t>
            </a:r>
            <a:r>
              <a:rPr lang="da-DK" dirty="0" err="1"/>
              <a:t>maximus</a:t>
            </a:r>
            <a:r>
              <a:rPr lang="da-DK" dirty="0"/>
              <a:t>, hvor risikoen for at aspirere blod er til stede. Området anbefales ikke længere, og aspiration udgår derfor som praksis </a:t>
            </a:r>
            <a:endParaRPr lang="da-DK" dirty="0" smtClean="0"/>
          </a:p>
          <a:p>
            <a:pPr marL="285750" indent="-285750">
              <a:buFont typeface="Arial" panose="020B0604020202020204" pitchFamily="34" charset="0"/>
              <a:buChar char="•"/>
            </a:pPr>
            <a:r>
              <a:rPr lang="da-DK" dirty="0" smtClean="0"/>
              <a:t>Under </a:t>
            </a:r>
            <a:r>
              <a:rPr lang="da-DK" dirty="0" err="1" smtClean="0"/>
              <a:t>Covid</a:t>
            </a:r>
            <a:r>
              <a:rPr lang="da-DK" dirty="0" smtClean="0"/>
              <a:t> anbefalede man kortvarigt apiration – men det anbefales ikke længere</a:t>
            </a:r>
            <a:endParaRPr lang="da-DK" dirty="0"/>
          </a:p>
        </p:txBody>
      </p:sp>
      <p:pic>
        <p:nvPicPr>
          <p:cNvPr id="5" name="Billede 4"/>
          <p:cNvPicPr>
            <a:picLocks noChangeAspect="1"/>
          </p:cNvPicPr>
          <p:nvPr/>
        </p:nvPicPr>
        <p:blipFill rotWithShape="1">
          <a:blip r:embed="rId6"/>
          <a:srcRect l="19584" t="21144" r="51131" b="28856"/>
          <a:stretch/>
        </p:blipFill>
        <p:spPr>
          <a:xfrm>
            <a:off x="871702" y="1051113"/>
            <a:ext cx="4686300" cy="5000625"/>
          </a:xfrm>
          <a:prstGeom prst="rect">
            <a:avLst/>
          </a:prstGeom>
        </p:spPr>
      </p:pic>
    </p:spTree>
    <p:extLst>
      <p:ext uri="{BB962C8B-B14F-4D97-AF65-F5344CB8AC3E}">
        <p14:creationId xmlns:p14="http://schemas.microsoft.com/office/powerpoint/2010/main" val="12583852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felt 13"/>
          <p:cNvSpPr txBox="1"/>
          <p:nvPr/>
        </p:nvSpPr>
        <p:spPr>
          <a:xfrm>
            <a:off x="379106" y="255175"/>
            <a:ext cx="3583294" cy="646331"/>
          </a:xfrm>
          <a:prstGeom prst="rect">
            <a:avLst/>
          </a:prstGeom>
          <a:noFill/>
        </p:spPr>
        <p:txBody>
          <a:bodyPr wrap="square" rtlCol="0">
            <a:spAutoFit/>
          </a:bodyPr>
          <a:lstStyle/>
          <a:p>
            <a:r>
              <a:rPr lang="da-DK" sz="3600" b="1" dirty="0" smtClean="0">
                <a:solidFill>
                  <a:schemeClr val="accent4"/>
                </a:solidFill>
                <a:latin typeface="Berlin Sans FB" panose="020E0602020502020306" pitchFamily="34" charset="0"/>
              </a:rPr>
              <a:t>Anbefalinger</a:t>
            </a:r>
            <a:endParaRPr lang="da-DK" sz="3600" b="1" dirty="0">
              <a:solidFill>
                <a:schemeClr val="accent4"/>
              </a:solidFill>
              <a:latin typeface="Berlin Sans FB" panose="020E0602020502020306" pitchFamily="34" charset="0"/>
            </a:endParaRPr>
          </a:p>
        </p:txBody>
      </p:sp>
      <p:pic>
        <p:nvPicPr>
          <p:cNvPr id="7" name="Bille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8" y="5670042"/>
            <a:ext cx="2339340" cy="1260348"/>
          </a:xfrm>
          <a:prstGeom prst="rect">
            <a:avLst/>
          </a:prstGeom>
        </p:spPr>
      </p:pic>
      <p:pic>
        <p:nvPicPr>
          <p:cNvPr id="8" name="Bille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1770" y="5816346"/>
            <a:ext cx="1565148" cy="821436"/>
          </a:xfrm>
          <a:prstGeom prst="rect">
            <a:avLst/>
          </a:prstGeom>
        </p:spPr>
      </p:pic>
      <p:pic>
        <p:nvPicPr>
          <p:cNvPr id="9" name="Billed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sp>
        <p:nvSpPr>
          <p:cNvPr id="10" name="Rektangel 9"/>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Billede 10"/>
          <p:cNvPicPr>
            <a:picLocks noChangeAspect="1"/>
          </p:cNvPicPr>
          <p:nvPr/>
        </p:nvPicPr>
        <p:blipFill rotWithShape="1">
          <a:blip r:embed="rId6"/>
          <a:srcRect l="20927" t="29188" r="21328" b="20767"/>
          <a:stretch/>
        </p:blipFill>
        <p:spPr>
          <a:xfrm>
            <a:off x="1357023" y="977636"/>
            <a:ext cx="9240253" cy="5005137"/>
          </a:xfrm>
          <a:prstGeom prst="rect">
            <a:avLst/>
          </a:prstGeom>
        </p:spPr>
      </p:pic>
    </p:spTree>
    <p:extLst>
      <p:ext uri="{BB962C8B-B14F-4D97-AF65-F5344CB8AC3E}">
        <p14:creationId xmlns:p14="http://schemas.microsoft.com/office/powerpoint/2010/main" val="4037560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felt 13"/>
          <p:cNvSpPr txBox="1"/>
          <p:nvPr/>
        </p:nvSpPr>
        <p:spPr>
          <a:xfrm>
            <a:off x="379106" y="255175"/>
            <a:ext cx="3583294" cy="646331"/>
          </a:xfrm>
          <a:prstGeom prst="rect">
            <a:avLst/>
          </a:prstGeom>
          <a:noFill/>
        </p:spPr>
        <p:txBody>
          <a:bodyPr wrap="square" rtlCol="0">
            <a:spAutoFit/>
          </a:bodyPr>
          <a:lstStyle/>
          <a:p>
            <a:r>
              <a:rPr lang="da-DK" sz="3600" b="1" dirty="0" smtClean="0">
                <a:solidFill>
                  <a:schemeClr val="accent4"/>
                </a:solidFill>
                <a:latin typeface="Berlin Sans FB" panose="020E0602020502020306" pitchFamily="34" charset="0"/>
              </a:rPr>
              <a:t>Anbefalinger</a:t>
            </a:r>
            <a:endParaRPr lang="da-DK" sz="3600" b="1" dirty="0">
              <a:solidFill>
                <a:schemeClr val="accent4"/>
              </a:solidFill>
              <a:latin typeface="Berlin Sans FB" panose="020E0602020502020306" pitchFamily="34" charset="0"/>
            </a:endParaRPr>
          </a:p>
        </p:txBody>
      </p:sp>
      <p:pic>
        <p:nvPicPr>
          <p:cNvPr id="7" name="Bille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8" y="5670042"/>
            <a:ext cx="2339340" cy="1260348"/>
          </a:xfrm>
          <a:prstGeom prst="rect">
            <a:avLst/>
          </a:prstGeom>
        </p:spPr>
      </p:pic>
      <p:pic>
        <p:nvPicPr>
          <p:cNvPr id="8" name="Bille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1770" y="5816346"/>
            <a:ext cx="1565148" cy="821436"/>
          </a:xfrm>
          <a:prstGeom prst="rect">
            <a:avLst/>
          </a:prstGeom>
        </p:spPr>
      </p:pic>
      <p:pic>
        <p:nvPicPr>
          <p:cNvPr id="9" name="Billed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sp>
        <p:nvSpPr>
          <p:cNvPr id="10" name="Rektangel 9"/>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 name="Billede 11"/>
          <p:cNvPicPr>
            <a:picLocks noChangeAspect="1"/>
          </p:cNvPicPr>
          <p:nvPr/>
        </p:nvPicPr>
        <p:blipFill rotWithShape="1">
          <a:blip r:embed="rId6"/>
          <a:srcRect l="20654" t="34286" r="20416" b="24571"/>
          <a:stretch/>
        </p:blipFill>
        <p:spPr>
          <a:xfrm>
            <a:off x="379106" y="1380297"/>
            <a:ext cx="8445889" cy="3685479"/>
          </a:xfrm>
          <a:prstGeom prst="rect">
            <a:avLst/>
          </a:prstGeom>
        </p:spPr>
      </p:pic>
      <p:pic>
        <p:nvPicPr>
          <p:cNvPr id="2" name="Billede 1"/>
          <p:cNvPicPr>
            <a:picLocks noChangeAspect="1"/>
          </p:cNvPicPr>
          <p:nvPr/>
        </p:nvPicPr>
        <p:blipFill rotWithShape="1">
          <a:blip r:embed="rId7"/>
          <a:srcRect l="32706" t="28880" r="57114" b="39851"/>
          <a:stretch/>
        </p:blipFill>
        <p:spPr>
          <a:xfrm>
            <a:off x="9606454" y="1397333"/>
            <a:ext cx="1629105" cy="3127249"/>
          </a:xfrm>
          <a:prstGeom prst="rect">
            <a:avLst/>
          </a:prstGeom>
        </p:spPr>
      </p:pic>
    </p:spTree>
    <p:extLst>
      <p:ext uri="{BB962C8B-B14F-4D97-AF65-F5344CB8AC3E}">
        <p14:creationId xmlns:p14="http://schemas.microsoft.com/office/powerpoint/2010/main" val="25889635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felt 13"/>
          <p:cNvSpPr txBox="1"/>
          <p:nvPr/>
        </p:nvSpPr>
        <p:spPr>
          <a:xfrm>
            <a:off x="379106" y="255175"/>
            <a:ext cx="3583294" cy="646331"/>
          </a:xfrm>
          <a:prstGeom prst="rect">
            <a:avLst/>
          </a:prstGeom>
          <a:noFill/>
        </p:spPr>
        <p:txBody>
          <a:bodyPr wrap="square" rtlCol="0">
            <a:spAutoFit/>
          </a:bodyPr>
          <a:lstStyle/>
          <a:p>
            <a:r>
              <a:rPr lang="da-DK" sz="3600" b="1" dirty="0" smtClean="0">
                <a:solidFill>
                  <a:schemeClr val="accent4"/>
                </a:solidFill>
                <a:latin typeface="Berlin Sans FB" panose="020E0602020502020306" pitchFamily="34" charset="0"/>
              </a:rPr>
              <a:t>Anbefalinger</a:t>
            </a:r>
            <a:endParaRPr lang="da-DK" sz="3600" b="1" dirty="0">
              <a:solidFill>
                <a:schemeClr val="accent4"/>
              </a:solidFill>
              <a:latin typeface="Berlin Sans FB" panose="020E0602020502020306" pitchFamily="34" charset="0"/>
            </a:endParaRPr>
          </a:p>
        </p:txBody>
      </p:sp>
      <p:pic>
        <p:nvPicPr>
          <p:cNvPr id="7" name="Bille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8" y="5670042"/>
            <a:ext cx="2339340" cy="1260348"/>
          </a:xfrm>
          <a:prstGeom prst="rect">
            <a:avLst/>
          </a:prstGeom>
        </p:spPr>
      </p:pic>
      <p:pic>
        <p:nvPicPr>
          <p:cNvPr id="8" name="Bille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1770" y="5816346"/>
            <a:ext cx="1565148" cy="821436"/>
          </a:xfrm>
          <a:prstGeom prst="rect">
            <a:avLst/>
          </a:prstGeom>
        </p:spPr>
      </p:pic>
      <p:pic>
        <p:nvPicPr>
          <p:cNvPr id="9" name="Billed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sp>
        <p:nvSpPr>
          <p:cNvPr id="10" name="Rektangel 9"/>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1302249" y="4551785"/>
            <a:ext cx="9580904" cy="646331"/>
          </a:xfrm>
          <a:prstGeom prst="rect">
            <a:avLst/>
          </a:prstGeom>
        </p:spPr>
        <p:txBody>
          <a:bodyPr wrap="square">
            <a:spAutoFit/>
          </a:bodyPr>
          <a:lstStyle/>
          <a:p>
            <a:r>
              <a:rPr lang="da-DK" dirty="0">
                <a:solidFill>
                  <a:srgbClr val="171717"/>
                </a:solidFill>
                <a:latin typeface="Montserrat"/>
              </a:rPr>
              <a:t>Efter injektionen skal der holdes øje med patienten i 15 minutter og observeres for overfølsomhed og anafylaksi, </a:t>
            </a:r>
            <a:endParaRPr lang="da-DK" dirty="0"/>
          </a:p>
        </p:txBody>
      </p:sp>
      <p:sp>
        <p:nvSpPr>
          <p:cNvPr id="4" name="Rektangel 3"/>
          <p:cNvSpPr/>
          <p:nvPr/>
        </p:nvSpPr>
        <p:spPr>
          <a:xfrm>
            <a:off x="1302249" y="5223803"/>
            <a:ext cx="10617726" cy="646331"/>
          </a:xfrm>
          <a:prstGeom prst="rect">
            <a:avLst/>
          </a:prstGeom>
        </p:spPr>
        <p:txBody>
          <a:bodyPr wrap="square">
            <a:spAutoFit/>
          </a:bodyPr>
          <a:lstStyle/>
          <a:p>
            <a:r>
              <a:rPr lang="da-DK" dirty="0">
                <a:solidFill>
                  <a:srgbClr val="171717"/>
                </a:solidFill>
                <a:latin typeface="Montserrat"/>
              </a:rPr>
              <a:t>Efter injektionen skal der sættes et gazekompres eller plaster på injektionsstedet, og der bør komprimeres med et fast tryk i to minutter for at undgå </a:t>
            </a:r>
            <a:r>
              <a:rPr lang="da-DK" dirty="0" err="1">
                <a:solidFill>
                  <a:srgbClr val="171717"/>
                </a:solidFill>
                <a:latin typeface="Montserrat"/>
              </a:rPr>
              <a:t>hæmatom</a:t>
            </a:r>
            <a:r>
              <a:rPr lang="da-DK" dirty="0">
                <a:solidFill>
                  <a:srgbClr val="171717"/>
                </a:solidFill>
                <a:latin typeface="Montserrat"/>
              </a:rPr>
              <a:t> og blødning </a:t>
            </a:r>
            <a:endParaRPr lang="da-DK" dirty="0"/>
          </a:p>
        </p:txBody>
      </p:sp>
      <p:sp>
        <p:nvSpPr>
          <p:cNvPr id="5" name="Rektangel 4"/>
          <p:cNvSpPr/>
          <p:nvPr/>
        </p:nvSpPr>
        <p:spPr>
          <a:xfrm>
            <a:off x="1302249" y="3690602"/>
            <a:ext cx="4314001" cy="369332"/>
          </a:xfrm>
          <a:prstGeom prst="rect">
            <a:avLst/>
          </a:prstGeom>
        </p:spPr>
        <p:txBody>
          <a:bodyPr wrap="none">
            <a:spAutoFit/>
          </a:bodyPr>
          <a:lstStyle/>
          <a:p>
            <a:r>
              <a:rPr lang="da-DK" dirty="0" smtClean="0">
                <a:solidFill>
                  <a:srgbClr val="171717"/>
                </a:solidFill>
                <a:latin typeface="Montserrat"/>
              </a:rPr>
              <a:t>Injektionshastighed </a:t>
            </a:r>
            <a:r>
              <a:rPr lang="da-DK" dirty="0">
                <a:solidFill>
                  <a:srgbClr val="171717"/>
                </a:solidFill>
                <a:latin typeface="Montserrat"/>
              </a:rPr>
              <a:t>på 1 ml/10 sekunder</a:t>
            </a:r>
            <a:endParaRPr lang="da-DK" dirty="0"/>
          </a:p>
        </p:txBody>
      </p:sp>
      <p:pic>
        <p:nvPicPr>
          <p:cNvPr id="6" name="Billede 5"/>
          <p:cNvPicPr>
            <a:picLocks noChangeAspect="1"/>
          </p:cNvPicPr>
          <p:nvPr/>
        </p:nvPicPr>
        <p:blipFill rotWithShape="1">
          <a:blip r:embed="rId6"/>
          <a:srcRect l="23445" t="39737" r="24678" b="22974"/>
          <a:stretch/>
        </p:blipFill>
        <p:spPr>
          <a:xfrm>
            <a:off x="7046438" y="1080705"/>
            <a:ext cx="4518212" cy="2029780"/>
          </a:xfrm>
          <a:prstGeom prst="rect">
            <a:avLst/>
          </a:prstGeom>
        </p:spPr>
      </p:pic>
      <p:sp>
        <p:nvSpPr>
          <p:cNvPr id="11" name="Rektangel 10"/>
          <p:cNvSpPr/>
          <p:nvPr/>
        </p:nvSpPr>
        <p:spPr>
          <a:xfrm>
            <a:off x="1302249" y="1815137"/>
            <a:ext cx="6096000" cy="923330"/>
          </a:xfrm>
          <a:prstGeom prst="rect">
            <a:avLst/>
          </a:prstGeom>
        </p:spPr>
        <p:txBody>
          <a:bodyPr>
            <a:spAutoFit/>
          </a:bodyPr>
          <a:lstStyle/>
          <a:p>
            <a:r>
              <a:rPr lang="da-DK" dirty="0">
                <a:solidFill>
                  <a:srgbClr val="171717"/>
                </a:solidFill>
                <a:latin typeface="Montserrat"/>
              </a:rPr>
              <a:t>Z-</a:t>
            </a:r>
            <a:r>
              <a:rPr lang="da-DK" dirty="0" err="1">
                <a:solidFill>
                  <a:srgbClr val="171717"/>
                </a:solidFill>
                <a:latin typeface="Montserrat"/>
              </a:rPr>
              <a:t>track</a:t>
            </a:r>
            <a:r>
              <a:rPr lang="da-DK" dirty="0">
                <a:solidFill>
                  <a:srgbClr val="171717"/>
                </a:solidFill>
                <a:latin typeface="Montserrat"/>
              </a:rPr>
              <a:t> eller Z-spor metoden er særligt velegnet til injektion i de store dybe muskler i lår eller hofte, og når der gives større mængder af lægemidlet. </a:t>
            </a:r>
            <a:endParaRPr lang="da-DK" dirty="0"/>
          </a:p>
        </p:txBody>
      </p:sp>
      <p:sp>
        <p:nvSpPr>
          <p:cNvPr id="13" name="Rektangel 12"/>
          <p:cNvSpPr/>
          <p:nvPr/>
        </p:nvSpPr>
        <p:spPr>
          <a:xfrm>
            <a:off x="7040871" y="3134355"/>
            <a:ext cx="4876047" cy="923330"/>
          </a:xfrm>
          <a:prstGeom prst="rect">
            <a:avLst/>
          </a:prstGeom>
        </p:spPr>
        <p:txBody>
          <a:bodyPr wrap="square">
            <a:spAutoFit/>
          </a:bodyPr>
          <a:lstStyle/>
          <a:p>
            <a:r>
              <a:rPr lang="da-DK" dirty="0">
                <a:solidFill>
                  <a:srgbClr val="171717"/>
                </a:solidFill>
                <a:latin typeface="Montserrat"/>
              </a:rPr>
              <a:t>Teknikken har vist sig at kunne reducere vævsirritation og smerte omkring injektionsområde </a:t>
            </a:r>
            <a:endParaRPr lang="da-DK" dirty="0"/>
          </a:p>
        </p:txBody>
      </p:sp>
      <p:sp>
        <p:nvSpPr>
          <p:cNvPr id="15" name="Rektangel 14"/>
          <p:cNvSpPr/>
          <p:nvPr/>
        </p:nvSpPr>
        <p:spPr>
          <a:xfrm>
            <a:off x="1290514" y="2870026"/>
            <a:ext cx="5788829" cy="646331"/>
          </a:xfrm>
          <a:prstGeom prst="rect">
            <a:avLst/>
          </a:prstGeom>
        </p:spPr>
        <p:txBody>
          <a:bodyPr wrap="none">
            <a:spAutoFit/>
          </a:bodyPr>
          <a:lstStyle/>
          <a:p>
            <a:r>
              <a:rPr lang="da-DK" dirty="0" smtClean="0">
                <a:solidFill>
                  <a:srgbClr val="171717"/>
                </a:solidFill>
                <a:latin typeface="Montserrat"/>
              </a:rPr>
              <a:t>Alternativ: </a:t>
            </a:r>
          </a:p>
          <a:p>
            <a:r>
              <a:rPr lang="da-DK" dirty="0" smtClean="0">
                <a:solidFill>
                  <a:srgbClr val="171717"/>
                </a:solidFill>
                <a:latin typeface="Montserrat"/>
              </a:rPr>
              <a:t>Strække </a:t>
            </a:r>
            <a:r>
              <a:rPr lang="da-DK" dirty="0">
                <a:solidFill>
                  <a:srgbClr val="171717"/>
                </a:solidFill>
                <a:latin typeface="Montserrat"/>
              </a:rPr>
              <a:t>huden fladt ud mellem tommel og pegefinger. </a:t>
            </a:r>
            <a:endParaRPr lang="da-DK" dirty="0"/>
          </a:p>
        </p:txBody>
      </p:sp>
      <p:sp>
        <p:nvSpPr>
          <p:cNvPr id="16" name="Rektangel 15"/>
          <p:cNvSpPr/>
          <p:nvPr/>
        </p:nvSpPr>
        <p:spPr>
          <a:xfrm>
            <a:off x="1302249" y="3895492"/>
            <a:ext cx="6096000" cy="646331"/>
          </a:xfrm>
          <a:prstGeom prst="rect">
            <a:avLst/>
          </a:prstGeom>
        </p:spPr>
        <p:txBody>
          <a:bodyPr>
            <a:spAutoFit/>
          </a:bodyPr>
          <a:lstStyle/>
          <a:p>
            <a:r>
              <a:rPr lang="da-DK" dirty="0" smtClean="0">
                <a:solidFill>
                  <a:srgbClr val="171717"/>
                </a:solidFill>
                <a:latin typeface="Montserrat"/>
              </a:rPr>
              <a:t>Reducere </a:t>
            </a:r>
            <a:r>
              <a:rPr lang="da-DK" dirty="0">
                <a:solidFill>
                  <a:srgbClr val="171717"/>
                </a:solidFill>
                <a:latin typeface="Montserrat"/>
              </a:rPr>
              <a:t>smerte og optimere absorptionen af medikamentet</a:t>
            </a:r>
            <a:endParaRPr lang="da-DK" dirty="0"/>
          </a:p>
        </p:txBody>
      </p:sp>
    </p:spTree>
    <p:extLst>
      <p:ext uri="{BB962C8B-B14F-4D97-AF65-F5344CB8AC3E}">
        <p14:creationId xmlns:p14="http://schemas.microsoft.com/office/powerpoint/2010/main" val="17381162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felt 13"/>
          <p:cNvSpPr txBox="1"/>
          <p:nvPr/>
        </p:nvSpPr>
        <p:spPr>
          <a:xfrm>
            <a:off x="379106" y="255175"/>
            <a:ext cx="3583294" cy="646331"/>
          </a:xfrm>
          <a:prstGeom prst="rect">
            <a:avLst/>
          </a:prstGeom>
          <a:noFill/>
        </p:spPr>
        <p:txBody>
          <a:bodyPr wrap="square" rtlCol="0">
            <a:spAutoFit/>
          </a:bodyPr>
          <a:lstStyle/>
          <a:p>
            <a:r>
              <a:rPr lang="da-DK" sz="3600" b="1" dirty="0" smtClean="0">
                <a:solidFill>
                  <a:schemeClr val="accent4"/>
                </a:solidFill>
                <a:latin typeface="Berlin Sans FB" panose="020E0602020502020306" pitchFamily="34" charset="0"/>
              </a:rPr>
              <a:t>Anbefalinger</a:t>
            </a:r>
            <a:endParaRPr lang="da-DK" sz="3600" b="1" dirty="0">
              <a:solidFill>
                <a:schemeClr val="accent4"/>
              </a:solidFill>
              <a:latin typeface="Berlin Sans FB" panose="020E0602020502020306" pitchFamily="34" charset="0"/>
            </a:endParaRPr>
          </a:p>
        </p:txBody>
      </p:sp>
      <p:pic>
        <p:nvPicPr>
          <p:cNvPr id="7" name="Bille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8" y="5670042"/>
            <a:ext cx="2339340" cy="1260348"/>
          </a:xfrm>
          <a:prstGeom prst="rect">
            <a:avLst/>
          </a:prstGeom>
        </p:spPr>
      </p:pic>
      <p:pic>
        <p:nvPicPr>
          <p:cNvPr id="8" name="Bille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1770" y="5816346"/>
            <a:ext cx="1565148" cy="821436"/>
          </a:xfrm>
          <a:prstGeom prst="rect">
            <a:avLst/>
          </a:prstGeom>
        </p:spPr>
      </p:pic>
      <p:pic>
        <p:nvPicPr>
          <p:cNvPr id="9" name="Billed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sp>
        <p:nvSpPr>
          <p:cNvPr id="10" name="Rektangel 9"/>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p:cNvSpPr/>
          <p:nvPr/>
        </p:nvSpPr>
        <p:spPr>
          <a:xfrm>
            <a:off x="790575" y="944709"/>
            <a:ext cx="10600944" cy="4401205"/>
          </a:xfrm>
          <a:prstGeom prst="rect">
            <a:avLst/>
          </a:prstGeom>
        </p:spPr>
        <p:txBody>
          <a:bodyPr wrap="square">
            <a:spAutoFit/>
          </a:bodyPr>
          <a:lstStyle/>
          <a:p>
            <a:pPr fontAlgn="base">
              <a:buFont typeface="Arial" panose="020B0604020202020204" pitchFamily="34" charset="0"/>
              <a:buChar char="•"/>
            </a:pPr>
            <a:r>
              <a:rPr lang="da-DK" sz="2800" dirty="0">
                <a:solidFill>
                  <a:srgbClr val="171717"/>
                </a:solidFill>
                <a:latin typeface="Montserrat"/>
              </a:rPr>
              <a:t>Brug </a:t>
            </a:r>
            <a:r>
              <a:rPr lang="da-DK" sz="2800" dirty="0" smtClean="0">
                <a:solidFill>
                  <a:srgbClr val="171717"/>
                </a:solidFill>
                <a:latin typeface="Montserrat"/>
              </a:rPr>
              <a:t>distraktion – blid samtale – ”</a:t>
            </a:r>
            <a:r>
              <a:rPr lang="da-DK" sz="2800" dirty="0" err="1" smtClean="0">
                <a:solidFill>
                  <a:srgbClr val="171717"/>
                </a:solidFill>
                <a:latin typeface="Montserrat"/>
              </a:rPr>
              <a:t>talkaesthesia</a:t>
            </a:r>
            <a:r>
              <a:rPr lang="da-DK" sz="2800" dirty="0" smtClean="0">
                <a:solidFill>
                  <a:srgbClr val="171717"/>
                </a:solidFill>
                <a:latin typeface="Montserrat"/>
              </a:rPr>
              <a:t>”</a:t>
            </a:r>
            <a:endParaRPr lang="da-DK" sz="2800" dirty="0">
              <a:solidFill>
                <a:srgbClr val="171717"/>
              </a:solidFill>
              <a:latin typeface="Montserrat"/>
            </a:endParaRPr>
          </a:p>
          <a:p>
            <a:pPr fontAlgn="base">
              <a:buFont typeface="Arial" panose="020B0604020202020204" pitchFamily="34" charset="0"/>
              <a:buChar char="•"/>
            </a:pPr>
            <a:r>
              <a:rPr lang="da-DK" sz="2800" dirty="0">
                <a:solidFill>
                  <a:srgbClr val="171717"/>
                </a:solidFill>
                <a:latin typeface="Montserrat"/>
              </a:rPr>
              <a:t>Sig ikke </a:t>
            </a:r>
            <a:r>
              <a:rPr lang="da-DK" sz="2800" i="1" dirty="0">
                <a:solidFill>
                  <a:srgbClr val="171717"/>
                </a:solidFill>
                <a:latin typeface="Montserrat"/>
              </a:rPr>
              <a:t>”det gør ikke ondt” </a:t>
            </a:r>
            <a:r>
              <a:rPr lang="da-DK" sz="2800" dirty="0">
                <a:solidFill>
                  <a:srgbClr val="171717"/>
                </a:solidFill>
                <a:latin typeface="Montserrat"/>
              </a:rPr>
              <a:t>eller </a:t>
            </a:r>
            <a:r>
              <a:rPr lang="da-DK" sz="2800" i="1" dirty="0">
                <a:solidFill>
                  <a:srgbClr val="171717"/>
                </a:solidFill>
                <a:latin typeface="Montserrat"/>
              </a:rPr>
              <a:t>”nu kommer der et lille” </a:t>
            </a:r>
            <a:r>
              <a:rPr lang="da-DK" sz="2800" dirty="0">
                <a:solidFill>
                  <a:srgbClr val="171717"/>
                </a:solidFill>
                <a:latin typeface="Montserrat"/>
              </a:rPr>
              <a:t>stik, da det kan forværre smerteperceptionen</a:t>
            </a:r>
          </a:p>
          <a:p>
            <a:pPr fontAlgn="base">
              <a:buFont typeface="Arial" panose="020B0604020202020204" pitchFamily="34" charset="0"/>
              <a:buChar char="•"/>
            </a:pPr>
            <a:r>
              <a:rPr lang="da-DK" sz="2800" dirty="0">
                <a:solidFill>
                  <a:srgbClr val="171717"/>
                </a:solidFill>
                <a:latin typeface="Montserrat"/>
              </a:rPr>
              <a:t>Guid til dyb, rolig vejrtrækning</a:t>
            </a:r>
          </a:p>
          <a:p>
            <a:pPr fontAlgn="base">
              <a:buFont typeface="Arial" panose="020B0604020202020204" pitchFamily="34" charset="0"/>
              <a:buChar char="•"/>
            </a:pPr>
            <a:r>
              <a:rPr lang="da-DK" sz="2800" dirty="0">
                <a:solidFill>
                  <a:srgbClr val="171717"/>
                </a:solidFill>
                <a:latin typeface="Montserrat"/>
              </a:rPr>
              <a:t>Hurtig injektionsteknik, men </a:t>
            </a:r>
            <a:r>
              <a:rPr lang="da-DK" sz="2800" b="1" i="1" dirty="0">
                <a:solidFill>
                  <a:srgbClr val="171717"/>
                </a:solidFill>
                <a:latin typeface="Montserrat"/>
              </a:rPr>
              <a:t>langsom </a:t>
            </a:r>
            <a:r>
              <a:rPr lang="da-DK" sz="2800" b="1" i="1" dirty="0" err="1" smtClean="0">
                <a:solidFill>
                  <a:srgbClr val="171717"/>
                </a:solidFill>
                <a:latin typeface="Montserrat"/>
              </a:rPr>
              <a:t>injicering</a:t>
            </a:r>
            <a:endParaRPr lang="da-DK" sz="2800" dirty="0">
              <a:solidFill>
                <a:srgbClr val="171717"/>
              </a:solidFill>
              <a:latin typeface="Montserrat"/>
            </a:endParaRPr>
          </a:p>
          <a:p>
            <a:pPr fontAlgn="base">
              <a:buFont typeface="Arial" panose="020B0604020202020204" pitchFamily="34" charset="0"/>
              <a:buChar char="•"/>
            </a:pPr>
            <a:r>
              <a:rPr lang="da-DK" sz="2800" dirty="0">
                <a:solidFill>
                  <a:srgbClr val="171717"/>
                </a:solidFill>
                <a:latin typeface="Montserrat"/>
              </a:rPr>
              <a:t>Gnub/masser huden i nærheden af injektionsstedet før og efter injektion, men ikke oven på injektionsstedet.</a:t>
            </a:r>
          </a:p>
          <a:p>
            <a:pPr fontAlgn="base">
              <a:buFont typeface="Arial" panose="020B0604020202020204" pitchFamily="34" charset="0"/>
              <a:buChar char="•"/>
            </a:pPr>
            <a:r>
              <a:rPr lang="da-DK" sz="2800" dirty="0">
                <a:solidFill>
                  <a:srgbClr val="171717"/>
                </a:solidFill>
                <a:latin typeface="Montserrat"/>
              </a:rPr>
              <a:t>Hvis flere injektioner, indgiv den mest smertefulde til sidst</a:t>
            </a:r>
          </a:p>
          <a:p>
            <a:pPr fontAlgn="base">
              <a:buFont typeface="Arial" panose="020B0604020202020204" pitchFamily="34" charset="0"/>
              <a:buChar char="•"/>
            </a:pPr>
            <a:r>
              <a:rPr lang="da-DK" sz="2800" dirty="0">
                <a:solidFill>
                  <a:srgbClr val="171717"/>
                </a:solidFill>
                <a:latin typeface="Montserrat"/>
              </a:rPr>
              <a:t>Lokalbedøvende creme/plaster (mindst 1 time før </a:t>
            </a:r>
            <a:r>
              <a:rPr lang="da-DK" sz="2800" dirty="0" err="1">
                <a:solidFill>
                  <a:srgbClr val="171717"/>
                </a:solidFill>
                <a:latin typeface="Montserrat"/>
              </a:rPr>
              <a:t>injektionsgivning</a:t>
            </a:r>
            <a:r>
              <a:rPr lang="da-DK" sz="2800" dirty="0">
                <a:solidFill>
                  <a:srgbClr val="171717"/>
                </a:solidFill>
                <a:latin typeface="Montserrat"/>
              </a:rPr>
              <a:t>)</a:t>
            </a:r>
            <a:endParaRPr lang="da-DK" sz="2800" b="0" i="0" dirty="0">
              <a:solidFill>
                <a:srgbClr val="171717"/>
              </a:solidFill>
              <a:effectLst/>
              <a:latin typeface="Montserrat"/>
            </a:endParaRPr>
          </a:p>
        </p:txBody>
      </p:sp>
    </p:spTree>
    <p:extLst>
      <p:ext uri="{BB962C8B-B14F-4D97-AF65-F5344CB8AC3E}">
        <p14:creationId xmlns:p14="http://schemas.microsoft.com/office/powerpoint/2010/main" val="35623838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Kvistkarton, 46x64 cm, 225 g, grå brun, 125ark/ 1 pk."/>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800" r="99500"/>
                    </a14:imgEffect>
                  </a14:imgLayer>
                </a14:imgProps>
              </a:ext>
              <a:ext uri="{28A0092B-C50C-407E-A947-70E740481C1C}">
                <a14:useLocalDpi xmlns:a14="http://schemas.microsoft.com/office/drawing/2010/main" val="0"/>
              </a:ext>
            </a:extLst>
          </a:blip>
          <a:srcRect l="648" t="15205" r="879" b="16285"/>
          <a:stretch/>
        </p:blipFill>
        <p:spPr bwMode="auto">
          <a:xfrm rot="719643">
            <a:off x="5222544" y="320161"/>
            <a:ext cx="4890655" cy="2809827"/>
          </a:xfrm>
          <a:prstGeom prst="rect">
            <a:avLst/>
          </a:prstGeom>
          <a:noFill/>
          <a:extLst>
            <a:ext uri="{909E8E84-426E-40DD-AFC4-6F175D3DCCD1}">
              <a14:hiddenFill xmlns:a14="http://schemas.microsoft.com/office/drawing/2010/main">
                <a:solidFill>
                  <a:srgbClr val="FFFFFF"/>
                </a:solidFill>
              </a14:hiddenFill>
            </a:ext>
          </a:extLst>
        </p:spPr>
      </p:pic>
      <p:pic>
        <p:nvPicPr>
          <p:cNvPr id="8" name="Billed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51770" y="5816346"/>
            <a:ext cx="1565148" cy="821436"/>
          </a:xfrm>
          <a:prstGeom prst="rect">
            <a:avLst/>
          </a:prstGeom>
        </p:spPr>
      </p:pic>
      <p:pic>
        <p:nvPicPr>
          <p:cNvPr id="13" name="Picture 2" descr="Kvistkarton, 46x64 cm, 225 g, grå brun, 125ark/ 1 pk."/>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800" r="99500"/>
                    </a14:imgEffect>
                  </a14:imgLayer>
                </a14:imgProps>
              </a:ext>
              <a:ext uri="{28A0092B-C50C-407E-A947-70E740481C1C}">
                <a14:useLocalDpi xmlns:a14="http://schemas.microsoft.com/office/drawing/2010/main" val="0"/>
              </a:ext>
            </a:extLst>
          </a:blip>
          <a:srcRect l="648" t="15205" r="879" b="16285"/>
          <a:stretch/>
        </p:blipFill>
        <p:spPr bwMode="auto">
          <a:xfrm rot="20333412">
            <a:off x="6628268" y="3377588"/>
            <a:ext cx="4890655" cy="2809827"/>
          </a:xfrm>
          <a:prstGeom prst="rect">
            <a:avLst/>
          </a:prstGeom>
          <a:noFill/>
          <a:extLst>
            <a:ext uri="{909E8E84-426E-40DD-AFC4-6F175D3DCCD1}">
              <a14:hiddenFill xmlns:a14="http://schemas.microsoft.com/office/drawing/2010/main">
                <a:solidFill>
                  <a:srgbClr val="FFFFFF"/>
                </a:solidFill>
              </a14:hiddenFill>
            </a:ext>
          </a:extLst>
        </p:spPr>
      </p:pic>
      <p:pic>
        <p:nvPicPr>
          <p:cNvPr id="7" name="Billed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848" y="5670042"/>
            <a:ext cx="2339340" cy="1260348"/>
          </a:xfrm>
          <a:prstGeom prst="rect">
            <a:avLst/>
          </a:prstGeom>
        </p:spPr>
      </p:pic>
      <p:pic>
        <p:nvPicPr>
          <p:cNvPr id="1026" name="Picture 2" descr="Kvistkarton, 46x64 cm, 225 g, grå brun, 125ark/ 1 pk."/>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800" r="99500"/>
                    </a14:imgEffect>
                  </a14:imgLayer>
                </a14:imgProps>
              </a:ext>
              <a:ext uri="{28A0092B-C50C-407E-A947-70E740481C1C}">
                <a14:useLocalDpi xmlns:a14="http://schemas.microsoft.com/office/drawing/2010/main" val="0"/>
              </a:ext>
            </a:extLst>
          </a:blip>
          <a:srcRect l="648" t="15205" r="879" b="16285"/>
          <a:stretch/>
        </p:blipFill>
        <p:spPr bwMode="auto">
          <a:xfrm rot="20010353">
            <a:off x="12327" y="263672"/>
            <a:ext cx="4890655" cy="2809827"/>
          </a:xfrm>
          <a:prstGeom prst="rect">
            <a:avLst/>
          </a:prstGeom>
          <a:noFill/>
          <a:extLst>
            <a:ext uri="{909E8E84-426E-40DD-AFC4-6F175D3DCCD1}">
              <a14:hiddenFill xmlns:a14="http://schemas.microsoft.com/office/drawing/2010/main">
                <a:solidFill>
                  <a:srgbClr val="FFFFFF"/>
                </a:solidFill>
              </a14:hiddenFill>
            </a:ext>
          </a:extLst>
        </p:spPr>
      </p:pic>
      <p:pic>
        <p:nvPicPr>
          <p:cNvPr id="9" name="Billed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sp>
        <p:nvSpPr>
          <p:cNvPr id="10" name="Rektangel 9"/>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 name="Billede 3"/>
          <p:cNvPicPr>
            <a:picLocks noChangeAspect="1"/>
          </p:cNvPicPr>
          <p:nvPr/>
        </p:nvPicPr>
        <p:blipFill rotWithShape="1">
          <a:blip r:embed="rId8"/>
          <a:srcRect l="12919" t="24310" r="18382" b="15086"/>
          <a:stretch/>
        </p:blipFill>
        <p:spPr>
          <a:xfrm rot="20010353">
            <a:off x="235404" y="432724"/>
            <a:ext cx="4519706" cy="2491947"/>
          </a:xfrm>
          <a:prstGeom prst="rect">
            <a:avLst/>
          </a:prstGeom>
        </p:spPr>
      </p:pic>
      <p:pic>
        <p:nvPicPr>
          <p:cNvPr id="5" name="Billede 4"/>
          <p:cNvPicPr>
            <a:picLocks noChangeAspect="1"/>
          </p:cNvPicPr>
          <p:nvPr/>
        </p:nvPicPr>
        <p:blipFill rotWithShape="1">
          <a:blip r:embed="rId9"/>
          <a:srcRect l="13011" t="22497" r="18418" b="14977"/>
          <a:stretch/>
        </p:blipFill>
        <p:spPr>
          <a:xfrm rot="719643">
            <a:off x="5490301" y="459703"/>
            <a:ext cx="4372661" cy="2491947"/>
          </a:xfrm>
          <a:prstGeom prst="rect">
            <a:avLst/>
          </a:prstGeom>
        </p:spPr>
      </p:pic>
      <p:pic>
        <p:nvPicPr>
          <p:cNvPr id="11" name="Billede 10"/>
          <p:cNvPicPr>
            <a:picLocks noChangeAspect="1"/>
          </p:cNvPicPr>
          <p:nvPr/>
        </p:nvPicPr>
        <p:blipFill rotWithShape="1">
          <a:blip r:embed="rId10"/>
          <a:srcRect l="12089" t="21318" r="18786" b="15862"/>
          <a:stretch/>
        </p:blipFill>
        <p:spPr>
          <a:xfrm rot="20333412">
            <a:off x="6865346" y="3525814"/>
            <a:ext cx="4416501" cy="2508572"/>
          </a:xfrm>
          <a:prstGeom prst="rect">
            <a:avLst/>
          </a:prstGeom>
        </p:spPr>
      </p:pic>
      <p:pic>
        <p:nvPicPr>
          <p:cNvPr id="12" name="Picture 2" descr="Kvistkarton, 46x64 cm, 225 g, grå brun, 125ark/ 1 pk."/>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800" r="99500"/>
                    </a14:imgEffect>
                  </a14:imgLayer>
                </a14:imgProps>
              </a:ext>
              <a:ext uri="{28A0092B-C50C-407E-A947-70E740481C1C}">
                <a14:useLocalDpi xmlns:a14="http://schemas.microsoft.com/office/drawing/2010/main" val="0"/>
              </a:ext>
            </a:extLst>
          </a:blip>
          <a:srcRect l="648" t="15205" r="879" b="16285"/>
          <a:stretch/>
        </p:blipFill>
        <p:spPr bwMode="auto">
          <a:xfrm rot="394883">
            <a:off x="494191" y="3373556"/>
            <a:ext cx="4890655" cy="2809827"/>
          </a:xfrm>
          <a:prstGeom prst="rect">
            <a:avLst/>
          </a:prstGeom>
          <a:noFill/>
          <a:extLst>
            <a:ext uri="{909E8E84-426E-40DD-AFC4-6F175D3DCCD1}">
              <a14:hiddenFill xmlns:a14="http://schemas.microsoft.com/office/drawing/2010/main">
                <a:solidFill>
                  <a:srgbClr val="FFFFFF"/>
                </a:solidFill>
              </a14:hiddenFill>
            </a:ext>
          </a:extLst>
        </p:spPr>
      </p:pic>
      <p:pic>
        <p:nvPicPr>
          <p:cNvPr id="6" name="Billede 5"/>
          <p:cNvPicPr>
            <a:picLocks noChangeAspect="1"/>
          </p:cNvPicPr>
          <p:nvPr/>
        </p:nvPicPr>
        <p:blipFill rotWithShape="1">
          <a:blip r:embed="rId11"/>
          <a:srcRect l="12642" t="21908" r="18786" b="16157"/>
          <a:stretch/>
        </p:blipFill>
        <p:spPr>
          <a:xfrm rot="394883">
            <a:off x="717171" y="3498251"/>
            <a:ext cx="4485439" cy="2532103"/>
          </a:xfrm>
          <a:prstGeom prst="rect">
            <a:avLst/>
          </a:prstGeom>
        </p:spPr>
      </p:pic>
    </p:spTree>
    <p:extLst>
      <p:ext uri="{BB962C8B-B14F-4D97-AF65-F5344CB8AC3E}">
        <p14:creationId xmlns:p14="http://schemas.microsoft.com/office/powerpoint/2010/main" val="2499608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Kvistkarton, 46x64 cm, 225 g, grå brun, 125ark/ 1 pk."/>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800" r="99500"/>
                    </a14:imgEffect>
                  </a14:imgLayer>
                </a14:imgProps>
              </a:ext>
              <a:ext uri="{28A0092B-C50C-407E-A947-70E740481C1C}">
                <a14:useLocalDpi xmlns:a14="http://schemas.microsoft.com/office/drawing/2010/main" val="0"/>
              </a:ext>
            </a:extLst>
          </a:blip>
          <a:srcRect l="648" t="15205" r="879" b="16285"/>
          <a:stretch/>
        </p:blipFill>
        <p:spPr bwMode="auto">
          <a:xfrm rot="20574610">
            <a:off x="6195536" y="353787"/>
            <a:ext cx="4890655" cy="28098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Kvistkarton, 46x64 cm, 225 g, grå brun, 125ark/ 1 pk."/>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800" r="99500"/>
                    </a14:imgEffect>
                  </a14:imgLayer>
                </a14:imgProps>
              </a:ext>
              <a:ext uri="{28A0092B-C50C-407E-A947-70E740481C1C}">
                <a14:useLocalDpi xmlns:a14="http://schemas.microsoft.com/office/drawing/2010/main" val="0"/>
              </a:ext>
            </a:extLst>
          </a:blip>
          <a:srcRect l="648" t="15205" r="879" b="16285"/>
          <a:stretch/>
        </p:blipFill>
        <p:spPr bwMode="auto">
          <a:xfrm rot="1016997">
            <a:off x="725518" y="321915"/>
            <a:ext cx="4890655" cy="2809827"/>
          </a:xfrm>
          <a:prstGeom prst="rect">
            <a:avLst/>
          </a:prstGeom>
          <a:noFill/>
          <a:extLst>
            <a:ext uri="{909E8E84-426E-40DD-AFC4-6F175D3DCCD1}">
              <a14:hiddenFill xmlns:a14="http://schemas.microsoft.com/office/drawing/2010/main">
                <a:solidFill>
                  <a:srgbClr val="FFFFFF"/>
                </a:solidFill>
              </a14:hiddenFill>
            </a:ext>
          </a:extLst>
        </p:spPr>
      </p:pic>
      <p:pic>
        <p:nvPicPr>
          <p:cNvPr id="7" name="Billed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848" y="5670042"/>
            <a:ext cx="2339340" cy="1260348"/>
          </a:xfrm>
          <a:prstGeom prst="rect">
            <a:avLst/>
          </a:prstGeom>
        </p:spPr>
      </p:pic>
      <p:pic>
        <p:nvPicPr>
          <p:cNvPr id="8" name="Billed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1770" y="5816346"/>
            <a:ext cx="1565148" cy="821436"/>
          </a:xfrm>
          <a:prstGeom prst="rect">
            <a:avLst/>
          </a:prstGeom>
        </p:spPr>
      </p:pic>
      <p:pic>
        <p:nvPicPr>
          <p:cNvPr id="9" name="Billed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sp>
        <p:nvSpPr>
          <p:cNvPr id="10" name="Rektangel 9"/>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p:cNvPicPr>
            <a:picLocks noChangeAspect="1"/>
          </p:cNvPicPr>
          <p:nvPr/>
        </p:nvPicPr>
        <p:blipFill rotWithShape="1">
          <a:blip r:embed="rId8"/>
          <a:srcRect l="12177" t="22390" r="19614" b="16802"/>
          <a:stretch/>
        </p:blipFill>
        <p:spPr>
          <a:xfrm rot="1016997">
            <a:off x="897699" y="485664"/>
            <a:ext cx="4485439" cy="2499201"/>
          </a:xfrm>
          <a:prstGeom prst="rect">
            <a:avLst/>
          </a:prstGeom>
        </p:spPr>
      </p:pic>
      <p:pic>
        <p:nvPicPr>
          <p:cNvPr id="2" name="Billede 1"/>
          <p:cNvPicPr>
            <a:picLocks noChangeAspect="1"/>
          </p:cNvPicPr>
          <p:nvPr/>
        </p:nvPicPr>
        <p:blipFill rotWithShape="1">
          <a:blip r:embed="rId9"/>
          <a:srcRect l="12268" t="21664" r="19524" b="17383"/>
          <a:stretch/>
        </p:blipFill>
        <p:spPr>
          <a:xfrm rot="20574610">
            <a:off x="6398145" y="494862"/>
            <a:ext cx="4485439" cy="2505166"/>
          </a:xfrm>
          <a:prstGeom prst="rect">
            <a:avLst/>
          </a:prstGeom>
        </p:spPr>
      </p:pic>
      <p:pic>
        <p:nvPicPr>
          <p:cNvPr id="11" name="Picture 2" descr="Kvistkarton, 46x64 cm, 225 g, grå brun, 125ark/ 1 pk."/>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800" r="99500"/>
                    </a14:imgEffect>
                  </a14:imgLayer>
                </a14:imgProps>
              </a:ext>
              <a:ext uri="{28A0092B-C50C-407E-A947-70E740481C1C}">
                <a14:useLocalDpi xmlns:a14="http://schemas.microsoft.com/office/drawing/2010/main" val="0"/>
              </a:ext>
            </a:extLst>
          </a:blip>
          <a:srcRect l="648" t="15205" r="879" b="16285"/>
          <a:stretch/>
        </p:blipFill>
        <p:spPr bwMode="auto">
          <a:xfrm rot="20687587">
            <a:off x="613613" y="3744403"/>
            <a:ext cx="4890655" cy="2809827"/>
          </a:xfrm>
          <a:prstGeom prst="rect">
            <a:avLst/>
          </a:prstGeom>
          <a:noFill/>
          <a:extLst>
            <a:ext uri="{909E8E84-426E-40DD-AFC4-6F175D3DCCD1}">
              <a14:hiddenFill xmlns:a14="http://schemas.microsoft.com/office/drawing/2010/main">
                <a:solidFill>
                  <a:srgbClr val="FFFFFF"/>
                </a:solidFill>
              </a14:hiddenFill>
            </a:ext>
          </a:extLst>
        </p:spPr>
      </p:pic>
      <p:pic>
        <p:nvPicPr>
          <p:cNvPr id="3" name="Billede 2"/>
          <p:cNvPicPr>
            <a:picLocks noChangeAspect="1"/>
          </p:cNvPicPr>
          <p:nvPr/>
        </p:nvPicPr>
        <p:blipFill rotWithShape="1">
          <a:blip r:embed="rId10"/>
          <a:srcRect l="12268" t="22245" r="19524" b="16368"/>
          <a:stretch/>
        </p:blipFill>
        <p:spPr>
          <a:xfrm rot="20687587">
            <a:off x="778021" y="3883721"/>
            <a:ext cx="4485439" cy="2523060"/>
          </a:xfrm>
          <a:prstGeom prst="rect">
            <a:avLst/>
          </a:prstGeom>
        </p:spPr>
      </p:pic>
      <p:pic>
        <p:nvPicPr>
          <p:cNvPr id="13" name="Picture 2" descr="Kvistkarton, 46x64 cm, 225 g, grå brun, 125ark/ 1 pk."/>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800" r="99500"/>
                    </a14:imgEffect>
                  </a14:imgLayer>
                </a14:imgProps>
              </a:ext>
              <a:ext uri="{28A0092B-C50C-407E-A947-70E740481C1C}">
                <a14:useLocalDpi xmlns:a14="http://schemas.microsoft.com/office/drawing/2010/main" val="0"/>
              </a:ext>
            </a:extLst>
          </a:blip>
          <a:srcRect l="648" t="15205" r="879" b="16285"/>
          <a:stretch/>
        </p:blipFill>
        <p:spPr bwMode="auto">
          <a:xfrm rot="287128">
            <a:off x="6668329" y="3539391"/>
            <a:ext cx="4890655" cy="2809827"/>
          </a:xfrm>
          <a:prstGeom prst="rect">
            <a:avLst/>
          </a:prstGeom>
          <a:noFill/>
          <a:extLst>
            <a:ext uri="{909E8E84-426E-40DD-AFC4-6F175D3DCCD1}">
              <a14:hiddenFill xmlns:a14="http://schemas.microsoft.com/office/drawing/2010/main">
                <a:solidFill>
                  <a:srgbClr val="FFFFFF"/>
                </a:solidFill>
              </a14:hiddenFill>
            </a:ext>
          </a:extLst>
        </p:spPr>
      </p:pic>
      <p:pic>
        <p:nvPicPr>
          <p:cNvPr id="4" name="Billede 3"/>
          <p:cNvPicPr>
            <a:picLocks noChangeAspect="1"/>
          </p:cNvPicPr>
          <p:nvPr/>
        </p:nvPicPr>
        <p:blipFill rotWithShape="1">
          <a:blip r:embed="rId11"/>
          <a:srcRect l="12631" t="22390" r="19070" b="16222"/>
          <a:stretch/>
        </p:blipFill>
        <p:spPr>
          <a:xfrm rot="287128">
            <a:off x="6824248" y="3668754"/>
            <a:ext cx="4492047" cy="2523421"/>
          </a:xfrm>
          <a:prstGeom prst="rect">
            <a:avLst/>
          </a:prstGeom>
        </p:spPr>
      </p:pic>
    </p:spTree>
    <p:extLst>
      <p:ext uri="{BB962C8B-B14F-4D97-AF65-F5344CB8AC3E}">
        <p14:creationId xmlns:p14="http://schemas.microsoft.com/office/powerpoint/2010/main" val="26005608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kstfelt 21"/>
          <p:cNvSpPr txBox="1"/>
          <p:nvPr/>
        </p:nvSpPr>
        <p:spPr>
          <a:xfrm>
            <a:off x="407180" y="316102"/>
            <a:ext cx="11319382" cy="1200329"/>
          </a:xfrm>
          <a:prstGeom prst="rect">
            <a:avLst/>
          </a:prstGeom>
          <a:noFill/>
        </p:spPr>
        <p:txBody>
          <a:bodyPr wrap="square" rtlCol="0">
            <a:spAutoFit/>
          </a:bodyPr>
          <a:lstStyle/>
          <a:p>
            <a:r>
              <a:rPr lang="da-DK" sz="3600" b="1" dirty="0">
                <a:solidFill>
                  <a:schemeClr val="accent4"/>
                </a:solidFill>
                <a:latin typeface="Berlin Sans FB" panose="020E0602020502020306" pitchFamily="34" charset="0"/>
              </a:rPr>
              <a:t>Når sygeplejen bliver </a:t>
            </a:r>
            <a:r>
              <a:rPr lang="da-DK" sz="3600" b="1" dirty="0" smtClean="0">
                <a:solidFill>
                  <a:schemeClr val="accent4"/>
                </a:solidFill>
                <a:latin typeface="Berlin Sans FB" panose="020E0602020502020306" pitchFamily="34" charset="0"/>
              </a:rPr>
              <a:t>mangelfuld….ikke kun i England…</a:t>
            </a:r>
            <a:endParaRPr lang="da-DK" sz="3600" b="1" dirty="0">
              <a:solidFill>
                <a:schemeClr val="accent4"/>
              </a:solidFill>
              <a:latin typeface="Berlin Sans FB" panose="020E0602020502020306" pitchFamily="34" charset="0"/>
            </a:endParaRPr>
          </a:p>
        </p:txBody>
      </p:sp>
      <p:pic>
        <p:nvPicPr>
          <p:cNvPr id="9" name="Bille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sp>
        <p:nvSpPr>
          <p:cNvPr id="10" name="Rektangel 9"/>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5" name="Billede 1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83513" y="5943207"/>
            <a:ext cx="1655064" cy="664464"/>
          </a:xfrm>
          <a:prstGeom prst="rect">
            <a:avLst/>
          </a:prstGeom>
        </p:spPr>
      </p:pic>
      <p:pic>
        <p:nvPicPr>
          <p:cNvPr id="16" name="Billede 1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223238" y="5751183"/>
            <a:ext cx="635508" cy="856488"/>
          </a:xfrm>
          <a:prstGeom prst="rect">
            <a:avLst/>
          </a:prstGeom>
        </p:spPr>
      </p:pic>
      <p:pic>
        <p:nvPicPr>
          <p:cNvPr id="17" name="Picture 2"/>
          <p:cNvPicPr>
            <a:picLocks noGrp="1" noChangeAspect="1" noChangeArrowheads="1"/>
          </p:cNvPicPr>
          <p:nvPr>
            <p:ph idx="1"/>
          </p:nvPr>
        </p:nvPicPr>
        <p:blipFill rotWithShape="1">
          <a:blip r:embed="rId6">
            <a:extLst>
              <a:ext uri="{28A0092B-C50C-407E-A947-70E740481C1C}">
                <a14:useLocalDpi xmlns:a14="http://schemas.microsoft.com/office/drawing/2010/main" val="0"/>
              </a:ext>
            </a:extLst>
          </a:blip>
          <a:srcRect l="64129"/>
          <a:stretch/>
        </p:blipFill>
        <p:spPr bwMode="auto">
          <a:xfrm>
            <a:off x="8832304" y="1683307"/>
            <a:ext cx="2952050" cy="3994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Billede 17"/>
          <p:cNvPicPr>
            <a:picLocks noChangeAspect="1"/>
          </p:cNvPicPr>
          <p:nvPr/>
        </p:nvPicPr>
        <p:blipFill rotWithShape="1">
          <a:blip r:embed="rId7"/>
          <a:srcRect l="65286" t="23760" r="7715" b="22961"/>
          <a:stretch/>
        </p:blipFill>
        <p:spPr>
          <a:xfrm rot="20697441">
            <a:off x="640830" y="1682088"/>
            <a:ext cx="3268335" cy="4030947"/>
          </a:xfrm>
          <a:prstGeom prst="rect">
            <a:avLst/>
          </a:prstGeom>
        </p:spPr>
      </p:pic>
      <p:pic>
        <p:nvPicPr>
          <p:cNvPr id="19" name="Billede 18"/>
          <p:cNvPicPr>
            <a:picLocks noChangeAspect="1"/>
          </p:cNvPicPr>
          <p:nvPr/>
        </p:nvPicPr>
        <p:blipFill rotWithShape="1">
          <a:blip r:embed="rId8"/>
          <a:srcRect l="67753" t="22310" r="5347" b="24522"/>
          <a:stretch/>
        </p:blipFill>
        <p:spPr>
          <a:xfrm>
            <a:off x="4511824" y="1327023"/>
            <a:ext cx="3448492" cy="4259900"/>
          </a:xfrm>
          <a:prstGeom prst="rect">
            <a:avLst/>
          </a:prstGeom>
        </p:spPr>
      </p:pic>
      <p:sp>
        <p:nvSpPr>
          <p:cNvPr id="4" name="Tekstfelt 3"/>
          <p:cNvSpPr txBox="1"/>
          <p:nvPr/>
        </p:nvSpPr>
        <p:spPr>
          <a:xfrm>
            <a:off x="2452875" y="5580732"/>
            <a:ext cx="2359378" cy="646331"/>
          </a:xfrm>
          <a:prstGeom prst="rect">
            <a:avLst/>
          </a:prstGeom>
          <a:noFill/>
        </p:spPr>
        <p:txBody>
          <a:bodyPr wrap="square" rtlCol="0">
            <a:spAutoFit/>
          </a:bodyPr>
          <a:lstStyle/>
          <a:p>
            <a:r>
              <a:rPr lang="da-DK" sz="3600" b="1" dirty="0" smtClean="0">
                <a:solidFill>
                  <a:srgbClr val="FFC000"/>
                </a:solidFill>
                <a:latin typeface="Berlin Sans FB" panose="020E0602020502020306" pitchFamily="34" charset="0"/>
              </a:rPr>
              <a:t>2006</a:t>
            </a:r>
            <a:endParaRPr lang="da-DK" sz="3600" b="1" dirty="0">
              <a:solidFill>
                <a:srgbClr val="FFC000"/>
              </a:solidFill>
              <a:latin typeface="Berlin Sans FB" panose="020E0602020502020306" pitchFamily="34" charset="0"/>
            </a:endParaRPr>
          </a:p>
        </p:txBody>
      </p:sp>
      <p:sp>
        <p:nvSpPr>
          <p:cNvPr id="20" name="Tekstfelt 19"/>
          <p:cNvSpPr txBox="1"/>
          <p:nvPr/>
        </p:nvSpPr>
        <p:spPr>
          <a:xfrm>
            <a:off x="4701297" y="2326089"/>
            <a:ext cx="2359378" cy="646331"/>
          </a:xfrm>
          <a:prstGeom prst="rect">
            <a:avLst/>
          </a:prstGeom>
          <a:noFill/>
        </p:spPr>
        <p:txBody>
          <a:bodyPr wrap="square" rtlCol="0">
            <a:spAutoFit/>
          </a:bodyPr>
          <a:lstStyle/>
          <a:p>
            <a:r>
              <a:rPr lang="da-DK" sz="3600" b="1" dirty="0" smtClean="0">
                <a:solidFill>
                  <a:srgbClr val="FFC000"/>
                </a:solidFill>
                <a:latin typeface="Berlin Sans FB" panose="020E0602020502020306" pitchFamily="34" charset="0"/>
              </a:rPr>
              <a:t>2013</a:t>
            </a:r>
            <a:endParaRPr lang="da-DK" sz="3600" b="1" dirty="0">
              <a:solidFill>
                <a:srgbClr val="FFC000"/>
              </a:solidFill>
              <a:latin typeface="Berlin Sans FB" panose="020E0602020502020306" pitchFamily="34" charset="0"/>
            </a:endParaRPr>
          </a:p>
        </p:txBody>
      </p:sp>
    </p:spTree>
    <p:extLst>
      <p:ext uri="{BB962C8B-B14F-4D97-AF65-F5344CB8AC3E}">
        <p14:creationId xmlns:p14="http://schemas.microsoft.com/office/powerpoint/2010/main" val="22169935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Kvistkarton, 46x64 cm, 225 g, grå brun, 125ark/ 1 pk."/>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800" r="99500"/>
                    </a14:imgEffect>
                  </a14:imgLayer>
                </a14:imgProps>
              </a:ext>
              <a:ext uri="{28A0092B-C50C-407E-A947-70E740481C1C}">
                <a14:useLocalDpi xmlns:a14="http://schemas.microsoft.com/office/drawing/2010/main" val="0"/>
              </a:ext>
            </a:extLst>
          </a:blip>
          <a:srcRect l="648" t="15205" r="879" b="16285"/>
          <a:stretch/>
        </p:blipFill>
        <p:spPr bwMode="auto">
          <a:xfrm rot="20885328">
            <a:off x="-133057" y="153626"/>
            <a:ext cx="7443306" cy="4276401"/>
          </a:xfrm>
          <a:prstGeom prst="rect">
            <a:avLst/>
          </a:prstGeom>
          <a:noFill/>
          <a:extLst>
            <a:ext uri="{909E8E84-426E-40DD-AFC4-6F175D3DCCD1}">
              <a14:hiddenFill xmlns:a14="http://schemas.microsoft.com/office/drawing/2010/main">
                <a:solidFill>
                  <a:srgbClr val="FFFFFF"/>
                </a:solidFill>
              </a14:hiddenFill>
            </a:ext>
          </a:extLst>
        </p:spPr>
      </p:pic>
      <p:pic>
        <p:nvPicPr>
          <p:cNvPr id="7" name="Billed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848" y="5670042"/>
            <a:ext cx="2339340" cy="1260348"/>
          </a:xfrm>
          <a:prstGeom prst="rect">
            <a:avLst/>
          </a:prstGeom>
        </p:spPr>
      </p:pic>
      <p:pic>
        <p:nvPicPr>
          <p:cNvPr id="8" name="Billed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1770" y="5816346"/>
            <a:ext cx="1565148" cy="821436"/>
          </a:xfrm>
          <a:prstGeom prst="rect">
            <a:avLst/>
          </a:prstGeom>
        </p:spPr>
      </p:pic>
      <p:pic>
        <p:nvPicPr>
          <p:cNvPr id="9" name="Billed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sp>
        <p:nvSpPr>
          <p:cNvPr id="10" name="Rektangel 9"/>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p:cNvPicPr>
            <a:picLocks noChangeAspect="1"/>
          </p:cNvPicPr>
          <p:nvPr/>
        </p:nvPicPr>
        <p:blipFill rotWithShape="1">
          <a:blip r:embed="rId8"/>
          <a:srcRect l="12177" t="22535" r="19433" b="16077"/>
          <a:stretch/>
        </p:blipFill>
        <p:spPr>
          <a:xfrm rot="20885328">
            <a:off x="178929" y="294546"/>
            <a:ext cx="6925417" cy="3885214"/>
          </a:xfrm>
          <a:prstGeom prst="rect">
            <a:avLst/>
          </a:prstGeom>
        </p:spPr>
      </p:pic>
      <p:pic>
        <p:nvPicPr>
          <p:cNvPr id="12" name="Picture 2" descr="Kvistkarton, 46x64 cm, 225 g, grå brun, 125ark/ 1 pk."/>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800" r="99500"/>
                    </a14:imgEffect>
                  </a14:imgLayer>
                </a14:imgProps>
              </a:ext>
              <a:ext uri="{28A0092B-C50C-407E-A947-70E740481C1C}">
                <a14:useLocalDpi xmlns:a14="http://schemas.microsoft.com/office/drawing/2010/main" val="0"/>
              </a:ext>
            </a:extLst>
          </a:blip>
          <a:srcRect l="648" t="15205" r="879" b="16285"/>
          <a:stretch/>
        </p:blipFill>
        <p:spPr bwMode="auto">
          <a:xfrm rot="1308063">
            <a:off x="6578671" y="3023742"/>
            <a:ext cx="6074124" cy="3657756"/>
          </a:xfrm>
          <a:prstGeom prst="rect">
            <a:avLst/>
          </a:prstGeom>
          <a:noFill/>
          <a:extLst>
            <a:ext uri="{909E8E84-426E-40DD-AFC4-6F175D3DCCD1}">
              <a14:hiddenFill xmlns:a14="http://schemas.microsoft.com/office/drawing/2010/main">
                <a:solidFill>
                  <a:srgbClr val="FFFFFF"/>
                </a:solidFill>
              </a14:hiddenFill>
            </a:ext>
          </a:extLst>
        </p:spPr>
      </p:pic>
      <p:pic>
        <p:nvPicPr>
          <p:cNvPr id="2" name="Billede 1"/>
          <p:cNvPicPr>
            <a:picLocks noChangeAspect="1"/>
          </p:cNvPicPr>
          <p:nvPr/>
        </p:nvPicPr>
        <p:blipFill rotWithShape="1">
          <a:blip r:embed="rId9"/>
          <a:srcRect l="12268" t="22681" r="19524" b="15932"/>
          <a:stretch/>
        </p:blipFill>
        <p:spPr>
          <a:xfrm rot="1312215">
            <a:off x="6709483" y="3217855"/>
            <a:ext cx="5812498" cy="3269530"/>
          </a:xfrm>
          <a:prstGeom prst="rect">
            <a:avLst/>
          </a:prstGeom>
        </p:spPr>
      </p:pic>
    </p:spTree>
    <p:extLst>
      <p:ext uri="{BB962C8B-B14F-4D97-AF65-F5344CB8AC3E}">
        <p14:creationId xmlns:p14="http://schemas.microsoft.com/office/powerpoint/2010/main" val="37955049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8" y="5670042"/>
            <a:ext cx="2339340" cy="1260348"/>
          </a:xfrm>
          <a:prstGeom prst="rect">
            <a:avLst/>
          </a:prstGeom>
        </p:spPr>
      </p:pic>
      <p:pic>
        <p:nvPicPr>
          <p:cNvPr id="8" name="Bille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1770" y="5816346"/>
            <a:ext cx="1565148" cy="821436"/>
          </a:xfrm>
          <a:prstGeom prst="rect">
            <a:avLst/>
          </a:prstGeom>
        </p:spPr>
      </p:pic>
      <p:pic>
        <p:nvPicPr>
          <p:cNvPr id="9" name="Billed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sp>
        <p:nvSpPr>
          <p:cNvPr id="10" name="Rektangel 9"/>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Picture 2" descr="Kvistkarton, 46x64 cm, 225 g, grå brun, 125ark/ 1 pk."/>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800" r="99500"/>
                    </a14:imgEffect>
                  </a14:imgLayer>
                </a14:imgProps>
              </a:ext>
              <a:ext uri="{28A0092B-C50C-407E-A947-70E740481C1C}">
                <a14:useLocalDpi xmlns:a14="http://schemas.microsoft.com/office/drawing/2010/main" val="0"/>
              </a:ext>
            </a:extLst>
          </a:blip>
          <a:srcRect l="648" t="15205" r="879" b="16285"/>
          <a:stretch/>
        </p:blipFill>
        <p:spPr bwMode="auto">
          <a:xfrm rot="1308063">
            <a:off x="6134124" y="2888395"/>
            <a:ext cx="6074124" cy="3657756"/>
          </a:xfrm>
          <a:prstGeom prst="rect">
            <a:avLst/>
          </a:prstGeom>
          <a:noFill/>
          <a:extLst>
            <a:ext uri="{909E8E84-426E-40DD-AFC4-6F175D3DCCD1}">
              <a14:hiddenFill xmlns:a14="http://schemas.microsoft.com/office/drawing/2010/main">
                <a:solidFill>
                  <a:srgbClr val="FFFFFF"/>
                </a:solidFill>
              </a14:hiddenFill>
            </a:ext>
          </a:extLst>
        </p:spPr>
      </p:pic>
      <p:pic>
        <p:nvPicPr>
          <p:cNvPr id="3" name="Billede 2"/>
          <p:cNvPicPr>
            <a:picLocks noChangeAspect="1"/>
          </p:cNvPicPr>
          <p:nvPr/>
        </p:nvPicPr>
        <p:blipFill rotWithShape="1">
          <a:blip r:embed="rId8"/>
          <a:srcRect l="12358" t="22825" r="19433" b="16657"/>
          <a:stretch/>
        </p:blipFill>
        <p:spPr>
          <a:xfrm rot="1367399">
            <a:off x="6231676" y="3087252"/>
            <a:ext cx="5879021" cy="3260042"/>
          </a:xfrm>
          <a:prstGeom prst="rect">
            <a:avLst/>
          </a:prstGeom>
        </p:spPr>
      </p:pic>
      <p:pic>
        <p:nvPicPr>
          <p:cNvPr id="12" name="Picture 2" descr="Kvistkarton, 46x64 cm, 225 g, grå brun, 125ark/ 1 pk."/>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800" r="99500"/>
                    </a14:imgEffect>
                  </a14:imgLayer>
                </a14:imgProps>
              </a:ext>
              <a:ext uri="{28A0092B-C50C-407E-A947-70E740481C1C}">
                <a14:useLocalDpi xmlns:a14="http://schemas.microsoft.com/office/drawing/2010/main" val="0"/>
              </a:ext>
            </a:extLst>
          </a:blip>
          <a:srcRect l="648" t="15205" r="879" b="16285"/>
          <a:stretch/>
        </p:blipFill>
        <p:spPr bwMode="auto">
          <a:xfrm rot="20885328">
            <a:off x="23254" y="179558"/>
            <a:ext cx="6750401" cy="4015544"/>
          </a:xfrm>
          <a:prstGeom prst="rect">
            <a:avLst/>
          </a:prstGeom>
          <a:noFill/>
          <a:extLst>
            <a:ext uri="{909E8E84-426E-40DD-AFC4-6F175D3DCCD1}">
              <a14:hiddenFill xmlns:a14="http://schemas.microsoft.com/office/drawing/2010/main">
                <a:solidFill>
                  <a:srgbClr val="FFFFFF"/>
                </a:solidFill>
              </a14:hiddenFill>
            </a:ext>
          </a:extLst>
        </p:spPr>
      </p:pic>
      <p:pic>
        <p:nvPicPr>
          <p:cNvPr id="2" name="Billede 1"/>
          <p:cNvPicPr>
            <a:picLocks noChangeAspect="1"/>
          </p:cNvPicPr>
          <p:nvPr/>
        </p:nvPicPr>
        <p:blipFill rotWithShape="1">
          <a:blip r:embed="rId9"/>
          <a:srcRect l="12449" t="22535" r="19433" b="16077"/>
          <a:stretch/>
        </p:blipFill>
        <p:spPr>
          <a:xfrm rot="20849547">
            <a:off x="196431" y="386582"/>
            <a:ext cx="6423968" cy="3618294"/>
          </a:xfrm>
          <a:prstGeom prst="rect">
            <a:avLst/>
          </a:prstGeom>
        </p:spPr>
      </p:pic>
    </p:spTree>
    <p:extLst>
      <p:ext uri="{BB962C8B-B14F-4D97-AF65-F5344CB8AC3E}">
        <p14:creationId xmlns:p14="http://schemas.microsoft.com/office/powerpoint/2010/main" val="39072517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sp>
        <p:nvSpPr>
          <p:cNvPr id="9" name="Rektangel 8"/>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p:cNvSpPr/>
          <p:nvPr/>
        </p:nvSpPr>
        <p:spPr>
          <a:xfrm>
            <a:off x="920972" y="2440469"/>
            <a:ext cx="10843732" cy="3262432"/>
          </a:xfrm>
          <a:prstGeom prst="rect">
            <a:avLst/>
          </a:prstGeom>
        </p:spPr>
        <p:txBody>
          <a:bodyPr wrap="square">
            <a:spAutoFit/>
          </a:bodyPr>
          <a:lstStyle/>
          <a:p>
            <a:pPr algn="ctr"/>
            <a:r>
              <a:rPr lang="da-DK" sz="3200" b="1" dirty="0" smtClean="0">
                <a:solidFill>
                  <a:schemeClr val="tx1">
                    <a:lumMod val="75000"/>
                    <a:lumOff val="25000"/>
                  </a:schemeClr>
                </a:solidFill>
              </a:rPr>
              <a:t>Tak til:</a:t>
            </a:r>
            <a:r>
              <a:rPr lang="da-DK" sz="3200" dirty="0" smtClean="0">
                <a:solidFill>
                  <a:schemeClr val="tx1">
                    <a:lumMod val="75000"/>
                    <a:lumOff val="25000"/>
                  </a:schemeClr>
                </a:solidFill>
              </a:rPr>
              <a:t> </a:t>
            </a:r>
            <a:endParaRPr lang="da-DK" sz="3200" dirty="0">
              <a:solidFill>
                <a:schemeClr val="tx1">
                  <a:lumMod val="75000"/>
                  <a:lumOff val="25000"/>
                </a:schemeClr>
              </a:solidFill>
            </a:endParaRPr>
          </a:p>
          <a:p>
            <a:endParaRPr lang="da-DK" sz="2000" b="1" dirty="0" smtClean="0">
              <a:solidFill>
                <a:schemeClr val="accent2"/>
              </a:solidFill>
            </a:endParaRPr>
          </a:p>
          <a:p>
            <a:r>
              <a:rPr lang="da-DK" sz="2000" b="1" dirty="0" smtClean="0">
                <a:solidFill>
                  <a:schemeClr val="accent2"/>
                </a:solidFill>
              </a:rPr>
              <a:t>Anna </a:t>
            </a:r>
            <a:r>
              <a:rPr lang="da-DK" sz="2000" b="1" dirty="0">
                <a:solidFill>
                  <a:schemeClr val="accent2"/>
                </a:solidFill>
              </a:rPr>
              <a:t>Sofie </a:t>
            </a:r>
            <a:r>
              <a:rPr lang="da-DK" sz="2000" b="1" dirty="0" smtClean="0">
                <a:solidFill>
                  <a:schemeClr val="accent2"/>
                </a:solidFill>
              </a:rPr>
              <a:t>Lillevang</a:t>
            </a:r>
            <a:r>
              <a:rPr lang="da-DK" sz="1600" dirty="0" smtClean="0">
                <a:solidFill>
                  <a:schemeClr val="tx1">
                    <a:lumMod val="75000"/>
                    <a:lumOff val="25000"/>
                  </a:schemeClr>
                </a:solidFill>
              </a:rPr>
              <a:t>,</a:t>
            </a:r>
            <a:r>
              <a:rPr lang="da-DK" sz="1600" b="1" dirty="0" smtClean="0">
                <a:solidFill>
                  <a:schemeClr val="accent2"/>
                </a:solidFill>
              </a:rPr>
              <a:t> </a:t>
            </a:r>
            <a:r>
              <a:rPr lang="da-DK" sz="1600" dirty="0" smtClean="0">
                <a:solidFill>
                  <a:schemeClr val="tx1">
                    <a:lumMod val="75000"/>
                    <a:lumOff val="25000"/>
                  </a:schemeClr>
                </a:solidFill>
              </a:rPr>
              <a:t>Chefsygeplejerske, MKS, Endokrinologisk afdeling M, OUH</a:t>
            </a:r>
            <a:endParaRPr lang="da-DK" sz="1600" dirty="0">
              <a:solidFill>
                <a:schemeClr val="tx1">
                  <a:lumMod val="75000"/>
                  <a:lumOff val="25000"/>
                </a:schemeClr>
              </a:solidFill>
            </a:endParaRPr>
          </a:p>
          <a:p>
            <a:r>
              <a:rPr lang="da-DK" sz="2000" b="1" dirty="0" smtClean="0">
                <a:solidFill>
                  <a:schemeClr val="accent2"/>
                </a:solidFill>
              </a:rPr>
              <a:t>Vibeke </a:t>
            </a:r>
            <a:r>
              <a:rPr lang="da-DK" sz="2000" b="1" dirty="0">
                <a:solidFill>
                  <a:schemeClr val="accent2"/>
                </a:solidFill>
              </a:rPr>
              <a:t>Meyer</a:t>
            </a:r>
            <a:r>
              <a:rPr lang="da-DK" sz="1600" dirty="0" smtClean="0">
                <a:solidFill>
                  <a:schemeClr val="tx1">
                    <a:lumMod val="75000"/>
                    <a:lumOff val="25000"/>
                  </a:schemeClr>
                </a:solidFill>
              </a:rPr>
              <a:t>, Oversygeplejerske, Endokrinologisk afdeling M, OUH</a:t>
            </a:r>
            <a:endParaRPr lang="da-DK" dirty="0">
              <a:solidFill>
                <a:schemeClr val="tx1">
                  <a:lumMod val="75000"/>
                  <a:lumOff val="25000"/>
                </a:schemeClr>
              </a:solidFill>
            </a:endParaRPr>
          </a:p>
          <a:p>
            <a:r>
              <a:rPr lang="da-DK" sz="2000" b="1" dirty="0">
                <a:solidFill>
                  <a:schemeClr val="accent2"/>
                </a:solidFill>
              </a:rPr>
              <a:t>Gitte Stenholt </a:t>
            </a:r>
            <a:r>
              <a:rPr lang="da-DK" sz="2000" b="1" dirty="0" smtClean="0">
                <a:solidFill>
                  <a:schemeClr val="accent2"/>
                </a:solidFill>
              </a:rPr>
              <a:t>Horn</a:t>
            </a:r>
            <a:r>
              <a:rPr lang="da-DK" sz="2000" dirty="0" smtClean="0">
                <a:solidFill>
                  <a:schemeClr val="tx1">
                    <a:lumMod val="75000"/>
                    <a:lumOff val="25000"/>
                  </a:schemeClr>
                </a:solidFill>
              </a:rPr>
              <a:t> </a:t>
            </a:r>
            <a:r>
              <a:rPr lang="da-DK" sz="1600" dirty="0">
                <a:solidFill>
                  <a:schemeClr val="tx1">
                    <a:lumMod val="75000"/>
                    <a:lumOff val="25000"/>
                  </a:schemeClr>
                </a:solidFill>
              </a:rPr>
              <a:t>, </a:t>
            </a:r>
            <a:r>
              <a:rPr lang="da-DK" sz="1600" dirty="0" smtClean="0">
                <a:solidFill>
                  <a:schemeClr val="tx1">
                    <a:lumMod val="75000"/>
                    <a:lumOff val="25000"/>
                  </a:schemeClr>
                </a:solidFill>
              </a:rPr>
              <a:t>klinisk sygeplejespecialist</a:t>
            </a:r>
            <a:r>
              <a:rPr lang="da-DK" sz="1600" dirty="0">
                <a:solidFill>
                  <a:schemeClr val="tx1">
                    <a:lumMod val="75000"/>
                    <a:lumOff val="25000"/>
                  </a:schemeClr>
                </a:solidFill>
              </a:rPr>
              <a:t>, </a:t>
            </a:r>
            <a:r>
              <a:rPr lang="da-DK" sz="1600" dirty="0" smtClean="0">
                <a:solidFill>
                  <a:schemeClr val="tx1">
                    <a:lumMod val="75000"/>
                    <a:lumOff val="25000"/>
                  </a:schemeClr>
                </a:solidFill>
              </a:rPr>
              <a:t>Cand.cur. Steno Diabetes Center Odense, OUH</a:t>
            </a:r>
            <a:endParaRPr lang="da-DK" dirty="0">
              <a:solidFill>
                <a:schemeClr val="tx1">
                  <a:lumMod val="75000"/>
                  <a:lumOff val="25000"/>
                </a:schemeClr>
              </a:solidFill>
            </a:endParaRPr>
          </a:p>
          <a:p>
            <a:r>
              <a:rPr lang="da-DK" sz="2000" b="1" dirty="0" smtClean="0">
                <a:solidFill>
                  <a:schemeClr val="accent2"/>
                </a:solidFill>
              </a:rPr>
              <a:t>Malene Kildemand </a:t>
            </a:r>
            <a:r>
              <a:rPr lang="da-DK" sz="1600" dirty="0">
                <a:solidFill>
                  <a:schemeClr val="tx1">
                    <a:lumMod val="75000"/>
                    <a:lumOff val="25000"/>
                  </a:schemeClr>
                </a:solidFill>
              </a:rPr>
              <a:t>, klinisk sygeplejespecialist, </a:t>
            </a:r>
            <a:r>
              <a:rPr lang="da-DK" sz="1600" dirty="0" err="1" smtClean="0">
                <a:solidFill>
                  <a:schemeClr val="tx1">
                    <a:lumMod val="75000"/>
                    <a:lumOff val="25000"/>
                  </a:schemeClr>
                </a:solidFill>
              </a:rPr>
              <a:t>Cand.scient.san</a:t>
            </a:r>
            <a:r>
              <a:rPr lang="da-DK" sz="1600" dirty="0">
                <a:solidFill>
                  <a:schemeClr val="tx1">
                    <a:lumMod val="75000"/>
                    <a:lumOff val="25000"/>
                  </a:schemeClr>
                </a:solidFill>
              </a:rPr>
              <a:t>. </a:t>
            </a:r>
            <a:r>
              <a:rPr lang="da-DK" sz="1600" dirty="0" smtClean="0">
                <a:solidFill>
                  <a:schemeClr val="tx1">
                    <a:lumMod val="75000"/>
                    <a:lumOff val="25000"/>
                  </a:schemeClr>
                </a:solidFill>
              </a:rPr>
              <a:t>Reumatologisk afdeling C &amp; Fælles daghospital, </a:t>
            </a:r>
            <a:r>
              <a:rPr lang="da-DK" sz="1600" dirty="0">
                <a:solidFill>
                  <a:schemeClr val="tx1">
                    <a:lumMod val="75000"/>
                    <a:lumOff val="25000"/>
                  </a:schemeClr>
                </a:solidFill>
              </a:rPr>
              <a:t>OUH</a:t>
            </a:r>
            <a:endParaRPr lang="da-DK" sz="1600" b="1" dirty="0" smtClean="0">
              <a:solidFill>
                <a:schemeClr val="accent2"/>
              </a:solidFill>
            </a:endParaRPr>
          </a:p>
          <a:p>
            <a:r>
              <a:rPr lang="da-DK" sz="2000" b="1" dirty="0" smtClean="0">
                <a:solidFill>
                  <a:schemeClr val="accent2"/>
                </a:solidFill>
              </a:rPr>
              <a:t>Camilla Klinkby </a:t>
            </a:r>
            <a:r>
              <a:rPr lang="da-DK" sz="1600" dirty="0">
                <a:solidFill>
                  <a:schemeClr val="tx1">
                    <a:lumMod val="75000"/>
                    <a:lumOff val="25000"/>
                  </a:schemeClr>
                </a:solidFill>
              </a:rPr>
              <a:t>, Oversygeplejerske, </a:t>
            </a:r>
            <a:r>
              <a:rPr lang="da-DK" sz="1600" dirty="0" smtClean="0">
                <a:solidFill>
                  <a:schemeClr val="tx1">
                    <a:lumMod val="75000"/>
                    <a:lumOff val="25000"/>
                  </a:schemeClr>
                </a:solidFill>
              </a:rPr>
              <a:t>Reumatologisk afdeling C &amp; Fælles Daghospital, </a:t>
            </a:r>
            <a:r>
              <a:rPr lang="da-DK" sz="1600" dirty="0">
                <a:solidFill>
                  <a:schemeClr val="tx1">
                    <a:lumMod val="75000"/>
                    <a:lumOff val="25000"/>
                  </a:schemeClr>
                </a:solidFill>
              </a:rPr>
              <a:t>OUH</a:t>
            </a:r>
            <a:endParaRPr lang="da-DK" sz="1600" b="1" dirty="0" smtClean="0">
              <a:solidFill>
                <a:schemeClr val="accent2"/>
              </a:solidFill>
            </a:endParaRPr>
          </a:p>
          <a:p>
            <a:r>
              <a:rPr lang="da-DK" sz="2000" b="1" dirty="0" smtClean="0">
                <a:solidFill>
                  <a:schemeClr val="accent2"/>
                </a:solidFill>
              </a:rPr>
              <a:t>Mette </a:t>
            </a:r>
            <a:r>
              <a:rPr lang="da-DK" sz="2000" b="1" dirty="0">
                <a:solidFill>
                  <a:schemeClr val="accent2"/>
                </a:solidFill>
              </a:rPr>
              <a:t>Juel </a:t>
            </a:r>
            <a:r>
              <a:rPr lang="da-DK" sz="2000" b="1" dirty="0" smtClean="0">
                <a:solidFill>
                  <a:schemeClr val="accent2"/>
                </a:solidFill>
              </a:rPr>
              <a:t>Rothmann</a:t>
            </a:r>
            <a:r>
              <a:rPr lang="da-DK" sz="1600" dirty="0" smtClean="0">
                <a:solidFill>
                  <a:schemeClr val="tx1">
                    <a:lumMod val="75000"/>
                    <a:lumOff val="25000"/>
                  </a:schemeClr>
                </a:solidFill>
              </a:rPr>
              <a:t>,</a:t>
            </a:r>
            <a:r>
              <a:rPr lang="da-DK" sz="1600" b="1" dirty="0" smtClean="0">
                <a:solidFill>
                  <a:schemeClr val="tx1">
                    <a:lumMod val="75000"/>
                    <a:lumOff val="25000"/>
                  </a:schemeClr>
                </a:solidFill>
              </a:rPr>
              <a:t> </a:t>
            </a:r>
            <a:r>
              <a:rPr lang="da-DK" sz="1600" dirty="0" smtClean="0">
                <a:solidFill>
                  <a:schemeClr val="tx1">
                    <a:lumMod val="75000"/>
                    <a:lumOff val="25000"/>
                  </a:schemeClr>
                </a:solidFill>
              </a:rPr>
              <a:t>Lektor, Klinisk sygeplejeforsker, </a:t>
            </a:r>
            <a:r>
              <a:rPr lang="en-US" sz="1600" dirty="0" smtClean="0"/>
              <a:t>PhD, </a:t>
            </a:r>
            <a:r>
              <a:rPr lang="da-DK" sz="1600" dirty="0" smtClean="0"/>
              <a:t>Steno </a:t>
            </a:r>
            <a:r>
              <a:rPr lang="da-DK" sz="1600" dirty="0"/>
              <a:t>Diabetes Center </a:t>
            </a:r>
            <a:r>
              <a:rPr lang="da-DK" sz="1600" dirty="0" smtClean="0"/>
              <a:t>Odense &amp; Endokrinologisk afdeling M, OUH &amp;</a:t>
            </a:r>
            <a:r>
              <a:rPr lang="en-US" sz="1600" dirty="0" smtClean="0"/>
              <a:t> </a:t>
            </a:r>
            <a:r>
              <a:rPr lang="en-US" sz="1600" dirty="0" err="1" smtClean="0"/>
              <a:t>Klinisk</a:t>
            </a:r>
            <a:r>
              <a:rPr lang="en-US" sz="1600" dirty="0" smtClean="0"/>
              <a:t> </a:t>
            </a:r>
            <a:r>
              <a:rPr lang="en-US" sz="1600" dirty="0" err="1" smtClean="0"/>
              <a:t>institut</a:t>
            </a:r>
            <a:r>
              <a:rPr lang="en-US" sz="1600" dirty="0" smtClean="0"/>
              <a:t>, </a:t>
            </a:r>
            <a:r>
              <a:rPr lang="en-US" sz="1600" dirty="0" err="1" smtClean="0"/>
              <a:t>Syddansk</a:t>
            </a:r>
            <a:r>
              <a:rPr lang="en-US" sz="1600" dirty="0" smtClean="0"/>
              <a:t> </a:t>
            </a:r>
            <a:r>
              <a:rPr lang="en-US" sz="1600" dirty="0" err="1" smtClean="0"/>
              <a:t>Universitet</a:t>
            </a:r>
            <a:r>
              <a:rPr lang="en-US" sz="1600" dirty="0" smtClean="0"/>
              <a:t> Odense</a:t>
            </a:r>
            <a:endParaRPr lang="da-DK" sz="1600" dirty="0"/>
          </a:p>
          <a:p>
            <a:endParaRPr lang="da-DK" b="1" dirty="0">
              <a:solidFill>
                <a:schemeClr val="tx1">
                  <a:lumMod val="75000"/>
                  <a:lumOff val="25000"/>
                </a:schemeClr>
              </a:solidFill>
            </a:endParaRPr>
          </a:p>
        </p:txBody>
      </p:sp>
      <p:sp>
        <p:nvSpPr>
          <p:cNvPr id="17" name="Titel 1"/>
          <p:cNvSpPr txBox="1">
            <a:spLocks/>
          </p:cNvSpPr>
          <p:nvPr/>
        </p:nvSpPr>
        <p:spPr>
          <a:xfrm>
            <a:off x="417390" y="1451071"/>
            <a:ext cx="11347314" cy="852148"/>
          </a:xfrm>
          <a:prstGeom prst="rect">
            <a:avLst/>
          </a:prstGeom>
          <a:effectLst>
            <a:outerShdw dist="88900" dir="2700000" algn="tl" rotWithShape="0">
              <a:prstClr val="black">
                <a:alpha val="76000"/>
              </a:prstClr>
            </a:outerShdw>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7200" b="1" dirty="0" smtClean="0">
                <a:solidFill>
                  <a:srgbClr val="FFC000"/>
                </a:solidFill>
                <a:effectLst>
                  <a:outerShdw blurRad="38100" dist="38100" dir="2700000" algn="tl">
                    <a:srgbClr val="000000">
                      <a:alpha val="43137"/>
                    </a:srgbClr>
                  </a:outerShdw>
                </a:effectLst>
                <a:latin typeface="Berlin Sans FB" panose="020E0602020502020306" pitchFamily="34" charset="0"/>
              </a:rPr>
              <a:t>VI SKAL TALE SYGEPLEJE</a:t>
            </a:r>
            <a:endParaRPr lang="da-DK" sz="7200" b="1" dirty="0">
              <a:solidFill>
                <a:srgbClr val="FFC000"/>
              </a:solidFill>
              <a:effectLst>
                <a:outerShdw blurRad="38100" dist="38100" dir="2700000" algn="tl">
                  <a:srgbClr val="000000">
                    <a:alpha val="43137"/>
                  </a:srgbClr>
                </a:outerShdw>
              </a:effectLst>
              <a:latin typeface="Berlin Sans FB" panose="020E0602020502020306" pitchFamily="34" charset="0"/>
            </a:endParaRPr>
          </a:p>
        </p:txBody>
      </p:sp>
      <p:sp>
        <p:nvSpPr>
          <p:cNvPr id="18" name="Kombinationstegning 17"/>
          <p:cNvSpPr/>
          <p:nvPr/>
        </p:nvSpPr>
        <p:spPr>
          <a:xfrm rot="1469905">
            <a:off x="3903088" y="920407"/>
            <a:ext cx="537195" cy="622417"/>
          </a:xfrm>
          <a:custGeom>
            <a:avLst/>
            <a:gdLst>
              <a:gd name="connsiteX0" fmla="*/ 0 w 1139687"/>
              <a:gd name="connsiteY0" fmla="*/ 90221 h 1440400"/>
              <a:gd name="connsiteX1" fmla="*/ 583095 w 1139687"/>
              <a:gd name="connsiteY1" fmla="*/ 1296169 h 1440400"/>
              <a:gd name="connsiteX2" fmla="*/ 583095 w 1139687"/>
              <a:gd name="connsiteY2" fmla="*/ 1282917 h 1440400"/>
              <a:gd name="connsiteX3" fmla="*/ 927652 w 1139687"/>
              <a:gd name="connsiteY3" fmla="*/ 76969 h 1440400"/>
              <a:gd name="connsiteX4" fmla="*/ 1139687 w 1139687"/>
              <a:gd name="connsiteY4" fmla="*/ 222743 h 1440400"/>
              <a:gd name="connsiteX0" fmla="*/ 0 w 1139687"/>
              <a:gd name="connsiteY0" fmla="*/ 103473 h 1439550"/>
              <a:gd name="connsiteX1" fmla="*/ 583095 w 1139687"/>
              <a:gd name="connsiteY1" fmla="*/ 1296169 h 1439550"/>
              <a:gd name="connsiteX2" fmla="*/ 583095 w 1139687"/>
              <a:gd name="connsiteY2" fmla="*/ 1282917 h 1439550"/>
              <a:gd name="connsiteX3" fmla="*/ 927652 w 1139687"/>
              <a:gd name="connsiteY3" fmla="*/ 76969 h 1439550"/>
              <a:gd name="connsiteX4" fmla="*/ 1139687 w 1139687"/>
              <a:gd name="connsiteY4" fmla="*/ 222743 h 1439550"/>
              <a:gd name="connsiteX0" fmla="*/ 0 w 1139687"/>
              <a:gd name="connsiteY0" fmla="*/ 103473 h 1439550"/>
              <a:gd name="connsiteX1" fmla="*/ 583095 w 1139687"/>
              <a:gd name="connsiteY1" fmla="*/ 1296169 h 1439550"/>
              <a:gd name="connsiteX2" fmla="*/ 583095 w 1139687"/>
              <a:gd name="connsiteY2" fmla="*/ 1282917 h 1439550"/>
              <a:gd name="connsiteX3" fmla="*/ 927652 w 1139687"/>
              <a:gd name="connsiteY3" fmla="*/ 76969 h 1439550"/>
              <a:gd name="connsiteX4" fmla="*/ 1139687 w 1139687"/>
              <a:gd name="connsiteY4" fmla="*/ 222743 h 1439550"/>
              <a:gd name="connsiteX0" fmla="*/ 0 w 1139687"/>
              <a:gd name="connsiteY0" fmla="*/ 103473 h 1439550"/>
              <a:gd name="connsiteX1" fmla="*/ 583095 w 1139687"/>
              <a:gd name="connsiteY1" fmla="*/ 1296169 h 1439550"/>
              <a:gd name="connsiteX2" fmla="*/ 583095 w 1139687"/>
              <a:gd name="connsiteY2" fmla="*/ 1282917 h 1439550"/>
              <a:gd name="connsiteX3" fmla="*/ 808382 w 1139687"/>
              <a:gd name="connsiteY3" fmla="*/ 76969 h 1439550"/>
              <a:gd name="connsiteX4" fmla="*/ 1139687 w 1139687"/>
              <a:gd name="connsiteY4" fmla="*/ 222743 h 1439550"/>
              <a:gd name="connsiteX0" fmla="*/ 0 w 808382"/>
              <a:gd name="connsiteY0" fmla="*/ 26504 h 1362581"/>
              <a:gd name="connsiteX1" fmla="*/ 583095 w 808382"/>
              <a:gd name="connsiteY1" fmla="*/ 1219200 h 1362581"/>
              <a:gd name="connsiteX2" fmla="*/ 583095 w 808382"/>
              <a:gd name="connsiteY2" fmla="*/ 1205948 h 1362581"/>
              <a:gd name="connsiteX3" fmla="*/ 808382 w 808382"/>
              <a:gd name="connsiteY3" fmla="*/ 0 h 1362581"/>
              <a:gd name="connsiteX0" fmla="*/ 0 w 808382"/>
              <a:gd name="connsiteY0" fmla="*/ 26504 h 1362581"/>
              <a:gd name="connsiteX1" fmla="*/ 583095 w 808382"/>
              <a:gd name="connsiteY1" fmla="*/ 1219200 h 1362581"/>
              <a:gd name="connsiteX2" fmla="*/ 583095 w 808382"/>
              <a:gd name="connsiteY2" fmla="*/ 1205948 h 1362581"/>
              <a:gd name="connsiteX3" fmla="*/ 808382 w 808382"/>
              <a:gd name="connsiteY3" fmla="*/ 0 h 1362581"/>
              <a:gd name="connsiteX0" fmla="*/ 0 w 914400"/>
              <a:gd name="connsiteY0" fmla="*/ 0 h 1332074"/>
              <a:gd name="connsiteX1" fmla="*/ 583095 w 914400"/>
              <a:gd name="connsiteY1" fmla="*/ 1192696 h 1332074"/>
              <a:gd name="connsiteX2" fmla="*/ 583095 w 914400"/>
              <a:gd name="connsiteY2" fmla="*/ 1179444 h 1332074"/>
              <a:gd name="connsiteX3" fmla="*/ 914400 w 914400"/>
              <a:gd name="connsiteY3" fmla="*/ 39757 h 1332074"/>
              <a:gd name="connsiteX0" fmla="*/ 0 w 914400"/>
              <a:gd name="connsiteY0" fmla="*/ 0 h 1332074"/>
              <a:gd name="connsiteX1" fmla="*/ 583095 w 914400"/>
              <a:gd name="connsiteY1" fmla="*/ 1192696 h 1332074"/>
              <a:gd name="connsiteX2" fmla="*/ 583095 w 914400"/>
              <a:gd name="connsiteY2" fmla="*/ 1179444 h 1332074"/>
              <a:gd name="connsiteX3" fmla="*/ 914400 w 914400"/>
              <a:gd name="connsiteY3" fmla="*/ 39757 h 1332074"/>
              <a:gd name="connsiteX0" fmla="*/ 0 w 867997"/>
              <a:gd name="connsiteY0" fmla="*/ 320467 h 1272700"/>
              <a:gd name="connsiteX1" fmla="*/ 536692 w 867997"/>
              <a:gd name="connsiteY1" fmla="*/ 1155664 h 1272700"/>
              <a:gd name="connsiteX2" fmla="*/ 536692 w 867997"/>
              <a:gd name="connsiteY2" fmla="*/ 1142412 h 1272700"/>
              <a:gd name="connsiteX3" fmla="*/ 867997 w 867997"/>
              <a:gd name="connsiteY3" fmla="*/ 2725 h 1272700"/>
              <a:gd name="connsiteX0" fmla="*/ 0 w 799304"/>
              <a:gd name="connsiteY0" fmla="*/ 0 h 926107"/>
              <a:gd name="connsiteX1" fmla="*/ 536692 w 799304"/>
              <a:gd name="connsiteY1" fmla="*/ 835197 h 926107"/>
              <a:gd name="connsiteX2" fmla="*/ 536692 w 799304"/>
              <a:gd name="connsiteY2" fmla="*/ 821945 h 926107"/>
              <a:gd name="connsiteX3" fmla="*/ 799304 w 799304"/>
              <a:gd name="connsiteY3" fmla="*/ 106768 h 926107"/>
            </a:gdLst>
            <a:ahLst/>
            <a:cxnLst>
              <a:cxn ang="0">
                <a:pos x="connsiteX0" y="connsiteY0"/>
              </a:cxn>
              <a:cxn ang="0">
                <a:pos x="connsiteX1" y="connsiteY1"/>
              </a:cxn>
              <a:cxn ang="0">
                <a:pos x="connsiteX2" y="connsiteY2"/>
              </a:cxn>
              <a:cxn ang="0">
                <a:pos x="connsiteX3" y="connsiteY3"/>
              </a:cxn>
            </a:cxnLst>
            <a:rect l="l" t="t" r="r" b="b"/>
            <a:pathLst>
              <a:path w="799304" h="926107">
                <a:moveTo>
                  <a:pt x="0" y="0"/>
                </a:moveTo>
                <a:cubicBezTo>
                  <a:pt x="432904" y="371060"/>
                  <a:pt x="447243" y="698206"/>
                  <a:pt x="536692" y="835197"/>
                </a:cubicBezTo>
                <a:cubicBezTo>
                  <a:pt x="626141" y="972188"/>
                  <a:pt x="492923" y="943350"/>
                  <a:pt x="536692" y="821945"/>
                </a:cubicBezTo>
                <a:cubicBezTo>
                  <a:pt x="580461" y="700540"/>
                  <a:pt x="534260" y="44925"/>
                  <a:pt x="799304" y="106768"/>
                </a:cubicBezTo>
              </a:path>
            </a:pathLst>
          </a:cu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 name="Rektangel 18"/>
          <p:cNvSpPr/>
          <p:nvPr/>
        </p:nvSpPr>
        <p:spPr>
          <a:xfrm rot="1269732">
            <a:off x="3460809" y="375423"/>
            <a:ext cx="2574744" cy="769441"/>
          </a:xfrm>
          <a:prstGeom prst="rect">
            <a:avLst/>
          </a:prstGeom>
        </p:spPr>
        <p:txBody>
          <a:bodyPr wrap="none">
            <a:spAutoFit/>
          </a:bodyPr>
          <a:lstStyle/>
          <a:p>
            <a:r>
              <a:rPr lang="da-DK" sz="4400" b="1" dirty="0" smtClean="0">
                <a:solidFill>
                  <a:schemeClr val="bg2">
                    <a:lumMod val="50000"/>
                  </a:schemeClr>
                </a:solidFill>
                <a:effectLst>
                  <a:outerShdw blurRad="38100" dist="38100" dir="2700000" algn="tl">
                    <a:srgbClr val="000000">
                      <a:alpha val="43137"/>
                    </a:srgbClr>
                  </a:outerShdw>
                </a:effectLst>
                <a:latin typeface="Berlin Sans FB" panose="020E0602020502020306" pitchFamily="34" charset="0"/>
              </a:rPr>
              <a:t>Huske at</a:t>
            </a:r>
            <a:endParaRPr lang="da-DK" sz="800" dirty="0">
              <a:solidFill>
                <a:schemeClr val="bg2">
                  <a:lumMod val="50000"/>
                </a:schemeClr>
              </a:solidFill>
            </a:endParaRPr>
          </a:p>
        </p:txBody>
      </p:sp>
      <p:pic>
        <p:nvPicPr>
          <p:cNvPr id="20" name="Billede 1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83513" y="5943207"/>
            <a:ext cx="1655064" cy="664464"/>
          </a:xfrm>
          <a:prstGeom prst="rect">
            <a:avLst/>
          </a:prstGeom>
        </p:spPr>
      </p:pic>
      <p:pic>
        <p:nvPicPr>
          <p:cNvPr id="21" name="Billede 2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223238" y="5751183"/>
            <a:ext cx="635508" cy="856488"/>
          </a:xfrm>
          <a:prstGeom prst="rect">
            <a:avLst/>
          </a:prstGeom>
        </p:spPr>
      </p:pic>
    </p:spTree>
    <p:extLst>
      <p:ext uri="{BB962C8B-B14F-4D97-AF65-F5344CB8AC3E}">
        <p14:creationId xmlns:p14="http://schemas.microsoft.com/office/powerpoint/2010/main" val="1726965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felt 13"/>
          <p:cNvSpPr txBox="1"/>
          <p:nvPr/>
        </p:nvSpPr>
        <p:spPr>
          <a:xfrm>
            <a:off x="379106" y="255175"/>
            <a:ext cx="11629252" cy="646331"/>
          </a:xfrm>
          <a:prstGeom prst="rect">
            <a:avLst/>
          </a:prstGeom>
          <a:noFill/>
        </p:spPr>
        <p:txBody>
          <a:bodyPr wrap="square" rtlCol="0">
            <a:spAutoFit/>
          </a:bodyPr>
          <a:lstStyle/>
          <a:p>
            <a:r>
              <a:rPr lang="da-DK" sz="3600" b="1" dirty="0" smtClean="0">
                <a:solidFill>
                  <a:schemeClr val="accent4"/>
                </a:solidFill>
                <a:latin typeface="Berlin Sans FB" panose="020E0602020502020306" pitchFamily="34" charset="0"/>
              </a:rPr>
              <a:t>En slags litteraturliste… </a:t>
            </a:r>
            <a:endParaRPr lang="da-DK" sz="3600" b="1" dirty="0">
              <a:solidFill>
                <a:schemeClr val="accent4"/>
              </a:solidFill>
              <a:latin typeface="Berlin Sans FB" panose="020E0602020502020306" pitchFamily="34" charset="0"/>
            </a:endParaRPr>
          </a:p>
        </p:txBody>
      </p:sp>
      <p:sp>
        <p:nvSpPr>
          <p:cNvPr id="10" name="Rektangel 9"/>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Rektangel 1"/>
          <p:cNvSpPr/>
          <p:nvPr/>
        </p:nvSpPr>
        <p:spPr>
          <a:xfrm>
            <a:off x="379106" y="1036231"/>
            <a:ext cx="11629252" cy="5539978"/>
          </a:xfrm>
          <a:prstGeom prst="rect">
            <a:avLst/>
          </a:prstGeom>
        </p:spPr>
        <p:txBody>
          <a:bodyPr wrap="square">
            <a:spAutoFit/>
          </a:bodyPr>
          <a:lstStyle/>
          <a:p>
            <a:pPr lvl="0"/>
            <a:r>
              <a:rPr lang="da-DK" sz="1600" b="1" dirty="0" err="1">
                <a:latin typeface="Berlin Sans FB Demi" panose="020E0802020502020306" pitchFamily="34" charset="0"/>
              </a:rPr>
              <a:t>Establishing</a:t>
            </a:r>
            <a:r>
              <a:rPr lang="da-DK" sz="1600" b="1" dirty="0">
                <a:latin typeface="Berlin Sans FB Demi" panose="020E0802020502020306" pitchFamily="34" charset="0"/>
              </a:rPr>
              <a:t> and </a:t>
            </a:r>
            <a:r>
              <a:rPr lang="da-DK" sz="1600" b="1" dirty="0" err="1">
                <a:latin typeface="Berlin Sans FB Demi" panose="020E0802020502020306" pitchFamily="34" charset="0"/>
              </a:rPr>
              <a:t>leading</a:t>
            </a:r>
            <a:r>
              <a:rPr lang="da-DK" sz="1600" b="1" dirty="0">
                <a:latin typeface="Berlin Sans FB Demi" panose="020E0802020502020306" pitchFamily="34" charset="0"/>
              </a:rPr>
              <a:t> a </a:t>
            </a:r>
            <a:r>
              <a:rPr lang="da-DK" sz="1600" b="1" dirty="0" err="1" smtClean="0">
                <a:latin typeface="Berlin Sans FB Demi" panose="020E0802020502020306" pitchFamily="34" charset="0"/>
              </a:rPr>
              <a:t>cross-institutional</a:t>
            </a:r>
            <a:r>
              <a:rPr lang="da-DK" sz="1600" b="1" dirty="0" smtClean="0">
                <a:latin typeface="Berlin Sans FB Demi" panose="020E0802020502020306" pitchFamily="34" charset="0"/>
              </a:rPr>
              <a:t> </a:t>
            </a:r>
            <a:r>
              <a:rPr lang="da-DK" sz="1600" b="1" dirty="0" err="1" smtClean="0">
                <a:latin typeface="Berlin Sans FB Demi" panose="020E0802020502020306" pitchFamily="34" charset="0"/>
              </a:rPr>
              <a:t>partnership</a:t>
            </a:r>
            <a:r>
              <a:rPr lang="da-DK" sz="1600" b="1" dirty="0" smtClean="0">
                <a:latin typeface="Berlin Sans FB Demi" panose="020E0802020502020306" pitchFamily="34" charset="0"/>
              </a:rPr>
              <a:t> to </a:t>
            </a:r>
            <a:r>
              <a:rPr lang="da-DK" sz="1600" b="1" dirty="0" err="1" smtClean="0">
                <a:latin typeface="Berlin Sans FB Demi" panose="020E0802020502020306" pitchFamily="34" charset="0"/>
              </a:rPr>
              <a:t>integrate</a:t>
            </a:r>
            <a:r>
              <a:rPr lang="da-DK" sz="1600" b="1" dirty="0" smtClean="0">
                <a:latin typeface="Berlin Sans FB Demi" panose="020E0802020502020306" pitchFamily="34" charset="0"/>
              </a:rPr>
              <a:t> </a:t>
            </a:r>
            <a:r>
              <a:rPr lang="da-DK" sz="1600" b="1" dirty="0" err="1">
                <a:latin typeface="Berlin Sans FB Demi" panose="020E0802020502020306" pitchFamily="34" charset="0"/>
              </a:rPr>
              <a:t>fundamentals</a:t>
            </a:r>
            <a:r>
              <a:rPr lang="da-DK" sz="1600" b="1" dirty="0">
                <a:latin typeface="Berlin Sans FB Demi" panose="020E0802020502020306" pitchFamily="34" charset="0"/>
              </a:rPr>
              <a:t> of </a:t>
            </a:r>
            <a:r>
              <a:rPr lang="da-DK" sz="1600" b="1" dirty="0" err="1">
                <a:latin typeface="Berlin Sans FB Demi" panose="020E0802020502020306" pitchFamily="34" charset="0"/>
              </a:rPr>
              <a:t>care</a:t>
            </a:r>
            <a:r>
              <a:rPr lang="da-DK" sz="1600" b="1" dirty="0">
                <a:latin typeface="Berlin Sans FB Demi" panose="020E0802020502020306" pitchFamily="34" charset="0"/>
              </a:rPr>
              <a:t> </a:t>
            </a:r>
            <a:r>
              <a:rPr lang="da-DK" sz="1600" b="1" dirty="0" err="1">
                <a:latin typeface="Berlin Sans FB Demi" panose="020E0802020502020306" pitchFamily="34" charset="0"/>
              </a:rPr>
              <a:t>into</a:t>
            </a:r>
            <a:r>
              <a:rPr lang="da-DK" sz="1600" b="1" dirty="0">
                <a:latin typeface="Berlin Sans FB Demi" panose="020E0802020502020306" pitchFamily="34" charset="0"/>
              </a:rPr>
              <a:t> </a:t>
            </a:r>
            <a:r>
              <a:rPr lang="da-DK" sz="1600" b="1" dirty="0" err="1">
                <a:latin typeface="Berlin Sans FB Demi" panose="020E0802020502020306" pitchFamily="34" charset="0"/>
              </a:rPr>
              <a:t>clinical</a:t>
            </a:r>
            <a:r>
              <a:rPr lang="da-DK" sz="1600" b="1" dirty="0">
                <a:latin typeface="Berlin Sans FB Demi" panose="020E0802020502020306" pitchFamily="34" charset="0"/>
              </a:rPr>
              <a:t> </a:t>
            </a:r>
            <a:r>
              <a:rPr lang="da-DK" sz="1600" b="1" dirty="0" err="1">
                <a:latin typeface="Berlin Sans FB Demi" panose="020E0802020502020306" pitchFamily="34" charset="0"/>
              </a:rPr>
              <a:t>practice</a:t>
            </a:r>
            <a:r>
              <a:rPr lang="da-DK" sz="1600" b="1" dirty="0">
                <a:latin typeface="Berlin Sans FB Demi" panose="020E0802020502020306" pitchFamily="34" charset="0"/>
              </a:rPr>
              <a:t>, </a:t>
            </a:r>
            <a:r>
              <a:rPr lang="da-DK" sz="1600" b="1" dirty="0" err="1" smtClean="0">
                <a:latin typeface="Berlin Sans FB Demi" panose="020E0802020502020306" pitchFamily="34" charset="0"/>
              </a:rPr>
              <a:t>nursing</a:t>
            </a:r>
            <a:r>
              <a:rPr lang="da-DK" sz="1600" b="1" dirty="0" smtClean="0">
                <a:latin typeface="Berlin Sans FB Demi" panose="020E0802020502020306" pitchFamily="34" charset="0"/>
              </a:rPr>
              <a:t> </a:t>
            </a:r>
            <a:r>
              <a:rPr lang="da-DK" sz="1600" b="1" dirty="0" err="1" smtClean="0">
                <a:latin typeface="Berlin Sans FB Demi" panose="020E0802020502020306" pitchFamily="34" charset="0"/>
              </a:rPr>
              <a:t>education</a:t>
            </a:r>
            <a:r>
              <a:rPr lang="da-DK" sz="1600" b="1" dirty="0" smtClean="0">
                <a:latin typeface="Berlin Sans FB Demi" panose="020E0802020502020306" pitchFamily="34" charset="0"/>
              </a:rPr>
              <a:t> </a:t>
            </a:r>
            <a:r>
              <a:rPr lang="da-DK" sz="1600" b="1" dirty="0">
                <a:latin typeface="Berlin Sans FB Demi" panose="020E0802020502020306" pitchFamily="34" charset="0"/>
              </a:rPr>
              <a:t>and </a:t>
            </a:r>
            <a:r>
              <a:rPr lang="da-DK" sz="1600" b="1" dirty="0" smtClean="0">
                <a:latin typeface="Berlin Sans FB Demi" panose="020E0802020502020306" pitchFamily="34" charset="0"/>
              </a:rPr>
              <a:t>research Mette Grønkjær| </a:t>
            </a:r>
            <a:r>
              <a:rPr lang="da-DK" sz="1600" b="1" dirty="0">
                <a:latin typeface="Berlin Sans FB Demi" panose="020E0802020502020306" pitchFamily="34" charset="0"/>
              </a:rPr>
              <a:t>Siri Lygum </a:t>
            </a:r>
            <a:r>
              <a:rPr lang="da-DK" sz="1600" b="1" dirty="0" smtClean="0">
                <a:latin typeface="Berlin Sans FB Demi" panose="020E0802020502020306" pitchFamily="34" charset="0"/>
              </a:rPr>
              <a:t>Voldbjerg </a:t>
            </a:r>
            <a:r>
              <a:rPr lang="da-DK" sz="1600" b="1" dirty="0">
                <a:latin typeface="Berlin Sans FB Demi" panose="020E0802020502020306" pitchFamily="34" charset="0"/>
              </a:rPr>
              <a:t>| Lone </a:t>
            </a:r>
            <a:r>
              <a:rPr lang="da-DK" sz="1600" b="1" dirty="0" smtClean="0">
                <a:latin typeface="Berlin Sans FB Demi" panose="020E0802020502020306" pitchFamily="34" charset="0"/>
              </a:rPr>
              <a:t>Jørgensen |Kathrine </a:t>
            </a:r>
            <a:r>
              <a:rPr lang="da-DK" sz="1600" b="1" dirty="0">
                <a:latin typeface="Berlin Sans FB Demi" panose="020E0802020502020306" pitchFamily="34" charset="0"/>
              </a:rPr>
              <a:t>Hoffmann </a:t>
            </a:r>
            <a:r>
              <a:rPr lang="da-DK" sz="1600" b="1" dirty="0" smtClean="0">
                <a:latin typeface="Berlin Sans FB Demi" panose="020E0802020502020306" pitchFamily="34" charset="0"/>
              </a:rPr>
              <a:t>Kusk </a:t>
            </a:r>
            <a:r>
              <a:rPr lang="da-DK" sz="1600" b="1" dirty="0">
                <a:latin typeface="Berlin Sans FB Demi" panose="020E0802020502020306" pitchFamily="34" charset="0"/>
              </a:rPr>
              <a:t>| Britt </a:t>
            </a:r>
            <a:r>
              <a:rPr lang="da-DK" sz="1600" b="1" dirty="0" smtClean="0">
                <a:latin typeface="Berlin Sans FB Demi" panose="020E0802020502020306" pitchFamily="34" charset="0"/>
              </a:rPr>
              <a:t>Laugesen</a:t>
            </a:r>
          </a:p>
          <a:p>
            <a:pPr marL="285750" lvl="0" indent="-285750">
              <a:buFont typeface="Arial" panose="020B0604020202020204" pitchFamily="34" charset="0"/>
              <a:buChar char="•"/>
            </a:pPr>
            <a:endParaRPr lang="da-DK" sz="1600" b="1" dirty="0">
              <a:latin typeface="Berlin Sans FB Demi" panose="020E0802020502020306" pitchFamily="34" charset="0"/>
            </a:endParaRPr>
          </a:p>
          <a:p>
            <a:r>
              <a:rPr lang="en-US" sz="1600" b="1" dirty="0">
                <a:latin typeface="Berlin Sans FB Demi" panose="020E0802020502020306" pitchFamily="34" charset="0"/>
              </a:rPr>
              <a:t>An empirical analysis of the constructs of Fundamentals </a:t>
            </a:r>
            <a:r>
              <a:rPr lang="en-US" sz="1600" b="1" dirty="0" smtClean="0">
                <a:latin typeface="Berlin Sans FB Demi" panose="020E0802020502020306" pitchFamily="34" charset="0"/>
              </a:rPr>
              <a:t>of Care </a:t>
            </a:r>
            <a:r>
              <a:rPr lang="en-US" sz="1600" b="1" dirty="0">
                <a:latin typeface="Berlin Sans FB Demi" panose="020E0802020502020306" pitchFamily="34" charset="0"/>
              </a:rPr>
              <a:t>Framework using structural equation </a:t>
            </a:r>
            <a:r>
              <a:rPr lang="en-US" sz="1600" b="1" dirty="0" smtClean="0">
                <a:latin typeface="Berlin Sans FB Demi" panose="020E0802020502020306" pitchFamily="34" charset="0"/>
              </a:rPr>
              <a:t>modelling ;</a:t>
            </a:r>
            <a:r>
              <a:rPr lang="da-DK" sz="1600" b="1" dirty="0" smtClean="0">
                <a:latin typeface="Berlin Sans FB Demi" panose="020E0802020502020306" pitchFamily="34" charset="0"/>
              </a:rPr>
              <a:t>Ian </a:t>
            </a:r>
            <a:r>
              <a:rPr lang="da-DK" sz="1600" b="1" dirty="0">
                <a:latin typeface="Berlin Sans FB Demi" panose="020E0802020502020306" pitchFamily="34" charset="0"/>
              </a:rPr>
              <a:t>Blackman </a:t>
            </a:r>
            <a:r>
              <a:rPr lang="da-DK" sz="1600" dirty="0">
                <a:latin typeface="Berlin Sans FB Demi" panose="020E0802020502020306" pitchFamily="34" charset="0"/>
              </a:rPr>
              <a:t>| </a:t>
            </a:r>
            <a:r>
              <a:rPr lang="da-DK" sz="1600" b="1" dirty="0">
                <a:latin typeface="Berlin Sans FB Demi" panose="020E0802020502020306" pitchFamily="34" charset="0"/>
              </a:rPr>
              <a:t>Alexandra </a:t>
            </a:r>
            <a:r>
              <a:rPr lang="da-DK" sz="1600" b="1" dirty="0" err="1" smtClean="0">
                <a:latin typeface="Berlin Sans FB Demi" panose="020E0802020502020306" pitchFamily="34" charset="0"/>
              </a:rPr>
              <a:t>Mudd</a:t>
            </a:r>
            <a:endParaRPr lang="da-DK" sz="1600" b="1" dirty="0" smtClean="0">
              <a:latin typeface="Berlin Sans FB Demi" panose="020E0802020502020306" pitchFamily="34" charset="0"/>
            </a:endParaRPr>
          </a:p>
          <a:p>
            <a:endParaRPr lang="da-DK" sz="1600" b="1" dirty="0">
              <a:latin typeface="Berlin Sans FB Demi" panose="020E0802020502020306" pitchFamily="34" charset="0"/>
            </a:endParaRPr>
          </a:p>
          <a:p>
            <a:r>
              <a:rPr lang="en-US" sz="1600" b="1" dirty="0">
                <a:latin typeface="Berlin Sans FB Demi" panose="020E0802020502020306" pitchFamily="34" charset="0"/>
              </a:rPr>
              <a:t>Where and how does fundamental care fit within </a:t>
            </a:r>
            <a:r>
              <a:rPr lang="en-US" sz="1600" b="1" dirty="0" err="1" smtClean="0">
                <a:latin typeface="Berlin Sans FB Demi" panose="020E0802020502020306" pitchFamily="34" charset="0"/>
              </a:rPr>
              <a:t>seminalnursing</a:t>
            </a:r>
            <a:r>
              <a:rPr lang="en-US" sz="1600" b="1" dirty="0" smtClean="0">
                <a:latin typeface="Berlin Sans FB Demi" panose="020E0802020502020306" pitchFamily="34" charset="0"/>
              </a:rPr>
              <a:t> </a:t>
            </a:r>
            <a:r>
              <a:rPr lang="en-US" sz="1600" b="1" dirty="0">
                <a:latin typeface="Berlin Sans FB Demi" panose="020E0802020502020306" pitchFamily="34" charset="0"/>
              </a:rPr>
              <a:t>theories: A narrative review and synthesis of </a:t>
            </a:r>
            <a:r>
              <a:rPr lang="en-US" sz="1600" b="1" dirty="0" smtClean="0">
                <a:latin typeface="Berlin Sans FB Demi" panose="020E0802020502020306" pitchFamily="34" charset="0"/>
              </a:rPr>
              <a:t>key </a:t>
            </a:r>
            <a:r>
              <a:rPr lang="da-DK" sz="1600" b="1" dirty="0" err="1" smtClean="0">
                <a:latin typeface="Berlin Sans FB Demi" panose="020E0802020502020306" pitchFamily="34" charset="0"/>
              </a:rPr>
              <a:t>nursing</a:t>
            </a:r>
            <a:r>
              <a:rPr lang="da-DK" sz="1600" b="1" dirty="0" smtClean="0">
                <a:latin typeface="Berlin Sans FB Demi" panose="020E0802020502020306" pitchFamily="34" charset="0"/>
              </a:rPr>
              <a:t> </a:t>
            </a:r>
            <a:r>
              <a:rPr lang="da-DK" sz="1600" b="1" dirty="0" err="1">
                <a:latin typeface="Berlin Sans FB Demi" panose="020E0802020502020306" pitchFamily="34" charset="0"/>
              </a:rPr>
              <a:t>concepts</a:t>
            </a:r>
            <a:endParaRPr lang="da-DK" sz="1600" b="1" dirty="0">
              <a:latin typeface="Berlin Sans FB Demi" panose="020E0802020502020306" pitchFamily="34" charset="0"/>
            </a:endParaRPr>
          </a:p>
          <a:p>
            <a:r>
              <a:rPr lang="da-DK" sz="1600" b="1" dirty="0">
                <a:latin typeface="Berlin Sans FB Demi" panose="020E0802020502020306" pitchFamily="34" charset="0"/>
              </a:rPr>
              <a:t>Alexandra </a:t>
            </a:r>
            <a:r>
              <a:rPr lang="da-DK" sz="1600" b="1" dirty="0" err="1">
                <a:latin typeface="Berlin Sans FB Demi" panose="020E0802020502020306" pitchFamily="34" charset="0"/>
              </a:rPr>
              <a:t>Mudd</a:t>
            </a:r>
            <a:r>
              <a:rPr lang="da-DK" sz="1600" b="1" dirty="0">
                <a:latin typeface="Berlin Sans FB Demi" panose="020E0802020502020306" pitchFamily="34" charset="0"/>
              </a:rPr>
              <a:t> RN, BN </a:t>
            </a:r>
            <a:r>
              <a:rPr lang="da-DK" sz="1600" b="1" dirty="0" err="1">
                <a:latin typeface="Berlin Sans FB Demi" panose="020E0802020502020306" pitchFamily="34" charset="0"/>
              </a:rPr>
              <a:t>Hons</a:t>
            </a:r>
            <a:r>
              <a:rPr lang="da-DK" sz="1600" b="1" dirty="0">
                <a:latin typeface="Berlin Sans FB Demi" panose="020E0802020502020306" pitchFamily="34" charset="0"/>
              </a:rPr>
              <a:t>, </a:t>
            </a:r>
            <a:r>
              <a:rPr lang="da-DK" sz="1600" b="1" dirty="0" smtClean="0">
                <a:latin typeface="Berlin Sans FB Demi" panose="020E0802020502020306" pitchFamily="34" charset="0"/>
              </a:rPr>
              <a:t>LLB </a:t>
            </a:r>
            <a:r>
              <a:rPr lang="da-DK" sz="1600" dirty="0">
                <a:latin typeface="Berlin Sans FB Demi" panose="020E0802020502020306" pitchFamily="34" charset="0"/>
              </a:rPr>
              <a:t>| </a:t>
            </a:r>
            <a:r>
              <a:rPr lang="da-DK" sz="1600" b="1" dirty="0">
                <a:latin typeface="Berlin Sans FB Demi" panose="020E0802020502020306" pitchFamily="34" charset="0"/>
              </a:rPr>
              <a:t>Rebecca Feo </a:t>
            </a:r>
            <a:r>
              <a:rPr lang="da-DK" sz="1600" b="1" dirty="0" err="1">
                <a:latin typeface="Berlin Sans FB Demi" panose="020E0802020502020306" pitchFamily="34" charset="0"/>
              </a:rPr>
              <a:t>PhD</a:t>
            </a:r>
            <a:r>
              <a:rPr lang="da-DK" sz="1600" b="1" dirty="0">
                <a:latin typeface="Berlin Sans FB Demi" panose="020E0802020502020306" pitchFamily="34" charset="0"/>
              </a:rPr>
              <a:t>, </a:t>
            </a:r>
            <a:r>
              <a:rPr lang="da-DK" sz="1600" b="1" dirty="0" err="1">
                <a:latin typeface="Berlin Sans FB Demi" panose="020E0802020502020306" pitchFamily="34" charset="0"/>
              </a:rPr>
              <a:t>BPysch</a:t>
            </a:r>
            <a:r>
              <a:rPr lang="da-DK" sz="1600" b="1" dirty="0">
                <a:latin typeface="Berlin Sans FB Demi" panose="020E0802020502020306" pitchFamily="34" charset="0"/>
              </a:rPr>
              <a:t> </a:t>
            </a:r>
            <a:r>
              <a:rPr lang="da-DK" sz="1600" b="1" dirty="0" err="1" smtClean="0">
                <a:latin typeface="Berlin Sans FB Demi" panose="020E0802020502020306" pitchFamily="34" charset="0"/>
              </a:rPr>
              <a:t>Hons</a:t>
            </a:r>
            <a:endParaRPr lang="da-DK" sz="1600" dirty="0">
              <a:latin typeface="Berlin Sans FB Demi" panose="020E0802020502020306" pitchFamily="34" charset="0"/>
            </a:endParaRPr>
          </a:p>
          <a:p>
            <a:r>
              <a:rPr lang="da-DK" sz="1600" b="1" dirty="0">
                <a:latin typeface="Berlin Sans FB Demi" panose="020E0802020502020306" pitchFamily="34" charset="0"/>
              </a:rPr>
              <a:t>Tiffany </a:t>
            </a:r>
            <a:r>
              <a:rPr lang="da-DK" sz="1600" b="1" dirty="0" err="1">
                <a:latin typeface="Berlin Sans FB Demi" panose="020E0802020502020306" pitchFamily="34" charset="0"/>
              </a:rPr>
              <a:t>Conroy</a:t>
            </a:r>
            <a:r>
              <a:rPr lang="da-DK" sz="1600" b="1" dirty="0">
                <a:latin typeface="Berlin Sans FB Demi" panose="020E0802020502020306" pitchFamily="34" charset="0"/>
              </a:rPr>
              <a:t> </a:t>
            </a:r>
            <a:r>
              <a:rPr lang="da-DK" sz="1600" b="1" dirty="0" err="1">
                <a:latin typeface="Berlin Sans FB Demi" panose="020E0802020502020306" pitchFamily="34" charset="0"/>
              </a:rPr>
              <a:t>PhD</a:t>
            </a:r>
            <a:r>
              <a:rPr lang="da-DK" sz="1600" b="1" dirty="0">
                <a:latin typeface="Berlin Sans FB Demi" panose="020E0802020502020306" pitchFamily="34" charset="0"/>
              </a:rPr>
              <a:t>, RN, BN, </a:t>
            </a:r>
            <a:r>
              <a:rPr lang="da-DK" sz="1600" b="1" dirty="0" err="1" smtClean="0">
                <a:latin typeface="Berlin Sans FB Demi" panose="020E0802020502020306" pitchFamily="34" charset="0"/>
              </a:rPr>
              <a:t>MNSc</a:t>
            </a:r>
            <a:r>
              <a:rPr lang="da-DK" sz="1600" dirty="0" smtClean="0">
                <a:latin typeface="Berlin Sans FB Demi" panose="020E0802020502020306" pitchFamily="34" charset="0"/>
              </a:rPr>
              <a:t>| </a:t>
            </a:r>
            <a:r>
              <a:rPr lang="da-DK" sz="1600" b="1" dirty="0">
                <a:latin typeface="Berlin Sans FB Demi" panose="020E0802020502020306" pitchFamily="34" charset="0"/>
              </a:rPr>
              <a:t>Alison </a:t>
            </a:r>
            <a:r>
              <a:rPr lang="da-DK" sz="1600" b="1" dirty="0" err="1">
                <a:latin typeface="Berlin Sans FB Demi" panose="020E0802020502020306" pitchFamily="34" charset="0"/>
              </a:rPr>
              <a:t>Kitson</a:t>
            </a:r>
            <a:r>
              <a:rPr lang="da-DK" sz="1600" b="1" dirty="0">
                <a:latin typeface="Berlin Sans FB Demi" panose="020E0802020502020306" pitchFamily="34" charset="0"/>
              </a:rPr>
              <a:t> </a:t>
            </a:r>
            <a:r>
              <a:rPr lang="da-DK" sz="1600" b="1" dirty="0" err="1">
                <a:latin typeface="Berlin Sans FB Demi" panose="020E0802020502020306" pitchFamily="34" charset="0"/>
              </a:rPr>
              <a:t>PhD</a:t>
            </a:r>
            <a:r>
              <a:rPr lang="da-DK" sz="1600" b="1" dirty="0">
                <a:latin typeface="Berlin Sans FB Demi" panose="020E0802020502020306" pitchFamily="34" charset="0"/>
              </a:rPr>
              <a:t>, </a:t>
            </a:r>
            <a:r>
              <a:rPr lang="da-DK" sz="1600" b="1" dirty="0" err="1">
                <a:latin typeface="Berlin Sans FB Demi" panose="020E0802020502020306" pitchFamily="34" charset="0"/>
              </a:rPr>
              <a:t>BSc</a:t>
            </a:r>
            <a:r>
              <a:rPr lang="da-DK" sz="1600" b="1" dirty="0">
                <a:latin typeface="Berlin Sans FB Demi" panose="020E0802020502020306" pitchFamily="34" charset="0"/>
              </a:rPr>
              <a:t> </a:t>
            </a:r>
            <a:r>
              <a:rPr lang="da-DK" sz="1600" b="1" dirty="0" err="1">
                <a:latin typeface="Berlin Sans FB Demi" panose="020E0802020502020306" pitchFamily="34" charset="0"/>
              </a:rPr>
              <a:t>Hons</a:t>
            </a:r>
            <a:r>
              <a:rPr lang="da-DK" sz="1600" b="1" dirty="0">
                <a:latin typeface="Berlin Sans FB Demi" panose="020E0802020502020306" pitchFamily="34" charset="0"/>
              </a:rPr>
              <a:t>, </a:t>
            </a:r>
            <a:r>
              <a:rPr lang="da-DK" sz="1600" b="1" dirty="0" smtClean="0">
                <a:latin typeface="Berlin Sans FB Demi" panose="020E0802020502020306" pitchFamily="34" charset="0"/>
              </a:rPr>
              <a:t>RN</a:t>
            </a:r>
          </a:p>
          <a:p>
            <a:endParaRPr lang="da-DK" sz="1600" b="1" dirty="0">
              <a:latin typeface="Berlin Sans FB Demi" panose="020E0802020502020306" pitchFamily="34" charset="0"/>
            </a:endParaRPr>
          </a:p>
          <a:p>
            <a:r>
              <a:rPr lang="en-US" sz="1600" b="1" dirty="0">
                <a:latin typeface="Berlin Sans FB Demi" panose="020E0802020502020306" pitchFamily="34" charset="0"/>
              </a:rPr>
              <a:t>Fundamental Care's state of knowledge around the world</a:t>
            </a:r>
            <a:r>
              <a:rPr lang="en-US" sz="1600" b="1" dirty="0" smtClean="0">
                <a:latin typeface="Berlin Sans FB Demi" panose="020E0802020502020306" pitchFamily="34" charset="0"/>
              </a:rPr>
              <a:t>: Where </a:t>
            </a:r>
            <a:r>
              <a:rPr lang="en-US" sz="1600" b="1" dirty="0">
                <a:latin typeface="Berlin Sans FB Demi" panose="020E0802020502020306" pitchFamily="34" charset="0"/>
              </a:rPr>
              <a:t>are we now? A scoping review</a:t>
            </a:r>
          </a:p>
          <a:p>
            <a:r>
              <a:rPr lang="da-DK" sz="1600" b="1" dirty="0">
                <a:latin typeface="Berlin Sans FB Demi" panose="020E0802020502020306" pitchFamily="34" charset="0"/>
              </a:rPr>
              <a:t>Camille Savoie1 </a:t>
            </a:r>
            <a:r>
              <a:rPr lang="da-DK" sz="1600" dirty="0">
                <a:latin typeface="Berlin Sans FB Demi" panose="020E0802020502020306" pitchFamily="34" charset="0"/>
              </a:rPr>
              <a:t>| </a:t>
            </a:r>
            <a:r>
              <a:rPr lang="da-DK" sz="1600" b="1" dirty="0">
                <a:latin typeface="Berlin Sans FB Demi" panose="020E0802020502020306" pitchFamily="34" charset="0"/>
              </a:rPr>
              <a:t>Sylvie Rey1 </a:t>
            </a:r>
            <a:r>
              <a:rPr lang="da-DK" sz="1600" dirty="0">
                <a:latin typeface="Berlin Sans FB Demi" panose="020E0802020502020306" pitchFamily="34" charset="0"/>
              </a:rPr>
              <a:t>| </a:t>
            </a:r>
            <a:r>
              <a:rPr lang="da-DK" sz="1600" b="1" dirty="0" err="1">
                <a:latin typeface="Berlin Sans FB Demi" panose="020E0802020502020306" pitchFamily="34" charset="0"/>
              </a:rPr>
              <a:t>Satoko</a:t>
            </a:r>
            <a:r>
              <a:rPr lang="da-DK" sz="1600" b="1" dirty="0">
                <a:latin typeface="Berlin Sans FB Demi" panose="020E0802020502020306" pitchFamily="34" charset="0"/>
              </a:rPr>
              <a:t> Yokota3 </a:t>
            </a:r>
            <a:r>
              <a:rPr lang="da-DK" sz="1600" dirty="0">
                <a:latin typeface="Berlin Sans FB Demi" panose="020E0802020502020306" pitchFamily="34" charset="0"/>
              </a:rPr>
              <a:t>| </a:t>
            </a:r>
            <a:r>
              <a:rPr lang="da-DK" sz="1600" b="1" dirty="0" err="1">
                <a:latin typeface="Berlin Sans FB Demi" panose="020E0802020502020306" pitchFamily="34" charset="0"/>
              </a:rPr>
              <a:t>Clémence</a:t>
            </a:r>
            <a:r>
              <a:rPr lang="da-DK" sz="1600" b="1" dirty="0">
                <a:latin typeface="Berlin Sans FB Demi" panose="020E0802020502020306" pitchFamily="34" charset="0"/>
              </a:rPr>
              <a:t> Dallaire2 </a:t>
            </a:r>
            <a:r>
              <a:rPr lang="da-DK" sz="1600" dirty="0" smtClean="0">
                <a:latin typeface="Berlin Sans FB Demi" panose="020E0802020502020306" pitchFamily="34" charset="0"/>
              </a:rPr>
              <a:t>| </a:t>
            </a:r>
            <a:r>
              <a:rPr lang="fi-FI" sz="1600" b="1" dirty="0" smtClean="0">
                <a:latin typeface="Berlin Sans FB Demi" panose="020E0802020502020306" pitchFamily="34" charset="0"/>
              </a:rPr>
              <a:t>Satoko </a:t>
            </a:r>
            <a:r>
              <a:rPr lang="fi-FI" sz="1600" b="1" dirty="0">
                <a:latin typeface="Berlin Sans FB Demi" panose="020E0802020502020306" pitchFamily="34" charset="0"/>
              </a:rPr>
              <a:t>Kimura3 </a:t>
            </a:r>
            <a:r>
              <a:rPr lang="fi-FI" sz="1600" dirty="0">
                <a:latin typeface="Berlin Sans FB Demi" panose="020E0802020502020306" pitchFamily="34" charset="0"/>
              </a:rPr>
              <a:t>| </a:t>
            </a:r>
            <a:r>
              <a:rPr lang="fi-FI" sz="1600" b="1" dirty="0">
                <a:latin typeface="Berlin Sans FB Demi" panose="020E0802020502020306" pitchFamily="34" charset="0"/>
              </a:rPr>
              <a:t>Satoshi Takatani3 </a:t>
            </a:r>
            <a:r>
              <a:rPr lang="fi-FI" sz="1600" dirty="0">
                <a:latin typeface="Berlin Sans FB Demi" panose="020E0802020502020306" pitchFamily="34" charset="0"/>
              </a:rPr>
              <a:t>| </a:t>
            </a:r>
            <a:r>
              <a:rPr lang="fi-FI" sz="1600" b="1" dirty="0">
                <a:latin typeface="Berlin Sans FB Demi" panose="020E0802020502020306" pitchFamily="34" charset="0"/>
              </a:rPr>
              <a:t>Yuko </a:t>
            </a:r>
            <a:r>
              <a:rPr lang="fi-FI" sz="1600" b="1" dirty="0" smtClean="0">
                <a:latin typeface="Berlin Sans FB Demi" panose="020E0802020502020306" pitchFamily="34" charset="0"/>
              </a:rPr>
              <a:t>Yano3</a:t>
            </a:r>
          </a:p>
          <a:p>
            <a:endParaRPr lang="fi-FI" sz="1600" b="1" dirty="0">
              <a:latin typeface="Berlin Sans FB Demi" panose="020E0802020502020306" pitchFamily="34" charset="0"/>
            </a:endParaRPr>
          </a:p>
          <a:p>
            <a:r>
              <a:rPr lang="en-US" sz="1600" b="1" dirty="0">
                <a:latin typeface="Berlin Sans FB Demi" panose="020E0802020502020306" pitchFamily="34" charset="0"/>
              </a:rPr>
              <a:t>The ILC Maine statement: Time for the fundamental care [</a:t>
            </a:r>
            <a:r>
              <a:rPr lang="en-US" sz="1600" b="1" dirty="0" smtClean="0">
                <a:latin typeface="Berlin Sans FB Demi" panose="020E0802020502020306" pitchFamily="34" charset="0"/>
              </a:rPr>
              <a:t>r]</a:t>
            </a:r>
            <a:r>
              <a:rPr lang="da-DK" sz="1600" b="1" dirty="0" smtClean="0">
                <a:latin typeface="Berlin Sans FB Demi" panose="020E0802020502020306" pitchFamily="34" charset="0"/>
              </a:rPr>
              <a:t>evolution</a:t>
            </a:r>
            <a:endParaRPr lang="da-DK" sz="1600" b="1" dirty="0">
              <a:latin typeface="Berlin Sans FB Demi" panose="020E0802020502020306" pitchFamily="34" charset="0"/>
            </a:endParaRPr>
          </a:p>
          <a:p>
            <a:r>
              <a:rPr lang="da-DK" sz="1600" b="1" dirty="0">
                <a:latin typeface="Berlin Sans FB Demi" panose="020E0802020502020306" pitchFamily="34" charset="0"/>
              </a:rPr>
              <a:t>Alison </a:t>
            </a:r>
            <a:r>
              <a:rPr lang="da-DK" sz="1600" b="1" dirty="0" err="1" smtClean="0">
                <a:latin typeface="Berlin Sans FB Demi" panose="020E0802020502020306" pitchFamily="34" charset="0"/>
              </a:rPr>
              <a:t>Kitson</a:t>
            </a:r>
            <a:r>
              <a:rPr lang="da-DK" sz="1600" b="1" dirty="0" smtClean="0">
                <a:latin typeface="Berlin Sans FB Demi" panose="020E0802020502020306" pitchFamily="34" charset="0"/>
              </a:rPr>
              <a:t> </a:t>
            </a:r>
            <a:r>
              <a:rPr lang="da-DK" sz="1600" dirty="0">
                <a:latin typeface="Berlin Sans FB Demi" panose="020E0802020502020306" pitchFamily="34" charset="0"/>
              </a:rPr>
              <a:t>| </a:t>
            </a:r>
            <a:r>
              <a:rPr lang="da-DK" sz="1600" b="1" dirty="0">
                <a:latin typeface="Berlin Sans FB Demi" panose="020E0802020502020306" pitchFamily="34" charset="0"/>
              </a:rPr>
              <a:t>Devin </a:t>
            </a:r>
            <a:r>
              <a:rPr lang="da-DK" sz="1600" b="1" dirty="0" err="1" smtClean="0">
                <a:latin typeface="Berlin Sans FB Demi" panose="020E0802020502020306" pitchFamily="34" charset="0"/>
              </a:rPr>
              <a:t>Carr</a:t>
            </a:r>
            <a:r>
              <a:rPr lang="da-DK" sz="1600" b="1" dirty="0" smtClean="0">
                <a:latin typeface="Berlin Sans FB Demi" panose="020E0802020502020306" pitchFamily="34" charset="0"/>
              </a:rPr>
              <a:t> </a:t>
            </a:r>
            <a:r>
              <a:rPr lang="da-DK" sz="1600" dirty="0">
                <a:latin typeface="Berlin Sans FB Demi" panose="020E0802020502020306" pitchFamily="34" charset="0"/>
              </a:rPr>
              <a:t>| </a:t>
            </a:r>
            <a:r>
              <a:rPr lang="da-DK" sz="1600" b="1" dirty="0">
                <a:latin typeface="Berlin Sans FB Demi" panose="020E0802020502020306" pitchFamily="34" charset="0"/>
              </a:rPr>
              <a:t>Rebecca </a:t>
            </a:r>
            <a:r>
              <a:rPr lang="da-DK" sz="1600" b="1" dirty="0" smtClean="0">
                <a:latin typeface="Berlin Sans FB Demi" panose="020E0802020502020306" pitchFamily="34" charset="0"/>
              </a:rPr>
              <a:t>Feo </a:t>
            </a:r>
            <a:r>
              <a:rPr lang="da-DK" sz="1600" dirty="0">
                <a:latin typeface="Berlin Sans FB Demi" panose="020E0802020502020306" pitchFamily="34" charset="0"/>
              </a:rPr>
              <a:t>| </a:t>
            </a:r>
            <a:r>
              <a:rPr lang="da-DK" sz="1600" b="1" dirty="0">
                <a:latin typeface="Berlin Sans FB Demi" panose="020E0802020502020306" pitchFamily="34" charset="0"/>
              </a:rPr>
              <a:t>Tiffany </a:t>
            </a:r>
            <a:r>
              <a:rPr lang="da-DK" sz="1600" b="1" dirty="0" err="1" smtClean="0">
                <a:latin typeface="Berlin Sans FB Demi" panose="020E0802020502020306" pitchFamily="34" charset="0"/>
              </a:rPr>
              <a:t>Conroy</a:t>
            </a:r>
            <a:r>
              <a:rPr lang="da-DK" sz="1600" b="1" dirty="0" smtClean="0">
                <a:latin typeface="Berlin Sans FB Demi" panose="020E0802020502020306" pitchFamily="34" charset="0"/>
              </a:rPr>
              <a:t> </a:t>
            </a:r>
            <a:r>
              <a:rPr lang="da-DK" sz="1600" dirty="0" smtClean="0">
                <a:latin typeface="Berlin Sans FB Demi" panose="020E0802020502020306" pitchFamily="34" charset="0"/>
              </a:rPr>
              <a:t>| </a:t>
            </a:r>
            <a:r>
              <a:rPr lang="da-DK" sz="1600" b="1" dirty="0" smtClean="0">
                <a:latin typeface="Berlin Sans FB Demi" panose="020E0802020502020306" pitchFamily="34" charset="0"/>
              </a:rPr>
              <a:t>Lianne Jeffs</a:t>
            </a:r>
          </a:p>
          <a:p>
            <a:endParaRPr lang="da-DK" sz="1600" b="1" dirty="0">
              <a:latin typeface="Berlin Sans FB Demi" panose="020E0802020502020306" pitchFamily="34" charset="0"/>
            </a:endParaRPr>
          </a:p>
          <a:p>
            <a:r>
              <a:rPr lang="en-US" sz="1600" b="1" dirty="0">
                <a:latin typeface="Berlin Sans FB Demi" panose="020E0802020502020306" pitchFamily="34" charset="0"/>
              </a:rPr>
              <a:t>Speaking Up for Fundamental Care: </a:t>
            </a:r>
            <a:r>
              <a:rPr lang="en-US" sz="1600" b="1" dirty="0" smtClean="0">
                <a:latin typeface="Berlin Sans FB Demi" panose="020E0802020502020306" pitchFamily="34" charset="0"/>
              </a:rPr>
              <a:t>the </a:t>
            </a:r>
            <a:r>
              <a:rPr lang="da-DK" sz="1600" b="1" dirty="0" smtClean="0">
                <a:latin typeface="Berlin Sans FB Demi" panose="020E0802020502020306" pitchFamily="34" charset="0"/>
              </a:rPr>
              <a:t>ILC </a:t>
            </a:r>
            <a:r>
              <a:rPr lang="da-DK" sz="1600" b="1" dirty="0">
                <a:latin typeface="Berlin Sans FB Demi" panose="020E0802020502020306" pitchFamily="34" charset="0"/>
              </a:rPr>
              <a:t>Aalborg Statement</a:t>
            </a:r>
          </a:p>
          <a:p>
            <a:r>
              <a:rPr lang="en-US" sz="1600" dirty="0">
                <a:latin typeface="Berlin Sans FB Demi" panose="020E0802020502020306" pitchFamily="34" charset="0"/>
              </a:rPr>
              <a:t>Alison </a:t>
            </a:r>
            <a:r>
              <a:rPr lang="en-US" sz="1600" dirty="0" err="1">
                <a:latin typeface="Berlin Sans FB Demi" panose="020E0802020502020306" pitchFamily="34" charset="0"/>
              </a:rPr>
              <a:t>Kitson</a:t>
            </a:r>
            <a:r>
              <a:rPr lang="en-US" sz="1600" dirty="0" smtClean="0">
                <a:latin typeface="Berlin Sans FB Demi" panose="020E0802020502020306" pitchFamily="34" charset="0"/>
              </a:rPr>
              <a:t>, </a:t>
            </a:r>
            <a:r>
              <a:rPr lang="en-US" sz="1600" dirty="0">
                <a:latin typeface="Berlin Sans FB Demi" panose="020E0802020502020306" pitchFamily="34" charset="0"/>
              </a:rPr>
              <a:t>Devin </a:t>
            </a:r>
            <a:r>
              <a:rPr lang="en-US" sz="1600" dirty="0" err="1">
                <a:latin typeface="Berlin Sans FB Demi" panose="020E0802020502020306" pitchFamily="34" charset="0"/>
              </a:rPr>
              <a:t>Carr</a:t>
            </a:r>
            <a:r>
              <a:rPr lang="en-US" sz="1600" dirty="0" smtClean="0">
                <a:latin typeface="Berlin Sans FB Demi" panose="020E0802020502020306" pitchFamily="34" charset="0"/>
              </a:rPr>
              <a:t>, </a:t>
            </a:r>
            <a:r>
              <a:rPr lang="en-US" sz="1600" dirty="0">
                <a:latin typeface="Berlin Sans FB Demi" panose="020E0802020502020306" pitchFamily="34" charset="0"/>
              </a:rPr>
              <a:t>Tiffany Conroy</a:t>
            </a:r>
            <a:r>
              <a:rPr lang="en-US" sz="1600" dirty="0" smtClean="0">
                <a:latin typeface="Berlin Sans FB Demi" panose="020E0802020502020306" pitchFamily="34" charset="0"/>
              </a:rPr>
              <a:t>, </a:t>
            </a:r>
            <a:r>
              <a:rPr lang="en-US" sz="1600" dirty="0">
                <a:latin typeface="Berlin Sans FB Demi" panose="020E0802020502020306" pitchFamily="34" charset="0"/>
              </a:rPr>
              <a:t>Rebecca </a:t>
            </a:r>
            <a:r>
              <a:rPr lang="en-US" sz="1600" dirty="0" err="1">
                <a:latin typeface="Berlin Sans FB Demi" panose="020E0802020502020306" pitchFamily="34" charset="0"/>
              </a:rPr>
              <a:t>Feo</a:t>
            </a:r>
            <a:r>
              <a:rPr lang="en-US" sz="1600" dirty="0">
                <a:latin typeface="Berlin Sans FB Demi" panose="020E0802020502020306" pitchFamily="34" charset="0"/>
              </a:rPr>
              <a:t> </a:t>
            </a:r>
            <a:r>
              <a:rPr lang="en-US" sz="1600" dirty="0" smtClean="0">
                <a:latin typeface="Berlin Sans FB Demi" panose="020E0802020502020306" pitchFamily="34" charset="0"/>
              </a:rPr>
              <a:t>, </a:t>
            </a:r>
            <a:r>
              <a:rPr lang="en-US" sz="1600" dirty="0">
                <a:latin typeface="Berlin Sans FB Demi" panose="020E0802020502020306" pitchFamily="34" charset="0"/>
              </a:rPr>
              <a:t>Mette </a:t>
            </a:r>
            <a:r>
              <a:rPr lang="en-US" sz="1600" dirty="0" err="1" smtClean="0">
                <a:latin typeface="Berlin Sans FB Demi" panose="020E0802020502020306" pitchFamily="34" charset="0"/>
              </a:rPr>
              <a:t>Grønkjær</a:t>
            </a:r>
            <a:r>
              <a:rPr lang="en-US" sz="1600" dirty="0" smtClean="0">
                <a:latin typeface="Berlin Sans FB Demi" panose="020E0802020502020306" pitchFamily="34" charset="0"/>
              </a:rPr>
              <a:t>, </a:t>
            </a:r>
            <a:r>
              <a:rPr lang="da-DK" sz="1600" dirty="0" err="1" smtClean="0">
                <a:latin typeface="Berlin Sans FB Demi" panose="020E0802020502020306" pitchFamily="34" charset="0"/>
              </a:rPr>
              <a:t>Getty</a:t>
            </a:r>
            <a:r>
              <a:rPr lang="da-DK" sz="1600" dirty="0" smtClean="0">
                <a:latin typeface="Berlin Sans FB Demi" panose="020E0802020502020306" pitchFamily="34" charset="0"/>
              </a:rPr>
              <a:t> </a:t>
            </a:r>
            <a:r>
              <a:rPr lang="da-DK" sz="1600" dirty="0" err="1" smtClean="0">
                <a:latin typeface="Berlin Sans FB Demi" panose="020E0802020502020306" pitchFamily="34" charset="0"/>
              </a:rPr>
              <a:t>Huisman</a:t>
            </a:r>
            <a:r>
              <a:rPr lang="da-DK" sz="1600" dirty="0" smtClean="0">
                <a:latin typeface="Berlin Sans FB Demi" panose="020E0802020502020306" pitchFamily="34" charset="0"/>
              </a:rPr>
              <a:t>-de </a:t>
            </a:r>
            <a:r>
              <a:rPr lang="da-DK" sz="1600" dirty="0" err="1" smtClean="0">
                <a:latin typeface="Berlin Sans FB Demi" panose="020E0802020502020306" pitchFamily="34" charset="0"/>
              </a:rPr>
              <a:t>Waal</a:t>
            </a:r>
            <a:r>
              <a:rPr lang="da-DK" sz="1600" dirty="0" smtClean="0">
                <a:latin typeface="Berlin Sans FB Demi" panose="020E0802020502020306" pitchFamily="34" charset="0"/>
              </a:rPr>
              <a:t>, Debra </a:t>
            </a:r>
            <a:r>
              <a:rPr lang="da-DK" sz="1600" dirty="0">
                <a:latin typeface="Berlin Sans FB Demi" panose="020E0802020502020306" pitchFamily="34" charset="0"/>
              </a:rPr>
              <a:t>Jackson</a:t>
            </a:r>
            <a:r>
              <a:rPr lang="da-DK" sz="1600" dirty="0" smtClean="0">
                <a:latin typeface="Berlin Sans FB Demi" panose="020E0802020502020306" pitchFamily="34" charset="0"/>
              </a:rPr>
              <a:t>, </a:t>
            </a:r>
            <a:r>
              <a:rPr lang="da-DK" sz="1600" dirty="0">
                <a:latin typeface="Berlin Sans FB Demi" panose="020E0802020502020306" pitchFamily="34" charset="0"/>
              </a:rPr>
              <a:t>Lianne </a:t>
            </a:r>
            <a:r>
              <a:rPr lang="da-DK" sz="1600" dirty="0" smtClean="0">
                <a:latin typeface="Berlin Sans FB Demi" panose="020E0802020502020306" pitchFamily="34" charset="0"/>
              </a:rPr>
              <a:t>Jeffs, </a:t>
            </a:r>
            <a:r>
              <a:rPr lang="da-DK" sz="1600" dirty="0">
                <a:latin typeface="Berlin Sans FB Demi" panose="020E0802020502020306" pitchFamily="34" charset="0"/>
              </a:rPr>
              <a:t>Jane </a:t>
            </a:r>
            <a:r>
              <a:rPr lang="da-DK" sz="1600" dirty="0" err="1" smtClean="0">
                <a:latin typeface="Berlin Sans FB Demi" panose="020E0802020502020306" pitchFamily="34" charset="0"/>
              </a:rPr>
              <a:t>Merkley</a:t>
            </a:r>
            <a:r>
              <a:rPr lang="da-DK" sz="1600" dirty="0" smtClean="0">
                <a:latin typeface="Berlin Sans FB Demi" panose="020E0802020502020306" pitchFamily="34" charset="0"/>
              </a:rPr>
              <a:t>,</a:t>
            </a:r>
            <a:endParaRPr lang="da-DK" sz="1600" dirty="0">
              <a:latin typeface="Berlin Sans FB Demi" panose="020E0802020502020306" pitchFamily="34" charset="0"/>
            </a:endParaRPr>
          </a:p>
          <a:p>
            <a:r>
              <a:rPr lang="da-DK" sz="1600" dirty="0">
                <a:latin typeface="Berlin Sans FB Demi" panose="020E0802020502020306" pitchFamily="34" charset="0"/>
              </a:rPr>
              <a:t>Åsa </a:t>
            </a:r>
            <a:r>
              <a:rPr lang="da-DK" sz="1600" dirty="0" err="1">
                <a:latin typeface="Berlin Sans FB Demi" panose="020E0802020502020306" pitchFamily="34" charset="0"/>
              </a:rPr>
              <a:t>Muntlin</a:t>
            </a:r>
            <a:r>
              <a:rPr lang="da-DK" sz="1600" dirty="0">
                <a:latin typeface="Berlin Sans FB Demi" panose="020E0802020502020306" pitchFamily="34" charset="0"/>
              </a:rPr>
              <a:t> </a:t>
            </a:r>
            <a:r>
              <a:rPr lang="da-DK" sz="1600" dirty="0" err="1" smtClean="0">
                <a:latin typeface="Berlin Sans FB Demi" panose="020E0802020502020306" pitchFamily="34" charset="0"/>
              </a:rPr>
              <a:t>Athlin</a:t>
            </a:r>
            <a:r>
              <a:rPr lang="da-DK" sz="1600" dirty="0" smtClean="0">
                <a:latin typeface="Berlin Sans FB Demi" panose="020E0802020502020306" pitchFamily="34" charset="0"/>
              </a:rPr>
              <a:t>, Jennifer </a:t>
            </a:r>
            <a:r>
              <a:rPr lang="da-DK" sz="1600" dirty="0" err="1" smtClean="0">
                <a:latin typeface="Berlin Sans FB Demi" panose="020E0802020502020306" pitchFamily="34" charset="0"/>
              </a:rPr>
              <a:t>Parr</a:t>
            </a:r>
            <a:r>
              <a:rPr lang="da-DK" sz="1600" dirty="0" smtClean="0">
                <a:latin typeface="Berlin Sans FB Demi" panose="020E0802020502020306" pitchFamily="34" charset="0"/>
              </a:rPr>
              <a:t>, </a:t>
            </a:r>
            <a:r>
              <a:rPr lang="da-DK" sz="1600" dirty="0">
                <a:latin typeface="Berlin Sans FB Demi" panose="020E0802020502020306" pitchFamily="34" charset="0"/>
              </a:rPr>
              <a:t>David A Richards </a:t>
            </a:r>
            <a:r>
              <a:rPr lang="da-DK" sz="1600" dirty="0" smtClean="0">
                <a:latin typeface="Berlin Sans FB Demi" panose="020E0802020502020306" pitchFamily="34" charset="0"/>
              </a:rPr>
              <a:t>,Erik </a:t>
            </a:r>
            <a:r>
              <a:rPr lang="da-DK" sz="1600" dirty="0">
                <a:latin typeface="Berlin Sans FB Demi" panose="020E0802020502020306" pitchFamily="34" charset="0"/>
              </a:rPr>
              <a:t>Elgaard </a:t>
            </a:r>
            <a:r>
              <a:rPr lang="da-DK" sz="1600" dirty="0" smtClean="0">
                <a:latin typeface="Berlin Sans FB Demi" panose="020E0802020502020306" pitchFamily="34" charset="0"/>
              </a:rPr>
              <a:t>Sørensen, </a:t>
            </a:r>
            <a:r>
              <a:rPr lang="da-DK" sz="1600" dirty="0">
                <a:latin typeface="Berlin Sans FB Demi" panose="020E0802020502020306" pitchFamily="34" charset="0"/>
              </a:rPr>
              <a:t>Yvonne </a:t>
            </a:r>
            <a:r>
              <a:rPr lang="da-DK" sz="1600" dirty="0" err="1" smtClean="0">
                <a:latin typeface="Berlin Sans FB Demi" panose="020E0802020502020306" pitchFamily="34" charset="0"/>
              </a:rPr>
              <a:t>Wengström</a:t>
            </a:r>
            <a:endParaRPr lang="da-DK" sz="1600" dirty="0" smtClean="0">
              <a:latin typeface="Berlin Sans FB Demi" panose="020E0802020502020306" pitchFamily="34" charset="0"/>
            </a:endParaRPr>
          </a:p>
          <a:p>
            <a:endParaRPr lang="da-DK" sz="1600" b="1" dirty="0">
              <a:latin typeface="Berlin Sans FB Demi" panose="020E0802020502020306" pitchFamily="34" charset="0"/>
            </a:endParaRPr>
          </a:p>
        </p:txBody>
      </p:sp>
    </p:spTree>
    <p:extLst>
      <p:ext uri="{BB962C8B-B14F-4D97-AF65-F5344CB8AC3E}">
        <p14:creationId xmlns:p14="http://schemas.microsoft.com/office/powerpoint/2010/main" val="13108173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felt 13"/>
          <p:cNvSpPr txBox="1"/>
          <p:nvPr/>
        </p:nvSpPr>
        <p:spPr>
          <a:xfrm>
            <a:off x="379106" y="255175"/>
            <a:ext cx="11629252" cy="646331"/>
          </a:xfrm>
          <a:prstGeom prst="rect">
            <a:avLst/>
          </a:prstGeom>
          <a:noFill/>
        </p:spPr>
        <p:txBody>
          <a:bodyPr wrap="square" rtlCol="0">
            <a:spAutoFit/>
          </a:bodyPr>
          <a:lstStyle/>
          <a:p>
            <a:r>
              <a:rPr lang="da-DK" sz="3600" b="1" dirty="0" smtClean="0">
                <a:solidFill>
                  <a:schemeClr val="accent4"/>
                </a:solidFill>
                <a:latin typeface="Berlin Sans FB" panose="020E0602020502020306" pitchFamily="34" charset="0"/>
              </a:rPr>
              <a:t>En slags litteraturliste… </a:t>
            </a:r>
            <a:endParaRPr lang="da-DK" sz="3600" b="1" dirty="0">
              <a:solidFill>
                <a:schemeClr val="accent4"/>
              </a:solidFill>
              <a:latin typeface="Berlin Sans FB" panose="020E0602020502020306" pitchFamily="34" charset="0"/>
            </a:endParaRPr>
          </a:p>
        </p:txBody>
      </p:sp>
      <p:sp>
        <p:nvSpPr>
          <p:cNvPr id="10" name="Rektangel 9"/>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Rektangel 1"/>
          <p:cNvSpPr/>
          <p:nvPr/>
        </p:nvSpPr>
        <p:spPr>
          <a:xfrm>
            <a:off x="379106" y="901506"/>
            <a:ext cx="10778216" cy="6247864"/>
          </a:xfrm>
          <a:prstGeom prst="rect">
            <a:avLst/>
          </a:prstGeom>
        </p:spPr>
        <p:txBody>
          <a:bodyPr wrap="square">
            <a:spAutoFit/>
          </a:bodyPr>
          <a:lstStyle/>
          <a:p>
            <a:pPr lvl="0"/>
            <a:r>
              <a:rPr lang="da-DK" sz="1600" b="1" dirty="0">
                <a:latin typeface="Berlin Sans FB" panose="020E0602020502020306" pitchFamily="34" charset="0"/>
              </a:rPr>
              <a:t>Sygepleje skal bygge på en stærk relation til </a:t>
            </a:r>
            <a:r>
              <a:rPr lang="da-DK" sz="1600" b="1" dirty="0" smtClean="0">
                <a:latin typeface="Berlin Sans FB" panose="020E0602020502020306" pitchFamily="34" charset="0"/>
              </a:rPr>
              <a:t>patienten: </a:t>
            </a:r>
            <a:r>
              <a:rPr lang="da-DK" sz="1600" b="1" dirty="0" smtClean="0">
                <a:latin typeface="Berlin Sans FB" panose="020E0602020502020306" pitchFamily="34" charset="0"/>
                <a:hlinkClick r:id="rId3"/>
              </a:rPr>
              <a:t>https</a:t>
            </a:r>
            <a:r>
              <a:rPr lang="da-DK" sz="1600" b="1" dirty="0">
                <a:latin typeface="Berlin Sans FB" panose="020E0602020502020306" pitchFamily="34" charset="0"/>
                <a:hlinkClick r:id="rId3"/>
              </a:rPr>
              <a:t>://dsr.dk/fag-og-udvikling/sygeplejersken/arkiv/fagforskning-argang-2019-nr-1/sygepleje-skal-bygge-paa-en-staerk-relation-til-patienten</a:t>
            </a:r>
            <a:r>
              <a:rPr lang="da-DK" sz="1600" b="1" dirty="0" smtClean="0">
                <a:latin typeface="Berlin Sans FB" panose="020E0602020502020306" pitchFamily="34" charset="0"/>
                <a:hlinkClick r:id="rId3"/>
              </a:rPr>
              <a:t>/</a:t>
            </a:r>
            <a:r>
              <a:rPr lang="da-DK" sz="1600" b="1" dirty="0" smtClean="0">
                <a:latin typeface="Berlin Sans FB" panose="020E0602020502020306" pitchFamily="34" charset="0"/>
              </a:rPr>
              <a:t> </a:t>
            </a:r>
          </a:p>
          <a:p>
            <a:pPr lvl="0"/>
            <a:endParaRPr lang="da-DK" sz="1600" b="1" dirty="0">
              <a:latin typeface="Berlin Sans FB" panose="020E0602020502020306" pitchFamily="34" charset="0"/>
            </a:endParaRPr>
          </a:p>
          <a:p>
            <a:pPr lvl="0"/>
            <a:r>
              <a:rPr lang="en-US" sz="1600" b="1" dirty="0">
                <a:latin typeface="Berlin Sans FB" panose="020E0602020502020306" pitchFamily="34" charset="0"/>
              </a:rPr>
              <a:t>Fundamentals of care </a:t>
            </a:r>
            <a:r>
              <a:rPr lang="en-US" sz="1600" b="1" dirty="0" err="1">
                <a:latin typeface="Berlin Sans FB" panose="020E0602020502020306" pitchFamily="34" charset="0"/>
              </a:rPr>
              <a:t>klinik</a:t>
            </a:r>
            <a:r>
              <a:rPr lang="en-US" sz="1600" b="1" dirty="0">
                <a:latin typeface="Berlin Sans FB" panose="020E0602020502020306" pitchFamily="34" charset="0"/>
              </a:rPr>
              <a:t>, </a:t>
            </a:r>
            <a:r>
              <a:rPr lang="en-US" sz="1600" b="1" dirty="0" err="1">
                <a:latin typeface="Berlin Sans FB" panose="020E0602020502020306" pitchFamily="34" charset="0"/>
              </a:rPr>
              <a:t>ledelse</a:t>
            </a:r>
            <a:r>
              <a:rPr lang="en-US" sz="1600" b="1" dirty="0">
                <a:latin typeface="Berlin Sans FB" panose="020E0602020502020306" pitchFamily="34" charset="0"/>
              </a:rPr>
              <a:t>, </a:t>
            </a:r>
            <a:r>
              <a:rPr lang="en-US" sz="1600" b="1" dirty="0" err="1">
                <a:latin typeface="Berlin Sans FB" panose="020E0602020502020306" pitchFamily="34" charset="0"/>
              </a:rPr>
              <a:t>uddannelse</a:t>
            </a:r>
            <a:r>
              <a:rPr lang="en-US" sz="1600" b="1" dirty="0">
                <a:latin typeface="Berlin Sans FB" panose="020E0602020502020306" pitchFamily="34" charset="0"/>
              </a:rPr>
              <a:t> </a:t>
            </a:r>
            <a:r>
              <a:rPr lang="en-US" sz="1600" b="1" dirty="0" err="1">
                <a:latin typeface="Berlin Sans FB" panose="020E0602020502020306" pitchFamily="34" charset="0"/>
              </a:rPr>
              <a:t>og</a:t>
            </a:r>
            <a:r>
              <a:rPr lang="en-US" sz="1600" b="1" dirty="0">
                <a:latin typeface="Berlin Sans FB" panose="020E0602020502020306" pitchFamily="34" charset="0"/>
              </a:rPr>
              <a:t> </a:t>
            </a:r>
            <a:r>
              <a:rPr lang="en-US" sz="1600" b="1" dirty="0" err="1">
                <a:latin typeface="Berlin Sans FB" panose="020E0602020502020306" pitchFamily="34" charset="0"/>
              </a:rPr>
              <a:t>forskning</a:t>
            </a:r>
            <a:r>
              <a:rPr lang="en-US" sz="1600" b="1" dirty="0">
                <a:latin typeface="Berlin Sans FB" panose="020E0602020502020306" pitchFamily="34" charset="0"/>
              </a:rPr>
              <a:t> – bog </a:t>
            </a:r>
            <a:r>
              <a:rPr lang="en-US" sz="1600" b="1" dirty="0" err="1">
                <a:latin typeface="Berlin Sans FB" panose="020E0602020502020306" pitchFamily="34" charset="0"/>
              </a:rPr>
              <a:t>af</a:t>
            </a:r>
            <a:r>
              <a:rPr lang="en-US" sz="1600" b="1" dirty="0">
                <a:latin typeface="Berlin Sans FB" panose="020E0602020502020306" pitchFamily="34" charset="0"/>
              </a:rPr>
              <a:t> </a:t>
            </a:r>
            <a:r>
              <a:rPr lang="en-US" sz="1600" b="1" dirty="0" err="1">
                <a:latin typeface="Berlin Sans FB" panose="020E0602020502020306" pitchFamily="34" charset="0"/>
              </a:rPr>
              <a:t>Damsgaaerd</a:t>
            </a:r>
            <a:r>
              <a:rPr lang="en-US" sz="1600" b="1" dirty="0">
                <a:latin typeface="Berlin Sans FB" panose="020E0602020502020306" pitchFamily="34" charset="0"/>
              </a:rPr>
              <a:t>, </a:t>
            </a:r>
            <a:r>
              <a:rPr lang="en-US" sz="1600" b="1" dirty="0" err="1">
                <a:latin typeface="Berlin Sans FB" panose="020E0602020502020306" pitchFamily="34" charset="0"/>
              </a:rPr>
              <a:t>Grønkjær</a:t>
            </a:r>
            <a:r>
              <a:rPr lang="en-US" sz="1600" b="1" dirty="0">
                <a:latin typeface="Berlin Sans FB" panose="020E0602020502020306" pitchFamily="34" charset="0"/>
              </a:rPr>
              <a:t> </a:t>
            </a:r>
            <a:r>
              <a:rPr lang="en-US" sz="1600" b="1" dirty="0" err="1">
                <a:latin typeface="Berlin Sans FB" panose="020E0602020502020306" pitchFamily="34" charset="0"/>
              </a:rPr>
              <a:t>og</a:t>
            </a:r>
            <a:r>
              <a:rPr lang="en-US" sz="1600" b="1" dirty="0">
                <a:latin typeface="Berlin Sans FB" panose="020E0602020502020306" pitchFamily="34" charset="0"/>
              </a:rPr>
              <a:t> </a:t>
            </a:r>
            <a:r>
              <a:rPr lang="en-US" sz="1600" b="1" dirty="0" err="1">
                <a:latin typeface="Berlin Sans FB" panose="020E0602020502020306" pitchFamily="34" charset="0"/>
              </a:rPr>
              <a:t>Pousen</a:t>
            </a:r>
            <a:r>
              <a:rPr lang="en-US" sz="1600" b="1" dirty="0">
                <a:latin typeface="Berlin Sans FB" panose="020E0602020502020306" pitchFamily="34" charset="0"/>
              </a:rPr>
              <a:t> (den </a:t>
            </a:r>
            <a:r>
              <a:rPr lang="en-US" sz="1600" b="1" dirty="0" err="1">
                <a:latin typeface="Berlin Sans FB" panose="020E0602020502020306" pitchFamily="34" charset="0"/>
              </a:rPr>
              <a:t>grønne</a:t>
            </a:r>
            <a:r>
              <a:rPr lang="en-US" sz="1600" b="1" dirty="0">
                <a:latin typeface="Berlin Sans FB" panose="020E0602020502020306" pitchFamily="34" charset="0"/>
              </a:rPr>
              <a:t>) </a:t>
            </a:r>
            <a:r>
              <a:rPr lang="en-US" sz="1600" b="1" dirty="0" smtClean="0">
                <a:latin typeface="Berlin Sans FB" panose="020E0602020502020306" pitchFamily="34" charset="0"/>
              </a:rPr>
              <a:t>2021</a:t>
            </a:r>
          </a:p>
          <a:p>
            <a:pPr lvl="0"/>
            <a:endParaRPr lang="en-US" sz="1600" b="1" dirty="0" smtClean="0">
              <a:latin typeface="Berlin Sans FB" panose="020E0602020502020306" pitchFamily="34" charset="0"/>
            </a:endParaRPr>
          </a:p>
          <a:p>
            <a:r>
              <a:rPr lang="en-US" sz="1600" b="1" dirty="0">
                <a:latin typeface="Berlin Sans FB" panose="020E0602020502020306" pitchFamily="34" charset="0"/>
              </a:rPr>
              <a:t>‘No more heroes’: The ILC Oxford Statement on fundamental care in times of crises</a:t>
            </a:r>
          </a:p>
          <a:p>
            <a:r>
              <a:rPr lang="da-DK" sz="1600" b="1" dirty="0">
                <a:latin typeface="Berlin Sans FB" panose="020E0602020502020306" pitchFamily="34" charset="0"/>
              </a:rPr>
              <a:t>Alison L. Kitson1,2 | Tiffany Conroy1,2 | Lianne Jeffs3,4,5 | Devin Carr6 |</a:t>
            </a:r>
            <a:r>
              <a:rPr lang="da-DK" sz="1600" b="1" dirty="0" err="1">
                <a:latin typeface="Berlin Sans FB" panose="020E0602020502020306" pitchFamily="34" charset="0"/>
              </a:rPr>
              <a:t>Getty</a:t>
            </a:r>
            <a:r>
              <a:rPr lang="da-DK" sz="1600" b="1" dirty="0">
                <a:latin typeface="Berlin Sans FB" panose="020E0602020502020306" pitchFamily="34" charset="0"/>
              </a:rPr>
              <a:t> J. Huisman-Dewaal7,8 | Asa Muntlin9,10 | Eva Jangland11 | Mette Grønkjær12,13 | Jenny Parr14</a:t>
            </a:r>
          </a:p>
          <a:p>
            <a:endParaRPr lang="da-DK" sz="1600" b="1" dirty="0">
              <a:latin typeface="Berlin Sans FB" panose="020E0602020502020306" pitchFamily="34" charset="0"/>
            </a:endParaRPr>
          </a:p>
          <a:p>
            <a:r>
              <a:rPr lang="en-US" sz="1600" b="1" dirty="0">
                <a:latin typeface="Berlin Sans FB" panose="020E0602020502020306" pitchFamily="34" charset="0"/>
              </a:rPr>
              <a:t>Anything but Basic: Nursing’s Challenge in Meeting Patients’ </a:t>
            </a:r>
            <a:r>
              <a:rPr lang="da-DK" sz="1600" b="1" dirty="0">
                <a:latin typeface="Berlin Sans FB" panose="020E0602020502020306" pitchFamily="34" charset="0"/>
              </a:rPr>
              <a:t>Fundamental Care </a:t>
            </a:r>
            <a:r>
              <a:rPr lang="da-DK" sz="1600" b="1" dirty="0" err="1">
                <a:latin typeface="Berlin Sans FB" panose="020E0602020502020306" pitchFamily="34" charset="0"/>
              </a:rPr>
              <a:t>Needs</a:t>
            </a:r>
            <a:r>
              <a:rPr lang="da-DK" sz="1600" b="1" dirty="0">
                <a:latin typeface="Berlin Sans FB" panose="020E0602020502020306" pitchFamily="34" charset="0"/>
              </a:rPr>
              <a:t> Alison L. </a:t>
            </a:r>
            <a:r>
              <a:rPr lang="da-DK" sz="1600" b="1" dirty="0" err="1">
                <a:latin typeface="Berlin Sans FB" panose="020E0602020502020306" pitchFamily="34" charset="0"/>
              </a:rPr>
              <a:t>Kitson</a:t>
            </a:r>
            <a:r>
              <a:rPr lang="da-DK" sz="1600" b="1" dirty="0">
                <a:latin typeface="Berlin Sans FB" panose="020E0602020502020306" pitchFamily="34" charset="0"/>
              </a:rPr>
              <a:t>, </a:t>
            </a:r>
            <a:r>
              <a:rPr lang="da-DK" sz="1600" b="1" dirty="0" err="1">
                <a:latin typeface="Berlin Sans FB" panose="020E0602020502020306" pitchFamily="34" charset="0"/>
              </a:rPr>
              <a:t>BSc</a:t>
            </a:r>
            <a:r>
              <a:rPr lang="da-DK" sz="1600" b="1" dirty="0">
                <a:latin typeface="Berlin Sans FB" panose="020E0602020502020306" pitchFamily="34" charset="0"/>
              </a:rPr>
              <a:t>(</a:t>
            </a:r>
            <a:r>
              <a:rPr lang="da-DK" sz="1600" b="1" dirty="0" err="1">
                <a:latin typeface="Berlin Sans FB" panose="020E0602020502020306" pitchFamily="34" charset="0"/>
              </a:rPr>
              <a:t>Hons</a:t>
            </a:r>
            <a:r>
              <a:rPr lang="da-DK" sz="1600" b="1" dirty="0">
                <a:latin typeface="Berlin Sans FB" panose="020E0602020502020306" pitchFamily="34" charset="0"/>
              </a:rPr>
              <a:t>), </a:t>
            </a:r>
            <a:r>
              <a:rPr lang="da-DK" sz="1600" b="1" dirty="0" err="1">
                <a:latin typeface="Berlin Sans FB" panose="020E0602020502020306" pitchFamily="34" charset="0"/>
              </a:rPr>
              <a:t>DPhil</a:t>
            </a:r>
            <a:r>
              <a:rPr lang="da-DK" sz="1600" b="1" dirty="0">
                <a:latin typeface="Berlin Sans FB" panose="020E0602020502020306" pitchFamily="34" charset="0"/>
              </a:rPr>
              <a:t>, RN, FRCN, FAAN1, A° </a:t>
            </a:r>
            <a:r>
              <a:rPr lang="da-DK" sz="1600" b="1" dirty="0" err="1">
                <a:latin typeface="Berlin Sans FB" panose="020E0602020502020306" pitchFamily="34" charset="0"/>
              </a:rPr>
              <a:t>sa</a:t>
            </a:r>
            <a:r>
              <a:rPr lang="da-DK" sz="1600" b="1" dirty="0">
                <a:latin typeface="Berlin Sans FB" panose="020E0602020502020306" pitchFamily="34" charset="0"/>
              </a:rPr>
              <a:t> </a:t>
            </a:r>
            <a:r>
              <a:rPr lang="da-DK" sz="1600" b="1" dirty="0" err="1">
                <a:latin typeface="Berlin Sans FB" panose="020E0602020502020306" pitchFamily="34" charset="0"/>
              </a:rPr>
              <a:t>Muntlin</a:t>
            </a:r>
            <a:r>
              <a:rPr lang="da-DK" sz="1600" b="1" dirty="0">
                <a:latin typeface="Berlin Sans FB" panose="020E0602020502020306" pitchFamily="34" charset="0"/>
              </a:rPr>
              <a:t> </a:t>
            </a:r>
            <a:r>
              <a:rPr lang="da-DK" sz="1600" b="1" dirty="0" err="1">
                <a:latin typeface="Berlin Sans FB" panose="020E0602020502020306" pitchFamily="34" charset="0"/>
              </a:rPr>
              <a:t>Athlin</a:t>
            </a:r>
            <a:r>
              <a:rPr lang="da-DK" sz="1600" b="1" dirty="0">
                <a:latin typeface="Berlin Sans FB" panose="020E0602020502020306" pitchFamily="34" charset="0"/>
              </a:rPr>
              <a:t>, </a:t>
            </a:r>
            <a:r>
              <a:rPr lang="da-DK" sz="1600" b="1" dirty="0" err="1">
                <a:latin typeface="Berlin Sans FB" panose="020E0602020502020306" pitchFamily="34" charset="0"/>
              </a:rPr>
              <a:t>MSc</a:t>
            </a:r>
            <a:r>
              <a:rPr lang="da-DK" sz="1600" b="1" dirty="0">
                <a:latin typeface="Berlin Sans FB" panose="020E0602020502020306" pitchFamily="34" charset="0"/>
              </a:rPr>
              <a:t>, </a:t>
            </a:r>
            <a:r>
              <a:rPr lang="da-DK" sz="1600" b="1" dirty="0" err="1">
                <a:latin typeface="Berlin Sans FB" panose="020E0602020502020306" pitchFamily="34" charset="0"/>
              </a:rPr>
              <a:t>PhD</a:t>
            </a:r>
            <a:r>
              <a:rPr lang="da-DK" sz="1600" b="1" dirty="0">
                <a:latin typeface="Berlin Sans FB" panose="020E0602020502020306" pitchFamily="34" charset="0"/>
              </a:rPr>
              <a:t>, RN, </a:t>
            </a:r>
            <a:r>
              <a:rPr lang="da-DK" sz="1600" b="1" dirty="0" err="1">
                <a:latin typeface="Berlin Sans FB" panose="020E0602020502020306" pitchFamily="34" charset="0"/>
              </a:rPr>
              <a:t>ClinNurs</a:t>
            </a:r>
            <a:r>
              <a:rPr lang="da-DK" sz="1600" b="1" dirty="0">
                <a:latin typeface="Berlin Sans FB" panose="020E0602020502020306" pitchFamily="34" charset="0"/>
              </a:rPr>
              <a:t> </a:t>
            </a:r>
            <a:r>
              <a:rPr lang="da-DK" sz="1600" b="1" dirty="0" err="1">
                <a:latin typeface="Berlin Sans FB" panose="020E0602020502020306" pitchFamily="34" charset="0"/>
              </a:rPr>
              <a:t>Spec</a:t>
            </a:r>
            <a:r>
              <a:rPr lang="da-DK" sz="1600" b="1" dirty="0">
                <a:latin typeface="Berlin Sans FB" panose="020E0602020502020306" pitchFamily="34" charset="0"/>
              </a:rPr>
              <a:t>(</a:t>
            </a:r>
            <a:r>
              <a:rPr lang="da-DK" sz="1600" b="1" dirty="0" err="1">
                <a:latin typeface="Berlin Sans FB" panose="020E0602020502020306" pitchFamily="34" charset="0"/>
              </a:rPr>
              <a:t>Emerg</a:t>
            </a:r>
            <a:r>
              <a:rPr lang="en-US" sz="1600" b="1" dirty="0">
                <a:latin typeface="Berlin Sans FB" panose="020E0602020502020306" pitchFamily="34" charset="0"/>
              </a:rPr>
              <a:t>Care)2, Tiffany Conroy, RN, BN, </a:t>
            </a:r>
            <a:r>
              <a:rPr lang="en-US" sz="1600" b="1" dirty="0" err="1">
                <a:latin typeface="Berlin Sans FB" panose="020E0602020502020306" pitchFamily="34" charset="0"/>
              </a:rPr>
              <a:t>MNSc</a:t>
            </a:r>
            <a:r>
              <a:rPr lang="en-US" sz="1600" b="1" dirty="0">
                <a:latin typeface="Berlin Sans FB" panose="020E0602020502020306" pitchFamily="34" charset="0"/>
              </a:rPr>
              <a:t>, FACN3, &amp; on behalf of the International Learning Collaborative</a:t>
            </a:r>
          </a:p>
          <a:p>
            <a:endParaRPr lang="en-US" sz="1600" b="1" dirty="0">
              <a:latin typeface="Berlin Sans FB" panose="020E0602020502020306" pitchFamily="34" charset="0"/>
            </a:endParaRPr>
          </a:p>
          <a:p>
            <a:r>
              <a:rPr lang="en-US" sz="1600" b="1" dirty="0" err="1">
                <a:latin typeface="Berlin Sans FB" panose="020E0602020502020306" pitchFamily="34" charset="0"/>
              </a:rPr>
              <a:t>Kitson</a:t>
            </a:r>
            <a:r>
              <a:rPr lang="en-US" sz="1600" b="1" dirty="0">
                <a:latin typeface="Berlin Sans FB" panose="020E0602020502020306" pitchFamily="34" charset="0"/>
              </a:rPr>
              <a:t>, A, Conroy, T, </a:t>
            </a:r>
            <a:r>
              <a:rPr lang="en-US" sz="1600" b="1" dirty="0" err="1">
                <a:latin typeface="Berlin Sans FB" panose="020E0602020502020306" pitchFamily="34" charset="0"/>
              </a:rPr>
              <a:t>Kuluski</a:t>
            </a:r>
            <a:r>
              <a:rPr lang="en-US" sz="1600" b="1" dirty="0">
                <a:latin typeface="Berlin Sans FB" panose="020E0602020502020306" pitchFamily="34" charset="0"/>
              </a:rPr>
              <a:t>, K, </a:t>
            </a:r>
            <a:r>
              <a:rPr lang="en-US" sz="1600" b="1" dirty="0" err="1">
                <a:latin typeface="Berlin Sans FB" panose="020E0602020502020306" pitchFamily="34" charset="0"/>
              </a:rPr>
              <a:t>Locock</a:t>
            </a:r>
            <a:r>
              <a:rPr lang="en-US" sz="1600" b="1" dirty="0">
                <a:latin typeface="Berlin Sans FB" panose="020E0602020502020306" pitchFamily="34" charset="0"/>
              </a:rPr>
              <a:t>, L &amp; Lyons, R 2013, Reclaiming and redefining the Fundamentals of Care: Nursing’s response to meeting patients’ basic human needs, Adelaide, South Australia:</a:t>
            </a:r>
          </a:p>
          <a:p>
            <a:r>
              <a:rPr lang="en-US" sz="1600" b="1" dirty="0">
                <a:latin typeface="Berlin Sans FB" panose="020E0602020502020306" pitchFamily="34" charset="0"/>
              </a:rPr>
              <a:t>School of Nursing, the University of Adelaide.</a:t>
            </a:r>
          </a:p>
          <a:p>
            <a:endParaRPr lang="en-US" sz="1600" b="1" dirty="0">
              <a:latin typeface="Berlin Sans FB" panose="020E0602020502020306" pitchFamily="34" charset="0"/>
            </a:endParaRPr>
          </a:p>
          <a:p>
            <a:r>
              <a:rPr lang="en-US" sz="1600" b="1" dirty="0">
                <a:latin typeface="Berlin Sans FB" panose="020E0602020502020306" pitchFamily="34" charset="0"/>
              </a:rPr>
              <a:t>Toward a </a:t>
            </a:r>
            <a:r>
              <a:rPr lang="en-US" sz="1600" b="1" dirty="0" err="1">
                <a:latin typeface="Berlin Sans FB" panose="020E0602020502020306" pitchFamily="34" charset="0"/>
              </a:rPr>
              <a:t>stadardised</a:t>
            </a:r>
            <a:r>
              <a:rPr lang="en-US" sz="1600" b="1" dirty="0">
                <a:latin typeface="Berlin Sans FB" panose="020E0602020502020306" pitchFamily="34" charset="0"/>
              </a:rPr>
              <a:t> definition for fundamental care: A modifies Delph Study; Rebecca </a:t>
            </a:r>
            <a:r>
              <a:rPr lang="en-US" sz="1600" b="1" dirty="0" err="1">
                <a:latin typeface="Berlin Sans FB" panose="020E0602020502020306" pitchFamily="34" charset="0"/>
              </a:rPr>
              <a:t>Feo</a:t>
            </a:r>
            <a:r>
              <a:rPr lang="en-US" sz="1600" b="1" dirty="0">
                <a:latin typeface="Berlin Sans FB" panose="020E0602020502020306" pitchFamily="34" charset="0"/>
              </a:rPr>
              <a:t>, Tiffany Conroy, Eva </a:t>
            </a:r>
            <a:r>
              <a:rPr lang="en-US" sz="1600" b="1" dirty="0" err="1">
                <a:latin typeface="Berlin Sans FB" panose="020E0602020502020306" pitchFamily="34" charset="0"/>
              </a:rPr>
              <a:t>Jangland</a:t>
            </a:r>
            <a:r>
              <a:rPr lang="en-US" sz="1600" b="1" dirty="0">
                <a:latin typeface="Berlin Sans FB" panose="020E0602020502020306" pitchFamily="34" charset="0"/>
              </a:rPr>
              <a:t>, </a:t>
            </a:r>
            <a:r>
              <a:rPr lang="en-US" sz="1600" b="1" dirty="0" err="1">
                <a:latin typeface="Berlin Sans FB" panose="020E0602020502020306" pitchFamily="34" charset="0"/>
              </a:rPr>
              <a:t>Åsa</a:t>
            </a:r>
            <a:r>
              <a:rPr lang="en-US" sz="1600" b="1" dirty="0">
                <a:latin typeface="Berlin Sans FB" panose="020E0602020502020306" pitchFamily="34" charset="0"/>
              </a:rPr>
              <a:t> </a:t>
            </a:r>
            <a:r>
              <a:rPr lang="en-US" sz="1600" b="1" dirty="0" err="1">
                <a:latin typeface="Berlin Sans FB" panose="020E0602020502020306" pitchFamily="34" charset="0"/>
              </a:rPr>
              <a:t>Muntlin</a:t>
            </a:r>
            <a:r>
              <a:rPr lang="en-US" sz="1600" b="1" dirty="0">
                <a:latin typeface="Berlin Sans FB" panose="020E0602020502020306" pitchFamily="34" charset="0"/>
              </a:rPr>
              <a:t> </a:t>
            </a:r>
            <a:r>
              <a:rPr lang="en-US" sz="1600" b="1" dirty="0" err="1">
                <a:latin typeface="Berlin Sans FB" panose="020E0602020502020306" pitchFamily="34" charset="0"/>
              </a:rPr>
              <a:t>Athlin</a:t>
            </a:r>
            <a:r>
              <a:rPr lang="en-US" sz="1600" b="1" dirty="0">
                <a:latin typeface="Berlin Sans FB" panose="020E0602020502020306" pitchFamily="34" charset="0"/>
              </a:rPr>
              <a:t>, Maria </a:t>
            </a:r>
            <a:r>
              <a:rPr lang="en-US" sz="1600" b="1" dirty="0" err="1">
                <a:latin typeface="Berlin Sans FB" panose="020E0602020502020306" pitchFamily="34" charset="0"/>
              </a:rPr>
              <a:t>Brovall</a:t>
            </a:r>
            <a:r>
              <a:rPr lang="en-US" sz="1600" b="1" dirty="0">
                <a:latin typeface="Berlin Sans FB" panose="020E0602020502020306" pitchFamily="34" charset="0"/>
              </a:rPr>
              <a:t>, Jenny Parr, Karin </a:t>
            </a:r>
            <a:r>
              <a:rPr lang="en-US" sz="1600" b="1" dirty="0" err="1">
                <a:latin typeface="Berlin Sans FB" panose="020E0602020502020306" pitchFamily="34" charset="0"/>
              </a:rPr>
              <a:t>Blomberg</a:t>
            </a:r>
            <a:r>
              <a:rPr lang="en-US" sz="1600" b="1" dirty="0">
                <a:latin typeface="Berlin Sans FB" panose="020E0602020502020306" pitchFamily="34" charset="0"/>
              </a:rPr>
              <a:t>, Alison </a:t>
            </a:r>
            <a:r>
              <a:rPr lang="en-US" sz="1600" b="1" dirty="0" err="1">
                <a:latin typeface="Berlin Sans FB" panose="020E0602020502020306" pitchFamily="34" charset="0"/>
              </a:rPr>
              <a:t>Kitson</a:t>
            </a:r>
            <a:r>
              <a:rPr lang="en-US" sz="1600" b="1" dirty="0">
                <a:latin typeface="Berlin Sans FB" panose="020E0602020502020306" pitchFamily="34" charset="0"/>
              </a:rPr>
              <a:t> 2018 Journal of Clinical Nursing</a:t>
            </a:r>
            <a:endParaRPr lang="da-DK" sz="1600" b="1" dirty="0">
              <a:latin typeface="Berlin Sans FB" panose="020E0602020502020306" pitchFamily="34" charset="0"/>
            </a:endParaRPr>
          </a:p>
          <a:p>
            <a:pPr lvl="0"/>
            <a:endParaRPr lang="da-DK" sz="1600" b="1" dirty="0">
              <a:latin typeface="Berlin Sans FB" panose="020E0602020502020306" pitchFamily="34" charset="0"/>
            </a:endParaRPr>
          </a:p>
          <a:p>
            <a:pPr lvl="0"/>
            <a:endParaRPr lang="da-DK" sz="1600" b="1" dirty="0" smtClean="0">
              <a:latin typeface="Berlin Sans FB" panose="020E0602020502020306" pitchFamily="34" charset="0"/>
            </a:endParaRPr>
          </a:p>
          <a:p>
            <a:pPr lvl="0"/>
            <a:endParaRPr lang="da-DK" sz="1600" b="1" dirty="0">
              <a:latin typeface="Berlin Sans FB" panose="020E0602020502020306" pitchFamily="34" charset="0"/>
            </a:endParaRPr>
          </a:p>
        </p:txBody>
      </p:sp>
    </p:spTree>
    <p:extLst>
      <p:ext uri="{BB962C8B-B14F-4D97-AF65-F5344CB8AC3E}">
        <p14:creationId xmlns:p14="http://schemas.microsoft.com/office/powerpoint/2010/main" val="867083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kstfelt 21"/>
          <p:cNvSpPr txBox="1"/>
          <p:nvPr/>
        </p:nvSpPr>
        <p:spPr>
          <a:xfrm>
            <a:off x="407180" y="316102"/>
            <a:ext cx="11319382" cy="646331"/>
          </a:xfrm>
          <a:prstGeom prst="rect">
            <a:avLst/>
          </a:prstGeom>
          <a:noFill/>
        </p:spPr>
        <p:txBody>
          <a:bodyPr wrap="square" rtlCol="0">
            <a:spAutoFit/>
          </a:bodyPr>
          <a:lstStyle/>
          <a:p>
            <a:r>
              <a:rPr lang="da-DK" sz="3600" b="1" dirty="0" smtClean="0">
                <a:solidFill>
                  <a:schemeClr val="accent4"/>
                </a:solidFill>
                <a:latin typeface="Berlin Sans FB" panose="020E0602020502020306" pitchFamily="34" charset="0"/>
              </a:rPr>
              <a:t>The International </a:t>
            </a:r>
            <a:r>
              <a:rPr lang="da-DK" sz="3600" b="1" dirty="0">
                <a:solidFill>
                  <a:schemeClr val="accent4"/>
                </a:solidFill>
                <a:latin typeface="Berlin Sans FB" panose="020E0602020502020306" pitchFamily="34" charset="0"/>
              </a:rPr>
              <a:t>L</a:t>
            </a:r>
            <a:r>
              <a:rPr lang="da-DK" sz="3600" b="1" dirty="0" smtClean="0">
                <a:solidFill>
                  <a:schemeClr val="accent4"/>
                </a:solidFill>
                <a:latin typeface="Berlin Sans FB" panose="020E0602020502020306" pitchFamily="34" charset="0"/>
              </a:rPr>
              <a:t>earning </a:t>
            </a:r>
            <a:r>
              <a:rPr lang="da-DK" sz="3600" b="1" dirty="0" err="1" smtClean="0">
                <a:solidFill>
                  <a:schemeClr val="accent4"/>
                </a:solidFill>
                <a:latin typeface="Berlin Sans FB" panose="020E0602020502020306" pitchFamily="34" charset="0"/>
              </a:rPr>
              <a:t>Collaborative</a:t>
            </a:r>
            <a:r>
              <a:rPr lang="da-DK" sz="3600" b="1" dirty="0" smtClean="0">
                <a:solidFill>
                  <a:schemeClr val="accent4"/>
                </a:solidFill>
                <a:latin typeface="Berlin Sans FB" panose="020E0602020502020306" pitchFamily="34" charset="0"/>
              </a:rPr>
              <a:t> - ILC</a:t>
            </a:r>
            <a:endParaRPr lang="da-DK" sz="3600" b="1" dirty="0">
              <a:solidFill>
                <a:schemeClr val="accent4"/>
              </a:solidFill>
              <a:latin typeface="Berlin Sans FB" panose="020E0602020502020306" pitchFamily="34" charset="0"/>
            </a:endParaRPr>
          </a:p>
        </p:txBody>
      </p:sp>
      <p:pic>
        <p:nvPicPr>
          <p:cNvPr id="9" name="Bille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sp>
        <p:nvSpPr>
          <p:cNvPr id="10" name="Rektangel 9"/>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5" name="Billede 1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83513" y="5943207"/>
            <a:ext cx="1655064" cy="664464"/>
          </a:xfrm>
          <a:prstGeom prst="rect">
            <a:avLst/>
          </a:prstGeom>
        </p:spPr>
      </p:pic>
      <p:pic>
        <p:nvPicPr>
          <p:cNvPr id="16" name="Billede 1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223238" y="5751183"/>
            <a:ext cx="635508" cy="856488"/>
          </a:xfrm>
          <a:prstGeom prst="rect">
            <a:avLst/>
          </a:prstGeom>
        </p:spPr>
      </p:pic>
      <p:sp>
        <p:nvSpPr>
          <p:cNvPr id="2" name="Pladsholder til indhold 1"/>
          <p:cNvSpPr>
            <a:spLocks noGrp="1"/>
          </p:cNvSpPr>
          <p:nvPr>
            <p:ph idx="1"/>
          </p:nvPr>
        </p:nvSpPr>
        <p:spPr>
          <a:xfrm>
            <a:off x="809071" y="1425463"/>
            <a:ext cx="10515600" cy="4351338"/>
          </a:xfrm>
        </p:spPr>
        <p:txBody>
          <a:bodyPr>
            <a:normAutofit/>
          </a:bodyPr>
          <a:lstStyle/>
          <a:p>
            <a:r>
              <a:rPr lang="da-DK" dirty="0" smtClean="0">
                <a:latin typeface="Berlin Sans FB" panose="020E0602020502020306" pitchFamily="34" charset="0"/>
              </a:rPr>
              <a:t>Oprettet </a:t>
            </a:r>
            <a:r>
              <a:rPr lang="da-DK" dirty="0" err="1" smtClean="0">
                <a:latin typeface="Berlin Sans FB" panose="020E0602020502020306" pitchFamily="34" charset="0"/>
              </a:rPr>
              <a:t>mhp</a:t>
            </a:r>
            <a:r>
              <a:rPr lang="da-DK" dirty="0" smtClean="0">
                <a:latin typeface="Berlin Sans FB" panose="020E0602020502020306" pitchFamily="34" charset="0"/>
              </a:rPr>
              <a:t> at forbedre den fundamentale sygepleje på hospitaler</a:t>
            </a:r>
          </a:p>
          <a:p>
            <a:r>
              <a:rPr lang="da-DK" dirty="0">
                <a:latin typeface="Berlin Sans FB" panose="020E0602020502020306" pitchFamily="34" charset="0"/>
              </a:rPr>
              <a:t>Årlige konferencer siden 2008</a:t>
            </a:r>
          </a:p>
          <a:p>
            <a:r>
              <a:rPr lang="da-DK" dirty="0" smtClean="0">
                <a:latin typeface="Berlin Sans FB" panose="020E0602020502020306" pitchFamily="34" charset="0"/>
              </a:rPr>
              <a:t>Mål: </a:t>
            </a:r>
          </a:p>
          <a:p>
            <a:pPr lvl="1"/>
            <a:r>
              <a:rPr lang="da-DK" dirty="0" smtClean="0">
                <a:latin typeface="Berlin Sans FB" panose="020E0602020502020306" pitchFamily="34" charset="0"/>
              </a:rPr>
              <a:t>1. At producere evidens der kan vejlede om hvordan man bedst yder fundamental sygepleje. </a:t>
            </a:r>
          </a:p>
          <a:p>
            <a:pPr lvl="1"/>
            <a:r>
              <a:rPr lang="da-DK" dirty="0" smtClean="0">
                <a:latin typeface="Berlin Sans FB" panose="020E0602020502020306" pitchFamily="34" charset="0"/>
              </a:rPr>
              <a:t>2. At gøre viden om fundamental sygepleje tilgængelig. </a:t>
            </a:r>
          </a:p>
          <a:p>
            <a:pPr lvl="1"/>
            <a:r>
              <a:rPr lang="da-DK" dirty="0" smtClean="0">
                <a:latin typeface="Berlin Sans FB" panose="020E0602020502020306" pitchFamily="34" charset="0"/>
              </a:rPr>
              <a:t>3. At gøre ILC hjem for fundamental sygepleje. </a:t>
            </a:r>
          </a:p>
          <a:p>
            <a:pPr lvl="1"/>
            <a:r>
              <a:rPr lang="da-DK" dirty="0" smtClean="0">
                <a:latin typeface="Berlin Sans FB" panose="020E0602020502020306" pitchFamily="34" charset="0"/>
              </a:rPr>
              <a:t>4. At opbygge et effektivt og levedygtigt samarbejde i ILC</a:t>
            </a:r>
          </a:p>
          <a:p>
            <a:r>
              <a:rPr lang="da-DK" dirty="0" smtClean="0">
                <a:latin typeface="Berlin Sans FB" panose="020E0602020502020306" pitchFamily="34" charset="0"/>
              </a:rPr>
              <a:t>Position statements fra ILC konferencerne</a:t>
            </a:r>
            <a:endParaRPr lang="da-DK" dirty="0">
              <a:latin typeface="Berlin Sans FB" panose="020E0602020502020306" pitchFamily="34" charset="0"/>
            </a:endParaRPr>
          </a:p>
          <a:p>
            <a:endParaRPr lang="da-DK" dirty="0"/>
          </a:p>
          <a:p>
            <a:endParaRPr lang="da-DK" dirty="0" smtClean="0"/>
          </a:p>
          <a:p>
            <a:endParaRPr lang="da-DK" dirty="0"/>
          </a:p>
        </p:txBody>
      </p:sp>
    </p:spTree>
    <p:extLst>
      <p:ext uri="{BB962C8B-B14F-4D97-AF65-F5344CB8AC3E}">
        <p14:creationId xmlns:p14="http://schemas.microsoft.com/office/powerpoint/2010/main" val="6311654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p:cNvSpPr txBox="1">
            <a:spLocks/>
          </p:cNvSpPr>
          <p:nvPr/>
        </p:nvSpPr>
        <p:spPr>
          <a:xfrm>
            <a:off x="871368" y="2708357"/>
            <a:ext cx="10409446" cy="852148"/>
          </a:xfrm>
          <a:prstGeom prst="rect">
            <a:avLst/>
          </a:prstGeom>
          <a:effectLst>
            <a:outerShdw dist="88900" dir="2700000" algn="tl" rotWithShape="0">
              <a:prstClr val="black">
                <a:alpha val="76000"/>
              </a:prstClr>
            </a:outerShdw>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9600" b="1" dirty="0" smtClean="0">
                <a:solidFill>
                  <a:srgbClr val="FFC000"/>
                </a:solidFill>
                <a:effectLst>
                  <a:outerShdw blurRad="38100" dist="38100" dir="2700000" algn="tl">
                    <a:srgbClr val="000000">
                      <a:alpha val="43137"/>
                    </a:srgbClr>
                  </a:outerShdw>
                </a:effectLst>
                <a:latin typeface="Berlin Sans FB" panose="020E0602020502020306" pitchFamily="34" charset="0"/>
              </a:rPr>
              <a:t>UDVIKLINGEN</a:t>
            </a:r>
            <a:endParaRPr lang="da-DK" sz="9600" b="1" dirty="0">
              <a:solidFill>
                <a:srgbClr val="FFC000"/>
              </a:solidFill>
              <a:effectLst>
                <a:outerShdw blurRad="38100" dist="38100" dir="2700000" algn="tl">
                  <a:srgbClr val="000000">
                    <a:alpha val="43137"/>
                  </a:srgbClr>
                </a:outerShdw>
              </a:effectLst>
              <a:latin typeface="Berlin Sans FB" panose="020E0602020502020306" pitchFamily="34" charset="0"/>
            </a:endParaRPr>
          </a:p>
        </p:txBody>
      </p:sp>
      <p:pic>
        <p:nvPicPr>
          <p:cNvPr id="16" name="Billede 1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83513" y="5943207"/>
            <a:ext cx="1655064" cy="664464"/>
          </a:xfrm>
          <a:prstGeom prst="rect">
            <a:avLst/>
          </a:prstGeom>
        </p:spPr>
      </p:pic>
      <p:pic>
        <p:nvPicPr>
          <p:cNvPr id="17" name="Billede 1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223238" y="5751183"/>
            <a:ext cx="635508" cy="856488"/>
          </a:xfrm>
          <a:prstGeom prst="rect">
            <a:avLst/>
          </a:prstGeom>
        </p:spPr>
      </p:pic>
      <p:sp>
        <p:nvSpPr>
          <p:cNvPr id="9" name="Rektangel 8"/>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spTree>
    <p:extLst>
      <p:ext uri="{BB962C8B-B14F-4D97-AF65-F5344CB8AC3E}">
        <p14:creationId xmlns:p14="http://schemas.microsoft.com/office/powerpoint/2010/main" val="11114861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83513" y="5943207"/>
            <a:ext cx="1655064" cy="664464"/>
          </a:xfrm>
          <a:prstGeom prst="rect">
            <a:avLst/>
          </a:prstGeom>
        </p:spPr>
      </p:pic>
      <p:pic>
        <p:nvPicPr>
          <p:cNvPr id="6" name="Billede 5"/>
          <p:cNvPicPr>
            <a:picLocks noChangeAspect="1"/>
          </p:cNvPicPr>
          <p:nvPr/>
        </p:nvPicPr>
        <p:blipFill rotWithShape="1">
          <a:blip r:embed="rId4"/>
          <a:srcRect l="14000" t="22430" r="51180" b="13965"/>
          <a:stretch/>
        </p:blipFill>
        <p:spPr>
          <a:xfrm>
            <a:off x="1405182" y="802789"/>
            <a:ext cx="5145521" cy="5874537"/>
          </a:xfrm>
          <a:prstGeom prst="rect">
            <a:avLst/>
          </a:prstGeom>
        </p:spPr>
      </p:pic>
      <p:pic>
        <p:nvPicPr>
          <p:cNvPr id="10" name="Billede 9"/>
          <p:cNvPicPr>
            <a:picLocks noChangeAspect="1"/>
          </p:cNvPicPr>
          <p:nvPr/>
        </p:nvPicPr>
        <p:blipFill rotWithShape="1">
          <a:blip r:embed="rId4"/>
          <a:srcRect l="53114" t="22430" r="15458" b="24130"/>
          <a:stretch/>
        </p:blipFill>
        <p:spPr>
          <a:xfrm>
            <a:off x="7214509" y="515552"/>
            <a:ext cx="4644237" cy="4935679"/>
          </a:xfrm>
          <a:prstGeom prst="rect">
            <a:avLst/>
          </a:prstGeom>
        </p:spPr>
      </p:pic>
      <p:sp>
        <p:nvSpPr>
          <p:cNvPr id="4" name="Tekstfelt 3"/>
          <p:cNvSpPr txBox="1"/>
          <p:nvPr/>
        </p:nvSpPr>
        <p:spPr>
          <a:xfrm>
            <a:off x="407180" y="316102"/>
            <a:ext cx="11319382" cy="646331"/>
          </a:xfrm>
          <a:prstGeom prst="rect">
            <a:avLst/>
          </a:prstGeom>
          <a:noFill/>
        </p:spPr>
        <p:txBody>
          <a:bodyPr wrap="square" rtlCol="0">
            <a:spAutoFit/>
          </a:bodyPr>
          <a:lstStyle/>
          <a:p>
            <a:r>
              <a:rPr lang="da-DK" sz="3600" b="1" dirty="0" err="1" smtClean="0">
                <a:solidFill>
                  <a:schemeClr val="accent4"/>
                </a:solidFill>
                <a:latin typeface="Berlin Sans FB" panose="020E0602020502020306" pitchFamily="34" charset="0"/>
              </a:rPr>
              <a:t>FoC</a:t>
            </a:r>
            <a:r>
              <a:rPr lang="da-DK" sz="3600" b="1" dirty="0" smtClean="0">
                <a:solidFill>
                  <a:schemeClr val="accent4"/>
                </a:solidFill>
                <a:latin typeface="Berlin Sans FB" panose="020E0602020502020306" pitchFamily="34" charset="0"/>
              </a:rPr>
              <a:t> startede i 2013 – En dynamisk begrebsramme</a:t>
            </a:r>
            <a:endParaRPr lang="da-DK" sz="3600" b="1" dirty="0">
              <a:solidFill>
                <a:schemeClr val="accent4"/>
              </a:solidFill>
              <a:latin typeface="Berlin Sans FB" panose="020E0602020502020306" pitchFamily="34" charset="0"/>
            </a:endParaRPr>
          </a:p>
        </p:txBody>
      </p:sp>
      <p:pic>
        <p:nvPicPr>
          <p:cNvPr id="5" name="Billed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pic>
        <p:nvPicPr>
          <p:cNvPr id="8" name="Billede 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223238" y="5751183"/>
            <a:ext cx="635508" cy="856488"/>
          </a:xfrm>
          <a:prstGeom prst="rect">
            <a:avLst/>
          </a:prstGeom>
        </p:spPr>
      </p:pic>
      <p:sp>
        <p:nvSpPr>
          <p:cNvPr id="9" name="Rektangel 8"/>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Højre klammeparentes 1"/>
          <p:cNvSpPr/>
          <p:nvPr/>
        </p:nvSpPr>
        <p:spPr>
          <a:xfrm>
            <a:off x="6271577" y="1248508"/>
            <a:ext cx="865504" cy="4694699"/>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pic>
        <p:nvPicPr>
          <p:cNvPr id="11" name="Billede 10"/>
          <p:cNvPicPr>
            <a:picLocks noChangeAspect="1"/>
          </p:cNvPicPr>
          <p:nvPr/>
        </p:nvPicPr>
        <p:blipFill rotWithShape="1">
          <a:blip r:embed="rId4"/>
          <a:srcRect l="69847" t="74981" r="15458" b="13965"/>
          <a:stretch/>
        </p:blipFill>
        <p:spPr>
          <a:xfrm>
            <a:off x="8387862" y="5082710"/>
            <a:ext cx="2171570" cy="1020920"/>
          </a:xfrm>
          <a:prstGeom prst="rect">
            <a:avLst/>
          </a:prstGeom>
        </p:spPr>
      </p:pic>
    </p:spTree>
    <p:extLst>
      <p:ext uri="{BB962C8B-B14F-4D97-AF65-F5344CB8AC3E}">
        <p14:creationId xmlns:p14="http://schemas.microsoft.com/office/powerpoint/2010/main" val="1087572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6679" y="3861"/>
            <a:ext cx="12018263" cy="1436243"/>
          </a:xfrm>
        </p:spPr>
        <p:txBody>
          <a:bodyPr>
            <a:normAutofit/>
          </a:bodyPr>
          <a:lstStyle/>
          <a:p>
            <a:r>
              <a:rPr lang="da-DK" sz="4000" b="1" dirty="0" smtClean="0">
                <a:solidFill>
                  <a:schemeClr val="accent4"/>
                </a:solidFill>
                <a:latin typeface="Berlin Sans FB" panose="020E0602020502020306" pitchFamily="34" charset="0"/>
              </a:rPr>
              <a:t>BEGREBSRAMMEN</a:t>
            </a:r>
            <a:r>
              <a:rPr lang="da-DK" sz="4000" b="1" dirty="0">
                <a:solidFill>
                  <a:schemeClr val="accent4"/>
                </a:solidFill>
                <a:latin typeface="Berlin Sans FB" panose="020E0602020502020306" pitchFamily="34" charset="0"/>
              </a:rPr>
              <a:t> </a:t>
            </a:r>
            <a:r>
              <a:rPr lang="da-DK" sz="4000" b="1" dirty="0" smtClean="0">
                <a:solidFill>
                  <a:schemeClr val="accent4"/>
                </a:solidFill>
                <a:latin typeface="Berlin Sans FB" panose="020E0602020502020306" pitchFamily="34" charset="0"/>
              </a:rPr>
              <a:t>FUNDAMENTALS OF CARE</a:t>
            </a:r>
            <a:endParaRPr lang="da-DK" sz="4000" b="1" dirty="0">
              <a:solidFill>
                <a:schemeClr val="accent4"/>
              </a:solidFill>
              <a:latin typeface="Berlin Sans FB" panose="020E0602020502020306" pitchFamily="34" charset="0"/>
            </a:endParaRPr>
          </a:p>
        </p:txBody>
      </p:sp>
      <p:sp>
        <p:nvSpPr>
          <p:cNvPr id="3" name="Pladsholder til indhold 2"/>
          <p:cNvSpPr>
            <a:spLocks noGrp="1"/>
          </p:cNvSpPr>
          <p:nvPr>
            <p:ph idx="1"/>
          </p:nvPr>
        </p:nvSpPr>
        <p:spPr>
          <a:xfrm>
            <a:off x="6693446" y="1512403"/>
            <a:ext cx="5317776" cy="4714660"/>
          </a:xfrm>
        </p:spPr>
        <p:txBody>
          <a:bodyPr>
            <a:normAutofit lnSpcReduction="10000"/>
          </a:bodyPr>
          <a:lstStyle/>
          <a:p>
            <a:r>
              <a:rPr lang="en-US" sz="2400" dirty="0" smtClean="0">
                <a:solidFill>
                  <a:srgbClr val="18A44A"/>
                </a:solidFill>
                <a:latin typeface="Berlin Sans FB" panose="020E0602020502020306" pitchFamily="34" charset="0"/>
              </a:rPr>
              <a:t>EN TILLIDSFULD TERAPEUTISK RELATION MELLEM PATIENTEN OG SYGEPLEJERSKEN</a:t>
            </a:r>
          </a:p>
          <a:p>
            <a:endParaRPr lang="en-US" sz="2400" dirty="0" smtClean="0">
              <a:solidFill>
                <a:srgbClr val="18A44A"/>
              </a:solidFill>
              <a:latin typeface="Berlin Sans FB" panose="020E0602020502020306" pitchFamily="34" charset="0"/>
            </a:endParaRPr>
          </a:p>
          <a:p>
            <a:r>
              <a:rPr lang="en-US" sz="2400" dirty="0" smtClean="0">
                <a:solidFill>
                  <a:srgbClr val="9F5FCF"/>
                </a:solidFill>
                <a:latin typeface="Berlin Sans FB" panose="020E0602020502020306" pitchFamily="34" charset="0"/>
              </a:rPr>
              <a:t>INTEGRERING OG OPFYLDELSE AF PATIENTENS FYSISKE, PSYKOSOCIALE OG RELATIONELLE BEHOV</a:t>
            </a:r>
          </a:p>
          <a:p>
            <a:endParaRPr lang="en-US" sz="2400" dirty="0">
              <a:solidFill>
                <a:srgbClr val="9F5FCF"/>
              </a:solidFill>
              <a:latin typeface="Berlin Sans FB" panose="020E0602020502020306" pitchFamily="34" charset="0"/>
            </a:endParaRPr>
          </a:p>
          <a:p>
            <a:r>
              <a:rPr lang="en-US" sz="2400" dirty="0" smtClean="0">
                <a:solidFill>
                  <a:schemeClr val="accent2">
                    <a:lumMod val="75000"/>
                  </a:schemeClr>
                </a:solidFill>
                <a:latin typeface="Berlin Sans FB" panose="020E0602020502020306" pitchFamily="34" charset="0"/>
              </a:rPr>
              <a:t>KONTEKSTEN FOR OMSORG DER UNDERSTØTTER EN UDVIKLINING AF RELATIONEN OG INTEGRATION AF OMSORGEN</a:t>
            </a:r>
            <a:endParaRPr lang="da-DK" sz="2400" dirty="0">
              <a:solidFill>
                <a:schemeClr val="accent2">
                  <a:lumMod val="75000"/>
                </a:schemeClr>
              </a:solidFill>
              <a:latin typeface="Berlin Sans FB" panose="020E0602020502020306" pitchFamily="34" charset="0"/>
            </a:endParaRPr>
          </a:p>
        </p:txBody>
      </p:sp>
      <p:pic>
        <p:nvPicPr>
          <p:cNvPr id="9" name="Bille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sp>
        <p:nvSpPr>
          <p:cNvPr id="10" name="Rektangel 9"/>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AutoShape 3"/>
          <p:cNvSpPr>
            <a:spLocks noChangeAspect="1" noChangeArrowheads="1" noTextEdit="1"/>
          </p:cNvSpPr>
          <p:nvPr/>
        </p:nvSpPr>
        <p:spPr bwMode="auto">
          <a:xfrm rot="217316">
            <a:off x="1446722" y="3244766"/>
            <a:ext cx="67849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pic>
        <p:nvPicPr>
          <p:cNvPr id="6" name="Billede 5"/>
          <p:cNvPicPr>
            <a:picLocks noChangeAspect="1"/>
          </p:cNvPicPr>
          <p:nvPr/>
        </p:nvPicPr>
        <p:blipFill rotWithShape="1">
          <a:blip r:embed="rId4"/>
          <a:srcRect l="18030" t="18034" r="19525" b="13599"/>
          <a:stretch/>
        </p:blipFill>
        <p:spPr>
          <a:xfrm>
            <a:off x="418181" y="1338397"/>
            <a:ext cx="6490809" cy="4441320"/>
          </a:xfrm>
          <a:prstGeom prst="ellipse">
            <a:avLst/>
          </a:prstGeom>
        </p:spPr>
      </p:pic>
      <p:sp>
        <p:nvSpPr>
          <p:cNvPr id="13" name="Rektangel 12"/>
          <p:cNvSpPr/>
          <p:nvPr/>
        </p:nvSpPr>
        <p:spPr>
          <a:xfrm>
            <a:off x="2200518" y="5816346"/>
            <a:ext cx="5448282" cy="369332"/>
          </a:xfrm>
          <a:prstGeom prst="rect">
            <a:avLst/>
          </a:prstGeom>
        </p:spPr>
        <p:txBody>
          <a:bodyPr wrap="square">
            <a:spAutoFit/>
          </a:bodyPr>
          <a:lstStyle/>
          <a:p>
            <a:r>
              <a:rPr lang="da-DK" i="1" dirty="0">
                <a:solidFill>
                  <a:srgbClr val="6A6765"/>
                </a:solidFill>
                <a:latin typeface="Roboto Condensed"/>
              </a:rPr>
              <a:t> </a:t>
            </a:r>
            <a:r>
              <a:rPr lang="da-DK" sz="1200" i="1" dirty="0">
                <a:latin typeface="Roboto Condensed"/>
                <a:hlinkClick r:id="rId5"/>
              </a:rPr>
              <a:t>https://ilccare.org/the-framework/</a:t>
            </a:r>
            <a:endParaRPr lang="da-DK" sz="1200" dirty="0"/>
          </a:p>
        </p:txBody>
      </p:sp>
      <p:sp>
        <p:nvSpPr>
          <p:cNvPr id="5" name="Rektangel 4"/>
          <p:cNvSpPr/>
          <p:nvPr/>
        </p:nvSpPr>
        <p:spPr>
          <a:xfrm>
            <a:off x="2252154" y="6123328"/>
            <a:ext cx="2495395" cy="553998"/>
          </a:xfrm>
          <a:prstGeom prst="rect">
            <a:avLst/>
          </a:prstGeom>
        </p:spPr>
        <p:txBody>
          <a:bodyPr wrap="square">
            <a:spAutoFit/>
          </a:bodyPr>
          <a:lstStyle/>
          <a:p>
            <a:pPr>
              <a:buFont typeface="Arial" panose="020B0604020202020204" pitchFamily="34" charset="0"/>
              <a:buChar char="•"/>
            </a:pPr>
            <a:r>
              <a:rPr lang="da-DK" sz="500" i="1" dirty="0">
                <a:solidFill>
                  <a:srgbClr val="6A6765"/>
                </a:solidFill>
                <a:latin typeface="Roboto Condensed"/>
              </a:rPr>
              <a:t>Content </a:t>
            </a:r>
            <a:r>
              <a:rPr lang="da-DK" sz="500" i="1" dirty="0" err="1">
                <a:solidFill>
                  <a:srgbClr val="6A6765"/>
                </a:solidFill>
                <a:latin typeface="Roboto Condensed"/>
              </a:rPr>
              <a:t>within</a:t>
            </a:r>
            <a:r>
              <a:rPr lang="da-DK" sz="500" i="1" dirty="0">
                <a:solidFill>
                  <a:srgbClr val="6A6765"/>
                </a:solidFill>
                <a:latin typeface="Roboto Condensed"/>
              </a:rPr>
              <a:t> image </a:t>
            </a:r>
            <a:r>
              <a:rPr lang="da-DK" sz="500" i="1" dirty="0" err="1">
                <a:solidFill>
                  <a:srgbClr val="6A6765"/>
                </a:solidFill>
                <a:latin typeface="Roboto Condensed"/>
              </a:rPr>
              <a:t>derived</a:t>
            </a:r>
            <a:r>
              <a:rPr lang="da-DK" sz="500" i="1" dirty="0">
                <a:solidFill>
                  <a:srgbClr val="6A6765"/>
                </a:solidFill>
                <a:latin typeface="Roboto Condensed"/>
              </a:rPr>
              <a:t> from Feo, R., </a:t>
            </a:r>
            <a:r>
              <a:rPr lang="da-DK" sz="500" i="1" dirty="0" err="1">
                <a:solidFill>
                  <a:srgbClr val="6A6765"/>
                </a:solidFill>
                <a:latin typeface="Roboto Condensed"/>
              </a:rPr>
              <a:t>Conroy</a:t>
            </a:r>
            <a:r>
              <a:rPr lang="da-DK" sz="500" i="1" dirty="0">
                <a:solidFill>
                  <a:srgbClr val="6A6765"/>
                </a:solidFill>
                <a:latin typeface="Roboto Condensed"/>
              </a:rPr>
              <a:t>, T., </a:t>
            </a:r>
            <a:r>
              <a:rPr lang="da-DK" sz="500" i="1" dirty="0" err="1">
                <a:solidFill>
                  <a:srgbClr val="6A6765"/>
                </a:solidFill>
                <a:latin typeface="Roboto Condensed"/>
              </a:rPr>
              <a:t>Jangland</a:t>
            </a:r>
            <a:r>
              <a:rPr lang="da-DK" sz="500" i="1" dirty="0">
                <a:solidFill>
                  <a:srgbClr val="6A6765"/>
                </a:solidFill>
                <a:latin typeface="Roboto Condensed"/>
              </a:rPr>
              <a:t>. E., </a:t>
            </a:r>
            <a:r>
              <a:rPr lang="da-DK" sz="500" i="1" dirty="0" err="1">
                <a:solidFill>
                  <a:srgbClr val="6A6765"/>
                </a:solidFill>
                <a:latin typeface="Roboto Condensed"/>
              </a:rPr>
              <a:t>Muntlin</a:t>
            </a:r>
            <a:r>
              <a:rPr lang="da-DK" sz="500" i="1" dirty="0">
                <a:solidFill>
                  <a:srgbClr val="6A6765"/>
                </a:solidFill>
                <a:latin typeface="Roboto Condensed"/>
              </a:rPr>
              <a:t> </a:t>
            </a:r>
            <a:r>
              <a:rPr lang="da-DK" sz="500" i="1" dirty="0" err="1">
                <a:solidFill>
                  <a:srgbClr val="6A6765"/>
                </a:solidFill>
                <a:latin typeface="Roboto Condensed"/>
              </a:rPr>
              <a:t>Athlin</a:t>
            </a:r>
            <a:r>
              <a:rPr lang="da-DK" sz="500" i="1" dirty="0">
                <a:solidFill>
                  <a:srgbClr val="6A6765"/>
                </a:solidFill>
                <a:latin typeface="Roboto Condensed"/>
              </a:rPr>
              <a:t>, Å., </a:t>
            </a:r>
            <a:r>
              <a:rPr lang="da-DK" sz="500" i="1" dirty="0" err="1">
                <a:solidFill>
                  <a:srgbClr val="6A6765"/>
                </a:solidFill>
                <a:latin typeface="Roboto Condensed"/>
              </a:rPr>
              <a:t>Brovall</a:t>
            </a:r>
            <a:r>
              <a:rPr lang="da-DK" sz="500" i="1" dirty="0">
                <a:solidFill>
                  <a:srgbClr val="6A6765"/>
                </a:solidFill>
                <a:latin typeface="Roboto Condensed"/>
              </a:rPr>
              <a:t>, M., </a:t>
            </a:r>
            <a:r>
              <a:rPr lang="da-DK" sz="500" i="1" dirty="0" err="1">
                <a:solidFill>
                  <a:srgbClr val="6A6765"/>
                </a:solidFill>
                <a:latin typeface="Roboto Condensed"/>
              </a:rPr>
              <a:t>Parr</a:t>
            </a:r>
            <a:r>
              <a:rPr lang="da-DK" sz="500" i="1" dirty="0">
                <a:solidFill>
                  <a:srgbClr val="6A6765"/>
                </a:solidFill>
                <a:latin typeface="Roboto Condensed"/>
              </a:rPr>
              <a:t>, J., Blomberg, K., &amp; </a:t>
            </a:r>
            <a:r>
              <a:rPr lang="da-DK" sz="500" i="1" dirty="0" err="1">
                <a:solidFill>
                  <a:srgbClr val="6A6765"/>
                </a:solidFill>
                <a:latin typeface="Roboto Condensed"/>
              </a:rPr>
              <a:t>Kitson</a:t>
            </a:r>
            <a:r>
              <a:rPr lang="da-DK" sz="500" i="1" dirty="0">
                <a:solidFill>
                  <a:srgbClr val="6A6765"/>
                </a:solidFill>
                <a:latin typeface="Roboto Condensed"/>
              </a:rPr>
              <a:t>, A. (2017). </a:t>
            </a:r>
            <a:r>
              <a:rPr lang="da-DK" sz="500" i="1" dirty="0" err="1">
                <a:solidFill>
                  <a:srgbClr val="6A6765"/>
                </a:solidFill>
                <a:latin typeface="Roboto Condensed"/>
              </a:rPr>
              <a:t>Towards</a:t>
            </a:r>
            <a:r>
              <a:rPr lang="da-DK" sz="500" i="1" dirty="0">
                <a:solidFill>
                  <a:srgbClr val="6A6765"/>
                </a:solidFill>
                <a:latin typeface="Roboto Condensed"/>
              </a:rPr>
              <a:t> a </a:t>
            </a:r>
            <a:r>
              <a:rPr lang="da-DK" sz="500" i="1" dirty="0" err="1">
                <a:solidFill>
                  <a:srgbClr val="6A6765"/>
                </a:solidFill>
                <a:latin typeface="Roboto Condensed"/>
              </a:rPr>
              <a:t>standardised</a:t>
            </a:r>
            <a:r>
              <a:rPr lang="da-DK" sz="500" i="1" dirty="0">
                <a:solidFill>
                  <a:srgbClr val="6A6765"/>
                </a:solidFill>
                <a:latin typeface="Roboto Condensed"/>
              </a:rPr>
              <a:t> definition for fundamental </a:t>
            </a:r>
            <a:r>
              <a:rPr lang="da-DK" sz="500" i="1" dirty="0" err="1">
                <a:solidFill>
                  <a:srgbClr val="6A6765"/>
                </a:solidFill>
                <a:latin typeface="Roboto Condensed"/>
              </a:rPr>
              <a:t>care</a:t>
            </a:r>
            <a:r>
              <a:rPr lang="da-DK" sz="500" i="1" dirty="0">
                <a:solidFill>
                  <a:srgbClr val="6A6765"/>
                </a:solidFill>
                <a:latin typeface="Roboto Condensed"/>
              </a:rPr>
              <a:t>: A </a:t>
            </a:r>
            <a:r>
              <a:rPr lang="da-DK" sz="500" i="1" dirty="0" err="1">
                <a:solidFill>
                  <a:srgbClr val="6A6765"/>
                </a:solidFill>
                <a:latin typeface="Roboto Condensed"/>
              </a:rPr>
              <a:t>modified</a:t>
            </a:r>
            <a:r>
              <a:rPr lang="da-DK" sz="500" i="1" dirty="0">
                <a:solidFill>
                  <a:srgbClr val="6A6765"/>
                </a:solidFill>
                <a:latin typeface="Roboto Condensed"/>
              </a:rPr>
              <a:t> Delphi </a:t>
            </a:r>
            <a:r>
              <a:rPr lang="da-DK" sz="500" i="1" dirty="0" err="1">
                <a:solidFill>
                  <a:srgbClr val="6A6765"/>
                </a:solidFill>
                <a:latin typeface="Roboto Condensed"/>
              </a:rPr>
              <a:t>study</a:t>
            </a:r>
            <a:r>
              <a:rPr lang="da-DK" sz="500" i="1" dirty="0">
                <a:solidFill>
                  <a:srgbClr val="6A6765"/>
                </a:solidFill>
                <a:latin typeface="Roboto Condensed"/>
              </a:rPr>
              <a:t>. Journal of </a:t>
            </a:r>
            <a:r>
              <a:rPr lang="da-DK" sz="500" i="1" dirty="0" err="1">
                <a:solidFill>
                  <a:srgbClr val="6A6765"/>
                </a:solidFill>
                <a:latin typeface="Roboto Condensed"/>
              </a:rPr>
              <a:t>Clinical</a:t>
            </a:r>
            <a:r>
              <a:rPr lang="da-DK" sz="500" i="1" dirty="0">
                <a:solidFill>
                  <a:srgbClr val="6A6765"/>
                </a:solidFill>
                <a:latin typeface="Roboto Condensed"/>
              </a:rPr>
              <a:t> </a:t>
            </a:r>
            <a:r>
              <a:rPr lang="da-DK" sz="500" i="1" dirty="0" err="1">
                <a:solidFill>
                  <a:srgbClr val="6A6765"/>
                </a:solidFill>
                <a:latin typeface="Roboto Condensed"/>
              </a:rPr>
              <a:t>Nursing</a:t>
            </a:r>
            <a:r>
              <a:rPr lang="da-DK" sz="500" i="1" dirty="0">
                <a:solidFill>
                  <a:srgbClr val="6A6765"/>
                </a:solidFill>
                <a:latin typeface="Roboto Condensed"/>
              </a:rPr>
              <a:t>, 27, 2285-2299. </a:t>
            </a:r>
            <a:r>
              <a:rPr lang="da-DK" sz="500" i="1" dirty="0" err="1">
                <a:solidFill>
                  <a:srgbClr val="6A6765"/>
                </a:solidFill>
                <a:latin typeface="Roboto Condensed"/>
              </a:rPr>
              <a:t>doi</a:t>
            </a:r>
            <a:r>
              <a:rPr lang="da-DK" sz="500" i="1" dirty="0">
                <a:solidFill>
                  <a:srgbClr val="6A6765"/>
                </a:solidFill>
                <a:latin typeface="Roboto Condensed"/>
              </a:rPr>
              <a:t>: </a:t>
            </a:r>
            <a:r>
              <a:rPr lang="da-DK" sz="500" i="1" dirty="0" smtClean="0">
                <a:solidFill>
                  <a:srgbClr val="6A6765"/>
                </a:solidFill>
                <a:latin typeface="Roboto Condensed"/>
              </a:rPr>
              <a:t>10.1111/jocn.14247. </a:t>
            </a:r>
            <a:r>
              <a:rPr lang="en-US" sz="500" i="1" dirty="0" smtClean="0">
                <a:solidFill>
                  <a:srgbClr val="6A6765"/>
                </a:solidFill>
                <a:latin typeface="Roboto Condensed"/>
              </a:rPr>
              <a:t>Danish </a:t>
            </a:r>
            <a:r>
              <a:rPr lang="en-US" sz="500" i="1" dirty="0">
                <a:solidFill>
                  <a:srgbClr val="6A6765"/>
                </a:solidFill>
                <a:latin typeface="Roboto Condensed"/>
              </a:rPr>
              <a:t>translation of the ILC Fundamentals of Care Framework image provided by </a:t>
            </a:r>
            <a:r>
              <a:rPr lang="en-US" sz="500" i="1" dirty="0" err="1">
                <a:solidFill>
                  <a:srgbClr val="6A6765"/>
                </a:solidFill>
                <a:latin typeface="Roboto Condensed"/>
              </a:rPr>
              <a:t>Grønkjær</a:t>
            </a:r>
            <a:r>
              <a:rPr lang="en-US" sz="500" i="1" dirty="0">
                <a:solidFill>
                  <a:srgbClr val="6A6765"/>
                </a:solidFill>
                <a:latin typeface="Roboto Condensed"/>
              </a:rPr>
              <a:t>, M, Aalborg University Hospital &amp; Aalborg University, </a:t>
            </a:r>
            <a:r>
              <a:rPr lang="en-US" sz="500" i="1" dirty="0" smtClean="0">
                <a:solidFill>
                  <a:srgbClr val="6A6765"/>
                </a:solidFill>
                <a:latin typeface="Roboto Condensed"/>
              </a:rPr>
              <a:t>Denmark</a:t>
            </a:r>
            <a:endParaRPr lang="en-US" sz="500" dirty="0">
              <a:solidFill>
                <a:srgbClr val="6A6765"/>
              </a:solidFill>
              <a:latin typeface="Roboto Condensed"/>
            </a:endParaRPr>
          </a:p>
        </p:txBody>
      </p:sp>
      <p:pic>
        <p:nvPicPr>
          <p:cNvPr id="22" name="Billede 2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83513" y="5943207"/>
            <a:ext cx="1655064" cy="664464"/>
          </a:xfrm>
          <a:prstGeom prst="rect">
            <a:avLst/>
          </a:prstGeom>
        </p:spPr>
      </p:pic>
      <p:pic>
        <p:nvPicPr>
          <p:cNvPr id="23" name="Billede 2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223238" y="5751183"/>
            <a:ext cx="635508" cy="856488"/>
          </a:xfrm>
          <a:prstGeom prst="rect">
            <a:avLst/>
          </a:prstGeom>
        </p:spPr>
      </p:pic>
    </p:spTree>
    <p:extLst>
      <p:ext uri="{BB962C8B-B14F-4D97-AF65-F5344CB8AC3E}">
        <p14:creationId xmlns:p14="http://schemas.microsoft.com/office/powerpoint/2010/main" val="42380857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6679" y="3861"/>
            <a:ext cx="12018263" cy="1436243"/>
          </a:xfrm>
        </p:spPr>
        <p:txBody>
          <a:bodyPr>
            <a:normAutofit/>
          </a:bodyPr>
          <a:lstStyle/>
          <a:p>
            <a:r>
              <a:rPr lang="da-DK" sz="4000" b="1" dirty="0" smtClean="0">
                <a:solidFill>
                  <a:schemeClr val="accent4"/>
                </a:solidFill>
                <a:latin typeface="Berlin Sans FB" panose="020E0602020502020306" pitchFamily="34" charset="0"/>
              </a:rPr>
              <a:t>BEGREBSRAMMEN</a:t>
            </a:r>
            <a:r>
              <a:rPr lang="da-DK" sz="4000" b="1" dirty="0">
                <a:solidFill>
                  <a:schemeClr val="accent4"/>
                </a:solidFill>
                <a:latin typeface="Berlin Sans FB" panose="020E0602020502020306" pitchFamily="34" charset="0"/>
              </a:rPr>
              <a:t> </a:t>
            </a:r>
            <a:r>
              <a:rPr lang="da-DK" sz="4000" b="1" dirty="0" smtClean="0">
                <a:solidFill>
                  <a:schemeClr val="accent4"/>
                </a:solidFill>
                <a:latin typeface="Berlin Sans FB" panose="020E0602020502020306" pitchFamily="34" charset="0"/>
              </a:rPr>
              <a:t>FUNDAMENTALS OF CARE</a:t>
            </a:r>
            <a:endParaRPr lang="da-DK" sz="4000" b="1" dirty="0">
              <a:solidFill>
                <a:schemeClr val="accent4"/>
              </a:solidFill>
              <a:latin typeface="Berlin Sans FB" panose="020E0602020502020306" pitchFamily="34" charset="0"/>
            </a:endParaRPr>
          </a:p>
        </p:txBody>
      </p:sp>
      <p:sp>
        <p:nvSpPr>
          <p:cNvPr id="3" name="Pladsholder til indhold 2"/>
          <p:cNvSpPr>
            <a:spLocks noGrp="1"/>
          </p:cNvSpPr>
          <p:nvPr>
            <p:ph idx="1"/>
          </p:nvPr>
        </p:nvSpPr>
        <p:spPr>
          <a:xfrm>
            <a:off x="6693446" y="1512403"/>
            <a:ext cx="5317776" cy="4714660"/>
          </a:xfrm>
        </p:spPr>
        <p:txBody>
          <a:bodyPr>
            <a:normAutofit/>
          </a:bodyPr>
          <a:lstStyle/>
          <a:p>
            <a:r>
              <a:rPr lang="da-DK" sz="3600" dirty="0" smtClean="0">
                <a:solidFill>
                  <a:schemeClr val="accent6"/>
                </a:solidFill>
                <a:latin typeface="Berlin Sans FB" panose="020E0602020502020306" pitchFamily="34" charset="0"/>
              </a:rPr>
              <a:t>Relationen:</a:t>
            </a:r>
          </a:p>
          <a:p>
            <a:pPr lvl="1"/>
            <a:r>
              <a:rPr lang="da-DK" sz="3200" dirty="0" smtClean="0">
                <a:solidFill>
                  <a:schemeClr val="accent6"/>
                </a:solidFill>
                <a:latin typeface="Berlin Sans FB" panose="020E0602020502020306" pitchFamily="34" charset="0"/>
              </a:rPr>
              <a:t>Tillid</a:t>
            </a:r>
          </a:p>
          <a:p>
            <a:pPr lvl="1"/>
            <a:r>
              <a:rPr lang="da-DK" sz="3200" dirty="0" smtClean="0">
                <a:solidFill>
                  <a:schemeClr val="accent6"/>
                </a:solidFill>
                <a:latin typeface="Berlin Sans FB" panose="020E0602020502020306" pitchFamily="34" charset="0"/>
              </a:rPr>
              <a:t>Opmærksomhed</a:t>
            </a:r>
          </a:p>
          <a:p>
            <a:pPr lvl="1"/>
            <a:r>
              <a:rPr lang="da-DK" sz="3200" dirty="0" smtClean="0">
                <a:solidFill>
                  <a:schemeClr val="accent6"/>
                </a:solidFill>
                <a:latin typeface="Berlin Sans FB" panose="020E0602020502020306" pitchFamily="34" charset="0"/>
              </a:rPr>
              <a:t>Forudseenhed</a:t>
            </a:r>
          </a:p>
          <a:p>
            <a:pPr lvl="1"/>
            <a:r>
              <a:rPr lang="da-DK" sz="3200" dirty="0" smtClean="0">
                <a:solidFill>
                  <a:schemeClr val="accent6"/>
                </a:solidFill>
                <a:latin typeface="Berlin Sans FB" panose="020E0602020502020306" pitchFamily="34" charset="0"/>
              </a:rPr>
              <a:t>Viden</a:t>
            </a:r>
          </a:p>
          <a:p>
            <a:pPr lvl="1"/>
            <a:r>
              <a:rPr lang="da-DK" sz="3200" dirty="0" smtClean="0">
                <a:solidFill>
                  <a:schemeClr val="accent6"/>
                </a:solidFill>
                <a:latin typeface="Berlin Sans FB" panose="020E0602020502020306" pitchFamily="34" charset="0"/>
              </a:rPr>
              <a:t>Evaluering</a:t>
            </a:r>
            <a:endParaRPr lang="da-DK" sz="3200" dirty="0">
              <a:solidFill>
                <a:schemeClr val="accent6"/>
              </a:solidFill>
              <a:latin typeface="Berlin Sans FB" panose="020E0602020502020306" pitchFamily="34" charset="0"/>
            </a:endParaRPr>
          </a:p>
        </p:txBody>
      </p:sp>
      <p:pic>
        <p:nvPicPr>
          <p:cNvPr id="9" name="Bille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0679" y="5776801"/>
            <a:ext cx="1520433" cy="900525"/>
          </a:xfrm>
          <a:prstGeom prst="rect">
            <a:avLst/>
          </a:prstGeom>
        </p:spPr>
      </p:pic>
      <p:sp>
        <p:nvSpPr>
          <p:cNvPr id="10" name="Rektangel 9"/>
          <p:cNvSpPr/>
          <p:nvPr/>
        </p:nvSpPr>
        <p:spPr>
          <a:xfrm>
            <a:off x="173736" y="105568"/>
            <a:ext cx="11834622" cy="66053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AutoShape 3"/>
          <p:cNvSpPr>
            <a:spLocks noChangeAspect="1" noChangeArrowheads="1" noTextEdit="1"/>
          </p:cNvSpPr>
          <p:nvPr/>
        </p:nvSpPr>
        <p:spPr bwMode="auto">
          <a:xfrm rot="217316">
            <a:off x="1446722" y="3244766"/>
            <a:ext cx="67849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pic>
        <p:nvPicPr>
          <p:cNvPr id="6" name="Billede 5"/>
          <p:cNvPicPr>
            <a:picLocks noChangeAspect="1"/>
          </p:cNvPicPr>
          <p:nvPr/>
        </p:nvPicPr>
        <p:blipFill rotWithShape="1">
          <a:blip r:embed="rId4"/>
          <a:srcRect l="18030" t="18034" r="19525" b="13599"/>
          <a:stretch/>
        </p:blipFill>
        <p:spPr>
          <a:xfrm>
            <a:off x="418181" y="1338397"/>
            <a:ext cx="6490809" cy="4441320"/>
          </a:xfrm>
          <a:prstGeom prst="ellipse">
            <a:avLst/>
          </a:prstGeom>
        </p:spPr>
      </p:pic>
      <p:sp>
        <p:nvSpPr>
          <p:cNvPr id="13" name="Rektangel 12"/>
          <p:cNvSpPr/>
          <p:nvPr/>
        </p:nvSpPr>
        <p:spPr>
          <a:xfrm>
            <a:off x="2200518" y="5816346"/>
            <a:ext cx="5448282" cy="369332"/>
          </a:xfrm>
          <a:prstGeom prst="rect">
            <a:avLst/>
          </a:prstGeom>
        </p:spPr>
        <p:txBody>
          <a:bodyPr wrap="square">
            <a:spAutoFit/>
          </a:bodyPr>
          <a:lstStyle/>
          <a:p>
            <a:r>
              <a:rPr lang="da-DK" i="1" dirty="0">
                <a:solidFill>
                  <a:srgbClr val="6A6765"/>
                </a:solidFill>
                <a:latin typeface="Roboto Condensed"/>
              </a:rPr>
              <a:t> </a:t>
            </a:r>
            <a:r>
              <a:rPr lang="da-DK" sz="1200" i="1" dirty="0">
                <a:latin typeface="Roboto Condensed"/>
                <a:hlinkClick r:id="rId5"/>
              </a:rPr>
              <a:t>https://ilccare.org/the-framework/</a:t>
            </a:r>
            <a:endParaRPr lang="da-DK" sz="1200" dirty="0"/>
          </a:p>
        </p:txBody>
      </p:sp>
      <p:sp>
        <p:nvSpPr>
          <p:cNvPr id="5" name="Rektangel 4"/>
          <p:cNvSpPr/>
          <p:nvPr/>
        </p:nvSpPr>
        <p:spPr>
          <a:xfrm>
            <a:off x="2252154" y="6123328"/>
            <a:ext cx="2495395" cy="553998"/>
          </a:xfrm>
          <a:prstGeom prst="rect">
            <a:avLst/>
          </a:prstGeom>
        </p:spPr>
        <p:txBody>
          <a:bodyPr wrap="square">
            <a:spAutoFit/>
          </a:bodyPr>
          <a:lstStyle/>
          <a:p>
            <a:pPr>
              <a:buFont typeface="Arial" panose="020B0604020202020204" pitchFamily="34" charset="0"/>
              <a:buChar char="•"/>
            </a:pPr>
            <a:r>
              <a:rPr lang="da-DK" sz="500" i="1" dirty="0">
                <a:solidFill>
                  <a:srgbClr val="6A6765"/>
                </a:solidFill>
                <a:latin typeface="Roboto Condensed"/>
              </a:rPr>
              <a:t>Content </a:t>
            </a:r>
            <a:r>
              <a:rPr lang="da-DK" sz="500" i="1" dirty="0" err="1">
                <a:solidFill>
                  <a:srgbClr val="6A6765"/>
                </a:solidFill>
                <a:latin typeface="Roboto Condensed"/>
              </a:rPr>
              <a:t>within</a:t>
            </a:r>
            <a:r>
              <a:rPr lang="da-DK" sz="500" i="1" dirty="0">
                <a:solidFill>
                  <a:srgbClr val="6A6765"/>
                </a:solidFill>
                <a:latin typeface="Roboto Condensed"/>
              </a:rPr>
              <a:t> image </a:t>
            </a:r>
            <a:r>
              <a:rPr lang="da-DK" sz="500" i="1" dirty="0" err="1">
                <a:solidFill>
                  <a:srgbClr val="6A6765"/>
                </a:solidFill>
                <a:latin typeface="Roboto Condensed"/>
              </a:rPr>
              <a:t>derived</a:t>
            </a:r>
            <a:r>
              <a:rPr lang="da-DK" sz="500" i="1" dirty="0">
                <a:solidFill>
                  <a:srgbClr val="6A6765"/>
                </a:solidFill>
                <a:latin typeface="Roboto Condensed"/>
              </a:rPr>
              <a:t> from Feo, R., </a:t>
            </a:r>
            <a:r>
              <a:rPr lang="da-DK" sz="500" i="1" dirty="0" err="1">
                <a:solidFill>
                  <a:srgbClr val="6A6765"/>
                </a:solidFill>
                <a:latin typeface="Roboto Condensed"/>
              </a:rPr>
              <a:t>Conroy</a:t>
            </a:r>
            <a:r>
              <a:rPr lang="da-DK" sz="500" i="1" dirty="0">
                <a:solidFill>
                  <a:srgbClr val="6A6765"/>
                </a:solidFill>
                <a:latin typeface="Roboto Condensed"/>
              </a:rPr>
              <a:t>, T., </a:t>
            </a:r>
            <a:r>
              <a:rPr lang="da-DK" sz="500" i="1" dirty="0" err="1">
                <a:solidFill>
                  <a:srgbClr val="6A6765"/>
                </a:solidFill>
                <a:latin typeface="Roboto Condensed"/>
              </a:rPr>
              <a:t>Jangland</a:t>
            </a:r>
            <a:r>
              <a:rPr lang="da-DK" sz="500" i="1" dirty="0">
                <a:solidFill>
                  <a:srgbClr val="6A6765"/>
                </a:solidFill>
                <a:latin typeface="Roboto Condensed"/>
              </a:rPr>
              <a:t>. E., </a:t>
            </a:r>
            <a:r>
              <a:rPr lang="da-DK" sz="500" i="1" dirty="0" err="1">
                <a:solidFill>
                  <a:srgbClr val="6A6765"/>
                </a:solidFill>
                <a:latin typeface="Roboto Condensed"/>
              </a:rPr>
              <a:t>Muntlin</a:t>
            </a:r>
            <a:r>
              <a:rPr lang="da-DK" sz="500" i="1" dirty="0">
                <a:solidFill>
                  <a:srgbClr val="6A6765"/>
                </a:solidFill>
                <a:latin typeface="Roboto Condensed"/>
              </a:rPr>
              <a:t> </a:t>
            </a:r>
            <a:r>
              <a:rPr lang="da-DK" sz="500" i="1" dirty="0" err="1">
                <a:solidFill>
                  <a:srgbClr val="6A6765"/>
                </a:solidFill>
                <a:latin typeface="Roboto Condensed"/>
              </a:rPr>
              <a:t>Athlin</a:t>
            </a:r>
            <a:r>
              <a:rPr lang="da-DK" sz="500" i="1" dirty="0">
                <a:solidFill>
                  <a:srgbClr val="6A6765"/>
                </a:solidFill>
                <a:latin typeface="Roboto Condensed"/>
              </a:rPr>
              <a:t>, Å., </a:t>
            </a:r>
            <a:r>
              <a:rPr lang="da-DK" sz="500" i="1" dirty="0" err="1">
                <a:solidFill>
                  <a:srgbClr val="6A6765"/>
                </a:solidFill>
                <a:latin typeface="Roboto Condensed"/>
              </a:rPr>
              <a:t>Brovall</a:t>
            </a:r>
            <a:r>
              <a:rPr lang="da-DK" sz="500" i="1" dirty="0">
                <a:solidFill>
                  <a:srgbClr val="6A6765"/>
                </a:solidFill>
                <a:latin typeface="Roboto Condensed"/>
              </a:rPr>
              <a:t>, M., </a:t>
            </a:r>
            <a:r>
              <a:rPr lang="da-DK" sz="500" i="1" dirty="0" err="1">
                <a:solidFill>
                  <a:srgbClr val="6A6765"/>
                </a:solidFill>
                <a:latin typeface="Roboto Condensed"/>
              </a:rPr>
              <a:t>Parr</a:t>
            </a:r>
            <a:r>
              <a:rPr lang="da-DK" sz="500" i="1" dirty="0">
                <a:solidFill>
                  <a:srgbClr val="6A6765"/>
                </a:solidFill>
                <a:latin typeface="Roboto Condensed"/>
              </a:rPr>
              <a:t>, J., Blomberg, K., &amp; </a:t>
            </a:r>
            <a:r>
              <a:rPr lang="da-DK" sz="500" i="1" dirty="0" err="1">
                <a:solidFill>
                  <a:srgbClr val="6A6765"/>
                </a:solidFill>
                <a:latin typeface="Roboto Condensed"/>
              </a:rPr>
              <a:t>Kitson</a:t>
            </a:r>
            <a:r>
              <a:rPr lang="da-DK" sz="500" i="1" dirty="0">
                <a:solidFill>
                  <a:srgbClr val="6A6765"/>
                </a:solidFill>
                <a:latin typeface="Roboto Condensed"/>
              </a:rPr>
              <a:t>, A. (2017). </a:t>
            </a:r>
            <a:r>
              <a:rPr lang="da-DK" sz="500" i="1" dirty="0" err="1">
                <a:solidFill>
                  <a:srgbClr val="6A6765"/>
                </a:solidFill>
                <a:latin typeface="Roboto Condensed"/>
              </a:rPr>
              <a:t>Towards</a:t>
            </a:r>
            <a:r>
              <a:rPr lang="da-DK" sz="500" i="1" dirty="0">
                <a:solidFill>
                  <a:srgbClr val="6A6765"/>
                </a:solidFill>
                <a:latin typeface="Roboto Condensed"/>
              </a:rPr>
              <a:t> a </a:t>
            </a:r>
            <a:r>
              <a:rPr lang="da-DK" sz="500" i="1" dirty="0" err="1">
                <a:solidFill>
                  <a:srgbClr val="6A6765"/>
                </a:solidFill>
                <a:latin typeface="Roboto Condensed"/>
              </a:rPr>
              <a:t>standardised</a:t>
            </a:r>
            <a:r>
              <a:rPr lang="da-DK" sz="500" i="1" dirty="0">
                <a:solidFill>
                  <a:srgbClr val="6A6765"/>
                </a:solidFill>
                <a:latin typeface="Roboto Condensed"/>
              </a:rPr>
              <a:t> definition for fundamental </a:t>
            </a:r>
            <a:r>
              <a:rPr lang="da-DK" sz="500" i="1" dirty="0" err="1">
                <a:solidFill>
                  <a:srgbClr val="6A6765"/>
                </a:solidFill>
                <a:latin typeface="Roboto Condensed"/>
              </a:rPr>
              <a:t>care</a:t>
            </a:r>
            <a:r>
              <a:rPr lang="da-DK" sz="500" i="1" dirty="0">
                <a:solidFill>
                  <a:srgbClr val="6A6765"/>
                </a:solidFill>
                <a:latin typeface="Roboto Condensed"/>
              </a:rPr>
              <a:t>: A </a:t>
            </a:r>
            <a:r>
              <a:rPr lang="da-DK" sz="500" i="1" dirty="0" err="1">
                <a:solidFill>
                  <a:srgbClr val="6A6765"/>
                </a:solidFill>
                <a:latin typeface="Roboto Condensed"/>
              </a:rPr>
              <a:t>modified</a:t>
            </a:r>
            <a:r>
              <a:rPr lang="da-DK" sz="500" i="1" dirty="0">
                <a:solidFill>
                  <a:srgbClr val="6A6765"/>
                </a:solidFill>
                <a:latin typeface="Roboto Condensed"/>
              </a:rPr>
              <a:t> Delphi </a:t>
            </a:r>
            <a:r>
              <a:rPr lang="da-DK" sz="500" i="1" dirty="0" err="1">
                <a:solidFill>
                  <a:srgbClr val="6A6765"/>
                </a:solidFill>
                <a:latin typeface="Roboto Condensed"/>
              </a:rPr>
              <a:t>study</a:t>
            </a:r>
            <a:r>
              <a:rPr lang="da-DK" sz="500" i="1" dirty="0">
                <a:solidFill>
                  <a:srgbClr val="6A6765"/>
                </a:solidFill>
                <a:latin typeface="Roboto Condensed"/>
              </a:rPr>
              <a:t>. Journal of </a:t>
            </a:r>
            <a:r>
              <a:rPr lang="da-DK" sz="500" i="1" dirty="0" err="1">
                <a:solidFill>
                  <a:srgbClr val="6A6765"/>
                </a:solidFill>
                <a:latin typeface="Roboto Condensed"/>
              </a:rPr>
              <a:t>Clinical</a:t>
            </a:r>
            <a:r>
              <a:rPr lang="da-DK" sz="500" i="1" dirty="0">
                <a:solidFill>
                  <a:srgbClr val="6A6765"/>
                </a:solidFill>
                <a:latin typeface="Roboto Condensed"/>
              </a:rPr>
              <a:t> </a:t>
            </a:r>
            <a:r>
              <a:rPr lang="da-DK" sz="500" i="1" dirty="0" err="1">
                <a:solidFill>
                  <a:srgbClr val="6A6765"/>
                </a:solidFill>
                <a:latin typeface="Roboto Condensed"/>
              </a:rPr>
              <a:t>Nursing</a:t>
            </a:r>
            <a:r>
              <a:rPr lang="da-DK" sz="500" i="1" dirty="0">
                <a:solidFill>
                  <a:srgbClr val="6A6765"/>
                </a:solidFill>
                <a:latin typeface="Roboto Condensed"/>
              </a:rPr>
              <a:t>, 27, 2285-2299. </a:t>
            </a:r>
            <a:r>
              <a:rPr lang="da-DK" sz="500" i="1" dirty="0" err="1">
                <a:solidFill>
                  <a:srgbClr val="6A6765"/>
                </a:solidFill>
                <a:latin typeface="Roboto Condensed"/>
              </a:rPr>
              <a:t>doi</a:t>
            </a:r>
            <a:r>
              <a:rPr lang="da-DK" sz="500" i="1" dirty="0">
                <a:solidFill>
                  <a:srgbClr val="6A6765"/>
                </a:solidFill>
                <a:latin typeface="Roboto Condensed"/>
              </a:rPr>
              <a:t>: </a:t>
            </a:r>
            <a:r>
              <a:rPr lang="da-DK" sz="500" i="1" dirty="0" smtClean="0">
                <a:solidFill>
                  <a:srgbClr val="6A6765"/>
                </a:solidFill>
                <a:latin typeface="Roboto Condensed"/>
              </a:rPr>
              <a:t>10.1111/jocn.14247. </a:t>
            </a:r>
            <a:r>
              <a:rPr lang="en-US" sz="500" i="1" dirty="0" smtClean="0">
                <a:solidFill>
                  <a:srgbClr val="6A6765"/>
                </a:solidFill>
                <a:latin typeface="Roboto Condensed"/>
              </a:rPr>
              <a:t>Danish </a:t>
            </a:r>
            <a:r>
              <a:rPr lang="en-US" sz="500" i="1" dirty="0">
                <a:solidFill>
                  <a:srgbClr val="6A6765"/>
                </a:solidFill>
                <a:latin typeface="Roboto Condensed"/>
              </a:rPr>
              <a:t>translation of the ILC Fundamentals of Care Framework image provided by </a:t>
            </a:r>
            <a:r>
              <a:rPr lang="en-US" sz="500" i="1" dirty="0" err="1">
                <a:solidFill>
                  <a:srgbClr val="6A6765"/>
                </a:solidFill>
                <a:latin typeface="Roboto Condensed"/>
              </a:rPr>
              <a:t>Grønkjær</a:t>
            </a:r>
            <a:r>
              <a:rPr lang="en-US" sz="500" i="1" dirty="0">
                <a:solidFill>
                  <a:srgbClr val="6A6765"/>
                </a:solidFill>
                <a:latin typeface="Roboto Condensed"/>
              </a:rPr>
              <a:t>, M, Aalborg University Hospital &amp; Aalborg University, </a:t>
            </a:r>
            <a:r>
              <a:rPr lang="en-US" sz="500" i="1" dirty="0" smtClean="0">
                <a:solidFill>
                  <a:srgbClr val="6A6765"/>
                </a:solidFill>
                <a:latin typeface="Roboto Condensed"/>
              </a:rPr>
              <a:t>Denmark</a:t>
            </a:r>
            <a:endParaRPr lang="en-US" sz="500" dirty="0">
              <a:solidFill>
                <a:srgbClr val="6A6765"/>
              </a:solidFill>
              <a:latin typeface="Roboto Condensed"/>
            </a:endParaRPr>
          </a:p>
        </p:txBody>
      </p:sp>
      <p:pic>
        <p:nvPicPr>
          <p:cNvPr id="22" name="Billede 2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83513" y="5943207"/>
            <a:ext cx="1655064" cy="664464"/>
          </a:xfrm>
          <a:prstGeom prst="rect">
            <a:avLst/>
          </a:prstGeom>
        </p:spPr>
      </p:pic>
      <p:pic>
        <p:nvPicPr>
          <p:cNvPr id="23" name="Billede 2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223238" y="5751183"/>
            <a:ext cx="635508" cy="856488"/>
          </a:xfrm>
          <a:prstGeom prst="rect">
            <a:avLst/>
          </a:prstGeom>
        </p:spPr>
      </p:pic>
    </p:spTree>
    <p:extLst>
      <p:ext uri="{BB962C8B-B14F-4D97-AF65-F5344CB8AC3E}">
        <p14:creationId xmlns:p14="http://schemas.microsoft.com/office/powerpoint/2010/main" val="6436804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FolderID xmlns="eb3f7de7-c935-4ca6-a12c-1f73773710ec" xsi:nil="true"/>
    <KenesDocumentTypeId xmlns="eb3f7de7-c935-4ca6-a12c-1f73773710ec" xsi:nil="true"/>
    <TaxCatchAll xmlns="eb3f7de7-c935-4ca6-a12c-1f73773710ec"/>
    <lcf76f155ced4ddcb4097134ff3c332f xmlns="2b93f937-ec31-4879-ba0e-50d6d52eed95">
      <Terms xmlns="http://schemas.microsoft.com/office/infopath/2007/PartnerControls"/>
    </lcf76f155ced4ddcb4097134ff3c332f>
    <_ip_UnifiedCompliancePolicyProperties xmlns="http://schemas.microsoft.com/sharepoint/v3" xsi:nil="true"/>
    <Confidential1 xmlns="eb3f7de7-c935-4ca6-a12c-1f73773710ec">false</Confidential1>
    <Final xmlns="eb3f7de7-c935-4ca6-a12c-1f73773710ec">false</Final>
  </documentManagement>
</p:properties>
</file>

<file path=customXml/item2.xml><?xml version="1.0" encoding="utf-8"?>
<ct:contentTypeSchema xmlns:ct="http://schemas.microsoft.com/office/2006/metadata/contentType" xmlns:ma="http://schemas.microsoft.com/office/2006/metadata/properties/metaAttributes" ct:_="" ma:_="" ma:contentTypeName="Kenes Document" ma:contentTypeID="0x01010037EA2DD516505C4D92B92F8677CFB68500B27A4FD038AAC94785BB832C10367A8D" ma:contentTypeVersion="11" ma:contentTypeDescription="" ma:contentTypeScope="" ma:versionID="64e0a8ae926ad15f6aebca581e9b02a0">
  <xsd:schema xmlns:xsd="http://www.w3.org/2001/XMLSchema" xmlns:xs="http://www.w3.org/2001/XMLSchema" xmlns:p="http://schemas.microsoft.com/office/2006/metadata/properties" xmlns:ns1="http://schemas.microsoft.com/sharepoint/v3" xmlns:ns2="eb3f7de7-c935-4ca6-a12c-1f73773710ec" xmlns:ns3="2b93f937-ec31-4879-ba0e-50d6d52eed95" targetNamespace="http://schemas.microsoft.com/office/2006/metadata/properties" ma:root="true" ma:fieldsID="79969277bd27c36cd163ae2bcbcd7a80" ns1:_="" ns2:_="" ns3:_="">
    <xsd:import namespace="http://schemas.microsoft.com/sharepoint/v3"/>
    <xsd:import namespace="eb3f7de7-c935-4ca6-a12c-1f73773710ec"/>
    <xsd:import namespace="2b93f937-ec31-4879-ba0e-50d6d52eed95"/>
    <xsd:element name="properties">
      <xsd:complexType>
        <xsd:sequence>
          <xsd:element name="documentManagement">
            <xsd:complexType>
              <xsd:all>
                <xsd:element ref="ns2:FolderID" minOccurs="0"/>
                <xsd:element ref="ns2:KenesDocumentTypeId" minOccurs="0"/>
                <xsd:element ref="ns2:Confidential1" minOccurs="0"/>
                <xsd:element ref="ns2:Final" minOccurs="0"/>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1:_ip_UnifiedCompliancePolicyProperties" minOccurs="0"/>
                <xsd:element ref="ns1:_ip_UnifiedCompliancePolicyUIAction"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3f7de7-c935-4ca6-a12c-1f73773710ec" elementFormDefault="qualified">
    <xsd:import namespace="http://schemas.microsoft.com/office/2006/documentManagement/types"/>
    <xsd:import namespace="http://schemas.microsoft.com/office/infopath/2007/PartnerControls"/>
    <xsd:element name="FolderID" ma:index="2" nillable="true" ma:displayName="FolderID" ma:list="{62b5239b-3564-444d-88a9-03f6d13d411f}" ma:internalName="FolderID" ma:showField="Title" ma:web="eb3f7de7-c935-4ca6-a12c-1f73773710ec">
      <xsd:simpleType>
        <xsd:restriction base="dms:Lookup"/>
      </xsd:simpleType>
    </xsd:element>
    <xsd:element name="KenesDocumentTypeId" ma:index="3" nillable="true" ma:displayName="KenesDocumentTypeId" ma:list="{5ca2ab15-5c4e-45db-95e6-5cb4dd45d1b1}" ma:internalName="KenesDocumentTypeId" ma:showField="Title" ma:web="eb3f7de7-c935-4ca6-a12c-1f73773710ec">
      <xsd:simpleType>
        <xsd:restriction base="dms:Lookup"/>
      </xsd:simpleType>
    </xsd:element>
    <xsd:element name="Confidential1" ma:index="4" nillable="true" ma:displayName="Confidential" ma:default="0" ma:internalName="Confidential1">
      <xsd:simpleType>
        <xsd:restriction base="dms:Boolean"/>
      </xsd:simpleType>
    </xsd:element>
    <xsd:element name="Final" ma:index="5" nillable="true" ma:displayName="Final" ma:default="0" ma:internalName="Final">
      <xsd:simpleType>
        <xsd:restriction base="dms:Boolean"/>
      </xsd:simple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TaxCatchAll" ma:index="18" nillable="true" ma:displayName="Taxonomy Catch All Column" ma:hidden="true" ma:list="{7eb20398-0988-4e55-b57f-05d62d7b8281}" ma:internalName="TaxCatchAll" ma:showField="CatchAllData" ma:web="eb3f7de7-c935-4ca6-a12c-1f73773710e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b93f937-ec31-4879-ba0e-50d6d52eed95"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20c72ca-3d5e-4053-bfc4-d5117e56c934"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4"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179A4B-74C1-47C8-93A0-F96A05AAAADF}">
  <ds:schemaRefs>
    <ds:schemaRef ds:uri="eb3f7de7-c935-4ca6-a12c-1f73773710ec"/>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
    <ds:schemaRef ds:uri="http://schemas.openxmlformats.org/package/2006/metadata/core-properties"/>
    <ds:schemaRef ds:uri="http://purl.org/dc/terms/"/>
    <ds:schemaRef ds:uri="2b93f937-ec31-4879-ba0e-50d6d52eed95"/>
    <ds:schemaRef ds:uri="http://www.w3.org/XML/1998/namespace"/>
    <ds:schemaRef ds:uri="http://purl.org/dc/dcmitype/"/>
  </ds:schemaRefs>
</ds:datastoreItem>
</file>

<file path=customXml/itemProps2.xml><?xml version="1.0" encoding="utf-8"?>
<ds:datastoreItem xmlns:ds="http://schemas.openxmlformats.org/officeDocument/2006/customXml" ds:itemID="{E7379646-7B39-46EB-B024-A555301E55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b3f7de7-c935-4ca6-a12c-1f73773710ec"/>
    <ds:schemaRef ds:uri="2b93f937-ec31-4879-ba0e-50d6d52eed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EBF1A6-BD42-4AC6-813D-15A111CFC03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5087</TotalTime>
  <Words>4551</Words>
  <Application>Microsoft Office PowerPoint</Application>
  <PresentationFormat>Widescreen</PresentationFormat>
  <Paragraphs>394</Paragraphs>
  <Slides>44</Slides>
  <Notes>44</Notes>
  <HiddenSlides>0</HiddenSlides>
  <MMClips>0</MMClips>
  <ScaleCrop>false</ScaleCrop>
  <HeadingPairs>
    <vt:vector size="6" baseType="variant">
      <vt:variant>
        <vt:lpstr>Benyttede skrifttyper</vt:lpstr>
      </vt:variant>
      <vt:variant>
        <vt:i4>8</vt:i4>
      </vt:variant>
      <vt:variant>
        <vt:lpstr>Tema</vt:lpstr>
      </vt:variant>
      <vt:variant>
        <vt:i4>1</vt:i4>
      </vt:variant>
      <vt:variant>
        <vt:lpstr>Slidetitler</vt:lpstr>
      </vt:variant>
      <vt:variant>
        <vt:i4>44</vt:i4>
      </vt:variant>
    </vt:vector>
  </HeadingPairs>
  <TitlesOfParts>
    <vt:vector size="53" baseType="lpstr">
      <vt:lpstr>Arial</vt:lpstr>
      <vt:lpstr>Berlin Sans FB</vt:lpstr>
      <vt:lpstr>Berlin Sans FB Demi</vt:lpstr>
      <vt:lpstr>Calibri</vt:lpstr>
      <vt:lpstr>Calibri Light</vt:lpstr>
      <vt:lpstr>Montserrat</vt:lpstr>
      <vt:lpstr>Roboto Condensed</vt:lpstr>
      <vt:lpstr>Wingdings</vt:lpstr>
      <vt:lpstr>Office Theme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BEGREBSRAMMEN FUNDAMENTALS OF CARE</vt:lpstr>
      <vt:lpstr>BEGREBSRAMMEN FUNDAMENTALS OF CARE</vt:lpstr>
      <vt:lpstr>BEGREBSRAMMEN FUNDAMENTALS OF CARE</vt:lpstr>
      <vt:lpstr>BEGREBSRAMMEN FUNDAMENTALS OF CARE</vt:lpstr>
      <vt:lpstr>Definition fundamental sygepleje 2018/2021</vt:lpstr>
      <vt:lpstr>Er det så gammel vin på nye flasker?</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BEGREBSRAMMEN BLEV INTRODUCERET PÅ ET MINISYGEPLEJESYMPOSIUM</vt:lpstr>
      <vt:lpstr>MÅNEDELIGE SESSIONER I FUNDAMENTALS OF CARE OG EVIDENSBASERET PRAKSIS.</vt:lpstr>
      <vt:lpstr>PowerPoint-præsentation</vt:lpstr>
      <vt:lpstr>INTEGRATION AF SYGEPLEJE</vt:lpstr>
      <vt:lpstr>BEGREBSRAMMEN ER OGSÅ INKLUDERET I DEN AFSLUTTENDE OPGAVE, NYE SYGEPLEJERSKER UDARBEJDER I FORBINDELSE MED AFSLUTNINGEN PÅ DERES TO-ÅRIGE UDDANNELSESSTILLING</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Natalia Shibanova</dc:creator>
  <cp:lastModifiedBy>Cecilie Kidmose</cp:lastModifiedBy>
  <cp:revision>263</cp:revision>
  <cp:lastPrinted>2024-08-30T09:15:14Z</cp:lastPrinted>
  <dcterms:created xsi:type="dcterms:W3CDTF">2022-12-17T17:27:47Z</dcterms:created>
  <dcterms:modified xsi:type="dcterms:W3CDTF">2024-08-30T09:22:20Z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0x01010037EA2DD516505C4D92B92F8677CFB68500B27A4FD038AAC94785BB832C10367A8D</vt:lpwstr>
  </property>
</Properties>
</file>