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0"/>
  </p:sldMasterIdLst>
  <p:sldIdLst>
    <p:sldId id="264" r:id="rId11"/>
  </p:sldIdLst>
  <p:sldSz cx="30279975" cy="42808525"/>
  <p:notesSz cx="6797675" cy="9926638"/>
  <p:defaultTextStyle>
    <a:defPPr>
      <a:defRPr lang="en-US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7246">
          <p15:clr>
            <a:srgbClr val="A4A3A4"/>
          </p15:clr>
        </p15:guide>
        <p15:guide id="3" orient="horz" pos="26093" userDrawn="1">
          <p15:clr>
            <a:srgbClr val="A4A3A4"/>
          </p15:clr>
        </p15:guide>
        <p15:guide id="4" orient="horz" pos="5432" userDrawn="1">
          <p15:clr>
            <a:srgbClr val="A4A3A4"/>
          </p15:clr>
        </p15:guide>
        <p15:guide id="5" orient="horz" pos="5885" userDrawn="1">
          <p15:clr>
            <a:srgbClr val="A4A3A4"/>
          </p15:clr>
        </p15:guide>
        <p15:guide id="6" pos="442" userDrawn="1">
          <p15:clr>
            <a:srgbClr val="A4A3A4"/>
          </p15:clr>
        </p15:guide>
        <p15:guide id="7" pos="1758" userDrawn="1">
          <p15:clr>
            <a:srgbClr val="A4A3A4"/>
          </p15:clr>
        </p15:guide>
        <p15:guide id="8" pos="18178">
          <p15:clr>
            <a:srgbClr val="A4A3A4"/>
          </p15:clr>
        </p15:guide>
        <p15:guide id="9" pos="9696" userDrawn="1">
          <p15:clr>
            <a:srgbClr val="A4A3A4"/>
          </p15:clr>
        </p15:guide>
        <p15:guide id="10" pos="102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7F6"/>
    <a:srgbClr val="333333"/>
    <a:srgbClr val="8F8F8F"/>
    <a:srgbClr val="1F4A60"/>
    <a:srgbClr val="DCF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 showGuides="1">
      <p:cViewPr varScale="1">
        <p:scale>
          <a:sx n="18" d="100"/>
          <a:sy n="18" d="100"/>
        </p:scale>
        <p:origin x="3144" y="90"/>
      </p:cViewPr>
      <p:guideLst>
        <p:guide orient="horz"/>
        <p:guide orient="horz" pos="7246"/>
        <p:guide orient="horz" pos="26093"/>
        <p:guide orient="horz" pos="5432"/>
        <p:guide orient="horz" pos="5885"/>
        <p:guide pos="442"/>
        <p:guide pos="1758"/>
        <p:guide pos="18178"/>
        <p:guide pos="9696"/>
        <p:guide pos="102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746536891221924"/>
          <c:y val="0.10158730158730159"/>
          <c:w val="0.54854166666666671"/>
          <c:h val="0.790603174603174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Kolonne1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'Ark1'!$A$2:$A$5</c:f>
              <c:strCache>
                <c:ptCount val="4"/>
                <c:pt idx="0">
                  <c:v>Low understanding (n=1)</c:v>
                </c:pt>
                <c:pt idx="1">
                  <c:v>Moderat understanding (n=30) </c:v>
                </c:pt>
                <c:pt idx="2">
                  <c:v>High understanding (n=41)</c:v>
                </c:pt>
                <c:pt idx="3">
                  <c:v>Very high understanding (n=10)</c:v>
                </c:pt>
              </c:strCache>
            </c:strRef>
          </c:cat>
          <c:val>
            <c:numRef>
              <c:f>'Ark1'!$B$2:$B$5</c:f>
              <c:numCache>
                <c:formatCode>0%</c:formatCode>
                <c:ptCount val="4"/>
                <c:pt idx="0">
                  <c:v>0.01</c:v>
                </c:pt>
                <c:pt idx="1">
                  <c:v>0.37</c:v>
                </c:pt>
                <c:pt idx="2">
                  <c:v>0.5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0E-4429-A94C-542E357FBF45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Kolonne2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'Ark1'!$A$2:$A$5</c:f>
              <c:strCache>
                <c:ptCount val="4"/>
                <c:pt idx="0">
                  <c:v>Low understanding (n=1)</c:v>
                </c:pt>
                <c:pt idx="1">
                  <c:v>Moderat understanding (n=30) </c:v>
                </c:pt>
                <c:pt idx="2">
                  <c:v>High understanding (n=41)</c:v>
                </c:pt>
                <c:pt idx="3">
                  <c:v>Very high understanding (n=10)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AD0E-4429-A94C-542E357FBF45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Kolonne3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'Ark1'!$A$2:$A$5</c:f>
              <c:strCache>
                <c:ptCount val="4"/>
                <c:pt idx="0">
                  <c:v>Low understanding (n=1)</c:v>
                </c:pt>
                <c:pt idx="1">
                  <c:v>Moderat understanding (n=30) </c:v>
                </c:pt>
                <c:pt idx="2">
                  <c:v>High understanding (n=41)</c:v>
                </c:pt>
                <c:pt idx="3">
                  <c:v>Very high understanding (n=10)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AD0E-4429-A94C-542E357FBF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06793416"/>
        <c:axId val="806794496"/>
      </c:barChart>
      <c:catAx>
        <c:axId val="806793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06794496"/>
        <c:crosses val="autoZero"/>
        <c:auto val="1"/>
        <c:lblAlgn val="ctr"/>
        <c:lblOffset val="100"/>
        <c:noMultiLvlLbl val="0"/>
      </c:catAx>
      <c:valAx>
        <c:axId val="8067944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06793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'Ark1'!$A$2:$A$6</c:f>
              <c:strCache>
                <c:ptCount val="5"/>
                <c:pt idx="0">
                  <c:v>Not improved (n=4)</c:v>
                </c:pt>
                <c:pt idx="1">
                  <c:v>Slightly improved (n=10)</c:v>
                </c:pt>
                <c:pt idx="2">
                  <c:v>Moderately improved (n=41)</c:v>
                </c:pt>
                <c:pt idx="3">
                  <c:v>Grately improved (n=42)</c:v>
                </c:pt>
                <c:pt idx="4">
                  <c:v>Extremely improved (n=13)</c:v>
                </c:pt>
              </c:strCache>
            </c:strRef>
          </c:cat>
          <c:val>
            <c:numRef>
              <c:f>'Ark1'!$B$2:$B$6</c:f>
              <c:numCache>
                <c:formatCode>0%</c:formatCode>
                <c:ptCount val="5"/>
                <c:pt idx="0">
                  <c:v>0.04</c:v>
                </c:pt>
                <c:pt idx="1">
                  <c:v>0.09</c:v>
                </c:pt>
                <c:pt idx="2">
                  <c:v>0.37</c:v>
                </c:pt>
                <c:pt idx="3">
                  <c:v>0.38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BE-47CC-ABA3-81FE32973453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Kolonne1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'Ark1'!$A$2:$A$6</c:f>
              <c:strCache>
                <c:ptCount val="5"/>
                <c:pt idx="0">
                  <c:v>Not improved (n=4)</c:v>
                </c:pt>
                <c:pt idx="1">
                  <c:v>Slightly improved (n=10)</c:v>
                </c:pt>
                <c:pt idx="2">
                  <c:v>Moderately improved (n=41)</c:v>
                </c:pt>
                <c:pt idx="3">
                  <c:v>Grately improved (n=42)</c:v>
                </c:pt>
                <c:pt idx="4">
                  <c:v>Extremely improved (n=13)</c:v>
                </c:pt>
              </c:strCache>
            </c:strRef>
          </c:cat>
          <c:val>
            <c:numRef>
              <c:f>'Ark1'!$C$2:$C$6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E9BE-47CC-ABA3-81FE32973453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Kolonne2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'Ark1'!$A$2:$A$6</c:f>
              <c:strCache>
                <c:ptCount val="5"/>
                <c:pt idx="0">
                  <c:v>Not improved (n=4)</c:v>
                </c:pt>
                <c:pt idx="1">
                  <c:v>Slightly improved (n=10)</c:v>
                </c:pt>
                <c:pt idx="2">
                  <c:v>Moderately improved (n=41)</c:v>
                </c:pt>
                <c:pt idx="3">
                  <c:v>Grately improved (n=42)</c:v>
                </c:pt>
                <c:pt idx="4">
                  <c:v>Extremely improved (n=13)</c:v>
                </c:pt>
              </c:strCache>
            </c:strRef>
          </c:cat>
          <c:val>
            <c:numRef>
              <c:f>'Ark1'!$D$2:$D$6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E9BE-47CC-ABA3-81FE329734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57330176"/>
        <c:axId val="857331976"/>
      </c:barChart>
      <c:catAx>
        <c:axId val="857330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57331976"/>
        <c:crosses val="autoZero"/>
        <c:auto val="1"/>
        <c:lblAlgn val="ctr"/>
        <c:lblOffset val="100"/>
        <c:noMultiLvlLbl val="0"/>
      </c:catAx>
      <c:valAx>
        <c:axId val="8573319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5733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0.21237</cdr:x>
      <cdr:y>0.87764</cdr:y>
    </cdr:from>
    <cdr:to>
      <cdr:x>0.31688</cdr:x>
      <cdr:y>0.98203</cdr:y>
    </cdr:to>
    <cdr:sp macro="" textlink="">
      <cdr:nvSpPr>
        <cdr:cNvPr id="2" name="Tekstfelt 1">
          <a:extLst xmlns:a="http://schemas.openxmlformats.org/drawingml/2006/main">
            <a:ext uri="{FF2B5EF4-FFF2-40B4-BE49-F238E27FC236}">
              <a16:creationId xmlns:a16="http://schemas.microsoft.com/office/drawing/2014/main" id="{96842A82-A4BF-F288-8F29-484574BC9364}"/>
            </a:ext>
          </a:extLst>
        </cdr:cNvPr>
        <cdr:cNvSpPr txBox="1"/>
      </cdr:nvSpPr>
      <cdr:spPr>
        <a:xfrm xmlns:a="http://schemas.openxmlformats.org/drawingml/2006/main">
          <a:off x="2936999" y="3648535"/>
          <a:ext cx="1445342" cy="4339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94000"/>
            </a:lnSpc>
          </a:pPr>
          <a:r>
            <a:rPr lang="da-DK" sz="3000" dirty="0">
              <a:solidFill>
                <a:schemeClr val="tx1"/>
              </a:solidFill>
            </a:rPr>
            <a:t>(</a:t>
          </a:r>
          <a:r>
            <a:rPr lang="da-DK" sz="2000" dirty="0">
              <a:solidFill>
                <a:schemeClr val="tx1"/>
              </a:solidFill>
            </a:rPr>
            <a:t>n=110)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emf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dshold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08000" y="2520000"/>
            <a:ext cx="26089200" cy="3866675"/>
          </a:xfrm>
        </p:spPr>
        <p:txBody>
          <a:bodyPr/>
          <a:lstStyle>
            <a:lvl1pPr>
              <a:lnSpc>
                <a:spcPct val="85000"/>
              </a:lnSpc>
              <a:defRPr>
                <a:latin typeface="+mj-lt"/>
              </a:defRPr>
            </a:lvl1pPr>
          </a:lstStyle>
          <a:p>
            <a:r>
              <a:rPr lang="da-DK" dirty="0"/>
              <a:t>Klik for at tilføje titel på plakat i Arial fed.</a:t>
            </a:r>
            <a:br>
              <a:rPr lang="da-DK" dirty="0"/>
            </a:br>
            <a:r>
              <a:rPr lang="da-DK" dirty="0"/>
              <a:t>Hvis titlen er i to eller flere linjer, kan man kombinere med Arial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2808000" y="6840000"/>
            <a:ext cx="26089200" cy="1431549"/>
          </a:xfrm>
        </p:spPr>
        <p:txBody>
          <a:bodyPr/>
          <a:lstStyle>
            <a:lvl1pPr>
              <a:lnSpc>
                <a:spcPct val="100000"/>
              </a:lnSpc>
              <a:buNone/>
              <a:defRPr sz="3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Klik, og tilføj </a:t>
            </a:r>
            <a:r>
              <a:rPr lang="da-DK" noProof="0" dirty="0" err="1"/>
              <a:t>affiliering</a:t>
            </a:r>
            <a:endParaRPr lang="da-DK" noProof="0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2808000" y="9342439"/>
            <a:ext cx="12600000" cy="13898028"/>
          </a:xfrm>
        </p:spPr>
        <p:txBody>
          <a:bodyPr/>
          <a:lstStyle>
            <a:lvl1pPr>
              <a:lnSpc>
                <a:spcPct val="100000"/>
              </a:lnSpc>
              <a:defRPr cap="none"/>
            </a:lvl1pPr>
            <a:lvl2pPr>
              <a:lnSpc>
                <a:spcPct val="100000"/>
              </a:lnSpc>
              <a:defRPr cap="all" baseline="0"/>
            </a:lvl2pPr>
            <a:lvl3pPr>
              <a:lnSpc>
                <a:spcPct val="100000"/>
              </a:lnSpc>
              <a:defRPr cap="none"/>
            </a:lvl3pPr>
            <a:lvl4pPr>
              <a:lnSpc>
                <a:spcPct val="100000"/>
              </a:lnSpc>
              <a:defRPr cap="none"/>
            </a:lvl4pPr>
            <a:lvl5pPr>
              <a:lnSpc>
                <a:spcPct val="100000"/>
              </a:lnSpc>
              <a:defRPr cap="none"/>
            </a:lvl5pPr>
          </a:lstStyle>
          <a:p>
            <a:pPr lvl="0"/>
            <a:r>
              <a:rPr lang="da-DK" dirty="0"/>
              <a:t>Klik for at redigere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2808000" y="28406822"/>
            <a:ext cx="12600000" cy="13052328"/>
          </a:xfrm>
        </p:spPr>
        <p:txBody>
          <a:bodyPr/>
          <a:lstStyle>
            <a:lvl1pPr>
              <a:lnSpc>
                <a:spcPct val="100000"/>
              </a:lnSpc>
              <a:defRPr cap="none"/>
            </a:lvl1pPr>
            <a:lvl2pPr>
              <a:lnSpc>
                <a:spcPct val="100000"/>
              </a:lnSpc>
              <a:defRPr cap="all" baseline="0"/>
            </a:lvl2pPr>
            <a:lvl3pPr>
              <a:lnSpc>
                <a:spcPct val="100000"/>
              </a:lnSpc>
              <a:defRPr cap="none"/>
            </a:lvl3pPr>
            <a:lvl4pPr>
              <a:lnSpc>
                <a:spcPct val="100000"/>
              </a:lnSpc>
              <a:defRPr cap="none"/>
            </a:lvl4pPr>
            <a:lvl5pPr>
              <a:lnSpc>
                <a:spcPct val="100000"/>
              </a:lnSpc>
              <a:defRPr cap="none"/>
            </a:lvl5pPr>
          </a:lstStyle>
          <a:p>
            <a:pPr lvl="0"/>
            <a:r>
              <a:rPr lang="da-DK" dirty="0"/>
              <a:t>Klik for at redigere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16297200" y="18091894"/>
            <a:ext cx="12600000" cy="23367255"/>
          </a:xfrm>
        </p:spPr>
        <p:txBody>
          <a:bodyPr/>
          <a:lstStyle>
            <a:lvl1pPr>
              <a:lnSpc>
                <a:spcPct val="100000"/>
              </a:lnSpc>
              <a:defRPr cap="none" baseline="0"/>
            </a:lvl1pPr>
            <a:lvl2pPr>
              <a:lnSpc>
                <a:spcPct val="100000"/>
              </a:lnSpc>
              <a:defRPr cap="all" baseline="0"/>
            </a:lvl2pPr>
            <a:lvl3pPr>
              <a:lnSpc>
                <a:spcPct val="100000"/>
              </a:lnSpc>
              <a:defRPr cap="none" baseline="0"/>
            </a:lvl3pPr>
            <a:lvl4pPr>
              <a:lnSpc>
                <a:spcPct val="100000"/>
              </a:lnSpc>
              <a:defRPr cap="none" baseline="0"/>
            </a:lvl4pPr>
            <a:lvl5pPr>
              <a:lnSpc>
                <a:spcPct val="100000"/>
              </a:lnSpc>
              <a:defRPr cap="none" baseline="0"/>
            </a:lvl5pPr>
          </a:lstStyle>
          <a:p>
            <a:pPr lvl="0"/>
            <a:r>
              <a:rPr lang="da-DK" dirty="0"/>
              <a:t>Klik for at redigere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297200" y="9342439"/>
            <a:ext cx="12600000" cy="7597327"/>
          </a:xfrm>
        </p:spPr>
        <p:txBody>
          <a:bodyPr tIns="1656000" anchor="ctr" anchorCtr="0">
            <a:normAutofit/>
          </a:bodyPr>
          <a:lstStyle>
            <a:lvl1pPr algn="ctr">
              <a:defRPr sz="3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16297200" y="17034606"/>
            <a:ext cx="12600000" cy="1057288"/>
          </a:xfrm>
        </p:spPr>
        <p:txBody>
          <a:bodyPr tIns="144000"/>
          <a:lstStyle>
            <a:lvl1pPr>
              <a:lnSpc>
                <a:spcPct val="91000"/>
              </a:lnSpc>
              <a:defRPr sz="2200" cap="none" baseline="0"/>
            </a:lvl1pPr>
            <a:lvl2pPr>
              <a:lnSpc>
                <a:spcPct val="91000"/>
              </a:lnSpc>
              <a:defRPr sz="2200" cap="none" baseline="0"/>
            </a:lvl2pPr>
            <a:lvl3pPr marL="360000" indent="-360000">
              <a:lnSpc>
                <a:spcPct val="91000"/>
              </a:lnSpc>
              <a:buFont typeface="Arial" panose="020B0604020202020204" pitchFamily="34" charset="0"/>
              <a:buChar char="•"/>
              <a:defRPr sz="2200"/>
            </a:lvl3pPr>
            <a:lvl4pPr>
              <a:lnSpc>
                <a:spcPct val="91000"/>
              </a:lnSpc>
              <a:defRPr sz="2200"/>
            </a:lvl4pPr>
            <a:lvl5pPr>
              <a:lnSpc>
                <a:spcPct val="91000"/>
              </a:lnSpc>
              <a:defRPr sz="2200"/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</p:txBody>
      </p:sp>
      <p:sp>
        <p:nvSpPr>
          <p:cNvPr id="14" name="Picture Placeholder 1"/>
          <p:cNvSpPr>
            <a:spLocks noGrp="1"/>
          </p:cNvSpPr>
          <p:nvPr>
            <p:ph type="pic" sz="quarter" idx="19"/>
          </p:nvPr>
        </p:nvSpPr>
        <p:spPr>
          <a:xfrm>
            <a:off x="2808000" y="23492495"/>
            <a:ext cx="12600000" cy="3600000"/>
          </a:xfrm>
        </p:spPr>
        <p:txBody>
          <a:bodyPr tIns="1656000" anchor="ctr" anchorCtr="0">
            <a:normAutofit/>
          </a:bodyPr>
          <a:lstStyle>
            <a:lvl1pPr algn="ctr">
              <a:defRPr sz="30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2808000" y="27164903"/>
            <a:ext cx="12600000" cy="1241919"/>
          </a:xfrm>
        </p:spPr>
        <p:txBody>
          <a:bodyPr tIns="144000"/>
          <a:lstStyle>
            <a:lvl1pPr>
              <a:lnSpc>
                <a:spcPct val="91000"/>
              </a:lnSpc>
              <a:defRPr sz="2200" cap="none" baseline="0"/>
            </a:lvl1pPr>
            <a:lvl2pPr>
              <a:lnSpc>
                <a:spcPct val="91000"/>
              </a:lnSpc>
              <a:defRPr sz="2200" cap="none" baseline="0"/>
            </a:lvl2pPr>
            <a:lvl3pPr marL="360000" indent="-360000">
              <a:lnSpc>
                <a:spcPct val="91000"/>
              </a:lnSpc>
              <a:buFont typeface="Arial" panose="020B0604020202020204" pitchFamily="34" charset="0"/>
              <a:buChar char="•"/>
              <a:defRPr sz="2200"/>
            </a:lvl3pPr>
            <a:lvl4pPr>
              <a:lnSpc>
                <a:spcPct val="91000"/>
              </a:lnSpc>
              <a:defRPr sz="2200"/>
            </a:lvl4pPr>
            <a:lvl5pPr>
              <a:lnSpc>
                <a:spcPct val="91000"/>
              </a:lnSpc>
              <a:defRPr sz="2200"/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28235610" y="42036318"/>
            <a:ext cx="974140" cy="772205"/>
          </a:xfrm>
          <a:prstGeom prst="rect">
            <a:avLst/>
          </a:prstGeom>
        </p:spPr>
        <p:txBody>
          <a:bodyPr/>
          <a:lstStyle/>
          <a:p>
            <a:fld id="{FC338AEA-6B10-415E-8CA6-135290720D07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4" name="Footer Placeholder 3" hidden="1"/>
          <p:cNvSpPr>
            <a:spLocks noGrp="1"/>
          </p:cNvSpPr>
          <p:nvPr>
            <p:ph type="ftr" sz="quarter" idx="11"/>
          </p:nvPr>
        </p:nvSpPr>
        <p:spPr>
          <a:xfrm>
            <a:off x="9334623" y="42036318"/>
            <a:ext cx="18856381" cy="772205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42876000"/>
            <a:ext cx="0" cy="0"/>
          </a:xfrm>
          <a:prstGeom prst="rect">
            <a:avLst/>
          </a:prstGeom>
        </p:spPr>
        <p:txBody>
          <a:bodyPr/>
          <a:lstStyle/>
          <a:p>
            <a:fld id="{9BC5FA47-1A7C-42B9-9FC3-31B66FC599D9}" type="datetimeFigureOut">
              <a:rPr lang="da-DK" smtClean="0"/>
              <a:t>11-11-2025</a:t>
            </a:fld>
            <a:endParaRPr lang="da-DK" dirty="0"/>
          </a:p>
        </p:txBody>
      </p:sp>
      <p:pic>
        <p:nvPicPr>
          <p:cNvPr id="1132928963" name="EkstralogoTopImage" descr="{&quot;templafy&quot;:{&quot;id&quot;:&quot;58ccf80d-acae-4f4d-9477-c0b88753baf6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6515" y="414150"/>
            <a:ext cx="6303600" cy="1980000"/>
          </a:xfrm>
          <a:prstGeom prst="rect">
            <a:avLst/>
          </a:prstGeom>
        </p:spPr>
      </p:pic>
      <p:pic>
        <p:nvPicPr>
          <p:cNvPr id="1540778278" name="EkstralogoBottomimage" descr="{&quot;templafy&quot;:{&quot;id&quot;:&quot;acc92ea3-7bab-48ee-857f-d70317818adc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5931" y="41652000"/>
            <a:ext cx="2556000" cy="824400"/>
          </a:xfrm>
          <a:prstGeom prst="rect">
            <a:avLst/>
          </a:prstGeom>
        </p:spPr>
      </p:pic>
      <p:sp>
        <p:nvSpPr>
          <p:cNvPr id="10" name="Virksomhed" descr="{&quot;templafy&quot;:{&quot;id&quot;:&quot;54379d9c-43a3-4387-b268-d9dc4de9bee9&quot;}}">
            <a:extLst>
              <a:ext uri="{FF2B5EF4-FFF2-40B4-BE49-F238E27FC236}">
                <a16:creationId xmlns:a16="http://schemas.microsoft.com/office/drawing/2014/main" id="{A03B1081-BE8D-079A-137B-555510037936}"/>
              </a:ext>
            </a:extLst>
          </p:cNvPr>
          <p:cNvSpPr txBox="1">
            <a:spLocks/>
          </p:cNvSpPr>
          <p:nvPr userDrawn="1"/>
        </p:nvSpPr>
        <p:spPr>
          <a:xfrm>
            <a:off x="2808000" y="612000"/>
            <a:ext cx="16200000" cy="6228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marL="0" indent="0" algn="l" defTabSz="4176431" rtl="0" eaLnBrk="1" latinLnBrk="0" hangingPunct="1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4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cap="none" baseline="0" dirty="0">
                <a:solidFill>
                  <a:schemeClr val="bg1"/>
                </a:solidFill>
              </a:rPr>
              <a:t>Rigshospitalet</a:t>
            </a:r>
          </a:p>
        </p:txBody>
      </p:sp>
      <p:sp>
        <p:nvSpPr>
          <p:cNvPr id="11" name="CenterFreeText" descr="{&quot;templafy&quot;:{&quot;id&quot;:&quot;9cc7674d-3e9a-4402-823c-2b5bca12fac2&quot;}}" title="UserProfile.CenterFreeText">
            <a:extLst>
              <a:ext uri="{FF2B5EF4-FFF2-40B4-BE49-F238E27FC236}">
                <a16:creationId xmlns:a16="http://schemas.microsoft.com/office/drawing/2014/main" id="{B9DA4C1D-C0B0-9256-2318-AF34C6316FD0}"/>
              </a:ext>
            </a:extLst>
          </p:cNvPr>
          <p:cNvSpPr txBox="1">
            <a:spLocks/>
          </p:cNvSpPr>
          <p:nvPr userDrawn="1"/>
        </p:nvSpPr>
        <p:spPr>
          <a:xfrm>
            <a:off x="2808000" y="1296000"/>
            <a:ext cx="16200000" cy="9936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3000"/>
              </a:lnSpc>
              <a:spcAft>
                <a:spcPts val="0"/>
              </a:spcAft>
            </a:pP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17" name="Center" descr="{&quot;templafy&quot;:{&quot;id&quot;:&quot;1eddfcc3-1e77-4713-9a98-24075f93dad9&quot;}}" hidden="1">
            <a:extLst>
              <a:ext uri="{FF2B5EF4-FFF2-40B4-BE49-F238E27FC236}">
                <a16:creationId xmlns:a16="http://schemas.microsoft.com/office/drawing/2014/main" id="{4C1EA02E-21D9-4E43-2E6F-A11F541FE0EE}"/>
              </a:ext>
            </a:extLst>
          </p:cNvPr>
          <p:cNvSpPr txBox="1">
            <a:spLocks/>
          </p:cNvSpPr>
          <p:nvPr userDrawn="1"/>
        </p:nvSpPr>
        <p:spPr>
          <a:xfrm>
            <a:off x="2808000" y="1296000"/>
            <a:ext cx="16200000" cy="9936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3000"/>
              </a:lnSpc>
              <a:spcAft>
                <a:spcPts val="0"/>
              </a:spcAft>
            </a:pP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10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914BBFE4-F011-4F05-B144-69F709F8B80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08000" y="11310831"/>
            <a:ext cx="6783668" cy="20651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28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da-DK" sz="28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da-DK" sz="28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skifte fra et niveau til 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</a:p>
          <a:p>
            <a:pPr marL="19050" indent="0" algn="l">
              <a:spcAft>
                <a:spcPts val="1200"/>
              </a:spcAft>
            </a:pPr>
            <a:r>
              <a:rPr lang="da-DK" sz="2800" b="1" cap="all" baseline="0" noProof="1"/>
              <a:t>1. Overskrift</a:t>
            </a:r>
          </a:p>
          <a:p>
            <a:pPr marL="19050" indent="0" algn="l">
              <a:spcAft>
                <a:spcPts val="1200"/>
              </a:spcAft>
            </a:pPr>
            <a:r>
              <a:rPr lang="da-DK" sz="2800" b="1" cap="all" baseline="0" noProof="1"/>
              <a:t>2. </a:t>
            </a:r>
            <a:r>
              <a:rPr lang="da-DK" sz="2800" cap="all" baseline="0" noProof="1"/>
              <a:t>UnderoversKrift</a:t>
            </a:r>
          </a:p>
          <a:p>
            <a:pPr marL="19050" indent="0" algn="l">
              <a:spcAft>
                <a:spcPts val="1200"/>
              </a:spcAft>
            </a:pPr>
            <a:r>
              <a:rPr lang="da-DK" sz="2800" b="1" noProof="1"/>
              <a:t>3. </a:t>
            </a:r>
            <a:r>
              <a:rPr lang="da-DK" sz="2800" noProof="1"/>
              <a:t>Brødtekst</a:t>
            </a:r>
          </a:p>
          <a:p>
            <a:pPr marL="19050" indent="0" algn="l">
              <a:spcAft>
                <a:spcPts val="3000"/>
              </a:spcAft>
            </a:pPr>
            <a:r>
              <a:rPr lang="da-DK" sz="2800" b="1" noProof="1"/>
              <a:t>4. </a:t>
            </a:r>
            <a:r>
              <a:rPr lang="da-DK" sz="2800" noProof="1"/>
              <a:t>Punktopstilling</a:t>
            </a:r>
          </a:p>
          <a:p>
            <a:pPr marL="19050" lvl="2" indent="0" algn="l">
              <a:spcAft>
                <a:spcPts val="600"/>
              </a:spcAft>
            </a:pPr>
            <a:r>
              <a:rPr lang="da-DK" sz="2800" b="1" baseline="0" noProof="1"/>
              <a:t>Typografi billedtekst</a:t>
            </a:r>
          </a:p>
          <a:p>
            <a:pPr marL="19050" lvl="2" indent="0" algn="l">
              <a:spcAft>
                <a:spcPts val="600"/>
              </a:spcAft>
            </a:pPr>
            <a:br>
              <a:rPr lang="da-DK" sz="1200" b="1" cap="all" baseline="0" noProof="1"/>
            </a:br>
            <a:r>
              <a:rPr lang="da-DK" sz="2800" b="1" cap="all" baseline="0" noProof="1"/>
              <a:t>1. </a:t>
            </a:r>
            <a:r>
              <a:rPr lang="da-DK" sz="2800" b="1" cap="none" baseline="0" noProof="1"/>
              <a:t>Overskrift</a:t>
            </a:r>
            <a:endParaRPr lang="da-DK" sz="2800" b="1" cap="all" baseline="0" noProof="1"/>
          </a:p>
          <a:p>
            <a:pPr marL="19050" lvl="2" indent="0" algn="l">
              <a:spcAft>
                <a:spcPts val="600"/>
              </a:spcAft>
            </a:pPr>
            <a:r>
              <a:rPr lang="da-DK" sz="2800" b="1" cap="all" baseline="0" noProof="1"/>
              <a:t>2. </a:t>
            </a:r>
            <a:r>
              <a:rPr lang="da-DK" sz="2800" b="0" cap="none" baseline="0" noProof="1"/>
              <a:t>Billedbrødtekst</a:t>
            </a:r>
            <a:endParaRPr lang="da-DK" sz="2800" noProof="1"/>
          </a:p>
          <a:p>
            <a:pPr eaLnBrk="1" hangingPunct="1">
              <a:spcAft>
                <a:spcPts val="600"/>
              </a:spcAft>
              <a:defRPr/>
            </a:pPr>
            <a:endParaRPr lang="da-DK" alt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Formindsk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listeniveau bruges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nyt slide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indsætte et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Ændre slide layouts</a:t>
            </a:r>
            <a:endParaRPr lang="da-DK" alt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pilen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ved siden af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mulige slides layout</a:t>
            </a:r>
            <a:endParaRPr lang="da-DK" alt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</a:p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nulstille placering, størrelse og formatering af pladsholdere til layoutets oprindelige design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sæt hak ved </a:t>
            </a: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Tips: Alt + F9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  <a:endParaRPr lang="da-DK" sz="28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1 Forøg formindsk">
            <a:extLst>
              <a:ext uri="{FF2B5EF4-FFF2-40B4-BE49-F238E27FC236}">
                <a16:creationId xmlns:a16="http://schemas.microsoft.com/office/drawing/2014/main" id="{D1DC24FA-77B6-410C-A31F-6612672386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0024" y="18609569"/>
            <a:ext cx="1819414" cy="944696"/>
          </a:xfrm>
          <a:prstGeom prst="rect">
            <a:avLst/>
          </a:prstGeom>
        </p:spPr>
      </p:pic>
      <p:pic>
        <p:nvPicPr>
          <p:cNvPr id="8" name="2 Ny slide">
            <a:extLst>
              <a:ext uri="{FF2B5EF4-FFF2-40B4-BE49-F238E27FC236}">
                <a16:creationId xmlns:a16="http://schemas.microsoft.com/office/drawing/2014/main" id="{50B0D61E-C909-46BD-946C-EA4B5DF75C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931" r="60888"/>
          <a:stretch/>
        </p:blipFill>
        <p:spPr>
          <a:xfrm>
            <a:off x="9078526" y="19832720"/>
            <a:ext cx="1010524" cy="1798877"/>
          </a:xfrm>
          <a:prstGeom prst="rect">
            <a:avLst/>
          </a:prstGeom>
        </p:spPr>
      </p:pic>
      <p:pic>
        <p:nvPicPr>
          <p:cNvPr id="9" name="3 Layout">
            <a:extLst>
              <a:ext uri="{FF2B5EF4-FFF2-40B4-BE49-F238E27FC236}">
                <a16:creationId xmlns:a16="http://schemas.microsoft.com/office/drawing/2014/main" id="{0D25C4FD-A971-42E8-8FBB-F523351834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9078526" y="22037285"/>
            <a:ext cx="1822946" cy="590511"/>
          </a:xfrm>
          <a:prstGeom prst="rect">
            <a:avLst/>
          </a:prstGeom>
        </p:spPr>
      </p:pic>
      <p:pic>
        <p:nvPicPr>
          <p:cNvPr id="10" name="4 Nulstil">
            <a:extLst>
              <a:ext uri="{FF2B5EF4-FFF2-40B4-BE49-F238E27FC236}">
                <a16:creationId xmlns:a16="http://schemas.microsoft.com/office/drawing/2014/main" id="{387B2EB9-BB33-479C-BC1E-0416BC771FC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82058" y="25239631"/>
            <a:ext cx="1819414" cy="657619"/>
          </a:xfrm>
          <a:prstGeom prst="rect">
            <a:avLst/>
          </a:prstGeom>
        </p:spPr>
      </p:pic>
      <p:sp>
        <p:nvSpPr>
          <p:cNvPr id="12" name="Text Box 3">
            <a:extLst>
              <a:ext uri="{FF2B5EF4-FFF2-40B4-BE49-F238E27FC236}">
                <a16:creationId xmlns:a16="http://schemas.microsoft.com/office/drawing/2014/main" id="{682F61ED-F658-44D3-B555-C1B46D31B50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011870" y="11310831"/>
            <a:ext cx="7658234" cy="1668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9050" indent="0" algn="l"/>
            <a:r>
              <a:rPr lang="da-DK" sz="2800" b="1" cap="none" baseline="0" noProof="1"/>
              <a:t>Tilpasse størrelse og placering på billed-pladsholder, før du indsætter billede</a:t>
            </a:r>
            <a:br>
              <a:rPr lang="da-DK" sz="2800" b="1" cap="all" baseline="0" noProof="1"/>
            </a:br>
            <a:endParaRPr lang="da-DK" sz="1200" b="1" cap="all" baseline="0" noProof="1"/>
          </a:p>
          <a:p>
            <a:pPr marL="19050" indent="0" algn="l">
              <a:spcAft>
                <a:spcPts val="1200"/>
              </a:spcAft>
              <a:buNone/>
            </a:pPr>
            <a:r>
              <a:rPr lang="en-GB" sz="2800" b="1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 </a:t>
            </a:r>
            <a:r>
              <a:rPr lang="en-GB" sz="2800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Klik på billed-pladsholderen</a:t>
            </a:r>
          </a:p>
          <a:p>
            <a:pPr marL="19050" indent="0" algn="l">
              <a:spcAft>
                <a:spcPts val="1200"/>
              </a:spcAft>
              <a:buNone/>
            </a:pPr>
            <a:r>
              <a:rPr lang="en-GB" sz="2800" b="1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</a:t>
            </a:r>
            <a:r>
              <a:rPr lang="en-GB" sz="2800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Træk i håndtaget i toppen eller i siderne</a:t>
            </a:r>
            <a:br>
              <a:rPr lang="en-GB" sz="2800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2800" b="1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</a:t>
            </a:r>
            <a:r>
              <a:rPr lang="en-GB" sz="2800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Justér og placér billed- og billedtekst-pladsholderen ift hjælpelinier. Du kan markere begge pladsholdere og flytte dem samtidigt ved at holde SHIFT-knappen nede mens du klikker</a:t>
            </a:r>
          </a:p>
          <a:p>
            <a:pPr marL="19050" indent="0" algn="l">
              <a:spcAft>
                <a:spcPts val="1200"/>
              </a:spcAft>
              <a:buNone/>
            </a:pPr>
            <a:r>
              <a:rPr lang="da-DK" sz="2800" b="1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 </a:t>
            </a:r>
            <a:r>
              <a:rPr lang="da-DK" sz="2800" kern="1200" noProof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Hvis du ændrer størrelsen på billed-pladsholderen, så tilpas bredden på billed-tekst-pladsholderen, hvis du bruger billedtekst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28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 eller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hvilken som helst anden pladsholder,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pladsholderens kant.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Hold Shift nede og klik på </a:t>
            </a:r>
            <a:b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pladsholderen</a:t>
            </a:r>
            <a:endParaRPr lang="da-DK" altLang="da-DK" sz="28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Indsæt firma billede</a:t>
            </a:r>
            <a:endParaRPr lang="da-DK" altLang="da-DK" sz="28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Klik på den blå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Templafy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 drop ned menuen, vælg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klik på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</a:t>
            </a:r>
            <a:r>
              <a:rPr lang="da-DK" altLang="da-DK" sz="2800" b="0" i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Templafy vinduet i højre side af skærmen</a:t>
            </a:r>
            <a:endParaRPr lang="da-DK" altLang="da-DK" sz="28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Browse efter andre billeder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Tools-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knappen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findes under firma fanen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browse 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efter et billede</a:t>
            </a:r>
            <a:endParaRPr lang="da-DK" altLang="da-DK" sz="28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Indsæt et kopieret billede</a:t>
            </a:r>
            <a:endParaRPr lang="da-DK" altLang="da-DK" sz="28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28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8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Tools-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knappen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findes under firma fanen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</a:t>
            </a:r>
            <a:r>
              <a:rPr lang="da-DK" altLang="da-DK" sz="28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Paste</a:t>
            </a: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indsætte det </a:t>
            </a:r>
            <a:b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8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kopierede billede</a:t>
            </a:r>
            <a:endParaRPr lang="da-DK" altLang="da-DK" sz="28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28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423FC8CE-DC1D-4C7E-8220-E07872B4BC8B}"/>
              </a:ext>
            </a:extLst>
          </p:cNvPr>
          <p:cNvGrpSpPr/>
          <p:nvPr userDrawn="1"/>
        </p:nvGrpSpPr>
        <p:grpSpPr>
          <a:xfrm>
            <a:off x="19659178" y="22436474"/>
            <a:ext cx="2218399" cy="2800913"/>
            <a:chOff x="6398620" y="3815586"/>
            <a:chExt cx="740398" cy="934814"/>
          </a:xfrm>
        </p:grpSpPr>
        <p:pic>
          <p:nvPicPr>
            <p:cNvPr id="14" name="6 Crop">
              <a:extLst>
                <a:ext uri="{FF2B5EF4-FFF2-40B4-BE49-F238E27FC236}">
                  <a16:creationId xmlns:a16="http://schemas.microsoft.com/office/drawing/2014/main" id="{FD4DFD06-C627-4D13-BE64-D266A2359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398620" y="3815586"/>
              <a:ext cx="337400" cy="321707"/>
            </a:xfrm>
            <a:prstGeom prst="rect">
              <a:avLst/>
            </a:prstGeom>
          </p:spPr>
        </p:pic>
        <p:pic>
          <p:nvPicPr>
            <p:cNvPr id="15" name="Billede 14">
              <a:extLst>
                <a:ext uri="{FF2B5EF4-FFF2-40B4-BE49-F238E27FC236}">
                  <a16:creationId xmlns:a16="http://schemas.microsoft.com/office/drawing/2014/main" id="{DB37CC58-DC99-4212-A1C7-4B166E668DF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1304" t="11451" r="30180" b="26335"/>
            <a:stretch/>
          </p:blipFill>
          <p:spPr>
            <a:xfrm>
              <a:off x="6442770" y="4118189"/>
              <a:ext cx="696248" cy="632211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AC9EB6AC-3AD8-4B1F-A1CE-E3E4E263DAE4}"/>
              </a:ext>
            </a:extLst>
          </p:cNvPr>
          <p:cNvGrpSpPr/>
          <p:nvPr userDrawn="1"/>
        </p:nvGrpSpPr>
        <p:grpSpPr>
          <a:xfrm>
            <a:off x="19659178" y="25361765"/>
            <a:ext cx="2218396" cy="2785270"/>
            <a:chOff x="6391652" y="4854581"/>
            <a:chExt cx="740397" cy="929593"/>
          </a:xfrm>
        </p:grpSpPr>
        <p:pic>
          <p:nvPicPr>
            <p:cNvPr id="17" name="6 Crop">
              <a:extLst>
                <a:ext uri="{FF2B5EF4-FFF2-40B4-BE49-F238E27FC236}">
                  <a16:creationId xmlns:a16="http://schemas.microsoft.com/office/drawing/2014/main" id="{6EE7091F-7C97-42A6-8E48-B220A8C648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391652" y="4854581"/>
              <a:ext cx="337400" cy="321707"/>
            </a:xfrm>
            <a:prstGeom prst="rect">
              <a:avLst/>
            </a:prstGeom>
          </p:spPr>
        </p:pic>
        <p:pic>
          <p:nvPicPr>
            <p:cNvPr id="18" name="Billede 17">
              <a:extLst>
                <a:ext uri="{FF2B5EF4-FFF2-40B4-BE49-F238E27FC236}">
                  <a16:creationId xmlns:a16="http://schemas.microsoft.com/office/drawing/2014/main" id="{0C873E0C-6558-4D5A-803E-4EF77341C06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/>
            <a:srcRect l="1152" t="11676" r="31017" b="26411"/>
            <a:stretch/>
          </p:blipFill>
          <p:spPr>
            <a:xfrm>
              <a:off x="6442770" y="5155024"/>
              <a:ext cx="689279" cy="629150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270A432F-6996-4EB1-8263-FC6E062EED1E}"/>
              </a:ext>
            </a:extLst>
          </p:cNvPr>
          <p:cNvGrpSpPr/>
          <p:nvPr userDrawn="1"/>
        </p:nvGrpSpPr>
        <p:grpSpPr>
          <a:xfrm>
            <a:off x="19799854" y="19228046"/>
            <a:ext cx="2027453" cy="2989346"/>
            <a:chOff x="6442771" y="2574072"/>
            <a:chExt cx="676669" cy="997704"/>
          </a:xfrm>
        </p:grpSpPr>
        <p:pic>
          <p:nvPicPr>
            <p:cNvPr id="20" name="Billede 19">
              <a:extLst>
                <a:ext uri="{FF2B5EF4-FFF2-40B4-BE49-F238E27FC236}">
                  <a16:creationId xmlns:a16="http://schemas.microsoft.com/office/drawing/2014/main" id="{C9A109EA-3224-4F64-9241-A6230CB1E1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6442771" y="2574072"/>
              <a:ext cx="305786" cy="365851"/>
            </a:xfrm>
            <a:prstGeom prst="rect">
              <a:avLst/>
            </a:prstGeom>
          </p:spPr>
        </p:pic>
        <p:pic>
          <p:nvPicPr>
            <p:cNvPr id="21" name="Billede 20">
              <a:extLst>
                <a:ext uri="{FF2B5EF4-FFF2-40B4-BE49-F238E27FC236}">
                  <a16:creationId xmlns:a16="http://schemas.microsoft.com/office/drawing/2014/main" id="{64FBC80A-3CDD-429F-890B-81F0730091D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/>
            <a:srcRect l="1432" t="16308" r="2422" b="1509"/>
            <a:stretch/>
          </p:blipFill>
          <p:spPr>
            <a:xfrm>
              <a:off x="6444587" y="2943287"/>
              <a:ext cx="674853" cy="628489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F77B15CD-53D6-418C-B2FA-E98375BEC4DA}"/>
              </a:ext>
            </a:extLst>
          </p:cNvPr>
          <p:cNvGrpSpPr/>
          <p:nvPr userDrawn="1"/>
        </p:nvGrpSpPr>
        <p:grpSpPr>
          <a:xfrm>
            <a:off x="13071643" y="28641430"/>
            <a:ext cx="7762876" cy="4539704"/>
            <a:chOff x="23614111" y="8878956"/>
            <a:chExt cx="7762876" cy="4539704"/>
          </a:xfrm>
        </p:grpSpPr>
        <p:sp>
          <p:nvSpPr>
            <p:cNvPr id="23" name="Text Box 3">
              <a:extLst>
                <a:ext uri="{FF2B5EF4-FFF2-40B4-BE49-F238E27FC236}">
                  <a16:creationId xmlns:a16="http://schemas.microsoft.com/office/drawing/2014/main" id="{34BE1CD9-E904-4A07-87A6-D11B40865F81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23614111" y="8878956"/>
              <a:ext cx="6937833" cy="4539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1200"/>
                </a:spcBef>
                <a:spcAft>
                  <a:spcPts val="600"/>
                </a:spcAft>
                <a:defRPr/>
              </a:pPr>
              <a:r>
                <a:rPr 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Beskær billede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</a:t>
              </a: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Beskær</a:t>
              </a: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for at ændre billedets fokus/størrelse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Ønsker du at skalere billedet, så hold </a:t>
              </a: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</a:t>
              </a: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-knappen nede, mens du tækker i billedets hjørner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TIPS </a:t>
              </a: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Hvis du sletter billedet og indsætter </a:t>
              </a:r>
              <a:b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 nyt, kan billedet lægge sig foran tekst og grafik. Hvis dette sker, højreklik på billedet </a:t>
              </a:r>
              <a:b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2800" b="0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og vælg </a:t>
              </a:r>
              <a:r>
                <a:rPr lang="da-DK" altLang="da-DK" sz="2800" b="1" noProof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Placer bagest</a:t>
              </a:r>
            </a:p>
          </p:txBody>
        </p:sp>
        <p:pic>
          <p:nvPicPr>
            <p:cNvPr id="24" name="6 Beskær">
              <a:extLst>
                <a:ext uri="{FF2B5EF4-FFF2-40B4-BE49-F238E27FC236}">
                  <a16:creationId xmlns:a16="http://schemas.microsoft.com/office/drawing/2014/main" id="{B3AF77EB-0863-4BA6-8515-A59BE7155D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30333255" y="9123017"/>
              <a:ext cx="1043732" cy="995186"/>
            </a:xfrm>
            <a:prstGeom prst="rect">
              <a:avLst/>
            </a:prstGeom>
          </p:spPr>
        </p:pic>
        <p:pic>
          <p:nvPicPr>
            <p:cNvPr id="25" name="7 Skalér billede">
              <a:extLst>
                <a:ext uri="{FF2B5EF4-FFF2-40B4-BE49-F238E27FC236}">
                  <a16:creationId xmlns:a16="http://schemas.microsoft.com/office/drawing/2014/main" id="{2AD29D13-8B46-4931-B8FA-5188C7311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30316337" y="10171435"/>
              <a:ext cx="1049117" cy="977991"/>
            </a:xfrm>
            <a:prstGeom prst="rect">
              <a:avLst/>
            </a:prstGeom>
          </p:spPr>
        </p:pic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F8114300-E716-A40A-477E-DE8702A0B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8000" y="2520000"/>
            <a:ext cx="26089200" cy="3866675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Brugerguide – slet før anvendelse</a:t>
            </a:r>
          </a:p>
        </p:txBody>
      </p:sp>
      <p:pic>
        <p:nvPicPr>
          <p:cNvPr id="1436547115" name="EkstralogoTopImage" descr="{&quot;templafy&quot;:{&quot;id&quot;:&quot;6c749459-0537-4850-808a-a442e62034d9&quot;}}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226515" y="414150"/>
            <a:ext cx="6303600" cy="1980000"/>
          </a:xfrm>
          <a:prstGeom prst="rect">
            <a:avLst/>
          </a:prstGeom>
        </p:spPr>
      </p:pic>
      <p:pic>
        <p:nvPicPr>
          <p:cNvPr id="855705579" name="EkstralogoBottomimage" descr="{&quot;templafy&quot;:{&quot;id&quot;:&quot;42c3bde2-49df-4521-8266-030549d280c9&quot;}}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635931" y="41652000"/>
            <a:ext cx="2556000" cy="824400"/>
          </a:xfrm>
          <a:prstGeom prst="rect">
            <a:avLst/>
          </a:prstGeom>
        </p:spPr>
      </p:pic>
      <p:sp>
        <p:nvSpPr>
          <p:cNvPr id="5" name="Virksomhed" descr="{&quot;templafy&quot;:{&quot;id&quot;:&quot;fc31581f-a94f-43d6-8dfa-d0d63d79c7e6&quot;}}">
            <a:extLst>
              <a:ext uri="{FF2B5EF4-FFF2-40B4-BE49-F238E27FC236}">
                <a16:creationId xmlns:a16="http://schemas.microsoft.com/office/drawing/2014/main" id="{53A94A1D-AC5A-50A9-57B0-1A33FACAA533}"/>
              </a:ext>
            </a:extLst>
          </p:cNvPr>
          <p:cNvSpPr txBox="1">
            <a:spLocks/>
          </p:cNvSpPr>
          <p:nvPr userDrawn="1"/>
        </p:nvSpPr>
        <p:spPr>
          <a:xfrm>
            <a:off x="2808000" y="612000"/>
            <a:ext cx="16200000" cy="6228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marL="0" indent="0" algn="l" defTabSz="4176431" rtl="0" eaLnBrk="1" latinLnBrk="0" hangingPunct="1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4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cap="none" baseline="0" dirty="0">
                <a:solidFill>
                  <a:schemeClr val="bg1"/>
                </a:solidFill>
              </a:rPr>
              <a:t>Rigshospitalet</a:t>
            </a:r>
          </a:p>
        </p:txBody>
      </p:sp>
      <p:sp>
        <p:nvSpPr>
          <p:cNvPr id="11" name="CenterFreeText" descr="{&quot;templafy&quot;:{&quot;id&quot;:&quot;6cfcf94f-7c41-4c92-b777-17c1d7b065d5&quot;}}" title="UserProfile.CenterFreeText">
            <a:extLst>
              <a:ext uri="{FF2B5EF4-FFF2-40B4-BE49-F238E27FC236}">
                <a16:creationId xmlns:a16="http://schemas.microsoft.com/office/drawing/2014/main" id="{B4416DBC-E9A4-0149-FF7D-4BDD0CE9664F}"/>
              </a:ext>
            </a:extLst>
          </p:cNvPr>
          <p:cNvSpPr txBox="1">
            <a:spLocks/>
          </p:cNvSpPr>
          <p:nvPr userDrawn="1"/>
        </p:nvSpPr>
        <p:spPr>
          <a:xfrm>
            <a:off x="2808000" y="1296000"/>
            <a:ext cx="16200000" cy="9936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3000"/>
              </a:lnSpc>
              <a:spcAft>
                <a:spcPts val="0"/>
              </a:spcAft>
            </a:pP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26" name="Center" descr="{&quot;templafy&quot;:{&quot;id&quot;:&quot;f635283b-6d17-4f16-a14d-a0794cbbce2e&quot;}}" hidden="1">
            <a:extLst>
              <a:ext uri="{FF2B5EF4-FFF2-40B4-BE49-F238E27FC236}">
                <a16:creationId xmlns:a16="http://schemas.microsoft.com/office/drawing/2014/main" id="{4AF28F2E-4BD0-0696-9EE0-3C6283B0C914}"/>
              </a:ext>
            </a:extLst>
          </p:cNvPr>
          <p:cNvSpPr txBox="1">
            <a:spLocks/>
          </p:cNvSpPr>
          <p:nvPr userDrawn="1"/>
        </p:nvSpPr>
        <p:spPr>
          <a:xfrm>
            <a:off x="2808000" y="1296000"/>
            <a:ext cx="16200000" cy="9936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3000"/>
              </a:lnSpc>
              <a:spcAft>
                <a:spcPts val="0"/>
              </a:spcAft>
            </a:pP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3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op bar"/>
          <p:cNvSpPr/>
          <p:nvPr userDrawn="1"/>
        </p:nvSpPr>
        <p:spPr>
          <a:xfrm>
            <a:off x="720000" y="0"/>
            <a:ext cx="29559600" cy="86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2808000" y="4341600"/>
            <a:ext cx="26089200" cy="38664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808000" y="11503025"/>
            <a:ext cx="26089200" cy="2968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717033515" name="Logoimage" descr="{&quot;templafy&quot;:{&quot;id&quot;:&quot;e2020ed9-7e79-4d3d-bbf8-669ec55e68f4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198133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15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7" r:id="rId2"/>
  </p:sldLayoutIdLst>
  <p:txStyles>
    <p:titleStyle>
      <a:lvl1pPr algn="l" defTabSz="4176431" rtl="0" eaLnBrk="1" latinLnBrk="0" hangingPunct="1">
        <a:lnSpc>
          <a:spcPct val="83000"/>
        </a:lnSpc>
        <a:spcBef>
          <a:spcPct val="0"/>
        </a:spcBef>
        <a:buNone/>
        <a:defRPr sz="9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176431" rtl="0" eaLnBrk="1" latinLnBrk="0" hangingPunct="1">
        <a:lnSpc>
          <a:spcPct val="83000"/>
        </a:lnSpc>
        <a:spcBef>
          <a:spcPts val="0"/>
        </a:spcBef>
        <a:buFont typeface="Arial" panose="020B0604020202020204" pitchFamily="34" charset="0"/>
        <a:buChar char="​"/>
        <a:defRPr sz="3400" b="1" kern="1200" cap="all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​"/>
        <a:defRPr sz="3000" kern="1200" cap="all" baseline="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​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" indent="-360000" algn="l" defTabSz="4176431" rtl="0" eaLnBrk="1" latinLnBrk="0" hangingPunct="1">
        <a:lnSpc>
          <a:spcPct val="94000"/>
        </a:lnSpc>
        <a:spcBef>
          <a:spcPts val="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3" userDrawn="1">
          <p15:clr>
            <a:srgbClr val="F26B43"/>
          </p15:clr>
        </p15:guide>
        <p15:guide id="2" pos="95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slideLayout" Target="../slideLayouts/slideLayout1.xml"/><Relationship Id="rId7" Type="http://schemas.openxmlformats.org/officeDocument/2006/relationships/chart" Target="../charts/chart2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5.xml"/><Relationship Id="rId6" Type="http://schemas.openxmlformats.org/officeDocument/2006/relationships/chart" Target="../charts/chart1.xml"/><Relationship Id="rId5" Type="http://schemas.openxmlformats.org/officeDocument/2006/relationships/image" Target="../media/image12.png"/><Relationship Id="rId4" Type="http://schemas.openxmlformats.org/officeDocument/2006/relationships/hyperlink" Target="mailto:sally.schauman@regionh.d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F0208-13EF-555E-BE64-92A23674A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753" y="2099605"/>
            <a:ext cx="26089200" cy="3866675"/>
          </a:xfrm>
        </p:spPr>
        <p:txBody>
          <a:bodyPr/>
          <a:lstStyle/>
          <a:p>
            <a:pPr algn="ctr"/>
            <a:r>
              <a:rPr lang="da-DK" dirty="0"/>
              <a:t>Technology </a:t>
            </a:r>
            <a:r>
              <a:rPr lang="da-DK" dirty="0" err="1"/>
              <a:t>Literacy</a:t>
            </a:r>
            <a:r>
              <a:rPr lang="da-DK" dirty="0"/>
              <a:t> in </a:t>
            </a:r>
            <a:r>
              <a:rPr lang="da-DK" dirty="0" err="1"/>
              <a:t>Clinical</a:t>
            </a:r>
            <a:r>
              <a:rPr lang="da-DK" dirty="0"/>
              <a:t> Practice</a:t>
            </a:r>
            <a:br>
              <a:rPr lang="da-DK" dirty="0"/>
            </a:br>
            <a:br>
              <a:rPr lang="da-DK" dirty="0"/>
            </a:br>
            <a:r>
              <a:rPr lang="da-DK" sz="8000" b="0" dirty="0"/>
              <a:t>A Workshop-</a:t>
            </a:r>
            <a:r>
              <a:rPr lang="da-DK" sz="8000" b="0" dirty="0" err="1"/>
              <a:t>Based</a:t>
            </a:r>
            <a:r>
              <a:rPr lang="da-DK" sz="8000" b="0" dirty="0"/>
              <a:t> </a:t>
            </a:r>
            <a:r>
              <a:rPr lang="da-DK" sz="8000" b="0" dirty="0" err="1"/>
              <a:t>Educational</a:t>
            </a:r>
            <a:r>
              <a:rPr lang="da-DK" sz="8000" b="0" dirty="0"/>
              <a:t> </a:t>
            </a:r>
            <a:r>
              <a:rPr lang="da-DK" sz="8000" b="0" dirty="0" err="1"/>
              <a:t>Intevention</a:t>
            </a:r>
            <a:r>
              <a:rPr lang="da-DK" sz="8000" b="0" dirty="0"/>
              <a:t> for </a:t>
            </a:r>
            <a:r>
              <a:rPr lang="da-DK" sz="8000" b="0" dirty="0" err="1"/>
              <a:t>Nursing</a:t>
            </a:r>
            <a:r>
              <a:rPr lang="da-DK" sz="8000" b="0" dirty="0"/>
              <a:t> Students in </a:t>
            </a:r>
            <a:r>
              <a:rPr lang="da-DK" sz="8000" b="0" dirty="0" err="1"/>
              <a:t>Clinical</a:t>
            </a:r>
            <a:r>
              <a:rPr lang="da-DK" sz="8000" b="0" dirty="0"/>
              <a:t> Placement</a:t>
            </a:r>
            <a:endParaRPr lang="da-DK" b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7EE2AB3-F395-9972-9D5F-F5CED6EB27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61649" y="6633157"/>
            <a:ext cx="28586147" cy="1431549"/>
          </a:xfrm>
        </p:spPr>
        <p:txBody>
          <a:bodyPr/>
          <a:lstStyle/>
          <a:p>
            <a:r>
              <a:rPr lang="da-DK" dirty="0"/>
              <a:t>Sally Schauman, </a:t>
            </a:r>
            <a:r>
              <a:rPr lang="da-DK" dirty="0" err="1"/>
              <a:t>MScN</a:t>
            </a:r>
            <a:r>
              <a:rPr lang="da-DK" dirty="0"/>
              <a:t>, </a:t>
            </a:r>
            <a:r>
              <a:rPr lang="da-DK" dirty="0" err="1"/>
              <a:t>Clinial</a:t>
            </a:r>
            <a:r>
              <a:rPr lang="da-DK" dirty="0"/>
              <a:t> </a:t>
            </a:r>
            <a:r>
              <a:rPr lang="da-DK" dirty="0" err="1"/>
              <a:t>Educator</a:t>
            </a:r>
            <a:r>
              <a:rPr lang="da-DK" dirty="0"/>
              <a:t> – Team For Education in </a:t>
            </a:r>
            <a:r>
              <a:rPr lang="da-DK" dirty="0" err="1"/>
              <a:t>Clinical</a:t>
            </a:r>
            <a:r>
              <a:rPr lang="da-DK" dirty="0"/>
              <a:t> </a:t>
            </a:r>
            <a:r>
              <a:rPr lang="da-DK" dirty="0" err="1"/>
              <a:t>Nursing</a:t>
            </a:r>
            <a:r>
              <a:rPr lang="da-DK" dirty="0"/>
              <a:t>. Heart Centre, Rigshospitalet, Copenhagen University Hospital, Denmark. </a:t>
            </a:r>
          </a:p>
          <a:p>
            <a:endParaRPr lang="da-DK" dirty="0"/>
          </a:p>
          <a:p>
            <a:r>
              <a:rPr lang="da-DK" dirty="0"/>
              <a:t>This poster is part of a forthcoming </a:t>
            </a:r>
            <a:r>
              <a:rPr lang="da-DK" dirty="0" err="1"/>
              <a:t>article</a:t>
            </a:r>
            <a:r>
              <a:rPr lang="da-DK" dirty="0"/>
              <a:t> </a:t>
            </a:r>
            <a:r>
              <a:rPr lang="da-DK" dirty="0" err="1"/>
              <a:t>co-authored</a:t>
            </a:r>
            <a:r>
              <a:rPr lang="da-DK" dirty="0"/>
              <a:t> with Frederik L. Kuipers, Mette Skriver, Martha K. Topperzer and Mette E. Nielsen.</a:t>
            </a:r>
          </a:p>
        </p:txBody>
      </p:sp>
      <p:sp>
        <p:nvSpPr>
          <p:cNvPr id="12" name="Pladsholder til tekst 3">
            <a:extLst>
              <a:ext uri="{FF2B5EF4-FFF2-40B4-BE49-F238E27FC236}">
                <a16:creationId xmlns:a16="http://schemas.microsoft.com/office/drawing/2014/main" id="{F14A2454-4166-2731-43EE-E33612BF807B}"/>
              </a:ext>
            </a:extLst>
          </p:cNvPr>
          <p:cNvSpPr txBox="1">
            <a:spLocks/>
          </p:cNvSpPr>
          <p:nvPr/>
        </p:nvSpPr>
        <p:spPr>
          <a:xfrm>
            <a:off x="17364877" y="28637102"/>
            <a:ext cx="12600000" cy="77704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17643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400" b="1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417643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417643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3000" kern="12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417643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360000" algn="l" defTabSz="417643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176431" rtl="0" eaLnBrk="1" latinLnBrk="0" hangingPunct="1">
              <a:lnSpc>
                <a:spcPct val="9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endParaRPr kumimoji="0" lang="da-DK" sz="3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endParaRPr kumimoji="0" lang="da-DK" sz="3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3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3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B018CF89-DFE4-2820-62BC-C39FE67C5828}"/>
              </a:ext>
            </a:extLst>
          </p:cNvPr>
          <p:cNvSpPr/>
          <p:nvPr/>
        </p:nvSpPr>
        <p:spPr>
          <a:xfrm>
            <a:off x="654190" y="9248403"/>
            <a:ext cx="14485797" cy="67480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0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F6B6D893-D1CB-CAF3-1263-7139A5C26016}"/>
              </a:ext>
            </a:extLst>
          </p:cNvPr>
          <p:cNvSpPr txBox="1"/>
          <p:nvPr/>
        </p:nvSpPr>
        <p:spPr>
          <a:xfrm>
            <a:off x="1382290" y="9242635"/>
            <a:ext cx="12814596" cy="72717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1764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MS Mincho" panose="02020609040205080304" pitchFamily="49" charset="-128"/>
                <a:cs typeface="Times New Roman" panose="02020603050405020304" pitchFamily="18" charset="0"/>
              </a:rPr>
              <a:t>Background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1764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ea typeface="MS Mincho" panose="02020609040205080304" pitchFamily="49" charset="-128"/>
                <a:cs typeface="Times New Roman" panose="02020603050405020304" pitchFamily="18" charset="0"/>
              </a:rPr>
              <a:t>⚙️ Technology literacy is emerging as a competence as technological solutions are reshaping nursing practices globally and nationally.</a:t>
            </a:r>
            <a:endParaRPr kumimoji="0" lang="da-DK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1764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ea typeface="MS Mincho" panose="02020609040205080304" pitchFamily="49" charset="-128"/>
                <a:cs typeface="Times New Roman" panose="02020603050405020304" pitchFamily="18" charset="0"/>
              </a:rPr>
              <a:t>🌍 WHO and ICN emphasize the need for competency development to ensure equality and quality in healthcare (1).</a:t>
            </a:r>
            <a:endParaRPr kumimoji="0" lang="da-DK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1764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ea typeface="MS Mincho" panose="02020609040205080304" pitchFamily="49" charset="-128"/>
                <a:cs typeface="Times New Roman" panose="02020603050405020304" pitchFamily="18" charset="0"/>
              </a:rPr>
              <a:t>📘 The Danish Nursing Curriculum 2025 introduces requirements for technology literacy.</a:t>
            </a:r>
            <a:endParaRPr kumimoji="0" lang="da-DK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1764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ea typeface="MS Mincho" panose="02020609040205080304" pitchFamily="49" charset="-128"/>
                <a:cs typeface="Times New Roman" panose="02020603050405020304" pitchFamily="18" charset="0"/>
              </a:rPr>
              <a:t>❗ Despite this, technology literacy is not yet systematically implemented in clinical education.</a:t>
            </a:r>
            <a:endParaRPr kumimoji="0" lang="da-DK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000" b="0" i="0" u="none" strike="noStrike" kern="1200" cap="none" spc="0" normalizeH="0" baseline="0" noProof="0" dirty="0" err="1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B3865C98-5FF3-3F0C-845B-B52EB8C31876}"/>
              </a:ext>
            </a:extLst>
          </p:cNvPr>
          <p:cNvSpPr txBox="1"/>
          <p:nvPr/>
        </p:nvSpPr>
        <p:spPr>
          <a:xfrm>
            <a:off x="1281038" y="29672823"/>
            <a:ext cx="12344400" cy="1909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Result</a:t>
            </a:r>
            <a:r>
              <a:rPr kumimoji="0" lang="da-DK" sz="3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1</a:t>
            </a:r>
            <a:r>
              <a:rPr kumimoji="0" lang="da-DK" sz="3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Have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you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previosly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participated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in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teaching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on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technology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literacy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during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kumimoji="0" lang="da-DK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your</a:t>
            </a:r>
            <a:r>
              <a:rPr kumimoji="0" lang="da-DK" sz="3000" b="0" i="0" u="none" strike="noStrike" kern="1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Verdana" panose="020B0604030504040204" pitchFamily="34" charset="0"/>
              </a:rPr>
              <a:t> studies?</a:t>
            </a:r>
          </a:p>
          <a:p>
            <a:pPr marL="0" marR="0" lvl="0" indent="0" algn="l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l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3D849F06-AC65-E075-CE98-2F445028B8B1}"/>
              </a:ext>
            </a:extLst>
          </p:cNvPr>
          <p:cNvSpPr/>
          <p:nvPr/>
        </p:nvSpPr>
        <p:spPr>
          <a:xfrm>
            <a:off x="647337" y="24050432"/>
            <a:ext cx="29632638" cy="182605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0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8A5B6B6-4CF4-0748-4C69-F03B6D3A132F}"/>
              </a:ext>
            </a:extLst>
          </p:cNvPr>
          <p:cNvSpPr/>
          <p:nvPr/>
        </p:nvSpPr>
        <p:spPr>
          <a:xfrm>
            <a:off x="647337" y="37562244"/>
            <a:ext cx="29632639" cy="5246281"/>
          </a:xfrm>
          <a:prstGeom prst="rect">
            <a:avLst/>
          </a:prstGeom>
          <a:solidFill>
            <a:schemeClr val="bg2">
              <a:lumMod val="25000"/>
            </a:schemeClr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61D9E15-57C4-33A7-E7C1-BCD9BBFFE2DB}"/>
              </a:ext>
            </a:extLst>
          </p:cNvPr>
          <p:cNvSpPr txBox="1"/>
          <p:nvPr/>
        </p:nvSpPr>
        <p:spPr>
          <a:xfrm>
            <a:off x="24603114" y="34939043"/>
            <a:ext cx="5404409" cy="69434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r>
              <a:rPr lang="en-US" sz="3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Contact:</a:t>
            </a:r>
          </a:p>
          <a:p>
            <a:pPr>
              <a:lnSpc>
                <a:spcPct val="94000"/>
              </a:lnSpc>
            </a:pPr>
            <a:endParaRPr lang="en-US" sz="3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r>
              <a:rPr lang="en-US" sz="3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Sally Schauman</a:t>
            </a:r>
          </a:p>
          <a:p>
            <a:pPr>
              <a:lnSpc>
                <a:spcPct val="94000"/>
              </a:lnSpc>
            </a:pPr>
            <a:endParaRPr lang="en-US" sz="30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r>
              <a:rPr lang="en-US" sz="3000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sally.schauman@regionh.dk</a:t>
            </a:r>
            <a:endParaRPr lang="en-US" sz="3000" u="sng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en-US" sz="3000" u="sng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r>
              <a:rPr lang="en-US" sz="3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Linked in: Sally S</a:t>
            </a:r>
          </a:p>
          <a:p>
            <a:pPr>
              <a:lnSpc>
                <a:spcPct val="94000"/>
              </a:lnSpc>
            </a:pPr>
            <a:endParaRPr lang="da-DK" sz="30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r>
              <a:rPr lang="da-DK" sz="3000" dirty="0">
                <a:solidFill>
                  <a:schemeClr val="tx1"/>
                </a:solidFill>
              </a:rPr>
              <a:t>         </a:t>
            </a:r>
            <a:endParaRPr lang="da-DK" sz="3000" b="1" dirty="0">
              <a:solidFill>
                <a:schemeClr val="bg1"/>
              </a:solidFill>
            </a:endParaRPr>
          </a:p>
        </p:txBody>
      </p:sp>
      <p:pic>
        <p:nvPicPr>
          <p:cNvPr id="14" name="Billede 13" descr="Hjertecentrets logo">
            <a:extLst>
              <a:ext uri="{FF2B5EF4-FFF2-40B4-BE49-F238E27FC236}">
                <a16:creationId xmlns:a16="http://schemas.microsoft.com/office/drawing/2014/main" id="{19241E9A-04BB-D4C1-8350-868ED56A72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8993" y="41538900"/>
            <a:ext cx="5327411" cy="999004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Rektangel 52">
            <a:extLst>
              <a:ext uri="{FF2B5EF4-FFF2-40B4-BE49-F238E27FC236}">
                <a16:creationId xmlns:a16="http://schemas.microsoft.com/office/drawing/2014/main" id="{6F6FC400-4D11-3146-D8AD-B28468A9EB87}"/>
              </a:ext>
            </a:extLst>
          </p:cNvPr>
          <p:cNvSpPr/>
          <p:nvPr/>
        </p:nvSpPr>
        <p:spPr>
          <a:xfrm>
            <a:off x="15756466" y="9248403"/>
            <a:ext cx="14485796" cy="67131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0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D4B4AAFD-6DF3-04C1-B2DF-DAECCECF94AD}"/>
              </a:ext>
            </a:extLst>
          </p:cNvPr>
          <p:cNvSpPr txBox="1"/>
          <p:nvPr/>
        </p:nvSpPr>
        <p:spPr>
          <a:xfrm>
            <a:off x="16510415" y="9485938"/>
            <a:ext cx="13454462" cy="80668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Method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/>
              <a:t>Design: Single-group, post-intervention descriptive design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/>
              <a:t>Participants: 5th semester nursing students in clinical placement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/>
              <a:t>Intervention: 3-hour workshop in 2 parts held in 6 sessions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/>
              <a:t>Evaluation: Post-workshop questionnaire (n=112) (closed &amp; open-ended)</a:t>
            </a:r>
          </a:p>
          <a:p>
            <a:pPr>
              <a:lnSpc>
                <a:spcPct val="150000"/>
              </a:lnSpc>
            </a:pPr>
            <a:endParaRPr lang="en-US" sz="3000" b="1" dirty="0"/>
          </a:p>
          <a:p>
            <a:pPr>
              <a:lnSpc>
                <a:spcPct val="150000"/>
              </a:lnSpc>
            </a:pPr>
            <a:r>
              <a:rPr lang="en-US" sz="3000" b="1" dirty="0"/>
              <a:t>Didactical framework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 err="1"/>
              <a:t>Illeris</a:t>
            </a:r>
            <a:r>
              <a:rPr lang="en-US" sz="3000" dirty="0"/>
              <a:t>- Learning through integration of content, incentive and interaction (2).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000" dirty="0"/>
              <a:t>Barrows - Problem-based learning as an active, practice-oriented approach </a:t>
            </a:r>
            <a:endParaRPr lang="da-DK" sz="3000" dirty="0"/>
          </a:p>
          <a:p>
            <a:endParaRPr lang="da-DK" sz="3600" b="1" dirty="0"/>
          </a:p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176431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000" b="0" i="0" u="none" strike="noStrike" kern="1200" cap="none" spc="0" normalizeH="0" baseline="0" noProof="0" dirty="0" err="1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640A77D5-0705-C134-1F16-30C6E9CB5A65}"/>
              </a:ext>
            </a:extLst>
          </p:cNvPr>
          <p:cNvSpPr txBox="1"/>
          <p:nvPr/>
        </p:nvSpPr>
        <p:spPr>
          <a:xfrm>
            <a:off x="1834205" y="24168011"/>
            <a:ext cx="11560608" cy="4918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3400" b="1" dirty="0">
                <a:solidFill>
                  <a:schemeClr val="tx1"/>
                </a:solidFill>
                <a:latin typeface="+mj-lt"/>
              </a:rPr>
              <a:t>Quantitative</a:t>
            </a:r>
            <a:r>
              <a:rPr lang="da-DK" sz="3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400" b="1" dirty="0">
                <a:solidFill>
                  <a:schemeClr val="tx1"/>
                </a:solidFill>
                <a:latin typeface="+mj-lt"/>
              </a:rPr>
              <a:t>results</a:t>
            </a:r>
          </a:p>
        </p:txBody>
      </p:sp>
      <p:sp>
        <p:nvSpPr>
          <p:cNvPr id="70" name="Tekstfelt 69">
            <a:extLst>
              <a:ext uri="{FF2B5EF4-FFF2-40B4-BE49-F238E27FC236}">
                <a16:creationId xmlns:a16="http://schemas.microsoft.com/office/drawing/2014/main" id="{6FBA1D21-BDF7-FF26-AD67-67ED7331FA07}"/>
              </a:ext>
            </a:extLst>
          </p:cNvPr>
          <p:cNvSpPr txBox="1"/>
          <p:nvPr/>
        </p:nvSpPr>
        <p:spPr>
          <a:xfrm>
            <a:off x="21049861" y="24168011"/>
            <a:ext cx="11560608" cy="4918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en-US" sz="3400" b="1" dirty="0">
                <a:solidFill>
                  <a:schemeClr val="tx1"/>
                </a:solidFill>
                <a:latin typeface="+mj-lt"/>
              </a:rPr>
              <a:t>Qualitative results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F3DA6A2-2479-5E35-278B-725CF6AC6FC0}"/>
              </a:ext>
            </a:extLst>
          </p:cNvPr>
          <p:cNvSpPr txBox="1"/>
          <p:nvPr/>
        </p:nvSpPr>
        <p:spPr>
          <a:xfrm>
            <a:off x="1291797" y="24894710"/>
            <a:ext cx="13961240" cy="25114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3000" b="1" dirty="0" err="1">
                <a:ea typeface="Aptos" panose="020B0004020202020204" pitchFamily="34" charset="0"/>
                <a:cs typeface="Aptos" panose="020B0004020202020204" pitchFamily="34" charset="0"/>
              </a:rPr>
              <a:t>Result</a:t>
            </a:r>
            <a:r>
              <a:rPr lang="da-DK" sz="3000" b="1" dirty="0">
                <a:ea typeface="Aptos" panose="020B0004020202020204" pitchFamily="34" charset="0"/>
                <a:cs typeface="Aptos" panose="020B0004020202020204" pitchFamily="34" charset="0"/>
              </a:rPr>
              <a:t> 1 </a:t>
            </a:r>
            <a:r>
              <a:rPr lang="da-DK" sz="3000" dirty="0">
                <a:ea typeface="Aptos" panose="020B0004020202020204" pitchFamily="34" charset="0"/>
                <a:cs typeface="Aptos" panose="020B0004020202020204" pitchFamily="34" charset="0"/>
              </a:rPr>
              <a:t>- </a:t>
            </a:r>
            <a:r>
              <a:rPr lang="da-DK" sz="3000" dirty="0" err="1">
                <a:ea typeface="Aptos" panose="020B0004020202020204" pitchFamily="34" charset="0"/>
                <a:cs typeface="Aptos" panose="020B0004020202020204" pitchFamily="34" charset="0"/>
              </a:rPr>
              <a:t>Among</a:t>
            </a:r>
            <a:r>
              <a:rPr lang="da-DK" sz="3000" dirty="0">
                <a:ea typeface="Aptos" panose="020B0004020202020204" pitchFamily="34" charset="0"/>
                <a:cs typeface="Aptos" panose="020B0004020202020204" pitchFamily="34" charset="0"/>
              </a:rPr>
              <a:t> the respondents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US" sz="3000" dirty="0"/>
              <a:t>(</a:t>
            </a:r>
            <a:r>
              <a:rPr lang="en-US" sz="3000" b="1" dirty="0"/>
              <a:t>n=112</a:t>
            </a:r>
            <a:r>
              <a:rPr lang="en-US" sz="3000" dirty="0"/>
              <a:t>)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, </a:t>
            </a:r>
            <a:r>
              <a:rPr lang="da-DK" sz="3000" b="1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77%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of students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reported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having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received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teaching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in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technology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literacy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during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their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studies, </a:t>
            </a:r>
            <a:r>
              <a:rPr lang="da-DK" sz="3000" b="1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20%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had not, and </a:t>
            </a:r>
            <a:r>
              <a:rPr lang="da-DK" sz="3000" b="1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3%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were</a:t>
            </a:r>
            <a:r>
              <a:rPr lang="da-DK" sz="3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da-DK" sz="3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unsure</a:t>
            </a:r>
            <a:r>
              <a:rPr lang="da-DK" sz="3000" dirty="0"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endParaRPr lang="da-DK" sz="3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94000"/>
              </a:lnSpc>
            </a:pPr>
            <a:endParaRPr lang="da-DK" sz="3000" dirty="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42B7E03-1626-A2E8-1580-8573F14DDBAE}"/>
              </a:ext>
            </a:extLst>
          </p:cNvPr>
          <p:cNvSpPr/>
          <p:nvPr/>
        </p:nvSpPr>
        <p:spPr>
          <a:xfrm>
            <a:off x="616477" y="16304164"/>
            <a:ext cx="29625785" cy="742540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43D0B9BF-C210-7ED5-8E6B-FE64D08D939A}"/>
              </a:ext>
            </a:extLst>
          </p:cNvPr>
          <p:cNvSpPr txBox="1"/>
          <p:nvPr/>
        </p:nvSpPr>
        <p:spPr>
          <a:xfrm>
            <a:off x="1643115" y="18262061"/>
            <a:ext cx="12995339" cy="44042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3000" b="1" dirty="0"/>
              <a:t>Part 1</a:t>
            </a:r>
            <a:r>
              <a:rPr lang="en-US" sz="3000" b="1" dirty="0"/>
              <a:t>: Technologies in nursing practice</a:t>
            </a:r>
          </a:p>
          <a:p>
            <a:pPr>
              <a:lnSpc>
                <a:spcPct val="150000"/>
              </a:lnSpc>
            </a:pPr>
            <a:endParaRPr lang="en-US" sz="3000" b="1" dirty="0"/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dirty="0"/>
              <a:t>C</a:t>
            </a:r>
            <a:r>
              <a:rPr lang="en-US" sz="2800" b="0" dirty="0"/>
              <a:t>ategorizing everyday technologies (3).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Addressing technostress (theory + practice examples) (4).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Podcast + individual reflection guide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Group work - TEKU-model → Analyzing everyday technologies</a:t>
            </a:r>
            <a:endParaRPr lang="en-US" sz="3000" b="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sp>
        <p:nvSpPr>
          <p:cNvPr id="16" name="Ligebenet trekant 15">
            <a:extLst>
              <a:ext uri="{FF2B5EF4-FFF2-40B4-BE49-F238E27FC236}">
                <a16:creationId xmlns:a16="http://schemas.microsoft.com/office/drawing/2014/main" id="{0B609682-8B3D-653A-6071-A4E0356D1BCB}"/>
              </a:ext>
            </a:extLst>
          </p:cNvPr>
          <p:cNvSpPr/>
          <p:nvPr/>
        </p:nvSpPr>
        <p:spPr>
          <a:xfrm rot="10800000">
            <a:off x="21261644" y="17230945"/>
            <a:ext cx="8469425" cy="6337123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254ADE7-D691-EF44-9AE5-BB2E29B58FE1}"/>
              </a:ext>
            </a:extLst>
          </p:cNvPr>
          <p:cNvSpPr txBox="1"/>
          <p:nvPr/>
        </p:nvSpPr>
        <p:spPr>
          <a:xfrm>
            <a:off x="22032460" y="17699710"/>
            <a:ext cx="2670221" cy="462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200" dirty="0">
                <a:solidFill>
                  <a:schemeClr val="tx1"/>
                </a:solidFill>
              </a:rPr>
              <a:t>Conten</a:t>
            </a:r>
            <a:r>
              <a:rPr lang="da-DK" sz="3000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46FC11C6-C56B-3D3E-5C91-F696AACD2D0F}"/>
              </a:ext>
            </a:extLst>
          </p:cNvPr>
          <p:cNvSpPr txBox="1"/>
          <p:nvPr/>
        </p:nvSpPr>
        <p:spPr>
          <a:xfrm>
            <a:off x="27388649" y="17634979"/>
            <a:ext cx="2457755" cy="462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200" dirty="0" err="1">
                <a:solidFill>
                  <a:schemeClr val="tx1"/>
                </a:solidFill>
              </a:rPr>
              <a:t>Incentive</a:t>
            </a:r>
            <a:endParaRPr lang="da-DK" sz="3200" dirty="0">
              <a:solidFill>
                <a:schemeClr val="tx1"/>
              </a:solidFill>
            </a:endParaRP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22ADD32B-F897-62E5-6692-99A612366C31}"/>
              </a:ext>
            </a:extLst>
          </p:cNvPr>
          <p:cNvSpPr txBox="1"/>
          <p:nvPr/>
        </p:nvSpPr>
        <p:spPr>
          <a:xfrm>
            <a:off x="24589233" y="21410854"/>
            <a:ext cx="3997689" cy="462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200" dirty="0" err="1">
                <a:solidFill>
                  <a:schemeClr val="tx1"/>
                </a:solidFill>
              </a:rPr>
              <a:t>Interaction</a:t>
            </a:r>
            <a:endParaRPr lang="da-DK" sz="3200" dirty="0">
              <a:solidFill>
                <a:schemeClr val="tx1"/>
              </a:solidFill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32363FA6-D8DC-FC7B-E519-44829D94636E}"/>
              </a:ext>
            </a:extLst>
          </p:cNvPr>
          <p:cNvSpPr txBox="1"/>
          <p:nvPr/>
        </p:nvSpPr>
        <p:spPr>
          <a:xfrm>
            <a:off x="12353969" y="18309565"/>
            <a:ext cx="11857540" cy="38904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/>
              <a:t>Part 2: Future Nursing, AI &amp; health data</a:t>
            </a:r>
          </a:p>
          <a:p>
            <a:pPr>
              <a:lnSpc>
                <a:spcPct val="150000"/>
              </a:lnSpc>
            </a:pPr>
            <a:endParaRPr lang="en-US" sz="3000" b="1" dirty="0"/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Introduction to AI monitoring technologies from WARD 24/7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WHO’s 6 principles on Ethics &amp; Governance of AI For Health (5).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Cases: WARD Clinical Support System (WARD CSS)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800" b="0" dirty="0"/>
              <a:t>Group work</a:t>
            </a:r>
            <a:r>
              <a:rPr lang="en-US" sz="2800" dirty="0"/>
              <a:t>: Practice-oriented case and clinical decision-making </a:t>
            </a:r>
          </a:p>
        </p:txBody>
      </p:sp>
      <p:sp>
        <p:nvSpPr>
          <p:cNvPr id="30" name="Taleboble: rektangel 29">
            <a:extLst>
              <a:ext uri="{FF2B5EF4-FFF2-40B4-BE49-F238E27FC236}">
                <a16:creationId xmlns:a16="http://schemas.microsoft.com/office/drawing/2014/main" id="{1069698A-B9B8-74CA-5705-7315848910BF}"/>
              </a:ext>
            </a:extLst>
          </p:cNvPr>
          <p:cNvSpPr/>
          <p:nvPr/>
        </p:nvSpPr>
        <p:spPr>
          <a:xfrm>
            <a:off x="15800190" y="24727593"/>
            <a:ext cx="14485795" cy="3716187"/>
          </a:xfrm>
          <a:prstGeom prst="wedgeRectCallout">
            <a:avLst>
              <a:gd name="adj1" fmla="val -21319"/>
              <a:gd name="adj2" fmla="val 66229"/>
            </a:avLst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33" name="Taleboble: rektangel 32">
            <a:extLst>
              <a:ext uri="{FF2B5EF4-FFF2-40B4-BE49-F238E27FC236}">
                <a16:creationId xmlns:a16="http://schemas.microsoft.com/office/drawing/2014/main" id="{3977A2CB-857D-15D3-3BCA-ED605F1C90CA}"/>
              </a:ext>
            </a:extLst>
          </p:cNvPr>
          <p:cNvSpPr/>
          <p:nvPr/>
        </p:nvSpPr>
        <p:spPr>
          <a:xfrm>
            <a:off x="15819621" y="29493534"/>
            <a:ext cx="14446935" cy="3716188"/>
          </a:xfrm>
          <a:prstGeom prst="wedgeRectCallout">
            <a:avLst>
              <a:gd name="adj1" fmla="val -19733"/>
              <a:gd name="adj2" fmla="val 66135"/>
            </a:avLst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49B0098C-2FFF-20AD-C651-89A9E9CE3E81}"/>
              </a:ext>
            </a:extLst>
          </p:cNvPr>
          <p:cNvSpPr txBox="1"/>
          <p:nvPr/>
        </p:nvSpPr>
        <p:spPr>
          <a:xfrm>
            <a:off x="1643115" y="16837686"/>
            <a:ext cx="17305001" cy="4918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400" b="1" dirty="0">
                <a:solidFill>
                  <a:schemeClr val="tx1"/>
                </a:solidFill>
                <a:latin typeface="+mj-lt"/>
              </a:rPr>
              <a:t>Workshop format and content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266F46A1-D2D0-DD73-8756-203924A95D4A}"/>
              </a:ext>
            </a:extLst>
          </p:cNvPr>
          <p:cNvSpPr txBox="1"/>
          <p:nvPr/>
        </p:nvSpPr>
        <p:spPr>
          <a:xfrm>
            <a:off x="23328935" y="16452526"/>
            <a:ext cx="8065212" cy="4918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400" b="1" dirty="0">
                <a:solidFill>
                  <a:schemeClr val="tx1"/>
                </a:solidFill>
              </a:rPr>
              <a:t>Illeris learning </a:t>
            </a:r>
            <a:r>
              <a:rPr lang="en-US" sz="3400" b="1" dirty="0">
                <a:solidFill>
                  <a:schemeClr val="tx1"/>
                </a:solidFill>
              </a:rPr>
              <a:t>triangle</a:t>
            </a:r>
          </a:p>
        </p:txBody>
      </p:sp>
      <p:sp>
        <p:nvSpPr>
          <p:cNvPr id="43" name="Pil: nedad 42">
            <a:extLst>
              <a:ext uri="{FF2B5EF4-FFF2-40B4-BE49-F238E27FC236}">
                <a16:creationId xmlns:a16="http://schemas.microsoft.com/office/drawing/2014/main" id="{3025919F-67C6-52ED-71B8-3DF5D089069F}"/>
              </a:ext>
            </a:extLst>
          </p:cNvPr>
          <p:cNvSpPr/>
          <p:nvPr/>
        </p:nvSpPr>
        <p:spPr>
          <a:xfrm flipH="1">
            <a:off x="25202280" y="18339936"/>
            <a:ext cx="351660" cy="2753173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44" name="Pil: venstre-højre 43">
            <a:extLst>
              <a:ext uri="{FF2B5EF4-FFF2-40B4-BE49-F238E27FC236}">
                <a16:creationId xmlns:a16="http://schemas.microsoft.com/office/drawing/2014/main" id="{B59120EA-A322-F29D-E696-C653EC2A1B81}"/>
              </a:ext>
            </a:extLst>
          </p:cNvPr>
          <p:cNvSpPr/>
          <p:nvPr/>
        </p:nvSpPr>
        <p:spPr>
          <a:xfrm>
            <a:off x="23801142" y="17691856"/>
            <a:ext cx="3153936" cy="38516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D8FE29E-CF96-4B2B-2A33-58AA26726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4056905"/>
              </p:ext>
            </p:extLst>
          </p:nvPr>
        </p:nvGraphicFramePr>
        <p:xfrm>
          <a:off x="1233828" y="28042592"/>
          <a:ext cx="13877063" cy="3887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Tekstfelt 8">
            <a:extLst>
              <a:ext uri="{FF2B5EF4-FFF2-40B4-BE49-F238E27FC236}">
                <a16:creationId xmlns:a16="http://schemas.microsoft.com/office/drawing/2014/main" id="{67B9457D-BE75-81EF-59F2-4CF370DFFF11}"/>
              </a:ext>
            </a:extLst>
          </p:cNvPr>
          <p:cNvSpPr txBox="1"/>
          <p:nvPr/>
        </p:nvSpPr>
        <p:spPr>
          <a:xfrm>
            <a:off x="1263934" y="27310998"/>
            <a:ext cx="14016135" cy="8679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en-US" sz="3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Result 2 - </a:t>
            </a:r>
            <a:r>
              <a:rPr lang="en-US" sz="3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How do you evaluate your technology literacy after the workshop?</a:t>
            </a:r>
            <a:endParaRPr lang="da-DK" sz="3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50BB1EE4-ABF6-D538-B640-BA9CBF5B81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14988"/>
              </p:ext>
            </p:extLst>
          </p:nvPr>
        </p:nvGraphicFramePr>
        <p:xfrm>
          <a:off x="1281039" y="33352086"/>
          <a:ext cx="13829852" cy="3861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1" name="Tekstfelt 20">
            <a:extLst>
              <a:ext uri="{FF2B5EF4-FFF2-40B4-BE49-F238E27FC236}">
                <a16:creationId xmlns:a16="http://schemas.microsoft.com/office/drawing/2014/main" id="{31172BC5-CAA1-0146-E1F4-C0DEE0D4009C}"/>
              </a:ext>
            </a:extLst>
          </p:cNvPr>
          <p:cNvSpPr txBox="1"/>
          <p:nvPr/>
        </p:nvSpPr>
        <p:spPr>
          <a:xfrm>
            <a:off x="1263935" y="32222489"/>
            <a:ext cx="13876052" cy="8679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en-US" sz="3000" b="1" dirty="0">
                <a:solidFill>
                  <a:schemeClr val="tx1"/>
                </a:solidFill>
              </a:rPr>
              <a:t>Result 3 </a:t>
            </a:r>
            <a:r>
              <a:rPr lang="en-US" sz="3000" dirty="0">
                <a:solidFill>
                  <a:schemeClr val="tx1"/>
                </a:solidFill>
              </a:rPr>
              <a:t>– How has the workshop improved your understanding of the role of technologies in nursing</a:t>
            </a:r>
            <a:r>
              <a:rPr lang="en-US" sz="3000" dirty="0"/>
              <a:t>?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B357DCB5-CE14-DE5C-C373-A28800CA8DE5}"/>
              </a:ext>
            </a:extLst>
          </p:cNvPr>
          <p:cNvSpPr txBox="1"/>
          <p:nvPr/>
        </p:nvSpPr>
        <p:spPr>
          <a:xfrm>
            <a:off x="5901795" y="31497368"/>
            <a:ext cx="1887793" cy="2893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2000" dirty="0">
                <a:solidFill>
                  <a:schemeClr val="tx1"/>
                </a:solidFill>
              </a:rPr>
              <a:t>(n=82)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2B4E9DA-E55B-CEB0-3093-091E2EC85679}"/>
              </a:ext>
            </a:extLst>
          </p:cNvPr>
          <p:cNvSpPr txBox="1"/>
          <p:nvPr/>
        </p:nvSpPr>
        <p:spPr>
          <a:xfrm>
            <a:off x="16217384" y="25186729"/>
            <a:ext cx="13477625" cy="39426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000" b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Theme 1: Practice-Based Learning and Reflection</a:t>
            </a: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“Working with real-life cases made it easier to connect theory to practice.”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“The case about Ivan helped me relate the topic to everyday nursing situations.”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“The TEKU case work really helped me understand how technology is implemented in practice.”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r>
              <a:rPr lang="en-US" sz="1800" i="1" kern="10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 </a:t>
            </a:r>
            <a:endParaRPr lang="da-DK" sz="1800" kern="100" dirty="0">
              <a:solidFill>
                <a:srgbClr val="212121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A835D1B3-D6E0-10F8-D7FD-953ED833E01A}"/>
              </a:ext>
            </a:extLst>
          </p:cNvPr>
          <p:cNvSpPr txBox="1"/>
          <p:nvPr/>
        </p:nvSpPr>
        <p:spPr>
          <a:xfrm>
            <a:off x="16214989" y="29926788"/>
            <a:ext cx="13770662" cy="39426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000" b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Theme 2: Critical Reflection on Technology and Clinical Judgment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“I will remember to use my clinical judgement and not rely solely on technology.”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“Technology should support, not replace, the nurse’s critical thinking.”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i="1" kern="100" dirty="0">
                <a:solidFill>
                  <a:srgbClr val="212121"/>
                </a:solidFill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“I will reflect on whether technology brings me closer to or further away from the patient.”</a:t>
            </a:r>
            <a:endParaRPr lang="da-DK" sz="3000" kern="100" dirty="0">
              <a:solidFill>
                <a:srgbClr val="212121"/>
              </a:solidFill>
              <a:effectLst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r>
              <a:rPr lang="en-US" sz="1800" i="1" kern="10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 </a:t>
            </a:r>
            <a:endParaRPr lang="da-DK" sz="1800" kern="100" dirty="0">
              <a:solidFill>
                <a:srgbClr val="212121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794A5F80-DF22-A0F6-D36A-6B0DDF4E060F}"/>
              </a:ext>
            </a:extLst>
          </p:cNvPr>
          <p:cNvSpPr/>
          <p:nvPr/>
        </p:nvSpPr>
        <p:spPr>
          <a:xfrm>
            <a:off x="15781907" y="34190269"/>
            <a:ext cx="14460355" cy="2756804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>
              <a:lnSpc>
                <a:spcPct val="94000"/>
              </a:lnSpc>
            </a:pPr>
            <a:endParaRPr lang="da-DK" sz="3000" dirty="0" err="1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59CCCFA3-569B-9823-CDED-0A5054CA748B}"/>
              </a:ext>
            </a:extLst>
          </p:cNvPr>
          <p:cNvSpPr txBox="1"/>
          <p:nvPr/>
        </p:nvSpPr>
        <p:spPr>
          <a:xfrm>
            <a:off x="16173986" y="34519892"/>
            <a:ext cx="14460354" cy="23107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</a:pPr>
            <a:r>
              <a:rPr lang="da-DK" sz="3400" b="1" dirty="0">
                <a:latin typeface="+mj-lt"/>
              </a:rPr>
              <a:t>Preliminary </a:t>
            </a:r>
            <a:r>
              <a:rPr lang="en-US" sz="3400" b="1" dirty="0">
                <a:latin typeface="+mj-lt"/>
              </a:rPr>
              <a:t>conclusion</a:t>
            </a:r>
            <a:endParaRPr lang="da-DK" sz="3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3000" dirty="0"/>
              <a:t>The results indicate that a practice-oriented workshop is a valuable intervention to strengthen nursing students’ technology literacy in clinical practice. </a:t>
            </a:r>
            <a:endParaRPr lang="da-DK" sz="3000" dirty="0"/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BFA7031-495B-142A-322F-8F8C03135398}"/>
              </a:ext>
            </a:extLst>
          </p:cNvPr>
          <p:cNvSpPr txBox="1"/>
          <p:nvPr/>
        </p:nvSpPr>
        <p:spPr>
          <a:xfrm>
            <a:off x="1305316" y="37849822"/>
            <a:ext cx="16877176" cy="49596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3400" b="1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References - </a:t>
            </a:r>
            <a:r>
              <a:rPr lang="en-US" sz="3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Full reference list and student templates upon request</a:t>
            </a:r>
            <a:endParaRPr lang="da-DK" sz="3400" b="1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sz="34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800"/>
              </a:spcAft>
              <a:buFont typeface="+mj-lt"/>
              <a:buAutoNum type="arabicPeriod"/>
            </a:pP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WHO &amp; ICN. </a:t>
            </a:r>
            <a:r>
              <a:rPr lang="en-US" sz="30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State of the World’s Nursing 2025</a:t>
            </a: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Geneva; 2025.</a:t>
            </a:r>
          </a:p>
          <a:p>
            <a:pPr marL="514350" indent="-514350">
              <a:spcAft>
                <a:spcPts val="800"/>
              </a:spcAft>
              <a:buFont typeface="+mj-lt"/>
              <a:buAutoNum type="arabicPeriod"/>
            </a:pP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Illeris K. </a:t>
            </a:r>
            <a:r>
              <a:rPr lang="da-DK" sz="30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Læring</a:t>
            </a: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3rd ed. Samfundslitteratur; 2015.</a:t>
            </a:r>
          </a:p>
          <a:p>
            <a:pPr marL="514350" indent="-514350">
              <a:spcAft>
                <a:spcPts val="800"/>
              </a:spcAft>
              <a:buFont typeface="+mj-lt"/>
              <a:buAutoNum type="arabicPeriod"/>
            </a:pPr>
            <a:r>
              <a:rPr lang="da-DK" sz="3000" kern="100" dirty="0" err="1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Danbjørg</a:t>
            </a: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BD, Olesen F. </a:t>
            </a:r>
            <a:r>
              <a:rPr lang="da-DK" sz="30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 i sygeplejen</a:t>
            </a: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Samfundslitteratur; 2022.</a:t>
            </a:r>
          </a:p>
          <a:p>
            <a:pPr marL="514350" indent="-514350">
              <a:spcAft>
                <a:spcPts val="800"/>
              </a:spcAft>
              <a:buFont typeface="+mj-lt"/>
              <a:buAutoNum type="arabicPeriod"/>
            </a:pPr>
            <a:r>
              <a:rPr lang="en-US" sz="3000" kern="100" dirty="0" err="1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Hasse</a:t>
            </a: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C, </a:t>
            </a:r>
            <a:r>
              <a:rPr lang="en-US" sz="3000" kern="100" dirty="0" err="1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Storgaard</a:t>
            </a: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BL. </a:t>
            </a:r>
            <a:r>
              <a:rPr lang="da-DK" sz="30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TEKU-modellen – Teknologiforståelse i professionerne</a:t>
            </a:r>
            <a:r>
              <a:rPr lang="da-DK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U Press; 2015.</a:t>
            </a:r>
          </a:p>
          <a:p>
            <a:pPr marL="514350" indent="-514350">
              <a:spcAft>
                <a:spcPts val="800"/>
              </a:spcAft>
              <a:buFont typeface="+mj-lt"/>
              <a:buAutoNum type="arabicPeriod"/>
            </a:pP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WHO. </a:t>
            </a:r>
            <a:r>
              <a:rPr lang="en-US" sz="30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Ethics &amp; Governance of Artificial Intelligence for Health</a:t>
            </a:r>
            <a:r>
              <a:rPr lang="en-US" sz="3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Geneva; 2021.</a:t>
            </a:r>
            <a:endParaRPr lang="da-DK" sz="30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da-DK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4000"/>
              </a:lnSpc>
            </a:pPr>
            <a:endParaRPr lang="da-DK" sz="3000" dirty="0" err="1">
              <a:solidFill>
                <a:schemeClr val="tx1"/>
              </a:solidFill>
            </a:endParaRPr>
          </a:p>
        </p:txBody>
      </p:sp>
      <p:pic>
        <p:nvPicPr>
          <p:cNvPr id="34" name="Billede 33">
            <a:extLst>
              <a:ext uri="{FF2B5EF4-FFF2-40B4-BE49-F238E27FC236}">
                <a16:creationId xmlns:a16="http://schemas.microsoft.com/office/drawing/2014/main" id="{924B7F30-AB7F-2F95-950C-5650911F1A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589233" y="40320896"/>
            <a:ext cx="1129301" cy="1047388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968112018"/>
      </p:ext>
    </p:extLst>
  </p:cSld>
  <p:clrMapOvr>
    <a:masterClrMapping/>
  </p:clrMapOvr>
</p:sld>
</file>

<file path=ppt/theme/theme1.xml><?xml version="1.0" encoding="utf-8"?>
<a:theme xmlns:a="http://schemas.openxmlformats.org/drawingml/2006/main" name="A0 Poster Højformat">
  <a:themeElements>
    <a:clrScheme name="Region Hovedstaden Blue">
      <a:dk1>
        <a:srgbClr val="333333"/>
      </a:dk1>
      <a:lt1>
        <a:srgbClr val="FFFFFF"/>
      </a:lt1>
      <a:dk2>
        <a:srgbClr val="575757"/>
      </a:dk2>
      <a:lt2>
        <a:srgbClr val="CCEBFA"/>
      </a:lt2>
      <a:accent1>
        <a:srgbClr val="99D7F6"/>
      </a:accent1>
      <a:accent2>
        <a:srgbClr val="333333"/>
      </a:accent2>
      <a:accent3>
        <a:srgbClr val="4DB9EF"/>
      </a:accent3>
      <a:accent4>
        <a:srgbClr val="666666"/>
      </a:accent4>
      <a:accent5>
        <a:srgbClr val="19A5EA"/>
      </a:accent5>
      <a:accent6>
        <a:srgbClr val="999999"/>
      </a:accent6>
      <a:hlink>
        <a:srgbClr val="007DBB"/>
      </a:hlink>
      <a:folHlink>
        <a:srgbClr val="808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12700">
          <a:solidFill>
            <a:schemeClr val="accent4"/>
          </a:solidFill>
        </a:ln>
      </a:spPr>
      <a:bodyPr rtlCol="0" anchor="ctr"/>
      <a:lstStyle>
        <a:defPPr algn="ctr">
          <a:lnSpc>
            <a:spcPct val="94000"/>
          </a:lnSpc>
          <a:defRPr sz="3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94000"/>
          </a:lnSpc>
          <a:defRPr sz="3000" dirty="0" err="1" smtClean="0">
            <a:solidFill>
              <a:schemeClr val="tx1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1a9596-cb3c-47d4-ac83-79c4107f661b" xsi:nil="true"/>
    <lcf76f155ced4ddcb4097134ff3c332f xmlns="7c174c78-cfeb-418c-93e8-2c28c1df6e22">
      <Terms xmlns="http://schemas.microsoft.com/office/infopath/2007/PartnerControls"/>
    </lcf76f155ced4ddcb4097134ff3c332f>
  </documentManagement>
</p:properties>
</file>

<file path=customXml/item3.xml><?xml version="1.0" encoding="utf-8"?>
<TemplafyTemplateConfiguration><![CDATA[{"elementsMetadata":[{"type":"shape","id":"e2020ed9-7e79-4d3d-bbf8-669ec55e68f4","elementConfiguration":{"inheritDimensions":"{{InheritDimensions.InheritNone}}","width":"6 cm","height":"6 cm","image":"{{UserProfile.Office.LogoRef.LogoHRef.Image}}","visibility":"","type":"image","disableUpdates":false}},{"type":"shape","id":"6c749459-0537-4850-808a-a442e62034d9","elementConfiguration":{"inheritDimensions":"{{InheritDimensions.InheritNone}}","width":"17.51 cm","height":"5.5 cm","image":"{{UserProfile.Ekstralogo.ExtraLogoSixNEG_PPRef.Image}}","visibility":"","type":"image","disableUpdates":false}},{"type":"shape","id":"42c3bde2-49df-4521-8266-030549d280c9","elementConfiguration":{"inheritDimensions":"{{InheritDimensions.InheritNone}}","width":"7.1 cm","height":"2.29 cm","image":"{{UserProfile.Ekstralogo.ExtraLogoPPRef.Image}}","visibility":"","type":"image","disableUpdates":false}},{"type":"shape","id":"fc31581f-a94f-43d6-8dfa-d0d63d79c7e6","elementConfiguration":{"binding":"{{UserProfile.Office.Virksomhed}}","visibility":"","type":"text","disableUpdates":false}},{"type":"shape","id":"6cfcf94f-7c41-4c92-b777-17c1d7b065d5","elementConfiguration":{"binding":"{{UserProfile.CenterFreeText}}","visibility":"{{IfElse(Equals(UserProfile.Centers.Center, \"\"), VisibilityType.Visible, VisibilityType.Hidden)}}","type":"text","disableUpdates":false}},{"type":"shape","id":"f635283b-6d17-4f16-a14d-a0794cbbce2e","elementConfiguration":{"binding":"{{UserProfile.Centers.Center}}","visibility":"{{IfElse(Equals(UserProfile.Centers.Center, \"\"), VisibilityType.Hidden, VisibilityType.Visible)}}","type":"text","disableUpdates":false}},{"type":"shape","id":"58ccf80d-acae-4f4d-9477-c0b88753baf6","elementConfiguration":{"inheritDimensions":"{{InheritDimensions.InheritNone}}","width":"17.51 cm","height":"5.5 cm","image":"{{UserProfile.Ekstralogo.ExtraLogoSixNEG_PPRef.Image}}","visibility":"","type":"image","disableUpdates":false}},{"type":"shape","id":"acc92ea3-7bab-48ee-857f-d70317818adc","elementConfiguration":{"inheritDimensions":"{{InheritDimensions.InheritNone}}","width":"7.1 cm","height":"2.29 cm","image":"{{UserProfile.Ekstralogo.ExtraLogoPPRef.Image}}","visibility":"","type":"image","disableUpdates":false}},{"type":"shape","id":"54379d9c-43a3-4387-b268-d9dc4de9bee9","elementConfiguration":{"binding":"{{UserProfile.Office.Virksomhed}}","visibility":"","type":"text","disableUpdates":false}},{"type":"shape","id":"9cc7674d-3e9a-4402-823c-2b5bca12fac2","elementConfiguration":{"binding":"{{UserProfile.CenterFreeText}}","visibility":"{{IfElse(Equals(UserProfile.Centers.Center, \"\"), VisibilityType.Visible, VisibilityType.Hidden)}}","type":"text","disableUpdates":false}},{"type":"shape","id":"1eddfcc3-1e77-4713-9a98-24075f93dad9","elementConfiguration":{"binding":"{{UserProfile.Centers.Center}}","visibility":"{{IfElse(Equals(UserProfile.Centers.Center, \"\"), VisibilityType.Hidden, VisibilityType.Visible)}}","type":"text","disableUpdates":false}}],"transformationConfigurations":[{"colorTheme":"{{UserProfile.Office.ThemecolorRef.ColorTheme}}","disableUpdates":false,"originalColorThemeXml":"<a:clrScheme name=\"REGION H Hospital\" xmlns:a=\"http://schemas.openxmlformats.org/drawingml/2006/main\"><a:dk1><a:srgbClr val=\"333333\" /></a:dk1><a:lt1><a:srgbClr val=\"FFFFFF\" /></a:lt1><a:dk2><a:srgbClr val=\"575757\" /></a:dk2><a:lt2><a:srgbClr val=\"CCEBFA\" /></a:lt2><a:accent1><a:srgbClr val=\"99D7F6\" /></a:accent1><a:accent2><a:srgbClr val=\"333333\" /></a:accent2><a:accent3><a:srgbClr val=\"4DB9EF\" /></a:accent3><a:accent4><a:srgbClr val=\"666666\" /></a:accent4><a:accent5><a:srgbClr val=\"19A5EA\" /></a:accent5><a:accent6><a:srgbClr val=\"999999\" /></a:accent6><a:hlink><a:srgbClr val=\"0086CC\" /></a:hlink><a:folHlink><a:srgbClr val=\"808080\" /></a:folHlink></a:clrScheme>","type":"colorTheme"}],"templateName":"A0-forskningsplakat højformat med mørk grafik i top (2)","templateDescription":"Titel og affiliering  placeret i mørkt titelfelt i top","enableDocumentContentUpdater":true,"version":"2.0"}]]></Templafy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2,"isValidatorEnabled":false,"isLocked":false,"elementsMetadata":[{"type":"shape","elementConfiguration":{"inheritDimensions":"{{InheritDimensions.InheritNone}}","width":"17.51 cm","height":"5.5 cm","image":"{{UserProfile.Ekstralogo.ExtraLogoSixNEG_PPRef.Image}}","visibility":"","type":"image","disableUpdates":false}},{"type":"shape","elementConfiguration":{"inheritDimensions":"{{InheritDimensions.InheritNone}}","width":"7.1 cm","height":"2.29 cm","image":"{{UserProfile.Ekstralogo.ExtraLogoPPRef.Image}}","visibility":"","type":"image","disableUpdates":false}},{"type":"shape","elementConfiguration":{"binding":"{{UserProfile.Office.Virksomhed}}","visibility":"","type":"text","disableUpdates":false}},{"type":"shape","elementConfiguration":{"binding":"{{UserProfile.CenterFreeText}}","visibility":"{{IfElse(Equals(UserProfile.Centers.Center, \"\"), VisibilityType.Visible, VisibilityType.Hidden)}}","type":"text","disableUpdates":false}},{"type":"shape","elementConfiguration":{"binding":"{{UserProfile.Centers.Center}}","visibility":"{{IfElse(Equals(UserProfile.Centers.Center, \"\"), VisibilityType.Hidden, VisibilityType.Visible)}}","type":"text","disableUpdates":false}}],"slideId":"996308443434582037","enableDocumentContentUpdater":false,"version":"2.0"}]]></TemplafySlideTemplateConfiguration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TemplafySlideFormConfiguration><![CDATA[{"formFields":[],"formDataEntries":[]}]]></TemplafySlideFormConfiguration>
</file>

<file path=customXml/item8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1CC8C7F4C1D2A4D86F2B556DC8AC063" ma:contentTypeVersion="11" ma:contentTypeDescription="Opret et nyt dokument." ma:contentTypeScope="" ma:versionID="5c09f23b958d1f67ec0fbe4a39e3f471">
  <xsd:schema xmlns:xsd="http://www.w3.org/2001/XMLSchema" xmlns:xs="http://www.w3.org/2001/XMLSchema" xmlns:p="http://schemas.microsoft.com/office/2006/metadata/properties" xmlns:ns2="7c174c78-cfeb-418c-93e8-2c28c1df6e22" xmlns:ns3="b81a9596-cb3c-47d4-ac83-79c4107f661b" targetNamespace="http://schemas.microsoft.com/office/2006/metadata/properties" ma:root="true" ma:fieldsID="977ef9728e3e463f0a930595079551ab" ns2:_="" ns3:_="">
    <xsd:import namespace="7c174c78-cfeb-418c-93e8-2c28c1df6e22"/>
    <xsd:import namespace="b81a9596-cb3c-47d4-ac83-79c4107f66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174c78-cfeb-418c-93e8-2c28c1df6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ledmærker" ma:readOnly="false" ma:fieldId="{5cf76f15-5ced-4ddc-b409-7134ff3c332f}" ma:taxonomyMulti="true" ma:sspId="be21393d-a956-499c-a908-840eb64c45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1a9596-cb3c-47d4-ac83-79c4107f661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234e3d1-8182-4fac-8c74-236200ee79e3}" ma:internalName="TaxCatchAll" ma:showField="CatchAllData" ma:web="b81a9596-cb3c-47d4-ac83-79c4107f66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9.xml><?xml version="1.0" encoding="utf-8"?>
<TemplafySlideTemplateConfiguration><![CDATA[{"slideVersion":2,"isValidatorEnabled":false,"isLocked":false,"elementsMetadata":[{"type":"shape","elementConfiguration":{"inheritDimensions":"{{InheritDimensions.InheritNone}}","width":"17.51 cm","height":"5.5 cm","image":"{{UserProfile.Ekstralogo.ExtraLogoSixNEG_PPRef.Image}}","visibility":"","type":"image","disableUpdates":false}},{"type":"shape","elementConfiguration":{"inheritDimensions":"{{InheritDimensions.InheritNone}}","width":"7.1 cm","height":"2.29 cm","image":"{{UserProfile.Ekstralogo.ExtraLogoPPRef.Image}}","visibility":"","type":"image","disableUpdates":false}},{"type":"shape","elementConfiguration":{"binding":"{{UserProfile.Office.Virksomhed}}","visibility":"","type":"text","disableUpdates":false}},{"type":"shape","elementConfiguration":{"binding":"{{UserProfile.CenterFreeText}}","visibility":"{{IfElse(Equals(UserProfile.Centers.Center, \"\"), VisibilityType.Visible, VisibilityType.Hidden)}}","type":"text","disableUpdates":false}},{"type":"shape","elementConfiguration":{"binding":"{{UserProfile.Centers.Center}}","visibility":"{{IfElse(Equals(UserProfile.Centers.Center, \"\"), VisibilityType.Hidden, VisibilityType.Visible)}}","type":"text","disableUpdates":false}}],"slideId":"996308443434582037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C44FBDEF-0068-469A-BDD7-66D5AE2D9B1A}">
  <ds:schemaRefs/>
</ds:datastoreItem>
</file>

<file path=customXml/itemProps2.xml><?xml version="1.0" encoding="utf-8"?>
<ds:datastoreItem xmlns:ds="http://schemas.openxmlformats.org/officeDocument/2006/customXml" ds:itemID="{2029B434-C243-4D0C-8B66-5BE5B240047A}">
  <ds:schemaRefs>
    <ds:schemaRef ds:uri="http://purl.org/dc/dcmitype/"/>
    <ds:schemaRef ds:uri="b81a9596-cb3c-47d4-ac83-79c4107f661b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7c174c78-cfeb-418c-93e8-2c28c1df6e22"/>
  </ds:schemaRefs>
</ds:datastoreItem>
</file>

<file path=customXml/itemProps3.xml><?xml version="1.0" encoding="utf-8"?>
<ds:datastoreItem xmlns:ds="http://schemas.openxmlformats.org/officeDocument/2006/customXml" ds:itemID="{D12D430F-084E-46AF-B8DC-2E3B25E3385D}">
  <ds:schemaRefs/>
</ds:datastoreItem>
</file>

<file path=customXml/itemProps4.xml><?xml version="1.0" encoding="utf-8"?>
<ds:datastoreItem xmlns:ds="http://schemas.openxmlformats.org/officeDocument/2006/customXml" ds:itemID="{E0540BA4-8985-41F2-8E5C-E9522A519391}">
  <ds:schemaRefs/>
</ds:datastoreItem>
</file>

<file path=customXml/itemProps5.xml><?xml version="1.0" encoding="utf-8"?>
<ds:datastoreItem xmlns:ds="http://schemas.openxmlformats.org/officeDocument/2006/customXml" ds:itemID="{A0B0F119-60AC-4D11-8CDC-67DADB9B5DAC}">
  <ds:schemaRefs/>
</ds:datastoreItem>
</file>

<file path=customXml/itemProps6.xml><?xml version="1.0" encoding="utf-8"?>
<ds:datastoreItem xmlns:ds="http://schemas.openxmlformats.org/officeDocument/2006/customXml" ds:itemID="{69BAFCA7-A117-491A-BB47-88A0709C1BD4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02E41BAA-C2BF-4EB3-82C6-9CF5D4DB7412}">
  <ds:schemaRefs/>
</ds:datastoreItem>
</file>

<file path=customXml/itemProps8.xml><?xml version="1.0" encoding="utf-8"?>
<ds:datastoreItem xmlns:ds="http://schemas.openxmlformats.org/officeDocument/2006/customXml" ds:itemID="{4E63589D-0FD7-4366-90EA-4BA0603EF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174c78-cfeb-418c-93e8-2c28c1df6e22"/>
    <ds:schemaRef ds:uri="b81a9596-cb3c-47d4-ac83-79c4107f66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9.xml><?xml version="1.0" encoding="utf-8"?>
<ds:datastoreItem xmlns:ds="http://schemas.openxmlformats.org/officeDocument/2006/customXml" ds:itemID="{4919F94E-6C1F-4045-AF04-FEA918B1403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</TotalTime>
  <Words>639</Words>
  <Application>Microsoft Office PowerPoint</Application>
  <PresentationFormat>Brugerdefineret</PresentationFormat>
  <Paragraphs>83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Courier New</vt:lpstr>
      <vt:lpstr>Times New Roman</vt:lpstr>
      <vt:lpstr>Verdana</vt:lpstr>
      <vt:lpstr>A0 Poster Højformat</vt:lpstr>
      <vt:lpstr>Technology Literacy in Clinical Practice  A Workshop-Based Educational Intevention for Nursing Students in Clinical Placement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titel: Arial fed 90pt  Er to linjer, så kan den ene linje ændres til regular</dc:title>
  <dc:creator>Region Hovedstaden</dc:creator>
  <cp:lastModifiedBy>Nausheen Christoffersen</cp:lastModifiedBy>
  <cp:revision>92</cp:revision>
  <cp:lastPrinted>2025-10-07T07:17:02Z</cp:lastPrinted>
  <dcterms:created xsi:type="dcterms:W3CDTF">2025-08-06T12:26:19Z</dcterms:created>
  <dcterms:modified xsi:type="dcterms:W3CDTF">2025-11-11T17:15:26Z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SD_DocumentLanguage">
    <vt:lpwstr>da-DK</vt:lpwstr>
  </property>
  <property fmtid="{D5CDD505-2E9C-101B-9397-08002B2CF9AE}" pid="4" name="TemplafyTimeStamp">
    <vt:lpwstr>2024-09-23T13:09:59</vt:lpwstr>
  </property>
  <property fmtid="{D5CDD505-2E9C-101B-9397-08002B2CF9AE}" pid="5" name="TemplafyTenantId">
    <vt:lpwstr>regionh</vt:lpwstr>
  </property>
  <property fmtid="{D5CDD505-2E9C-101B-9397-08002B2CF9AE}" pid="6" name="TemplafyTemplateId">
    <vt:lpwstr>638501600387180792</vt:lpwstr>
  </property>
  <property fmtid="{D5CDD505-2E9C-101B-9397-08002B2CF9AE}" pid="7" name="TemplafyUserProfileId">
    <vt:lpwstr>981448595387974012</vt:lpwstr>
  </property>
  <property fmtid="{D5CDD505-2E9C-101B-9397-08002B2CF9AE}" pid="8" name="TemplafyLanguageCode">
    <vt:lpwstr>da-DK</vt:lpwstr>
  </property>
  <property fmtid="{D5CDD505-2E9C-101B-9397-08002B2CF9AE}" pid="9" name="TemplafyFromBlank">
    <vt:bool>false</vt:bool>
  </property>
  <property fmtid="{D5CDD505-2E9C-101B-9397-08002B2CF9AE}" pid="10" name="ContentTypeId">
    <vt:lpwstr>0x010100A1CC8C7F4C1D2A4D86F2B556DC8AC063</vt:lpwstr>
  </property>
</Properties>
</file>