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7" r:id="rId3"/>
    <p:sldId id="294" r:id="rId4"/>
    <p:sldId id="299" r:id="rId5"/>
    <p:sldId id="298" r:id="rId6"/>
    <p:sldId id="322" r:id="rId7"/>
    <p:sldId id="261" r:id="rId8"/>
    <p:sldId id="271" r:id="rId9"/>
    <p:sldId id="268" r:id="rId10"/>
    <p:sldId id="269" r:id="rId11"/>
    <p:sldId id="300" r:id="rId12"/>
    <p:sldId id="321" r:id="rId13"/>
    <p:sldId id="319" r:id="rId14"/>
    <p:sldId id="311" r:id="rId15"/>
    <p:sldId id="323" r:id="rId16"/>
    <p:sldId id="320" r:id="rId17"/>
    <p:sldId id="312" r:id="rId18"/>
    <p:sldId id="324" r:id="rId19"/>
    <p:sldId id="313" r:id="rId20"/>
    <p:sldId id="314" r:id="rId21"/>
    <p:sldId id="315" r:id="rId22"/>
    <p:sldId id="310" r:id="rId23"/>
    <p:sldId id="309" r:id="rId24"/>
    <p:sldId id="325" r:id="rId25"/>
    <p:sldId id="326" r:id="rId26"/>
    <p:sldId id="327" r:id="rId27"/>
    <p:sldId id="306" r:id="rId28"/>
    <p:sldId id="296" r:id="rId29"/>
    <p:sldId id="259" r:id="rId30"/>
    <p:sldId id="293"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borg Farver-Vestergaard" initials="IF" lastIdx="1" clrIdx="0">
    <p:extLst>
      <p:ext uri="{19B8F6BF-5375-455C-9EA6-DF929625EA0E}">
        <p15:presenceInfo xmlns:p15="http://schemas.microsoft.com/office/powerpoint/2012/main" userId="S-1-5-21-2412913313-1480690540-2552650486-426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69780" autoAdjust="0"/>
  </p:normalViewPr>
  <p:slideViewPr>
    <p:cSldViewPr snapToGrid="0">
      <p:cViewPr varScale="1">
        <p:scale>
          <a:sx n="57" d="100"/>
          <a:sy n="57" d="100"/>
        </p:scale>
        <p:origin x="74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DAA0F-42D0-47BA-A8BB-71601A30048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a-DK"/>
        </a:p>
      </dgm:t>
    </dgm:pt>
    <dgm:pt modelId="{82BB62DF-4C78-464B-9CBC-DA4EFA4905F8}">
      <dgm:prSet phldrT="[Tekst]" custT="1"/>
      <dgm:spPr/>
      <dgm:t>
        <a:bodyPr/>
        <a:lstStyle/>
        <a:p>
          <a:r>
            <a:rPr lang="da-DK" sz="2400" dirty="0"/>
            <a:t>Overvejelses-stadiet</a:t>
          </a:r>
          <a:endParaRPr lang="da-DK" sz="2000" dirty="0"/>
        </a:p>
      </dgm:t>
    </dgm:pt>
    <dgm:pt modelId="{498FE98C-D9BB-412F-B6BD-E373DD143655}" type="parTrans" cxnId="{FB2280B8-622F-4CE1-95DA-E4ED08D4A232}">
      <dgm:prSet/>
      <dgm:spPr/>
      <dgm:t>
        <a:bodyPr/>
        <a:lstStyle/>
        <a:p>
          <a:endParaRPr lang="da-DK"/>
        </a:p>
      </dgm:t>
    </dgm:pt>
    <dgm:pt modelId="{845D60D0-5B8B-43A3-9AC9-84E5C5464756}" type="sibTrans" cxnId="{FB2280B8-622F-4CE1-95DA-E4ED08D4A232}">
      <dgm:prSet/>
      <dgm:spPr/>
      <dgm:t>
        <a:bodyPr/>
        <a:lstStyle/>
        <a:p>
          <a:endParaRPr lang="da-DK"/>
        </a:p>
      </dgm:t>
    </dgm:pt>
    <dgm:pt modelId="{98A29842-6EDA-4EB6-878C-75C34FEC2199}">
      <dgm:prSet phldrT="[Tekst]" custT="1"/>
      <dgm:spPr/>
      <dgm:t>
        <a:bodyPr/>
        <a:lstStyle/>
        <a:p>
          <a:r>
            <a:rPr lang="da-DK" sz="2400" dirty="0"/>
            <a:t>Forberedelses-stadiet</a:t>
          </a:r>
        </a:p>
      </dgm:t>
    </dgm:pt>
    <dgm:pt modelId="{DDEEE774-B627-4517-9CDA-B8059C71DC40}" type="parTrans" cxnId="{AAFB5901-6FA7-46A9-9C0F-A1ABF7E4C6AA}">
      <dgm:prSet/>
      <dgm:spPr/>
      <dgm:t>
        <a:bodyPr/>
        <a:lstStyle/>
        <a:p>
          <a:endParaRPr lang="da-DK"/>
        </a:p>
      </dgm:t>
    </dgm:pt>
    <dgm:pt modelId="{0C3BA610-3056-4333-B88C-8E9F8F8EDA93}" type="sibTrans" cxnId="{AAFB5901-6FA7-46A9-9C0F-A1ABF7E4C6AA}">
      <dgm:prSet/>
      <dgm:spPr/>
      <dgm:t>
        <a:bodyPr/>
        <a:lstStyle/>
        <a:p>
          <a:endParaRPr lang="da-DK"/>
        </a:p>
      </dgm:t>
    </dgm:pt>
    <dgm:pt modelId="{23EA5DF9-B250-429F-9B09-6880EB4E1D7B}">
      <dgm:prSet phldrT="[Tekst]" custT="1"/>
      <dgm:spPr/>
      <dgm:t>
        <a:bodyPr/>
        <a:lstStyle/>
        <a:p>
          <a:r>
            <a:rPr lang="da-DK" sz="2400" dirty="0"/>
            <a:t>Handlings-stadiet</a:t>
          </a:r>
          <a:endParaRPr lang="da-DK" sz="1500" dirty="0"/>
        </a:p>
      </dgm:t>
    </dgm:pt>
    <dgm:pt modelId="{30C37F50-65BA-4F28-9EC1-4C502EC05D58}" type="parTrans" cxnId="{F790D712-C2E6-40C7-88D6-5D6C9475E1F9}">
      <dgm:prSet/>
      <dgm:spPr/>
      <dgm:t>
        <a:bodyPr/>
        <a:lstStyle/>
        <a:p>
          <a:endParaRPr lang="da-DK"/>
        </a:p>
      </dgm:t>
    </dgm:pt>
    <dgm:pt modelId="{6662C060-CF6B-4148-83CA-136A4CB1D753}" type="sibTrans" cxnId="{F790D712-C2E6-40C7-88D6-5D6C9475E1F9}">
      <dgm:prSet/>
      <dgm:spPr/>
      <dgm:t>
        <a:bodyPr/>
        <a:lstStyle/>
        <a:p>
          <a:endParaRPr lang="da-DK"/>
        </a:p>
      </dgm:t>
    </dgm:pt>
    <dgm:pt modelId="{FC709414-35FE-4FA5-BF02-23954EDCD00F}">
      <dgm:prSet phldrT="[Tekst]" custT="1"/>
      <dgm:spPr/>
      <dgm:t>
        <a:bodyPr/>
        <a:lstStyle/>
        <a:p>
          <a:r>
            <a:rPr lang="da-DK" sz="2400" dirty="0"/>
            <a:t>Vedligeholdelses-stadiet</a:t>
          </a:r>
          <a:endParaRPr lang="da-DK" sz="1500" dirty="0"/>
        </a:p>
      </dgm:t>
    </dgm:pt>
    <dgm:pt modelId="{7CE055CB-A134-41A3-A70C-170793FD5D0B}" type="parTrans" cxnId="{CCB0907F-8EDE-434C-9586-88F083C060E8}">
      <dgm:prSet/>
      <dgm:spPr/>
      <dgm:t>
        <a:bodyPr/>
        <a:lstStyle/>
        <a:p>
          <a:endParaRPr lang="da-DK"/>
        </a:p>
      </dgm:t>
    </dgm:pt>
    <dgm:pt modelId="{17B48481-AC85-4D93-BB4F-4C5BF3833634}" type="sibTrans" cxnId="{CCB0907F-8EDE-434C-9586-88F083C060E8}">
      <dgm:prSet/>
      <dgm:spPr/>
      <dgm:t>
        <a:bodyPr/>
        <a:lstStyle/>
        <a:p>
          <a:endParaRPr lang="da-DK"/>
        </a:p>
      </dgm:t>
    </dgm:pt>
    <dgm:pt modelId="{F79495E9-79E2-476E-A5DA-E87F2FDC7BD6}">
      <dgm:prSet phldrT="[Tekst]" custT="1"/>
      <dgm:spPr/>
      <dgm:t>
        <a:bodyPr/>
        <a:lstStyle/>
        <a:p>
          <a:r>
            <a:rPr lang="da-DK" sz="2400" dirty="0"/>
            <a:t>Tilbagefalds-stadiet</a:t>
          </a:r>
        </a:p>
      </dgm:t>
    </dgm:pt>
    <dgm:pt modelId="{42C32582-B1DB-4756-BA40-0E5D0EB93620}" type="parTrans" cxnId="{5D046F93-8CB5-433E-A3A3-E251E5D99683}">
      <dgm:prSet/>
      <dgm:spPr/>
      <dgm:t>
        <a:bodyPr/>
        <a:lstStyle/>
        <a:p>
          <a:endParaRPr lang="da-DK"/>
        </a:p>
      </dgm:t>
    </dgm:pt>
    <dgm:pt modelId="{64E31E6A-1504-4C0C-9B6A-E2D9F8FFBC46}" type="sibTrans" cxnId="{5D046F93-8CB5-433E-A3A3-E251E5D99683}">
      <dgm:prSet/>
      <dgm:spPr/>
      <dgm:t>
        <a:bodyPr/>
        <a:lstStyle/>
        <a:p>
          <a:endParaRPr lang="da-DK"/>
        </a:p>
      </dgm:t>
    </dgm:pt>
    <dgm:pt modelId="{E176F5D1-C096-49A6-BADF-AE8DB8940E0D}" type="pres">
      <dgm:prSet presAssocID="{54BDAA0F-42D0-47BA-A8BB-71601A300481}" presName="cycle" presStyleCnt="0">
        <dgm:presLayoutVars>
          <dgm:dir/>
          <dgm:resizeHandles val="exact"/>
        </dgm:presLayoutVars>
      </dgm:prSet>
      <dgm:spPr/>
    </dgm:pt>
    <dgm:pt modelId="{E550404E-5844-48AB-B1D7-4BFECF6FDC0A}" type="pres">
      <dgm:prSet presAssocID="{82BB62DF-4C78-464B-9CBC-DA4EFA4905F8}" presName="dummy" presStyleCnt="0"/>
      <dgm:spPr/>
    </dgm:pt>
    <dgm:pt modelId="{15FA3D7B-75CF-4113-ACD6-BE77CE9E6349}" type="pres">
      <dgm:prSet presAssocID="{82BB62DF-4C78-464B-9CBC-DA4EFA4905F8}" presName="node" presStyleLbl="revTx" presStyleIdx="0" presStyleCnt="5" custScaleX="167634">
        <dgm:presLayoutVars>
          <dgm:bulletEnabled val="1"/>
        </dgm:presLayoutVars>
      </dgm:prSet>
      <dgm:spPr/>
    </dgm:pt>
    <dgm:pt modelId="{97E29102-EC26-4F8B-B83B-F5EBFABEF416}" type="pres">
      <dgm:prSet presAssocID="{845D60D0-5B8B-43A3-9AC9-84E5C5464756}" presName="sibTrans" presStyleLbl="node1" presStyleIdx="0" presStyleCnt="5"/>
      <dgm:spPr/>
    </dgm:pt>
    <dgm:pt modelId="{EB64316F-C0E4-48A0-8A63-51826E0C158F}" type="pres">
      <dgm:prSet presAssocID="{98A29842-6EDA-4EB6-878C-75C34FEC2199}" presName="dummy" presStyleCnt="0"/>
      <dgm:spPr/>
    </dgm:pt>
    <dgm:pt modelId="{B7996B34-33D7-48F2-9545-ACC0EBE19522}" type="pres">
      <dgm:prSet presAssocID="{98A29842-6EDA-4EB6-878C-75C34FEC2199}" presName="node" presStyleLbl="revTx" presStyleIdx="1" presStyleCnt="5" custScaleX="204512">
        <dgm:presLayoutVars>
          <dgm:bulletEnabled val="1"/>
        </dgm:presLayoutVars>
      </dgm:prSet>
      <dgm:spPr/>
    </dgm:pt>
    <dgm:pt modelId="{1F9ABF92-6320-439A-8DE0-64B594451BF0}" type="pres">
      <dgm:prSet presAssocID="{0C3BA610-3056-4333-B88C-8E9F8F8EDA93}" presName="sibTrans" presStyleLbl="node1" presStyleIdx="1" presStyleCnt="5"/>
      <dgm:spPr/>
    </dgm:pt>
    <dgm:pt modelId="{BB946C26-1B75-4D54-BE50-E64D1DA204DD}" type="pres">
      <dgm:prSet presAssocID="{23EA5DF9-B250-429F-9B09-6880EB4E1D7B}" presName="dummy" presStyleCnt="0"/>
      <dgm:spPr/>
    </dgm:pt>
    <dgm:pt modelId="{F5967481-2814-4801-B430-1B39F2E6A4BF}" type="pres">
      <dgm:prSet presAssocID="{23EA5DF9-B250-429F-9B09-6880EB4E1D7B}" presName="node" presStyleLbl="revTx" presStyleIdx="2" presStyleCnt="5" custScaleX="150357">
        <dgm:presLayoutVars>
          <dgm:bulletEnabled val="1"/>
        </dgm:presLayoutVars>
      </dgm:prSet>
      <dgm:spPr/>
    </dgm:pt>
    <dgm:pt modelId="{6B32E576-0DDD-4F69-8ABC-2A85F873CCB9}" type="pres">
      <dgm:prSet presAssocID="{6662C060-CF6B-4148-83CA-136A4CB1D753}" presName="sibTrans" presStyleLbl="node1" presStyleIdx="2" presStyleCnt="5"/>
      <dgm:spPr/>
    </dgm:pt>
    <dgm:pt modelId="{751F04E7-64ED-48DA-99E0-292FF993ACDB}" type="pres">
      <dgm:prSet presAssocID="{FC709414-35FE-4FA5-BF02-23954EDCD00F}" presName="dummy" presStyleCnt="0"/>
      <dgm:spPr/>
    </dgm:pt>
    <dgm:pt modelId="{478B82E3-8E63-4917-809A-87EB42FA893C}" type="pres">
      <dgm:prSet presAssocID="{FC709414-35FE-4FA5-BF02-23954EDCD00F}" presName="node" presStyleLbl="revTx" presStyleIdx="3" presStyleCnt="5" custScaleX="229198">
        <dgm:presLayoutVars>
          <dgm:bulletEnabled val="1"/>
        </dgm:presLayoutVars>
      </dgm:prSet>
      <dgm:spPr/>
    </dgm:pt>
    <dgm:pt modelId="{7AD67F39-C62E-45AA-A721-FA9967E24EE1}" type="pres">
      <dgm:prSet presAssocID="{17B48481-AC85-4D93-BB4F-4C5BF3833634}" presName="sibTrans" presStyleLbl="node1" presStyleIdx="3" presStyleCnt="5"/>
      <dgm:spPr/>
    </dgm:pt>
    <dgm:pt modelId="{D61FD36C-2746-4BA7-99C5-B22D26444F03}" type="pres">
      <dgm:prSet presAssocID="{F79495E9-79E2-476E-A5DA-E87F2FDC7BD6}" presName="dummy" presStyleCnt="0"/>
      <dgm:spPr/>
    </dgm:pt>
    <dgm:pt modelId="{C90917E6-9360-4E07-8DD3-799717FB470D}" type="pres">
      <dgm:prSet presAssocID="{F79495E9-79E2-476E-A5DA-E87F2FDC7BD6}" presName="node" presStyleLbl="revTx" presStyleIdx="4" presStyleCnt="5" custScaleX="175752">
        <dgm:presLayoutVars>
          <dgm:bulletEnabled val="1"/>
        </dgm:presLayoutVars>
      </dgm:prSet>
      <dgm:spPr/>
    </dgm:pt>
    <dgm:pt modelId="{579803FF-0AFD-4271-A425-661B2E8C6CBD}" type="pres">
      <dgm:prSet presAssocID="{64E31E6A-1504-4C0C-9B6A-E2D9F8FFBC46}" presName="sibTrans" presStyleLbl="node1" presStyleIdx="4" presStyleCnt="5"/>
      <dgm:spPr/>
    </dgm:pt>
  </dgm:ptLst>
  <dgm:cxnLst>
    <dgm:cxn modelId="{AAFB5901-6FA7-46A9-9C0F-A1ABF7E4C6AA}" srcId="{54BDAA0F-42D0-47BA-A8BB-71601A300481}" destId="{98A29842-6EDA-4EB6-878C-75C34FEC2199}" srcOrd="1" destOrd="0" parTransId="{DDEEE774-B627-4517-9CDA-B8059C71DC40}" sibTransId="{0C3BA610-3056-4333-B88C-8E9F8F8EDA93}"/>
    <dgm:cxn modelId="{F790D712-C2E6-40C7-88D6-5D6C9475E1F9}" srcId="{54BDAA0F-42D0-47BA-A8BB-71601A300481}" destId="{23EA5DF9-B250-429F-9B09-6880EB4E1D7B}" srcOrd="2" destOrd="0" parTransId="{30C37F50-65BA-4F28-9EC1-4C502EC05D58}" sibTransId="{6662C060-CF6B-4148-83CA-136A4CB1D753}"/>
    <dgm:cxn modelId="{7D44A768-5F4C-4DF7-8150-BEA3E5D15163}" type="presOf" srcId="{98A29842-6EDA-4EB6-878C-75C34FEC2199}" destId="{B7996B34-33D7-48F2-9545-ACC0EBE19522}" srcOrd="0" destOrd="0" presId="urn:microsoft.com/office/officeart/2005/8/layout/cycle1"/>
    <dgm:cxn modelId="{CCB0907F-8EDE-434C-9586-88F083C060E8}" srcId="{54BDAA0F-42D0-47BA-A8BB-71601A300481}" destId="{FC709414-35FE-4FA5-BF02-23954EDCD00F}" srcOrd="3" destOrd="0" parTransId="{7CE055CB-A134-41A3-A70C-170793FD5D0B}" sibTransId="{17B48481-AC85-4D93-BB4F-4C5BF3833634}"/>
    <dgm:cxn modelId="{CB5C5381-D9DE-4B01-BF16-67663C74FE8F}" type="presOf" srcId="{54BDAA0F-42D0-47BA-A8BB-71601A300481}" destId="{E176F5D1-C096-49A6-BADF-AE8DB8940E0D}" srcOrd="0" destOrd="0" presId="urn:microsoft.com/office/officeart/2005/8/layout/cycle1"/>
    <dgm:cxn modelId="{D4763C84-FA8D-4513-B79B-78E1DC01F67B}" type="presOf" srcId="{64E31E6A-1504-4C0C-9B6A-E2D9F8FFBC46}" destId="{579803FF-0AFD-4271-A425-661B2E8C6CBD}" srcOrd="0" destOrd="0" presId="urn:microsoft.com/office/officeart/2005/8/layout/cycle1"/>
    <dgm:cxn modelId="{BEE76887-D980-4991-9FB6-8B76C29636AE}" type="presOf" srcId="{17B48481-AC85-4D93-BB4F-4C5BF3833634}" destId="{7AD67F39-C62E-45AA-A721-FA9967E24EE1}" srcOrd="0" destOrd="0" presId="urn:microsoft.com/office/officeart/2005/8/layout/cycle1"/>
    <dgm:cxn modelId="{5D046F93-8CB5-433E-A3A3-E251E5D99683}" srcId="{54BDAA0F-42D0-47BA-A8BB-71601A300481}" destId="{F79495E9-79E2-476E-A5DA-E87F2FDC7BD6}" srcOrd="4" destOrd="0" parTransId="{42C32582-B1DB-4756-BA40-0E5D0EB93620}" sibTransId="{64E31E6A-1504-4C0C-9B6A-E2D9F8FFBC46}"/>
    <dgm:cxn modelId="{C8367E95-CEFA-40BE-94D7-6DBC1C305B83}" type="presOf" srcId="{0C3BA610-3056-4333-B88C-8E9F8F8EDA93}" destId="{1F9ABF92-6320-439A-8DE0-64B594451BF0}" srcOrd="0" destOrd="0" presId="urn:microsoft.com/office/officeart/2005/8/layout/cycle1"/>
    <dgm:cxn modelId="{E1480997-6625-4EEF-AEF8-7B881EA9C4DE}" type="presOf" srcId="{23EA5DF9-B250-429F-9B09-6880EB4E1D7B}" destId="{F5967481-2814-4801-B430-1B39F2E6A4BF}" srcOrd="0" destOrd="0" presId="urn:microsoft.com/office/officeart/2005/8/layout/cycle1"/>
    <dgm:cxn modelId="{C5D8F4B1-C819-41F1-95F9-EE4F03A89EBC}" type="presOf" srcId="{82BB62DF-4C78-464B-9CBC-DA4EFA4905F8}" destId="{15FA3D7B-75CF-4113-ACD6-BE77CE9E6349}" srcOrd="0" destOrd="0" presId="urn:microsoft.com/office/officeart/2005/8/layout/cycle1"/>
    <dgm:cxn modelId="{FB2280B8-622F-4CE1-95DA-E4ED08D4A232}" srcId="{54BDAA0F-42D0-47BA-A8BB-71601A300481}" destId="{82BB62DF-4C78-464B-9CBC-DA4EFA4905F8}" srcOrd="0" destOrd="0" parTransId="{498FE98C-D9BB-412F-B6BD-E373DD143655}" sibTransId="{845D60D0-5B8B-43A3-9AC9-84E5C5464756}"/>
    <dgm:cxn modelId="{95B3DBC0-1D5D-4F14-BFDD-5C05BDEF826F}" type="presOf" srcId="{6662C060-CF6B-4148-83CA-136A4CB1D753}" destId="{6B32E576-0DDD-4F69-8ABC-2A85F873CCB9}" srcOrd="0" destOrd="0" presId="urn:microsoft.com/office/officeart/2005/8/layout/cycle1"/>
    <dgm:cxn modelId="{BE5202C8-078B-4BF4-A26B-74A5533BDE04}" type="presOf" srcId="{FC709414-35FE-4FA5-BF02-23954EDCD00F}" destId="{478B82E3-8E63-4917-809A-87EB42FA893C}" srcOrd="0" destOrd="0" presId="urn:microsoft.com/office/officeart/2005/8/layout/cycle1"/>
    <dgm:cxn modelId="{21089DE3-EED2-4E0B-8784-FCC11580DC6C}" type="presOf" srcId="{845D60D0-5B8B-43A3-9AC9-84E5C5464756}" destId="{97E29102-EC26-4F8B-B83B-F5EBFABEF416}" srcOrd="0" destOrd="0" presId="urn:microsoft.com/office/officeart/2005/8/layout/cycle1"/>
    <dgm:cxn modelId="{0E1A72FF-5E5E-46D4-BBE9-0338344B3E5E}" type="presOf" srcId="{F79495E9-79E2-476E-A5DA-E87F2FDC7BD6}" destId="{C90917E6-9360-4E07-8DD3-799717FB470D}" srcOrd="0" destOrd="0" presId="urn:microsoft.com/office/officeart/2005/8/layout/cycle1"/>
    <dgm:cxn modelId="{BD92209A-2BFA-4FAB-A2BA-37B15D001406}" type="presParOf" srcId="{E176F5D1-C096-49A6-BADF-AE8DB8940E0D}" destId="{E550404E-5844-48AB-B1D7-4BFECF6FDC0A}" srcOrd="0" destOrd="0" presId="urn:microsoft.com/office/officeart/2005/8/layout/cycle1"/>
    <dgm:cxn modelId="{DEEED7CE-8030-4963-8A28-62CB70180731}" type="presParOf" srcId="{E176F5D1-C096-49A6-BADF-AE8DB8940E0D}" destId="{15FA3D7B-75CF-4113-ACD6-BE77CE9E6349}" srcOrd="1" destOrd="0" presId="urn:microsoft.com/office/officeart/2005/8/layout/cycle1"/>
    <dgm:cxn modelId="{42448909-D752-4B74-AC17-B43AEEC6DEC3}" type="presParOf" srcId="{E176F5D1-C096-49A6-BADF-AE8DB8940E0D}" destId="{97E29102-EC26-4F8B-B83B-F5EBFABEF416}" srcOrd="2" destOrd="0" presId="urn:microsoft.com/office/officeart/2005/8/layout/cycle1"/>
    <dgm:cxn modelId="{A70FBA47-0981-4E54-9DE3-B4D9132A5202}" type="presParOf" srcId="{E176F5D1-C096-49A6-BADF-AE8DB8940E0D}" destId="{EB64316F-C0E4-48A0-8A63-51826E0C158F}" srcOrd="3" destOrd="0" presId="urn:microsoft.com/office/officeart/2005/8/layout/cycle1"/>
    <dgm:cxn modelId="{1C4CCC7C-7C07-4AE6-8A3E-59870C1F9BD2}" type="presParOf" srcId="{E176F5D1-C096-49A6-BADF-AE8DB8940E0D}" destId="{B7996B34-33D7-48F2-9545-ACC0EBE19522}" srcOrd="4" destOrd="0" presId="urn:microsoft.com/office/officeart/2005/8/layout/cycle1"/>
    <dgm:cxn modelId="{1E36069E-5C57-45D5-A7B5-ACAAE7596C50}" type="presParOf" srcId="{E176F5D1-C096-49A6-BADF-AE8DB8940E0D}" destId="{1F9ABF92-6320-439A-8DE0-64B594451BF0}" srcOrd="5" destOrd="0" presId="urn:microsoft.com/office/officeart/2005/8/layout/cycle1"/>
    <dgm:cxn modelId="{B33650F7-2B5D-41A7-B3C7-02AED9AC97C0}" type="presParOf" srcId="{E176F5D1-C096-49A6-BADF-AE8DB8940E0D}" destId="{BB946C26-1B75-4D54-BE50-E64D1DA204DD}" srcOrd="6" destOrd="0" presId="urn:microsoft.com/office/officeart/2005/8/layout/cycle1"/>
    <dgm:cxn modelId="{C30CB77E-F67E-4A3A-870B-246FAB4C6EF0}" type="presParOf" srcId="{E176F5D1-C096-49A6-BADF-AE8DB8940E0D}" destId="{F5967481-2814-4801-B430-1B39F2E6A4BF}" srcOrd="7" destOrd="0" presId="urn:microsoft.com/office/officeart/2005/8/layout/cycle1"/>
    <dgm:cxn modelId="{E03CDB19-DE69-4974-AF51-40D6221EA4E3}" type="presParOf" srcId="{E176F5D1-C096-49A6-BADF-AE8DB8940E0D}" destId="{6B32E576-0DDD-4F69-8ABC-2A85F873CCB9}" srcOrd="8" destOrd="0" presId="urn:microsoft.com/office/officeart/2005/8/layout/cycle1"/>
    <dgm:cxn modelId="{9CF94721-6796-4922-9085-428596E0D27A}" type="presParOf" srcId="{E176F5D1-C096-49A6-BADF-AE8DB8940E0D}" destId="{751F04E7-64ED-48DA-99E0-292FF993ACDB}" srcOrd="9" destOrd="0" presId="urn:microsoft.com/office/officeart/2005/8/layout/cycle1"/>
    <dgm:cxn modelId="{CFA969AF-3CE4-4094-AF38-3B0CBC879313}" type="presParOf" srcId="{E176F5D1-C096-49A6-BADF-AE8DB8940E0D}" destId="{478B82E3-8E63-4917-809A-87EB42FA893C}" srcOrd="10" destOrd="0" presId="urn:microsoft.com/office/officeart/2005/8/layout/cycle1"/>
    <dgm:cxn modelId="{AEB0CA99-B14A-404F-B425-DD662D9A0428}" type="presParOf" srcId="{E176F5D1-C096-49A6-BADF-AE8DB8940E0D}" destId="{7AD67F39-C62E-45AA-A721-FA9967E24EE1}" srcOrd="11" destOrd="0" presId="urn:microsoft.com/office/officeart/2005/8/layout/cycle1"/>
    <dgm:cxn modelId="{1F6B7EC3-8B4A-48FB-ABED-7EFF765326E7}" type="presParOf" srcId="{E176F5D1-C096-49A6-BADF-AE8DB8940E0D}" destId="{D61FD36C-2746-4BA7-99C5-B22D26444F03}" srcOrd="12" destOrd="0" presId="urn:microsoft.com/office/officeart/2005/8/layout/cycle1"/>
    <dgm:cxn modelId="{2D7D0479-4B67-490C-9C73-C05160C36BF1}" type="presParOf" srcId="{E176F5D1-C096-49A6-BADF-AE8DB8940E0D}" destId="{C90917E6-9360-4E07-8DD3-799717FB470D}" srcOrd="13" destOrd="0" presId="urn:microsoft.com/office/officeart/2005/8/layout/cycle1"/>
    <dgm:cxn modelId="{975C4A97-5888-4BB6-A604-5469241CE6C9}" type="presParOf" srcId="{E176F5D1-C096-49A6-BADF-AE8DB8940E0D}" destId="{579803FF-0AFD-4271-A425-661B2E8C6CB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EF6B7-0595-44BC-971D-7C4F72303A9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da-DK"/>
        </a:p>
      </dgm:t>
    </dgm:pt>
    <dgm:pt modelId="{BD04CBB9-422B-478C-9C69-CBFBFEA892B2}">
      <dgm:prSet phldrT="[Tekst]"/>
      <dgm:spPr/>
      <dgm:t>
        <a:bodyPr/>
        <a:lstStyle/>
        <a:p>
          <a:r>
            <a:rPr lang="da-DK" dirty="0"/>
            <a:t>Generel tilgang</a:t>
          </a:r>
        </a:p>
      </dgm:t>
    </dgm:pt>
    <dgm:pt modelId="{3AFB65B4-0B9D-4391-93ED-118856BC9D05}" type="parTrans" cxnId="{2429B3D5-AD7C-4494-BE1E-79A06CF2D8D2}">
      <dgm:prSet/>
      <dgm:spPr/>
      <dgm:t>
        <a:bodyPr/>
        <a:lstStyle/>
        <a:p>
          <a:endParaRPr lang="da-DK"/>
        </a:p>
      </dgm:t>
    </dgm:pt>
    <dgm:pt modelId="{96117C6E-726C-4C49-8FFA-BCC13B42154E}" type="sibTrans" cxnId="{2429B3D5-AD7C-4494-BE1E-79A06CF2D8D2}">
      <dgm:prSet/>
      <dgm:spPr/>
      <dgm:t>
        <a:bodyPr/>
        <a:lstStyle/>
        <a:p>
          <a:endParaRPr lang="da-DK"/>
        </a:p>
      </dgm:t>
    </dgm:pt>
    <dgm:pt modelId="{D913D31F-1753-4B04-BC6C-3E0FC303F710}">
      <dgm:prSet phldrT="[Tekst]"/>
      <dgm:spPr/>
      <dgm:t>
        <a:bodyPr/>
        <a:lstStyle/>
        <a:p>
          <a:r>
            <a:rPr lang="da-DK" b="1" dirty="0"/>
            <a:t>Rygestop er en behandling </a:t>
          </a:r>
          <a:r>
            <a:rPr lang="da-DK" dirty="0"/>
            <a:t>ved lungesygdom</a:t>
          </a:r>
        </a:p>
        <a:p>
          <a:r>
            <a:rPr lang="da-DK" b="1" dirty="0"/>
            <a:t>Fælles beslutningstagning: </a:t>
          </a:r>
          <a:r>
            <a:rPr lang="da-DK" dirty="0"/>
            <a:t>vi informerer og baner vejen; patienten vælger</a:t>
          </a:r>
        </a:p>
      </dgm:t>
    </dgm:pt>
    <dgm:pt modelId="{47618AAB-D22C-489C-8A8C-C4EE6C9D65A8}" type="parTrans" cxnId="{7F2E7EEB-E190-4EE8-8906-EDDFD21B12FC}">
      <dgm:prSet/>
      <dgm:spPr/>
      <dgm:t>
        <a:bodyPr/>
        <a:lstStyle/>
        <a:p>
          <a:endParaRPr lang="da-DK"/>
        </a:p>
      </dgm:t>
    </dgm:pt>
    <dgm:pt modelId="{986D773C-5BD4-4F70-AC3F-23872D9A039C}" type="sibTrans" cxnId="{7F2E7EEB-E190-4EE8-8906-EDDFD21B12FC}">
      <dgm:prSet/>
      <dgm:spPr/>
      <dgm:t>
        <a:bodyPr/>
        <a:lstStyle/>
        <a:p>
          <a:endParaRPr lang="da-DK"/>
        </a:p>
      </dgm:t>
    </dgm:pt>
    <dgm:pt modelId="{274622F3-625E-4074-9C60-404C5610F32F}">
      <dgm:prSet phldrT="[Tekst]"/>
      <dgm:spPr/>
      <dgm:t>
        <a:bodyPr/>
        <a:lstStyle/>
        <a:p>
          <a:r>
            <a:rPr lang="da-DK" dirty="0"/>
            <a:t>Forberedende tilgang</a:t>
          </a:r>
        </a:p>
      </dgm:t>
    </dgm:pt>
    <dgm:pt modelId="{C7BE8098-0CD1-46BB-AC9F-F61490712BCA}" type="parTrans" cxnId="{03A6C733-A45C-44A5-9258-77268B7EED98}">
      <dgm:prSet/>
      <dgm:spPr/>
      <dgm:t>
        <a:bodyPr/>
        <a:lstStyle/>
        <a:p>
          <a:endParaRPr lang="da-DK"/>
        </a:p>
      </dgm:t>
    </dgm:pt>
    <dgm:pt modelId="{3DF8854E-E98D-46B8-840E-B22C56B48DA6}" type="sibTrans" cxnId="{03A6C733-A45C-44A5-9258-77268B7EED98}">
      <dgm:prSet/>
      <dgm:spPr/>
      <dgm:t>
        <a:bodyPr/>
        <a:lstStyle/>
        <a:p>
          <a:endParaRPr lang="da-DK"/>
        </a:p>
      </dgm:t>
    </dgm:pt>
    <dgm:pt modelId="{88C1AD32-CC3E-472B-91C6-8DF4F2C6CE4C}">
      <dgm:prSet phldrT="[Tekst]"/>
      <dgm:spPr/>
      <dgm:t>
        <a:bodyPr/>
        <a:lstStyle/>
        <a:p>
          <a:r>
            <a:rPr lang="da-DK" b="1" dirty="0"/>
            <a:t>Motivationssamtaler</a:t>
          </a:r>
          <a:r>
            <a:rPr lang="da-DK" dirty="0"/>
            <a:t>: arbejde med ambivalens</a:t>
          </a:r>
        </a:p>
        <a:p>
          <a:r>
            <a:rPr lang="da-DK" b="1" dirty="0"/>
            <a:t>Viden tilpasset den enkelte</a:t>
          </a:r>
          <a:r>
            <a:rPr lang="da-DK" dirty="0"/>
            <a:t>: om effekter ved lungesygdom; om bivirkninger/abstinenser</a:t>
          </a:r>
        </a:p>
      </dgm:t>
    </dgm:pt>
    <dgm:pt modelId="{49F024F7-CD15-4F80-BD03-EBD7BE90A956}" type="parTrans" cxnId="{C8F0C71D-7CEB-4DD9-8221-278075DE3A42}">
      <dgm:prSet/>
      <dgm:spPr/>
      <dgm:t>
        <a:bodyPr/>
        <a:lstStyle/>
        <a:p>
          <a:endParaRPr lang="da-DK"/>
        </a:p>
      </dgm:t>
    </dgm:pt>
    <dgm:pt modelId="{5F66623A-DE68-4CB6-80A5-218A2E60C243}" type="sibTrans" cxnId="{C8F0C71D-7CEB-4DD9-8221-278075DE3A42}">
      <dgm:prSet/>
      <dgm:spPr/>
      <dgm:t>
        <a:bodyPr/>
        <a:lstStyle/>
        <a:p>
          <a:endParaRPr lang="da-DK"/>
        </a:p>
      </dgm:t>
    </dgm:pt>
    <dgm:pt modelId="{F5A285C7-85AB-4CC0-80E8-7FE289E202B8}">
      <dgm:prSet phldrT="[Tekst]"/>
      <dgm:spPr/>
      <dgm:t>
        <a:bodyPr/>
        <a:lstStyle/>
        <a:p>
          <a:r>
            <a:rPr lang="da-DK" dirty="0"/>
            <a:t>Mobiliserende tilgang</a:t>
          </a:r>
        </a:p>
      </dgm:t>
    </dgm:pt>
    <dgm:pt modelId="{97B7E287-3412-498A-A2D3-CEFA351C30B9}" type="parTrans" cxnId="{FE83A2B7-6FA5-42F0-A3A1-9B7D452F64DB}">
      <dgm:prSet/>
      <dgm:spPr/>
      <dgm:t>
        <a:bodyPr/>
        <a:lstStyle/>
        <a:p>
          <a:endParaRPr lang="da-DK"/>
        </a:p>
      </dgm:t>
    </dgm:pt>
    <dgm:pt modelId="{39009151-F2FE-43AE-A705-4258ED7DDA93}" type="sibTrans" cxnId="{FE83A2B7-6FA5-42F0-A3A1-9B7D452F64DB}">
      <dgm:prSet/>
      <dgm:spPr/>
      <dgm:t>
        <a:bodyPr/>
        <a:lstStyle/>
        <a:p>
          <a:endParaRPr lang="da-DK"/>
        </a:p>
      </dgm:t>
    </dgm:pt>
    <dgm:pt modelId="{20B184FC-675F-409C-86C3-E699AE7FE95B}">
      <dgm:prSet phldrT="[Tekst]"/>
      <dgm:spPr/>
      <dgm:t>
        <a:bodyPr/>
        <a:lstStyle/>
        <a:p>
          <a:r>
            <a:rPr lang="da-DK" b="1" dirty="0"/>
            <a:t>Nikotinerstatning eller medicinsk behandling</a:t>
          </a:r>
        </a:p>
        <a:p>
          <a:r>
            <a:rPr lang="da-DK" b="1" dirty="0"/>
            <a:t>Henvisning til rygestopforløb</a:t>
          </a:r>
        </a:p>
        <a:p>
          <a:r>
            <a:rPr lang="da-DK" b="1" dirty="0"/>
            <a:t>Henvisning til selvhjælpsredskaber </a:t>
          </a:r>
          <a:r>
            <a:rPr lang="da-DK" dirty="0"/>
            <a:t>(</a:t>
          </a:r>
          <a:r>
            <a:rPr lang="da-DK" dirty="0" err="1"/>
            <a:t>app</a:t>
          </a:r>
          <a:r>
            <a:rPr lang="da-DK" dirty="0"/>
            <a:t>, </a:t>
          </a:r>
          <a:r>
            <a:rPr lang="da-DK" dirty="0" err="1"/>
            <a:t>stoplinien</a:t>
          </a:r>
          <a:r>
            <a:rPr lang="da-DK" dirty="0"/>
            <a:t> etc.)</a:t>
          </a:r>
        </a:p>
        <a:p>
          <a:r>
            <a:rPr lang="da-DK" b="1" dirty="0"/>
            <a:t>Opfølgning</a:t>
          </a:r>
        </a:p>
      </dgm:t>
    </dgm:pt>
    <dgm:pt modelId="{B0CD9B93-5CC2-48DE-9131-7D1E1CD325D8}" type="parTrans" cxnId="{764DBDAB-A12D-4FB4-9A82-B05363BC8B6F}">
      <dgm:prSet/>
      <dgm:spPr/>
      <dgm:t>
        <a:bodyPr/>
        <a:lstStyle/>
        <a:p>
          <a:endParaRPr lang="da-DK"/>
        </a:p>
      </dgm:t>
    </dgm:pt>
    <dgm:pt modelId="{C5754DF0-8F9B-4A2A-ADA8-891A12827272}" type="sibTrans" cxnId="{764DBDAB-A12D-4FB4-9A82-B05363BC8B6F}">
      <dgm:prSet/>
      <dgm:spPr/>
      <dgm:t>
        <a:bodyPr/>
        <a:lstStyle/>
        <a:p>
          <a:endParaRPr lang="da-DK"/>
        </a:p>
      </dgm:t>
    </dgm:pt>
    <dgm:pt modelId="{3B90961F-D3F1-433F-B9CE-476D03C2A8D9}" type="pres">
      <dgm:prSet presAssocID="{780EF6B7-0595-44BC-971D-7C4F72303A9F}" presName="Name0" presStyleCnt="0">
        <dgm:presLayoutVars>
          <dgm:chMax val="5"/>
          <dgm:chPref val="5"/>
          <dgm:dir/>
          <dgm:animLvl val="lvl"/>
        </dgm:presLayoutVars>
      </dgm:prSet>
      <dgm:spPr/>
    </dgm:pt>
    <dgm:pt modelId="{F39694A1-F5F1-496D-AF70-F77B5446F091}" type="pres">
      <dgm:prSet presAssocID="{BD04CBB9-422B-478C-9C69-CBFBFEA892B2}" presName="parentText1" presStyleLbl="node1" presStyleIdx="0" presStyleCnt="3">
        <dgm:presLayoutVars>
          <dgm:chMax/>
          <dgm:chPref val="3"/>
          <dgm:bulletEnabled val="1"/>
        </dgm:presLayoutVars>
      </dgm:prSet>
      <dgm:spPr/>
    </dgm:pt>
    <dgm:pt modelId="{FB274AFF-B74A-49AF-B155-76274FBE7E75}" type="pres">
      <dgm:prSet presAssocID="{BD04CBB9-422B-478C-9C69-CBFBFEA892B2}" presName="childText1" presStyleLbl="solidAlignAcc1" presStyleIdx="0" presStyleCnt="3">
        <dgm:presLayoutVars>
          <dgm:chMax val="0"/>
          <dgm:chPref val="0"/>
          <dgm:bulletEnabled val="1"/>
        </dgm:presLayoutVars>
      </dgm:prSet>
      <dgm:spPr/>
    </dgm:pt>
    <dgm:pt modelId="{E5CCB65C-ADE1-464D-806B-475BEB5A7F72}" type="pres">
      <dgm:prSet presAssocID="{274622F3-625E-4074-9C60-404C5610F32F}" presName="parentText2" presStyleLbl="node1" presStyleIdx="1" presStyleCnt="3">
        <dgm:presLayoutVars>
          <dgm:chMax/>
          <dgm:chPref val="3"/>
          <dgm:bulletEnabled val="1"/>
        </dgm:presLayoutVars>
      </dgm:prSet>
      <dgm:spPr/>
    </dgm:pt>
    <dgm:pt modelId="{5A25D001-6907-451B-8478-37070509EE38}" type="pres">
      <dgm:prSet presAssocID="{274622F3-625E-4074-9C60-404C5610F32F}" presName="childText2" presStyleLbl="solidAlignAcc1" presStyleIdx="1" presStyleCnt="3">
        <dgm:presLayoutVars>
          <dgm:chMax val="0"/>
          <dgm:chPref val="0"/>
          <dgm:bulletEnabled val="1"/>
        </dgm:presLayoutVars>
      </dgm:prSet>
      <dgm:spPr/>
    </dgm:pt>
    <dgm:pt modelId="{75CAD4B7-040D-45FC-BECB-467CB61DB239}" type="pres">
      <dgm:prSet presAssocID="{F5A285C7-85AB-4CC0-80E8-7FE289E202B8}" presName="parentText3" presStyleLbl="node1" presStyleIdx="2" presStyleCnt="3">
        <dgm:presLayoutVars>
          <dgm:chMax/>
          <dgm:chPref val="3"/>
          <dgm:bulletEnabled val="1"/>
        </dgm:presLayoutVars>
      </dgm:prSet>
      <dgm:spPr/>
    </dgm:pt>
    <dgm:pt modelId="{593A2D41-3B05-48A3-90C8-5D6910D00ECB}" type="pres">
      <dgm:prSet presAssocID="{F5A285C7-85AB-4CC0-80E8-7FE289E202B8}" presName="childText3" presStyleLbl="solidAlignAcc1" presStyleIdx="2" presStyleCnt="3">
        <dgm:presLayoutVars>
          <dgm:chMax val="0"/>
          <dgm:chPref val="0"/>
          <dgm:bulletEnabled val="1"/>
        </dgm:presLayoutVars>
      </dgm:prSet>
      <dgm:spPr/>
    </dgm:pt>
  </dgm:ptLst>
  <dgm:cxnLst>
    <dgm:cxn modelId="{2B018B18-584F-4DCD-8D88-80021B8DDD92}" type="presOf" srcId="{BD04CBB9-422B-478C-9C69-CBFBFEA892B2}" destId="{F39694A1-F5F1-496D-AF70-F77B5446F091}" srcOrd="0" destOrd="0" presId="urn:microsoft.com/office/officeart/2009/3/layout/IncreasingArrowsProcess"/>
    <dgm:cxn modelId="{C8F0C71D-7CEB-4DD9-8221-278075DE3A42}" srcId="{274622F3-625E-4074-9C60-404C5610F32F}" destId="{88C1AD32-CC3E-472B-91C6-8DF4F2C6CE4C}" srcOrd="0" destOrd="0" parTransId="{49F024F7-CD15-4F80-BD03-EBD7BE90A956}" sibTransId="{5F66623A-DE68-4CB6-80A5-218A2E60C243}"/>
    <dgm:cxn modelId="{03A6C733-A45C-44A5-9258-77268B7EED98}" srcId="{780EF6B7-0595-44BC-971D-7C4F72303A9F}" destId="{274622F3-625E-4074-9C60-404C5610F32F}" srcOrd="1" destOrd="0" parTransId="{C7BE8098-0CD1-46BB-AC9F-F61490712BCA}" sibTransId="{3DF8854E-E98D-46B8-840E-B22C56B48DA6}"/>
    <dgm:cxn modelId="{92A9B58A-09C3-4640-B73C-2BB129C9216C}" type="presOf" srcId="{274622F3-625E-4074-9C60-404C5610F32F}" destId="{E5CCB65C-ADE1-464D-806B-475BEB5A7F72}" srcOrd="0" destOrd="0" presId="urn:microsoft.com/office/officeart/2009/3/layout/IncreasingArrowsProcess"/>
    <dgm:cxn modelId="{764DBDAB-A12D-4FB4-9A82-B05363BC8B6F}" srcId="{F5A285C7-85AB-4CC0-80E8-7FE289E202B8}" destId="{20B184FC-675F-409C-86C3-E699AE7FE95B}" srcOrd="0" destOrd="0" parTransId="{B0CD9B93-5CC2-48DE-9131-7D1E1CD325D8}" sibTransId="{C5754DF0-8F9B-4A2A-ADA8-891A12827272}"/>
    <dgm:cxn modelId="{FE83A2B7-6FA5-42F0-A3A1-9B7D452F64DB}" srcId="{780EF6B7-0595-44BC-971D-7C4F72303A9F}" destId="{F5A285C7-85AB-4CC0-80E8-7FE289E202B8}" srcOrd="2" destOrd="0" parTransId="{97B7E287-3412-498A-A2D3-CEFA351C30B9}" sibTransId="{39009151-F2FE-43AE-A705-4258ED7DDA93}"/>
    <dgm:cxn modelId="{539659C9-7CF5-4CC3-90E8-1CACB56B3F21}" type="presOf" srcId="{F5A285C7-85AB-4CC0-80E8-7FE289E202B8}" destId="{75CAD4B7-040D-45FC-BECB-467CB61DB239}" srcOrd="0" destOrd="0" presId="urn:microsoft.com/office/officeart/2009/3/layout/IncreasingArrowsProcess"/>
    <dgm:cxn modelId="{2429B3D5-AD7C-4494-BE1E-79A06CF2D8D2}" srcId="{780EF6B7-0595-44BC-971D-7C4F72303A9F}" destId="{BD04CBB9-422B-478C-9C69-CBFBFEA892B2}" srcOrd="0" destOrd="0" parTransId="{3AFB65B4-0B9D-4391-93ED-118856BC9D05}" sibTransId="{96117C6E-726C-4C49-8FFA-BCC13B42154E}"/>
    <dgm:cxn modelId="{C90F48D8-A25D-403B-B02C-A9471AA63ADA}" type="presOf" srcId="{88C1AD32-CC3E-472B-91C6-8DF4F2C6CE4C}" destId="{5A25D001-6907-451B-8478-37070509EE38}" srcOrd="0" destOrd="0" presId="urn:microsoft.com/office/officeart/2009/3/layout/IncreasingArrowsProcess"/>
    <dgm:cxn modelId="{96C99DE1-3FCD-4270-B387-4ADD07C38A86}" type="presOf" srcId="{780EF6B7-0595-44BC-971D-7C4F72303A9F}" destId="{3B90961F-D3F1-433F-B9CE-476D03C2A8D9}" srcOrd="0" destOrd="0" presId="urn:microsoft.com/office/officeart/2009/3/layout/IncreasingArrowsProcess"/>
    <dgm:cxn modelId="{5EC2A9E7-0D90-4489-B4ED-13E0D93A8524}" type="presOf" srcId="{D913D31F-1753-4B04-BC6C-3E0FC303F710}" destId="{FB274AFF-B74A-49AF-B155-76274FBE7E75}" srcOrd="0" destOrd="0" presId="urn:microsoft.com/office/officeart/2009/3/layout/IncreasingArrowsProcess"/>
    <dgm:cxn modelId="{7F2E7EEB-E190-4EE8-8906-EDDFD21B12FC}" srcId="{BD04CBB9-422B-478C-9C69-CBFBFEA892B2}" destId="{D913D31F-1753-4B04-BC6C-3E0FC303F710}" srcOrd="0" destOrd="0" parTransId="{47618AAB-D22C-489C-8A8C-C4EE6C9D65A8}" sibTransId="{986D773C-5BD4-4F70-AC3F-23872D9A039C}"/>
    <dgm:cxn modelId="{AE7121FF-1D44-4F1B-8DCB-DFEEFEECCD8C}" type="presOf" srcId="{20B184FC-675F-409C-86C3-E699AE7FE95B}" destId="{593A2D41-3B05-48A3-90C8-5D6910D00ECB}" srcOrd="0" destOrd="0" presId="urn:microsoft.com/office/officeart/2009/3/layout/IncreasingArrowsProcess"/>
    <dgm:cxn modelId="{8975FE7F-D617-4C92-9F9B-B63B7334439A}" type="presParOf" srcId="{3B90961F-D3F1-433F-B9CE-476D03C2A8D9}" destId="{F39694A1-F5F1-496D-AF70-F77B5446F091}" srcOrd="0" destOrd="0" presId="urn:microsoft.com/office/officeart/2009/3/layout/IncreasingArrowsProcess"/>
    <dgm:cxn modelId="{B86A2392-9BDF-48DB-9E04-571D607CA0EB}" type="presParOf" srcId="{3B90961F-D3F1-433F-B9CE-476D03C2A8D9}" destId="{FB274AFF-B74A-49AF-B155-76274FBE7E75}" srcOrd="1" destOrd="0" presId="urn:microsoft.com/office/officeart/2009/3/layout/IncreasingArrowsProcess"/>
    <dgm:cxn modelId="{537F05B5-235E-409D-8349-F1CCE25BD4CA}" type="presParOf" srcId="{3B90961F-D3F1-433F-B9CE-476D03C2A8D9}" destId="{E5CCB65C-ADE1-464D-806B-475BEB5A7F72}" srcOrd="2" destOrd="0" presId="urn:microsoft.com/office/officeart/2009/3/layout/IncreasingArrowsProcess"/>
    <dgm:cxn modelId="{823D0002-34B2-44BE-9CD3-297BA74D3C2E}" type="presParOf" srcId="{3B90961F-D3F1-433F-B9CE-476D03C2A8D9}" destId="{5A25D001-6907-451B-8478-37070509EE38}" srcOrd="3" destOrd="0" presId="urn:microsoft.com/office/officeart/2009/3/layout/IncreasingArrowsProcess"/>
    <dgm:cxn modelId="{23BF5A0C-9D39-4E76-A875-C333FD96D436}" type="presParOf" srcId="{3B90961F-D3F1-433F-B9CE-476D03C2A8D9}" destId="{75CAD4B7-040D-45FC-BECB-467CB61DB239}" srcOrd="4" destOrd="0" presId="urn:microsoft.com/office/officeart/2009/3/layout/IncreasingArrowsProcess"/>
    <dgm:cxn modelId="{3F1F41BC-2A91-4805-BC6E-287289A5ED1F}" type="presParOf" srcId="{3B90961F-D3F1-433F-B9CE-476D03C2A8D9}" destId="{593A2D41-3B05-48A3-90C8-5D6910D00EC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A3D7B-75CF-4113-ACD6-BE77CE9E6349}">
      <dsp:nvSpPr>
        <dsp:cNvPr id="0" name=""/>
        <dsp:cNvSpPr/>
      </dsp:nvSpPr>
      <dsp:spPr>
        <a:xfrm>
          <a:off x="3084160" y="30164"/>
          <a:ext cx="1731731" cy="103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kern="1200" dirty="0"/>
            <a:t>Overvejelses-stadiet</a:t>
          </a:r>
          <a:endParaRPr lang="da-DK" sz="2000" kern="1200" dirty="0"/>
        </a:p>
      </dsp:txBody>
      <dsp:txXfrm>
        <a:off x="3084160" y="30164"/>
        <a:ext cx="1731731" cy="1033043"/>
      </dsp:txXfrm>
    </dsp:sp>
    <dsp:sp modelId="{97E29102-EC26-4F8B-B83B-F5EBFABEF416}">
      <dsp:nvSpPr>
        <dsp:cNvPr id="0" name=""/>
        <dsp:cNvSpPr/>
      </dsp:nvSpPr>
      <dsp:spPr>
        <a:xfrm>
          <a:off x="998841" y="-271"/>
          <a:ext cx="3878935" cy="3878935"/>
        </a:xfrm>
        <a:prstGeom prst="circularArrow">
          <a:avLst>
            <a:gd name="adj1" fmla="val 5193"/>
            <a:gd name="adj2" fmla="val 335411"/>
            <a:gd name="adj3" fmla="val 21295287"/>
            <a:gd name="adj4" fmla="val 19764446"/>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96B34-33D7-48F2-9545-ACC0EBE19522}">
      <dsp:nvSpPr>
        <dsp:cNvPr id="0" name=""/>
        <dsp:cNvSpPr/>
      </dsp:nvSpPr>
      <dsp:spPr>
        <a:xfrm>
          <a:off x="3518954" y="1954566"/>
          <a:ext cx="2112696" cy="103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kern="1200" dirty="0"/>
            <a:t>Forberedelses-stadiet</a:t>
          </a:r>
        </a:p>
      </dsp:txBody>
      <dsp:txXfrm>
        <a:off x="3518954" y="1954566"/>
        <a:ext cx="2112696" cy="1033043"/>
      </dsp:txXfrm>
    </dsp:sp>
    <dsp:sp modelId="{1F9ABF92-6320-439A-8DE0-64B594451BF0}">
      <dsp:nvSpPr>
        <dsp:cNvPr id="0" name=""/>
        <dsp:cNvSpPr/>
      </dsp:nvSpPr>
      <dsp:spPr>
        <a:xfrm>
          <a:off x="998841" y="-271"/>
          <a:ext cx="3878935" cy="3878935"/>
        </a:xfrm>
        <a:prstGeom prst="circularArrow">
          <a:avLst>
            <a:gd name="adj1" fmla="val 5193"/>
            <a:gd name="adj2" fmla="val 335411"/>
            <a:gd name="adj3" fmla="val 3455338"/>
            <a:gd name="adj4" fmla="val 2251486"/>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67481-2814-4801-B430-1B39F2E6A4BF}">
      <dsp:nvSpPr>
        <dsp:cNvPr id="0" name=""/>
        <dsp:cNvSpPr/>
      </dsp:nvSpPr>
      <dsp:spPr>
        <a:xfrm>
          <a:off x="2161682" y="3143912"/>
          <a:ext cx="1553252" cy="103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kern="1200" dirty="0"/>
            <a:t>Handlings-stadiet</a:t>
          </a:r>
          <a:endParaRPr lang="da-DK" sz="1500" kern="1200" dirty="0"/>
        </a:p>
      </dsp:txBody>
      <dsp:txXfrm>
        <a:off x="2161682" y="3143912"/>
        <a:ext cx="1553252" cy="1033043"/>
      </dsp:txXfrm>
    </dsp:sp>
    <dsp:sp modelId="{6B32E576-0DDD-4F69-8ABC-2A85F873CCB9}">
      <dsp:nvSpPr>
        <dsp:cNvPr id="0" name=""/>
        <dsp:cNvSpPr/>
      </dsp:nvSpPr>
      <dsp:spPr>
        <a:xfrm>
          <a:off x="998841" y="-271"/>
          <a:ext cx="3878935" cy="3878935"/>
        </a:xfrm>
        <a:prstGeom prst="circularArrow">
          <a:avLst>
            <a:gd name="adj1" fmla="val 5193"/>
            <a:gd name="adj2" fmla="val 335411"/>
            <a:gd name="adj3" fmla="val 8213103"/>
            <a:gd name="adj4" fmla="val 7009251"/>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B82E3-8E63-4917-809A-87EB42FA893C}">
      <dsp:nvSpPr>
        <dsp:cNvPr id="0" name=""/>
        <dsp:cNvSpPr/>
      </dsp:nvSpPr>
      <dsp:spPr>
        <a:xfrm>
          <a:off x="117457" y="1954566"/>
          <a:ext cx="2367713" cy="103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kern="1200" dirty="0"/>
            <a:t>Vedligeholdelses-stadiet</a:t>
          </a:r>
          <a:endParaRPr lang="da-DK" sz="1500" kern="1200" dirty="0"/>
        </a:p>
      </dsp:txBody>
      <dsp:txXfrm>
        <a:off x="117457" y="1954566"/>
        <a:ext cx="2367713" cy="1033043"/>
      </dsp:txXfrm>
    </dsp:sp>
    <dsp:sp modelId="{7AD67F39-C62E-45AA-A721-FA9967E24EE1}">
      <dsp:nvSpPr>
        <dsp:cNvPr id="0" name=""/>
        <dsp:cNvSpPr/>
      </dsp:nvSpPr>
      <dsp:spPr>
        <a:xfrm>
          <a:off x="998841" y="-271"/>
          <a:ext cx="3878935" cy="3878935"/>
        </a:xfrm>
        <a:prstGeom prst="circularArrow">
          <a:avLst>
            <a:gd name="adj1" fmla="val 5193"/>
            <a:gd name="adj2" fmla="val 335411"/>
            <a:gd name="adj3" fmla="val 12300143"/>
            <a:gd name="adj4" fmla="val 10769302"/>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917E6-9360-4E07-8DD3-799717FB470D}">
      <dsp:nvSpPr>
        <dsp:cNvPr id="0" name=""/>
        <dsp:cNvSpPr/>
      </dsp:nvSpPr>
      <dsp:spPr>
        <a:xfrm>
          <a:off x="1018793" y="30164"/>
          <a:ext cx="1815593" cy="1033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a-DK" sz="2400" kern="1200" dirty="0"/>
            <a:t>Tilbagefalds-stadiet</a:t>
          </a:r>
        </a:p>
      </dsp:txBody>
      <dsp:txXfrm>
        <a:off x="1018793" y="30164"/>
        <a:ext cx="1815593" cy="1033043"/>
      </dsp:txXfrm>
    </dsp:sp>
    <dsp:sp modelId="{579803FF-0AFD-4271-A425-661B2E8C6CBD}">
      <dsp:nvSpPr>
        <dsp:cNvPr id="0" name=""/>
        <dsp:cNvSpPr/>
      </dsp:nvSpPr>
      <dsp:spPr>
        <a:xfrm>
          <a:off x="998841" y="-271"/>
          <a:ext cx="3878935" cy="3878935"/>
        </a:xfrm>
        <a:prstGeom prst="circularArrow">
          <a:avLst>
            <a:gd name="adj1" fmla="val 5193"/>
            <a:gd name="adj2" fmla="val 335411"/>
            <a:gd name="adj3" fmla="val 16156243"/>
            <a:gd name="adj4" fmla="val 15992317"/>
            <a:gd name="adj5" fmla="val 6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694A1-F5F1-496D-AF70-F77B5446F091}">
      <dsp:nvSpPr>
        <dsp:cNvPr id="0" name=""/>
        <dsp:cNvSpPr/>
      </dsp:nvSpPr>
      <dsp:spPr>
        <a:xfrm>
          <a:off x="219852" y="11332"/>
          <a:ext cx="10075895" cy="146743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2955" numCol="1" spcCol="1270" anchor="ctr" anchorCtr="0">
          <a:noAutofit/>
        </a:bodyPr>
        <a:lstStyle/>
        <a:p>
          <a:pPr marL="0" lvl="0" indent="0" algn="l" defTabSz="1244600">
            <a:lnSpc>
              <a:spcPct val="90000"/>
            </a:lnSpc>
            <a:spcBef>
              <a:spcPct val="0"/>
            </a:spcBef>
            <a:spcAft>
              <a:spcPct val="35000"/>
            </a:spcAft>
            <a:buNone/>
          </a:pPr>
          <a:r>
            <a:rPr lang="da-DK" sz="2800" kern="1200" dirty="0"/>
            <a:t>Generel tilgang</a:t>
          </a:r>
        </a:p>
      </dsp:txBody>
      <dsp:txXfrm>
        <a:off x="219852" y="378191"/>
        <a:ext cx="9709037" cy="733717"/>
      </dsp:txXfrm>
    </dsp:sp>
    <dsp:sp modelId="{FB274AFF-B74A-49AF-B155-76274FBE7E75}">
      <dsp:nvSpPr>
        <dsp:cNvPr id="0" name=""/>
        <dsp:cNvSpPr/>
      </dsp:nvSpPr>
      <dsp:spPr>
        <a:xfrm>
          <a:off x="219852" y="1142935"/>
          <a:ext cx="3103375" cy="282681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b="1" kern="1200" dirty="0"/>
            <a:t>Rygestop er en behandling </a:t>
          </a:r>
          <a:r>
            <a:rPr lang="da-DK" sz="2000" kern="1200" dirty="0"/>
            <a:t>ved lungesygdom</a:t>
          </a:r>
        </a:p>
        <a:p>
          <a:pPr marL="0" lvl="0" indent="0" algn="l" defTabSz="889000">
            <a:lnSpc>
              <a:spcPct val="90000"/>
            </a:lnSpc>
            <a:spcBef>
              <a:spcPct val="0"/>
            </a:spcBef>
            <a:spcAft>
              <a:spcPct val="35000"/>
            </a:spcAft>
            <a:buNone/>
          </a:pPr>
          <a:r>
            <a:rPr lang="da-DK" sz="2000" b="1" kern="1200" dirty="0"/>
            <a:t>Fælles beslutningstagning: </a:t>
          </a:r>
          <a:r>
            <a:rPr lang="da-DK" sz="2000" kern="1200" dirty="0"/>
            <a:t>vi informerer og baner vejen; patienten vælger</a:t>
          </a:r>
        </a:p>
      </dsp:txBody>
      <dsp:txXfrm>
        <a:off x="219852" y="1142935"/>
        <a:ext cx="3103375" cy="2826818"/>
      </dsp:txXfrm>
    </dsp:sp>
    <dsp:sp modelId="{E5CCB65C-ADE1-464D-806B-475BEB5A7F72}">
      <dsp:nvSpPr>
        <dsp:cNvPr id="0" name=""/>
        <dsp:cNvSpPr/>
      </dsp:nvSpPr>
      <dsp:spPr>
        <a:xfrm>
          <a:off x="3323228" y="500477"/>
          <a:ext cx="6972519" cy="146743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2955" numCol="1" spcCol="1270" anchor="ctr" anchorCtr="0">
          <a:noAutofit/>
        </a:bodyPr>
        <a:lstStyle/>
        <a:p>
          <a:pPr marL="0" lvl="0" indent="0" algn="l" defTabSz="1244600">
            <a:lnSpc>
              <a:spcPct val="90000"/>
            </a:lnSpc>
            <a:spcBef>
              <a:spcPct val="0"/>
            </a:spcBef>
            <a:spcAft>
              <a:spcPct val="35000"/>
            </a:spcAft>
            <a:buNone/>
          </a:pPr>
          <a:r>
            <a:rPr lang="da-DK" sz="2800" kern="1200" dirty="0"/>
            <a:t>Forberedende tilgang</a:t>
          </a:r>
        </a:p>
      </dsp:txBody>
      <dsp:txXfrm>
        <a:off x="3323228" y="867336"/>
        <a:ext cx="6605661" cy="733717"/>
      </dsp:txXfrm>
    </dsp:sp>
    <dsp:sp modelId="{5A25D001-6907-451B-8478-37070509EE38}">
      <dsp:nvSpPr>
        <dsp:cNvPr id="0" name=""/>
        <dsp:cNvSpPr/>
      </dsp:nvSpPr>
      <dsp:spPr>
        <a:xfrm>
          <a:off x="3323228" y="1632080"/>
          <a:ext cx="3103375" cy="282681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b="1" kern="1200" dirty="0"/>
            <a:t>Motivationssamtaler</a:t>
          </a:r>
          <a:r>
            <a:rPr lang="da-DK" sz="2000" kern="1200" dirty="0"/>
            <a:t>: arbejde med ambivalens</a:t>
          </a:r>
        </a:p>
        <a:p>
          <a:pPr marL="0" lvl="0" indent="0" algn="l" defTabSz="889000">
            <a:lnSpc>
              <a:spcPct val="90000"/>
            </a:lnSpc>
            <a:spcBef>
              <a:spcPct val="0"/>
            </a:spcBef>
            <a:spcAft>
              <a:spcPct val="35000"/>
            </a:spcAft>
            <a:buNone/>
          </a:pPr>
          <a:r>
            <a:rPr lang="da-DK" sz="2000" b="1" kern="1200" dirty="0"/>
            <a:t>Viden tilpasset den enkelte</a:t>
          </a:r>
          <a:r>
            <a:rPr lang="da-DK" sz="2000" kern="1200" dirty="0"/>
            <a:t>: om effekter ved lungesygdom; om bivirkninger/abstinenser</a:t>
          </a:r>
        </a:p>
      </dsp:txBody>
      <dsp:txXfrm>
        <a:off x="3323228" y="1632080"/>
        <a:ext cx="3103375" cy="2826818"/>
      </dsp:txXfrm>
    </dsp:sp>
    <dsp:sp modelId="{75CAD4B7-040D-45FC-BECB-467CB61DB239}">
      <dsp:nvSpPr>
        <dsp:cNvPr id="0" name=""/>
        <dsp:cNvSpPr/>
      </dsp:nvSpPr>
      <dsp:spPr>
        <a:xfrm>
          <a:off x="6426603" y="989621"/>
          <a:ext cx="3869143" cy="146743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2955" numCol="1" spcCol="1270" anchor="ctr" anchorCtr="0">
          <a:noAutofit/>
        </a:bodyPr>
        <a:lstStyle/>
        <a:p>
          <a:pPr marL="0" lvl="0" indent="0" algn="l" defTabSz="1244600">
            <a:lnSpc>
              <a:spcPct val="90000"/>
            </a:lnSpc>
            <a:spcBef>
              <a:spcPct val="0"/>
            </a:spcBef>
            <a:spcAft>
              <a:spcPct val="35000"/>
            </a:spcAft>
            <a:buNone/>
          </a:pPr>
          <a:r>
            <a:rPr lang="da-DK" sz="2800" kern="1200" dirty="0"/>
            <a:t>Mobiliserende tilgang</a:t>
          </a:r>
        </a:p>
      </dsp:txBody>
      <dsp:txXfrm>
        <a:off x="6426603" y="1356480"/>
        <a:ext cx="3502285" cy="733717"/>
      </dsp:txXfrm>
    </dsp:sp>
    <dsp:sp modelId="{593A2D41-3B05-48A3-90C8-5D6910D00ECB}">
      <dsp:nvSpPr>
        <dsp:cNvPr id="0" name=""/>
        <dsp:cNvSpPr/>
      </dsp:nvSpPr>
      <dsp:spPr>
        <a:xfrm>
          <a:off x="6426603" y="2121225"/>
          <a:ext cx="3103375" cy="278544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a-DK" sz="2000" b="1" kern="1200" dirty="0"/>
            <a:t>Nikotinerstatning eller medicinsk behandling</a:t>
          </a:r>
        </a:p>
        <a:p>
          <a:pPr marL="0" lvl="0" indent="0" algn="l" defTabSz="889000">
            <a:lnSpc>
              <a:spcPct val="90000"/>
            </a:lnSpc>
            <a:spcBef>
              <a:spcPct val="0"/>
            </a:spcBef>
            <a:spcAft>
              <a:spcPct val="35000"/>
            </a:spcAft>
            <a:buNone/>
          </a:pPr>
          <a:r>
            <a:rPr lang="da-DK" sz="2000" b="1" kern="1200" dirty="0"/>
            <a:t>Henvisning til rygestopforløb</a:t>
          </a:r>
        </a:p>
        <a:p>
          <a:pPr marL="0" lvl="0" indent="0" algn="l" defTabSz="889000">
            <a:lnSpc>
              <a:spcPct val="90000"/>
            </a:lnSpc>
            <a:spcBef>
              <a:spcPct val="0"/>
            </a:spcBef>
            <a:spcAft>
              <a:spcPct val="35000"/>
            </a:spcAft>
            <a:buNone/>
          </a:pPr>
          <a:r>
            <a:rPr lang="da-DK" sz="2000" b="1" kern="1200" dirty="0"/>
            <a:t>Henvisning til selvhjælpsredskaber </a:t>
          </a:r>
          <a:r>
            <a:rPr lang="da-DK" sz="2000" kern="1200" dirty="0"/>
            <a:t>(</a:t>
          </a:r>
          <a:r>
            <a:rPr lang="da-DK" sz="2000" kern="1200" dirty="0" err="1"/>
            <a:t>app</a:t>
          </a:r>
          <a:r>
            <a:rPr lang="da-DK" sz="2000" kern="1200" dirty="0"/>
            <a:t>, </a:t>
          </a:r>
          <a:r>
            <a:rPr lang="da-DK" sz="2000" kern="1200" dirty="0" err="1"/>
            <a:t>stoplinien</a:t>
          </a:r>
          <a:r>
            <a:rPr lang="da-DK" sz="2000" kern="1200" dirty="0"/>
            <a:t> etc.)</a:t>
          </a:r>
        </a:p>
        <a:p>
          <a:pPr marL="0" lvl="0" indent="0" algn="l" defTabSz="889000">
            <a:lnSpc>
              <a:spcPct val="90000"/>
            </a:lnSpc>
            <a:spcBef>
              <a:spcPct val="0"/>
            </a:spcBef>
            <a:spcAft>
              <a:spcPct val="35000"/>
            </a:spcAft>
            <a:buNone/>
          </a:pPr>
          <a:r>
            <a:rPr lang="da-DK" sz="2000" b="1" kern="1200" dirty="0"/>
            <a:t>Opfølgning</a:t>
          </a:r>
        </a:p>
      </dsp:txBody>
      <dsp:txXfrm>
        <a:off x="6426603" y="2121225"/>
        <a:ext cx="3103375" cy="278544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7F2E5-AE8A-4425-9C65-0E16914C3D07}" type="datetimeFigureOut">
              <a:rPr lang="da-DK" smtClean="0"/>
              <a:t>12-03-2025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1B955-AD48-4462-AB6E-FB32D4A3736C}" type="slidenum">
              <a:rPr lang="da-DK" smtClean="0"/>
              <a:t>‹#›</a:t>
            </a:fld>
            <a:endParaRPr lang="da-DK"/>
          </a:p>
        </p:txBody>
      </p:sp>
    </p:spTree>
    <p:extLst>
      <p:ext uri="{BB962C8B-B14F-4D97-AF65-F5344CB8AC3E}">
        <p14:creationId xmlns:p14="http://schemas.microsoft.com/office/powerpoint/2010/main" val="41706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C91B955-AD48-4462-AB6E-FB32D4A3736C}" type="slidenum">
              <a:rPr lang="da-DK" smtClean="0"/>
              <a:t>2</a:t>
            </a:fld>
            <a:endParaRPr lang="da-DK"/>
          </a:p>
        </p:txBody>
      </p:sp>
    </p:spTree>
    <p:extLst>
      <p:ext uri="{BB962C8B-B14F-4D97-AF65-F5344CB8AC3E}">
        <p14:creationId xmlns:p14="http://schemas.microsoft.com/office/powerpoint/2010/main" val="341532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FE28F63E-F2C1-994B-8860-130B047E2024}" type="slidenum">
              <a:rPr lang="da-DK" smtClean="0"/>
              <a:t>23</a:t>
            </a:fld>
            <a:endParaRPr lang="da-DK"/>
          </a:p>
        </p:txBody>
      </p:sp>
    </p:spTree>
    <p:extLst>
      <p:ext uri="{BB962C8B-B14F-4D97-AF65-F5344CB8AC3E}">
        <p14:creationId xmlns:p14="http://schemas.microsoft.com/office/powerpoint/2010/main" val="4237605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24</a:t>
            </a:fld>
            <a:endParaRPr lang="da-DK"/>
          </a:p>
        </p:txBody>
      </p:sp>
    </p:spTree>
    <p:extLst>
      <p:ext uri="{BB962C8B-B14F-4D97-AF65-F5344CB8AC3E}">
        <p14:creationId xmlns:p14="http://schemas.microsoft.com/office/powerpoint/2010/main" val="313712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25</a:t>
            </a:fld>
            <a:endParaRPr lang="da-DK"/>
          </a:p>
        </p:txBody>
      </p:sp>
    </p:spTree>
    <p:extLst>
      <p:ext uri="{BB962C8B-B14F-4D97-AF65-F5344CB8AC3E}">
        <p14:creationId xmlns:p14="http://schemas.microsoft.com/office/powerpoint/2010/main" val="398333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26</a:t>
            </a:fld>
            <a:endParaRPr lang="da-DK"/>
          </a:p>
        </p:txBody>
      </p:sp>
    </p:spTree>
    <p:extLst>
      <p:ext uri="{BB962C8B-B14F-4D97-AF65-F5344CB8AC3E}">
        <p14:creationId xmlns:p14="http://schemas.microsoft.com/office/powerpoint/2010/main" val="93969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dirty="0"/>
          </a:p>
        </p:txBody>
      </p:sp>
      <p:sp>
        <p:nvSpPr>
          <p:cNvPr id="4" name="Pladsholder til slidenummer 3"/>
          <p:cNvSpPr>
            <a:spLocks noGrp="1"/>
          </p:cNvSpPr>
          <p:nvPr>
            <p:ph type="sldNum" sz="quarter" idx="10"/>
          </p:nvPr>
        </p:nvSpPr>
        <p:spPr/>
        <p:txBody>
          <a:bodyPr/>
          <a:lstStyle/>
          <a:p>
            <a:fld id="{BC91B955-AD48-4462-AB6E-FB32D4A3736C}" type="slidenum">
              <a:rPr lang="da-DK" smtClean="0"/>
              <a:t>29</a:t>
            </a:fld>
            <a:endParaRPr lang="da-DK"/>
          </a:p>
        </p:txBody>
      </p:sp>
    </p:spTree>
    <p:extLst>
      <p:ext uri="{BB962C8B-B14F-4D97-AF65-F5344CB8AC3E}">
        <p14:creationId xmlns:p14="http://schemas.microsoft.com/office/powerpoint/2010/main" val="264868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6</a:t>
            </a:fld>
            <a:endParaRPr lang="da-DK"/>
          </a:p>
        </p:txBody>
      </p:sp>
    </p:spTree>
    <p:extLst>
      <p:ext uri="{BB962C8B-B14F-4D97-AF65-F5344CB8AC3E}">
        <p14:creationId xmlns:p14="http://schemas.microsoft.com/office/powerpoint/2010/main" val="21742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dirty="0"/>
          </a:p>
        </p:txBody>
      </p:sp>
      <p:sp>
        <p:nvSpPr>
          <p:cNvPr id="4" name="Pladsholder til slidenummer 3"/>
          <p:cNvSpPr>
            <a:spLocks noGrp="1"/>
          </p:cNvSpPr>
          <p:nvPr>
            <p:ph type="sldNum" sz="quarter" idx="10"/>
          </p:nvPr>
        </p:nvSpPr>
        <p:spPr/>
        <p:txBody>
          <a:bodyPr/>
          <a:lstStyle/>
          <a:p>
            <a:fld id="{BC91B955-AD48-4462-AB6E-FB32D4A3736C}" type="slidenum">
              <a:rPr lang="da-DK" smtClean="0"/>
              <a:t>11</a:t>
            </a:fld>
            <a:endParaRPr lang="da-DK"/>
          </a:p>
        </p:txBody>
      </p:sp>
    </p:spTree>
    <p:extLst>
      <p:ext uri="{BB962C8B-B14F-4D97-AF65-F5344CB8AC3E}">
        <p14:creationId xmlns:p14="http://schemas.microsoft.com/office/powerpoint/2010/main" val="113132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14</a:t>
            </a:fld>
            <a:endParaRPr lang="da-DK"/>
          </a:p>
        </p:txBody>
      </p:sp>
    </p:spTree>
    <p:extLst>
      <p:ext uri="{BB962C8B-B14F-4D97-AF65-F5344CB8AC3E}">
        <p14:creationId xmlns:p14="http://schemas.microsoft.com/office/powerpoint/2010/main" val="257009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17</a:t>
            </a:fld>
            <a:endParaRPr lang="da-DK"/>
          </a:p>
        </p:txBody>
      </p:sp>
    </p:spTree>
    <p:extLst>
      <p:ext uri="{BB962C8B-B14F-4D97-AF65-F5344CB8AC3E}">
        <p14:creationId xmlns:p14="http://schemas.microsoft.com/office/powerpoint/2010/main" val="32908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C91B955-AD48-4462-AB6E-FB32D4A3736C}" type="slidenum">
              <a:rPr lang="da-DK" smtClean="0"/>
              <a:t>18</a:t>
            </a:fld>
            <a:endParaRPr lang="da-DK"/>
          </a:p>
        </p:txBody>
      </p:sp>
    </p:spTree>
    <p:extLst>
      <p:ext uri="{BB962C8B-B14F-4D97-AF65-F5344CB8AC3E}">
        <p14:creationId xmlns:p14="http://schemas.microsoft.com/office/powerpoint/2010/main" val="339997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19</a:t>
            </a:fld>
            <a:endParaRPr lang="da-DK"/>
          </a:p>
        </p:txBody>
      </p:sp>
    </p:spTree>
    <p:extLst>
      <p:ext uri="{BB962C8B-B14F-4D97-AF65-F5344CB8AC3E}">
        <p14:creationId xmlns:p14="http://schemas.microsoft.com/office/powerpoint/2010/main" val="301500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20</a:t>
            </a:fld>
            <a:endParaRPr lang="da-DK"/>
          </a:p>
        </p:txBody>
      </p:sp>
    </p:spTree>
    <p:extLst>
      <p:ext uri="{BB962C8B-B14F-4D97-AF65-F5344CB8AC3E}">
        <p14:creationId xmlns:p14="http://schemas.microsoft.com/office/powerpoint/2010/main" val="6988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E28F63E-F2C1-994B-8860-130B047E2024}" type="slidenum">
              <a:rPr lang="da-DK" smtClean="0"/>
              <a:t>21</a:t>
            </a:fld>
            <a:endParaRPr lang="da-DK"/>
          </a:p>
        </p:txBody>
      </p:sp>
    </p:spTree>
    <p:extLst>
      <p:ext uri="{BB962C8B-B14F-4D97-AF65-F5344CB8AC3E}">
        <p14:creationId xmlns:p14="http://schemas.microsoft.com/office/powerpoint/2010/main" val="93801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75147511-B802-4865-8D78-6C4BD2E4F027}" type="datetimeFigureOut">
              <a:rPr lang="da-DK" smtClean="0"/>
              <a:t>12-03-2025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237835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147511-B802-4865-8D78-6C4BD2E4F027}" type="datetimeFigureOut">
              <a:rPr lang="da-DK" smtClean="0"/>
              <a:t>12-03-2025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424459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147511-B802-4865-8D78-6C4BD2E4F027}" type="datetimeFigureOut">
              <a:rPr lang="da-DK" smtClean="0"/>
              <a:t>12-03-2025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127383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147511-B802-4865-8D78-6C4BD2E4F027}" type="datetimeFigureOut">
              <a:rPr lang="da-DK" smtClean="0"/>
              <a:t>12-03-2025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40603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75147511-B802-4865-8D78-6C4BD2E4F027}" type="datetimeFigureOut">
              <a:rPr lang="da-DK" smtClean="0"/>
              <a:t>12-03-2025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76200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75147511-B802-4865-8D78-6C4BD2E4F027}" type="datetimeFigureOut">
              <a:rPr lang="da-DK" smtClean="0"/>
              <a:t>12-03-2025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418994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75147511-B802-4865-8D78-6C4BD2E4F027}" type="datetimeFigureOut">
              <a:rPr lang="da-DK" smtClean="0"/>
              <a:t>12-03-2025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211930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75147511-B802-4865-8D78-6C4BD2E4F027}" type="datetimeFigureOut">
              <a:rPr lang="da-DK" smtClean="0"/>
              <a:t>12-03-2025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25198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5147511-B802-4865-8D78-6C4BD2E4F027}" type="datetimeFigureOut">
              <a:rPr lang="da-DK" smtClean="0"/>
              <a:t>12-03-2025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285600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75147511-B802-4865-8D78-6C4BD2E4F027}" type="datetimeFigureOut">
              <a:rPr lang="da-DK" smtClean="0"/>
              <a:t>12-03-2025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91199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75147511-B802-4865-8D78-6C4BD2E4F027}" type="datetimeFigureOut">
              <a:rPr lang="da-DK" smtClean="0"/>
              <a:t>12-03-2025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63CA50E-C2AF-43C8-A401-48B9D0489A1B}" type="slidenum">
              <a:rPr lang="da-DK" smtClean="0"/>
              <a:t>‹#›</a:t>
            </a:fld>
            <a:endParaRPr lang="da-DK"/>
          </a:p>
        </p:txBody>
      </p:sp>
    </p:spTree>
    <p:extLst>
      <p:ext uri="{BB962C8B-B14F-4D97-AF65-F5344CB8AC3E}">
        <p14:creationId xmlns:p14="http://schemas.microsoft.com/office/powerpoint/2010/main" val="166170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47511-B802-4865-8D78-6C4BD2E4F027}" type="datetimeFigureOut">
              <a:rPr lang="da-DK" smtClean="0"/>
              <a:t>12-03-2025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CA50E-C2AF-43C8-A401-48B9D0489A1B}" type="slidenum">
              <a:rPr lang="da-DK" smtClean="0"/>
              <a:t>‹#›</a:t>
            </a:fld>
            <a:endParaRPr lang="da-DK"/>
          </a:p>
        </p:txBody>
      </p:sp>
    </p:spTree>
    <p:extLst>
      <p:ext uri="{BB962C8B-B14F-4D97-AF65-F5344CB8AC3E}">
        <p14:creationId xmlns:p14="http://schemas.microsoft.com/office/powerpoint/2010/main" val="76271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ygehussonderjylland.dk/media/0hujjw35/niels-them-rygestop-temadag-sundhedsfremme-hos-kr%C3%A6ftpatienter-16-04-2024-2.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ncer.dk/forebyg-kraeft/tobak-og-nikotin/arbejd-med-rygestop-og-nikotinstop/materialer-til-individuelt-rygesto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ancer.dk/forebyg-kraeft/tobak-og-nikotin/arbejd-med-rygestop-og-nikotinstop/materialer-til-individuelt-rygestop/#Manual"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sst.dk/-/media/Udgivelser/2025/Danskernes-rygevaner/Danskernes-Rygevaner-2024.ashx?sc_lang=da&amp;hash=64F7A007F4EF108DEBB724B24F526271"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psycnet.apa.org/record/1986-98645-001"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bmjopen.bmj.com/content/6/6/e01104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axo.com/dk/motivationssamtalen-i-sundhedssektoren_william-r-millerstephen-rollnickchristopher-c-butler_haeftet_9788741252223?srsltid=AfmBOoo8P3pjPN5Fpp5HheGWIghMM2H88K1n8_LkN4s3wcCsYPCI0_HD"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diebibliotek.cancer.dk/m/9b5092db7397ff0/original/Manual-Individuel-rygestop.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sygehuslillebaelt.dk/afdelinger/stab-service-og-centre/center-for-faelles-beslutningstagning/beslutningsstottevaerktojer/oversigt-over-udviklede-beslutningshjaelpere/din-rygning" TargetMode="External"/><Relationship Id="rId7" Type="http://schemas.openxmlformats.org/officeDocument/2006/relationships/image" Target="../media/image15.png"/><Relationship Id="rId2" Type="http://schemas.openxmlformats.org/officeDocument/2006/relationships/hyperlink" Target="https://ipaper.ipapercms.dk/RegionSyddanmark/Sygehus_Lillebaelt/Kliniske_Afdelinger/Medicinsk__Vejle/168516/" TargetMode="External"/><Relationship Id="rId1" Type="http://schemas.openxmlformats.org/officeDocument/2006/relationships/slideLayout" Target="../slideLayouts/slideLayout2.xml"/><Relationship Id="rId6" Type="http://schemas.openxmlformats.org/officeDocument/2006/relationships/hyperlink" Target="https://stoplinien.dk/" TargetMode="External"/><Relationship Id="rId5" Type="http://schemas.openxmlformats.org/officeDocument/2006/relationships/hyperlink" Target="https://ekvit.dk/" TargetMode="External"/><Relationship Id="rId4" Type="http://schemas.openxmlformats.org/officeDocument/2006/relationships/hyperlink" Target="https://podcasts.apple.com/dk/podcast/lungeklinikken-rygestop/id1706789564?i=100062743584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ations.ersnet.org/content/erj/46/1/61.abstract" TargetMode="External"/><Relationship Id="rId2" Type="http://schemas.openxmlformats.org/officeDocument/2006/relationships/hyperlink" Target="https://pubmed.ncbi.nlm.nih.gov/34995798/" TargetMode="External"/><Relationship Id="rId1" Type="http://schemas.openxmlformats.org/officeDocument/2006/relationships/slideLayout" Target="../slideLayouts/slideLayout2.xml"/><Relationship Id="rId5" Type="http://schemas.openxmlformats.org/officeDocument/2006/relationships/hyperlink" Target="https://academic.oup.com/ntr/article-abstract/7/1/139/1030253?redirectedFrom=fulltext&amp;login=false" TargetMode="External"/><Relationship Id="rId4" Type="http://schemas.openxmlformats.org/officeDocument/2006/relationships/hyperlink" Target="https://pubmed.ncbi.nlm.nih.gov/37828634/"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mc.ncbi.nlm.nih.gov/articles/PMC1088256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t.dk/-/media/Udgivelser/2025/Danskernes-rygevaner/Danskernes-Rygevaner-2024.ashx?sc_lang=da&amp;hash=64F7A007F4EF108DEBB724B24F526271"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st.dk/-/media/Udgivelser/2025/Danskernes-rygevaner/Danskernes-Rygevaner-2024.ashx?sc_lang=da&amp;hash=64F7A007F4EF108DEBB724B24F52627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geskriftet.dk/videnskab/hvorfor-tilbyder-vi-stadig-ikke-behandling-til-indlagte-rygere"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pubmed.ncbi.nlm.nih.gov/31768164/" TargetMode="External"/><Relationship Id="rId4" Type="http://schemas.openxmlformats.org/officeDocument/2006/relationships/hyperlink" Target="https://content.ugeskriftet.dk/sites/default/files/scientific_article_files/2018-10/v01180058_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st.dk/-/media/Udgivelser/2025/Danskernes-rygevaner/Danskernes-Rygevaner-2024.ashx?sc_lang=da&amp;hash=64F7A007F4EF108DEBB724B24F52627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copubs.org/doi/full/10.1200/JOP.2013.00089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sst.dk/-/media/Udgivelser/2025/Danskernes-rygevaner/Danskernes-Rygevaner-2024.ashx?sc_lang=da&amp;hash=64F7A007F4EF108DEBB724B24F5262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kvit cigaretterne - Quit smoking | Flickr - Photo Shar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701" y="-123825"/>
            <a:ext cx="6050796" cy="7118985"/>
          </a:xfrm>
          <a:prstGeom prst="rect">
            <a:avLst/>
          </a:prstGeom>
        </p:spPr>
      </p:pic>
      <p:sp>
        <p:nvSpPr>
          <p:cNvPr id="7" name="Rektangel 6"/>
          <p:cNvSpPr/>
          <p:nvPr/>
        </p:nvSpPr>
        <p:spPr>
          <a:xfrm>
            <a:off x="7235701" y="-22773"/>
            <a:ext cx="5389260" cy="6880773"/>
          </a:xfrm>
          <a:prstGeom prst="rect">
            <a:avLst/>
          </a:prstGeom>
          <a:gradFill>
            <a:gsLst>
              <a:gs pos="100000">
                <a:schemeClr val="bg1"/>
              </a:gs>
              <a:gs pos="0">
                <a:schemeClr val="bg1">
                  <a:alpha val="0"/>
                </a:schemeClr>
              </a:gs>
              <a:gs pos="100000">
                <a:schemeClr val="bg1"/>
              </a:gs>
              <a:gs pos="96000">
                <a:schemeClr val="bg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561975" y="1731963"/>
            <a:ext cx="9144000" cy="2387600"/>
          </a:xfrm>
        </p:spPr>
        <p:txBody>
          <a:bodyPr>
            <a:normAutofit/>
          </a:bodyPr>
          <a:lstStyle/>
          <a:p>
            <a:pPr algn="l"/>
            <a:r>
              <a:rPr lang="da-DK" dirty="0">
                <a:latin typeface="Bahnschrift" panose="020B0502040204020203" pitchFamily="34" charset="0"/>
              </a:rPr>
              <a:t>Rygestop</a:t>
            </a:r>
            <a:br>
              <a:rPr lang="da-DK" dirty="0">
                <a:latin typeface="Bahnschrift" panose="020B0502040204020203" pitchFamily="34" charset="0"/>
              </a:rPr>
            </a:br>
            <a:r>
              <a:rPr lang="da-DK" dirty="0">
                <a:latin typeface="Bahnschrift" panose="020B0502040204020203" pitchFamily="34" charset="0"/>
              </a:rPr>
              <a:t>- hvorfor og hvordan?</a:t>
            </a:r>
          </a:p>
        </p:txBody>
      </p:sp>
      <p:sp>
        <p:nvSpPr>
          <p:cNvPr id="3" name="Undertitel 2"/>
          <p:cNvSpPr>
            <a:spLocks noGrp="1"/>
          </p:cNvSpPr>
          <p:nvPr>
            <p:ph type="subTitle" idx="1"/>
          </p:nvPr>
        </p:nvSpPr>
        <p:spPr>
          <a:xfrm>
            <a:off x="561975" y="4306888"/>
            <a:ext cx="9144000" cy="1655762"/>
          </a:xfrm>
        </p:spPr>
        <p:txBody>
          <a:bodyPr/>
          <a:lstStyle/>
          <a:p>
            <a:pPr algn="l"/>
            <a:r>
              <a:rPr lang="da-DK" dirty="0">
                <a:latin typeface="Bahnschrift Light" panose="020B0502040204020203" pitchFamily="34" charset="0"/>
              </a:rPr>
              <a:t>Ingeborg Farver-Vestergaard, psykolog, lektor</a:t>
            </a:r>
            <a:br>
              <a:rPr lang="da-DK" dirty="0">
                <a:latin typeface="Bahnschrift Light" panose="020B0502040204020203" pitchFamily="34" charset="0"/>
              </a:rPr>
            </a:br>
            <a:r>
              <a:rPr lang="da-DK" dirty="0">
                <a:latin typeface="Bahnschrift Light" panose="020B0502040204020203" pitchFamily="34" charset="0"/>
              </a:rPr>
              <a:t>Medicinsk Afdeling, Vejle Sygehus</a:t>
            </a:r>
            <a:br>
              <a:rPr lang="da-DK" dirty="0">
                <a:latin typeface="Bahnschrift Light" panose="020B0502040204020203" pitchFamily="34" charset="0"/>
              </a:rPr>
            </a:br>
            <a:r>
              <a:rPr lang="da-DK" dirty="0">
                <a:latin typeface="Bahnschrift Light" panose="020B0502040204020203" pitchFamily="34" charset="0"/>
              </a:rPr>
              <a:t>Institut for Regional Sundhedsforskning, Syddansk Universitet</a:t>
            </a:r>
            <a:br>
              <a:rPr lang="da-DK" dirty="0">
                <a:latin typeface="Bahnschrift Light" panose="020B0502040204020203" pitchFamily="34" charset="0"/>
              </a:rPr>
            </a:br>
            <a:endParaRPr lang="da-DK" dirty="0">
              <a:latin typeface="Bahnschrift Light" panose="020B0502040204020203" pitchFamily="34" charset="0"/>
            </a:endParaRPr>
          </a:p>
        </p:txBody>
      </p:sp>
      <p:sp>
        <p:nvSpPr>
          <p:cNvPr id="5" name="Undertitel 2"/>
          <p:cNvSpPr txBox="1">
            <a:spLocks/>
          </p:cNvSpPr>
          <p:nvPr/>
        </p:nvSpPr>
        <p:spPr>
          <a:xfrm>
            <a:off x="561975" y="5569744"/>
            <a:ext cx="9144000" cy="98345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dirty="0">
                <a:latin typeface="Bahnschrift SemiBold" panose="020B0502040204020203" pitchFamily="34" charset="0"/>
              </a:rPr>
              <a:t>FSLA Landsmøde</a:t>
            </a:r>
            <a:br>
              <a:rPr lang="da-DK" dirty="0">
                <a:latin typeface="Bahnschrift SemiBold" panose="020B0502040204020203" pitchFamily="34" charset="0"/>
              </a:rPr>
            </a:br>
            <a:r>
              <a:rPr lang="da-DK" dirty="0">
                <a:latin typeface="Bahnschrift SemiBold" panose="020B0502040204020203" pitchFamily="34" charset="0"/>
              </a:rPr>
              <a:t>Svendborg d. 14. marts 2025</a:t>
            </a:r>
            <a:br>
              <a:rPr lang="da-DK" dirty="0">
                <a:latin typeface="Bahnschrift Light" panose="020B0502040204020203" pitchFamily="34" charset="0"/>
              </a:rPr>
            </a:br>
            <a:endParaRPr lang="da-DK" dirty="0">
              <a:latin typeface="Bahnschrift Light" panose="020B0502040204020203" pitchFamily="34" charset="0"/>
            </a:endParaRPr>
          </a:p>
        </p:txBody>
      </p:sp>
    </p:spTree>
    <p:extLst>
      <p:ext uri="{BB962C8B-B14F-4D97-AF65-F5344CB8AC3E}">
        <p14:creationId xmlns:p14="http://schemas.microsoft.com/office/powerpoint/2010/main" val="24240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Patientens forventninger</a:t>
            </a:r>
          </a:p>
        </p:txBody>
      </p:sp>
      <p:sp>
        <p:nvSpPr>
          <p:cNvPr id="3" name="Pladsholder til indhold 2"/>
          <p:cNvSpPr>
            <a:spLocks noGrp="1"/>
          </p:cNvSpPr>
          <p:nvPr>
            <p:ph idx="1"/>
          </p:nvPr>
        </p:nvSpPr>
        <p:spPr/>
        <p:txBody>
          <a:bodyPr/>
          <a:lstStyle/>
          <a:p>
            <a:r>
              <a:rPr lang="da-DK" dirty="0"/>
              <a:t>Patienter forventer at blive spurgt om rygning, når de kommer på hospitalet. Hvis sundhedspersonalet ikke spørger, kan det fx opfattes som:</a:t>
            </a:r>
          </a:p>
          <a:p>
            <a:pPr lvl="1"/>
            <a:r>
              <a:rPr lang="da-DK" dirty="0"/>
              <a:t>‘Jeg kan fortsætte med at ryge, for de har jo fundet og behandlet min sygdom’</a:t>
            </a:r>
          </a:p>
          <a:p>
            <a:pPr lvl="1"/>
            <a:r>
              <a:rPr lang="da-DK" dirty="0"/>
              <a:t>‘De regner mig ikke for en, der kan holde op med at ryge’</a:t>
            </a:r>
          </a:p>
          <a:p>
            <a:pPr lvl="1"/>
            <a:r>
              <a:rPr lang="da-DK" dirty="0"/>
              <a:t>‘Min sygdom og behandling har ikke noget med min rygning at gøre’</a:t>
            </a:r>
          </a:p>
          <a:p>
            <a:pPr lvl="1"/>
            <a:r>
              <a:rPr lang="da-DK" dirty="0"/>
              <a:t>‘Får jeg den information, jeg skal have? Har de overhovedet styr på det?’</a:t>
            </a:r>
          </a:p>
          <a:p>
            <a:pPr lvl="1"/>
            <a:r>
              <a:rPr lang="da-DK" dirty="0"/>
              <a:t>‘Det er fordi jeg er så dødeligt syg, at det ikke giver mening at stoppe’</a:t>
            </a:r>
          </a:p>
        </p:txBody>
      </p:sp>
      <p:sp>
        <p:nvSpPr>
          <p:cNvPr id="4" name="Tekstfelt 3"/>
          <p:cNvSpPr txBox="1"/>
          <p:nvPr/>
        </p:nvSpPr>
        <p:spPr>
          <a:xfrm>
            <a:off x="585216" y="6311900"/>
            <a:ext cx="10436352" cy="584775"/>
          </a:xfrm>
          <a:prstGeom prst="rect">
            <a:avLst/>
          </a:prstGeom>
          <a:noFill/>
        </p:spPr>
        <p:txBody>
          <a:bodyPr wrap="square" rtlCol="0">
            <a:spAutoFit/>
          </a:bodyPr>
          <a:lstStyle/>
          <a:p>
            <a:r>
              <a:rPr lang="da-DK" sz="1400" dirty="0">
                <a:hlinkClick r:id="rId2"/>
              </a:rPr>
              <a:t>Jaspers &amp; Hviid, Kræftens Bekæmpelse, 2008</a:t>
            </a:r>
            <a:endParaRPr lang="da-DK" sz="1400" dirty="0"/>
          </a:p>
          <a:p>
            <a:endParaRPr lang="da-DK" dirty="0"/>
          </a:p>
        </p:txBody>
      </p:sp>
      <p:pic>
        <p:nvPicPr>
          <p:cNvPr id="5" name="Billede 4" descr="Download Thought Thinking Emoji Free HQ Image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868" y="5065841"/>
            <a:ext cx="1538446" cy="1538446"/>
          </a:xfrm>
          <a:prstGeom prst="rect">
            <a:avLst/>
          </a:prstGeom>
        </p:spPr>
      </p:pic>
    </p:spTree>
    <p:extLst>
      <p:ext uri="{BB962C8B-B14F-4D97-AF65-F5344CB8AC3E}">
        <p14:creationId xmlns:p14="http://schemas.microsoft.com/office/powerpoint/2010/main" val="378803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Hvorfor er rygestop så svært?</a:t>
            </a:r>
          </a:p>
        </p:txBody>
      </p:sp>
      <p:sp>
        <p:nvSpPr>
          <p:cNvPr id="3" name="Pladsholder til indhold 2"/>
          <p:cNvSpPr>
            <a:spLocks noGrp="1"/>
          </p:cNvSpPr>
          <p:nvPr>
            <p:ph idx="1"/>
          </p:nvPr>
        </p:nvSpPr>
        <p:spPr>
          <a:xfrm>
            <a:off x="7950892" y="1541684"/>
            <a:ext cx="3972751" cy="5178618"/>
          </a:xfrm>
        </p:spPr>
        <p:txBody>
          <a:bodyPr>
            <a:normAutofit fontScale="92500"/>
          </a:bodyPr>
          <a:lstStyle/>
          <a:p>
            <a:r>
              <a:rPr lang="da-DK" dirty="0"/>
              <a:t>Nikotin-afhængighed: særligt blandt mennesker med lungesygdom</a:t>
            </a:r>
          </a:p>
          <a:p>
            <a:r>
              <a:rPr lang="da-DK" dirty="0"/>
              <a:t>Psykologiske faktorer: Vaner, </a:t>
            </a:r>
            <a:r>
              <a:rPr lang="da-DK" dirty="0" err="1"/>
              <a:t>mestringsstrategier</a:t>
            </a:r>
            <a:r>
              <a:rPr lang="da-DK" dirty="0"/>
              <a:t>, følelsesregulering</a:t>
            </a:r>
          </a:p>
          <a:p>
            <a:r>
              <a:rPr lang="da-DK" dirty="0"/>
              <a:t>Sociale faktorer: Rygning som en del af identitet og fællesskab</a:t>
            </a:r>
          </a:p>
          <a:p>
            <a:r>
              <a:rPr lang="da-DK" dirty="0"/>
              <a:t>Ambivalens: Ønsket om at stoppe versus ønsket om fortsat rygning</a:t>
            </a:r>
          </a:p>
        </p:txBody>
      </p:sp>
      <p:pic>
        <p:nvPicPr>
          <p:cNvPr id="4" name="Billede 3">
            <a:hlinkClick r:id="rId3"/>
          </p:cNvPr>
          <p:cNvPicPr>
            <a:picLocks noChangeAspect="1"/>
          </p:cNvPicPr>
          <p:nvPr/>
        </p:nvPicPr>
        <p:blipFill>
          <a:blip r:embed="rId4"/>
          <a:stretch>
            <a:fillRect/>
          </a:stretch>
        </p:blipFill>
        <p:spPr>
          <a:xfrm>
            <a:off x="914919" y="1690688"/>
            <a:ext cx="6959254" cy="4210380"/>
          </a:xfrm>
          <a:prstGeom prst="rect">
            <a:avLst/>
          </a:prstGeom>
        </p:spPr>
      </p:pic>
      <p:sp>
        <p:nvSpPr>
          <p:cNvPr id="5" name="Tekstfelt 4"/>
          <p:cNvSpPr txBox="1"/>
          <p:nvPr/>
        </p:nvSpPr>
        <p:spPr>
          <a:xfrm>
            <a:off x="275573" y="6425852"/>
            <a:ext cx="6986618" cy="369332"/>
          </a:xfrm>
          <a:prstGeom prst="rect">
            <a:avLst/>
          </a:prstGeom>
          <a:noFill/>
        </p:spPr>
        <p:txBody>
          <a:bodyPr wrap="square" rtlCol="0">
            <a:spAutoFit/>
          </a:bodyPr>
          <a:lstStyle/>
          <a:p>
            <a:r>
              <a:rPr lang="da-DK" dirty="0">
                <a:hlinkClick r:id="rId5"/>
              </a:rPr>
              <a:t>Kræftens Bekæmpelses manual til individuelt rygestop ”Røgfrit liv</a:t>
            </a:r>
            <a:r>
              <a:rPr lang="da-DK" dirty="0"/>
              <a:t>”</a:t>
            </a:r>
          </a:p>
        </p:txBody>
      </p:sp>
    </p:spTree>
    <p:extLst>
      <p:ext uri="{BB962C8B-B14F-4D97-AF65-F5344CB8AC3E}">
        <p14:creationId xmlns:p14="http://schemas.microsoft.com/office/powerpoint/2010/main" val="1150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8">
            <a:extLst>
              <a:ext uri="{FF2B5EF4-FFF2-40B4-BE49-F238E27FC236}">
                <a16:creationId xmlns:a16="http://schemas.microsoft.com/office/drawing/2014/main" id="{122950FB-2C1B-8746-B8F2-4CC670277203}"/>
              </a:ext>
            </a:extLst>
          </p:cNvPr>
          <p:cNvPicPr>
            <a:picLocks noGrp="1" noChangeAspect="1"/>
          </p:cNvPicPr>
          <p:nvPr>
            <p:ph idx="1"/>
          </p:nvPr>
        </p:nvPicPr>
        <p:blipFill rotWithShape="1">
          <a:blip r:embed="rId2"/>
          <a:srcRect b="9402"/>
          <a:stretch/>
        </p:blipFill>
        <p:spPr>
          <a:xfrm>
            <a:off x="1390641" y="1596372"/>
            <a:ext cx="9024880" cy="4916143"/>
          </a:xfrm>
        </p:spPr>
      </p:pic>
      <p:sp>
        <p:nvSpPr>
          <p:cNvPr id="7" name="Tekstfelt 6"/>
          <p:cNvSpPr txBox="1"/>
          <p:nvPr/>
        </p:nvSpPr>
        <p:spPr>
          <a:xfrm>
            <a:off x="215348" y="6418199"/>
            <a:ext cx="9959236" cy="369332"/>
          </a:xfrm>
          <a:prstGeom prst="rect">
            <a:avLst/>
          </a:prstGeom>
          <a:noFill/>
        </p:spPr>
        <p:txBody>
          <a:bodyPr wrap="square" rtlCol="0">
            <a:spAutoFit/>
          </a:bodyPr>
          <a:lstStyle/>
          <a:p>
            <a:r>
              <a:rPr lang="da-DK" dirty="0">
                <a:hlinkClick r:id="rId3"/>
              </a:rPr>
              <a:t>Sundhedsstyrelsen: Danskernes rygevaner 2024</a:t>
            </a:r>
            <a:endParaRPr lang="da-DK" dirty="0"/>
          </a:p>
        </p:txBody>
      </p:sp>
      <p:sp>
        <p:nvSpPr>
          <p:cNvPr id="4" name="Titel 3"/>
          <p:cNvSpPr>
            <a:spLocks noGrp="1"/>
          </p:cNvSpPr>
          <p:nvPr>
            <p:ph type="title"/>
          </p:nvPr>
        </p:nvSpPr>
        <p:spPr/>
        <p:txBody>
          <a:bodyPr/>
          <a:lstStyle/>
          <a:p>
            <a:r>
              <a:rPr lang="da-DK" dirty="0">
                <a:latin typeface="Bahnschrift SemiBold SemiConden" panose="020B0502040204020203" pitchFamily="34" charset="0"/>
              </a:rPr>
              <a:t>Årsager til manglende fastholdelse af rygestop</a:t>
            </a:r>
          </a:p>
        </p:txBody>
      </p:sp>
    </p:spTree>
    <p:extLst>
      <p:ext uri="{BB962C8B-B14F-4D97-AF65-F5344CB8AC3E}">
        <p14:creationId xmlns:p14="http://schemas.microsoft.com/office/powerpoint/2010/main" val="261671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Hvordan stopper man med at ryge?</a:t>
            </a:r>
          </a:p>
        </p:txBody>
      </p:sp>
      <p:sp>
        <p:nvSpPr>
          <p:cNvPr id="3" name="Pladsholder til tekst 2"/>
          <p:cNvSpPr>
            <a:spLocks noGrp="1"/>
          </p:cNvSpPr>
          <p:nvPr>
            <p:ph type="body" idx="1"/>
          </p:nvPr>
        </p:nvSpPr>
        <p:spPr>
          <a:xfrm>
            <a:off x="839788" y="1429121"/>
            <a:ext cx="5157787" cy="823912"/>
          </a:xfrm>
        </p:spPr>
        <p:txBody>
          <a:bodyPr/>
          <a:lstStyle/>
          <a:p>
            <a:r>
              <a:rPr lang="da-DK" dirty="0"/>
              <a:t>”Den gamle ordning”</a:t>
            </a:r>
          </a:p>
        </p:txBody>
      </p:sp>
      <p:sp>
        <p:nvSpPr>
          <p:cNvPr id="4" name="Pladsholder til indhold 3"/>
          <p:cNvSpPr>
            <a:spLocks noGrp="1"/>
          </p:cNvSpPr>
          <p:nvPr>
            <p:ph sz="half" idx="2"/>
          </p:nvPr>
        </p:nvSpPr>
        <p:spPr>
          <a:xfrm>
            <a:off x="839788" y="2253033"/>
            <a:ext cx="5157787" cy="3684588"/>
          </a:xfrm>
        </p:spPr>
        <p:txBody>
          <a:bodyPr/>
          <a:lstStyle/>
          <a:p>
            <a:r>
              <a:rPr lang="da-DK" dirty="0"/>
              <a:t>Man beslutter sig / Man tager et valg</a:t>
            </a:r>
          </a:p>
          <a:p>
            <a:r>
              <a:rPr lang="da-DK" dirty="0"/>
              <a:t>Tilbagefald er fiasko (tilbage til status quo)</a:t>
            </a:r>
          </a:p>
          <a:p>
            <a:r>
              <a:rPr lang="da-DK" dirty="0"/>
              <a:t>Hvis den ene støttemetode ikke virker må man prøve en anden</a:t>
            </a:r>
          </a:p>
        </p:txBody>
      </p:sp>
      <p:sp>
        <p:nvSpPr>
          <p:cNvPr id="5" name="Pladsholder til tekst 4"/>
          <p:cNvSpPr>
            <a:spLocks noGrp="1"/>
          </p:cNvSpPr>
          <p:nvPr>
            <p:ph type="body" sz="quarter" idx="3"/>
          </p:nvPr>
        </p:nvSpPr>
        <p:spPr>
          <a:xfrm>
            <a:off x="6172200" y="1429121"/>
            <a:ext cx="5183188" cy="823912"/>
          </a:xfrm>
        </p:spPr>
        <p:txBody>
          <a:bodyPr/>
          <a:lstStyle/>
          <a:p>
            <a:r>
              <a:rPr lang="da-DK" dirty="0"/>
              <a:t>”Den nye ordning”</a:t>
            </a:r>
          </a:p>
        </p:txBody>
      </p:sp>
      <p:sp>
        <p:nvSpPr>
          <p:cNvPr id="6" name="Pladsholder til indhold 5"/>
          <p:cNvSpPr>
            <a:spLocks noGrp="1"/>
          </p:cNvSpPr>
          <p:nvPr>
            <p:ph sz="quarter" idx="4"/>
          </p:nvPr>
        </p:nvSpPr>
        <p:spPr>
          <a:xfrm>
            <a:off x="6172200" y="2253033"/>
            <a:ext cx="5183188" cy="3684588"/>
          </a:xfrm>
        </p:spPr>
        <p:txBody>
          <a:bodyPr/>
          <a:lstStyle/>
          <a:p>
            <a:r>
              <a:rPr lang="da-DK" dirty="0"/>
              <a:t>Man lærer det / Man udvikler sig</a:t>
            </a:r>
          </a:p>
          <a:p>
            <a:r>
              <a:rPr lang="da-DK" dirty="0"/>
              <a:t>Tilbagefald er en del af processen (bruge det som indsigt)</a:t>
            </a:r>
          </a:p>
          <a:p>
            <a:r>
              <a:rPr lang="da-DK" dirty="0"/>
              <a:t>Man vælger støttemetode ud fra hvor folk er i processen </a:t>
            </a:r>
          </a:p>
        </p:txBody>
      </p:sp>
      <p:pic>
        <p:nvPicPr>
          <p:cNvPr id="7" name="Billede 6" descr="Free Images : snow, girl, tricycle, kid, vehicle, weath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319" y="4919751"/>
            <a:ext cx="2674552" cy="1825999"/>
          </a:xfrm>
          <a:prstGeom prst="rect">
            <a:avLst/>
          </a:prstGeom>
        </p:spPr>
      </p:pic>
    </p:spTree>
    <p:extLst>
      <p:ext uri="{BB962C8B-B14F-4D97-AF65-F5344CB8AC3E}">
        <p14:creationId xmlns:p14="http://schemas.microsoft.com/office/powerpoint/2010/main" val="42781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Forandringscirklen</a:t>
            </a:r>
          </a:p>
        </p:txBody>
      </p:sp>
      <p:graphicFrame>
        <p:nvGraphicFramePr>
          <p:cNvPr id="4" name="Diagram 3"/>
          <p:cNvGraphicFramePr/>
          <p:nvPr>
            <p:extLst>
              <p:ext uri="{D42A27DB-BD31-4B8C-83A1-F6EECF244321}">
                <p14:modId xmlns:p14="http://schemas.microsoft.com/office/powerpoint/2010/main" val="1689428450"/>
              </p:ext>
            </p:extLst>
          </p:nvPr>
        </p:nvGraphicFramePr>
        <p:xfrm>
          <a:off x="5121807" y="2353469"/>
          <a:ext cx="5749109" cy="4177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p:cNvSpPr txBox="1"/>
          <p:nvPr/>
        </p:nvSpPr>
        <p:spPr>
          <a:xfrm>
            <a:off x="6533322" y="859691"/>
            <a:ext cx="2926080" cy="830997"/>
          </a:xfrm>
          <a:prstGeom prst="rect">
            <a:avLst/>
          </a:prstGeom>
          <a:noFill/>
        </p:spPr>
        <p:txBody>
          <a:bodyPr wrap="square" rtlCol="0">
            <a:spAutoFit/>
          </a:bodyPr>
          <a:lstStyle/>
          <a:p>
            <a:pPr algn="ctr"/>
            <a:r>
              <a:rPr lang="da-DK" sz="2400" dirty="0" err="1"/>
              <a:t>Førovervejelses</a:t>
            </a:r>
            <a:r>
              <a:rPr lang="da-DK" sz="2400" dirty="0"/>
              <a:t>-</a:t>
            </a:r>
          </a:p>
          <a:p>
            <a:pPr algn="ctr"/>
            <a:r>
              <a:rPr lang="da-DK" sz="2400" dirty="0"/>
              <a:t>stadiet</a:t>
            </a:r>
          </a:p>
        </p:txBody>
      </p:sp>
      <p:cxnSp>
        <p:nvCxnSpPr>
          <p:cNvPr id="7" name="Lige pilforbindelse 6"/>
          <p:cNvCxnSpPr/>
          <p:nvPr/>
        </p:nvCxnSpPr>
        <p:spPr>
          <a:xfrm flipV="1">
            <a:off x="6788411" y="1525944"/>
            <a:ext cx="487680" cy="7165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a:off x="8666922" y="1525943"/>
            <a:ext cx="457200" cy="7165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flipH="1" flipV="1">
            <a:off x="4611268" y="4881833"/>
            <a:ext cx="122428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kstfelt 13"/>
          <p:cNvSpPr txBox="1"/>
          <p:nvPr/>
        </p:nvSpPr>
        <p:spPr>
          <a:xfrm>
            <a:off x="2297328" y="4594284"/>
            <a:ext cx="2926080" cy="461665"/>
          </a:xfrm>
          <a:prstGeom prst="rect">
            <a:avLst/>
          </a:prstGeom>
          <a:noFill/>
        </p:spPr>
        <p:txBody>
          <a:bodyPr wrap="square" rtlCol="0">
            <a:spAutoFit/>
          </a:bodyPr>
          <a:lstStyle/>
          <a:p>
            <a:pPr algn="ctr"/>
            <a:r>
              <a:rPr lang="da-DK" sz="2400" dirty="0"/>
              <a:t>Målopnåelse</a:t>
            </a:r>
          </a:p>
        </p:txBody>
      </p:sp>
      <p:sp>
        <p:nvSpPr>
          <p:cNvPr id="10" name="Tekstfelt 9"/>
          <p:cNvSpPr txBox="1"/>
          <p:nvPr/>
        </p:nvSpPr>
        <p:spPr>
          <a:xfrm>
            <a:off x="9765211" y="4775983"/>
            <a:ext cx="1672046" cy="369332"/>
          </a:xfrm>
          <a:prstGeom prst="rect">
            <a:avLst/>
          </a:prstGeom>
          <a:noFill/>
        </p:spPr>
        <p:txBody>
          <a:bodyPr wrap="square" rtlCol="0">
            <a:spAutoFit/>
          </a:bodyPr>
          <a:lstStyle/>
          <a:p>
            <a:endParaRPr lang="da-DK" b="1" dirty="0"/>
          </a:p>
        </p:txBody>
      </p:sp>
      <p:cxnSp>
        <p:nvCxnSpPr>
          <p:cNvPr id="8" name="Lige forbindelse 7"/>
          <p:cNvCxnSpPr/>
          <p:nvPr/>
        </p:nvCxnSpPr>
        <p:spPr>
          <a:xfrm flipH="1">
            <a:off x="1103529" y="3745712"/>
            <a:ext cx="9483633"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7" name="Tekstfelt 16"/>
          <p:cNvSpPr txBox="1"/>
          <p:nvPr/>
        </p:nvSpPr>
        <p:spPr>
          <a:xfrm>
            <a:off x="1103529" y="3131758"/>
            <a:ext cx="2656839" cy="378822"/>
          </a:xfrm>
          <a:prstGeom prst="rect">
            <a:avLst/>
          </a:prstGeom>
          <a:noFill/>
        </p:spPr>
        <p:txBody>
          <a:bodyPr wrap="square" rtlCol="0">
            <a:spAutoFit/>
          </a:bodyPr>
          <a:lstStyle/>
          <a:p>
            <a:r>
              <a:rPr lang="da-DK" b="1" i="1" dirty="0"/>
              <a:t>Forberedende tilgang</a:t>
            </a:r>
          </a:p>
        </p:txBody>
      </p:sp>
      <p:sp>
        <p:nvSpPr>
          <p:cNvPr id="18" name="Tekstfelt 17"/>
          <p:cNvSpPr txBox="1"/>
          <p:nvPr/>
        </p:nvSpPr>
        <p:spPr>
          <a:xfrm>
            <a:off x="1103529" y="3980587"/>
            <a:ext cx="2656839" cy="378822"/>
          </a:xfrm>
          <a:prstGeom prst="rect">
            <a:avLst/>
          </a:prstGeom>
          <a:noFill/>
        </p:spPr>
        <p:txBody>
          <a:bodyPr wrap="square" rtlCol="0">
            <a:spAutoFit/>
          </a:bodyPr>
          <a:lstStyle/>
          <a:p>
            <a:r>
              <a:rPr lang="da-DK" b="1" i="1" dirty="0"/>
              <a:t>Mobiliserende tilgang</a:t>
            </a:r>
          </a:p>
        </p:txBody>
      </p:sp>
      <p:sp>
        <p:nvSpPr>
          <p:cNvPr id="3" name="Tekstfelt 2"/>
          <p:cNvSpPr txBox="1"/>
          <p:nvPr/>
        </p:nvSpPr>
        <p:spPr>
          <a:xfrm>
            <a:off x="363109" y="6325509"/>
            <a:ext cx="7195930" cy="338554"/>
          </a:xfrm>
          <a:prstGeom prst="rect">
            <a:avLst/>
          </a:prstGeom>
          <a:noFill/>
        </p:spPr>
        <p:txBody>
          <a:bodyPr wrap="square" rtlCol="0">
            <a:spAutoFit/>
          </a:bodyPr>
          <a:lstStyle/>
          <a:p>
            <a:r>
              <a:rPr lang="da-DK" sz="1600" dirty="0">
                <a:hlinkClick r:id="rId8"/>
              </a:rPr>
              <a:t>Prochaska &amp; </a:t>
            </a:r>
            <a:r>
              <a:rPr lang="da-DK" sz="1600" dirty="0" err="1">
                <a:hlinkClick r:id="rId8"/>
              </a:rPr>
              <a:t>DiClemente</a:t>
            </a:r>
            <a:r>
              <a:rPr lang="da-DK" sz="1600" dirty="0">
                <a:hlinkClick r:id="rId8"/>
              </a:rPr>
              <a:t> 1986</a:t>
            </a:r>
            <a:endParaRPr lang="da-DK" sz="1600" dirty="0"/>
          </a:p>
        </p:txBody>
      </p:sp>
    </p:spTree>
    <p:extLst>
      <p:ext uri="{BB962C8B-B14F-4D97-AF65-F5344CB8AC3E}">
        <p14:creationId xmlns:p14="http://schemas.microsoft.com/office/powerpoint/2010/main" val="373176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Alle skuffer over tid…</a:t>
            </a:r>
          </a:p>
        </p:txBody>
      </p:sp>
      <p:sp>
        <p:nvSpPr>
          <p:cNvPr id="3" name="Pladsholder til indhold 2"/>
          <p:cNvSpPr>
            <a:spLocks noGrp="1"/>
          </p:cNvSpPr>
          <p:nvPr>
            <p:ph idx="1"/>
          </p:nvPr>
        </p:nvSpPr>
        <p:spPr/>
        <p:txBody>
          <a:bodyPr/>
          <a:lstStyle/>
          <a:p>
            <a:r>
              <a:rPr lang="da-DK" dirty="0"/>
              <a:t>Fra 6 til 142 forsøg</a:t>
            </a:r>
          </a:p>
          <a:p>
            <a:r>
              <a:rPr lang="da-DK" dirty="0"/>
              <a:t>Hvad betragtes som et stopforsøg?</a:t>
            </a:r>
          </a:p>
          <a:p>
            <a:r>
              <a:rPr lang="da-DK" dirty="0"/>
              <a:t>Alle tilbagefald er udgangspunkt for læring</a:t>
            </a:r>
          </a:p>
          <a:p>
            <a:r>
              <a:rPr lang="da-DK" dirty="0"/>
              <a:t>Alle cigaretter, der ikke ryges, er et udgangspunkt for læring</a:t>
            </a:r>
          </a:p>
        </p:txBody>
      </p:sp>
      <p:sp>
        <p:nvSpPr>
          <p:cNvPr id="4" name="Tekstfelt 3"/>
          <p:cNvSpPr txBox="1"/>
          <p:nvPr/>
        </p:nvSpPr>
        <p:spPr>
          <a:xfrm>
            <a:off x="712694" y="6176963"/>
            <a:ext cx="5634318" cy="369332"/>
          </a:xfrm>
          <a:prstGeom prst="rect">
            <a:avLst/>
          </a:prstGeom>
          <a:noFill/>
        </p:spPr>
        <p:txBody>
          <a:bodyPr wrap="square" rtlCol="0">
            <a:spAutoFit/>
          </a:bodyPr>
          <a:lstStyle/>
          <a:p>
            <a:r>
              <a:rPr lang="da-DK" dirty="0">
                <a:hlinkClick r:id="rId2"/>
              </a:rPr>
              <a:t>Chaiton et al. 2016</a:t>
            </a:r>
            <a:endParaRPr lang="da-DK" dirty="0"/>
          </a:p>
        </p:txBody>
      </p:sp>
      <p:pic>
        <p:nvPicPr>
          <p:cNvPr id="5" name="Billede 4" descr="Los niños no tienen miedo, lo aprenden de los adult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339" y="4058379"/>
            <a:ext cx="3739234" cy="2487915"/>
          </a:xfrm>
          <a:prstGeom prst="rect">
            <a:avLst/>
          </a:prstGeom>
        </p:spPr>
      </p:pic>
    </p:spTree>
    <p:extLst>
      <p:ext uri="{BB962C8B-B14F-4D97-AF65-F5344CB8AC3E}">
        <p14:creationId xmlns:p14="http://schemas.microsoft.com/office/powerpoint/2010/main" val="295860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Hvordan støtter man op om rygestop?</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447446383"/>
              </p:ext>
            </p:extLst>
          </p:nvPr>
        </p:nvGraphicFramePr>
        <p:xfrm>
          <a:off x="838200" y="1497496"/>
          <a:ext cx="10515600" cy="4918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950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Alle gør lidt – ingen gør det hele</a:t>
            </a:r>
          </a:p>
        </p:txBody>
      </p:sp>
      <p:pic>
        <p:nvPicPr>
          <p:cNvPr id="5" name="Billede 4" descr="Free Images : snow, girl, tricycle, kid, vehicle, weath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480" y="1690688"/>
            <a:ext cx="7010261" cy="4786122"/>
          </a:xfrm>
          <a:prstGeom prst="rect">
            <a:avLst/>
          </a:prstGeom>
        </p:spPr>
      </p:pic>
    </p:spTree>
    <p:extLst>
      <p:ext uri="{BB962C8B-B14F-4D97-AF65-F5344CB8AC3E}">
        <p14:creationId xmlns:p14="http://schemas.microsoft.com/office/powerpoint/2010/main" val="165642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p:nvPr/>
        </p:nvPicPr>
        <p:blipFill rotWithShape="1">
          <a:blip r:embed="rId3">
            <a:extLst>
              <a:ext uri="{28A0092B-C50C-407E-A947-70E740481C1C}">
                <a14:useLocalDpi xmlns:a14="http://schemas.microsoft.com/office/drawing/2010/main" val="0"/>
              </a:ext>
            </a:extLst>
          </a:blip>
          <a:srcRect l="36105"/>
          <a:stretch/>
        </p:blipFill>
        <p:spPr bwMode="auto">
          <a:xfrm>
            <a:off x="4244975" y="1658938"/>
            <a:ext cx="3641090" cy="3656965"/>
          </a:xfrm>
          <a:prstGeom prst="rect">
            <a:avLst/>
          </a:prstGeom>
          <a:ln>
            <a:noFill/>
          </a:ln>
          <a:extLst>
            <a:ext uri="{53640926-AAD7-44D8-BBD7-CCE9431645EC}">
              <a14:shadowObscured xmlns:a14="http://schemas.microsoft.com/office/drawing/2010/main"/>
            </a:ext>
          </a:extLst>
        </p:spPr>
      </p:pic>
      <p:sp>
        <p:nvSpPr>
          <p:cNvPr id="5" name="Tekstfelt 2"/>
          <p:cNvSpPr txBox="1">
            <a:spLocks noChangeArrowheads="1"/>
          </p:cNvSpPr>
          <p:nvPr/>
        </p:nvSpPr>
        <p:spPr bwMode="auto">
          <a:xfrm>
            <a:off x="7535227" y="2475894"/>
            <a:ext cx="4325469" cy="14081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Status</a:t>
            </a:r>
            <a:r>
              <a:rPr lang="da-DK" sz="1600" dirty="0">
                <a:effectLst/>
                <a:latin typeface="Calibri" panose="020F0502020204030204" pitchFamily="34" charset="0"/>
                <a:ea typeface="Calibri" panose="020F0502020204030204" pitchFamily="34" charset="0"/>
                <a:cs typeface="Times New Roman" panose="02020603050405020304" pitchFamily="18" charset="0"/>
              </a:rPr>
              <a:t>: Pt er præget af </a:t>
            </a:r>
            <a:r>
              <a:rPr lang="da-DK" sz="1600" b="1" dirty="0">
                <a:effectLst/>
                <a:latin typeface="Calibri" panose="020F0502020204030204" pitchFamily="34" charset="0"/>
                <a:ea typeface="Calibri" panose="020F0502020204030204" pitchFamily="34" charset="0"/>
                <a:cs typeface="Times New Roman" panose="02020603050405020304" pitchFamily="18" charset="0"/>
              </a:rPr>
              <a:t>ambivalens. </a:t>
            </a:r>
            <a:br>
              <a:rPr lang="da-DK" sz="1600" dirty="0">
                <a:effectLst/>
                <a:latin typeface="Calibri" panose="020F0502020204030204" pitchFamily="34" charset="0"/>
                <a:ea typeface="Calibri" panose="020F0502020204030204" pitchFamily="34" charset="0"/>
                <a:cs typeface="Times New Roman" panose="02020603050405020304" pitchFamily="18" charset="0"/>
              </a:rPr>
            </a:b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Støtte</a:t>
            </a:r>
            <a:r>
              <a:rPr lang="da-DK" sz="1600" dirty="0">
                <a:effectLst/>
                <a:latin typeface="Calibri" panose="020F0502020204030204" pitchFamily="34" charset="0"/>
                <a:ea typeface="Calibri" panose="020F0502020204030204" pitchFamily="34" charset="0"/>
                <a:cs typeface="Times New Roman" panose="02020603050405020304" pitchFamily="18" charset="0"/>
              </a:rPr>
              <a:t>: OBS på balance mellem at tale om patientens grunde til rygning og grunde til rygestop. Ved modstand, spørg evt. til grunde til rygning. </a:t>
            </a:r>
          </a:p>
        </p:txBody>
      </p:sp>
      <p:sp>
        <p:nvSpPr>
          <p:cNvPr id="6" name="Tekstfelt 2"/>
          <p:cNvSpPr txBox="1">
            <a:spLocks noChangeArrowheads="1"/>
          </p:cNvSpPr>
          <p:nvPr/>
        </p:nvSpPr>
        <p:spPr bwMode="auto">
          <a:xfrm>
            <a:off x="7535227" y="4158615"/>
            <a:ext cx="4325469" cy="8827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Status</a:t>
            </a:r>
            <a:r>
              <a:rPr lang="da-DK" sz="1600" dirty="0">
                <a:effectLst/>
                <a:latin typeface="Calibri" panose="020F0502020204030204" pitchFamily="34" charset="0"/>
                <a:ea typeface="Calibri" panose="020F0502020204030204" pitchFamily="34" charset="0"/>
                <a:cs typeface="Times New Roman" panose="02020603050405020304" pitchFamily="18" charset="0"/>
              </a:rPr>
              <a:t>: Pt har besluttet sig og ”tager tilløb”</a:t>
            </a:r>
            <a:r>
              <a:rPr lang="da-DK" sz="1600" b="1" dirty="0">
                <a:effectLst/>
                <a:latin typeface="Calibri" panose="020F0502020204030204" pitchFamily="34" charset="0"/>
                <a:ea typeface="Calibri" panose="020F0502020204030204" pitchFamily="34" charset="0"/>
                <a:cs typeface="Times New Roman" panose="02020603050405020304" pitchFamily="18" charset="0"/>
              </a:rPr>
              <a:t>.</a:t>
            </a:r>
            <a:br>
              <a:rPr lang="da-DK" sz="1600" b="1" dirty="0">
                <a:effectLst/>
                <a:latin typeface="Calibri" panose="020F0502020204030204" pitchFamily="34" charset="0"/>
                <a:ea typeface="Calibri" panose="020F0502020204030204" pitchFamily="34" charset="0"/>
                <a:cs typeface="Times New Roman" panose="02020603050405020304" pitchFamily="18" charset="0"/>
              </a:rPr>
            </a:b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Støtte</a:t>
            </a:r>
            <a:r>
              <a:rPr lang="da-DK" sz="1600" dirty="0">
                <a:effectLst/>
                <a:latin typeface="Calibri" panose="020F0502020204030204" pitchFamily="34" charset="0"/>
                <a:ea typeface="Calibri" panose="020F0502020204030204" pitchFamily="34" charset="0"/>
                <a:cs typeface="Times New Roman" panose="02020603050405020304" pitchFamily="18" charset="0"/>
              </a:rPr>
              <a:t>: Bekræftelse; henvisning til kommunalt rygestoptilbud; selvhjælpsmateriale.</a:t>
            </a:r>
          </a:p>
        </p:txBody>
      </p:sp>
      <p:sp>
        <p:nvSpPr>
          <p:cNvPr id="7" name="Tekstfelt 2"/>
          <p:cNvSpPr txBox="1">
            <a:spLocks noChangeArrowheads="1"/>
          </p:cNvSpPr>
          <p:nvPr/>
        </p:nvSpPr>
        <p:spPr bwMode="auto">
          <a:xfrm>
            <a:off x="3988435" y="5335588"/>
            <a:ext cx="4225289" cy="8827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Status</a:t>
            </a:r>
            <a:r>
              <a:rPr lang="da-DK" sz="1600" dirty="0">
                <a:effectLst/>
                <a:latin typeface="Calibri" panose="020F0502020204030204" pitchFamily="34" charset="0"/>
                <a:ea typeface="Calibri" panose="020F0502020204030204" pitchFamily="34" charset="0"/>
                <a:cs typeface="Times New Roman" panose="02020603050405020304" pitchFamily="18" charset="0"/>
              </a:rPr>
              <a:t>: Pt er i gang med forandringen.</a:t>
            </a:r>
            <a:br>
              <a:rPr lang="da-DK" sz="1600" b="1" dirty="0">
                <a:effectLst/>
                <a:latin typeface="Calibri" panose="020F0502020204030204" pitchFamily="34" charset="0"/>
                <a:ea typeface="Calibri" panose="020F0502020204030204" pitchFamily="34" charset="0"/>
                <a:cs typeface="Times New Roman" panose="02020603050405020304" pitchFamily="18" charset="0"/>
              </a:rPr>
            </a:b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Støtte</a:t>
            </a:r>
            <a:r>
              <a:rPr lang="da-DK" sz="1600" dirty="0">
                <a:effectLst/>
                <a:latin typeface="Calibri" panose="020F0502020204030204" pitchFamily="34" charset="0"/>
                <a:ea typeface="Calibri" panose="020F0502020204030204" pitchFamily="34" charset="0"/>
                <a:cs typeface="Times New Roman" panose="02020603050405020304" pitchFamily="18" charset="0"/>
              </a:rPr>
              <a:t>: Bekræftelse; opfølgning; henvisning til kommunalt rygestoptilbud; selvhjælpsmateriale.</a:t>
            </a:r>
          </a:p>
        </p:txBody>
      </p:sp>
      <p:sp>
        <p:nvSpPr>
          <p:cNvPr id="8" name="Tekstfelt 2"/>
          <p:cNvSpPr txBox="1">
            <a:spLocks noChangeArrowheads="1"/>
          </p:cNvSpPr>
          <p:nvPr/>
        </p:nvSpPr>
        <p:spPr bwMode="auto">
          <a:xfrm>
            <a:off x="662609" y="4250372"/>
            <a:ext cx="3801758" cy="6192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Status</a:t>
            </a:r>
            <a:r>
              <a:rPr lang="da-DK" sz="1600" dirty="0">
                <a:effectLst/>
                <a:latin typeface="Calibri" panose="020F0502020204030204" pitchFamily="34" charset="0"/>
                <a:ea typeface="Calibri" panose="020F0502020204030204" pitchFamily="34" charset="0"/>
                <a:cs typeface="Times New Roman" panose="02020603050405020304" pitchFamily="18" charset="0"/>
              </a:rPr>
              <a:t>: Pt er lykkedes med at stoppe.</a:t>
            </a:r>
            <a:br>
              <a:rPr lang="da-DK" sz="1600" b="1" dirty="0">
                <a:effectLst/>
                <a:latin typeface="Calibri" panose="020F0502020204030204" pitchFamily="34" charset="0"/>
                <a:ea typeface="Calibri" panose="020F0502020204030204" pitchFamily="34" charset="0"/>
                <a:cs typeface="Times New Roman" panose="02020603050405020304" pitchFamily="18" charset="0"/>
              </a:rPr>
            </a:b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Støtte</a:t>
            </a:r>
            <a:r>
              <a:rPr lang="da-DK" sz="1600" dirty="0">
                <a:effectLst/>
                <a:latin typeface="Calibri" panose="020F0502020204030204" pitchFamily="34" charset="0"/>
                <a:ea typeface="Calibri" panose="020F0502020204030204" pitchFamily="34" charset="0"/>
                <a:cs typeface="Times New Roman" panose="02020603050405020304" pitchFamily="18" charset="0"/>
              </a:rPr>
              <a:t>: Bekræftelse; opfølgning.</a:t>
            </a:r>
          </a:p>
        </p:txBody>
      </p:sp>
      <p:sp>
        <p:nvSpPr>
          <p:cNvPr id="9" name="Tekstfelt 2"/>
          <p:cNvSpPr txBox="1">
            <a:spLocks noChangeArrowheads="1"/>
          </p:cNvSpPr>
          <p:nvPr/>
        </p:nvSpPr>
        <p:spPr bwMode="auto">
          <a:xfrm>
            <a:off x="662609" y="2587624"/>
            <a:ext cx="3857004" cy="8827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Status</a:t>
            </a:r>
            <a:r>
              <a:rPr lang="da-DK" sz="1600" dirty="0">
                <a:effectLst/>
                <a:latin typeface="Calibri" panose="020F0502020204030204" pitchFamily="34" charset="0"/>
                <a:ea typeface="Calibri" panose="020F0502020204030204" pitchFamily="34" charset="0"/>
                <a:cs typeface="Times New Roman" panose="02020603050405020304" pitchFamily="18" charset="0"/>
              </a:rPr>
              <a:t>: Pt har prøvet at stoppe, men er startet igen/har røget igen.</a:t>
            </a:r>
            <a:br>
              <a:rPr lang="da-DK" sz="1600" b="1" dirty="0">
                <a:effectLst/>
                <a:latin typeface="Calibri" panose="020F0502020204030204" pitchFamily="34" charset="0"/>
                <a:ea typeface="Calibri" panose="020F0502020204030204" pitchFamily="34" charset="0"/>
                <a:cs typeface="Times New Roman" panose="02020603050405020304" pitchFamily="18" charset="0"/>
              </a:rPr>
            </a:b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Støtte</a:t>
            </a:r>
            <a:r>
              <a:rPr lang="da-DK" sz="1600" dirty="0">
                <a:effectLst/>
                <a:latin typeface="Calibri" panose="020F0502020204030204" pitchFamily="34" charset="0"/>
                <a:ea typeface="Calibri" panose="020F0502020204030204" pitchFamily="34" charset="0"/>
                <a:cs typeface="Times New Roman" panose="02020603050405020304" pitchFamily="18" charset="0"/>
              </a:rPr>
              <a:t>: Bekræftelse; opfølgning.</a:t>
            </a:r>
          </a:p>
        </p:txBody>
      </p:sp>
      <p:sp>
        <p:nvSpPr>
          <p:cNvPr id="10" name="Tekstfelt 2"/>
          <p:cNvSpPr txBox="1">
            <a:spLocks noChangeArrowheads="1"/>
          </p:cNvSpPr>
          <p:nvPr/>
        </p:nvSpPr>
        <p:spPr bwMode="auto">
          <a:xfrm>
            <a:off x="3988435" y="493042"/>
            <a:ext cx="4225290" cy="11462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Status</a:t>
            </a:r>
            <a:r>
              <a:rPr lang="da-DK" sz="1600" dirty="0">
                <a:effectLst/>
                <a:latin typeface="Calibri" panose="020F0502020204030204" pitchFamily="34" charset="0"/>
                <a:ea typeface="Calibri" panose="020F0502020204030204" pitchFamily="34" charset="0"/>
                <a:cs typeface="Times New Roman" panose="02020603050405020304" pitchFamily="18" charset="0"/>
              </a:rPr>
              <a:t>: Pt ser ikke rygestop som en forandring, han/hun overvejer</a:t>
            </a:r>
            <a:br>
              <a:rPr lang="da-DK" sz="1600" dirty="0">
                <a:effectLst/>
                <a:latin typeface="Calibri" panose="020F0502020204030204" pitchFamily="34" charset="0"/>
                <a:ea typeface="Calibri" panose="020F0502020204030204" pitchFamily="34" charset="0"/>
                <a:cs typeface="Times New Roman" panose="02020603050405020304" pitchFamily="18" charset="0"/>
              </a:rPr>
            </a:br>
            <a:r>
              <a:rPr lang="da-DK" sz="1600" b="1" i="1" dirty="0">
                <a:effectLst/>
                <a:latin typeface="Calibri" panose="020F0502020204030204" pitchFamily="34" charset="0"/>
                <a:ea typeface="Calibri" panose="020F0502020204030204" pitchFamily="34" charset="0"/>
                <a:cs typeface="Times New Roman" panose="02020603050405020304" pitchFamily="18" charset="0"/>
              </a:rPr>
              <a:t>Støtte</a:t>
            </a:r>
            <a:r>
              <a:rPr lang="da-DK" sz="1600" dirty="0">
                <a:effectLst/>
                <a:latin typeface="Calibri" panose="020F0502020204030204" pitchFamily="34" charset="0"/>
                <a:ea typeface="Calibri" panose="020F0502020204030204" pitchFamily="34" charset="0"/>
                <a:cs typeface="Times New Roman" panose="02020603050405020304" pitchFamily="18" charset="0"/>
              </a:rPr>
              <a:t>: Åbne spørgsmål; spejling; bekræftelse; info om effekten af rygestop, hvis OK. </a:t>
            </a:r>
          </a:p>
        </p:txBody>
      </p:sp>
      <p:sp>
        <p:nvSpPr>
          <p:cNvPr id="11" name="Tekstfelt 2"/>
          <p:cNvSpPr txBox="1">
            <a:spLocks noChangeArrowheads="1"/>
          </p:cNvSpPr>
          <p:nvPr/>
        </p:nvSpPr>
        <p:spPr bwMode="auto">
          <a:xfrm>
            <a:off x="5408295" y="3316288"/>
            <a:ext cx="1238250" cy="80391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18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Hvor er </a:t>
            </a:r>
            <a:br>
              <a:rPr lang="en-GB" sz="18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br>
            <a:r>
              <a:rPr lang="en-GB" sz="1800" b="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patienten?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Ellipse 1"/>
          <p:cNvSpPr/>
          <p:nvPr/>
        </p:nvSpPr>
        <p:spPr>
          <a:xfrm>
            <a:off x="3988435" y="1828800"/>
            <a:ext cx="888365" cy="503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2813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Vurdering af forandringsparathed</a:t>
            </a:r>
          </a:p>
        </p:txBody>
      </p:sp>
      <p:sp>
        <p:nvSpPr>
          <p:cNvPr id="5" name="Pladsholder til indhold 4"/>
          <p:cNvSpPr>
            <a:spLocks noGrp="1"/>
          </p:cNvSpPr>
          <p:nvPr>
            <p:ph idx="1"/>
          </p:nvPr>
        </p:nvSpPr>
        <p:spPr>
          <a:xfrm>
            <a:off x="838200" y="1825625"/>
            <a:ext cx="10515600" cy="2709799"/>
          </a:xfrm>
        </p:spPr>
        <p:txBody>
          <a:bodyPr>
            <a:normAutofit/>
          </a:bodyPr>
          <a:lstStyle/>
          <a:p>
            <a:pPr marL="0" indent="0">
              <a:buNone/>
            </a:pPr>
            <a:r>
              <a:rPr lang="da-DK" b="1" dirty="0"/>
              <a:t>Case 1</a:t>
            </a:r>
          </a:p>
          <a:p>
            <a:r>
              <a:rPr lang="da-DK" dirty="0"/>
              <a:t>”Hvad ved du selv om, hvad du kan gøre for at passe på dit helbred og livskvalitet?, Hvad har du af erfaringer?” </a:t>
            </a:r>
          </a:p>
          <a:p>
            <a:r>
              <a:rPr lang="da-DK" i="1" dirty="0">
                <a:solidFill>
                  <a:schemeClr val="accent1"/>
                </a:solidFill>
              </a:rPr>
              <a:t>”Jeg gør mit bedste for at holde mig i gang fysisk. Og så er der jo det med cigaretterne, som jeg godt ved ikke er godt for mig, og jeg har forsøgt at stoppe mange gange, men det går hele tiden galt for mig”</a:t>
            </a:r>
          </a:p>
        </p:txBody>
      </p:sp>
    </p:spTree>
    <p:extLst>
      <p:ext uri="{BB962C8B-B14F-4D97-AF65-F5344CB8AC3E}">
        <p14:creationId xmlns:p14="http://schemas.microsoft.com/office/powerpoint/2010/main" val="314985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Hvorfor og hvordan?</a:t>
            </a:r>
            <a:r>
              <a:rPr lang="da-DK" dirty="0"/>
              <a:t>	</a:t>
            </a:r>
          </a:p>
        </p:txBody>
      </p:sp>
      <p:sp>
        <p:nvSpPr>
          <p:cNvPr id="3" name="Pladsholder til indhold 2"/>
          <p:cNvSpPr>
            <a:spLocks noGrp="1"/>
          </p:cNvSpPr>
          <p:nvPr>
            <p:ph idx="1"/>
          </p:nvPr>
        </p:nvSpPr>
        <p:spPr/>
        <p:txBody>
          <a:bodyPr/>
          <a:lstStyle/>
          <a:p>
            <a:r>
              <a:rPr lang="da-DK" dirty="0"/>
              <a:t>Hvorfor er rygestop så vigtigt? – ved lungesygdom?</a:t>
            </a:r>
          </a:p>
          <a:p>
            <a:r>
              <a:rPr lang="da-DK" dirty="0"/>
              <a:t>Hvorfor er rygestop så svært?</a:t>
            </a:r>
            <a:br>
              <a:rPr lang="da-DK" dirty="0"/>
            </a:br>
            <a:endParaRPr lang="da-DK" dirty="0"/>
          </a:p>
          <a:p>
            <a:r>
              <a:rPr lang="da-DK" dirty="0"/>
              <a:t>Hvordan stopper man med at ryge?</a:t>
            </a:r>
          </a:p>
          <a:p>
            <a:r>
              <a:rPr lang="da-DK" dirty="0"/>
              <a:t>Hvordan giver man bedst støtte til rygestop?</a:t>
            </a:r>
          </a:p>
        </p:txBody>
      </p:sp>
    </p:spTree>
    <p:extLst>
      <p:ext uri="{BB962C8B-B14F-4D97-AF65-F5344CB8AC3E}">
        <p14:creationId xmlns:p14="http://schemas.microsoft.com/office/powerpoint/2010/main" val="285853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Vurdering af forandringsparathed</a:t>
            </a:r>
          </a:p>
        </p:txBody>
      </p:sp>
      <p:sp>
        <p:nvSpPr>
          <p:cNvPr id="5" name="Pladsholder til indhold 4"/>
          <p:cNvSpPr>
            <a:spLocks noGrp="1"/>
          </p:cNvSpPr>
          <p:nvPr>
            <p:ph idx="1"/>
          </p:nvPr>
        </p:nvSpPr>
        <p:spPr>
          <a:xfrm>
            <a:off x="838200" y="1543051"/>
            <a:ext cx="10515600" cy="2455926"/>
          </a:xfrm>
        </p:spPr>
        <p:txBody>
          <a:bodyPr>
            <a:normAutofit/>
          </a:bodyPr>
          <a:lstStyle/>
          <a:p>
            <a:r>
              <a:rPr lang="da-DK" b="1" dirty="0"/>
              <a:t>Case 2</a:t>
            </a:r>
          </a:p>
          <a:p>
            <a:r>
              <a:rPr lang="da-DK" dirty="0"/>
              <a:t>”Hvad ved du selv om, hvad du kan gøre for at passe på dit helbred og livskvalitet?, Hvad har du af erfaringer?” </a:t>
            </a:r>
          </a:p>
          <a:p>
            <a:r>
              <a:rPr lang="da-DK" i="1" dirty="0">
                <a:solidFill>
                  <a:schemeClr val="accent1"/>
                </a:solidFill>
              </a:rPr>
              <a:t>”Jeg ved udmærket godt hvad du vil sige nu, og det er, at jeg skal stoppe med at ryge, og det kan du lige så godt pakke sammen!”</a:t>
            </a:r>
          </a:p>
          <a:p>
            <a:pPr marL="0" indent="0">
              <a:buNone/>
            </a:pPr>
            <a:endParaRPr lang="da-DK" dirty="0"/>
          </a:p>
        </p:txBody>
      </p:sp>
    </p:spTree>
    <p:extLst>
      <p:ext uri="{BB962C8B-B14F-4D97-AF65-F5344CB8AC3E}">
        <p14:creationId xmlns:p14="http://schemas.microsoft.com/office/powerpoint/2010/main" val="2182170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Vurdering af forandringsparathed</a:t>
            </a:r>
          </a:p>
        </p:txBody>
      </p:sp>
      <p:sp>
        <p:nvSpPr>
          <p:cNvPr id="5" name="Pladsholder til indhold 4"/>
          <p:cNvSpPr>
            <a:spLocks noGrp="1"/>
          </p:cNvSpPr>
          <p:nvPr>
            <p:ph idx="1"/>
          </p:nvPr>
        </p:nvSpPr>
        <p:spPr>
          <a:xfrm>
            <a:off x="838200" y="1825625"/>
            <a:ext cx="10515600" cy="2392807"/>
          </a:xfrm>
        </p:spPr>
        <p:txBody>
          <a:bodyPr>
            <a:normAutofit/>
          </a:bodyPr>
          <a:lstStyle/>
          <a:p>
            <a:r>
              <a:rPr lang="da-DK" b="1" dirty="0"/>
              <a:t>Case 3</a:t>
            </a:r>
          </a:p>
          <a:p>
            <a:r>
              <a:rPr lang="da-DK" dirty="0"/>
              <a:t>”Hvad ved du selv om, hvad du kan gøre for at passe på dit helbred og livskvalitet?, Hvad har du af erfaringer?” </a:t>
            </a:r>
          </a:p>
          <a:p>
            <a:r>
              <a:rPr lang="da-DK" i="1" dirty="0">
                <a:solidFill>
                  <a:schemeClr val="accent1"/>
                </a:solidFill>
              </a:rPr>
              <a:t>Jeg tænker over, hvad jeg spiser og er også begyndt at gå flere ture. Og så tænker jeg, at det er på høje tid, jeg får kvittet de cigaretter”</a:t>
            </a:r>
          </a:p>
          <a:p>
            <a:endParaRPr lang="da-DK" dirty="0"/>
          </a:p>
        </p:txBody>
      </p:sp>
    </p:spTree>
    <p:extLst>
      <p:ext uri="{BB962C8B-B14F-4D97-AF65-F5344CB8AC3E}">
        <p14:creationId xmlns:p14="http://schemas.microsoft.com/office/powerpoint/2010/main" val="332808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Bahnschrift SemiBold SemiConden" panose="020B0502040204020203" pitchFamily="34" charset="0"/>
              </a:rPr>
              <a:t>Ambivalens</a:t>
            </a:r>
            <a:br>
              <a:rPr lang="da-DK" dirty="0">
                <a:latin typeface="Bahnschrift SemiBold SemiConden" panose="020B0502040204020203" pitchFamily="34" charset="0"/>
              </a:rPr>
            </a:br>
            <a:r>
              <a:rPr lang="da-DK" dirty="0">
                <a:latin typeface="Bahnschrift SemiBold SemiConden" panose="020B0502040204020203" pitchFamily="34" charset="0"/>
              </a:rPr>
              <a:t>en tilstand der går forud for forandring</a:t>
            </a:r>
          </a:p>
        </p:txBody>
      </p:sp>
      <p:sp>
        <p:nvSpPr>
          <p:cNvPr id="3" name="Pladsholder til indhold 2"/>
          <p:cNvSpPr>
            <a:spLocks noGrp="1"/>
          </p:cNvSpPr>
          <p:nvPr>
            <p:ph idx="1"/>
          </p:nvPr>
        </p:nvSpPr>
        <p:spPr>
          <a:xfrm>
            <a:off x="838200" y="2191385"/>
            <a:ext cx="10515600" cy="3713026"/>
          </a:xfrm>
        </p:spPr>
        <p:txBody>
          <a:bodyPr>
            <a:normAutofit lnSpcReduction="10000"/>
          </a:bodyPr>
          <a:lstStyle/>
          <a:p>
            <a:r>
              <a:rPr lang="da-DK" dirty="0"/>
              <a:t>Ambivalens vil sige, at man på en og samme tid ønsker og ikke ønsker noget, eller at man ønsker to ting, der er uforenelige </a:t>
            </a:r>
            <a:br>
              <a:rPr lang="da-DK" dirty="0"/>
            </a:br>
            <a:r>
              <a:rPr lang="da-DK" sz="2000" dirty="0"/>
              <a:t>(Miller &amp; Rollnick)</a:t>
            </a:r>
          </a:p>
          <a:p>
            <a:pPr marL="0" indent="0">
              <a:buNone/>
            </a:pPr>
            <a:endParaRPr lang="da-DK" sz="2000" dirty="0"/>
          </a:p>
          <a:p>
            <a:r>
              <a:rPr lang="da-DK" dirty="0"/>
              <a:t>Ved ambivalens vil man have svært ved at træffe beslutninger, idet alle løsninger synes lige gode eller lige dårlige</a:t>
            </a:r>
          </a:p>
          <a:p>
            <a:endParaRPr lang="da-DK" dirty="0"/>
          </a:p>
          <a:p>
            <a:r>
              <a:rPr lang="da-DK" dirty="0"/>
              <a:t>Ambivalens kan hurtigt gå fra </a:t>
            </a:r>
            <a:br>
              <a:rPr lang="da-DK" dirty="0"/>
            </a:br>
            <a:r>
              <a:rPr lang="da-DK" dirty="0"/>
              <a:t>indre konflikt til ydre konflikt</a:t>
            </a:r>
          </a:p>
        </p:txBody>
      </p:sp>
      <p:pic>
        <p:nvPicPr>
          <p:cNvPr id="4" name="Billede 3" descr="Decision Choice Path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1837" y="201325"/>
            <a:ext cx="2609567" cy="1739711"/>
          </a:xfrm>
          <a:prstGeom prst="rect">
            <a:avLst/>
          </a:prstGeom>
        </p:spPr>
      </p:pic>
      <p:sp>
        <p:nvSpPr>
          <p:cNvPr id="5" name="Tekstfelt 4"/>
          <p:cNvSpPr txBox="1"/>
          <p:nvPr/>
        </p:nvSpPr>
        <p:spPr>
          <a:xfrm>
            <a:off x="424070" y="6235831"/>
            <a:ext cx="6864626" cy="338554"/>
          </a:xfrm>
          <a:prstGeom prst="rect">
            <a:avLst/>
          </a:prstGeom>
          <a:noFill/>
        </p:spPr>
        <p:txBody>
          <a:bodyPr wrap="square" rtlCol="0">
            <a:spAutoFit/>
          </a:bodyPr>
          <a:lstStyle/>
          <a:p>
            <a:r>
              <a:rPr lang="da-DK" sz="1600" dirty="0">
                <a:hlinkClick r:id="rId3"/>
              </a:rPr>
              <a:t>Rollnick et al 2009</a:t>
            </a:r>
            <a:endParaRPr lang="da-DK" sz="1600" dirty="0"/>
          </a:p>
        </p:txBody>
      </p:sp>
    </p:spTree>
    <p:extLst>
      <p:ext uri="{BB962C8B-B14F-4D97-AF65-F5344CB8AC3E}">
        <p14:creationId xmlns:p14="http://schemas.microsoft.com/office/powerpoint/2010/main" val="421467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Overvejelsesfasen - ambivalens</a:t>
            </a:r>
          </a:p>
        </p:txBody>
      </p:sp>
      <p:sp>
        <p:nvSpPr>
          <p:cNvPr id="3" name="Pladsholder til indhold 2"/>
          <p:cNvSpPr>
            <a:spLocks noGrp="1"/>
          </p:cNvSpPr>
          <p:nvPr>
            <p:ph idx="1"/>
          </p:nvPr>
        </p:nvSpPr>
        <p:spPr>
          <a:xfrm>
            <a:off x="838200" y="1618078"/>
            <a:ext cx="10515600" cy="1059387"/>
          </a:xfrm>
        </p:spPr>
        <p:txBody>
          <a:bodyPr/>
          <a:lstStyle/>
          <a:p>
            <a:r>
              <a:rPr lang="da-DK" i="1" dirty="0"/>
              <a:t>”En klagesang er til for at høres, ikke en stil, der skal rettes” </a:t>
            </a:r>
            <a:br>
              <a:rPr lang="da-DK" i="1" dirty="0"/>
            </a:br>
            <a:r>
              <a:rPr lang="da-DK" dirty="0"/>
              <a:t>(Benny Andersen)</a:t>
            </a:r>
            <a:endParaRPr lang="da-DK" b="1" dirty="0"/>
          </a:p>
        </p:txBody>
      </p:sp>
      <p:sp>
        <p:nvSpPr>
          <p:cNvPr id="4" name="Ellipse 3"/>
          <p:cNvSpPr/>
          <p:nvPr/>
        </p:nvSpPr>
        <p:spPr>
          <a:xfrm>
            <a:off x="2816352" y="3389376"/>
            <a:ext cx="6486144" cy="3060192"/>
          </a:xfrm>
          <a:prstGeom prst="ellipse">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a-DK"/>
          </a:p>
        </p:txBody>
      </p:sp>
      <p:sp>
        <p:nvSpPr>
          <p:cNvPr id="5" name="Ellipse 4"/>
          <p:cNvSpPr/>
          <p:nvPr/>
        </p:nvSpPr>
        <p:spPr>
          <a:xfrm>
            <a:off x="3182112" y="4126992"/>
            <a:ext cx="1780032" cy="1584960"/>
          </a:xfrm>
          <a:prstGeom prst="ellipse">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p:cNvSpPr/>
          <p:nvPr/>
        </p:nvSpPr>
        <p:spPr>
          <a:xfrm>
            <a:off x="7089648" y="4126992"/>
            <a:ext cx="1780032" cy="1584960"/>
          </a:xfrm>
          <a:prstGeom prst="ellipse">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p:cNvSpPr txBox="1"/>
          <p:nvPr/>
        </p:nvSpPr>
        <p:spPr>
          <a:xfrm>
            <a:off x="7400544" y="4725182"/>
            <a:ext cx="1158240" cy="369332"/>
          </a:xfrm>
          <a:prstGeom prst="rect">
            <a:avLst/>
          </a:prstGeom>
          <a:noFill/>
        </p:spPr>
        <p:txBody>
          <a:bodyPr wrap="square" rtlCol="0">
            <a:spAutoFit/>
          </a:bodyPr>
          <a:lstStyle/>
          <a:p>
            <a:r>
              <a:rPr lang="da-DK" b="1" dirty="0"/>
              <a:t>RYGERDEL</a:t>
            </a:r>
          </a:p>
        </p:txBody>
      </p:sp>
      <p:sp>
        <p:nvSpPr>
          <p:cNvPr id="8" name="Tekstfelt 7"/>
          <p:cNvSpPr txBox="1"/>
          <p:nvPr/>
        </p:nvSpPr>
        <p:spPr>
          <a:xfrm>
            <a:off x="3439668" y="4541443"/>
            <a:ext cx="1158240" cy="646331"/>
          </a:xfrm>
          <a:prstGeom prst="rect">
            <a:avLst/>
          </a:prstGeom>
          <a:noFill/>
        </p:spPr>
        <p:txBody>
          <a:bodyPr wrap="square" rtlCol="0">
            <a:spAutoFit/>
          </a:bodyPr>
          <a:lstStyle/>
          <a:p>
            <a:pPr algn="ctr"/>
            <a:r>
              <a:rPr lang="da-DK" b="1" dirty="0"/>
              <a:t>IKKE-RYGERDEL</a:t>
            </a:r>
          </a:p>
        </p:txBody>
      </p:sp>
      <p:sp>
        <p:nvSpPr>
          <p:cNvPr id="9" name="Tekstfelt 8"/>
          <p:cNvSpPr txBox="1"/>
          <p:nvPr/>
        </p:nvSpPr>
        <p:spPr>
          <a:xfrm>
            <a:off x="5221224" y="3686877"/>
            <a:ext cx="1609344" cy="1015663"/>
          </a:xfrm>
          <a:prstGeom prst="rect">
            <a:avLst/>
          </a:prstGeom>
          <a:noFill/>
        </p:spPr>
        <p:txBody>
          <a:bodyPr wrap="square" rtlCol="0">
            <a:spAutoFit/>
          </a:bodyPr>
          <a:lstStyle/>
          <a:p>
            <a:pPr algn="ctr"/>
            <a:r>
              <a:rPr lang="da-DK" sz="2000" b="1" i="1" dirty="0"/>
              <a:t>Person som overvejer rygestop</a:t>
            </a:r>
          </a:p>
        </p:txBody>
      </p:sp>
      <p:cxnSp>
        <p:nvCxnSpPr>
          <p:cNvPr id="11" name="Lige pilforbindelse 10"/>
          <p:cNvCxnSpPr/>
          <p:nvPr/>
        </p:nvCxnSpPr>
        <p:spPr>
          <a:xfrm>
            <a:off x="4852416" y="5711952"/>
            <a:ext cx="2340864"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2" name="Tekstfelt 11"/>
          <p:cNvSpPr txBox="1"/>
          <p:nvPr/>
        </p:nvSpPr>
        <p:spPr>
          <a:xfrm>
            <a:off x="5248656" y="5268979"/>
            <a:ext cx="1609344" cy="923330"/>
          </a:xfrm>
          <a:prstGeom prst="rect">
            <a:avLst/>
          </a:prstGeom>
          <a:noFill/>
        </p:spPr>
        <p:txBody>
          <a:bodyPr wrap="square" rtlCol="0">
            <a:spAutoFit/>
          </a:bodyPr>
          <a:lstStyle/>
          <a:p>
            <a:pPr algn="ctr"/>
            <a:r>
              <a:rPr lang="da-DK" i="1" dirty="0"/>
              <a:t>Indre konflikt</a:t>
            </a:r>
          </a:p>
          <a:p>
            <a:pPr algn="ctr"/>
            <a:endParaRPr lang="da-DK" i="1" dirty="0"/>
          </a:p>
          <a:p>
            <a:pPr algn="ctr"/>
            <a:r>
              <a:rPr lang="da-DK" i="1" dirty="0"/>
              <a:t>ambivalens</a:t>
            </a:r>
          </a:p>
        </p:txBody>
      </p:sp>
      <p:sp>
        <p:nvSpPr>
          <p:cNvPr id="13" name="Tekstfelt 12"/>
          <p:cNvSpPr txBox="1"/>
          <p:nvPr/>
        </p:nvSpPr>
        <p:spPr>
          <a:xfrm>
            <a:off x="670560" y="6339840"/>
            <a:ext cx="5986272" cy="369332"/>
          </a:xfrm>
          <a:prstGeom prst="rect">
            <a:avLst/>
          </a:prstGeom>
          <a:noFill/>
        </p:spPr>
        <p:txBody>
          <a:bodyPr wrap="square" rtlCol="0">
            <a:spAutoFit/>
          </a:bodyPr>
          <a:lstStyle/>
          <a:p>
            <a:r>
              <a:rPr lang="da-DK" dirty="0">
                <a:hlinkClick r:id="rId3"/>
              </a:rPr>
              <a:t>Kræftens Bekæmpelse ”Røgfrit liv”</a:t>
            </a:r>
            <a:endParaRPr lang="da-DK" dirty="0"/>
          </a:p>
        </p:txBody>
      </p:sp>
      <p:sp>
        <p:nvSpPr>
          <p:cNvPr id="10" name="Tekstfelt 9"/>
          <p:cNvSpPr txBox="1"/>
          <p:nvPr/>
        </p:nvSpPr>
        <p:spPr>
          <a:xfrm>
            <a:off x="7045234" y="2937962"/>
            <a:ext cx="2257262" cy="400110"/>
          </a:xfrm>
          <a:prstGeom prst="rect">
            <a:avLst/>
          </a:prstGeom>
          <a:noFill/>
        </p:spPr>
        <p:txBody>
          <a:bodyPr wrap="square" rtlCol="0">
            <a:spAutoFit/>
          </a:bodyPr>
          <a:lstStyle/>
          <a:p>
            <a:r>
              <a:rPr lang="da-DK" sz="2000" b="1" dirty="0">
                <a:solidFill>
                  <a:srgbClr val="FF0000"/>
                </a:solidFill>
              </a:rPr>
              <a:t>Status quo-udsagn</a:t>
            </a:r>
          </a:p>
        </p:txBody>
      </p:sp>
      <p:sp>
        <p:nvSpPr>
          <p:cNvPr id="14" name="Tekstfelt 13"/>
          <p:cNvSpPr txBox="1"/>
          <p:nvPr/>
        </p:nvSpPr>
        <p:spPr>
          <a:xfrm>
            <a:off x="2871434" y="2921710"/>
            <a:ext cx="2366119" cy="400110"/>
          </a:xfrm>
          <a:prstGeom prst="rect">
            <a:avLst/>
          </a:prstGeom>
          <a:noFill/>
        </p:spPr>
        <p:txBody>
          <a:bodyPr wrap="square" rtlCol="0">
            <a:spAutoFit/>
          </a:bodyPr>
          <a:lstStyle/>
          <a:p>
            <a:r>
              <a:rPr lang="da-DK" sz="2000" b="1" dirty="0">
                <a:solidFill>
                  <a:srgbClr val="FF0000"/>
                </a:solidFill>
              </a:rPr>
              <a:t>Forandrings-udsagn</a:t>
            </a:r>
          </a:p>
        </p:txBody>
      </p:sp>
      <p:cxnSp>
        <p:nvCxnSpPr>
          <p:cNvPr id="16" name="Lige pilforbindelse 15"/>
          <p:cNvCxnSpPr>
            <a:stCxn id="5" idx="0"/>
            <a:endCxn id="14" idx="2"/>
          </p:cNvCxnSpPr>
          <p:nvPr/>
        </p:nvCxnSpPr>
        <p:spPr>
          <a:xfrm flipH="1" flipV="1">
            <a:off x="4054494" y="3321820"/>
            <a:ext cx="17634" cy="805172"/>
          </a:xfrm>
          <a:prstGeom prst="straightConnector1">
            <a:avLst/>
          </a:prstGeom>
          <a:ln w="12700">
            <a:solidFill>
              <a:srgbClr val="FF0000"/>
            </a:solidFill>
            <a:prstDash val="dash"/>
            <a:tailEnd type="triangle"/>
          </a:ln>
        </p:spPr>
        <p:style>
          <a:lnRef idx="1">
            <a:schemeClr val="accent2"/>
          </a:lnRef>
          <a:fillRef idx="0">
            <a:schemeClr val="accent2"/>
          </a:fillRef>
          <a:effectRef idx="0">
            <a:schemeClr val="accent2"/>
          </a:effectRef>
          <a:fontRef idx="minor">
            <a:schemeClr val="tx1"/>
          </a:fontRef>
        </p:style>
      </p:cxnSp>
      <p:cxnSp>
        <p:nvCxnSpPr>
          <p:cNvPr id="17" name="Lige pilforbindelse 16"/>
          <p:cNvCxnSpPr/>
          <p:nvPr/>
        </p:nvCxnSpPr>
        <p:spPr>
          <a:xfrm flipH="1" flipV="1">
            <a:off x="8057715" y="3304294"/>
            <a:ext cx="17634" cy="805172"/>
          </a:xfrm>
          <a:prstGeom prst="straightConnector1">
            <a:avLst/>
          </a:prstGeom>
          <a:ln w="12700">
            <a:solidFill>
              <a:srgbClr val="FF0000"/>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18" name="Tekstfelt 17"/>
          <p:cNvSpPr txBox="1"/>
          <p:nvPr/>
        </p:nvSpPr>
        <p:spPr>
          <a:xfrm>
            <a:off x="574766" y="3553097"/>
            <a:ext cx="2296668" cy="2308324"/>
          </a:xfrm>
          <a:prstGeom prst="rect">
            <a:avLst/>
          </a:prstGeom>
          <a:noFill/>
        </p:spPr>
        <p:txBody>
          <a:bodyPr wrap="square" rtlCol="0">
            <a:spAutoFit/>
          </a:bodyPr>
          <a:lstStyle/>
          <a:p>
            <a:r>
              <a:rPr lang="da-DK" b="1" dirty="0"/>
              <a:t>Jeg vil gerne stoppe fordi…</a:t>
            </a:r>
          </a:p>
          <a:p>
            <a:r>
              <a:rPr lang="da-DK" dirty="0"/>
              <a:t>- jeg vil have mere tid med mine børnebørn</a:t>
            </a:r>
          </a:p>
          <a:p>
            <a:r>
              <a:rPr lang="da-DK" dirty="0"/>
              <a:t>- jeg vil ikke igennem dette igen</a:t>
            </a:r>
          </a:p>
          <a:p>
            <a:r>
              <a:rPr lang="da-DK" dirty="0"/>
              <a:t>-</a:t>
            </a:r>
          </a:p>
          <a:p>
            <a:r>
              <a:rPr lang="da-DK" dirty="0"/>
              <a:t>-</a:t>
            </a:r>
          </a:p>
        </p:txBody>
      </p:sp>
      <p:sp>
        <p:nvSpPr>
          <p:cNvPr id="19" name="Tekstfelt 18"/>
          <p:cNvSpPr txBox="1"/>
          <p:nvPr/>
        </p:nvSpPr>
        <p:spPr>
          <a:xfrm>
            <a:off x="9392304" y="3495542"/>
            <a:ext cx="2296668" cy="2308324"/>
          </a:xfrm>
          <a:prstGeom prst="rect">
            <a:avLst/>
          </a:prstGeom>
          <a:noFill/>
        </p:spPr>
        <p:txBody>
          <a:bodyPr wrap="square" rtlCol="0">
            <a:spAutoFit/>
          </a:bodyPr>
          <a:lstStyle/>
          <a:p>
            <a:r>
              <a:rPr lang="da-DK" b="1" dirty="0"/>
              <a:t>Jeg vil/kan ikke stoppe fordi…</a:t>
            </a:r>
          </a:p>
          <a:p>
            <a:r>
              <a:rPr lang="da-DK" dirty="0"/>
              <a:t>- smøgerne giver mig ro</a:t>
            </a:r>
          </a:p>
          <a:p>
            <a:r>
              <a:rPr lang="da-DK" dirty="0"/>
              <a:t>- mine venner vil se skævt til mig </a:t>
            </a:r>
          </a:p>
          <a:p>
            <a:r>
              <a:rPr lang="da-DK" dirty="0"/>
              <a:t>-</a:t>
            </a:r>
          </a:p>
          <a:p>
            <a:r>
              <a:rPr lang="da-DK" dirty="0"/>
              <a:t>-</a:t>
            </a:r>
          </a:p>
        </p:txBody>
      </p:sp>
    </p:spTree>
    <p:extLst>
      <p:ext uri="{BB962C8B-B14F-4D97-AF65-F5344CB8AC3E}">
        <p14:creationId xmlns:p14="http://schemas.microsoft.com/office/powerpoint/2010/main" val="1709417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Forberedende-mobiliserende tilgang </a:t>
            </a:r>
          </a:p>
        </p:txBody>
      </p:sp>
      <p:sp>
        <p:nvSpPr>
          <p:cNvPr id="5" name="Pladsholder til indhold 4"/>
          <p:cNvSpPr>
            <a:spLocks noGrp="1"/>
          </p:cNvSpPr>
          <p:nvPr>
            <p:ph idx="1"/>
          </p:nvPr>
        </p:nvSpPr>
        <p:spPr>
          <a:xfrm>
            <a:off x="838200" y="1825625"/>
            <a:ext cx="10515600" cy="2709799"/>
          </a:xfrm>
        </p:spPr>
        <p:txBody>
          <a:bodyPr>
            <a:normAutofit/>
          </a:bodyPr>
          <a:lstStyle/>
          <a:p>
            <a:pPr marL="0" indent="0">
              <a:buNone/>
            </a:pPr>
            <a:r>
              <a:rPr lang="da-DK" b="1" dirty="0"/>
              <a:t>Case 1</a:t>
            </a:r>
          </a:p>
          <a:p>
            <a:r>
              <a:rPr lang="da-DK" dirty="0"/>
              <a:t>”Hvad ved du selv om, hvad du kan gøre for at passe på dit helbred og livskvalitet?, Hvad har du af erfaringer?” </a:t>
            </a:r>
          </a:p>
          <a:p>
            <a:r>
              <a:rPr lang="da-DK" i="1" dirty="0">
                <a:solidFill>
                  <a:schemeClr val="accent1"/>
                </a:solidFill>
              </a:rPr>
              <a:t>”Jeg gør mit bedste for at holde mig i gang fysisk. Og så er der jo det med cigaretterne, som jeg godt ved ikke er godt for mig, og jeg har forsøgt at stoppe mange gange, men det går hele tiden galt for mig”</a:t>
            </a:r>
          </a:p>
        </p:txBody>
      </p:sp>
      <p:sp>
        <p:nvSpPr>
          <p:cNvPr id="8" name="Pladsholder til indhold 4"/>
          <p:cNvSpPr txBox="1">
            <a:spLocks/>
          </p:cNvSpPr>
          <p:nvPr/>
        </p:nvSpPr>
        <p:spPr>
          <a:xfrm>
            <a:off x="777240" y="4536249"/>
            <a:ext cx="10515600" cy="21794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”Så du gør faktisk en masse for at passe på dig selv, blandt andet har du mange gange haft en intention om at stoppe med rygningen. Selvom det har været svært, har du været vedholdende, og har forsøgt mange gange. </a:t>
            </a:r>
            <a:br>
              <a:rPr lang="da-DK" dirty="0"/>
            </a:br>
            <a:r>
              <a:rPr lang="da-DK" dirty="0"/>
              <a:t>Hvad virkede godt for dig sidst du forsøgte? Hvad kunne du have brug for hjælp til hvis du skal give det et forsøg til? </a:t>
            </a:r>
          </a:p>
        </p:txBody>
      </p:sp>
    </p:spTree>
    <p:extLst>
      <p:ext uri="{BB962C8B-B14F-4D97-AF65-F5344CB8AC3E}">
        <p14:creationId xmlns:p14="http://schemas.microsoft.com/office/powerpoint/2010/main" val="1879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Forberedende tilgang</a:t>
            </a:r>
          </a:p>
        </p:txBody>
      </p:sp>
      <p:sp>
        <p:nvSpPr>
          <p:cNvPr id="5" name="Pladsholder til indhold 4"/>
          <p:cNvSpPr>
            <a:spLocks noGrp="1"/>
          </p:cNvSpPr>
          <p:nvPr>
            <p:ph idx="1"/>
          </p:nvPr>
        </p:nvSpPr>
        <p:spPr>
          <a:xfrm>
            <a:off x="838200" y="2020129"/>
            <a:ext cx="10515600" cy="2455926"/>
          </a:xfrm>
        </p:spPr>
        <p:txBody>
          <a:bodyPr>
            <a:normAutofit/>
          </a:bodyPr>
          <a:lstStyle/>
          <a:p>
            <a:pPr marL="0" indent="0">
              <a:buNone/>
            </a:pPr>
            <a:r>
              <a:rPr lang="da-DK" b="1" dirty="0"/>
              <a:t>Case 2</a:t>
            </a:r>
          </a:p>
          <a:p>
            <a:r>
              <a:rPr lang="da-DK" dirty="0"/>
              <a:t>”Hvad ved du selv om, hvad du kan gøre for at passe på dit helbred og livskvalitet?, Hvad har du af erfaringer?” </a:t>
            </a:r>
          </a:p>
          <a:p>
            <a:r>
              <a:rPr lang="da-DK" i="1" dirty="0">
                <a:solidFill>
                  <a:schemeClr val="accent1"/>
                </a:solidFill>
              </a:rPr>
              <a:t>”Jeg ved udmærket godt hvad du vil sige nu, og det er, at jeg skal stoppe med at ryge, og det kan du lige så godt pakke sammen!”</a:t>
            </a:r>
          </a:p>
          <a:p>
            <a:pPr marL="0" indent="0">
              <a:buNone/>
            </a:pPr>
            <a:endParaRPr lang="da-DK" dirty="0"/>
          </a:p>
        </p:txBody>
      </p:sp>
      <p:sp>
        <p:nvSpPr>
          <p:cNvPr id="4" name="Pladsholder til indhold 4"/>
          <p:cNvSpPr txBox="1">
            <a:spLocks/>
          </p:cNvSpPr>
          <p:nvPr/>
        </p:nvSpPr>
        <p:spPr>
          <a:xfrm>
            <a:off x="838200" y="4476055"/>
            <a:ext cx="10515600" cy="1108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”Det lyder som om der er mange der har plaget dig med det her. Hvad er det, vi ikke har forstået omkring din rygning?”</a:t>
            </a:r>
          </a:p>
          <a:p>
            <a:pPr marL="0" indent="0">
              <a:buFont typeface="Arial" panose="020B0604020202020204" pitchFamily="34" charset="0"/>
              <a:buNone/>
            </a:pPr>
            <a:endParaRPr lang="da-DK" dirty="0"/>
          </a:p>
        </p:txBody>
      </p:sp>
    </p:spTree>
    <p:extLst>
      <p:ext uri="{BB962C8B-B14F-4D97-AF65-F5344CB8AC3E}">
        <p14:creationId xmlns:p14="http://schemas.microsoft.com/office/powerpoint/2010/main" val="3058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SemiConden" panose="020B0502040204020203" pitchFamily="34" charset="0"/>
              </a:rPr>
              <a:t>Mobiliserende tilgang</a:t>
            </a:r>
          </a:p>
        </p:txBody>
      </p:sp>
      <p:sp>
        <p:nvSpPr>
          <p:cNvPr id="5" name="Pladsholder til indhold 4"/>
          <p:cNvSpPr>
            <a:spLocks noGrp="1"/>
          </p:cNvSpPr>
          <p:nvPr>
            <p:ph idx="1"/>
          </p:nvPr>
        </p:nvSpPr>
        <p:spPr>
          <a:xfrm>
            <a:off x="838200" y="1825625"/>
            <a:ext cx="10515600" cy="2392807"/>
          </a:xfrm>
        </p:spPr>
        <p:txBody>
          <a:bodyPr>
            <a:normAutofit/>
          </a:bodyPr>
          <a:lstStyle/>
          <a:p>
            <a:pPr marL="0" indent="0">
              <a:buNone/>
            </a:pPr>
            <a:r>
              <a:rPr lang="da-DK" b="1" dirty="0"/>
              <a:t>Case 3</a:t>
            </a:r>
          </a:p>
          <a:p>
            <a:r>
              <a:rPr lang="da-DK" dirty="0"/>
              <a:t>”Hvad ved du selv om, hvad du kan gøre for at passe på dit helbred og livskvalitet?, Hvad har du af erfaringer?” </a:t>
            </a:r>
          </a:p>
          <a:p>
            <a:r>
              <a:rPr lang="da-DK" i="1" dirty="0">
                <a:solidFill>
                  <a:schemeClr val="accent1"/>
                </a:solidFill>
              </a:rPr>
              <a:t>Jeg tænker over, hvad jeg spiser og er også begyndt at gå flere ture. Og så tænker jeg, at det er på høje tid, jeg får kvittet de cigaretter”</a:t>
            </a:r>
          </a:p>
          <a:p>
            <a:endParaRPr lang="da-DK" dirty="0"/>
          </a:p>
        </p:txBody>
      </p:sp>
      <p:sp>
        <p:nvSpPr>
          <p:cNvPr id="4" name="Pladsholder til indhold 4"/>
          <p:cNvSpPr txBox="1">
            <a:spLocks/>
          </p:cNvSpPr>
          <p:nvPr/>
        </p:nvSpPr>
        <p:spPr>
          <a:xfrm>
            <a:off x="838200" y="4218432"/>
            <a:ext cx="10515600" cy="1825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”Så du gør faktisk en masse for at passe på dig selv, heriblandt har du et ønske om at blive røgfri nu. Det synes jeg vidner om en stor ansvarlighed fra din side. Hvordan tænker du, du bedst kan komme i gang med en hverdag uden rygning?”</a:t>
            </a:r>
          </a:p>
          <a:p>
            <a:endParaRPr lang="da-DK" dirty="0"/>
          </a:p>
        </p:txBody>
      </p:sp>
    </p:spTree>
    <p:extLst>
      <p:ext uri="{BB962C8B-B14F-4D97-AF65-F5344CB8AC3E}">
        <p14:creationId xmlns:p14="http://schemas.microsoft.com/office/powerpoint/2010/main" val="4551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Understøttende materiale</a:t>
            </a:r>
          </a:p>
        </p:txBody>
      </p:sp>
      <p:sp>
        <p:nvSpPr>
          <p:cNvPr id="3" name="Pladsholder til indhold 2"/>
          <p:cNvSpPr>
            <a:spLocks noGrp="1"/>
          </p:cNvSpPr>
          <p:nvPr>
            <p:ph idx="1"/>
          </p:nvPr>
        </p:nvSpPr>
        <p:spPr/>
        <p:txBody>
          <a:bodyPr/>
          <a:lstStyle/>
          <a:p>
            <a:r>
              <a:rPr lang="da-DK" dirty="0"/>
              <a:t>Patientpjece </a:t>
            </a:r>
            <a:r>
              <a:rPr lang="da-DK" dirty="0">
                <a:hlinkClick r:id="rId2"/>
              </a:rPr>
              <a:t>her</a:t>
            </a:r>
            <a:endParaRPr lang="da-DK" dirty="0"/>
          </a:p>
          <a:p>
            <a:r>
              <a:rPr lang="da-DK" dirty="0"/>
              <a:t>Beslutningshjælper </a:t>
            </a:r>
            <a:r>
              <a:rPr lang="da-DK" dirty="0">
                <a:hlinkClick r:id="rId3"/>
              </a:rPr>
              <a:t>her</a:t>
            </a:r>
            <a:endParaRPr lang="da-DK" dirty="0"/>
          </a:p>
          <a:p>
            <a:r>
              <a:rPr lang="da-DK" dirty="0"/>
              <a:t>Podcast om KOL og rygestop </a:t>
            </a:r>
            <a:r>
              <a:rPr lang="da-DK" dirty="0">
                <a:hlinkClick r:id="rId4"/>
              </a:rPr>
              <a:t>her</a:t>
            </a:r>
            <a:endParaRPr lang="da-DK" dirty="0"/>
          </a:p>
          <a:p>
            <a:r>
              <a:rPr lang="da-DK" dirty="0"/>
              <a:t>E-kvit </a:t>
            </a:r>
            <a:r>
              <a:rPr lang="da-DK" dirty="0">
                <a:hlinkClick r:id="rId5"/>
              </a:rPr>
              <a:t>her</a:t>
            </a:r>
            <a:endParaRPr lang="da-DK" dirty="0"/>
          </a:p>
          <a:p>
            <a:r>
              <a:rPr lang="da-DK" dirty="0" err="1"/>
              <a:t>Stoplinien</a:t>
            </a:r>
            <a:r>
              <a:rPr lang="da-DK" dirty="0"/>
              <a:t> </a:t>
            </a:r>
            <a:r>
              <a:rPr lang="da-DK" dirty="0">
                <a:hlinkClick r:id="rId6"/>
              </a:rPr>
              <a:t>her</a:t>
            </a:r>
            <a:br>
              <a:rPr lang="da-DK" dirty="0"/>
            </a:br>
            <a:r>
              <a:rPr lang="da-DK" dirty="0"/>
              <a:t>80 31 31 31</a:t>
            </a:r>
          </a:p>
          <a:p>
            <a:endParaRPr lang="da-DK" dirty="0"/>
          </a:p>
          <a:p>
            <a:pPr marL="0" indent="0">
              <a:buNone/>
            </a:pPr>
            <a:endParaRPr lang="da-DK" dirty="0"/>
          </a:p>
        </p:txBody>
      </p:sp>
      <p:pic>
        <p:nvPicPr>
          <p:cNvPr id="4" name="Billede 3"/>
          <p:cNvPicPr>
            <a:picLocks noChangeAspect="1"/>
          </p:cNvPicPr>
          <p:nvPr/>
        </p:nvPicPr>
        <p:blipFill>
          <a:blip r:embed="rId7"/>
          <a:stretch>
            <a:fillRect/>
          </a:stretch>
        </p:blipFill>
        <p:spPr>
          <a:xfrm>
            <a:off x="7967865" y="365125"/>
            <a:ext cx="3655741" cy="5169176"/>
          </a:xfrm>
          <a:prstGeom prst="rect">
            <a:avLst/>
          </a:prstGeom>
          <a:ln>
            <a:solidFill>
              <a:schemeClr val="tx2"/>
            </a:solidFill>
          </a:ln>
        </p:spPr>
      </p:pic>
      <p:pic>
        <p:nvPicPr>
          <p:cNvPr id="5" name="Billede 4"/>
          <p:cNvPicPr>
            <a:picLocks noChangeAspect="1"/>
          </p:cNvPicPr>
          <p:nvPr/>
        </p:nvPicPr>
        <p:blipFill>
          <a:blip r:embed="rId8"/>
          <a:stretch>
            <a:fillRect/>
          </a:stretch>
        </p:blipFill>
        <p:spPr>
          <a:xfrm>
            <a:off x="4307886" y="3471279"/>
            <a:ext cx="4904754" cy="3386721"/>
          </a:xfrm>
          <a:prstGeom prst="rect">
            <a:avLst/>
          </a:prstGeom>
        </p:spPr>
      </p:pic>
    </p:spTree>
    <p:extLst>
      <p:ext uri="{BB962C8B-B14F-4D97-AF65-F5344CB8AC3E}">
        <p14:creationId xmlns:p14="http://schemas.microsoft.com/office/powerpoint/2010/main" val="4483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Hvad siger personalet?</a:t>
            </a:r>
          </a:p>
        </p:txBody>
      </p:sp>
      <p:sp>
        <p:nvSpPr>
          <p:cNvPr id="4" name="Afrundet rektangulær billedforklaring 3"/>
          <p:cNvSpPr/>
          <p:nvPr/>
        </p:nvSpPr>
        <p:spPr>
          <a:xfrm>
            <a:off x="5459895" y="1491992"/>
            <a:ext cx="6599583" cy="3021322"/>
          </a:xfrm>
          <a:prstGeom prst="wedgeRoundRectCallout">
            <a:avLst>
              <a:gd name="adj1" fmla="val -3145"/>
              <a:gd name="adj2" fmla="val -66968"/>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solidFill>
                  <a:schemeClr val="tx1"/>
                </a:solidFill>
              </a:rPr>
              <a:t>Tidligere har jeg snakket rygestop med patienterne, men det var ofte med den indstilling at det var lidt synd at smide det ”oveni” en kræftmistanke. </a:t>
            </a:r>
          </a:p>
          <a:p>
            <a:endParaRPr lang="da-DK" dirty="0">
              <a:solidFill>
                <a:schemeClr val="tx1"/>
              </a:solidFill>
            </a:endParaRPr>
          </a:p>
          <a:p>
            <a:r>
              <a:rPr lang="da-DK" dirty="0">
                <a:solidFill>
                  <a:schemeClr val="tx1"/>
                </a:solidFill>
              </a:rPr>
              <a:t>Nu er indstillingen vendt til at vi ”skylder” patienten at tale om det. Vi har viden om konkrete fordele, så vi kan dosere det til den enkelte patient. Det indgår mere som en selvfølgelig del af forløbet her, og det smitter måske også af, når vi taler med patienterne, at vi tror på at, det er muligt og at det gør en forskel.  </a:t>
            </a:r>
          </a:p>
        </p:txBody>
      </p:sp>
      <p:sp>
        <p:nvSpPr>
          <p:cNvPr id="5" name="Afrundet rektangulær billedforklaring 4"/>
          <p:cNvSpPr/>
          <p:nvPr/>
        </p:nvSpPr>
        <p:spPr>
          <a:xfrm>
            <a:off x="304800" y="1481448"/>
            <a:ext cx="5009321" cy="3042410"/>
          </a:xfrm>
          <a:prstGeom prst="wedgeRoundRectCallout">
            <a:avLst>
              <a:gd name="adj1" fmla="val -12774"/>
              <a:gd name="adj2" fmla="val 77698"/>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solidFill>
                  <a:schemeClr val="tx1"/>
                </a:solidFill>
              </a:rPr>
              <a:t>Før var der ikke så meget fokus på at tale rygestop. Der blev heller ikke fulgt så godt op på det, når ptt mødte til svarsamtale.</a:t>
            </a:r>
          </a:p>
          <a:p>
            <a:endParaRPr lang="da-DK" dirty="0">
              <a:solidFill>
                <a:schemeClr val="tx1"/>
              </a:solidFill>
            </a:endParaRPr>
          </a:p>
          <a:p>
            <a:r>
              <a:rPr lang="da-DK" dirty="0">
                <a:solidFill>
                  <a:schemeClr val="tx1"/>
                </a:solidFill>
              </a:rPr>
              <a:t>Efter vi har haft fokus på det, falder det meget mere naturligt at tale om. Man husker det og får ptt henvist til kommunalt rygestop, hvis de ønsker. Vi dokumenterer hvad vi har aftalt med ptt om rygestop, så det falder naturligt at følge op på.</a:t>
            </a:r>
          </a:p>
        </p:txBody>
      </p:sp>
      <p:sp>
        <p:nvSpPr>
          <p:cNvPr id="6" name="Afrundet rektangulær billedforklaring 5"/>
          <p:cNvSpPr/>
          <p:nvPr/>
        </p:nvSpPr>
        <p:spPr>
          <a:xfrm>
            <a:off x="3313042" y="4744278"/>
            <a:ext cx="8040758" cy="1918942"/>
          </a:xfrm>
          <a:prstGeom prst="wedgeRoundRectCallout">
            <a:avLst>
              <a:gd name="adj1" fmla="val -61789"/>
              <a:gd name="adj2" fmla="val 15206"/>
              <a:gd name="adj3" fmla="val 16667"/>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solidFill>
                  <a:schemeClr val="tx1"/>
                </a:solidFill>
              </a:rPr>
              <a:t>Det har aldrig været et problem at tale om rygestop, men jeg har fået mere fokus på det efter det er blevet en fælles indsats, og tager det op med langt de fleste.</a:t>
            </a:r>
          </a:p>
          <a:p>
            <a:endParaRPr lang="da-DK" dirty="0">
              <a:solidFill>
                <a:schemeClr val="tx1"/>
              </a:solidFill>
            </a:endParaRPr>
          </a:p>
          <a:p>
            <a:r>
              <a:rPr lang="da-DK" dirty="0">
                <a:solidFill>
                  <a:schemeClr val="tx1"/>
                </a:solidFill>
              </a:rPr>
              <a:t>Det er rart med pjecen, så vi har noget konkret at give med, og det er godt at kunne oplyse om konkrete fordele </a:t>
            </a:r>
            <a:r>
              <a:rPr lang="da-DK" dirty="0" err="1">
                <a:solidFill>
                  <a:schemeClr val="tx1"/>
                </a:solidFill>
              </a:rPr>
              <a:t>ift</a:t>
            </a:r>
            <a:r>
              <a:rPr lang="da-DK" dirty="0">
                <a:solidFill>
                  <a:schemeClr val="tx1"/>
                </a:solidFill>
              </a:rPr>
              <a:t> videre behandling/recidiv. Jeg tænker det som min opgave at oplyse dem, slet ikke som en løftet pegefinger.</a:t>
            </a:r>
          </a:p>
        </p:txBody>
      </p:sp>
    </p:spTree>
    <p:extLst>
      <p:ext uri="{BB962C8B-B14F-4D97-AF65-F5344CB8AC3E}">
        <p14:creationId xmlns:p14="http://schemas.microsoft.com/office/powerpoint/2010/main" val="309691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latin typeface="Bahnschrift SemiBold" panose="020B0502040204020203" pitchFamily="34" charset="0"/>
              </a:rPr>
              <a:t>Opsummering: Rygestop – hvorfor og hvordan?</a:t>
            </a:r>
          </a:p>
        </p:txBody>
      </p:sp>
      <p:sp>
        <p:nvSpPr>
          <p:cNvPr id="3" name="Pladsholder til indhold 2"/>
          <p:cNvSpPr>
            <a:spLocks noGrp="1"/>
          </p:cNvSpPr>
          <p:nvPr>
            <p:ph idx="1"/>
          </p:nvPr>
        </p:nvSpPr>
        <p:spPr/>
        <p:txBody>
          <a:bodyPr/>
          <a:lstStyle/>
          <a:p>
            <a:r>
              <a:rPr lang="da-DK" dirty="0"/>
              <a:t>Rygestop forbedrer symptomer, overlevelse og livskvalitet blandt mennesker med lungesygdomme (på niveau med øvrige behandlingsformer)</a:t>
            </a:r>
          </a:p>
          <a:p>
            <a:r>
              <a:rPr lang="da-DK" dirty="0"/>
              <a:t>Patienter er særligt modtagelige for rygestopstøtte når det er en del af behandlingen for deres lungesygdom</a:t>
            </a:r>
          </a:p>
          <a:p>
            <a:r>
              <a:rPr lang="da-DK" dirty="0"/>
              <a:t>Ærlig og respektfuld samtale om rygestop kan styrke (ikke svække) behandlingsalliancen</a:t>
            </a:r>
          </a:p>
          <a:p>
            <a:r>
              <a:rPr lang="da-DK" dirty="0"/>
              <a:t>Rygestopstøtte bør være tilpasset specifikt til den lungesygdom, der behandles</a:t>
            </a:r>
          </a:p>
        </p:txBody>
      </p:sp>
    </p:spTree>
    <p:extLst>
      <p:ext uri="{BB962C8B-B14F-4D97-AF65-F5344CB8AC3E}">
        <p14:creationId xmlns:p14="http://schemas.microsoft.com/office/powerpoint/2010/main" val="24012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latin typeface="Bahnschrift SemiBold" panose="020B0502040204020203" pitchFamily="34" charset="0"/>
              </a:rPr>
              <a:t>Der findes en behandling, der…</a:t>
            </a:r>
          </a:p>
        </p:txBody>
      </p:sp>
      <p:sp>
        <p:nvSpPr>
          <p:cNvPr id="3" name="Pladsholder til indhold 2"/>
          <p:cNvSpPr>
            <a:spLocks noGrp="1"/>
          </p:cNvSpPr>
          <p:nvPr>
            <p:ph idx="1"/>
          </p:nvPr>
        </p:nvSpPr>
        <p:spPr/>
        <p:txBody>
          <a:bodyPr>
            <a:normAutofit fontScale="92500" lnSpcReduction="10000"/>
          </a:bodyPr>
          <a:lstStyle/>
          <a:p>
            <a:r>
              <a:rPr lang="da-DK" dirty="0"/>
              <a:t>…nedsætter risiko for KOL forværring og død med 20-30%.</a:t>
            </a:r>
          </a:p>
          <a:p>
            <a:r>
              <a:rPr lang="da-DK" dirty="0"/>
              <a:t>…forbedrer overlevelse med 30% ved lungekræft.</a:t>
            </a:r>
          </a:p>
          <a:p>
            <a:r>
              <a:rPr lang="da-DK" dirty="0"/>
              <a:t>…mindsker medicinforbrug og reducerer symptomer ved astma.</a:t>
            </a:r>
          </a:p>
          <a:p>
            <a:r>
              <a:rPr lang="da-DK" dirty="0"/>
              <a:t>…forbedrer livskvalitet på tværs af sygdomsgrupper.</a:t>
            </a:r>
          </a:p>
          <a:p>
            <a:endParaRPr lang="da-DK" dirty="0"/>
          </a:p>
          <a:p>
            <a:pPr marL="0" indent="0">
              <a:buNone/>
            </a:pPr>
            <a:r>
              <a:rPr lang="da-DK" dirty="0"/>
              <a:t>Hyppige, ikke-alvorlige bivirkninger:</a:t>
            </a:r>
          </a:p>
          <a:p>
            <a:r>
              <a:rPr lang="da-DK" dirty="0"/>
              <a:t>Humørsvingninger, koncentrationsbesvær, appetitændringer og/eller fysisk ubehag i 2-3 uger efter behandling</a:t>
            </a:r>
          </a:p>
          <a:p>
            <a:pPr marL="0" indent="0">
              <a:buNone/>
            </a:pPr>
            <a:endParaRPr lang="da-DK" dirty="0"/>
          </a:p>
          <a:p>
            <a:pPr marL="0" indent="0">
              <a:buNone/>
            </a:pPr>
            <a:r>
              <a:rPr lang="da-DK" b="1" dirty="0"/>
              <a:t>Vil du anbefale denne behandling til dine patienter?</a:t>
            </a:r>
          </a:p>
        </p:txBody>
      </p:sp>
      <p:sp>
        <p:nvSpPr>
          <p:cNvPr id="5" name="Tekstfelt 4"/>
          <p:cNvSpPr txBox="1"/>
          <p:nvPr/>
        </p:nvSpPr>
        <p:spPr>
          <a:xfrm>
            <a:off x="838200" y="6311900"/>
            <a:ext cx="9959236" cy="338554"/>
          </a:xfrm>
          <a:prstGeom prst="rect">
            <a:avLst/>
          </a:prstGeom>
          <a:noFill/>
        </p:spPr>
        <p:txBody>
          <a:bodyPr wrap="square" rtlCol="0">
            <a:spAutoFit/>
          </a:bodyPr>
          <a:lstStyle/>
          <a:p>
            <a:r>
              <a:rPr lang="da-DK" sz="1600" dirty="0">
                <a:hlinkClick r:id="rId2"/>
              </a:rPr>
              <a:t>Caini et al 2022</a:t>
            </a:r>
            <a:r>
              <a:rPr lang="da-DK" sz="1600" dirty="0"/>
              <a:t>; </a:t>
            </a:r>
            <a:r>
              <a:rPr lang="da-DK" sz="1600" dirty="0">
                <a:hlinkClick r:id="rId3"/>
              </a:rPr>
              <a:t>Jimenez-Ruiz et al. 2015</a:t>
            </a:r>
            <a:r>
              <a:rPr lang="da-DK" sz="1600" dirty="0"/>
              <a:t>; </a:t>
            </a:r>
            <a:r>
              <a:rPr lang="da-DK" sz="1600" dirty="0">
                <a:hlinkClick r:id="rId4"/>
              </a:rPr>
              <a:t>Nielsen et al. 2024</a:t>
            </a:r>
            <a:r>
              <a:rPr lang="da-DK" sz="1600" dirty="0"/>
              <a:t>; </a:t>
            </a:r>
            <a:r>
              <a:rPr lang="da-DK" sz="1600" dirty="0">
                <a:hlinkClick r:id="rId5"/>
              </a:rPr>
              <a:t>Tønnesen et al. 2005 </a:t>
            </a:r>
            <a:endParaRPr lang="da-DK" sz="1600" dirty="0"/>
          </a:p>
        </p:txBody>
      </p:sp>
    </p:spTree>
    <p:extLst>
      <p:ext uri="{BB962C8B-B14F-4D97-AF65-F5344CB8AC3E}">
        <p14:creationId xmlns:p14="http://schemas.microsoft.com/office/powerpoint/2010/main" val="211510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9149" y="1376408"/>
            <a:ext cx="7590609" cy="1325563"/>
          </a:xfrm>
        </p:spPr>
        <p:txBody>
          <a:bodyPr/>
          <a:lstStyle/>
          <a:p>
            <a:pPr algn="r"/>
            <a:r>
              <a:rPr lang="da-DK" dirty="0">
                <a:latin typeface="Bahnschrift SemiBold" panose="020B0502040204020203" pitchFamily="34" charset="0"/>
              </a:rPr>
              <a:t>Tak for opmærksomheden</a:t>
            </a:r>
          </a:p>
        </p:txBody>
      </p:sp>
      <p:pic>
        <p:nvPicPr>
          <p:cNvPr id="4" name="Pladsholder til indhold 3" descr="Useful Tips to Stop Harmful Smoking Habit | Techno FAQ"/>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06662"/>
            <a:ext cx="6521078" cy="4351338"/>
          </a:xfrm>
        </p:spPr>
      </p:pic>
      <p:sp>
        <p:nvSpPr>
          <p:cNvPr id="3" name="Tekstfelt 2"/>
          <p:cNvSpPr txBox="1"/>
          <p:nvPr/>
        </p:nvSpPr>
        <p:spPr>
          <a:xfrm>
            <a:off x="6521078" y="5227320"/>
            <a:ext cx="4678680" cy="954107"/>
          </a:xfrm>
          <a:prstGeom prst="rect">
            <a:avLst/>
          </a:prstGeom>
          <a:noFill/>
        </p:spPr>
        <p:txBody>
          <a:bodyPr wrap="square" rtlCol="0">
            <a:spAutoFit/>
          </a:bodyPr>
          <a:lstStyle/>
          <a:p>
            <a:pPr algn="r"/>
            <a:r>
              <a:rPr lang="da-DK" sz="2800" dirty="0">
                <a:latin typeface="Bahnschrift" panose="020B0502040204020203" pitchFamily="34" charset="0"/>
              </a:rPr>
              <a:t>Kontakt</a:t>
            </a:r>
          </a:p>
          <a:p>
            <a:pPr algn="r"/>
            <a:r>
              <a:rPr lang="da-DK" sz="2800" dirty="0">
                <a:latin typeface="Bahnschrift" panose="020B0502040204020203" pitchFamily="34" charset="0"/>
              </a:rPr>
              <a:t>ingeborg.farver@rsyd.dk</a:t>
            </a:r>
          </a:p>
        </p:txBody>
      </p:sp>
    </p:spTree>
    <p:extLst>
      <p:ext uri="{BB962C8B-B14F-4D97-AF65-F5344CB8AC3E}">
        <p14:creationId xmlns:p14="http://schemas.microsoft.com/office/powerpoint/2010/main" val="21514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Barrierer for rygestopstøtte</a:t>
            </a:r>
          </a:p>
        </p:txBody>
      </p:sp>
      <p:sp>
        <p:nvSpPr>
          <p:cNvPr id="3" name="Pladsholder til indhold 2"/>
          <p:cNvSpPr>
            <a:spLocks noGrp="1"/>
          </p:cNvSpPr>
          <p:nvPr>
            <p:ph idx="1"/>
          </p:nvPr>
        </p:nvSpPr>
        <p:spPr/>
        <p:txBody>
          <a:bodyPr/>
          <a:lstStyle/>
          <a:p>
            <a:endParaRPr lang="da-DK" dirty="0"/>
          </a:p>
        </p:txBody>
      </p:sp>
      <p:sp>
        <p:nvSpPr>
          <p:cNvPr id="4" name="Tekstfelt 3"/>
          <p:cNvSpPr txBox="1"/>
          <p:nvPr/>
        </p:nvSpPr>
        <p:spPr>
          <a:xfrm>
            <a:off x="838200" y="6311900"/>
            <a:ext cx="9959236" cy="338554"/>
          </a:xfrm>
          <a:prstGeom prst="rect">
            <a:avLst/>
          </a:prstGeom>
          <a:noFill/>
        </p:spPr>
        <p:txBody>
          <a:bodyPr wrap="square" rtlCol="0">
            <a:spAutoFit/>
          </a:bodyPr>
          <a:lstStyle/>
          <a:p>
            <a:r>
              <a:rPr lang="da-DK" sz="1600" dirty="0">
                <a:hlinkClick r:id="rId2"/>
              </a:rPr>
              <a:t>Jørgensen et al. 2024</a:t>
            </a:r>
            <a:endParaRPr lang="da-DK" sz="1600" dirty="0"/>
          </a:p>
        </p:txBody>
      </p:sp>
      <p:pic>
        <p:nvPicPr>
          <p:cNvPr id="5" name="Billede 4"/>
          <p:cNvPicPr>
            <a:picLocks noChangeAspect="1"/>
          </p:cNvPicPr>
          <p:nvPr/>
        </p:nvPicPr>
        <p:blipFill>
          <a:blip r:embed="rId3"/>
          <a:stretch>
            <a:fillRect/>
          </a:stretch>
        </p:blipFill>
        <p:spPr>
          <a:xfrm>
            <a:off x="691640" y="1387475"/>
            <a:ext cx="10662160" cy="4924425"/>
          </a:xfrm>
          <a:prstGeom prst="rect">
            <a:avLst/>
          </a:prstGeom>
        </p:spPr>
      </p:pic>
    </p:spTree>
    <p:extLst>
      <p:ext uri="{BB962C8B-B14F-4D97-AF65-F5344CB8AC3E}">
        <p14:creationId xmlns:p14="http://schemas.microsoft.com/office/powerpoint/2010/main" val="368654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da-DK"/>
          </a:p>
        </p:txBody>
      </p:sp>
      <p:pic>
        <p:nvPicPr>
          <p:cNvPr id="6" name="Billede 5">
            <a:extLst>
              <a:ext uri="{FF2B5EF4-FFF2-40B4-BE49-F238E27FC236}">
                <a16:creationId xmlns:a16="http://schemas.microsoft.com/office/drawing/2014/main" id="{C4C12DCC-0480-A04C-912C-ABC78ECFDAED}"/>
              </a:ext>
            </a:extLst>
          </p:cNvPr>
          <p:cNvPicPr>
            <a:picLocks noChangeAspect="1"/>
          </p:cNvPicPr>
          <p:nvPr/>
        </p:nvPicPr>
        <p:blipFill>
          <a:blip r:embed="rId2"/>
          <a:stretch>
            <a:fillRect/>
          </a:stretch>
        </p:blipFill>
        <p:spPr>
          <a:xfrm>
            <a:off x="838200" y="1399953"/>
            <a:ext cx="8531276" cy="4911947"/>
          </a:xfrm>
          <a:prstGeom prst="rect">
            <a:avLst/>
          </a:prstGeom>
        </p:spPr>
      </p:pic>
      <p:sp>
        <p:nvSpPr>
          <p:cNvPr id="4" name="Titel 3"/>
          <p:cNvSpPr>
            <a:spLocks noGrp="1"/>
          </p:cNvSpPr>
          <p:nvPr>
            <p:ph type="title"/>
          </p:nvPr>
        </p:nvSpPr>
        <p:spPr/>
        <p:txBody>
          <a:bodyPr/>
          <a:lstStyle/>
          <a:p>
            <a:r>
              <a:rPr lang="da-DK" dirty="0">
                <a:latin typeface="Bahnschrift SemiBold" panose="020B0502040204020203" pitchFamily="34" charset="0"/>
              </a:rPr>
              <a:t>De andre gør det ikke…</a:t>
            </a:r>
            <a:endParaRPr lang="da-DK" dirty="0"/>
          </a:p>
        </p:txBody>
      </p:sp>
      <p:sp>
        <p:nvSpPr>
          <p:cNvPr id="8" name="Tekstfelt 7"/>
          <p:cNvSpPr txBox="1"/>
          <p:nvPr/>
        </p:nvSpPr>
        <p:spPr>
          <a:xfrm>
            <a:off x="838200" y="6311900"/>
            <a:ext cx="9959236" cy="338554"/>
          </a:xfrm>
          <a:prstGeom prst="rect">
            <a:avLst/>
          </a:prstGeom>
          <a:noFill/>
        </p:spPr>
        <p:txBody>
          <a:bodyPr wrap="square" rtlCol="0">
            <a:spAutoFit/>
          </a:bodyPr>
          <a:lstStyle/>
          <a:p>
            <a:r>
              <a:rPr lang="da-DK" sz="1600" dirty="0">
                <a:hlinkClick r:id="rId3"/>
              </a:rPr>
              <a:t>Sundhedsstyrelsen: Danskernes rygevaner 2024</a:t>
            </a:r>
            <a:endParaRPr lang="da-DK" sz="1600" dirty="0"/>
          </a:p>
        </p:txBody>
      </p:sp>
    </p:spTree>
    <p:extLst>
      <p:ext uri="{BB962C8B-B14F-4D97-AF65-F5344CB8AC3E}">
        <p14:creationId xmlns:p14="http://schemas.microsoft.com/office/powerpoint/2010/main" val="3693019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7BF8CBA-7E79-9E4F-B734-141FF39A1C6E}"/>
              </a:ext>
            </a:extLst>
          </p:cNvPr>
          <p:cNvPicPr>
            <a:picLocks noChangeAspect="1"/>
          </p:cNvPicPr>
          <p:nvPr/>
        </p:nvPicPr>
        <p:blipFill rotWithShape="1">
          <a:blip r:embed="rId3"/>
          <a:srcRect b="6582"/>
          <a:stretch/>
        </p:blipFill>
        <p:spPr>
          <a:xfrm>
            <a:off x="2773018" y="1690688"/>
            <a:ext cx="7578747" cy="5078712"/>
          </a:xfrm>
          <a:prstGeom prst="rect">
            <a:avLst/>
          </a:prstGeom>
        </p:spPr>
      </p:pic>
      <p:sp>
        <p:nvSpPr>
          <p:cNvPr id="3" name="Titel 2"/>
          <p:cNvSpPr>
            <a:spLocks noGrp="1"/>
          </p:cNvSpPr>
          <p:nvPr>
            <p:ph type="title"/>
          </p:nvPr>
        </p:nvSpPr>
        <p:spPr/>
        <p:txBody>
          <a:bodyPr/>
          <a:lstStyle/>
          <a:p>
            <a:r>
              <a:rPr lang="da-DK" dirty="0">
                <a:latin typeface="Bahnschrift SemiBold" panose="020B0502040204020203" pitchFamily="34" charset="0"/>
              </a:rPr>
              <a:t>(Manglende) hjælp til rygestop</a:t>
            </a:r>
          </a:p>
        </p:txBody>
      </p:sp>
      <p:sp>
        <p:nvSpPr>
          <p:cNvPr id="8" name="Tekstfelt 7"/>
          <p:cNvSpPr txBox="1"/>
          <p:nvPr/>
        </p:nvSpPr>
        <p:spPr>
          <a:xfrm>
            <a:off x="202095" y="6400068"/>
            <a:ext cx="9959236" cy="369332"/>
          </a:xfrm>
          <a:prstGeom prst="rect">
            <a:avLst/>
          </a:prstGeom>
          <a:noFill/>
        </p:spPr>
        <p:txBody>
          <a:bodyPr wrap="square" rtlCol="0">
            <a:spAutoFit/>
          </a:bodyPr>
          <a:lstStyle/>
          <a:p>
            <a:r>
              <a:rPr lang="da-DK" dirty="0">
                <a:hlinkClick r:id="rId4"/>
              </a:rPr>
              <a:t>Sundhedsstyrelsen: Danskernes rygevaner 2024</a:t>
            </a:r>
            <a:endParaRPr lang="da-DK" dirty="0"/>
          </a:p>
        </p:txBody>
      </p:sp>
    </p:spTree>
    <p:extLst>
      <p:ext uri="{BB962C8B-B14F-4D97-AF65-F5344CB8AC3E}">
        <p14:creationId xmlns:p14="http://schemas.microsoft.com/office/powerpoint/2010/main" val="25234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latin typeface="Bahnschrift SemiBold" panose="020B0502040204020203" pitchFamily="34" charset="0"/>
              </a:rPr>
              <a:t>Window</a:t>
            </a:r>
            <a:r>
              <a:rPr lang="da-DK" dirty="0">
                <a:latin typeface="Bahnschrift SemiBold" panose="020B0502040204020203" pitchFamily="34" charset="0"/>
              </a:rPr>
              <a:t> of </a:t>
            </a:r>
            <a:r>
              <a:rPr lang="da-DK" dirty="0" err="1">
                <a:latin typeface="Bahnschrift SemiBold" panose="020B0502040204020203" pitchFamily="34" charset="0"/>
              </a:rPr>
              <a:t>opportunity</a:t>
            </a:r>
            <a:endParaRPr lang="da-DK" dirty="0">
              <a:latin typeface="Bahnschrift SemiBold" panose="020B0502040204020203" pitchFamily="34" charset="0"/>
            </a:endParaRPr>
          </a:p>
        </p:txBody>
      </p:sp>
      <p:pic>
        <p:nvPicPr>
          <p:cNvPr id="1026" name="Picture 2" descr="window-146930_960_7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985" y="2102607"/>
            <a:ext cx="4625023" cy="32425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kstfelt 2"/>
          <p:cNvSpPr txBox="1"/>
          <p:nvPr/>
        </p:nvSpPr>
        <p:spPr>
          <a:xfrm>
            <a:off x="556591" y="6188765"/>
            <a:ext cx="10797209" cy="338554"/>
          </a:xfrm>
          <a:prstGeom prst="rect">
            <a:avLst/>
          </a:prstGeom>
          <a:noFill/>
        </p:spPr>
        <p:txBody>
          <a:bodyPr wrap="square" rtlCol="0">
            <a:spAutoFit/>
          </a:bodyPr>
          <a:lstStyle/>
          <a:p>
            <a:r>
              <a:rPr lang="da-DK" sz="1600" dirty="0">
                <a:hlinkClick r:id="rId3"/>
              </a:rPr>
              <a:t>Farver-Vestergaard &amp; Løkke 2024</a:t>
            </a:r>
            <a:r>
              <a:rPr lang="da-DK" sz="1600" dirty="0"/>
              <a:t>; </a:t>
            </a:r>
            <a:r>
              <a:rPr lang="da-DK" sz="1600" dirty="0">
                <a:hlinkClick r:id="rId4"/>
              </a:rPr>
              <a:t>Løkke et al. 2018</a:t>
            </a:r>
            <a:r>
              <a:rPr lang="da-DK" sz="1600" dirty="0"/>
              <a:t>; </a:t>
            </a:r>
            <a:r>
              <a:rPr lang="da-DK" sz="1600" dirty="0">
                <a:hlinkClick r:id="rId5"/>
              </a:rPr>
              <a:t>Tønnesen et al. 2019 </a:t>
            </a:r>
            <a:endParaRPr lang="da-DK" sz="1600" dirty="0"/>
          </a:p>
        </p:txBody>
      </p:sp>
    </p:spTree>
    <p:extLst>
      <p:ext uri="{BB962C8B-B14F-4D97-AF65-F5344CB8AC3E}">
        <p14:creationId xmlns:p14="http://schemas.microsoft.com/office/powerpoint/2010/main" val="394190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Bahnschrift SemiBold" panose="020B0502040204020203" pitchFamily="34" charset="0"/>
              </a:rPr>
              <a:t>Medvirkende faktorer til rygestop</a:t>
            </a:r>
          </a:p>
        </p:txBody>
      </p:sp>
      <p:pic>
        <p:nvPicPr>
          <p:cNvPr id="7" name="Billede 6">
            <a:extLst>
              <a:ext uri="{FF2B5EF4-FFF2-40B4-BE49-F238E27FC236}">
                <a16:creationId xmlns:a16="http://schemas.microsoft.com/office/drawing/2014/main" id="{235849C8-7DC2-1E4B-8636-91DB7FF2E02E}"/>
              </a:ext>
            </a:extLst>
          </p:cNvPr>
          <p:cNvPicPr>
            <a:picLocks noChangeAspect="1"/>
          </p:cNvPicPr>
          <p:nvPr/>
        </p:nvPicPr>
        <p:blipFill>
          <a:blip r:embed="rId2"/>
          <a:stretch>
            <a:fillRect/>
          </a:stretch>
        </p:blipFill>
        <p:spPr>
          <a:xfrm>
            <a:off x="1939124" y="1340692"/>
            <a:ext cx="8313752" cy="5517308"/>
          </a:xfrm>
          <a:prstGeom prst="rect">
            <a:avLst/>
          </a:prstGeom>
        </p:spPr>
      </p:pic>
      <p:sp>
        <p:nvSpPr>
          <p:cNvPr id="8" name="Afrundet rektangel 7">
            <a:extLst>
              <a:ext uri="{FF2B5EF4-FFF2-40B4-BE49-F238E27FC236}">
                <a16:creationId xmlns:a16="http://schemas.microsoft.com/office/drawing/2014/main" id="{B65C65AE-84AA-EA4E-87F6-F686B311EA8E}"/>
              </a:ext>
            </a:extLst>
          </p:cNvPr>
          <p:cNvSpPr/>
          <p:nvPr/>
        </p:nvSpPr>
        <p:spPr>
          <a:xfrm>
            <a:off x="3509490" y="1937026"/>
            <a:ext cx="5173020" cy="4018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Afrundet rektangel 8">
            <a:extLst>
              <a:ext uri="{FF2B5EF4-FFF2-40B4-BE49-F238E27FC236}">
                <a16:creationId xmlns:a16="http://schemas.microsoft.com/office/drawing/2014/main" id="{E15D1C8E-3565-7A4A-B502-471BB0980273}"/>
              </a:ext>
            </a:extLst>
          </p:cNvPr>
          <p:cNvSpPr/>
          <p:nvPr/>
        </p:nvSpPr>
        <p:spPr>
          <a:xfrm>
            <a:off x="2879335" y="3389059"/>
            <a:ext cx="3330451" cy="33068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427383" y="6519446"/>
            <a:ext cx="9959236" cy="338554"/>
          </a:xfrm>
          <a:prstGeom prst="rect">
            <a:avLst/>
          </a:prstGeom>
          <a:noFill/>
        </p:spPr>
        <p:txBody>
          <a:bodyPr wrap="square" rtlCol="0">
            <a:spAutoFit/>
          </a:bodyPr>
          <a:lstStyle/>
          <a:p>
            <a:r>
              <a:rPr lang="da-DK" sz="1600" dirty="0">
                <a:hlinkClick r:id="rId3"/>
              </a:rPr>
              <a:t>Sundhedsstyrelsen: Danskernes rygevaner 2024</a:t>
            </a:r>
            <a:endParaRPr lang="da-DK" sz="1600" dirty="0"/>
          </a:p>
        </p:txBody>
      </p:sp>
    </p:spTree>
    <p:extLst>
      <p:ext uri="{BB962C8B-B14F-4D97-AF65-F5344CB8AC3E}">
        <p14:creationId xmlns:p14="http://schemas.microsoft.com/office/powerpoint/2010/main" val="82090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670" y="1289948"/>
            <a:ext cx="8201025" cy="4100513"/>
          </a:xfrm>
        </p:spPr>
      </p:pic>
      <p:sp>
        <p:nvSpPr>
          <p:cNvPr id="7" name="Rektangel 6"/>
          <p:cNvSpPr/>
          <p:nvPr/>
        </p:nvSpPr>
        <p:spPr>
          <a:xfrm>
            <a:off x="1358946" y="4733925"/>
            <a:ext cx="9215437" cy="52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1799478" y="1493520"/>
            <a:ext cx="576262" cy="3977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Venstre klammeparentes 8"/>
          <p:cNvSpPr/>
          <p:nvPr/>
        </p:nvSpPr>
        <p:spPr>
          <a:xfrm rot="16200000">
            <a:off x="5819623" y="4155877"/>
            <a:ext cx="542925" cy="1851422"/>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10" name="Venstre klammeparentes 9"/>
          <p:cNvSpPr/>
          <p:nvPr/>
        </p:nvSpPr>
        <p:spPr>
          <a:xfrm rot="16200000">
            <a:off x="3809252" y="4028775"/>
            <a:ext cx="542925" cy="2077048"/>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11" name="Venstre klammeparentes 10"/>
          <p:cNvSpPr/>
          <p:nvPr/>
        </p:nvSpPr>
        <p:spPr>
          <a:xfrm rot="16200000">
            <a:off x="7829995" y="4047825"/>
            <a:ext cx="542925" cy="2077048"/>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12" name="Tekstfelt 11"/>
          <p:cNvSpPr txBox="1"/>
          <p:nvPr/>
        </p:nvSpPr>
        <p:spPr>
          <a:xfrm>
            <a:off x="4911634" y="5456451"/>
            <a:ext cx="2307869" cy="646331"/>
          </a:xfrm>
          <a:prstGeom prst="rect">
            <a:avLst/>
          </a:prstGeom>
          <a:noFill/>
        </p:spPr>
        <p:txBody>
          <a:bodyPr wrap="square" rtlCol="0">
            <a:spAutoFit/>
          </a:bodyPr>
          <a:lstStyle/>
          <a:p>
            <a:pPr algn="ctr"/>
            <a:r>
              <a:rPr lang="da-DK" dirty="0"/>
              <a:t>Ambivalent,</a:t>
            </a:r>
            <a:br>
              <a:rPr lang="da-DK" dirty="0"/>
            </a:br>
            <a:r>
              <a:rPr lang="da-DK" dirty="0"/>
              <a:t> har brug for støtte</a:t>
            </a:r>
          </a:p>
        </p:txBody>
      </p:sp>
      <p:sp>
        <p:nvSpPr>
          <p:cNvPr id="13" name="Tekstfelt 12"/>
          <p:cNvSpPr txBox="1"/>
          <p:nvPr/>
        </p:nvSpPr>
        <p:spPr>
          <a:xfrm>
            <a:off x="7141217" y="5470741"/>
            <a:ext cx="2100264" cy="646331"/>
          </a:xfrm>
          <a:prstGeom prst="rect">
            <a:avLst/>
          </a:prstGeom>
          <a:noFill/>
        </p:spPr>
        <p:txBody>
          <a:bodyPr wrap="square" rtlCol="0">
            <a:spAutoFit/>
          </a:bodyPr>
          <a:lstStyle/>
          <a:p>
            <a:pPr algn="ctr"/>
            <a:r>
              <a:rPr lang="da-DK" dirty="0"/>
              <a:t>Motiveret, </a:t>
            </a:r>
            <a:br>
              <a:rPr lang="da-DK" dirty="0"/>
            </a:br>
            <a:r>
              <a:rPr lang="da-DK" dirty="0"/>
              <a:t>klarer det selv</a:t>
            </a:r>
          </a:p>
        </p:txBody>
      </p:sp>
      <p:sp>
        <p:nvSpPr>
          <p:cNvPr id="14" name="Tekstfelt 13"/>
          <p:cNvSpPr txBox="1"/>
          <p:nvPr/>
        </p:nvSpPr>
        <p:spPr>
          <a:xfrm>
            <a:off x="2879374" y="5470741"/>
            <a:ext cx="2286000" cy="646331"/>
          </a:xfrm>
          <a:prstGeom prst="rect">
            <a:avLst/>
          </a:prstGeom>
          <a:noFill/>
        </p:spPr>
        <p:txBody>
          <a:bodyPr wrap="square" rtlCol="0">
            <a:spAutoFit/>
          </a:bodyPr>
          <a:lstStyle/>
          <a:p>
            <a:pPr algn="ctr"/>
            <a:r>
              <a:rPr lang="da-DK" dirty="0"/>
              <a:t>Ikke motiveret,</a:t>
            </a:r>
            <a:br>
              <a:rPr lang="da-DK" dirty="0"/>
            </a:br>
            <a:r>
              <a:rPr lang="da-DK" dirty="0"/>
              <a:t> ønsker ikke støtte</a:t>
            </a:r>
          </a:p>
        </p:txBody>
      </p:sp>
      <p:sp>
        <p:nvSpPr>
          <p:cNvPr id="15" name="Tekstfelt 14"/>
          <p:cNvSpPr txBox="1"/>
          <p:nvPr/>
        </p:nvSpPr>
        <p:spPr>
          <a:xfrm>
            <a:off x="447260" y="6311900"/>
            <a:ext cx="8891812" cy="307777"/>
          </a:xfrm>
          <a:prstGeom prst="rect">
            <a:avLst/>
          </a:prstGeom>
          <a:noFill/>
        </p:spPr>
        <p:txBody>
          <a:bodyPr wrap="square" rtlCol="0">
            <a:spAutoFit/>
          </a:bodyPr>
          <a:lstStyle/>
          <a:p>
            <a:r>
              <a:rPr lang="da-DK" sz="1400" dirty="0">
                <a:hlinkClick r:id="rId3"/>
              </a:rPr>
              <a:t>Hildebrand &amp; </a:t>
            </a:r>
            <a:r>
              <a:rPr lang="da-DK" sz="1400" dirty="0" err="1">
                <a:hlinkClick r:id="rId3"/>
              </a:rPr>
              <a:t>Sastry</a:t>
            </a:r>
            <a:r>
              <a:rPr lang="da-DK" sz="1400" dirty="0">
                <a:hlinkClick r:id="rId3"/>
              </a:rPr>
              <a:t> 2013</a:t>
            </a:r>
            <a:r>
              <a:rPr lang="da-DK" sz="1400" dirty="0"/>
              <a:t>; </a:t>
            </a:r>
            <a:r>
              <a:rPr lang="da-DK" sz="1400" dirty="0">
                <a:hlinkClick r:id="rId4"/>
              </a:rPr>
              <a:t>Sundhedsstyrelsen, Danskernes Rygevaner 2024</a:t>
            </a:r>
            <a:endParaRPr lang="da-DK" sz="1400" dirty="0"/>
          </a:p>
        </p:txBody>
      </p:sp>
      <p:sp>
        <p:nvSpPr>
          <p:cNvPr id="2" name="Titel 1"/>
          <p:cNvSpPr>
            <a:spLocks noGrp="1"/>
          </p:cNvSpPr>
          <p:nvPr>
            <p:ph type="title"/>
          </p:nvPr>
        </p:nvSpPr>
        <p:spPr/>
        <p:txBody>
          <a:bodyPr/>
          <a:lstStyle/>
          <a:p>
            <a:r>
              <a:rPr lang="da-DK" dirty="0">
                <a:latin typeface="Bahnschrift SemiBold" panose="020B0502040204020203" pitchFamily="34" charset="0"/>
              </a:rPr>
              <a:t>Parathed til rygestop</a:t>
            </a:r>
          </a:p>
        </p:txBody>
      </p:sp>
    </p:spTree>
    <p:extLst>
      <p:ext uri="{BB962C8B-B14F-4D97-AF65-F5344CB8AC3E}">
        <p14:creationId xmlns:p14="http://schemas.microsoft.com/office/powerpoint/2010/main" val="132125412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1933</Words>
  <Application>Microsoft Office PowerPoint</Application>
  <PresentationFormat>Widescreen</PresentationFormat>
  <Paragraphs>190</Paragraphs>
  <Slides>30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Bahnschrift</vt:lpstr>
      <vt:lpstr>Bahnschrift Light</vt:lpstr>
      <vt:lpstr>Bahnschrift SemiBold</vt:lpstr>
      <vt:lpstr>Bahnschrift SemiBold SemiConden</vt:lpstr>
      <vt:lpstr>Calibri</vt:lpstr>
      <vt:lpstr>Calibri Light</vt:lpstr>
      <vt:lpstr>Office-tema</vt:lpstr>
      <vt:lpstr>Rygestop - hvorfor og hvordan?</vt:lpstr>
      <vt:lpstr>Hvorfor og hvordan? </vt:lpstr>
      <vt:lpstr>Der findes en behandling, der…</vt:lpstr>
      <vt:lpstr>Barrierer for rygestopstøtte</vt:lpstr>
      <vt:lpstr>De andre gør det ikke…</vt:lpstr>
      <vt:lpstr>(Manglende) hjælp til rygestop</vt:lpstr>
      <vt:lpstr>Window of opportunity</vt:lpstr>
      <vt:lpstr>Medvirkende faktorer til rygestop</vt:lpstr>
      <vt:lpstr>Parathed til rygestop</vt:lpstr>
      <vt:lpstr>Patientens forventninger</vt:lpstr>
      <vt:lpstr>Hvorfor er rygestop så svært?</vt:lpstr>
      <vt:lpstr>Årsager til manglende fastholdelse af rygestop</vt:lpstr>
      <vt:lpstr>Hvordan stopper man med at ryge?</vt:lpstr>
      <vt:lpstr>Forandringscirklen</vt:lpstr>
      <vt:lpstr>Alle skuffer over tid…</vt:lpstr>
      <vt:lpstr>Hvordan støtter man op om rygestop?</vt:lpstr>
      <vt:lpstr>Alle gør lidt – ingen gør det hele</vt:lpstr>
      <vt:lpstr>PowerPoint Presentation</vt:lpstr>
      <vt:lpstr>Vurdering af forandringsparathed</vt:lpstr>
      <vt:lpstr>Vurdering af forandringsparathed</vt:lpstr>
      <vt:lpstr>Vurdering af forandringsparathed</vt:lpstr>
      <vt:lpstr>Ambivalens en tilstand der går forud for forandring</vt:lpstr>
      <vt:lpstr>Overvejelsesfasen - ambivalens</vt:lpstr>
      <vt:lpstr>Forberedende-mobiliserende tilgang </vt:lpstr>
      <vt:lpstr>Forberedende tilgang</vt:lpstr>
      <vt:lpstr>Mobiliserende tilgang</vt:lpstr>
      <vt:lpstr>Understøttende materiale</vt:lpstr>
      <vt:lpstr>Hvad siger personalet?</vt:lpstr>
      <vt:lpstr>Opsummering: Rygestop – hvorfor og hvordan?</vt:lpstr>
      <vt:lpstr>Tak for opmærksomheden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Rygestop ved  (udredning for) lungekræft</dc:title>
  <dc:creator>Ingeborg Farver-Vestergaard</dc:creator>
  <cp:lastModifiedBy>Helle Marie Christensen</cp:lastModifiedBy>
  <cp:revision>82</cp:revision>
  <dcterms:created xsi:type="dcterms:W3CDTF">2022-11-17T07:12:43Z</dcterms:created>
  <dcterms:modified xsi:type="dcterms:W3CDTF">2025-03-12T11:04:56Z</dcterms:modified>
</cp:coreProperties>
</file>