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59" r:id="rId4"/>
    <p:sldId id="260" r:id="rId5"/>
    <p:sldId id="261" r:id="rId6"/>
    <p:sldId id="257" r:id="rId7"/>
    <p:sldId id="262" r:id="rId8"/>
    <p:sldId id="263" r:id="rId9"/>
    <p:sldId id="264" r:id="rId10"/>
    <p:sldId id="265" r:id="rId11"/>
    <p:sldId id="266" r:id="rId12"/>
    <p:sldId id="267" r:id="rId13"/>
    <p:sldId id="268" r:id="rId14"/>
    <p:sldId id="271"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C027E-5EDA-43AB-B2C0-ADD2FBA0C934}" v="2" dt="2026-03-12T17:21:45.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656" autoAdjust="0"/>
  </p:normalViewPr>
  <p:slideViewPr>
    <p:cSldViewPr snapToGrid="0">
      <p:cViewPr varScale="1">
        <p:scale>
          <a:sx n="61" d="100"/>
          <a:sy n="61" d="100"/>
        </p:scale>
        <p:origin x="14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4D7B5-453B-4149-91A0-5098C175E6B4}" type="datetimeFigureOut">
              <a:rPr lang="da-DK" smtClean="0"/>
              <a:t>14-03-2026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2E426-15A9-41EA-A836-1CEE1F1D44EE}" type="slidenum">
              <a:rPr lang="da-DK" smtClean="0"/>
              <a:t>‹nr.›</a:t>
            </a:fld>
            <a:endParaRPr lang="da-DK"/>
          </a:p>
        </p:txBody>
      </p:sp>
    </p:spTree>
    <p:extLst>
      <p:ext uri="{BB962C8B-B14F-4D97-AF65-F5344CB8AC3E}">
        <p14:creationId xmlns:p14="http://schemas.microsoft.com/office/powerpoint/2010/main" val="354871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ungemedicin.dk/idiopatisk-pulmonal-fibrose-ip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jm.org/doi/full/10.1056/NEJMoa140258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Karakteret ved at være en inflammation, fibrose (arvvævsdannelse) eller andre forandringer i alveole væggen (</a:t>
            </a:r>
            <a:r>
              <a:rPr lang="da-DK" dirty="0" err="1"/>
              <a:t>interstidiet</a:t>
            </a:r>
            <a:r>
              <a:rPr lang="da-DK" dirty="0"/>
              <a:t>)</a:t>
            </a:r>
          </a:p>
          <a:p>
            <a:pPr marL="171450" indent="-171450">
              <a:buFont typeface="Arial" panose="020B0604020202020204" pitchFamily="34" charset="0"/>
              <a:buChar char="•"/>
            </a:pPr>
            <a:r>
              <a:rPr lang="da-DK" dirty="0"/>
              <a:t>Betyder alveolevæggen bliver fortykket og lungevævet bliver stift </a:t>
            </a:r>
            <a:r>
              <a:rPr lang="da-DK" dirty="0">
                <a:sym typeface="Wingdings" panose="05000000000000000000" pitchFamily="2" charset="2"/>
              </a:rPr>
              <a:t> nedsætter diffusionen</a:t>
            </a:r>
            <a:endParaRPr lang="da-DK" dirty="0"/>
          </a:p>
          <a:p>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2</a:t>
            </a:fld>
            <a:endParaRPr lang="da-DK"/>
          </a:p>
        </p:txBody>
      </p:sp>
    </p:spTree>
    <p:extLst>
      <p:ext uri="{BB962C8B-B14F-4D97-AF65-F5344CB8AC3E}">
        <p14:creationId xmlns:p14="http://schemas.microsoft.com/office/powerpoint/2010/main" val="358249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Patienterne oplever det som værdifuldt at samtalen over video sparre dem tid og transport</a:t>
            </a:r>
          </a:p>
          <a:p>
            <a:endParaRPr lang="da-DK" dirty="0"/>
          </a:p>
          <a:p>
            <a:r>
              <a:rPr lang="da-DK" dirty="0"/>
              <a:t>Oplever at samtaler 12 uger efter opstart af behandling ikke har noget betydning for dem og dermed er overflødig</a:t>
            </a:r>
          </a:p>
          <a:p>
            <a:endParaRPr lang="da-DK" dirty="0"/>
          </a:p>
          <a:p>
            <a:r>
              <a:rPr lang="da-DK" dirty="0"/>
              <a:t>Oplever at ikke alle fremmødetider kan erstattes af video FIND</a:t>
            </a:r>
            <a:r>
              <a:rPr lang="da-DK" baseline="0" dirty="0"/>
              <a:t> CITAT</a:t>
            </a:r>
            <a:endParaRPr lang="da-DK" dirty="0"/>
          </a:p>
          <a:p>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12</a:t>
            </a:fld>
            <a:endParaRPr lang="da-DK"/>
          </a:p>
        </p:txBody>
      </p:sp>
    </p:spTree>
    <p:extLst>
      <p:ext uri="{BB962C8B-B14F-4D97-AF65-F5344CB8AC3E}">
        <p14:creationId xmlns:p14="http://schemas.microsoft.com/office/powerpoint/2010/main" val="226406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Pårørendes betydning</a:t>
            </a:r>
          </a:p>
          <a:p>
            <a:pPr lvl="1"/>
            <a:r>
              <a:rPr lang="da-DK" dirty="0"/>
              <a:t>Pårørende har stor betydning for patientens oplevelse af handleevne</a:t>
            </a:r>
          </a:p>
          <a:p>
            <a:pPr lvl="1"/>
            <a:r>
              <a:rPr lang="da-DK" dirty="0"/>
              <a:t>Video giver mulighed for at pårørende kan deltage i samtalen</a:t>
            </a:r>
          </a:p>
          <a:p>
            <a:pPr lvl="1"/>
            <a:r>
              <a:rPr lang="da-DK" dirty="0"/>
              <a:t>Pårørende har stor betydning for håndteringen af teknikken omkring videosamtalen</a:t>
            </a:r>
          </a:p>
          <a:p>
            <a:endParaRPr lang="da-DK" dirty="0"/>
          </a:p>
          <a:p>
            <a:r>
              <a:rPr lang="da-DK" dirty="0"/>
              <a:t>Håndteringsstrategier</a:t>
            </a:r>
          </a:p>
          <a:p>
            <a:pPr lvl="1"/>
            <a:r>
              <a:rPr lang="da-DK" dirty="0"/>
              <a:t>Sygdommen IPF har ændret patienternes perspektiv på deres hverdag</a:t>
            </a:r>
          </a:p>
          <a:p>
            <a:pPr lvl="1"/>
            <a:r>
              <a:rPr lang="da-DK" dirty="0"/>
              <a:t>Livet skal stadig leves</a:t>
            </a:r>
            <a:r>
              <a:rPr lang="da-DK" b="1" dirty="0"/>
              <a:t> vs</a:t>
            </a:r>
            <a:r>
              <a:rPr lang="da-DK" dirty="0"/>
              <a:t>. Min tid er begrænset og snarlig udløbsdato FIND CITAT</a:t>
            </a:r>
          </a:p>
          <a:p>
            <a:endParaRPr lang="da-DK" dirty="0"/>
          </a:p>
          <a:p>
            <a:r>
              <a:rPr lang="da-DK" dirty="0"/>
              <a:t>Komorbiditet</a:t>
            </a:r>
          </a:p>
          <a:p>
            <a:pPr lvl="1"/>
            <a:r>
              <a:rPr lang="da-DK"/>
              <a:t>Komorbiditet </a:t>
            </a:r>
            <a:r>
              <a:rPr lang="da-DK" dirty="0"/>
              <a:t>fylder og begrænser hverdagen</a:t>
            </a:r>
          </a:p>
          <a:p>
            <a:endParaRPr lang="da-DK" dirty="0"/>
          </a:p>
          <a:p>
            <a:r>
              <a:rPr lang="da-DK" dirty="0"/>
              <a:t>Medicinhåndtering</a:t>
            </a:r>
          </a:p>
          <a:p>
            <a:pPr lvl="1"/>
            <a:r>
              <a:rPr lang="da-DK" dirty="0"/>
              <a:t>Behandlingen skaber en tryghed </a:t>
            </a:r>
            <a:r>
              <a:rPr lang="da-DK" b="1" dirty="0"/>
              <a:t>vs</a:t>
            </a:r>
            <a:r>
              <a:rPr lang="da-DK" dirty="0"/>
              <a:t>. Tabletterne fylder og er irriterende</a:t>
            </a:r>
          </a:p>
          <a:p>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13</a:t>
            </a:fld>
            <a:endParaRPr lang="da-DK"/>
          </a:p>
        </p:txBody>
      </p:sp>
    </p:spTree>
    <p:extLst>
      <p:ext uri="{BB962C8B-B14F-4D97-AF65-F5344CB8AC3E}">
        <p14:creationId xmlns:p14="http://schemas.microsoft.com/office/powerpoint/2010/main" val="26431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Ovenstående</a:t>
            </a:r>
            <a:r>
              <a:rPr lang="da-DK" baseline="0" dirty="0"/>
              <a:t> er områder hvor vi på lungemedicinsk ambulatorie på OUH tænker at kunne bruge videosamtaler i fremtiden. Vi tænker at videosamtaler skal bruges tværfagligt og </a:t>
            </a:r>
            <a:r>
              <a:rPr lang="da-DK" baseline="0" dirty="0" err="1"/>
              <a:t>tværsektionelt</a:t>
            </a:r>
            <a:r>
              <a:rPr lang="da-DK" baseline="0" dirty="0"/>
              <a:t> hvor også møder med kommunen kunne tænkes ind for at sikre gode og sammenhængende patientforløb.</a:t>
            </a:r>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15</a:t>
            </a:fld>
            <a:endParaRPr lang="da-DK"/>
          </a:p>
        </p:txBody>
      </p:sp>
    </p:spTree>
    <p:extLst>
      <p:ext uri="{BB962C8B-B14F-4D97-AF65-F5344CB8AC3E}">
        <p14:creationId xmlns:p14="http://schemas.microsoft.com/office/powerpoint/2010/main" val="374093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KILDE</a:t>
            </a:r>
          </a:p>
          <a:p>
            <a:r>
              <a:rPr lang="da-DK" sz="1200" kern="1200" dirty="0">
                <a:solidFill>
                  <a:schemeClr val="tx1"/>
                </a:solidFill>
                <a:effectLst/>
                <a:latin typeface="+mn-lt"/>
                <a:ea typeface="+mn-ea"/>
                <a:cs typeface="+mn-cs"/>
              </a:rPr>
              <a:t>Østergård NM., Prior TS., Bendstrup E., Davidsen JR., </a:t>
            </a:r>
            <a:r>
              <a:rPr lang="da-DK" sz="1200" kern="1200" dirty="0" err="1">
                <a:solidFill>
                  <a:schemeClr val="tx1"/>
                </a:solidFill>
                <a:effectLst/>
                <a:latin typeface="+mn-lt"/>
                <a:ea typeface="+mn-ea"/>
                <a:cs typeface="+mn-cs"/>
              </a:rPr>
              <a:t>Huremovic</a:t>
            </a:r>
            <a:r>
              <a:rPr lang="da-DK" sz="1200" kern="1200" dirty="0">
                <a:solidFill>
                  <a:schemeClr val="tx1"/>
                </a:solidFill>
                <a:effectLst/>
                <a:latin typeface="+mn-lt"/>
                <a:ea typeface="+mn-ea"/>
                <a:cs typeface="+mn-cs"/>
              </a:rPr>
              <a:t> J., Shaker S. HD, et al. </a:t>
            </a:r>
            <a:r>
              <a:rPr lang="da-DK" sz="1200" kern="1200" dirty="0" err="1">
                <a:solidFill>
                  <a:schemeClr val="tx1"/>
                </a:solidFill>
                <a:effectLst/>
                <a:latin typeface="+mn-lt"/>
                <a:ea typeface="+mn-ea"/>
                <a:cs typeface="+mn-cs"/>
              </a:rPr>
              <a:t>Idiopatisk</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Pulmonal</a:t>
            </a:r>
            <a:r>
              <a:rPr lang="da-DK" sz="1200" kern="1200" dirty="0">
                <a:solidFill>
                  <a:schemeClr val="tx1"/>
                </a:solidFill>
                <a:effectLst/>
                <a:latin typeface="+mn-lt"/>
                <a:ea typeface="+mn-ea"/>
                <a:cs typeface="+mn-cs"/>
              </a:rPr>
              <a:t> Fibrose (IPF) </a:t>
            </a:r>
            <a:r>
              <a:rPr lang="da-DK" sz="1200" u="sng" kern="1200" dirty="0">
                <a:solidFill>
                  <a:schemeClr val="tx1"/>
                </a:solidFill>
                <a:effectLst/>
                <a:latin typeface="+mn-lt"/>
                <a:ea typeface="+mn-ea"/>
                <a:cs typeface="+mn-cs"/>
                <a:hlinkClick r:id="rId3"/>
              </a:rPr>
              <a:t>https://lungemedicin.dk/idiopatisk-pulmonal-fibrose-ipf/</a:t>
            </a:r>
            <a:r>
              <a:rPr lang="da-DK" sz="1200" kern="1200" dirty="0">
                <a:solidFill>
                  <a:schemeClr val="tx1"/>
                </a:solidFill>
                <a:effectLst/>
                <a:latin typeface="+mn-lt"/>
                <a:ea typeface="+mn-ea"/>
                <a:cs typeface="+mn-cs"/>
              </a:rPr>
              <a:t>: Dansk Lungemedicinsk Selskab; 2023</a:t>
            </a:r>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3</a:t>
            </a:fld>
            <a:endParaRPr lang="da-DK"/>
          </a:p>
        </p:txBody>
      </p:sp>
    </p:spTree>
    <p:extLst>
      <p:ext uri="{BB962C8B-B14F-4D97-AF65-F5344CB8AC3E}">
        <p14:creationId xmlns:p14="http://schemas.microsoft.com/office/powerpoint/2010/main" val="145393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Symptomer</a:t>
            </a:r>
            <a:r>
              <a:rPr lang="da-DK" baseline="0" dirty="0"/>
              <a:t> = åndenød og hoste (oftest tør)</a:t>
            </a:r>
          </a:p>
          <a:p>
            <a:r>
              <a:rPr lang="da-DK" baseline="0" dirty="0"/>
              <a:t>Høj symptom byrde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Prognose med medianoverlevelse på 3-5 år uden behandling.</a:t>
            </a:r>
            <a:endParaRPr lang="da-DK" dirty="0"/>
          </a:p>
          <a:p>
            <a:r>
              <a:rPr lang="da-DK" baseline="0" dirty="0"/>
              <a:t>Dårlig prognose + høj symptombyrde skaber angst, isolation, </a:t>
            </a:r>
            <a:r>
              <a:rPr lang="da-DK" baseline="0" dirty="0" err="1"/>
              <a:t>fatique</a:t>
            </a:r>
            <a:r>
              <a:rPr lang="da-DK" baseline="0" dirty="0"/>
              <a:t> og depression hvilket alt sammen påvirker patientens livskvalitet.</a:t>
            </a:r>
          </a:p>
        </p:txBody>
      </p:sp>
      <p:sp>
        <p:nvSpPr>
          <p:cNvPr id="4" name="Pladsholder til slidenummer 3"/>
          <p:cNvSpPr>
            <a:spLocks noGrp="1"/>
          </p:cNvSpPr>
          <p:nvPr>
            <p:ph type="sldNum" sz="quarter" idx="10"/>
          </p:nvPr>
        </p:nvSpPr>
        <p:spPr/>
        <p:txBody>
          <a:bodyPr/>
          <a:lstStyle/>
          <a:p>
            <a:fld id="{3BC2E426-15A9-41EA-A836-1CEE1F1D44EE}" type="slidenum">
              <a:rPr lang="da-DK" smtClean="0"/>
              <a:t>4</a:t>
            </a:fld>
            <a:endParaRPr lang="da-DK"/>
          </a:p>
        </p:txBody>
      </p:sp>
    </p:spTree>
    <p:extLst>
      <p:ext uri="{BB962C8B-B14F-4D97-AF65-F5344CB8AC3E}">
        <p14:creationId xmlns:p14="http://schemas.microsoft.com/office/powerpoint/2010/main" val="54932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arenR"/>
            </a:pPr>
            <a:r>
              <a:rPr lang="da-DK" dirty="0"/>
              <a:t>IPF</a:t>
            </a:r>
            <a:r>
              <a:rPr lang="da-DK" baseline="0" dirty="0"/>
              <a:t> er som udgangspunkt en uhelbredelig sygdom, eneste egentlige helbredende behandling er lungetransplantation, som ikke vurderes relevant for ret mange patienter.</a:t>
            </a:r>
          </a:p>
          <a:p>
            <a:pPr marL="228600" indent="-228600">
              <a:buAutoNum type="arabicParenR"/>
            </a:pPr>
            <a:r>
              <a:rPr lang="da-DK" baseline="0" dirty="0" err="1"/>
              <a:t>Pirfenidon</a:t>
            </a:r>
            <a:r>
              <a:rPr lang="da-DK" baseline="0" dirty="0"/>
              <a:t>: svimmelhed, GI bivirkninger, lysfølsomhed (kan give eksem/forbrændinger), ændringer i humør, øget træthed.</a:t>
            </a:r>
          </a:p>
          <a:p>
            <a:pPr marL="0" indent="0">
              <a:buNone/>
            </a:pPr>
            <a:r>
              <a:rPr lang="da-DK" baseline="0" dirty="0"/>
              <a:t>      </a:t>
            </a:r>
            <a:r>
              <a:rPr lang="da-DK" baseline="0" dirty="0" err="1"/>
              <a:t>Ofev</a:t>
            </a:r>
            <a:r>
              <a:rPr lang="da-DK" baseline="0" dirty="0"/>
              <a:t>: kvalme, diarre, ondt i maven, madlede, vægttab osv.</a:t>
            </a:r>
          </a:p>
          <a:p>
            <a:pPr marL="0" indent="0">
              <a:buNone/>
            </a:pPr>
            <a:endParaRPr lang="da-DK" baseline="0" dirty="0"/>
          </a:p>
          <a:p>
            <a:pPr marL="0" indent="0">
              <a:buNone/>
            </a:pPr>
            <a:r>
              <a:rPr lang="da-DK" baseline="0" dirty="0"/>
              <a:t>3) Ved opstart af behandling bookes til telefontid ved sygeplejerske efter 4 og 12 uger hvor eventuelle bivirkninger samt tanker omkring sygdommen herunder symptomer drøftes.</a:t>
            </a:r>
          </a:p>
          <a:p>
            <a:pPr marL="0" indent="0">
              <a:buNone/>
            </a:pPr>
            <a:endParaRPr lang="da-DK" baseline="0" dirty="0"/>
          </a:p>
          <a:p>
            <a:pPr marL="0" indent="0">
              <a:buNone/>
            </a:pPr>
            <a:r>
              <a:rPr lang="da-DK" baseline="0" dirty="0"/>
              <a:t>KILDE: </a:t>
            </a:r>
          </a:p>
          <a:p>
            <a:pPr marL="0" indent="0">
              <a:buNone/>
            </a:pPr>
            <a:r>
              <a:rPr lang="da-DK" sz="1200" kern="1200" dirty="0">
                <a:solidFill>
                  <a:schemeClr val="tx1"/>
                </a:solidFill>
                <a:effectLst/>
                <a:latin typeface="+mn-lt"/>
                <a:ea typeface="+mn-ea"/>
                <a:cs typeface="+mn-cs"/>
              </a:rPr>
              <a:t>1) </a:t>
            </a:r>
            <a:r>
              <a:rPr lang="da-DK" sz="1200" kern="1200" dirty="0" err="1">
                <a:solidFill>
                  <a:schemeClr val="tx1"/>
                </a:solidFill>
                <a:effectLst/>
                <a:latin typeface="+mn-lt"/>
                <a:ea typeface="+mn-ea"/>
                <a:cs typeface="+mn-cs"/>
              </a:rPr>
              <a:t>Richeldi</a:t>
            </a:r>
            <a:r>
              <a:rPr lang="da-DK" sz="1200" kern="1200" dirty="0">
                <a:solidFill>
                  <a:schemeClr val="tx1"/>
                </a:solidFill>
                <a:effectLst/>
                <a:latin typeface="+mn-lt"/>
                <a:ea typeface="+mn-ea"/>
                <a:cs typeface="+mn-cs"/>
              </a:rPr>
              <a:t> L, du Bois RM, </a:t>
            </a:r>
            <a:r>
              <a:rPr lang="da-DK" sz="1200" kern="1200" dirty="0" err="1">
                <a:solidFill>
                  <a:schemeClr val="tx1"/>
                </a:solidFill>
                <a:effectLst/>
                <a:latin typeface="+mn-lt"/>
                <a:ea typeface="+mn-ea"/>
                <a:cs typeface="+mn-cs"/>
              </a:rPr>
              <a:t>Raghu</a:t>
            </a:r>
            <a:r>
              <a:rPr lang="da-DK" sz="1200" kern="1200" dirty="0">
                <a:solidFill>
                  <a:schemeClr val="tx1"/>
                </a:solidFill>
                <a:effectLst/>
                <a:latin typeface="+mn-lt"/>
                <a:ea typeface="+mn-ea"/>
                <a:cs typeface="+mn-cs"/>
              </a:rPr>
              <a:t> G, </a:t>
            </a:r>
            <a:r>
              <a:rPr lang="da-DK" sz="1200" kern="1200" dirty="0" err="1">
                <a:solidFill>
                  <a:schemeClr val="tx1"/>
                </a:solidFill>
                <a:effectLst/>
                <a:latin typeface="+mn-lt"/>
                <a:ea typeface="+mn-ea"/>
                <a:cs typeface="+mn-cs"/>
              </a:rPr>
              <a:t>Azuma</a:t>
            </a:r>
            <a:r>
              <a:rPr lang="da-DK" sz="1200" kern="1200" dirty="0">
                <a:solidFill>
                  <a:schemeClr val="tx1"/>
                </a:solidFill>
                <a:effectLst/>
                <a:latin typeface="+mn-lt"/>
                <a:ea typeface="+mn-ea"/>
                <a:cs typeface="+mn-cs"/>
              </a:rPr>
              <a:t> A, Brown KK, </a:t>
            </a:r>
            <a:r>
              <a:rPr lang="da-DK" sz="1200" kern="1200" dirty="0" err="1">
                <a:solidFill>
                  <a:schemeClr val="tx1"/>
                </a:solidFill>
                <a:effectLst/>
                <a:latin typeface="+mn-lt"/>
                <a:ea typeface="+mn-ea"/>
                <a:cs typeface="+mn-cs"/>
              </a:rPr>
              <a:t>Costabel</a:t>
            </a:r>
            <a:r>
              <a:rPr lang="da-DK" sz="1200" kern="1200" dirty="0">
                <a:solidFill>
                  <a:schemeClr val="tx1"/>
                </a:solidFill>
                <a:effectLst/>
                <a:latin typeface="+mn-lt"/>
                <a:ea typeface="+mn-ea"/>
                <a:cs typeface="+mn-cs"/>
              </a:rPr>
              <a:t> U, et al. </a:t>
            </a:r>
            <a:r>
              <a:rPr lang="da-DK" sz="1200" kern="1200" dirty="0" err="1">
                <a:solidFill>
                  <a:schemeClr val="tx1"/>
                </a:solidFill>
                <a:effectLst/>
                <a:latin typeface="+mn-lt"/>
                <a:ea typeface="+mn-ea"/>
                <a:cs typeface="+mn-cs"/>
              </a:rPr>
              <a:t>Efficacy</a:t>
            </a:r>
            <a:r>
              <a:rPr lang="da-DK" sz="1200" kern="1200" dirty="0">
                <a:solidFill>
                  <a:schemeClr val="tx1"/>
                </a:solidFill>
                <a:effectLst/>
                <a:latin typeface="+mn-lt"/>
                <a:ea typeface="+mn-ea"/>
                <a:cs typeface="+mn-cs"/>
              </a:rPr>
              <a:t> and </a:t>
            </a:r>
            <a:r>
              <a:rPr lang="da-DK" sz="1200" kern="1200" dirty="0" err="1">
                <a:solidFill>
                  <a:schemeClr val="tx1"/>
                </a:solidFill>
                <a:effectLst/>
                <a:latin typeface="+mn-lt"/>
                <a:ea typeface="+mn-ea"/>
                <a:cs typeface="+mn-cs"/>
              </a:rPr>
              <a:t>safety</a:t>
            </a:r>
            <a:r>
              <a:rPr lang="da-DK" sz="1200" kern="1200" dirty="0">
                <a:solidFill>
                  <a:schemeClr val="tx1"/>
                </a:solidFill>
                <a:effectLst/>
                <a:latin typeface="+mn-lt"/>
                <a:ea typeface="+mn-ea"/>
                <a:cs typeface="+mn-cs"/>
              </a:rPr>
              <a:t> of </a:t>
            </a:r>
            <a:r>
              <a:rPr lang="da-DK" sz="1200" kern="1200" dirty="0" err="1">
                <a:solidFill>
                  <a:schemeClr val="tx1"/>
                </a:solidFill>
                <a:effectLst/>
                <a:latin typeface="+mn-lt"/>
                <a:ea typeface="+mn-ea"/>
                <a:cs typeface="+mn-cs"/>
              </a:rPr>
              <a:t>nintedanib</a:t>
            </a:r>
            <a:r>
              <a:rPr lang="da-DK" sz="1200" kern="1200" dirty="0">
                <a:solidFill>
                  <a:schemeClr val="tx1"/>
                </a:solidFill>
                <a:effectLst/>
                <a:latin typeface="+mn-lt"/>
                <a:ea typeface="+mn-ea"/>
                <a:cs typeface="+mn-cs"/>
              </a:rPr>
              <a:t> in </a:t>
            </a:r>
            <a:r>
              <a:rPr lang="da-DK" sz="1200" kern="1200" dirty="0" err="1">
                <a:solidFill>
                  <a:schemeClr val="tx1"/>
                </a:solidFill>
                <a:effectLst/>
                <a:latin typeface="+mn-lt"/>
                <a:ea typeface="+mn-ea"/>
                <a:cs typeface="+mn-cs"/>
              </a:rPr>
              <a:t>idiopathic</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pulmonary</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fibrosis</a:t>
            </a:r>
            <a:r>
              <a:rPr lang="da-DK" sz="1200" kern="1200" dirty="0">
                <a:solidFill>
                  <a:schemeClr val="tx1"/>
                </a:solidFill>
                <a:effectLst/>
                <a:latin typeface="+mn-lt"/>
                <a:ea typeface="+mn-ea"/>
                <a:cs typeface="+mn-cs"/>
              </a:rPr>
              <a:t>. N </a:t>
            </a:r>
            <a:r>
              <a:rPr lang="da-DK" sz="1200" kern="1200" dirty="0" err="1">
                <a:solidFill>
                  <a:schemeClr val="tx1"/>
                </a:solidFill>
                <a:effectLst/>
                <a:latin typeface="+mn-lt"/>
                <a:ea typeface="+mn-ea"/>
                <a:cs typeface="+mn-cs"/>
              </a:rPr>
              <a:t>Engl</a:t>
            </a:r>
            <a:r>
              <a:rPr lang="da-DK" sz="1200" kern="1200" dirty="0">
                <a:solidFill>
                  <a:schemeClr val="tx1"/>
                </a:solidFill>
                <a:effectLst/>
                <a:latin typeface="+mn-lt"/>
                <a:ea typeface="+mn-ea"/>
                <a:cs typeface="+mn-cs"/>
              </a:rPr>
              <a:t> J Med. 2014;370(22):2071-82.</a:t>
            </a:r>
          </a:p>
          <a:p>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Talmagde</a:t>
            </a:r>
            <a:r>
              <a:rPr lang="en-US" sz="1200" kern="1200" dirty="0">
                <a:solidFill>
                  <a:schemeClr val="tx1"/>
                </a:solidFill>
                <a:effectLst/>
                <a:latin typeface="+mn-lt"/>
                <a:ea typeface="+mn-ea"/>
                <a:cs typeface="+mn-cs"/>
              </a:rPr>
              <a:t>, E et al. 2014 </a:t>
            </a:r>
            <a:r>
              <a:rPr lang="en-US" sz="1200" i="1" kern="1200" dirty="0">
                <a:solidFill>
                  <a:schemeClr val="tx1"/>
                </a:solidFill>
                <a:effectLst/>
                <a:latin typeface="+mn-lt"/>
                <a:ea typeface="+mn-ea"/>
                <a:cs typeface="+mn-cs"/>
              </a:rPr>
              <a:t>A Phase 3 Trial of </a:t>
            </a:r>
            <a:r>
              <a:rPr lang="en-US" sz="1200" i="1" kern="1200" dirty="0" err="1">
                <a:solidFill>
                  <a:schemeClr val="tx1"/>
                </a:solidFill>
                <a:effectLst/>
                <a:latin typeface="+mn-lt"/>
                <a:ea typeface="+mn-ea"/>
                <a:cs typeface="+mn-cs"/>
              </a:rPr>
              <a:t>pifenidon</a:t>
            </a:r>
            <a:r>
              <a:rPr lang="en-US" sz="1200" i="1" kern="1200" dirty="0">
                <a:solidFill>
                  <a:schemeClr val="tx1"/>
                </a:solidFill>
                <a:effectLst/>
                <a:latin typeface="+mn-lt"/>
                <a:ea typeface="+mn-ea"/>
                <a:cs typeface="+mn-cs"/>
              </a:rPr>
              <a:t> in patients with idiopathic pulmonary fibrosis</a:t>
            </a:r>
            <a:r>
              <a:rPr lang="en-US" sz="1200"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New England Journal of Medicine; VOL. 370 No 22 published 29. Maj 2014 </a:t>
            </a:r>
            <a:r>
              <a:rPr lang="en-US" sz="1200" kern="1200" dirty="0" err="1">
                <a:solidFill>
                  <a:schemeClr val="tx1"/>
                </a:solidFill>
                <a:effectLst/>
                <a:latin typeface="+mn-lt"/>
                <a:ea typeface="+mn-ea"/>
                <a:cs typeface="+mn-cs"/>
              </a:rPr>
              <a:t>Tilgået</a:t>
            </a:r>
            <a:r>
              <a:rPr lang="en-US" sz="1200" kern="1200" dirty="0">
                <a:solidFill>
                  <a:schemeClr val="tx1"/>
                </a:solidFill>
                <a:effectLst/>
                <a:latin typeface="+mn-lt"/>
                <a:ea typeface="+mn-ea"/>
                <a:cs typeface="+mn-cs"/>
              </a:rPr>
              <a:t> online: </a:t>
            </a:r>
            <a:r>
              <a:rPr lang="en-US" sz="1200" u="sng" kern="1200" dirty="0">
                <a:solidFill>
                  <a:schemeClr val="tx1"/>
                </a:solidFill>
                <a:effectLst/>
                <a:latin typeface="+mn-lt"/>
                <a:ea typeface="+mn-ea"/>
                <a:cs typeface="+mn-cs"/>
                <a:hlinkClick r:id="rId3"/>
              </a:rPr>
              <a:t>A Phase 3 Trial of </a:t>
            </a:r>
            <a:r>
              <a:rPr lang="en-US" sz="1200" u="sng" kern="1200" dirty="0" err="1">
                <a:solidFill>
                  <a:schemeClr val="tx1"/>
                </a:solidFill>
                <a:effectLst/>
                <a:latin typeface="+mn-lt"/>
                <a:ea typeface="+mn-ea"/>
                <a:cs typeface="+mn-cs"/>
                <a:hlinkClick r:id="rId3"/>
              </a:rPr>
              <a:t>Pirfenidone</a:t>
            </a:r>
            <a:r>
              <a:rPr lang="en-US" sz="1200" u="sng" kern="1200" dirty="0">
                <a:solidFill>
                  <a:schemeClr val="tx1"/>
                </a:solidFill>
                <a:effectLst/>
                <a:latin typeface="+mn-lt"/>
                <a:ea typeface="+mn-ea"/>
                <a:cs typeface="+mn-cs"/>
                <a:hlinkClick r:id="rId3"/>
              </a:rPr>
              <a:t> in Patients with Idiopathic Pulmonary Fibrosis | New England Journal of Medicine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Tilgået</a:t>
            </a:r>
            <a:r>
              <a:rPr lang="en-US" sz="1200" kern="1200" dirty="0">
                <a:solidFill>
                  <a:schemeClr val="tx1"/>
                </a:solidFill>
                <a:effectLst/>
                <a:latin typeface="+mn-lt"/>
                <a:ea typeface="+mn-ea"/>
                <a:cs typeface="+mn-cs"/>
              </a:rPr>
              <a:t> d 11/9-2025]</a:t>
            </a:r>
            <a:endParaRPr lang="da-DK" sz="1200" kern="1200" dirty="0">
              <a:solidFill>
                <a:schemeClr val="tx1"/>
              </a:solidFill>
              <a:effectLst/>
              <a:latin typeface="+mn-lt"/>
              <a:ea typeface="+mn-ea"/>
              <a:cs typeface="+mn-cs"/>
            </a:endParaRPr>
          </a:p>
          <a:p>
            <a:pPr marL="0" indent="0">
              <a:buNone/>
            </a:pPr>
            <a:endParaRPr lang="da-DK" sz="1200" kern="1200" dirty="0">
              <a:solidFill>
                <a:schemeClr val="tx1"/>
              </a:solidFill>
              <a:effectLst/>
              <a:latin typeface="+mn-lt"/>
              <a:ea typeface="+mn-ea"/>
              <a:cs typeface="+mn-cs"/>
            </a:endParaRPr>
          </a:p>
          <a:p>
            <a:pPr marL="0" indent="0">
              <a:buNone/>
            </a:pPr>
            <a:endParaRPr lang="da-DK" sz="1200" kern="1200" dirty="0">
              <a:solidFill>
                <a:schemeClr val="tx1"/>
              </a:solidFill>
              <a:effectLst/>
              <a:latin typeface="+mn-lt"/>
              <a:ea typeface="+mn-ea"/>
              <a:cs typeface="+mn-cs"/>
            </a:endParaRPr>
          </a:p>
          <a:p>
            <a:pPr marL="0" indent="0">
              <a:buNone/>
            </a:pPr>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5</a:t>
            </a:fld>
            <a:endParaRPr lang="da-DK"/>
          </a:p>
        </p:txBody>
      </p:sp>
    </p:spTree>
    <p:extLst>
      <p:ext uri="{BB962C8B-B14F-4D97-AF65-F5344CB8AC3E}">
        <p14:creationId xmlns:p14="http://schemas.microsoft.com/office/powerpoint/2010/main" val="57566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De</a:t>
            </a:r>
            <a:r>
              <a:rPr lang="da-DK" baseline="0" dirty="0"/>
              <a:t> fleste studier man finder omhandler video i forbindelse med rehabilitering og dermed IKKE bivirkningssamtaler.</a:t>
            </a:r>
            <a:endParaRPr lang="da-DK" dirty="0"/>
          </a:p>
          <a:p>
            <a:pPr marL="171450" indent="-171450">
              <a:buFont typeface="Arial" panose="020B0604020202020204" pitchFamily="34" charset="0"/>
              <a:buChar char="•"/>
            </a:pPr>
            <a:r>
              <a:rPr lang="da-DK" dirty="0"/>
              <a:t>Et pilot studie fra Litauen</a:t>
            </a:r>
            <a:r>
              <a:rPr lang="da-DK" baseline="0" dirty="0"/>
              <a:t> viser at: </a:t>
            </a:r>
            <a:r>
              <a:rPr lang="da-DK" dirty="0"/>
              <a:t>Regelmæssige telemedicinske løsninger med sygeplejersker øger</a:t>
            </a:r>
            <a:r>
              <a:rPr lang="da-DK" baseline="0" dirty="0"/>
              <a:t> patienter med </a:t>
            </a:r>
            <a:r>
              <a:rPr lang="da-DK" baseline="0" dirty="0" err="1"/>
              <a:t>IPFs</a:t>
            </a:r>
            <a:r>
              <a:rPr lang="da-DK" baseline="0" dirty="0"/>
              <a:t> oplevelse af bedre at kunne håndtere deres symptomer (1)</a:t>
            </a:r>
          </a:p>
          <a:p>
            <a:pPr marL="171450" indent="-171450">
              <a:buFont typeface="Arial" panose="020B0604020202020204" pitchFamily="34" charset="0"/>
              <a:buChar char="•"/>
            </a:pPr>
            <a:r>
              <a:rPr lang="da-DK" baseline="0" dirty="0"/>
              <a:t>Et studie omkring telemedicinske løsninger til patienter med KOL viste at telemedicinske løsninger er med til at styrke </a:t>
            </a:r>
            <a:r>
              <a:rPr lang="da-DK" baseline="0" dirty="0" err="1"/>
              <a:t>sygdomsmestring</a:t>
            </a:r>
            <a:r>
              <a:rPr lang="da-DK" baseline="0" dirty="0"/>
              <a:t> og oplevelsen af forbedret livskvalitet (2)</a:t>
            </a:r>
          </a:p>
          <a:p>
            <a:pPr marL="171450" indent="-171450">
              <a:buFont typeface="Arial" panose="020B0604020202020204" pitchFamily="34" charset="0"/>
              <a:buChar char="•"/>
            </a:pPr>
            <a:r>
              <a:rPr lang="da-DK" baseline="0" dirty="0"/>
              <a:t>Dansk studie viste: </a:t>
            </a:r>
            <a:r>
              <a:rPr lang="da-DK" dirty="0"/>
              <a:t>Hverdagen med KOL er præget af begrænset af manglende energi, tid og iltressourcer</a:t>
            </a:r>
            <a:r>
              <a:rPr lang="da-DK" baseline="0" dirty="0"/>
              <a:t> + </a:t>
            </a:r>
            <a:r>
              <a:rPr lang="da-DK" dirty="0"/>
              <a:t>Video konsultationer var værdifulde som energibesparelse, mindre stressende, sparrede transporten til hospitalet og mindskede risikoen for smitte med infektioner</a:t>
            </a:r>
            <a:r>
              <a:rPr lang="da-DK" baseline="0" dirty="0"/>
              <a:t> + </a:t>
            </a:r>
            <a:r>
              <a:rPr lang="da-DK" dirty="0"/>
              <a:t>Fleste deltager ønsker muligheden for virtuel opfølgning i fremtiden (3) </a:t>
            </a:r>
          </a:p>
          <a:p>
            <a:pPr marL="171450" indent="-171450">
              <a:buFont typeface="Arial" panose="020B0604020202020204" pitchFamily="34" charset="0"/>
              <a:buChar char="•"/>
            </a:pPr>
            <a:endParaRPr lang="da-DK" baseline="0" dirty="0"/>
          </a:p>
          <a:p>
            <a:pPr marL="171450" indent="-171450">
              <a:buFont typeface="Arial" panose="020B0604020202020204" pitchFamily="34" charset="0"/>
              <a:buChar char="•"/>
            </a:pPr>
            <a:endParaRPr lang="da-DK" baseline="0" dirty="0"/>
          </a:p>
          <a:p>
            <a:pPr marL="0" indent="0">
              <a:buFont typeface="Arial" panose="020B0604020202020204" pitchFamily="34" charset="0"/>
              <a:buNone/>
            </a:pPr>
            <a:r>
              <a:rPr lang="da-DK" baseline="0" dirty="0"/>
              <a:t>KILDE:</a:t>
            </a:r>
          </a:p>
          <a:p>
            <a:pPr marL="228600" indent="-228600">
              <a:buFont typeface="Arial" panose="020B0604020202020204" pitchFamily="34" charset="0"/>
              <a:buAutoNum type="arabicParenR"/>
            </a:pPr>
            <a:r>
              <a:rPr lang="da-DK" dirty="0" err="1"/>
              <a:t>Baiges</a:t>
            </a:r>
            <a:r>
              <a:rPr lang="da-DK" dirty="0"/>
              <a:t> M, Iglesias D, </a:t>
            </a:r>
            <a:r>
              <a:rPr lang="da-DK" dirty="0" err="1"/>
              <a:t>Persentili</a:t>
            </a:r>
            <a:r>
              <a:rPr lang="da-DK" dirty="0"/>
              <a:t> S, </a:t>
            </a:r>
            <a:r>
              <a:rPr lang="da-DK" dirty="0" err="1"/>
              <a:t>Jiménez</a:t>
            </a:r>
            <a:r>
              <a:rPr lang="da-DK" dirty="0"/>
              <a:t> M, Ortega P, </a:t>
            </a:r>
            <a:r>
              <a:rPr lang="da-DK" dirty="0" err="1"/>
              <a:t>Bordas</a:t>
            </a:r>
            <a:r>
              <a:rPr lang="da-DK" dirty="0"/>
              <a:t>-Martinez J. A </a:t>
            </a:r>
            <a:r>
              <a:rPr lang="da-DK" dirty="0" err="1"/>
              <a:t>pragmatic</a:t>
            </a:r>
            <a:r>
              <a:rPr lang="da-DK" dirty="0"/>
              <a:t> tele-</a:t>
            </a:r>
            <a:r>
              <a:rPr lang="da-DK" dirty="0" err="1"/>
              <a:t>nursing</a:t>
            </a:r>
            <a:r>
              <a:rPr lang="da-DK" dirty="0"/>
              <a:t> program </a:t>
            </a:r>
            <a:r>
              <a:rPr lang="da-DK" dirty="0" err="1"/>
              <a:t>improves</a:t>
            </a:r>
            <a:r>
              <a:rPr lang="da-DK" dirty="0"/>
              <a:t> </a:t>
            </a:r>
            <a:r>
              <a:rPr lang="da-DK" dirty="0" err="1"/>
              <a:t>satisfaction</a:t>
            </a:r>
            <a:r>
              <a:rPr lang="da-DK" dirty="0"/>
              <a:t> of patients with </a:t>
            </a:r>
            <a:r>
              <a:rPr lang="da-DK" dirty="0" err="1"/>
              <a:t>pulmonary</a:t>
            </a:r>
            <a:r>
              <a:rPr lang="da-DK" dirty="0"/>
              <a:t> </a:t>
            </a:r>
            <a:r>
              <a:rPr lang="da-DK" dirty="0" err="1"/>
              <a:t>fibrosis</a:t>
            </a:r>
            <a:r>
              <a:rPr lang="da-DK" dirty="0"/>
              <a:t> and </a:t>
            </a:r>
            <a:r>
              <a:rPr lang="da-DK" dirty="0" err="1"/>
              <a:t>their</a:t>
            </a:r>
            <a:r>
              <a:rPr lang="da-DK" dirty="0"/>
              <a:t> </a:t>
            </a:r>
            <a:r>
              <a:rPr lang="da-DK" dirty="0" err="1"/>
              <a:t>caregivers</a:t>
            </a:r>
            <a:r>
              <a:rPr lang="da-DK" dirty="0"/>
              <a:t>—A pilot </a:t>
            </a:r>
            <a:r>
              <a:rPr lang="da-DK" dirty="0" err="1"/>
              <a:t>study</a:t>
            </a:r>
            <a:r>
              <a:rPr lang="da-DK" dirty="0"/>
              <a:t>. </a:t>
            </a:r>
            <a:r>
              <a:rPr lang="da-DK" i="1" dirty="0" err="1"/>
              <a:t>Medicina</a:t>
            </a:r>
            <a:r>
              <a:rPr lang="da-DK" i="1" dirty="0"/>
              <a:t> (Kaunas)</a:t>
            </a:r>
            <a:r>
              <a:rPr lang="da-DK" dirty="0"/>
              <a:t>. 2025;61(8):1385. doi:10.3390/medicina61081385</a:t>
            </a:r>
          </a:p>
          <a:p>
            <a:pPr marL="228600" indent="-228600">
              <a:buFont typeface="Arial" panose="020B0604020202020204" pitchFamily="34" charset="0"/>
              <a:buAutoNum type="arabicParenR"/>
            </a:pPr>
            <a:r>
              <a:rPr lang="da-DK" dirty="0" err="1"/>
              <a:t>Zhuang</a:t>
            </a:r>
            <a:r>
              <a:rPr lang="da-DK" dirty="0"/>
              <a:t> M, Hassan II, Ahmad WMAW, Abdul Kadir A, Liu X, Li F, Gao Y, </a:t>
            </a:r>
            <a:r>
              <a:rPr lang="da-DK" dirty="0" err="1"/>
              <a:t>Guan</a:t>
            </a:r>
            <a:r>
              <a:rPr lang="da-DK" dirty="0"/>
              <a:t> Y, Song S. </a:t>
            </a:r>
            <a:r>
              <a:rPr lang="da-DK" dirty="0" err="1"/>
              <a:t>Effectiveness</a:t>
            </a:r>
            <a:r>
              <a:rPr lang="da-DK" dirty="0"/>
              <a:t> of digital </a:t>
            </a:r>
            <a:r>
              <a:rPr lang="da-DK" dirty="0" err="1"/>
              <a:t>health</a:t>
            </a:r>
            <a:r>
              <a:rPr lang="da-DK" dirty="0"/>
              <a:t> interventions for </a:t>
            </a:r>
            <a:r>
              <a:rPr lang="da-DK" dirty="0" err="1"/>
              <a:t>chronic</a:t>
            </a:r>
            <a:r>
              <a:rPr lang="da-DK" dirty="0"/>
              <a:t> </a:t>
            </a:r>
            <a:r>
              <a:rPr lang="da-DK" dirty="0" err="1"/>
              <a:t>obstructive</a:t>
            </a:r>
            <a:r>
              <a:rPr lang="da-DK" dirty="0"/>
              <a:t> </a:t>
            </a:r>
            <a:r>
              <a:rPr lang="da-DK" dirty="0" err="1"/>
              <a:t>pulmonary</a:t>
            </a:r>
            <a:r>
              <a:rPr lang="da-DK" dirty="0"/>
              <a:t> </a:t>
            </a:r>
            <a:r>
              <a:rPr lang="da-DK" dirty="0" err="1"/>
              <a:t>disease</a:t>
            </a:r>
            <a:r>
              <a:rPr lang="da-DK" dirty="0"/>
              <a:t>: </a:t>
            </a:r>
            <a:r>
              <a:rPr lang="da-DK" dirty="0" err="1"/>
              <a:t>Systematic</a:t>
            </a:r>
            <a:r>
              <a:rPr lang="da-DK" dirty="0"/>
              <a:t> </a:t>
            </a:r>
            <a:r>
              <a:rPr lang="da-DK" dirty="0" err="1"/>
              <a:t>review</a:t>
            </a:r>
            <a:r>
              <a:rPr lang="da-DK" dirty="0"/>
              <a:t> and </a:t>
            </a:r>
            <a:r>
              <a:rPr lang="da-DK" dirty="0" err="1"/>
              <a:t>meta-analysis</a:t>
            </a:r>
            <a:r>
              <a:rPr lang="da-DK" dirty="0"/>
              <a:t>. </a:t>
            </a:r>
            <a:r>
              <a:rPr lang="da-DK" i="1" dirty="0"/>
              <a:t>J Med Internet Res</a:t>
            </a:r>
            <a:r>
              <a:rPr lang="da-DK" dirty="0"/>
              <a:t>. 2025;27:e76323. doi:10.2196/76323</a:t>
            </a:r>
          </a:p>
          <a:p>
            <a:pPr marL="228600" indent="-228600">
              <a:buFont typeface="Arial" panose="020B0604020202020204" pitchFamily="34" charset="0"/>
              <a:buAutoNum type="arabicParenR"/>
            </a:pPr>
            <a:r>
              <a:rPr lang="en-US" dirty="0"/>
              <a:t>Schmidt HC, Christensen HM. Patient-assessed quality of virtual consultations as follow-up on long-term oxygen therapy for patients with COPD. </a:t>
            </a:r>
            <a:r>
              <a:rPr lang="en-US" i="1" dirty="0" err="1"/>
              <a:t>Respir</a:t>
            </a:r>
            <a:r>
              <a:rPr lang="en-US" i="1" dirty="0"/>
              <a:t> Care</a:t>
            </a:r>
            <a:r>
              <a:rPr lang="en-US" dirty="0"/>
              <a:t>. 2023;68(8):1097–1105. doi:10.4187/respcare.10575</a:t>
            </a:r>
            <a:endParaRPr lang="da-DK" dirty="0"/>
          </a:p>
          <a:p>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6</a:t>
            </a:fld>
            <a:endParaRPr lang="da-DK"/>
          </a:p>
        </p:txBody>
      </p:sp>
    </p:spTree>
    <p:extLst>
      <p:ext uri="{BB962C8B-B14F-4D97-AF65-F5344CB8AC3E}">
        <p14:creationId xmlns:p14="http://schemas.microsoft.com/office/powerpoint/2010/main" val="3919064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a:t>
            </a:r>
            <a:r>
              <a:rPr lang="da-DK" baseline="0" dirty="0"/>
              <a:t> interviewede 10 som have gennemgået video og 6 som havde gennemgået telefon 12 uger efter opstart. Alle havde oplevet telefonsamtale 4 uger efter opstart. Alle interviews var telefoninterviews som blev optaget og efterfølgende transskriberede.</a:t>
            </a:r>
          </a:p>
          <a:p>
            <a:endParaRPr lang="da-DK" baseline="0" dirty="0"/>
          </a:p>
          <a:p>
            <a:r>
              <a:rPr lang="da-DK" baseline="0" dirty="0"/>
              <a:t>Ved brug af kritisk psykologi som teoretisk ramme gav det os indblik i hvordan patienterne oplever deres muligheder med videosamtalen samt hvordan de oplever videosamtalen påvirker deres daglige livsførelse med IPF. Indenfor kritisk psykologi arbejder man ud fra første persons perspektiv. </a:t>
            </a:r>
            <a:r>
              <a:rPr lang="da-DK" sz="1200" kern="1200" dirty="0">
                <a:solidFill>
                  <a:schemeClr val="tx1"/>
                </a:solidFill>
                <a:effectLst/>
                <a:latin typeface="+mn-lt"/>
                <a:ea typeface="+mn-ea"/>
                <a:cs typeface="+mn-cs"/>
              </a:rPr>
              <a:t>Begrebet førstepersonsperspektiv kræver viden om subjekters handlegrunde til i særlige kontekster under særlige omstændigheder at handle i forhold til hvad disse omstændigheder betyder for dem og deres daglige livsførelse </a:t>
            </a:r>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8</a:t>
            </a:fld>
            <a:endParaRPr lang="da-DK"/>
          </a:p>
        </p:txBody>
      </p:sp>
    </p:spTree>
    <p:extLst>
      <p:ext uri="{BB962C8B-B14F-4D97-AF65-F5344CB8AC3E}">
        <p14:creationId xmlns:p14="http://schemas.microsoft.com/office/powerpoint/2010/main" val="376387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Fagprofessionel kommunikation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Teknologiens betydning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Sparre tid og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r>
              <a:rPr lang="da-DK" dirty="0"/>
              <a:t>Betydningen af dagliglivsførelse med IPF</a:t>
            </a:r>
          </a:p>
          <a:p>
            <a:endParaRPr lang="da-DK" dirty="0"/>
          </a:p>
          <a:p>
            <a:endParaRPr lang="da-DK" dirty="0"/>
          </a:p>
          <a:p>
            <a:endParaRPr lang="da-DK" dirty="0"/>
          </a:p>
          <a:p>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9</a:t>
            </a:fld>
            <a:endParaRPr lang="da-DK"/>
          </a:p>
        </p:txBody>
      </p:sp>
    </p:spTree>
    <p:extLst>
      <p:ext uri="{BB962C8B-B14F-4D97-AF65-F5344CB8AC3E}">
        <p14:creationId xmlns:p14="http://schemas.microsoft.com/office/powerpoint/2010/main" val="65422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Video skaber en bedre relation sammenlignet med telefon </a:t>
            </a:r>
            <a:r>
              <a:rPr lang="da-DK" b="1" dirty="0"/>
              <a:t>vs. </a:t>
            </a:r>
            <a:r>
              <a:rPr lang="da-DK" dirty="0"/>
              <a:t>Video gjorde ingen forskel for kommunikationen</a:t>
            </a:r>
          </a:p>
          <a:p>
            <a:r>
              <a:rPr lang="da-DK" dirty="0"/>
              <a:t>Gav mulighed for at man som patient kunne vise udslæt til sygeplejersken(bivirkning til behandlingen)</a:t>
            </a:r>
          </a:p>
          <a:p>
            <a:r>
              <a:rPr lang="da-DK" dirty="0"/>
              <a:t>Video mindsker misforståelser – </a:t>
            </a:r>
            <a:r>
              <a:rPr lang="da-DK" dirty="0">
                <a:solidFill>
                  <a:srgbClr val="FF0000"/>
                </a:solidFill>
              </a:rPr>
              <a:t>FIND CITAT !!</a:t>
            </a:r>
          </a:p>
          <a:p>
            <a:r>
              <a:rPr lang="da-DK" dirty="0"/>
              <a:t>Vigtigt at både patienten og personalet er godt forberedt</a:t>
            </a:r>
          </a:p>
          <a:p>
            <a:r>
              <a:rPr lang="da-DK" dirty="0"/>
              <a:t>Nonverbale kommunikation har betydning for</a:t>
            </a:r>
            <a:r>
              <a:rPr lang="da-DK" baseline="0" dirty="0"/>
              <a:t> relationen</a:t>
            </a:r>
            <a:endParaRPr lang="da-DK" dirty="0"/>
          </a:p>
          <a:p>
            <a:r>
              <a:rPr lang="da-DK" dirty="0"/>
              <a:t>Face 2 face skaber bedre mulighed for at sætte ord på sine tanker</a:t>
            </a:r>
          </a:p>
          <a:p>
            <a:r>
              <a:rPr lang="da-DK" dirty="0"/>
              <a:t>Video skaber rum hvor man er villig til at snakke også om</a:t>
            </a:r>
            <a:r>
              <a:rPr lang="da-DK" baseline="0" dirty="0"/>
              <a:t> det svære FIND CITAT</a:t>
            </a:r>
            <a:endParaRPr lang="da-DK" dirty="0"/>
          </a:p>
          <a:p>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10</a:t>
            </a:fld>
            <a:endParaRPr lang="da-DK"/>
          </a:p>
        </p:txBody>
      </p:sp>
    </p:spTree>
    <p:extLst>
      <p:ext uri="{BB962C8B-B14F-4D97-AF65-F5344CB8AC3E}">
        <p14:creationId xmlns:p14="http://schemas.microsoft.com/office/powerpoint/2010/main" val="273609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Kendskab til teknologi skaber handleevne </a:t>
            </a:r>
            <a:r>
              <a:rPr lang="da-DK" b="1" dirty="0"/>
              <a:t>vs</a:t>
            </a:r>
            <a:r>
              <a:rPr lang="da-DK" dirty="0"/>
              <a:t> det er ikke så let når kendskabet til teknologien ikke er så stor</a:t>
            </a:r>
          </a:p>
          <a:p>
            <a:endParaRPr lang="da-DK" dirty="0"/>
          </a:p>
          <a:p>
            <a:r>
              <a:rPr lang="da-DK" dirty="0"/>
              <a:t>Holding til teknologi er afgørende</a:t>
            </a:r>
          </a:p>
          <a:p>
            <a:endParaRPr lang="da-DK" dirty="0"/>
          </a:p>
          <a:p>
            <a:r>
              <a:rPr lang="da-DK" dirty="0"/>
              <a:t>Teknikken driller (både hos patienten og sundhedspersonalet)</a:t>
            </a:r>
          </a:p>
          <a:p>
            <a:endParaRPr lang="da-DK" dirty="0"/>
          </a:p>
          <a:p>
            <a:r>
              <a:rPr lang="da-DK" dirty="0"/>
              <a:t>Billedets størrelse og placering har betydning FIND</a:t>
            </a:r>
            <a:r>
              <a:rPr lang="da-DK" baseline="0" dirty="0"/>
              <a:t> CITAT!</a:t>
            </a:r>
            <a:endParaRPr lang="da-DK" dirty="0"/>
          </a:p>
          <a:p>
            <a:endParaRPr lang="da-DK" dirty="0"/>
          </a:p>
          <a:p>
            <a:r>
              <a:rPr lang="da-DK" dirty="0"/>
              <a:t>Hvis det var mere hjemligt ved den sundhedsprofessionelle ville medfører bedre samtale</a:t>
            </a:r>
          </a:p>
          <a:p>
            <a:endParaRPr lang="da-DK" dirty="0"/>
          </a:p>
        </p:txBody>
      </p:sp>
      <p:sp>
        <p:nvSpPr>
          <p:cNvPr id="4" name="Pladsholder til slidenummer 3"/>
          <p:cNvSpPr>
            <a:spLocks noGrp="1"/>
          </p:cNvSpPr>
          <p:nvPr>
            <p:ph type="sldNum" sz="quarter" idx="10"/>
          </p:nvPr>
        </p:nvSpPr>
        <p:spPr/>
        <p:txBody>
          <a:bodyPr/>
          <a:lstStyle/>
          <a:p>
            <a:fld id="{3BC2E426-15A9-41EA-A836-1CEE1F1D44EE}" type="slidenum">
              <a:rPr lang="da-DK" smtClean="0"/>
              <a:t>11</a:t>
            </a:fld>
            <a:endParaRPr lang="da-DK"/>
          </a:p>
        </p:txBody>
      </p:sp>
    </p:spTree>
    <p:extLst>
      <p:ext uri="{BB962C8B-B14F-4D97-AF65-F5344CB8AC3E}">
        <p14:creationId xmlns:p14="http://schemas.microsoft.com/office/powerpoint/2010/main" val="52537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a-DK"/>
              <a:t>Klik for at redigere i master</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da-DK"/>
          </a:p>
        </p:txBody>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a-DK"/>
              <a:t>Klik for at redigere i master</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a:t>Klik for at redigere i master</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a-DK"/>
              <a:t>Klik for at redigere i master</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typografien i masterens</a:t>
            </a:r>
          </a:p>
        </p:txBody>
      </p:sp>
      <p:sp>
        <p:nvSpPr>
          <p:cNvPr id="5" name="Date Placeholder 4"/>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a:t>Klik for at redigere i master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typografien i masterens</a:t>
            </a:r>
          </a:p>
        </p:txBody>
      </p:sp>
      <p:sp>
        <p:nvSpPr>
          <p:cNvPr id="5" name="Date Placeholder 4"/>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a-DK"/>
              <a:t>Klik for at redigere i master</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typografien i masterens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typografien i masterens</a:t>
            </a:r>
          </a:p>
        </p:txBody>
      </p:sp>
      <p:sp>
        <p:nvSpPr>
          <p:cNvPr id="5" name="Date Placeholder 4"/>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ncho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a-DK"/>
              <a:t>Klik for at redigere i master</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a-DK"/>
              <a:t>Klik for at redigere i master</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a-DK"/>
              <a:t>Klik for at redigere i master</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i master</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a-DK"/>
              <a:t>Klik for at redigere i master</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a-DK"/>
              <a:t>Klik for at redigere i master</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B61BEF0D-F0BB-DE4B-95CE-6DB70DBA9567}" type="datetimeFigureOut">
              <a:rPr lang="en-US" dirty="0"/>
              <a:pPr/>
              <a:t>3/14/2026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da-DK"/>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da-DK"/>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da-DK"/>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da-DK"/>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da-DK"/>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da-DK"/>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da-DK"/>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da-DK"/>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da-DK"/>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da-DK"/>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da-DK"/>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da-DK"/>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da-DK"/>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da-DK"/>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da-DK"/>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da-DK"/>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da-DK"/>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da-DK"/>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da-DK"/>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da-DK"/>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da-DK"/>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da-DK"/>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da-DK"/>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da-DK"/>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a-DK"/>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a-DK"/>
              <a:t>Klik for at redigere i master</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3/14/2026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9213" y="2514600"/>
            <a:ext cx="8915399" cy="2686050"/>
          </a:xfrm>
        </p:spPr>
        <p:txBody>
          <a:bodyPr>
            <a:normAutofit fontScale="90000"/>
          </a:bodyPr>
          <a:lstStyle/>
          <a:p>
            <a:r>
              <a:rPr lang="da-DK" sz="3100" b="1" dirty="0"/>
              <a:t>Patientperspektiv på en telemedicinsk løsning til ambulante sygeplejekonsultationer til patienter med </a:t>
            </a:r>
            <a:r>
              <a:rPr lang="da-DK" sz="3100" b="1" dirty="0" err="1"/>
              <a:t>Idiopatisk</a:t>
            </a:r>
            <a:r>
              <a:rPr lang="da-DK" sz="3100" b="1" dirty="0"/>
              <a:t> </a:t>
            </a:r>
            <a:r>
              <a:rPr lang="da-DK" sz="3100" b="1" dirty="0" err="1"/>
              <a:t>Pulmonal</a:t>
            </a:r>
            <a:r>
              <a:rPr lang="da-DK" sz="3100" b="1" dirty="0"/>
              <a:t> Fibrose ( IPF)</a:t>
            </a:r>
            <a:br>
              <a:rPr lang="da-DK" dirty="0"/>
            </a:br>
            <a:endParaRPr lang="da-DK" dirty="0"/>
          </a:p>
        </p:txBody>
      </p:sp>
      <p:sp>
        <p:nvSpPr>
          <p:cNvPr id="3" name="Undertitel 2"/>
          <p:cNvSpPr>
            <a:spLocks noGrp="1"/>
          </p:cNvSpPr>
          <p:nvPr>
            <p:ph type="subTitle" idx="1"/>
          </p:nvPr>
        </p:nvSpPr>
        <p:spPr/>
        <p:txBody>
          <a:bodyPr/>
          <a:lstStyle/>
          <a:p>
            <a:r>
              <a:rPr lang="da-DK" dirty="0"/>
              <a:t>Klinisk sygeplejespecialist Camilla Bjerre Andersen, Lungemedicinsk </a:t>
            </a:r>
            <a:r>
              <a:rPr lang="da-DK" dirty="0" err="1"/>
              <a:t>amb</a:t>
            </a:r>
            <a:r>
              <a:rPr lang="da-DK" dirty="0"/>
              <a:t> OUH</a:t>
            </a:r>
          </a:p>
        </p:txBody>
      </p:sp>
    </p:spTree>
    <p:extLst>
      <p:ext uri="{BB962C8B-B14F-4D97-AF65-F5344CB8AC3E}">
        <p14:creationId xmlns:p14="http://schemas.microsoft.com/office/powerpoint/2010/main" val="51664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Fagprofessionel kommunikation</a:t>
            </a:r>
            <a:br>
              <a:rPr lang="da-DK" dirty="0"/>
            </a:br>
            <a:endParaRPr lang="da-DK" dirty="0"/>
          </a:p>
        </p:txBody>
      </p:sp>
      <p:sp>
        <p:nvSpPr>
          <p:cNvPr id="5" name="Ellipse 4"/>
          <p:cNvSpPr/>
          <p:nvPr/>
        </p:nvSpPr>
        <p:spPr>
          <a:xfrm>
            <a:off x="3033310" y="2049556"/>
            <a:ext cx="6125379" cy="22976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i="1" dirty="0">
                <a:ln w="0"/>
                <a:solidFill>
                  <a:schemeClr val="tx1"/>
                </a:solidFill>
                <a:effectLst>
                  <a:outerShdw blurRad="38100" dist="19050" dir="2700000" algn="tl" rotWithShape="0">
                    <a:schemeClr val="dk1">
                      <a:alpha val="40000"/>
                    </a:schemeClr>
                  </a:outerShdw>
                </a:effectLst>
              </a:rPr>
              <a:t>Det vil sige at skal du føre en video samtale skal du forberede dig lidt mere end hvis du sidder personligt overfor et andet menneske </a:t>
            </a:r>
            <a:r>
              <a:rPr lang="da-DK" dirty="0">
                <a:ln w="0"/>
                <a:solidFill>
                  <a:schemeClr val="tx1"/>
                </a:solidFill>
                <a:effectLst>
                  <a:outerShdw blurRad="38100" dist="19050" dir="2700000" algn="tl" rotWithShape="0">
                    <a:schemeClr val="dk1">
                      <a:alpha val="40000"/>
                    </a:schemeClr>
                  </a:outerShdw>
                </a:effectLst>
              </a:rPr>
              <a:t>(citat P3)</a:t>
            </a:r>
          </a:p>
        </p:txBody>
      </p:sp>
    </p:spTree>
    <p:extLst>
      <p:ext uri="{BB962C8B-B14F-4D97-AF65-F5344CB8AC3E}">
        <p14:creationId xmlns:p14="http://schemas.microsoft.com/office/powerpoint/2010/main" val="242284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Teknologiens betydning</a:t>
            </a:r>
            <a:br>
              <a:rPr lang="da-DK" dirty="0"/>
            </a:br>
            <a:endParaRPr lang="da-DK" dirty="0"/>
          </a:p>
        </p:txBody>
      </p:sp>
      <p:sp>
        <p:nvSpPr>
          <p:cNvPr id="4" name="Ellipse 3"/>
          <p:cNvSpPr/>
          <p:nvPr/>
        </p:nvSpPr>
        <p:spPr>
          <a:xfrm>
            <a:off x="5213981" y="3638075"/>
            <a:ext cx="6290631" cy="2897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ln w="0"/>
                <a:solidFill>
                  <a:schemeClr val="tx1"/>
                </a:solidFill>
                <a:effectLst>
                  <a:outerShdw blurRad="38100" dist="19050" dir="2700000" algn="tl" rotWithShape="0">
                    <a:schemeClr val="dk1">
                      <a:alpha val="40000"/>
                    </a:schemeClr>
                  </a:outerShdw>
                </a:effectLst>
              </a:rPr>
              <a:t>…h</a:t>
            </a:r>
            <a:r>
              <a:rPr lang="da-DK" i="1" dirty="0">
                <a:ln w="0"/>
                <a:solidFill>
                  <a:schemeClr val="tx1"/>
                </a:solidFill>
                <a:effectLst>
                  <a:outerShdw blurRad="38100" dist="19050" dir="2700000" algn="tl" rotWithShape="0">
                    <a:schemeClr val="dk1">
                      <a:alpha val="40000"/>
                    </a:schemeClr>
                  </a:outerShdw>
                </a:effectLst>
              </a:rPr>
              <a:t>vis Der er en der er med som </a:t>
            </a:r>
            <a:r>
              <a:rPr lang="da-DK" i="1" dirty="0" err="1">
                <a:ln w="0"/>
                <a:solidFill>
                  <a:schemeClr val="tx1"/>
                </a:solidFill>
                <a:effectLst>
                  <a:outerShdw blurRad="38100" dist="19050" dir="2700000" algn="tl" rotWithShape="0">
                    <a:schemeClr val="dk1">
                      <a:alpha val="40000"/>
                    </a:schemeClr>
                  </a:outerShdw>
                </a:effectLst>
              </a:rPr>
              <a:t>medhører</a:t>
            </a:r>
            <a:r>
              <a:rPr lang="da-DK" i="1" dirty="0">
                <a:ln w="0"/>
                <a:solidFill>
                  <a:schemeClr val="tx1"/>
                </a:solidFill>
                <a:effectLst>
                  <a:outerShdw blurRad="38100" dist="19050" dir="2700000" algn="tl" rotWithShape="0">
                    <a:schemeClr val="dk1">
                      <a:alpha val="40000"/>
                    </a:schemeClr>
                  </a:outerShdw>
                </a:effectLst>
              </a:rPr>
              <a:t>. Du ved for den syge person altså, så er der måske. Også mulighed for bedre. Give nogle spørgsmål eller stille nogle spørgsmål. Som ja den der er syg måske ikke lige tænker over at stille (citat P5)</a:t>
            </a:r>
          </a:p>
        </p:txBody>
      </p:sp>
      <p:sp>
        <p:nvSpPr>
          <p:cNvPr id="5" name="Ellipse 4"/>
          <p:cNvSpPr/>
          <p:nvPr/>
        </p:nvSpPr>
        <p:spPr>
          <a:xfrm>
            <a:off x="635976" y="1368599"/>
            <a:ext cx="6257581" cy="2269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a:ln w="0"/>
                <a:solidFill>
                  <a:schemeClr val="tx1"/>
                </a:solidFill>
                <a:effectLst>
                  <a:outerShdw blurRad="38100" dist="19050" dir="2700000" algn="tl" rotWithShape="0">
                    <a:schemeClr val="dk1">
                      <a:alpha val="40000"/>
                    </a:schemeClr>
                  </a:outerShdw>
                </a:effectLst>
              </a:rPr>
              <a:t>Det bliver lidt mere personligt end hvis du sidder og snakker med en i telefon…</a:t>
            </a:r>
            <a:r>
              <a:rPr lang="da-DK">
                <a:ln w="0"/>
                <a:solidFill>
                  <a:schemeClr val="tx1"/>
                </a:solidFill>
                <a:effectLst>
                  <a:outerShdw blurRad="38100" dist="19050" dir="2700000" algn="tl" rotWithShape="0">
                    <a:schemeClr val="dk1">
                      <a:alpha val="40000"/>
                    </a:schemeClr>
                  </a:outerShdw>
                </a:effectLst>
              </a:rPr>
              <a:t>(citat P5)</a:t>
            </a:r>
          </a:p>
        </p:txBody>
      </p:sp>
    </p:spTree>
    <p:extLst>
      <p:ext uri="{BB962C8B-B14F-4D97-AF65-F5344CB8AC3E}">
        <p14:creationId xmlns:p14="http://schemas.microsoft.com/office/powerpoint/2010/main" val="328718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Sparre tid og transport</a:t>
            </a:r>
            <a:br>
              <a:rPr lang="da-DK" dirty="0"/>
            </a:br>
            <a:endParaRPr lang="da-DK" dirty="0"/>
          </a:p>
        </p:txBody>
      </p:sp>
      <p:sp>
        <p:nvSpPr>
          <p:cNvPr id="4" name="Ellipse 3"/>
          <p:cNvSpPr/>
          <p:nvPr/>
        </p:nvSpPr>
        <p:spPr>
          <a:xfrm>
            <a:off x="3275635" y="2051633"/>
            <a:ext cx="6235547" cy="2434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i="1" dirty="0">
                <a:ln w="0"/>
                <a:solidFill>
                  <a:schemeClr val="tx1"/>
                </a:solidFill>
                <a:effectLst>
                  <a:outerShdw blurRad="38100" dist="19050" dir="2700000" algn="tl" rotWithShape="0">
                    <a:schemeClr val="dk1">
                      <a:alpha val="40000"/>
                    </a:schemeClr>
                  </a:outerShdw>
                </a:effectLst>
              </a:rPr>
              <a:t>Ja, Det er helt klart en kæmpe forskel for os, ja det er færge og køre til Odense og så ned til færgen igen (citat P1)</a:t>
            </a:r>
            <a:endParaRPr lang="da-DK"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9650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Betydningen af dagliglivsførelse med IPF</a:t>
            </a:r>
            <a:br>
              <a:rPr lang="da-DK" dirty="0"/>
            </a:br>
            <a:endParaRPr lang="da-DK" dirty="0"/>
          </a:p>
        </p:txBody>
      </p:sp>
      <p:sp>
        <p:nvSpPr>
          <p:cNvPr id="3" name="Rektangel 2"/>
          <p:cNvSpPr/>
          <p:nvPr/>
        </p:nvSpPr>
        <p:spPr>
          <a:xfrm>
            <a:off x="1714959" y="1108627"/>
            <a:ext cx="6096000" cy="646331"/>
          </a:xfrm>
          <a:prstGeom prst="rect">
            <a:avLst/>
          </a:prstGeom>
        </p:spPr>
        <p:txBody>
          <a:bodyPr>
            <a:spAutoFit/>
          </a:bodyPr>
          <a:lstStyle/>
          <a:p>
            <a:pPr lvl="0"/>
            <a:br>
              <a:rPr lang="da-DK" i="1" dirty="0"/>
            </a:br>
            <a:endParaRPr lang="da-DK" dirty="0"/>
          </a:p>
        </p:txBody>
      </p:sp>
      <p:sp>
        <p:nvSpPr>
          <p:cNvPr id="4" name="Ellipse 3"/>
          <p:cNvSpPr/>
          <p:nvPr/>
        </p:nvSpPr>
        <p:spPr>
          <a:xfrm>
            <a:off x="5982159" y="4243284"/>
            <a:ext cx="5941093" cy="23778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i="1" dirty="0">
                <a:ln w="0"/>
                <a:solidFill>
                  <a:schemeClr val="tx1"/>
                </a:solidFill>
                <a:effectLst>
                  <a:outerShdw blurRad="38100" dist="19050" dir="2700000" algn="tl" rotWithShape="0">
                    <a:schemeClr val="dk1">
                      <a:alpha val="40000"/>
                    </a:schemeClr>
                  </a:outerShdw>
                </a:effectLst>
              </a:rPr>
              <a:t>Jeg kan jo stadigvæk have dårlig samvittighed over at det er hende (hustru) der skal klippe hækken altså Det har hun ikke selv. Altså det har hun ikke selv ondt af sig selv over </a:t>
            </a:r>
            <a:r>
              <a:rPr lang="da-DK" dirty="0">
                <a:ln w="0"/>
                <a:solidFill>
                  <a:schemeClr val="tx1"/>
                </a:solidFill>
                <a:effectLst>
                  <a:outerShdw blurRad="38100" dist="19050" dir="2700000" algn="tl" rotWithShape="0">
                    <a:schemeClr val="dk1">
                      <a:alpha val="40000"/>
                    </a:schemeClr>
                  </a:outerShdw>
                </a:effectLst>
              </a:rPr>
              <a:t>(P6)</a:t>
            </a:r>
          </a:p>
        </p:txBody>
      </p:sp>
      <p:sp>
        <p:nvSpPr>
          <p:cNvPr id="5" name="Ellipse 4"/>
          <p:cNvSpPr/>
          <p:nvPr/>
        </p:nvSpPr>
        <p:spPr>
          <a:xfrm>
            <a:off x="1112704" y="1336834"/>
            <a:ext cx="4979624" cy="21053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a-DK" i="1" dirty="0">
                <a:ln w="0"/>
                <a:solidFill>
                  <a:schemeClr val="tx1"/>
                </a:solidFill>
                <a:effectLst>
                  <a:outerShdw blurRad="38100" dist="19050" dir="2700000" algn="tl" rotWithShape="0">
                    <a:schemeClr val="dk1">
                      <a:alpha val="40000"/>
                    </a:schemeClr>
                  </a:outerShdw>
                </a:effectLst>
              </a:rPr>
              <a:t>Jeg har en kone der kan lave alt de ting hvad jeg ikke kan lave </a:t>
            </a:r>
            <a:r>
              <a:rPr lang="da-DK" dirty="0">
                <a:ln w="0"/>
                <a:solidFill>
                  <a:schemeClr val="tx1"/>
                </a:solidFill>
                <a:effectLst>
                  <a:outerShdw blurRad="38100" dist="19050" dir="2700000" algn="tl" rotWithShape="0">
                    <a:schemeClr val="dk1">
                      <a:alpha val="40000"/>
                    </a:schemeClr>
                  </a:outerShdw>
                </a:effectLst>
              </a:rPr>
              <a:t>(P11)</a:t>
            </a:r>
          </a:p>
        </p:txBody>
      </p:sp>
    </p:spTree>
    <p:extLst>
      <p:ext uri="{BB962C8B-B14F-4D97-AF65-F5344CB8AC3E}">
        <p14:creationId xmlns:p14="http://schemas.microsoft.com/office/powerpoint/2010/main" val="71164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DE484-F3C2-5644-CA1E-50625EA22071}"/>
              </a:ext>
            </a:extLst>
          </p:cNvPr>
          <p:cNvSpPr>
            <a:spLocks noGrp="1"/>
          </p:cNvSpPr>
          <p:nvPr>
            <p:ph type="title"/>
          </p:nvPr>
        </p:nvSpPr>
        <p:spPr/>
        <p:txBody>
          <a:bodyPr/>
          <a:lstStyle/>
          <a:p>
            <a:r>
              <a:rPr lang="da-DK" dirty="0"/>
              <a:t>Konklusion</a:t>
            </a:r>
          </a:p>
        </p:txBody>
      </p:sp>
      <p:sp>
        <p:nvSpPr>
          <p:cNvPr id="3" name="Pladsholder til indhold 2">
            <a:extLst>
              <a:ext uri="{FF2B5EF4-FFF2-40B4-BE49-F238E27FC236}">
                <a16:creationId xmlns:a16="http://schemas.microsoft.com/office/drawing/2014/main" id="{AB02D88E-3627-E2DD-A9EC-9D32DBD30F6B}"/>
              </a:ext>
            </a:extLst>
          </p:cNvPr>
          <p:cNvSpPr>
            <a:spLocks noGrp="1"/>
          </p:cNvSpPr>
          <p:nvPr>
            <p:ph idx="1"/>
          </p:nvPr>
        </p:nvSpPr>
        <p:spPr/>
        <p:txBody>
          <a:bodyPr/>
          <a:lstStyle/>
          <a:p>
            <a:r>
              <a:rPr lang="da-DK" dirty="0"/>
              <a:t>Video vurderes af patienter som værdifuld og kan bidrage til:</a:t>
            </a:r>
          </a:p>
          <a:p>
            <a:pPr lvl="1"/>
            <a:r>
              <a:rPr lang="da-DK" dirty="0"/>
              <a:t> Skabelsen af en god relation mellem patient og sygeplejerske</a:t>
            </a:r>
          </a:p>
          <a:p>
            <a:pPr lvl="1"/>
            <a:r>
              <a:rPr lang="da-DK" dirty="0"/>
              <a:t>Styrke patienten oplevelse af håndtering af sygdom og evt. bivirkninger i hverdagen</a:t>
            </a:r>
          </a:p>
          <a:p>
            <a:pPr lvl="1"/>
            <a:r>
              <a:rPr lang="da-DK" dirty="0"/>
              <a:t>At kunne spare patienten for tid og transport, hvilket ses som energibesparende</a:t>
            </a:r>
          </a:p>
          <a:p>
            <a:pPr lvl="1"/>
            <a:r>
              <a:rPr lang="da-DK" b="1" dirty="0"/>
              <a:t>Videosamtaler vurderes af de fleste patienter med IPF som værdifulde, og nogle oplever virtuelle konsultationer kan erstatte nogle fysiske fremmøde tider.</a:t>
            </a:r>
            <a:endParaRPr lang="da-DK" dirty="0"/>
          </a:p>
        </p:txBody>
      </p:sp>
    </p:spTree>
    <p:extLst>
      <p:ext uri="{BB962C8B-B14F-4D97-AF65-F5344CB8AC3E}">
        <p14:creationId xmlns:p14="http://schemas.microsoft.com/office/powerpoint/2010/main" val="379109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Perspektivering</a:t>
            </a:r>
          </a:p>
        </p:txBody>
      </p:sp>
      <p:sp>
        <p:nvSpPr>
          <p:cNvPr id="3" name="Pladsholder til indhold 2"/>
          <p:cNvSpPr>
            <a:spLocks noGrp="1"/>
          </p:cNvSpPr>
          <p:nvPr>
            <p:ph idx="1"/>
          </p:nvPr>
        </p:nvSpPr>
        <p:spPr/>
        <p:txBody>
          <a:bodyPr/>
          <a:lstStyle/>
          <a:p>
            <a:r>
              <a:rPr lang="da-DK" dirty="0"/>
              <a:t>Virtuelle iltkontroller fungere allerede på OUH</a:t>
            </a:r>
          </a:p>
          <a:p>
            <a:r>
              <a:rPr lang="da-DK" dirty="0"/>
              <a:t>Hvor kan resultaterne ellers bruges?</a:t>
            </a:r>
          </a:p>
          <a:p>
            <a:pPr lvl="1"/>
            <a:r>
              <a:rPr lang="da-DK" dirty="0"/>
              <a:t>Svarsamtaler ved cancer udredning</a:t>
            </a:r>
          </a:p>
          <a:p>
            <a:pPr lvl="1"/>
            <a:r>
              <a:rPr lang="da-DK" dirty="0"/>
              <a:t>Konsultationer omkring symptomer og behandling med patienter med Astma eller KOL</a:t>
            </a:r>
          </a:p>
          <a:p>
            <a:pPr lvl="1"/>
            <a:r>
              <a:rPr lang="da-DK" dirty="0"/>
              <a:t>Palliation samtaler med patienter med non-maligne lungesygdomme</a:t>
            </a:r>
          </a:p>
          <a:p>
            <a:pPr lvl="1"/>
            <a:r>
              <a:rPr lang="da-DK" dirty="0"/>
              <a:t>Samarbejdsmøder med personale i kommunen</a:t>
            </a:r>
          </a:p>
          <a:p>
            <a:endParaRPr lang="da-DK" dirty="0"/>
          </a:p>
        </p:txBody>
      </p:sp>
    </p:spTree>
    <p:extLst>
      <p:ext uri="{BB962C8B-B14F-4D97-AF65-F5344CB8AC3E}">
        <p14:creationId xmlns:p14="http://schemas.microsoft.com/office/powerpoint/2010/main" val="32955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descr="Er det et spørgsmål eller en ord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054" y="484273"/>
            <a:ext cx="8814202" cy="5884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8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a:t>
            </a:r>
            <a:r>
              <a:rPr lang="da-DK" dirty="0" err="1"/>
              <a:t>Ideopatisk</a:t>
            </a:r>
            <a:r>
              <a:rPr lang="da-DK" dirty="0"/>
              <a:t> </a:t>
            </a:r>
            <a:r>
              <a:rPr lang="da-DK" dirty="0" err="1"/>
              <a:t>Pulmonal</a:t>
            </a:r>
            <a:r>
              <a:rPr lang="da-DK" dirty="0"/>
              <a:t> </a:t>
            </a:r>
            <a:r>
              <a:rPr lang="da-DK" dirty="0" err="1"/>
              <a:t>Fribrose</a:t>
            </a:r>
            <a:r>
              <a:rPr lang="da-DK" dirty="0"/>
              <a:t> (IPF)?</a:t>
            </a:r>
          </a:p>
        </p:txBody>
      </p:sp>
      <p:pic>
        <p:nvPicPr>
          <p:cNvPr id="4" name="Picture 23" descr="C:\Users\jbathe\Dropbox\Intermune\Medical Education\AIR deck\SBW Reviewed_April 15\Progressive fibrosis.jpg">
            <a:extLst>
              <a:ext uri="{FF2B5EF4-FFF2-40B4-BE49-F238E27FC236}">
                <a16:creationId xmlns:a16="http://schemas.microsoft.com/office/drawing/2014/main" id="{1135C04C-A347-3879-C55A-677E40BFE7F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48251" y="1551825"/>
            <a:ext cx="4505899" cy="44083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486" t="16036" r="736" b="15312"/>
          <a:stretch/>
        </p:blipFill>
        <p:spPr bwMode="auto">
          <a:xfrm>
            <a:off x="788937" y="2710150"/>
            <a:ext cx="5917375" cy="29258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4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5"/>
          <p:cNvPicPr>
            <a:picLocks noGrp="1" noChangeAspect="1"/>
          </p:cNvPicPr>
          <p:nvPr>
            <p:ph idx="4294967295"/>
          </p:nvPr>
        </p:nvPicPr>
        <p:blipFill>
          <a:blip r:embed="rId3"/>
          <a:stretch>
            <a:fillRect/>
          </a:stretch>
        </p:blipFill>
        <p:spPr>
          <a:xfrm>
            <a:off x="-54917" y="0"/>
            <a:ext cx="12246917" cy="6940627"/>
          </a:xfrm>
          <a:prstGeom prst="rect">
            <a:avLst/>
          </a:prstGeom>
        </p:spPr>
      </p:pic>
    </p:spTree>
    <p:extLst>
      <p:ext uri="{BB962C8B-B14F-4D97-AF65-F5344CB8AC3E}">
        <p14:creationId xmlns:p14="http://schemas.microsoft.com/office/powerpoint/2010/main" val="121375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Symptomer på IPF</a:t>
            </a:r>
          </a:p>
        </p:txBody>
      </p:sp>
      <p:pic>
        <p:nvPicPr>
          <p:cNvPr id="6" name="Pladsholder til indhold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00799" y="2126221"/>
            <a:ext cx="4571146" cy="3556351"/>
          </a:xfrm>
          <a:prstGeom prst="rect">
            <a:avLst/>
          </a:prstGeom>
          <a:ln>
            <a:noFill/>
          </a:ln>
          <a:effectLst>
            <a:softEdge rad="112500"/>
          </a:effectLst>
        </p:spPr>
      </p:pic>
      <p:pic>
        <p:nvPicPr>
          <p:cNvPr id="7" name="Pladsholder til indhold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05882" y="2126222"/>
            <a:ext cx="4598731" cy="3556351"/>
          </a:xfrm>
          <a:prstGeom prst="rect">
            <a:avLst/>
          </a:prstGeom>
          <a:ln>
            <a:noFill/>
          </a:ln>
          <a:effectLst>
            <a:softEdge rad="112500"/>
          </a:effectLst>
        </p:spPr>
      </p:pic>
    </p:spTree>
    <p:extLst>
      <p:ext uri="{BB962C8B-B14F-4D97-AF65-F5344CB8AC3E}">
        <p14:creationId xmlns:p14="http://schemas.microsoft.com/office/powerpoint/2010/main" val="2624829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Behandling af IPF</a:t>
            </a:r>
          </a:p>
        </p:txBody>
      </p:sp>
      <p:sp>
        <p:nvSpPr>
          <p:cNvPr id="4" name="Pladsholder til indhold 3"/>
          <p:cNvSpPr>
            <a:spLocks noGrp="1"/>
          </p:cNvSpPr>
          <p:nvPr>
            <p:ph sz="half" idx="1"/>
          </p:nvPr>
        </p:nvSpPr>
        <p:spPr/>
        <p:txBody>
          <a:bodyPr/>
          <a:lstStyle/>
          <a:p>
            <a:r>
              <a:rPr lang="da-DK" dirty="0"/>
              <a:t>Som udgangspunkt kan det IKKE behandles</a:t>
            </a:r>
          </a:p>
          <a:p>
            <a:pPr marL="0" indent="0">
              <a:buNone/>
            </a:pPr>
            <a:endParaRPr lang="da-DK" dirty="0"/>
          </a:p>
          <a:p>
            <a:r>
              <a:rPr lang="da-DK" dirty="0"/>
              <a:t>Præparater med mange bivirkninger</a:t>
            </a:r>
          </a:p>
          <a:p>
            <a:pPr marL="0" indent="0">
              <a:buNone/>
            </a:pPr>
            <a:endParaRPr lang="da-DK" dirty="0"/>
          </a:p>
          <a:p>
            <a:r>
              <a:rPr lang="da-DK" dirty="0"/>
              <a:t>Vores praksis på lungemedicinsk OUH omkring behandling</a:t>
            </a:r>
          </a:p>
        </p:txBody>
      </p:sp>
      <p:pic>
        <p:nvPicPr>
          <p:cNvPr id="6" name="Pladsholder til indhold 4"/>
          <p:cNvPicPr>
            <a:picLocks noGrp="1" noChangeAspect="1"/>
          </p:cNvPicPr>
          <p:nvPr>
            <p:ph sz="half" idx="2"/>
          </p:nvPr>
        </p:nvPicPr>
        <p:blipFill>
          <a:blip r:embed="rId3"/>
          <a:stretch>
            <a:fillRect/>
          </a:stretch>
        </p:blipFill>
        <p:spPr>
          <a:xfrm>
            <a:off x="7602978" y="1420142"/>
            <a:ext cx="3821514" cy="2373362"/>
          </a:xfrm>
          <a:prstGeom prst="rect">
            <a:avLst/>
          </a:prstGeom>
          <a:ln>
            <a:noFill/>
          </a:ln>
          <a:effectLst>
            <a:softEdge rad="112500"/>
          </a:effectLst>
        </p:spPr>
      </p:pic>
      <p:pic>
        <p:nvPicPr>
          <p:cNvPr id="1026" name="Picture 2" descr="Ofev 150 Mg 60 Capsulas Blandas - Farmacéutic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978" y="4022411"/>
            <a:ext cx="3821514" cy="2149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51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Bagrund for projektet</a:t>
            </a:r>
          </a:p>
        </p:txBody>
      </p:sp>
      <p:pic>
        <p:nvPicPr>
          <p:cNvPr id="4" name="Pladsholder til ind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9646" y="1531344"/>
            <a:ext cx="4511359" cy="3102549"/>
          </a:xfrm>
          <a:prstGeom prst="rect">
            <a:avLst/>
          </a:prstGeom>
          <a:ln>
            <a:noFill/>
          </a:ln>
          <a:effectLst>
            <a:softEdge rad="112500"/>
          </a:effectLst>
        </p:spPr>
      </p:pic>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56" y="3951081"/>
            <a:ext cx="4983067" cy="2781246"/>
          </a:xfrm>
          <a:prstGeom prst="rect">
            <a:avLst/>
          </a:prstGeom>
          <a:ln>
            <a:noFill/>
          </a:ln>
          <a:effectLst>
            <a:softEdge rad="112500"/>
          </a:effectLst>
        </p:spPr>
      </p:pic>
      <p:pic>
        <p:nvPicPr>
          <p:cNvPr id="6" name="Bille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775" y="1664324"/>
            <a:ext cx="5476837" cy="2836588"/>
          </a:xfrm>
          <a:prstGeom prst="rect">
            <a:avLst/>
          </a:prstGeom>
          <a:ln>
            <a:noFill/>
          </a:ln>
          <a:effectLst>
            <a:softEdge rad="112500"/>
          </a:effectLst>
        </p:spPr>
      </p:pic>
    </p:spTree>
    <p:extLst>
      <p:ext uri="{BB962C8B-B14F-4D97-AF65-F5344CB8AC3E}">
        <p14:creationId xmlns:p14="http://schemas.microsoft.com/office/powerpoint/2010/main" val="40792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Formål med studiet</a:t>
            </a:r>
          </a:p>
        </p:txBody>
      </p:sp>
      <p:sp>
        <p:nvSpPr>
          <p:cNvPr id="3" name="Pladsholder til indhold 2"/>
          <p:cNvSpPr>
            <a:spLocks noGrp="1"/>
          </p:cNvSpPr>
          <p:nvPr>
            <p:ph idx="1"/>
          </p:nvPr>
        </p:nvSpPr>
        <p:spPr/>
        <p:txBody>
          <a:bodyPr/>
          <a:lstStyle/>
          <a:p>
            <a:endParaRPr lang="da-DK" dirty="0"/>
          </a:p>
          <a:p>
            <a:endParaRPr lang="da-DK" dirty="0"/>
          </a:p>
          <a:p>
            <a:endParaRPr lang="da-DK" dirty="0"/>
          </a:p>
          <a:p>
            <a:r>
              <a:rPr lang="da-DK" sz="2800" i="1" dirty="0"/>
              <a:t>Formålet med studiet var at bidrage med </a:t>
            </a:r>
            <a:r>
              <a:rPr lang="da-DK" sz="2800" i="1"/>
              <a:t>viden om </a:t>
            </a:r>
            <a:r>
              <a:rPr lang="da-DK" sz="2800" i="1" dirty="0"/>
              <a:t>patienter med </a:t>
            </a:r>
            <a:r>
              <a:rPr lang="da-DK" sz="2800" i="1" dirty="0" err="1"/>
              <a:t>IPF’s</a:t>
            </a:r>
            <a:r>
              <a:rPr lang="da-DK" sz="2800" i="1" dirty="0"/>
              <a:t> oplevelse af brugen af video samtale sammenlignet med telefonsamtale til bivirkningssamtalen</a:t>
            </a:r>
          </a:p>
        </p:txBody>
      </p:sp>
    </p:spTree>
    <p:extLst>
      <p:ext uri="{BB962C8B-B14F-4D97-AF65-F5344CB8AC3E}">
        <p14:creationId xmlns:p14="http://schemas.microsoft.com/office/powerpoint/2010/main" val="156544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Metode</a:t>
            </a:r>
          </a:p>
        </p:txBody>
      </p:sp>
      <p:sp>
        <p:nvSpPr>
          <p:cNvPr id="4" name="Pladsholder til indhold 3"/>
          <p:cNvSpPr>
            <a:spLocks noGrp="1"/>
          </p:cNvSpPr>
          <p:nvPr>
            <p:ph sz="half" idx="1"/>
          </p:nvPr>
        </p:nvSpPr>
        <p:spPr/>
        <p:txBody>
          <a:bodyPr/>
          <a:lstStyle/>
          <a:p>
            <a:r>
              <a:rPr lang="da-DK" dirty="0"/>
              <a:t>16 semistrukturerede interviews</a:t>
            </a:r>
          </a:p>
          <a:p>
            <a:pPr marL="0" indent="0">
              <a:buNone/>
            </a:pPr>
            <a:endParaRPr lang="da-DK" dirty="0"/>
          </a:p>
          <a:p>
            <a:r>
              <a:rPr lang="da-DK" dirty="0"/>
              <a:t>Kritisk psykologi som teoretisk ramme</a:t>
            </a:r>
          </a:p>
          <a:p>
            <a:pPr marL="0" indent="0">
              <a:buNone/>
            </a:pPr>
            <a:endParaRPr lang="da-DK" dirty="0"/>
          </a:p>
          <a:p>
            <a:r>
              <a:rPr lang="da-DK" dirty="0"/>
              <a:t>Analyse inspireret af Braun og Clarke</a:t>
            </a:r>
          </a:p>
        </p:txBody>
      </p:sp>
      <p:pic>
        <p:nvPicPr>
          <p:cNvPr id="6" name="Picture 8" descr="Ravensburger puslespil – Lav puslespil med eget motiv | CEW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91373" y="2133600"/>
            <a:ext cx="4313238" cy="260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8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Resultater</a:t>
            </a:r>
          </a:p>
        </p:txBody>
      </p:sp>
      <p:sp>
        <p:nvSpPr>
          <p:cNvPr id="3" name="Pladsholder til indhold 2"/>
          <p:cNvSpPr>
            <a:spLocks noGrp="1"/>
          </p:cNvSpPr>
          <p:nvPr>
            <p:ph idx="1"/>
          </p:nvPr>
        </p:nvSpPr>
        <p:spPr>
          <a:xfrm>
            <a:off x="1454474" y="2591170"/>
            <a:ext cx="8915400" cy="1604167"/>
          </a:xfrm>
        </p:spPr>
        <p:txBody>
          <a:bodyPr/>
          <a:lstStyle/>
          <a:p>
            <a:r>
              <a:rPr lang="da-DK" sz="2400" dirty="0"/>
              <a:t>Analysen frembragte 4 temaer</a:t>
            </a:r>
          </a:p>
          <a:p>
            <a:endParaRPr lang="da-DK" dirty="0"/>
          </a:p>
        </p:txBody>
      </p:sp>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4368" y="372029"/>
            <a:ext cx="1532971" cy="1532971"/>
          </a:xfrm>
          <a:prstGeom prst="rect">
            <a:avLst/>
          </a:prstGeom>
        </p:spPr>
      </p:pic>
      <p:pic>
        <p:nvPicPr>
          <p:cNvPr id="6" name="Picture 2" descr="https://sdmntprpolandcentral.oaiusercontent.com/files/00000000-4418-620a-817f-0809e53d503d/raw?se=2025-09-30T15%3A30%3A35Z&amp;sp=r&amp;sv=2024-08-04&amp;sr=b&amp;scid=02e15276-c40f-5219-87b9-a9d360a9c27c&amp;skoid=76024c37-11e2-4c92-aa07-7e519fbe2d0f&amp;sktid=a48cca56-e6da-484e-a814-9c849652bcb3&amp;skt=2025-09-30T06%3A10%3A22Z&amp;ske=2025-10-01T06%3A10%3A22Z&amp;sks=b&amp;skv=2024-08-04&amp;sig=bOEB1AG/%2BCBupstnpWeZQMie9QBkf/hAR0fGVcoM6rU%3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9098" y="1827049"/>
            <a:ext cx="1528241" cy="1528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enereret bille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9098" y="3431216"/>
            <a:ext cx="1528241" cy="15282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enereret bille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39098" y="5117815"/>
            <a:ext cx="1528241" cy="152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32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sk">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217</TotalTime>
  <Words>1442</Words>
  <Application>Microsoft Office PowerPoint</Application>
  <PresentationFormat>Widescreen</PresentationFormat>
  <Paragraphs>138</Paragraphs>
  <Slides>16</Slides>
  <Notes>12</Notes>
  <HiddenSlides>1</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Calibri</vt:lpstr>
      <vt:lpstr>Century Gothic</vt:lpstr>
      <vt:lpstr>Wingdings</vt:lpstr>
      <vt:lpstr>Wingdings 3</vt:lpstr>
      <vt:lpstr>Visk</vt:lpstr>
      <vt:lpstr>Patientperspektiv på en telemedicinsk løsning til ambulante sygeplejekonsultationer til patienter med Idiopatisk Pulmonal Fibrose ( IPF) </vt:lpstr>
      <vt:lpstr>Hvad er Ideopatisk Pulmonal Fribrose (IPF)?</vt:lpstr>
      <vt:lpstr>PowerPoint-præsentation</vt:lpstr>
      <vt:lpstr>Symptomer på IPF</vt:lpstr>
      <vt:lpstr>Behandling af IPF</vt:lpstr>
      <vt:lpstr>Bagrund for projektet</vt:lpstr>
      <vt:lpstr>Formål med studiet</vt:lpstr>
      <vt:lpstr>Metode</vt:lpstr>
      <vt:lpstr>Resultater</vt:lpstr>
      <vt:lpstr>Fagprofessionel kommunikation </vt:lpstr>
      <vt:lpstr>Teknologiens betydning </vt:lpstr>
      <vt:lpstr>Sparre tid og transport </vt:lpstr>
      <vt:lpstr>Betydningen af dagliglivsførelse med IPF </vt:lpstr>
      <vt:lpstr>Konklusion</vt:lpstr>
      <vt:lpstr>Perspektivering</vt:lpstr>
      <vt:lpstr>PowerPoint-præsentation</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Patientperspektiv på en telemedicinsk løsning til ambulante sygeplejekonsultationer til patienter med Idiopatisk Pulmonal Fibrose ( IPF)</dc:title>
  <dc:creator>Camilla Bjerre Andersen</dc:creator>
  <cp:lastModifiedBy>Hotel Svendborg</cp:lastModifiedBy>
  <cp:revision>26</cp:revision>
  <dcterms:created xsi:type="dcterms:W3CDTF">2026-02-15T18:53:00Z</dcterms:created>
  <dcterms:modified xsi:type="dcterms:W3CDTF">2026-03-14T10:12:22Z</dcterms:modified>
</cp:coreProperties>
</file>