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23.jpg" ContentType="image/jpg"/>
  <Override PartName="/ppt/media/image24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sldIdLst>
    <p:sldId id="333" r:id="rId2"/>
    <p:sldId id="345" r:id="rId3"/>
    <p:sldId id="262" r:id="rId4"/>
    <p:sldId id="268" r:id="rId5"/>
    <p:sldId id="346" r:id="rId6"/>
    <p:sldId id="330" r:id="rId7"/>
    <p:sldId id="331" r:id="rId8"/>
    <p:sldId id="329" r:id="rId9"/>
    <p:sldId id="257" r:id="rId10"/>
    <p:sldId id="328" r:id="rId11"/>
    <p:sldId id="281" r:id="rId12"/>
    <p:sldId id="288" r:id="rId13"/>
    <p:sldId id="283" r:id="rId14"/>
    <p:sldId id="347" r:id="rId15"/>
    <p:sldId id="335" r:id="rId16"/>
    <p:sldId id="319" r:id="rId17"/>
    <p:sldId id="280" r:id="rId18"/>
    <p:sldId id="260" r:id="rId19"/>
    <p:sldId id="340" r:id="rId20"/>
    <p:sldId id="284" r:id="rId21"/>
    <p:sldId id="344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1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377D7-64FD-466F-81AF-3BBCFA0E811A}" type="datetimeFigureOut">
              <a:rPr lang="da-DK" smtClean="0"/>
              <a:t>14-03-2025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25D29-B012-47DE-82EF-49ED0A2C51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81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 at fremme og hjælpe organisationer</a:t>
            </a:r>
            <a:r>
              <a:rPr lang="da-DK" baseline="0" dirty="0"/>
              <a:t> i det danske sundhedsvæsen – herunder enheder og afdelinger som jeres – med at arbejde med SK har Sundhedsstyrelsen i samarbejde med Institut for Folkesundhed på Aarhus Universitet (herunder mig) skrevet en rapport.</a:t>
            </a:r>
          </a:p>
          <a:p>
            <a:endParaRPr lang="da-DK" baseline="0" dirty="0"/>
          </a:p>
          <a:p>
            <a:r>
              <a:rPr lang="da-DK" baseline="0" dirty="0"/>
              <a:t>Og nu skal I ikke blive alt for forskrækkede – det er ikke en tung sag. </a:t>
            </a:r>
          </a:p>
          <a:p>
            <a:r>
              <a:rPr lang="da-DK" baseline="0" dirty="0"/>
              <a:t>Rapporten indeholder en kort intro til...</a:t>
            </a:r>
          </a:p>
          <a:p>
            <a:endParaRPr lang="da-DK" baseline="0" dirty="0"/>
          </a:p>
          <a:p>
            <a:r>
              <a:rPr lang="da-DK" baseline="0" dirty="0"/>
              <a:t>Rapporten er i øvrigt 2. del af et samarbejde vi har haft med SST de seneste par år. Første del handlede om SST selv. SST havde et </a:t>
            </a:r>
            <a:r>
              <a:rPr lang="da-DK" baseline="0" dirty="0" err="1"/>
              <a:t>ønkse</a:t>
            </a:r>
            <a:r>
              <a:rPr lang="da-DK" baseline="0" dirty="0"/>
              <a:t> om at integrere SK i deres eget arbejde på tværs af enheder og vi har i den forbindelse hjulpet dem med at udvikle en model og nogle redskaber som egner sig til deres administrative </a:t>
            </a:r>
            <a:r>
              <a:rPr lang="da-DK" baseline="0" dirty="0" err="1"/>
              <a:t>setting</a:t>
            </a:r>
            <a:r>
              <a:rPr lang="da-DK" baseline="0" dirty="0"/>
              <a:t>, samt afhold en række workshops og læringssessions. Vi er meget stolte og glade for at SST har taget vores arbejde til sig og blandt andet brugt tankerne i deres Covid-19-vaccinationsindsats i udsatte boligområder – læs mere om det i rapporten.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A8B-6130-4B79-A666-BD5F5D6300D1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250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AMD projektet:</a:t>
            </a:r>
          </a:p>
          <a:p>
            <a:pPr marL="171450" indent="-171450">
              <a:buFontTx/>
              <a:buChar char="-"/>
            </a:pPr>
            <a:r>
              <a:rPr lang="da-DK" sz="12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Metoden</a:t>
            </a:r>
          </a:p>
          <a:p>
            <a:pPr marL="171450" indent="-171450">
              <a:buFontTx/>
              <a:buChar char="-"/>
            </a:pPr>
            <a:r>
              <a:rPr lang="da-DK" sz="12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Målet i første omgang</a:t>
            </a:r>
          </a:p>
          <a:p>
            <a:pPr marL="171450" indent="-171450">
              <a:buFontTx/>
              <a:buChar char="-"/>
            </a:pPr>
            <a:r>
              <a:rPr lang="da-DK" sz="12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Potentialet (eksempler)</a:t>
            </a:r>
            <a:endParaRPr lang="da-DK" sz="12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D1239-1FB2-4436-ACA0-60D24F5203ED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851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EAE86-CF46-C36D-81C4-CF60CF51F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DA19AA3-7B4C-78AF-C19C-5FE5FC0D8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64E461-6725-C7F4-DF08-1DDF7BE9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969B-D0BC-4C11-B1E0-66C2D223834A}" type="datetimeFigureOut">
              <a:rPr lang="da-DK" smtClean="0"/>
              <a:t>14-03-2025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ACAD36-48B4-332E-8AAD-EE6A5039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1115E5E-880E-2B29-28F6-09D5DE70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B1E-3FC8-46D4-83EA-EB77294CAD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356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70C9E-8AB2-1811-B78D-DC1A23986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F6B0EDB-6A61-5B1C-5774-33F38D5FC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BB6050-0BD1-29DC-C578-5A09F187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969B-D0BC-4C11-B1E0-66C2D223834A}" type="datetimeFigureOut">
              <a:rPr lang="da-DK" smtClean="0"/>
              <a:t>14-03-2025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1E4050-F2FA-9777-EC78-C7773927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4154644-A744-706E-EB5D-173DD02D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B1E-3FC8-46D4-83EA-EB77294CAD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033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D378608-EB01-9516-C4F0-801E90005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BA7277C-9304-2942-179D-188A4E286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BBCE96-F3E4-941E-8C50-A07E782D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969B-D0BC-4C11-B1E0-66C2D223834A}" type="datetimeFigureOut">
              <a:rPr lang="da-DK" smtClean="0"/>
              <a:t>14-03-2025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8D8C68-371D-06A3-7753-8ED200318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2211D9-8B3F-24CF-74A4-C229B762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B1E-3FC8-46D4-83EA-EB77294CAD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0471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528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98" b="0" i="0">
                <a:solidFill>
                  <a:srgbClr val="225A68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023" y="1577340"/>
            <a:ext cx="5307203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3240" y="1577340"/>
            <a:ext cx="5307203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51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86F7C-D068-CCF4-C4BC-B55EE0906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8009" y="459063"/>
            <a:ext cx="938716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8C1B03-4EC6-3885-8F87-58F43A8F91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6D6DFE-51CA-418D-8FCC-0899EA6F81E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F0C4A273-A8D3-40E1-F4D5-11A95F3D2B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8009" y="1879807"/>
            <a:ext cx="9387165" cy="451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a-DK" dirty="0"/>
              <a:t>Her står teksten med bullets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9229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99" b="1" i="0">
                <a:solidFill>
                  <a:schemeClr val="tx1"/>
                </a:solidFill>
                <a:latin typeface="AU Passata"/>
                <a:cs typeface="AU Passat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U Passata"/>
                <a:cs typeface="AU Passata"/>
              </a:defRPr>
            </a:lvl1pPr>
          </a:lstStyle>
          <a:p>
            <a:pPr marL="12696">
              <a:spcBef>
                <a:spcPts val="45"/>
              </a:spcBef>
            </a:pPr>
            <a:endParaRPr lang="da-DK" spc="-20" dirty="0">
              <a:solidFill>
                <a:srgbClr val="FFFFFF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U Passata"/>
                <a:cs typeface="AU Passata"/>
              </a:defRPr>
            </a:lvl1pPr>
          </a:lstStyle>
          <a:p>
            <a:pPr marL="12696" marR="5078">
              <a:lnSpc>
                <a:spcPts val="1080"/>
              </a:lnSpc>
              <a:spcBef>
                <a:spcPts val="165"/>
              </a:spcBef>
            </a:pPr>
            <a:fld id="{ABEB3C6C-7FE1-40C1-975A-2E5FB0B6C4B1}" type="datetime1">
              <a:rPr lang="da-DK" sz="600" smtClean="0">
                <a:latin typeface="AU Passata Light"/>
              </a:rPr>
              <a:pPr marL="12696" marR="5078">
                <a:lnSpc>
                  <a:spcPts val="1080"/>
                </a:lnSpc>
                <a:spcBef>
                  <a:spcPts val="165"/>
                </a:spcBef>
              </a:pPr>
              <a:t>14-03-2025</a:t>
            </a:fld>
            <a:endParaRPr lang="da-DK" sz="600">
              <a:latin typeface="AU Passata Light"/>
              <a:cs typeface="AU Passata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561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A407B-98E5-F19F-46DE-85175135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890FCE-A3B4-5678-F7B2-D52BB4097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CE6A62-0D62-D4CE-AA31-C0194D87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969B-D0BC-4C11-B1E0-66C2D223834A}" type="datetimeFigureOut">
              <a:rPr lang="da-DK" smtClean="0"/>
              <a:t>14-03-2025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AEC8F3-2797-298C-FA3B-97FDDFA1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85C271-974C-60D6-0D19-45CE7F9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B1E-3FC8-46D4-83EA-EB77294CAD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765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69287-4855-2158-18D9-B51E7886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0F54888-030A-61E4-1E34-2A5015A06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AE4A17-F7B9-13CA-BE02-92F39B2B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969B-D0BC-4C11-B1E0-66C2D223834A}" type="datetimeFigureOut">
              <a:rPr lang="da-DK" smtClean="0"/>
              <a:t>14-03-2025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8B32E67-854D-E4EC-4335-C9C4FF81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C5C910-4A83-0A9B-C81B-6E6AC8F6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B1E-3FC8-46D4-83EA-EB77294CAD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271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8BFAD-3B12-3F52-BAAF-AFA56758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D54903-9264-A4AD-0655-5AA396039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F44FE41-58D1-AA8A-FB78-B5D818FE5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DB487D2-D138-D48F-2AC8-6CE7364B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969B-D0BC-4C11-B1E0-66C2D223834A}" type="datetimeFigureOut">
              <a:rPr lang="da-DK" smtClean="0"/>
              <a:t>14-03-2025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D16E742-B45B-9AB6-4909-1B72827F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29D1BAF-172F-4D34-C51D-EDD7630A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B1E-3FC8-46D4-83EA-EB77294CAD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422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0DBC2-56F5-2D38-2F33-1A637014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8297AC-E5B2-DA94-F348-FF50FAB49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56C235F-19A5-649C-A469-09FE4794F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DCF4FDA-5473-A9C5-E955-047906C70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BD8D3FA-7AB5-848B-7EED-244560A7E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2A98CB-9E74-D494-07A0-98813E43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969B-D0BC-4C11-B1E0-66C2D223834A}" type="datetimeFigureOut">
              <a:rPr lang="da-DK" smtClean="0"/>
              <a:t>14-03-2025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9AEAECE-F2EF-F270-6998-D07BED8E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5793C13-D835-1947-5E06-2CBDFFF5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B1E-3FC8-46D4-83EA-EB77294CAD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598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BA154-7842-0FB9-5698-A8ADB311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58F94B0-CB07-4FDA-3D62-F3C2DE29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969B-D0BC-4C11-B1E0-66C2D223834A}" type="datetimeFigureOut">
              <a:rPr lang="da-DK" smtClean="0"/>
              <a:t>14-03-2025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26782AA-D0D9-EC54-BA67-FA952ABE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E672DE5-B46B-5BA9-8C34-246EBE56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B1E-3FC8-46D4-83EA-EB77294CAD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981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9C02622-7E02-C0E3-3BF7-652D885D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969B-D0BC-4C11-B1E0-66C2D223834A}" type="datetimeFigureOut">
              <a:rPr lang="da-DK" smtClean="0"/>
              <a:t>14-03-2025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0F51563-CB26-7B4D-9231-164D4DB5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A1C857-885C-D0AC-ABEA-D5EB21C5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B1E-3FC8-46D4-83EA-EB77294CAD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247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EF4B2-3B71-5699-6302-81BF939C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02DABA-8B49-8A9D-9517-4F819E8C5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F724C81-1B09-0D65-B88E-E46B51E4C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986592F-21B9-9ED1-225F-C64C1636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969B-D0BC-4C11-B1E0-66C2D223834A}" type="datetimeFigureOut">
              <a:rPr lang="da-DK" smtClean="0"/>
              <a:t>14-03-2025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3DC2935-A41E-5F47-5CE4-830E3FC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879375B-F5E5-5282-A82C-BF0242CE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B1E-3FC8-46D4-83EA-EB77294CAD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444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DD506-CE05-EDD6-0360-FAA0943B2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DCE5FB5-97AB-D609-A844-C236C670C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55B25F9-D280-88DD-42DF-C74276341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41AC1B-2785-813E-57D3-672BD523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969B-D0BC-4C11-B1E0-66C2D223834A}" type="datetimeFigureOut">
              <a:rPr lang="da-DK" smtClean="0"/>
              <a:t>14-03-2025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D703F7B-2F31-E503-A0F9-7584D770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41EDE4-9D61-7022-CEC5-B22A15F0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3B1E-3FC8-46D4-83EA-EB77294CAD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431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399C70C-A52E-03CD-C88E-1B7CBC16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BC68E7C-8FFE-B0EB-E4D8-D12BD55D2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9E0BAF-612F-771A-B987-F7A359FC5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F0969B-D0BC-4C11-B1E0-66C2D223834A}" type="datetimeFigureOut">
              <a:rPr lang="da-DK" smtClean="0"/>
              <a:t>14-03-2025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FF7D0B-EAE9-D876-4714-8A19BDDA8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78F0D9-AAFE-23CE-0231-90E2C3F69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F23B1E-3FC8-46D4-83EA-EB77294CAD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040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4" r:id="rId14"/>
    <p:sldLayoutId id="214748370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.au.dk/sundhedskompetenc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.au.dk/sundhedskompetenc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DCE9AA-E191-52EF-463D-76C58ECB9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da-DK" sz="8000"/>
              <a:t>Sundhedskompetence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2E8878F-8BF2-670C-5351-B647A3F9F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r>
              <a:rPr lang="da-DK" dirty="0"/>
              <a:t>Fra det individuelle til det organisatoriske niveau</a:t>
            </a:r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26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tekst, skærmbillede, Font/skrifttype, nummer/tal&#10;&#10;Indhold genereret af kunstig intelligens kan være forkert.">
            <a:extLst>
              <a:ext uri="{FF2B5EF4-FFF2-40B4-BE49-F238E27FC236}">
                <a16:creationId xmlns:a16="http://schemas.microsoft.com/office/drawing/2014/main" id="{77D9FA6A-6338-9568-7C9C-659592C6C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86" y="643467"/>
            <a:ext cx="768422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3FAE084-3B9A-4EF2-69A7-AE15D6B179AE}"/>
              </a:ext>
            </a:extLst>
          </p:cNvPr>
          <p:cNvSpPr txBox="1"/>
          <p:nvPr/>
        </p:nvSpPr>
        <p:spPr>
          <a:xfrm>
            <a:off x="222492" y="6341612"/>
            <a:ext cx="4997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https://ph.au.dk/da/sundhedskompetence</a:t>
            </a:r>
          </a:p>
        </p:txBody>
      </p:sp>
    </p:spTree>
    <p:extLst>
      <p:ext uri="{BB962C8B-B14F-4D97-AF65-F5344CB8AC3E}">
        <p14:creationId xmlns:p14="http://schemas.microsoft.com/office/powerpoint/2010/main" val="40664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87" y="446547"/>
            <a:ext cx="9730745" cy="711015"/>
          </a:xfrm>
          <a:prstGeom prst="rect">
            <a:avLst/>
          </a:prstGeom>
        </p:spPr>
        <p:txBody>
          <a:bodyPr vert="horz" wrap="square" lIns="0" tIns="12697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696">
              <a:lnSpc>
                <a:spcPct val="100000"/>
              </a:lnSpc>
              <a:spcBef>
                <a:spcPts val="100"/>
              </a:spcBef>
              <a:tabLst>
                <a:tab pos="6668039" algn="l"/>
              </a:tabLst>
            </a:pPr>
            <a:r>
              <a:rPr spc="-10" dirty="0"/>
              <a:t>SUNDHEDSKOMPETENCE</a:t>
            </a:r>
            <a:r>
              <a:rPr lang="da-DK" spc="-10" dirty="0"/>
              <a:t> </a:t>
            </a:r>
            <a:r>
              <a:rPr dirty="0"/>
              <a:t>I</a:t>
            </a:r>
            <a:r>
              <a:rPr spc="-30" dirty="0"/>
              <a:t> </a:t>
            </a:r>
            <a:r>
              <a:rPr spc="-10" dirty="0"/>
              <a:t>DANMARK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45750" y="6224914"/>
            <a:ext cx="1928628" cy="18654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696">
              <a:spcBef>
                <a:spcPts val="15"/>
              </a:spcBef>
            </a:pPr>
            <a:r>
              <a:rPr sz="1200" b="1" dirty="0">
                <a:latin typeface="AU Passata"/>
                <a:cs typeface="AU Passata"/>
              </a:rPr>
              <a:t>Kilde</a:t>
            </a:r>
            <a:r>
              <a:rPr sz="1200" dirty="0">
                <a:latin typeface="AU Passata"/>
                <a:cs typeface="AU Passata"/>
              </a:rPr>
              <a:t>:</a:t>
            </a:r>
            <a:r>
              <a:rPr sz="1200" spc="-45" dirty="0">
                <a:latin typeface="AU Passata"/>
                <a:cs typeface="AU Passata"/>
              </a:rPr>
              <a:t> </a:t>
            </a:r>
            <a:r>
              <a:rPr sz="1200" dirty="0">
                <a:latin typeface="AU Passata"/>
                <a:cs typeface="AU Passata"/>
              </a:rPr>
              <a:t>Svendsen</a:t>
            </a:r>
            <a:r>
              <a:rPr sz="1200" spc="-35" dirty="0">
                <a:latin typeface="AU Passata"/>
                <a:cs typeface="AU Passata"/>
              </a:rPr>
              <a:t> </a:t>
            </a:r>
            <a:r>
              <a:rPr sz="1200" dirty="0">
                <a:latin typeface="AU Passata"/>
                <a:cs typeface="AU Passata"/>
              </a:rPr>
              <a:t>et</a:t>
            </a:r>
            <a:r>
              <a:rPr sz="1200" spc="-35" dirty="0">
                <a:latin typeface="AU Passata"/>
                <a:cs typeface="AU Passata"/>
              </a:rPr>
              <a:t> </a:t>
            </a:r>
            <a:r>
              <a:rPr sz="1200" dirty="0">
                <a:latin typeface="AU Passata"/>
                <a:cs typeface="AU Passata"/>
              </a:rPr>
              <a:t>al.</a:t>
            </a:r>
            <a:r>
              <a:rPr sz="1200" spc="-10" dirty="0">
                <a:latin typeface="AU Passata"/>
                <a:cs typeface="AU Passata"/>
              </a:rPr>
              <a:t> (2020)</a:t>
            </a:r>
            <a:endParaRPr sz="1200" dirty="0">
              <a:latin typeface="AU Passata"/>
              <a:cs typeface="AU Passat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9656" y="1728102"/>
            <a:ext cx="8218062" cy="3508137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342900" indent="-342900">
              <a:lnSpc>
                <a:spcPts val="2869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42162" algn="l"/>
              </a:tabLst>
            </a:pPr>
            <a:r>
              <a:rPr sz="2399" dirty="0" err="1">
                <a:latin typeface="AU Passata"/>
                <a:cs typeface="AU Passata"/>
              </a:rPr>
              <a:t>Næsten</a:t>
            </a:r>
            <a:r>
              <a:rPr sz="2399" spc="-1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4</a:t>
            </a:r>
            <a:r>
              <a:rPr sz="2399" spc="-2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ud</a:t>
            </a:r>
            <a:r>
              <a:rPr sz="2399" spc="-3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af</a:t>
            </a:r>
            <a:r>
              <a:rPr sz="2399" spc="-3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10</a:t>
            </a:r>
            <a:r>
              <a:rPr sz="2399" spc="-3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har</a:t>
            </a:r>
            <a:r>
              <a:rPr sz="2399" spc="-4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lav</a:t>
            </a:r>
            <a:r>
              <a:rPr sz="2399" spc="-1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sundhedskompetence</a:t>
            </a:r>
            <a:r>
              <a:rPr sz="2399" spc="-2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–</a:t>
            </a:r>
            <a:r>
              <a:rPr sz="2399" spc="-2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og</a:t>
            </a:r>
            <a:r>
              <a:rPr sz="2399" spc="-20" dirty="0">
                <a:latin typeface="AU Passata"/>
                <a:cs typeface="AU Passata"/>
              </a:rPr>
              <a:t> </a:t>
            </a:r>
            <a:r>
              <a:rPr sz="2399" dirty="0" err="1">
                <a:latin typeface="AU Passata"/>
                <a:cs typeface="AU Passata"/>
              </a:rPr>
              <a:t>dermed</a:t>
            </a:r>
            <a:r>
              <a:rPr sz="2399" spc="-25" dirty="0">
                <a:latin typeface="AU Passata"/>
                <a:cs typeface="AU Passata"/>
              </a:rPr>
              <a:t> </a:t>
            </a:r>
            <a:r>
              <a:rPr sz="2399" spc="-10" dirty="0" err="1">
                <a:latin typeface="AU Passata"/>
                <a:cs typeface="AU Passata"/>
              </a:rPr>
              <a:t>problemer</a:t>
            </a:r>
            <a:r>
              <a:rPr lang="da-DK" sz="2399" spc="-1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med</a:t>
            </a:r>
            <a:r>
              <a:rPr sz="2399" spc="-2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at</a:t>
            </a:r>
            <a:r>
              <a:rPr sz="2399" spc="-3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få</a:t>
            </a:r>
            <a:r>
              <a:rPr sz="2399" spc="-2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adgang</a:t>
            </a:r>
            <a:r>
              <a:rPr sz="2399" spc="-3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til,</a:t>
            </a:r>
            <a:r>
              <a:rPr sz="2399" spc="-4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forstå,</a:t>
            </a:r>
            <a:r>
              <a:rPr sz="2399" spc="-4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vurdere</a:t>
            </a:r>
            <a:r>
              <a:rPr sz="2399" spc="-3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og</a:t>
            </a:r>
            <a:r>
              <a:rPr sz="2399" spc="-3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anvende</a:t>
            </a:r>
            <a:r>
              <a:rPr sz="2399" spc="-25" dirty="0">
                <a:latin typeface="AU Passata"/>
                <a:cs typeface="AU Passata"/>
              </a:rPr>
              <a:t> </a:t>
            </a:r>
            <a:r>
              <a:rPr sz="2399" spc="-10" dirty="0">
                <a:latin typeface="AU Passata"/>
                <a:cs typeface="AU Passata"/>
              </a:rPr>
              <a:t>sundhedsinformation</a:t>
            </a:r>
            <a:endParaRPr sz="2399" dirty="0">
              <a:latin typeface="AU Passata"/>
              <a:cs typeface="AU Passata"/>
            </a:endParaRPr>
          </a:p>
          <a:p>
            <a:pPr>
              <a:spcBef>
                <a:spcPts val="1205"/>
              </a:spcBef>
            </a:pPr>
            <a:endParaRPr sz="2399" dirty="0">
              <a:latin typeface="AU Passata"/>
              <a:cs typeface="AU Passata"/>
            </a:endParaRPr>
          </a:p>
          <a:p>
            <a:pPr marL="354859" indent="-342162">
              <a:lnSpc>
                <a:spcPts val="2834"/>
              </a:lnSpc>
              <a:spcBef>
                <a:spcPts val="5"/>
              </a:spcBef>
              <a:buFont typeface="Arial"/>
              <a:buChar char="•"/>
              <a:tabLst>
                <a:tab pos="354859" algn="l"/>
              </a:tabLst>
            </a:pPr>
            <a:r>
              <a:rPr sz="2399" dirty="0">
                <a:latin typeface="AU Passata"/>
                <a:cs typeface="AU Passata"/>
              </a:rPr>
              <a:t>30%</a:t>
            </a:r>
            <a:r>
              <a:rPr sz="2399" spc="-3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havde</a:t>
            </a:r>
            <a:r>
              <a:rPr sz="2399" spc="-1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“problematic</a:t>
            </a:r>
            <a:r>
              <a:rPr sz="2399" spc="-3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health</a:t>
            </a:r>
            <a:r>
              <a:rPr sz="2399" spc="-3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literacy”</a:t>
            </a:r>
            <a:r>
              <a:rPr sz="2399" spc="-1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og</a:t>
            </a:r>
            <a:r>
              <a:rPr sz="2399" spc="-2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8,18%</a:t>
            </a:r>
            <a:r>
              <a:rPr sz="2399" spc="-4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havde</a:t>
            </a:r>
            <a:r>
              <a:rPr sz="2399" spc="-20" dirty="0">
                <a:latin typeface="AU Passata"/>
                <a:cs typeface="AU Passata"/>
              </a:rPr>
              <a:t> </a:t>
            </a:r>
            <a:r>
              <a:rPr sz="2399" spc="-10" dirty="0">
                <a:latin typeface="AU Passata"/>
                <a:cs typeface="AU Passata"/>
              </a:rPr>
              <a:t>“inadequate</a:t>
            </a:r>
            <a:r>
              <a:rPr lang="da-DK" sz="2399" spc="-1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health</a:t>
            </a:r>
            <a:r>
              <a:rPr sz="2399" spc="-15" dirty="0">
                <a:latin typeface="AU Passata"/>
                <a:cs typeface="AU Passata"/>
              </a:rPr>
              <a:t> </a:t>
            </a:r>
            <a:r>
              <a:rPr sz="2399" spc="-10" dirty="0">
                <a:latin typeface="AU Passata"/>
                <a:cs typeface="AU Passata"/>
              </a:rPr>
              <a:t>literacy”</a:t>
            </a:r>
            <a:endParaRPr sz="2399" dirty="0">
              <a:latin typeface="AU Passata"/>
              <a:cs typeface="AU Passata"/>
            </a:endParaRPr>
          </a:p>
          <a:p>
            <a:pPr>
              <a:spcBef>
                <a:spcPts val="1220"/>
              </a:spcBef>
            </a:pPr>
            <a:endParaRPr sz="2399" dirty="0">
              <a:latin typeface="AU Passata"/>
              <a:cs typeface="AU Passata"/>
            </a:endParaRPr>
          </a:p>
          <a:p>
            <a:pPr marL="12696"/>
            <a:r>
              <a:rPr sz="1999" b="1" dirty="0">
                <a:latin typeface="AU Passata"/>
                <a:cs typeface="AU Passata"/>
              </a:rPr>
              <a:t>Data</a:t>
            </a:r>
            <a:r>
              <a:rPr sz="1999" b="1" spc="-40" dirty="0">
                <a:latin typeface="AU Passata"/>
                <a:cs typeface="AU Passata"/>
              </a:rPr>
              <a:t> </a:t>
            </a:r>
            <a:r>
              <a:rPr sz="1999" b="1" dirty="0">
                <a:latin typeface="AU Passata"/>
                <a:cs typeface="AU Passata"/>
              </a:rPr>
              <a:t>fra</a:t>
            </a:r>
            <a:r>
              <a:rPr sz="1999" b="1" spc="-15" dirty="0">
                <a:latin typeface="AU Passata"/>
                <a:cs typeface="AU Passata"/>
              </a:rPr>
              <a:t> </a:t>
            </a:r>
            <a:r>
              <a:rPr sz="1999" b="1" dirty="0">
                <a:latin typeface="AU Passata"/>
                <a:cs typeface="AU Passata"/>
              </a:rPr>
              <a:t>et</a:t>
            </a:r>
            <a:r>
              <a:rPr sz="1999" b="1" spc="-25" dirty="0">
                <a:latin typeface="AU Passata"/>
                <a:cs typeface="AU Passata"/>
              </a:rPr>
              <a:t> </a:t>
            </a:r>
            <a:r>
              <a:rPr sz="1999" b="1" dirty="0">
                <a:latin typeface="AU Passata"/>
                <a:cs typeface="AU Passata"/>
              </a:rPr>
              <a:t>studie</a:t>
            </a:r>
            <a:r>
              <a:rPr sz="1999" b="1" spc="-35" dirty="0">
                <a:latin typeface="AU Passata"/>
                <a:cs typeface="AU Passata"/>
              </a:rPr>
              <a:t> </a:t>
            </a:r>
            <a:r>
              <a:rPr sz="1999" b="1" dirty="0">
                <a:latin typeface="AU Passata"/>
                <a:cs typeface="AU Passata"/>
              </a:rPr>
              <a:t>af</a:t>
            </a:r>
            <a:r>
              <a:rPr sz="1999" b="1" spc="-15" dirty="0">
                <a:latin typeface="AU Passata"/>
                <a:cs typeface="AU Passata"/>
              </a:rPr>
              <a:t> </a:t>
            </a:r>
            <a:r>
              <a:rPr sz="1999" b="1" dirty="0">
                <a:latin typeface="AU Passata"/>
                <a:cs typeface="AU Passata"/>
              </a:rPr>
              <a:t>Svendsen</a:t>
            </a:r>
            <a:r>
              <a:rPr sz="1999" b="1" spc="-10" dirty="0">
                <a:latin typeface="AU Passata"/>
                <a:cs typeface="AU Passata"/>
              </a:rPr>
              <a:t> </a:t>
            </a:r>
            <a:r>
              <a:rPr sz="1999" b="1" dirty="0">
                <a:latin typeface="AU Passata"/>
                <a:cs typeface="AU Passata"/>
              </a:rPr>
              <a:t>et</a:t>
            </a:r>
            <a:r>
              <a:rPr sz="1999" b="1" spc="-40" dirty="0">
                <a:latin typeface="AU Passata"/>
                <a:cs typeface="AU Passata"/>
              </a:rPr>
              <a:t> </a:t>
            </a:r>
            <a:r>
              <a:rPr sz="1999" b="1" dirty="0">
                <a:latin typeface="AU Passata"/>
                <a:cs typeface="AU Passata"/>
              </a:rPr>
              <a:t>al.</a:t>
            </a:r>
            <a:r>
              <a:rPr sz="1999" b="1" spc="-20" dirty="0">
                <a:latin typeface="AU Passata"/>
                <a:cs typeface="AU Passata"/>
              </a:rPr>
              <a:t> </a:t>
            </a:r>
            <a:r>
              <a:rPr sz="1999" b="1" dirty="0">
                <a:latin typeface="AU Passata"/>
                <a:cs typeface="AU Passata"/>
              </a:rPr>
              <a:t>(2020)</a:t>
            </a:r>
            <a:r>
              <a:rPr sz="1999" b="1" spc="-25" dirty="0">
                <a:latin typeface="AU Passata"/>
                <a:cs typeface="AU Passata"/>
              </a:rPr>
              <a:t> </a:t>
            </a:r>
            <a:r>
              <a:rPr sz="1999" b="1" dirty="0">
                <a:latin typeface="AU Passata"/>
                <a:cs typeface="AU Passata"/>
              </a:rPr>
              <a:t>som</a:t>
            </a:r>
            <a:r>
              <a:rPr sz="1999" b="1" spc="-15" dirty="0">
                <a:latin typeface="AU Passata"/>
                <a:cs typeface="AU Passata"/>
              </a:rPr>
              <a:t> </a:t>
            </a:r>
            <a:r>
              <a:rPr sz="1999" b="1" dirty="0">
                <a:latin typeface="AU Passata"/>
                <a:cs typeface="AU Passata"/>
              </a:rPr>
              <a:t>brugte</a:t>
            </a:r>
            <a:r>
              <a:rPr sz="1999" b="1" spc="-40" dirty="0">
                <a:latin typeface="AU Passata"/>
                <a:cs typeface="AU Passata"/>
              </a:rPr>
              <a:t> </a:t>
            </a:r>
            <a:r>
              <a:rPr sz="1999" b="1" spc="-20" dirty="0">
                <a:latin typeface="AU Passata"/>
                <a:cs typeface="AU Passata"/>
              </a:rPr>
              <a:t>HLS-</a:t>
            </a:r>
            <a:r>
              <a:rPr sz="1999" b="1" dirty="0">
                <a:latin typeface="AU Passata"/>
                <a:cs typeface="AU Passata"/>
              </a:rPr>
              <a:t>EU</a:t>
            </a:r>
            <a:r>
              <a:rPr sz="1999" b="1" spc="5" dirty="0">
                <a:latin typeface="AU Passata"/>
                <a:cs typeface="AU Passata"/>
              </a:rPr>
              <a:t> </a:t>
            </a:r>
            <a:r>
              <a:rPr sz="1999" b="1" spc="-10" dirty="0">
                <a:latin typeface="AU Passata"/>
                <a:cs typeface="AU Passata"/>
              </a:rPr>
              <a:t>spørgeskemaet.</a:t>
            </a:r>
            <a:endParaRPr sz="1999" dirty="0">
              <a:latin typeface="AU Passata"/>
              <a:cs typeface="AU Passata"/>
            </a:endParaRPr>
          </a:p>
        </p:txBody>
      </p:sp>
      <p:pic>
        <p:nvPicPr>
          <p:cNvPr id="3" name="Billede 2" descr="Et billede, der indeholder silhuet&#10;&#10;Indhold genereret af kunstig intelligens kan være forkert.">
            <a:extLst>
              <a:ext uri="{FF2B5EF4-FFF2-40B4-BE49-F238E27FC236}">
                <a16:creationId xmlns:a16="http://schemas.microsoft.com/office/drawing/2014/main" id="{DDF2765E-B094-7769-8598-EC0817B28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247900"/>
            <a:ext cx="19431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3983" y="6015191"/>
            <a:ext cx="535764" cy="53706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59148" y="1136435"/>
            <a:ext cx="9773357" cy="5086853"/>
            <a:chOff x="857783" y="1522971"/>
            <a:chExt cx="9520656" cy="4701044"/>
          </a:xfrm>
        </p:grpSpPr>
        <p:sp>
          <p:nvSpPr>
            <p:cNvPr id="4" name="object 4"/>
            <p:cNvSpPr/>
            <p:nvPr/>
          </p:nvSpPr>
          <p:spPr>
            <a:xfrm>
              <a:off x="989075" y="1662683"/>
              <a:ext cx="647700" cy="48895"/>
            </a:xfrm>
            <a:custGeom>
              <a:avLst/>
              <a:gdLst/>
              <a:ahLst/>
              <a:cxnLst/>
              <a:rect l="l" t="t" r="r" b="b"/>
              <a:pathLst>
                <a:path w="647700" h="48894">
                  <a:moveTo>
                    <a:pt x="647700" y="0"/>
                  </a:moveTo>
                  <a:lnTo>
                    <a:pt x="0" y="0"/>
                  </a:lnTo>
                  <a:lnTo>
                    <a:pt x="0" y="48767"/>
                  </a:lnTo>
                  <a:lnTo>
                    <a:pt x="647700" y="48767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798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783" y="1522971"/>
              <a:ext cx="9520656" cy="470104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304303" y="6273961"/>
            <a:ext cx="554845" cy="277423"/>
          </a:xfrm>
          <a:custGeom>
            <a:avLst/>
            <a:gdLst/>
            <a:ahLst/>
            <a:cxnLst/>
            <a:rect l="l" t="t" r="r" b="b"/>
            <a:pathLst>
              <a:path w="554990" h="277495">
                <a:moveTo>
                  <a:pt x="277368" y="0"/>
                </a:moveTo>
                <a:lnTo>
                  <a:pt x="0" y="277329"/>
                </a:lnTo>
                <a:lnTo>
                  <a:pt x="97701" y="277329"/>
                </a:lnTo>
                <a:lnTo>
                  <a:pt x="277368" y="98742"/>
                </a:lnTo>
                <a:lnTo>
                  <a:pt x="277368" y="0"/>
                </a:lnTo>
                <a:close/>
              </a:path>
              <a:path w="554990" h="277495">
                <a:moveTo>
                  <a:pt x="554736" y="138671"/>
                </a:moveTo>
                <a:lnTo>
                  <a:pt x="485381" y="138671"/>
                </a:lnTo>
                <a:lnTo>
                  <a:pt x="479856" y="165455"/>
                </a:lnTo>
                <a:lnTo>
                  <a:pt x="464883" y="187515"/>
                </a:lnTo>
                <a:lnTo>
                  <a:pt x="442836" y="202488"/>
                </a:lnTo>
                <a:lnTo>
                  <a:pt x="416052" y="208000"/>
                </a:lnTo>
                <a:lnTo>
                  <a:pt x="389255" y="202488"/>
                </a:lnTo>
                <a:lnTo>
                  <a:pt x="367195" y="187515"/>
                </a:lnTo>
                <a:lnTo>
                  <a:pt x="352221" y="165455"/>
                </a:lnTo>
                <a:lnTo>
                  <a:pt x="346710" y="138671"/>
                </a:lnTo>
                <a:lnTo>
                  <a:pt x="277368" y="138671"/>
                </a:lnTo>
                <a:lnTo>
                  <a:pt x="284429" y="182537"/>
                </a:lnTo>
                <a:lnTo>
                  <a:pt x="304088" y="220611"/>
                </a:lnTo>
                <a:lnTo>
                  <a:pt x="334098" y="250609"/>
                </a:lnTo>
                <a:lnTo>
                  <a:pt x="372173" y="270281"/>
                </a:lnTo>
                <a:lnTo>
                  <a:pt x="416052" y="277329"/>
                </a:lnTo>
                <a:lnTo>
                  <a:pt x="459930" y="270281"/>
                </a:lnTo>
                <a:lnTo>
                  <a:pt x="498005" y="250609"/>
                </a:lnTo>
                <a:lnTo>
                  <a:pt x="528002" y="220611"/>
                </a:lnTo>
                <a:lnTo>
                  <a:pt x="547674" y="182537"/>
                </a:lnTo>
                <a:lnTo>
                  <a:pt x="554736" y="138671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 sz="4798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4887" y="424886"/>
            <a:ext cx="8998781" cy="711548"/>
          </a:xfrm>
          <a:prstGeom prst="rect">
            <a:avLst/>
          </a:prstGeom>
        </p:spPr>
        <p:txBody>
          <a:bodyPr vert="horz" wrap="square" lIns="0" tIns="9522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696" marR="5078">
              <a:lnSpc>
                <a:spcPts val="4809"/>
              </a:lnSpc>
              <a:spcBef>
                <a:spcPts val="750"/>
              </a:spcBef>
              <a:tabLst>
                <a:tab pos="4725522" algn="l"/>
                <a:tab pos="6856576" algn="l"/>
              </a:tabLst>
            </a:pPr>
            <a:r>
              <a:rPr dirty="0"/>
              <a:t>ASSOCIATION</a:t>
            </a:r>
            <a:r>
              <a:rPr spc="-175" dirty="0"/>
              <a:t> </a:t>
            </a:r>
            <a:r>
              <a:rPr spc="-25" dirty="0"/>
              <a:t>TIL</a:t>
            </a:r>
            <a:r>
              <a:rPr lang="da-DK" spc="-25" dirty="0"/>
              <a:t> </a:t>
            </a:r>
            <a:r>
              <a:rPr spc="-10" dirty="0"/>
              <a:t>SOCIAL</a:t>
            </a:r>
            <a:r>
              <a:rPr lang="da-DK" spc="-10" dirty="0"/>
              <a:t> </a:t>
            </a:r>
            <a:r>
              <a:rPr spc="-10" dirty="0"/>
              <a:t>STATUS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-1" y="6370018"/>
            <a:ext cx="0" cy="1298094"/>
          </a:xfrm>
          <a:prstGeom prst="rect">
            <a:avLst/>
          </a:prstGeom>
        </p:spPr>
        <p:txBody>
          <a:bodyPr vert="horz" wrap="square" lIns="0" tIns="5714" rIns="0" bIns="0" rtlCol="0" anchor="ctr">
            <a:spAutoFit/>
          </a:bodyPr>
          <a:lstStyle/>
          <a:p>
            <a:pPr marL="12696">
              <a:spcBef>
                <a:spcPts val="45"/>
              </a:spcBef>
            </a:pPr>
            <a:r>
              <a:rPr dirty="0"/>
              <a:t>19.</a:t>
            </a:r>
            <a:r>
              <a:rPr spc="-20" dirty="0"/>
              <a:t> </a:t>
            </a:r>
            <a:r>
              <a:rPr dirty="0"/>
              <a:t>MARTS</a:t>
            </a:r>
            <a:r>
              <a:rPr spc="-20" dirty="0"/>
              <a:t> 2024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45751" y="6224914"/>
            <a:ext cx="1805469" cy="18654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696">
              <a:spcBef>
                <a:spcPts val="15"/>
              </a:spcBef>
            </a:pPr>
            <a:r>
              <a:rPr sz="1200" b="1" dirty="0">
                <a:latin typeface="AU Passata"/>
                <a:cs typeface="AU Passata"/>
              </a:rPr>
              <a:t>Kilde:</a:t>
            </a:r>
            <a:r>
              <a:rPr sz="1200" b="1" spc="225" dirty="0">
                <a:latin typeface="AU Passata"/>
                <a:cs typeface="AU Passata"/>
              </a:rPr>
              <a:t> </a:t>
            </a:r>
            <a:r>
              <a:rPr sz="1200" spc="-10" dirty="0">
                <a:latin typeface="AU Passata"/>
                <a:cs typeface="AU Passata"/>
              </a:rPr>
              <a:t>Pelikan</a:t>
            </a:r>
            <a:r>
              <a:rPr sz="1200" spc="5" dirty="0">
                <a:latin typeface="AU Passata"/>
                <a:cs typeface="AU Passata"/>
              </a:rPr>
              <a:t> </a:t>
            </a:r>
            <a:r>
              <a:rPr sz="1200" dirty="0">
                <a:latin typeface="AU Passata"/>
                <a:cs typeface="AU Passata"/>
              </a:rPr>
              <a:t>et</a:t>
            </a:r>
            <a:r>
              <a:rPr sz="1200" spc="-20" dirty="0">
                <a:latin typeface="AU Passata"/>
                <a:cs typeface="AU Passata"/>
              </a:rPr>
              <a:t> </a:t>
            </a:r>
            <a:r>
              <a:rPr sz="1200" dirty="0">
                <a:latin typeface="AU Passata"/>
                <a:cs typeface="AU Passata"/>
              </a:rPr>
              <a:t>al.</a:t>
            </a:r>
            <a:r>
              <a:rPr sz="1200" spc="-5" dirty="0">
                <a:latin typeface="AU Passata"/>
                <a:cs typeface="AU Passata"/>
              </a:rPr>
              <a:t> </a:t>
            </a:r>
            <a:r>
              <a:rPr sz="1200" spc="-10" dirty="0">
                <a:latin typeface="AU Passata"/>
                <a:cs typeface="AU Passata"/>
              </a:rPr>
              <a:t>(2012)</a:t>
            </a:r>
            <a:endParaRPr sz="1200">
              <a:latin typeface="AU Passata"/>
              <a:cs typeface="AU Passat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87" y="230083"/>
            <a:ext cx="8309985" cy="711015"/>
          </a:xfrm>
          <a:prstGeom prst="rect">
            <a:avLst/>
          </a:prstGeom>
        </p:spPr>
        <p:txBody>
          <a:bodyPr vert="horz" wrap="square" lIns="0" tIns="12697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696">
              <a:lnSpc>
                <a:spcPct val="100000"/>
              </a:lnSpc>
              <a:spcBef>
                <a:spcPts val="100"/>
              </a:spcBef>
              <a:tabLst>
                <a:tab pos="5145766" algn="l"/>
              </a:tabLst>
            </a:pPr>
            <a:r>
              <a:rPr dirty="0"/>
              <a:t>ASSOCIATION</a:t>
            </a:r>
            <a:r>
              <a:rPr spc="-175" dirty="0"/>
              <a:t> </a:t>
            </a:r>
            <a:r>
              <a:rPr spc="-25" dirty="0"/>
              <a:t>MED</a:t>
            </a:r>
            <a:r>
              <a:rPr lang="da-DK" spc="-25" dirty="0"/>
              <a:t> </a:t>
            </a:r>
            <a:r>
              <a:rPr spc="-10" dirty="0"/>
              <a:t>SYGDOMME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9496" y="1268761"/>
            <a:ext cx="8065966" cy="53059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45750" y="6224914"/>
            <a:ext cx="1527412" cy="18654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696">
              <a:spcBef>
                <a:spcPts val="15"/>
              </a:spcBef>
            </a:pPr>
            <a:r>
              <a:rPr sz="1200" b="1" dirty="0">
                <a:latin typeface="AU Passata"/>
                <a:cs typeface="AU Passata"/>
              </a:rPr>
              <a:t>Kilde</a:t>
            </a:r>
            <a:r>
              <a:rPr sz="1200" dirty="0">
                <a:latin typeface="AU Passata"/>
                <a:cs typeface="AU Passata"/>
              </a:rPr>
              <a:t>:</a:t>
            </a:r>
            <a:r>
              <a:rPr sz="1200" spc="-45" dirty="0">
                <a:latin typeface="AU Passata"/>
                <a:cs typeface="AU Passata"/>
              </a:rPr>
              <a:t> </a:t>
            </a:r>
            <a:r>
              <a:rPr sz="1200" dirty="0">
                <a:latin typeface="AU Passata"/>
                <a:cs typeface="AU Passata"/>
              </a:rPr>
              <a:t>Friis</a:t>
            </a:r>
            <a:r>
              <a:rPr sz="1200" spc="-20" dirty="0">
                <a:latin typeface="AU Passata"/>
                <a:cs typeface="AU Passata"/>
              </a:rPr>
              <a:t> </a:t>
            </a:r>
            <a:r>
              <a:rPr sz="1200" dirty="0">
                <a:latin typeface="AU Passata"/>
                <a:cs typeface="AU Passata"/>
              </a:rPr>
              <a:t>et</a:t>
            </a:r>
            <a:r>
              <a:rPr sz="1200" spc="-20" dirty="0">
                <a:latin typeface="AU Passata"/>
                <a:cs typeface="AU Passata"/>
              </a:rPr>
              <a:t> </a:t>
            </a:r>
            <a:r>
              <a:rPr sz="1200" dirty="0">
                <a:latin typeface="AU Passata"/>
                <a:cs typeface="AU Passata"/>
              </a:rPr>
              <a:t>al.</a:t>
            </a:r>
            <a:r>
              <a:rPr sz="1200" spc="-10" dirty="0">
                <a:latin typeface="AU Passata"/>
                <a:cs typeface="AU Passata"/>
              </a:rPr>
              <a:t> (2016)</a:t>
            </a:r>
            <a:endParaRPr sz="1200" dirty="0">
              <a:latin typeface="AU Passata"/>
              <a:cs typeface="AU Passat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3DD0BAC-45E4-ED0E-EBC5-C85396E9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6" y="1787"/>
            <a:ext cx="12185651" cy="6854429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E40A61C3-5E14-C517-F7AE-3554891C8203}"/>
              </a:ext>
            </a:extLst>
          </p:cNvPr>
          <p:cNvSpPr/>
          <p:nvPr/>
        </p:nvSpPr>
        <p:spPr bwMode="auto">
          <a:xfrm>
            <a:off x="1631504" y="2564904"/>
            <a:ext cx="7488832" cy="40050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a-DK" sz="1600" dirty="0" err="1">
              <a:solidFill>
                <a:schemeClr val="bg1"/>
              </a:solidFill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l: højre 1">
            <a:extLst>
              <a:ext uri="{FF2B5EF4-FFF2-40B4-BE49-F238E27FC236}">
                <a16:creationId xmlns:a16="http://schemas.microsoft.com/office/drawing/2014/main" id="{7BBB1FAA-2D2D-4BD8-C167-3774EF66AB79}"/>
              </a:ext>
            </a:extLst>
          </p:cNvPr>
          <p:cNvSpPr/>
          <p:nvPr/>
        </p:nvSpPr>
        <p:spPr>
          <a:xfrm>
            <a:off x="945930" y="3160983"/>
            <a:ext cx="3704897" cy="1403131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Færdigheder og evner</a:t>
            </a:r>
          </a:p>
        </p:txBody>
      </p:sp>
      <p:sp>
        <p:nvSpPr>
          <p:cNvPr id="3" name="Pil: højre 2">
            <a:extLst>
              <a:ext uri="{FF2B5EF4-FFF2-40B4-BE49-F238E27FC236}">
                <a16:creationId xmlns:a16="http://schemas.microsoft.com/office/drawing/2014/main" id="{0F149B3A-21D6-8228-FB7D-D0A25C2CD10B}"/>
              </a:ext>
            </a:extLst>
          </p:cNvPr>
          <p:cNvSpPr/>
          <p:nvPr/>
        </p:nvSpPr>
        <p:spPr>
          <a:xfrm flipH="1">
            <a:off x="7541173" y="3160984"/>
            <a:ext cx="3704897" cy="1403131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Krav og kompleksitet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03EE433-C8C5-A4ED-F186-085EF4E3A025}"/>
              </a:ext>
            </a:extLst>
          </p:cNvPr>
          <p:cNvSpPr/>
          <p:nvPr/>
        </p:nvSpPr>
        <p:spPr>
          <a:xfrm>
            <a:off x="4960882" y="2806261"/>
            <a:ext cx="2270235" cy="2112579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Sundheds-kompetence</a:t>
            </a:r>
            <a:endParaRPr lang="da-DK" dirty="0"/>
          </a:p>
        </p:txBody>
      </p:sp>
      <p:sp>
        <p:nvSpPr>
          <p:cNvPr id="7" name="Billedforklaring: dobbeltbøjet streg uden kant 6">
            <a:extLst>
              <a:ext uri="{FF2B5EF4-FFF2-40B4-BE49-F238E27FC236}">
                <a16:creationId xmlns:a16="http://schemas.microsoft.com/office/drawing/2014/main" id="{76EC3529-2F2F-D577-2B6B-4B4AB3256D9B}"/>
              </a:ext>
            </a:extLst>
          </p:cNvPr>
          <p:cNvSpPr/>
          <p:nvPr/>
        </p:nvSpPr>
        <p:spPr>
          <a:xfrm>
            <a:off x="8174421" y="236482"/>
            <a:ext cx="3649717" cy="1474076"/>
          </a:xfrm>
          <a:prstGeom prst="callout3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KONTEKST</a:t>
            </a:r>
          </a:p>
        </p:txBody>
      </p:sp>
    </p:spTree>
    <p:extLst>
      <p:ext uri="{BB962C8B-B14F-4D97-AF65-F5344CB8AC3E}">
        <p14:creationId xmlns:p14="http://schemas.microsoft.com/office/powerpoint/2010/main" val="2810251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99C280C-7009-4233-A1AF-5B027AB56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19"/>
          <a:stretch/>
        </p:blipFill>
        <p:spPr>
          <a:xfrm>
            <a:off x="323440" y="1496392"/>
            <a:ext cx="5826940" cy="386521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EB783D4-0A16-467E-8F40-35F44762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</p:spPr>
        <p:txBody>
          <a:bodyPr>
            <a:normAutofit/>
          </a:bodyPr>
          <a:lstStyle/>
          <a:p>
            <a:r>
              <a:rPr lang="da-DK" sz="3800"/>
              <a:t>Sundhedsvæsenets rolle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695670DE-4ACF-55B2-74D3-4DBBD0161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32" y="2998278"/>
            <a:ext cx="4114773" cy="18937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2000"/>
              <a:t>Organisatorisk sundhedskompetence vedrører den </a:t>
            </a:r>
            <a:r>
              <a:rPr lang="da-DK" sz="2000" b="1"/>
              <a:t>kompleksitet</a:t>
            </a:r>
            <a:r>
              <a:rPr lang="da-DK" sz="2000"/>
              <a:t>, der møder borgerne i sundhedsvæsenet og de </a:t>
            </a:r>
            <a:r>
              <a:rPr lang="da-DK" sz="2000" b="1"/>
              <a:t>krav</a:t>
            </a:r>
            <a:r>
              <a:rPr lang="da-DK" sz="2000"/>
              <a:t>, vi stiller til borgerne</a:t>
            </a:r>
            <a:endParaRPr lang="da-DK" sz="2000" b="1"/>
          </a:p>
          <a:p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2768575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 rapport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9569" y="1826043"/>
            <a:ext cx="5464358" cy="4350205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Introduktion til organisatorisk sundhedskompetence</a:t>
            </a:r>
          </a:p>
          <a:p>
            <a:endParaRPr lang="da-DK" dirty="0"/>
          </a:p>
          <a:p>
            <a:r>
              <a:rPr lang="da-DK" dirty="0"/>
              <a:t>Otte veje til mere organisatorisk sundhedskompetence</a:t>
            </a:r>
          </a:p>
          <a:p>
            <a:endParaRPr lang="da-DK" dirty="0"/>
          </a:p>
          <a:p>
            <a:r>
              <a:rPr lang="da-DK" dirty="0"/>
              <a:t>Ni cases at lade sig inspirere af fra hele sundhedsvæsnet</a:t>
            </a:r>
          </a:p>
          <a:p>
            <a:endParaRPr lang="da-DK" dirty="0"/>
          </a:p>
          <a:p>
            <a:r>
              <a:rPr lang="da-DK" dirty="0"/>
              <a:t>Uddybning af sundhedskompetence: Begrebet og metoder</a:t>
            </a:r>
          </a:p>
          <a:p>
            <a:pPr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0050">
            <a:off x="7088378" y="996015"/>
            <a:ext cx="3613860" cy="51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64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1834F-4DB2-B1A5-53CA-6B67C6A47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latin typeface="AU Passata" panose="020B0503030502030804" pitchFamily="34" charset="0"/>
              </a:rPr>
              <a:t>OS</a:t>
            </a:r>
            <a:r>
              <a:rPr lang="da-DK" dirty="0"/>
              <a:t>!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8785471-E82F-B548-BE0B-C54CC787F4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>
                <a:latin typeface="AU Passata" panose="020B0503030502030804" pitchFamily="34" charset="0"/>
              </a:rPr>
              <a:t>Et værktøj til udvikling af organisatorisk sundhedskompetence</a:t>
            </a:r>
          </a:p>
        </p:txBody>
      </p:sp>
    </p:spTree>
    <p:extLst>
      <p:ext uri="{BB962C8B-B14F-4D97-AF65-F5344CB8AC3E}">
        <p14:creationId xmlns:p14="http://schemas.microsoft.com/office/powerpoint/2010/main" val="3356710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FF1ADB1-DC3B-7961-7017-077F1491C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7" y="789014"/>
            <a:ext cx="11186426" cy="2852543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0BF515-3B8C-C11C-0104-106560F8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4714875"/>
            <a:ext cx="9734551" cy="1499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0" i="0" u="none" strike="noStrike" baseline="0" dirty="0">
                <a:latin typeface="AU Passata" panose="020B0503030502030804" pitchFamily="34" charset="0"/>
              </a:rPr>
              <a:t>OS! processen består af tre tværfaglige workshops med faciliterede refleksions-, selv-evaluerings- og prioriteringsaktiviteter. Hver aktivitet støttes af et redskab.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239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3DD0BAC-45E4-ED0E-EBC5-C85396E9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6" y="1787"/>
            <a:ext cx="12185651" cy="6854429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32F75728-9DD3-70E3-66BE-6CDE2CE5B480}"/>
              </a:ext>
            </a:extLst>
          </p:cNvPr>
          <p:cNvSpPr/>
          <p:nvPr/>
        </p:nvSpPr>
        <p:spPr bwMode="auto">
          <a:xfrm>
            <a:off x="5087888" y="1786"/>
            <a:ext cx="4320480" cy="371703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a-DK" sz="1600" dirty="0" err="1">
              <a:solidFill>
                <a:schemeClr val="bg1"/>
              </a:solidFill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0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8DF9AF3-EEB5-EE77-1174-90D739B736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6D6DFE-51CA-418D-8FCC-0899EA6F81E7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64C2A85-20BE-BC34-CE9E-241F6503F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032"/>
            <a:ext cx="12192000" cy="576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41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352E0-97EE-47E3-A6A1-CAA94E74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dag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97BE95D1-4FD3-4D75-9027-DF9B43D8E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27" y="1960564"/>
            <a:ext cx="4604517" cy="1756469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da-DK" sz="1800" dirty="0"/>
              <a:t>Tak til mine medforfattere hos Sundhedsstyrelsen og Aarhus Universitet:</a:t>
            </a:r>
          </a:p>
          <a:p>
            <a:pPr marL="0" indent="0">
              <a:lnSpc>
                <a:spcPct val="95000"/>
              </a:lnSpc>
              <a:buNone/>
            </a:pPr>
            <a:endParaRPr lang="da-DK" sz="1800" dirty="0"/>
          </a:p>
          <a:p>
            <a:pPr marL="0" indent="0">
              <a:lnSpc>
                <a:spcPct val="95000"/>
              </a:lnSpc>
              <a:buNone/>
            </a:pPr>
            <a:r>
              <a:rPr lang="da-DK" sz="1800" dirty="0"/>
              <a:t>Helle Terkildsen Maindal, Anna Aaby, Rasmus Baagland og Christina Ersbøll Ross</a:t>
            </a:r>
          </a:p>
          <a:p>
            <a:pPr marL="0" indent="0">
              <a:lnSpc>
                <a:spcPct val="95000"/>
              </a:lnSpc>
              <a:buNone/>
            </a:pPr>
            <a:endParaRPr lang="da-DK" sz="1800" dirty="0"/>
          </a:p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0A26845-8CDC-4E4F-9E5B-29C650D95A98}"/>
              </a:ext>
            </a:extLst>
          </p:cNvPr>
          <p:cNvSpPr txBox="1"/>
          <p:nvPr/>
        </p:nvSpPr>
        <p:spPr>
          <a:xfrm>
            <a:off x="987426" y="4077073"/>
            <a:ext cx="10867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/>
              <a:t>https://ph.au.dk/da/sundhedskompetence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554E4997-DCD3-4F24-BBEE-E72270F6089B}"/>
              </a:ext>
            </a:extLst>
          </p:cNvPr>
          <p:cNvGraphicFramePr>
            <a:graphicFrameLocks noGrp="1"/>
          </p:cNvGraphicFramePr>
          <p:nvPr/>
        </p:nvGraphicFramePr>
        <p:xfrm>
          <a:off x="6456041" y="1960563"/>
          <a:ext cx="3610741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10741">
                  <a:extLst>
                    <a:ext uri="{9D8B030D-6E8A-4147-A177-3AD203B41FA5}">
                      <a16:colId xmlns:a16="http://schemas.microsoft.com/office/drawing/2014/main" val="2706259438"/>
                    </a:ext>
                  </a:extLst>
                </a:gridCol>
              </a:tblGrid>
              <a:tr h="283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Kontakt information</a:t>
                      </a:r>
                      <a:endParaRPr lang="da-DK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554852"/>
                  </a:ext>
                </a:extLst>
              </a:tr>
              <a:tr h="578970">
                <a:tc>
                  <a:txBody>
                    <a:bodyPr/>
                    <a:lstStyle/>
                    <a:p>
                      <a:r>
                        <a:rPr lang="da-DK" sz="1600" dirty="0" err="1"/>
                        <a:t>PhD</a:t>
                      </a:r>
                      <a:r>
                        <a:rPr lang="da-DK" sz="1600" dirty="0"/>
                        <a:t> stipendiat,</a:t>
                      </a:r>
                      <a:r>
                        <a:rPr lang="da-DK" sz="1600" baseline="0" dirty="0"/>
                        <a:t> Maiken Meldgaard</a:t>
                      </a:r>
                    </a:p>
                    <a:p>
                      <a:r>
                        <a:rPr lang="da-DK" sz="1600" baseline="0" dirty="0"/>
                        <a:t>E-mail: mme@ph.au.dk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054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98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C7BD6FB-4D93-45E3-B2F5-87654311E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063" y="1700808"/>
            <a:ext cx="1460786" cy="1460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er man sundhedskompetent?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7427" y="1960079"/>
            <a:ext cx="7556846" cy="4205225"/>
          </a:xfrm>
        </p:spPr>
        <p:txBody>
          <a:bodyPr/>
          <a:lstStyle/>
          <a:p>
            <a:r>
              <a:rPr lang="da-DK" sz="1600" dirty="0"/>
              <a:t>Personlige kompetencer                            ressourcer i omgivelserne </a:t>
            </a:r>
          </a:p>
          <a:p>
            <a:endParaRPr lang="da-DK" sz="1600" dirty="0"/>
          </a:p>
          <a:p>
            <a:r>
              <a:rPr lang="da-DK" sz="1600" dirty="0"/>
              <a:t>Evne til at </a:t>
            </a:r>
            <a:r>
              <a:rPr lang="da-DK" sz="1600" b="1" dirty="0"/>
              <a:t>finde, forstå </a:t>
            </a:r>
            <a:r>
              <a:rPr lang="da-DK" sz="1600" dirty="0"/>
              <a:t>og </a:t>
            </a:r>
            <a:r>
              <a:rPr lang="da-DK" sz="1600" b="1" dirty="0"/>
              <a:t>forholde sig kritisk </a:t>
            </a:r>
            <a:r>
              <a:rPr lang="da-DK" sz="1600" dirty="0"/>
              <a:t>til information om sundhed</a:t>
            </a:r>
          </a:p>
          <a:p>
            <a:r>
              <a:rPr lang="da-DK" sz="1600" dirty="0"/>
              <a:t>Even til at </a:t>
            </a:r>
            <a:r>
              <a:rPr lang="da-DK" sz="1600" b="1" dirty="0"/>
              <a:t>navigere</a:t>
            </a:r>
            <a:r>
              <a:rPr lang="da-DK" sz="1600" dirty="0"/>
              <a:t> i sundhedsvæsenet </a:t>
            </a:r>
          </a:p>
          <a:p>
            <a:r>
              <a:rPr lang="da-DK" sz="1600" dirty="0"/>
              <a:t>Evne til at</a:t>
            </a:r>
            <a:r>
              <a:rPr lang="da-DK" sz="1600" b="1" dirty="0"/>
              <a:t> interagere </a:t>
            </a:r>
            <a:r>
              <a:rPr lang="da-DK" sz="1600" dirty="0"/>
              <a:t>med sundhedspersonale</a:t>
            </a:r>
          </a:p>
          <a:p>
            <a:r>
              <a:rPr lang="da-DK" sz="1600" dirty="0"/>
              <a:t>Evne til at </a:t>
            </a:r>
            <a:r>
              <a:rPr lang="da-DK" sz="1600" b="1" dirty="0"/>
              <a:t>tage aktivt hånd </a:t>
            </a:r>
            <a:r>
              <a:rPr lang="da-DK" sz="1600" dirty="0"/>
              <a:t>om eget helbred</a:t>
            </a:r>
          </a:p>
          <a:p>
            <a:r>
              <a:rPr lang="da-DK" sz="1600" dirty="0"/>
              <a:t>Støtte fra </a:t>
            </a:r>
            <a:r>
              <a:rPr lang="da-DK" sz="1600" b="1" dirty="0"/>
              <a:t>socialt netværk </a:t>
            </a:r>
            <a:r>
              <a:rPr lang="da-DK" sz="1600" dirty="0"/>
              <a:t>og støtte fra sundhedspersonalet til at tage hånd om eget helbred</a:t>
            </a:r>
          </a:p>
        </p:txBody>
      </p:sp>
      <p:sp>
        <p:nvSpPr>
          <p:cNvPr id="2" name="Pil: venstre-højre 1">
            <a:extLst>
              <a:ext uri="{FF2B5EF4-FFF2-40B4-BE49-F238E27FC236}">
                <a16:creationId xmlns:a16="http://schemas.microsoft.com/office/drawing/2014/main" id="{392BC415-48E9-47AE-9BFE-A85F746B03D6}"/>
              </a:ext>
            </a:extLst>
          </p:cNvPr>
          <p:cNvSpPr/>
          <p:nvPr/>
        </p:nvSpPr>
        <p:spPr bwMode="auto">
          <a:xfrm>
            <a:off x="3515639" y="1988315"/>
            <a:ext cx="1008112" cy="216024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a-DK" sz="1600" dirty="0" err="1">
              <a:solidFill>
                <a:schemeClr val="bg1"/>
              </a:solidFill>
              <a:latin typeface="AU Passata" pitchFamily="34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44392E0-1FF4-4397-B8B2-A475CDE306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597" y="3548258"/>
            <a:ext cx="1313718" cy="131371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BF17BDC-D527-415F-8579-4AC160A17D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782" y="4365105"/>
            <a:ext cx="1244434" cy="119379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261EFAB-9856-4D2B-9A6E-01FCE1B185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1866" y="2501967"/>
            <a:ext cx="1509263" cy="281398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D48D8C7-F99A-4EC8-81C3-7FC0C754ED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75" y="1778354"/>
            <a:ext cx="1447224" cy="1447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766362" y="745936"/>
            <a:ext cx="1549631" cy="1432187"/>
          </a:xfrm>
          <a:custGeom>
            <a:avLst/>
            <a:gdLst/>
            <a:ahLst/>
            <a:cxnLst/>
            <a:rect l="l" t="t" r="r" b="b"/>
            <a:pathLst>
              <a:path w="1550034" h="1432560">
                <a:moveTo>
                  <a:pt x="774953" y="0"/>
                </a:moveTo>
                <a:lnTo>
                  <a:pt x="725945" y="1409"/>
                </a:lnTo>
                <a:lnTo>
                  <a:pt x="677746" y="5580"/>
                </a:lnTo>
                <a:lnTo>
                  <a:pt x="630448" y="12430"/>
                </a:lnTo>
                <a:lnTo>
                  <a:pt x="584141" y="21874"/>
                </a:lnTo>
                <a:lnTo>
                  <a:pt x="538917" y="33830"/>
                </a:lnTo>
                <a:lnTo>
                  <a:pt x="494866" y="48212"/>
                </a:lnTo>
                <a:lnTo>
                  <a:pt x="452079" y="64936"/>
                </a:lnTo>
                <a:lnTo>
                  <a:pt x="410646" y="83920"/>
                </a:lnTo>
                <a:lnTo>
                  <a:pt x="370659" y="105079"/>
                </a:lnTo>
                <a:lnTo>
                  <a:pt x="332208" y="128329"/>
                </a:lnTo>
                <a:lnTo>
                  <a:pt x="295384" y="153586"/>
                </a:lnTo>
                <a:lnTo>
                  <a:pt x="260278" y="180767"/>
                </a:lnTo>
                <a:lnTo>
                  <a:pt x="226980" y="209788"/>
                </a:lnTo>
                <a:lnTo>
                  <a:pt x="195582" y="240564"/>
                </a:lnTo>
                <a:lnTo>
                  <a:pt x="166174" y="273011"/>
                </a:lnTo>
                <a:lnTo>
                  <a:pt x="138847" y="307047"/>
                </a:lnTo>
                <a:lnTo>
                  <a:pt x="113691" y="342587"/>
                </a:lnTo>
                <a:lnTo>
                  <a:pt x="90799" y="379546"/>
                </a:lnTo>
                <a:lnTo>
                  <a:pt x="70259" y="417842"/>
                </a:lnTo>
                <a:lnTo>
                  <a:pt x="52163" y="457390"/>
                </a:lnTo>
                <a:lnTo>
                  <a:pt x="36603" y="498107"/>
                </a:lnTo>
                <a:lnTo>
                  <a:pt x="23668" y="539908"/>
                </a:lnTo>
                <a:lnTo>
                  <a:pt x="13449" y="582710"/>
                </a:lnTo>
                <a:lnTo>
                  <a:pt x="6038" y="626428"/>
                </a:lnTo>
                <a:lnTo>
                  <a:pt x="1524" y="670979"/>
                </a:lnTo>
                <a:lnTo>
                  <a:pt x="0" y="716279"/>
                </a:lnTo>
                <a:lnTo>
                  <a:pt x="1524" y="761580"/>
                </a:lnTo>
                <a:lnTo>
                  <a:pt x="6038" y="806131"/>
                </a:lnTo>
                <a:lnTo>
                  <a:pt x="13449" y="849849"/>
                </a:lnTo>
                <a:lnTo>
                  <a:pt x="23668" y="892651"/>
                </a:lnTo>
                <a:lnTo>
                  <a:pt x="36603" y="934452"/>
                </a:lnTo>
                <a:lnTo>
                  <a:pt x="52163" y="975169"/>
                </a:lnTo>
                <a:lnTo>
                  <a:pt x="70259" y="1014717"/>
                </a:lnTo>
                <a:lnTo>
                  <a:pt x="90799" y="1053013"/>
                </a:lnTo>
                <a:lnTo>
                  <a:pt x="113691" y="1089972"/>
                </a:lnTo>
                <a:lnTo>
                  <a:pt x="138847" y="1125512"/>
                </a:lnTo>
                <a:lnTo>
                  <a:pt x="166174" y="1159548"/>
                </a:lnTo>
                <a:lnTo>
                  <a:pt x="195582" y="1191995"/>
                </a:lnTo>
                <a:lnTo>
                  <a:pt x="226980" y="1222771"/>
                </a:lnTo>
                <a:lnTo>
                  <a:pt x="260278" y="1251792"/>
                </a:lnTo>
                <a:lnTo>
                  <a:pt x="295384" y="1278973"/>
                </a:lnTo>
                <a:lnTo>
                  <a:pt x="332208" y="1304230"/>
                </a:lnTo>
                <a:lnTo>
                  <a:pt x="370659" y="1327480"/>
                </a:lnTo>
                <a:lnTo>
                  <a:pt x="410646" y="1348639"/>
                </a:lnTo>
                <a:lnTo>
                  <a:pt x="452079" y="1367623"/>
                </a:lnTo>
                <a:lnTo>
                  <a:pt x="494866" y="1384347"/>
                </a:lnTo>
                <a:lnTo>
                  <a:pt x="538917" y="1398729"/>
                </a:lnTo>
                <a:lnTo>
                  <a:pt x="584141" y="1410685"/>
                </a:lnTo>
                <a:lnTo>
                  <a:pt x="630448" y="1420129"/>
                </a:lnTo>
                <a:lnTo>
                  <a:pt x="677746" y="1426979"/>
                </a:lnTo>
                <a:lnTo>
                  <a:pt x="725945" y="1431150"/>
                </a:lnTo>
                <a:lnTo>
                  <a:pt x="774953" y="1432560"/>
                </a:lnTo>
                <a:lnTo>
                  <a:pt x="823962" y="1431150"/>
                </a:lnTo>
                <a:lnTo>
                  <a:pt x="872161" y="1426979"/>
                </a:lnTo>
                <a:lnTo>
                  <a:pt x="919459" y="1420129"/>
                </a:lnTo>
                <a:lnTo>
                  <a:pt x="965766" y="1410685"/>
                </a:lnTo>
                <a:lnTo>
                  <a:pt x="1010990" y="1398729"/>
                </a:lnTo>
                <a:lnTo>
                  <a:pt x="1055041" y="1384347"/>
                </a:lnTo>
                <a:lnTo>
                  <a:pt x="1097828" y="1367623"/>
                </a:lnTo>
                <a:lnTo>
                  <a:pt x="1139261" y="1348639"/>
                </a:lnTo>
                <a:lnTo>
                  <a:pt x="1179248" y="1327480"/>
                </a:lnTo>
                <a:lnTo>
                  <a:pt x="1217699" y="1304230"/>
                </a:lnTo>
                <a:lnTo>
                  <a:pt x="1254523" y="1278973"/>
                </a:lnTo>
                <a:lnTo>
                  <a:pt x="1289629" y="1251792"/>
                </a:lnTo>
                <a:lnTo>
                  <a:pt x="1322927" y="1222771"/>
                </a:lnTo>
                <a:lnTo>
                  <a:pt x="1354325" y="1191995"/>
                </a:lnTo>
                <a:lnTo>
                  <a:pt x="1383733" y="1159548"/>
                </a:lnTo>
                <a:lnTo>
                  <a:pt x="1411060" y="1125512"/>
                </a:lnTo>
                <a:lnTo>
                  <a:pt x="1436216" y="1089972"/>
                </a:lnTo>
                <a:lnTo>
                  <a:pt x="1459108" y="1053013"/>
                </a:lnTo>
                <a:lnTo>
                  <a:pt x="1479648" y="1014717"/>
                </a:lnTo>
                <a:lnTo>
                  <a:pt x="1497744" y="975169"/>
                </a:lnTo>
                <a:lnTo>
                  <a:pt x="1513304" y="934452"/>
                </a:lnTo>
                <a:lnTo>
                  <a:pt x="1526239" y="892651"/>
                </a:lnTo>
                <a:lnTo>
                  <a:pt x="1536458" y="849849"/>
                </a:lnTo>
                <a:lnTo>
                  <a:pt x="1543869" y="806131"/>
                </a:lnTo>
                <a:lnTo>
                  <a:pt x="1548383" y="761580"/>
                </a:lnTo>
                <a:lnTo>
                  <a:pt x="1549907" y="716279"/>
                </a:lnTo>
                <a:lnTo>
                  <a:pt x="1548383" y="670979"/>
                </a:lnTo>
                <a:lnTo>
                  <a:pt x="1543869" y="626428"/>
                </a:lnTo>
                <a:lnTo>
                  <a:pt x="1536458" y="582710"/>
                </a:lnTo>
                <a:lnTo>
                  <a:pt x="1526239" y="539908"/>
                </a:lnTo>
                <a:lnTo>
                  <a:pt x="1513304" y="498107"/>
                </a:lnTo>
                <a:lnTo>
                  <a:pt x="1497744" y="457390"/>
                </a:lnTo>
                <a:lnTo>
                  <a:pt x="1479648" y="417842"/>
                </a:lnTo>
                <a:lnTo>
                  <a:pt x="1459108" y="379546"/>
                </a:lnTo>
                <a:lnTo>
                  <a:pt x="1436216" y="342587"/>
                </a:lnTo>
                <a:lnTo>
                  <a:pt x="1411060" y="307047"/>
                </a:lnTo>
                <a:lnTo>
                  <a:pt x="1383733" y="273011"/>
                </a:lnTo>
                <a:lnTo>
                  <a:pt x="1354325" y="240564"/>
                </a:lnTo>
                <a:lnTo>
                  <a:pt x="1322927" y="209788"/>
                </a:lnTo>
                <a:lnTo>
                  <a:pt x="1289629" y="180767"/>
                </a:lnTo>
                <a:lnTo>
                  <a:pt x="1254523" y="153586"/>
                </a:lnTo>
                <a:lnTo>
                  <a:pt x="1217699" y="128329"/>
                </a:lnTo>
                <a:lnTo>
                  <a:pt x="1179248" y="105079"/>
                </a:lnTo>
                <a:lnTo>
                  <a:pt x="1139261" y="83920"/>
                </a:lnTo>
                <a:lnTo>
                  <a:pt x="1097828" y="64936"/>
                </a:lnTo>
                <a:lnTo>
                  <a:pt x="1055041" y="48212"/>
                </a:lnTo>
                <a:lnTo>
                  <a:pt x="1010990" y="33830"/>
                </a:lnTo>
                <a:lnTo>
                  <a:pt x="965766" y="21874"/>
                </a:lnTo>
                <a:lnTo>
                  <a:pt x="919459" y="12430"/>
                </a:lnTo>
                <a:lnTo>
                  <a:pt x="872161" y="5580"/>
                </a:lnTo>
                <a:lnTo>
                  <a:pt x="823962" y="1409"/>
                </a:lnTo>
                <a:lnTo>
                  <a:pt x="774953" y="0"/>
                </a:lnTo>
                <a:close/>
              </a:path>
            </a:pathLst>
          </a:custGeom>
          <a:solidFill>
            <a:srgbClr val="A0B0ED"/>
          </a:solidFill>
        </p:spPr>
        <p:txBody>
          <a:bodyPr wrap="square" lIns="0" tIns="0" rIns="0" bIns="0" rtlCol="0"/>
          <a:lstStyle/>
          <a:p>
            <a:endParaRPr sz="4798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302" y="586889"/>
            <a:ext cx="11553990" cy="705137"/>
          </a:xfrm>
          <a:prstGeom prst="rect">
            <a:avLst/>
          </a:prstGeom>
        </p:spPr>
        <p:txBody>
          <a:bodyPr vert="horz" wrap="square" lIns="0" tIns="12697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2696">
              <a:lnSpc>
                <a:spcPct val="100000"/>
              </a:lnSpc>
              <a:spcBef>
                <a:spcPts val="100"/>
              </a:spcBef>
            </a:pPr>
            <a:r>
              <a:rPr dirty="0"/>
              <a:t>DIGITAL</a:t>
            </a:r>
            <a:r>
              <a:rPr spc="-25" dirty="0"/>
              <a:t> </a:t>
            </a:r>
            <a:r>
              <a:rPr spc="-10" dirty="0"/>
              <a:t>SUNDHEDSKOMPETENCE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54856" y="1852450"/>
            <a:ext cx="8987989" cy="754184"/>
          </a:xfrm>
          <a:prstGeom prst="rect">
            <a:avLst/>
          </a:prstGeom>
        </p:spPr>
        <p:txBody>
          <a:bodyPr vert="horz" wrap="square" lIns="0" tIns="26663" rIns="0" bIns="0" rtlCol="0">
            <a:spAutoFit/>
          </a:bodyPr>
          <a:lstStyle/>
          <a:p>
            <a:pPr marL="12696" marR="5078">
              <a:lnSpc>
                <a:spcPts val="2859"/>
              </a:lnSpc>
              <a:spcBef>
                <a:spcPts val="210"/>
              </a:spcBef>
            </a:pPr>
            <a:r>
              <a:rPr sz="2399" dirty="0">
                <a:latin typeface="AU Passata"/>
                <a:cs typeface="AU Passata"/>
              </a:rPr>
              <a:t>Evnen</a:t>
            </a:r>
            <a:r>
              <a:rPr sz="2399" spc="-3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til</a:t>
            </a:r>
            <a:r>
              <a:rPr sz="2399" spc="-1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at</a:t>
            </a:r>
            <a:r>
              <a:rPr sz="2399" spc="-1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søge,</a:t>
            </a:r>
            <a:r>
              <a:rPr sz="2399" spc="-3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forstå,</a:t>
            </a:r>
            <a:r>
              <a:rPr sz="2399" spc="-2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vurdere</a:t>
            </a:r>
            <a:r>
              <a:rPr sz="2399" spc="-2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og</a:t>
            </a:r>
            <a:r>
              <a:rPr sz="2399" spc="-2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bruge</a:t>
            </a:r>
            <a:r>
              <a:rPr sz="2399" spc="-3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digital</a:t>
            </a:r>
            <a:r>
              <a:rPr sz="2399" spc="-2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information</a:t>
            </a:r>
            <a:r>
              <a:rPr sz="2399" spc="-45" dirty="0">
                <a:latin typeface="AU Passata"/>
                <a:cs typeface="AU Passata"/>
              </a:rPr>
              <a:t> </a:t>
            </a:r>
            <a:r>
              <a:rPr sz="2399" spc="-25" dirty="0">
                <a:latin typeface="AU Passata"/>
                <a:cs typeface="AU Passata"/>
              </a:rPr>
              <a:t>og </a:t>
            </a:r>
            <a:r>
              <a:rPr sz="2399" dirty="0">
                <a:latin typeface="AU Passata"/>
                <a:cs typeface="AU Passata"/>
              </a:rPr>
              <a:t>velfærdsteknologi</a:t>
            </a:r>
            <a:r>
              <a:rPr sz="2399" spc="-3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i</a:t>
            </a:r>
            <a:r>
              <a:rPr sz="2399" spc="-2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en</a:t>
            </a:r>
            <a:r>
              <a:rPr sz="2399" spc="-30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række</a:t>
            </a:r>
            <a:r>
              <a:rPr sz="2399" spc="-4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kulturelle</a:t>
            </a:r>
            <a:r>
              <a:rPr sz="2399" spc="-4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og</a:t>
            </a:r>
            <a:r>
              <a:rPr sz="2399" spc="-25" dirty="0">
                <a:latin typeface="AU Passata"/>
                <a:cs typeface="AU Passata"/>
              </a:rPr>
              <a:t> </a:t>
            </a:r>
            <a:r>
              <a:rPr sz="2399" dirty="0">
                <a:latin typeface="AU Passata"/>
                <a:cs typeface="AU Passata"/>
              </a:rPr>
              <a:t>sociale</a:t>
            </a:r>
            <a:r>
              <a:rPr sz="2399" spc="-25" dirty="0">
                <a:latin typeface="AU Passata"/>
                <a:cs typeface="AU Passata"/>
              </a:rPr>
              <a:t> </a:t>
            </a:r>
            <a:r>
              <a:rPr sz="2399" spc="-10" dirty="0">
                <a:latin typeface="AU Passata"/>
                <a:cs typeface="AU Passata"/>
              </a:rPr>
              <a:t>sammenhænge</a:t>
            </a:r>
            <a:endParaRPr sz="2399">
              <a:latin typeface="AU Passata"/>
              <a:cs typeface="AU Passat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89616" y="1180069"/>
            <a:ext cx="752914" cy="640548"/>
          </a:xfrm>
          <a:custGeom>
            <a:avLst/>
            <a:gdLst/>
            <a:ahLst/>
            <a:cxnLst/>
            <a:rect l="l" t="t" r="r" b="b"/>
            <a:pathLst>
              <a:path w="753109" h="640714">
                <a:moveTo>
                  <a:pt x="545927" y="584105"/>
                </a:moveTo>
                <a:lnTo>
                  <a:pt x="207076" y="584105"/>
                </a:lnTo>
                <a:lnTo>
                  <a:pt x="207076" y="640632"/>
                </a:lnTo>
                <a:lnTo>
                  <a:pt x="545927" y="640632"/>
                </a:lnTo>
                <a:lnTo>
                  <a:pt x="545927" y="584105"/>
                </a:lnTo>
                <a:close/>
              </a:path>
              <a:path w="753109" h="640714">
                <a:moveTo>
                  <a:pt x="451801" y="527579"/>
                </a:moveTo>
                <a:lnTo>
                  <a:pt x="301201" y="527579"/>
                </a:lnTo>
                <a:lnTo>
                  <a:pt x="301201" y="584105"/>
                </a:lnTo>
                <a:lnTo>
                  <a:pt x="451801" y="584105"/>
                </a:lnTo>
                <a:lnTo>
                  <a:pt x="451801" y="527579"/>
                </a:lnTo>
                <a:close/>
              </a:path>
              <a:path w="753109" h="640714">
                <a:moveTo>
                  <a:pt x="715328" y="0"/>
                </a:moveTo>
                <a:lnTo>
                  <a:pt x="37650" y="0"/>
                </a:lnTo>
                <a:lnTo>
                  <a:pt x="23031" y="2973"/>
                </a:lnTo>
                <a:lnTo>
                  <a:pt x="11059" y="11069"/>
                </a:lnTo>
                <a:lnTo>
                  <a:pt x="2970" y="23052"/>
                </a:lnTo>
                <a:lnTo>
                  <a:pt x="0" y="37684"/>
                </a:lnTo>
                <a:lnTo>
                  <a:pt x="0" y="489895"/>
                </a:lnTo>
                <a:lnTo>
                  <a:pt x="2971" y="504527"/>
                </a:lnTo>
                <a:lnTo>
                  <a:pt x="11060" y="516509"/>
                </a:lnTo>
                <a:lnTo>
                  <a:pt x="23031" y="524606"/>
                </a:lnTo>
                <a:lnTo>
                  <a:pt x="37650" y="527579"/>
                </a:lnTo>
                <a:lnTo>
                  <a:pt x="715329" y="527579"/>
                </a:lnTo>
                <a:lnTo>
                  <a:pt x="729947" y="524606"/>
                </a:lnTo>
                <a:lnTo>
                  <a:pt x="741919" y="516509"/>
                </a:lnTo>
                <a:lnTo>
                  <a:pt x="750008" y="504527"/>
                </a:lnTo>
                <a:lnTo>
                  <a:pt x="752979" y="489895"/>
                </a:lnTo>
                <a:lnTo>
                  <a:pt x="752979" y="471053"/>
                </a:lnTo>
                <a:lnTo>
                  <a:pt x="56475" y="471053"/>
                </a:lnTo>
                <a:lnTo>
                  <a:pt x="56475" y="56526"/>
                </a:lnTo>
                <a:lnTo>
                  <a:pt x="752978" y="56526"/>
                </a:lnTo>
                <a:lnTo>
                  <a:pt x="752978" y="37684"/>
                </a:lnTo>
                <a:lnTo>
                  <a:pt x="750007" y="23052"/>
                </a:lnTo>
                <a:lnTo>
                  <a:pt x="741919" y="11069"/>
                </a:lnTo>
                <a:lnTo>
                  <a:pt x="729947" y="2973"/>
                </a:lnTo>
                <a:lnTo>
                  <a:pt x="715328" y="0"/>
                </a:lnTo>
                <a:close/>
              </a:path>
              <a:path w="753109" h="640714">
                <a:moveTo>
                  <a:pt x="752978" y="56526"/>
                </a:moveTo>
                <a:lnTo>
                  <a:pt x="696527" y="56526"/>
                </a:lnTo>
                <a:lnTo>
                  <a:pt x="696527" y="471053"/>
                </a:lnTo>
                <a:lnTo>
                  <a:pt x="752979" y="471053"/>
                </a:lnTo>
                <a:lnTo>
                  <a:pt x="752978" y="56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798"/>
          </a:p>
        </p:txBody>
      </p:sp>
      <p:sp>
        <p:nvSpPr>
          <p:cNvPr id="9" name="object 9"/>
          <p:cNvSpPr txBox="1"/>
          <p:nvPr/>
        </p:nvSpPr>
        <p:spPr>
          <a:xfrm>
            <a:off x="682741" y="3180779"/>
            <a:ext cx="2340635" cy="1784520"/>
          </a:xfrm>
          <a:prstGeom prst="rect">
            <a:avLst/>
          </a:prstGeom>
        </p:spPr>
        <p:txBody>
          <a:bodyPr vert="horz" wrap="square" lIns="0" tIns="27298" rIns="0" bIns="0" rtlCol="0">
            <a:spAutoFit/>
          </a:bodyPr>
          <a:lstStyle/>
          <a:p>
            <a:pPr marL="12696" marR="5078">
              <a:lnSpc>
                <a:spcPct val="95400"/>
              </a:lnSpc>
              <a:spcBef>
                <a:spcPts val="215"/>
              </a:spcBef>
            </a:pPr>
            <a:r>
              <a:rPr sz="1999" b="1" dirty="0">
                <a:latin typeface="AU Passata"/>
                <a:cs typeface="AU Passata"/>
              </a:rPr>
              <a:t>Børn</a:t>
            </a:r>
            <a:r>
              <a:rPr sz="1999" b="1" spc="-25" dirty="0">
                <a:latin typeface="AU Passata"/>
                <a:cs typeface="AU Passata"/>
              </a:rPr>
              <a:t> </a:t>
            </a:r>
            <a:r>
              <a:rPr sz="1999" b="1" dirty="0">
                <a:latin typeface="AU Passata"/>
                <a:cs typeface="AU Passata"/>
              </a:rPr>
              <a:t>og</a:t>
            </a:r>
            <a:r>
              <a:rPr sz="1999" b="1" spc="-15" dirty="0">
                <a:latin typeface="AU Passata"/>
                <a:cs typeface="AU Passata"/>
              </a:rPr>
              <a:t> </a:t>
            </a:r>
            <a:r>
              <a:rPr sz="1999" b="1" dirty="0">
                <a:latin typeface="AU Passata"/>
                <a:cs typeface="AU Passata"/>
              </a:rPr>
              <a:t>unge</a:t>
            </a:r>
            <a:r>
              <a:rPr sz="1999" b="1" spc="-25" dirty="0">
                <a:latin typeface="AU Passata"/>
                <a:cs typeface="AU Passata"/>
              </a:rPr>
              <a:t> </a:t>
            </a:r>
            <a:r>
              <a:rPr sz="1999" spc="-20" dirty="0">
                <a:latin typeface="AU Passata"/>
                <a:cs typeface="AU Passata"/>
              </a:rPr>
              <a:t>skal </a:t>
            </a:r>
            <a:r>
              <a:rPr sz="1999" dirty="0">
                <a:latin typeface="AU Passata"/>
                <a:cs typeface="AU Passata"/>
              </a:rPr>
              <a:t>uddannes</a:t>
            </a:r>
            <a:r>
              <a:rPr sz="1999" spc="-60" dirty="0">
                <a:latin typeface="AU Passata"/>
                <a:cs typeface="AU Passata"/>
              </a:rPr>
              <a:t> </a:t>
            </a:r>
            <a:r>
              <a:rPr sz="1999" dirty="0">
                <a:latin typeface="AU Passata"/>
                <a:cs typeface="AU Passata"/>
              </a:rPr>
              <a:t>i</a:t>
            </a:r>
            <a:r>
              <a:rPr sz="1999" spc="-10" dirty="0">
                <a:latin typeface="AU Passata"/>
                <a:cs typeface="AU Passata"/>
              </a:rPr>
              <a:t> </a:t>
            </a:r>
            <a:r>
              <a:rPr sz="1999" dirty="0">
                <a:latin typeface="AU Passata"/>
                <a:cs typeface="AU Passata"/>
              </a:rPr>
              <a:t>at</a:t>
            </a:r>
            <a:r>
              <a:rPr sz="1999" spc="-25" dirty="0">
                <a:latin typeface="AU Passata"/>
                <a:cs typeface="AU Passata"/>
              </a:rPr>
              <a:t> </a:t>
            </a:r>
            <a:r>
              <a:rPr sz="1999" spc="-10" dirty="0">
                <a:latin typeface="AU Passata"/>
                <a:cs typeface="AU Passata"/>
              </a:rPr>
              <a:t>bruge, </a:t>
            </a:r>
            <a:r>
              <a:rPr sz="1999" dirty="0">
                <a:latin typeface="AU Passata"/>
                <a:cs typeface="AU Passata"/>
              </a:rPr>
              <a:t>og</a:t>
            </a:r>
            <a:r>
              <a:rPr sz="1999" spc="-50" dirty="0">
                <a:latin typeface="AU Passata"/>
                <a:cs typeface="AU Passata"/>
              </a:rPr>
              <a:t> </a:t>
            </a:r>
            <a:r>
              <a:rPr sz="1999" dirty="0" err="1">
                <a:latin typeface="AU Passata"/>
                <a:cs typeface="AU Passata"/>
              </a:rPr>
              <a:t>være</a:t>
            </a:r>
            <a:r>
              <a:rPr sz="1999" spc="-45" dirty="0">
                <a:latin typeface="AU Passata"/>
                <a:cs typeface="AU Passata"/>
              </a:rPr>
              <a:t> </a:t>
            </a:r>
            <a:r>
              <a:rPr sz="1999" spc="-10" dirty="0" err="1">
                <a:latin typeface="AU Passata"/>
                <a:cs typeface="AU Passata"/>
              </a:rPr>
              <a:t>kritisk</a:t>
            </a:r>
            <a:r>
              <a:rPr lang="da-DK" sz="1999" spc="-10" dirty="0">
                <a:latin typeface="AU Passata"/>
                <a:cs typeface="AU Passata"/>
              </a:rPr>
              <a:t>e</a:t>
            </a:r>
            <a:r>
              <a:rPr sz="1999" spc="-10" dirty="0">
                <a:latin typeface="AU Passata"/>
                <a:cs typeface="AU Passata"/>
              </a:rPr>
              <a:t> overfor</a:t>
            </a:r>
            <a:r>
              <a:rPr sz="1999" spc="-110" dirty="0">
                <a:latin typeface="AU Passata"/>
                <a:cs typeface="AU Passata"/>
              </a:rPr>
              <a:t> </a:t>
            </a:r>
            <a:r>
              <a:rPr sz="1999" spc="-10" dirty="0">
                <a:latin typeface="AU Passata"/>
                <a:cs typeface="AU Passata"/>
              </a:rPr>
              <a:t>digital </a:t>
            </a:r>
            <a:r>
              <a:rPr sz="1999" dirty="0">
                <a:latin typeface="AU Passata"/>
                <a:cs typeface="AU Passata"/>
              </a:rPr>
              <a:t>information</a:t>
            </a:r>
            <a:r>
              <a:rPr sz="1999" spc="-75" dirty="0">
                <a:latin typeface="AU Passata"/>
                <a:cs typeface="AU Passata"/>
              </a:rPr>
              <a:t> </a:t>
            </a:r>
            <a:r>
              <a:rPr sz="1999" spc="-10" dirty="0">
                <a:latin typeface="AU Passata"/>
                <a:cs typeface="AU Passata"/>
              </a:rPr>
              <a:t>relateret </a:t>
            </a:r>
            <a:r>
              <a:rPr sz="1999" dirty="0">
                <a:latin typeface="AU Passata"/>
                <a:cs typeface="AU Passata"/>
              </a:rPr>
              <a:t>til</a:t>
            </a:r>
            <a:r>
              <a:rPr sz="1999" spc="-15" dirty="0">
                <a:latin typeface="AU Passata"/>
                <a:cs typeface="AU Passata"/>
              </a:rPr>
              <a:t> </a:t>
            </a:r>
            <a:r>
              <a:rPr sz="1999" spc="-10" dirty="0">
                <a:latin typeface="AU Passata"/>
                <a:cs typeface="AU Passata"/>
              </a:rPr>
              <a:t>sundhed</a:t>
            </a:r>
            <a:endParaRPr sz="1999" dirty="0">
              <a:latin typeface="AU Passata"/>
              <a:cs typeface="AU Passat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45751" y="6224914"/>
            <a:ext cx="1467103" cy="18654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696">
              <a:spcBef>
                <a:spcPts val="15"/>
              </a:spcBef>
            </a:pPr>
            <a:r>
              <a:rPr sz="1200" b="1" dirty="0">
                <a:latin typeface="AU Passata"/>
                <a:cs typeface="AU Passata"/>
              </a:rPr>
              <a:t>Kilde</a:t>
            </a:r>
            <a:r>
              <a:rPr sz="1200" dirty="0">
                <a:latin typeface="AU Passata"/>
                <a:cs typeface="AU Passata"/>
              </a:rPr>
              <a:t>:</a:t>
            </a:r>
            <a:r>
              <a:rPr sz="1200" spc="-55" dirty="0">
                <a:latin typeface="AU Passata"/>
                <a:cs typeface="AU Passata"/>
              </a:rPr>
              <a:t> </a:t>
            </a:r>
            <a:r>
              <a:rPr sz="1200" dirty="0">
                <a:latin typeface="AU Passata"/>
                <a:cs typeface="AU Passata"/>
              </a:rPr>
              <a:t>Maindal</a:t>
            </a:r>
            <a:r>
              <a:rPr sz="1200" spc="-15" dirty="0">
                <a:latin typeface="AU Passata"/>
                <a:cs typeface="AU Passata"/>
              </a:rPr>
              <a:t> </a:t>
            </a:r>
            <a:r>
              <a:rPr sz="1200" spc="-10" dirty="0">
                <a:latin typeface="AU Passata"/>
                <a:cs typeface="AU Passata"/>
              </a:rPr>
              <a:t>(2021)</a:t>
            </a:r>
            <a:endParaRPr sz="1200">
              <a:latin typeface="AU Passata"/>
              <a:cs typeface="AU Passat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25878" y="3756067"/>
            <a:ext cx="2048611" cy="1772458"/>
          </a:xfrm>
          <a:prstGeom prst="rect">
            <a:avLst/>
          </a:prstGeom>
        </p:spPr>
        <p:txBody>
          <a:bodyPr vert="horz" wrap="square" lIns="0" tIns="29201" rIns="0" bIns="0" rtlCol="0">
            <a:spAutoFit/>
          </a:bodyPr>
          <a:lstStyle/>
          <a:p>
            <a:pPr marL="12696" marR="5078">
              <a:lnSpc>
                <a:spcPct val="94600"/>
              </a:lnSpc>
              <a:spcBef>
                <a:spcPts val="229"/>
              </a:spcBef>
            </a:pPr>
            <a:r>
              <a:rPr sz="1999" dirty="0">
                <a:latin typeface="AU Passata"/>
                <a:cs typeface="AU Passata"/>
              </a:rPr>
              <a:t>Digital</a:t>
            </a:r>
            <a:r>
              <a:rPr sz="1999" spc="-40" dirty="0">
                <a:latin typeface="AU Passata"/>
                <a:cs typeface="AU Passata"/>
              </a:rPr>
              <a:t> </a:t>
            </a:r>
            <a:r>
              <a:rPr sz="1999" spc="-10" dirty="0">
                <a:latin typeface="AU Passata"/>
                <a:cs typeface="AU Passata"/>
              </a:rPr>
              <a:t>sundheds- kompetence</a:t>
            </a:r>
            <a:r>
              <a:rPr sz="1999" spc="-25" dirty="0">
                <a:latin typeface="AU Passata"/>
                <a:cs typeface="AU Passata"/>
              </a:rPr>
              <a:t> er </a:t>
            </a:r>
            <a:r>
              <a:rPr sz="1999" dirty="0">
                <a:latin typeface="AU Passata"/>
                <a:cs typeface="AU Passata"/>
              </a:rPr>
              <a:t>vigtig</a:t>
            </a:r>
            <a:r>
              <a:rPr sz="1999" spc="-40" dirty="0">
                <a:latin typeface="AU Passata"/>
                <a:cs typeface="AU Passata"/>
              </a:rPr>
              <a:t> </a:t>
            </a:r>
            <a:r>
              <a:rPr sz="1999" dirty="0">
                <a:latin typeface="AU Passata"/>
                <a:cs typeface="AU Passata"/>
              </a:rPr>
              <a:t>i</a:t>
            </a:r>
            <a:r>
              <a:rPr sz="1999" spc="-30" dirty="0">
                <a:latin typeface="AU Passata"/>
                <a:cs typeface="AU Passata"/>
              </a:rPr>
              <a:t> </a:t>
            </a:r>
            <a:r>
              <a:rPr sz="1999" dirty="0">
                <a:latin typeface="AU Passata"/>
                <a:cs typeface="AU Passata"/>
              </a:rPr>
              <a:t>forhold</a:t>
            </a:r>
            <a:r>
              <a:rPr sz="1999" spc="-30" dirty="0">
                <a:latin typeface="AU Passata"/>
                <a:cs typeface="AU Passata"/>
              </a:rPr>
              <a:t> </a:t>
            </a:r>
            <a:r>
              <a:rPr sz="1999" spc="-25" dirty="0">
                <a:latin typeface="AU Passata"/>
                <a:cs typeface="AU Passata"/>
              </a:rPr>
              <a:t>til </a:t>
            </a:r>
            <a:r>
              <a:rPr sz="1999" b="1" spc="-10" dirty="0">
                <a:latin typeface="AU Passata"/>
                <a:cs typeface="AU Passata"/>
              </a:rPr>
              <a:t>egenomsorg</a:t>
            </a:r>
            <a:r>
              <a:rPr sz="1999" b="1" spc="-35" dirty="0">
                <a:latin typeface="AU Passata"/>
                <a:cs typeface="AU Passata"/>
              </a:rPr>
              <a:t> </a:t>
            </a:r>
            <a:r>
              <a:rPr sz="1999" spc="-50" dirty="0">
                <a:latin typeface="AU Passata"/>
                <a:cs typeface="AU Passata"/>
              </a:rPr>
              <a:t>i </a:t>
            </a:r>
            <a:r>
              <a:rPr sz="1999" dirty="0">
                <a:latin typeface="AU Passata"/>
                <a:cs typeface="AU Passata"/>
              </a:rPr>
              <a:t>forbindelse</a:t>
            </a:r>
            <a:r>
              <a:rPr sz="1999" spc="-90" dirty="0">
                <a:latin typeface="AU Passata"/>
                <a:cs typeface="AU Passata"/>
              </a:rPr>
              <a:t> </a:t>
            </a:r>
            <a:r>
              <a:rPr sz="1999" spc="-25" dirty="0">
                <a:latin typeface="AU Passata"/>
                <a:cs typeface="AU Passata"/>
              </a:rPr>
              <a:t>med </a:t>
            </a:r>
            <a:r>
              <a:rPr sz="1999" b="1" dirty="0">
                <a:latin typeface="AU Passata"/>
                <a:cs typeface="AU Passata"/>
              </a:rPr>
              <a:t>langvarig</a:t>
            </a:r>
            <a:r>
              <a:rPr sz="1999" b="1" spc="-114" dirty="0">
                <a:latin typeface="AU Passata"/>
                <a:cs typeface="AU Passata"/>
              </a:rPr>
              <a:t> </a:t>
            </a:r>
            <a:r>
              <a:rPr sz="1999" b="1" spc="-10" dirty="0">
                <a:latin typeface="AU Passata"/>
                <a:cs typeface="AU Passata"/>
              </a:rPr>
              <a:t>sygdom</a:t>
            </a:r>
            <a:endParaRPr sz="1999">
              <a:latin typeface="AU Passata"/>
              <a:cs typeface="AU Passat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0671" y="3152467"/>
            <a:ext cx="2465063" cy="1784520"/>
          </a:xfrm>
          <a:prstGeom prst="rect">
            <a:avLst/>
          </a:prstGeom>
        </p:spPr>
        <p:txBody>
          <a:bodyPr vert="horz" wrap="square" lIns="0" tIns="27298" rIns="0" bIns="0" rtlCol="0">
            <a:spAutoFit/>
          </a:bodyPr>
          <a:lstStyle/>
          <a:p>
            <a:pPr marL="12696" marR="5078">
              <a:lnSpc>
                <a:spcPct val="95400"/>
              </a:lnSpc>
              <a:spcBef>
                <a:spcPts val="215"/>
              </a:spcBef>
            </a:pPr>
            <a:r>
              <a:rPr sz="1999" b="1" dirty="0">
                <a:latin typeface="AU Passata"/>
                <a:cs typeface="AU Passata"/>
              </a:rPr>
              <a:t>Ældre</a:t>
            </a:r>
            <a:r>
              <a:rPr sz="1999" b="1" spc="-90" dirty="0">
                <a:latin typeface="AU Passata"/>
                <a:cs typeface="AU Passata"/>
              </a:rPr>
              <a:t> </a:t>
            </a:r>
            <a:r>
              <a:rPr sz="1999" b="1" spc="-10" dirty="0">
                <a:latin typeface="AU Passata"/>
                <a:cs typeface="AU Passata"/>
              </a:rPr>
              <a:t>mennesker</a:t>
            </a:r>
            <a:r>
              <a:rPr sz="1999" spc="-10" dirty="0">
                <a:latin typeface="AU Passata"/>
                <a:cs typeface="AU Passata"/>
              </a:rPr>
              <a:t>, </a:t>
            </a:r>
            <a:r>
              <a:rPr sz="1999" dirty="0">
                <a:latin typeface="AU Passata"/>
                <a:cs typeface="AU Passata"/>
              </a:rPr>
              <a:t>som</a:t>
            </a:r>
            <a:r>
              <a:rPr sz="1999" spc="-55" dirty="0">
                <a:latin typeface="AU Passata"/>
                <a:cs typeface="AU Passata"/>
              </a:rPr>
              <a:t> </a:t>
            </a:r>
            <a:r>
              <a:rPr sz="1999" dirty="0">
                <a:latin typeface="AU Passata"/>
                <a:cs typeface="AU Passata"/>
              </a:rPr>
              <a:t>ikke</a:t>
            </a:r>
            <a:r>
              <a:rPr sz="1999" spc="-35" dirty="0">
                <a:latin typeface="AU Passata"/>
                <a:cs typeface="AU Passata"/>
              </a:rPr>
              <a:t> </a:t>
            </a:r>
            <a:r>
              <a:rPr sz="1999" dirty="0">
                <a:latin typeface="AU Passata"/>
                <a:cs typeface="AU Passata"/>
              </a:rPr>
              <a:t>er</a:t>
            </a:r>
            <a:r>
              <a:rPr sz="1999" spc="-40" dirty="0">
                <a:latin typeface="AU Passata"/>
                <a:cs typeface="AU Passata"/>
              </a:rPr>
              <a:t> </a:t>
            </a:r>
            <a:r>
              <a:rPr sz="1999" spc="-10" dirty="0">
                <a:latin typeface="AU Passata"/>
                <a:cs typeface="AU Passata"/>
              </a:rPr>
              <a:t>digitalt </a:t>
            </a:r>
            <a:r>
              <a:rPr sz="1999" dirty="0">
                <a:latin typeface="AU Passata"/>
                <a:cs typeface="AU Passata"/>
              </a:rPr>
              <a:t>indfødte,</a:t>
            </a:r>
            <a:r>
              <a:rPr sz="1999" spc="-55" dirty="0">
                <a:latin typeface="AU Passata"/>
                <a:cs typeface="AU Passata"/>
              </a:rPr>
              <a:t> </a:t>
            </a:r>
            <a:r>
              <a:rPr sz="1999" dirty="0">
                <a:latin typeface="AU Passata"/>
                <a:cs typeface="AU Passata"/>
              </a:rPr>
              <a:t>skal</a:t>
            </a:r>
            <a:r>
              <a:rPr sz="1999" spc="-45" dirty="0">
                <a:latin typeface="AU Passata"/>
                <a:cs typeface="AU Passata"/>
              </a:rPr>
              <a:t> </a:t>
            </a:r>
            <a:r>
              <a:rPr sz="1999" dirty="0">
                <a:latin typeface="AU Passata"/>
                <a:cs typeface="AU Passata"/>
              </a:rPr>
              <a:t>støttes</a:t>
            </a:r>
            <a:r>
              <a:rPr sz="1999" spc="-55" dirty="0">
                <a:latin typeface="AU Passata"/>
                <a:cs typeface="AU Passata"/>
              </a:rPr>
              <a:t> </a:t>
            </a:r>
            <a:r>
              <a:rPr sz="1999" spc="-50" dirty="0">
                <a:latin typeface="AU Passata"/>
                <a:cs typeface="AU Passata"/>
              </a:rPr>
              <a:t>i </a:t>
            </a:r>
            <a:r>
              <a:rPr sz="1999" dirty="0">
                <a:latin typeface="AU Passata"/>
                <a:cs typeface="AU Passata"/>
              </a:rPr>
              <a:t>deres</a:t>
            </a:r>
            <a:r>
              <a:rPr sz="1999" spc="-45" dirty="0">
                <a:latin typeface="AU Passata"/>
                <a:cs typeface="AU Passata"/>
              </a:rPr>
              <a:t> </a:t>
            </a:r>
            <a:r>
              <a:rPr sz="1999" dirty="0">
                <a:latin typeface="AU Passata"/>
                <a:cs typeface="AU Passata"/>
              </a:rPr>
              <a:t>brug</a:t>
            </a:r>
            <a:r>
              <a:rPr sz="1999" spc="-45" dirty="0">
                <a:latin typeface="AU Passata"/>
                <a:cs typeface="AU Passata"/>
              </a:rPr>
              <a:t> </a:t>
            </a:r>
            <a:r>
              <a:rPr sz="1999" dirty="0">
                <a:latin typeface="AU Passata"/>
                <a:cs typeface="AU Passata"/>
              </a:rPr>
              <a:t>af</a:t>
            </a:r>
            <a:r>
              <a:rPr sz="1999" spc="-30" dirty="0">
                <a:latin typeface="AU Passata"/>
                <a:cs typeface="AU Passata"/>
              </a:rPr>
              <a:t> </a:t>
            </a:r>
            <a:r>
              <a:rPr sz="1999" spc="-10" dirty="0">
                <a:latin typeface="AU Passata"/>
                <a:cs typeface="AU Passata"/>
              </a:rPr>
              <a:t>digitale kommunikationsredsk </a:t>
            </a:r>
            <a:r>
              <a:rPr sz="1999" spc="-20" dirty="0">
                <a:latin typeface="AU Passata"/>
                <a:cs typeface="AU Passata"/>
              </a:rPr>
              <a:t>aber</a:t>
            </a:r>
            <a:endParaRPr sz="1999">
              <a:latin typeface="AU Passata"/>
              <a:cs typeface="AU Passat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B7E50D59-B98D-D820-0373-B2648C42A26D}"/>
              </a:ext>
            </a:extLst>
          </p:cNvPr>
          <p:cNvSpPr txBox="1"/>
          <p:nvPr/>
        </p:nvSpPr>
        <p:spPr>
          <a:xfrm>
            <a:off x="1343472" y="2234604"/>
            <a:ext cx="6840760" cy="3283909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>
              <a:lnSpc>
                <a:spcPts val="2864"/>
              </a:lnSpc>
              <a:spcBef>
                <a:spcPts val="100"/>
              </a:spcBef>
            </a:pPr>
            <a:r>
              <a:rPr sz="3600" b="1" spc="-10" dirty="0">
                <a:latin typeface="AU Passata"/>
                <a:cs typeface="AU Passata"/>
              </a:rPr>
              <a:t>Kollektiv</a:t>
            </a:r>
            <a:endParaRPr sz="3600" dirty="0">
              <a:latin typeface="AU Passata"/>
              <a:cs typeface="AU Passata"/>
            </a:endParaRPr>
          </a:p>
          <a:p>
            <a:pPr marL="12696">
              <a:lnSpc>
                <a:spcPts val="2864"/>
              </a:lnSpc>
            </a:pPr>
            <a:r>
              <a:rPr sz="3600" b="1" spc="-10" dirty="0">
                <a:latin typeface="AU Passata"/>
                <a:cs typeface="AU Passata"/>
              </a:rPr>
              <a:t>sundhedskompetence</a:t>
            </a:r>
            <a:endParaRPr sz="3600" dirty="0">
              <a:latin typeface="AU Passata"/>
              <a:cs typeface="AU Passata"/>
            </a:endParaRPr>
          </a:p>
          <a:p>
            <a:pPr marL="12696" marR="5078">
              <a:lnSpc>
                <a:spcPct val="99000"/>
              </a:lnSpc>
              <a:spcBef>
                <a:spcPts val="690"/>
              </a:spcBef>
            </a:pPr>
            <a:r>
              <a:rPr sz="3200" dirty="0">
                <a:latin typeface="AU Passata"/>
                <a:cs typeface="AU Passata"/>
              </a:rPr>
              <a:t>Omhandler</a:t>
            </a:r>
            <a:r>
              <a:rPr sz="3200" spc="-60" dirty="0">
                <a:latin typeface="AU Passata"/>
                <a:cs typeface="AU Passata"/>
              </a:rPr>
              <a:t> </a:t>
            </a:r>
            <a:r>
              <a:rPr sz="3200" dirty="0">
                <a:latin typeface="AU Passata"/>
                <a:cs typeface="AU Passata"/>
              </a:rPr>
              <a:t>de</a:t>
            </a:r>
            <a:r>
              <a:rPr sz="3200" spc="-20" dirty="0">
                <a:latin typeface="AU Passata"/>
                <a:cs typeface="AU Passata"/>
              </a:rPr>
              <a:t> </a:t>
            </a:r>
            <a:r>
              <a:rPr sz="3200" spc="-10" dirty="0">
                <a:latin typeface="AU Passata"/>
                <a:cs typeface="AU Passata"/>
              </a:rPr>
              <a:t>kompetencer </a:t>
            </a:r>
            <a:r>
              <a:rPr sz="3200" dirty="0">
                <a:latin typeface="AU Passata"/>
                <a:cs typeface="AU Passata"/>
              </a:rPr>
              <a:t>vi</a:t>
            </a:r>
            <a:r>
              <a:rPr sz="3200" spc="-20" dirty="0">
                <a:latin typeface="AU Passata"/>
                <a:cs typeface="AU Passata"/>
              </a:rPr>
              <a:t> </a:t>
            </a:r>
            <a:r>
              <a:rPr sz="3200" dirty="0">
                <a:latin typeface="AU Passata"/>
                <a:cs typeface="AU Passata"/>
              </a:rPr>
              <a:t>opbygger</a:t>
            </a:r>
            <a:r>
              <a:rPr sz="3200" spc="-55" dirty="0">
                <a:latin typeface="AU Passata"/>
                <a:cs typeface="AU Passata"/>
              </a:rPr>
              <a:t> </a:t>
            </a:r>
            <a:r>
              <a:rPr sz="3200" dirty="0">
                <a:latin typeface="AU Passata"/>
                <a:cs typeface="AU Passata"/>
              </a:rPr>
              <a:t>sammen</a:t>
            </a:r>
            <a:r>
              <a:rPr sz="3200" spc="-35" dirty="0">
                <a:latin typeface="AU Passata"/>
                <a:cs typeface="AU Passata"/>
              </a:rPr>
              <a:t> </a:t>
            </a:r>
            <a:r>
              <a:rPr sz="3200" spc="-25" dirty="0">
                <a:latin typeface="AU Passata"/>
                <a:cs typeface="AU Passata"/>
              </a:rPr>
              <a:t>med </a:t>
            </a:r>
            <a:r>
              <a:rPr sz="3200" dirty="0">
                <a:latin typeface="AU Passata"/>
                <a:cs typeface="AU Passata"/>
              </a:rPr>
              <a:t>andre</a:t>
            </a:r>
            <a:r>
              <a:rPr sz="3200" spc="-60" dirty="0">
                <a:latin typeface="AU Passata"/>
                <a:cs typeface="AU Passata"/>
              </a:rPr>
              <a:t> </a:t>
            </a:r>
            <a:r>
              <a:rPr sz="3200" dirty="0">
                <a:latin typeface="AU Passata"/>
                <a:cs typeface="AU Passata"/>
              </a:rPr>
              <a:t>mennesker.</a:t>
            </a:r>
            <a:r>
              <a:rPr sz="3200" spc="-40" dirty="0">
                <a:latin typeface="AU Passata"/>
                <a:cs typeface="AU Passata"/>
              </a:rPr>
              <a:t> </a:t>
            </a:r>
            <a:r>
              <a:rPr sz="3200" dirty="0">
                <a:latin typeface="AU Passata"/>
                <a:cs typeface="AU Passata"/>
              </a:rPr>
              <a:t>Fx</a:t>
            </a:r>
            <a:r>
              <a:rPr sz="3200" spc="-25" dirty="0">
                <a:latin typeface="AU Passata"/>
                <a:cs typeface="AU Passata"/>
              </a:rPr>
              <a:t> </a:t>
            </a:r>
            <a:r>
              <a:rPr sz="3200" spc="-50" dirty="0">
                <a:latin typeface="AU Passata"/>
                <a:cs typeface="AU Passata"/>
              </a:rPr>
              <a:t>i </a:t>
            </a:r>
            <a:r>
              <a:rPr sz="3200" dirty="0">
                <a:latin typeface="AU Passata"/>
                <a:cs typeface="AU Passata"/>
              </a:rPr>
              <a:t>sociale</a:t>
            </a:r>
            <a:r>
              <a:rPr sz="3200" spc="-35" dirty="0">
                <a:latin typeface="AU Passata"/>
                <a:cs typeface="AU Passata"/>
              </a:rPr>
              <a:t> </a:t>
            </a:r>
            <a:r>
              <a:rPr sz="3200" dirty="0">
                <a:latin typeface="AU Passata"/>
                <a:cs typeface="AU Passata"/>
              </a:rPr>
              <a:t>relationer,</a:t>
            </a:r>
            <a:r>
              <a:rPr sz="3200" spc="-25" dirty="0">
                <a:latin typeface="AU Passata"/>
                <a:cs typeface="AU Passata"/>
              </a:rPr>
              <a:t> </a:t>
            </a:r>
            <a:r>
              <a:rPr sz="3200" spc="-10" dirty="0">
                <a:latin typeface="AU Passata"/>
                <a:cs typeface="AU Passata"/>
              </a:rPr>
              <a:t>netværk, </a:t>
            </a:r>
            <a:r>
              <a:rPr sz="3200" dirty="0">
                <a:latin typeface="AU Passata"/>
                <a:cs typeface="AU Passata"/>
              </a:rPr>
              <a:t>lokalsamfund</a:t>
            </a:r>
            <a:r>
              <a:rPr sz="3200" spc="-45" dirty="0">
                <a:latin typeface="AU Passata"/>
                <a:cs typeface="AU Passata"/>
              </a:rPr>
              <a:t> </a:t>
            </a:r>
            <a:r>
              <a:rPr sz="3200" spc="-20" dirty="0">
                <a:latin typeface="AU Passata"/>
                <a:cs typeface="AU Passata"/>
              </a:rPr>
              <a:t>eller </a:t>
            </a:r>
            <a:r>
              <a:rPr sz="3200" spc="-10" dirty="0">
                <a:latin typeface="AU Passata"/>
                <a:cs typeface="AU Passata"/>
              </a:rPr>
              <a:t>fællesskaber.</a:t>
            </a:r>
            <a:endParaRPr sz="3200" dirty="0">
              <a:latin typeface="AU Passata"/>
              <a:cs typeface="AU Passata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8A4470CF-506B-A502-6E73-19DF5E005409}"/>
              </a:ext>
            </a:extLst>
          </p:cNvPr>
          <p:cNvSpPr/>
          <p:nvPr/>
        </p:nvSpPr>
        <p:spPr>
          <a:xfrm>
            <a:off x="5936021" y="1123789"/>
            <a:ext cx="1551536" cy="1432187"/>
          </a:xfrm>
          <a:custGeom>
            <a:avLst/>
            <a:gdLst/>
            <a:ahLst/>
            <a:cxnLst/>
            <a:rect l="l" t="t" r="r" b="b"/>
            <a:pathLst>
              <a:path w="1551940" h="1432560">
                <a:moveTo>
                  <a:pt x="775716" y="0"/>
                </a:moveTo>
                <a:lnTo>
                  <a:pt x="726663" y="1409"/>
                </a:lnTo>
                <a:lnTo>
                  <a:pt x="678420" y="5580"/>
                </a:lnTo>
                <a:lnTo>
                  <a:pt x="631079" y="12430"/>
                </a:lnTo>
                <a:lnTo>
                  <a:pt x="584729" y="21874"/>
                </a:lnTo>
                <a:lnTo>
                  <a:pt x="539462" y="33830"/>
                </a:lnTo>
                <a:lnTo>
                  <a:pt x="495369" y="48212"/>
                </a:lnTo>
                <a:lnTo>
                  <a:pt x="452540" y="64936"/>
                </a:lnTo>
                <a:lnTo>
                  <a:pt x="411067" y="83920"/>
                </a:lnTo>
                <a:lnTo>
                  <a:pt x="371041" y="105079"/>
                </a:lnTo>
                <a:lnTo>
                  <a:pt x="332552" y="128329"/>
                </a:lnTo>
                <a:lnTo>
                  <a:pt x="295691" y="153586"/>
                </a:lnTo>
                <a:lnTo>
                  <a:pt x="260550" y="180767"/>
                </a:lnTo>
                <a:lnTo>
                  <a:pt x="227218" y="209788"/>
                </a:lnTo>
                <a:lnTo>
                  <a:pt x="195788" y="240564"/>
                </a:lnTo>
                <a:lnTo>
                  <a:pt x="166350" y="273011"/>
                </a:lnTo>
                <a:lnTo>
                  <a:pt x="138994" y="307047"/>
                </a:lnTo>
                <a:lnTo>
                  <a:pt x="113813" y="342587"/>
                </a:lnTo>
                <a:lnTo>
                  <a:pt x="90896" y="379546"/>
                </a:lnTo>
                <a:lnTo>
                  <a:pt x="70334" y="417842"/>
                </a:lnTo>
                <a:lnTo>
                  <a:pt x="52220" y="457390"/>
                </a:lnTo>
                <a:lnTo>
                  <a:pt x="36642" y="498107"/>
                </a:lnTo>
                <a:lnTo>
                  <a:pt x="23693" y="539908"/>
                </a:lnTo>
                <a:lnTo>
                  <a:pt x="13464" y="582710"/>
                </a:lnTo>
                <a:lnTo>
                  <a:pt x="6044" y="626428"/>
                </a:lnTo>
                <a:lnTo>
                  <a:pt x="1526" y="670979"/>
                </a:lnTo>
                <a:lnTo>
                  <a:pt x="0" y="716279"/>
                </a:lnTo>
                <a:lnTo>
                  <a:pt x="1526" y="761580"/>
                </a:lnTo>
                <a:lnTo>
                  <a:pt x="6044" y="806131"/>
                </a:lnTo>
                <a:lnTo>
                  <a:pt x="13464" y="849849"/>
                </a:lnTo>
                <a:lnTo>
                  <a:pt x="23693" y="892651"/>
                </a:lnTo>
                <a:lnTo>
                  <a:pt x="36642" y="934452"/>
                </a:lnTo>
                <a:lnTo>
                  <a:pt x="52220" y="975169"/>
                </a:lnTo>
                <a:lnTo>
                  <a:pt x="70334" y="1014717"/>
                </a:lnTo>
                <a:lnTo>
                  <a:pt x="90896" y="1053013"/>
                </a:lnTo>
                <a:lnTo>
                  <a:pt x="113813" y="1089972"/>
                </a:lnTo>
                <a:lnTo>
                  <a:pt x="138994" y="1125512"/>
                </a:lnTo>
                <a:lnTo>
                  <a:pt x="166350" y="1159548"/>
                </a:lnTo>
                <a:lnTo>
                  <a:pt x="195788" y="1191995"/>
                </a:lnTo>
                <a:lnTo>
                  <a:pt x="227218" y="1222771"/>
                </a:lnTo>
                <a:lnTo>
                  <a:pt x="260550" y="1251792"/>
                </a:lnTo>
                <a:lnTo>
                  <a:pt x="295691" y="1278973"/>
                </a:lnTo>
                <a:lnTo>
                  <a:pt x="332552" y="1304230"/>
                </a:lnTo>
                <a:lnTo>
                  <a:pt x="371041" y="1327480"/>
                </a:lnTo>
                <a:lnTo>
                  <a:pt x="411067" y="1348639"/>
                </a:lnTo>
                <a:lnTo>
                  <a:pt x="452540" y="1367623"/>
                </a:lnTo>
                <a:lnTo>
                  <a:pt x="495369" y="1384347"/>
                </a:lnTo>
                <a:lnTo>
                  <a:pt x="539462" y="1398729"/>
                </a:lnTo>
                <a:lnTo>
                  <a:pt x="584729" y="1410685"/>
                </a:lnTo>
                <a:lnTo>
                  <a:pt x="631079" y="1420129"/>
                </a:lnTo>
                <a:lnTo>
                  <a:pt x="678420" y="1426979"/>
                </a:lnTo>
                <a:lnTo>
                  <a:pt x="726663" y="1431150"/>
                </a:lnTo>
                <a:lnTo>
                  <a:pt x="775716" y="1432560"/>
                </a:lnTo>
                <a:lnTo>
                  <a:pt x="824768" y="1431150"/>
                </a:lnTo>
                <a:lnTo>
                  <a:pt x="873011" y="1426979"/>
                </a:lnTo>
                <a:lnTo>
                  <a:pt x="920352" y="1420129"/>
                </a:lnTo>
                <a:lnTo>
                  <a:pt x="966702" y="1410685"/>
                </a:lnTo>
                <a:lnTo>
                  <a:pt x="1011969" y="1398729"/>
                </a:lnTo>
                <a:lnTo>
                  <a:pt x="1056062" y="1384347"/>
                </a:lnTo>
                <a:lnTo>
                  <a:pt x="1098891" y="1367623"/>
                </a:lnTo>
                <a:lnTo>
                  <a:pt x="1140364" y="1348639"/>
                </a:lnTo>
                <a:lnTo>
                  <a:pt x="1180390" y="1327480"/>
                </a:lnTo>
                <a:lnTo>
                  <a:pt x="1218879" y="1304230"/>
                </a:lnTo>
                <a:lnTo>
                  <a:pt x="1255740" y="1278973"/>
                </a:lnTo>
                <a:lnTo>
                  <a:pt x="1290881" y="1251792"/>
                </a:lnTo>
                <a:lnTo>
                  <a:pt x="1324213" y="1222771"/>
                </a:lnTo>
                <a:lnTo>
                  <a:pt x="1355643" y="1191995"/>
                </a:lnTo>
                <a:lnTo>
                  <a:pt x="1385081" y="1159548"/>
                </a:lnTo>
                <a:lnTo>
                  <a:pt x="1412437" y="1125512"/>
                </a:lnTo>
                <a:lnTo>
                  <a:pt x="1437618" y="1089972"/>
                </a:lnTo>
                <a:lnTo>
                  <a:pt x="1460535" y="1053013"/>
                </a:lnTo>
                <a:lnTo>
                  <a:pt x="1481097" y="1014717"/>
                </a:lnTo>
                <a:lnTo>
                  <a:pt x="1499211" y="975169"/>
                </a:lnTo>
                <a:lnTo>
                  <a:pt x="1514789" y="934452"/>
                </a:lnTo>
                <a:lnTo>
                  <a:pt x="1527738" y="892651"/>
                </a:lnTo>
                <a:lnTo>
                  <a:pt x="1537967" y="849849"/>
                </a:lnTo>
                <a:lnTo>
                  <a:pt x="1545387" y="806131"/>
                </a:lnTo>
                <a:lnTo>
                  <a:pt x="1549905" y="761580"/>
                </a:lnTo>
                <a:lnTo>
                  <a:pt x="1551431" y="716279"/>
                </a:lnTo>
                <a:lnTo>
                  <a:pt x="1549905" y="670979"/>
                </a:lnTo>
                <a:lnTo>
                  <a:pt x="1545387" y="626428"/>
                </a:lnTo>
                <a:lnTo>
                  <a:pt x="1537967" y="582710"/>
                </a:lnTo>
                <a:lnTo>
                  <a:pt x="1527738" y="539908"/>
                </a:lnTo>
                <a:lnTo>
                  <a:pt x="1514789" y="498107"/>
                </a:lnTo>
                <a:lnTo>
                  <a:pt x="1499211" y="457390"/>
                </a:lnTo>
                <a:lnTo>
                  <a:pt x="1481097" y="417842"/>
                </a:lnTo>
                <a:lnTo>
                  <a:pt x="1460535" y="379546"/>
                </a:lnTo>
                <a:lnTo>
                  <a:pt x="1437618" y="342587"/>
                </a:lnTo>
                <a:lnTo>
                  <a:pt x="1412437" y="307047"/>
                </a:lnTo>
                <a:lnTo>
                  <a:pt x="1385081" y="273011"/>
                </a:lnTo>
                <a:lnTo>
                  <a:pt x="1355643" y="240564"/>
                </a:lnTo>
                <a:lnTo>
                  <a:pt x="1324213" y="209788"/>
                </a:lnTo>
                <a:lnTo>
                  <a:pt x="1290881" y="180767"/>
                </a:lnTo>
                <a:lnTo>
                  <a:pt x="1255740" y="153586"/>
                </a:lnTo>
                <a:lnTo>
                  <a:pt x="1218879" y="128329"/>
                </a:lnTo>
                <a:lnTo>
                  <a:pt x="1180390" y="105079"/>
                </a:lnTo>
                <a:lnTo>
                  <a:pt x="1140364" y="83920"/>
                </a:lnTo>
                <a:lnTo>
                  <a:pt x="1098891" y="64936"/>
                </a:lnTo>
                <a:lnTo>
                  <a:pt x="1056062" y="48212"/>
                </a:lnTo>
                <a:lnTo>
                  <a:pt x="1011969" y="33830"/>
                </a:lnTo>
                <a:lnTo>
                  <a:pt x="966702" y="21874"/>
                </a:lnTo>
                <a:lnTo>
                  <a:pt x="920352" y="12430"/>
                </a:lnTo>
                <a:lnTo>
                  <a:pt x="873011" y="5580"/>
                </a:lnTo>
                <a:lnTo>
                  <a:pt x="824768" y="1409"/>
                </a:lnTo>
                <a:lnTo>
                  <a:pt x="775716" y="0"/>
                </a:lnTo>
                <a:close/>
              </a:path>
            </a:pathLst>
          </a:custGeom>
          <a:solidFill>
            <a:srgbClr val="709FB3"/>
          </a:solidFill>
        </p:spPr>
        <p:txBody>
          <a:bodyPr wrap="square" lIns="0" tIns="0" rIns="0" bIns="0" rtlCol="0"/>
          <a:lstStyle/>
          <a:p>
            <a:endParaRPr sz="4798"/>
          </a:p>
        </p:txBody>
      </p:sp>
      <p:grpSp>
        <p:nvGrpSpPr>
          <p:cNvPr id="7" name="object 16">
            <a:extLst>
              <a:ext uri="{FF2B5EF4-FFF2-40B4-BE49-F238E27FC236}">
                <a16:creationId xmlns:a16="http://schemas.microsoft.com/office/drawing/2014/main" id="{691A1F06-D1B4-26B7-BDD2-B3632425CB96}"/>
              </a:ext>
            </a:extLst>
          </p:cNvPr>
          <p:cNvGrpSpPr/>
          <p:nvPr/>
        </p:nvGrpSpPr>
        <p:grpSpPr>
          <a:xfrm>
            <a:off x="6332177" y="1483748"/>
            <a:ext cx="806875" cy="731330"/>
            <a:chOff x="6332237" y="1483242"/>
            <a:chExt cx="807085" cy="731520"/>
          </a:xfrm>
        </p:grpSpPr>
        <p:pic>
          <p:nvPicPr>
            <p:cNvPr id="8" name="object 17">
              <a:extLst>
                <a:ext uri="{FF2B5EF4-FFF2-40B4-BE49-F238E27FC236}">
                  <a16:creationId xmlns:a16="http://schemas.microsoft.com/office/drawing/2014/main" id="{FA16911A-1FEF-7A42-14B9-07E9F708BA8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5272" y="1483242"/>
              <a:ext cx="131775" cy="131910"/>
            </a:xfrm>
            <a:prstGeom prst="rect">
              <a:avLst/>
            </a:prstGeom>
          </p:spPr>
        </p:pic>
        <p:pic>
          <p:nvPicPr>
            <p:cNvPr id="9" name="object 18">
              <a:extLst>
                <a:ext uri="{FF2B5EF4-FFF2-40B4-BE49-F238E27FC236}">
                  <a16:creationId xmlns:a16="http://schemas.microsoft.com/office/drawing/2014/main" id="{327D4536-25A8-B11F-6300-CBC2E1FB01C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4646" y="1483242"/>
              <a:ext cx="131775" cy="131910"/>
            </a:xfrm>
            <a:prstGeom prst="rect">
              <a:avLst/>
            </a:prstGeom>
          </p:spPr>
        </p:pic>
        <p:pic>
          <p:nvPicPr>
            <p:cNvPr id="10" name="object 19">
              <a:extLst>
                <a:ext uri="{FF2B5EF4-FFF2-40B4-BE49-F238E27FC236}">
                  <a16:creationId xmlns:a16="http://schemas.microsoft.com/office/drawing/2014/main" id="{EF563355-9DE6-E313-60AF-9C58C86D1D9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9959" y="1483242"/>
              <a:ext cx="131775" cy="131910"/>
            </a:xfrm>
            <a:prstGeom prst="rect">
              <a:avLst/>
            </a:prstGeom>
          </p:spPr>
        </p:pic>
        <p:sp>
          <p:nvSpPr>
            <p:cNvPr id="11" name="object 20">
              <a:extLst>
                <a:ext uri="{FF2B5EF4-FFF2-40B4-BE49-F238E27FC236}">
                  <a16:creationId xmlns:a16="http://schemas.microsoft.com/office/drawing/2014/main" id="{C7C4A2E0-8997-2979-4806-86C56DC255C0}"/>
                </a:ext>
              </a:extLst>
            </p:cNvPr>
            <p:cNvSpPr/>
            <p:nvPr/>
          </p:nvSpPr>
          <p:spPr>
            <a:xfrm>
              <a:off x="6332232" y="1634527"/>
              <a:ext cx="807085" cy="580390"/>
            </a:xfrm>
            <a:custGeom>
              <a:avLst/>
              <a:gdLst/>
              <a:ahLst/>
              <a:cxnLst/>
              <a:rect l="l" t="t" r="r" b="b"/>
              <a:pathLst>
                <a:path w="807084" h="580389">
                  <a:moveTo>
                    <a:pt x="271830" y="38100"/>
                  </a:moveTo>
                  <a:lnTo>
                    <a:pt x="232791" y="13589"/>
                  </a:lnTo>
                  <a:lnTo>
                    <a:pt x="180594" y="0"/>
                  </a:lnTo>
                  <a:lnTo>
                    <a:pt x="154114" y="0"/>
                  </a:lnTo>
                  <a:lnTo>
                    <a:pt x="116522" y="7950"/>
                  </a:lnTo>
                  <a:lnTo>
                    <a:pt x="81229" y="24790"/>
                  </a:lnTo>
                  <a:lnTo>
                    <a:pt x="51574" y="49403"/>
                  </a:lnTo>
                  <a:lnTo>
                    <a:pt x="749" y="221805"/>
                  </a:lnTo>
                  <a:lnTo>
                    <a:pt x="0" y="233235"/>
                  </a:lnTo>
                  <a:lnTo>
                    <a:pt x="3213" y="243954"/>
                  </a:lnTo>
                  <a:lnTo>
                    <a:pt x="10147" y="252552"/>
                  </a:lnTo>
                  <a:lnTo>
                    <a:pt x="23342" y="258546"/>
                  </a:lnTo>
                  <a:lnTo>
                    <a:pt x="36944" y="257035"/>
                  </a:lnTo>
                  <a:lnTo>
                    <a:pt x="44869" y="252780"/>
                  </a:lnTo>
                  <a:lnTo>
                    <a:pt x="51206" y="246227"/>
                  </a:lnTo>
                  <a:lnTo>
                    <a:pt x="55346" y="237820"/>
                  </a:lnTo>
                  <a:lnTo>
                    <a:pt x="92989" y="100279"/>
                  </a:lnTo>
                  <a:lnTo>
                    <a:pt x="92989" y="579805"/>
                  </a:lnTo>
                  <a:lnTo>
                    <a:pt x="149466" y="579805"/>
                  </a:lnTo>
                  <a:lnTo>
                    <a:pt x="149466" y="310362"/>
                  </a:lnTo>
                  <a:lnTo>
                    <a:pt x="187121" y="310362"/>
                  </a:lnTo>
                  <a:lnTo>
                    <a:pt x="187121" y="578866"/>
                  </a:lnTo>
                  <a:lnTo>
                    <a:pt x="243598" y="578866"/>
                  </a:lnTo>
                  <a:lnTo>
                    <a:pt x="243598" y="273621"/>
                  </a:lnTo>
                  <a:lnTo>
                    <a:pt x="230492" y="264134"/>
                  </a:lnTo>
                  <a:lnTo>
                    <a:pt x="221361" y="250659"/>
                  </a:lnTo>
                  <a:lnTo>
                    <a:pt x="216992" y="234543"/>
                  </a:lnTo>
                  <a:lnTo>
                    <a:pt x="218186" y="217093"/>
                  </a:lnTo>
                  <a:lnTo>
                    <a:pt x="262420" y="52235"/>
                  </a:lnTo>
                  <a:lnTo>
                    <a:pt x="271830" y="38100"/>
                  </a:lnTo>
                  <a:close/>
                </a:path>
                <a:path w="807084" h="580389">
                  <a:moveTo>
                    <a:pt x="571804" y="233235"/>
                  </a:moveTo>
                  <a:lnTo>
                    <a:pt x="526910" y="59766"/>
                  </a:lnTo>
                  <a:lnTo>
                    <a:pt x="490321" y="25730"/>
                  </a:lnTo>
                  <a:lnTo>
                    <a:pt x="455371" y="8890"/>
                  </a:lnTo>
                  <a:lnTo>
                    <a:pt x="404545" y="419"/>
                  </a:lnTo>
                  <a:lnTo>
                    <a:pt x="378434" y="2540"/>
                  </a:lnTo>
                  <a:lnTo>
                    <a:pt x="335368" y="16294"/>
                  </a:lnTo>
                  <a:lnTo>
                    <a:pt x="302895" y="37109"/>
                  </a:lnTo>
                  <a:lnTo>
                    <a:pt x="237947" y="221805"/>
                  </a:lnTo>
                  <a:lnTo>
                    <a:pt x="237197" y="233235"/>
                  </a:lnTo>
                  <a:lnTo>
                    <a:pt x="240423" y="243954"/>
                  </a:lnTo>
                  <a:lnTo>
                    <a:pt x="247345" y="252552"/>
                  </a:lnTo>
                  <a:lnTo>
                    <a:pt x="260540" y="258546"/>
                  </a:lnTo>
                  <a:lnTo>
                    <a:pt x="274142" y="257035"/>
                  </a:lnTo>
                  <a:lnTo>
                    <a:pt x="282067" y="252780"/>
                  </a:lnTo>
                  <a:lnTo>
                    <a:pt x="288404" y="246227"/>
                  </a:lnTo>
                  <a:lnTo>
                    <a:pt x="292544" y="237820"/>
                  </a:lnTo>
                  <a:lnTo>
                    <a:pt x="330187" y="100279"/>
                  </a:lnTo>
                  <a:lnTo>
                    <a:pt x="330187" y="579805"/>
                  </a:lnTo>
                  <a:lnTo>
                    <a:pt x="386664" y="579805"/>
                  </a:lnTo>
                  <a:lnTo>
                    <a:pt x="386664" y="310362"/>
                  </a:lnTo>
                  <a:lnTo>
                    <a:pt x="424319" y="310362"/>
                  </a:lnTo>
                  <a:lnTo>
                    <a:pt x="424319" y="578866"/>
                  </a:lnTo>
                  <a:lnTo>
                    <a:pt x="480796" y="578866"/>
                  </a:lnTo>
                  <a:lnTo>
                    <a:pt x="480796" y="100279"/>
                  </a:lnTo>
                  <a:lnTo>
                    <a:pt x="518439" y="237820"/>
                  </a:lnTo>
                  <a:lnTo>
                    <a:pt x="522579" y="246227"/>
                  </a:lnTo>
                  <a:lnTo>
                    <a:pt x="528916" y="252780"/>
                  </a:lnTo>
                  <a:lnTo>
                    <a:pt x="536841" y="257035"/>
                  </a:lnTo>
                  <a:lnTo>
                    <a:pt x="550443" y="258546"/>
                  </a:lnTo>
                  <a:lnTo>
                    <a:pt x="562152" y="252552"/>
                  </a:lnTo>
                  <a:lnTo>
                    <a:pt x="568566" y="243954"/>
                  </a:lnTo>
                  <a:lnTo>
                    <a:pt x="571804" y="233235"/>
                  </a:lnTo>
                  <a:close/>
                </a:path>
                <a:path w="807084" h="580389">
                  <a:moveTo>
                    <a:pt x="807046" y="233235"/>
                  </a:moveTo>
                  <a:lnTo>
                    <a:pt x="761263" y="59766"/>
                  </a:lnTo>
                  <a:lnTo>
                    <a:pt x="724687" y="25730"/>
                  </a:lnTo>
                  <a:lnTo>
                    <a:pt x="689749" y="8890"/>
                  </a:lnTo>
                  <a:lnTo>
                    <a:pt x="638924" y="419"/>
                  </a:lnTo>
                  <a:lnTo>
                    <a:pt x="612800" y="2540"/>
                  </a:lnTo>
                  <a:lnTo>
                    <a:pt x="573620" y="14528"/>
                  </a:lnTo>
                  <a:lnTo>
                    <a:pt x="534441" y="39039"/>
                  </a:lnTo>
                  <a:lnTo>
                    <a:pt x="540092" y="45631"/>
                  </a:lnTo>
                  <a:lnTo>
                    <a:pt x="543852" y="53174"/>
                  </a:lnTo>
                  <a:lnTo>
                    <a:pt x="588098" y="217093"/>
                  </a:lnTo>
                  <a:lnTo>
                    <a:pt x="589686" y="234543"/>
                  </a:lnTo>
                  <a:lnTo>
                    <a:pt x="585266" y="250659"/>
                  </a:lnTo>
                  <a:lnTo>
                    <a:pt x="575919" y="264134"/>
                  </a:lnTo>
                  <a:lnTo>
                    <a:pt x="562686" y="273621"/>
                  </a:lnTo>
                  <a:lnTo>
                    <a:pt x="562686" y="579805"/>
                  </a:lnTo>
                  <a:lnTo>
                    <a:pt x="619150" y="579805"/>
                  </a:lnTo>
                  <a:lnTo>
                    <a:pt x="619150" y="310362"/>
                  </a:lnTo>
                  <a:lnTo>
                    <a:pt x="656805" y="310362"/>
                  </a:lnTo>
                  <a:lnTo>
                    <a:pt x="656805" y="578866"/>
                  </a:lnTo>
                  <a:lnTo>
                    <a:pt x="713282" y="578866"/>
                  </a:lnTo>
                  <a:lnTo>
                    <a:pt x="713282" y="100279"/>
                  </a:lnTo>
                  <a:lnTo>
                    <a:pt x="750912" y="237820"/>
                  </a:lnTo>
                  <a:lnTo>
                    <a:pt x="755040" y="246227"/>
                  </a:lnTo>
                  <a:lnTo>
                    <a:pt x="761377" y="252780"/>
                  </a:lnTo>
                  <a:lnTo>
                    <a:pt x="769302" y="257035"/>
                  </a:lnTo>
                  <a:lnTo>
                    <a:pt x="782904" y="258546"/>
                  </a:lnTo>
                  <a:lnTo>
                    <a:pt x="796251" y="252552"/>
                  </a:lnTo>
                  <a:lnTo>
                    <a:pt x="803503" y="243954"/>
                  </a:lnTo>
                  <a:lnTo>
                    <a:pt x="807046" y="233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798"/>
            </a:p>
          </p:txBody>
        </p:sp>
      </p:grpSp>
    </p:spTree>
    <p:extLst>
      <p:ext uri="{BB962C8B-B14F-4D97-AF65-F5344CB8AC3E}">
        <p14:creationId xmlns:p14="http://schemas.microsoft.com/office/powerpoint/2010/main" val="310471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3795" y="317150"/>
            <a:ext cx="3727174" cy="2238803"/>
          </a:xfrm>
          <a:prstGeom prst="rect">
            <a:avLst/>
          </a:prstGeom>
        </p:spPr>
        <p:txBody>
          <a:bodyPr vert="horz" wrap="square" lIns="0" tIns="14590" rIns="0" bIns="0" rtlCol="0">
            <a:spAutoFit/>
          </a:bodyPr>
          <a:lstStyle/>
          <a:p>
            <a:pPr marL="12689">
              <a:spcBef>
                <a:spcPts val="114"/>
              </a:spcBef>
            </a:pPr>
            <a:r>
              <a:rPr sz="1698" spc="-240" dirty="0">
                <a:latin typeface="Lucida Sans"/>
                <a:cs typeface="Lucida Sans"/>
              </a:rPr>
              <a:t>MØD</a:t>
            </a:r>
            <a:r>
              <a:rPr sz="1698" spc="-170" dirty="0">
                <a:latin typeface="Lucida Sans"/>
                <a:cs typeface="Lucida Sans"/>
              </a:rPr>
              <a:t> </a:t>
            </a:r>
            <a:r>
              <a:rPr sz="1698" spc="-20" dirty="0">
                <a:latin typeface="Lucida Sans"/>
                <a:cs typeface="Lucida Sans"/>
              </a:rPr>
              <a:t>LINDA</a:t>
            </a:r>
            <a:endParaRPr sz="1698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lang="da-DK" sz="1998" dirty="0">
              <a:latin typeface="Lucida Sans"/>
              <a:cs typeface="Lucida Sans"/>
            </a:endParaRPr>
          </a:p>
          <a:p>
            <a:pPr marL="942761" indent="-245524">
              <a:spcBef>
                <a:spcPts val="1499"/>
              </a:spcBef>
              <a:buFont typeface="Arial"/>
              <a:buChar char="•"/>
              <a:tabLst>
                <a:tab pos="942761" algn="l"/>
                <a:tab pos="943394" algn="l"/>
              </a:tabLst>
            </a:pPr>
            <a:r>
              <a:rPr sz="1399" spc="-120" dirty="0">
                <a:latin typeface="Lucida Sans"/>
                <a:cs typeface="Lucida Sans"/>
              </a:rPr>
              <a:t>45</a:t>
            </a:r>
            <a:r>
              <a:rPr sz="1399" spc="-125" dirty="0">
                <a:latin typeface="Lucida Sans"/>
                <a:cs typeface="Lucida Sans"/>
              </a:rPr>
              <a:t> </a:t>
            </a:r>
            <a:r>
              <a:rPr sz="1399" spc="-25" dirty="0">
                <a:latin typeface="Lucida Sans"/>
                <a:cs typeface="Lucida Sans"/>
              </a:rPr>
              <a:t>år</a:t>
            </a:r>
            <a:endParaRPr sz="1399" dirty="0">
              <a:latin typeface="Lucida Sans"/>
              <a:cs typeface="Lucida Sans"/>
            </a:endParaRPr>
          </a:p>
          <a:p>
            <a:pPr marL="942761" marR="376216" indent="-245524">
              <a:lnSpc>
                <a:spcPct val="102200"/>
              </a:lnSpc>
              <a:spcBef>
                <a:spcPts val="395"/>
              </a:spcBef>
              <a:buFont typeface="Arial"/>
              <a:buChar char="•"/>
              <a:tabLst>
                <a:tab pos="942761" algn="l"/>
                <a:tab pos="943394" algn="l"/>
              </a:tabLst>
            </a:pPr>
            <a:r>
              <a:rPr sz="1399" spc="-110" dirty="0">
                <a:latin typeface="Lucida Sans"/>
                <a:cs typeface="Lucida Sans"/>
              </a:rPr>
              <a:t>Bor</a:t>
            </a:r>
            <a:r>
              <a:rPr sz="1399" spc="-105" dirty="0">
                <a:latin typeface="Lucida Sans"/>
                <a:cs typeface="Lucida Sans"/>
              </a:rPr>
              <a:t> </a:t>
            </a:r>
            <a:r>
              <a:rPr sz="1399" spc="-135" dirty="0">
                <a:latin typeface="Lucida Sans"/>
                <a:cs typeface="Lucida Sans"/>
              </a:rPr>
              <a:t>sammen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30" dirty="0">
                <a:latin typeface="Lucida Sans"/>
                <a:cs typeface="Lucida Sans"/>
              </a:rPr>
              <a:t>med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30" dirty="0">
                <a:latin typeface="Lucida Sans"/>
                <a:cs typeface="Lucida Sans"/>
              </a:rPr>
              <a:t>sin</a:t>
            </a:r>
            <a:r>
              <a:rPr sz="1399" spc="-105" dirty="0">
                <a:latin typeface="Lucida Sans"/>
                <a:cs typeface="Lucida Sans"/>
              </a:rPr>
              <a:t> </a:t>
            </a:r>
            <a:r>
              <a:rPr sz="1399" spc="-110" dirty="0">
                <a:latin typeface="Lucida Sans"/>
                <a:cs typeface="Lucida Sans"/>
              </a:rPr>
              <a:t>kæreste</a:t>
            </a:r>
            <a:r>
              <a:rPr sz="1399" spc="-105" dirty="0">
                <a:latin typeface="Lucida Sans"/>
                <a:cs typeface="Lucida Sans"/>
              </a:rPr>
              <a:t> </a:t>
            </a:r>
            <a:r>
              <a:rPr sz="1399" spc="-95" dirty="0">
                <a:latin typeface="Lucida Sans"/>
                <a:cs typeface="Lucida Sans"/>
              </a:rPr>
              <a:t>og </a:t>
            </a:r>
            <a:r>
              <a:rPr sz="1399" spc="-110" dirty="0">
                <a:latin typeface="Lucida Sans"/>
                <a:cs typeface="Lucida Sans"/>
              </a:rPr>
              <a:t>deres</a:t>
            </a:r>
            <a:r>
              <a:rPr sz="1399" spc="-80" dirty="0">
                <a:latin typeface="Lucida Sans"/>
                <a:cs typeface="Lucida Sans"/>
              </a:rPr>
              <a:t> </a:t>
            </a:r>
            <a:r>
              <a:rPr sz="1399" spc="-114" dirty="0">
                <a:latin typeface="Lucida Sans"/>
                <a:cs typeface="Lucida Sans"/>
              </a:rPr>
              <a:t>3</a:t>
            </a:r>
            <a:r>
              <a:rPr sz="1399" spc="-80" dirty="0">
                <a:latin typeface="Lucida Sans"/>
                <a:cs typeface="Lucida Sans"/>
              </a:rPr>
              <a:t> </a:t>
            </a:r>
            <a:r>
              <a:rPr sz="1399" spc="-135" dirty="0">
                <a:latin typeface="Lucida Sans"/>
                <a:cs typeface="Lucida Sans"/>
              </a:rPr>
              <a:t>sammenbragte</a:t>
            </a:r>
            <a:r>
              <a:rPr sz="1399" spc="-70" dirty="0">
                <a:latin typeface="Lucida Sans"/>
                <a:cs typeface="Lucida Sans"/>
              </a:rPr>
              <a:t> </a:t>
            </a:r>
            <a:r>
              <a:rPr sz="1399" spc="-20" dirty="0">
                <a:latin typeface="Lucida Sans"/>
                <a:cs typeface="Lucida Sans"/>
              </a:rPr>
              <a:t>børn</a:t>
            </a:r>
            <a:endParaRPr sz="1399" dirty="0">
              <a:latin typeface="Lucida Sans"/>
              <a:cs typeface="Lucida Sans"/>
            </a:endParaRPr>
          </a:p>
          <a:p>
            <a:pPr marL="942761" marR="5075" indent="-245524">
              <a:lnSpc>
                <a:spcPct val="102200"/>
              </a:lnSpc>
              <a:spcBef>
                <a:spcPts val="395"/>
              </a:spcBef>
              <a:buFont typeface="Arial"/>
              <a:buChar char="•"/>
              <a:tabLst>
                <a:tab pos="942761" algn="l"/>
                <a:tab pos="943394" algn="l"/>
              </a:tabLst>
            </a:pPr>
            <a:r>
              <a:rPr sz="1399" spc="-120" dirty="0">
                <a:latin typeface="Lucida Sans"/>
                <a:cs typeface="Lucida Sans"/>
              </a:rPr>
              <a:t>Hendes</a:t>
            </a:r>
            <a:r>
              <a:rPr sz="1399" spc="-95" dirty="0">
                <a:latin typeface="Lucida Sans"/>
                <a:cs typeface="Lucida Sans"/>
              </a:rPr>
              <a:t> </a:t>
            </a:r>
            <a:r>
              <a:rPr sz="1399" spc="-114" dirty="0">
                <a:latin typeface="Lucida Sans"/>
                <a:cs typeface="Lucida Sans"/>
              </a:rPr>
              <a:t>yngste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155" dirty="0">
                <a:latin typeface="Lucida Sans"/>
                <a:cs typeface="Lucida Sans"/>
              </a:rPr>
              <a:t>dreng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50" dirty="0">
                <a:latin typeface="Lucida Sans"/>
                <a:cs typeface="Lucida Sans"/>
              </a:rPr>
              <a:t>har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85" dirty="0">
                <a:latin typeface="Lucida Sans"/>
                <a:cs typeface="Lucida Sans"/>
              </a:rPr>
              <a:t>ADHD</a:t>
            </a:r>
            <a:r>
              <a:rPr sz="1399" spc="-120" dirty="0">
                <a:latin typeface="Lucida Sans"/>
                <a:cs typeface="Lucida Sans"/>
              </a:rPr>
              <a:t> </a:t>
            </a:r>
            <a:r>
              <a:rPr sz="1399" spc="-165" dirty="0">
                <a:latin typeface="Lucida Sans"/>
                <a:cs typeface="Lucida Sans"/>
              </a:rPr>
              <a:t>og</a:t>
            </a:r>
            <a:r>
              <a:rPr sz="1399" spc="-105" dirty="0">
                <a:latin typeface="Lucida Sans"/>
                <a:cs typeface="Lucida Sans"/>
              </a:rPr>
              <a:t> har </a:t>
            </a:r>
            <a:r>
              <a:rPr sz="1399" spc="-85" dirty="0">
                <a:latin typeface="Lucida Sans"/>
                <a:cs typeface="Lucida Sans"/>
              </a:rPr>
              <a:t>det</a:t>
            </a:r>
            <a:r>
              <a:rPr sz="1399" spc="-105" dirty="0">
                <a:latin typeface="Lucida Sans"/>
                <a:cs typeface="Lucida Sans"/>
              </a:rPr>
              <a:t> </a:t>
            </a:r>
            <a:r>
              <a:rPr sz="1399" spc="-120" dirty="0">
                <a:latin typeface="Lucida Sans"/>
                <a:cs typeface="Lucida Sans"/>
              </a:rPr>
              <a:t>meget</a:t>
            </a:r>
            <a:r>
              <a:rPr sz="1399" spc="-130" dirty="0">
                <a:latin typeface="Lucida Sans"/>
                <a:cs typeface="Lucida Sans"/>
              </a:rPr>
              <a:t> </a:t>
            </a:r>
            <a:r>
              <a:rPr sz="1399" spc="-90" dirty="0">
                <a:latin typeface="Lucida Sans"/>
                <a:cs typeface="Lucida Sans"/>
              </a:rPr>
              <a:t>svært</a:t>
            </a:r>
            <a:r>
              <a:rPr sz="1399" spc="-125" dirty="0">
                <a:latin typeface="Lucida Sans"/>
                <a:cs typeface="Lucida Sans"/>
              </a:rPr>
              <a:t> </a:t>
            </a:r>
            <a:r>
              <a:rPr sz="1399" spc="-145" dirty="0">
                <a:latin typeface="Lucida Sans"/>
                <a:cs typeface="Lucida Sans"/>
              </a:rPr>
              <a:t>i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0" dirty="0">
                <a:latin typeface="Lucida Sans"/>
                <a:cs typeface="Lucida Sans"/>
              </a:rPr>
              <a:t>skolen</a:t>
            </a:r>
            <a:endParaRPr sz="1399" dirty="0">
              <a:latin typeface="Lucida Sans"/>
              <a:cs typeface="Lucida Sans"/>
            </a:endParaRPr>
          </a:p>
          <a:p>
            <a:pPr marL="942761" indent="-245524">
              <a:spcBef>
                <a:spcPts val="445"/>
              </a:spcBef>
              <a:buFont typeface="Arial"/>
              <a:buChar char="•"/>
              <a:tabLst>
                <a:tab pos="942761" algn="l"/>
                <a:tab pos="943394" algn="l"/>
              </a:tabLst>
            </a:pPr>
            <a:r>
              <a:rPr sz="1399" spc="-155" dirty="0">
                <a:latin typeface="Lucida Sans"/>
                <a:cs typeface="Lucida Sans"/>
              </a:rPr>
              <a:t>Har</a:t>
            </a:r>
            <a:r>
              <a:rPr sz="1399" spc="-130" dirty="0">
                <a:latin typeface="Lucida Sans"/>
                <a:cs typeface="Lucida Sans"/>
              </a:rPr>
              <a:t> </a:t>
            </a:r>
            <a:r>
              <a:rPr lang="da-DK" sz="1399" spc="-130" dirty="0">
                <a:latin typeface="Lucida Sans"/>
                <a:cs typeface="Lucida Sans"/>
              </a:rPr>
              <a:t>KOL og</a:t>
            </a:r>
            <a:r>
              <a:rPr sz="1399" spc="-95" dirty="0">
                <a:latin typeface="Lucida Sans"/>
                <a:cs typeface="Lucida Sans"/>
              </a:rPr>
              <a:t> </a:t>
            </a:r>
            <a:r>
              <a:rPr sz="1399" spc="-85" dirty="0">
                <a:latin typeface="Lucida Sans"/>
                <a:cs typeface="Lucida Sans"/>
              </a:rPr>
              <a:t>type</a:t>
            </a:r>
            <a:r>
              <a:rPr sz="1399" spc="-100" dirty="0">
                <a:latin typeface="Lucida Sans"/>
                <a:cs typeface="Lucida Sans"/>
              </a:rPr>
              <a:t> 2-</a:t>
            </a:r>
            <a:r>
              <a:rPr sz="1399" spc="-95" dirty="0">
                <a:latin typeface="Lucida Sans"/>
                <a:cs typeface="Lucida Sans"/>
              </a:rPr>
              <a:t>diabetes</a:t>
            </a:r>
            <a:r>
              <a:rPr sz="1399" spc="-70" dirty="0">
                <a:latin typeface="Lucida Sans"/>
                <a:cs typeface="Lucida Sans"/>
              </a:rPr>
              <a:t> </a:t>
            </a:r>
            <a:r>
              <a:rPr lang="da-DK" sz="1399" spc="-145" dirty="0">
                <a:latin typeface="Lucida Sans"/>
                <a:cs typeface="Lucida Sans"/>
              </a:rPr>
              <a:t>på 5. år</a:t>
            </a:r>
            <a:endParaRPr sz="1399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09169" y="926409"/>
            <a:ext cx="360768" cy="783457"/>
          </a:xfrm>
          <a:custGeom>
            <a:avLst/>
            <a:gdLst/>
            <a:ahLst/>
            <a:cxnLst/>
            <a:rect l="l" t="t" r="r" b="b"/>
            <a:pathLst>
              <a:path w="585469" h="1264920">
                <a:moveTo>
                  <a:pt x="453326" y="163830"/>
                </a:moveTo>
                <a:lnTo>
                  <a:pt x="447459" y="120269"/>
                </a:lnTo>
                <a:lnTo>
                  <a:pt x="430860" y="81140"/>
                </a:lnTo>
                <a:lnTo>
                  <a:pt x="405130" y="47980"/>
                </a:lnTo>
                <a:lnTo>
                  <a:pt x="371817" y="22364"/>
                </a:lnTo>
                <a:lnTo>
                  <a:pt x="332498" y="5842"/>
                </a:lnTo>
                <a:lnTo>
                  <a:pt x="288734" y="0"/>
                </a:lnTo>
                <a:lnTo>
                  <a:pt x="244983" y="5842"/>
                </a:lnTo>
                <a:lnTo>
                  <a:pt x="205663" y="22364"/>
                </a:lnTo>
                <a:lnTo>
                  <a:pt x="172351" y="47980"/>
                </a:lnTo>
                <a:lnTo>
                  <a:pt x="146621" y="81140"/>
                </a:lnTo>
                <a:lnTo>
                  <a:pt x="130022" y="120269"/>
                </a:lnTo>
                <a:lnTo>
                  <a:pt x="124142" y="163830"/>
                </a:lnTo>
                <a:lnTo>
                  <a:pt x="130022" y="207378"/>
                </a:lnTo>
                <a:lnTo>
                  <a:pt x="146621" y="246507"/>
                </a:lnTo>
                <a:lnTo>
                  <a:pt x="172351" y="279666"/>
                </a:lnTo>
                <a:lnTo>
                  <a:pt x="205663" y="305282"/>
                </a:lnTo>
                <a:lnTo>
                  <a:pt x="244983" y="321805"/>
                </a:lnTo>
                <a:lnTo>
                  <a:pt x="288734" y="327660"/>
                </a:lnTo>
                <a:lnTo>
                  <a:pt x="332498" y="321805"/>
                </a:lnTo>
                <a:lnTo>
                  <a:pt x="371817" y="305282"/>
                </a:lnTo>
                <a:lnTo>
                  <a:pt x="405130" y="279666"/>
                </a:lnTo>
                <a:lnTo>
                  <a:pt x="430860" y="246507"/>
                </a:lnTo>
                <a:lnTo>
                  <a:pt x="447459" y="207378"/>
                </a:lnTo>
                <a:lnTo>
                  <a:pt x="453326" y="163830"/>
                </a:lnTo>
                <a:close/>
              </a:path>
              <a:path w="585469" h="1264920">
                <a:moveTo>
                  <a:pt x="585012" y="700417"/>
                </a:moveTo>
                <a:lnTo>
                  <a:pt x="578281" y="680415"/>
                </a:lnTo>
                <a:lnTo>
                  <a:pt x="432574" y="428053"/>
                </a:lnTo>
                <a:lnTo>
                  <a:pt x="432269" y="426148"/>
                </a:lnTo>
                <a:lnTo>
                  <a:pt x="411835" y="386613"/>
                </a:lnTo>
                <a:lnTo>
                  <a:pt x="380657" y="355434"/>
                </a:lnTo>
                <a:lnTo>
                  <a:pt x="341122" y="335000"/>
                </a:lnTo>
                <a:lnTo>
                  <a:pt x="295592" y="327660"/>
                </a:lnTo>
                <a:lnTo>
                  <a:pt x="250075" y="335000"/>
                </a:lnTo>
                <a:lnTo>
                  <a:pt x="210540" y="355434"/>
                </a:lnTo>
                <a:lnTo>
                  <a:pt x="196710" y="369265"/>
                </a:lnTo>
                <a:lnTo>
                  <a:pt x="189839" y="372618"/>
                </a:lnTo>
                <a:lnTo>
                  <a:pt x="176403" y="387845"/>
                </a:lnTo>
                <a:lnTo>
                  <a:pt x="6464" y="682180"/>
                </a:lnTo>
                <a:lnTo>
                  <a:pt x="0" y="701408"/>
                </a:lnTo>
                <a:lnTo>
                  <a:pt x="1371" y="720966"/>
                </a:lnTo>
                <a:lnTo>
                  <a:pt x="9956" y="738581"/>
                </a:lnTo>
                <a:lnTo>
                  <a:pt x="25184" y="752017"/>
                </a:lnTo>
                <a:lnTo>
                  <a:pt x="44424" y="758482"/>
                </a:lnTo>
                <a:lnTo>
                  <a:pt x="63982" y="757110"/>
                </a:lnTo>
                <a:lnTo>
                  <a:pt x="81597" y="748525"/>
                </a:lnTo>
                <a:lnTo>
                  <a:pt x="95021" y="733298"/>
                </a:lnTo>
                <a:lnTo>
                  <a:pt x="151574" y="635342"/>
                </a:lnTo>
                <a:lnTo>
                  <a:pt x="151574" y="752094"/>
                </a:lnTo>
                <a:lnTo>
                  <a:pt x="153123" y="761771"/>
                </a:lnTo>
                <a:lnTo>
                  <a:pt x="151574" y="769493"/>
                </a:lnTo>
                <a:lnTo>
                  <a:pt x="151574" y="1213231"/>
                </a:lnTo>
                <a:lnTo>
                  <a:pt x="155638" y="1233347"/>
                </a:lnTo>
                <a:lnTo>
                  <a:pt x="166712" y="1249781"/>
                </a:lnTo>
                <a:lnTo>
                  <a:pt x="183146" y="1260856"/>
                </a:lnTo>
                <a:lnTo>
                  <a:pt x="203263" y="1264920"/>
                </a:lnTo>
                <a:lnTo>
                  <a:pt x="211137" y="1264920"/>
                </a:lnTo>
                <a:lnTo>
                  <a:pt x="231267" y="1260856"/>
                </a:lnTo>
                <a:lnTo>
                  <a:pt x="247688" y="1249781"/>
                </a:lnTo>
                <a:lnTo>
                  <a:pt x="258775" y="1233347"/>
                </a:lnTo>
                <a:lnTo>
                  <a:pt x="262826" y="1213231"/>
                </a:lnTo>
                <a:lnTo>
                  <a:pt x="262826" y="890828"/>
                </a:lnTo>
                <a:lnTo>
                  <a:pt x="295592" y="896112"/>
                </a:lnTo>
                <a:lnTo>
                  <a:pt x="328358" y="890828"/>
                </a:lnTo>
                <a:lnTo>
                  <a:pt x="328358" y="1213231"/>
                </a:lnTo>
                <a:lnTo>
                  <a:pt x="332422" y="1233347"/>
                </a:lnTo>
                <a:lnTo>
                  <a:pt x="343496" y="1249781"/>
                </a:lnTo>
                <a:lnTo>
                  <a:pt x="359930" y="1260856"/>
                </a:lnTo>
                <a:lnTo>
                  <a:pt x="380047" y="1264920"/>
                </a:lnTo>
                <a:lnTo>
                  <a:pt x="387921" y="1264920"/>
                </a:lnTo>
                <a:lnTo>
                  <a:pt x="408051" y="1260856"/>
                </a:lnTo>
                <a:lnTo>
                  <a:pt x="424472" y="1249781"/>
                </a:lnTo>
                <a:lnTo>
                  <a:pt x="435559" y="1233347"/>
                </a:lnTo>
                <a:lnTo>
                  <a:pt x="439610" y="1213231"/>
                </a:lnTo>
                <a:lnTo>
                  <a:pt x="439610" y="769493"/>
                </a:lnTo>
                <a:lnTo>
                  <a:pt x="438048" y="761758"/>
                </a:lnTo>
                <a:lnTo>
                  <a:pt x="439610" y="752094"/>
                </a:lnTo>
                <a:lnTo>
                  <a:pt x="439610" y="652856"/>
                </a:lnTo>
                <a:lnTo>
                  <a:pt x="486206" y="733564"/>
                </a:lnTo>
                <a:lnTo>
                  <a:pt x="500176" y="749388"/>
                </a:lnTo>
                <a:lnTo>
                  <a:pt x="518490" y="758329"/>
                </a:lnTo>
                <a:lnTo>
                  <a:pt x="538822" y="759739"/>
                </a:lnTo>
                <a:lnTo>
                  <a:pt x="558825" y="753021"/>
                </a:lnTo>
                <a:lnTo>
                  <a:pt x="574649" y="739051"/>
                </a:lnTo>
                <a:lnTo>
                  <a:pt x="583590" y="720737"/>
                </a:lnTo>
                <a:lnTo>
                  <a:pt x="585012" y="700417"/>
                </a:lnTo>
                <a:close/>
              </a:path>
            </a:pathLst>
          </a:custGeom>
          <a:solidFill>
            <a:srgbClr val="7B1E0F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4" name="object 4"/>
          <p:cNvSpPr txBox="1"/>
          <p:nvPr/>
        </p:nvSpPr>
        <p:spPr>
          <a:xfrm>
            <a:off x="2009169" y="4429617"/>
            <a:ext cx="4058337" cy="1534644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257578" marR="5075" indent="-245524">
              <a:lnSpc>
                <a:spcPct val="102200"/>
              </a:lnSpc>
              <a:spcBef>
                <a:spcPts val="90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sz="1399" spc="-125" dirty="0">
                <a:latin typeface="Lucida Sans"/>
                <a:cs typeface="Lucida Sans"/>
              </a:rPr>
              <a:t>Linda</a:t>
            </a:r>
            <a:r>
              <a:rPr sz="1399" spc="-95" dirty="0">
                <a:latin typeface="Lucida Sans"/>
                <a:cs typeface="Lucida Sans"/>
              </a:rPr>
              <a:t> </a:t>
            </a:r>
            <a:r>
              <a:rPr sz="1399" spc="-165" dirty="0">
                <a:latin typeface="Lucida Sans"/>
                <a:cs typeface="Lucida Sans"/>
              </a:rPr>
              <a:t>og</a:t>
            </a:r>
            <a:r>
              <a:rPr sz="1399" spc="-114" dirty="0">
                <a:latin typeface="Lucida Sans"/>
                <a:cs typeface="Lucida Sans"/>
              </a:rPr>
              <a:t> hendes</a:t>
            </a:r>
            <a:r>
              <a:rPr sz="1399" spc="-95" dirty="0">
                <a:latin typeface="Lucida Sans"/>
                <a:cs typeface="Lucida Sans"/>
              </a:rPr>
              <a:t> </a:t>
            </a:r>
            <a:r>
              <a:rPr sz="1399" spc="-105" dirty="0">
                <a:latin typeface="Lucida Sans"/>
                <a:cs typeface="Lucida Sans"/>
              </a:rPr>
              <a:t>kæreste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125" dirty="0">
                <a:latin typeface="Lucida Sans"/>
                <a:cs typeface="Lucida Sans"/>
              </a:rPr>
              <a:t>er</a:t>
            </a:r>
            <a:r>
              <a:rPr sz="1399" spc="-110" dirty="0">
                <a:latin typeface="Lucida Sans"/>
                <a:cs typeface="Lucida Sans"/>
              </a:rPr>
              <a:t> på </a:t>
            </a:r>
            <a:r>
              <a:rPr sz="1399" spc="-135" dirty="0">
                <a:latin typeface="Lucida Sans"/>
                <a:cs typeface="Lucida Sans"/>
              </a:rPr>
              <a:t>kontanthjælp,</a:t>
            </a:r>
            <a:r>
              <a:rPr sz="1399" spc="-55" dirty="0">
                <a:latin typeface="Lucida Sans"/>
                <a:cs typeface="Lucida Sans"/>
              </a:rPr>
              <a:t> </a:t>
            </a:r>
            <a:r>
              <a:rPr sz="1399" spc="-165" dirty="0">
                <a:latin typeface="Lucida Sans"/>
                <a:cs typeface="Lucida Sans"/>
              </a:rPr>
              <a:t>og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25" dirty="0">
                <a:latin typeface="Lucida Sans"/>
                <a:cs typeface="Lucida Sans"/>
              </a:rPr>
              <a:t>de </a:t>
            </a:r>
            <a:r>
              <a:rPr sz="1399" spc="-150" dirty="0">
                <a:latin typeface="Lucida Sans"/>
                <a:cs typeface="Lucida Sans"/>
              </a:rPr>
              <a:t>har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90" dirty="0">
                <a:latin typeface="Lucida Sans"/>
                <a:cs typeface="Lucida Sans"/>
              </a:rPr>
              <a:t>svært</a:t>
            </a:r>
            <a:r>
              <a:rPr sz="1399" spc="-120" dirty="0">
                <a:latin typeface="Lucida Sans"/>
                <a:cs typeface="Lucida Sans"/>
              </a:rPr>
              <a:t> </a:t>
            </a:r>
            <a:r>
              <a:rPr sz="1399" spc="-95" dirty="0">
                <a:latin typeface="Lucida Sans"/>
                <a:cs typeface="Lucida Sans"/>
              </a:rPr>
              <a:t>ved</a:t>
            </a:r>
            <a:r>
              <a:rPr sz="1399" spc="-120" dirty="0">
                <a:latin typeface="Lucida Sans"/>
                <a:cs typeface="Lucida Sans"/>
              </a:rPr>
              <a:t> </a:t>
            </a:r>
            <a:r>
              <a:rPr sz="1399" spc="-80" dirty="0">
                <a:latin typeface="Lucida Sans"/>
                <a:cs typeface="Lucida Sans"/>
              </a:rPr>
              <a:t>at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100" dirty="0">
                <a:latin typeface="Lucida Sans"/>
                <a:cs typeface="Lucida Sans"/>
              </a:rPr>
              <a:t>få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155" dirty="0">
                <a:latin typeface="Lucida Sans"/>
                <a:cs typeface="Lucida Sans"/>
              </a:rPr>
              <a:t>økonomien</a:t>
            </a:r>
            <a:r>
              <a:rPr sz="1399" spc="-85" dirty="0">
                <a:latin typeface="Lucida Sans"/>
                <a:cs typeface="Lucida Sans"/>
              </a:rPr>
              <a:t> </a:t>
            </a:r>
            <a:r>
              <a:rPr sz="1399" spc="-120" dirty="0">
                <a:latin typeface="Lucida Sans"/>
                <a:cs typeface="Lucida Sans"/>
              </a:rPr>
              <a:t>til</a:t>
            </a:r>
            <a:r>
              <a:rPr sz="1399" spc="-95" dirty="0">
                <a:latin typeface="Lucida Sans"/>
                <a:cs typeface="Lucida Sans"/>
              </a:rPr>
              <a:t> </a:t>
            </a:r>
            <a:r>
              <a:rPr sz="1399" spc="-80" dirty="0">
                <a:latin typeface="Lucida Sans"/>
                <a:cs typeface="Lucida Sans"/>
              </a:rPr>
              <a:t>at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135" dirty="0">
                <a:latin typeface="Lucida Sans"/>
                <a:cs typeface="Lucida Sans"/>
              </a:rPr>
              <a:t>hænge</a:t>
            </a:r>
            <a:r>
              <a:rPr sz="1399" spc="-120" dirty="0">
                <a:latin typeface="Lucida Sans"/>
                <a:cs typeface="Lucida Sans"/>
              </a:rPr>
              <a:t> </a:t>
            </a:r>
            <a:r>
              <a:rPr sz="1399" spc="-100" dirty="0">
                <a:latin typeface="Lucida Sans"/>
                <a:cs typeface="Lucida Sans"/>
              </a:rPr>
              <a:t>sammen</a:t>
            </a:r>
            <a:endParaRPr sz="1399" dirty="0">
              <a:latin typeface="Lucida Sans"/>
              <a:cs typeface="Lucida Sans"/>
            </a:endParaRPr>
          </a:p>
          <a:p>
            <a:pPr marL="257578" marR="211899" indent="-245524">
              <a:lnSpc>
                <a:spcPct val="102200"/>
              </a:lnSpc>
              <a:spcBef>
                <a:spcPts val="789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sz="1399" spc="-175" dirty="0">
                <a:latin typeface="Lucida Sans"/>
                <a:cs typeface="Lucida Sans"/>
              </a:rPr>
              <a:t>Hun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20" dirty="0">
                <a:latin typeface="Lucida Sans"/>
                <a:cs typeface="Lucida Sans"/>
              </a:rPr>
              <a:t>bliver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90" dirty="0">
                <a:latin typeface="Lucida Sans"/>
                <a:cs typeface="Lucida Sans"/>
              </a:rPr>
              <a:t>stresset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10" dirty="0">
                <a:latin typeface="Lucida Sans"/>
                <a:cs typeface="Lucida Sans"/>
              </a:rPr>
              <a:t>af</a:t>
            </a:r>
            <a:r>
              <a:rPr sz="1399" spc="-120" dirty="0">
                <a:latin typeface="Lucida Sans"/>
                <a:cs typeface="Lucida Sans"/>
              </a:rPr>
              <a:t> </a:t>
            </a:r>
            <a:r>
              <a:rPr sz="1399" spc="-80" dirty="0">
                <a:latin typeface="Lucida Sans"/>
                <a:cs typeface="Lucida Sans"/>
              </a:rPr>
              <a:t>at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135" dirty="0">
                <a:latin typeface="Lucida Sans"/>
                <a:cs typeface="Lucida Sans"/>
              </a:rPr>
              <a:t>bekymre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45" dirty="0">
                <a:latin typeface="Lucida Sans"/>
                <a:cs typeface="Lucida Sans"/>
              </a:rPr>
              <a:t>sig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60" dirty="0">
                <a:latin typeface="Lucida Sans"/>
                <a:cs typeface="Lucida Sans"/>
              </a:rPr>
              <a:t>om</a:t>
            </a:r>
            <a:r>
              <a:rPr sz="1399" spc="-125" dirty="0">
                <a:latin typeface="Lucida Sans"/>
                <a:cs typeface="Lucida Sans"/>
              </a:rPr>
              <a:t> </a:t>
            </a:r>
            <a:r>
              <a:rPr sz="1399" spc="-140" dirty="0">
                <a:latin typeface="Lucida Sans"/>
                <a:cs typeface="Lucida Sans"/>
              </a:rPr>
              <a:t>job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25" dirty="0">
                <a:latin typeface="Lucida Sans"/>
                <a:cs typeface="Lucida Sans"/>
              </a:rPr>
              <a:t>og </a:t>
            </a:r>
            <a:r>
              <a:rPr sz="1399" spc="-160" dirty="0">
                <a:latin typeface="Lucida Sans"/>
                <a:cs typeface="Lucida Sans"/>
              </a:rPr>
              <a:t>økonomi,</a:t>
            </a:r>
            <a:r>
              <a:rPr sz="1399" spc="-80" dirty="0">
                <a:latin typeface="Lucida Sans"/>
                <a:cs typeface="Lucida Sans"/>
              </a:rPr>
              <a:t> </a:t>
            </a:r>
            <a:r>
              <a:rPr sz="1399" spc="-165" dirty="0">
                <a:latin typeface="Lucida Sans"/>
                <a:cs typeface="Lucida Sans"/>
              </a:rPr>
              <a:t>og</a:t>
            </a:r>
            <a:r>
              <a:rPr sz="1399" spc="-105" dirty="0">
                <a:latin typeface="Lucida Sans"/>
                <a:cs typeface="Lucida Sans"/>
              </a:rPr>
              <a:t> </a:t>
            </a:r>
            <a:r>
              <a:rPr sz="1399" spc="-85" dirty="0">
                <a:latin typeface="Lucida Sans"/>
                <a:cs typeface="Lucida Sans"/>
              </a:rPr>
              <a:t>det</a:t>
            </a:r>
            <a:r>
              <a:rPr sz="1399" spc="-90" dirty="0">
                <a:latin typeface="Lucida Sans"/>
                <a:cs typeface="Lucida Sans"/>
              </a:rPr>
              <a:t> </a:t>
            </a:r>
            <a:r>
              <a:rPr sz="1399" spc="-130" dirty="0">
                <a:latin typeface="Lucida Sans"/>
                <a:cs typeface="Lucida Sans"/>
              </a:rPr>
              <a:t>får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14" dirty="0">
                <a:latin typeface="Lucida Sans"/>
                <a:cs typeface="Lucida Sans"/>
              </a:rPr>
              <a:t>hendes</a:t>
            </a:r>
            <a:r>
              <a:rPr sz="1399" spc="-90" dirty="0">
                <a:latin typeface="Lucida Sans"/>
                <a:cs typeface="Lucida Sans"/>
              </a:rPr>
              <a:t> </a:t>
            </a:r>
            <a:r>
              <a:rPr sz="1399" spc="-140" dirty="0">
                <a:latin typeface="Lucida Sans"/>
                <a:cs typeface="Lucida Sans"/>
              </a:rPr>
              <a:t>blodsukker</a:t>
            </a:r>
            <a:r>
              <a:rPr sz="1399" spc="-50" dirty="0">
                <a:latin typeface="Lucida Sans"/>
                <a:cs typeface="Lucida Sans"/>
              </a:rPr>
              <a:t> </a:t>
            </a:r>
            <a:r>
              <a:rPr sz="1399" spc="-120" dirty="0">
                <a:latin typeface="Lucida Sans"/>
                <a:cs typeface="Lucida Sans"/>
              </a:rPr>
              <a:t>til</a:t>
            </a:r>
            <a:r>
              <a:rPr sz="1399" spc="-90" dirty="0">
                <a:latin typeface="Lucida Sans"/>
                <a:cs typeface="Lucida Sans"/>
              </a:rPr>
              <a:t> </a:t>
            </a:r>
            <a:r>
              <a:rPr sz="1399" spc="-80" dirty="0">
                <a:latin typeface="Lucida Sans"/>
                <a:cs typeface="Lucida Sans"/>
              </a:rPr>
              <a:t>at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90" dirty="0">
                <a:latin typeface="Lucida Sans"/>
                <a:cs typeface="Lucida Sans"/>
              </a:rPr>
              <a:t>stige</a:t>
            </a:r>
            <a:endParaRPr sz="1399" dirty="0">
              <a:latin typeface="Lucida Sans"/>
              <a:cs typeface="Lucida Sans"/>
            </a:endParaRPr>
          </a:p>
          <a:p>
            <a:pPr marL="257578" marR="67249" indent="-245524">
              <a:lnSpc>
                <a:spcPct val="102200"/>
              </a:lnSpc>
              <a:spcBef>
                <a:spcPts val="804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sz="1399" spc="-175" dirty="0">
                <a:latin typeface="Lucida Sans"/>
                <a:cs typeface="Lucida Sans"/>
              </a:rPr>
              <a:t>Hun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30" dirty="0">
                <a:latin typeface="Lucida Sans"/>
                <a:cs typeface="Lucida Sans"/>
              </a:rPr>
              <a:t>prøver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80" dirty="0">
                <a:latin typeface="Lucida Sans"/>
                <a:cs typeface="Lucida Sans"/>
              </a:rPr>
              <a:t>at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55" dirty="0">
                <a:latin typeface="Lucida Sans"/>
                <a:cs typeface="Lucida Sans"/>
              </a:rPr>
              <a:t>undgå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80" dirty="0">
                <a:latin typeface="Lucida Sans"/>
                <a:cs typeface="Lucida Sans"/>
              </a:rPr>
              <a:t>at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20" dirty="0">
                <a:latin typeface="Lucida Sans"/>
                <a:cs typeface="Lucida Sans"/>
              </a:rPr>
              <a:t>tænke</a:t>
            </a:r>
            <a:r>
              <a:rPr sz="1399" spc="-110" dirty="0">
                <a:latin typeface="Lucida Sans"/>
                <a:cs typeface="Lucida Sans"/>
              </a:rPr>
              <a:t> på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30" dirty="0">
                <a:latin typeface="Lucida Sans"/>
                <a:cs typeface="Lucida Sans"/>
              </a:rPr>
              <a:t>sin</a:t>
            </a:r>
            <a:r>
              <a:rPr sz="1399" spc="-95" dirty="0">
                <a:latin typeface="Lucida Sans"/>
                <a:cs typeface="Lucida Sans"/>
              </a:rPr>
              <a:t> </a:t>
            </a:r>
            <a:r>
              <a:rPr sz="1399" spc="-105" dirty="0">
                <a:latin typeface="Lucida Sans"/>
                <a:cs typeface="Lucida Sans"/>
              </a:rPr>
              <a:t>diabetes</a:t>
            </a:r>
            <a:r>
              <a:rPr sz="1399" spc="-85" dirty="0">
                <a:latin typeface="Lucida Sans"/>
                <a:cs typeface="Lucida Sans"/>
              </a:rPr>
              <a:t> </a:t>
            </a:r>
            <a:r>
              <a:rPr sz="1399" spc="80" dirty="0">
                <a:latin typeface="Lucida Sans"/>
                <a:cs typeface="Lucida Sans"/>
              </a:rPr>
              <a:t>–</a:t>
            </a:r>
            <a:r>
              <a:rPr sz="1399" spc="-125" dirty="0">
                <a:latin typeface="Lucida Sans"/>
                <a:cs typeface="Lucida Sans"/>
              </a:rPr>
              <a:t> </a:t>
            </a:r>
            <a:r>
              <a:rPr sz="1399" spc="-60" dirty="0">
                <a:latin typeface="Lucida Sans"/>
                <a:cs typeface="Lucida Sans"/>
              </a:rPr>
              <a:t>der </a:t>
            </a:r>
            <a:r>
              <a:rPr sz="1399" spc="-125" dirty="0">
                <a:latin typeface="Lucida Sans"/>
                <a:cs typeface="Lucida Sans"/>
              </a:rPr>
              <a:t>er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55" dirty="0">
                <a:latin typeface="Lucida Sans"/>
                <a:cs typeface="Lucida Sans"/>
              </a:rPr>
              <a:t>nok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45" dirty="0">
                <a:latin typeface="Lucida Sans"/>
                <a:cs typeface="Lucida Sans"/>
              </a:rPr>
              <a:t>i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40" dirty="0">
                <a:latin typeface="Lucida Sans"/>
                <a:cs typeface="Lucida Sans"/>
              </a:rPr>
              <a:t>hverdagen,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25" dirty="0">
                <a:latin typeface="Lucida Sans"/>
                <a:cs typeface="Lucida Sans"/>
              </a:rPr>
              <a:t>der</a:t>
            </a:r>
            <a:r>
              <a:rPr sz="1399" spc="-90" dirty="0">
                <a:latin typeface="Lucida Sans"/>
                <a:cs typeface="Lucida Sans"/>
              </a:rPr>
              <a:t> </a:t>
            </a:r>
            <a:r>
              <a:rPr sz="1399" spc="-105" dirty="0">
                <a:latin typeface="Lucida Sans"/>
                <a:cs typeface="Lucida Sans"/>
              </a:rPr>
              <a:t>stresser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0" dirty="0">
                <a:latin typeface="Lucida Sans"/>
                <a:cs typeface="Lucida Sans"/>
              </a:rPr>
              <a:t>hende</a:t>
            </a:r>
            <a:endParaRPr sz="1399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9993" y="0"/>
            <a:ext cx="211894" cy="6852289"/>
          </a:xfrm>
          <a:custGeom>
            <a:avLst/>
            <a:gdLst/>
            <a:ahLst/>
            <a:cxnLst/>
            <a:rect l="l" t="t" r="r" b="b"/>
            <a:pathLst>
              <a:path w="212090" h="6858634">
                <a:moveTo>
                  <a:pt x="211836" y="6858012"/>
                </a:moveTo>
                <a:lnTo>
                  <a:pt x="211835" y="0"/>
                </a:lnTo>
                <a:lnTo>
                  <a:pt x="0" y="0"/>
                </a:lnTo>
                <a:lnTo>
                  <a:pt x="0" y="6858012"/>
                </a:lnTo>
                <a:lnTo>
                  <a:pt x="211836" y="6858012"/>
                </a:lnTo>
                <a:close/>
              </a:path>
            </a:pathLst>
          </a:custGeom>
          <a:solidFill>
            <a:srgbClr val="963735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grpSp>
        <p:nvGrpSpPr>
          <p:cNvPr id="6" name="object 6"/>
          <p:cNvGrpSpPr/>
          <p:nvPr/>
        </p:nvGrpSpPr>
        <p:grpSpPr>
          <a:xfrm>
            <a:off x="6199789" y="3440077"/>
            <a:ext cx="4391404" cy="3338279"/>
            <a:chOff x="4675885" y="3443262"/>
            <a:chExt cx="4395470" cy="33413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885" y="3443262"/>
              <a:ext cx="4394911" cy="33411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1981" y="5072418"/>
              <a:ext cx="2674620" cy="170992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733300" y="5351954"/>
            <a:ext cx="1986346" cy="1332266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12689" marR="5075">
              <a:lnSpc>
                <a:spcPct val="102200"/>
              </a:lnSpc>
              <a:spcBef>
                <a:spcPts val="90"/>
              </a:spcBef>
            </a:pPr>
            <a:r>
              <a:rPr sz="1399" spc="-55" dirty="0">
                <a:solidFill>
                  <a:srgbClr val="FFFFFF"/>
                </a:solidFill>
                <a:latin typeface="Lucida Sans"/>
                <a:cs typeface="Lucida Sans"/>
              </a:rPr>
              <a:t>Jeg</a:t>
            </a:r>
            <a:r>
              <a:rPr sz="1399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99" spc="-120" dirty="0">
                <a:solidFill>
                  <a:srgbClr val="FFFFFF"/>
                </a:solidFill>
                <a:latin typeface="Lucida Sans"/>
                <a:cs typeface="Lucida Sans"/>
              </a:rPr>
              <a:t>bliver</a:t>
            </a:r>
            <a:r>
              <a:rPr sz="1399" spc="-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99" spc="-145" dirty="0">
                <a:solidFill>
                  <a:srgbClr val="FFFFFF"/>
                </a:solidFill>
                <a:latin typeface="Lucida Sans"/>
                <a:cs typeface="Lucida Sans"/>
              </a:rPr>
              <a:t>jo</a:t>
            </a:r>
            <a:r>
              <a:rPr sz="1399" spc="-1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99" spc="-100" dirty="0">
                <a:solidFill>
                  <a:srgbClr val="FFFFFF"/>
                </a:solidFill>
                <a:latin typeface="Lucida Sans"/>
                <a:cs typeface="Lucida Sans"/>
              </a:rPr>
              <a:t>stresset,</a:t>
            </a:r>
            <a:r>
              <a:rPr sz="1399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99" spc="-25" dirty="0">
                <a:solidFill>
                  <a:srgbClr val="FFFFFF"/>
                </a:solidFill>
                <a:latin typeface="Lucida Sans"/>
                <a:cs typeface="Lucida Sans"/>
              </a:rPr>
              <a:t>når </a:t>
            </a:r>
            <a:r>
              <a:rPr sz="1399" spc="-165" dirty="0">
                <a:solidFill>
                  <a:srgbClr val="FFFFFF"/>
                </a:solidFill>
                <a:latin typeface="Lucida Sans"/>
                <a:cs typeface="Lucida Sans"/>
              </a:rPr>
              <a:t>kommunen</a:t>
            </a:r>
            <a:r>
              <a:rPr sz="1399" spc="-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99" spc="-120" dirty="0">
                <a:solidFill>
                  <a:srgbClr val="FFFFFF"/>
                </a:solidFill>
                <a:latin typeface="Lucida Sans"/>
                <a:cs typeface="Lucida Sans"/>
              </a:rPr>
              <a:t>vil</a:t>
            </a:r>
            <a:r>
              <a:rPr sz="1399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99" spc="-100" dirty="0">
                <a:solidFill>
                  <a:srgbClr val="FFFFFF"/>
                </a:solidFill>
                <a:latin typeface="Lucida Sans"/>
                <a:cs typeface="Lucida Sans"/>
              </a:rPr>
              <a:t>sende</a:t>
            </a:r>
            <a:r>
              <a:rPr sz="1399" spc="-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99" spc="-25" dirty="0">
                <a:solidFill>
                  <a:srgbClr val="FFFFFF"/>
                </a:solidFill>
                <a:latin typeface="Lucida Sans"/>
                <a:cs typeface="Lucida Sans"/>
              </a:rPr>
              <a:t>mig </a:t>
            </a:r>
            <a:r>
              <a:rPr sz="1399" spc="-155" dirty="0">
                <a:solidFill>
                  <a:srgbClr val="FFFFFF"/>
                </a:solidFill>
                <a:latin typeface="Lucida Sans"/>
                <a:cs typeface="Lucida Sans"/>
              </a:rPr>
              <a:t>ud.</a:t>
            </a:r>
            <a:r>
              <a:rPr sz="1399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99" spc="-190" dirty="0">
                <a:solidFill>
                  <a:srgbClr val="FFFFFF"/>
                </a:solidFill>
                <a:latin typeface="Lucida Sans"/>
                <a:cs typeface="Lucida Sans"/>
              </a:rPr>
              <a:t>Og</a:t>
            </a:r>
            <a:r>
              <a:rPr sz="1399" spc="-1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99" spc="-85" dirty="0">
                <a:solidFill>
                  <a:srgbClr val="FFFFFF"/>
                </a:solidFill>
                <a:latin typeface="Lucida Sans"/>
                <a:cs typeface="Lucida Sans"/>
              </a:rPr>
              <a:t>så</a:t>
            </a:r>
            <a:r>
              <a:rPr sz="1399" spc="-114" dirty="0">
                <a:solidFill>
                  <a:srgbClr val="FFFFFF"/>
                </a:solidFill>
                <a:latin typeface="Lucida Sans"/>
                <a:cs typeface="Lucida Sans"/>
              </a:rPr>
              <a:t> sover</a:t>
            </a:r>
            <a:r>
              <a:rPr sz="1399" spc="-1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99" spc="-160" dirty="0">
                <a:solidFill>
                  <a:srgbClr val="FFFFFF"/>
                </a:solidFill>
                <a:latin typeface="Lucida Sans"/>
                <a:cs typeface="Lucida Sans"/>
              </a:rPr>
              <a:t>man</a:t>
            </a:r>
            <a:r>
              <a:rPr sz="1399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99" spc="-145" dirty="0">
                <a:solidFill>
                  <a:srgbClr val="FFFFFF"/>
                </a:solidFill>
                <a:latin typeface="Lucida Sans"/>
                <a:cs typeface="Lucida Sans"/>
              </a:rPr>
              <a:t>jo</a:t>
            </a:r>
            <a:r>
              <a:rPr sz="1399" spc="-130" dirty="0">
                <a:solidFill>
                  <a:srgbClr val="FFFFFF"/>
                </a:solidFill>
                <a:latin typeface="Lucida Sans"/>
                <a:cs typeface="Lucida Sans"/>
              </a:rPr>
              <a:t> ikke </a:t>
            </a:r>
            <a:r>
              <a:rPr sz="1399" spc="-160" dirty="0">
                <a:solidFill>
                  <a:srgbClr val="FFFFFF"/>
                </a:solidFill>
                <a:latin typeface="Lucida Sans"/>
                <a:cs typeface="Lucida Sans"/>
              </a:rPr>
              <a:t>om</a:t>
            </a:r>
            <a:r>
              <a:rPr sz="1399" spc="-125" dirty="0">
                <a:solidFill>
                  <a:srgbClr val="FFFFFF"/>
                </a:solidFill>
                <a:latin typeface="Lucida Sans"/>
                <a:cs typeface="Lucida Sans"/>
              </a:rPr>
              <a:t> natten,</a:t>
            </a:r>
            <a:r>
              <a:rPr sz="1399" spc="-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99" spc="-55" dirty="0">
                <a:solidFill>
                  <a:srgbClr val="FFFFFF"/>
                </a:solidFill>
                <a:latin typeface="Lucida Sans"/>
                <a:cs typeface="Lucida Sans"/>
              </a:rPr>
              <a:t>vel?</a:t>
            </a:r>
            <a:r>
              <a:rPr sz="1399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99" spc="-25" dirty="0">
                <a:solidFill>
                  <a:srgbClr val="FFFFFF"/>
                </a:solidFill>
                <a:latin typeface="Lucida Sans"/>
                <a:cs typeface="Lucida Sans"/>
              </a:rPr>
              <a:t>Mit </a:t>
            </a:r>
            <a:r>
              <a:rPr sz="1399" spc="-155" dirty="0">
                <a:solidFill>
                  <a:srgbClr val="FFFFFF"/>
                </a:solidFill>
                <a:latin typeface="Lucida Sans"/>
                <a:cs typeface="Lucida Sans"/>
              </a:rPr>
              <a:t>blodsukker,</a:t>
            </a:r>
            <a:r>
              <a:rPr sz="1399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99" spc="-85" dirty="0">
                <a:solidFill>
                  <a:srgbClr val="FFFFFF"/>
                </a:solidFill>
                <a:latin typeface="Lucida Sans"/>
                <a:cs typeface="Lucida Sans"/>
              </a:rPr>
              <a:t>det</a:t>
            </a:r>
            <a:r>
              <a:rPr sz="1399" spc="-1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99" spc="-120" dirty="0">
                <a:solidFill>
                  <a:srgbClr val="FFFFFF"/>
                </a:solidFill>
                <a:latin typeface="Lucida Sans"/>
                <a:cs typeface="Lucida Sans"/>
              </a:rPr>
              <a:t>bliver</a:t>
            </a:r>
            <a:r>
              <a:rPr sz="1399" spc="-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399" spc="-20" dirty="0">
                <a:solidFill>
                  <a:srgbClr val="FFFFFF"/>
                </a:solidFill>
                <a:latin typeface="Lucida Sans"/>
                <a:cs typeface="Lucida Sans"/>
              </a:rPr>
              <a:t>bare </a:t>
            </a:r>
            <a:r>
              <a:rPr sz="1399" spc="-30" dirty="0">
                <a:solidFill>
                  <a:srgbClr val="FFFFFF"/>
                </a:solidFill>
                <a:latin typeface="Lucida Sans"/>
                <a:cs typeface="Lucida Sans"/>
              </a:rPr>
              <a:t>tårnhøjt.</a:t>
            </a:r>
            <a:endParaRPr sz="1399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84376" y="4761898"/>
            <a:ext cx="447261" cy="1525762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9841" spc="-360" dirty="0">
                <a:solidFill>
                  <a:srgbClr val="963735"/>
                </a:solidFill>
                <a:latin typeface="Lucida Sans"/>
                <a:cs typeface="Lucida Sans"/>
              </a:rPr>
              <a:t>”</a:t>
            </a:r>
            <a:endParaRPr sz="9841">
              <a:latin typeface="Lucida Sans"/>
              <a:cs typeface="Lucida San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90847" y="66004"/>
            <a:ext cx="2495524" cy="164651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47971" y="2999931"/>
            <a:ext cx="153760" cy="857091"/>
          </a:xfrm>
          <a:prstGeom prst="rect">
            <a:avLst/>
          </a:prstGeom>
        </p:spPr>
        <p:txBody>
          <a:bodyPr vert="vert270" wrap="square" lIns="0" tIns="5075" rIns="0" bIns="0" rtlCol="0">
            <a:spAutoFit/>
          </a:bodyPr>
          <a:lstStyle/>
          <a:p>
            <a:pPr marL="12689">
              <a:spcBef>
                <a:spcPts val="40"/>
              </a:spcBef>
            </a:pPr>
            <a:r>
              <a:rPr sz="999" spc="-105" dirty="0">
                <a:solidFill>
                  <a:srgbClr val="FFFFFF"/>
                </a:solidFill>
                <a:latin typeface="Lucida Sans"/>
                <a:cs typeface="Lucida Sans"/>
              </a:rPr>
              <a:t>SOCIALT</a:t>
            </a:r>
            <a:r>
              <a:rPr sz="999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99" spc="-85" dirty="0">
                <a:solidFill>
                  <a:srgbClr val="FFFFFF"/>
                </a:solidFill>
                <a:latin typeface="Lucida Sans"/>
                <a:cs typeface="Lucida Sans"/>
              </a:rPr>
              <a:t>UDSAT</a:t>
            </a:r>
            <a:endParaRPr sz="999">
              <a:latin typeface="Lucida Sans"/>
              <a:cs typeface="Lucida San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5016" y="1821551"/>
            <a:ext cx="3068019" cy="152975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99789" y="66004"/>
            <a:ext cx="1802340" cy="163830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01796" y="1854337"/>
            <a:ext cx="1189079" cy="1488078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924344" y="626317"/>
            <a:ext cx="580488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605" y="0"/>
                </a:lnTo>
              </a:path>
            </a:pathLst>
          </a:custGeom>
          <a:ln w="9144">
            <a:solidFill>
              <a:srgbClr val="963735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object 17"/>
          <p:cNvSpPr/>
          <p:nvPr/>
        </p:nvSpPr>
        <p:spPr>
          <a:xfrm>
            <a:off x="1924344" y="4199849"/>
            <a:ext cx="580488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605" y="0"/>
                </a:lnTo>
              </a:path>
            </a:pathLst>
          </a:custGeom>
          <a:ln w="9143">
            <a:solidFill>
              <a:srgbClr val="963735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8" name="object 18"/>
          <p:cNvSpPr txBox="1"/>
          <p:nvPr/>
        </p:nvSpPr>
        <p:spPr>
          <a:xfrm>
            <a:off x="1923794" y="3627451"/>
            <a:ext cx="3662463" cy="521327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12689" marR="5075">
              <a:lnSpc>
                <a:spcPct val="101200"/>
              </a:lnSpc>
              <a:spcBef>
                <a:spcPts val="90"/>
              </a:spcBef>
            </a:pPr>
            <a:r>
              <a:rPr sz="1698" spc="-210" dirty="0">
                <a:latin typeface="Lucida Sans"/>
                <a:cs typeface="Lucida Sans"/>
              </a:rPr>
              <a:t>ØKONOMIEN</a:t>
            </a:r>
            <a:r>
              <a:rPr sz="1698" spc="-155" dirty="0">
                <a:latin typeface="Lucida Sans"/>
                <a:cs typeface="Lucida Sans"/>
              </a:rPr>
              <a:t> </a:t>
            </a:r>
            <a:r>
              <a:rPr sz="1698" spc="-140" dirty="0">
                <a:latin typeface="Lucida Sans"/>
                <a:cs typeface="Lucida Sans"/>
              </a:rPr>
              <a:t>OVERSKYGGER</a:t>
            </a:r>
            <a:r>
              <a:rPr sz="1698" spc="-135" dirty="0">
                <a:latin typeface="Lucida Sans"/>
                <a:cs typeface="Lucida Sans"/>
              </a:rPr>
              <a:t> </a:t>
            </a:r>
            <a:r>
              <a:rPr sz="1698" spc="-265" dirty="0">
                <a:latin typeface="Lucida Sans"/>
                <a:cs typeface="Lucida Sans"/>
              </a:rPr>
              <a:t>ALT</a:t>
            </a:r>
            <a:r>
              <a:rPr sz="1698" spc="-155" dirty="0">
                <a:latin typeface="Lucida Sans"/>
                <a:cs typeface="Lucida Sans"/>
              </a:rPr>
              <a:t> </a:t>
            </a:r>
            <a:r>
              <a:rPr sz="1698" spc="-135" dirty="0">
                <a:latin typeface="Lucida Sans"/>
                <a:cs typeface="Lucida Sans"/>
              </a:rPr>
              <a:t>I</a:t>
            </a:r>
            <a:r>
              <a:rPr sz="1698" spc="-125" dirty="0">
                <a:latin typeface="Lucida Sans"/>
                <a:cs typeface="Lucida Sans"/>
              </a:rPr>
              <a:t> </a:t>
            </a:r>
            <a:r>
              <a:rPr sz="1698" spc="-120" dirty="0">
                <a:latin typeface="Lucida Sans"/>
                <a:cs typeface="Lucida Sans"/>
              </a:rPr>
              <a:t>LINDAS </a:t>
            </a:r>
            <a:r>
              <a:rPr sz="1698" spc="-35" dirty="0">
                <a:latin typeface="Lucida Sans"/>
                <a:cs typeface="Lucida Sans"/>
              </a:rPr>
              <a:t>HVERDAG</a:t>
            </a:r>
            <a:endParaRPr sz="1698" dirty="0">
              <a:latin typeface="Lucida Sans"/>
              <a:cs typeface="Lucida Sans"/>
            </a:endParaRPr>
          </a:p>
        </p:txBody>
      </p:sp>
      <p:pic>
        <p:nvPicPr>
          <p:cNvPr id="19" name="Billede 1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384465C-776E-098B-5513-B30CDC82A3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28" y="6264352"/>
            <a:ext cx="1799706" cy="554224"/>
          </a:xfrm>
          <a:prstGeom prst="rect">
            <a:avLst/>
          </a:prstGeom>
        </p:spPr>
      </p:pic>
      <p:sp>
        <p:nvSpPr>
          <p:cNvPr id="20" name="Pladsholder til sidefod 7">
            <a:extLst>
              <a:ext uri="{FF2B5EF4-FFF2-40B4-BE49-F238E27FC236}">
                <a16:creationId xmlns:a16="http://schemas.microsoft.com/office/drawing/2014/main" id="{5F423D72-7383-58E6-3149-11A062245B3B}"/>
              </a:ext>
            </a:extLst>
          </p:cNvPr>
          <p:cNvSpPr txBox="1">
            <a:spLocks/>
          </p:cNvSpPr>
          <p:nvPr/>
        </p:nvSpPr>
        <p:spPr>
          <a:xfrm>
            <a:off x="3764075" y="6267387"/>
            <a:ext cx="2097829" cy="39553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799" dirty="0">
                <a:solidFill>
                  <a:schemeClr val="tx1"/>
                </a:solidFill>
                <a:latin typeface="Lucida Sans" panose="020B0602030504020204" pitchFamily="34" charset="0"/>
              </a:rPr>
              <a:t>© Helle Terkildsen Maindal, Anna Aaby og Maiken Meldgaard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1727" y="895350"/>
            <a:ext cx="3926379" cy="2070088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257578" marR="15861" indent="-245524">
              <a:lnSpc>
                <a:spcPct val="101400"/>
              </a:lnSpc>
              <a:spcBef>
                <a:spcPts val="105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sz="1399" spc="-114" dirty="0">
                <a:latin typeface="Lucida Sans"/>
                <a:cs typeface="Lucida Sans"/>
              </a:rPr>
              <a:t>Lindas</a:t>
            </a:r>
            <a:r>
              <a:rPr sz="1399" spc="-85" dirty="0">
                <a:latin typeface="Lucida Sans"/>
                <a:cs typeface="Lucida Sans"/>
              </a:rPr>
              <a:t> </a:t>
            </a:r>
            <a:r>
              <a:rPr sz="1399" spc="-145" dirty="0">
                <a:latin typeface="Lucida Sans"/>
                <a:cs typeface="Lucida Sans"/>
              </a:rPr>
              <a:t>gamle</a:t>
            </a:r>
            <a:r>
              <a:rPr sz="1399" spc="-120" dirty="0">
                <a:latin typeface="Lucida Sans"/>
                <a:cs typeface="Lucida Sans"/>
              </a:rPr>
              <a:t> læge</a:t>
            </a:r>
            <a:r>
              <a:rPr sz="1399" spc="-105" dirty="0">
                <a:latin typeface="Lucida Sans"/>
                <a:cs typeface="Lucida Sans"/>
              </a:rPr>
              <a:t> </a:t>
            </a:r>
            <a:r>
              <a:rPr sz="1399" spc="-125" dirty="0">
                <a:latin typeface="Lucida Sans"/>
                <a:cs typeface="Lucida Sans"/>
              </a:rPr>
              <a:t>kendte</a:t>
            </a:r>
            <a:r>
              <a:rPr sz="1399" spc="-90" dirty="0">
                <a:latin typeface="Lucida Sans"/>
                <a:cs typeface="Lucida Sans"/>
              </a:rPr>
              <a:t> </a:t>
            </a:r>
            <a:r>
              <a:rPr sz="1399" spc="-120" dirty="0">
                <a:latin typeface="Lucida Sans"/>
                <a:cs typeface="Lucida Sans"/>
              </a:rPr>
              <a:t>hende</a:t>
            </a:r>
            <a:r>
              <a:rPr sz="1399" spc="-95" dirty="0">
                <a:latin typeface="Lucida Sans"/>
                <a:cs typeface="Lucida Sans"/>
              </a:rPr>
              <a:t> </a:t>
            </a:r>
            <a:r>
              <a:rPr sz="1399" spc="-130" dirty="0">
                <a:latin typeface="Lucida Sans"/>
                <a:cs typeface="Lucida Sans"/>
              </a:rPr>
              <a:t>godt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165" dirty="0">
                <a:latin typeface="Lucida Sans"/>
                <a:cs typeface="Lucida Sans"/>
              </a:rPr>
              <a:t>og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90" dirty="0">
                <a:latin typeface="Lucida Sans"/>
                <a:cs typeface="Lucida Sans"/>
              </a:rPr>
              <a:t>prøvede </a:t>
            </a:r>
            <a:r>
              <a:rPr sz="1399" spc="-80" dirty="0">
                <a:latin typeface="Lucida Sans"/>
                <a:cs typeface="Lucida Sans"/>
              </a:rPr>
              <a:t>at</a:t>
            </a:r>
            <a:r>
              <a:rPr sz="1399" spc="-95" dirty="0">
                <a:latin typeface="Lucida Sans"/>
                <a:cs typeface="Lucida Sans"/>
              </a:rPr>
              <a:t> </a:t>
            </a:r>
            <a:r>
              <a:rPr sz="1399" spc="-110" dirty="0">
                <a:latin typeface="Lucida Sans"/>
                <a:cs typeface="Lucida Sans"/>
              </a:rPr>
              <a:t>forstå</a:t>
            </a:r>
            <a:r>
              <a:rPr sz="1399" spc="-85" dirty="0">
                <a:latin typeface="Lucida Sans"/>
                <a:cs typeface="Lucida Sans"/>
              </a:rPr>
              <a:t> </a:t>
            </a:r>
            <a:r>
              <a:rPr sz="1399" spc="-114" dirty="0">
                <a:latin typeface="Lucida Sans"/>
                <a:cs typeface="Lucida Sans"/>
              </a:rPr>
              <a:t>hendes</a:t>
            </a:r>
            <a:r>
              <a:rPr sz="1399" spc="-85" dirty="0">
                <a:latin typeface="Lucida Sans"/>
                <a:cs typeface="Lucida Sans"/>
              </a:rPr>
              <a:t> </a:t>
            </a:r>
            <a:r>
              <a:rPr sz="1399" spc="-10" dirty="0">
                <a:latin typeface="Lucida Sans"/>
                <a:cs typeface="Lucida Sans"/>
              </a:rPr>
              <a:t>situation</a:t>
            </a:r>
            <a:endParaRPr sz="1399" dirty="0">
              <a:latin typeface="Lucida Sans"/>
              <a:cs typeface="Lucida Sans"/>
            </a:endParaRPr>
          </a:p>
          <a:p>
            <a:pPr marL="257578" marR="289299" indent="-245524">
              <a:lnSpc>
                <a:spcPct val="102200"/>
              </a:lnSpc>
              <a:spcBef>
                <a:spcPts val="799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sz="1399" spc="-155" dirty="0">
                <a:latin typeface="Lucida Sans"/>
                <a:cs typeface="Lucida Sans"/>
              </a:rPr>
              <a:t>Han</a:t>
            </a:r>
            <a:r>
              <a:rPr sz="1399" spc="-120" dirty="0">
                <a:latin typeface="Lucida Sans"/>
                <a:cs typeface="Lucida Sans"/>
              </a:rPr>
              <a:t> </a:t>
            </a:r>
            <a:r>
              <a:rPr sz="1399" spc="-105" dirty="0">
                <a:latin typeface="Lucida Sans"/>
                <a:cs typeface="Lucida Sans"/>
              </a:rPr>
              <a:t>lavede</a:t>
            </a:r>
            <a:r>
              <a:rPr sz="1399" spc="-90" dirty="0">
                <a:latin typeface="Lucida Sans"/>
                <a:cs typeface="Lucida Sans"/>
              </a:rPr>
              <a:t> </a:t>
            </a:r>
            <a:r>
              <a:rPr sz="1399" spc="-114" dirty="0">
                <a:latin typeface="Lucida Sans"/>
                <a:cs typeface="Lucida Sans"/>
              </a:rPr>
              <a:t>en</a:t>
            </a:r>
            <a:r>
              <a:rPr sz="1399" spc="-105" dirty="0">
                <a:latin typeface="Lucida Sans"/>
                <a:cs typeface="Lucida Sans"/>
              </a:rPr>
              <a:t> </a:t>
            </a:r>
            <a:r>
              <a:rPr sz="1399" spc="-120" dirty="0">
                <a:latin typeface="Lucida Sans"/>
                <a:cs typeface="Lucida Sans"/>
              </a:rPr>
              <a:t>realistisk</a:t>
            </a:r>
            <a:r>
              <a:rPr sz="1399" spc="-50" dirty="0">
                <a:latin typeface="Lucida Sans"/>
                <a:cs typeface="Lucida Sans"/>
              </a:rPr>
              <a:t> </a:t>
            </a:r>
            <a:r>
              <a:rPr sz="1399" spc="-135" dirty="0">
                <a:latin typeface="Lucida Sans"/>
                <a:cs typeface="Lucida Sans"/>
              </a:rPr>
              <a:t>plan</a:t>
            </a:r>
            <a:r>
              <a:rPr sz="1399" spc="-85" dirty="0">
                <a:latin typeface="Lucida Sans"/>
                <a:cs typeface="Lucida Sans"/>
              </a:rPr>
              <a:t> </a:t>
            </a:r>
            <a:r>
              <a:rPr sz="1399" spc="-180" dirty="0">
                <a:latin typeface="Lucida Sans"/>
                <a:cs typeface="Lucida Sans"/>
              </a:rPr>
              <a:t>for,</a:t>
            </a:r>
            <a:r>
              <a:rPr sz="1399" spc="-90" dirty="0">
                <a:latin typeface="Lucida Sans"/>
                <a:cs typeface="Lucida Sans"/>
              </a:rPr>
              <a:t> </a:t>
            </a:r>
            <a:r>
              <a:rPr sz="1399" spc="-145" dirty="0">
                <a:latin typeface="Lucida Sans"/>
                <a:cs typeface="Lucida Sans"/>
              </a:rPr>
              <a:t>hvordan</a:t>
            </a:r>
            <a:r>
              <a:rPr sz="1399" spc="-105" dirty="0">
                <a:latin typeface="Lucida Sans"/>
                <a:cs typeface="Lucida Sans"/>
              </a:rPr>
              <a:t> </a:t>
            </a:r>
            <a:r>
              <a:rPr sz="1399" spc="-95" dirty="0">
                <a:latin typeface="Lucida Sans"/>
                <a:cs typeface="Lucida Sans"/>
              </a:rPr>
              <a:t>Linda </a:t>
            </a:r>
            <a:r>
              <a:rPr sz="1399" spc="-130" dirty="0">
                <a:latin typeface="Lucida Sans"/>
                <a:cs typeface="Lucida Sans"/>
              </a:rPr>
              <a:t>skulle</a:t>
            </a:r>
            <a:r>
              <a:rPr sz="1399" spc="-85" dirty="0">
                <a:latin typeface="Lucida Sans"/>
                <a:cs typeface="Lucida Sans"/>
              </a:rPr>
              <a:t> </a:t>
            </a:r>
            <a:r>
              <a:rPr sz="1399" spc="-90" dirty="0">
                <a:latin typeface="Lucida Sans"/>
                <a:cs typeface="Lucida Sans"/>
              </a:rPr>
              <a:t>passe </a:t>
            </a:r>
            <a:r>
              <a:rPr sz="1399" spc="-130" dirty="0">
                <a:latin typeface="Lucida Sans"/>
                <a:cs typeface="Lucida Sans"/>
              </a:rPr>
              <a:t>sin</a:t>
            </a:r>
            <a:r>
              <a:rPr sz="1399" spc="-105" dirty="0">
                <a:latin typeface="Lucida Sans"/>
                <a:cs typeface="Lucida Sans"/>
              </a:rPr>
              <a:t> </a:t>
            </a:r>
            <a:r>
              <a:rPr sz="1399" spc="-10" dirty="0">
                <a:latin typeface="Lucida Sans"/>
                <a:cs typeface="Lucida Sans"/>
              </a:rPr>
              <a:t>diabetes</a:t>
            </a:r>
            <a:endParaRPr sz="1399" dirty="0">
              <a:latin typeface="Lucida Sans"/>
              <a:cs typeface="Lucida Sans"/>
            </a:endParaRPr>
          </a:p>
          <a:p>
            <a:pPr marL="257578" marR="5075" indent="-245524">
              <a:lnSpc>
                <a:spcPct val="101400"/>
              </a:lnSpc>
              <a:spcBef>
                <a:spcPts val="814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sz="1399" spc="-145" dirty="0">
                <a:latin typeface="Lucida Sans"/>
                <a:cs typeface="Lucida Sans"/>
              </a:rPr>
              <a:t>Den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125" dirty="0">
                <a:latin typeface="Lucida Sans"/>
                <a:cs typeface="Lucida Sans"/>
              </a:rPr>
              <a:t>nye </a:t>
            </a:r>
            <a:r>
              <a:rPr sz="1399" spc="-120" dirty="0">
                <a:latin typeface="Lucida Sans"/>
                <a:cs typeface="Lucida Sans"/>
              </a:rPr>
              <a:t>læge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65" dirty="0">
                <a:latin typeface="Lucida Sans"/>
                <a:cs typeface="Lucida Sans"/>
              </a:rPr>
              <a:t>siger,</a:t>
            </a:r>
            <a:r>
              <a:rPr sz="1399" spc="-90" dirty="0">
                <a:latin typeface="Lucida Sans"/>
                <a:cs typeface="Lucida Sans"/>
              </a:rPr>
              <a:t> </a:t>
            </a:r>
            <a:r>
              <a:rPr sz="1399" spc="-80" dirty="0">
                <a:latin typeface="Lucida Sans"/>
                <a:cs typeface="Lucida Sans"/>
              </a:rPr>
              <a:t>at</a:t>
            </a:r>
            <a:r>
              <a:rPr sz="1399" spc="-105" dirty="0">
                <a:latin typeface="Lucida Sans"/>
                <a:cs typeface="Lucida Sans"/>
              </a:rPr>
              <a:t> </a:t>
            </a:r>
            <a:r>
              <a:rPr sz="1399" spc="-175" dirty="0">
                <a:latin typeface="Lucida Sans"/>
                <a:cs typeface="Lucida Sans"/>
              </a:rPr>
              <a:t>hun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120" dirty="0">
                <a:latin typeface="Lucida Sans"/>
                <a:cs typeface="Lucida Sans"/>
              </a:rPr>
              <a:t>skal</a:t>
            </a:r>
            <a:r>
              <a:rPr sz="1399" spc="-105" dirty="0">
                <a:latin typeface="Lucida Sans"/>
                <a:cs typeface="Lucida Sans"/>
              </a:rPr>
              <a:t> </a:t>
            </a:r>
            <a:r>
              <a:rPr sz="1399" spc="-130" dirty="0">
                <a:latin typeface="Lucida Sans"/>
                <a:cs typeface="Lucida Sans"/>
              </a:rPr>
              <a:t>motionere</a:t>
            </a:r>
            <a:r>
              <a:rPr sz="1399" spc="-70" dirty="0">
                <a:latin typeface="Lucida Sans"/>
                <a:cs typeface="Lucida Sans"/>
              </a:rPr>
              <a:t> </a:t>
            </a:r>
            <a:r>
              <a:rPr sz="1399" spc="-165" dirty="0">
                <a:latin typeface="Lucida Sans"/>
                <a:cs typeface="Lucida Sans"/>
              </a:rPr>
              <a:t>og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55" dirty="0">
                <a:latin typeface="Lucida Sans"/>
                <a:cs typeface="Lucida Sans"/>
              </a:rPr>
              <a:t>spise </a:t>
            </a:r>
            <a:r>
              <a:rPr sz="1399" spc="-135" dirty="0">
                <a:latin typeface="Lucida Sans"/>
                <a:cs typeface="Lucida Sans"/>
              </a:rPr>
              <a:t>sundt,</a:t>
            </a:r>
            <a:r>
              <a:rPr sz="1399" spc="-85" dirty="0">
                <a:latin typeface="Lucida Sans"/>
                <a:cs typeface="Lucida Sans"/>
              </a:rPr>
              <a:t> </a:t>
            </a:r>
            <a:r>
              <a:rPr sz="1399" spc="-150" dirty="0">
                <a:latin typeface="Lucida Sans"/>
                <a:cs typeface="Lucida Sans"/>
              </a:rPr>
              <a:t>men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85" dirty="0">
                <a:latin typeface="Lucida Sans"/>
                <a:cs typeface="Lucida Sans"/>
              </a:rPr>
              <a:t>det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130" dirty="0">
                <a:latin typeface="Lucida Sans"/>
                <a:cs typeface="Lucida Sans"/>
              </a:rPr>
              <a:t>føler</a:t>
            </a:r>
            <a:r>
              <a:rPr sz="1399" spc="-85" dirty="0">
                <a:latin typeface="Lucida Sans"/>
                <a:cs typeface="Lucida Sans"/>
              </a:rPr>
              <a:t> </a:t>
            </a:r>
            <a:r>
              <a:rPr sz="1399" spc="-125" dirty="0">
                <a:latin typeface="Lucida Sans"/>
                <a:cs typeface="Lucida Sans"/>
              </a:rPr>
              <a:t>Linda</a:t>
            </a:r>
            <a:r>
              <a:rPr sz="1399" spc="-90" dirty="0">
                <a:latin typeface="Lucida Sans"/>
                <a:cs typeface="Lucida Sans"/>
              </a:rPr>
              <a:t> </a:t>
            </a:r>
            <a:r>
              <a:rPr sz="1399" spc="-160" dirty="0">
                <a:latin typeface="Lucida Sans"/>
                <a:cs typeface="Lucida Sans"/>
              </a:rPr>
              <a:t>ikke,</a:t>
            </a:r>
            <a:r>
              <a:rPr sz="1399" spc="-85" dirty="0">
                <a:latin typeface="Lucida Sans"/>
                <a:cs typeface="Lucida Sans"/>
              </a:rPr>
              <a:t> </a:t>
            </a:r>
            <a:r>
              <a:rPr sz="1399" spc="-175" dirty="0">
                <a:latin typeface="Lucida Sans"/>
                <a:cs typeface="Lucida Sans"/>
              </a:rPr>
              <a:t>hun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150" dirty="0">
                <a:latin typeface="Lucida Sans"/>
                <a:cs typeface="Lucida Sans"/>
              </a:rPr>
              <a:t>har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130" dirty="0">
                <a:latin typeface="Lucida Sans"/>
                <a:cs typeface="Lucida Sans"/>
              </a:rPr>
              <a:t>råd</a:t>
            </a:r>
            <a:r>
              <a:rPr sz="1399" spc="-95" dirty="0">
                <a:latin typeface="Lucida Sans"/>
                <a:cs typeface="Lucida Sans"/>
              </a:rPr>
              <a:t> </a:t>
            </a:r>
            <a:r>
              <a:rPr sz="1399" spc="-25" dirty="0">
                <a:latin typeface="Lucida Sans"/>
                <a:cs typeface="Lucida Sans"/>
              </a:rPr>
              <a:t>til</a:t>
            </a:r>
            <a:endParaRPr sz="1399" dirty="0">
              <a:latin typeface="Lucida Sans"/>
              <a:cs typeface="Lucida Sans"/>
            </a:endParaRPr>
          </a:p>
          <a:p>
            <a:pPr marL="257578" marR="153532" indent="-245524">
              <a:lnSpc>
                <a:spcPct val="102200"/>
              </a:lnSpc>
              <a:spcBef>
                <a:spcPts val="804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sz="1399" spc="-145" dirty="0">
                <a:latin typeface="Lucida Sans"/>
                <a:cs typeface="Lucida Sans"/>
              </a:rPr>
              <a:t>Når</a:t>
            </a:r>
            <a:r>
              <a:rPr sz="1399" spc="-120" dirty="0">
                <a:latin typeface="Lucida Sans"/>
                <a:cs typeface="Lucida Sans"/>
              </a:rPr>
              <a:t> </a:t>
            </a:r>
            <a:r>
              <a:rPr sz="1399" spc="-125" dirty="0">
                <a:latin typeface="Lucida Sans"/>
                <a:cs typeface="Lucida Sans"/>
              </a:rPr>
              <a:t>Linda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20" dirty="0">
                <a:latin typeface="Lucida Sans"/>
                <a:cs typeface="Lucida Sans"/>
              </a:rPr>
              <a:t>skal</a:t>
            </a:r>
            <a:r>
              <a:rPr sz="1399" spc="-95" dirty="0">
                <a:latin typeface="Lucida Sans"/>
                <a:cs typeface="Lucida Sans"/>
              </a:rPr>
              <a:t> </a:t>
            </a:r>
            <a:r>
              <a:rPr sz="1399" spc="-125" dirty="0">
                <a:latin typeface="Lucida Sans"/>
                <a:cs typeface="Lucida Sans"/>
              </a:rPr>
              <a:t>op</a:t>
            </a:r>
            <a:r>
              <a:rPr sz="1399" spc="-120" dirty="0">
                <a:latin typeface="Lucida Sans"/>
                <a:cs typeface="Lucida Sans"/>
              </a:rPr>
              <a:t> til</a:t>
            </a:r>
            <a:r>
              <a:rPr sz="1399" spc="-95" dirty="0">
                <a:latin typeface="Lucida Sans"/>
                <a:cs typeface="Lucida Sans"/>
              </a:rPr>
              <a:t> </a:t>
            </a:r>
            <a:r>
              <a:rPr sz="1399" spc="-140" dirty="0">
                <a:latin typeface="Lucida Sans"/>
                <a:cs typeface="Lucida Sans"/>
              </a:rPr>
              <a:t>lægen,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30" dirty="0">
                <a:latin typeface="Lucida Sans"/>
                <a:cs typeface="Lucida Sans"/>
              </a:rPr>
              <a:t>føler</a:t>
            </a:r>
            <a:r>
              <a:rPr sz="1399" spc="-90" dirty="0">
                <a:latin typeface="Lucida Sans"/>
                <a:cs typeface="Lucida Sans"/>
              </a:rPr>
              <a:t> </a:t>
            </a:r>
            <a:r>
              <a:rPr sz="1399" spc="-170" dirty="0">
                <a:latin typeface="Lucida Sans"/>
                <a:cs typeface="Lucida Sans"/>
              </a:rPr>
              <a:t>hun,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80" dirty="0">
                <a:latin typeface="Lucida Sans"/>
                <a:cs typeface="Lucida Sans"/>
              </a:rPr>
              <a:t>at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75" dirty="0">
                <a:latin typeface="Lucida Sans"/>
                <a:cs typeface="Lucida Sans"/>
              </a:rPr>
              <a:t>hun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90" dirty="0">
                <a:latin typeface="Lucida Sans"/>
                <a:cs typeface="Lucida Sans"/>
              </a:rPr>
              <a:t>‘skal </a:t>
            </a:r>
            <a:r>
              <a:rPr sz="1399" spc="-125" dirty="0">
                <a:latin typeface="Lucida Sans"/>
                <a:cs typeface="Lucida Sans"/>
              </a:rPr>
              <a:t>op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165" dirty="0">
                <a:latin typeface="Lucida Sans"/>
                <a:cs typeface="Lucida Sans"/>
              </a:rPr>
              <a:t>og</a:t>
            </a:r>
            <a:r>
              <a:rPr sz="1399" spc="-114" dirty="0">
                <a:latin typeface="Lucida Sans"/>
                <a:cs typeface="Lucida Sans"/>
              </a:rPr>
              <a:t> have</a:t>
            </a:r>
            <a:r>
              <a:rPr sz="1399" spc="-120" dirty="0">
                <a:latin typeface="Lucida Sans"/>
                <a:cs typeface="Lucida Sans"/>
              </a:rPr>
              <a:t> </a:t>
            </a:r>
            <a:r>
              <a:rPr sz="1399" spc="-114" dirty="0">
                <a:latin typeface="Lucida Sans"/>
                <a:cs typeface="Lucida Sans"/>
              </a:rPr>
              <a:t>skæld</a:t>
            </a:r>
            <a:r>
              <a:rPr sz="1399" spc="-95" dirty="0">
                <a:latin typeface="Lucida Sans"/>
                <a:cs typeface="Lucida Sans"/>
              </a:rPr>
              <a:t> </a:t>
            </a:r>
            <a:r>
              <a:rPr sz="1399" spc="-25" dirty="0">
                <a:latin typeface="Lucida Sans"/>
                <a:cs typeface="Lucida Sans"/>
              </a:rPr>
              <a:t>ud’</a:t>
            </a:r>
            <a:endParaRPr sz="1399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4812" y="231087"/>
            <a:ext cx="10505872" cy="275782"/>
          </a:xfrm>
          <a:prstGeom prst="rect">
            <a:avLst/>
          </a:prstGeom>
        </p:spPr>
        <p:txBody>
          <a:bodyPr vert="horz" wrap="square" lIns="0" tIns="14590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114"/>
              </a:spcBef>
            </a:pPr>
            <a:r>
              <a:rPr spc="-195" dirty="0">
                <a:solidFill>
                  <a:schemeClr val="tx1"/>
                </a:solidFill>
              </a:rPr>
              <a:t>LINDA</a:t>
            </a:r>
            <a:r>
              <a:rPr spc="-160" dirty="0">
                <a:solidFill>
                  <a:schemeClr val="tx1"/>
                </a:solidFill>
              </a:rPr>
              <a:t> </a:t>
            </a:r>
            <a:r>
              <a:rPr spc="-204" dirty="0">
                <a:solidFill>
                  <a:schemeClr val="tx1"/>
                </a:solidFill>
              </a:rPr>
              <a:t>KOMMER</a:t>
            </a:r>
            <a:r>
              <a:rPr spc="-135" dirty="0">
                <a:solidFill>
                  <a:schemeClr val="tx1"/>
                </a:solidFill>
              </a:rPr>
              <a:t> </a:t>
            </a:r>
            <a:r>
              <a:rPr spc="-145" dirty="0">
                <a:solidFill>
                  <a:schemeClr val="tx1"/>
                </a:solidFill>
              </a:rPr>
              <a:t>IKKE</a:t>
            </a:r>
            <a:r>
              <a:rPr spc="-130" dirty="0">
                <a:solidFill>
                  <a:schemeClr val="tx1"/>
                </a:solidFill>
              </a:rPr>
              <a:t> </a:t>
            </a:r>
            <a:r>
              <a:rPr spc="-125" dirty="0">
                <a:solidFill>
                  <a:schemeClr val="tx1"/>
                </a:solidFill>
              </a:rPr>
              <a:t>LÆNGERE</a:t>
            </a:r>
            <a:r>
              <a:rPr spc="-160" dirty="0">
                <a:solidFill>
                  <a:schemeClr val="tx1"/>
                </a:solidFill>
              </a:rPr>
              <a:t> TIL</a:t>
            </a:r>
            <a:r>
              <a:rPr spc="-145" dirty="0">
                <a:solidFill>
                  <a:schemeClr val="tx1"/>
                </a:solidFill>
              </a:rPr>
              <a:t> </a:t>
            </a:r>
            <a:r>
              <a:rPr spc="-70" dirty="0">
                <a:solidFill>
                  <a:schemeClr val="tx1"/>
                </a:solidFill>
              </a:rPr>
              <a:t>LÆGEN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36166" y="124475"/>
            <a:ext cx="3838196" cy="521327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12689" marR="5075">
              <a:lnSpc>
                <a:spcPct val="101200"/>
              </a:lnSpc>
              <a:spcBef>
                <a:spcPts val="90"/>
              </a:spcBef>
            </a:pPr>
            <a:r>
              <a:rPr sz="1698" spc="-204" dirty="0">
                <a:solidFill>
                  <a:srgbClr val="FFFFFF"/>
                </a:solidFill>
                <a:latin typeface="Lucida Sans"/>
                <a:cs typeface="Lucida Sans"/>
              </a:rPr>
              <a:t>HUN</a:t>
            </a:r>
            <a:r>
              <a:rPr sz="1698" spc="-1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98" spc="-114" dirty="0">
                <a:solidFill>
                  <a:srgbClr val="FFFFFF"/>
                </a:solidFill>
                <a:latin typeface="Lucida Sans"/>
                <a:cs typeface="Lucida Sans"/>
              </a:rPr>
              <a:t>FØLER</a:t>
            </a:r>
            <a:r>
              <a:rPr sz="1698" spc="-1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98" spc="-160" dirty="0">
                <a:solidFill>
                  <a:srgbClr val="FFFFFF"/>
                </a:solidFill>
                <a:latin typeface="Lucida Sans"/>
                <a:cs typeface="Lucida Sans"/>
              </a:rPr>
              <a:t>IKKE,</a:t>
            </a:r>
            <a:r>
              <a:rPr sz="1698" spc="-1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98" spc="-160" dirty="0">
                <a:solidFill>
                  <a:srgbClr val="FFFFFF"/>
                </a:solidFill>
                <a:latin typeface="Lucida Sans"/>
                <a:cs typeface="Lucida Sans"/>
              </a:rPr>
              <a:t>DEN</a:t>
            </a:r>
            <a:r>
              <a:rPr sz="1698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98" spc="-130" dirty="0">
                <a:solidFill>
                  <a:srgbClr val="FFFFFF"/>
                </a:solidFill>
                <a:latin typeface="Lucida Sans"/>
                <a:cs typeface="Lucida Sans"/>
              </a:rPr>
              <a:t>NYE</a:t>
            </a:r>
            <a:r>
              <a:rPr sz="1698" spc="-1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98" spc="-114" dirty="0">
                <a:solidFill>
                  <a:srgbClr val="FFFFFF"/>
                </a:solidFill>
                <a:latin typeface="Lucida Sans"/>
                <a:cs typeface="Lucida Sans"/>
              </a:rPr>
              <a:t>LÆGE</a:t>
            </a:r>
            <a:r>
              <a:rPr sz="1698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98" spc="-114" dirty="0">
                <a:solidFill>
                  <a:srgbClr val="FFFFFF"/>
                </a:solidFill>
                <a:latin typeface="Lucida Sans"/>
                <a:cs typeface="Lucida Sans"/>
              </a:rPr>
              <a:t>FORSTÅR </a:t>
            </a:r>
            <a:r>
              <a:rPr sz="1698" spc="-130" dirty="0">
                <a:solidFill>
                  <a:srgbClr val="FFFFFF"/>
                </a:solidFill>
                <a:latin typeface="Lucida Sans"/>
                <a:cs typeface="Lucida Sans"/>
              </a:rPr>
              <a:t>HENDES</a:t>
            </a:r>
            <a:r>
              <a:rPr sz="1698" spc="-1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98" spc="-70" dirty="0">
                <a:solidFill>
                  <a:srgbClr val="FFFFFF"/>
                </a:solidFill>
                <a:latin typeface="Lucida Sans"/>
                <a:cs typeface="Lucida Sans"/>
              </a:rPr>
              <a:t>SITUATION</a:t>
            </a:r>
            <a:endParaRPr sz="1698" dirty="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6609" y="1270136"/>
            <a:ext cx="2577618" cy="231131"/>
          </a:xfrm>
          <a:prstGeom prst="rect">
            <a:avLst/>
          </a:prstGeom>
        </p:spPr>
        <p:txBody>
          <a:bodyPr vert="horz" wrap="square" lIns="0" tIns="15860" rIns="0" bIns="0" rtlCol="0">
            <a:spAutoFit/>
          </a:bodyPr>
          <a:lstStyle/>
          <a:p>
            <a:pPr marL="12689">
              <a:spcBef>
                <a:spcPts val="125"/>
              </a:spcBef>
            </a:pPr>
            <a:r>
              <a:rPr sz="1399" spc="-55" dirty="0">
                <a:solidFill>
                  <a:srgbClr val="231F20"/>
                </a:solidFill>
                <a:latin typeface="Lucida Sans"/>
                <a:cs typeface="Lucida Sans"/>
              </a:rPr>
              <a:t>Jeg</a:t>
            </a:r>
            <a:r>
              <a:rPr sz="1399" spc="-1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20" dirty="0">
                <a:solidFill>
                  <a:srgbClr val="231F20"/>
                </a:solidFill>
                <a:latin typeface="Lucida Sans"/>
                <a:cs typeface="Lucida Sans"/>
              </a:rPr>
              <a:t>var</a:t>
            </a:r>
            <a:r>
              <a:rPr sz="1399" spc="-13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45" dirty="0">
                <a:solidFill>
                  <a:srgbClr val="231F20"/>
                </a:solidFill>
                <a:latin typeface="Lucida Sans"/>
                <a:cs typeface="Lucida Sans"/>
              </a:rPr>
              <a:t>glad</a:t>
            </a:r>
            <a:r>
              <a:rPr sz="1399" spc="-10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40" dirty="0">
                <a:solidFill>
                  <a:srgbClr val="231F20"/>
                </a:solidFill>
                <a:latin typeface="Lucida Sans"/>
                <a:cs typeface="Lucida Sans"/>
              </a:rPr>
              <a:t>for</a:t>
            </a:r>
            <a:r>
              <a:rPr sz="1399" spc="-10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75" dirty="0">
                <a:solidFill>
                  <a:srgbClr val="231F20"/>
                </a:solidFill>
                <a:latin typeface="Lucida Sans"/>
                <a:cs typeface="Lucida Sans"/>
              </a:rPr>
              <a:t>min</a:t>
            </a:r>
            <a:r>
              <a:rPr sz="1399" spc="-10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45" dirty="0">
                <a:solidFill>
                  <a:srgbClr val="231F20"/>
                </a:solidFill>
                <a:latin typeface="Lucida Sans"/>
                <a:cs typeface="Lucida Sans"/>
              </a:rPr>
              <a:t>gamle</a:t>
            </a:r>
            <a:r>
              <a:rPr sz="1399" spc="-10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35" dirty="0">
                <a:solidFill>
                  <a:srgbClr val="231F20"/>
                </a:solidFill>
                <a:latin typeface="Lucida Sans"/>
                <a:cs typeface="Lucida Sans"/>
              </a:rPr>
              <a:t>læge,</a:t>
            </a:r>
            <a:r>
              <a:rPr sz="1399" spc="-9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60" dirty="0">
                <a:solidFill>
                  <a:srgbClr val="231F20"/>
                </a:solidFill>
                <a:latin typeface="Lucida Sans"/>
                <a:cs typeface="Lucida Sans"/>
              </a:rPr>
              <a:t>for</a:t>
            </a:r>
            <a:endParaRPr sz="1399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6609" y="1487925"/>
            <a:ext cx="2653748" cy="231131"/>
          </a:xfrm>
          <a:prstGeom prst="rect">
            <a:avLst/>
          </a:prstGeom>
        </p:spPr>
        <p:txBody>
          <a:bodyPr vert="horz" wrap="square" lIns="0" tIns="15860" rIns="0" bIns="0" rtlCol="0">
            <a:spAutoFit/>
          </a:bodyPr>
          <a:lstStyle/>
          <a:p>
            <a:pPr marL="12689">
              <a:spcBef>
                <a:spcPts val="125"/>
              </a:spcBef>
            </a:pPr>
            <a:r>
              <a:rPr sz="1399" spc="-145" dirty="0">
                <a:solidFill>
                  <a:srgbClr val="231F20"/>
                </a:solidFill>
                <a:latin typeface="Lucida Sans"/>
                <a:cs typeface="Lucida Sans"/>
              </a:rPr>
              <a:t>han</a:t>
            </a:r>
            <a:r>
              <a:rPr sz="1399" spc="-1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25" dirty="0">
                <a:solidFill>
                  <a:srgbClr val="231F20"/>
                </a:solidFill>
                <a:latin typeface="Lucida Sans"/>
                <a:cs typeface="Lucida Sans"/>
              </a:rPr>
              <a:t>kendte</a:t>
            </a:r>
            <a:r>
              <a:rPr sz="1399" spc="-10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80" dirty="0">
                <a:solidFill>
                  <a:srgbClr val="231F20"/>
                </a:solidFill>
                <a:latin typeface="Lucida Sans"/>
                <a:cs typeface="Lucida Sans"/>
              </a:rPr>
              <a:t>mig.</a:t>
            </a:r>
            <a:r>
              <a:rPr sz="1399" spc="-1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20" dirty="0">
                <a:solidFill>
                  <a:srgbClr val="231F20"/>
                </a:solidFill>
                <a:latin typeface="Lucida Sans"/>
                <a:cs typeface="Lucida Sans"/>
              </a:rPr>
              <a:t>Oppe</a:t>
            </a:r>
            <a:r>
              <a:rPr sz="1399" spc="-10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10" dirty="0">
                <a:solidFill>
                  <a:srgbClr val="231F20"/>
                </a:solidFill>
                <a:latin typeface="Lucida Sans"/>
                <a:cs typeface="Lucida Sans"/>
              </a:rPr>
              <a:t>på</a:t>
            </a:r>
            <a:r>
              <a:rPr sz="1399" spc="-1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95" dirty="0">
                <a:solidFill>
                  <a:srgbClr val="231F20"/>
                </a:solidFill>
                <a:latin typeface="Lucida Sans"/>
                <a:cs typeface="Lucida Sans"/>
              </a:rPr>
              <a:t>lægehuset</a:t>
            </a:r>
            <a:endParaRPr sz="1399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6609" y="1705712"/>
            <a:ext cx="2483725" cy="231131"/>
          </a:xfrm>
          <a:prstGeom prst="rect">
            <a:avLst/>
          </a:prstGeom>
        </p:spPr>
        <p:txBody>
          <a:bodyPr vert="horz" wrap="square" lIns="0" tIns="15860" rIns="0" bIns="0" rtlCol="0">
            <a:spAutoFit/>
          </a:bodyPr>
          <a:lstStyle/>
          <a:p>
            <a:pPr marL="12689">
              <a:spcBef>
                <a:spcPts val="125"/>
              </a:spcBef>
            </a:pPr>
            <a:r>
              <a:rPr sz="1399" spc="-165" dirty="0">
                <a:solidFill>
                  <a:srgbClr val="231F20"/>
                </a:solidFill>
                <a:latin typeface="Lucida Sans"/>
                <a:cs typeface="Lucida Sans"/>
              </a:rPr>
              <a:t>kommer</a:t>
            </a:r>
            <a:r>
              <a:rPr sz="1399" spc="-1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50" dirty="0">
                <a:solidFill>
                  <a:srgbClr val="231F20"/>
                </a:solidFill>
                <a:latin typeface="Lucida Sans"/>
                <a:cs typeface="Lucida Sans"/>
              </a:rPr>
              <a:t>jeg</a:t>
            </a:r>
            <a:r>
              <a:rPr sz="1399" spc="-14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45" dirty="0">
                <a:solidFill>
                  <a:srgbClr val="231F20"/>
                </a:solidFill>
                <a:latin typeface="Lucida Sans"/>
                <a:cs typeface="Lucida Sans"/>
              </a:rPr>
              <a:t>ind</a:t>
            </a:r>
            <a:r>
              <a:rPr sz="1399" spc="-10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20" dirty="0">
                <a:solidFill>
                  <a:srgbClr val="231F20"/>
                </a:solidFill>
                <a:latin typeface="Lucida Sans"/>
                <a:cs typeface="Lucida Sans"/>
              </a:rPr>
              <a:t>til</a:t>
            </a:r>
            <a:r>
              <a:rPr sz="1399" spc="-9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14" dirty="0">
                <a:solidFill>
                  <a:srgbClr val="231F20"/>
                </a:solidFill>
                <a:latin typeface="Lucida Sans"/>
                <a:cs typeface="Lucida Sans"/>
              </a:rPr>
              <a:t>en</a:t>
            </a:r>
            <a:r>
              <a:rPr sz="1399" spc="-13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35" dirty="0">
                <a:solidFill>
                  <a:srgbClr val="231F20"/>
                </a:solidFill>
                <a:latin typeface="Lucida Sans"/>
                <a:cs typeface="Lucida Sans"/>
              </a:rPr>
              <a:t>ny</a:t>
            </a:r>
            <a:r>
              <a:rPr sz="1399" spc="-120" dirty="0">
                <a:solidFill>
                  <a:srgbClr val="231F20"/>
                </a:solidFill>
                <a:latin typeface="Lucida Sans"/>
                <a:cs typeface="Lucida Sans"/>
              </a:rPr>
              <a:t> læge</a:t>
            </a:r>
            <a:r>
              <a:rPr sz="1399" spc="-12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80" dirty="0">
                <a:solidFill>
                  <a:srgbClr val="231F20"/>
                </a:solidFill>
                <a:latin typeface="Lucida Sans"/>
                <a:cs typeface="Lucida Sans"/>
              </a:rPr>
              <a:t>hver</a:t>
            </a:r>
            <a:endParaRPr sz="1399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06609" y="1923501"/>
            <a:ext cx="2698791" cy="231131"/>
          </a:xfrm>
          <a:prstGeom prst="rect">
            <a:avLst/>
          </a:prstGeom>
        </p:spPr>
        <p:txBody>
          <a:bodyPr vert="horz" wrap="square" lIns="0" tIns="15860" rIns="0" bIns="0" rtlCol="0">
            <a:spAutoFit/>
          </a:bodyPr>
          <a:lstStyle/>
          <a:p>
            <a:pPr marL="12689">
              <a:spcBef>
                <a:spcPts val="125"/>
              </a:spcBef>
            </a:pPr>
            <a:r>
              <a:rPr sz="1399" spc="-175" dirty="0">
                <a:solidFill>
                  <a:srgbClr val="231F20"/>
                </a:solidFill>
                <a:latin typeface="Lucida Sans"/>
                <a:cs typeface="Lucida Sans"/>
              </a:rPr>
              <a:t>gang,</a:t>
            </a:r>
            <a:r>
              <a:rPr sz="1399" spc="-1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25" dirty="0">
                <a:solidFill>
                  <a:srgbClr val="231F20"/>
                </a:solidFill>
                <a:latin typeface="Lucida Sans"/>
                <a:cs typeface="Lucida Sans"/>
              </a:rPr>
              <a:t>som</a:t>
            </a:r>
            <a:r>
              <a:rPr sz="1399" spc="-10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35" dirty="0">
                <a:solidFill>
                  <a:srgbClr val="231F20"/>
                </a:solidFill>
                <a:latin typeface="Lucida Sans"/>
                <a:cs typeface="Lucida Sans"/>
              </a:rPr>
              <a:t>siger</a:t>
            </a:r>
            <a:r>
              <a:rPr sz="1399" spc="-10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25" dirty="0">
                <a:solidFill>
                  <a:srgbClr val="231F20"/>
                </a:solidFill>
                <a:latin typeface="Lucida Sans"/>
                <a:cs typeface="Lucida Sans"/>
              </a:rPr>
              <a:t>noget</a:t>
            </a:r>
            <a:r>
              <a:rPr sz="1399" spc="-10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35" dirty="0">
                <a:solidFill>
                  <a:srgbClr val="231F20"/>
                </a:solidFill>
                <a:latin typeface="Lucida Sans"/>
                <a:cs typeface="Lucida Sans"/>
              </a:rPr>
              <a:t>forskelligt.</a:t>
            </a:r>
            <a:r>
              <a:rPr sz="1399" spc="-5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35" dirty="0">
                <a:solidFill>
                  <a:srgbClr val="231F20"/>
                </a:solidFill>
                <a:latin typeface="Lucida Sans"/>
                <a:cs typeface="Lucida Sans"/>
              </a:rPr>
              <a:t>Det</a:t>
            </a:r>
            <a:endParaRPr sz="1399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06609" y="2141289"/>
            <a:ext cx="1982539" cy="231131"/>
          </a:xfrm>
          <a:prstGeom prst="rect">
            <a:avLst/>
          </a:prstGeom>
        </p:spPr>
        <p:txBody>
          <a:bodyPr vert="horz" wrap="square" lIns="0" tIns="15860" rIns="0" bIns="0" rtlCol="0">
            <a:spAutoFit/>
          </a:bodyPr>
          <a:lstStyle/>
          <a:p>
            <a:pPr marL="12689">
              <a:spcBef>
                <a:spcPts val="125"/>
              </a:spcBef>
            </a:pPr>
            <a:r>
              <a:rPr sz="1399" spc="-150" dirty="0">
                <a:solidFill>
                  <a:srgbClr val="231F20"/>
                </a:solidFill>
                <a:latin typeface="Lucida Sans"/>
                <a:cs typeface="Lucida Sans"/>
              </a:rPr>
              <a:t>kan</a:t>
            </a:r>
            <a:r>
              <a:rPr sz="1399" spc="-1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50" dirty="0">
                <a:solidFill>
                  <a:srgbClr val="231F20"/>
                </a:solidFill>
                <a:latin typeface="Lucida Sans"/>
                <a:cs typeface="Lucida Sans"/>
              </a:rPr>
              <a:t>jeg</a:t>
            </a:r>
            <a:r>
              <a:rPr sz="1399" spc="-13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55" dirty="0">
                <a:solidFill>
                  <a:srgbClr val="231F20"/>
                </a:solidFill>
                <a:latin typeface="Lucida Sans"/>
                <a:cs typeface="Lucida Sans"/>
              </a:rPr>
              <a:t>ikke</a:t>
            </a:r>
            <a:r>
              <a:rPr sz="1399" spc="-9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50" dirty="0">
                <a:solidFill>
                  <a:srgbClr val="231F20"/>
                </a:solidFill>
                <a:latin typeface="Lucida Sans"/>
                <a:cs typeface="Lucida Sans"/>
              </a:rPr>
              <a:t>bruge</a:t>
            </a:r>
            <a:r>
              <a:rPr sz="1399" spc="-1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20" dirty="0">
                <a:solidFill>
                  <a:srgbClr val="231F20"/>
                </a:solidFill>
                <a:latin typeface="Lucida Sans"/>
                <a:cs typeface="Lucida Sans"/>
              </a:rPr>
              <a:t>til</a:t>
            </a:r>
            <a:r>
              <a:rPr sz="1399" spc="-9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05" dirty="0">
                <a:solidFill>
                  <a:srgbClr val="231F20"/>
                </a:solidFill>
                <a:latin typeface="Lucida Sans"/>
                <a:cs typeface="Lucida Sans"/>
              </a:rPr>
              <a:t>noget.</a:t>
            </a:r>
            <a:endParaRPr sz="1399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11228" y="230750"/>
            <a:ext cx="755585" cy="2625834"/>
          </a:xfrm>
          <a:prstGeom prst="rect">
            <a:avLst/>
          </a:prstGeom>
        </p:spPr>
        <p:txBody>
          <a:bodyPr vert="horz" wrap="square" lIns="0" tIns="15860" rIns="0" bIns="0" rtlCol="0">
            <a:spAutoFit/>
          </a:bodyPr>
          <a:lstStyle/>
          <a:p>
            <a:pPr marL="12689">
              <a:spcBef>
                <a:spcPts val="125"/>
              </a:spcBef>
            </a:pPr>
            <a:r>
              <a:rPr sz="17035" spc="-614" dirty="0">
                <a:solidFill>
                  <a:srgbClr val="963735"/>
                </a:solidFill>
                <a:latin typeface="Lucida Sans"/>
                <a:cs typeface="Lucida Sans"/>
              </a:rPr>
              <a:t>”</a:t>
            </a:r>
            <a:endParaRPr sz="17035">
              <a:latin typeface="Lucida Sans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62719" y="3932277"/>
            <a:ext cx="3966981" cy="2070088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257578" marR="66615" indent="-245524">
              <a:lnSpc>
                <a:spcPct val="102200"/>
              </a:lnSpc>
              <a:spcBef>
                <a:spcPts val="90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sz="1399" spc="-125" dirty="0">
                <a:latin typeface="Lucida Sans"/>
                <a:cs typeface="Lucida Sans"/>
              </a:rPr>
              <a:t>Linda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80" dirty="0">
                <a:latin typeface="Lucida Sans"/>
                <a:cs typeface="Lucida Sans"/>
              </a:rPr>
              <a:t>gik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25" dirty="0">
                <a:latin typeface="Lucida Sans"/>
                <a:cs typeface="Lucida Sans"/>
              </a:rPr>
              <a:t>hos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20" dirty="0">
                <a:latin typeface="Lucida Sans"/>
                <a:cs typeface="Lucida Sans"/>
              </a:rPr>
              <a:t>den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30" dirty="0">
                <a:latin typeface="Lucida Sans"/>
                <a:cs typeface="Lucida Sans"/>
              </a:rPr>
              <a:t>samme</a:t>
            </a:r>
            <a:r>
              <a:rPr sz="1399" spc="-125" dirty="0">
                <a:latin typeface="Lucida Sans"/>
                <a:cs typeface="Lucida Sans"/>
              </a:rPr>
              <a:t> </a:t>
            </a:r>
            <a:r>
              <a:rPr sz="1399" spc="-120" dirty="0">
                <a:latin typeface="Lucida Sans"/>
                <a:cs typeface="Lucida Sans"/>
              </a:rPr>
              <a:t>læge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145" dirty="0">
                <a:latin typeface="Lucida Sans"/>
                <a:cs typeface="Lucida Sans"/>
              </a:rPr>
              <a:t>i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45" dirty="0">
                <a:latin typeface="Lucida Sans"/>
                <a:cs typeface="Lucida Sans"/>
              </a:rPr>
              <a:t>mange</a:t>
            </a:r>
            <a:r>
              <a:rPr sz="1399" spc="-125" dirty="0">
                <a:latin typeface="Lucida Sans"/>
                <a:cs typeface="Lucida Sans"/>
              </a:rPr>
              <a:t> </a:t>
            </a:r>
            <a:r>
              <a:rPr sz="1399" spc="-195" dirty="0">
                <a:latin typeface="Lucida Sans"/>
                <a:cs typeface="Lucida Sans"/>
              </a:rPr>
              <a:t>år,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50" dirty="0">
                <a:latin typeface="Lucida Sans"/>
                <a:cs typeface="Lucida Sans"/>
              </a:rPr>
              <a:t>men</a:t>
            </a:r>
            <a:r>
              <a:rPr sz="1399" spc="-125" dirty="0">
                <a:latin typeface="Lucida Sans"/>
                <a:cs typeface="Lucida Sans"/>
              </a:rPr>
              <a:t> </a:t>
            </a:r>
            <a:r>
              <a:rPr sz="1399" spc="-60" dirty="0">
                <a:latin typeface="Lucida Sans"/>
                <a:cs typeface="Lucida Sans"/>
              </a:rPr>
              <a:t>nu </a:t>
            </a:r>
            <a:r>
              <a:rPr sz="1399" spc="-125" dirty="0">
                <a:latin typeface="Lucida Sans"/>
                <a:cs typeface="Lucida Sans"/>
              </a:rPr>
              <a:t>er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30" dirty="0">
                <a:latin typeface="Lucida Sans"/>
                <a:cs typeface="Lucida Sans"/>
              </a:rPr>
              <a:t>lægen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25" dirty="0">
                <a:latin typeface="Lucida Sans"/>
                <a:cs typeface="Lucida Sans"/>
              </a:rPr>
              <a:t>pensioneret</a:t>
            </a:r>
            <a:endParaRPr sz="1399" dirty="0">
              <a:latin typeface="Lucida Sans"/>
              <a:cs typeface="Lucida Sans"/>
            </a:endParaRPr>
          </a:p>
          <a:p>
            <a:pPr marL="257578" marR="5075" indent="-245524">
              <a:lnSpc>
                <a:spcPct val="102200"/>
              </a:lnSpc>
              <a:spcBef>
                <a:spcPts val="789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sz="1399" spc="-125" dirty="0">
                <a:latin typeface="Lucida Sans"/>
                <a:cs typeface="Lucida Sans"/>
              </a:rPr>
              <a:t>Linda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20" dirty="0">
                <a:latin typeface="Lucida Sans"/>
                <a:cs typeface="Lucida Sans"/>
              </a:rPr>
              <a:t>skal</a:t>
            </a:r>
            <a:r>
              <a:rPr sz="1399" spc="-95" dirty="0">
                <a:latin typeface="Lucida Sans"/>
                <a:cs typeface="Lucida Sans"/>
              </a:rPr>
              <a:t> </a:t>
            </a:r>
            <a:r>
              <a:rPr sz="1399" spc="-130" dirty="0">
                <a:latin typeface="Lucida Sans"/>
                <a:cs typeface="Lucida Sans"/>
              </a:rPr>
              <a:t>derfor</a:t>
            </a:r>
            <a:r>
              <a:rPr sz="1399" spc="-85" dirty="0">
                <a:latin typeface="Lucida Sans"/>
                <a:cs typeface="Lucida Sans"/>
              </a:rPr>
              <a:t> </a:t>
            </a:r>
            <a:r>
              <a:rPr sz="1399" spc="-150" dirty="0">
                <a:latin typeface="Lucida Sans"/>
                <a:cs typeface="Lucida Sans"/>
              </a:rPr>
              <a:t>gå</a:t>
            </a:r>
            <a:r>
              <a:rPr sz="1399" spc="-140" dirty="0">
                <a:latin typeface="Lucida Sans"/>
                <a:cs typeface="Lucida Sans"/>
              </a:rPr>
              <a:t> </a:t>
            </a:r>
            <a:r>
              <a:rPr sz="1399" spc="-145" dirty="0">
                <a:latin typeface="Lucida Sans"/>
                <a:cs typeface="Lucida Sans"/>
              </a:rPr>
              <a:t>i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70" dirty="0">
                <a:latin typeface="Lucida Sans"/>
                <a:cs typeface="Lucida Sans"/>
              </a:rPr>
              <a:t>et</a:t>
            </a:r>
            <a:r>
              <a:rPr sz="1399" spc="-105" dirty="0">
                <a:latin typeface="Lucida Sans"/>
                <a:cs typeface="Lucida Sans"/>
              </a:rPr>
              <a:t> </a:t>
            </a:r>
            <a:r>
              <a:rPr sz="1399" spc="-130" dirty="0">
                <a:latin typeface="Lucida Sans"/>
                <a:cs typeface="Lucida Sans"/>
              </a:rPr>
              <a:t>lægehus</a:t>
            </a:r>
            <a:r>
              <a:rPr sz="1399" spc="-95" dirty="0">
                <a:latin typeface="Lucida Sans"/>
                <a:cs typeface="Lucida Sans"/>
              </a:rPr>
              <a:t> </a:t>
            </a:r>
            <a:r>
              <a:rPr sz="1399" spc="-130" dirty="0">
                <a:latin typeface="Lucida Sans"/>
                <a:cs typeface="Lucida Sans"/>
              </a:rPr>
              <a:t>med</a:t>
            </a:r>
            <a:r>
              <a:rPr sz="1399" spc="-125" dirty="0">
                <a:latin typeface="Lucida Sans"/>
                <a:cs typeface="Lucida Sans"/>
              </a:rPr>
              <a:t> </a:t>
            </a:r>
            <a:r>
              <a:rPr sz="1399" spc="-145" dirty="0">
                <a:latin typeface="Lucida Sans"/>
                <a:cs typeface="Lucida Sans"/>
              </a:rPr>
              <a:t>mange</a:t>
            </a:r>
            <a:r>
              <a:rPr sz="1399" spc="-125" dirty="0">
                <a:latin typeface="Lucida Sans"/>
                <a:cs typeface="Lucida Sans"/>
              </a:rPr>
              <a:t> </a:t>
            </a:r>
            <a:r>
              <a:rPr sz="1399" spc="-95" dirty="0">
                <a:latin typeface="Lucida Sans"/>
                <a:cs typeface="Lucida Sans"/>
              </a:rPr>
              <a:t>læger </a:t>
            </a:r>
            <a:r>
              <a:rPr sz="1399" spc="-10" dirty="0">
                <a:latin typeface="Lucida Sans"/>
                <a:cs typeface="Lucida Sans"/>
              </a:rPr>
              <a:t>tilknyttet</a:t>
            </a:r>
            <a:endParaRPr sz="1399" dirty="0">
              <a:latin typeface="Lucida Sans"/>
              <a:cs typeface="Lucida Sans"/>
            </a:endParaRPr>
          </a:p>
          <a:p>
            <a:pPr marL="257578" marR="189694" indent="-245524">
              <a:lnSpc>
                <a:spcPct val="102200"/>
              </a:lnSpc>
              <a:spcBef>
                <a:spcPts val="804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sz="1399" spc="-175" dirty="0">
                <a:latin typeface="Lucida Sans"/>
                <a:cs typeface="Lucida Sans"/>
              </a:rPr>
              <a:t>Hun</a:t>
            </a:r>
            <a:r>
              <a:rPr sz="1399" spc="-105" dirty="0">
                <a:latin typeface="Lucida Sans"/>
                <a:cs typeface="Lucida Sans"/>
              </a:rPr>
              <a:t> </a:t>
            </a:r>
            <a:r>
              <a:rPr sz="1399" spc="-150" dirty="0">
                <a:latin typeface="Lucida Sans"/>
                <a:cs typeface="Lucida Sans"/>
              </a:rPr>
              <a:t>kan</a:t>
            </a:r>
            <a:r>
              <a:rPr sz="1399" spc="-120" dirty="0">
                <a:latin typeface="Lucida Sans"/>
                <a:cs typeface="Lucida Sans"/>
              </a:rPr>
              <a:t> </a:t>
            </a:r>
            <a:r>
              <a:rPr sz="1399" spc="-155" dirty="0">
                <a:latin typeface="Lucida Sans"/>
                <a:cs typeface="Lucida Sans"/>
              </a:rPr>
              <a:t>ikke</a:t>
            </a:r>
            <a:r>
              <a:rPr sz="1399" spc="-90" dirty="0">
                <a:latin typeface="Lucida Sans"/>
                <a:cs typeface="Lucida Sans"/>
              </a:rPr>
              <a:t> </a:t>
            </a:r>
            <a:r>
              <a:rPr sz="1399" spc="-125" dirty="0">
                <a:latin typeface="Lucida Sans"/>
                <a:cs typeface="Lucida Sans"/>
              </a:rPr>
              <a:t>overskue</a:t>
            </a:r>
            <a:r>
              <a:rPr sz="1399" spc="-90" dirty="0">
                <a:latin typeface="Lucida Sans"/>
                <a:cs typeface="Lucida Sans"/>
              </a:rPr>
              <a:t> </a:t>
            </a:r>
            <a:r>
              <a:rPr sz="1399" spc="-80" dirty="0">
                <a:latin typeface="Lucida Sans"/>
                <a:cs typeface="Lucida Sans"/>
              </a:rPr>
              <a:t>at</a:t>
            </a:r>
            <a:r>
              <a:rPr sz="1399" spc="-105" dirty="0">
                <a:latin typeface="Lucida Sans"/>
                <a:cs typeface="Lucida Sans"/>
              </a:rPr>
              <a:t> </a:t>
            </a:r>
            <a:r>
              <a:rPr sz="1399" spc="-130" dirty="0">
                <a:latin typeface="Lucida Sans"/>
                <a:cs typeface="Lucida Sans"/>
              </a:rPr>
              <a:t>skulle</a:t>
            </a:r>
            <a:r>
              <a:rPr sz="1399" spc="-75" dirty="0">
                <a:latin typeface="Lucida Sans"/>
                <a:cs typeface="Lucida Sans"/>
              </a:rPr>
              <a:t> </a:t>
            </a:r>
            <a:r>
              <a:rPr sz="1399" spc="-95" dirty="0">
                <a:latin typeface="Lucida Sans"/>
                <a:cs typeface="Lucida Sans"/>
              </a:rPr>
              <a:t>starte</a:t>
            </a:r>
            <a:r>
              <a:rPr sz="1399" spc="-90" dirty="0">
                <a:latin typeface="Lucida Sans"/>
                <a:cs typeface="Lucida Sans"/>
              </a:rPr>
              <a:t> </a:t>
            </a:r>
            <a:r>
              <a:rPr sz="1399" spc="-135" dirty="0">
                <a:latin typeface="Lucida Sans"/>
                <a:cs typeface="Lucida Sans"/>
              </a:rPr>
              <a:t>forfra</a:t>
            </a:r>
            <a:r>
              <a:rPr sz="1399" spc="-90" dirty="0">
                <a:latin typeface="Lucida Sans"/>
                <a:cs typeface="Lucida Sans"/>
              </a:rPr>
              <a:t> hver </a:t>
            </a:r>
            <a:r>
              <a:rPr sz="1399" spc="-175" dirty="0">
                <a:latin typeface="Lucida Sans"/>
                <a:cs typeface="Lucida Sans"/>
              </a:rPr>
              <a:t>gang,</a:t>
            </a:r>
            <a:r>
              <a:rPr sz="1399" spc="-130" dirty="0">
                <a:latin typeface="Lucida Sans"/>
                <a:cs typeface="Lucida Sans"/>
              </a:rPr>
              <a:t> </a:t>
            </a:r>
            <a:r>
              <a:rPr sz="1399" spc="-165" dirty="0">
                <a:latin typeface="Lucida Sans"/>
                <a:cs typeface="Lucida Sans"/>
              </a:rPr>
              <a:t>og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85" dirty="0">
                <a:latin typeface="Lucida Sans"/>
                <a:cs typeface="Lucida Sans"/>
              </a:rPr>
              <a:t>det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25" dirty="0">
                <a:latin typeface="Lucida Sans"/>
                <a:cs typeface="Lucida Sans"/>
              </a:rPr>
              <a:t>afholder</a:t>
            </a:r>
            <a:r>
              <a:rPr sz="1399" spc="-70" dirty="0">
                <a:latin typeface="Lucida Sans"/>
                <a:cs typeface="Lucida Sans"/>
              </a:rPr>
              <a:t> </a:t>
            </a:r>
            <a:r>
              <a:rPr sz="1399" spc="-120" dirty="0">
                <a:latin typeface="Lucida Sans"/>
                <a:cs typeface="Lucida Sans"/>
              </a:rPr>
              <a:t>hende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35" dirty="0">
                <a:latin typeface="Lucida Sans"/>
                <a:cs typeface="Lucida Sans"/>
              </a:rPr>
              <a:t>fra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80" dirty="0">
                <a:latin typeface="Lucida Sans"/>
                <a:cs typeface="Lucida Sans"/>
              </a:rPr>
              <a:t>at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50" dirty="0">
                <a:latin typeface="Lucida Sans"/>
                <a:cs typeface="Lucida Sans"/>
              </a:rPr>
              <a:t>gå</a:t>
            </a:r>
            <a:r>
              <a:rPr sz="1399" spc="-125" dirty="0">
                <a:latin typeface="Lucida Sans"/>
                <a:cs typeface="Lucida Sans"/>
              </a:rPr>
              <a:t> </a:t>
            </a:r>
            <a:r>
              <a:rPr sz="1399" spc="-120" dirty="0">
                <a:latin typeface="Lucida Sans"/>
                <a:cs typeface="Lucida Sans"/>
              </a:rPr>
              <a:t>til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20" dirty="0">
                <a:latin typeface="Lucida Sans"/>
                <a:cs typeface="Lucida Sans"/>
              </a:rPr>
              <a:t>lægen</a:t>
            </a:r>
            <a:endParaRPr sz="1399" dirty="0">
              <a:latin typeface="Lucida Sans"/>
              <a:cs typeface="Lucida Sans"/>
            </a:endParaRPr>
          </a:p>
          <a:p>
            <a:pPr marL="257578" marR="435852" indent="-245524">
              <a:lnSpc>
                <a:spcPct val="102200"/>
              </a:lnSpc>
              <a:spcBef>
                <a:spcPts val="789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sz="1399" spc="-175" dirty="0">
                <a:latin typeface="Lucida Sans"/>
                <a:cs typeface="Lucida Sans"/>
              </a:rPr>
              <a:t>Hun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40" dirty="0">
                <a:latin typeface="Lucida Sans"/>
                <a:cs typeface="Lucida Sans"/>
              </a:rPr>
              <a:t>bor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120" dirty="0">
                <a:latin typeface="Lucida Sans"/>
                <a:cs typeface="Lucida Sans"/>
              </a:rPr>
              <a:t>desuden</a:t>
            </a:r>
            <a:r>
              <a:rPr sz="1399" spc="-75" dirty="0">
                <a:latin typeface="Lucida Sans"/>
                <a:cs typeface="Lucida Sans"/>
              </a:rPr>
              <a:t> </a:t>
            </a:r>
            <a:r>
              <a:rPr sz="1399" spc="-140" dirty="0">
                <a:latin typeface="Lucida Sans"/>
                <a:cs typeface="Lucida Sans"/>
              </a:rPr>
              <a:t>langt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95" dirty="0">
                <a:latin typeface="Lucida Sans"/>
                <a:cs typeface="Lucida Sans"/>
              </a:rPr>
              <a:t>væk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35" dirty="0">
                <a:latin typeface="Lucida Sans"/>
                <a:cs typeface="Lucida Sans"/>
              </a:rPr>
              <a:t>fra</a:t>
            </a:r>
            <a:r>
              <a:rPr sz="1399" spc="-114" dirty="0">
                <a:latin typeface="Lucida Sans"/>
                <a:cs typeface="Lucida Sans"/>
              </a:rPr>
              <a:t> lægehuset</a:t>
            </a:r>
            <a:r>
              <a:rPr sz="1399" spc="-75" dirty="0">
                <a:latin typeface="Lucida Sans"/>
                <a:cs typeface="Lucida Sans"/>
              </a:rPr>
              <a:t> </a:t>
            </a:r>
            <a:r>
              <a:rPr sz="1399" spc="-80" dirty="0">
                <a:latin typeface="Lucida Sans"/>
                <a:cs typeface="Lucida Sans"/>
              </a:rPr>
              <a:t>og </a:t>
            </a:r>
            <a:r>
              <a:rPr sz="1399" spc="-110" dirty="0">
                <a:latin typeface="Lucida Sans"/>
                <a:cs typeface="Lucida Sans"/>
              </a:rPr>
              <a:t>synes,</a:t>
            </a:r>
            <a:r>
              <a:rPr sz="1399" spc="-105" dirty="0">
                <a:latin typeface="Lucida Sans"/>
                <a:cs typeface="Lucida Sans"/>
              </a:rPr>
              <a:t> </a:t>
            </a:r>
            <a:r>
              <a:rPr sz="1399" spc="-85" dirty="0">
                <a:latin typeface="Lucida Sans"/>
                <a:cs typeface="Lucida Sans"/>
              </a:rPr>
              <a:t>det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125" dirty="0">
                <a:latin typeface="Lucida Sans"/>
                <a:cs typeface="Lucida Sans"/>
              </a:rPr>
              <a:t>er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90" dirty="0">
                <a:latin typeface="Lucida Sans"/>
                <a:cs typeface="Lucida Sans"/>
              </a:rPr>
              <a:t>svært</a:t>
            </a:r>
            <a:r>
              <a:rPr sz="1399" spc="-130" dirty="0">
                <a:latin typeface="Lucida Sans"/>
                <a:cs typeface="Lucida Sans"/>
              </a:rPr>
              <a:t> </a:t>
            </a:r>
            <a:r>
              <a:rPr sz="1399" spc="-80" dirty="0">
                <a:latin typeface="Lucida Sans"/>
                <a:cs typeface="Lucida Sans"/>
              </a:rPr>
              <a:t>at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100" dirty="0">
                <a:latin typeface="Lucida Sans"/>
                <a:cs typeface="Lucida Sans"/>
              </a:rPr>
              <a:t>få</a:t>
            </a:r>
            <a:r>
              <a:rPr sz="1399" spc="-114" dirty="0">
                <a:latin typeface="Lucida Sans"/>
                <a:cs typeface="Lucida Sans"/>
              </a:rPr>
              <a:t> </a:t>
            </a:r>
            <a:r>
              <a:rPr sz="1399" spc="-130" dirty="0">
                <a:latin typeface="Lucida Sans"/>
                <a:cs typeface="Lucida Sans"/>
              </a:rPr>
              <a:t>råd</a:t>
            </a:r>
            <a:r>
              <a:rPr sz="1399" spc="-110" dirty="0">
                <a:latin typeface="Lucida Sans"/>
                <a:cs typeface="Lucida Sans"/>
              </a:rPr>
              <a:t> </a:t>
            </a:r>
            <a:r>
              <a:rPr sz="1399" spc="-120" dirty="0">
                <a:latin typeface="Lucida Sans"/>
                <a:cs typeface="Lucida Sans"/>
              </a:rPr>
              <a:t>til</a:t>
            </a:r>
            <a:r>
              <a:rPr sz="1399" spc="-100" dirty="0">
                <a:latin typeface="Lucida Sans"/>
                <a:cs typeface="Lucida Sans"/>
              </a:rPr>
              <a:t> </a:t>
            </a:r>
            <a:r>
              <a:rPr sz="1399" spc="-30" dirty="0">
                <a:latin typeface="Lucida Sans"/>
                <a:cs typeface="Lucida Sans"/>
              </a:rPr>
              <a:t>transporten</a:t>
            </a:r>
            <a:endParaRPr sz="1399" dirty="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80215" y="4661794"/>
            <a:ext cx="2754619" cy="1332266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12689" marR="5075">
              <a:lnSpc>
                <a:spcPct val="102200"/>
              </a:lnSpc>
              <a:spcBef>
                <a:spcPts val="90"/>
              </a:spcBef>
            </a:pPr>
            <a:r>
              <a:rPr sz="1399" spc="-135" dirty="0">
                <a:solidFill>
                  <a:srgbClr val="231F20"/>
                </a:solidFill>
                <a:latin typeface="Lucida Sans"/>
                <a:cs typeface="Lucida Sans"/>
              </a:rPr>
              <a:t>Vi</a:t>
            </a:r>
            <a:r>
              <a:rPr sz="1399" spc="-10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25" dirty="0">
                <a:solidFill>
                  <a:srgbClr val="231F20"/>
                </a:solidFill>
                <a:latin typeface="Lucida Sans"/>
                <a:cs typeface="Lucida Sans"/>
              </a:rPr>
              <a:t>er to,</a:t>
            </a:r>
            <a:r>
              <a:rPr sz="1399" spc="-10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25" dirty="0">
                <a:solidFill>
                  <a:srgbClr val="231F20"/>
                </a:solidFill>
                <a:latin typeface="Lucida Sans"/>
                <a:cs typeface="Lucida Sans"/>
              </a:rPr>
              <a:t>der</a:t>
            </a:r>
            <a:r>
              <a:rPr sz="1399" spc="-10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25" dirty="0">
                <a:solidFill>
                  <a:srgbClr val="231F20"/>
                </a:solidFill>
                <a:latin typeface="Lucida Sans"/>
                <a:cs typeface="Lucida Sans"/>
              </a:rPr>
              <a:t>er</a:t>
            </a:r>
            <a:r>
              <a:rPr sz="1399" spc="-13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10" dirty="0">
                <a:solidFill>
                  <a:srgbClr val="231F20"/>
                </a:solidFill>
                <a:latin typeface="Lucida Sans"/>
                <a:cs typeface="Lucida Sans"/>
              </a:rPr>
              <a:t>på </a:t>
            </a:r>
            <a:r>
              <a:rPr sz="1399" spc="-135" dirty="0">
                <a:solidFill>
                  <a:srgbClr val="231F20"/>
                </a:solidFill>
                <a:latin typeface="Lucida Sans"/>
                <a:cs typeface="Lucida Sans"/>
              </a:rPr>
              <a:t>kontanthjælp,</a:t>
            </a:r>
            <a:r>
              <a:rPr sz="1399" spc="-6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25" dirty="0">
                <a:solidFill>
                  <a:srgbClr val="231F20"/>
                </a:solidFill>
                <a:latin typeface="Lucida Sans"/>
                <a:cs typeface="Lucida Sans"/>
              </a:rPr>
              <a:t>og </a:t>
            </a:r>
            <a:r>
              <a:rPr sz="1399" spc="-120" dirty="0">
                <a:solidFill>
                  <a:srgbClr val="231F20"/>
                </a:solidFill>
                <a:latin typeface="Lucida Sans"/>
                <a:cs typeface="Lucida Sans"/>
              </a:rPr>
              <a:t>skal</a:t>
            </a:r>
            <a:r>
              <a:rPr sz="1399" spc="-9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40" dirty="0">
                <a:solidFill>
                  <a:srgbClr val="231F20"/>
                </a:solidFill>
                <a:latin typeface="Lucida Sans"/>
                <a:cs typeface="Lucida Sans"/>
              </a:rPr>
              <a:t>forsørge</a:t>
            </a:r>
            <a:r>
              <a:rPr sz="1399" spc="-10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10" dirty="0">
                <a:solidFill>
                  <a:srgbClr val="231F20"/>
                </a:solidFill>
                <a:latin typeface="Lucida Sans"/>
                <a:cs typeface="Lucida Sans"/>
              </a:rPr>
              <a:t>tre</a:t>
            </a:r>
            <a:r>
              <a:rPr sz="1399" spc="-10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55" dirty="0">
                <a:solidFill>
                  <a:srgbClr val="231F20"/>
                </a:solidFill>
                <a:latin typeface="Lucida Sans"/>
                <a:cs typeface="Lucida Sans"/>
              </a:rPr>
              <a:t>børn.</a:t>
            </a:r>
            <a:r>
              <a:rPr sz="1399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35" dirty="0">
                <a:solidFill>
                  <a:srgbClr val="231F20"/>
                </a:solidFill>
                <a:latin typeface="Lucida Sans"/>
                <a:cs typeface="Lucida Sans"/>
              </a:rPr>
              <a:t>Vi</a:t>
            </a:r>
            <a:r>
              <a:rPr sz="1399" spc="-9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50" dirty="0">
                <a:solidFill>
                  <a:srgbClr val="231F20"/>
                </a:solidFill>
                <a:latin typeface="Lucida Sans"/>
                <a:cs typeface="Lucida Sans"/>
              </a:rPr>
              <a:t>har</a:t>
            </a:r>
            <a:r>
              <a:rPr sz="1399" spc="-10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55" dirty="0">
                <a:solidFill>
                  <a:srgbClr val="231F20"/>
                </a:solidFill>
                <a:latin typeface="Lucida Sans"/>
                <a:cs typeface="Lucida Sans"/>
              </a:rPr>
              <a:t>ikke</a:t>
            </a:r>
            <a:r>
              <a:rPr sz="1399" spc="-9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25" dirty="0">
                <a:solidFill>
                  <a:srgbClr val="231F20"/>
                </a:solidFill>
                <a:latin typeface="Lucida Sans"/>
                <a:cs typeface="Lucida Sans"/>
              </a:rPr>
              <a:t>råd </a:t>
            </a:r>
            <a:r>
              <a:rPr sz="1399" spc="-120" dirty="0">
                <a:solidFill>
                  <a:srgbClr val="231F20"/>
                </a:solidFill>
                <a:latin typeface="Lucida Sans"/>
                <a:cs typeface="Lucida Sans"/>
              </a:rPr>
              <a:t>til</a:t>
            </a:r>
            <a:r>
              <a:rPr sz="1399" spc="-9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40" dirty="0">
                <a:solidFill>
                  <a:srgbClr val="231F20"/>
                </a:solidFill>
                <a:latin typeface="Lucida Sans"/>
                <a:cs typeface="Lucida Sans"/>
              </a:rPr>
              <a:t>grøntsager</a:t>
            </a:r>
            <a:r>
              <a:rPr sz="1399" spc="-9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65" dirty="0">
                <a:solidFill>
                  <a:srgbClr val="231F20"/>
                </a:solidFill>
                <a:latin typeface="Lucida Sans"/>
                <a:cs typeface="Lucida Sans"/>
              </a:rPr>
              <a:t>og</a:t>
            </a:r>
            <a:r>
              <a:rPr sz="1399" spc="-1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00" dirty="0">
                <a:solidFill>
                  <a:srgbClr val="231F20"/>
                </a:solidFill>
                <a:latin typeface="Lucida Sans"/>
                <a:cs typeface="Lucida Sans"/>
              </a:rPr>
              <a:t>alt</a:t>
            </a:r>
            <a:r>
              <a:rPr sz="1399" spc="-10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85" dirty="0">
                <a:solidFill>
                  <a:srgbClr val="231F20"/>
                </a:solidFill>
                <a:latin typeface="Lucida Sans"/>
                <a:cs typeface="Lucida Sans"/>
              </a:rPr>
              <a:t>det</a:t>
            </a:r>
            <a:r>
              <a:rPr sz="1399" spc="-9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70" dirty="0">
                <a:solidFill>
                  <a:srgbClr val="231F20"/>
                </a:solidFill>
                <a:latin typeface="Lucida Sans"/>
                <a:cs typeface="Lucida Sans"/>
              </a:rPr>
              <a:t>der,</a:t>
            </a:r>
            <a:r>
              <a:rPr sz="1399" spc="-8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50" dirty="0">
                <a:solidFill>
                  <a:srgbClr val="231F20"/>
                </a:solidFill>
                <a:latin typeface="Lucida Sans"/>
                <a:cs typeface="Lucida Sans"/>
              </a:rPr>
              <a:t>men</a:t>
            </a:r>
            <a:r>
              <a:rPr sz="1399" spc="-12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25" dirty="0">
                <a:solidFill>
                  <a:srgbClr val="231F20"/>
                </a:solidFill>
                <a:latin typeface="Lucida Sans"/>
                <a:cs typeface="Lucida Sans"/>
              </a:rPr>
              <a:t>det </a:t>
            </a:r>
            <a:r>
              <a:rPr sz="1399" spc="-114" dirty="0">
                <a:solidFill>
                  <a:srgbClr val="231F20"/>
                </a:solidFill>
                <a:latin typeface="Lucida Sans"/>
                <a:cs typeface="Lucida Sans"/>
              </a:rPr>
              <a:t>forstår</a:t>
            </a:r>
            <a:r>
              <a:rPr sz="1399" spc="-9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75" dirty="0">
                <a:solidFill>
                  <a:srgbClr val="231F20"/>
                </a:solidFill>
                <a:latin typeface="Lucida Sans"/>
                <a:cs typeface="Lucida Sans"/>
              </a:rPr>
              <a:t>min</a:t>
            </a:r>
            <a:r>
              <a:rPr sz="1399" spc="-10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25" dirty="0">
                <a:solidFill>
                  <a:srgbClr val="231F20"/>
                </a:solidFill>
                <a:latin typeface="Lucida Sans"/>
                <a:cs typeface="Lucida Sans"/>
              </a:rPr>
              <a:t>nye </a:t>
            </a:r>
            <a:r>
              <a:rPr sz="1399" spc="-120" dirty="0">
                <a:solidFill>
                  <a:srgbClr val="231F20"/>
                </a:solidFill>
                <a:latin typeface="Lucida Sans"/>
                <a:cs typeface="Lucida Sans"/>
              </a:rPr>
              <a:t>læge</a:t>
            </a:r>
            <a:r>
              <a:rPr sz="1399" spc="-1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20" dirty="0">
                <a:solidFill>
                  <a:srgbClr val="231F20"/>
                </a:solidFill>
                <a:latin typeface="Lucida Sans"/>
                <a:cs typeface="Lucida Sans"/>
              </a:rPr>
              <a:t>bare</a:t>
            </a:r>
            <a:r>
              <a:rPr sz="1399" spc="-9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60" dirty="0">
                <a:solidFill>
                  <a:srgbClr val="231F20"/>
                </a:solidFill>
                <a:latin typeface="Lucida Sans"/>
                <a:cs typeface="Lucida Sans"/>
              </a:rPr>
              <a:t>ikke.</a:t>
            </a:r>
            <a:r>
              <a:rPr sz="1399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75" dirty="0">
                <a:solidFill>
                  <a:srgbClr val="231F20"/>
                </a:solidFill>
                <a:latin typeface="Lucida Sans"/>
                <a:cs typeface="Lucida Sans"/>
              </a:rPr>
              <a:t>Hun</a:t>
            </a:r>
            <a:r>
              <a:rPr sz="1399" spc="-12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80" dirty="0">
                <a:solidFill>
                  <a:srgbClr val="231F20"/>
                </a:solidFill>
                <a:latin typeface="Lucida Sans"/>
                <a:cs typeface="Lucida Sans"/>
              </a:rPr>
              <a:t>vil </a:t>
            </a:r>
            <a:r>
              <a:rPr sz="1399" spc="-125" dirty="0">
                <a:solidFill>
                  <a:srgbClr val="231F20"/>
                </a:solidFill>
                <a:latin typeface="Lucida Sans"/>
                <a:cs typeface="Lucida Sans"/>
              </a:rPr>
              <a:t>også</a:t>
            </a:r>
            <a:r>
              <a:rPr sz="1399" spc="-13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25" dirty="0">
                <a:solidFill>
                  <a:srgbClr val="231F20"/>
                </a:solidFill>
                <a:latin typeface="Lucida Sans"/>
                <a:cs typeface="Lucida Sans"/>
              </a:rPr>
              <a:t>have,</a:t>
            </a:r>
            <a:r>
              <a:rPr sz="1399" spc="-10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80" dirty="0">
                <a:solidFill>
                  <a:srgbClr val="231F20"/>
                </a:solidFill>
                <a:latin typeface="Lucida Sans"/>
                <a:cs typeface="Lucida Sans"/>
              </a:rPr>
              <a:t>at</a:t>
            </a:r>
            <a:r>
              <a:rPr sz="1399" spc="-13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50" dirty="0">
                <a:solidFill>
                  <a:srgbClr val="231F20"/>
                </a:solidFill>
                <a:latin typeface="Lucida Sans"/>
                <a:cs typeface="Lucida Sans"/>
              </a:rPr>
              <a:t>jeg</a:t>
            </a:r>
            <a:r>
              <a:rPr sz="1399" spc="-120" dirty="0">
                <a:solidFill>
                  <a:srgbClr val="231F20"/>
                </a:solidFill>
                <a:latin typeface="Lucida Sans"/>
                <a:cs typeface="Lucida Sans"/>
              </a:rPr>
              <a:t> skal</a:t>
            </a:r>
            <a:r>
              <a:rPr sz="1399" spc="-10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50" dirty="0">
                <a:solidFill>
                  <a:srgbClr val="231F20"/>
                </a:solidFill>
                <a:latin typeface="Lucida Sans"/>
                <a:cs typeface="Lucida Sans"/>
              </a:rPr>
              <a:t>gå </a:t>
            </a:r>
            <a:r>
              <a:rPr sz="1399" spc="-145" dirty="0">
                <a:solidFill>
                  <a:srgbClr val="231F20"/>
                </a:solidFill>
                <a:latin typeface="Lucida Sans"/>
                <a:cs typeface="Lucida Sans"/>
              </a:rPr>
              <a:t>i</a:t>
            </a:r>
            <a:r>
              <a:rPr sz="1399" spc="-1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0" dirty="0">
                <a:solidFill>
                  <a:srgbClr val="231F20"/>
                </a:solidFill>
                <a:latin typeface="Lucida Sans"/>
                <a:cs typeface="Lucida Sans"/>
              </a:rPr>
              <a:t>fitness, </a:t>
            </a:r>
            <a:r>
              <a:rPr sz="1399" spc="-150" dirty="0">
                <a:solidFill>
                  <a:srgbClr val="231F20"/>
                </a:solidFill>
                <a:latin typeface="Lucida Sans"/>
                <a:cs typeface="Lucida Sans"/>
              </a:rPr>
              <a:t>men</a:t>
            </a:r>
            <a:r>
              <a:rPr sz="1399" spc="-1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50" dirty="0">
                <a:solidFill>
                  <a:srgbClr val="231F20"/>
                </a:solidFill>
                <a:latin typeface="Lucida Sans"/>
                <a:cs typeface="Lucida Sans"/>
              </a:rPr>
              <a:t>hvor</a:t>
            </a:r>
            <a:r>
              <a:rPr sz="1399" spc="-12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20" dirty="0">
                <a:solidFill>
                  <a:srgbClr val="231F20"/>
                </a:solidFill>
                <a:latin typeface="Lucida Sans"/>
                <a:cs typeface="Lucida Sans"/>
              </a:rPr>
              <a:t>skal</a:t>
            </a:r>
            <a:r>
              <a:rPr sz="1399" spc="-1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50" dirty="0">
                <a:solidFill>
                  <a:srgbClr val="231F20"/>
                </a:solidFill>
                <a:latin typeface="Lucida Sans"/>
                <a:cs typeface="Lucida Sans"/>
              </a:rPr>
              <a:t>jeg</a:t>
            </a:r>
            <a:r>
              <a:rPr sz="1399" spc="-114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00" dirty="0">
                <a:solidFill>
                  <a:srgbClr val="231F20"/>
                </a:solidFill>
                <a:latin typeface="Lucida Sans"/>
                <a:cs typeface="Lucida Sans"/>
              </a:rPr>
              <a:t>få</a:t>
            </a:r>
            <a:r>
              <a:rPr sz="1399" spc="-12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95" dirty="0">
                <a:solidFill>
                  <a:srgbClr val="231F20"/>
                </a:solidFill>
                <a:latin typeface="Lucida Sans"/>
                <a:cs typeface="Lucida Sans"/>
              </a:rPr>
              <a:t>de</a:t>
            </a:r>
            <a:r>
              <a:rPr sz="1399" spc="-1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130" dirty="0">
                <a:solidFill>
                  <a:srgbClr val="231F20"/>
                </a:solidFill>
                <a:latin typeface="Lucida Sans"/>
                <a:cs typeface="Lucida Sans"/>
              </a:rPr>
              <a:t>penge</a:t>
            </a:r>
            <a:r>
              <a:rPr sz="1399" spc="-10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399" spc="-20" dirty="0">
                <a:solidFill>
                  <a:srgbClr val="231F20"/>
                </a:solidFill>
                <a:latin typeface="Lucida Sans"/>
                <a:cs typeface="Lucida Sans"/>
              </a:rPr>
              <a:t>fra?</a:t>
            </a:r>
            <a:endParaRPr sz="1399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84762" y="3622276"/>
            <a:ext cx="755585" cy="2625834"/>
          </a:xfrm>
          <a:prstGeom prst="rect">
            <a:avLst/>
          </a:prstGeom>
        </p:spPr>
        <p:txBody>
          <a:bodyPr vert="horz" wrap="square" lIns="0" tIns="15860" rIns="0" bIns="0" rtlCol="0">
            <a:spAutoFit/>
          </a:bodyPr>
          <a:lstStyle/>
          <a:p>
            <a:pPr marL="12689">
              <a:spcBef>
                <a:spcPts val="125"/>
              </a:spcBef>
            </a:pPr>
            <a:r>
              <a:rPr sz="17035" spc="-614" dirty="0">
                <a:solidFill>
                  <a:srgbClr val="963735"/>
                </a:solidFill>
                <a:latin typeface="Lucida Sans"/>
                <a:cs typeface="Lucida Sans"/>
              </a:rPr>
              <a:t>”</a:t>
            </a:r>
            <a:endParaRPr sz="17035">
              <a:latin typeface="Lucida Sans"/>
              <a:cs typeface="Lucida Sa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29993" y="0"/>
            <a:ext cx="4626137" cy="6852289"/>
            <a:chOff x="1765" y="0"/>
            <a:chExt cx="4630420" cy="6858634"/>
          </a:xfrm>
        </p:grpSpPr>
        <p:sp>
          <p:nvSpPr>
            <p:cNvPr id="19" name="object 19"/>
            <p:cNvSpPr/>
            <p:nvPr/>
          </p:nvSpPr>
          <p:spPr>
            <a:xfrm>
              <a:off x="1765" y="0"/>
              <a:ext cx="212090" cy="6858634"/>
            </a:xfrm>
            <a:custGeom>
              <a:avLst/>
              <a:gdLst/>
              <a:ahLst/>
              <a:cxnLst/>
              <a:rect l="l" t="t" r="r" b="b"/>
              <a:pathLst>
                <a:path w="212090" h="6858634">
                  <a:moveTo>
                    <a:pt x="211836" y="6858012"/>
                  </a:moveTo>
                  <a:lnTo>
                    <a:pt x="211835" y="0"/>
                  </a:lnTo>
                  <a:lnTo>
                    <a:pt x="0" y="0"/>
                  </a:lnTo>
                  <a:lnTo>
                    <a:pt x="0" y="6858012"/>
                  </a:lnTo>
                  <a:lnTo>
                    <a:pt x="211836" y="6858012"/>
                  </a:lnTo>
                  <a:close/>
                </a:path>
              </a:pathLst>
            </a:custGeom>
            <a:solidFill>
              <a:srgbClr val="963735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0" name="object 20"/>
            <p:cNvSpPr/>
            <p:nvPr/>
          </p:nvSpPr>
          <p:spPr>
            <a:xfrm>
              <a:off x="4590529" y="0"/>
              <a:ext cx="0" cy="6858634"/>
            </a:xfrm>
            <a:custGeom>
              <a:avLst/>
              <a:gdLst/>
              <a:ahLst/>
              <a:cxnLst/>
              <a:rect l="l" t="t" r="r" b="b"/>
              <a:pathLst>
                <a:path h="6858634">
                  <a:moveTo>
                    <a:pt x="0" y="0"/>
                  </a:moveTo>
                  <a:lnTo>
                    <a:pt x="0" y="6858012"/>
                  </a:lnTo>
                </a:path>
              </a:pathLst>
            </a:custGeom>
            <a:ln w="82296">
              <a:solidFill>
                <a:srgbClr val="963735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47971" y="2999931"/>
            <a:ext cx="153760" cy="857091"/>
          </a:xfrm>
          <a:prstGeom prst="rect">
            <a:avLst/>
          </a:prstGeom>
        </p:spPr>
        <p:txBody>
          <a:bodyPr vert="vert270" wrap="square" lIns="0" tIns="5075" rIns="0" bIns="0" rtlCol="0">
            <a:spAutoFit/>
          </a:bodyPr>
          <a:lstStyle/>
          <a:p>
            <a:pPr marL="12689">
              <a:spcBef>
                <a:spcPts val="40"/>
              </a:spcBef>
            </a:pPr>
            <a:r>
              <a:rPr sz="999" spc="-105" dirty="0">
                <a:solidFill>
                  <a:srgbClr val="FFFFFF"/>
                </a:solidFill>
                <a:latin typeface="Lucida Sans"/>
                <a:cs typeface="Lucida Sans"/>
              </a:rPr>
              <a:t>SOCIALT</a:t>
            </a:r>
            <a:r>
              <a:rPr sz="999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99" spc="-85" dirty="0">
                <a:solidFill>
                  <a:srgbClr val="FFFFFF"/>
                </a:solidFill>
                <a:latin typeface="Lucida Sans"/>
                <a:cs typeface="Lucida Sans"/>
              </a:rPr>
              <a:t>UDSAT</a:t>
            </a:r>
            <a:endParaRPr sz="999">
              <a:latin typeface="Lucida Sans"/>
              <a:cs typeface="Lucida Sans"/>
            </a:endParaRPr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CE138F9-ED81-2062-2B7B-215C18A9F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28" y="6264352"/>
            <a:ext cx="1799706" cy="554224"/>
          </a:xfrm>
          <a:prstGeom prst="rect">
            <a:avLst/>
          </a:prstGeom>
        </p:spPr>
      </p:pic>
      <p:sp>
        <p:nvSpPr>
          <p:cNvPr id="6" name="Pladsholder til sidefod 7">
            <a:extLst>
              <a:ext uri="{FF2B5EF4-FFF2-40B4-BE49-F238E27FC236}">
                <a16:creationId xmlns:a16="http://schemas.microsoft.com/office/drawing/2014/main" id="{3CF7A8FD-726C-A01B-98BC-2719D9C89C16}"/>
              </a:ext>
            </a:extLst>
          </p:cNvPr>
          <p:cNvSpPr txBox="1">
            <a:spLocks/>
          </p:cNvSpPr>
          <p:nvPr/>
        </p:nvSpPr>
        <p:spPr>
          <a:xfrm>
            <a:off x="3764075" y="6267387"/>
            <a:ext cx="2097829" cy="39553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799" dirty="0">
                <a:solidFill>
                  <a:schemeClr val="tx1"/>
                </a:solidFill>
                <a:latin typeface="Lucida Sans" panose="020B0602030504020204" pitchFamily="34" charset="0"/>
              </a:rPr>
              <a:t>© Helle Terkildsen Maindal, Anna Aaby og Maiken Meldgaard</a:t>
            </a:r>
          </a:p>
        </p:txBody>
      </p:sp>
      <p:sp>
        <p:nvSpPr>
          <p:cNvPr id="7" name="Pladsholder til sidefod 7">
            <a:extLst>
              <a:ext uri="{FF2B5EF4-FFF2-40B4-BE49-F238E27FC236}">
                <a16:creationId xmlns:a16="http://schemas.microsoft.com/office/drawing/2014/main" id="{47AD1F31-3A0C-8A24-E8A0-53D0A313D237}"/>
              </a:ext>
            </a:extLst>
          </p:cNvPr>
          <p:cNvSpPr txBox="1">
            <a:spLocks/>
          </p:cNvSpPr>
          <p:nvPr/>
        </p:nvSpPr>
        <p:spPr>
          <a:xfrm>
            <a:off x="7926109" y="6258755"/>
            <a:ext cx="2525889" cy="39553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799" dirty="0">
                <a:solidFill>
                  <a:schemeClr val="tx1"/>
                </a:solidFill>
                <a:latin typeface="Lucida Sans" panose="020B0602030504020204" pitchFamily="34" charset="0"/>
              </a:rPr>
              <a:t>Find mere information om sundhedskompetence på</a:t>
            </a:r>
            <a:r>
              <a:rPr lang="da-DK" sz="799" b="1" dirty="0">
                <a:solidFill>
                  <a:schemeClr val="tx1"/>
                </a:solidFill>
                <a:latin typeface="Lucida Sans" panose="020B0602030504020204" pitchFamily="34" charset="0"/>
              </a:rPr>
              <a:t> </a:t>
            </a:r>
            <a:r>
              <a:rPr lang="da-DK" sz="799" b="1" dirty="0">
                <a:solidFill>
                  <a:schemeClr val="tx1"/>
                </a:solidFill>
                <a:latin typeface="Lucida Sans" panose="020B0602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www.ph.au.dk/sundhedskompetence</a:t>
            </a:r>
            <a:r>
              <a:rPr lang="da-DK" sz="799" b="1" dirty="0">
                <a:solidFill>
                  <a:schemeClr val="tx1"/>
                </a:solidFill>
                <a:latin typeface="Lucida Sans" panose="020B0602030504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3917" y="587514"/>
            <a:ext cx="3727174" cy="2121052"/>
          </a:xfrm>
          <a:prstGeom prst="rect">
            <a:avLst/>
          </a:prstGeom>
        </p:spPr>
        <p:txBody>
          <a:bodyPr vert="horz" wrap="square" lIns="0" tIns="14590" rIns="0" bIns="0" rtlCol="0">
            <a:spAutoFit/>
          </a:bodyPr>
          <a:lstStyle/>
          <a:p>
            <a:pPr marL="12689">
              <a:spcBef>
                <a:spcPts val="114"/>
              </a:spcBef>
            </a:pPr>
            <a:r>
              <a:rPr sz="1698" dirty="0">
                <a:solidFill>
                  <a:schemeClr val="accent6"/>
                </a:solidFill>
                <a:latin typeface="Lucida Sans"/>
                <a:cs typeface="Lucida Sans"/>
              </a:rPr>
              <a:t>MØD </a:t>
            </a:r>
            <a:r>
              <a:rPr lang="da-DK" sz="1698" dirty="0">
                <a:solidFill>
                  <a:schemeClr val="accent6"/>
                </a:solidFill>
                <a:latin typeface="Lucida Sans"/>
                <a:cs typeface="Lucida Sans"/>
              </a:rPr>
              <a:t>OSCAR</a:t>
            </a:r>
          </a:p>
          <a:p>
            <a:pPr marL="12689">
              <a:spcBef>
                <a:spcPts val="114"/>
              </a:spcBef>
            </a:pPr>
            <a:endParaRPr lang="da-DK" sz="1698" dirty="0">
              <a:solidFill>
                <a:schemeClr val="accent6"/>
              </a:solidFill>
              <a:latin typeface="Lucida Sans"/>
              <a:cs typeface="Lucida Sans"/>
            </a:endParaRPr>
          </a:p>
          <a:p>
            <a:pPr marL="298181" indent="-285493"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da-DK" sz="1399" dirty="0">
                <a:latin typeface="Lucida Sans"/>
                <a:cs typeface="Lucida Sans"/>
              </a:rPr>
              <a:t>8</a:t>
            </a:r>
            <a:r>
              <a:rPr sz="1399" dirty="0">
                <a:latin typeface="Lucida Sans"/>
                <a:cs typeface="Lucida Sans"/>
              </a:rPr>
              <a:t> </a:t>
            </a:r>
            <a:r>
              <a:rPr sz="1399" dirty="0" err="1">
                <a:latin typeface="Lucida Sans"/>
                <a:cs typeface="Lucida Sans"/>
              </a:rPr>
              <a:t>år</a:t>
            </a:r>
            <a:endParaRPr lang="da-DK" sz="1399" dirty="0">
              <a:latin typeface="Lucida Sans"/>
              <a:cs typeface="Lucida Sans"/>
            </a:endParaRPr>
          </a:p>
          <a:p>
            <a:pPr marL="298181" indent="-285493"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sz="1399" dirty="0" err="1">
                <a:latin typeface="Lucida Sans"/>
                <a:cs typeface="Lucida Sans"/>
              </a:rPr>
              <a:t>Bor</a:t>
            </a:r>
            <a:r>
              <a:rPr sz="1399" dirty="0">
                <a:latin typeface="Lucida Sans"/>
                <a:cs typeface="Lucida Sans"/>
              </a:rPr>
              <a:t> sammen med sin</a:t>
            </a:r>
            <a:r>
              <a:rPr lang="da-DK" sz="1399" dirty="0">
                <a:latin typeface="Lucida Sans"/>
                <a:cs typeface="Lucida Sans"/>
              </a:rPr>
              <a:t>e forældre </a:t>
            </a:r>
            <a:r>
              <a:rPr sz="1399" dirty="0">
                <a:latin typeface="Lucida Sans"/>
                <a:cs typeface="Lucida Sans"/>
              </a:rPr>
              <a:t>og </a:t>
            </a:r>
            <a:r>
              <a:rPr lang="da-DK" sz="1399" dirty="0">
                <a:latin typeface="Lucida Sans"/>
                <a:cs typeface="Lucida Sans"/>
              </a:rPr>
              <a:t>lillebror</a:t>
            </a:r>
          </a:p>
          <a:p>
            <a:pPr marL="298181" indent="-285493"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da-DK" sz="1399" dirty="0">
                <a:latin typeface="Lucida Sans"/>
                <a:cs typeface="Lucida Sans"/>
              </a:rPr>
              <a:t>Er udfordret både fagligt og socialt i skolen</a:t>
            </a:r>
          </a:p>
          <a:p>
            <a:pPr marL="298181" indent="-285493"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da-DK" sz="1399" dirty="0">
                <a:latin typeface="Lucida Sans"/>
                <a:cs typeface="Lucida Sans"/>
              </a:rPr>
              <a:t>Har ingen fritidsinteresse</a:t>
            </a:r>
          </a:p>
          <a:p>
            <a:pPr marL="298181" indent="-285493">
              <a:spcBef>
                <a:spcPts val="114"/>
              </a:spcBef>
              <a:buFont typeface="Arial" panose="020B0604020202020204" pitchFamily="34" charset="0"/>
              <a:buChar char="•"/>
            </a:pPr>
            <a:r>
              <a:rPr lang="da-DK" sz="1399" dirty="0">
                <a:latin typeface="Lucida Sans"/>
                <a:cs typeface="Lucida Sans"/>
              </a:rPr>
              <a:t>Har et BMI på 19 kg/m2</a:t>
            </a:r>
            <a:endParaRPr sz="1399" dirty="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9203" y="3904241"/>
            <a:ext cx="4058337" cy="2177427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257578" marR="5075" indent="-245524">
              <a:lnSpc>
                <a:spcPct val="102200"/>
              </a:lnSpc>
              <a:spcBef>
                <a:spcPts val="90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lang="da-DK" sz="1399" dirty="0">
                <a:latin typeface="Lucida Sans"/>
                <a:cs typeface="Lucida Sans"/>
              </a:rPr>
              <a:t>Sundhedsplejersken på skolen er efter sidste konsultation og dialog med Oscars lærere bekymret for Oscars sundhed og trivsel.</a:t>
            </a:r>
          </a:p>
          <a:p>
            <a:pPr marL="257578" marR="211899" indent="-245524">
              <a:lnSpc>
                <a:spcPct val="102200"/>
              </a:lnSpc>
              <a:spcBef>
                <a:spcPts val="789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lang="da-DK" sz="1399" dirty="0">
                <a:latin typeface="Lucida Sans"/>
                <a:cs typeface="Lucida Sans"/>
              </a:rPr>
              <a:t>Lærerne oplever, at Oscar virker indelukket og ked af det i skolen.</a:t>
            </a:r>
            <a:endParaRPr sz="1399" dirty="0">
              <a:latin typeface="Lucida Sans"/>
              <a:cs typeface="Lucida Sans"/>
            </a:endParaRPr>
          </a:p>
          <a:p>
            <a:pPr marL="257578" marR="67249" indent="-245524">
              <a:lnSpc>
                <a:spcPct val="102200"/>
              </a:lnSpc>
              <a:spcBef>
                <a:spcPts val="804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lang="da-DK" sz="1399" dirty="0">
                <a:latin typeface="Lucida Sans"/>
                <a:cs typeface="Lucida Sans"/>
              </a:rPr>
              <a:t>Oscar har gentagende gange ikke haft skiftetøj med til idrætstimerne eller udtrykt utilpashed for at undgå at deltage.</a:t>
            </a:r>
            <a:endParaRPr sz="1399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9993" y="0"/>
            <a:ext cx="211894" cy="6852289"/>
          </a:xfrm>
          <a:custGeom>
            <a:avLst/>
            <a:gdLst/>
            <a:ahLst/>
            <a:cxnLst/>
            <a:rect l="l" t="t" r="r" b="b"/>
            <a:pathLst>
              <a:path w="212090" h="6858634">
                <a:moveTo>
                  <a:pt x="211836" y="6858012"/>
                </a:moveTo>
                <a:lnTo>
                  <a:pt x="211835" y="0"/>
                </a:lnTo>
                <a:lnTo>
                  <a:pt x="0" y="0"/>
                </a:lnTo>
                <a:lnTo>
                  <a:pt x="0" y="6858012"/>
                </a:lnTo>
                <a:lnTo>
                  <a:pt x="211836" y="6858012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2" name="object 12"/>
          <p:cNvSpPr txBox="1"/>
          <p:nvPr/>
        </p:nvSpPr>
        <p:spPr>
          <a:xfrm>
            <a:off x="1547971" y="2602263"/>
            <a:ext cx="153760" cy="1227052"/>
          </a:xfrm>
          <a:prstGeom prst="rect">
            <a:avLst/>
          </a:prstGeom>
        </p:spPr>
        <p:txBody>
          <a:bodyPr vert="vert270" wrap="square" lIns="0" tIns="5075" rIns="0" bIns="0" rtlCol="0">
            <a:spAutoFit/>
          </a:bodyPr>
          <a:lstStyle/>
          <a:p>
            <a:pPr marL="12689">
              <a:spcBef>
                <a:spcPts val="40"/>
              </a:spcBef>
            </a:pPr>
            <a:r>
              <a:rPr sz="999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da-DK" sz="999" spc="-5">
                <a:solidFill>
                  <a:srgbClr val="FFFFFF"/>
                </a:solidFill>
                <a:latin typeface="Lucida Sans"/>
                <a:cs typeface="Lucida Sans"/>
              </a:rPr>
              <a:t> FAMILIE OG SKOLE</a:t>
            </a:r>
            <a:endParaRPr sz="999" dirty="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93917" y="3460550"/>
            <a:ext cx="3662463" cy="257973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12689" marR="5075">
              <a:lnSpc>
                <a:spcPct val="101200"/>
              </a:lnSpc>
              <a:spcBef>
                <a:spcPts val="90"/>
              </a:spcBef>
            </a:pPr>
            <a:r>
              <a:rPr lang="da-DK" sz="1698" spc="-150" dirty="0">
                <a:solidFill>
                  <a:schemeClr val="accent6"/>
                </a:solidFill>
                <a:latin typeface="Lucida Sans"/>
                <a:cs typeface="Lucida Sans"/>
              </a:rPr>
              <a:t>OSCAR ER KED AF AT GÅ I SKOLE</a:t>
            </a:r>
            <a:endParaRPr sz="1698" spc="-150" dirty="0">
              <a:solidFill>
                <a:schemeClr val="accent6"/>
              </a:solidFill>
              <a:latin typeface="Lucida Sans"/>
              <a:cs typeface="Lucida Sans"/>
            </a:endParaRPr>
          </a:p>
        </p:txBody>
      </p:sp>
      <p:pic>
        <p:nvPicPr>
          <p:cNvPr id="20" name="Billede 19" descr="Et billede, der indeholder tekst, træ, udendørs, skilt&#10;&#10;Automatisk genereret beskrivelse">
            <a:extLst>
              <a:ext uri="{FF2B5EF4-FFF2-40B4-BE49-F238E27FC236}">
                <a16:creationId xmlns:a16="http://schemas.microsoft.com/office/drawing/2014/main" id="{97A7C929-7993-3144-A85F-5F933A2E3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56" y="2357125"/>
            <a:ext cx="2001318" cy="2001318"/>
          </a:xfrm>
          <a:prstGeom prst="rect">
            <a:avLst/>
          </a:prstGeom>
        </p:spPr>
      </p:pic>
      <p:pic>
        <p:nvPicPr>
          <p:cNvPr id="22" name="Billede 21" descr="Et billede, der indeholder fodbold, græs, afspiller, person&#10;&#10;Automatisk genereret beskrivelse">
            <a:extLst>
              <a:ext uri="{FF2B5EF4-FFF2-40B4-BE49-F238E27FC236}">
                <a16:creationId xmlns:a16="http://schemas.microsoft.com/office/drawing/2014/main" id="{304E9105-5E52-D14F-BABB-2EBD0BCEF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57" y="317151"/>
            <a:ext cx="4113204" cy="2285113"/>
          </a:xfrm>
          <a:prstGeom prst="rect">
            <a:avLst/>
          </a:prstGeom>
        </p:spPr>
      </p:pic>
      <p:pic>
        <p:nvPicPr>
          <p:cNvPr id="31" name="Billede 30" descr="Et billede, der indeholder person, beklædning, stribet, trusser&#10;&#10;Automatisk genereret beskrivelse">
            <a:extLst>
              <a:ext uri="{FF2B5EF4-FFF2-40B4-BE49-F238E27FC236}">
                <a16:creationId xmlns:a16="http://schemas.microsoft.com/office/drawing/2014/main" id="{F0394B45-8413-9E4D-8CB8-842200AA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-890" r="12102" b="4280"/>
          <a:stretch/>
        </p:blipFill>
        <p:spPr>
          <a:xfrm>
            <a:off x="8123399" y="2595098"/>
            <a:ext cx="2324007" cy="1777682"/>
          </a:xfrm>
          <a:prstGeom prst="rect">
            <a:avLst/>
          </a:prstGeom>
        </p:spPr>
      </p:pic>
      <p:pic>
        <p:nvPicPr>
          <p:cNvPr id="26" name="Billede 25" descr="Et billede, der indeholder vindue, indendørs&#10;&#10;Automatisk genereret beskrivelse">
            <a:extLst>
              <a:ext uri="{FF2B5EF4-FFF2-40B4-BE49-F238E27FC236}">
                <a16:creationId xmlns:a16="http://schemas.microsoft.com/office/drawing/2014/main" id="{22FA1EBD-0BAB-7C47-9962-F2AA54B197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0" b="16325"/>
          <a:stretch/>
        </p:blipFill>
        <p:spPr>
          <a:xfrm>
            <a:off x="5857145" y="4253748"/>
            <a:ext cx="4603737" cy="2278492"/>
          </a:xfrm>
          <a:prstGeom prst="rect">
            <a:avLst/>
          </a:prstGeom>
        </p:spPr>
      </p:pic>
      <p:sp>
        <p:nvSpPr>
          <p:cNvPr id="27" name="object 9">
            <a:extLst>
              <a:ext uri="{FF2B5EF4-FFF2-40B4-BE49-F238E27FC236}">
                <a16:creationId xmlns:a16="http://schemas.microsoft.com/office/drawing/2014/main" id="{CFB5D653-F9F5-E34D-B1D8-6DAC8308ED53}"/>
              </a:ext>
            </a:extLst>
          </p:cNvPr>
          <p:cNvSpPr txBox="1"/>
          <p:nvPr/>
        </p:nvSpPr>
        <p:spPr>
          <a:xfrm>
            <a:off x="8956404" y="4590527"/>
            <a:ext cx="1404868" cy="1750846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12689" marR="5075">
              <a:lnSpc>
                <a:spcPct val="102200"/>
              </a:lnSpc>
              <a:spcBef>
                <a:spcPts val="90"/>
              </a:spcBef>
            </a:pPr>
            <a:r>
              <a:rPr sz="1599" i="1" spc="-150" dirty="0" err="1">
                <a:solidFill>
                  <a:schemeClr val="bg1"/>
                </a:solidFill>
                <a:latin typeface="Lucida Sans"/>
              </a:rPr>
              <a:t>Jeg</a:t>
            </a:r>
            <a:r>
              <a:rPr sz="1599" i="1" spc="-150" dirty="0">
                <a:solidFill>
                  <a:schemeClr val="bg1"/>
                </a:solidFill>
                <a:latin typeface="Lucida Sans"/>
              </a:rPr>
              <a:t> </a:t>
            </a:r>
            <a:r>
              <a:rPr lang="da-DK" sz="1599" i="1" spc="-150" dirty="0">
                <a:solidFill>
                  <a:schemeClr val="bg1"/>
                </a:solidFill>
                <a:latin typeface="Lucida Sans"/>
              </a:rPr>
              <a:t>synes, det er svært at være med til fodbold i frikvartererne med de andre. Jeg er ikke så god til det.</a:t>
            </a:r>
            <a:endParaRPr sz="1599" i="1" spc="-150" dirty="0">
              <a:solidFill>
                <a:schemeClr val="bg1"/>
              </a:solidFill>
              <a:latin typeface="Lucida Sans"/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712B4144-7986-E64B-AD09-D34DC33499F6}"/>
              </a:ext>
            </a:extLst>
          </p:cNvPr>
          <p:cNvSpPr txBox="1"/>
          <p:nvPr/>
        </p:nvSpPr>
        <p:spPr>
          <a:xfrm>
            <a:off x="6483251" y="4038037"/>
            <a:ext cx="900606" cy="299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7035" spc="-360" dirty="0">
                <a:solidFill>
                  <a:schemeClr val="accent6"/>
                </a:solidFill>
                <a:latin typeface="Lucida Sans"/>
                <a:cs typeface="Lucida Sans"/>
              </a:rPr>
              <a:t>”</a:t>
            </a:r>
            <a:endParaRPr lang="da-DK" sz="17035" dirty="0">
              <a:solidFill>
                <a:schemeClr val="accent6"/>
              </a:solidFill>
              <a:latin typeface="Lucida Sans"/>
              <a:cs typeface="Lucida Sans"/>
            </a:endParaRPr>
          </a:p>
          <a:p>
            <a:endParaRPr lang="da-DK" sz="1798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1203BC1-801A-230C-FD86-01BC4A706935}"/>
              </a:ext>
            </a:extLst>
          </p:cNvPr>
          <p:cNvSpPr/>
          <p:nvPr/>
        </p:nvSpPr>
        <p:spPr>
          <a:xfrm>
            <a:off x="3755026" y="372947"/>
            <a:ext cx="394248" cy="790331"/>
          </a:xfrm>
          <a:custGeom>
            <a:avLst/>
            <a:gdLst/>
            <a:ahLst/>
            <a:cxnLst/>
            <a:rect l="l" t="t" r="r" b="b"/>
            <a:pathLst>
              <a:path w="585469" h="1264920">
                <a:moveTo>
                  <a:pt x="453326" y="163830"/>
                </a:moveTo>
                <a:lnTo>
                  <a:pt x="447459" y="120269"/>
                </a:lnTo>
                <a:lnTo>
                  <a:pt x="430860" y="81140"/>
                </a:lnTo>
                <a:lnTo>
                  <a:pt x="405130" y="47980"/>
                </a:lnTo>
                <a:lnTo>
                  <a:pt x="371817" y="22364"/>
                </a:lnTo>
                <a:lnTo>
                  <a:pt x="332498" y="5842"/>
                </a:lnTo>
                <a:lnTo>
                  <a:pt x="288734" y="0"/>
                </a:lnTo>
                <a:lnTo>
                  <a:pt x="244983" y="5842"/>
                </a:lnTo>
                <a:lnTo>
                  <a:pt x="205663" y="22364"/>
                </a:lnTo>
                <a:lnTo>
                  <a:pt x="172351" y="47980"/>
                </a:lnTo>
                <a:lnTo>
                  <a:pt x="146621" y="81140"/>
                </a:lnTo>
                <a:lnTo>
                  <a:pt x="130022" y="120269"/>
                </a:lnTo>
                <a:lnTo>
                  <a:pt x="124142" y="163830"/>
                </a:lnTo>
                <a:lnTo>
                  <a:pt x="130022" y="207378"/>
                </a:lnTo>
                <a:lnTo>
                  <a:pt x="146621" y="246507"/>
                </a:lnTo>
                <a:lnTo>
                  <a:pt x="172351" y="279666"/>
                </a:lnTo>
                <a:lnTo>
                  <a:pt x="205663" y="305282"/>
                </a:lnTo>
                <a:lnTo>
                  <a:pt x="244983" y="321805"/>
                </a:lnTo>
                <a:lnTo>
                  <a:pt x="288734" y="327660"/>
                </a:lnTo>
                <a:lnTo>
                  <a:pt x="332498" y="321805"/>
                </a:lnTo>
                <a:lnTo>
                  <a:pt x="371817" y="305282"/>
                </a:lnTo>
                <a:lnTo>
                  <a:pt x="405130" y="279666"/>
                </a:lnTo>
                <a:lnTo>
                  <a:pt x="430860" y="246507"/>
                </a:lnTo>
                <a:lnTo>
                  <a:pt x="447459" y="207378"/>
                </a:lnTo>
                <a:lnTo>
                  <a:pt x="453326" y="163830"/>
                </a:lnTo>
                <a:close/>
              </a:path>
              <a:path w="585469" h="1264920">
                <a:moveTo>
                  <a:pt x="585012" y="700417"/>
                </a:moveTo>
                <a:lnTo>
                  <a:pt x="578281" y="680415"/>
                </a:lnTo>
                <a:lnTo>
                  <a:pt x="432574" y="428053"/>
                </a:lnTo>
                <a:lnTo>
                  <a:pt x="432269" y="426148"/>
                </a:lnTo>
                <a:lnTo>
                  <a:pt x="411835" y="386613"/>
                </a:lnTo>
                <a:lnTo>
                  <a:pt x="380657" y="355434"/>
                </a:lnTo>
                <a:lnTo>
                  <a:pt x="341122" y="335000"/>
                </a:lnTo>
                <a:lnTo>
                  <a:pt x="295592" y="327660"/>
                </a:lnTo>
                <a:lnTo>
                  <a:pt x="250075" y="335000"/>
                </a:lnTo>
                <a:lnTo>
                  <a:pt x="210540" y="355434"/>
                </a:lnTo>
                <a:lnTo>
                  <a:pt x="196735" y="369239"/>
                </a:lnTo>
                <a:lnTo>
                  <a:pt x="189839" y="372605"/>
                </a:lnTo>
                <a:lnTo>
                  <a:pt x="176403" y="387832"/>
                </a:lnTo>
                <a:lnTo>
                  <a:pt x="6464" y="682167"/>
                </a:lnTo>
                <a:lnTo>
                  <a:pt x="0" y="701395"/>
                </a:lnTo>
                <a:lnTo>
                  <a:pt x="1371" y="720953"/>
                </a:lnTo>
                <a:lnTo>
                  <a:pt x="9956" y="738568"/>
                </a:lnTo>
                <a:lnTo>
                  <a:pt x="25184" y="752005"/>
                </a:lnTo>
                <a:lnTo>
                  <a:pt x="44424" y="758469"/>
                </a:lnTo>
                <a:lnTo>
                  <a:pt x="63982" y="757097"/>
                </a:lnTo>
                <a:lnTo>
                  <a:pt x="81597" y="748512"/>
                </a:lnTo>
                <a:lnTo>
                  <a:pt x="95021" y="733285"/>
                </a:lnTo>
                <a:lnTo>
                  <a:pt x="151574" y="635330"/>
                </a:lnTo>
                <a:lnTo>
                  <a:pt x="151574" y="752094"/>
                </a:lnTo>
                <a:lnTo>
                  <a:pt x="153123" y="761771"/>
                </a:lnTo>
                <a:lnTo>
                  <a:pt x="151574" y="769493"/>
                </a:lnTo>
                <a:lnTo>
                  <a:pt x="151574" y="1213231"/>
                </a:lnTo>
                <a:lnTo>
                  <a:pt x="155638" y="1233347"/>
                </a:lnTo>
                <a:lnTo>
                  <a:pt x="166712" y="1249781"/>
                </a:lnTo>
                <a:lnTo>
                  <a:pt x="183146" y="1260856"/>
                </a:lnTo>
                <a:lnTo>
                  <a:pt x="203263" y="1264920"/>
                </a:lnTo>
                <a:lnTo>
                  <a:pt x="211137" y="1264920"/>
                </a:lnTo>
                <a:lnTo>
                  <a:pt x="231267" y="1260856"/>
                </a:lnTo>
                <a:lnTo>
                  <a:pt x="247688" y="1249781"/>
                </a:lnTo>
                <a:lnTo>
                  <a:pt x="258775" y="1233347"/>
                </a:lnTo>
                <a:lnTo>
                  <a:pt x="262826" y="1213231"/>
                </a:lnTo>
                <a:lnTo>
                  <a:pt x="262826" y="890828"/>
                </a:lnTo>
                <a:lnTo>
                  <a:pt x="295592" y="896112"/>
                </a:lnTo>
                <a:lnTo>
                  <a:pt x="328358" y="890828"/>
                </a:lnTo>
                <a:lnTo>
                  <a:pt x="328358" y="1213231"/>
                </a:lnTo>
                <a:lnTo>
                  <a:pt x="332422" y="1233347"/>
                </a:lnTo>
                <a:lnTo>
                  <a:pt x="343496" y="1249781"/>
                </a:lnTo>
                <a:lnTo>
                  <a:pt x="359930" y="1260856"/>
                </a:lnTo>
                <a:lnTo>
                  <a:pt x="380047" y="1264920"/>
                </a:lnTo>
                <a:lnTo>
                  <a:pt x="387921" y="1264920"/>
                </a:lnTo>
                <a:lnTo>
                  <a:pt x="408051" y="1260856"/>
                </a:lnTo>
                <a:lnTo>
                  <a:pt x="424472" y="1249781"/>
                </a:lnTo>
                <a:lnTo>
                  <a:pt x="435559" y="1233347"/>
                </a:lnTo>
                <a:lnTo>
                  <a:pt x="439610" y="1213231"/>
                </a:lnTo>
                <a:lnTo>
                  <a:pt x="439610" y="769493"/>
                </a:lnTo>
                <a:lnTo>
                  <a:pt x="438048" y="761758"/>
                </a:lnTo>
                <a:lnTo>
                  <a:pt x="439610" y="752094"/>
                </a:lnTo>
                <a:lnTo>
                  <a:pt x="439610" y="652856"/>
                </a:lnTo>
                <a:lnTo>
                  <a:pt x="486206" y="733564"/>
                </a:lnTo>
                <a:lnTo>
                  <a:pt x="500176" y="749388"/>
                </a:lnTo>
                <a:lnTo>
                  <a:pt x="518490" y="758329"/>
                </a:lnTo>
                <a:lnTo>
                  <a:pt x="538822" y="759739"/>
                </a:lnTo>
                <a:lnTo>
                  <a:pt x="558825" y="753021"/>
                </a:lnTo>
                <a:lnTo>
                  <a:pt x="574649" y="739051"/>
                </a:lnTo>
                <a:lnTo>
                  <a:pt x="583590" y="720737"/>
                </a:lnTo>
                <a:lnTo>
                  <a:pt x="585012" y="700417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798" dirty="0">
              <a:solidFill>
                <a:schemeClr val="accent6"/>
              </a:solidFill>
            </a:endParaRPr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54468A6-548F-D214-FCED-3B1D49CD9D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28" y="6264352"/>
            <a:ext cx="1799706" cy="554224"/>
          </a:xfrm>
          <a:prstGeom prst="rect">
            <a:avLst/>
          </a:prstGeom>
        </p:spPr>
      </p:pic>
      <p:sp>
        <p:nvSpPr>
          <p:cNvPr id="9" name="Pladsholder til sidefod 7">
            <a:extLst>
              <a:ext uri="{FF2B5EF4-FFF2-40B4-BE49-F238E27FC236}">
                <a16:creationId xmlns:a16="http://schemas.microsoft.com/office/drawing/2014/main" id="{97A997F2-0847-D4EC-1686-69F3EE4E9A7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764075" y="6267387"/>
            <a:ext cx="2097829" cy="395530"/>
          </a:xfrm>
        </p:spPr>
        <p:txBody>
          <a:bodyPr/>
          <a:lstStyle/>
          <a:p>
            <a:pPr algn="l"/>
            <a:r>
              <a:rPr lang="da-DK" sz="799" dirty="0">
                <a:solidFill>
                  <a:schemeClr val="tx1"/>
                </a:solidFill>
                <a:latin typeface="Lucida Sans" panose="020B0602030504020204" pitchFamily="34" charset="0"/>
              </a:rPr>
              <a:t>© Helle Terkildsen Maindal, Anna Aaby og Maiken Meldgaard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1727" y="895349"/>
            <a:ext cx="3926379" cy="1736048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257578" marR="15861" indent="-245524">
              <a:lnSpc>
                <a:spcPct val="101400"/>
              </a:lnSpc>
              <a:spcBef>
                <a:spcPts val="105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lang="da-DK" sz="1399" dirty="0">
                <a:latin typeface="Lucida Sans"/>
                <a:cs typeface="Lucida Sans"/>
              </a:rPr>
              <a:t>Oscar synes, han ser anderledes ud end de andre drenge i klassen</a:t>
            </a:r>
            <a:endParaRPr sz="1399" dirty="0">
              <a:latin typeface="Lucida Sans"/>
              <a:cs typeface="Lucida Sans"/>
            </a:endParaRPr>
          </a:p>
          <a:p>
            <a:pPr marL="257578" marR="289299" indent="-245524">
              <a:lnSpc>
                <a:spcPct val="102200"/>
              </a:lnSpc>
              <a:spcBef>
                <a:spcPts val="799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sz="1399" dirty="0">
                <a:latin typeface="Lucida Sans"/>
                <a:cs typeface="Lucida Sans"/>
              </a:rPr>
              <a:t>Han </a:t>
            </a:r>
            <a:r>
              <a:rPr lang="da-DK" sz="1399" dirty="0">
                <a:latin typeface="Lucida Sans"/>
                <a:cs typeface="Lucida Sans"/>
              </a:rPr>
              <a:t>er flov og har ikke lyst til at gå i bad efter idrætstimerne, fordi han synes, de andre drenge kigger</a:t>
            </a:r>
          </a:p>
          <a:p>
            <a:pPr marL="257578" marR="289299" indent="-245524">
              <a:lnSpc>
                <a:spcPct val="102200"/>
              </a:lnSpc>
              <a:spcBef>
                <a:spcPts val="799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lang="da-DK" sz="1399" dirty="0">
                <a:latin typeface="Lucida Sans"/>
                <a:cs typeface="Lucida Sans"/>
              </a:rPr>
              <a:t>Han ville ønske, han kunne være mere ligesom de andre drenge</a:t>
            </a:r>
            <a:endParaRPr sz="1399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1695" y="460547"/>
            <a:ext cx="3921154" cy="276101"/>
          </a:xfrm>
          <a:prstGeom prst="rect">
            <a:avLst/>
          </a:prstGeom>
        </p:spPr>
        <p:txBody>
          <a:bodyPr vert="horz" wrap="square" lIns="0" tIns="14590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114"/>
              </a:spcBef>
            </a:pPr>
            <a:r>
              <a:rPr lang="da-DK" spc="-150" dirty="0">
                <a:solidFill>
                  <a:schemeClr val="accent6"/>
                </a:solidFill>
              </a:rPr>
              <a:t>OSCAR VIL IKKE BEKYMRE SINE FORÆLDRE</a:t>
            </a:r>
            <a:endParaRPr spc="-125" dirty="0">
              <a:solidFill>
                <a:schemeClr val="accent6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6166" y="124475"/>
            <a:ext cx="3838196" cy="257973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12689" marR="5075">
              <a:lnSpc>
                <a:spcPct val="101200"/>
              </a:lnSpc>
              <a:spcBef>
                <a:spcPts val="90"/>
              </a:spcBef>
            </a:pPr>
            <a:r>
              <a:rPr lang="da-DK" sz="1698" dirty="0">
                <a:solidFill>
                  <a:srgbClr val="FFFFFF"/>
                </a:solidFill>
                <a:latin typeface="Lucida Sans"/>
                <a:cs typeface="Lucida Sans"/>
              </a:rPr>
              <a:t>OSCAR ER KED AF SIN VÆGT</a:t>
            </a:r>
            <a:endParaRPr sz="1698" dirty="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3785" y="598469"/>
            <a:ext cx="755585" cy="2625834"/>
          </a:xfrm>
          <a:prstGeom prst="rect">
            <a:avLst/>
          </a:prstGeom>
        </p:spPr>
        <p:txBody>
          <a:bodyPr vert="horz" wrap="square" lIns="0" tIns="15860" rIns="0" bIns="0" rtlCol="0">
            <a:spAutoFit/>
          </a:bodyPr>
          <a:lstStyle/>
          <a:p>
            <a:pPr marL="12689">
              <a:spcBef>
                <a:spcPts val="125"/>
              </a:spcBef>
            </a:pPr>
            <a:r>
              <a:rPr sz="17035" spc="-614" dirty="0">
                <a:solidFill>
                  <a:schemeClr val="accent6"/>
                </a:solidFill>
                <a:latin typeface="Lucida Sans"/>
                <a:cs typeface="Lucida Sans"/>
              </a:rPr>
              <a:t>”</a:t>
            </a:r>
            <a:endParaRPr sz="17035" dirty="0">
              <a:solidFill>
                <a:schemeClr val="accent6"/>
              </a:solidFill>
              <a:latin typeface="Lucida Sans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50565" y="3573497"/>
            <a:ext cx="3966981" cy="2153724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257578" marR="66615" indent="-245524">
              <a:spcBef>
                <a:spcPts val="90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lang="da-DK" sz="1399" spc="-80" dirty="0">
                <a:latin typeface="Lucida Sans" panose="020B0602030504020204" pitchFamily="34" charset="77"/>
                <a:cs typeface="Lucida Sans"/>
              </a:rPr>
              <a:t>Sundhedsplejersken og Oscars kontaktlærer </a:t>
            </a:r>
            <a:r>
              <a:rPr lang="da-DK" sz="1399" dirty="0">
                <a:latin typeface="Lucida Sans" panose="020B0602030504020204" pitchFamily="34" charset="77"/>
                <a:cs typeface="Lucida Sans"/>
              </a:rPr>
              <a:t>har prøvet at starte en dialog med Oscars forældre, men oplever, at det er svært at nå forældrene i deres kommunikation.</a:t>
            </a:r>
            <a:endParaRPr sz="1399" dirty="0">
              <a:latin typeface="Lucida Sans" panose="020B0602030504020204" pitchFamily="34" charset="77"/>
              <a:cs typeface="Lucida Sans"/>
            </a:endParaRPr>
          </a:p>
          <a:p>
            <a:pPr marL="257578" marR="189694" indent="-245524">
              <a:spcBef>
                <a:spcPts val="804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lang="da-DK" sz="1399" dirty="0">
                <a:latin typeface="Lucida Sans" panose="020B0602030504020204" pitchFamily="34" charset="77"/>
                <a:cs typeface="Lucida Sans"/>
              </a:rPr>
              <a:t>Oscars lærere er opmærksomme på, at han tit sidder alene i frikvartererne.</a:t>
            </a:r>
          </a:p>
          <a:p>
            <a:pPr marL="257578" marR="435852" indent="-245524">
              <a:spcBef>
                <a:spcPts val="789"/>
              </a:spcBef>
              <a:buFont typeface="Arial"/>
              <a:buChar char="•"/>
              <a:tabLst>
                <a:tab pos="257578" algn="l"/>
                <a:tab pos="258212" algn="l"/>
              </a:tabLst>
            </a:pPr>
            <a:r>
              <a:rPr lang="da-DK" sz="1399" dirty="0">
                <a:latin typeface="Lucida Sans" panose="020B0602030504020204" pitchFamily="34" charset="77"/>
                <a:cs typeface="Lucida Sans"/>
              </a:rPr>
              <a:t>Oscars mor er sygemeldt med depression og hans far arbejder som lastbilchauffør.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60026" y="4226604"/>
            <a:ext cx="1895030" cy="1500593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12689" marR="5075">
              <a:lnSpc>
                <a:spcPct val="102200"/>
              </a:lnSpc>
              <a:spcBef>
                <a:spcPts val="90"/>
              </a:spcBef>
            </a:pPr>
            <a:r>
              <a:rPr lang="da-DK" sz="1599" i="1" spc="-175" dirty="0">
                <a:solidFill>
                  <a:srgbClr val="231F20"/>
                </a:solidFill>
                <a:latin typeface="Lucida Sans" panose="020B0602030504020204" pitchFamily="34" charset="0"/>
                <a:cs typeface="Lucida Sans Unicode" panose="020B0602030504020204" pitchFamily="34" charset="0"/>
              </a:rPr>
              <a:t>Min far siger altid, at vi har noget at stå imod med i min familie, men jeg ville ønske, at jeg lignede de andre drenge noget mere.</a:t>
            </a:r>
            <a:endParaRPr sz="1599" i="1" dirty="0">
              <a:latin typeface="Lucida Sans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52023" y="3336818"/>
            <a:ext cx="755585" cy="2625834"/>
          </a:xfrm>
          <a:prstGeom prst="rect">
            <a:avLst/>
          </a:prstGeom>
        </p:spPr>
        <p:txBody>
          <a:bodyPr vert="horz" wrap="square" lIns="0" tIns="15860" rIns="0" bIns="0" rtlCol="0">
            <a:spAutoFit/>
          </a:bodyPr>
          <a:lstStyle/>
          <a:p>
            <a:pPr marL="12689">
              <a:spcBef>
                <a:spcPts val="125"/>
              </a:spcBef>
            </a:pPr>
            <a:r>
              <a:rPr sz="17035" spc="-614" dirty="0">
                <a:solidFill>
                  <a:schemeClr val="accent6"/>
                </a:solidFill>
                <a:latin typeface="Lucida Sans"/>
                <a:cs typeface="Lucida Sans"/>
              </a:rPr>
              <a:t>”</a:t>
            </a:r>
            <a:endParaRPr sz="17035" dirty="0">
              <a:solidFill>
                <a:schemeClr val="accent6"/>
              </a:solidFill>
              <a:latin typeface="Lucida Sans"/>
              <a:cs typeface="Lucida Sa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29993" y="0"/>
            <a:ext cx="4626137" cy="6852289"/>
            <a:chOff x="1765" y="0"/>
            <a:chExt cx="4630420" cy="6858634"/>
          </a:xfrm>
        </p:grpSpPr>
        <p:sp>
          <p:nvSpPr>
            <p:cNvPr id="19" name="object 19"/>
            <p:cNvSpPr/>
            <p:nvPr/>
          </p:nvSpPr>
          <p:spPr>
            <a:xfrm>
              <a:off x="1765" y="0"/>
              <a:ext cx="212090" cy="6858634"/>
            </a:xfrm>
            <a:custGeom>
              <a:avLst/>
              <a:gdLst/>
              <a:ahLst/>
              <a:cxnLst/>
              <a:rect l="l" t="t" r="r" b="b"/>
              <a:pathLst>
                <a:path w="212090" h="6858634">
                  <a:moveTo>
                    <a:pt x="211836" y="6858012"/>
                  </a:moveTo>
                  <a:lnTo>
                    <a:pt x="211835" y="0"/>
                  </a:lnTo>
                  <a:lnTo>
                    <a:pt x="0" y="0"/>
                  </a:lnTo>
                  <a:lnTo>
                    <a:pt x="0" y="6858012"/>
                  </a:lnTo>
                  <a:lnTo>
                    <a:pt x="211836" y="6858012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0" name="object 20"/>
            <p:cNvSpPr/>
            <p:nvPr/>
          </p:nvSpPr>
          <p:spPr>
            <a:xfrm>
              <a:off x="4590529" y="0"/>
              <a:ext cx="0" cy="6858634"/>
            </a:xfrm>
            <a:custGeom>
              <a:avLst/>
              <a:gdLst/>
              <a:ahLst/>
              <a:cxnLst/>
              <a:rect l="l" t="t" r="r" b="b"/>
              <a:pathLst>
                <a:path h="6858634">
                  <a:moveTo>
                    <a:pt x="0" y="0"/>
                  </a:moveTo>
                  <a:lnTo>
                    <a:pt x="0" y="6858012"/>
                  </a:lnTo>
                </a:path>
              </a:pathLst>
            </a:custGeom>
            <a:ln w="82296">
              <a:solidFill>
                <a:schemeClr val="accent6"/>
              </a:solidFill>
            </a:ln>
          </p:spPr>
          <p:txBody>
            <a:bodyPr wrap="square" lIns="0" tIns="0" rIns="0" bIns="0" rtlCol="0"/>
            <a:lstStyle/>
            <a:p>
              <a:endParaRPr sz="1798"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47971" y="2591583"/>
            <a:ext cx="153760" cy="1265440"/>
          </a:xfrm>
          <a:prstGeom prst="rect">
            <a:avLst/>
          </a:prstGeom>
        </p:spPr>
        <p:txBody>
          <a:bodyPr vert="vert270" wrap="square" lIns="0" tIns="5075" rIns="0" bIns="0" rtlCol="0">
            <a:spAutoFit/>
          </a:bodyPr>
          <a:lstStyle/>
          <a:p>
            <a:pPr marL="12689">
              <a:spcBef>
                <a:spcPts val="40"/>
              </a:spcBef>
            </a:pPr>
            <a:r>
              <a:rPr lang="da-DK" sz="999" spc="-5" dirty="0">
                <a:solidFill>
                  <a:srgbClr val="FFFFFF"/>
                </a:solidFill>
                <a:latin typeface="Lucida Sans"/>
                <a:cs typeface="Lucida Sans"/>
              </a:rPr>
              <a:t>FAMILIE OG SKOLE</a:t>
            </a:r>
            <a:endParaRPr sz="999" dirty="0">
              <a:latin typeface="Lucida Sans"/>
              <a:cs typeface="Lucida Sans"/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9E9D5F25-5CD2-4BE6-9F3C-5696A5DAFC52}"/>
              </a:ext>
            </a:extLst>
          </p:cNvPr>
          <p:cNvSpPr txBox="1"/>
          <p:nvPr/>
        </p:nvSpPr>
        <p:spPr>
          <a:xfrm>
            <a:off x="2532332" y="1442365"/>
            <a:ext cx="2303918" cy="107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99" i="1" spc="-150" dirty="0">
                <a:latin typeface="Lucida Sans" panose="020B0602030504020204" pitchFamily="34" charset="0"/>
                <a:cs typeface="Lucida Sans Unicode" panose="020B0602030504020204" pitchFamily="34" charset="0"/>
              </a:rPr>
              <a:t>Jeg synes, det er svært at tale med mine forældre om, hvordan jeg har det i skolen.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947653B-2117-6E1E-5A95-EA51F4B4F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47" y="6267387"/>
            <a:ext cx="1799706" cy="554224"/>
          </a:xfrm>
          <a:prstGeom prst="rect">
            <a:avLst/>
          </a:prstGeom>
        </p:spPr>
      </p:pic>
      <p:sp>
        <p:nvSpPr>
          <p:cNvPr id="10" name="Pladsholder til sidefod 7">
            <a:extLst>
              <a:ext uri="{FF2B5EF4-FFF2-40B4-BE49-F238E27FC236}">
                <a16:creationId xmlns:a16="http://schemas.microsoft.com/office/drawing/2014/main" id="{3107860C-E116-E5A7-88C4-888B6B5A25CF}"/>
              </a:ext>
            </a:extLst>
          </p:cNvPr>
          <p:cNvSpPr txBox="1">
            <a:spLocks/>
          </p:cNvSpPr>
          <p:nvPr/>
        </p:nvSpPr>
        <p:spPr>
          <a:xfrm>
            <a:off x="3764075" y="6267387"/>
            <a:ext cx="2097829" cy="39553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799" dirty="0">
                <a:solidFill>
                  <a:schemeClr val="tx1"/>
                </a:solidFill>
                <a:latin typeface="Lucida Sans" panose="020B0602030504020204" pitchFamily="34" charset="0"/>
              </a:rPr>
              <a:t>© Helle Terkildsen Maindal, Anna Aaby og Maiken Meldgaard</a:t>
            </a:r>
          </a:p>
        </p:txBody>
      </p:sp>
      <p:sp>
        <p:nvSpPr>
          <p:cNvPr id="11" name="Pladsholder til sidefod 7">
            <a:extLst>
              <a:ext uri="{FF2B5EF4-FFF2-40B4-BE49-F238E27FC236}">
                <a16:creationId xmlns:a16="http://schemas.microsoft.com/office/drawing/2014/main" id="{876A6976-FF7B-06F4-0D38-FAAECD132775}"/>
              </a:ext>
            </a:extLst>
          </p:cNvPr>
          <p:cNvSpPr txBox="1">
            <a:spLocks/>
          </p:cNvSpPr>
          <p:nvPr/>
        </p:nvSpPr>
        <p:spPr>
          <a:xfrm>
            <a:off x="7926109" y="6258755"/>
            <a:ext cx="2525889" cy="39553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799" dirty="0">
                <a:solidFill>
                  <a:schemeClr val="tx1"/>
                </a:solidFill>
                <a:latin typeface="Lucida Sans" panose="020B0602030504020204" pitchFamily="34" charset="0"/>
              </a:rPr>
              <a:t>Find mere information om sundhedskompetence på </a:t>
            </a:r>
            <a:r>
              <a:rPr lang="da-DK" sz="799" b="1" dirty="0">
                <a:solidFill>
                  <a:schemeClr val="tx1"/>
                </a:solidFill>
                <a:latin typeface="Lucida Sans" panose="020B0602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www.ph.au.dk/sundhedskompetence</a:t>
            </a:r>
            <a:r>
              <a:rPr lang="da-DK" sz="799" b="1" dirty="0">
                <a:solidFill>
                  <a:schemeClr val="tx1"/>
                </a:solidFill>
                <a:latin typeface="Lucida Sans" panose="020B0602030504020204" pitchFamily="34" charset="0"/>
              </a:rPr>
              <a:t>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heme/theme1.xml><?xml version="1.0" encoding="utf-8"?>
<a:theme xmlns:a="http://schemas.openxmlformats.org/drawingml/2006/main" name="Office-tema">
  <a:themeElements>
    <a:clrScheme name="Grø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1360</Words>
  <Application>Microsoft Office PowerPoint</Application>
  <PresentationFormat>Widescreen</PresentationFormat>
  <Paragraphs>135</Paragraphs>
  <Slides>21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AU Passata</vt:lpstr>
      <vt:lpstr>AU Passata Light</vt:lpstr>
      <vt:lpstr>Calibri</vt:lpstr>
      <vt:lpstr>Lucida Sans</vt:lpstr>
      <vt:lpstr>Office-tema</vt:lpstr>
      <vt:lpstr>Sundhedskompetence</vt:lpstr>
      <vt:lpstr>PowerPoint-præsentation</vt:lpstr>
      <vt:lpstr>Hvordan er man sundhedskompetent?</vt:lpstr>
      <vt:lpstr>DIGITAL SUNDHEDSKOMPETENCE</vt:lpstr>
      <vt:lpstr>PowerPoint-præsentation</vt:lpstr>
      <vt:lpstr>PowerPoint-præsentation</vt:lpstr>
      <vt:lpstr>LINDA KOMMER IKKE LÆNGERE TIL LÆGEN</vt:lpstr>
      <vt:lpstr>PowerPoint-præsentation</vt:lpstr>
      <vt:lpstr>OSCAR VIL IKKE BEKYMRE SINE FORÆLDRE</vt:lpstr>
      <vt:lpstr>PowerPoint-præsentation</vt:lpstr>
      <vt:lpstr>SUNDHEDSKOMPETENCE I DANMARK</vt:lpstr>
      <vt:lpstr>ASSOCIATION TIL SOCIAL STATUS</vt:lpstr>
      <vt:lpstr>ASSOCIATION MED SYGDOMME</vt:lpstr>
      <vt:lpstr>PowerPoint-præsentation</vt:lpstr>
      <vt:lpstr>PowerPoint-præsentation</vt:lpstr>
      <vt:lpstr>Sundhedsvæsenets rolle</vt:lpstr>
      <vt:lpstr>Ny rapport</vt:lpstr>
      <vt:lpstr>OS!</vt:lpstr>
      <vt:lpstr>PowerPoint-præsentation</vt:lpstr>
      <vt:lpstr>PowerPoint-præsentation</vt:lpstr>
      <vt:lpstr>Tak for 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Maiken Meldgaard</dc:creator>
  <cp:lastModifiedBy>Maiken Meldgaard</cp:lastModifiedBy>
  <cp:revision>10</cp:revision>
  <dcterms:created xsi:type="dcterms:W3CDTF">2025-03-04T06:55:19Z</dcterms:created>
  <dcterms:modified xsi:type="dcterms:W3CDTF">2025-03-14T15:55:14Z</dcterms:modified>
</cp:coreProperties>
</file>