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3"/>
    <p:sldMasterId id="2147484095" r:id="rId4"/>
    <p:sldMasterId id="2147483757" r:id="rId5"/>
  </p:sldMasterIdLst>
  <p:notesMasterIdLst>
    <p:notesMasterId r:id="rId26"/>
  </p:notesMasterIdLst>
  <p:sldIdLst>
    <p:sldId id="265" r:id="rId6"/>
    <p:sldId id="256" r:id="rId7"/>
    <p:sldId id="257" r:id="rId8"/>
    <p:sldId id="259" r:id="rId9"/>
    <p:sldId id="258" r:id="rId10"/>
    <p:sldId id="260" r:id="rId11"/>
    <p:sldId id="263" r:id="rId12"/>
    <p:sldId id="261" r:id="rId13"/>
    <p:sldId id="262" r:id="rId14"/>
    <p:sldId id="267" r:id="rId15"/>
    <p:sldId id="269" r:id="rId16"/>
    <p:sldId id="270" r:id="rId17"/>
    <p:sldId id="271" r:id="rId18"/>
    <p:sldId id="272" r:id="rId19"/>
    <p:sldId id="274" r:id="rId20"/>
    <p:sldId id="276" r:id="rId21"/>
    <p:sldId id="273" r:id="rId22"/>
    <p:sldId id="278" r:id="rId23"/>
    <p:sldId id="277" r:id="rId24"/>
    <p:sldId id="26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95" d="100"/>
          <a:sy n="95" d="100"/>
        </p:scale>
        <p:origin x="90" y="1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5842F-BC46-4EB4-9B01-ED2DF82E0F2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37154B6-FEF4-48CE-869F-E88F78C446FA}">
      <dgm:prSet/>
      <dgm:spPr/>
      <dgm:t>
        <a:bodyPr/>
        <a:lstStyle/>
        <a:p>
          <a:r>
            <a:rPr lang="en-US" dirty="0"/>
            <a:t>Home​</a:t>
          </a:r>
        </a:p>
      </dgm:t>
    </dgm:pt>
    <dgm:pt modelId="{F3D2CEF3-C17E-4B9D-BC02-1D464D528ED3}" type="parTrans" cxnId="{E5BBC09B-A274-41FB-BF16-54D74607B83F}">
      <dgm:prSet/>
      <dgm:spPr/>
      <dgm:t>
        <a:bodyPr/>
        <a:lstStyle/>
        <a:p>
          <a:endParaRPr lang="en-US"/>
        </a:p>
      </dgm:t>
    </dgm:pt>
    <dgm:pt modelId="{C895C4EA-BF32-49A2-91EE-E4F3851F2AB1}" type="sibTrans" cxnId="{E5BBC09B-A274-41FB-BF16-54D74607B83F}">
      <dgm:prSet/>
      <dgm:spPr/>
      <dgm:t>
        <a:bodyPr/>
        <a:lstStyle/>
        <a:p>
          <a:endParaRPr lang="en-US"/>
        </a:p>
      </dgm:t>
    </dgm:pt>
    <dgm:pt modelId="{B27BDBA0-9F6F-4B5F-9139-466ECDF84323}">
      <dgm:prSet/>
      <dgm:spPr/>
      <dgm:t>
        <a:bodyPr/>
        <a:lstStyle/>
        <a:p>
          <a:r>
            <a:rPr lang="en-US"/>
            <a:t>Education &amp; Eating​</a:t>
          </a:r>
        </a:p>
      </dgm:t>
    </dgm:pt>
    <dgm:pt modelId="{AB38C3A6-FC86-46D4-9927-48D8768115B5}" type="parTrans" cxnId="{1CC22087-38CB-4C60-91DD-3C6D692DEE38}">
      <dgm:prSet/>
      <dgm:spPr/>
      <dgm:t>
        <a:bodyPr/>
        <a:lstStyle/>
        <a:p>
          <a:endParaRPr lang="en-US"/>
        </a:p>
      </dgm:t>
    </dgm:pt>
    <dgm:pt modelId="{B7BF3B40-F643-4D28-B2A8-FF8FC2F11EFD}" type="sibTrans" cxnId="{1CC22087-38CB-4C60-91DD-3C6D692DEE38}">
      <dgm:prSet/>
      <dgm:spPr/>
      <dgm:t>
        <a:bodyPr/>
        <a:lstStyle/>
        <a:p>
          <a:endParaRPr lang="en-US"/>
        </a:p>
      </dgm:t>
    </dgm:pt>
    <dgm:pt modelId="{E4821731-3B24-453B-8E32-F4C7AD1BA216}">
      <dgm:prSet/>
      <dgm:spPr/>
      <dgm:t>
        <a:bodyPr/>
        <a:lstStyle/>
        <a:p>
          <a:r>
            <a:rPr lang="en-US"/>
            <a:t>Activities​</a:t>
          </a:r>
        </a:p>
      </dgm:t>
    </dgm:pt>
    <dgm:pt modelId="{CBB119E8-ECE4-444D-A4EC-F53295815042}" type="parTrans" cxnId="{61BE61BA-783C-4866-9EF6-3ABA1743246C}">
      <dgm:prSet/>
      <dgm:spPr/>
      <dgm:t>
        <a:bodyPr/>
        <a:lstStyle/>
        <a:p>
          <a:endParaRPr lang="en-US"/>
        </a:p>
      </dgm:t>
    </dgm:pt>
    <dgm:pt modelId="{A71662C3-A820-4AFF-AE4C-42600CA5699E}" type="sibTrans" cxnId="{61BE61BA-783C-4866-9EF6-3ABA1743246C}">
      <dgm:prSet/>
      <dgm:spPr/>
      <dgm:t>
        <a:bodyPr/>
        <a:lstStyle/>
        <a:p>
          <a:endParaRPr lang="en-US"/>
        </a:p>
      </dgm:t>
    </dgm:pt>
    <dgm:pt modelId="{C64759B5-1ED1-4263-8E7D-E7FBF7B18DC8}">
      <dgm:prSet/>
      <dgm:spPr/>
      <dgm:t>
        <a:bodyPr/>
        <a:lstStyle/>
        <a:p>
          <a:r>
            <a:rPr lang="en-US"/>
            <a:t>Drugs​</a:t>
          </a:r>
        </a:p>
      </dgm:t>
    </dgm:pt>
    <dgm:pt modelId="{FF18DC03-063D-48BB-A2A3-240C9A51EA96}" type="parTrans" cxnId="{B70296C2-71B1-4615-A9C7-D13884BDAA3D}">
      <dgm:prSet/>
      <dgm:spPr/>
      <dgm:t>
        <a:bodyPr/>
        <a:lstStyle/>
        <a:p>
          <a:endParaRPr lang="en-US"/>
        </a:p>
      </dgm:t>
    </dgm:pt>
    <dgm:pt modelId="{FC7F86D7-8AB8-41AE-9FCB-34BC5AF284A2}" type="sibTrans" cxnId="{B70296C2-71B1-4615-A9C7-D13884BDAA3D}">
      <dgm:prSet/>
      <dgm:spPr/>
      <dgm:t>
        <a:bodyPr/>
        <a:lstStyle/>
        <a:p>
          <a:endParaRPr lang="en-US"/>
        </a:p>
      </dgm:t>
    </dgm:pt>
    <dgm:pt modelId="{0D07557E-FE24-4730-8D71-A04E8AC81380}">
      <dgm:prSet/>
      <dgm:spPr/>
      <dgm:t>
        <a:bodyPr/>
        <a:lstStyle/>
        <a:p>
          <a:r>
            <a:rPr lang="en-US"/>
            <a:t>Sex &amp; Safety &amp; Self-harm.</a:t>
          </a:r>
        </a:p>
      </dgm:t>
    </dgm:pt>
    <dgm:pt modelId="{6C46F85C-BBC4-4376-AB25-F4F5E2FE5E32}" type="parTrans" cxnId="{0477450F-B590-4408-B73A-46467196A85A}">
      <dgm:prSet/>
      <dgm:spPr/>
      <dgm:t>
        <a:bodyPr/>
        <a:lstStyle/>
        <a:p>
          <a:endParaRPr lang="en-US"/>
        </a:p>
      </dgm:t>
    </dgm:pt>
    <dgm:pt modelId="{8BBD9920-BE23-4896-B5AC-54C66764502E}" type="sibTrans" cxnId="{0477450F-B590-4408-B73A-46467196A85A}">
      <dgm:prSet/>
      <dgm:spPr/>
      <dgm:t>
        <a:bodyPr/>
        <a:lstStyle/>
        <a:p>
          <a:endParaRPr lang="en-US"/>
        </a:p>
      </dgm:t>
    </dgm:pt>
    <dgm:pt modelId="{C51FCEDE-E4B0-4075-87AB-B57D997C6370}" type="pres">
      <dgm:prSet presAssocID="{2185842F-BC46-4EB4-9B01-ED2DF82E0F2E}" presName="vert0" presStyleCnt="0">
        <dgm:presLayoutVars>
          <dgm:dir/>
          <dgm:animOne val="branch"/>
          <dgm:animLvl val="lvl"/>
        </dgm:presLayoutVars>
      </dgm:prSet>
      <dgm:spPr/>
    </dgm:pt>
    <dgm:pt modelId="{6785594C-5D35-44CC-BE94-0340CDFC66E5}" type="pres">
      <dgm:prSet presAssocID="{A37154B6-FEF4-48CE-869F-E88F78C446FA}" presName="thickLine" presStyleLbl="alignNode1" presStyleIdx="0" presStyleCnt="5"/>
      <dgm:spPr/>
    </dgm:pt>
    <dgm:pt modelId="{58E6B3DD-AB84-4197-A179-25F6CCF69366}" type="pres">
      <dgm:prSet presAssocID="{A37154B6-FEF4-48CE-869F-E88F78C446FA}" presName="horz1" presStyleCnt="0"/>
      <dgm:spPr/>
    </dgm:pt>
    <dgm:pt modelId="{61F8861E-76BD-42DE-9544-2EC4CBBA0F19}" type="pres">
      <dgm:prSet presAssocID="{A37154B6-FEF4-48CE-869F-E88F78C446FA}" presName="tx1" presStyleLbl="revTx" presStyleIdx="0" presStyleCnt="5"/>
      <dgm:spPr/>
    </dgm:pt>
    <dgm:pt modelId="{75F33BE7-361A-49F4-8EA6-7E7E4DF4D824}" type="pres">
      <dgm:prSet presAssocID="{A37154B6-FEF4-48CE-869F-E88F78C446FA}" presName="vert1" presStyleCnt="0"/>
      <dgm:spPr/>
    </dgm:pt>
    <dgm:pt modelId="{D7075F09-81A9-4145-86A1-68E6E6C8E635}" type="pres">
      <dgm:prSet presAssocID="{B27BDBA0-9F6F-4B5F-9139-466ECDF84323}" presName="thickLine" presStyleLbl="alignNode1" presStyleIdx="1" presStyleCnt="5"/>
      <dgm:spPr/>
    </dgm:pt>
    <dgm:pt modelId="{5664BE0F-D35E-4E38-A133-DD3636473788}" type="pres">
      <dgm:prSet presAssocID="{B27BDBA0-9F6F-4B5F-9139-466ECDF84323}" presName="horz1" presStyleCnt="0"/>
      <dgm:spPr/>
    </dgm:pt>
    <dgm:pt modelId="{362DA06E-DF4B-4862-846C-65E7EFC33353}" type="pres">
      <dgm:prSet presAssocID="{B27BDBA0-9F6F-4B5F-9139-466ECDF84323}" presName="tx1" presStyleLbl="revTx" presStyleIdx="1" presStyleCnt="5"/>
      <dgm:spPr/>
    </dgm:pt>
    <dgm:pt modelId="{9AF0DB70-F167-4FE9-BC12-1C0D28CFAAB9}" type="pres">
      <dgm:prSet presAssocID="{B27BDBA0-9F6F-4B5F-9139-466ECDF84323}" presName="vert1" presStyleCnt="0"/>
      <dgm:spPr/>
    </dgm:pt>
    <dgm:pt modelId="{29511EFE-997D-4FE8-808F-1C9469FD9EB6}" type="pres">
      <dgm:prSet presAssocID="{E4821731-3B24-453B-8E32-F4C7AD1BA216}" presName="thickLine" presStyleLbl="alignNode1" presStyleIdx="2" presStyleCnt="5"/>
      <dgm:spPr/>
    </dgm:pt>
    <dgm:pt modelId="{C00929A9-19A1-4400-9636-525D16FB8BD0}" type="pres">
      <dgm:prSet presAssocID="{E4821731-3B24-453B-8E32-F4C7AD1BA216}" presName="horz1" presStyleCnt="0"/>
      <dgm:spPr/>
    </dgm:pt>
    <dgm:pt modelId="{917B5454-6301-4354-ADC1-D8E1B86994E1}" type="pres">
      <dgm:prSet presAssocID="{E4821731-3B24-453B-8E32-F4C7AD1BA216}" presName="tx1" presStyleLbl="revTx" presStyleIdx="2" presStyleCnt="5"/>
      <dgm:spPr/>
    </dgm:pt>
    <dgm:pt modelId="{57D2AF80-B8F3-46E3-86AB-C30F3DEB14FA}" type="pres">
      <dgm:prSet presAssocID="{E4821731-3B24-453B-8E32-F4C7AD1BA216}" presName="vert1" presStyleCnt="0"/>
      <dgm:spPr/>
    </dgm:pt>
    <dgm:pt modelId="{15DAA400-7AF4-459E-8A54-DAC319228492}" type="pres">
      <dgm:prSet presAssocID="{C64759B5-1ED1-4263-8E7D-E7FBF7B18DC8}" presName="thickLine" presStyleLbl="alignNode1" presStyleIdx="3" presStyleCnt="5"/>
      <dgm:spPr/>
    </dgm:pt>
    <dgm:pt modelId="{C6BA3246-57A1-4923-9765-78528BF67220}" type="pres">
      <dgm:prSet presAssocID="{C64759B5-1ED1-4263-8E7D-E7FBF7B18DC8}" presName="horz1" presStyleCnt="0"/>
      <dgm:spPr/>
    </dgm:pt>
    <dgm:pt modelId="{4AA2B9D0-2273-4992-AB3E-D31BDD2B0814}" type="pres">
      <dgm:prSet presAssocID="{C64759B5-1ED1-4263-8E7D-E7FBF7B18DC8}" presName="tx1" presStyleLbl="revTx" presStyleIdx="3" presStyleCnt="5"/>
      <dgm:spPr/>
    </dgm:pt>
    <dgm:pt modelId="{F15E5C38-199F-4E19-ACB8-21F9D22F849D}" type="pres">
      <dgm:prSet presAssocID="{C64759B5-1ED1-4263-8E7D-E7FBF7B18DC8}" presName="vert1" presStyleCnt="0"/>
      <dgm:spPr/>
    </dgm:pt>
    <dgm:pt modelId="{4AACDC7E-02BD-42C0-9EB7-83549C0F6157}" type="pres">
      <dgm:prSet presAssocID="{0D07557E-FE24-4730-8D71-A04E8AC81380}" presName="thickLine" presStyleLbl="alignNode1" presStyleIdx="4" presStyleCnt="5"/>
      <dgm:spPr/>
    </dgm:pt>
    <dgm:pt modelId="{A3245EA3-7259-4D90-82D3-0538B264BC86}" type="pres">
      <dgm:prSet presAssocID="{0D07557E-FE24-4730-8D71-A04E8AC81380}" presName="horz1" presStyleCnt="0"/>
      <dgm:spPr/>
    </dgm:pt>
    <dgm:pt modelId="{F9AB209A-3FCA-4D3A-8B5A-B76320C78831}" type="pres">
      <dgm:prSet presAssocID="{0D07557E-FE24-4730-8D71-A04E8AC81380}" presName="tx1" presStyleLbl="revTx" presStyleIdx="4" presStyleCnt="5"/>
      <dgm:spPr/>
    </dgm:pt>
    <dgm:pt modelId="{20A7124E-4BAE-4415-85B5-D27EDFA2D333}" type="pres">
      <dgm:prSet presAssocID="{0D07557E-FE24-4730-8D71-A04E8AC81380}" presName="vert1" presStyleCnt="0"/>
      <dgm:spPr/>
    </dgm:pt>
  </dgm:ptLst>
  <dgm:cxnLst>
    <dgm:cxn modelId="{0477450F-B590-4408-B73A-46467196A85A}" srcId="{2185842F-BC46-4EB4-9B01-ED2DF82E0F2E}" destId="{0D07557E-FE24-4730-8D71-A04E8AC81380}" srcOrd="4" destOrd="0" parTransId="{6C46F85C-BBC4-4376-AB25-F4F5E2FE5E32}" sibTransId="{8BBD9920-BE23-4896-B5AC-54C66764502E}"/>
    <dgm:cxn modelId="{366AD370-BED7-451A-BF47-A7173B35735E}" type="presOf" srcId="{C64759B5-1ED1-4263-8E7D-E7FBF7B18DC8}" destId="{4AA2B9D0-2273-4992-AB3E-D31BDD2B0814}" srcOrd="0" destOrd="0" presId="urn:microsoft.com/office/officeart/2008/layout/LinedList"/>
    <dgm:cxn modelId="{397D5A85-70EA-49EB-B44C-C309115E7858}" type="presOf" srcId="{0D07557E-FE24-4730-8D71-A04E8AC81380}" destId="{F9AB209A-3FCA-4D3A-8B5A-B76320C78831}" srcOrd="0" destOrd="0" presId="urn:microsoft.com/office/officeart/2008/layout/LinedList"/>
    <dgm:cxn modelId="{1CC22087-38CB-4C60-91DD-3C6D692DEE38}" srcId="{2185842F-BC46-4EB4-9B01-ED2DF82E0F2E}" destId="{B27BDBA0-9F6F-4B5F-9139-466ECDF84323}" srcOrd="1" destOrd="0" parTransId="{AB38C3A6-FC86-46D4-9927-48D8768115B5}" sibTransId="{B7BF3B40-F643-4D28-B2A8-FF8FC2F11EFD}"/>
    <dgm:cxn modelId="{E5BBC09B-A274-41FB-BF16-54D74607B83F}" srcId="{2185842F-BC46-4EB4-9B01-ED2DF82E0F2E}" destId="{A37154B6-FEF4-48CE-869F-E88F78C446FA}" srcOrd="0" destOrd="0" parTransId="{F3D2CEF3-C17E-4B9D-BC02-1D464D528ED3}" sibTransId="{C895C4EA-BF32-49A2-91EE-E4F3851F2AB1}"/>
    <dgm:cxn modelId="{9D3B71AD-2713-4C35-8F36-6D1D393B10E7}" type="presOf" srcId="{B27BDBA0-9F6F-4B5F-9139-466ECDF84323}" destId="{362DA06E-DF4B-4862-846C-65E7EFC33353}" srcOrd="0" destOrd="0" presId="urn:microsoft.com/office/officeart/2008/layout/LinedList"/>
    <dgm:cxn modelId="{7BD19FB9-C536-4C93-B5DB-C7A419FA452A}" type="presOf" srcId="{E4821731-3B24-453B-8E32-F4C7AD1BA216}" destId="{917B5454-6301-4354-ADC1-D8E1B86994E1}" srcOrd="0" destOrd="0" presId="urn:microsoft.com/office/officeart/2008/layout/LinedList"/>
    <dgm:cxn modelId="{61BE61BA-783C-4866-9EF6-3ABA1743246C}" srcId="{2185842F-BC46-4EB4-9B01-ED2DF82E0F2E}" destId="{E4821731-3B24-453B-8E32-F4C7AD1BA216}" srcOrd="2" destOrd="0" parTransId="{CBB119E8-ECE4-444D-A4EC-F53295815042}" sibTransId="{A71662C3-A820-4AFF-AE4C-42600CA5699E}"/>
    <dgm:cxn modelId="{B70296C2-71B1-4615-A9C7-D13884BDAA3D}" srcId="{2185842F-BC46-4EB4-9B01-ED2DF82E0F2E}" destId="{C64759B5-1ED1-4263-8E7D-E7FBF7B18DC8}" srcOrd="3" destOrd="0" parTransId="{FF18DC03-063D-48BB-A2A3-240C9A51EA96}" sibTransId="{FC7F86D7-8AB8-41AE-9FCB-34BC5AF284A2}"/>
    <dgm:cxn modelId="{F80220C3-9327-4040-B08B-7F6B5D4E4D3A}" type="presOf" srcId="{2185842F-BC46-4EB4-9B01-ED2DF82E0F2E}" destId="{C51FCEDE-E4B0-4075-87AB-B57D997C6370}" srcOrd="0" destOrd="0" presId="urn:microsoft.com/office/officeart/2008/layout/LinedList"/>
    <dgm:cxn modelId="{8380C6D5-53A2-4223-B30D-95DD85D7F796}" type="presOf" srcId="{A37154B6-FEF4-48CE-869F-E88F78C446FA}" destId="{61F8861E-76BD-42DE-9544-2EC4CBBA0F19}" srcOrd="0" destOrd="0" presId="urn:microsoft.com/office/officeart/2008/layout/LinedList"/>
    <dgm:cxn modelId="{238683F9-B0EC-4761-849B-BE9401F2BE66}" type="presParOf" srcId="{C51FCEDE-E4B0-4075-87AB-B57D997C6370}" destId="{6785594C-5D35-44CC-BE94-0340CDFC66E5}" srcOrd="0" destOrd="0" presId="urn:microsoft.com/office/officeart/2008/layout/LinedList"/>
    <dgm:cxn modelId="{F4972130-C29E-4CBD-A4A5-F12BC7B9BF4C}" type="presParOf" srcId="{C51FCEDE-E4B0-4075-87AB-B57D997C6370}" destId="{58E6B3DD-AB84-4197-A179-25F6CCF69366}" srcOrd="1" destOrd="0" presId="urn:microsoft.com/office/officeart/2008/layout/LinedList"/>
    <dgm:cxn modelId="{6EF2E902-0D83-4949-B53D-C35660762110}" type="presParOf" srcId="{58E6B3DD-AB84-4197-A179-25F6CCF69366}" destId="{61F8861E-76BD-42DE-9544-2EC4CBBA0F19}" srcOrd="0" destOrd="0" presId="urn:microsoft.com/office/officeart/2008/layout/LinedList"/>
    <dgm:cxn modelId="{7EF926BF-1F27-423C-A220-3BB9A9D21C25}" type="presParOf" srcId="{58E6B3DD-AB84-4197-A179-25F6CCF69366}" destId="{75F33BE7-361A-49F4-8EA6-7E7E4DF4D824}" srcOrd="1" destOrd="0" presId="urn:microsoft.com/office/officeart/2008/layout/LinedList"/>
    <dgm:cxn modelId="{269EAE8A-4C28-4ED9-B86C-B6459A75C25A}" type="presParOf" srcId="{C51FCEDE-E4B0-4075-87AB-B57D997C6370}" destId="{D7075F09-81A9-4145-86A1-68E6E6C8E635}" srcOrd="2" destOrd="0" presId="urn:microsoft.com/office/officeart/2008/layout/LinedList"/>
    <dgm:cxn modelId="{14E4C583-72FD-450D-9B12-3F14AC894003}" type="presParOf" srcId="{C51FCEDE-E4B0-4075-87AB-B57D997C6370}" destId="{5664BE0F-D35E-4E38-A133-DD3636473788}" srcOrd="3" destOrd="0" presId="urn:microsoft.com/office/officeart/2008/layout/LinedList"/>
    <dgm:cxn modelId="{464AB5D4-25A7-4265-8225-4E6B79FFD562}" type="presParOf" srcId="{5664BE0F-D35E-4E38-A133-DD3636473788}" destId="{362DA06E-DF4B-4862-846C-65E7EFC33353}" srcOrd="0" destOrd="0" presId="urn:microsoft.com/office/officeart/2008/layout/LinedList"/>
    <dgm:cxn modelId="{FBD4D6BF-6D8B-4D0F-BD05-A16EF8BD46A7}" type="presParOf" srcId="{5664BE0F-D35E-4E38-A133-DD3636473788}" destId="{9AF0DB70-F167-4FE9-BC12-1C0D28CFAAB9}" srcOrd="1" destOrd="0" presId="urn:microsoft.com/office/officeart/2008/layout/LinedList"/>
    <dgm:cxn modelId="{0E97639B-2F63-4A41-B12B-EC113CAE03AB}" type="presParOf" srcId="{C51FCEDE-E4B0-4075-87AB-B57D997C6370}" destId="{29511EFE-997D-4FE8-808F-1C9469FD9EB6}" srcOrd="4" destOrd="0" presId="urn:microsoft.com/office/officeart/2008/layout/LinedList"/>
    <dgm:cxn modelId="{E420E2C9-A55B-42E8-894E-F9D1296B7C66}" type="presParOf" srcId="{C51FCEDE-E4B0-4075-87AB-B57D997C6370}" destId="{C00929A9-19A1-4400-9636-525D16FB8BD0}" srcOrd="5" destOrd="0" presId="urn:microsoft.com/office/officeart/2008/layout/LinedList"/>
    <dgm:cxn modelId="{511C36A3-4384-475A-8989-389B7D0D6C46}" type="presParOf" srcId="{C00929A9-19A1-4400-9636-525D16FB8BD0}" destId="{917B5454-6301-4354-ADC1-D8E1B86994E1}" srcOrd="0" destOrd="0" presId="urn:microsoft.com/office/officeart/2008/layout/LinedList"/>
    <dgm:cxn modelId="{D6C5FE98-1DF3-4C3A-BDEF-15052D7A3E6D}" type="presParOf" srcId="{C00929A9-19A1-4400-9636-525D16FB8BD0}" destId="{57D2AF80-B8F3-46E3-86AB-C30F3DEB14FA}" srcOrd="1" destOrd="0" presId="urn:microsoft.com/office/officeart/2008/layout/LinedList"/>
    <dgm:cxn modelId="{FD5ED673-203D-4382-A229-D6403B02BF16}" type="presParOf" srcId="{C51FCEDE-E4B0-4075-87AB-B57D997C6370}" destId="{15DAA400-7AF4-459E-8A54-DAC319228492}" srcOrd="6" destOrd="0" presId="urn:microsoft.com/office/officeart/2008/layout/LinedList"/>
    <dgm:cxn modelId="{11956F04-FDC1-44B9-9EED-F29EC21D84E5}" type="presParOf" srcId="{C51FCEDE-E4B0-4075-87AB-B57D997C6370}" destId="{C6BA3246-57A1-4923-9765-78528BF67220}" srcOrd="7" destOrd="0" presId="urn:microsoft.com/office/officeart/2008/layout/LinedList"/>
    <dgm:cxn modelId="{C99236FC-38A0-4621-A27C-CB8520DD81AD}" type="presParOf" srcId="{C6BA3246-57A1-4923-9765-78528BF67220}" destId="{4AA2B9D0-2273-4992-AB3E-D31BDD2B0814}" srcOrd="0" destOrd="0" presId="urn:microsoft.com/office/officeart/2008/layout/LinedList"/>
    <dgm:cxn modelId="{B8BB3AED-96ED-40EC-8331-7E0FC2221D8B}" type="presParOf" srcId="{C6BA3246-57A1-4923-9765-78528BF67220}" destId="{F15E5C38-199F-4E19-ACB8-21F9D22F849D}" srcOrd="1" destOrd="0" presId="urn:microsoft.com/office/officeart/2008/layout/LinedList"/>
    <dgm:cxn modelId="{791B78CF-1CEB-4303-BFC4-BAE8B7DFE923}" type="presParOf" srcId="{C51FCEDE-E4B0-4075-87AB-B57D997C6370}" destId="{4AACDC7E-02BD-42C0-9EB7-83549C0F6157}" srcOrd="8" destOrd="0" presId="urn:microsoft.com/office/officeart/2008/layout/LinedList"/>
    <dgm:cxn modelId="{A99DCADE-BB6E-4886-A626-A58B2B3D658F}" type="presParOf" srcId="{C51FCEDE-E4B0-4075-87AB-B57D997C6370}" destId="{A3245EA3-7259-4D90-82D3-0538B264BC86}" srcOrd="9" destOrd="0" presId="urn:microsoft.com/office/officeart/2008/layout/LinedList"/>
    <dgm:cxn modelId="{27D3194A-3EFC-418B-9C3B-C688338C22C0}" type="presParOf" srcId="{A3245EA3-7259-4D90-82D3-0538B264BC86}" destId="{F9AB209A-3FCA-4D3A-8B5A-B76320C78831}" srcOrd="0" destOrd="0" presId="urn:microsoft.com/office/officeart/2008/layout/LinedList"/>
    <dgm:cxn modelId="{3AC10D35-CAE2-43AB-B7EF-B02A9ED39985}" type="presParOf" srcId="{A3245EA3-7259-4D90-82D3-0538B264BC86}" destId="{20A7124E-4BAE-4415-85B5-D27EDFA2D33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5594C-5D35-44CC-BE94-0340CDFC66E5}">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8861E-76BD-42DE-9544-2EC4CBBA0F19}">
      <dsp:nvSpPr>
        <dsp:cNvPr id="0" name=""/>
        <dsp:cNvSpPr/>
      </dsp:nvSpPr>
      <dsp:spPr>
        <a:xfrm>
          <a:off x="0" y="638"/>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Home​</a:t>
          </a:r>
        </a:p>
      </dsp:txBody>
      <dsp:txXfrm>
        <a:off x="0" y="638"/>
        <a:ext cx="5906181" cy="1045888"/>
      </dsp:txXfrm>
    </dsp:sp>
    <dsp:sp modelId="{D7075F09-81A9-4145-86A1-68E6E6C8E635}">
      <dsp:nvSpPr>
        <dsp:cNvPr id="0" name=""/>
        <dsp:cNvSpPr/>
      </dsp:nvSpPr>
      <dsp:spPr>
        <a:xfrm>
          <a:off x="0" y="1046526"/>
          <a:ext cx="5906181" cy="0"/>
        </a:xfrm>
        <a:prstGeom prst="line">
          <a:avLst/>
        </a:prstGeom>
        <a:solidFill>
          <a:schemeClr val="accent2">
            <a:hueOff val="-220674"/>
            <a:satOff val="1055"/>
            <a:lumOff val="1471"/>
            <a:alphaOff val="0"/>
          </a:schemeClr>
        </a:solidFill>
        <a:ln w="12700" cap="flat" cmpd="sng" algn="ctr">
          <a:solidFill>
            <a:schemeClr val="accent2">
              <a:hueOff val="-220674"/>
              <a:satOff val="1055"/>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DA06E-DF4B-4862-846C-65E7EFC33353}">
      <dsp:nvSpPr>
        <dsp:cNvPr id="0" name=""/>
        <dsp:cNvSpPr/>
      </dsp:nvSpPr>
      <dsp:spPr>
        <a:xfrm>
          <a:off x="0" y="1046526"/>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Education &amp; Eating​</a:t>
          </a:r>
        </a:p>
      </dsp:txBody>
      <dsp:txXfrm>
        <a:off x="0" y="1046526"/>
        <a:ext cx="5906181" cy="1045888"/>
      </dsp:txXfrm>
    </dsp:sp>
    <dsp:sp modelId="{29511EFE-997D-4FE8-808F-1C9469FD9EB6}">
      <dsp:nvSpPr>
        <dsp:cNvPr id="0" name=""/>
        <dsp:cNvSpPr/>
      </dsp:nvSpPr>
      <dsp:spPr>
        <a:xfrm>
          <a:off x="0" y="2092414"/>
          <a:ext cx="5906181" cy="0"/>
        </a:xfrm>
        <a:prstGeom prst="line">
          <a:avLst/>
        </a:prstGeom>
        <a:solidFill>
          <a:schemeClr val="accent2">
            <a:hueOff val="-441348"/>
            <a:satOff val="2109"/>
            <a:lumOff val="2941"/>
            <a:alphaOff val="0"/>
          </a:schemeClr>
        </a:solidFill>
        <a:ln w="12700" cap="flat" cmpd="sng" algn="ctr">
          <a:solidFill>
            <a:schemeClr val="accent2">
              <a:hueOff val="-441348"/>
              <a:satOff val="210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B5454-6301-4354-ADC1-D8E1B86994E1}">
      <dsp:nvSpPr>
        <dsp:cNvPr id="0" name=""/>
        <dsp:cNvSpPr/>
      </dsp:nvSpPr>
      <dsp:spPr>
        <a:xfrm>
          <a:off x="0" y="2092414"/>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Activities​</a:t>
          </a:r>
        </a:p>
      </dsp:txBody>
      <dsp:txXfrm>
        <a:off x="0" y="2092414"/>
        <a:ext cx="5906181" cy="1045888"/>
      </dsp:txXfrm>
    </dsp:sp>
    <dsp:sp modelId="{15DAA400-7AF4-459E-8A54-DAC319228492}">
      <dsp:nvSpPr>
        <dsp:cNvPr id="0" name=""/>
        <dsp:cNvSpPr/>
      </dsp:nvSpPr>
      <dsp:spPr>
        <a:xfrm>
          <a:off x="0" y="3138303"/>
          <a:ext cx="5906181" cy="0"/>
        </a:xfrm>
        <a:prstGeom prst="line">
          <a:avLst/>
        </a:prstGeom>
        <a:solidFill>
          <a:schemeClr val="accent2">
            <a:hueOff val="-662022"/>
            <a:satOff val="3164"/>
            <a:lumOff val="4412"/>
            <a:alphaOff val="0"/>
          </a:schemeClr>
        </a:solidFill>
        <a:ln w="12700" cap="flat" cmpd="sng" algn="ctr">
          <a:solidFill>
            <a:schemeClr val="accent2">
              <a:hueOff val="-662022"/>
              <a:satOff val="3164"/>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2B9D0-2273-4992-AB3E-D31BDD2B0814}">
      <dsp:nvSpPr>
        <dsp:cNvPr id="0" name=""/>
        <dsp:cNvSpPr/>
      </dsp:nvSpPr>
      <dsp:spPr>
        <a:xfrm>
          <a:off x="0" y="3138303"/>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Drugs​</a:t>
          </a:r>
        </a:p>
      </dsp:txBody>
      <dsp:txXfrm>
        <a:off x="0" y="3138303"/>
        <a:ext cx="5906181" cy="1045888"/>
      </dsp:txXfrm>
    </dsp:sp>
    <dsp:sp modelId="{4AACDC7E-02BD-42C0-9EB7-83549C0F6157}">
      <dsp:nvSpPr>
        <dsp:cNvPr id="0" name=""/>
        <dsp:cNvSpPr/>
      </dsp:nvSpPr>
      <dsp:spPr>
        <a:xfrm>
          <a:off x="0" y="4184191"/>
          <a:ext cx="5906181" cy="0"/>
        </a:xfrm>
        <a:prstGeom prst="line">
          <a:avLst/>
        </a:prstGeom>
        <a:solidFill>
          <a:schemeClr val="accent2">
            <a:hueOff val="-882696"/>
            <a:satOff val="4218"/>
            <a:lumOff val="5883"/>
            <a:alphaOff val="0"/>
          </a:schemeClr>
        </a:solidFill>
        <a:ln w="12700" cap="flat"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B209A-3FCA-4D3A-8B5A-B76320C78831}">
      <dsp:nvSpPr>
        <dsp:cNvPr id="0" name=""/>
        <dsp:cNvSpPr/>
      </dsp:nvSpPr>
      <dsp:spPr>
        <a:xfrm>
          <a:off x="0" y="4184191"/>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Sex &amp; Safety &amp; Self-harm.</a:t>
          </a:r>
        </a:p>
      </dsp:txBody>
      <dsp:txXfrm>
        <a:off x="0" y="4184191"/>
        <a:ext cx="5906181" cy="104588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15228-B450-40C6-9BD0-06AB1E05B381}" type="datetimeFigureOut">
              <a:rPr lang="da-DK" smtClean="0"/>
              <a:t>10-03-2026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226D2-BA04-4B9F-8DB4-399B66E96C3E}" type="slidenum">
              <a:rPr lang="da-DK" smtClean="0"/>
              <a:t>‹nr.›</a:t>
            </a:fld>
            <a:endParaRPr lang="da-DK"/>
          </a:p>
        </p:txBody>
      </p:sp>
    </p:spTree>
    <p:extLst>
      <p:ext uri="{BB962C8B-B14F-4D97-AF65-F5344CB8AC3E}">
        <p14:creationId xmlns:p14="http://schemas.microsoft.com/office/powerpoint/2010/main" val="412025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præsentere os med navn og stilling.</a:t>
            </a:r>
          </a:p>
          <a:p>
            <a:r>
              <a:rPr lang="da-DK" dirty="0"/>
              <a:t>Først vil Heidi fortælle om funktionen som Socialsygeplejerske i Region Syddanmark og så overtager jeg stafetten</a:t>
            </a:r>
          </a:p>
        </p:txBody>
      </p:sp>
      <p:sp>
        <p:nvSpPr>
          <p:cNvPr id="4" name="Pladsholder til slidenummer 3"/>
          <p:cNvSpPr>
            <a:spLocks noGrp="1"/>
          </p:cNvSpPr>
          <p:nvPr>
            <p:ph type="sldNum" sz="quarter" idx="5"/>
          </p:nvPr>
        </p:nvSpPr>
        <p:spPr/>
        <p:txBody>
          <a:bodyPr/>
          <a:lstStyle/>
          <a:p>
            <a:fld id="{CAC226D2-BA04-4B9F-8DB4-399B66E96C3E}" type="slidenum">
              <a:rPr lang="da-DK" smtClean="0"/>
              <a:t>1</a:t>
            </a:fld>
            <a:endParaRPr lang="da-DK"/>
          </a:p>
        </p:txBody>
      </p:sp>
    </p:spTree>
    <p:extLst>
      <p:ext uri="{BB962C8B-B14F-4D97-AF65-F5344CB8AC3E}">
        <p14:creationId xmlns:p14="http://schemas.microsoft.com/office/powerpoint/2010/main" val="41444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17</a:t>
            </a:fld>
            <a:endParaRPr lang="da-DK" dirty="0"/>
          </a:p>
        </p:txBody>
      </p:sp>
    </p:spTree>
    <p:extLst>
      <p:ext uri="{BB962C8B-B14F-4D97-AF65-F5344CB8AC3E}">
        <p14:creationId xmlns:p14="http://schemas.microsoft.com/office/powerpoint/2010/main" val="390087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pædiatrisk selskab anbefaler at lave split visit fra det fyldte 12 år, altså skille forældre og barn ad. Dels for at øve selvstændighed, men også for at høre barnets fortælling</a:t>
            </a:r>
          </a:p>
        </p:txBody>
      </p:sp>
      <p:sp>
        <p:nvSpPr>
          <p:cNvPr id="4" name="Pladsholder til slidenummer 3"/>
          <p:cNvSpPr>
            <a:spLocks noGrp="1"/>
          </p:cNvSpPr>
          <p:nvPr>
            <p:ph type="sldNum" sz="quarter" idx="5"/>
          </p:nvPr>
        </p:nvSpPr>
        <p:spPr/>
        <p:txBody>
          <a:bodyPr/>
          <a:lstStyle/>
          <a:p>
            <a:fld id="{CAC226D2-BA04-4B9F-8DB4-399B66E96C3E}" type="slidenum">
              <a:rPr lang="da-DK" smtClean="0"/>
              <a:t>18</a:t>
            </a:fld>
            <a:endParaRPr lang="da-DK"/>
          </a:p>
        </p:txBody>
      </p:sp>
    </p:spTree>
    <p:extLst>
      <p:ext uri="{BB962C8B-B14F-4D97-AF65-F5344CB8AC3E}">
        <p14:creationId xmlns:p14="http://schemas.microsoft.com/office/powerpoint/2010/main" val="75805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Ungdomsårene er præget af identitetsdannelse og udvikling, og unge har ikke nødvendigvis de samme kognitive og kommunikative kompetencer som voksne. Derfor er HEADS et godt værktøj, til hvordan sundhedsprofessionelle kan kommunikere med den unge patient, og en huske note til at spørge ind om alle faktorer der kan spille ind i et ungdomsliv.</a:t>
            </a:r>
          </a:p>
        </p:txBody>
      </p:sp>
      <p:sp>
        <p:nvSpPr>
          <p:cNvPr id="4" name="Pladsholder til slidenummer 3"/>
          <p:cNvSpPr>
            <a:spLocks noGrp="1"/>
          </p:cNvSpPr>
          <p:nvPr>
            <p:ph type="sldNum" sz="quarter" idx="5"/>
          </p:nvPr>
        </p:nvSpPr>
        <p:spPr/>
        <p:txBody>
          <a:bodyPr/>
          <a:lstStyle/>
          <a:p>
            <a:fld id="{22E91502-756A-4244-B8CC-0FD4F7A5EFF5}" type="slidenum">
              <a:rPr lang="da-DK" smtClean="0"/>
              <a:t>19</a:t>
            </a:fld>
            <a:endParaRPr lang="da-DK" dirty="0"/>
          </a:p>
        </p:txBody>
      </p:sp>
    </p:spTree>
    <p:extLst>
      <p:ext uri="{BB962C8B-B14F-4D97-AF65-F5344CB8AC3E}">
        <p14:creationId xmlns:p14="http://schemas.microsoft.com/office/powerpoint/2010/main" val="112323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også socialsygeplejersker i hele region Hovedstaden, og region Sjælland. </a:t>
            </a:r>
            <a:br>
              <a:rPr lang="da-DK" dirty="0"/>
            </a:br>
            <a:r>
              <a:rPr lang="da-DK" dirty="0"/>
              <a:t>50-60 socialsygeplejersker på landsplan</a:t>
            </a:r>
          </a:p>
        </p:txBody>
      </p:sp>
      <p:sp>
        <p:nvSpPr>
          <p:cNvPr id="4" name="Pladsholder til slidenummer 3"/>
          <p:cNvSpPr>
            <a:spLocks noGrp="1"/>
          </p:cNvSpPr>
          <p:nvPr>
            <p:ph type="sldNum" sz="quarter" idx="5"/>
          </p:nvPr>
        </p:nvSpPr>
        <p:spPr/>
        <p:txBody>
          <a:bodyPr/>
          <a:lstStyle/>
          <a:p>
            <a:fld id="{CAC226D2-BA04-4B9F-8DB4-399B66E96C3E}" type="slidenum">
              <a:rPr lang="da-DK" smtClean="0"/>
              <a:t>3</a:t>
            </a:fld>
            <a:endParaRPr lang="da-DK"/>
          </a:p>
        </p:txBody>
      </p:sp>
    </p:spTree>
    <p:extLst>
      <p:ext uri="{BB962C8B-B14F-4D97-AF65-F5344CB8AC3E}">
        <p14:creationId xmlns:p14="http://schemas.microsoft.com/office/powerpoint/2010/main" val="28841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startede som en pulje penge til et projekt med Børne-Unge socialsygeplejerskerne, i 2021. Men Er midlerne blev bevilliget til at fastholde funktionen efter projektets afslutning. </a:t>
            </a:r>
          </a:p>
        </p:txBody>
      </p:sp>
      <p:sp>
        <p:nvSpPr>
          <p:cNvPr id="4" name="Pladsholder til slidenummer 3"/>
          <p:cNvSpPr>
            <a:spLocks noGrp="1"/>
          </p:cNvSpPr>
          <p:nvPr>
            <p:ph type="sldNum" sz="quarter" idx="5"/>
          </p:nvPr>
        </p:nvSpPr>
        <p:spPr/>
        <p:txBody>
          <a:bodyPr/>
          <a:lstStyle/>
          <a:p>
            <a:fld id="{CAC226D2-BA04-4B9F-8DB4-399B66E96C3E}" type="slidenum">
              <a:rPr lang="da-DK" smtClean="0"/>
              <a:t>10</a:t>
            </a:fld>
            <a:endParaRPr lang="da-DK"/>
          </a:p>
        </p:txBody>
      </p:sp>
    </p:spTree>
    <p:extLst>
      <p:ext uri="{BB962C8B-B14F-4D97-AF65-F5344CB8AC3E}">
        <p14:creationId xmlns:p14="http://schemas.microsoft.com/office/powerpoint/2010/main" val="129078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er kun 2 i hele Danmark, med titlen børne-unge socialsygeplejersker, vi sidder begge på Herlev hospital, og er ledelsesmæssigt forankret i Børne-Unge modtagelsen der. Men arbejder tværgående på Herlevs matrikel, men også tværsektorielt med hospitalets optage kommuner og Ngo tilbud</a:t>
            </a:r>
          </a:p>
        </p:txBody>
      </p:sp>
      <p:sp>
        <p:nvSpPr>
          <p:cNvPr id="4" name="Pladsholder til slidenummer 3"/>
          <p:cNvSpPr>
            <a:spLocks noGrp="1"/>
          </p:cNvSpPr>
          <p:nvPr>
            <p:ph type="sldNum" sz="quarter" idx="5"/>
          </p:nvPr>
        </p:nvSpPr>
        <p:spPr/>
        <p:txBody>
          <a:bodyPr/>
          <a:lstStyle/>
          <a:p>
            <a:fld id="{CAC226D2-BA04-4B9F-8DB4-399B66E96C3E}" type="slidenum">
              <a:rPr lang="da-DK" smtClean="0"/>
              <a:t>11</a:t>
            </a:fld>
            <a:endParaRPr lang="da-DK"/>
          </a:p>
        </p:txBody>
      </p:sp>
    </p:spTree>
    <p:extLst>
      <p:ext uri="{BB962C8B-B14F-4D97-AF65-F5344CB8AC3E}">
        <p14:creationId xmlns:p14="http://schemas.microsoft.com/office/powerpoint/2010/main" val="208954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Projekter i gang lige nu: BYG BRO, styrkelse af det tværsektorielle samarbejde, og opstarte netværk for hospitalets Børne </a:t>
            </a:r>
            <a:r>
              <a:rPr lang="da-DK" dirty="0" err="1"/>
              <a:t>ambasadører</a:t>
            </a:r>
            <a:r>
              <a:rPr lang="da-DK" dirty="0"/>
              <a:t> (dem der arbejder primært med børn som pårørende) Vi skal facilitere undervisning, og </a:t>
            </a:r>
            <a:r>
              <a:rPr lang="da-DK" dirty="0" err="1"/>
              <a:t>networking</a:t>
            </a:r>
            <a:r>
              <a:rPr lang="da-DK" dirty="0"/>
              <a:t>, således at vi bliver endnu bedre til at kommunikere med børn og unge.</a:t>
            </a:r>
          </a:p>
        </p:txBody>
      </p:sp>
      <p:sp>
        <p:nvSpPr>
          <p:cNvPr id="4" name="Pladsholder til slidenummer 3"/>
          <p:cNvSpPr>
            <a:spLocks noGrp="1"/>
          </p:cNvSpPr>
          <p:nvPr>
            <p:ph type="sldNum" sz="quarter" idx="5"/>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206593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fedeste ved mit arbejde, er at jeg ikke er fanget af en matrikel. Jeg kan hente de unge efter skole og tale med dem i bilen på vej hjem, Jeg har mulighed for at mødes med barnet og familien hjemme, eller tage med til netværksmøde i kommunen, eller til et samarbejdsmøde med skolen fx Jeg kan følge den unge til første møde i rusmiddelcenteret, eller til en samtale i LGBTQ+ huset i København, hvis det er køns identitet der fylder.</a:t>
            </a:r>
          </a:p>
        </p:txBody>
      </p:sp>
      <p:sp>
        <p:nvSpPr>
          <p:cNvPr id="4" name="Pladsholder til slidenummer 3"/>
          <p:cNvSpPr>
            <a:spLocks noGrp="1"/>
          </p:cNvSpPr>
          <p:nvPr>
            <p:ph type="sldNum" sz="quarter" idx="5"/>
          </p:nvPr>
        </p:nvSpPr>
        <p:spPr/>
        <p:txBody>
          <a:bodyPr/>
          <a:lstStyle/>
          <a:p>
            <a:fld id="{CAC226D2-BA04-4B9F-8DB4-399B66E96C3E}" type="slidenum">
              <a:rPr lang="da-DK" smtClean="0"/>
              <a:t>13</a:t>
            </a:fld>
            <a:endParaRPr lang="da-DK"/>
          </a:p>
        </p:txBody>
      </p:sp>
    </p:spTree>
    <p:extLst>
      <p:ext uri="{BB962C8B-B14F-4D97-AF65-F5344CB8AC3E}">
        <p14:creationId xmlns:p14="http://schemas.microsoft.com/office/powerpoint/2010/main" val="229526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Nogen gange er det ”bare” en mavefornemmelse eller en dynamik der er </a:t>
            </a:r>
            <a:r>
              <a:rPr lang="da-DK" dirty="0" err="1"/>
              <a:t>odd</a:t>
            </a:r>
            <a:r>
              <a:rPr lang="da-DK" dirty="0"/>
              <a:t>, som den sundhedsprofessionelle reagerer på</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240404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vores mantra, forsøge at være undrende, nysgerrige og åbne i tilgangen til barnet/den unge. </a:t>
            </a:r>
          </a:p>
          <a:p>
            <a:endParaRPr lang="da-DK" dirty="0"/>
          </a:p>
        </p:txBody>
      </p:sp>
      <p:sp>
        <p:nvSpPr>
          <p:cNvPr id="4" name="Pladsholder til slidenummer 3"/>
          <p:cNvSpPr>
            <a:spLocks noGrp="1"/>
          </p:cNvSpPr>
          <p:nvPr>
            <p:ph type="sldNum" sz="quarter" idx="5"/>
          </p:nvPr>
        </p:nvSpPr>
        <p:spPr/>
        <p:txBody>
          <a:bodyPr/>
          <a:lstStyle/>
          <a:p>
            <a:fld id="{CAC226D2-BA04-4B9F-8DB4-399B66E96C3E}" type="slidenum">
              <a:rPr lang="da-DK" smtClean="0"/>
              <a:t>15</a:t>
            </a:fld>
            <a:endParaRPr lang="da-DK"/>
          </a:p>
        </p:txBody>
      </p:sp>
    </p:spTree>
    <p:extLst>
      <p:ext uri="{BB962C8B-B14F-4D97-AF65-F5344CB8AC3E}">
        <p14:creationId xmlns:p14="http://schemas.microsoft.com/office/powerpoint/2010/main" val="249056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Henvendelserne kommer fra vores kollegaer i huset, både voksen afd. Ambulatorier, børneafdelinger, eller nogle vi selv møder når vi har vagter i Børne-unge modtagelsen</a:t>
            </a:r>
          </a:p>
        </p:txBody>
      </p:sp>
      <p:sp>
        <p:nvSpPr>
          <p:cNvPr id="4" name="Pladsholder til slidenummer 3"/>
          <p:cNvSpPr>
            <a:spLocks noGrp="1"/>
          </p:cNvSpPr>
          <p:nvPr>
            <p:ph type="sldNum" sz="quarter" idx="5"/>
          </p:nvPr>
        </p:nvSpPr>
        <p:spPr/>
        <p:txBody>
          <a:bodyPr/>
          <a:lstStyle/>
          <a:p>
            <a:fld id="{CAC226D2-BA04-4B9F-8DB4-399B66E96C3E}" type="slidenum">
              <a:rPr lang="da-DK" smtClean="0"/>
              <a:t>16</a:t>
            </a:fld>
            <a:endParaRPr lang="da-DK"/>
          </a:p>
        </p:txBody>
      </p:sp>
    </p:spTree>
    <p:extLst>
      <p:ext uri="{BB962C8B-B14F-4D97-AF65-F5344CB8AC3E}">
        <p14:creationId xmlns:p14="http://schemas.microsoft.com/office/powerpoint/2010/main" val="206548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i master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189702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i master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388254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i master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99617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i master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391143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i master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4247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i master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177693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412220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i master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360991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3FFEB-4630-CAAA-5731-22EE0E9A068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25D197B-60A2-0A3F-ADF9-8B695F1DA76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FEA1A2-8E1F-EDF5-50BA-B2184D93F5D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74F49A9-9A76-8E4D-B11C-A66EF3404E71}"/>
              </a:ext>
            </a:extLst>
          </p:cNvPr>
          <p:cNvSpPr>
            <a:spLocks noGrp="1"/>
          </p:cNvSpPr>
          <p:nvPr>
            <p:ph type="dt" sz="half" idx="10"/>
          </p:nvPr>
        </p:nvSpPr>
        <p:spPr/>
        <p:txBody>
          <a:bodyPr/>
          <a:lstStyle/>
          <a:p>
            <a:endParaRPr lang="da-DK" dirty="0"/>
          </a:p>
        </p:txBody>
      </p:sp>
      <p:sp>
        <p:nvSpPr>
          <p:cNvPr id="6" name="Pladsholder til sidefod 5">
            <a:extLst>
              <a:ext uri="{FF2B5EF4-FFF2-40B4-BE49-F238E27FC236}">
                <a16:creationId xmlns:a16="http://schemas.microsoft.com/office/drawing/2014/main" id="{98D3D924-1CBC-9138-2402-6C9668CFDDEC}"/>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275C5ACE-4DF8-AD6E-4450-314F3CB1AB36}"/>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21909618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C61AA-106B-60A5-11F3-5C0A3CECCE6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25CA137-EDB0-C0EC-F803-1750016CF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FBE1508-5F14-7350-9142-A2C86545CF51}"/>
              </a:ext>
            </a:extLst>
          </p:cNvPr>
          <p:cNvSpPr>
            <a:spLocks noGrp="1"/>
          </p:cNvSpPr>
          <p:nvPr>
            <p:ph type="dt" sz="half" idx="10"/>
          </p:nvPr>
        </p:nvSpPr>
        <p:spPr/>
        <p:txBody>
          <a:bodyPr/>
          <a:lstStyle/>
          <a:p>
            <a:endParaRPr lang="da-DK" dirty="0"/>
          </a:p>
        </p:txBody>
      </p:sp>
      <p:sp>
        <p:nvSpPr>
          <p:cNvPr id="5" name="Pladsholder til sidefod 4">
            <a:extLst>
              <a:ext uri="{FF2B5EF4-FFF2-40B4-BE49-F238E27FC236}">
                <a16:creationId xmlns:a16="http://schemas.microsoft.com/office/drawing/2014/main" id="{5A73FB46-F8CE-CFF3-4730-8F32A34AD307}"/>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822C6EF-85B1-B48A-80E6-9586111B1FA8}"/>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43697048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Èn tekstspalte">
    <p:spTree>
      <p:nvGrpSpPr>
        <p:cNvPr id="1" name=""/>
        <p:cNvGrpSpPr/>
        <p:nvPr/>
      </p:nvGrpSpPr>
      <p:grpSpPr>
        <a:xfrm>
          <a:off x="0" y="0"/>
          <a:ext cx="0" cy="0"/>
          <a:chOff x="0" y="0"/>
          <a:chExt cx="0" cy="0"/>
        </a:xfrm>
      </p:grpSpPr>
      <p:sp>
        <p:nvSpPr>
          <p:cNvPr id="4" name="Footer" hidden="1">
            <a:extLst>
              <a:ext uri="{FF2B5EF4-FFF2-40B4-BE49-F238E27FC236}">
                <a16:creationId xmlns:a16="http://schemas.microsoft.com/office/drawing/2014/main" id="{E9AB7E8A-3902-63AB-0F23-C20AA8BB7C22}"/>
              </a:ext>
            </a:extLst>
          </p:cNvP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9" name="Dato" hidden="1">
            <a:extLst>
              <a:ext uri="{FF2B5EF4-FFF2-40B4-BE49-F238E27FC236}">
                <a16:creationId xmlns:a16="http://schemas.microsoft.com/office/drawing/2014/main" id="{F5A73DD7-44FA-3E46-24CD-2153A338123C}"/>
              </a:ext>
            </a:extLst>
          </p:cNvPr>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
        <p:nvSpPr>
          <p:cNvPr id="19" name="Rektangel 18">
            <a:extLst>
              <a:ext uri="{FF2B5EF4-FFF2-40B4-BE49-F238E27FC236}">
                <a16:creationId xmlns:a16="http://schemas.microsoft.com/office/drawing/2014/main" id="{FE491970-C3E5-4ACC-B2C7-ED91F9637F03}"/>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77185375" name="Logoimage" descr="{&quot;templafy&quot;:{&quot;id&quot;:&quot;84022d80-55dd-4ab5-acad-32552ba1757a&quot;}}"/>
          <p:cNvPicPr>
            <a:picLocks noChangeAspect="1"/>
          </p:cNvPicPr>
          <p:nvPr/>
        </p:nvPicPr>
        <p:blipFill>
          <a:blip r:embed="rId2"/>
          <a:stretch>
            <a:fillRect/>
          </a:stretch>
        </p:blipFill>
        <p:spPr>
          <a:xfrm>
            <a:off x="608" y="5712381"/>
            <a:ext cx="687600" cy="687600"/>
          </a:xfrm>
          <a:prstGeom prst="rect">
            <a:avLst/>
          </a:prstGeom>
        </p:spPr>
      </p:pic>
      <p:pic>
        <p:nvPicPr>
          <p:cNvPr id="1723516681" name="ExtralogoBottomimage" descr="{&quot;templafy&quot;:{&quot;id&quot;:&quot;88c3f13f-c23b-4f3e-87b7-a601c4c77c6b&quot;}}"/>
          <p:cNvPicPr>
            <a:picLocks noChangeAspect="1"/>
          </p:cNvPicPr>
          <p:nvPr/>
        </p:nvPicPr>
        <p:blipFill>
          <a:blip r:embed="rId3"/>
          <a:stretch>
            <a:fillRect/>
          </a:stretch>
        </p:blipFill>
        <p:spPr>
          <a:xfrm>
            <a:off x="5659749" y="6318000"/>
            <a:ext cx="1324800" cy="421200"/>
          </a:xfrm>
          <a:prstGeom prst="rect">
            <a:avLst/>
          </a:prstGeom>
        </p:spPr>
      </p:pic>
      <p:pic>
        <p:nvPicPr>
          <p:cNvPr id="29081161" name="ExtralogoTopimage" descr="{&quot;templafy&quot;:{&quot;id&quot;:&quot;b05c075b-e9ea-460d-bd2a-57d52e4b54cd&quot;}}"/>
          <p:cNvPicPr>
            <a:picLocks noChangeAspect="1"/>
          </p:cNvPicPr>
          <p:nvPr/>
        </p:nvPicPr>
        <p:blipFill>
          <a:blip r:embed="rId3"/>
          <a:stretch>
            <a:fillRect/>
          </a:stretch>
        </p:blipFill>
        <p:spPr>
          <a:xfrm>
            <a:off x="9957600" y="97200"/>
            <a:ext cx="2178000" cy="684000"/>
          </a:xfrm>
          <a:prstGeom prst="rect">
            <a:avLst/>
          </a:prstGeom>
        </p:spPr>
      </p:pic>
      <p:sp>
        <p:nvSpPr>
          <p:cNvPr id="8" name="Virksomhed" descr="{&quot;templafy&quot;:{&quot;id&quot;:&quot;19115063-b1e4-4873-b60c-6becb9a2024f&quot;}}">
            <a:extLst>
              <a:ext uri="{FF2B5EF4-FFF2-40B4-BE49-F238E27FC236}">
                <a16:creationId xmlns:a16="http://schemas.microsoft.com/office/drawing/2014/main" id="{7402D21C-A72A-119A-5A49-5B89CDAD2A27}"/>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Københavns Universitetshospital - Herlev og Gentofte</a:t>
            </a:r>
          </a:p>
        </p:txBody>
      </p:sp>
      <p:sp>
        <p:nvSpPr>
          <p:cNvPr id="12" name="Titel" descr="{&quot;templafy&quot;:{&quot;id&quot;:&quot;94343e95-9b4b-45da-9898-93d0b66390d1&quot;}}">
            <a:extLst>
              <a:ext uri="{FF2B5EF4-FFF2-40B4-BE49-F238E27FC236}">
                <a16:creationId xmlns:a16="http://schemas.microsoft.com/office/drawing/2014/main" id="{AECAD273-CC76-400F-E654-CD34991C557B}"/>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5aba3850-287e-4f4f-b513-88b8138f8963&quot;}}">
            <a:extLst>
              <a:ext uri="{FF2B5EF4-FFF2-40B4-BE49-F238E27FC236}">
                <a16:creationId xmlns:a16="http://schemas.microsoft.com/office/drawing/2014/main" id="{530754C7-7382-2C4B-DBA5-28B1789A694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Julie Valling Nielsen</a:t>
            </a:r>
          </a:p>
        </p:txBody>
      </p:sp>
      <p:sp>
        <p:nvSpPr>
          <p:cNvPr id="14" name="Dato" descr="{&quot;templafy&quot;:{&quot;id&quot;:&quot;8c38b0ec-975d-4bcf-9b6f-fae9ae00d551&quot;}}">
            <a:extLst>
              <a:ext uri="{FF2B5EF4-FFF2-40B4-BE49-F238E27FC236}">
                <a16:creationId xmlns:a16="http://schemas.microsoft.com/office/drawing/2014/main" id="{27CB55CB-A90C-33C8-AB95-CFD9DF73188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7" name="CenterFreeText" descr="{&quot;templafy&quot;:{&quot;id&quot;:&quot;8c4505d5-46ca-49c9-9fdc-e16596f39dbf&quot;}}">
            <a:extLst>
              <a:ext uri="{FF2B5EF4-FFF2-40B4-BE49-F238E27FC236}">
                <a16:creationId xmlns:a16="http://schemas.microsoft.com/office/drawing/2014/main" id="{3ECD29F8-90E2-D6ED-5E55-66EEF559748D}"/>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9b3e008e-9d2c-4d6d-a0f8-301c78c9f1c0&quot;}}" hidden="1">
            <a:extLst>
              <a:ext uri="{FF2B5EF4-FFF2-40B4-BE49-F238E27FC236}">
                <a16:creationId xmlns:a16="http://schemas.microsoft.com/office/drawing/2014/main" id="{61DB617C-0769-BCA8-9610-FF7B75B654F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11" name="Titel 1"/>
          <p:cNvSpPr>
            <a:spLocks noGrp="1"/>
          </p:cNvSpPr>
          <p:nvPr>
            <p:ph type="title" hasCustomPrompt="1"/>
          </p:nvPr>
        </p:nvSpPr>
        <p:spPr>
          <a:xfrm>
            <a:off x="1126800" y="871200"/>
            <a:ext cx="10371600" cy="827497"/>
          </a:xfrm>
        </p:spPr>
        <p:txBody>
          <a:bodyPr/>
          <a:lstStyle>
            <a:lvl1pPr>
              <a:lnSpc>
                <a:spcPct val="85000"/>
              </a:lnSpc>
              <a:defRPr/>
            </a:lvl1pPr>
          </a:lstStyle>
          <a:p>
            <a:r>
              <a:rPr lang="da-DK" dirty="0"/>
              <a:t>Overskrift 28pt i max. to linjer </a:t>
            </a:r>
            <a:br>
              <a:rPr lang="da-DK" dirty="0"/>
            </a:br>
            <a:r>
              <a:rPr lang="da-DK" dirty="0"/>
              <a:t>teksten vokser opad</a:t>
            </a:r>
          </a:p>
        </p:txBody>
      </p:sp>
      <p:sp>
        <p:nvSpPr>
          <p:cNvPr id="3" name="Pladsholder til indhold 2"/>
          <p:cNvSpPr>
            <a:spLocks noGrp="1"/>
          </p:cNvSpPr>
          <p:nvPr>
            <p:ph sz="quarter" idx="13" hasCustomPrompt="1"/>
          </p:nvPr>
        </p:nvSpPr>
        <p:spPr>
          <a:xfrm>
            <a:off x="1127125" y="1989137"/>
            <a:ext cx="10371275" cy="370800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p:txBody>
      </p:sp>
      <p:sp>
        <p:nvSpPr>
          <p:cNvPr id="10" name="Slide Number Placeholder 9">
            <a:extLst>
              <a:ext uri="{FF2B5EF4-FFF2-40B4-BE49-F238E27FC236}">
                <a16:creationId xmlns:a16="http://schemas.microsoft.com/office/drawing/2014/main" id="{D8BA5166-5C3A-4087-CB96-55F6CE4EE9D8}"/>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6067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1007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3EBAC08-3830-48BA-8E36-C85BCBB641B2}" type="datetimeFigureOut">
              <a:rPr lang="da-DK" smtClean="0"/>
              <a:t>10-03-2026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360749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3EBAC08-3830-48BA-8E36-C85BCBB641B2}" type="datetimeFigureOut">
              <a:rPr lang="da-DK" smtClean="0"/>
              <a:t>10-03-2026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360434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A3EBAC08-3830-48BA-8E36-C85BCBB641B2}" type="datetimeFigureOut">
              <a:rPr lang="da-DK" smtClean="0"/>
              <a:t>10-03-2026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191376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A3EBAC08-3830-48BA-8E36-C85BCBB641B2}" type="datetimeFigureOut">
              <a:rPr lang="da-DK" smtClean="0"/>
              <a:t>10-03-2026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18975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BAC08-3830-48BA-8E36-C85BCBB641B2}" type="datetimeFigureOut">
              <a:rPr lang="da-DK" smtClean="0"/>
              <a:t>10-03-2026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92056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i master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A3EBAC08-3830-48BA-8E36-C85BCBB641B2}" type="datetimeFigureOut">
              <a:rPr lang="da-DK" smtClean="0"/>
              <a:t>10-03-2026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48471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A3EBAC08-3830-48BA-8E36-C85BCBB641B2}" type="datetimeFigureOut">
              <a:rPr lang="da-DK" smtClean="0"/>
              <a:t>10-03-2026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4F1A2FB-79C8-45BD-A9EB-698AE20F1F57}" type="slidenum">
              <a:rPr lang="da-DK" smtClean="0"/>
              <a:t>‹nr.›</a:t>
            </a:fld>
            <a:endParaRPr lang="da-DK"/>
          </a:p>
        </p:txBody>
      </p:sp>
    </p:spTree>
    <p:extLst>
      <p:ext uri="{BB962C8B-B14F-4D97-AF65-F5344CB8AC3E}">
        <p14:creationId xmlns:p14="http://schemas.microsoft.com/office/powerpoint/2010/main" val="191044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i master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EBAC08-3830-48BA-8E36-C85BCBB641B2}" type="datetimeFigureOut">
              <a:rPr lang="da-DK" smtClean="0"/>
              <a:t>10-03-2026</a:t>
            </a:fld>
            <a:endParaRPr lang="da-D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F1A2FB-79C8-45BD-A9EB-698AE20F1F57}" type="slidenum">
              <a:rPr lang="da-DK" smtClean="0"/>
              <a:t>‹nr.›</a:t>
            </a:fld>
            <a:endParaRPr lang="da-DK"/>
          </a:p>
        </p:txBody>
      </p:sp>
    </p:spTree>
    <p:extLst>
      <p:ext uri="{BB962C8B-B14F-4D97-AF65-F5344CB8AC3E}">
        <p14:creationId xmlns:p14="http://schemas.microsoft.com/office/powerpoint/2010/main" val="224550802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2C38B98-4E00-9C34-E48D-E389D1D67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4BD7D71-4347-6697-95F6-6757DB775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444FA86-BF31-17DA-1B75-1AFC4E432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a:extLst>
              <a:ext uri="{FF2B5EF4-FFF2-40B4-BE49-F238E27FC236}">
                <a16:creationId xmlns:a16="http://schemas.microsoft.com/office/drawing/2014/main" id="{265836DB-33DA-5C4A-4C23-9ABC187D2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A214B6CA-5CE4-1A31-5548-D98C874B7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697354416"/>
      </p:ext>
    </p:extLst>
  </p:cSld>
  <p:clrMap bg1="lt1" tx1="dk1" bg2="lt2" tx2="dk2" accent1="accent1" accent2="accent2" accent3="accent3" accent4="accent4" accent5="accent5" accent6="accent6" hlink="hlink" folHlink="folHlink"/>
  <p:sldLayoutIdLst>
    <p:sldLayoutId id="2147484099" r:id="rId1"/>
    <p:sldLayoutId id="214748409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orient="horz" pos="1253">
          <p15:clr>
            <a:srgbClr val="F26B43"/>
          </p15:clr>
        </p15:guide>
        <p15:guide id="3" orient="horz" pos="3589">
          <p15:clr>
            <a:srgbClr val="F26B43"/>
          </p15:clr>
        </p15:guide>
        <p15:guide id="4" pos="710">
          <p15:clr>
            <a:srgbClr val="F26B43"/>
          </p15:clr>
        </p15:guide>
        <p15:guide id="5" pos="7242">
          <p15:clr>
            <a:srgbClr val="F26B43"/>
          </p15:clr>
        </p15:guide>
        <p15:guide id="6" pos="3863">
          <p15:clr>
            <a:srgbClr val="F26B43"/>
          </p15:clr>
        </p15:guide>
        <p15:guide id="7" pos="408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endParaRPr lang="da-DK"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da-DK"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3248094273"/>
      </p:ext>
    </p:extLst>
  </p:cSld>
  <p:clrMap bg1="dk1" tx1="lt1" bg2="dk2" tx2="lt2" accent1="accent1" accent2="accent2" accent3="accent3" accent4="accent4" accent5="accent5" accent6="accent6" hlink="hlink" folHlink="folHlink"/>
  <p:sldLayoutIdLst>
    <p:sldLayoutId id="2147483770" r:id="rId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orient="horz" pos="1253">
          <p15:clr>
            <a:srgbClr val="F26B43"/>
          </p15:clr>
        </p15:guide>
        <p15:guide id="3" orient="horz" pos="3589">
          <p15:clr>
            <a:srgbClr val="F26B43"/>
          </p15:clr>
        </p15:guide>
        <p15:guide id="4" pos="710">
          <p15:clr>
            <a:srgbClr val="F26B43"/>
          </p15:clr>
        </p15:guide>
        <p15:guide id="5" pos="7242">
          <p15:clr>
            <a:srgbClr val="F26B43"/>
          </p15:clr>
        </p15:guide>
        <p15:guide id="6" pos="3863">
          <p15:clr>
            <a:srgbClr val="F26B43"/>
          </p15:clr>
        </p15:guide>
        <p15:guide id="7" pos="408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pixabay.com/da/h%C3%A6nder-partner-tegning-232492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vimeo.com/477172171/2551d5c656"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heidi.louise.fokdal@rsyd.dk" TargetMode="External"/><Relationship Id="rId2" Type="http://schemas.openxmlformats.org/officeDocument/2006/relationships/hyperlink" Target="mailto:sarah.harild.andersen@rsyd.dk" TargetMode="External"/><Relationship Id="rId1" Type="http://schemas.openxmlformats.org/officeDocument/2006/relationships/slideLayout" Target="../slideLayouts/slideLayout1.xml"/><Relationship Id="rId4" Type="http://schemas.openxmlformats.org/officeDocument/2006/relationships/hyperlink" Target="mailto:Ouh.socialsygeplejersker@rsyd.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el 1">
            <a:extLst>
              <a:ext uri="{FF2B5EF4-FFF2-40B4-BE49-F238E27FC236}">
                <a16:creationId xmlns:a16="http://schemas.microsoft.com/office/drawing/2014/main" id="{F54D52D4-0785-0664-689A-0E4B58D93616}"/>
              </a:ext>
            </a:extLst>
          </p:cNvPr>
          <p:cNvSpPr>
            <a:spLocks noGrp="1"/>
          </p:cNvSpPr>
          <p:nvPr>
            <p:ph type="ctrTitle"/>
          </p:nvPr>
        </p:nvSpPr>
        <p:spPr>
          <a:xfrm>
            <a:off x="677335" y="1282701"/>
            <a:ext cx="5096060" cy="4307148"/>
          </a:xfrm>
        </p:spPr>
        <p:txBody>
          <a:bodyPr anchor="ctr">
            <a:normAutofit/>
          </a:bodyPr>
          <a:lstStyle/>
          <a:p>
            <a:pPr>
              <a:lnSpc>
                <a:spcPct val="90000"/>
              </a:lnSpc>
            </a:pPr>
            <a:r>
              <a:rPr lang="da-DK" sz="4200" dirty="0"/>
              <a:t>Socialsygeplejersker​</a:t>
            </a:r>
            <a:br>
              <a:rPr lang="da-DK" sz="4200" dirty="0"/>
            </a:br>
            <a:r>
              <a:rPr lang="da-DK" sz="4200" dirty="0"/>
              <a:t>&amp;​</a:t>
            </a:r>
            <a:br>
              <a:rPr lang="da-DK" sz="4200" dirty="0"/>
            </a:br>
            <a:r>
              <a:rPr lang="da-DK" sz="4200" dirty="0"/>
              <a:t>Børne-Unge Socialsygeplejersker </a:t>
            </a:r>
          </a:p>
        </p:txBody>
      </p:sp>
      <p:sp>
        <p:nvSpPr>
          <p:cNvPr id="28"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Undertitel 2">
            <a:extLst>
              <a:ext uri="{FF2B5EF4-FFF2-40B4-BE49-F238E27FC236}">
                <a16:creationId xmlns:a16="http://schemas.microsoft.com/office/drawing/2014/main" id="{B7F6EDB9-B0FC-F7FE-EF65-22ECEEE84710}"/>
              </a:ext>
            </a:extLst>
          </p:cNvPr>
          <p:cNvSpPr>
            <a:spLocks noGrp="1"/>
          </p:cNvSpPr>
          <p:nvPr>
            <p:ph type="subTitle" idx="1"/>
          </p:nvPr>
        </p:nvSpPr>
        <p:spPr>
          <a:xfrm>
            <a:off x="7821120" y="2510119"/>
            <a:ext cx="3602567" cy="1829292"/>
          </a:xfrm>
        </p:spPr>
        <p:txBody>
          <a:bodyPr anchor="ctr">
            <a:normAutofit/>
          </a:bodyPr>
          <a:lstStyle/>
          <a:p>
            <a:pPr algn="l"/>
            <a:r>
              <a:rPr lang="da-DK">
                <a:solidFill>
                  <a:srgbClr val="FFFFFF"/>
                </a:solidFill>
              </a:rPr>
              <a:t>En introduktion til vores funktioner</a:t>
            </a:r>
          </a:p>
        </p:txBody>
      </p:sp>
    </p:spTree>
    <p:extLst>
      <p:ext uri="{BB962C8B-B14F-4D97-AF65-F5344CB8AC3E}">
        <p14:creationId xmlns:p14="http://schemas.microsoft.com/office/powerpoint/2010/main" val="424830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FFB6EAD-767A-4A95-9246-C39976AD1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0A11EA-994F-434E-998B-8D504439243B}"/>
              </a:ext>
            </a:extLst>
          </p:cNvPr>
          <p:cNvSpPr>
            <a:spLocks noGrp="1"/>
          </p:cNvSpPr>
          <p:nvPr>
            <p:ph type="title"/>
          </p:nvPr>
        </p:nvSpPr>
        <p:spPr>
          <a:xfrm>
            <a:off x="6639611" y="2209653"/>
            <a:ext cx="5081925" cy="1548118"/>
          </a:xfrm>
        </p:spPr>
        <p:txBody>
          <a:bodyPr vert="horz" lIns="91440" tIns="45720" rIns="91440" bIns="45720" rtlCol="0" anchor="b">
            <a:normAutofit/>
          </a:bodyPr>
          <a:lstStyle/>
          <a:p>
            <a:pPr algn="ctr"/>
            <a:r>
              <a:rPr lang="en-US" sz="4200" b="1" i="1" dirty="0" err="1"/>
              <a:t>Børne</a:t>
            </a:r>
            <a:r>
              <a:rPr lang="en-US" sz="4200" b="1" i="1" dirty="0"/>
              <a:t> </a:t>
            </a:r>
            <a:r>
              <a:rPr lang="en-US" sz="4200" b="1" i="1" dirty="0" err="1"/>
              <a:t>og</a:t>
            </a:r>
            <a:r>
              <a:rPr lang="en-US" sz="4200" b="1" i="1" dirty="0"/>
              <a:t> </a:t>
            </a:r>
            <a:r>
              <a:rPr lang="en-US" sz="4200" b="1" i="1" dirty="0" err="1"/>
              <a:t>unge</a:t>
            </a:r>
            <a:r>
              <a:rPr lang="en-US" sz="4200" b="1" i="1" dirty="0"/>
              <a:t> </a:t>
            </a:r>
            <a:r>
              <a:rPr lang="en-US" sz="4200" b="1" i="1" dirty="0" err="1"/>
              <a:t>socialsygeplejersker</a:t>
            </a:r>
            <a:endParaRPr lang="en-US" sz="4200" b="1" i="1" dirty="0"/>
          </a:p>
        </p:txBody>
      </p:sp>
      <p:pic>
        <p:nvPicPr>
          <p:cNvPr id="7" name="Grafik 6" descr="Åben konvolut kontur">
            <a:extLst>
              <a:ext uri="{FF2B5EF4-FFF2-40B4-BE49-F238E27FC236}">
                <a16:creationId xmlns:a16="http://schemas.microsoft.com/office/drawing/2014/main" id="{2E96D6F2-E155-96EC-429A-43AE940EDD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464"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42" name="Freeform: Shape 41">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0301"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95758"/>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Oval 4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112432" y="4748447"/>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Kommentar hjerte kontur">
            <a:extLst>
              <a:ext uri="{FF2B5EF4-FFF2-40B4-BE49-F238E27FC236}">
                <a16:creationId xmlns:a16="http://schemas.microsoft.com/office/drawing/2014/main" id="{24ACAC50-577B-7BDD-76EA-C3BFF28A1C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62220" y="220965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48" name="Freeform: Shape 47">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9835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36562" flipH="1">
            <a:off x="3441866" y="5166681"/>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Tree>
    <p:custDataLst>
      <p:custData r:id="rId1"/>
      <p:custData r:id="rId2"/>
    </p:custDataLst>
    <p:extLst>
      <p:ext uri="{BB962C8B-B14F-4D97-AF65-F5344CB8AC3E}">
        <p14:creationId xmlns:p14="http://schemas.microsoft.com/office/powerpoint/2010/main" val="256967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FA96A89-BB9D-E966-BB14-BDD3F84C8223}"/>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lgn="ctr"/>
            <a:r>
              <a:rPr lang="en-US" b="1" kern="1200">
                <a:solidFill>
                  <a:schemeClr val="tx1">
                    <a:lumMod val="85000"/>
                    <a:lumOff val="15000"/>
                  </a:schemeClr>
                </a:solidFill>
                <a:latin typeface="+mj-lt"/>
                <a:ea typeface="+mj-ea"/>
                <a:cs typeface="+mj-cs"/>
              </a:rPr>
              <a:t>Hvem er vi?</a:t>
            </a:r>
            <a:endParaRPr lang="en-US" kern="1200">
              <a:solidFill>
                <a:schemeClr val="tx1">
                  <a:lumMod val="85000"/>
                  <a:lumOff val="15000"/>
                </a:schemeClr>
              </a:solidFill>
              <a:latin typeface="+mj-lt"/>
              <a:ea typeface="+mj-ea"/>
              <a:cs typeface="+mj-cs"/>
            </a:endParaRPr>
          </a:p>
        </p:txBody>
      </p:sp>
      <p:pic>
        <p:nvPicPr>
          <p:cNvPr id="8" name="Pladsholder til indhold 7">
            <a:extLst>
              <a:ext uri="{FF2B5EF4-FFF2-40B4-BE49-F238E27FC236}">
                <a16:creationId xmlns:a16="http://schemas.microsoft.com/office/drawing/2014/main" id="{6088968A-7419-9796-F819-2F022CE5C457}"/>
              </a:ext>
            </a:extLst>
          </p:cNvPr>
          <p:cNvPicPr>
            <a:picLocks noGrp="1" noChangeAspect="1"/>
          </p:cNvPicPr>
          <p:nvPr>
            <p:ph sz="half" idx="2"/>
          </p:nvPr>
        </p:nvPicPr>
        <p:blipFill>
          <a:blip r:embed="rId3"/>
          <a:srcRect r="28148"/>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18" name="Content Placeholder 17">
            <a:extLst>
              <a:ext uri="{FF2B5EF4-FFF2-40B4-BE49-F238E27FC236}">
                <a16:creationId xmlns:a16="http://schemas.microsoft.com/office/drawing/2014/main" id="{5DD54AD1-F5B3-F609-6357-E178A74E122A}"/>
              </a:ext>
            </a:extLst>
          </p:cNvPr>
          <p:cNvSpPr>
            <a:spLocks noGrp="1"/>
          </p:cNvSpPr>
          <p:nvPr>
            <p:ph sz="half" idx="1"/>
          </p:nvPr>
        </p:nvSpPr>
        <p:spPr>
          <a:xfrm>
            <a:off x="4198966" y="2147357"/>
            <a:ext cx="3810000" cy="4101042"/>
          </a:xfrm>
        </p:spPr>
        <p:txBody>
          <a:bodyPr vert="horz" lIns="91440" tIns="45720" rIns="91440" bIns="45720" rtlCol="0">
            <a:normAutofit/>
          </a:bodyPr>
          <a:lstStyle/>
          <a:p>
            <a:pPr marL="0"/>
            <a:endParaRPr lang="en-US" sz="1600" i="1" dirty="0">
              <a:solidFill>
                <a:schemeClr val="tx1">
                  <a:lumMod val="85000"/>
                  <a:lumOff val="15000"/>
                </a:schemeClr>
              </a:solidFill>
            </a:endParaRPr>
          </a:p>
          <a:p>
            <a:r>
              <a:rPr lang="en-US" sz="1600" dirty="0">
                <a:solidFill>
                  <a:schemeClr val="tx1">
                    <a:lumMod val="85000"/>
                    <a:lumOff val="15000"/>
                  </a:schemeClr>
                </a:solidFill>
              </a:rPr>
              <a:t>Vania</a:t>
            </a:r>
          </a:p>
          <a:p>
            <a:r>
              <a:rPr lang="en-US" sz="1600" dirty="0">
                <a:solidFill>
                  <a:schemeClr val="tx1">
                    <a:lumMod val="85000"/>
                    <a:lumOff val="15000"/>
                  </a:schemeClr>
                </a:solidFill>
              </a:rPr>
              <a:t>- </a:t>
            </a:r>
            <a:r>
              <a:rPr lang="en-US" sz="1600" dirty="0" err="1">
                <a:solidFill>
                  <a:schemeClr val="tx1">
                    <a:lumMod val="85000"/>
                    <a:lumOff val="15000"/>
                  </a:schemeClr>
                </a:solidFill>
              </a:rPr>
              <a:t>Sygeplejerske</a:t>
            </a:r>
            <a:r>
              <a:rPr lang="en-US" sz="1600" dirty="0">
                <a:solidFill>
                  <a:schemeClr val="tx1">
                    <a:lumMod val="85000"/>
                    <a:lumOff val="15000"/>
                  </a:schemeClr>
                </a:solidFill>
              </a:rPr>
              <a:t> </a:t>
            </a:r>
            <a:r>
              <a:rPr lang="en-US" sz="1600" dirty="0" err="1">
                <a:solidFill>
                  <a:schemeClr val="tx1">
                    <a:lumMod val="85000"/>
                    <a:lumOff val="15000"/>
                  </a:schemeClr>
                </a:solidFill>
              </a:rPr>
              <a:t>udd</a:t>
            </a:r>
            <a:r>
              <a:rPr lang="en-US" sz="1600" dirty="0">
                <a:solidFill>
                  <a:schemeClr val="tx1">
                    <a:lumMod val="85000"/>
                    <a:lumOff val="15000"/>
                  </a:schemeClr>
                </a:solidFill>
              </a:rPr>
              <a:t>. 2021</a:t>
            </a:r>
          </a:p>
          <a:p>
            <a:r>
              <a:rPr lang="en-US" sz="1600" dirty="0">
                <a:solidFill>
                  <a:schemeClr val="tx1">
                    <a:lumMod val="85000"/>
                    <a:lumOff val="15000"/>
                  </a:schemeClr>
                </a:solidFill>
              </a:rPr>
              <a:t>- </a:t>
            </a:r>
            <a:r>
              <a:rPr lang="en-US" sz="1600" dirty="0" err="1">
                <a:solidFill>
                  <a:schemeClr val="tx1">
                    <a:lumMod val="85000"/>
                    <a:lumOff val="15000"/>
                  </a:schemeClr>
                </a:solidFill>
              </a:rPr>
              <a:t>Klinisk</a:t>
            </a:r>
            <a:r>
              <a:rPr lang="en-US" sz="1600" dirty="0">
                <a:solidFill>
                  <a:schemeClr val="tx1">
                    <a:lumMod val="85000"/>
                    <a:lumOff val="15000"/>
                  </a:schemeClr>
                </a:solidFill>
              </a:rPr>
              <a:t> </a:t>
            </a:r>
            <a:r>
              <a:rPr lang="en-US" sz="1600" dirty="0" err="1">
                <a:solidFill>
                  <a:schemeClr val="tx1">
                    <a:lumMod val="85000"/>
                    <a:lumOff val="15000"/>
                  </a:schemeClr>
                </a:solidFill>
              </a:rPr>
              <a:t>vejleder</a:t>
            </a:r>
            <a:endParaRPr lang="en-US" sz="1600" dirty="0">
              <a:solidFill>
                <a:schemeClr val="tx1">
                  <a:lumMod val="85000"/>
                  <a:lumOff val="15000"/>
                </a:schemeClr>
              </a:solidFill>
            </a:endParaRPr>
          </a:p>
          <a:p>
            <a:r>
              <a:rPr lang="en-US" sz="1600" dirty="0">
                <a:solidFill>
                  <a:schemeClr val="tx1">
                    <a:lumMod val="85000"/>
                    <a:lumOff val="15000"/>
                  </a:schemeClr>
                </a:solidFill>
              </a:rPr>
              <a:t>- BMT</a:t>
            </a:r>
          </a:p>
          <a:p>
            <a:r>
              <a:rPr lang="en-US" sz="1600" b="1" dirty="0" err="1">
                <a:solidFill>
                  <a:schemeClr val="tx1">
                    <a:lumMod val="85000"/>
                    <a:lumOff val="15000"/>
                  </a:schemeClr>
                </a:solidFill>
              </a:rPr>
              <a:t>Barselsvikar</a:t>
            </a:r>
            <a:r>
              <a:rPr lang="en-US" sz="1600" dirty="0">
                <a:solidFill>
                  <a:schemeClr val="tx1">
                    <a:lumMod val="85000"/>
                    <a:lumOff val="15000"/>
                  </a:schemeClr>
                </a:solidFill>
              </a:rPr>
              <a:t> I </a:t>
            </a:r>
            <a:r>
              <a:rPr lang="en-US" sz="1600" dirty="0" err="1">
                <a:solidFill>
                  <a:schemeClr val="tx1">
                    <a:lumMod val="85000"/>
                    <a:lumOff val="15000"/>
                  </a:schemeClr>
                </a:solidFill>
              </a:rPr>
              <a:t>stillingen</a:t>
            </a:r>
            <a:r>
              <a:rPr lang="en-US" sz="1600" dirty="0">
                <a:solidFill>
                  <a:schemeClr val="tx1">
                    <a:lumMod val="85000"/>
                    <a:lumOff val="15000"/>
                  </a:schemeClr>
                </a:solidFill>
              </a:rPr>
              <a:t> </a:t>
            </a:r>
          </a:p>
          <a:p>
            <a:pPr marL="0"/>
            <a:endParaRPr lang="en-US" sz="1600" dirty="0">
              <a:solidFill>
                <a:schemeClr val="tx1">
                  <a:lumMod val="85000"/>
                  <a:lumOff val="15000"/>
                </a:schemeClr>
              </a:solidFill>
            </a:endParaRPr>
          </a:p>
          <a:p>
            <a:r>
              <a:rPr lang="en-US" sz="1600" dirty="0">
                <a:solidFill>
                  <a:schemeClr val="tx1">
                    <a:lumMod val="85000"/>
                    <a:lumOff val="15000"/>
                  </a:schemeClr>
                </a:solidFill>
              </a:rPr>
              <a:t>Julie</a:t>
            </a:r>
          </a:p>
          <a:p>
            <a:r>
              <a:rPr lang="en-US" sz="1600" dirty="0">
                <a:solidFill>
                  <a:schemeClr val="tx1">
                    <a:lumMod val="85000"/>
                    <a:lumOff val="15000"/>
                  </a:schemeClr>
                </a:solidFill>
              </a:rPr>
              <a:t>- </a:t>
            </a:r>
            <a:r>
              <a:rPr lang="en-US" sz="1600" dirty="0" err="1">
                <a:solidFill>
                  <a:schemeClr val="tx1">
                    <a:lumMod val="85000"/>
                    <a:lumOff val="15000"/>
                  </a:schemeClr>
                </a:solidFill>
              </a:rPr>
              <a:t>Sygeplejerske</a:t>
            </a:r>
            <a:r>
              <a:rPr lang="en-US" sz="1600" dirty="0">
                <a:solidFill>
                  <a:schemeClr val="tx1">
                    <a:lumMod val="85000"/>
                    <a:lumOff val="15000"/>
                  </a:schemeClr>
                </a:solidFill>
              </a:rPr>
              <a:t> </a:t>
            </a:r>
            <a:r>
              <a:rPr lang="en-US" sz="1600" dirty="0" err="1">
                <a:solidFill>
                  <a:schemeClr val="tx1">
                    <a:lumMod val="85000"/>
                    <a:lumOff val="15000"/>
                  </a:schemeClr>
                </a:solidFill>
              </a:rPr>
              <a:t>udd</a:t>
            </a:r>
            <a:r>
              <a:rPr lang="en-US" sz="1600" dirty="0">
                <a:solidFill>
                  <a:schemeClr val="tx1">
                    <a:lumMod val="85000"/>
                    <a:lumOff val="15000"/>
                  </a:schemeClr>
                </a:solidFill>
              </a:rPr>
              <a:t>. 2011</a:t>
            </a:r>
          </a:p>
          <a:p>
            <a:r>
              <a:rPr lang="en-US" sz="1600" dirty="0">
                <a:solidFill>
                  <a:schemeClr val="tx1">
                    <a:lumMod val="85000"/>
                    <a:lumOff val="15000"/>
                  </a:schemeClr>
                </a:solidFill>
              </a:rPr>
              <a:t>- </a:t>
            </a:r>
            <a:r>
              <a:rPr lang="en-US" sz="1600" dirty="0" err="1">
                <a:solidFill>
                  <a:schemeClr val="tx1">
                    <a:lumMod val="85000"/>
                    <a:lumOff val="15000"/>
                  </a:schemeClr>
                </a:solidFill>
              </a:rPr>
              <a:t>Klinisk</a:t>
            </a:r>
            <a:r>
              <a:rPr lang="en-US" sz="1600" dirty="0">
                <a:solidFill>
                  <a:schemeClr val="tx1">
                    <a:lumMod val="85000"/>
                    <a:lumOff val="15000"/>
                  </a:schemeClr>
                </a:solidFill>
              </a:rPr>
              <a:t> </a:t>
            </a:r>
            <a:r>
              <a:rPr lang="en-US" sz="1600" dirty="0" err="1">
                <a:solidFill>
                  <a:schemeClr val="tx1">
                    <a:lumMod val="85000"/>
                    <a:lumOff val="15000"/>
                  </a:schemeClr>
                </a:solidFill>
              </a:rPr>
              <a:t>vejleder</a:t>
            </a:r>
            <a:endParaRPr lang="en-US" sz="1600" dirty="0">
              <a:solidFill>
                <a:schemeClr val="tx1">
                  <a:lumMod val="85000"/>
                  <a:lumOff val="15000"/>
                </a:schemeClr>
              </a:solidFill>
            </a:endParaRPr>
          </a:p>
          <a:p>
            <a:r>
              <a:rPr lang="en-US" sz="1600" dirty="0">
                <a:solidFill>
                  <a:schemeClr val="tx1">
                    <a:lumMod val="85000"/>
                    <a:lumOff val="15000"/>
                  </a:schemeClr>
                </a:solidFill>
              </a:rPr>
              <a:t>- </a:t>
            </a:r>
            <a:r>
              <a:rPr lang="en-US" sz="1600" dirty="0" err="1">
                <a:solidFill>
                  <a:schemeClr val="tx1">
                    <a:lumMod val="85000"/>
                    <a:lumOff val="15000"/>
                  </a:schemeClr>
                </a:solidFill>
              </a:rPr>
              <a:t>Kandidat</a:t>
            </a:r>
            <a:r>
              <a:rPr lang="en-US" sz="1600" dirty="0">
                <a:solidFill>
                  <a:schemeClr val="tx1">
                    <a:lumMod val="85000"/>
                    <a:lumOff val="15000"/>
                  </a:schemeClr>
                </a:solidFill>
              </a:rPr>
              <a:t> </a:t>
            </a:r>
            <a:r>
              <a:rPr lang="en-US" sz="1600" dirty="0" err="1">
                <a:solidFill>
                  <a:schemeClr val="tx1">
                    <a:lumMod val="85000"/>
                    <a:lumOff val="15000"/>
                  </a:schemeClr>
                </a:solidFill>
              </a:rPr>
              <a:t>i</a:t>
            </a:r>
            <a:r>
              <a:rPr lang="en-US" sz="1600" dirty="0">
                <a:solidFill>
                  <a:schemeClr val="tx1">
                    <a:lumMod val="85000"/>
                    <a:lumOff val="15000"/>
                  </a:schemeClr>
                </a:solidFill>
              </a:rPr>
              <a:t> </a:t>
            </a:r>
            <a:r>
              <a:rPr lang="en-US" sz="1600" dirty="0" err="1">
                <a:solidFill>
                  <a:schemeClr val="tx1">
                    <a:lumMod val="85000"/>
                    <a:lumOff val="15000"/>
                  </a:schemeClr>
                </a:solidFill>
              </a:rPr>
              <a:t>Socialpsykologi</a:t>
            </a:r>
            <a:r>
              <a:rPr lang="en-US" sz="1600" dirty="0">
                <a:solidFill>
                  <a:schemeClr val="tx1">
                    <a:lumMod val="85000"/>
                    <a:lumOff val="15000"/>
                  </a:schemeClr>
                </a:solidFill>
              </a:rPr>
              <a:t> </a:t>
            </a:r>
            <a:r>
              <a:rPr lang="en-US" sz="1600" dirty="0" err="1">
                <a:solidFill>
                  <a:schemeClr val="tx1">
                    <a:lumMod val="85000"/>
                    <a:lumOff val="15000"/>
                  </a:schemeClr>
                </a:solidFill>
              </a:rPr>
              <a:t>og</a:t>
            </a:r>
            <a:r>
              <a:rPr lang="en-US" sz="1600" dirty="0">
                <a:solidFill>
                  <a:schemeClr val="tx1">
                    <a:lumMod val="85000"/>
                    <a:lumOff val="15000"/>
                  </a:schemeClr>
                </a:solidFill>
              </a:rPr>
              <a:t> </a:t>
            </a:r>
            <a:r>
              <a:rPr lang="en-US" sz="1600" dirty="0" err="1">
                <a:solidFill>
                  <a:schemeClr val="tx1">
                    <a:lumMod val="85000"/>
                    <a:lumOff val="15000"/>
                  </a:schemeClr>
                </a:solidFill>
              </a:rPr>
              <a:t>læring</a:t>
            </a:r>
            <a:endParaRPr lang="en-US" sz="1600" dirty="0">
              <a:solidFill>
                <a:schemeClr val="tx1">
                  <a:lumMod val="85000"/>
                  <a:lumOff val="15000"/>
                </a:schemeClr>
              </a:solidFill>
            </a:endParaRPr>
          </a:p>
          <a:p>
            <a:endParaRPr lang="en-US" sz="1600" dirty="0">
              <a:solidFill>
                <a:schemeClr val="tx1">
                  <a:lumMod val="85000"/>
                  <a:lumOff val="15000"/>
                </a:schemeClr>
              </a:solidFill>
            </a:endParaRPr>
          </a:p>
        </p:txBody>
      </p:sp>
      <p:pic>
        <p:nvPicPr>
          <p:cNvPr id="4" name="Billede 3">
            <a:extLst>
              <a:ext uri="{FF2B5EF4-FFF2-40B4-BE49-F238E27FC236}">
                <a16:creationId xmlns:a16="http://schemas.microsoft.com/office/drawing/2014/main" id="{5AAF0ACD-D246-2B9A-56B6-3C554460CC5E}"/>
              </a:ext>
            </a:extLst>
          </p:cNvPr>
          <p:cNvPicPr>
            <a:picLocks noChangeAspect="1"/>
          </p:cNvPicPr>
          <p:nvPr/>
        </p:nvPicPr>
        <p:blipFill>
          <a:blip r:embed="rId4"/>
          <a:srcRect l="14677" r="15341"/>
          <a:stretch>
            <a:fillRect/>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60795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Hjerne i hoved kontur">
            <a:extLst>
              <a:ext uri="{FF2B5EF4-FFF2-40B4-BE49-F238E27FC236}">
                <a16:creationId xmlns:a16="http://schemas.microsoft.com/office/drawing/2014/main" id="{35C11CAB-A0FC-46F2-0956-BD1E6563D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87B7905-38E8-2002-3466-2364D9FFFD46}"/>
              </a:ext>
            </a:extLst>
          </p:cNvPr>
          <p:cNvSpPr>
            <a:spLocks noGrp="1"/>
          </p:cNvSpPr>
          <p:nvPr>
            <p:ph type="title"/>
          </p:nvPr>
        </p:nvSpPr>
        <p:spPr>
          <a:xfrm>
            <a:off x="838201" y="818546"/>
            <a:ext cx="6467855" cy="1325563"/>
          </a:xfrm>
        </p:spPr>
        <p:txBody>
          <a:bodyPr vert="horz" lIns="91440" tIns="45720" rIns="91440" bIns="45720" rtlCol="0" anchor="ctr">
            <a:normAutofit/>
          </a:bodyPr>
          <a:lstStyle/>
          <a:p>
            <a:r>
              <a:rPr lang="en-US" b="1" kern="1200" dirty="0" err="1">
                <a:solidFill>
                  <a:schemeClr val="tx1"/>
                </a:solidFill>
                <a:latin typeface="+mj-lt"/>
                <a:ea typeface="+mj-ea"/>
                <a:cs typeface="+mj-cs"/>
              </a:rPr>
              <a:t>Stillingens</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sammensætning</a:t>
            </a:r>
            <a:endParaRPr lang="en-US" b="1" kern="1200" dirty="0">
              <a:solidFill>
                <a:schemeClr val="tx1"/>
              </a:solidFill>
              <a:latin typeface="+mj-lt"/>
              <a:ea typeface="+mj-ea"/>
              <a:cs typeface="+mj-cs"/>
            </a:endParaRPr>
          </a:p>
        </p:txBody>
      </p:sp>
      <p:sp>
        <p:nvSpPr>
          <p:cNvPr id="3" name="Pladsholder til indhold 2">
            <a:extLst>
              <a:ext uri="{FF2B5EF4-FFF2-40B4-BE49-F238E27FC236}">
                <a16:creationId xmlns:a16="http://schemas.microsoft.com/office/drawing/2014/main" id="{BA73EC89-8543-3346-558F-08B490A3E760}"/>
              </a:ext>
            </a:extLst>
          </p:cNvPr>
          <p:cNvSpPr>
            <a:spLocks noGrp="1"/>
          </p:cNvSpPr>
          <p:nvPr>
            <p:ph sz="half" idx="2"/>
          </p:nvPr>
        </p:nvSpPr>
        <p:spPr>
          <a:xfrm>
            <a:off x="838201" y="1984443"/>
            <a:ext cx="5257800" cy="4192520"/>
          </a:xfrm>
        </p:spPr>
        <p:txBody>
          <a:bodyPr vert="horz" lIns="91440" tIns="45720" rIns="91440" bIns="45720" rtlCol="0">
            <a:normAutofit/>
          </a:bodyPr>
          <a:lstStyle/>
          <a:p>
            <a:r>
              <a:rPr lang="en-US" sz="2600" dirty="0"/>
              <a:t>40% </a:t>
            </a:r>
            <a:r>
              <a:rPr lang="en-US" sz="2600" dirty="0" err="1"/>
              <a:t>specialfunktionen</a:t>
            </a:r>
            <a:r>
              <a:rPr lang="en-US" sz="2600" dirty="0"/>
              <a:t> </a:t>
            </a:r>
            <a:r>
              <a:rPr lang="en-US" sz="2600" dirty="0" err="1"/>
              <a:t>socialsygeplejerske</a:t>
            </a:r>
            <a:r>
              <a:rPr lang="en-US" sz="2600" dirty="0"/>
              <a:t> </a:t>
            </a:r>
          </a:p>
          <a:p>
            <a:endParaRPr lang="en-US" sz="2600" dirty="0"/>
          </a:p>
          <a:p>
            <a:r>
              <a:rPr lang="en-US" sz="2600" dirty="0"/>
              <a:t>40% </a:t>
            </a:r>
            <a:r>
              <a:rPr lang="en-US" sz="2600" dirty="0" err="1"/>
              <a:t>projektstilling</a:t>
            </a:r>
            <a:r>
              <a:rPr lang="en-US" sz="2600" dirty="0"/>
              <a:t> </a:t>
            </a:r>
          </a:p>
          <a:p>
            <a:endParaRPr lang="en-US" sz="2600" dirty="0"/>
          </a:p>
          <a:p>
            <a:r>
              <a:rPr lang="en-US" sz="2600" dirty="0"/>
              <a:t>20% </a:t>
            </a:r>
            <a:r>
              <a:rPr lang="en-US" sz="2600" dirty="0" err="1"/>
              <a:t>i</a:t>
            </a:r>
            <a:r>
              <a:rPr lang="en-US" sz="2600" dirty="0"/>
              <a:t> </a:t>
            </a:r>
            <a:r>
              <a:rPr lang="en-US" sz="2600" dirty="0" err="1"/>
              <a:t>Børne</a:t>
            </a:r>
            <a:r>
              <a:rPr lang="en-US" sz="2600" dirty="0"/>
              <a:t>- &amp; </a:t>
            </a:r>
            <a:r>
              <a:rPr lang="en-US" sz="2600" dirty="0" err="1"/>
              <a:t>Ungemodtagelsen</a:t>
            </a:r>
            <a:r>
              <a:rPr lang="en-US" sz="2600" dirty="0"/>
              <a:t> </a:t>
            </a:r>
            <a:r>
              <a:rPr lang="en-US" sz="2600" dirty="0" err="1"/>
              <a:t>i</a:t>
            </a:r>
            <a:r>
              <a:rPr lang="en-US" sz="2600" dirty="0"/>
              <a:t> </a:t>
            </a:r>
            <a:r>
              <a:rPr lang="en-US" sz="2600" dirty="0" err="1"/>
              <a:t>plejen</a:t>
            </a:r>
            <a:r>
              <a:rPr lang="en-US" sz="2600" dirty="0"/>
              <a:t> </a:t>
            </a:r>
            <a:r>
              <a:rPr lang="en-US" sz="2600" dirty="0" err="1"/>
              <a:t>som</a:t>
            </a:r>
            <a:r>
              <a:rPr lang="en-US" sz="2600" dirty="0"/>
              <a:t> basis </a:t>
            </a:r>
            <a:r>
              <a:rPr lang="en-US" sz="2600" dirty="0" err="1"/>
              <a:t>spl</a:t>
            </a:r>
            <a:r>
              <a:rPr lang="en-US" sz="2600" dirty="0"/>
              <a:t>. med </a:t>
            </a:r>
            <a:r>
              <a:rPr lang="en-US" sz="2600" dirty="0" err="1"/>
              <a:t>understøttende</a:t>
            </a:r>
            <a:r>
              <a:rPr lang="en-US" sz="2600" dirty="0"/>
              <a:t> </a:t>
            </a:r>
            <a:r>
              <a:rPr lang="en-US" sz="2600" dirty="0" err="1"/>
              <a:t>viden</a:t>
            </a:r>
            <a:r>
              <a:rPr lang="en-US" sz="2600" dirty="0"/>
              <a:t> om </a:t>
            </a:r>
            <a:r>
              <a:rPr lang="en-US" sz="2600" dirty="0" err="1"/>
              <a:t>børn</a:t>
            </a:r>
            <a:r>
              <a:rPr lang="en-US" sz="2600" dirty="0"/>
              <a:t> </a:t>
            </a:r>
            <a:r>
              <a:rPr lang="en-US" sz="2600" dirty="0" err="1"/>
              <a:t>og</a:t>
            </a:r>
            <a:r>
              <a:rPr lang="en-US" sz="2600" dirty="0"/>
              <a:t> </a:t>
            </a:r>
            <a:r>
              <a:rPr lang="en-US" sz="2600" dirty="0" err="1"/>
              <a:t>unge</a:t>
            </a:r>
            <a:r>
              <a:rPr lang="en-US" sz="2600" dirty="0"/>
              <a:t> </a:t>
            </a:r>
            <a:r>
              <a:rPr lang="en-US" sz="2600" dirty="0" err="1"/>
              <a:t>i</a:t>
            </a:r>
            <a:r>
              <a:rPr lang="en-US" sz="2600" dirty="0"/>
              <a:t> </a:t>
            </a:r>
            <a:r>
              <a:rPr lang="en-US" sz="2600" dirty="0" err="1"/>
              <a:t>sårbare</a:t>
            </a:r>
            <a:r>
              <a:rPr lang="en-US" sz="2600" dirty="0"/>
              <a:t> </a:t>
            </a:r>
            <a:r>
              <a:rPr lang="en-US" sz="2600" dirty="0" err="1"/>
              <a:t>situationer</a:t>
            </a:r>
            <a:r>
              <a:rPr lang="en-US" sz="2600" dirty="0"/>
              <a:t> </a:t>
            </a:r>
          </a:p>
        </p:txBody>
      </p:sp>
    </p:spTree>
    <p:extLst>
      <p:ext uri="{BB962C8B-B14F-4D97-AF65-F5344CB8AC3E}">
        <p14:creationId xmlns:p14="http://schemas.microsoft.com/office/powerpoint/2010/main" val="1151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F68701-B59F-F694-2C86-0849205EC5B7}"/>
              </a:ext>
            </a:extLst>
          </p:cNvPr>
          <p:cNvSpPr>
            <a:spLocks noGrp="1"/>
          </p:cNvSpPr>
          <p:nvPr>
            <p:ph type="title"/>
          </p:nvPr>
        </p:nvSpPr>
        <p:spPr>
          <a:xfrm>
            <a:off x="0" y="137160"/>
            <a:ext cx="7757731" cy="783144"/>
          </a:xfrm>
        </p:spPr>
        <p:txBody>
          <a:bodyPr vert="horz" lIns="91440" tIns="45720" rIns="91440" bIns="45720" rtlCol="0" anchor="ctr">
            <a:normAutofit/>
          </a:bodyPr>
          <a:lstStyle/>
          <a:p>
            <a:r>
              <a:rPr lang="en-US" sz="2800" b="1" dirty="0" err="1">
                <a:solidFill>
                  <a:srgbClr val="FFC000"/>
                </a:solidFill>
                <a:latin typeface="Cavolini" panose="03000502040302020204" pitchFamily="66" charset="0"/>
                <a:cs typeface="Cavolini" panose="03000502040302020204" pitchFamily="66" charset="0"/>
              </a:rPr>
              <a:t>Tværsektoriel</a:t>
            </a:r>
            <a:r>
              <a:rPr lang="en-US" sz="2800" b="1" dirty="0">
                <a:solidFill>
                  <a:srgbClr val="FFC000"/>
                </a:solidFill>
                <a:latin typeface="Cavolini" panose="03000502040302020204" pitchFamily="66" charset="0"/>
                <a:cs typeface="Cavolini" panose="03000502040302020204" pitchFamily="66" charset="0"/>
              </a:rPr>
              <a:t> </a:t>
            </a:r>
            <a:r>
              <a:rPr lang="en-US" sz="2800" b="1" dirty="0" err="1">
                <a:solidFill>
                  <a:srgbClr val="FFC000"/>
                </a:solidFill>
                <a:latin typeface="Cavolini" panose="03000502040302020204" pitchFamily="66" charset="0"/>
                <a:cs typeface="Cavolini" panose="03000502040302020204" pitchFamily="66" charset="0"/>
              </a:rPr>
              <a:t>og</a:t>
            </a:r>
            <a:r>
              <a:rPr lang="en-US" sz="2800" b="1" dirty="0">
                <a:solidFill>
                  <a:srgbClr val="FFC000"/>
                </a:solidFill>
                <a:latin typeface="Cavolini" panose="03000502040302020204" pitchFamily="66" charset="0"/>
                <a:cs typeface="Cavolini" panose="03000502040302020204" pitchFamily="66" charset="0"/>
              </a:rPr>
              <a:t> </a:t>
            </a:r>
            <a:r>
              <a:rPr lang="en-US" sz="2800" b="1" dirty="0" err="1">
                <a:solidFill>
                  <a:srgbClr val="FFC000"/>
                </a:solidFill>
                <a:latin typeface="Cavolini" panose="03000502040302020204" pitchFamily="66" charset="0"/>
                <a:cs typeface="Cavolini" panose="03000502040302020204" pitchFamily="66" charset="0"/>
              </a:rPr>
              <a:t>brobyggende</a:t>
            </a:r>
            <a:r>
              <a:rPr lang="en-US" sz="2800" b="1" dirty="0">
                <a:solidFill>
                  <a:srgbClr val="FFC000"/>
                </a:solidFill>
                <a:latin typeface="Cavolini" panose="03000502040302020204" pitchFamily="66" charset="0"/>
                <a:cs typeface="Cavolini" panose="03000502040302020204" pitchFamily="66" charset="0"/>
              </a:rPr>
              <a:t> </a:t>
            </a:r>
            <a:r>
              <a:rPr lang="en-US" sz="2800" b="1" dirty="0" err="1">
                <a:solidFill>
                  <a:srgbClr val="FFC000"/>
                </a:solidFill>
                <a:latin typeface="Cavolini" panose="03000502040302020204" pitchFamily="66" charset="0"/>
                <a:cs typeface="Cavolini" panose="03000502040302020204" pitchFamily="66" charset="0"/>
              </a:rPr>
              <a:t>funktion</a:t>
            </a:r>
            <a:endParaRPr lang="en-US" sz="2800" b="1" dirty="0">
              <a:solidFill>
                <a:srgbClr val="FFC000"/>
              </a:solidFill>
              <a:latin typeface="Cavolini" panose="03000502040302020204" pitchFamily="66" charset="0"/>
              <a:cs typeface="Cavolini" panose="03000502040302020204" pitchFamily="66" charset="0"/>
            </a:endParaRPr>
          </a:p>
        </p:txBody>
      </p:sp>
      <p:pic>
        <p:nvPicPr>
          <p:cNvPr id="6" name="Billede 5" descr="Et billede, der indeholder Grafik, design, kunst">
            <a:extLst>
              <a:ext uri="{FF2B5EF4-FFF2-40B4-BE49-F238E27FC236}">
                <a16:creationId xmlns:a16="http://schemas.microsoft.com/office/drawing/2014/main" id="{D883D240-8EE0-B752-FBB3-97FAC7F8DB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9130"/>
          <a:stretch/>
        </p:blipFill>
        <p:spPr>
          <a:xfrm>
            <a:off x="0" y="715038"/>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Pladsholder til indhold 2">
            <a:extLst>
              <a:ext uri="{FF2B5EF4-FFF2-40B4-BE49-F238E27FC236}">
                <a16:creationId xmlns:a16="http://schemas.microsoft.com/office/drawing/2014/main" id="{37EB21E2-71C2-55BF-4960-8BDA19816D13}"/>
              </a:ext>
            </a:extLst>
          </p:cNvPr>
          <p:cNvSpPr>
            <a:spLocks noGrp="1"/>
          </p:cNvSpPr>
          <p:nvPr>
            <p:ph sz="half" idx="2"/>
          </p:nvPr>
        </p:nvSpPr>
        <p:spPr>
          <a:xfrm>
            <a:off x="1471168" y="4268153"/>
            <a:ext cx="8864599" cy="2452687"/>
          </a:xfrm>
        </p:spPr>
        <p:txBody>
          <a:bodyPr vert="horz" lIns="91440" tIns="45720" rIns="91440" bIns="45720" rtlCol="0" anchor="ctr">
            <a:normAutofit/>
          </a:bodyPr>
          <a:lstStyle/>
          <a:p>
            <a:pPr marL="0" indent="0">
              <a:buNone/>
            </a:pPr>
            <a:r>
              <a:rPr lang="en-US" sz="1800" i="1" dirty="0"/>
              <a:t>Som </a:t>
            </a:r>
            <a:r>
              <a:rPr lang="en-US" sz="1800" i="1" dirty="0" err="1"/>
              <a:t>har</a:t>
            </a:r>
            <a:r>
              <a:rPr lang="en-US" sz="1800" i="1" dirty="0"/>
              <a:t> </a:t>
            </a:r>
            <a:r>
              <a:rPr lang="en-US" sz="1800" i="1" dirty="0" err="1"/>
              <a:t>til</a:t>
            </a:r>
            <a:r>
              <a:rPr lang="en-US" sz="1800" i="1" dirty="0"/>
              <a:t> </a:t>
            </a:r>
            <a:r>
              <a:rPr lang="en-US" sz="1800" i="1" dirty="0" err="1"/>
              <a:t>formål</a:t>
            </a:r>
            <a:r>
              <a:rPr lang="en-US" sz="1800" i="1" dirty="0"/>
              <a:t> at </a:t>
            </a:r>
            <a:r>
              <a:rPr lang="en-US" sz="1800" i="1" dirty="0" err="1"/>
              <a:t>s</a:t>
            </a:r>
            <a:r>
              <a:rPr lang="en-US" sz="1800" b="0" i="1" dirty="0" err="1"/>
              <a:t>tøtte</a:t>
            </a:r>
            <a:r>
              <a:rPr lang="en-US" sz="1800" b="0" i="1" dirty="0"/>
              <a:t> </a:t>
            </a:r>
            <a:r>
              <a:rPr lang="en-US" sz="1800" b="0" i="1" dirty="0" err="1"/>
              <a:t>børn</a:t>
            </a:r>
            <a:r>
              <a:rPr lang="en-US" sz="1800" b="0" i="1" dirty="0"/>
              <a:t> </a:t>
            </a:r>
            <a:r>
              <a:rPr lang="en-US" sz="1800" b="0" i="1" dirty="0" err="1"/>
              <a:t>og</a:t>
            </a:r>
            <a:r>
              <a:rPr lang="en-US" sz="1800" b="0" i="1" dirty="0"/>
              <a:t> </a:t>
            </a:r>
            <a:r>
              <a:rPr lang="en-US" sz="1800" b="0" i="1" dirty="0" err="1"/>
              <a:t>unge</a:t>
            </a:r>
            <a:r>
              <a:rPr lang="en-US" sz="1800" b="0" i="1" dirty="0"/>
              <a:t>, </a:t>
            </a:r>
            <a:r>
              <a:rPr lang="en-US" sz="1800" b="0" i="1" dirty="0" err="1"/>
              <a:t>i</a:t>
            </a:r>
            <a:r>
              <a:rPr lang="en-US" sz="1800" b="0" i="1" dirty="0"/>
              <a:t> </a:t>
            </a:r>
            <a:r>
              <a:rPr lang="en-US" sz="1800" b="0" i="1" dirty="0" err="1"/>
              <a:t>en</a:t>
            </a:r>
            <a:r>
              <a:rPr lang="en-US" sz="1800" b="0" i="1" dirty="0"/>
              <a:t> </a:t>
            </a:r>
            <a:r>
              <a:rPr lang="en-US" sz="1800" b="0" i="1" dirty="0" err="1"/>
              <a:t>sårbar</a:t>
            </a:r>
            <a:r>
              <a:rPr lang="en-US" sz="1800" b="0" i="1" dirty="0"/>
              <a:t> situation, </a:t>
            </a:r>
            <a:r>
              <a:rPr lang="en-US" sz="1800" b="0" i="1" dirty="0" err="1"/>
              <a:t>både</a:t>
            </a:r>
            <a:r>
              <a:rPr lang="en-US" sz="1800" b="0" i="1" dirty="0"/>
              <a:t> under </a:t>
            </a:r>
            <a:r>
              <a:rPr lang="en-US" sz="1800" b="0" i="1" dirty="0" err="1"/>
              <a:t>og</a:t>
            </a:r>
            <a:r>
              <a:rPr lang="en-US" sz="1800" b="0" i="1" dirty="0"/>
              <a:t> </a:t>
            </a:r>
            <a:r>
              <a:rPr lang="en-US" sz="1800" b="0" i="1" dirty="0" err="1"/>
              <a:t>efter</a:t>
            </a:r>
            <a:r>
              <a:rPr lang="en-US" sz="1800" b="0" i="1" dirty="0"/>
              <a:t> </a:t>
            </a:r>
            <a:r>
              <a:rPr lang="en-US" sz="1800" b="0" i="1" dirty="0" err="1"/>
              <a:t>indlæggelse</a:t>
            </a:r>
            <a:r>
              <a:rPr lang="en-US" sz="1800" b="0" i="1" dirty="0"/>
              <a:t>. Vores </a:t>
            </a:r>
            <a:r>
              <a:rPr lang="en-US" sz="1800" b="0" i="1" dirty="0" err="1"/>
              <a:t>arbejde</a:t>
            </a:r>
            <a:r>
              <a:rPr lang="en-US" sz="1800" b="0" i="1" dirty="0"/>
              <a:t> stopper </a:t>
            </a:r>
            <a:r>
              <a:rPr lang="en-US" sz="1800" b="0" i="1" dirty="0" err="1"/>
              <a:t>ikke</a:t>
            </a:r>
            <a:r>
              <a:rPr lang="en-US" sz="1800" b="0" i="1" dirty="0"/>
              <a:t> </a:t>
            </a:r>
            <a:r>
              <a:rPr lang="en-US" sz="1800" b="0" i="1" dirty="0" err="1"/>
              <a:t>ved</a:t>
            </a:r>
            <a:r>
              <a:rPr lang="en-US" sz="1800" b="0" i="1" dirty="0"/>
              <a:t> </a:t>
            </a:r>
            <a:r>
              <a:rPr lang="en-US" sz="1800" b="0" i="1" dirty="0" err="1"/>
              <a:t>Herlev</a:t>
            </a:r>
            <a:r>
              <a:rPr lang="en-US" sz="1800" b="0" i="1" dirty="0"/>
              <a:t> </a:t>
            </a:r>
            <a:r>
              <a:rPr lang="en-US" sz="1800" b="0" i="1" dirty="0" err="1"/>
              <a:t>matriklen</a:t>
            </a:r>
            <a:r>
              <a:rPr lang="en-US" sz="1800" b="0" i="1" dirty="0"/>
              <a:t>, men </a:t>
            </a:r>
            <a:r>
              <a:rPr lang="en-US" sz="1800" b="0" i="1" dirty="0" err="1"/>
              <a:t>bygger</a:t>
            </a:r>
            <a:r>
              <a:rPr lang="en-US" sz="1800" b="0" i="1" dirty="0"/>
              <a:t> bro </a:t>
            </a:r>
            <a:r>
              <a:rPr lang="en-US" sz="1800" b="0" i="1" dirty="0" err="1"/>
              <a:t>til</a:t>
            </a:r>
            <a:r>
              <a:rPr lang="en-US" sz="1800" b="0" i="1" dirty="0"/>
              <a:t> </a:t>
            </a:r>
            <a:r>
              <a:rPr lang="en-US" sz="1800" b="0" i="1" dirty="0" err="1"/>
              <a:t>kommunen</a:t>
            </a:r>
            <a:r>
              <a:rPr lang="en-US" sz="1800" b="0" i="1" dirty="0"/>
              <a:t>, </a:t>
            </a:r>
            <a:r>
              <a:rPr lang="en-US" sz="1800" b="0" i="1" dirty="0" err="1"/>
              <a:t>NGO’er</a:t>
            </a:r>
            <a:r>
              <a:rPr lang="en-US" sz="1800" b="0" i="1" dirty="0"/>
              <a:t> </a:t>
            </a:r>
            <a:r>
              <a:rPr lang="en-US" sz="1800" b="0" i="1" dirty="0" err="1"/>
              <a:t>og</a:t>
            </a:r>
            <a:r>
              <a:rPr lang="en-US" sz="1800" b="0" i="1" dirty="0"/>
              <a:t> </a:t>
            </a:r>
            <a:r>
              <a:rPr lang="en-US" sz="1800" b="0" i="1" dirty="0" err="1"/>
              <a:t>andre</a:t>
            </a:r>
            <a:r>
              <a:rPr lang="en-US" sz="1800" b="0" i="1" dirty="0"/>
              <a:t> </a:t>
            </a:r>
            <a:r>
              <a:rPr lang="en-US" sz="1800" b="0" i="1" dirty="0" err="1"/>
              <a:t>relevante</a:t>
            </a:r>
            <a:r>
              <a:rPr lang="en-US" sz="1800" b="0" i="1" dirty="0"/>
              <a:t> </a:t>
            </a:r>
            <a:r>
              <a:rPr lang="en-US" sz="1800" b="0" i="1" dirty="0" err="1"/>
              <a:t>instanser</a:t>
            </a:r>
            <a:r>
              <a:rPr lang="en-US" sz="1800" b="0" i="1" dirty="0"/>
              <a:t>, </a:t>
            </a:r>
            <a:r>
              <a:rPr lang="en-US" sz="1800" b="0" i="1" dirty="0" err="1"/>
              <a:t>som</a:t>
            </a:r>
            <a:r>
              <a:rPr lang="en-US" sz="1800" b="0" i="1" dirty="0"/>
              <a:t> </a:t>
            </a:r>
            <a:r>
              <a:rPr lang="en-US" sz="1800" b="0" i="1" dirty="0" err="1"/>
              <a:t>kan</a:t>
            </a:r>
            <a:r>
              <a:rPr lang="en-US" sz="1800" b="0" i="1" dirty="0"/>
              <a:t> </a:t>
            </a:r>
            <a:r>
              <a:rPr lang="en-US" sz="1800" b="0" i="1" dirty="0" err="1"/>
              <a:t>være</a:t>
            </a:r>
            <a:r>
              <a:rPr lang="en-US" sz="1800" b="0" i="1" dirty="0"/>
              <a:t> med </a:t>
            </a:r>
            <a:r>
              <a:rPr lang="en-US" sz="1800" b="0" i="1" dirty="0" err="1"/>
              <a:t>ti</a:t>
            </a:r>
            <a:r>
              <a:rPr lang="en-US" sz="1800" i="1" dirty="0" err="1"/>
              <a:t>l</a:t>
            </a:r>
            <a:r>
              <a:rPr lang="en-US" sz="1800" i="1" dirty="0"/>
              <a:t> at </a:t>
            </a:r>
            <a:r>
              <a:rPr lang="en-US" sz="1800" i="1" dirty="0" err="1"/>
              <a:t>hjælpe</a:t>
            </a:r>
            <a:r>
              <a:rPr lang="en-US" sz="1800" i="1" dirty="0"/>
              <a:t> </a:t>
            </a:r>
            <a:r>
              <a:rPr lang="en-US" sz="1800" i="1" dirty="0" err="1"/>
              <a:t>og</a:t>
            </a:r>
            <a:r>
              <a:rPr lang="en-US" sz="1800" i="1" dirty="0"/>
              <a:t> </a:t>
            </a:r>
            <a:r>
              <a:rPr lang="en-US" sz="1800" i="1" dirty="0" err="1"/>
              <a:t>understøtte</a:t>
            </a:r>
            <a:r>
              <a:rPr lang="en-US" sz="1800" i="1" dirty="0"/>
              <a:t> den </a:t>
            </a:r>
            <a:r>
              <a:rPr lang="en-US" sz="1800" i="1" dirty="0" err="1"/>
              <a:t>unge</a:t>
            </a:r>
            <a:r>
              <a:rPr lang="en-US" sz="1800" i="1" dirty="0"/>
              <a:t>.</a:t>
            </a:r>
          </a:p>
        </p:txBody>
      </p:sp>
      <p:sp>
        <p:nvSpPr>
          <p:cNvPr id="11" name="Slide Number Placeholder 4">
            <a:extLst>
              <a:ext uri="{FF2B5EF4-FFF2-40B4-BE49-F238E27FC236}">
                <a16:creationId xmlns:a16="http://schemas.microsoft.com/office/drawing/2014/main" id="{140ECC6E-15CB-1D2D-336A-0EBD015B627F}"/>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spcAft>
                <a:spcPts val="600"/>
              </a:spcAft>
              <a:defRPr/>
            </a:pPr>
            <a:fld id="{0DAB5548-7253-48D6-B95B-F3D312A72220}" type="slidenum">
              <a:rPr lang="en-US">
                <a:solidFill>
                  <a:schemeClr val="tx1">
                    <a:lumMod val="75000"/>
                    <a:lumOff val="25000"/>
                  </a:schemeClr>
                </a:solidFill>
                <a:latin typeface="Calibri" panose="020F0502020204030204"/>
              </a:rPr>
              <a:pPr>
                <a:spcAft>
                  <a:spcPts val="600"/>
                </a:spcAft>
                <a:defRPr/>
              </a:pPr>
              <a:t>13</a:t>
            </a:fld>
            <a:endParaRPr lang="en-US">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3843425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2885D04-3AA5-E40F-8872-624F78CA5475}"/>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b="1" kern="1200" dirty="0" err="1">
                <a:solidFill>
                  <a:schemeClr val="accent6">
                    <a:lumMod val="60000"/>
                    <a:lumOff val="40000"/>
                  </a:schemeClr>
                </a:solidFill>
                <a:latin typeface="+mj-lt"/>
                <a:ea typeface="+mj-ea"/>
                <a:cs typeface="+mj-cs"/>
              </a:rPr>
              <a:t>Målgruppen</a:t>
            </a:r>
            <a:endParaRPr lang="en-US" b="1" kern="1200" dirty="0">
              <a:solidFill>
                <a:schemeClr val="accent6">
                  <a:lumMod val="60000"/>
                  <a:lumOff val="40000"/>
                </a:schemeClr>
              </a:solidFill>
              <a:latin typeface="+mj-lt"/>
              <a:ea typeface="+mj-ea"/>
              <a:cs typeface="+mj-cs"/>
            </a:endParaRPr>
          </a:p>
        </p:txBody>
      </p:sp>
      <p:sp>
        <p:nvSpPr>
          <p:cNvPr id="3" name="Pladsholder til indhold 2">
            <a:extLst>
              <a:ext uri="{FF2B5EF4-FFF2-40B4-BE49-F238E27FC236}">
                <a16:creationId xmlns:a16="http://schemas.microsoft.com/office/drawing/2014/main" id="{C002349B-E1D8-5064-6960-A1FE5E50780C}"/>
              </a:ext>
            </a:extLst>
          </p:cNvPr>
          <p:cNvSpPr>
            <a:spLocks noGrp="1"/>
          </p:cNvSpPr>
          <p:nvPr>
            <p:ph sz="half" idx="1"/>
          </p:nvPr>
        </p:nvSpPr>
        <p:spPr>
          <a:xfrm>
            <a:off x="1957987" y="2037523"/>
            <a:ext cx="8276026" cy="3714274"/>
          </a:xfrm>
        </p:spPr>
        <p:txBody>
          <a:bodyPr vert="horz" lIns="91440" tIns="45720" rIns="91440" bIns="45720" rtlCol="0" anchor="ctr">
            <a:normAutofit/>
          </a:bodyPr>
          <a:lstStyle/>
          <a:p>
            <a:pPr marL="1348105" lvl="3"/>
            <a:r>
              <a:rPr lang="en-US" sz="1700" dirty="0">
                <a:solidFill>
                  <a:schemeClr val="tx1">
                    <a:lumMod val="85000"/>
                    <a:lumOff val="15000"/>
                  </a:schemeClr>
                </a:solidFill>
              </a:rPr>
              <a:t>Ca. 8- det </a:t>
            </a:r>
            <a:r>
              <a:rPr lang="en-US" sz="1700" dirty="0" err="1">
                <a:solidFill>
                  <a:schemeClr val="tx1">
                    <a:lumMod val="85000"/>
                    <a:lumOff val="15000"/>
                  </a:schemeClr>
                </a:solidFill>
              </a:rPr>
              <a:t>fyldte</a:t>
            </a:r>
            <a:r>
              <a:rPr lang="en-US" sz="1700" dirty="0">
                <a:solidFill>
                  <a:schemeClr val="tx1">
                    <a:lumMod val="85000"/>
                    <a:lumOff val="15000"/>
                  </a:schemeClr>
                </a:solidFill>
              </a:rPr>
              <a:t> 18 </a:t>
            </a:r>
            <a:r>
              <a:rPr lang="en-US" sz="1700" dirty="0" err="1">
                <a:solidFill>
                  <a:schemeClr val="tx1">
                    <a:lumMod val="85000"/>
                    <a:lumOff val="15000"/>
                  </a:schemeClr>
                </a:solidFill>
              </a:rPr>
              <a:t>år</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Skolefravær</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Mistrivsel</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Ensomhed</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Alkohol</a:t>
            </a:r>
            <a:r>
              <a:rPr lang="en-US" sz="1700" dirty="0">
                <a:solidFill>
                  <a:schemeClr val="tx1">
                    <a:lumMod val="85000"/>
                    <a:lumOff val="15000"/>
                  </a:schemeClr>
                </a:solidFill>
              </a:rPr>
              <a:t> </a:t>
            </a:r>
            <a:r>
              <a:rPr lang="en-US" sz="1700" dirty="0" err="1">
                <a:solidFill>
                  <a:schemeClr val="tx1">
                    <a:lumMod val="85000"/>
                    <a:lumOff val="15000"/>
                  </a:schemeClr>
                </a:solidFill>
              </a:rPr>
              <a:t>eller</a:t>
            </a:r>
            <a:r>
              <a:rPr lang="en-US" sz="1700" dirty="0">
                <a:solidFill>
                  <a:schemeClr val="tx1">
                    <a:lumMod val="85000"/>
                    <a:lumOff val="15000"/>
                  </a:schemeClr>
                </a:solidFill>
              </a:rPr>
              <a:t> </a:t>
            </a:r>
            <a:r>
              <a:rPr lang="en-US" sz="1700" dirty="0" err="1">
                <a:solidFill>
                  <a:schemeClr val="tx1">
                    <a:lumMod val="85000"/>
                    <a:lumOff val="15000"/>
                  </a:schemeClr>
                </a:solidFill>
              </a:rPr>
              <a:t>rusmiddel</a:t>
            </a:r>
            <a:r>
              <a:rPr lang="en-US" sz="1700" dirty="0">
                <a:solidFill>
                  <a:schemeClr val="tx1">
                    <a:lumMod val="85000"/>
                    <a:lumOff val="15000"/>
                  </a:schemeClr>
                </a:solidFill>
              </a:rPr>
              <a:t> </a:t>
            </a:r>
            <a:r>
              <a:rPr lang="en-US" sz="1700" dirty="0" err="1">
                <a:solidFill>
                  <a:schemeClr val="tx1">
                    <a:lumMod val="85000"/>
                    <a:lumOff val="15000"/>
                  </a:schemeClr>
                </a:solidFill>
              </a:rPr>
              <a:t>brug</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Selvmordsforsøg</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Selvskade</a:t>
            </a:r>
            <a:r>
              <a:rPr lang="en-US" sz="1700" dirty="0">
                <a:solidFill>
                  <a:schemeClr val="tx1">
                    <a:lumMod val="85000"/>
                    <a:lumOff val="15000"/>
                  </a:schemeClr>
                </a:solidFill>
              </a:rPr>
              <a:t>/</a:t>
            </a:r>
            <a:r>
              <a:rPr lang="en-US" sz="1700" dirty="0" err="1">
                <a:solidFill>
                  <a:schemeClr val="tx1">
                    <a:lumMod val="85000"/>
                    <a:lumOff val="15000"/>
                  </a:schemeClr>
                </a:solidFill>
              </a:rPr>
              <a:t>selvskadende</a:t>
            </a:r>
            <a:r>
              <a:rPr lang="en-US" sz="1700" dirty="0">
                <a:solidFill>
                  <a:schemeClr val="tx1">
                    <a:lumMod val="85000"/>
                    <a:lumOff val="15000"/>
                  </a:schemeClr>
                </a:solidFill>
              </a:rPr>
              <a:t> </a:t>
            </a:r>
            <a:r>
              <a:rPr lang="en-US" sz="1700" dirty="0" err="1">
                <a:solidFill>
                  <a:schemeClr val="tx1">
                    <a:lumMod val="85000"/>
                    <a:lumOff val="15000"/>
                  </a:schemeClr>
                </a:solidFill>
              </a:rPr>
              <a:t>adfærd</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Akut</a:t>
            </a:r>
            <a:r>
              <a:rPr lang="en-US" sz="1700" dirty="0">
                <a:solidFill>
                  <a:schemeClr val="tx1">
                    <a:lumMod val="85000"/>
                    <a:lumOff val="15000"/>
                  </a:schemeClr>
                </a:solidFill>
              </a:rPr>
              <a:t> </a:t>
            </a:r>
            <a:r>
              <a:rPr lang="en-US" sz="1700" dirty="0" err="1">
                <a:solidFill>
                  <a:schemeClr val="tx1">
                    <a:lumMod val="85000"/>
                    <a:lumOff val="15000"/>
                  </a:schemeClr>
                </a:solidFill>
              </a:rPr>
              <a:t>belastningsreaktion</a:t>
            </a:r>
            <a:endParaRPr lang="en-US" sz="1700" dirty="0">
              <a:solidFill>
                <a:schemeClr val="tx1">
                  <a:lumMod val="85000"/>
                  <a:lumOff val="15000"/>
                </a:schemeClr>
              </a:solidFill>
            </a:endParaRPr>
          </a:p>
          <a:p>
            <a:pPr marL="1348105" lvl="3"/>
            <a:r>
              <a:rPr lang="en-US" sz="1700" dirty="0" err="1">
                <a:solidFill>
                  <a:schemeClr val="tx1">
                    <a:lumMod val="85000"/>
                    <a:lumOff val="15000"/>
                  </a:schemeClr>
                </a:solidFill>
              </a:rPr>
              <a:t>Udfordringer</a:t>
            </a:r>
            <a:r>
              <a:rPr lang="en-US" sz="1700" dirty="0">
                <a:solidFill>
                  <a:schemeClr val="tx1">
                    <a:lumMod val="85000"/>
                    <a:lumOff val="15000"/>
                  </a:schemeClr>
                </a:solidFill>
              </a:rPr>
              <a:t> </a:t>
            </a:r>
            <a:r>
              <a:rPr lang="en-US" sz="1700" dirty="0" err="1">
                <a:solidFill>
                  <a:schemeClr val="tx1">
                    <a:lumMod val="85000"/>
                    <a:lumOff val="15000"/>
                  </a:schemeClr>
                </a:solidFill>
              </a:rPr>
              <a:t>omkring</a:t>
            </a:r>
            <a:r>
              <a:rPr lang="en-US" sz="1700" dirty="0">
                <a:solidFill>
                  <a:schemeClr val="tx1">
                    <a:lumMod val="85000"/>
                    <a:lumOff val="15000"/>
                  </a:schemeClr>
                </a:solidFill>
              </a:rPr>
              <a:t> compliance </a:t>
            </a:r>
          </a:p>
          <a:p>
            <a:pPr marL="1348105" lvl="3"/>
            <a:r>
              <a:rPr lang="en-US" sz="1700" dirty="0" err="1">
                <a:solidFill>
                  <a:schemeClr val="tx1">
                    <a:lumMod val="85000"/>
                    <a:lumOff val="15000"/>
                  </a:schemeClr>
                </a:solidFill>
              </a:rPr>
              <a:t>Forældre</a:t>
            </a:r>
            <a:r>
              <a:rPr lang="en-US" sz="1700" dirty="0">
                <a:solidFill>
                  <a:schemeClr val="tx1">
                    <a:lumMod val="85000"/>
                    <a:lumOff val="15000"/>
                  </a:schemeClr>
                </a:solidFill>
              </a:rPr>
              <a:t> </a:t>
            </a:r>
            <a:r>
              <a:rPr lang="en-US" sz="1700" dirty="0" err="1">
                <a:solidFill>
                  <a:schemeClr val="tx1">
                    <a:lumMod val="85000"/>
                    <a:lumOff val="15000"/>
                  </a:schemeClr>
                </a:solidFill>
              </a:rPr>
              <a:t>på</a:t>
            </a:r>
            <a:r>
              <a:rPr lang="en-US" sz="1700" dirty="0">
                <a:solidFill>
                  <a:schemeClr val="tx1">
                    <a:lumMod val="85000"/>
                    <a:lumOff val="15000"/>
                  </a:schemeClr>
                </a:solidFill>
              </a:rPr>
              <a:t> </a:t>
            </a:r>
            <a:r>
              <a:rPr lang="en-US" sz="1700" dirty="0" err="1">
                <a:solidFill>
                  <a:schemeClr val="tx1">
                    <a:lumMod val="85000"/>
                    <a:lumOff val="15000"/>
                  </a:schemeClr>
                </a:solidFill>
              </a:rPr>
              <a:t>voksenafdelingerne</a:t>
            </a:r>
            <a:r>
              <a:rPr lang="en-US" sz="1700" dirty="0">
                <a:solidFill>
                  <a:schemeClr val="tx1">
                    <a:lumMod val="85000"/>
                    <a:lumOff val="15000"/>
                  </a:schemeClr>
                </a:solidFill>
              </a:rPr>
              <a:t> med </a:t>
            </a:r>
            <a:r>
              <a:rPr lang="en-US" sz="1700" dirty="0" err="1">
                <a:solidFill>
                  <a:schemeClr val="tx1">
                    <a:lumMod val="85000"/>
                    <a:lumOff val="15000"/>
                  </a:schemeClr>
                </a:solidFill>
              </a:rPr>
              <a:t>børn</a:t>
            </a:r>
            <a:r>
              <a:rPr lang="en-US" sz="1700" dirty="0">
                <a:solidFill>
                  <a:schemeClr val="tx1">
                    <a:lumMod val="85000"/>
                    <a:lumOff val="15000"/>
                  </a:schemeClr>
                </a:solidFill>
              </a:rPr>
              <a:t> </a:t>
            </a:r>
            <a:r>
              <a:rPr lang="en-US" sz="1700" dirty="0" err="1">
                <a:solidFill>
                  <a:schemeClr val="tx1">
                    <a:lumMod val="85000"/>
                    <a:lumOff val="15000"/>
                  </a:schemeClr>
                </a:solidFill>
              </a:rPr>
              <a:t>og</a:t>
            </a:r>
            <a:r>
              <a:rPr lang="en-US" sz="1700" dirty="0">
                <a:solidFill>
                  <a:schemeClr val="tx1">
                    <a:lumMod val="85000"/>
                    <a:lumOff val="15000"/>
                  </a:schemeClr>
                </a:solidFill>
              </a:rPr>
              <a:t> </a:t>
            </a:r>
            <a:r>
              <a:rPr lang="en-US" sz="1700" dirty="0" err="1">
                <a:solidFill>
                  <a:schemeClr val="tx1">
                    <a:lumMod val="85000"/>
                    <a:lumOff val="15000"/>
                  </a:schemeClr>
                </a:solidFill>
              </a:rPr>
              <a:t>unge</a:t>
            </a:r>
            <a:r>
              <a:rPr lang="en-US" sz="1700" dirty="0">
                <a:solidFill>
                  <a:schemeClr val="tx1">
                    <a:lumMod val="85000"/>
                    <a:lumOff val="15000"/>
                  </a:schemeClr>
                </a:solidFill>
              </a:rPr>
              <a:t> </a:t>
            </a:r>
            <a:r>
              <a:rPr lang="en-US" sz="1700" dirty="0" err="1">
                <a:solidFill>
                  <a:schemeClr val="tx1">
                    <a:lumMod val="85000"/>
                    <a:lumOff val="15000"/>
                  </a:schemeClr>
                </a:solidFill>
              </a:rPr>
              <a:t>i</a:t>
            </a:r>
            <a:r>
              <a:rPr lang="en-US" sz="1700" dirty="0">
                <a:solidFill>
                  <a:schemeClr val="tx1">
                    <a:lumMod val="85000"/>
                    <a:lumOff val="15000"/>
                  </a:schemeClr>
                </a:solidFill>
              </a:rPr>
              <a:t> </a:t>
            </a:r>
            <a:r>
              <a:rPr lang="en-US" sz="1700" dirty="0" err="1">
                <a:solidFill>
                  <a:schemeClr val="tx1">
                    <a:lumMod val="85000"/>
                    <a:lumOff val="15000"/>
                  </a:schemeClr>
                </a:solidFill>
              </a:rPr>
              <a:t>risiko</a:t>
            </a:r>
            <a:r>
              <a:rPr lang="en-US" sz="1700" dirty="0">
                <a:solidFill>
                  <a:schemeClr val="tx1">
                    <a:lumMod val="85000"/>
                    <a:lumOff val="15000"/>
                  </a:schemeClr>
                </a:solidFill>
              </a:rPr>
              <a:t> for </a:t>
            </a:r>
            <a:r>
              <a:rPr lang="en-US" sz="1700" dirty="0" err="1">
                <a:solidFill>
                  <a:schemeClr val="tx1">
                    <a:lumMod val="85000"/>
                    <a:lumOff val="15000"/>
                  </a:schemeClr>
                </a:solidFill>
              </a:rPr>
              <a:t>mistrivsel</a:t>
            </a:r>
            <a:r>
              <a:rPr lang="en-US" sz="1700" dirty="0">
                <a:solidFill>
                  <a:schemeClr val="tx1">
                    <a:lumMod val="85000"/>
                    <a:lumOff val="15000"/>
                  </a:schemeClr>
                </a:solidFill>
              </a:rPr>
              <a:t> </a:t>
            </a:r>
          </a:p>
          <a:p>
            <a:pPr marL="1348105" lvl="3"/>
            <a:r>
              <a:rPr lang="en-US" sz="1700" dirty="0" err="1">
                <a:solidFill>
                  <a:schemeClr val="tx1">
                    <a:lumMod val="85000"/>
                    <a:lumOff val="15000"/>
                  </a:schemeClr>
                </a:solidFill>
              </a:rPr>
              <a:t>Familier</a:t>
            </a:r>
            <a:r>
              <a:rPr lang="en-US" sz="1700" dirty="0">
                <a:solidFill>
                  <a:schemeClr val="tx1">
                    <a:lumMod val="85000"/>
                    <a:lumOff val="15000"/>
                  </a:schemeClr>
                </a:solidFill>
              </a:rPr>
              <a:t> I </a:t>
            </a:r>
            <a:r>
              <a:rPr lang="en-US" sz="1700" dirty="0" err="1">
                <a:solidFill>
                  <a:schemeClr val="tx1">
                    <a:lumMod val="85000"/>
                    <a:lumOff val="15000"/>
                  </a:schemeClr>
                </a:solidFill>
              </a:rPr>
              <a:t>sårbare</a:t>
            </a:r>
            <a:r>
              <a:rPr lang="en-US" sz="1700" dirty="0">
                <a:solidFill>
                  <a:schemeClr val="tx1">
                    <a:lumMod val="85000"/>
                    <a:lumOff val="15000"/>
                  </a:schemeClr>
                </a:solidFill>
              </a:rPr>
              <a:t> </a:t>
            </a:r>
            <a:r>
              <a:rPr lang="en-US" sz="1700" dirty="0" err="1">
                <a:solidFill>
                  <a:schemeClr val="tx1">
                    <a:lumMod val="85000"/>
                    <a:lumOff val="15000"/>
                  </a:schemeClr>
                </a:solidFill>
              </a:rPr>
              <a:t>eller</a:t>
            </a:r>
            <a:r>
              <a:rPr lang="en-US" sz="1700" dirty="0">
                <a:solidFill>
                  <a:schemeClr val="tx1">
                    <a:lumMod val="85000"/>
                    <a:lumOff val="15000"/>
                  </a:schemeClr>
                </a:solidFill>
              </a:rPr>
              <a:t> </a:t>
            </a:r>
            <a:r>
              <a:rPr lang="en-US" sz="1700" dirty="0" err="1">
                <a:solidFill>
                  <a:schemeClr val="tx1">
                    <a:lumMod val="85000"/>
                    <a:lumOff val="15000"/>
                  </a:schemeClr>
                </a:solidFill>
              </a:rPr>
              <a:t>udsatte</a:t>
            </a:r>
            <a:r>
              <a:rPr lang="en-US" sz="1700" dirty="0">
                <a:solidFill>
                  <a:schemeClr val="tx1">
                    <a:lumMod val="85000"/>
                    <a:lumOff val="15000"/>
                  </a:schemeClr>
                </a:solidFill>
              </a:rPr>
              <a:t> positioner I </a:t>
            </a:r>
            <a:r>
              <a:rPr lang="en-US" sz="1700" dirty="0" err="1">
                <a:solidFill>
                  <a:schemeClr val="tx1">
                    <a:lumMod val="85000"/>
                    <a:lumOff val="15000"/>
                  </a:schemeClr>
                </a:solidFill>
              </a:rPr>
              <a:t>mødet</a:t>
            </a:r>
            <a:r>
              <a:rPr lang="en-US" sz="1700" dirty="0">
                <a:solidFill>
                  <a:schemeClr val="tx1">
                    <a:lumMod val="85000"/>
                    <a:lumOff val="15000"/>
                  </a:schemeClr>
                </a:solidFill>
              </a:rPr>
              <a:t> med </a:t>
            </a:r>
            <a:r>
              <a:rPr lang="en-US" sz="1700" dirty="0" err="1">
                <a:solidFill>
                  <a:schemeClr val="tx1">
                    <a:lumMod val="85000"/>
                    <a:lumOff val="15000"/>
                  </a:schemeClr>
                </a:solidFill>
              </a:rPr>
              <a:t>sundhedsvæsenet</a:t>
            </a:r>
            <a:r>
              <a:rPr lang="en-US" sz="1700" dirty="0">
                <a:solidFill>
                  <a:schemeClr val="tx1">
                    <a:lumMod val="85000"/>
                    <a:lumOff val="15000"/>
                  </a:schemeClr>
                </a:solidFill>
              </a:rPr>
              <a:t> </a:t>
            </a:r>
          </a:p>
        </p:txBody>
      </p:sp>
      <p:sp>
        <p:nvSpPr>
          <p:cNvPr id="34" name="Freeform: Shape 3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14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D92E66DF-B8F8-EC5C-1D57-ABCAF59F8E36}"/>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dirty="0">
                <a:solidFill>
                  <a:schemeClr val="tx1"/>
                </a:solidFill>
                <a:latin typeface="+mj-lt"/>
                <a:ea typeface="+mj-ea"/>
                <a:cs typeface="+mj-cs"/>
              </a:rPr>
              <a:t>Vores </a:t>
            </a:r>
            <a:r>
              <a:rPr lang="en-US" kern="1200" dirty="0" err="1">
                <a:solidFill>
                  <a:schemeClr val="tx1"/>
                </a:solidFill>
                <a:latin typeface="+mj-lt"/>
                <a:ea typeface="+mj-ea"/>
                <a:cs typeface="+mj-cs"/>
              </a:rPr>
              <a:t>fokus</a:t>
            </a:r>
            <a:r>
              <a:rPr lang="en-US" kern="1200" dirty="0">
                <a:solidFill>
                  <a:schemeClr val="tx1"/>
                </a:solidFill>
                <a:latin typeface="+mj-lt"/>
                <a:ea typeface="+mj-ea"/>
                <a:cs typeface="+mj-cs"/>
              </a:rPr>
              <a:t> </a:t>
            </a:r>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72AF5A52-E8C3-7F44-6160-DF9C95145922}"/>
              </a:ext>
            </a:extLst>
          </p:cNvPr>
          <p:cNvSpPr>
            <a:spLocks noGrp="1"/>
          </p:cNvSpPr>
          <p:nvPr>
            <p:ph sz="half" idx="1"/>
          </p:nvPr>
        </p:nvSpPr>
        <p:spPr>
          <a:xfrm>
            <a:off x="838200" y="1825625"/>
            <a:ext cx="5393361" cy="4351338"/>
          </a:xfrm>
        </p:spPr>
        <p:txBody>
          <a:bodyPr vert="horz" lIns="91440" tIns="45720" rIns="91440" bIns="45720" rtlCol="0">
            <a:normAutofit/>
          </a:bodyPr>
          <a:lstStyle/>
          <a:p>
            <a:r>
              <a:rPr lang="en-US" b="1" dirty="0" err="1"/>
              <a:t>Undrende</a:t>
            </a:r>
            <a:r>
              <a:rPr lang="en-US" b="1" dirty="0"/>
              <a:t> </a:t>
            </a:r>
            <a:r>
              <a:rPr lang="en-US" b="1" dirty="0" err="1"/>
              <a:t>og</a:t>
            </a:r>
            <a:r>
              <a:rPr lang="en-US" b="1" dirty="0"/>
              <a:t> </a:t>
            </a:r>
            <a:r>
              <a:rPr lang="en-US" b="1" dirty="0" err="1"/>
              <a:t>nysgerrig</a:t>
            </a:r>
            <a:r>
              <a:rPr lang="en-US" b="1" dirty="0"/>
              <a:t> </a:t>
            </a:r>
            <a:r>
              <a:rPr lang="en-US" b="1" dirty="0" err="1"/>
              <a:t>tilgang</a:t>
            </a:r>
            <a:r>
              <a:rPr lang="en-US" b="1" dirty="0"/>
              <a:t> </a:t>
            </a:r>
            <a:endParaRPr lang="en-US" dirty="0"/>
          </a:p>
          <a:p>
            <a:r>
              <a:rPr lang="en-US" dirty="0" err="1"/>
              <a:t>Ulighed</a:t>
            </a:r>
            <a:r>
              <a:rPr lang="en-US" dirty="0"/>
              <a:t> </a:t>
            </a:r>
            <a:r>
              <a:rPr lang="en-US" dirty="0" err="1"/>
              <a:t>i</a:t>
            </a:r>
            <a:r>
              <a:rPr lang="en-US" dirty="0"/>
              <a:t> </a:t>
            </a:r>
            <a:r>
              <a:rPr lang="en-US" dirty="0" err="1"/>
              <a:t>sundhed</a:t>
            </a:r>
            <a:r>
              <a:rPr lang="en-US" dirty="0"/>
              <a:t> </a:t>
            </a:r>
          </a:p>
          <a:p>
            <a:r>
              <a:rPr lang="en-US" dirty="0" err="1"/>
              <a:t>Tidlig</a:t>
            </a:r>
            <a:r>
              <a:rPr lang="en-US" dirty="0"/>
              <a:t> </a:t>
            </a:r>
            <a:r>
              <a:rPr lang="en-US" dirty="0" err="1"/>
              <a:t>opsporing</a:t>
            </a:r>
            <a:r>
              <a:rPr lang="en-US" dirty="0"/>
              <a:t> </a:t>
            </a:r>
            <a:r>
              <a:rPr lang="en-US" dirty="0" err="1"/>
              <a:t>og</a:t>
            </a:r>
            <a:r>
              <a:rPr lang="en-US" dirty="0"/>
              <a:t> </a:t>
            </a:r>
            <a:r>
              <a:rPr lang="en-US" dirty="0" err="1"/>
              <a:t>indsats</a:t>
            </a:r>
            <a:r>
              <a:rPr lang="en-US" dirty="0"/>
              <a:t> </a:t>
            </a:r>
          </a:p>
          <a:p>
            <a:r>
              <a:rPr lang="en-US" dirty="0" err="1"/>
              <a:t>Unges</a:t>
            </a:r>
            <a:r>
              <a:rPr lang="en-US" dirty="0"/>
              <a:t> </a:t>
            </a:r>
            <a:r>
              <a:rPr lang="en-US" dirty="0" err="1"/>
              <a:t>rettigheder</a:t>
            </a:r>
            <a:r>
              <a:rPr lang="en-US" dirty="0"/>
              <a:t> </a:t>
            </a:r>
          </a:p>
          <a:p>
            <a:r>
              <a:rPr lang="en-US" dirty="0" err="1"/>
              <a:t>Minoriteter</a:t>
            </a:r>
            <a:r>
              <a:rPr lang="en-US" dirty="0"/>
              <a:t> </a:t>
            </a:r>
          </a:p>
          <a:p>
            <a:r>
              <a:rPr lang="en-US" dirty="0" err="1"/>
              <a:t>Meningsfulde</a:t>
            </a:r>
            <a:r>
              <a:rPr lang="en-US" dirty="0"/>
              <a:t> </a:t>
            </a:r>
            <a:r>
              <a:rPr lang="en-US" dirty="0" err="1"/>
              <a:t>forandringer</a:t>
            </a:r>
            <a:r>
              <a:rPr lang="en-US" dirty="0"/>
              <a:t> </a:t>
            </a:r>
          </a:p>
          <a:p>
            <a:r>
              <a:rPr lang="en-US" dirty="0" err="1"/>
              <a:t>Netværk</a:t>
            </a:r>
            <a:r>
              <a:rPr lang="en-US" dirty="0"/>
              <a:t> </a:t>
            </a:r>
            <a:r>
              <a:rPr lang="en-US" dirty="0" err="1"/>
              <a:t>og</a:t>
            </a:r>
            <a:r>
              <a:rPr lang="en-US" dirty="0"/>
              <a:t> </a:t>
            </a:r>
            <a:r>
              <a:rPr lang="en-US" dirty="0" err="1"/>
              <a:t>udvikling</a:t>
            </a:r>
            <a:r>
              <a:rPr lang="en-US" dirty="0"/>
              <a:t> </a:t>
            </a:r>
          </a:p>
        </p:txBody>
      </p:sp>
      <p:sp>
        <p:nvSpPr>
          <p:cNvPr id="16" name="Oval 1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dsholder til indhold 6" descr="Forskning kontur">
            <a:extLst>
              <a:ext uri="{FF2B5EF4-FFF2-40B4-BE49-F238E27FC236}">
                <a16:creationId xmlns:a16="http://schemas.microsoft.com/office/drawing/2014/main" id="{E552A553-2986-A71B-B490-752C183E9F8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ladsholder til slidenummer 4">
            <a:extLst>
              <a:ext uri="{FF2B5EF4-FFF2-40B4-BE49-F238E27FC236}">
                <a16:creationId xmlns:a16="http://schemas.microsoft.com/office/drawing/2014/main" id="{DCE73035-CA12-BF1D-ED63-64716D0914C2}"/>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pPr>
            <a:fld id="{0DAB5548-7253-48D6-B95B-F3D312A72220}" type="slidenum">
              <a:rPr lang="en-US" smtClean="0"/>
              <a:pPr>
                <a:spcAft>
                  <a:spcPts val="600"/>
                </a:spcAft>
              </a:pPr>
              <a:t>15</a:t>
            </a:fld>
            <a:endParaRPr lang="en-US"/>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8846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el 1">
            <a:extLst>
              <a:ext uri="{FF2B5EF4-FFF2-40B4-BE49-F238E27FC236}">
                <a16:creationId xmlns:a16="http://schemas.microsoft.com/office/drawing/2014/main" id="{7AA6C904-5CB5-EB0B-377F-07A9E591201E}"/>
              </a:ext>
            </a:extLst>
          </p:cNvPr>
          <p:cNvSpPr>
            <a:spLocks noGrp="1"/>
          </p:cNvSpPr>
          <p:nvPr>
            <p:ph type="title"/>
          </p:nvPr>
        </p:nvSpPr>
        <p:spPr>
          <a:xfrm>
            <a:off x="1513398" y="3637128"/>
            <a:ext cx="9165204" cy="1587913"/>
          </a:xfrm>
        </p:spPr>
        <p:txBody>
          <a:bodyPr vert="horz" lIns="91440" tIns="45720" rIns="91440" bIns="45720" rtlCol="0" anchor="b">
            <a:normAutofit/>
          </a:bodyPr>
          <a:lstStyle/>
          <a:p>
            <a:pPr algn="ctr"/>
            <a:r>
              <a:rPr lang="en-US" sz="5400" b="1" dirty="0" err="1"/>
              <a:t>Eksempler</a:t>
            </a:r>
            <a:r>
              <a:rPr lang="en-US" sz="5400" b="1" dirty="0"/>
              <a:t> </a:t>
            </a:r>
            <a:r>
              <a:rPr lang="en-US" sz="5400" b="1" dirty="0" err="1"/>
              <a:t>på</a:t>
            </a:r>
            <a:r>
              <a:rPr lang="en-US" sz="5400" b="1" dirty="0"/>
              <a:t> </a:t>
            </a:r>
            <a:r>
              <a:rPr lang="en-US" sz="5400" b="1" dirty="0" err="1"/>
              <a:t>henvendelser</a:t>
            </a:r>
            <a:r>
              <a:rPr lang="en-US" sz="5400" b="1" dirty="0"/>
              <a:t>:</a:t>
            </a:r>
          </a:p>
        </p:txBody>
      </p:sp>
      <p:sp>
        <p:nvSpPr>
          <p:cNvPr id="15" name="Freeform: Shape 14">
            <a:extLst>
              <a:ext uri="{FF2B5EF4-FFF2-40B4-BE49-F238E27FC236}">
                <a16:creationId xmlns:a16="http://schemas.microsoft.com/office/drawing/2014/main" id="{39B130F1-CBA7-4431-B821-F88949C0E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978" y="8650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218801D6-A286-4666-A61D-F7177BB59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4" y="10147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7" name="Grafik 6" descr="Kør/Afspil kontur">
            <a:extLst>
              <a:ext uri="{FF2B5EF4-FFF2-40B4-BE49-F238E27FC236}">
                <a16:creationId xmlns:a16="http://schemas.microsoft.com/office/drawing/2014/main" id="{CBCBF5DD-0D4D-6E0E-84EE-1761625B45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5589" y="1455360"/>
            <a:ext cx="1298599" cy="1298599"/>
          </a:xfrm>
          <a:prstGeom prst="rect">
            <a:avLst/>
          </a:prstGeom>
        </p:spPr>
      </p:pic>
      <p:sp>
        <p:nvSpPr>
          <p:cNvPr id="19" name="Freeform: Shape 18">
            <a:extLst>
              <a:ext uri="{FF2B5EF4-FFF2-40B4-BE49-F238E27FC236}">
                <a16:creationId xmlns:a16="http://schemas.microsoft.com/office/drawing/2014/main" id="{08519B2C-6AAA-4729-A64B-8A55A0682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525455" y="10264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5FE92761-D4A8-4823-A18B-685088E10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375489" y="8582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fik 5" descr="Telefon med højttaler kontur">
            <a:extLst>
              <a:ext uri="{FF2B5EF4-FFF2-40B4-BE49-F238E27FC236}">
                <a16:creationId xmlns:a16="http://schemas.microsoft.com/office/drawing/2014/main" id="{827A7D57-8921-200D-105C-E127C276D3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3616" y="1453579"/>
            <a:ext cx="1300379" cy="1300379"/>
          </a:xfrm>
          <a:prstGeom prst="rect">
            <a:avLst/>
          </a:prstGeom>
        </p:spPr>
      </p:pic>
      <p:sp>
        <p:nvSpPr>
          <p:cNvPr id="23" name="Freeform: Shape 22">
            <a:extLst>
              <a:ext uri="{FF2B5EF4-FFF2-40B4-BE49-F238E27FC236}">
                <a16:creationId xmlns:a16="http://schemas.microsoft.com/office/drawing/2014/main" id="{0666ED1E-25EB-48D9-8568-7F19B6BEC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6032" y="8733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FFD3B06-AF06-421C-A290-681BC2739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96878" y="10257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Grafik 7" descr="Startside1 kontur">
            <a:extLst>
              <a:ext uri="{FF2B5EF4-FFF2-40B4-BE49-F238E27FC236}">
                <a16:creationId xmlns:a16="http://schemas.microsoft.com/office/drawing/2014/main" id="{AE98506A-88F3-E4E3-728D-CB6E3B12D6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0598" y="1453579"/>
            <a:ext cx="1300380" cy="1300380"/>
          </a:xfrm>
          <a:prstGeom prst="rect">
            <a:avLst/>
          </a:prstGeom>
        </p:spPr>
      </p:pic>
      <p:sp>
        <p:nvSpPr>
          <p:cNvPr id="27" name="Freeform: Shape 26">
            <a:extLst>
              <a:ext uri="{FF2B5EF4-FFF2-40B4-BE49-F238E27FC236}">
                <a16:creationId xmlns:a16="http://schemas.microsoft.com/office/drawing/2014/main" id="{639E5FDC-2624-4BF8-82F2-90664FC65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21239" y="10145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F4E864A8-F363-45E0-856E-D368F8944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669375" y="8382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fik 4" descr="Åben konvolut kontur">
            <a:extLst>
              <a:ext uri="{FF2B5EF4-FFF2-40B4-BE49-F238E27FC236}">
                <a16:creationId xmlns:a16="http://schemas.microsoft.com/office/drawing/2014/main" id="{063A1B84-BC15-216B-A4EB-E118E816AB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54038" y="1396523"/>
            <a:ext cx="1276819" cy="1276819"/>
          </a:xfrm>
          <a:prstGeom prst="rect">
            <a:avLst/>
          </a:prstGeom>
        </p:spPr>
      </p:pic>
      <p:sp>
        <p:nvSpPr>
          <p:cNvPr id="4" name="Pladsholder til slidenummer 3">
            <a:extLst>
              <a:ext uri="{FF2B5EF4-FFF2-40B4-BE49-F238E27FC236}">
                <a16:creationId xmlns:a16="http://schemas.microsoft.com/office/drawing/2014/main" id="{F46C2A8B-977F-29FB-E26B-320CF8E93D1C}"/>
              </a:ext>
            </a:extLst>
          </p:cNvPr>
          <p:cNvSpPr>
            <a:spLocks noGrp="1"/>
          </p:cNvSpPr>
          <p:nvPr>
            <p:ph type="sldNum" sz="quarter" idx="12"/>
          </p:nvPr>
        </p:nvSpPr>
        <p:spPr>
          <a:xfrm>
            <a:off x="10853928" y="6356350"/>
            <a:ext cx="1188720" cy="365125"/>
          </a:xfrm>
        </p:spPr>
        <p:txBody>
          <a:bodyPr vert="horz" lIns="91440" tIns="45720" rIns="91440" bIns="45720" rtlCol="0" anchor="ctr">
            <a:normAutofit/>
          </a:bodyPr>
          <a:lstStyle/>
          <a:p>
            <a:pPr algn="l" defTabSz="914400">
              <a:spcAft>
                <a:spcPts val="600"/>
              </a:spcAft>
            </a:pPr>
            <a:fld id="{0DAB5548-7253-48D6-B95B-F3D312A72220}" type="slidenum">
              <a:rPr lang="en-US" sz="1600">
                <a:solidFill>
                  <a:schemeClr val="tx1">
                    <a:lumMod val="75000"/>
                    <a:lumOff val="25000"/>
                  </a:schemeClr>
                </a:solidFill>
              </a:rPr>
              <a:pPr algn="l" defTabSz="914400">
                <a:spcAft>
                  <a:spcPts val="600"/>
                </a:spcAft>
              </a:pPr>
              <a:t>16</a:t>
            </a:fld>
            <a:endParaRPr lang="en-US" sz="1600">
              <a:solidFill>
                <a:schemeClr val="tx1">
                  <a:lumMod val="75000"/>
                  <a:lumOff val="25000"/>
                </a:schemeClr>
              </a:solidFill>
            </a:endParaRPr>
          </a:p>
        </p:txBody>
      </p:sp>
    </p:spTree>
    <p:extLst>
      <p:ext uri="{BB962C8B-B14F-4D97-AF65-F5344CB8AC3E}">
        <p14:creationId xmlns:p14="http://schemas.microsoft.com/office/powerpoint/2010/main" val="377126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1189084D-B670-E4D2-5D25-7C4A63EDC236}"/>
              </a:ext>
            </a:extLst>
          </p:cNvPr>
          <p:cNvSpPr>
            <a:spLocks noGrp="1"/>
          </p:cNvSpPr>
          <p:nvPr>
            <p:ph type="sldNum" sz="quarter" idx="12"/>
          </p:nvPr>
        </p:nvSpPr>
        <p:spPr/>
        <p:txBody>
          <a:bodyPr/>
          <a:lstStyle/>
          <a:p>
            <a:fld id="{0DAB5548-7253-48D6-B95B-F3D312A72220}" type="slidenum">
              <a:rPr lang="da-DK" smtClean="0"/>
              <a:pPr/>
              <a:t>17</a:t>
            </a:fld>
            <a:endParaRPr lang="da-DK" dirty="0"/>
          </a:p>
        </p:txBody>
      </p:sp>
      <p:sp>
        <p:nvSpPr>
          <p:cNvPr id="17" name="Tekstfelt 16">
            <a:extLst>
              <a:ext uri="{FF2B5EF4-FFF2-40B4-BE49-F238E27FC236}">
                <a16:creationId xmlns:a16="http://schemas.microsoft.com/office/drawing/2014/main" id="{D998C0BB-8D05-A59B-377D-3A1CC6F9F5B2}"/>
              </a:ext>
            </a:extLst>
          </p:cNvPr>
          <p:cNvSpPr txBox="1"/>
          <p:nvPr/>
        </p:nvSpPr>
        <p:spPr>
          <a:xfrm>
            <a:off x="4547753" y="299848"/>
            <a:ext cx="2832652" cy="1200329"/>
          </a:xfrm>
          <a:prstGeom prst="rect">
            <a:avLst/>
          </a:prstGeom>
          <a:noFill/>
        </p:spPr>
        <p:txBody>
          <a:bodyPr wrap="square" rtlCol="0">
            <a:spAutoFit/>
          </a:bodyPr>
          <a:lstStyle/>
          <a:p>
            <a:r>
              <a:rPr lang="da-DK" dirty="0">
                <a:solidFill>
                  <a:srgbClr val="FF33CC"/>
                </a:solidFill>
                <a:latin typeface="Arial Nova Cond Light" panose="020B0306020202020204" pitchFamily="34" charset="0"/>
              </a:rPr>
              <a:t>Preben er født som pige, men føler sig som dreng. Indlagt med mavesmerter. Vil i besøge ham i afd. I morgen?</a:t>
            </a:r>
          </a:p>
        </p:txBody>
      </p:sp>
      <p:sp>
        <p:nvSpPr>
          <p:cNvPr id="19" name="Tekstfelt 18">
            <a:extLst>
              <a:ext uri="{FF2B5EF4-FFF2-40B4-BE49-F238E27FC236}">
                <a16:creationId xmlns:a16="http://schemas.microsoft.com/office/drawing/2014/main" id="{90A8EF1E-2782-6945-6206-8782225D0E9D}"/>
              </a:ext>
            </a:extLst>
          </p:cNvPr>
          <p:cNvSpPr txBox="1"/>
          <p:nvPr/>
        </p:nvSpPr>
        <p:spPr>
          <a:xfrm>
            <a:off x="441060" y="431043"/>
            <a:ext cx="3377702" cy="1754326"/>
          </a:xfrm>
          <a:prstGeom prst="rect">
            <a:avLst/>
          </a:prstGeom>
          <a:noFill/>
        </p:spPr>
        <p:txBody>
          <a:bodyPr wrap="square" rtlCol="0">
            <a:spAutoFit/>
          </a:bodyPr>
          <a:lstStyle/>
          <a:p>
            <a:r>
              <a:rPr lang="da-DK" i="1" dirty="0">
                <a:solidFill>
                  <a:schemeClr val="accent5">
                    <a:lumMod val="75000"/>
                  </a:schemeClr>
                </a:solidFill>
              </a:rPr>
              <a:t>Hej </a:t>
            </a:r>
            <a:r>
              <a:rPr lang="da-DK" i="1" dirty="0" err="1">
                <a:solidFill>
                  <a:schemeClr val="accent5">
                    <a:lumMod val="75000"/>
                  </a:schemeClr>
                </a:solidFill>
              </a:rPr>
              <a:t>soc.spl</a:t>
            </a:r>
            <a:r>
              <a:rPr lang="da-DK" i="1" dirty="0">
                <a:solidFill>
                  <a:schemeClr val="accent5">
                    <a:lumMod val="75000"/>
                  </a:schemeClr>
                </a:solidFill>
              </a:rPr>
              <a:t>. </a:t>
            </a:r>
            <a:br>
              <a:rPr lang="da-DK" i="1" dirty="0">
                <a:solidFill>
                  <a:schemeClr val="accent5">
                    <a:lumMod val="75000"/>
                  </a:schemeClr>
                </a:solidFill>
              </a:rPr>
            </a:br>
            <a:r>
              <a:rPr lang="da-DK" i="1" dirty="0">
                <a:solidFill>
                  <a:schemeClr val="accent5">
                    <a:lumMod val="75000"/>
                  </a:schemeClr>
                </a:solidFill>
              </a:rPr>
              <a:t>Vi har en far til to større drenge indlagt efter alvorligt hovedtraume. Drengene reagerer meget forskelligt. Har i mulighed for at hjælpe dem?</a:t>
            </a:r>
          </a:p>
        </p:txBody>
      </p:sp>
      <p:sp>
        <p:nvSpPr>
          <p:cNvPr id="21" name="Tekstfelt 20">
            <a:extLst>
              <a:ext uri="{FF2B5EF4-FFF2-40B4-BE49-F238E27FC236}">
                <a16:creationId xmlns:a16="http://schemas.microsoft.com/office/drawing/2014/main" id="{57BDE5AD-1901-5BE4-D678-F505700CA733}"/>
              </a:ext>
            </a:extLst>
          </p:cNvPr>
          <p:cNvSpPr txBox="1"/>
          <p:nvPr/>
        </p:nvSpPr>
        <p:spPr>
          <a:xfrm>
            <a:off x="8610600" y="4260699"/>
            <a:ext cx="3088109" cy="2031325"/>
          </a:xfrm>
          <a:prstGeom prst="rect">
            <a:avLst/>
          </a:prstGeom>
          <a:noFill/>
          <a:ln w="6350">
            <a:solidFill>
              <a:schemeClr val="tx1"/>
            </a:solidFill>
          </a:ln>
        </p:spPr>
        <p:txBody>
          <a:bodyPr wrap="square" rtlCol="0">
            <a:spAutoFit/>
          </a:bodyPr>
          <a:lstStyle/>
          <a:p>
            <a:r>
              <a:rPr lang="da-DK" i="1" dirty="0">
                <a:solidFill>
                  <a:schemeClr val="accent4">
                    <a:lumMod val="75000"/>
                  </a:schemeClr>
                </a:solidFill>
                <a:latin typeface="Agency FB" panose="020B0503020202020204" pitchFamily="34" charset="0"/>
              </a:rPr>
              <a:t>Kære jer </a:t>
            </a:r>
          </a:p>
          <a:p>
            <a:r>
              <a:rPr lang="da-DK" i="1" dirty="0">
                <a:solidFill>
                  <a:schemeClr val="accent4">
                    <a:lumMod val="75000"/>
                  </a:schemeClr>
                </a:solidFill>
                <a:latin typeface="Agency FB" panose="020B0503020202020204" pitchFamily="34" charset="0"/>
              </a:rPr>
              <a:t>Sigrid er 12 år, mistet sin mor for 4 år siden, far netop ramt af blodprop. Sigrid er meget bange for at miste sin far. Har </a:t>
            </a:r>
            <a:r>
              <a:rPr lang="da-DK" i="1" dirty="0" err="1">
                <a:solidFill>
                  <a:schemeClr val="accent4">
                    <a:lumMod val="75000"/>
                  </a:schemeClr>
                </a:solidFill>
                <a:latin typeface="Agency FB" panose="020B0503020202020204" pitchFamily="34" charset="0"/>
              </a:rPr>
              <a:t>skoleværring</a:t>
            </a:r>
            <a:r>
              <a:rPr lang="da-DK" i="1" dirty="0">
                <a:solidFill>
                  <a:schemeClr val="accent4">
                    <a:lumMod val="75000"/>
                  </a:schemeClr>
                </a:solidFill>
                <a:latin typeface="Agency FB" panose="020B0503020202020204" pitchFamily="34" charset="0"/>
              </a:rPr>
              <a:t> og kendt hovedpine problematik. </a:t>
            </a:r>
            <a:br>
              <a:rPr lang="da-DK" i="1" dirty="0">
                <a:solidFill>
                  <a:schemeClr val="accent4">
                    <a:lumMod val="75000"/>
                  </a:schemeClr>
                </a:solidFill>
                <a:latin typeface="Agency FB" panose="020B0503020202020204" pitchFamily="34" charset="0"/>
              </a:rPr>
            </a:br>
            <a:r>
              <a:rPr lang="da-DK" i="1" dirty="0" err="1">
                <a:solidFill>
                  <a:schemeClr val="accent4">
                    <a:lumMod val="75000"/>
                  </a:schemeClr>
                </a:solidFill>
                <a:latin typeface="Agency FB" panose="020B0503020202020204" pitchFamily="34" charset="0"/>
              </a:rPr>
              <a:t>Kh</a:t>
            </a:r>
            <a:r>
              <a:rPr lang="da-DK" i="1" dirty="0">
                <a:solidFill>
                  <a:schemeClr val="accent4">
                    <a:lumMod val="75000"/>
                  </a:schemeClr>
                </a:solidFill>
                <a:latin typeface="Agency FB" panose="020B0503020202020204" pitchFamily="34" charset="0"/>
              </a:rPr>
              <a:t>. 10. sal</a:t>
            </a:r>
          </a:p>
        </p:txBody>
      </p:sp>
      <p:sp>
        <p:nvSpPr>
          <p:cNvPr id="26" name="Tekstfelt 25">
            <a:extLst>
              <a:ext uri="{FF2B5EF4-FFF2-40B4-BE49-F238E27FC236}">
                <a16:creationId xmlns:a16="http://schemas.microsoft.com/office/drawing/2014/main" id="{E3DF20FB-4A94-3D6C-36B0-3EE75AFD6770}"/>
              </a:ext>
            </a:extLst>
          </p:cNvPr>
          <p:cNvSpPr txBox="1"/>
          <p:nvPr/>
        </p:nvSpPr>
        <p:spPr>
          <a:xfrm>
            <a:off x="1661802" y="5433020"/>
            <a:ext cx="3495206" cy="923330"/>
          </a:xfrm>
          <a:prstGeom prst="rect">
            <a:avLst/>
          </a:prstGeom>
          <a:noFill/>
        </p:spPr>
        <p:txBody>
          <a:bodyPr wrap="square" rtlCol="0">
            <a:spAutoFit/>
          </a:bodyPr>
          <a:lstStyle/>
          <a:p>
            <a:r>
              <a:rPr lang="da-DK" dirty="0"/>
              <a:t>Paul har røget </a:t>
            </a:r>
            <a:r>
              <a:rPr lang="da-DK" dirty="0" err="1"/>
              <a:t>puff</a:t>
            </a:r>
            <a:r>
              <a:rPr lang="da-DK" dirty="0"/>
              <a:t>-bar og cannabis og er blevet skidt tilpas, ringer selv 1813. Vil ifølge op på dette?</a:t>
            </a:r>
          </a:p>
        </p:txBody>
      </p:sp>
      <p:pic>
        <p:nvPicPr>
          <p:cNvPr id="10" name="Grafik 9" descr="Send kontur">
            <a:extLst>
              <a:ext uri="{FF2B5EF4-FFF2-40B4-BE49-F238E27FC236}">
                <a16:creationId xmlns:a16="http://schemas.microsoft.com/office/drawing/2014/main" id="{F25A1A7E-1821-76AF-8CFB-CC630A4315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42509">
            <a:off x="2113797" y="771082"/>
            <a:ext cx="3873225" cy="3873225"/>
          </a:xfrm>
          <a:prstGeom prst="rect">
            <a:avLst/>
          </a:prstGeom>
        </p:spPr>
      </p:pic>
      <p:sp>
        <p:nvSpPr>
          <p:cNvPr id="12" name="Tekstfelt 11">
            <a:extLst>
              <a:ext uri="{FF2B5EF4-FFF2-40B4-BE49-F238E27FC236}">
                <a16:creationId xmlns:a16="http://schemas.microsoft.com/office/drawing/2014/main" id="{B59850E8-54C0-671D-047A-1A4319BC8F4B}"/>
              </a:ext>
            </a:extLst>
          </p:cNvPr>
          <p:cNvSpPr txBox="1"/>
          <p:nvPr/>
        </p:nvSpPr>
        <p:spPr>
          <a:xfrm>
            <a:off x="6133258" y="2604294"/>
            <a:ext cx="2323217" cy="3293209"/>
          </a:xfrm>
          <a:prstGeom prst="rect">
            <a:avLst/>
          </a:prstGeom>
          <a:noFill/>
        </p:spPr>
        <p:txBody>
          <a:bodyPr wrap="square" rtlCol="0">
            <a:spAutoFit/>
          </a:bodyPr>
          <a:lstStyle/>
          <a:p>
            <a:r>
              <a:rPr lang="da-DK" sz="1600" dirty="0">
                <a:solidFill>
                  <a:schemeClr val="accent6">
                    <a:lumMod val="75000"/>
                  </a:schemeClr>
                </a:solidFill>
                <a:latin typeface="Cavolini" panose="03000502040302020204" pitchFamily="66" charset="0"/>
                <a:cs typeface="Cavolini" panose="03000502040302020204" pitchFamily="66" charset="0"/>
              </a:rPr>
              <a:t>Felix på 8 år, er kendt med forstoppelses problematik, er lige blevet diagnosticeret med autisme spektrum forstyrrelse, mor har brug for hjælp til kommune samarbejde kan i hjælpe?</a:t>
            </a:r>
          </a:p>
        </p:txBody>
      </p:sp>
      <p:sp>
        <p:nvSpPr>
          <p:cNvPr id="14" name="Tekstfelt 13">
            <a:extLst>
              <a:ext uri="{FF2B5EF4-FFF2-40B4-BE49-F238E27FC236}">
                <a16:creationId xmlns:a16="http://schemas.microsoft.com/office/drawing/2014/main" id="{1D671303-E19E-AB24-EDFB-ECF2D9211E7E}"/>
              </a:ext>
            </a:extLst>
          </p:cNvPr>
          <p:cNvSpPr txBox="1"/>
          <p:nvPr/>
        </p:nvSpPr>
        <p:spPr>
          <a:xfrm>
            <a:off x="8109396" y="761513"/>
            <a:ext cx="3548772" cy="1477328"/>
          </a:xfrm>
          <a:prstGeom prst="rect">
            <a:avLst/>
          </a:prstGeom>
          <a:noFill/>
          <a:ln w="6350">
            <a:solidFill>
              <a:schemeClr val="accent1">
                <a:lumMod val="75000"/>
              </a:schemeClr>
            </a:solidFill>
          </a:ln>
        </p:spPr>
        <p:txBody>
          <a:bodyPr wrap="square" rtlCol="0">
            <a:spAutoFit/>
          </a:bodyPr>
          <a:lstStyle/>
          <a:p>
            <a:r>
              <a:rPr lang="da-DK" dirty="0">
                <a:solidFill>
                  <a:schemeClr val="tx2">
                    <a:lumMod val="60000"/>
                    <a:lumOff val="40000"/>
                  </a:schemeClr>
                </a:solidFill>
                <a:latin typeface="Harrington" panose="04040505050A02020702" pitchFamily="82" charset="0"/>
              </a:rPr>
              <a:t>Sommer indbringes med ambulance, er fundet på </a:t>
            </a:r>
            <a:r>
              <a:rPr lang="da-DK" dirty="0" err="1">
                <a:solidFill>
                  <a:schemeClr val="tx2">
                    <a:lumMod val="60000"/>
                    <a:lumOff val="40000"/>
                  </a:schemeClr>
                </a:solidFill>
                <a:latin typeface="Harrington" panose="04040505050A02020702" pitchFamily="82" charset="0"/>
              </a:rPr>
              <a:t>Mc.D</a:t>
            </a:r>
            <a:r>
              <a:rPr lang="da-DK" dirty="0">
                <a:solidFill>
                  <a:schemeClr val="tx2">
                    <a:lumMod val="60000"/>
                    <a:lumOff val="40000"/>
                  </a:schemeClr>
                </a:solidFill>
                <a:latin typeface="Harrington" panose="04040505050A02020702" pitchFamily="82" charset="0"/>
              </a:rPr>
              <a:t> med kramper. Er nu vågen, oplyser at have taget </a:t>
            </a:r>
            <a:r>
              <a:rPr lang="da-DK" dirty="0" err="1">
                <a:solidFill>
                  <a:schemeClr val="tx2">
                    <a:lumMod val="60000"/>
                    <a:lumOff val="40000"/>
                  </a:schemeClr>
                </a:solidFill>
                <a:latin typeface="Harrington" panose="04040505050A02020702" pitchFamily="82" charset="0"/>
              </a:rPr>
              <a:t>tramadol</a:t>
            </a:r>
            <a:r>
              <a:rPr lang="da-DK" dirty="0">
                <a:solidFill>
                  <a:schemeClr val="tx2">
                    <a:lumMod val="60000"/>
                    <a:lumOff val="40000"/>
                  </a:schemeClr>
                </a:solidFill>
                <a:latin typeface="Harrington" panose="04040505050A02020702" pitchFamily="82" charset="0"/>
              </a:rPr>
              <a:t> 300mg og </a:t>
            </a:r>
            <a:r>
              <a:rPr lang="da-DK" dirty="0" err="1">
                <a:solidFill>
                  <a:schemeClr val="tx2">
                    <a:lumMod val="60000"/>
                    <a:lumOff val="40000"/>
                  </a:schemeClr>
                </a:solidFill>
                <a:latin typeface="Harrington" panose="04040505050A02020702" pitchFamily="82" charset="0"/>
              </a:rPr>
              <a:t>Lyrica</a:t>
            </a:r>
            <a:r>
              <a:rPr lang="da-DK" dirty="0">
                <a:solidFill>
                  <a:schemeClr val="tx2">
                    <a:lumMod val="60000"/>
                    <a:lumOff val="40000"/>
                  </a:schemeClr>
                </a:solidFill>
                <a:latin typeface="Harrington" panose="04040505050A02020702" pitchFamily="82" charset="0"/>
              </a:rPr>
              <a:t> </a:t>
            </a:r>
          </a:p>
        </p:txBody>
      </p:sp>
      <p:sp>
        <p:nvSpPr>
          <p:cNvPr id="23" name="Tekstfelt 22">
            <a:extLst>
              <a:ext uri="{FF2B5EF4-FFF2-40B4-BE49-F238E27FC236}">
                <a16:creationId xmlns:a16="http://schemas.microsoft.com/office/drawing/2014/main" id="{C9E3E455-BC4A-CF59-21B8-4B03E3A5899E}"/>
              </a:ext>
            </a:extLst>
          </p:cNvPr>
          <p:cNvSpPr txBox="1"/>
          <p:nvPr/>
        </p:nvSpPr>
        <p:spPr>
          <a:xfrm>
            <a:off x="500749" y="2604294"/>
            <a:ext cx="1735990" cy="2308324"/>
          </a:xfrm>
          <a:prstGeom prst="rect">
            <a:avLst/>
          </a:prstGeom>
          <a:noFill/>
          <a:ln w="6350">
            <a:solidFill>
              <a:schemeClr val="accent4">
                <a:lumMod val="60000"/>
                <a:lumOff val="40000"/>
              </a:schemeClr>
            </a:solidFill>
          </a:ln>
        </p:spPr>
        <p:txBody>
          <a:bodyPr wrap="square" rtlCol="0">
            <a:spAutoFit/>
          </a:bodyPr>
          <a:lstStyle/>
          <a:p>
            <a:r>
              <a:rPr lang="da-DK" dirty="0"/>
              <a:t>Kasper har købt peptider på nettet, og injiceret sig selv. Han har meget fokus på krop og kost, kan i gøre noget?</a:t>
            </a:r>
          </a:p>
        </p:txBody>
      </p:sp>
    </p:spTree>
    <p:extLst>
      <p:ext uri="{BB962C8B-B14F-4D97-AF65-F5344CB8AC3E}">
        <p14:creationId xmlns:p14="http://schemas.microsoft.com/office/powerpoint/2010/main" val="389339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C521DAD-6FBE-196F-B85E-392118F17CAC}"/>
              </a:ext>
            </a:extLst>
          </p:cNvPr>
          <p:cNvSpPr>
            <a:spLocks noGrp="1"/>
          </p:cNvSpPr>
          <p:nvPr>
            <p:ph type="title"/>
          </p:nvPr>
        </p:nvSpPr>
        <p:spPr>
          <a:xfrm>
            <a:off x="552028" y="2580084"/>
            <a:ext cx="4620584" cy="848916"/>
          </a:xfrm>
        </p:spPr>
        <p:txBody>
          <a:bodyPr vert="horz" lIns="91440" tIns="45720" rIns="91440" bIns="45720" rtlCol="0" anchor="b">
            <a:normAutofit/>
          </a:bodyPr>
          <a:lstStyle/>
          <a:p>
            <a:r>
              <a:rPr lang="en-US" sz="3200" b="1" kern="1200" dirty="0">
                <a:solidFill>
                  <a:schemeClr val="accent6">
                    <a:lumMod val="75000"/>
                  </a:schemeClr>
                </a:solidFill>
                <a:latin typeface="Cavolini" panose="03000502040302020204" pitchFamily="66" charset="0"/>
                <a:cs typeface="Cavolini" panose="03000502040302020204" pitchFamily="66" charset="0"/>
              </a:rPr>
              <a:t>VÆRKTØJSKASSEN</a:t>
            </a:r>
          </a:p>
        </p:txBody>
      </p:sp>
      <p:sp>
        <p:nvSpPr>
          <p:cNvPr id="3" name="Pladsholder til tekst 2">
            <a:extLst>
              <a:ext uri="{FF2B5EF4-FFF2-40B4-BE49-F238E27FC236}">
                <a16:creationId xmlns:a16="http://schemas.microsoft.com/office/drawing/2014/main" id="{9483F45F-61B6-1D81-34FA-5F53C7AC04BE}"/>
              </a:ext>
            </a:extLst>
          </p:cNvPr>
          <p:cNvSpPr>
            <a:spLocks noGrp="1"/>
          </p:cNvSpPr>
          <p:nvPr>
            <p:ph type="body" idx="1"/>
          </p:nvPr>
        </p:nvSpPr>
        <p:spPr>
          <a:xfrm>
            <a:off x="643467" y="3968496"/>
            <a:ext cx="4620584" cy="2084682"/>
          </a:xfrm>
        </p:spPr>
        <p:txBody>
          <a:bodyPr vert="horz" lIns="91440" tIns="45720" rIns="91440" bIns="45720" rtlCol="0">
            <a:normAutofit/>
          </a:bodyPr>
          <a:lstStyle/>
          <a:p>
            <a:pPr marL="342900" indent="-342900" algn="ctr">
              <a:buFont typeface="Arial" panose="020B0604020202020204" pitchFamily="34" charset="0"/>
              <a:buChar char="•"/>
            </a:pPr>
            <a:r>
              <a:rPr lang="en-US" sz="2400" b="1" i="1" kern="1200" dirty="0">
                <a:solidFill>
                  <a:schemeClr val="accent6">
                    <a:lumMod val="75000"/>
                  </a:schemeClr>
                </a:solidFill>
                <a:latin typeface="+mn-lt"/>
                <a:ea typeface="+mn-ea"/>
                <a:cs typeface="+mn-cs"/>
              </a:rPr>
              <a:t>Split visit</a:t>
            </a:r>
          </a:p>
          <a:p>
            <a:pPr marL="342900" indent="-342900" algn="ctr">
              <a:buFont typeface="Arial" panose="020B0604020202020204" pitchFamily="34" charset="0"/>
              <a:buChar char="•"/>
            </a:pPr>
            <a:r>
              <a:rPr lang="en-US" b="1" i="1" dirty="0">
                <a:solidFill>
                  <a:schemeClr val="accent6">
                    <a:lumMod val="75000"/>
                  </a:schemeClr>
                </a:solidFill>
              </a:rPr>
              <a:t>HEADS</a:t>
            </a:r>
            <a:endParaRPr lang="en-US" sz="2400" b="1" i="1" kern="1200" dirty="0">
              <a:solidFill>
                <a:schemeClr val="accent6">
                  <a:lumMod val="75000"/>
                </a:schemeClr>
              </a:solidFill>
              <a:latin typeface="+mn-lt"/>
              <a:ea typeface="+mn-ea"/>
              <a:cs typeface="+mn-cs"/>
            </a:endParaRPr>
          </a:p>
        </p:txBody>
      </p:sp>
      <p:pic>
        <p:nvPicPr>
          <p:cNvPr id="5" name="Billede 4" descr="Et billede, der indeholder symbol, Grafik, skærmbillede, linje/række&#10;&#10;Indhold genereret af kunstig intelligens kan være forkert.">
            <a:extLst>
              <a:ext uri="{FF2B5EF4-FFF2-40B4-BE49-F238E27FC236}">
                <a16:creationId xmlns:a16="http://schemas.microsoft.com/office/drawing/2014/main" id="{6CA260BC-047F-1477-E218-2FD347EDD6FD}"/>
              </a:ext>
            </a:extLst>
          </p:cNvPr>
          <p:cNvPicPr>
            <a:picLocks noChangeAspect="1"/>
          </p:cNvPicPr>
          <p:nvPr/>
        </p:nvPicPr>
        <p:blipFill>
          <a:blip r:embed="rId3"/>
          <a:stretch>
            <a:fillRect/>
          </a:stretch>
        </p:blipFill>
        <p:spPr>
          <a:xfrm>
            <a:off x="6606253" y="957860"/>
            <a:ext cx="4942280" cy="4942280"/>
          </a:xfrm>
          <a:prstGeom prst="rect">
            <a:avLst/>
          </a:prstGeom>
        </p:spPr>
      </p:pic>
      <p:sp>
        <p:nvSpPr>
          <p:cNvPr id="4" name="Pladsholder til slidenummer 3">
            <a:extLst>
              <a:ext uri="{FF2B5EF4-FFF2-40B4-BE49-F238E27FC236}">
                <a16:creationId xmlns:a16="http://schemas.microsoft.com/office/drawing/2014/main" id="{245E738E-709B-0DFC-B316-F8C8CAE4E1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0DAB5548-7253-48D6-B95B-F3D312A72220}" type="slidenum">
              <a:rPr lang="en-US" smtClean="0"/>
              <a:pPr defTabSz="914400">
                <a:spcAft>
                  <a:spcPts val="600"/>
                </a:spcAft>
              </a:pPr>
              <a:t>18</a:t>
            </a:fld>
            <a:endParaRPr lang="en-US"/>
          </a:p>
        </p:txBody>
      </p:sp>
    </p:spTree>
    <p:extLst>
      <p:ext uri="{BB962C8B-B14F-4D97-AF65-F5344CB8AC3E}">
        <p14:creationId xmlns:p14="http://schemas.microsoft.com/office/powerpoint/2010/main" val="316617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BF79C51-99DF-40B8-9A87-58BBC642D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txBody>
          <a:bodyPr/>
          <a:lstStyle/>
          <a:p>
            <a:endParaRPr lang="da-DK"/>
          </a:p>
        </p:txBody>
      </p:sp>
      <p:sp>
        <p:nvSpPr>
          <p:cNvPr id="21" name="Rectangle 11">
            <a:extLst>
              <a:ext uri="{FF2B5EF4-FFF2-40B4-BE49-F238E27FC236}">
                <a16:creationId xmlns:a16="http://schemas.microsoft.com/office/drawing/2014/main" id="{44D9E5D2-18D3-4661-BD63-3510A493C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txBody>
          <a:bodyPr/>
          <a:lstStyle/>
          <a:p>
            <a:endParaRPr lang="da-DK"/>
          </a:p>
        </p:txBody>
      </p:sp>
      <p:sp useBgFill="1">
        <p:nvSpPr>
          <p:cNvPr id="22" name="Rectangle 13">
            <a:extLst>
              <a:ext uri="{FF2B5EF4-FFF2-40B4-BE49-F238E27FC236}">
                <a16:creationId xmlns:a16="http://schemas.microsoft.com/office/drawing/2014/main" id="{8E90402B-F829-48C3-8037-7738137F2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EE35CCD1-2093-4AC0-AABD-494F51FE8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solidFill>
          <a:ln w="6350" cap="flat" cmpd="sng" algn="ctr">
            <a:solidFill>
              <a:schemeClr val="tx1">
                <a:lumMod val="75000"/>
              </a:schemeClr>
            </a:solidFill>
            <a:prstDash val="solid"/>
          </a:ln>
          <a:effectLst>
            <a:softEdge rad="0"/>
          </a:effectLst>
        </p:spPr>
        <p:txBody>
          <a:bodyPr/>
          <a:lstStyle/>
          <a:p>
            <a:endParaRPr lang="da-DK"/>
          </a:p>
        </p:txBody>
      </p:sp>
      <p:sp>
        <p:nvSpPr>
          <p:cNvPr id="24" name="Rectangle 17">
            <a:extLst>
              <a:ext uri="{FF2B5EF4-FFF2-40B4-BE49-F238E27FC236}">
                <a16:creationId xmlns:a16="http://schemas.microsoft.com/office/drawing/2014/main" id="{EB32BAC1-5F58-428B-A1B8-B0BBB38A6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78373" cy="6108192"/>
          </a:xfrm>
          <a:prstGeom prst="rect">
            <a:avLst/>
          </a:prstGeom>
          <a:solidFill>
            <a:schemeClr val="tx2"/>
          </a:solidFill>
          <a:ln w="6350" cap="sq" cmpd="sng" algn="ctr">
            <a:noFill/>
            <a:prstDash val="solid"/>
            <a:miter lim="800000"/>
          </a:ln>
          <a:effectLst/>
        </p:spPr>
        <p:txBody>
          <a:bodyPr/>
          <a:lstStyle/>
          <a:p>
            <a:endParaRPr lang="da-DK"/>
          </a:p>
        </p:txBody>
      </p:sp>
      <p:sp>
        <p:nvSpPr>
          <p:cNvPr id="2" name="Titel 1">
            <a:extLst>
              <a:ext uri="{FF2B5EF4-FFF2-40B4-BE49-F238E27FC236}">
                <a16:creationId xmlns:a16="http://schemas.microsoft.com/office/drawing/2014/main" id="{CE6E46DD-3934-D38C-B36C-0E86FE74BD1F}"/>
              </a:ext>
            </a:extLst>
          </p:cNvPr>
          <p:cNvSpPr>
            <a:spLocks noGrp="1"/>
          </p:cNvSpPr>
          <p:nvPr>
            <p:ph type="title"/>
          </p:nvPr>
        </p:nvSpPr>
        <p:spPr>
          <a:xfrm>
            <a:off x="573409" y="674915"/>
            <a:ext cx="3765200" cy="5479056"/>
          </a:xfrm>
        </p:spPr>
        <p:txBody>
          <a:bodyPr vert="horz" lIns="91440" tIns="45720" rIns="91440" bIns="45720" rtlCol="0" anchor="ctr">
            <a:normAutofit/>
          </a:bodyPr>
          <a:lstStyle/>
          <a:p>
            <a:pPr algn="ctr">
              <a:lnSpc>
                <a:spcPct val="90000"/>
              </a:lnSpc>
            </a:pPr>
            <a:r>
              <a:rPr lang="en-US" dirty="0">
                <a:solidFill>
                  <a:schemeClr val="bg1"/>
                </a:solidFill>
              </a:rPr>
              <a:t>HEADS </a:t>
            </a:r>
            <a:r>
              <a:rPr lang="en-US" dirty="0" err="1">
                <a:solidFill>
                  <a:schemeClr val="bg1"/>
                </a:solidFill>
              </a:rPr>
              <a:t>står</a:t>
            </a:r>
            <a:r>
              <a:rPr lang="en-US" dirty="0">
                <a:solidFill>
                  <a:schemeClr val="bg1"/>
                </a:solidFill>
              </a:rPr>
              <a:t> for:​</a:t>
            </a:r>
            <a:br>
              <a:rPr lang="en-US" dirty="0">
                <a:solidFill>
                  <a:schemeClr val="bg1"/>
                </a:solidFill>
              </a:rPr>
            </a:br>
            <a:r>
              <a:rPr lang="en-US" sz="1600" dirty="0">
                <a:solidFill>
                  <a:schemeClr val="bg1"/>
                </a:solidFill>
              </a:rPr>
              <a:t>Den </a:t>
            </a:r>
            <a:r>
              <a:rPr lang="en-US" sz="1600" dirty="0" err="1">
                <a:solidFill>
                  <a:schemeClr val="bg1"/>
                </a:solidFill>
              </a:rPr>
              <a:t>psykosociale</a:t>
            </a:r>
            <a:r>
              <a:rPr lang="en-US" sz="1600" dirty="0">
                <a:solidFill>
                  <a:schemeClr val="bg1"/>
                </a:solidFill>
              </a:rPr>
              <a:t> </a:t>
            </a:r>
            <a:r>
              <a:rPr lang="en-US" sz="1600" dirty="0" err="1">
                <a:solidFill>
                  <a:schemeClr val="bg1"/>
                </a:solidFill>
              </a:rPr>
              <a:t>anamnese</a:t>
            </a:r>
            <a:endParaRPr lang="en-US" sz="1600" dirty="0">
              <a:solidFill>
                <a:schemeClr val="bg1"/>
              </a:solidFill>
            </a:endParaRPr>
          </a:p>
        </p:txBody>
      </p:sp>
      <p:sp>
        <p:nvSpPr>
          <p:cNvPr id="4" name="Pladsholder til slidenummer 3">
            <a:extLst>
              <a:ext uri="{FF2B5EF4-FFF2-40B4-BE49-F238E27FC236}">
                <a16:creationId xmlns:a16="http://schemas.microsoft.com/office/drawing/2014/main" id="{A27354D6-E6B6-0F69-3F74-9221D007033D}"/>
              </a:ext>
            </a:extLst>
          </p:cNvPr>
          <p:cNvSpPr>
            <a:spLocks noGrp="1"/>
          </p:cNvSpPr>
          <p:nvPr>
            <p:ph type="sldNum" sz="quarter" idx="14"/>
          </p:nvPr>
        </p:nvSpPr>
        <p:spPr>
          <a:xfrm>
            <a:off x="10972825" y="6200664"/>
            <a:ext cx="822960" cy="274320"/>
          </a:xfrm>
        </p:spPr>
        <p:txBody>
          <a:bodyPr vert="horz" lIns="91440" tIns="45720" rIns="91440" bIns="45720" rtlCol="0" anchor="b">
            <a:normAutofit/>
          </a:bodyPr>
          <a:lstStyle/>
          <a:p>
            <a:pPr defTabSz="457200">
              <a:spcAft>
                <a:spcPts val="600"/>
              </a:spcAft>
            </a:pPr>
            <a:fld id="{0DAB5548-7253-48D6-B95B-F3D312A72220}" type="slidenum">
              <a:rPr lang="en-US" smtClean="0">
                <a:solidFill>
                  <a:schemeClr val="tx2"/>
                </a:solidFill>
              </a:rPr>
              <a:pPr defTabSz="457200">
                <a:spcAft>
                  <a:spcPts val="600"/>
                </a:spcAft>
              </a:pPr>
              <a:t>19</a:t>
            </a:fld>
            <a:endParaRPr lang="en-US">
              <a:solidFill>
                <a:schemeClr val="tx2"/>
              </a:solidFill>
            </a:endParaRPr>
          </a:p>
        </p:txBody>
      </p:sp>
      <p:graphicFrame>
        <p:nvGraphicFramePr>
          <p:cNvPr id="25" name="Pladsholder til indhold 2">
            <a:extLst>
              <a:ext uri="{FF2B5EF4-FFF2-40B4-BE49-F238E27FC236}">
                <a16:creationId xmlns:a16="http://schemas.microsoft.com/office/drawing/2014/main" id="{22BF7072-3C16-0DD3-1336-38DFC2D411B9}"/>
              </a:ext>
            </a:extLst>
          </p:cNvPr>
          <p:cNvGraphicFramePr>
            <a:graphicFrameLocks noGrp="1"/>
          </p:cNvGraphicFramePr>
          <p:nvPr>
            <p:ph sz="quarter" idx="13"/>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71042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1389888"/>
            <a:ext cx="7766936" cy="1618488"/>
          </a:xfrm>
        </p:spPr>
        <p:txBody>
          <a:bodyPr/>
          <a:lstStyle/>
          <a:p>
            <a:pPr algn="ctr"/>
            <a:r>
              <a:rPr lang="da-DK" sz="4000" dirty="0"/>
              <a:t>Socialsygeplejerskeordningen Region Syddanmark, OUH</a:t>
            </a:r>
          </a:p>
        </p:txBody>
      </p:sp>
      <p:sp>
        <p:nvSpPr>
          <p:cNvPr id="3" name="Undertitel 2"/>
          <p:cNvSpPr>
            <a:spLocks noGrp="1"/>
          </p:cNvSpPr>
          <p:nvPr>
            <p:ph type="subTitle" idx="1"/>
          </p:nvPr>
        </p:nvSpPr>
        <p:spPr/>
        <p:txBody>
          <a:bodyPr>
            <a:normAutofit/>
          </a:bodyPr>
          <a:lstStyle/>
          <a:p>
            <a:r>
              <a:rPr lang="da-DK" sz="2400" dirty="0"/>
              <a:t>Sarah Harild, socialsygeplejerske</a:t>
            </a:r>
          </a:p>
          <a:p>
            <a:r>
              <a:rPr lang="da-DK" sz="2400" dirty="0"/>
              <a:t>Heidi Louise Fokdal, socialsygeplejerske</a:t>
            </a:r>
          </a:p>
          <a:p>
            <a:endParaRPr lang="da-DK" sz="2400" dirty="0"/>
          </a:p>
        </p:txBody>
      </p:sp>
    </p:spTree>
    <p:extLst>
      <p:ext uri="{BB962C8B-B14F-4D97-AF65-F5344CB8AC3E}">
        <p14:creationId xmlns:p14="http://schemas.microsoft.com/office/powerpoint/2010/main" val="1941771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3" name="Isosceles Triangle 1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7" name="Isosceles Triangle 1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18" name="Isosceles Triangle 1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grpSp>
      <p:sp>
        <p:nvSpPr>
          <p:cNvPr id="2" name="Titel 1"/>
          <p:cNvSpPr>
            <a:spLocks noGrp="1"/>
          </p:cNvSpPr>
          <p:nvPr>
            <p:ph type="title"/>
          </p:nvPr>
        </p:nvSpPr>
        <p:spPr>
          <a:xfrm>
            <a:off x="2283215" y="931511"/>
            <a:ext cx="6340600" cy="4986510"/>
          </a:xfrm>
        </p:spPr>
        <p:txBody>
          <a:bodyPr vert="horz" lIns="91440" tIns="45720" rIns="91440" bIns="45720" rtlCol="0" anchor="b">
            <a:noAutofit/>
          </a:bodyPr>
          <a:lstStyle/>
          <a:p>
            <a:pPr algn="ctr">
              <a:lnSpc>
                <a:spcPct val="90000"/>
              </a:lnSpc>
            </a:pPr>
            <a:br>
              <a:rPr lang="en-US" sz="8800" kern="1200" dirty="0">
                <a:solidFill>
                  <a:schemeClr val="accent1"/>
                </a:solidFill>
                <a:latin typeface="+mj-lt"/>
                <a:ea typeface="+mj-ea"/>
                <a:cs typeface="+mj-cs"/>
              </a:rPr>
            </a:br>
            <a:r>
              <a:rPr lang="en-US" sz="8800" dirty="0" err="1">
                <a:solidFill>
                  <a:schemeClr val="accent2">
                    <a:lumMod val="50000"/>
                  </a:schemeClr>
                </a:solidFill>
              </a:rPr>
              <a:t>S</a:t>
            </a:r>
            <a:r>
              <a:rPr lang="en-US" sz="8800" kern="1200" dirty="0" err="1">
                <a:solidFill>
                  <a:schemeClr val="accent2">
                    <a:lumMod val="50000"/>
                  </a:schemeClr>
                </a:solidFill>
                <a:latin typeface="+mj-lt"/>
                <a:ea typeface="+mj-ea"/>
                <a:cs typeface="+mj-cs"/>
              </a:rPr>
              <a:t>pørgsmål</a:t>
            </a:r>
            <a:br>
              <a:rPr lang="en-US" sz="8800" kern="1200" dirty="0">
                <a:solidFill>
                  <a:schemeClr val="accent2">
                    <a:lumMod val="50000"/>
                  </a:schemeClr>
                </a:solidFill>
                <a:latin typeface="+mj-lt"/>
                <a:ea typeface="+mj-ea"/>
                <a:cs typeface="+mj-cs"/>
              </a:rPr>
            </a:br>
            <a:r>
              <a:rPr lang="en-US" sz="8800" kern="1200" dirty="0">
                <a:solidFill>
                  <a:schemeClr val="accent2">
                    <a:lumMod val="50000"/>
                  </a:schemeClr>
                </a:solidFill>
                <a:latin typeface="+mj-lt"/>
                <a:ea typeface="+mj-ea"/>
                <a:cs typeface="+mj-cs"/>
              </a:rPr>
              <a:t>?</a:t>
            </a:r>
            <a:br>
              <a:rPr lang="en-US" sz="8800" kern="1200" dirty="0">
                <a:solidFill>
                  <a:schemeClr val="accent2">
                    <a:lumMod val="50000"/>
                  </a:schemeClr>
                </a:solidFill>
                <a:latin typeface="+mj-lt"/>
                <a:ea typeface="+mj-ea"/>
                <a:cs typeface="+mj-cs"/>
              </a:rPr>
            </a:br>
            <a:r>
              <a:rPr lang="en-US" sz="8800" kern="1200" dirty="0">
                <a:solidFill>
                  <a:schemeClr val="accent2">
                    <a:lumMod val="50000"/>
                  </a:schemeClr>
                </a:solidFill>
                <a:latin typeface="+mj-lt"/>
                <a:ea typeface="+mj-ea"/>
                <a:cs typeface="+mj-cs"/>
                <a:sym typeface="Wingdings" panose="05000000000000000000" pitchFamily="2" charset="2"/>
              </a:rPr>
              <a:t></a:t>
            </a:r>
            <a:endParaRPr lang="en-US" sz="8800" kern="1200" dirty="0">
              <a:solidFill>
                <a:schemeClr val="accent2">
                  <a:lumMod val="50000"/>
                </a:schemeClr>
              </a:solidFill>
              <a:latin typeface="+mj-lt"/>
              <a:ea typeface="+mj-ea"/>
              <a:cs typeface="+mj-cs"/>
            </a:endParaRPr>
          </a:p>
        </p:txBody>
      </p:sp>
      <p:sp>
        <p:nvSpPr>
          <p:cNvPr id="20" name="Isosceles Triangle 1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2124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6880" y="601155"/>
            <a:ext cx="5233416" cy="1136205"/>
          </a:xfrm>
        </p:spPr>
        <p:txBody>
          <a:bodyPr/>
          <a:lstStyle/>
          <a:p>
            <a:r>
              <a:rPr lang="da-DK" dirty="0"/>
              <a:t>Kort om os</a:t>
            </a:r>
          </a:p>
        </p:txBody>
      </p:sp>
      <p:sp>
        <p:nvSpPr>
          <p:cNvPr id="3" name="Undertitel 2"/>
          <p:cNvSpPr>
            <a:spLocks noGrp="1"/>
          </p:cNvSpPr>
          <p:nvPr>
            <p:ph type="subTitle" idx="1"/>
          </p:nvPr>
        </p:nvSpPr>
        <p:spPr>
          <a:xfrm>
            <a:off x="1441704" y="1846390"/>
            <a:ext cx="7638288" cy="4106354"/>
          </a:xfrm>
        </p:spPr>
        <p:txBody>
          <a:bodyPr>
            <a:noAutofit/>
          </a:bodyPr>
          <a:lstStyle/>
          <a:p>
            <a:pPr algn="l"/>
            <a:r>
              <a:rPr lang="da-DK" sz="2400" dirty="0"/>
              <a:t>Sarah i Odense og Heidi i Odense og Svendborg</a:t>
            </a:r>
          </a:p>
          <a:p>
            <a:pPr algn="l"/>
            <a:endParaRPr lang="da-DK" sz="2400" dirty="0"/>
          </a:p>
          <a:p>
            <a:pPr algn="l"/>
            <a:r>
              <a:rPr lang="da-DK" sz="2400" dirty="0"/>
              <a:t>Der er Socialsygeplejersker i hele region Syddanmark. Aabenraa/Tønder/Sønderborg, Kolding/Vejle, Esbjerg, OUH samt psykiatrien i Vejle, Esbjerg, Aabenraa, Svendborg og Odense.</a:t>
            </a:r>
          </a:p>
          <a:p>
            <a:pPr algn="l"/>
            <a:endParaRPr lang="da-DK" sz="2400" dirty="0"/>
          </a:p>
          <a:p>
            <a:pPr algn="l"/>
            <a:r>
              <a:rPr lang="da-DK" sz="2400" dirty="0"/>
              <a:t>Vi har et tæt samarbejde – mødes til regional socialsygeplejerske møde hver 3. måned.</a:t>
            </a:r>
          </a:p>
          <a:p>
            <a:pPr algn="l"/>
            <a:endParaRPr lang="da-DK" sz="2400" dirty="0"/>
          </a:p>
        </p:txBody>
      </p:sp>
    </p:spTree>
    <p:extLst>
      <p:ext uri="{BB962C8B-B14F-4D97-AF65-F5344CB8AC3E}">
        <p14:creationId xmlns:p14="http://schemas.microsoft.com/office/powerpoint/2010/main" val="383469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25424"/>
          </a:xfrm>
        </p:spPr>
        <p:txBody>
          <a:bodyPr/>
          <a:lstStyle/>
          <a:p>
            <a:r>
              <a:rPr lang="da-DK" b="1" dirty="0"/>
              <a:t>Det daglige arbejde:</a:t>
            </a:r>
            <a:endParaRPr lang="da-DK" dirty="0"/>
          </a:p>
        </p:txBody>
      </p:sp>
      <p:sp>
        <p:nvSpPr>
          <p:cNvPr id="3" name="Pladsholder til indhold 2"/>
          <p:cNvSpPr>
            <a:spLocks noGrp="1"/>
          </p:cNvSpPr>
          <p:nvPr>
            <p:ph idx="1"/>
          </p:nvPr>
        </p:nvSpPr>
        <p:spPr>
          <a:xfrm>
            <a:off x="505261" y="1718887"/>
            <a:ext cx="8596668" cy="4906356"/>
          </a:xfrm>
        </p:spPr>
        <p:txBody>
          <a:bodyPr>
            <a:normAutofit/>
          </a:bodyPr>
          <a:lstStyle/>
          <a:p>
            <a:r>
              <a:rPr lang="da-DK" sz="2000" dirty="0">
                <a:solidFill>
                  <a:schemeClr val="tx1">
                    <a:lumMod val="50000"/>
                    <a:lumOff val="50000"/>
                  </a:schemeClr>
                </a:solidFill>
              </a:rPr>
              <a:t>FOKUS PÅ AT SKABE LIGHED I SUNDHED FOR SOCIALT UDSATTE</a:t>
            </a:r>
          </a:p>
          <a:p>
            <a:r>
              <a:rPr lang="da-DK" sz="2000" dirty="0">
                <a:solidFill>
                  <a:schemeClr val="tx1">
                    <a:lumMod val="50000"/>
                    <a:lumOff val="50000"/>
                  </a:schemeClr>
                </a:solidFill>
              </a:rPr>
              <a:t>Ligeværdig relation -  skabe tillid, helhedssyn</a:t>
            </a:r>
          </a:p>
          <a:p>
            <a:r>
              <a:rPr lang="da-DK" sz="2000" dirty="0">
                <a:solidFill>
                  <a:schemeClr val="tx1">
                    <a:lumMod val="50000"/>
                    <a:lumOff val="50000"/>
                  </a:schemeClr>
                </a:solidFill>
              </a:rPr>
              <a:t>Særlig opmærksomhed på smerte- og abstinensbehandling.</a:t>
            </a:r>
          </a:p>
          <a:p>
            <a:r>
              <a:rPr lang="da-DK" sz="2000" dirty="0">
                <a:solidFill>
                  <a:schemeClr val="tx1">
                    <a:lumMod val="50000"/>
                    <a:lumOff val="50000"/>
                  </a:schemeClr>
                </a:solidFill>
              </a:rPr>
              <a:t>Skadesreducerende og anerkendende tilgang</a:t>
            </a:r>
          </a:p>
          <a:p>
            <a:r>
              <a:rPr lang="da-DK" sz="2000" dirty="0">
                <a:solidFill>
                  <a:schemeClr val="tx1">
                    <a:lumMod val="50000"/>
                    <a:lumOff val="50000"/>
                  </a:schemeClr>
                </a:solidFill>
              </a:rPr>
              <a:t>Håndholdt hjælp og støtte til at gennemføre behandlingen</a:t>
            </a:r>
            <a:r>
              <a:rPr lang="da-DK" dirty="0">
                <a:solidFill>
                  <a:schemeClr val="tx1">
                    <a:lumMod val="50000"/>
                    <a:lumOff val="50000"/>
                  </a:schemeClr>
                </a:solidFill>
              </a:rPr>
              <a:t> </a:t>
            </a:r>
          </a:p>
          <a:p>
            <a:r>
              <a:rPr lang="da-DK" sz="2000" dirty="0">
                <a:solidFill>
                  <a:schemeClr val="tx1">
                    <a:lumMod val="50000"/>
                    <a:lumOff val="50000"/>
                  </a:schemeClr>
                </a:solidFill>
              </a:rPr>
              <a:t>Akutte og elektive indlæggelser, ambulante kontroller, behandlingsforløb</a:t>
            </a:r>
          </a:p>
          <a:p>
            <a:r>
              <a:rPr lang="da-DK" sz="2000" dirty="0">
                <a:solidFill>
                  <a:schemeClr val="tx1">
                    <a:lumMod val="50000"/>
                    <a:lumOff val="50000"/>
                  </a:schemeClr>
                </a:solidFill>
              </a:rPr>
              <a:t>Mødet med den kritisk syg patient – Tidlig </a:t>
            </a:r>
            <a:r>
              <a:rPr lang="da-DK" sz="2000">
                <a:solidFill>
                  <a:schemeClr val="tx1">
                    <a:lumMod val="50000"/>
                    <a:lumOff val="50000"/>
                  </a:schemeClr>
                </a:solidFill>
              </a:rPr>
              <a:t>palliativ indsats?</a:t>
            </a:r>
            <a:endParaRPr lang="da-DK" sz="2000" dirty="0">
              <a:solidFill>
                <a:schemeClr val="tx1">
                  <a:lumMod val="50000"/>
                  <a:lumOff val="50000"/>
                </a:schemeClr>
              </a:solidFill>
            </a:endParaRPr>
          </a:p>
          <a:p>
            <a:r>
              <a:rPr lang="da-DK" sz="2000" dirty="0">
                <a:solidFill>
                  <a:schemeClr val="tx1">
                    <a:lumMod val="50000"/>
                    <a:lumOff val="50000"/>
                  </a:schemeClr>
                </a:solidFill>
              </a:rPr>
              <a:t>Undervisning af personale/daglig sparring</a:t>
            </a:r>
          </a:p>
          <a:p>
            <a:r>
              <a:rPr lang="da-DK" sz="2000" dirty="0">
                <a:solidFill>
                  <a:schemeClr val="tx1">
                    <a:lumMod val="50000"/>
                    <a:lumOff val="50000"/>
                  </a:schemeClr>
                </a:solidFill>
              </a:rPr>
              <a:t>Koordinering i forbindelse med udskrivelse- brobygning til samarbejdspartnere.</a:t>
            </a:r>
          </a:p>
          <a:p>
            <a:pPr marL="0" indent="0">
              <a:buNone/>
            </a:pPr>
            <a:endParaRPr lang="da-DK" sz="2000" dirty="0">
              <a:solidFill>
                <a:schemeClr val="tx1">
                  <a:lumMod val="50000"/>
                  <a:lumOff val="50000"/>
                </a:schemeClr>
              </a:solidFill>
            </a:endParaRPr>
          </a:p>
          <a:p>
            <a:endParaRPr lang="da-DK" sz="2000" dirty="0">
              <a:solidFill>
                <a:schemeClr val="tx1">
                  <a:lumMod val="50000"/>
                  <a:lumOff val="50000"/>
                </a:schemeClr>
              </a:solidFill>
            </a:endParaRPr>
          </a:p>
        </p:txBody>
      </p:sp>
    </p:spTree>
    <p:extLst>
      <p:ext uri="{BB962C8B-B14F-4D97-AF65-F5344CB8AC3E}">
        <p14:creationId xmlns:p14="http://schemas.microsoft.com/office/powerpoint/2010/main" val="385605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0179" y="493438"/>
            <a:ext cx="6301909" cy="1006178"/>
          </a:xfrm>
        </p:spPr>
        <p:txBody>
          <a:bodyPr/>
          <a:lstStyle/>
          <a:p>
            <a:r>
              <a:rPr lang="da-DK" sz="4000" dirty="0"/>
              <a:t>Generelt om målgruppen</a:t>
            </a:r>
          </a:p>
        </p:txBody>
      </p:sp>
      <p:sp>
        <p:nvSpPr>
          <p:cNvPr id="3" name="Undertitel 2"/>
          <p:cNvSpPr>
            <a:spLocks noGrp="1"/>
          </p:cNvSpPr>
          <p:nvPr>
            <p:ph type="subTitle" idx="1"/>
          </p:nvPr>
        </p:nvSpPr>
        <p:spPr>
          <a:xfrm>
            <a:off x="1150451" y="1655064"/>
            <a:ext cx="7766936" cy="4873752"/>
          </a:xfrm>
        </p:spPr>
        <p:txBody>
          <a:bodyPr>
            <a:noAutofit/>
          </a:bodyPr>
          <a:lstStyle/>
          <a:p>
            <a:pPr marL="285750" indent="-285750" algn="l">
              <a:buFont typeface="Wingdings" panose="05000000000000000000" pitchFamily="2" charset="2"/>
              <a:buChar char="§"/>
            </a:pPr>
            <a:r>
              <a:rPr lang="da-DK" sz="2000" dirty="0"/>
              <a:t>Ofte et forbrug af alkohol og/eller euforiserende stoffer.</a:t>
            </a:r>
          </a:p>
          <a:p>
            <a:pPr marL="285750" indent="-285750" algn="l">
              <a:buFont typeface="Wingdings" panose="05000000000000000000" pitchFamily="2" charset="2"/>
              <a:buChar char="§"/>
            </a:pPr>
            <a:r>
              <a:rPr lang="da-DK" sz="2000" dirty="0"/>
              <a:t>Føler sig ofte stigmatiserede.</a:t>
            </a:r>
          </a:p>
          <a:p>
            <a:pPr marL="285750" indent="-285750" algn="l">
              <a:buFont typeface="Wingdings" panose="05000000000000000000" pitchFamily="2" charset="2"/>
              <a:buChar char="§"/>
            </a:pPr>
            <a:r>
              <a:rPr lang="da-DK" sz="2000" dirty="0"/>
              <a:t>Stor ensomhed og manglende netværk.</a:t>
            </a:r>
          </a:p>
          <a:p>
            <a:pPr marL="285750" indent="-285750" algn="l">
              <a:buFont typeface="Wingdings" panose="05000000000000000000" pitchFamily="2" charset="2"/>
              <a:buChar char="§"/>
            </a:pPr>
            <a:r>
              <a:rPr lang="da-DK" sz="2000" dirty="0"/>
              <a:t>En stressende hverdag. </a:t>
            </a:r>
          </a:p>
          <a:p>
            <a:pPr marL="285750" indent="-285750" algn="l">
              <a:buFont typeface="Wingdings" panose="05000000000000000000" pitchFamily="2" charset="2"/>
              <a:buChar char="§"/>
            </a:pPr>
            <a:r>
              <a:rPr lang="da-DK" sz="2000" dirty="0"/>
              <a:t>Komplekse problemer: arbejdsløshed, fattigdom, dobbeltbelastede (PTSD, ADHD), hjemløshed, kriminalitet.</a:t>
            </a:r>
          </a:p>
          <a:p>
            <a:pPr marL="285750" indent="-285750" algn="l">
              <a:buFont typeface="Wingdings" panose="05000000000000000000" pitchFamily="2" charset="2"/>
              <a:buChar char="§"/>
            </a:pPr>
            <a:r>
              <a:rPr lang="da-DK" sz="2000" dirty="0"/>
              <a:t>Kortere skolegang, dårligere compliance.</a:t>
            </a:r>
          </a:p>
          <a:p>
            <a:pPr marL="285750" indent="-285750" algn="l">
              <a:buFont typeface="Wingdings" panose="05000000000000000000" pitchFamily="2" charset="2"/>
              <a:buChar char="§"/>
            </a:pPr>
            <a:r>
              <a:rPr lang="da-DK" sz="2000" dirty="0"/>
              <a:t>Ikke digitale. </a:t>
            </a:r>
          </a:p>
          <a:p>
            <a:pPr marL="285750" indent="-285750" algn="l">
              <a:buFont typeface="Wingdings" panose="05000000000000000000" pitchFamily="2" charset="2"/>
              <a:buChar char="§"/>
            </a:pPr>
            <a:r>
              <a:rPr lang="da-DK" sz="2000" dirty="0"/>
              <a:t>Mangler ofte telefon.</a:t>
            </a:r>
          </a:p>
          <a:p>
            <a:endParaRPr lang="da-DK" sz="2000" dirty="0"/>
          </a:p>
        </p:txBody>
      </p:sp>
    </p:spTree>
    <p:extLst>
      <p:ext uri="{BB962C8B-B14F-4D97-AF65-F5344CB8AC3E}">
        <p14:creationId xmlns:p14="http://schemas.microsoft.com/office/powerpoint/2010/main" val="135530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9051" y="658030"/>
            <a:ext cx="7766936" cy="814154"/>
          </a:xfrm>
        </p:spPr>
        <p:txBody>
          <a:bodyPr/>
          <a:lstStyle/>
          <a:p>
            <a:r>
              <a:rPr lang="da-DK" sz="4800" b="1" dirty="0"/>
              <a:t>Udfordringer i arbejdet</a:t>
            </a:r>
            <a:endParaRPr lang="da-DK" sz="4800" dirty="0"/>
          </a:p>
        </p:txBody>
      </p:sp>
      <p:sp>
        <p:nvSpPr>
          <p:cNvPr id="3" name="Undertitel 2"/>
          <p:cNvSpPr>
            <a:spLocks noGrp="1"/>
          </p:cNvSpPr>
          <p:nvPr>
            <p:ph type="subTitle" idx="1"/>
          </p:nvPr>
        </p:nvSpPr>
        <p:spPr>
          <a:xfrm>
            <a:off x="1497923" y="1472184"/>
            <a:ext cx="7766936" cy="4873752"/>
          </a:xfrm>
        </p:spPr>
        <p:txBody>
          <a:bodyPr>
            <a:normAutofit fontScale="70000" lnSpcReduction="20000"/>
          </a:bodyPr>
          <a:lstStyle/>
          <a:p>
            <a:pPr marL="285750" indent="-285750" algn="l">
              <a:buFont typeface="Arial" panose="020B0604020202020204" pitchFamily="34" charset="0"/>
              <a:buChar char="•"/>
            </a:pPr>
            <a:r>
              <a:rPr lang="da-DK" sz="2900" dirty="0"/>
              <a:t>Stigmatisering </a:t>
            </a:r>
          </a:p>
          <a:p>
            <a:pPr marL="285750" indent="-285750" algn="l">
              <a:buFont typeface="Arial" panose="020B0604020202020204" pitchFamily="34" charset="0"/>
              <a:buChar char="•"/>
            </a:pPr>
            <a:r>
              <a:rPr lang="da-DK" sz="2900" dirty="0"/>
              <a:t>Rettigheder (fx transport)</a:t>
            </a:r>
          </a:p>
          <a:p>
            <a:pPr marL="285750" indent="-285750" algn="l">
              <a:buFont typeface="Arial" panose="020B0604020202020204" pitchFamily="34" charset="0"/>
              <a:buChar char="•"/>
            </a:pPr>
            <a:r>
              <a:rPr lang="da-DK" sz="2900" dirty="0"/>
              <a:t>Ensartet behandling?</a:t>
            </a:r>
          </a:p>
          <a:p>
            <a:pPr marL="285750" indent="-285750" algn="l">
              <a:buFont typeface="Arial" panose="020B0604020202020204" pitchFamily="34" charset="0"/>
              <a:buChar char="•"/>
            </a:pPr>
            <a:r>
              <a:rPr lang="da-DK" sz="2900" dirty="0"/>
              <a:t>Socialt udsatte er lige så bekymret for deres sundhed, som alle andre, og det kræver ofte en ”omvej” for at nå målet.</a:t>
            </a:r>
          </a:p>
          <a:p>
            <a:pPr marL="285750" indent="-285750" algn="l">
              <a:buFont typeface="Arial" panose="020B0604020202020204" pitchFamily="34" charset="0"/>
              <a:buChar char="•"/>
            </a:pPr>
            <a:r>
              <a:rPr lang="da-DK" sz="2900" u="sng" dirty="0">
                <a:solidFill>
                  <a:schemeClr val="accent2"/>
                </a:solidFill>
              </a:rPr>
              <a:t>Kulturelle sundhedskapital</a:t>
            </a:r>
          </a:p>
          <a:p>
            <a:pPr marL="742950" lvl="1" indent="-285750" algn="l">
              <a:buFont typeface="Arial" panose="020B0604020202020204" pitchFamily="34" charset="0"/>
              <a:buChar char="•"/>
            </a:pPr>
            <a:r>
              <a:rPr lang="da-DK" sz="2800" dirty="0">
                <a:solidFill>
                  <a:schemeClr val="accent2"/>
                </a:solidFill>
              </a:rPr>
              <a:t>Verbale/nonverbale kompetencer</a:t>
            </a:r>
          </a:p>
          <a:p>
            <a:pPr marL="742950" lvl="1" indent="-285750" algn="l">
              <a:buFont typeface="Arial" panose="020B0604020202020204" pitchFamily="34" charset="0"/>
              <a:buChar char="•"/>
            </a:pPr>
            <a:r>
              <a:rPr lang="da-DK" sz="2800" dirty="0">
                <a:solidFill>
                  <a:schemeClr val="accent2"/>
                </a:solidFill>
              </a:rPr>
              <a:t>Indstillinger, væremåde, sprogbrug</a:t>
            </a:r>
            <a:endParaRPr lang="da-DK" sz="2700" dirty="0">
              <a:solidFill>
                <a:schemeClr val="accent2"/>
              </a:solidFill>
            </a:endParaRPr>
          </a:p>
          <a:p>
            <a:pPr marL="285750" indent="-285750" algn="l">
              <a:buFont typeface="Arial" panose="020B0604020202020204" pitchFamily="34" charset="0"/>
              <a:buChar char="•"/>
            </a:pPr>
            <a:r>
              <a:rPr lang="da-DK" sz="2900" u="sng" dirty="0">
                <a:solidFill>
                  <a:schemeClr val="accent2"/>
                </a:solidFill>
              </a:rPr>
              <a:t>Sundhedskompetencer </a:t>
            </a:r>
          </a:p>
          <a:p>
            <a:pPr marL="742950" lvl="1" indent="-285750" algn="l">
              <a:buFont typeface="Arial" panose="020B0604020202020204" pitchFamily="34" charset="0"/>
              <a:buChar char="•"/>
            </a:pPr>
            <a:r>
              <a:rPr lang="da-DK" sz="2800" dirty="0">
                <a:solidFill>
                  <a:schemeClr val="accent2"/>
                </a:solidFill>
              </a:rPr>
              <a:t>Tilegnelse af viden om/af behandling og mulige konsekvenser af ens beslutning.</a:t>
            </a:r>
            <a:endParaRPr lang="da-DK" sz="2900" dirty="0"/>
          </a:p>
          <a:p>
            <a:pPr marL="285750" indent="-285750" algn="l">
              <a:buFont typeface="Arial" panose="020B0604020202020204" pitchFamily="34" charset="0"/>
              <a:buChar char="•"/>
            </a:pPr>
            <a:endParaRPr lang="da-DK" sz="2900" dirty="0"/>
          </a:p>
          <a:p>
            <a:pPr marL="285750" indent="-285750" algn="l">
              <a:buFont typeface="Arial" panose="020B0604020202020204" pitchFamily="34" charset="0"/>
              <a:buChar char="•"/>
            </a:pPr>
            <a:r>
              <a:rPr lang="da-DK" sz="2900" dirty="0"/>
              <a:t>Efter udskrivelse – hvad så?</a:t>
            </a:r>
          </a:p>
          <a:p>
            <a:endParaRPr lang="da-DK" sz="2000" dirty="0"/>
          </a:p>
        </p:txBody>
      </p:sp>
    </p:spTree>
    <p:extLst>
      <p:ext uri="{BB962C8B-B14F-4D97-AF65-F5344CB8AC3E}">
        <p14:creationId xmlns:p14="http://schemas.microsoft.com/office/powerpoint/2010/main" val="281212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87611" y="768096"/>
            <a:ext cx="7766936" cy="859536"/>
          </a:xfrm>
        </p:spPr>
        <p:txBody>
          <a:bodyPr/>
          <a:lstStyle/>
          <a:p>
            <a:pPr algn="ctr"/>
            <a:r>
              <a:rPr lang="da-DK" sz="2800" b="1" dirty="0"/>
              <a:t>Udfordringer i samarbejdet mellem region og kommune</a:t>
            </a:r>
          </a:p>
        </p:txBody>
      </p:sp>
      <p:sp>
        <p:nvSpPr>
          <p:cNvPr id="3" name="Undertitel 2"/>
          <p:cNvSpPr>
            <a:spLocks noGrp="1"/>
          </p:cNvSpPr>
          <p:nvPr>
            <p:ph type="subTitle" idx="1"/>
          </p:nvPr>
        </p:nvSpPr>
        <p:spPr>
          <a:xfrm>
            <a:off x="1507067" y="1975105"/>
            <a:ext cx="7766936" cy="3172628"/>
          </a:xfrm>
        </p:spPr>
        <p:txBody>
          <a:bodyPr>
            <a:normAutofit/>
          </a:bodyPr>
          <a:lstStyle/>
          <a:p>
            <a:pPr marL="285750" indent="-285750" algn="l">
              <a:buFontTx/>
              <a:buChar char="-"/>
            </a:pPr>
            <a:r>
              <a:rPr lang="da-DK" sz="2000" dirty="0"/>
              <a:t>Manglende viden, både regionalt og kommunalt, omkring socialt udsattes situation og behov.</a:t>
            </a:r>
          </a:p>
          <a:p>
            <a:pPr marL="285750" indent="-285750" algn="l">
              <a:buFontTx/>
              <a:buChar char="-"/>
            </a:pPr>
            <a:r>
              <a:rPr lang="da-DK" sz="2000" dirty="0"/>
              <a:t>Der er lang behandlingstid til fx bostøtte, økonomisk støtte.</a:t>
            </a:r>
          </a:p>
          <a:p>
            <a:pPr marL="285750" indent="-285750" algn="l">
              <a:buFontTx/>
              <a:buChar char="-"/>
            </a:pPr>
            <a:r>
              <a:rPr lang="da-DK" sz="2000" dirty="0"/>
              <a:t>Oplevelse af, at visitator mangler viden om vores arbejde og ikke altid har forståelsen og/eller mulighed for at støtte op akut.</a:t>
            </a:r>
          </a:p>
          <a:p>
            <a:pPr marL="285750" indent="-285750" algn="l">
              <a:buFontTx/>
              <a:buChar char="-"/>
            </a:pPr>
            <a:endParaRPr lang="da-DK" sz="2000" dirty="0"/>
          </a:p>
          <a:p>
            <a:pPr marL="285750" indent="-285750" algn="l">
              <a:buFontTx/>
              <a:buChar char="-"/>
            </a:pPr>
            <a:endParaRPr lang="da-DK" sz="2000" dirty="0"/>
          </a:p>
        </p:txBody>
      </p:sp>
    </p:spTree>
    <p:extLst>
      <p:ext uri="{BB962C8B-B14F-4D97-AF65-F5344CB8AC3E}">
        <p14:creationId xmlns:p14="http://schemas.microsoft.com/office/powerpoint/2010/main" val="137069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1659" y="620406"/>
            <a:ext cx="3854528" cy="430780"/>
          </a:xfrm>
        </p:spPr>
        <p:txBody>
          <a:bodyPr>
            <a:noAutofit/>
          </a:bodyPr>
          <a:lstStyle/>
          <a:p>
            <a:r>
              <a:rPr lang="da-DK" sz="2800" dirty="0"/>
              <a:t>Kort om abstinenser</a:t>
            </a:r>
          </a:p>
        </p:txBody>
      </p:sp>
      <p:sp>
        <p:nvSpPr>
          <p:cNvPr id="4" name="Pladsholder til tekst 3"/>
          <p:cNvSpPr>
            <a:spLocks noGrp="1"/>
          </p:cNvSpPr>
          <p:nvPr>
            <p:ph type="body" sz="half" idx="2"/>
          </p:nvPr>
        </p:nvSpPr>
        <p:spPr>
          <a:xfrm>
            <a:off x="669022" y="1392008"/>
            <a:ext cx="3839802" cy="5108545"/>
          </a:xfrm>
        </p:spPr>
        <p:txBody>
          <a:bodyPr>
            <a:normAutofit/>
          </a:bodyPr>
          <a:lstStyle/>
          <a:p>
            <a:pPr marL="342900" indent="-342900">
              <a:buFont typeface="Arial" panose="020B0604020202020204" pitchFamily="34" charset="0"/>
              <a:buChar char="•"/>
            </a:pPr>
            <a:r>
              <a:rPr lang="da-DK" sz="1600" dirty="0">
                <a:solidFill>
                  <a:schemeClr val="tx1">
                    <a:lumMod val="50000"/>
                    <a:lumOff val="50000"/>
                  </a:schemeClr>
                </a:solidFill>
              </a:rPr>
              <a:t>Viden om abstinenser på abstinenser.dk</a:t>
            </a:r>
          </a:p>
          <a:p>
            <a:pPr marL="342900" indent="-342900">
              <a:buFont typeface="Arial" panose="020B0604020202020204" pitchFamily="34" charset="0"/>
              <a:buChar char="•"/>
            </a:pPr>
            <a:r>
              <a:rPr lang="da-DK" sz="1600" dirty="0">
                <a:hlinkClick r:id="rId2"/>
              </a:rPr>
              <a:t>https://vimeo.com/477172171/2551d5c656</a:t>
            </a:r>
            <a:endParaRPr lang="da-DK" sz="1600" dirty="0">
              <a:solidFill>
                <a:schemeClr val="tx1">
                  <a:lumMod val="50000"/>
                  <a:lumOff val="50000"/>
                </a:schemeClr>
              </a:solidFill>
            </a:endParaRPr>
          </a:p>
          <a:p>
            <a:endParaRPr lang="da-DK" sz="1600" dirty="0">
              <a:solidFill>
                <a:schemeClr val="tx1">
                  <a:lumMod val="50000"/>
                  <a:lumOff val="50000"/>
                </a:schemeClr>
              </a:solidFill>
            </a:endParaRPr>
          </a:p>
          <a:p>
            <a:pPr marL="342900" indent="-342900">
              <a:buFont typeface="Arial" panose="020B0604020202020204" pitchFamily="34" charset="0"/>
              <a:buChar char="•"/>
            </a:pPr>
            <a:r>
              <a:rPr lang="da-DK" sz="1600" dirty="0">
                <a:solidFill>
                  <a:schemeClr val="tx1">
                    <a:lumMod val="50000"/>
                    <a:lumOff val="50000"/>
                  </a:schemeClr>
                </a:solidFill>
              </a:rPr>
              <a:t>Alle har ret til abstinensbehandling</a:t>
            </a:r>
          </a:p>
          <a:p>
            <a:endParaRPr lang="da-DK" sz="1600" dirty="0">
              <a:solidFill>
                <a:schemeClr val="tx1">
                  <a:lumMod val="50000"/>
                  <a:lumOff val="50000"/>
                </a:schemeClr>
              </a:solidFill>
            </a:endParaRPr>
          </a:p>
          <a:p>
            <a:pPr marL="342900" indent="-342900">
              <a:buFont typeface="Arial" panose="020B0604020202020204" pitchFamily="34" charset="0"/>
              <a:buChar char="•"/>
            </a:pPr>
            <a:r>
              <a:rPr lang="da-DK" sz="1600" dirty="0">
                <a:solidFill>
                  <a:schemeClr val="tx1">
                    <a:lumMod val="50000"/>
                    <a:lumOff val="50000"/>
                  </a:schemeClr>
                </a:solidFill>
              </a:rPr>
              <a:t>Autorisationsloven §41</a:t>
            </a:r>
          </a:p>
          <a:p>
            <a:pPr marL="342900" indent="-342900">
              <a:buFont typeface="Arial" panose="020B0604020202020204" pitchFamily="34" charset="0"/>
              <a:buChar char="•"/>
            </a:pPr>
            <a:endParaRPr lang="da-DK" sz="1600" dirty="0">
              <a:solidFill>
                <a:schemeClr val="tx1">
                  <a:lumMod val="50000"/>
                  <a:lumOff val="50000"/>
                </a:schemeClr>
              </a:solidFill>
            </a:endParaRPr>
          </a:p>
          <a:p>
            <a:pPr marL="342900" indent="-342900">
              <a:buFont typeface="Arial" panose="020B0604020202020204" pitchFamily="34" charset="0"/>
              <a:buChar char="•"/>
            </a:pPr>
            <a:r>
              <a:rPr lang="da-DK" sz="1600" dirty="0">
                <a:solidFill>
                  <a:schemeClr val="tx1">
                    <a:lumMod val="50000"/>
                    <a:lumOff val="50000"/>
                  </a:schemeClr>
                </a:solidFill>
              </a:rPr>
              <a:t>HUSK at benytte rette scoreskema for alkohol- og opioidabstinenser.</a:t>
            </a:r>
          </a:p>
          <a:p>
            <a:pPr marL="342900" indent="-342900">
              <a:buFont typeface="Arial" panose="020B0604020202020204" pitchFamily="34" charset="0"/>
              <a:buChar char="•"/>
            </a:pPr>
            <a:r>
              <a:rPr lang="da-DK" sz="1600" dirty="0">
                <a:solidFill>
                  <a:schemeClr val="tx1">
                    <a:lumMod val="50000"/>
                    <a:lumOff val="50000"/>
                  </a:schemeClr>
                </a:solidFill>
              </a:rPr>
              <a:t>HUSK at bruge retningslinje</a:t>
            </a:r>
            <a:br>
              <a:rPr lang="da-DK" sz="1600" dirty="0">
                <a:solidFill>
                  <a:schemeClr val="tx1">
                    <a:lumMod val="50000"/>
                    <a:lumOff val="50000"/>
                  </a:schemeClr>
                </a:solidFill>
              </a:rPr>
            </a:br>
            <a:r>
              <a:rPr lang="da-DK" sz="1600" dirty="0">
                <a:solidFill>
                  <a:schemeClr val="tx1">
                    <a:lumMod val="50000"/>
                    <a:lumOff val="50000"/>
                  </a:schemeClr>
                </a:solidFill>
              </a:rPr>
              <a:t>ID 710098</a:t>
            </a:r>
          </a:p>
          <a:p>
            <a:endParaRPr lang="da-DK" sz="1800" dirty="0">
              <a:solidFill>
                <a:schemeClr val="tx1">
                  <a:lumMod val="50000"/>
                  <a:lumOff val="50000"/>
                </a:schemeClr>
              </a:solidFill>
            </a:endParaRPr>
          </a:p>
          <a:p>
            <a:endParaRPr lang="da-DK" sz="1800" dirty="0"/>
          </a:p>
        </p:txBody>
      </p:sp>
      <p:pic>
        <p:nvPicPr>
          <p:cNvPr id="5" name="Pladsholder til ind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3846" t="2133" r="3846" b="20862"/>
          <a:stretch/>
        </p:blipFill>
        <p:spPr>
          <a:xfrm>
            <a:off x="4760913" y="961228"/>
            <a:ext cx="5093104" cy="5229259"/>
          </a:xfrm>
        </p:spPr>
      </p:pic>
    </p:spTree>
    <p:extLst>
      <p:ext uri="{BB962C8B-B14F-4D97-AF65-F5344CB8AC3E}">
        <p14:creationId xmlns:p14="http://schemas.microsoft.com/office/powerpoint/2010/main" val="306921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62584" y="173735"/>
            <a:ext cx="7766936" cy="799235"/>
          </a:xfrm>
        </p:spPr>
        <p:txBody>
          <a:bodyPr/>
          <a:lstStyle/>
          <a:p>
            <a:r>
              <a:rPr lang="da-DK" dirty="0"/>
              <a:t>Kontaktoplysninger</a:t>
            </a:r>
          </a:p>
        </p:txBody>
      </p:sp>
      <p:sp>
        <p:nvSpPr>
          <p:cNvPr id="3" name="Undertitel 2"/>
          <p:cNvSpPr>
            <a:spLocks noGrp="1"/>
          </p:cNvSpPr>
          <p:nvPr>
            <p:ph type="subTitle" idx="1"/>
          </p:nvPr>
        </p:nvSpPr>
        <p:spPr>
          <a:xfrm>
            <a:off x="1350788" y="1137563"/>
            <a:ext cx="7766936" cy="5528413"/>
          </a:xfrm>
        </p:spPr>
        <p:txBody>
          <a:bodyPr>
            <a:normAutofit fontScale="70000" lnSpcReduction="20000"/>
          </a:bodyPr>
          <a:lstStyle/>
          <a:p>
            <a:pPr algn="l"/>
            <a:r>
              <a:rPr lang="da-DK" sz="2200" dirty="0"/>
              <a:t>Sarah Harild på OUH Odense</a:t>
            </a:r>
          </a:p>
          <a:p>
            <a:pPr algn="l"/>
            <a:r>
              <a:rPr lang="da-DK" sz="2200" dirty="0"/>
              <a:t>Tlf.: 23486096</a:t>
            </a:r>
          </a:p>
          <a:p>
            <a:pPr algn="l"/>
            <a:r>
              <a:rPr lang="da-DK" sz="2200" dirty="0"/>
              <a:t>Mail: </a:t>
            </a:r>
            <a:r>
              <a:rPr lang="da-DK" sz="2200" dirty="0">
                <a:hlinkClick r:id="rId2"/>
              </a:rPr>
              <a:t>sarah.harild.andersen@rsyd.dk</a:t>
            </a:r>
            <a:endParaRPr lang="da-DK" sz="2200" dirty="0"/>
          </a:p>
          <a:p>
            <a:pPr algn="l"/>
            <a:endParaRPr lang="da-DK" sz="2200" dirty="0"/>
          </a:p>
          <a:p>
            <a:pPr algn="l"/>
            <a:r>
              <a:rPr lang="da-DK" sz="2200" dirty="0"/>
              <a:t>Heidi Fokdal OUH Odense og Svendborg	</a:t>
            </a:r>
          </a:p>
          <a:p>
            <a:pPr algn="l"/>
            <a:r>
              <a:rPr lang="da-DK" sz="2200" dirty="0"/>
              <a:t>Tlf.: 23485935</a:t>
            </a:r>
          </a:p>
          <a:p>
            <a:pPr algn="l"/>
            <a:r>
              <a:rPr lang="da-DK" sz="2200" dirty="0"/>
              <a:t>Mail: </a:t>
            </a:r>
            <a:r>
              <a:rPr lang="da-DK" sz="2200" dirty="0">
                <a:hlinkClick r:id="rId3"/>
              </a:rPr>
              <a:t>heidi.louise.fokdal@rsyd.dk</a:t>
            </a:r>
            <a:endParaRPr lang="da-DK" sz="2200" dirty="0"/>
          </a:p>
          <a:p>
            <a:pPr algn="l"/>
            <a:endParaRPr lang="da-DK" sz="2200" dirty="0"/>
          </a:p>
          <a:p>
            <a:pPr algn="l"/>
            <a:r>
              <a:rPr lang="da-DK" sz="2200" dirty="0"/>
              <a:t>Vores fællesmail:</a:t>
            </a:r>
          </a:p>
          <a:p>
            <a:pPr algn="l"/>
            <a:r>
              <a:rPr lang="da-DK" sz="2200" dirty="0">
                <a:hlinkClick r:id="rId4"/>
              </a:rPr>
              <a:t>Ouh.socialsygeplejersker@rsyd.dk</a:t>
            </a:r>
            <a:endParaRPr lang="da-DK" sz="2200" dirty="0"/>
          </a:p>
          <a:p>
            <a:pPr algn="l"/>
            <a:endParaRPr lang="da-DK" sz="2200" dirty="0"/>
          </a:p>
          <a:p>
            <a:pPr algn="l"/>
            <a:r>
              <a:rPr lang="da-DK" sz="2200" dirty="0">
                <a:solidFill>
                  <a:schemeClr val="accent1"/>
                </a:solidFill>
              </a:rPr>
              <a:t>Aktivere os på CETREA. Husk samtykke fra patienten.</a:t>
            </a:r>
          </a:p>
          <a:p>
            <a:pPr algn="l"/>
            <a:r>
              <a:rPr lang="da-DK" sz="2200" dirty="0">
                <a:solidFill>
                  <a:schemeClr val="accent1"/>
                </a:solidFill>
              </a:rPr>
              <a:t>Heidi sidder fysisk i Daghospitalet, kom endelig forbi</a:t>
            </a:r>
            <a:r>
              <a:rPr lang="da-DK" sz="2200" dirty="0">
                <a:solidFill>
                  <a:schemeClr val="accent1"/>
                </a:solidFill>
                <a:sym typeface="Wingdings" panose="05000000000000000000" pitchFamily="2" charset="2"/>
              </a:rPr>
              <a:t></a:t>
            </a:r>
            <a:endParaRPr lang="da-DK" sz="2200" dirty="0">
              <a:solidFill>
                <a:schemeClr val="accent1"/>
              </a:solidFill>
            </a:endParaRPr>
          </a:p>
          <a:p>
            <a:pPr algn="l"/>
            <a:r>
              <a:rPr lang="da-DK" sz="1900" dirty="0"/>
              <a:t>Vi træffes alle hverdage mellem 8-15</a:t>
            </a:r>
          </a:p>
          <a:p>
            <a:pPr algn="l"/>
            <a:endParaRPr lang="da-DK" sz="1900" dirty="0"/>
          </a:p>
          <a:p>
            <a:pPr algn="l"/>
            <a:r>
              <a:rPr lang="da-DK" sz="2000" u="sng" dirty="0">
                <a:solidFill>
                  <a:schemeClr val="accent1"/>
                </a:solidFill>
              </a:rPr>
              <a:t>Socialsygeplejerskerne i psykiatrien:</a:t>
            </a:r>
          </a:p>
          <a:p>
            <a:pPr algn="l"/>
            <a:r>
              <a:rPr lang="da-DK" sz="2000" dirty="0"/>
              <a:t>Svendborg: Stine Hansen, tlf.: 21747708</a:t>
            </a:r>
          </a:p>
          <a:p>
            <a:pPr algn="l"/>
            <a:r>
              <a:rPr lang="da-DK" sz="2000" dirty="0"/>
              <a:t>PAM Odense: Sabina Krog</a:t>
            </a:r>
            <a:r>
              <a:rPr lang="da-DK" sz="2000"/>
              <a:t>, tlf.: </a:t>
            </a:r>
            <a:r>
              <a:rPr lang="da-DK" sz="2000" dirty="0"/>
              <a:t>21760146</a:t>
            </a:r>
          </a:p>
          <a:p>
            <a:pPr algn="l"/>
            <a:endParaRPr lang="da-DK" sz="2200" dirty="0"/>
          </a:p>
          <a:p>
            <a:pPr algn="l"/>
            <a:endParaRPr lang="da-DK" sz="2200" dirty="0"/>
          </a:p>
          <a:p>
            <a:pPr algn="l"/>
            <a:endParaRPr lang="da-DK" dirty="0"/>
          </a:p>
          <a:p>
            <a:pPr algn="l"/>
            <a:endParaRPr lang="da-DK" dirty="0"/>
          </a:p>
          <a:p>
            <a:endParaRPr lang="da-DK" dirty="0"/>
          </a:p>
        </p:txBody>
      </p:sp>
    </p:spTree>
    <p:extLst>
      <p:ext uri="{BB962C8B-B14F-4D97-AF65-F5344CB8AC3E}">
        <p14:creationId xmlns:p14="http://schemas.microsoft.com/office/powerpoint/2010/main" val="420390722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2.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slideId":"1073106272661274624","enableDocumentContentUpdater":false,"version":"2.0"}]]></TemplafySlideTemplateConfiguration>
</file>

<file path=customXml/itemProps1.xml><?xml version="1.0" encoding="utf-8"?>
<ds:datastoreItem xmlns:ds="http://schemas.openxmlformats.org/officeDocument/2006/customXml" ds:itemID="{BA57392B-4E55-470C-9BFB-76A4EFF620E7}">
  <ds:schemaRefs/>
</ds:datastoreItem>
</file>

<file path=customXml/itemProps2.xml><?xml version="1.0" encoding="utf-8"?>
<ds:datastoreItem xmlns:ds="http://schemas.openxmlformats.org/officeDocument/2006/customXml" ds:itemID="{71B1CA69-6F30-4A1D-8099-FC0E60F4C801}">
  <ds:schemaRefs/>
</ds:datastoreItem>
</file>

<file path=docProps/app.xml><?xml version="1.0" encoding="utf-8"?>
<Properties xmlns="http://schemas.openxmlformats.org/officeDocument/2006/extended-properties" xmlns:vt="http://schemas.openxmlformats.org/officeDocument/2006/docPropsVTypes">
  <Template>Facet</Template>
  <TotalTime>877</TotalTime>
  <Words>1372</Words>
  <Application>Microsoft Office PowerPoint</Application>
  <PresentationFormat>Widescreen</PresentationFormat>
  <Paragraphs>168</Paragraphs>
  <Slides>20</Slides>
  <Notes>12</Notes>
  <HiddenSlides>0</HiddenSlides>
  <MMClips>0</MMClips>
  <ScaleCrop>false</ScaleCrop>
  <HeadingPairs>
    <vt:vector size="6" baseType="variant">
      <vt:variant>
        <vt:lpstr>Benyttede skrifttyper</vt:lpstr>
      </vt:variant>
      <vt:variant>
        <vt:i4>13</vt:i4>
      </vt:variant>
      <vt:variant>
        <vt:lpstr>Tema</vt:lpstr>
      </vt:variant>
      <vt:variant>
        <vt:i4>3</vt:i4>
      </vt:variant>
      <vt:variant>
        <vt:lpstr>Slidetitler</vt:lpstr>
      </vt:variant>
      <vt:variant>
        <vt:i4>20</vt:i4>
      </vt:variant>
    </vt:vector>
  </HeadingPairs>
  <TitlesOfParts>
    <vt:vector size="36" baseType="lpstr">
      <vt:lpstr>Meiryo</vt:lpstr>
      <vt:lpstr>Agency FB</vt:lpstr>
      <vt:lpstr>Aptos</vt:lpstr>
      <vt:lpstr>Arial</vt:lpstr>
      <vt:lpstr>Arial Nova Cond Light</vt:lpstr>
      <vt:lpstr>Calibri</vt:lpstr>
      <vt:lpstr>Calibri Light</vt:lpstr>
      <vt:lpstr>Cavolini</vt:lpstr>
      <vt:lpstr>Century Gothic</vt:lpstr>
      <vt:lpstr>Harrington</vt:lpstr>
      <vt:lpstr>Trebuchet MS</vt:lpstr>
      <vt:lpstr>Wingdings</vt:lpstr>
      <vt:lpstr>Wingdings 3</vt:lpstr>
      <vt:lpstr>Facet</vt:lpstr>
      <vt:lpstr>Office-tema</vt:lpstr>
      <vt:lpstr>Savon</vt:lpstr>
      <vt:lpstr>Socialsygeplejersker​ &amp;​ Børne-Unge Socialsygeplejersker </vt:lpstr>
      <vt:lpstr>Socialsygeplejerskeordningen Region Syddanmark, OUH</vt:lpstr>
      <vt:lpstr>Kort om os</vt:lpstr>
      <vt:lpstr>Det daglige arbejde:</vt:lpstr>
      <vt:lpstr>Generelt om målgruppen</vt:lpstr>
      <vt:lpstr>Udfordringer i arbejdet</vt:lpstr>
      <vt:lpstr>Udfordringer i samarbejdet mellem region og kommune</vt:lpstr>
      <vt:lpstr>Kort om abstinenser</vt:lpstr>
      <vt:lpstr>Kontaktoplysninger</vt:lpstr>
      <vt:lpstr>Børne og unge socialsygeplejersker</vt:lpstr>
      <vt:lpstr>Hvem er vi?</vt:lpstr>
      <vt:lpstr>Stillingens sammensætning</vt:lpstr>
      <vt:lpstr>Tværsektoriel og brobyggende funktion</vt:lpstr>
      <vt:lpstr>Målgruppen</vt:lpstr>
      <vt:lpstr>Vores fokus </vt:lpstr>
      <vt:lpstr>Eksempler på henvendelser:</vt:lpstr>
      <vt:lpstr>PowerPoint-præsentation</vt:lpstr>
      <vt:lpstr>VÆRKTØJSKASSEN</vt:lpstr>
      <vt:lpstr>HEADS står for:​ Den psykosociale anamnese</vt:lpstr>
      <vt:lpstr> Spørgsmål ? </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Socialsygeplejerskeordningen i Region Syddanmark</dc:title>
  <dc:creator>Heidi Louise Fokdal</dc:creator>
  <cp:lastModifiedBy>Helle Marie Christensen</cp:lastModifiedBy>
  <cp:revision>77</cp:revision>
  <dcterms:created xsi:type="dcterms:W3CDTF">2023-10-27T11:32:35Z</dcterms:created>
  <dcterms:modified xsi:type="dcterms:W3CDTF">2026-03-10T14:42:02Z</dcterms:modified>
</cp:coreProperties>
</file>