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9"/>
  </p:notesMasterIdLst>
  <p:sldIdLst>
    <p:sldId id="256" r:id="rId2"/>
    <p:sldId id="418" r:id="rId3"/>
    <p:sldId id="342" r:id="rId4"/>
    <p:sldId id="360" r:id="rId5"/>
    <p:sldId id="433" r:id="rId6"/>
    <p:sldId id="385" r:id="rId7"/>
    <p:sldId id="345" r:id="rId8"/>
    <p:sldId id="361" r:id="rId9"/>
    <p:sldId id="423" r:id="rId10"/>
    <p:sldId id="427" r:id="rId11"/>
    <p:sldId id="428" r:id="rId12"/>
    <p:sldId id="426" r:id="rId13"/>
    <p:sldId id="430" r:id="rId14"/>
    <p:sldId id="431" r:id="rId15"/>
    <p:sldId id="369" r:id="rId16"/>
    <p:sldId id="367" r:id="rId17"/>
    <p:sldId id="343" r:id="rId18"/>
    <p:sldId id="410" r:id="rId19"/>
    <p:sldId id="344" r:id="rId20"/>
    <p:sldId id="366" r:id="rId21"/>
    <p:sldId id="363" r:id="rId22"/>
    <p:sldId id="438" r:id="rId23"/>
    <p:sldId id="362" r:id="rId24"/>
    <p:sldId id="364" r:id="rId25"/>
    <p:sldId id="365" r:id="rId26"/>
    <p:sldId id="435" r:id="rId27"/>
    <p:sldId id="417" r:id="rId28"/>
    <p:sldId id="352" r:id="rId29"/>
    <p:sldId id="392" r:id="rId30"/>
    <p:sldId id="354" r:id="rId31"/>
    <p:sldId id="355" r:id="rId32"/>
    <p:sldId id="414" r:id="rId33"/>
    <p:sldId id="394" r:id="rId34"/>
    <p:sldId id="415" r:id="rId35"/>
    <p:sldId id="408" r:id="rId36"/>
    <p:sldId id="395" r:id="rId37"/>
    <p:sldId id="396" r:id="rId38"/>
    <p:sldId id="357" r:id="rId39"/>
    <p:sldId id="358" r:id="rId40"/>
    <p:sldId id="372" r:id="rId41"/>
    <p:sldId id="371" r:id="rId42"/>
    <p:sldId id="346" r:id="rId43"/>
    <p:sldId id="348" r:id="rId44"/>
    <p:sldId id="370" r:id="rId45"/>
    <p:sldId id="386" r:id="rId46"/>
    <p:sldId id="387" r:id="rId47"/>
    <p:sldId id="388" r:id="rId48"/>
    <p:sldId id="391" r:id="rId49"/>
    <p:sldId id="349" r:id="rId50"/>
    <p:sldId id="350" r:id="rId51"/>
    <p:sldId id="416" r:id="rId52"/>
    <p:sldId id="405" r:id="rId53"/>
    <p:sldId id="436" r:id="rId54"/>
    <p:sldId id="397" r:id="rId55"/>
    <p:sldId id="413" r:id="rId56"/>
    <p:sldId id="404" r:id="rId57"/>
    <p:sldId id="398" r:id="rId58"/>
    <p:sldId id="437" r:id="rId59"/>
    <p:sldId id="399" r:id="rId60"/>
    <p:sldId id="411" r:id="rId61"/>
    <p:sldId id="400" r:id="rId62"/>
    <p:sldId id="407" r:id="rId63"/>
    <p:sldId id="401" r:id="rId64"/>
    <p:sldId id="402" r:id="rId65"/>
    <p:sldId id="403" r:id="rId66"/>
    <p:sldId id="351" r:id="rId67"/>
    <p:sldId id="412" r:id="rId6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Forfatter" initials="F"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7F43"/>
    <a:srgbClr val="B9D99A"/>
    <a:srgbClr val="F0FFD6"/>
    <a:srgbClr val="D0E4D9"/>
    <a:srgbClr val="A2C9B3"/>
    <a:srgbClr val="2D8653"/>
    <a:srgbClr val="B3B3B3"/>
    <a:srgbClr val="000000"/>
    <a:srgbClr val="BECBBE"/>
    <a:srgbClr val="F2F4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494" autoAdjust="0"/>
  </p:normalViewPr>
  <p:slideViewPr>
    <p:cSldViewPr showGuides="1">
      <p:cViewPr varScale="1">
        <p:scale>
          <a:sx n="91" d="100"/>
          <a:sy n="91" d="100"/>
        </p:scale>
        <p:origin x="1350"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B28D1-58D8-4EBA-AD4A-3097FCE67AD9}" type="datetimeFigureOut">
              <a:rPr lang="da-DK" smtClean="0"/>
              <a:t>14-03-2025</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91502-756A-4244-B8CC-0FD4F7A5EFF5}" type="slidenum">
              <a:rPr lang="da-DK" smtClean="0"/>
              <a:t>‹nr.›</a:t>
            </a:fld>
            <a:endParaRPr lang="da-DK" dirty="0"/>
          </a:p>
        </p:txBody>
      </p:sp>
    </p:spTree>
    <p:extLst>
      <p:ext uri="{BB962C8B-B14F-4D97-AF65-F5344CB8AC3E}">
        <p14:creationId xmlns:p14="http://schemas.microsoft.com/office/powerpoint/2010/main" val="3427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si.dk/sygdomme-beredskab-og-forskning/sygdomsleksikon/a/aviaer-influenz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da.wikipedia.org/wiki/Atlanterhavet" TargetMode="External"/><Relationship Id="rId13" Type="http://schemas.openxmlformats.org/officeDocument/2006/relationships/hyperlink" Target="https://da.wikipedia.org/wiki/New_York_City" TargetMode="External"/><Relationship Id="rId18" Type="http://schemas.openxmlformats.org/officeDocument/2006/relationships/hyperlink" Target="https://da.wikipedia.org/wiki/Den_spanske_syge#cite_note-autogeneret1-5" TargetMode="External"/><Relationship Id="rId26" Type="http://schemas.openxmlformats.org/officeDocument/2006/relationships/hyperlink" Target="https://da.wikipedia.org/wiki/Nys" TargetMode="External"/><Relationship Id="rId39" Type="http://schemas.openxmlformats.org/officeDocument/2006/relationships/hyperlink" Target="https://da.wikipedia.org/wiki/1998" TargetMode="External"/><Relationship Id="rId3" Type="http://schemas.openxmlformats.org/officeDocument/2006/relationships/hyperlink" Target="https://da.wikipedia.org/wiki/USA" TargetMode="External"/><Relationship Id="rId21" Type="http://schemas.openxmlformats.org/officeDocument/2006/relationships/hyperlink" Target="https://da.wikipedia.org/wiki/Den_spanske_syge#cite_note-6" TargetMode="External"/><Relationship Id="rId34" Type="http://schemas.openxmlformats.org/officeDocument/2006/relationships/hyperlink" Target="https://da.wikipedia.org/wiki/Den_spanske_syge#cite_note-&#8221;Trier&#8221;-2" TargetMode="External"/><Relationship Id="rId42" Type="http://schemas.openxmlformats.org/officeDocument/2006/relationships/hyperlink" Target="https://da.wikipedia.org/wiki/Alaska" TargetMode="External"/><Relationship Id="rId7" Type="http://schemas.openxmlformats.org/officeDocument/2006/relationships/hyperlink" Target="https://da.wikipedia.org/wiki/Soldat" TargetMode="External"/><Relationship Id="rId12" Type="http://schemas.openxmlformats.org/officeDocument/2006/relationships/hyperlink" Target="https://da.wikipedia.org/wiki/Brest" TargetMode="External"/><Relationship Id="rId17" Type="http://schemas.openxmlformats.org/officeDocument/2006/relationships/hyperlink" Target="https://da.wikipedia.org/wiki/Blod" TargetMode="External"/><Relationship Id="rId25" Type="http://schemas.openxmlformats.org/officeDocument/2006/relationships/hyperlink" Target="https://da.wikipedia.org/wiki/Spyt" TargetMode="External"/><Relationship Id="rId33" Type="http://schemas.openxmlformats.org/officeDocument/2006/relationships/hyperlink" Target="https://da.wikipedia.org/wiki/Den_spanske_syge#cite_note-7" TargetMode="External"/><Relationship Id="rId38" Type="http://schemas.openxmlformats.org/officeDocument/2006/relationships/hyperlink" Target="https://da.wikipedia.org/wiki/Svalbard" TargetMode="External"/><Relationship Id="rId2" Type="http://schemas.openxmlformats.org/officeDocument/2006/relationships/slide" Target="../slides/slide24.xml"/><Relationship Id="rId16" Type="http://schemas.openxmlformats.org/officeDocument/2006/relationships/hyperlink" Target="https://da.wikipedia.org/wiki/Ilt" TargetMode="External"/><Relationship Id="rId20" Type="http://schemas.openxmlformats.org/officeDocument/2006/relationships/hyperlink" Target="https://da.wikipedia.org/wiki/Lungebet%C3%A6ndelse" TargetMode="External"/><Relationship Id="rId29" Type="http://schemas.openxmlformats.org/officeDocument/2006/relationships/hyperlink" Target="https://da.wikipedia.org/wiki/Immunforsvar" TargetMode="External"/><Relationship Id="rId41" Type="http://schemas.openxmlformats.org/officeDocument/2006/relationships/hyperlink" Target="https://da.wikipedia.org/wiki/Analyse" TargetMode="External"/><Relationship Id="rId1" Type="http://schemas.openxmlformats.org/officeDocument/2006/relationships/notesMaster" Target="../notesMasters/notesMaster1.xml"/><Relationship Id="rId6" Type="http://schemas.openxmlformats.org/officeDocument/2006/relationships/hyperlink" Target="https://da.wikipedia.org/wiki/Den_spanske_syge#cite_note-4" TargetMode="External"/><Relationship Id="rId11" Type="http://schemas.openxmlformats.org/officeDocument/2006/relationships/hyperlink" Target="https://da.wikipedia.org/wiki/Bordeaux" TargetMode="External"/><Relationship Id="rId24" Type="http://schemas.openxmlformats.org/officeDocument/2006/relationships/hyperlink" Target="https://da.wikipedia.org/wiki/Tuberkulose" TargetMode="External"/><Relationship Id="rId32" Type="http://schemas.openxmlformats.org/officeDocument/2006/relationships/hyperlink" Target="https://da.wikipedia.org/wiki/Kemi" TargetMode="External"/><Relationship Id="rId37" Type="http://schemas.openxmlformats.org/officeDocument/2006/relationships/hyperlink" Target="https://da.wikipedia.org/wiki/Vaccination" TargetMode="External"/><Relationship Id="rId40" Type="http://schemas.openxmlformats.org/officeDocument/2006/relationships/hyperlink" Target="https://da.wikipedia.org/wiki/Permafrost" TargetMode="External"/><Relationship Id="rId5" Type="http://schemas.openxmlformats.org/officeDocument/2006/relationships/hyperlink" Target="https://da.wikipedia.org/wiki/Kansas" TargetMode="External"/><Relationship Id="rId15" Type="http://schemas.openxmlformats.org/officeDocument/2006/relationships/hyperlink" Target="https://da.wikipedia.org/wiki/Lunge" TargetMode="External"/><Relationship Id="rId23" Type="http://schemas.openxmlformats.org/officeDocument/2006/relationships/hyperlink" Target="https://da.wikipedia.org/wiki/Influenza" TargetMode="External"/><Relationship Id="rId28" Type="http://schemas.openxmlformats.org/officeDocument/2006/relationships/hyperlink" Target="https://da.wikipedia.org/wiki/Mutation" TargetMode="External"/><Relationship Id="rId36" Type="http://schemas.openxmlformats.org/officeDocument/2006/relationships/hyperlink" Target="https://da.wikipedia.org/wiki/Den_spanske_syge#cite_note-8" TargetMode="External"/><Relationship Id="rId10" Type="http://schemas.openxmlformats.org/officeDocument/2006/relationships/hyperlink" Target="https://da.wikipedia.org/wiki/Europa" TargetMode="External"/><Relationship Id="rId19" Type="http://schemas.openxmlformats.org/officeDocument/2006/relationships/hyperlink" Target="https://da.wikipedia.org/wiki/Massachusetts" TargetMode="External"/><Relationship Id="rId31" Type="http://schemas.openxmlformats.org/officeDocument/2006/relationships/hyperlink" Target="https://da.wikipedia.org/wiki/Stress" TargetMode="External"/><Relationship Id="rId4" Type="http://schemas.openxmlformats.org/officeDocument/2006/relationships/hyperlink" Target="https://da.wikipedia.org/wiki/Rekrut" TargetMode="External"/><Relationship Id="rId9" Type="http://schemas.openxmlformats.org/officeDocument/2006/relationships/hyperlink" Target="https://da.wikipedia.org/wiki/Vestfronten" TargetMode="External"/><Relationship Id="rId14" Type="http://schemas.openxmlformats.org/officeDocument/2006/relationships/hyperlink" Target="https://da.wikipedia.org/wiki/Undergrundsbane" TargetMode="External"/><Relationship Id="rId22" Type="http://schemas.openxmlformats.org/officeDocument/2006/relationships/hyperlink" Target="https://da.wikipedia.org/wiki/Virus" TargetMode="External"/><Relationship Id="rId27" Type="http://schemas.openxmlformats.org/officeDocument/2006/relationships/hyperlink" Target="https://da.wikipedia.org/wiki/Hoste" TargetMode="External"/><Relationship Id="rId30" Type="http://schemas.openxmlformats.org/officeDocument/2006/relationships/hyperlink" Target="https://da.wikipedia.org/wiki/Underern%C3%A6ring" TargetMode="External"/><Relationship Id="rId35" Type="http://schemas.openxmlformats.org/officeDocument/2006/relationships/hyperlink" Target="https://da.wikipedia.org/wiki/Centralmagtern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si.dk/sygdomme-beredskab-og-forskning/sygdomsleksikon/a/aviaer-influenza"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ptodate.com/contents/influenza-epidemiology-and-pathogenesis?sectionName=VIROLOGY&amp;search=flu+vaccine+development&amp;topicRef=7007&amp;anchor=H6&amp;source=see_link#H6" TargetMode="External"/><Relationship Id="rId7" Type="http://schemas.openxmlformats.org/officeDocument/2006/relationships/hyperlink" Target="https://www.uptodate.com/contents/seasonal-influenza-vaccination-in-adults/abstract/5,6"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uptodate.com/contents/seasonal-influenza-vaccination-in-adults/abstract/5" TargetMode="External"/><Relationship Id="rId5" Type="http://schemas.openxmlformats.org/officeDocument/2006/relationships/hyperlink" Target="https://www.uptodate.com/contents/seasonal-influenza-vaccination-in-adults/abstract/2" TargetMode="External"/><Relationship Id="rId4" Type="http://schemas.openxmlformats.org/officeDocument/2006/relationships/hyperlink" Target="https://www.uptodate.com/contents/seasonal-influenza-vaccination-in-adults/abstract/4"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pro.medicin.dk/Sygdomme/Sygdom/318880" TargetMode="External"/><Relationship Id="rId13" Type="http://schemas.openxmlformats.org/officeDocument/2006/relationships/hyperlink" Target="https://pro.medicin.dk/Sygdomme/Sygdom/318661" TargetMode="External"/><Relationship Id="rId18" Type="http://schemas.openxmlformats.org/officeDocument/2006/relationships/hyperlink" Target="https://pro.medicin.dk/Sygdomme/Sygdom/318670" TargetMode="External"/><Relationship Id="rId26" Type="http://schemas.openxmlformats.org/officeDocument/2006/relationships/hyperlink" Target="https://pro.medicin.dk/Adresser/Forfatterereferenter/1918" TargetMode="External"/><Relationship Id="rId3" Type="http://schemas.openxmlformats.org/officeDocument/2006/relationships/hyperlink" Target="https://pro.medicin.dk/Laegemiddelgrupper/Grupper#J" TargetMode="External"/><Relationship Id="rId21" Type="http://schemas.openxmlformats.org/officeDocument/2006/relationships/hyperlink" Target="https://pro.medicin.dk/Sygdomme/Sygdom/318672" TargetMode="External"/><Relationship Id="rId7" Type="http://schemas.openxmlformats.org/officeDocument/2006/relationships/hyperlink" Target="https://pro.medicin.dk/Sygdomme/Sygdom/318838" TargetMode="External"/><Relationship Id="rId12" Type="http://schemas.openxmlformats.org/officeDocument/2006/relationships/hyperlink" Target="https://pro.medicin.dk/Sygdomme/Sygdom/318663" TargetMode="External"/><Relationship Id="rId17" Type="http://schemas.openxmlformats.org/officeDocument/2006/relationships/hyperlink" Target="https://pro.medicin.dk/Sygdomme/Sygdom/318662" TargetMode="External"/><Relationship Id="rId25" Type="http://schemas.openxmlformats.org/officeDocument/2006/relationships/hyperlink" Target="https://pro.medicin.dk/Adresser/Forfatterereferenter/1509" TargetMode="External"/><Relationship Id="rId2" Type="http://schemas.openxmlformats.org/officeDocument/2006/relationships/slide" Target="../slides/slide47.xml"/><Relationship Id="rId16" Type="http://schemas.openxmlformats.org/officeDocument/2006/relationships/hyperlink" Target="https://pro.medicin.dk/Sygdomme/Sygdom/318669" TargetMode="External"/><Relationship Id="rId20" Type="http://schemas.openxmlformats.org/officeDocument/2006/relationships/hyperlink" Target="https://pro.medicin.dk/Sygdomme/Sygdom/318671" TargetMode="External"/><Relationship Id="rId29" Type="http://schemas.openxmlformats.org/officeDocument/2006/relationships/hyperlink" Target="https://pro.medicin.dk/Sygdomme/Sygdom/318886#Vacciner1" TargetMode="External"/><Relationship Id="rId1" Type="http://schemas.openxmlformats.org/officeDocument/2006/relationships/notesMaster" Target="../notesMasters/notesMaster1.xml"/><Relationship Id="rId6" Type="http://schemas.openxmlformats.org/officeDocument/2006/relationships/hyperlink" Target="https://pro.medicin.dk/Sygdomme/Sygdom/318823" TargetMode="External"/><Relationship Id="rId11" Type="http://schemas.openxmlformats.org/officeDocument/2006/relationships/hyperlink" Target="https://pro.medicin.dk/Sygdomme/Sygdom/318666" TargetMode="External"/><Relationship Id="rId24" Type="http://schemas.openxmlformats.org/officeDocument/2006/relationships/hyperlink" Target="http://www.infmed.dk/" TargetMode="External"/><Relationship Id="rId5" Type="http://schemas.openxmlformats.org/officeDocument/2006/relationships/hyperlink" Target="https://pro.medicin.dk/Sygdomme/Sygdom/318858" TargetMode="External"/><Relationship Id="rId15" Type="http://schemas.openxmlformats.org/officeDocument/2006/relationships/hyperlink" Target="https://pro.medicin.dk/Sygdomme/Sygdom/318668" TargetMode="External"/><Relationship Id="rId23" Type="http://schemas.openxmlformats.org/officeDocument/2006/relationships/hyperlink" Target="https://pro.medicin.dk/Adresser/Forfatterereferenter/1870" TargetMode="External"/><Relationship Id="rId28" Type="http://schemas.openxmlformats.org/officeDocument/2006/relationships/hyperlink" Target="https://pro.medicin.dk/Sygdomme/Sygdom/318886#a210" TargetMode="External"/><Relationship Id="rId10" Type="http://schemas.openxmlformats.org/officeDocument/2006/relationships/hyperlink" Target="https://pro.medicin.dk/Sygdomme/Sygdom/318665" TargetMode="External"/><Relationship Id="rId19" Type="http://schemas.openxmlformats.org/officeDocument/2006/relationships/hyperlink" Target="https://pro.medicin.dk/Sygdomme/Sygdom/318886" TargetMode="External"/><Relationship Id="rId4" Type="http://schemas.openxmlformats.org/officeDocument/2006/relationships/hyperlink" Target="https://pro.medicin.dk/Laegemiddelgrupper/Grupper/315336" TargetMode="External"/><Relationship Id="rId9" Type="http://schemas.openxmlformats.org/officeDocument/2006/relationships/hyperlink" Target="https://pro.medicin.dk/Sygdomme/Sygdom/318664" TargetMode="External"/><Relationship Id="rId14" Type="http://schemas.openxmlformats.org/officeDocument/2006/relationships/hyperlink" Target="https://pro.medicin.dk/Sygdomme/Sygdom/318667" TargetMode="External"/><Relationship Id="rId22" Type="http://schemas.openxmlformats.org/officeDocument/2006/relationships/hyperlink" Target="https://pro.medicin.dk/Sygdomme/Sygdom/318673" TargetMode="External"/><Relationship Id="rId27" Type="http://schemas.openxmlformats.org/officeDocument/2006/relationships/hyperlink" Target="http://www.dsam.dk/" TargetMode="External"/><Relationship Id="rId30" Type="http://schemas.openxmlformats.org/officeDocument/2006/relationships/hyperlink" Target="https://pro.medicin.dk/Sygdomme/Sygdom/318886#a44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orldhealthorg.shinyapps.io/flunetchart/"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www.chinacdc.cn/jksj/jksj04_14275/202501/t20250102_303654.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wikipedia.org/wiki/Lung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a.wikipedia.org/wiki/Kuldioxid" TargetMode="External"/><Relationship Id="rId5" Type="http://schemas.openxmlformats.org/officeDocument/2006/relationships/hyperlink" Target="https://da.wikipedia.org/wiki/Blod%C3%A5re" TargetMode="External"/><Relationship Id="rId4" Type="http://schemas.openxmlformats.org/officeDocument/2006/relationships/hyperlink" Target="https://da.wikipedia.org/wiki/Il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a:t>
            </a:fld>
            <a:endParaRPr lang="da-DK" dirty="0"/>
          </a:p>
        </p:txBody>
      </p:sp>
    </p:spTree>
    <p:extLst>
      <p:ext uri="{BB962C8B-B14F-4D97-AF65-F5344CB8AC3E}">
        <p14:creationId xmlns:p14="http://schemas.microsoft.com/office/powerpoint/2010/main" val="2307291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16</a:t>
            </a:fld>
            <a:endParaRPr lang="da-DK" dirty="0"/>
          </a:p>
        </p:txBody>
      </p:sp>
    </p:spTree>
    <p:extLst>
      <p:ext uri="{BB962C8B-B14F-4D97-AF65-F5344CB8AC3E}">
        <p14:creationId xmlns:p14="http://schemas.microsoft.com/office/powerpoint/2010/main" val="1883300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20</a:t>
            </a:fld>
            <a:endParaRPr lang="da-DK" dirty="0"/>
          </a:p>
        </p:txBody>
      </p:sp>
    </p:spTree>
    <p:extLst>
      <p:ext uri="{BB962C8B-B14F-4D97-AF65-F5344CB8AC3E}">
        <p14:creationId xmlns:p14="http://schemas.microsoft.com/office/powerpoint/2010/main" val="174474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21</a:t>
            </a:fld>
            <a:endParaRPr lang="da-DK" dirty="0"/>
          </a:p>
        </p:txBody>
      </p:sp>
    </p:spTree>
    <p:extLst>
      <p:ext uri="{BB962C8B-B14F-4D97-AF65-F5344CB8AC3E}">
        <p14:creationId xmlns:p14="http://schemas.microsoft.com/office/powerpoint/2010/main" val="2853905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 i mellem forårsager et helt nyt influenzavirus en verdensomspændende epidemi, kaldet en pandemi. Dette kan have alvorlige konsekvenser, da størstedelen af befolkningen vil være modtagelige. Den alvorligste og mest omfangsrige pandemi var "den spanske syge" i 1917-18, hvor influenza A H1N1 var et nyt influenzavirus, der sandsynligvis blev overført fra fugle og ramte unge mennesker særligt hårdt. </a:t>
            </a:r>
          </a:p>
          <a:p>
            <a:r>
              <a:rPr lang="da-DK" dirty="0"/>
              <a:t>Den seneste pandemi var den forholdsvis milde pandemi i 2009, hvor et nyopstået influenza A H1N1 dannet af gener fra tre forskellige svineinfluenza spredte sig hos mennesker. Sammenlignet med sæsoninfluenza forløber en pandemi typisk uden for den forventede influenzasæson, kommer i flere bølger og rammer overvejende yngre aldersgrupper, der ikke allerede er immune. </a:t>
            </a:r>
          </a:p>
          <a:p>
            <a:r>
              <a:rPr lang="da-DK" dirty="0"/>
              <a:t>Influenza kan også forekomme hos dyr, og i sjældne tilfælde kan mennesker blive smittet med dyreinfluenza fra fx svin eller fugle uden at dette virus efterfølgende spreder sig mellem mennesker, se også </a:t>
            </a:r>
            <a:r>
              <a:rPr lang="da-DK" dirty="0">
                <a:hlinkClick r:id="rId3"/>
              </a:rPr>
              <a:t>fugleinfluenza</a:t>
            </a:r>
            <a:r>
              <a:rPr lang="da-DK" dirty="0"/>
              <a:t>.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23</a:t>
            </a:fld>
            <a:endParaRPr lang="da-DK" dirty="0"/>
          </a:p>
        </p:txBody>
      </p:sp>
    </p:spTree>
    <p:extLst>
      <p:ext uri="{BB962C8B-B14F-4D97-AF65-F5344CB8AC3E}">
        <p14:creationId xmlns:p14="http://schemas.microsoft.com/office/powerpoint/2010/main" val="2461439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spanske syge brød ud nogle måneder før afslutningen af 1. verdenskrig (1914-1918). Epidemien opstod med stor sandsynlighed i </a:t>
            </a:r>
            <a:r>
              <a:rPr lang="da-DK" dirty="0">
                <a:hlinkClick r:id="rId3" tooltip="USA"/>
              </a:rPr>
              <a:t>USA</a:t>
            </a:r>
            <a:r>
              <a:rPr lang="da-DK" dirty="0"/>
              <a:t> i begyndelsen af 1918. Måske i marts hos </a:t>
            </a:r>
            <a:r>
              <a:rPr lang="da-DK" dirty="0">
                <a:hlinkClick r:id="rId4" tooltip="Rekrut"/>
              </a:rPr>
              <a:t>rekrutter</a:t>
            </a:r>
            <a:r>
              <a:rPr lang="da-DK" dirty="0"/>
              <a:t> i øvelseslejren </a:t>
            </a:r>
            <a:r>
              <a:rPr lang="da-DK" dirty="0" err="1"/>
              <a:t>Funston</a:t>
            </a:r>
            <a:r>
              <a:rPr lang="da-DK" dirty="0"/>
              <a:t> i </a:t>
            </a:r>
            <a:r>
              <a:rPr lang="da-DK" dirty="0">
                <a:hlinkClick r:id="rId5" tooltip="Kansas"/>
              </a:rPr>
              <a:t>Kansas</a:t>
            </a:r>
            <a:r>
              <a:rPr lang="da-DK" dirty="0"/>
              <a:t>.</a:t>
            </a:r>
            <a:r>
              <a:rPr lang="da-DK" baseline="30000" dirty="0">
                <a:hlinkClick r:id="rId6"/>
              </a:rPr>
              <a:t>[4]</a:t>
            </a:r>
            <a:r>
              <a:rPr lang="da-DK" dirty="0"/>
              <a:t> Nogle få uger efter blev en halv million amerikanske </a:t>
            </a:r>
            <a:r>
              <a:rPr lang="da-DK" dirty="0">
                <a:hlinkClick r:id="rId7" tooltip="Soldat"/>
              </a:rPr>
              <a:t>soldater</a:t>
            </a:r>
            <a:r>
              <a:rPr lang="da-DK" dirty="0"/>
              <a:t> sejlet over </a:t>
            </a:r>
            <a:r>
              <a:rPr lang="da-DK" dirty="0">
                <a:hlinkClick r:id="rId8" tooltip="Atlanterhavet"/>
              </a:rPr>
              <a:t>Atlanterhavet</a:t>
            </a:r>
            <a:r>
              <a:rPr lang="da-DK" dirty="0"/>
              <a:t> til </a:t>
            </a:r>
            <a:r>
              <a:rPr lang="da-DK" dirty="0">
                <a:hlinkClick r:id="rId9" tooltip="Vestfronten"/>
              </a:rPr>
              <a:t>Vestfronten</a:t>
            </a:r>
            <a:r>
              <a:rPr lang="da-DK" dirty="0"/>
              <a:t> i </a:t>
            </a:r>
            <a:r>
              <a:rPr lang="da-DK" dirty="0">
                <a:hlinkClick r:id="rId10" tooltip="Europa"/>
              </a:rPr>
              <a:t>Europa</a:t>
            </a:r>
            <a:r>
              <a:rPr lang="da-DK" dirty="0"/>
              <a:t>. De første sygdomsudbrud i Europa opstod i april 1918 i </a:t>
            </a:r>
            <a:r>
              <a:rPr lang="da-DK" dirty="0">
                <a:hlinkClick r:id="rId11" tooltip="Bordeaux"/>
              </a:rPr>
              <a:t>Bordeaux</a:t>
            </a:r>
            <a:r>
              <a:rPr lang="da-DK" dirty="0"/>
              <a:t> og </a:t>
            </a:r>
            <a:r>
              <a:rPr lang="da-DK" dirty="0">
                <a:hlinkClick r:id="rId12" tooltip="Brest"/>
              </a:rPr>
              <a:t>Brest</a:t>
            </a:r>
            <a:r>
              <a:rPr lang="da-DK" dirty="0"/>
              <a:t>, der var Frankrigs </a:t>
            </a:r>
            <a:r>
              <a:rPr lang="da-DK" dirty="0" err="1"/>
              <a:t>hovedhavne</a:t>
            </a:r>
            <a:r>
              <a:rPr lang="da-DK" dirty="0"/>
              <a:t> for allierede soldater. </a:t>
            </a:r>
          </a:p>
          <a:p>
            <a:r>
              <a:rPr lang="da-DK" dirty="0"/>
              <a:t>Sygdommen udviklede sig i bølger fra 1918 til 1920, og det vurderes, at den tog livet af omkring 50 millioner mennesker. I USA døde 675.000, og kistesnedkerne kunne ikke holde trit med efterspørgslen. I </a:t>
            </a:r>
            <a:r>
              <a:rPr lang="da-DK" dirty="0">
                <a:hlinkClick r:id="rId13" tooltip="New York City"/>
              </a:rPr>
              <a:t>New York</a:t>
            </a:r>
            <a:r>
              <a:rPr lang="da-DK" dirty="0"/>
              <a:t> blev der rapporteret om mennesker, der følte sig raske, da de gik ned i </a:t>
            </a:r>
            <a:r>
              <a:rPr lang="da-DK" dirty="0">
                <a:hlinkClick r:id="rId14" tooltip="Undergrundsbane"/>
              </a:rPr>
              <a:t>undergrundsbanen</a:t>
            </a:r>
            <a:r>
              <a:rPr lang="da-DK" dirty="0"/>
              <a:t>, men som blev båret døde ud. Sygdommen angreb </a:t>
            </a:r>
            <a:r>
              <a:rPr lang="da-DK" dirty="0">
                <a:hlinkClick r:id="rId15" tooltip="Lunge"/>
              </a:rPr>
              <a:t>lungerne</a:t>
            </a:r>
            <a:r>
              <a:rPr lang="da-DK" dirty="0"/>
              <a:t>. </a:t>
            </a:r>
            <a:r>
              <a:rPr lang="da-DK" dirty="0">
                <a:hlinkClick r:id="rId16" tooltip="Ilt"/>
              </a:rPr>
              <a:t>Iltmangel</a:t>
            </a:r>
            <a:r>
              <a:rPr lang="da-DK" dirty="0"/>
              <a:t> gjorde patienterne blå i ansigtet, inden de hostede skummende </a:t>
            </a:r>
            <a:r>
              <a:rPr lang="da-DK" dirty="0">
                <a:hlinkClick r:id="rId17" tooltip="Blod"/>
              </a:rPr>
              <a:t>blod</a:t>
            </a:r>
            <a:r>
              <a:rPr lang="da-DK" dirty="0"/>
              <a:t> op og blødte fra næse, ører og øjne. </a:t>
            </a:r>
            <a:r>
              <a:rPr lang="da-DK" baseline="30000" dirty="0">
                <a:hlinkClick r:id="rId18"/>
              </a:rPr>
              <a:t>[5]</a:t>
            </a:r>
            <a:r>
              <a:rPr lang="da-DK" dirty="0"/>
              <a:t> En militærlæge på et sygehus i </a:t>
            </a:r>
            <a:r>
              <a:rPr lang="da-DK" dirty="0">
                <a:hlinkClick r:id="rId19" tooltip="Massachusetts"/>
              </a:rPr>
              <a:t>Massachusetts</a:t>
            </a:r>
            <a:r>
              <a:rPr lang="da-DK" dirty="0"/>
              <a:t> kaldte det "</a:t>
            </a:r>
            <a:r>
              <a:rPr lang="da-DK" i="1" dirty="0"/>
              <a:t>den værste form for </a:t>
            </a:r>
            <a:r>
              <a:rPr lang="da-DK" i="1" dirty="0">
                <a:hlinkClick r:id="rId20" tooltip="Lungebetændelse"/>
              </a:rPr>
              <a:t>lungebetændelse</a:t>
            </a:r>
            <a:r>
              <a:rPr lang="da-DK" i="1" dirty="0"/>
              <a:t>, der nogensinde er set</a:t>
            </a:r>
            <a:r>
              <a:rPr lang="da-DK" dirty="0"/>
              <a:t>". To timer efter indlæggelse havde patienten mørke pletter over kindbenene, og et par timer senere begyndte den blå farve at sprede sig fra ørerne ud over hele ansigtet. Døden indtrådte få timer senere. </a:t>
            </a:r>
            <a:r>
              <a:rPr lang="da-DK" baseline="30000" dirty="0">
                <a:hlinkClick r:id="rId21"/>
              </a:rPr>
              <a:t>[6]</a:t>
            </a:r>
            <a:r>
              <a:rPr lang="da-DK" dirty="0"/>
              <a:t> I 1918 anede ingen, at influenza er en </a:t>
            </a:r>
            <a:r>
              <a:rPr lang="da-DK" dirty="0">
                <a:hlinkClick r:id="rId22" tooltip="Virus"/>
              </a:rPr>
              <a:t>virus</a:t>
            </a:r>
            <a:r>
              <a:rPr lang="da-DK" dirty="0"/>
              <a:t>. </a:t>
            </a:r>
          </a:p>
          <a:p>
            <a:r>
              <a:rPr lang="da-DK" dirty="0"/>
              <a:t>Plakat fra USA: </a:t>
            </a:r>
            <a:r>
              <a:rPr lang="da-DK" dirty="0">
                <a:hlinkClick r:id="rId23" tooltip="Influenza"/>
              </a:rPr>
              <a:t>Influenza</a:t>
            </a:r>
            <a:r>
              <a:rPr lang="da-DK" dirty="0"/>
              <a:t> og </a:t>
            </a:r>
            <a:r>
              <a:rPr lang="da-DK" dirty="0">
                <a:hlinkClick r:id="rId24" tooltip="Tuberkulose"/>
              </a:rPr>
              <a:t>tuberkulose</a:t>
            </a:r>
            <a:r>
              <a:rPr lang="da-DK" dirty="0"/>
              <a:t> spredes ved </a:t>
            </a:r>
            <a:r>
              <a:rPr lang="da-DK" dirty="0" err="1">
                <a:hlinkClick r:id="rId25" tooltip="Spyt"/>
              </a:rPr>
              <a:t>spytten</a:t>
            </a:r>
            <a:r>
              <a:rPr lang="da-DK" dirty="0"/>
              <a:t>, </a:t>
            </a:r>
            <a:r>
              <a:rPr lang="da-DK" dirty="0">
                <a:hlinkClick r:id="rId26" tooltip="Nys"/>
              </a:rPr>
              <a:t>nys</a:t>
            </a:r>
            <a:r>
              <a:rPr lang="da-DK" dirty="0"/>
              <a:t> og </a:t>
            </a:r>
            <a:r>
              <a:rPr lang="da-DK" dirty="0">
                <a:hlinkClick r:id="rId27" tooltip="Hoste"/>
              </a:rPr>
              <a:t>hoste</a:t>
            </a:r>
            <a:r>
              <a:rPr lang="da-DK" dirty="0"/>
              <a:t>. En stærkt medvirkende faktor i den verdensomspændende influenzaudbredelse var den større rejseaktivitet: moderne transportsystemer gjorde det nemmere for soldater, søfolk og civile at sprede smitten hurtigt til samfund over hele verden. </a:t>
            </a:r>
          </a:p>
          <a:p>
            <a:r>
              <a:rPr lang="da-DK" dirty="0"/>
              <a:t>De massive troppesamlinger og troppebevægelser under første verdenskrig fik sygdommen til at sprede sig, og den større udbredelse fremmede </a:t>
            </a:r>
            <a:r>
              <a:rPr lang="da-DK" dirty="0">
                <a:hlinkClick r:id="rId28" tooltip="Mutation"/>
              </a:rPr>
              <a:t>mutation</a:t>
            </a:r>
            <a:r>
              <a:rPr lang="da-DK" dirty="0"/>
              <a:t> og kan have øget dødeligheden. Nogle forskere mener, at soldaternes </a:t>
            </a:r>
            <a:r>
              <a:rPr lang="da-DK" dirty="0">
                <a:hlinkClick r:id="rId29" tooltip="Immunforsvar"/>
              </a:rPr>
              <a:t>immunforsvar</a:t>
            </a:r>
            <a:r>
              <a:rPr lang="da-DK" dirty="0"/>
              <a:t> var svækket af </a:t>
            </a:r>
            <a:r>
              <a:rPr lang="da-DK" dirty="0">
                <a:hlinkClick r:id="rId30" tooltip="Underernæring"/>
              </a:rPr>
              <a:t>underernæring</a:t>
            </a:r>
            <a:r>
              <a:rPr lang="da-DK" dirty="0"/>
              <a:t> og </a:t>
            </a:r>
            <a:r>
              <a:rPr lang="da-DK" dirty="0">
                <a:hlinkClick r:id="rId31" tooltip="Stress"/>
              </a:rPr>
              <a:t>stress</a:t>
            </a:r>
            <a:r>
              <a:rPr lang="da-DK" dirty="0"/>
              <a:t>, som fulgte af kampe og </a:t>
            </a:r>
            <a:r>
              <a:rPr lang="da-DK" dirty="0">
                <a:hlinkClick r:id="rId32" tooltip="Kemi"/>
              </a:rPr>
              <a:t>kemiske</a:t>
            </a:r>
            <a:r>
              <a:rPr lang="da-DK" dirty="0"/>
              <a:t> angreb, så de var mere modtagelige for smitten. </a:t>
            </a:r>
            <a:r>
              <a:rPr lang="da-DK" baseline="30000" dirty="0">
                <a:hlinkClick r:id="rId33"/>
              </a:rPr>
              <a:t>[7]</a:t>
            </a:r>
            <a:r>
              <a:rPr lang="da-DK" dirty="0"/>
              <a:t> Alene blandt soldater i USA's ekspeditionskorps i Europa omkom 43.000 - næsten lige så mange, som blev dræbt ved krigshandlinger på de nordfranske slagmarker.</a:t>
            </a:r>
            <a:r>
              <a:rPr lang="da-DK" baseline="30000" dirty="0">
                <a:hlinkClick r:id="rId34"/>
              </a:rPr>
              <a:t>[2]</a:t>
            </a:r>
            <a:r>
              <a:rPr lang="da-DK" dirty="0"/>
              <a:t> Virussen kan have været med til at tippe magtbalancen i den sidste del af krigen, fordi smitten ramte </a:t>
            </a:r>
            <a:r>
              <a:rPr lang="da-DK" dirty="0">
                <a:hlinkClick r:id="rId35" tooltip="Centralmagterne"/>
              </a:rPr>
              <a:t>Centralmagterne</a:t>
            </a:r>
            <a:r>
              <a:rPr lang="da-DK" dirty="0"/>
              <a:t> tidligere og med betydeligt flere sygdomstilfælde og højere dødelighed end de allierede.</a:t>
            </a:r>
            <a:r>
              <a:rPr lang="da-DK" baseline="30000" dirty="0">
                <a:hlinkClick r:id="rId36"/>
              </a:rPr>
              <a:t>[8]</a:t>
            </a:r>
            <a:r>
              <a:rPr lang="da-DK" baseline="30000" dirty="0">
                <a:hlinkClick r:id="rId34"/>
              </a:rPr>
              <a:t>[2]</a:t>
            </a:r>
            <a:r>
              <a:rPr lang="da-DK" dirty="0"/>
              <a:t> </a:t>
            </a:r>
          </a:p>
          <a:p>
            <a:r>
              <a:rPr lang="da-DK" dirty="0"/>
              <a:t>Der var ingen </a:t>
            </a:r>
            <a:r>
              <a:rPr lang="da-DK" dirty="0">
                <a:hlinkClick r:id="rId37" tooltip="Vaccination"/>
              </a:rPr>
              <a:t>vaccination</a:t>
            </a:r>
            <a:r>
              <a:rPr lang="da-DK" dirty="0"/>
              <a:t> eller lægemidler mod sygdommen, så man forsøgte at begrænse smitten ved at lukke offentlige steder som skoler, teatre og biografer. Mange ofre var i alderen 15 til 45 år. Det afviger fra normale influenzaepidemier, hvor små børn og gamle har den højeste dødelighed. </a:t>
            </a:r>
          </a:p>
          <a:p>
            <a:r>
              <a:rPr lang="da-DK" dirty="0"/>
              <a:t>På </a:t>
            </a:r>
            <a:r>
              <a:rPr lang="da-DK" dirty="0">
                <a:hlinkClick r:id="rId38" tooltip="Svalbard"/>
              </a:rPr>
              <a:t>Svalbard</a:t>
            </a:r>
            <a:r>
              <a:rPr lang="da-DK" dirty="0"/>
              <a:t> blev syv, der døde af den spanske syge, gravet op i sommeren </a:t>
            </a:r>
            <a:r>
              <a:rPr lang="da-DK" dirty="0">
                <a:hlinkClick r:id="rId39" tooltip="1998"/>
              </a:rPr>
              <a:t>1998</a:t>
            </a:r>
            <a:r>
              <a:rPr lang="da-DK" dirty="0"/>
              <a:t>. </a:t>
            </a:r>
            <a:r>
              <a:rPr lang="da-DK" dirty="0">
                <a:hlinkClick r:id="rId40" tooltip="Permafrost"/>
              </a:rPr>
              <a:t>Permafrosten</a:t>
            </a:r>
            <a:r>
              <a:rPr lang="da-DK" dirty="0"/>
              <a:t> havde bevaret kropsvævet godt nok til, at virussen lod sig </a:t>
            </a:r>
            <a:r>
              <a:rPr lang="da-DK" dirty="0">
                <a:hlinkClick r:id="rId41" tooltip="Analyse"/>
              </a:rPr>
              <a:t>analysere</a:t>
            </a:r>
            <a:r>
              <a:rPr lang="da-DK" dirty="0"/>
              <a:t>. Også i </a:t>
            </a:r>
            <a:r>
              <a:rPr lang="da-DK" dirty="0">
                <a:hlinkClick r:id="rId42" tooltip="Alaska"/>
              </a:rPr>
              <a:t>Alaska</a:t>
            </a:r>
            <a:r>
              <a:rPr lang="da-DK" dirty="0"/>
              <a:t> er der taget vævsprøver; men den virus adskiller sig fra virussen fundet på Svalbard. Der var altså mindst to beslægtede virus i omløb.</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24</a:t>
            </a:fld>
            <a:endParaRPr lang="da-DK" dirty="0"/>
          </a:p>
        </p:txBody>
      </p:sp>
    </p:spTree>
    <p:extLst>
      <p:ext uri="{BB962C8B-B14F-4D97-AF65-F5344CB8AC3E}">
        <p14:creationId xmlns:p14="http://schemas.microsoft.com/office/powerpoint/2010/main" val="934428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 i mellem forårsager et helt nyt influenzavirus en verdensomspændende epidemi, kaldet en pandemi. Dette kan have alvorlige konsekvenser, da størstedelen af befolkningen vil være modtagelige. Den alvorligste og mest omfangsrige pandemi var "den spanske syge" i 1917-18, hvor influenza A H1N1 var et nyt influenzavirus, der sandsynligvis blev overført fra fugle og ramte unge mennesker særligt hårdt. </a:t>
            </a:r>
          </a:p>
          <a:p>
            <a:r>
              <a:rPr lang="da-DK" dirty="0"/>
              <a:t>Den seneste pandemi var den forholdsvis milde pandemi i 2009, hvor et nyopstået influenza A H1N1 dannet af gener fra tre forskellige svineinfluenza spredte sig hos mennesker. Sammenlignet med sæsoninfluenza forløber en pandemi typisk uden for den forventede influenzasæson, kommer i flere bølger og rammer overvejende yngre aldersgrupper, der ikke allerede er immune. </a:t>
            </a:r>
          </a:p>
          <a:p>
            <a:r>
              <a:rPr lang="da-DK" dirty="0"/>
              <a:t>Influenza kan også forekomme hos dyr, og i sjældne tilfælde kan mennesker blive smittet med dyreinfluenza fra fx svin eller fugle uden at dette virus efterfølgende spreder sig mellem mennesker, se også </a:t>
            </a:r>
            <a:r>
              <a:rPr lang="da-DK" dirty="0">
                <a:hlinkClick r:id="rId3"/>
              </a:rPr>
              <a:t>fugleinfluenza</a:t>
            </a:r>
            <a:r>
              <a:rPr lang="da-DK" dirty="0"/>
              <a:t>.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25</a:t>
            </a:fld>
            <a:endParaRPr lang="da-DK" dirty="0"/>
          </a:p>
        </p:txBody>
      </p:sp>
    </p:spTree>
    <p:extLst>
      <p:ext uri="{BB962C8B-B14F-4D97-AF65-F5344CB8AC3E}">
        <p14:creationId xmlns:p14="http://schemas.microsoft.com/office/powerpoint/2010/main" val="4180432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Classes of antiviral drugs for treatment of influenza include (table 1) [1-3]:</a:t>
            </a:r>
          </a:p>
          <a:p>
            <a:endParaRPr lang="en-US" dirty="0"/>
          </a:p>
          <a:p>
            <a:r>
              <a:rPr lang="en-US" dirty="0"/>
              <a:t>●Neuraminidase inhibitors − Neuraminidase inhibitors include oseltamivir, zanamivir, peramivir, and </a:t>
            </a:r>
            <a:r>
              <a:rPr lang="en-US" dirty="0" err="1"/>
              <a:t>laninamivir</a:t>
            </a:r>
            <a:r>
              <a:rPr lang="en-US" dirty="0"/>
              <a:t> (approved for use in Japan but remains investigational elsewhere); they are active against influenza A and B. Neuraminidase inhibitors interfere with release of progeny influenza virus from infected cells, thereby preventing new rounds of infection.</a:t>
            </a:r>
          </a:p>
          <a:p>
            <a:endParaRPr lang="en-US" dirty="0"/>
          </a:p>
          <a:p>
            <a:r>
              <a:rPr lang="en-US" dirty="0"/>
              <a:t>●Endonuclease inhibitor − </a:t>
            </a:r>
            <a:r>
              <a:rPr lang="en-US" dirty="0" err="1"/>
              <a:t>Baloxavir</a:t>
            </a:r>
            <a:r>
              <a:rPr lang="en-US" dirty="0"/>
              <a:t> is a selective inhibitor of influenza cap-dependent endonuclease mediated by the viral polymerase acidic protein; it is active against influenza A and B.</a:t>
            </a:r>
          </a:p>
          <a:p>
            <a:endParaRPr lang="en-US" dirty="0"/>
          </a:p>
          <a:p>
            <a:r>
              <a:rPr lang="en-US" dirty="0"/>
              <a:t>●Adamantanes − Adamantanes include amantadine and rimantadine; they are active against influenza A. These drugs target the M2 protein of influenza A, which forms a proton channel in the viral membrane that is essential for viral replication.</a:t>
            </a:r>
          </a:p>
          <a:p>
            <a:endParaRPr lang="en-US" dirty="0"/>
          </a:p>
          <a:p>
            <a:r>
              <a:rPr lang="en-US" dirty="0"/>
              <a:t>Due to emergence of high rates of adamantane resistance among influenza A viruses, the United States Centers for Disease Control and Prevention (CDC) recommends that adamantanes not be used for the treatment of influenza in the United States [1].</a:t>
            </a:r>
          </a:p>
          <a:p>
            <a:endParaRPr lang="en-US" dirty="0"/>
          </a:p>
          <a:p>
            <a:r>
              <a:rPr lang="en-US" dirty="0"/>
              <a:t>Neuraminidase inhibitors — Oseltamivir, zanamivir, peramivir, and, </a:t>
            </a:r>
            <a:r>
              <a:rPr lang="en-US" dirty="0" err="1"/>
              <a:t>laninamivir</a:t>
            </a:r>
            <a:r>
              <a:rPr lang="en-US" dirty="0"/>
              <a:t> (approved for use in Japan but remains investigational elsewhere) are structurally related drugs with activity against seasonal influenza as well as avian influenza A strains [4,5]. (See "Avian influenza: Epidemiology and transmission".)</a:t>
            </a:r>
          </a:p>
          <a:p>
            <a:endParaRPr lang="en-US" dirty="0"/>
          </a:p>
          <a:p>
            <a:r>
              <a:rPr lang="en-US" dirty="0"/>
              <a:t>General principles</a:t>
            </a:r>
          </a:p>
          <a:p>
            <a:endParaRPr lang="en-US" dirty="0"/>
          </a:p>
          <a:p>
            <a:r>
              <a:rPr lang="en-US" dirty="0"/>
              <a:t>Mechanism of action — Influenza hemagglutinin is a viral surface glycoprotein that binds to sialic acid residues on respiratory epithelial cell surface glycoproteins for initiation of infection. After viral replication, progeny virions are also bound to the host cell via sialic acid residues on cell surface glycoproteins. Neuraminidase-mediated removal of these sialic acid moieties permits release of progeny virions.</a:t>
            </a:r>
          </a:p>
          <a:p>
            <a:endParaRPr lang="en-US" dirty="0"/>
          </a:p>
          <a:p>
            <a:r>
              <a:rPr lang="en-US" dirty="0"/>
              <a:t>Neuraminidase inhibitors are sialic acid analogs that competitively inhibit neuraminidase; these drugs interfere with the release of progeny influenza virus from infected cells, thereby preventing new rounds of infection [6].</a:t>
            </a:r>
          </a:p>
          <a:p>
            <a:endParaRPr lang="en-US" dirty="0"/>
          </a:p>
          <a:p>
            <a:r>
              <a:rPr lang="en-US" dirty="0"/>
              <a:t>Pharmacokinetics</a:t>
            </a:r>
          </a:p>
          <a:p>
            <a:endParaRPr lang="en-US" dirty="0"/>
          </a:p>
          <a:p>
            <a:r>
              <a:rPr lang="en-US" dirty="0"/>
              <a:t>●Oseltamivir − Oseltamivir phosphate is administered orally. It is available as a capsule or powder for liquid suspension that is rapidly metabolized to the active form, oseltamivir carboxylate [7]. A single 100 mg dose yields a peak plasma concentration of 250 mcg/L, with an elimination half-life of approximately eight hours [8]. Food does not affect peak concentration or overall systemic exposure. Elimination is primarily renal, and dose reduction is recommended for patients with reduced creatinine clearance.</a:t>
            </a:r>
          </a:p>
          <a:p>
            <a:endParaRPr lang="en-US" dirty="0"/>
          </a:p>
          <a:p>
            <a:r>
              <a:rPr lang="en-US" dirty="0"/>
              <a:t>●Zanamivir − Zanamivir is administered as an inhaled powder and has poor oral bioavailability. Approximately 15 percent of inhaled zanamivir is deposited in the bronchi and lungs, with the remainder staying in the oropharynx [9]. It is highly concentrated in the respiratory tract [6]. Excretion is primarily renal, but, given limited systemic bioavailability, there is no need to modify the dose in patients with renal insufficiency. The pulmonary half-life is 2.8 hours [10]. Zanamivir inhalation powder should not be reconstituted in any liquid formulation and is not recommended for use in nebulizers or mechanical ventilators [11].</a:t>
            </a:r>
          </a:p>
          <a:p>
            <a:endParaRPr lang="en-US" dirty="0"/>
          </a:p>
          <a:p>
            <a:r>
              <a:rPr lang="en-US" dirty="0"/>
              <a:t>An intravenous (IV) formulation of zanamivir is available in the European Union and the United Kingdom but not in the United States. The usual recommended dose in adults is 600 mg every 12 hours for 5 to 10 days. The drug is renally cleared with a half-life of approximately two to three hours in healthy individuals. Dose adjustment is necessary in the setting of renal insufficiency [12].</a:t>
            </a:r>
          </a:p>
          <a:p>
            <a:endParaRPr lang="en-US" dirty="0"/>
          </a:p>
          <a:p>
            <a:r>
              <a:rPr lang="en-US" dirty="0"/>
              <a:t>●Peramivir − Peramivir is administered as a single IV dose because it has a strong and prolonged affinity for influenza virus neuraminidase [13-15]. The recommended dose of peramivir is 600 mg IV and the elimination half-life in healthy adults is approximately 20 hours. Elimination is primarily renal, so dosing must be adjusted in the setting of renal insufficiency.</a:t>
            </a:r>
          </a:p>
          <a:p>
            <a:endParaRPr lang="en-US" dirty="0"/>
          </a:p>
          <a:p>
            <a:r>
              <a:rPr lang="en-US" dirty="0"/>
              <a:t>Adverse effects — Issues related to adverse effects are discussed separately. (See "Seasonal influenza in nonpregnant adults: Treatment", section on 'Antiviral efficacy and adverse effects'.)</a:t>
            </a:r>
          </a:p>
          <a:p>
            <a:endParaRPr lang="en-US" dirty="0"/>
          </a:p>
          <a:p>
            <a:r>
              <a:rPr lang="en-US" dirty="0"/>
              <a:t>Drug resistance — Updated information about resistance patterns among circulating influenza viruses can be found at the CDC website. A comprehensive list of neuraminidase inhibitor resistance mutations can be found at the World Health Organization (WHO) website.</a:t>
            </a:r>
          </a:p>
          <a:p>
            <a:endParaRPr lang="en-US" dirty="0"/>
          </a:p>
          <a:p>
            <a:r>
              <a:rPr lang="en-US" dirty="0"/>
              <a:t>Most neuraminidase inhibitor resistance affects oseltamivir and peramivir but not zanamivir. Resistance to the neuraminidase inhibitors appears to arise less readily than adamantane resistance.</a:t>
            </a:r>
          </a:p>
          <a:p>
            <a:endParaRPr lang="en-US" dirty="0"/>
          </a:p>
          <a:p>
            <a:r>
              <a:rPr lang="en-US" dirty="0"/>
              <a:t>Oseltamivir</a:t>
            </a:r>
          </a:p>
          <a:p>
            <a:endParaRPr lang="en-US" dirty="0"/>
          </a:p>
          <a:p>
            <a:r>
              <a:rPr lang="en-US" dirty="0"/>
              <a:t>Epidemiology</a:t>
            </a:r>
          </a:p>
          <a:p>
            <a:endParaRPr lang="en-US" dirty="0"/>
          </a:p>
          <a:p>
            <a:r>
              <a:rPr lang="en-US" dirty="0"/>
              <a:t>●General principles – In general, oseltamivir resistance (and peramivir cross-resistance) is rare; since 2009, 99 percent of influenza virus isolates tested in the United States have been susceptible to neuraminidase inhibitors [1,16].</a:t>
            </a:r>
          </a:p>
          <a:p>
            <a:endParaRPr lang="en-US" dirty="0"/>
          </a:p>
          <a:p>
            <a:r>
              <a:rPr lang="en-US" dirty="0"/>
              <a:t>Prior to 2007, oseltamivir resistance was rare in clinical settings; in clinical trials, it emerged in 1 to 5 percent of cases [17-19].</a:t>
            </a:r>
          </a:p>
          <a:p>
            <a:endParaRPr lang="en-US" dirty="0"/>
          </a:p>
          <a:p>
            <a:r>
              <a:rPr lang="en-US" dirty="0"/>
              <a:t>During the 2007-2008 influenza season, oseltamivir-resistant isolates emerged in Europe [19-22]. None of the patients in the initial reports of oseltamivir-resistant influenza had been taking oseltamivir, suggesting transmission of resistant virus between individuals [20,23]. The severity of illness due to oseltamivir-resistant influenza was similar to oseltamivir-susceptible influenza [24,25].</a:t>
            </a:r>
          </a:p>
          <a:p>
            <a:endParaRPr lang="en-US" dirty="0"/>
          </a:p>
          <a:p>
            <a:r>
              <a:rPr lang="en-US" dirty="0"/>
              <a:t>During the 2008-2009 influenza season, high rates of oseltamivir resistance (&gt;90 percent) were observed in the United States, Australia, and the Philippines [26,27].</a:t>
            </a:r>
          </a:p>
          <a:p>
            <a:endParaRPr lang="en-US" dirty="0"/>
          </a:p>
          <a:p>
            <a:r>
              <a:rPr lang="en-US" dirty="0"/>
              <a:t>During the 2009 H1N1 influenza A pandemic, the predominantly oseltamivir-susceptible pandemic strain replaced the oseltamivir-resistant seasonal H1N1 strain worldwide [28]. A small minority of pandemic H1N1 influenza A virus isolates with oseltamivir resistance were detected from patients in several countries, including Japan, the United States, China, Hong Kong, Singapore, Vietnam, Denmark, and Australia [29-38]. Among 37 cases in the United States, 76 percent occurred among immunocompromised patients and 89 percent occurred among patients who had received oseltamivir; thus, these appear to be actual risk factors for oseltamivir resistance [35].</a:t>
            </a:r>
          </a:p>
          <a:p>
            <a:endParaRPr lang="en-US" dirty="0"/>
          </a:p>
          <a:p>
            <a:r>
              <a:rPr lang="en-US" dirty="0"/>
              <a:t>However, in one community cluster of oseltamivir-resistant pandemic H1N1 influenza A infection in Vietnam, none of the individuals had received oseltamivir prophylaxis [33]. In addition, sustained community transmission of oseltamivir-resistant pandemic H1N1 influenza A was identified in 29 individuals in New South Wales, Australia [37,38]. Hemagglutinin and neuraminidase sequence analysis indicated that the resistant strains were closely related, suggesting spread of a single variant. Only one patient had received oseltamivir prior to collection of a respiratory specimen for resistance testing.</a:t>
            </a:r>
          </a:p>
          <a:p>
            <a:endParaRPr lang="en-US" dirty="0"/>
          </a:p>
          <a:p>
            <a:r>
              <a:rPr lang="en-US" dirty="0"/>
              <a:t>The neuraminidase mutation H275Y, which caused oseltamivir resistance among seasonal H1N1 influenza A isolates beginning in 2007, was also detected in isolates from patients with oseltamivir-resistant pandemic H1N1 influenza A infection [32,39]. Furthermore, community clusters of oseltamivir resistance in untreated individuals may be explained by the presence of permissive neuraminidase mutations that restore the viral fitness of H275Y [38,40].</a:t>
            </a:r>
          </a:p>
          <a:p>
            <a:endParaRPr lang="en-US" dirty="0"/>
          </a:p>
          <a:p>
            <a:r>
              <a:rPr lang="en-US" dirty="0"/>
              <a:t>●Risk factors – Factors associated with the emergence of antiviral drug resistance include the administration of postexposure prophylaxis with a neuraminidase inhibitor (particularly if underdosed), immunosuppression, and prolonged antiviral treatment [41,42].</a:t>
            </a:r>
          </a:p>
          <a:p>
            <a:endParaRPr lang="en-US" dirty="0"/>
          </a:p>
          <a:p>
            <a:r>
              <a:rPr lang="en-US" dirty="0"/>
              <a:t>The increased risk among immunocompromised patients may be attributable to prolonged viral shedding despite antiviral therapy [43-49]. In one report of three immunocompromised patients, resistant influenza variants developed during treatment [46]. One patient received oseltamivir prophylaxis when a close contact was diagnosed with influenza; she subsequently developed respiratory symptoms and was started on full treatment doses of oseltamivir. Despite this, she died of influenza B infection; a virus subpopulation was recovered with neuraminidase and hemagglutinin mutations conferring reduced susceptibility to oseltamivir and zanamivir. Two other patients developed resistant influenza A virus with mutations in genes encoding the M2, neuraminidase, and hemagglutinin proteins; both viruses were resistant to oseltamivir but susceptible to zanamivir.</a:t>
            </a:r>
          </a:p>
          <a:p>
            <a:endParaRPr lang="en-US" dirty="0"/>
          </a:p>
          <a:p>
            <a:r>
              <a:rPr lang="en-US" dirty="0"/>
              <a:t>A similar pattern of oseltamivir resistance among immunocompromised patients was observed during the 2009 H1N1 influenza A pandemic. Two nosocomial clusters of oseltamivir-resistant pandemic H1N1 influenza A infection were identified in Wales and the United States [50,51]. In one study, 8 of 10 patients had oseltamivir-resistant virus and 4 of 8 were infected by direct transmission of resistant virus [50].</a:t>
            </a:r>
          </a:p>
          <a:p>
            <a:endParaRPr lang="en-US" dirty="0"/>
          </a:p>
          <a:p>
            <a:r>
              <a:rPr lang="en-US" dirty="0"/>
              <a:t>Mechanisms</a:t>
            </a:r>
          </a:p>
          <a:p>
            <a:endParaRPr lang="en-US" dirty="0"/>
          </a:p>
          <a:p>
            <a:r>
              <a:rPr lang="en-US" dirty="0"/>
              <a:t>●Influenza A − Mechanisms of resistance observed among influenza A viruses include [52,53]:</a:t>
            </a:r>
          </a:p>
          <a:p>
            <a:endParaRPr lang="en-US" dirty="0"/>
          </a:p>
          <a:p>
            <a:r>
              <a:rPr lang="en-US" dirty="0"/>
              <a:t>•Neuraminidase mutations − Mutations resulting in amino acid substitutions in the neuraminidase conserved active site (either part of catalytic residues or so-called framework amino acids surrounding the active site) usually result in drug-specific resistance.</a:t>
            </a:r>
          </a:p>
          <a:p>
            <a:endParaRPr lang="en-US" dirty="0"/>
          </a:p>
          <a:p>
            <a:r>
              <a:rPr lang="en-US" dirty="0"/>
              <a:t>-H275Y mutation − The most common neuraminidase mutation occurring in H1N1 viruses is the H275Y mutation (histidine to tyrosine substitution at amino acid 275); it is the mutation responsible for the oseltamivir resistance that emerged and spread among seasonal H1N1 influenza A viruses between 2007 and 2009 (but rarely among 2009 pandemic and </a:t>
            </a:r>
            <a:r>
              <a:rPr lang="en-US" dirty="0" err="1"/>
              <a:t>postpandemic</a:t>
            </a:r>
            <a:r>
              <a:rPr lang="en-US" dirty="0"/>
              <a:t> seasonal H1N1 influenza A viruses) [19,54].</a:t>
            </a:r>
          </a:p>
          <a:p>
            <a:endParaRPr lang="en-US" dirty="0"/>
          </a:p>
          <a:p>
            <a:r>
              <a:rPr lang="en-US" dirty="0"/>
              <a:t>The H275Y mutation reduces susceptibility of H1N1 influenza virus to oseltamivir (by more than 400-fold) and also reduces susceptibility to peramivir [55] but does not cause resistance to zanamivir in vitro [23,56-58]. This mutation is considered by WHO as clinically relevant due to its frequency and the availability of clinical data showing reduced treatment efficacy [59].</a:t>
            </a:r>
          </a:p>
          <a:p>
            <a:endParaRPr lang="en-US" dirty="0"/>
          </a:p>
          <a:p>
            <a:r>
              <a:rPr lang="en-US" dirty="0"/>
              <a:t>A nosocomial cluster of infection with an H1N1 influenza A virus harboring the H275Y mutation suggested that the mutated virus was transmissible and retained pathogenicity [60], possibly due to the presence of permissive or compensatory mutations, increasing the cell surface expression of the neuraminidase [61].</a:t>
            </a:r>
          </a:p>
          <a:p>
            <a:endParaRPr lang="en-US" dirty="0"/>
          </a:p>
          <a:p>
            <a:r>
              <a:rPr lang="en-US" dirty="0"/>
              <a:t>The H1N1 virus responsible for the 2009 pandemic, which has continued to circulate, has generally retained oseltamivir susceptibility, with approximately 1 percent of viruses exhibiting resistance, most frequently in immunocompromised patients [42].</a:t>
            </a:r>
          </a:p>
          <a:p>
            <a:endParaRPr lang="en-US" dirty="0"/>
          </a:p>
          <a:p>
            <a:r>
              <a:rPr lang="en-US" dirty="0"/>
              <a:t>The epidemiology of influenza viruses possessing the H275Y mutation is presented above. (See 'Epidemiology' above.)</a:t>
            </a:r>
          </a:p>
          <a:p>
            <a:endParaRPr lang="en-US" dirty="0"/>
          </a:p>
          <a:p>
            <a:r>
              <a:rPr lang="en-US" dirty="0"/>
              <a:t>-Other mutations – Less frequent mutations among H1N1 viruses include alterations at residues I223 and S247N (table 2) [62]. These are associated with low levels of oseltamivir resistance (usually less than a 10-fold increase in 50 percent inhibitory concentration [IC50] values) but can potentiate resistance conferred by the H275Y mutation.</a:t>
            </a:r>
          </a:p>
          <a:p>
            <a:endParaRPr lang="en-US" dirty="0"/>
          </a:p>
          <a:p>
            <a:r>
              <a:rPr lang="en-US" dirty="0"/>
              <a:t>Among H3N2 viruses, the most frequent mutations conferring oseltamivir resistance are E119V and R292K; R292K is also associated with reduced zanamivir inhibition [63]. Mutants with deletion of a few amino acids in the neuraminidase that exhibit resistance to oseltamivir have been observed in patients [43,44].</a:t>
            </a:r>
          </a:p>
          <a:p>
            <a:endParaRPr lang="en-US" dirty="0"/>
          </a:p>
          <a:p>
            <a:r>
              <a:rPr lang="en-US" dirty="0"/>
              <a:t>•Hemagglutinin mutations − Mutations in the hemagglutinin at or near the site that binds to sialic acid residues, reducing the efficiency of viral binding; this leads to diminished dependence on neuraminidase for viral replication. Such mutations confer broad cross-resistance in vitro to oseltamivir, zanamivir, and some investigational neuraminidase inhibitors; however, these mutations are of uncertain clinical significance.</a:t>
            </a:r>
          </a:p>
          <a:p>
            <a:endParaRPr lang="en-US" dirty="0"/>
          </a:p>
          <a:p>
            <a:r>
              <a:rPr lang="en-US" dirty="0"/>
              <a:t>●Influenza B − Oseltamivir resistance has been observed rarely among influenza B viruses; neuraminidase mutations conferring oseltamivir resistance are summarized in the table (table 2) [46,62,64-70].</a:t>
            </a:r>
          </a:p>
          <a:p>
            <a:endParaRPr lang="en-US" dirty="0"/>
          </a:p>
          <a:p>
            <a:r>
              <a:rPr lang="en-US" dirty="0"/>
              <a:t>During the 2010-2011 influenza season, a novel neuraminidase substitution, I221V, associated with reduced susceptibility to oseltamivir (two- to sixfold increase in IC50) was detected in North Carolina [67]. Among 209 clinical isolates of influenza B, the I221V mutation was detected in 22 percent of cases in North Carolina; it was observed in 10 percent of cases in South Carolina and 0.3 percent of cases from 45 other states. This mutation was not detected during the subsequent season.</a:t>
            </a:r>
          </a:p>
          <a:p>
            <a:endParaRPr lang="en-US" dirty="0"/>
          </a:p>
          <a:p>
            <a:r>
              <a:rPr lang="en-US" dirty="0"/>
              <a:t>Zanamivir — Very little zanamivir resistance has been observed, and the majority of cases of oseltamivir resistance have not resulted in cross-resistance to zanamivir. Few studies have directly compared the prevalence of oseltamivir and zanamivir resistance, given the rarity of zanamivir resistance and the less frequent use of zanamivir.</a:t>
            </a:r>
          </a:p>
          <a:p>
            <a:endParaRPr lang="en-US" dirty="0"/>
          </a:p>
          <a:p>
            <a:r>
              <a:rPr lang="en-US" dirty="0"/>
              <a:t>A few cases of zanamivir resistance associated with changes at residue 119 have been described among immunocompromised individuals (table 2). The E119I H3N2 variant, detected in a 2-year-old boy with lymphoproliferative disorder, exhibited reduced susceptibility to both zanamivir and peramivir and highly reduced susceptibility to oseltamivir [71].</a:t>
            </a:r>
          </a:p>
          <a:p>
            <a:endParaRPr lang="en-US" dirty="0"/>
          </a:p>
          <a:p>
            <a:r>
              <a:rPr lang="en-US" dirty="0"/>
              <a:t>Other substitutions were identified in patients infected with the 2009 H1N1 influenza A pandemic virus. In one report, a stem cell transplant recipient developed H1N1 influenza with both H275Y and E119D neuraminidase mutations; he had received both oseltamivir and zanamivir [72]. The H275Y mutation conferred resistance to oseltamivir and peramivir, whereas the E119D mutation conferred resistance to multiple neuraminidase inhibitors (zanamivir, oseltamivir, peramivir, and </a:t>
            </a:r>
            <a:r>
              <a:rPr lang="en-US" dirty="0" err="1"/>
              <a:t>laninamivir</a:t>
            </a:r>
            <a:r>
              <a:rPr lang="en-US" dirty="0"/>
              <a:t>). The combination of the two mutations increased the magnitude of neuraminidase inhibitor resistance further.</a:t>
            </a:r>
          </a:p>
          <a:p>
            <a:endParaRPr lang="en-US" dirty="0"/>
          </a:p>
          <a:p>
            <a:r>
              <a:rPr lang="en-US" dirty="0"/>
              <a:t>Another report describes an immunocompromised infant who developed influenza infection caused by an H1N1 influenza strain possessing H275Y and E119G (with glycine replacing glutamic acid at position 119) neuraminidase mutations following prolonged treatment with oseltamivir and zanamivir [73]. These mutations conferred resistance to multiple neuraminidase inhibitors.</a:t>
            </a:r>
          </a:p>
          <a:p>
            <a:endParaRPr lang="en-US" dirty="0"/>
          </a:p>
          <a:p>
            <a:r>
              <a:rPr lang="en-US" dirty="0"/>
              <a:t>Peramivir — For H1N1 viruses, there is generally cross-resistance between oseltamivir and peramivir; the H275Y mutation in the neuraminidase of H1N1 viruses confers high levels of resistance to both drugs [32].</a:t>
            </a:r>
          </a:p>
          <a:p>
            <a:endParaRPr lang="en-US" dirty="0"/>
          </a:p>
          <a:p>
            <a:r>
              <a:rPr lang="en-US" dirty="0"/>
              <a:t>Multidrug resistance</a:t>
            </a:r>
          </a:p>
          <a:p>
            <a:endParaRPr lang="en-US" dirty="0"/>
          </a:p>
          <a:p>
            <a:r>
              <a:rPr lang="en-US" dirty="0"/>
              <a:t>●</a:t>
            </a:r>
            <a:r>
              <a:rPr lang="en-US" dirty="0" err="1"/>
              <a:t>Multineuraminidase</a:t>
            </a:r>
            <a:r>
              <a:rPr lang="en-US" dirty="0"/>
              <a:t> resistance − The E119D/G mutations have been associated with resistance to multiple neuraminidase inhibitors in pandemic H1N1 isolates [72,73]. In addition, changes at residue 223 (I223 R/V) in the 2009 H1N1 influenza A pandemic virus confer various levels of resistance to many neuraminidase inhibitors [74,75], especially when combined with the H275Y mutation [62].</a:t>
            </a:r>
          </a:p>
          <a:p>
            <a:endParaRPr lang="en-US" dirty="0"/>
          </a:p>
          <a:p>
            <a:r>
              <a:rPr lang="en-US" dirty="0"/>
              <a:t>●Dual oseltamivir-adamantane resistance – Dual resistance to oseltamivir and adamantanes correlates with the extent of oseltamivir resistance. Among 1457 seasonal H1N1 influenza A isolates collected worldwide between 2008 and 2010, 28 viruses (1.9 percent) with dual resistance were detected from five countries [76]. Twenty-one of the dually resistant viruses were collected from China, four from the United States, and one each from Canada, Kenya, and Vietnam. The resistant viruses belonged to four genetic backgrounds and resulted from several mechanisms, including exchange of M and neuraminidase genes between clade 2B and clade 2C variants, emergence of mutations conferring adamantane resistance in oseltamivir-resistant viruses during antiviral therapy, transmission from others, and possibly spontaneously [76,77].</a:t>
            </a:r>
          </a:p>
          <a:p>
            <a:endParaRPr lang="en-US" dirty="0"/>
          </a:p>
          <a:p>
            <a:r>
              <a:rPr lang="en-US" dirty="0" err="1"/>
              <a:t>Baloxavir</a:t>
            </a:r>
            <a:endParaRPr lang="en-US" dirty="0"/>
          </a:p>
          <a:p>
            <a:endParaRPr lang="en-US" dirty="0"/>
          </a:p>
          <a:p>
            <a:r>
              <a:rPr lang="en-US" dirty="0"/>
              <a:t>General principles — </a:t>
            </a:r>
            <a:r>
              <a:rPr lang="en-US" dirty="0" err="1"/>
              <a:t>Baloxavir</a:t>
            </a:r>
            <a:r>
              <a:rPr lang="en-US" dirty="0"/>
              <a:t> is a selective inhibitor of influenza cap-dependent endonuclease; it blocks influenza proliferation by inhibiting the initiation of mRNA synthesis [78]. </a:t>
            </a:r>
            <a:r>
              <a:rPr lang="en-US" dirty="0" err="1"/>
              <a:t>Baloxavir</a:t>
            </a:r>
            <a:r>
              <a:rPr lang="en-US" dirty="0"/>
              <a:t> has activity against influenza A viruses, including H7N9 and H5N1 viruses, and influenza B viruses [78]. It has activity against influenza viruses that are resistant to oseltamivir and it appears to have synergistic activity with neuraminidase inhibitors.</a:t>
            </a:r>
          </a:p>
          <a:p>
            <a:endParaRPr lang="en-US" dirty="0"/>
          </a:p>
          <a:p>
            <a:r>
              <a:rPr lang="en-US" dirty="0"/>
              <a:t>Following administration, </a:t>
            </a:r>
            <a:r>
              <a:rPr lang="en-US" dirty="0" err="1"/>
              <a:t>baloxavir</a:t>
            </a:r>
            <a:r>
              <a:rPr lang="en-US" dirty="0"/>
              <a:t> </a:t>
            </a:r>
            <a:r>
              <a:rPr lang="en-US" dirty="0" err="1"/>
              <a:t>marboxil</a:t>
            </a:r>
            <a:r>
              <a:rPr lang="en-US" dirty="0"/>
              <a:t> undergoes hydrolysis to its active form, </a:t>
            </a:r>
            <a:r>
              <a:rPr lang="en-US" dirty="0" err="1"/>
              <a:t>baloxavir</a:t>
            </a:r>
            <a:r>
              <a:rPr lang="en-US" dirty="0"/>
              <a:t>, which is metabolized by UGT1A3 and CYP3A [78]. </a:t>
            </a:r>
            <a:r>
              <a:rPr lang="en-US" dirty="0" err="1"/>
              <a:t>Baloxavir</a:t>
            </a:r>
            <a:r>
              <a:rPr lang="en-US" dirty="0"/>
              <a:t> is primarily eliminated by biliary excretion. Its mean elimination half-life is 96 hours.</a:t>
            </a:r>
          </a:p>
          <a:p>
            <a:endParaRPr lang="en-US" dirty="0"/>
          </a:p>
          <a:p>
            <a:r>
              <a:rPr lang="en-US" dirty="0"/>
              <a:t>Coadministration of </a:t>
            </a:r>
            <a:r>
              <a:rPr lang="en-US" dirty="0" err="1"/>
              <a:t>baloxavir</a:t>
            </a:r>
            <a:r>
              <a:rPr lang="en-US" dirty="0"/>
              <a:t> with dairy products, calcium-fortified beverages, polyvalent cation-containing laxatives, antacids, or oral supplements (</a:t>
            </a:r>
            <a:r>
              <a:rPr lang="en-US" dirty="0" err="1"/>
              <a:t>eg</a:t>
            </a:r>
            <a:r>
              <a:rPr lang="en-US" dirty="0"/>
              <a:t>, calcium, iron, magnesium, selenium, zinc) should be avoided.</a:t>
            </a:r>
          </a:p>
          <a:p>
            <a:endParaRPr lang="en-US" dirty="0"/>
          </a:p>
          <a:p>
            <a:r>
              <a:rPr lang="en-US" dirty="0"/>
              <a:t>In a phase III trial, adverse events that were considered to be related to </a:t>
            </a:r>
            <a:r>
              <a:rPr lang="en-US" dirty="0" err="1"/>
              <a:t>baloxavir</a:t>
            </a:r>
            <a:r>
              <a:rPr lang="en-US" dirty="0"/>
              <a:t> were uncommon (</a:t>
            </a:r>
            <a:r>
              <a:rPr lang="en-US" dirty="0" err="1"/>
              <a:t>eg</a:t>
            </a:r>
            <a:r>
              <a:rPr lang="en-US" dirty="0"/>
              <a:t>, diarrhea in 1.8 percent) [79]. Hypersensitivity reactions (</a:t>
            </a:r>
            <a:r>
              <a:rPr lang="en-US" dirty="0" err="1"/>
              <a:t>eg</a:t>
            </a:r>
            <a:r>
              <a:rPr lang="en-US" dirty="0"/>
              <a:t>, anaphylaxis, urticaria, angioedema, erythema multiforme) have been reported in </a:t>
            </a:r>
            <a:r>
              <a:rPr lang="en-US" dirty="0" err="1"/>
              <a:t>postmarketing</a:t>
            </a:r>
            <a:r>
              <a:rPr lang="en-US" dirty="0"/>
              <a:t> surveillance [80].</a:t>
            </a:r>
          </a:p>
          <a:p>
            <a:endParaRPr lang="en-US" dirty="0"/>
          </a:p>
          <a:p>
            <a:r>
              <a:rPr lang="en-US" dirty="0"/>
              <a:t>Drug resistance — Emergence of polymerase acidic (PA) protein variants with I38T/M/F or E23K substitutions, which confer reduced susceptibility to </a:t>
            </a:r>
            <a:r>
              <a:rPr lang="en-US" dirty="0" err="1"/>
              <a:t>baloxavir</a:t>
            </a:r>
            <a:r>
              <a:rPr lang="en-US" dirty="0"/>
              <a:t>, has been described with variable frequency following a single dose of </a:t>
            </a:r>
            <a:r>
              <a:rPr lang="en-US" dirty="0" err="1"/>
              <a:t>baloxavir</a:t>
            </a:r>
            <a:r>
              <a:rPr lang="en-US" dirty="0"/>
              <a:t> (in up to 10 percent in trials of adolescents and adults [79,81] and in up to 24 percent in children [82-84]). In one study, these variants were associated with transient rises in viral titers, prolonged viral detection, and slower initial improvement of symptoms [81]. The emergence of resistance after a single dose raises concerns about the long-term utility of this drug as monotherapy, particularly if it is used widely.</a:t>
            </a:r>
          </a:p>
          <a:p>
            <a:endParaRPr lang="en-US" dirty="0"/>
          </a:p>
          <a:p>
            <a:r>
              <a:rPr lang="en-US" dirty="0"/>
              <a:t>The I38T substitution resulted in severely impaired replication in one in vitro study [85]; however, subsequent animal studies have suggested that viruses with the I38T substitution have similar replicative fitness, pathogenicity, and transmissibility as wild-type viruses [86-88]. Human transmission of this resistant variant has been documented [89,90]. The I38T substitution is considered by WHO as clinically relevant due to its frequency of occurrence and the availability of clinical data suggesting reduced treatment efficacy [91]. Other less frequent </a:t>
            </a:r>
            <a:r>
              <a:rPr lang="en-US" dirty="0" err="1"/>
              <a:t>baloxavir</a:t>
            </a:r>
            <a:r>
              <a:rPr lang="en-US" dirty="0"/>
              <a:t> resistance substitutions, such as I38F/M and E23K/G in the PA protein, have been reported [86,92]. For a comprehensive list of </a:t>
            </a:r>
            <a:r>
              <a:rPr lang="en-US" dirty="0" err="1"/>
              <a:t>baloxavir</a:t>
            </a:r>
            <a:r>
              <a:rPr lang="en-US" dirty="0"/>
              <a:t> resistance mutations, please refer to the WHO website.</a:t>
            </a:r>
          </a:p>
          <a:p>
            <a:endParaRPr lang="en-US" dirty="0"/>
          </a:p>
          <a:p>
            <a:r>
              <a:rPr lang="en-US" dirty="0"/>
              <a:t>Adamantanes — Amantadine and rimantadine are closely related adamantanes (also called M2 inhibitors) with comparable efficacy. Widespread emergence of adamantane-resistant influenza A strains has limited the clinical utility of these drugs; they should not be used routinely for influenza treatment or prophylaxis.</a:t>
            </a:r>
          </a:p>
          <a:p>
            <a:endParaRPr lang="en-US" dirty="0"/>
          </a:p>
          <a:p>
            <a:r>
              <a:rPr lang="en-US" dirty="0"/>
              <a:t>Mechanism of action — Resistance to amantadine and rimantadine is mediated by single nucleotide changes involving the transmembrane portion of the M2 molecule [93,94]. Such mutations confer cross-resistance between the adamantanes [94].</a:t>
            </a:r>
          </a:p>
          <a:p>
            <a:endParaRPr lang="en-US" dirty="0"/>
          </a:p>
          <a:p>
            <a:r>
              <a:rPr lang="en-US" dirty="0"/>
              <a:t>Drug resistance</a:t>
            </a:r>
          </a:p>
          <a:p>
            <a:endParaRPr lang="en-US" dirty="0"/>
          </a:p>
          <a:p>
            <a:r>
              <a:rPr lang="en-US" dirty="0"/>
              <a:t>●General principles − The adamantanes target the M2 protein of influenza A viruses only. This protein forms an ion channel in the viral membrane that is essential for efficient viral replication [95-97].</a:t>
            </a:r>
          </a:p>
          <a:p>
            <a:endParaRPr lang="en-US" dirty="0"/>
          </a:p>
          <a:p>
            <a:r>
              <a:rPr lang="en-US" dirty="0"/>
              <a:t>Resistance to amantadine and rimantadine is mediated by single amino acid change (usually S31N) that has no effect on virus replication [77,98]. Such mutations confer cross-resistance between the adamantanes [94]. The rate of spontaneous mutations resulting in drug resistance in tissue culture is quite high, between 1:1000 and 1:10,000 [94]. Adamantane resistance can occur spontaneously or emerge as soon as two to three days following initiation of adamantane treatment [94]. Resistant viruses are genetically stable, virulent, and transmissible [99,100].</a:t>
            </a:r>
          </a:p>
          <a:p>
            <a:endParaRPr lang="en-US" dirty="0"/>
          </a:p>
          <a:p>
            <a:r>
              <a:rPr lang="en-US" dirty="0"/>
              <a:t>●Mechanisms − Single-point mutations in the codons for amino acids at positions 26, 27, 30, 31, or 34 of the M2 protein affect the transmembrane portion of this protein, the M2 ion channel, and confer cross-resistance to both amantadine and rimantadine [93,94,101]. The mutation at position 31 is most common.</a:t>
            </a:r>
          </a:p>
          <a:p>
            <a:endParaRPr lang="en-US" dirty="0"/>
          </a:p>
          <a:p>
            <a:r>
              <a:rPr lang="en-US" dirty="0"/>
              <a:t>●Epidemiology − Widespread dissemination of adamantane-resistant influenza was first noted in 2003 to 2004 among H3N2 viruses, primarily in Asia [101]. Substantial rates of adamantane resistance are now present worldwide in both H3N2 and H1N1 strains.</a:t>
            </a:r>
          </a:p>
          <a:p>
            <a:endParaRPr lang="en-US" dirty="0"/>
          </a:p>
          <a:p>
            <a:r>
              <a:rPr lang="en-US" dirty="0"/>
              <a:t>In the United States, the incidence of resistance was less than 2 percent until the 2004-2005 influenza season, when 15 percent of isolates demonstrated resistance [101,102]. During the 2005-2006 season, 92 percent of H3N2 influenza A viruses isolated from patients in 26 states contained an amino acid substitution at position 31 of the M2 protein, which confers resistance to both amantadine and rimantadine [103,104]. During the 2009-2010 influenza season in the United States, all H3N2 influenza A and 2009 pandemic H1N1 isolates tested were resistant to the adamantanes [105].</a:t>
            </a:r>
          </a:p>
          <a:p>
            <a:endParaRPr lang="en-US" dirty="0"/>
          </a:p>
          <a:p>
            <a:r>
              <a:rPr lang="en-US" dirty="0"/>
              <a:t>CLINICAL APPROACH TO DRUG RESISTANCE</a:t>
            </a:r>
          </a:p>
          <a:p>
            <a:endParaRPr lang="en-US" dirty="0"/>
          </a:p>
          <a:p>
            <a:r>
              <a:rPr lang="en-US" dirty="0"/>
              <a:t>Issues related to management of patients with suspected or known infection due to drug-resistant influenza virus are discussed separately. (See "Seasonal influenza in nonpregnant adults: Treatment", section on 'Antiviral resistance'.)</a:t>
            </a:r>
          </a:p>
          <a:p>
            <a:endParaRPr lang="en-US" dirty="0"/>
          </a:p>
          <a:p>
            <a:r>
              <a:rPr lang="en-US" dirty="0"/>
              <a:t>SUMMARY</a:t>
            </a:r>
          </a:p>
          <a:p>
            <a:endParaRPr lang="en-US" dirty="0"/>
          </a:p>
          <a:p>
            <a:r>
              <a:rPr lang="en-US" dirty="0"/>
              <a:t>●Drug classes − Classes of antiviral drugs for treatment of influenza include neuraminidase inhibitors (oseltamivir, zanamivir, peramivir, and </a:t>
            </a:r>
            <a:r>
              <a:rPr lang="en-US" dirty="0" err="1"/>
              <a:t>laninamivir</a:t>
            </a:r>
            <a:r>
              <a:rPr lang="en-US" dirty="0"/>
              <a:t>), endonuclease inhibitor (</a:t>
            </a:r>
            <a:r>
              <a:rPr lang="en-US" dirty="0" err="1"/>
              <a:t>baloxavir</a:t>
            </a:r>
            <a:r>
              <a:rPr lang="en-US" dirty="0"/>
              <a:t>), and adamantanes (amantadine and rimantadine) (table 1). (See 'Drug classes' above.)</a:t>
            </a:r>
          </a:p>
          <a:p>
            <a:endParaRPr lang="en-US" dirty="0"/>
          </a:p>
          <a:p>
            <a:r>
              <a:rPr lang="en-US" dirty="0"/>
              <a:t>●Clinical approach to drug resistance − Issues related to management of patients with suspected or known infection due to drug-resistant influenza virus are discussed separately. (See "Seasonal influenza in nonpregnant adults: Treatment", section on 'Antiviral resistance'.)</a:t>
            </a:r>
          </a:p>
          <a:p>
            <a:endParaRPr lang="en-US" dirty="0"/>
          </a:p>
          <a:p>
            <a:r>
              <a:rPr lang="en-US" dirty="0"/>
              <a:t>●Neuraminidase inhibitor resistance</a:t>
            </a:r>
          </a:p>
          <a:p>
            <a:endParaRPr lang="en-US" dirty="0"/>
          </a:p>
          <a:p>
            <a:r>
              <a:rPr lang="en-US" dirty="0"/>
              <a:t>•Epidemiology – Antiviral resistance is rare (approximately 1 percent); risk factors include administration of postexposure prophylaxis, prolonged antiviral treatment, and immunosuppression. (See 'Epidemiology' above.)</a:t>
            </a:r>
          </a:p>
          <a:p>
            <a:endParaRPr lang="en-US" dirty="0"/>
          </a:p>
          <a:p>
            <a:r>
              <a:rPr lang="en-US" dirty="0"/>
              <a:t>•Mechanisms − Mechanisms of neuraminidase inhibitor resistance include mutations in neuraminidase (most commonly H275Y) and hemagglutinin (table 2). (See 'Mechanisms' above.)</a:t>
            </a:r>
          </a:p>
          <a:p>
            <a:endParaRPr lang="en-US" dirty="0"/>
          </a:p>
          <a:p>
            <a:r>
              <a:rPr lang="en-US" dirty="0"/>
              <a:t>●</a:t>
            </a:r>
            <a:r>
              <a:rPr lang="en-US" dirty="0" err="1"/>
              <a:t>Baloxavir</a:t>
            </a:r>
            <a:r>
              <a:rPr lang="en-US" dirty="0"/>
              <a:t> resistance − The emergence of resistance after a single dose of </a:t>
            </a:r>
            <a:r>
              <a:rPr lang="en-US" dirty="0" err="1"/>
              <a:t>baloxavir</a:t>
            </a:r>
            <a:r>
              <a:rPr lang="en-US" dirty="0"/>
              <a:t> raises concerns about the long-term utility of this drug as monotherapy. The most common resistance mutation is I38T in the polymerase acidic protein. (See '</a:t>
            </a:r>
            <a:r>
              <a:rPr lang="en-US" dirty="0" err="1"/>
              <a:t>Baloxavir</a:t>
            </a:r>
            <a:r>
              <a:rPr lang="en-US" dirty="0"/>
              <a:t>' above.).</a:t>
            </a:r>
          </a:p>
          <a:p>
            <a:endParaRPr lang="en-US" dirty="0"/>
          </a:p>
          <a:p>
            <a:r>
              <a:rPr lang="en-US" dirty="0"/>
              <a:t>●Adamantane resistance − Widespread emergence of adamantane-resistant influenza A strains has limited the clinical utility of these drugs; they should not be used routinely for influenza treatment or prophylaxis. (See 'Adamantanes' above.)</a:t>
            </a:r>
          </a:p>
          <a:p>
            <a:endParaRPr lang="en-US" dirty="0"/>
          </a:p>
        </p:txBody>
      </p:sp>
      <p:sp>
        <p:nvSpPr>
          <p:cNvPr id="4" name="Pladsholder til slidenummer 3"/>
          <p:cNvSpPr>
            <a:spLocks noGrp="1"/>
          </p:cNvSpPr>
          <p:nvPr>
            <p:ph type="sldNum" sz="quarter" idx="5"/>
          </p:nvPr>
        </p:nvSpPr>
        <p:spPr/>
        <p:txBody>
          <a:bodyPr/>
          <a:lstStyle/>
          <a:p>
            <a:fld id="{22E91502-756A-4244-B8CC-0FD4F7A5EFF5}" type="slidenum">
              <a:rPr lang="da-DK" smtClean="0"/>
              <a:t>30</a:t>
            </a:fld>
            <a:endParaRPr lang="da-DK" dirty="0"/>
          </a:p>
        </p:txBody>
      </p:sp>
    </p:spTree>
    <p:extLst>
      <p:ext uri="{BB962C8B-B14F-4D97-AF65-F5344CB8AC3E}">
        <p14:creationId xmlns:p14="http://schemas.microsoft.com/office/powerpoint/2010/main" val="1718872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en-US" b="1" i="0" dirty="0">
                <a:solidFill>
                  <a:srgbClr val="232323"/>
                </a:solidFill>
                <a:effectLst/>
                <a:latin typeface="Noto Sans" panose="020B0502040504020204" pitchFamily="34" charset="0"/>
              </a:rPr>
              <a:t>Antigen selection</a:t>
            </a:r>
            <a:r>
              <a:rPr lang="en-US" b="0" i="0" dirty="0">
                <a:solidFill>
                  <a:srgbClr val="232323"/>
                </a:solidFill>
                <a:effectLst/>
                <a:latin typeface="Noto Sans" panose="020B0502040504020204" pitchFamily="34" charset="0"/>
              </a:rPr>
              <a:t> – New influenza vaccines are produced each year, given the capacity of influenza virus for antigenic drift. Vaccine antigens for the Northern Hemisphere are selected by the World Health Organization (WHO) based on global surveillance of influenza virus strains circulating in February for the subsequent influenza season. As a result, there may be mismatches between the antigens selected for vaccine production and circulating strain antigens, leading to diminished vaccine efficacy. A similar process is followed for the Southern Hemisphere, with antigen selection in October. (See </a:t>
            </a:r>
            <a:r>
              <a:rPr lang="en-US" b="0" i="0" u="none" strike="noStrike" dirty="0">
                <a:solidFill>
                  <a:srgbClr val="0074B9"/>
                </a:solidFill>
                <a:effectLst/>
                <a:latin typeface="Noto Sans" panose="020B0502040504020204" pitchFamily="34" charset="0"/>
                <a:hlinkClick r:id="rId3"/>
              </a:rPr>
              <a:t>"Influenza: Epidemiology and pathogenesis", section on 'Virology'</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Times New Roman" panose="02020603050405020304" pitchFamily="18" charset="0"/>
              </a:rPr>
              <a:t>●</a:t>
            </a:r>
            <a:r>
              <a:rPr lang="en-US" b="1" i="0" dirty="0">
                <a:solidFill>
                  <a:srgbClr val="232323"/>
                </a:solidFill>
                <a:effectLst/>
                <a:latin typeface="Noto Sans" panose="020B0502040504020204" pitchFamily="34" charset="0"/>
              </a:rPr>
              <a:t>Switch from quadrivalent to trivalent vaccines for 2024-25 influenza season </a:t>
            </a:r>
            <a:r>
              <a:rPr lang="en-US" b="0" i="0" dirty="0">
                <a:solidFill>
                  <a:srgbClr val="232323"/>
                </a:solidFill>
                <a:effectLst/>
                <a:latin typeface="Noto Sans" panose="020B0502040504020204" pitchFamily="34" charset="0"/>
              </a:rPr>
              <a:t>– The influenza vaccine used in many countries for the past several years has been quadrivalent, containing two type A subtypes (A/H1N1 and A/H3N2) and two type B lineages (B/Victoria and B/Yamagata). Viruses of the B/Yamagata lineage have not been identified globally since March 2020, and the WHO and other public health authorities have recommended that it be removed from the seasonal vaccine [</a:t>
            </a:r>
            <a:r>
              <a:rPr lang="en-US" b="0" i="0" u="none" strike="noStrike" dirty="0">
                <a:solidFill>
                  <a:srgbClr val="0074B9"/>
                </a:solidFill>
                <a:effectLst/>
                <a:latin typeface="Noto Sans" panose="020B0502040504020204" pitchFamily="34" charset="0"/>
                <a:hlinkClick r:id="rId4"/>
              </a:rPr>
              <a:t>4</a:t>
            </a:r>
            <a:r>
              <a:rPr lang="en-US" b="0" i="0" dirty="0">
                <a:solidFill>
                  <a:srgbClr val="232323"/>
                </a:solidFill>
                <a:effectLst/>
                <a:latin typeface="Noto Sans" panose="020B0502040504020204" pitchFamily="34" charset="0"/>
              </a:rPr>
              <a:t>]. Accordingly, for the 2024-25 season, all influenza vaccines available for administration in the United States will be trivalent, containing a representative strain of A/H1N1, A/H3N2, and the B/Victoria lineage [</a:t>
            </a:r>
            <a:r>
              <a:rPr lang="en-US" b="0" i="0" u="none" strike="noStrike" dirty="0">
                <a:solidFill>
                  <a:srgbClr val="0074B9"/>
                </a:solidFill>
                <a:effectLst/>
                <a:latin typeface="Noto Sans" panose="020B0502040504020204" pitchFamily="34" charset="0"/>
                <a:hlinkClick r:id="rId5"/>
              </a:rPr>
              <a:t>2</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Noto Sans" panose="020B0502040504020204" pitchFamily="34" charset="0"/>
              </a:rPr>
              <a:t>For the 2024-25 northern hemisphere influenza season, egg based-influenza vaccines contain hemagglutinin (HA) derived from [</a:t>
            </a:r>
            <a:r>
              <a:rPr lang="en-US" b="0" i="0" u="none" strike="noStrike" dirty="0">
                <a:solidFill>
                  <a:srgbClr val="0074B9"/>
                </a:solidFill>
                <a:effectLst/>
                <a:latin typeface="Noto Sans" panose="020B0502040504020204" pitchFamily="34" charset="0"/>
                <a:hlinkClick r:id="rId6"/>
              </a:rPr>
              <a:t>5</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An influenza A/Victoria/4897/2022 (H1N1)pdm09-like virus</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An A/Thailand/8/2022 (H3N2)-like virus</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An influenza B/Austria/1359417/2021-like virus (B/Victoria lineage)</a:t>
            </a:r>
          </a:p>
          <a:p>
            <a:pPr algn="l"/>
            <a:r>
              <a:rPr lang="en-US" b="0" i="0" dirty="0">
                <a:solidFill>
                  <a:srgbClr val="232323"/>
                </a:solidFill>
                <a:effectLst/>
                <a:latin typeface="Noto Sans" panose="020B0502040504020204" pitchFamily="34" charset="0"/>
              </a:rPr>
              <a:t>For the 2024-25 northern hemisphere influenza season, cell culture-based inactivated vaccine (ccIIV3) and recombinant influenza vaccine (RIV3) contain HA derived from [</a:t>
            </a:r>
            <a:r>
              <a:rPr lang="en-US" b="0" i="0" u="none" strike="noStrike" dirty="0">
                <a:solidFill>
                  <a:srgbClr val="0074B9"/>
                </a:solidFill>
                <a:effectLst/>
                <a:latin typeface="Noto Sans" panose="020B0502040504020204" pitchFamily="34" charset="0"/>
                <a:hlinkClick r:id="rId7"/>
              </a:rPr>
              <a:t>5,6</a:t>
            </a:r>
            <a:r>
              <a:rPr lang="en-US" b="0" i="0" dirty="0">
                <a:solidFill>
                  <a:srgbClr val="232323"/>
                </a:solidFill>
                <a:effectLst/>
                <a:latin typeface="Noto Sans" panose="020B0502040504020204" pitchFamily="34" charset="0"/>
              </a:rPr>
              <a:t>]:</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An influenza A/Wisconsin/67/2022 (H1N1)pdm09-like virus</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An A/Massachusetts/18/2022 (H3N2)-like virus</a:t>
            </a:r>
          </a:p>
          <a:p>
            <a:pPr algn="l"/>
            <a:r>
              <a:rPr lang="en-US" b="0" i="0" dirty="0">
                <a:solidFill>
                  <a:srgbClr val="232323"/>
                </a:solidFill>
                <a:effectLst/>
                <a:latin typeface="Times New Roman" panose="02020603050405020304" pitchFamily="18" charset="0"/>
              </a:rPr>
              <a:t>•</a:t>
            </a:r>
            <a:r>
              <a:rPr lang="en-US" b="0" i="0" dirty="0">
                <a:solidFill>
                  <a:srgbClr val="232323"/>
                </a:solidFill>
                <a:effectLst/>
                <a:latin typeface="Noto Sans" panose="020B0502040504020204" pitchFamily="34" charset="0"/>
              </a:rPr>
              <a:t>An influenza B/Austria/1359417/2021-like virus (B/Victoria lineage)</a:t>
            </a:r>
          </a:p>
          <a:p>
            <a:pPr algn="l"/>
            <a:endParaRPr lang="da-DK" b="0" i="0" dirty="0">
              <a:solidFill>
                <a:srgbClr val="1B1B26"/>
              </a:solidFill>
              <a:effectLst/>
              <a:latin typeface="Titillium Web" panose="00000500000000000000" pitchFamily="2" charset="0"/>
            </a:endParaRPr>
          </a:p>
          <a:p>
            <a:pPr algn="l"/>
            <a:endParaRPr lang="da-DK" b="0" i="0" dirty="0">
              <a:solidFill>
                <a:srgbClr val="1B1B26"/>
              </a:solidFill>
              <a:effectLst/>
              <a:latin typeface="Titillium Web" panose="00000500000000000000" pitchFamily="2" charset="0"/>
            </a:endParaRPr>
          </a:p>
          <a:p>
            <a:pPr algn="l"/>
            <a:r>
              <a:rPr lang="da-DK" b="0" i="0" dirty="0">
                <a:solidFill>
                  <a:srgbClr val="1B1B26"/>
                </a:solidFill>
                <a:effectLst/>
                <a:latin typeface="Titillium Web" panose="00000500000000000000" pitchFamily="2" charset="0"/>
              </a:rPr>
              <a:t>Gratis vaccination til personer i risiko for alvorlig influenzasygdom:</a:t>
            </a:r>
          </a:p>
          <a:p>
            <a:pPr lvl="2"/>
            <a:r>
              <a:rPr lang="da-DK" dirty="0">
                <a:solidFill>
                  <a:srgbClr val="1B1B26"/>
                </a:solidFill>
                <a:latin typeface="Titillium Web" panose="00000500000000000000" pitchFamily="2" charset="0"/>
              </a:rPr>
              <a:t>Personer &gt;65 år</a:t>
            </a:r>
          </a:p>
          <a:p>
            <a:pPr lvl="2"/>
            <a:r>
              <a:rPr lang="da-DK" b="0" i="0" dirty="0">
                <a:solidFill>
                  <a:srgbClr val="1B1B26"/>
                </a:solidFill>
                <a:effectLst/>
                <a:latin typeface="Titillium Web" panose="00000500000000000000" pitchFamily="2" charset="0"/>
              </a:rPr>
              <a:t>Personer med </a:t>
            </a:r>
            <a:r>
              <a:rPr lang="da-DK" dirty="0">
                <a:solidFill>
                  <a:srgbClr val="1B1B26"/>
                </a:solidFill>
                <a:latin typeface="Titillium Web" panose="00000500000000000000" pitchFamily="2" charset="0"/>
              </a:rPr>
              <a:t>kroniske sygdomme;</a:t>
            </a:r>
            <a:r>
              <a:rPr lang="da-DK" b="0" i="0" dirty="0">
                <a:solidFill>
                  <a:srgbClr val="1B1B26"/>
                </a:solidFill>
                <a:effectLst/>
                <a:latin typeface="Titillium Web" panose="00000500000000000000" pitchFamily="2" charset="0"/>
              </a:rPr>
              <a:t>  herunder kronisk lungesygdom, immundefekt mm.</a:t>
            </a:r>
          </a:p>
          <a:p>
            <a:pPr lvl="2"/>
            <a:r>
              <a:rPr lang="da-DK" b="0" i="0" dirty="0">
                <a:solidFill>
                  <a:srgbClr val="1B1B26"/>
                </a:solidFill>
                <a:effectLst/>
                <a:latin typeface="Titillium Web" panose="00000500000000000000" pitchFamily="2" charset="0"/>
              </a:rPr>
              <a:t>Førtidspensionister</a:t>
            </a:r>
          </a:p>
          <a:p>
            <a:pPr lvl="2"/>
            <a:r>
              <a:rPr lang="da-DK" b="0" i="0" dirty="0">
                <a:solidFill>
                  <a:srgbClr val="1B1B26"/>
                </a:solidFill>
                <a:effectLst/>
                <a:latin typeface="Titillium Web" panose="00000500000000000000" pitchFamily="2" charset="0"/>
              </a:rPr>
              <a:t>Immunsupprimerede og deres husstandskontakter efter lægelig vurdering</a:t>
            </a:r>
          </a:p>
          <a:p>
            <a:pPr lvl="2"/>
            <a:r>
              <a:rPr lang="da-DK" b="0" i="0" dirty="0">
                <a:solidFill>
                  <a:srgbClr val="1B1B26"/>
                </a:solidFill>
                <a:effectLst/>
                <a:latin typeface="Titillium Web" panose="00000500000000000000" pitchFamily="2" charset="0"/>
              </a:rPr>
              <a:t>Gravide i 2. og 3. trimester</a:t>
            </a:r>
          </a:p>
          <a:p>
            <a:pPr lvl="2"/>
            <a:r>
              <a:rPr lang="da-DK" b="0" i="0" dirty="0">
                <a:solidFill>
                  <a:srgbClr val="1B1B26"/>
                </a:solidFill>
                <a:effectLst/>
                <a:latin typeface="Titillium Web" panose="00000500000000000000" pitchFamily="2" charset="0"/>
              </a:rPr>
              <a:t>Børn og voksne med andre alvorlige sygdomme, hvor tilstanden ifølge lægens vurdering medfører, at influenza udgør en alvorlig sundhedsrisiko</a:t>
            </a:r>
          </a:p>
          <a:p>
            <a:pPr lvl="2"/>
            <a:r>
              <a:rPr lang="da-DK" b="0" i="0" dirty="0">
                <a:solidFill>
                  <a:srgbClr val="1B1B26"/>
                </a:solidFill>
                <a:effectLst/>
                <a:latin typeface="Titillium Web" panose="00000500000000000000" pitchFamily="2" charset="0"/>
              </a:rPr>
              <a:t>Svært overvægtige med BMI&gt;35</a:t>
            </a:r>
          </a:p>
          <a:p>
            <a:pPr lvl="2"/>
            <a:r>
              <a:rPr lang="da-DK" b="0" i="0" dirty="0">
                <a:solidFill>
                  <a:srgbClr val="1B1B26"/>
                </a:solidFill>
                <a:effectLst/>
                <a:latin typeface="Titillium Web" panose="00000500000000000000" pitchFamily="2" charset="0"/>
              </a:rPr>
              <a:t>Personer i samme </a:t>
            </a:r>
            <a:r>
              <a:rPr lang="da-DK" b="0" i="0" dirty="0" err="1">
                <a:solidFill>
                  <a:srgbClr val="1B1B26"/>
                </a:solidFill>
                <a:effectLst/>
                <a:latin typeface="Titillium Web" panose="00000500000000000000" pitchFamily="2" charset="0"/>
              </a:rPr>
              <a:t>hustand</a:t>
            </a:r>
            <a:r>
              <a:rPr lang="da-DK" b="0" i="0" dirty="0">
                <a:solidFill>
                  <a:srgbClr val="1B1B26"/>
                </a:solidFill>
                <a:effectLst/>
                <a:latin typeface="Titillium Web" panose="00000500000000000000" pitchFamily="2" charset="0"/>
              </a:rPr>
              <a:t> som personer med medfødt eller erhvervet immundefekt eller børn i øget risiko for alvorlig influenzasygdom.</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39</a:t>
            </a:fld>
            <a:endParaRPr lang="da-DK" dirty="0"/>
          </a:p>
        </p:txBody>
      </p:sp>
    </p:spTree>
    <p:extLst>
      <p:ext uri="{BB962C8B-B14F-4D97-AF65-F5344CB8AC3E}">
        <p14:creationId xmlns:p14="http://schemas.microsoft.com/office/powerpoint/2010/main" val="3356490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46</a:t>
            </a:fld>
            <a:endParaRPr lang="da-DK" dirty="0"/>
          </a:p>
        </p:txBody>
      </p:sp>
    </p:spTree>
    <p:extLst>
      <p:ext uri="{BB962C8B-B14F-4D97-AF65-F5344CB8AC3E}">
        <p14:creationId xmlns:p14="http://schemas.microsoft.com/office/powerpoint/2010/main" val="2571221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hlinkClick r:id="rId3" tooltip="J - Infektionssygdomme, systemiske midler"/>
              </a:rPr>
              <a:t>J</a:t>
            </a:r>
          </a:p>
          <a:p>
            <a:r>
              <a:rPr lang="da-DK" b="1" dirty="0">
                <a:hlinkClick r:id="rId3" tooltip="J - Infektionssygdomme, systemiske midler"/>
              </a:rPr>
              <a:t>Infektionssygdomme, systemiske midler</a:t>
            </a:r>
          </a:p>
          <a:p>
            <a:r>
              <a:rPr lang="da-DK" dirty="0">
                <a:hlinkClick r:id="rId4" tooltip="Vacciner, der fortrinsvis anvendes til voksne"/>
              </a:rPr>
              <a:t>Vacciner, der fortrinsvis anvendes til voksne</a:t>
            </a:r>
          </a:p>
          <a:p>
            <a:r>
              <a:rPr lang="da-DK" dirty="0" err="1">
                <a:hlinkClick r:id="rId5" tooltip="Mpox (abekopper)"/>
              </a:rPr>
              <a:t>Mpox</a:t>
            </a:r>
            <a:r>
              <a:rPr lang="da-DK" dirty="0">
                <a:hlinkClick r:id="rId5" tooltip="Mpox (abekopper)"/>
              </a:rPr>
              <a:t> (abekopper)</a:t>
            </a:r>
          </a:p>
          <a:p>
            <a:r>
              <a:rPr lang="da-DK" dirty="0">
                <a:hlinkClick r:id="rId6" tooltip="COVID-19 (vaccination)"/>
              </a:rPr>
              <a:t>COVID-19 (vaccination)</a:t>
            </a:r>
          </a:p>
          <a:p>
            <a:r>
              <a:rPr lang="da-DK" dirty="0">
                <a:hlinkClick r:id="rId7" tooltip="Vaccination af immunsupprimerede mod COVID-19 med mRNA-vacciner"/>
              </a:rPr>
              <a:t>Vaccination af immunsupprimerede mod COVID-19 med mRNA-vacciner</a:t>
            </a:r>
          </a:p>
          <a:p>
            <a:r>
              <a:rPr lang="da-DK" dirty="0">
                <a:hlinkClick r:id="rId8" tooltip="Denguefeber vaccine"/>
              </a:rPr>
              <a:t>Denguefeber vaccine</a:t>
            </a:r>
          </a:p>
          <a:p>
            <a:r>
              <a:rPr lang="da-DK" dirty="0">
                <a:hlinkClick r:id="rId9" tooltip="Gul feber"/>
              </a:rPr>
              <a:t>Gul feber</a:t>
            </a:r>
          </a:p>
          <a:p>
            <a:r>
              <a:rPr lang="da-DK" dirty="0">
                <a:hlinkClick r:id="rId10" tooltip="Hepatitis A"/>
              </a:rPr>
              <a:t>Hepatitis A</a:t>
            </a:r>
          </a:p>
          <a:p>
            <a:r>
              <a:rPr lang="da-DK" dirty="0">
                <a:hlinkClick r:id="rId11" tooltip="Hepatitis B"/>
              </a:rPr>
              <a:t>Hepatitis B</a:t>
            </a:r>
          </a:p>
          <a:p>
            <a:r>
              <a:rPr lang="da-DK" dirty="0">
                <a:hlinkClick r:id="rId12" tooltip="Herpes zoster"/>
              </a:rPr>
              <a:t>Herpes </a:t>
            </a:r>
            <a:r>
              <a:rPr lang="da-DK" dirty="0" err="1">
                <a:hlinkClick r:id="rId12" tooltip="Herpes zoster"/>
              </a:rPr>
              <a:t>zoster</a:t>
            </a:r>
            <a:endParaRPr lang="da-DK" dirty="0">
              <a:hlinkClick r:id="rId12" tooltip="Herpes zoster"/>
            </a:endParaRPr>
          </a:p>
          <a:p>
            <a:r>
              <a:rPr lang="da-DK" dirty="0">
                <a:hlinkClick r:id="rId13" tooltip="Influenza (vaccination)"/>
              </a:rPr>
              <a:t>Influenza (vaccination)</a:t>
            </a:r>
          </a:p>
          <a:p>
            <a:r>
              <a:rPr lang="da-DK" dirty="0">
                <a:hlinkClick r:id="rId14" tooltip="Japansk hjernebetændelse"/>
              </a:rPr>
              <a:t>Japansk hjernebetændelse</a:t>
            </a:r>
          </a:p>
          <a:p>
            <a:r>
              <a:rPr lang="da-DK" dirty="0">
                <a:hlinkClick r:id="rId15" tooltip="Kolera"/>
              </a:rPr>
              <a:t>Kolera</a:t>
            </a:r>
          </a:p>
          <a:p>
            <a:r>
              <a:rPr lang="da-DK" dirty="0">
                <a:hlinkClick r:id="rId16" tooltip="Meningitis / meningokoksygdom"/>
              </a:rPr>
              <a:t>Meningitis / </a:t>
            </a:r>
            <a:r>
              <a:rPr lang="da-DK" dirty="0" err="1">
                <a:hlinkClick r:id="rId16" tooltip="Meningitis / meningokoksygdom"/>
              </a:rPr>
              <a:t>meningokoksygdom</a:t>
            </a:r>
            <a:endParaRPr lang="da-DK" dirty="0">
              <a:hlinkClick r:id="rId16" tooltip="Meningitis / meningokoksygdom"/>
            </a:endParaRPr>
          </a:p>
          <a:p>
            <a:r>
              <a:rPr lang="da-DK" dirty="0" err="1">
                <a:hlinkClick r:id="rId17" tooltip="Pneumokok"/>
              </a:rPr>
              <a:t>Pneumokok</a:t>
            </a:r>
            <a:endParaRPr lang="da-DK" dirty="0">
              <a:hlinkClick r:id="rId17" tooltip="Pneumokok"/>
            </a:endParaRPr>
          </a:p>
          <a:p>
            <a:r>
              <a:rPr lang="da-DK" dirty="0">
                <a:hlinkClick r:id="rId18" tooltip="Rabies"/>
              </a:rPr>
              <a:t>Rabies</a:t>
            </a:r>
          </a:p>
          <a:p>
            <a:r>
              <a:rPr lang="da-DK" b="1" dirty="0"/>
              <a:t>Respiratorisk </a:t>
            </a:r>
            <a:r>
              <a:rPr lang="da-DK" b="1" dirty="0" err="1"/>
              <a:t>syncytialvirus</a:t>
            </a:r>
            <a:r>
              <a:rPr lang="da-DK" b="1" dirty="0"/>
              <a:t> (RSV)</a:t>
            </a:r>
            <a:endParaRPr lang="da-DK" dirty="0"/>
          </a:p>
          <a:p>
            <a:r>
              <a:rPr lang="da-DK" dirty="0">
                <a:hlinkClick r:id="rId19"/>
              </a:rPr>
              <a:t>Indledning</a:t>
            </a:r>
          </a:p>
          <a:p>
            <a:r>
              <a:rPr lang="da-DK" dirty="0">
                <a:hlinkClick r:id="rId19"/>
              </a:rPr>
              <a:t>Vacciner</a:t>
            </a:r>
          </a:p>
          <a:p>
            <a:r>
              <a:rPr lang="da-DK" dirty="0">
                <a:hlinkClick r:id="rId19"/>
              </a:rPr>
              <a:t>Præparater</a:t>
            </a:r>
          </a:p>
          <a:p>
            <a:r>
              <a:rPr lang="da-DK" dirty="0">
                <a:hlinkClick r:id="rId19"/>
              </a:rPr>
              <a:t>Referencer</a:t>
            </a:r>
          </a:p>
          <a:p>
            <a:r>
              <a:rPr lang="da-DK" dirty="0">
                <a:hlinkClick r:id="rId20" tooltip="Skovflåtbåren meningoencephalitis (Tick-Borne Encephalitis (TBE))"/>
              </a:rPr>
              <a:t>Skovflåtbåren </a:t>
            </a:r>
            <a:r>
              <a:rPr lang="da-DK" dirty="0" err="1">
                <a:hlinkClick r:id="rId20" tooltip="Skovflåtbåren meningoencephalitis (Tick-Borne Encephalitis (TBE))"/>
              </a:rPr>
              <a:t>meningoencephalitis</a:t>
            </a:r>
            <a:r>
              <a:rPr lang="da-DK" dirty="0">
                <a:hlinkClick r:id="rId20" tooltip="Skovflåtbåren meningoencephalitis (Tick-Borne Encephalitis (TBE))"/>
              </a:rPr>
              <a:t> (Tick-Borne </a:t>
            </a:r>
            <a:r>
              <a:rPr lang="da-DK" dirty="0" err="1">
                <a:hlinkClick r:id="rId20" tooltip="Skovflåtbåren meningoencephalitis (Tick-Borne Encephalitis (TBE))"/>
              </a:rPr>
              <a:t>Encephalitis</a:t>
            </a:r>
            <a:r>
              <a:rPr lang="da-DK" dirty="0">
                <a:hlinkClick r:id="rId20" tooltip="Skovflåtbåren meningoencephalitis (Tick-Borne Encephalitis (TBE))"/>
              </a:rPr>
              <a:t> (TBE))</a:t>
            </a:r>
          </a:p>
          <a:p>
            <a:r>
              <a:rPr lang="da-DK" dirty="0">
                <a:hlinkClick r:id="rId21" tooltip="Tuberkulose"/>
              </a:rPr>
              <a:t>Tuberkulose</a:t>
            </a:r>
          </a:p>
          <a:p>
            <a:r>
              <a:rPr lang="da-DK" dirty="0">
                <a:hlinkClick r:id="rId22" tooltip="Tyfus"/>
              </a:rPr>
              <a:t>Tyfus</a:t>
            </a:r>
          </a:p>
          <a:p>
            <a:r>
              <a:rPr lang="da-DK" b="1" dirty="0"/>
              <a:t>Respiratorisk </a:t>
            </a:r>
            <a:r>
              <a:rPr lang="da-DK" b="1" dirty="0" err="1"/>
              <a:t>syncytialvirus</a:t>
            </a:r>
            <a:r>
              <a:rPr lang="da-DK" b="1" dirty="0"/>
              <a:t> (RSV)</a:t>
            </a:r>
          </a:p>
          <a:p>
            <a:r>
              <a:rPr lang="da-DK" dirty="0"/>
              <a:t>Revideret: 21.01.2025</a:t>
            </a:r>
          </a:p>
          <a:p>
            <a:r>
              <a:rPr lang="da-DK" dirty="0">
                <a:hlinkClick r:id="rId23" tooltip="Carsten Schade Larsen"/>
              </a:rPr>
              <a:t>Carsten Schade Larsen</a:t>
            </a:r>
            <a:r>
              <a:rPr lang="da-DK" dirty="0"/>
              <a:t> (Forfatter), </a:t>
            </a:r>
            <a:r>
              <a:rPr lang="da-DK" dirty="0">
                <a:hlinkClick r:id="rId24" tooltip="Dansk Selskab for Infektionsmedicin"/>
              </a:rPr>
              <a:t>Dansk Selskab for Infektionsmedicin</a:t>
            </a:r>
            <a:endParaRPr lang="da-DK" dirty="0"/>
          </a:p>
          <a:p>
            <a:r>
              <a:rPr lang="da-DK" dirty="0">
                <a:hlinkClick r:id="rId25" tooltip="Kim David"/>
              </a:rPr>
              <a:t>Kim David</a:t>
            </a:r>
            <a:r>
              <a:rPr lang="da-DK" dirty="0"/>
              <a:t> (Referent), </a:t>
            </a:r>
            <a:r>
              <a:rPr lang="da-DK" dirty="0">
                <a:hlinkClick r:id="rId24" tooltip="Dansk Selskab for Infektionsmedicin"/>
              </a:rPr>
              <a:t>Dansk Selskab for Infektionsmedicin</a:t>
            </a:r>
            <a:endParaRPr lang="da-DK" dirty="0"/>
          </a:p>
          <a:p>
            <a:r>
              <a:rPr lang="da-DK" dirty="0">
                <a:hlinkClick r:id="rId26" tooltip="Sidsel Böcher"/>
              </a:rPr>
              <a:t>Sidsel </a:t>
            </a:r>
            <a:r>
              <a:rPr lang="da-DK" dirty="0" err="1">
                <a:hlinkClick r:id="rId26" tooltip="Sidsel Böcher"/>
              </a:rPr>
              <a:t>Böcher</a:t>
            </a:r>
            <a:r>
              <a:rPr lang="da-DK" dirty="0"/>
              <a:t> (Referent), </a:t>
            </a:r>
            <a:r>
              <a:rPr lang="da-DK" dirty="0">
                <a:hlinkClick r:id="rId27" tooltip="Dansk Selskab for Almen Medicin"/>
              </a:rPr>
              <a:t>Dansk Selskab for Almen Medicin</a:t>
            </a:r>
            <a:endParaRPr lang="da-DK" dirty="0"/>
          </a:p>
          <a:p>
            <a:r>
              <a:rPr lang="da-DK" dirty="0">
                <a:hlinkClick r:id="rId28"/>
              </a:rPr>
              <a:t>Indledning</a:t>
            </a:r>
            <a:r>
              <a:rPr lang="da-DK" dirty="0"/>
              <a:t> | </a:t>
            </a:r>
            <a:r>
              <a:rPr lang="da-DK" dirty="0">
                <a:hlinkClick r:id="rId29"/>
              </a:rPr>
              <a:t>Vacciner</a:t>
            </a:r>
            <a:r>
              <a:rPr lang="da-DK" dirty="0"/>
              <a:t> | Behandlingsvejledning | </a:t>
            </a:r>
            <a:r>
              <a:rPr lang="da-DK" dirty="0">
                <a:hlinkClick r:id="rId30"/>
              </a:rPr>
              <a:t>Referencer</a:t>
            </a:r>
            <a:endParaRPr lang="da-DK" dirty="0"/>
          </a:p>
          <a:p>
            <a:r>
              <a:rPr lang="da-DK" dirty="0"/>
              <a:t>Aktiv immunisering med henblik på forebyggelse af alvorlige infektioner i de nedre luftveje forårsaget af respiratorisk </a:t>
            </a:r>
            <a:r>
              <a:rPr lang="da-DK" dirty="0" err="1"/>
              <a:t>syncytialvirus</a:t>
            </a:r>
            <a:r>
              <a:rPr lang="da-DK" dirty="0"/>
              <a:t> (RSV) hos voksne ≥ 60 år.  </a:t>
            </a:r>
          </a:p>
          <a:p>
            <a:r>
              <a:rPr lang="da-DK" b="1" dirty="0"/>
              <a:t>Vacciner </a:t>
            </a:r>
          </a:p>
          <a:p>
            <a:r>
              <a:rPr lang="da-DK" dirty="0"/>
              <a:t>Respiratorisk </a:t>
            </a:r>
            <a:r>
              <a:rPr lang="da-DK" dirty="0" err="1"/>
              <a:t>syncytial</a:t>
            </a:r>
            <a:r>
              <a:rPr lang="da-DK" dirty="0"/>
              <a:t> virus (RSV) er et almindeligt forekommende luftvejsvirus, som blev isoleret første gang allerede i 1956. Mennesket er det eneste reservoir og der findes to subtyper, henholdsvis subtype A og subtype B. Ligesom influenza er RSV-infektion typisk en vintersygdom, der optræder i epidemier af 6-10 ugers varighed, normalt i perioden december til marts. Dog har man efter nedlukningen under COVID-19 set en usædvanlig stigning i antal bekræftede RSV-tilfælde i sensommeren 2021, som førte til en epidemi uden for den normale sæson. Igen i 2022 så man en stigning af RSV-tilfælde uden for den normale sæson. Ligesom influenzavirus og SARS-CoV-2 smitter RSV gennem små dråber fra hoste, nys og lignende og alle kan blive smittet med RSV. </a:t>
            </a:r>
          </a:p>
          <a:p>
            <a:r>
              <a:rPr lang="da-DK" dirty="0"/>
              <a:t> </a:t>
            </a:r>
          </a:p>
          <a:p>
            <a:r>
              <a:rPr lang="da-DK" dirty="0"/>
              <a:t>RSV-infektion viser sig i de fleste tilfælde som en mild forkølelse, men kan hos især spædbørn, immunsvækkede og ældre med kroniske sygdomme medføre en alvorlig lungebetændelse med behov for indlæggelse på hospital og i sjældne tilfælde død. Næsten 70 % af børn bliver smittet inden de er et år og stort set alle inden de er to år gamle. RSV er således den hyppigste årsag til indlæggelse pga. luftvejsinfektion hos børn under 5 år. Omkring 2-3 % af børn udvikler svær RSV-infektion med behov for indlæggelse. Der er størst risiko for udvikling af svær RSV-infektion i de første tre levemåneder. Et nyligt Europæisk studie har vist at 1,8 % af børn bliver indlagt med RSV-infektion i det første leveår. Der er aktuelt ingen markedsført RSV-vaccine til børn, men i stedet kan de monoklonale antistoffer, </a:t>
            </a:r>
            <a:r>
              <a:rPr lang="da-DK" dirty="0" err="1"/>
              <a:t>pavilizumab</a:t>
            </a:r>
            <a:r>
              <a:rPr lang="da-DK" dirty="0"/>
              <a:t> eller det nyere </a:t>
            </a:r>
            <a:r>
              <a:rPr lang="da-DK" dirty="0" err="1"/>
              <a:t>nirsevimab</a:t>
            </a:r>
            <a:r>
              <a:rPr lang="da-DK" dirty="0"/>
              <a:t>, anvendes til forebyggelse af alvorlige infektioner i de nedre luftveje forårsaget af RSV. Det estimeres, at 3-7 % af ældre årligt rammes af RSV-infektion og at RSV er årsag til 3-10 % af nedre luftvejsinfektioner. En metaanalyse fandt at 1,62 % af voksne på 60 år eller ældre bliver ramt af RSV-infektion og 0,15 % bliver indlagt på hospital. Mortaliteten blandt indlagte var omkring 7 %. Især personer med komorbiditet i form af KOL, astma, iskæmisk hjertesygdom, stroke, diabetes, kronisk nyresygdom (CKD) og kronisk leversygdom har risiko for udvikling af en alvorlig indlæggelseskrævende RSV-infektion. </a:t>
            </a:r>
          </a:p>
          <a:p>
            <a:r>
              <a:rPr lang="da-DK" dirty="0"/>
              <a:t> </a:t>
            </a:r>
          </a:p>
          <a:p>
            <a:r>
              <a:rPr lang="da-DK" dirty="0"/>
              <a:t>Man har i mere end 60 år forsøgt at udvikle vacciner mod RSV. Allerede i 1967 blev en formalin inaktiveret hel-celle RSV-vaccine udviklet til vaccination af børn, men vaccinen viste sig at øge risikoen for udvikling af svær RSV-infektion. Der har siden været mange vacciner under udvikling, men først i 2023 er de første vacciner godkendte til vaccination mod RSV af voksne over 60 år og til beskyttelse mod sygdom i de nedre luftveje forårsaget af RSV hos spædbørn, fra fødslen til 6 måneders alderen efter immunisering af moderen under graviditeten. RSV udtrykker kun tre overflade proteiner og mere end 92 % af neutraliserende antistoffer er rettet mod fusionsproteinet, </a:t>
            </a:r>
            <a:r>
              <a:rPr lang="da-DK" dirty="0" err="1"/>
              <a:t>glykoprotein</a:t>
            </a:r>
            <a:r>
              <a:rPr lang="da-DK" dirty="0"/>
              <a:t> F, som anvendes som antigen i vaccinen. En udfordring har været, at </a:t>
            </a:r>
            <a:r>
              <a:rPr lang="da-DK" dirty="0" err="1"/>
              <a:t>glykoprotein</a:t>
            </a:r>
            <a:r>
              <a:rPr lang="da-DK" dirty="0"/>
              <a:t> F findes både i en præfusion- og en postfusion form, hvor kun præfusion formen har vist sig effektiv i vacciner. Det er nu lykkedes at modificere </a:t>
            </a:r>
            <a:r>
              <a:rPr lang="da-DK" dirty="0" err="1"/>
              <a:t>glykoprotein</a:t>
            </a:r>
            <a:r>
              <a:rPr lang="da-DK" dirty="0"/>
              <a:t> F, så det holder sig i præfusion formen. </a:t>
            </a:r>
          </a:p>
          <a:p>
            <a:r>
              <a:rPr lang="da-DK" dirty="0"/>
              <a:t> </a:t>
            </a:r>
          </a:p>
          <a:p>
            <a:r>
              <a:rPr lang="da-DK" dirty="0"/>
              <a:t> </a:t>
            </a:r>
          </a:p>
          <a:p>
            <a:r>
              <a:rPr lang="da-DK" dirty="0"/>
              <a:t>Der er i løbet efteråret 2023 blevet godkendt og markedsført to vacciner, </a:t>
            </a:r>
            <a:r>
              <a:rPr lang="da-DK" dirty="0" err="1"/>
              <a:t>Arexvy</a:t>
            </a:r>
            <a:r>
              <a:rPr lang="da-DK" baseline="30000" dirty="0"/>
              <a:t>®</a:t>
            </a:r>
            <a:r>
              <a:rPr lang="da-DK" dirty="0"/>
              <a:t> og </a:t>
            </a:r>
            <a:r>
              <a:rPr lang="da-DK" dirty="0" err="1"/>
              <a:t>Abrysvo</a:t>
            </a:r>
            <a:r>
              <a:rPr lang="da-DK" baseline="30000" dirty="0"/>
              <a:t>®</a:t>
            </a:r>
            <a:r>
              <a:rPr lang="da-DK" dirty="0"/>
              <a:t>, til beskyttelse af voksne på 60 år og derover mod nedre luftvejsinfektion forårsaget af RSV. </a:t>
            </a:r>
            <a:r>
              <a:rPr lang="da-DK" dirty="0" err="1"/>
              <a:t>Abrysvo</a:t>
            </a:r>
            <a:r>
              <a:rPr lang="da-DK" baseline="30000" dirty="0"/>
              <a:t>®</a:t>
            </a:r>
            <a:r>
              <a:rPr lang="da-DK" dirty="0"/>
              <a:t> er desuden godkendt til vaccination af gravide, for at beskytte nyfødte mod RSV-relateret nedre luftvejsinfektion i de første 6 levemåneder. Begge vacciner anvender RSV </a:t>
            </a:r>
            <a:r>
              <a:rPr lang="da-DK" dirty="0" err="1"/>
              <a:t>rekombinant</a:t>
            </a:r>
            <a:r>
              <a:rPr lang="da-DK" dirty="0"/>
              <a:t> </a:t>
            </a:r>
            <a:r>
              <a:rPr lang="da-DK" dirty="0" err="1"/>
              <a:t>glykoprotein</a:t>
            </a:r>
            <a:r>
              <a:rPr lang="da-DK" dirty="0"/>
              <a:t> F i </a:t>
            </a:r>
            <a:r>
              <a:rPr lang="da-DK" dirty="0" err="1"/>
              <a:t>præfusionform</a:t>
            </a:r>
            <a:r>
              <a:rPr lang="da-DK" dirty="0"/>
              <a:t> (RSVPreF3), som antigen. </a:t>
            </a:r>
          </a:p>
          <a:p>
            <a:r>
              <a:rPr lang="da-DK" dirty="0"/>
              <a:t> </a:t>
            </a:r>
          </a:p>
          <a:p>
            <a:r>
              <a:rPr lang="da-DK" dirty="0" err="1"/>
              <a:t>Arexvy</a:t>
            </a:r>
            <a:r>
              <a:rPr lang="da-DK" baseline="30000" dirty="0"/>
              <a:t>®</a:t>
            </a:r>
            <a:r>
              <a:rPr lang="da-DK" dirty="0"/>
              <a:t> er en </a:t>
            </a:r>
            <a:r>
              <a:rPr lang="da-DK" dirty="0" err="1"/>
              <a:t>rekombinant</a:t>
            </a:r>
            <a:r>
              <a:rPr lang="da-DK" dirty="0"/>
              <a:t> </a:t>
            </a:r>
            <a:r>
              <a:rPr lang="da-DK" dirty="0" err="1"/>
              <a:t>adjuveret</a:t>
            </a:r>
            <a:r>
              <a:rPr lang="da-DK" dirty="0"/>
              <a:t> vaccine, som indeholder RSVPreF3 </a:t>
            </a:r>
            <a:r>
              <a:rPr lang="da-DK" dirty="0" err="1"/>
              <a:t>adjuveret</a:t>
            </a:r>
            <a:r>
              <a:rPr lang="da-DK" dirty="0"/>
              <a:t> med AS01</a:t>
            </a:r>
            <a:r>
              <a:rPr lang="da-DK" baseline="-25000" dirty="0"/>
              <a:t>E</a:t>
            </a:r>
            <a:r>
              <a:rPr lang="da-DK" dirty="0"/>
              <a:t>. </a:t>
            </a:r>
            <a:r>
              <a:rPr lang="da-DK" dirty="0" err="1"/>
              <a:t>Arexvy</a:t>
            </a:r>
            <a:r>
              <a:rPr lang="da-DK" baseline="30000" dirty="0"/>
              <a:t>®</a:t>
            </a:r>
            <a:r>
              <a:rPr lang="da-DK" dirty="0"/>
              <a:t> er godkendt til vaccination af voksne på 60 år og derover, med henblik på beskyttelse mod sygdomme i de nedre luftveje, forårsaget af RSV. Vaccinen administreres som én enkelt dosis på 0,5 ml intramuskulært. I et studie hos næsten 25 000 voksne i alderen 60 år og derover blev risikoen for at få en sygdom i de nedre luftveje forårsaget af RSV mindsket med 83 % hos dem, der fik </a:t>
            </a:r>
            <a:r>
              <a:rPr lang="da-DK" dirty="0" err="1"/>
              <a:t>Arexvy</a:t>
            </a:r>
            <a:r>
              <a:rPr lang="da-DK" baseline="30000" dirty="0"/>
              <a:t>®</a:t>
            </a:r>
            <a:r>
              <a:rPr lang="da-DK" dirty="0"/>
              <a:t>, sammenlignet med dem, der fik en uvirksom indsprøjtning under aktuelle RSV-sæson. Beskyttelsen over to RSV-sæsoner var 75 %, 56 % i anden sæson. De hyppigste bivirkninger er lokal reaktion på indstiksstedet i form af smerter (61 %), rødme (8 %) og hævelse (6 %) og systemiske bivirkninger som træthed (34 %), hovedpine (27 %), muskelsmerter (29 %) og ledsmerter (18 %), mens feber (2 %) er sjælden. Disse bivirkninger er sædvanligvis lette eller moderate og forsvinder inden for få dage efter vaccinationen. </a:t>
            </a:r>
          </a:p>
          <a:p>
            <a:r>
              <a:rPr lang="da-DK" dirty="0"/>
              <a:t> </a:t>
            </a:r>
          </a:p>
          <a:p>
            <a:r>
              <a:rPr lang="da-DK" dirty="0" err="1"/>
              <a:t>Abrysvo</a:t>
            </a:r>
            <a:r>
              <a:rPr lang="da-DK" baseline="30000" dirty="0"/>
              <a:t>®</a:t>
            </a:r>
            <a:r>
              <a:rPr lang="da-DK" dirty="0"/>
              <a:t> er ligeledes en </a:t>
            </a:r>
            <a:r>
              <a:rPr lang="da-DK" dirty="0" err="1"/>
              <a:t>rekombinant</a:t>
            </a:r>
            <a:r>
              <a:rPr lang="da-DK" dirty="0"/>
              <a:t> vaccine indeholdende RSVPreF3, men anvender ikke et </a:t>
            </a:r>
            <a:r>
              <a:rPr lang="da-DK" dirty="0" err="1"/>
              <a:t>adjuvans</a:t>
            </a:r>
            <a:r>
              <a:rPr lang="da-DK" dirty="0"/>
              <a:t>. </a:t>
            </a:r>
            <a:r>
              <a:rPr lang="da-DK" dirty="0" err="1"/>
              <a:t>Abrysvo</a:t>
            </a:r>
            <a:r>
              <a:rPr lang="da-DK" baseline="30000" dirty="0"/>
              <a:t>®</a:t>
            </a:r>
            <a:r>
              <a:rPr lang="da-DK" dirty="0"/>
              <a:t> er ligeledes godkendt til vaccination af voksne på 60 år og derover, med henblik på beskyttelse mod sygdomme i de nedre luftveje forårsaget af RSV. Vaccinen administreres som én enkelt dosis på 0,5 ml intramuskulært. I det kliniske studie RENOIR, med over 36.000 deltagere i alderen 60 år eller derover, var beskyttelsen mod RSV-relateret nedre luftvejsinfektion i aktuelle RSV-sæson 89 %. Beskyttelsen over to RSV-sæsoner var 84 %, 79 % i sæson 2. Den hyppigste bivirkning var smerter på indstiksstedet (11 %). De fleste reaktioner er sædvanligvis lette eller moderate og forsvinder inden for få dage efter vaccinationen. </a:t>
            </a:r>
          </a:p>
          <a:p>
            <a:r>
              <a:rPr lang="da-DK" dirty="0"/>
              <a:t> </a:t>
            </a:r>
          </a:p>
          <a:p>
            <a:r>
              <a:rPr lang="da-DK" dirty="0"/>
              <a:t>Både </a:t>
            </a:r>
            <a:r>
              <a:rPr lang="da-DK" dirty="0" err="1"/>
              <a:t>Arexvy</a:t>
            </a:r>
            <a:r>
              <a:rPr lang="da-DK" baseline="30000" dirty="0"/>
              <a:t>®</a:t>
            </a:r>
            <a:r>
              <a:rPr lang="da-DK" dirty="0"/>
              <a:t> og </a:t>
            </a:r>
            <a:r>
              <a:rPr lang="da-DK" dirty="0" err="1"/>
              <a:t>Abrysvo</a:t>
            </a:r>
            <a:r>
              <a:rPr lang="da-DK" baseline="30000" dirty="0"/>
              <a:t>®</a:t>
            </a:r>
            <a:r>
              <a:rPr lang="da-DK" dirty="0"/>
              <a:t> kan administreres samtidig med vaccination mod sæsoninfluenza. Behov for revaccination er ikke klarlagt. For ingen af vaccinerne var der forskel i forekomst af alvorlige bivirkninger hos dem, der fik vaccine sammenlignet med placebo. </a:t>
            </a:r>
          </a:p>
          <a:p>
            <a:r>
              <a:rPr lang="da-DK" dirty="0"/>
              <a:t>Man kan ikke umiddelbart sammenligne resultaterne fra de to kliniske studier, da der er forskelle i definitioner på RSV-relateret nedre luftvejsinfektion og varighed af RSV-sæsonerne. Ingen af studierne havde styrke til at vise effekt af vaccination på RSV-relateret indlæggelse og død. </a:t>
            </a:r>
          </a:p>
          <a:p>
            <a:r>
              <a:rPr lang="da-DK" dirty="0"/>
              <a:t> </a:t>
            </a:r>
          </a:p>
          <a:p>
            <a:r>
              <a:rPr lang="da-DK" dirty="0"/>
              <a:t>Målgrupper for vaccination mod RSV-infektion vil være nogenlunde de samme som målgrupper for vaccination mod influenza og COVID-19. Det vil sige personer over 60 år med en kronisk medicinsk sygdom (KOL, astma, hjertekarsygdom, immunsvækket, diabetes, kronisk nyre- eller leversygdom, blodsygdom eller neurologisk sygdom) eller som er plejehjemsbeboer. Der er på nuværende tidspunkt ingen nationale anbefalinger omkring vaccination af voksne mod RSV fra sundhedsstyrelsen eller statens seruminstitut. Vaccination mod RSV indgår ikke i noget vaccinationsprogram og vaccinen skal derfor betales af den vaccinerede selv. Dog kan personer på 60 år og derover med KOL få klausuleret tilskud til </a:t>
            </a:r>
            <a:r>
              <a:rPr lang="da-DK" dirty="0" err="1"/>
              <a:t>Arexvy</a:t>
            </a:r>
            <a:r>
              <a:rPr lang="da-DK" dirty="0"/>
              <a:t>.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47</a:t>
            </a:fld>
            <a:endParaRPr lang="da-DK" dirty="0"/>
          </a:p>
        </p:txBody>
      </p:sp>
    </p:spTree>
    <p:extLst>
      <p:ext uri="{BB962C8B-B14F-4D97-AF65-F5344CB8AC3E}">
        <p14:creationId xmlns:p14="http://schemas.microsoft.com/office/powerpoint/2010/main" val="251744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Dansk kohorte studie, hvor man har set på hvilket agens, der hyppigst forårsagede samfundserhvervet pneumoni. </a:t>
            </a:r>
          </a:p>
        </p:txBody>
      </p:sp>
      <p:sp>
        <p:nvSpPr>
          <p:cNvPr id="4" name="Pladsholder til slidenummer 3"/>
          <p:cNvSpPr>
            <a:spLocks noGrp="1"/>
          </p:cNvSpPr>
          <p:nvPr>
            <p:ph type="sldNum" sz="quarter" idx="5"/>
          </p:nvPr>
        </p:nvSpPr>
        <p:spPr/>
        <p:txBody>
          <a:bodyPr/>
          <a:lstStyle/>
          <a:p>
            <a:fld id="{22E91502-756A-4244-B8CC-0FD4F7A5EFF5}" type="slidenum">
              <a:rPr lang="da-DK" smtClean="0"/>
              <a:t>3</a:t>
            </a:fld>
            <a:endParaRPr lang="da-DK" dirty="0"/>
          </a:p>
        </p:txBody>
      </p:sp>
    </p:spTree>
    <p:extLst>
      <p:ext uri="{BB962C8B-B14F-4D97-AF65-F5344CB8AC3E}">
        <p14:creationId xmlns:p14="http://schemas.microsoft.com/office/powerpoint/2010/main" val="786904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Personer &gt;60 år med en kronisk medicinsk sygdom (KOL, astma, hjertekarsygdom, immunsvækket, diabetes, kronisk nyre- eller leversygdom, blodsygdom eller neurologisk sygdom) eller som er plejehjemsbeboer.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48</a:t>
            </a:fld>
            <a:endParaRPr lang="da-DK" dirty="0"/>
          </a:p>
        </p:txBody>
      </p:sp>
    </p:spTree>
    <p:extLst>
      <p:ext uri="{BB962C8B-B14F-4D97-AF65-F5344CB8AC3E}">
        <p14:creationId xmlns:p14="http://schemas.microsoft.com/office/powerpoint/2010/main" val="916785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Confirmed case</a:t>
            </a:r>
          </a:p>
          <a:p>
            <a:r>
              <a:rPr lang="en-US" dirty="0"/>
              <a:t>A person with laboratory confirmation of MERS-</a:t>
            </a:r>
            <a:r>
              <a:rPr lang="en-US" dirty="0" err="1"/>
              <a:t>CoV</a:t>
            </a:r>
            <a:endParaRPr lang="en-US" dirty="0"/>
          </a:p>
          <a:p>
            <a:r>
              <a:rPr lang="en-US" dirty="0"/>
              <a:t>infection1, irrespective of clinical signs and symptoms.</a:t>
            </a:r>
          </a:p>
          <a:p>
            <a:r>
              <a:rPr lang="en-US" dirty="0"/>
              <a:t>Probable case</a:t>
            </a:r>
          </a:p>
          <a:p>
            <a:r>
              <a:rPr lang="en-US" dirty="0"/>
              <a:t>Definition 1</a:t>
            </a:r>
          </a:p>
          <a:p>
            <a:r>
              <a:rPr lang="en-US" dirty="0"/>
              <a:t>• A febrile acute respiratory illness with clinical,</a:t>
            </a:r>
          </a:p>
          <a:p>
            <a:r>
              <a:rPr lang="en-US" dirty="0"/>
              <a:t>radiological, or histopathological evidence of</a:t>
            </a:r>
          </a:p>
          <a:p>
            <a:r>
              <a:rPr lang="en-US" dirty="0"/>
              <a:t>pulmonary parenchymal disease (e.g. pneumonia or</a:t>
            </a:r>
          </a:p>
          <a:p>
            <a:r>
              <a:rPr lang="en-US" dirty="0"/>
              <a:t>Acute Respiratory Distress Syndrome); and</a:t>
            </a:r>
          </a:p>
          <a:p>
            <a:r>
              <a:rPr lang="en-US" dirty="0"/>
              <a:t>• Direct epidemiologic link2 with a laboratory-confirmed</a:t>
            </a:r>
          </a:p>
          <a:p>
            <a:r>
              <a:rPr lang="en-US" dirty="0"/>
              <a:t>MERS-</a:t>
            </a:r>
            <a:r>
              <a:rPr lang="en-US" dirty="0" err="1"/>
              <a:t>CoV</a:t>
            </a:r>
            <a:r>
              <a:rPr lang="en-US" dirty="0"/>
              <a:t> case; and</a:t>
            </a:r>
          </a:p>
          <a:p>
            <a:r>
              <a:rPr lang="en-US" dirty="0"/>
              <a:t>• Testing for MERS-</a:t>
            </a:r>
            <a:r>
              <a:rPr lang="en-US" dirty="0" err="1"/>
              <a:t>CoV</a:t>
            </a:r>
            <a:r>
              <a:rPr lang="en-US" dirty="0"/>
              <a:t> is unavailable, negative on a</a:t>
            </a:r>
          </a:p>
          <a:p>
            <a:r>
              <a:rPr lang="en-US" dirty="0"/>
              <a:t>single inadequate specimen3 or inconclusive. 4</a:t>
            </a:r>
          </a:p>
          <a:p>
            <a:r>
              <a:rPr lang="en-US" dirty="0"/>
              <a:t>Definition 2</a:t>
            </a:r>
          </a:p>
          <a:p>
            <a:r>
              <a:rPr lang="en-US" dirty="0"/>
              <a:t>• A febrile acute respiratory illness with clinical,</a:t>
            </a:r>
          </a:p>
          <a:p>
            <a:r>
              <a:rPr lang="en-US" dirty="0"/>
              <a:t>radiological, or histopathological evidence of pulmonary</a:t>
            </a:r>
          </a:p>
          <a:p>
            <a:r>
              <a:rPr lang="en-US" dirty="0"/>
              <a:t>parenchymal disease (e.g. pneumonia or Acute</a:t>
            </a:r>
          </a:p>
          <a:p>
            <a:r>
              <a:rPr lang="en-US" dirty="0"/>
              <a:t>Respiratory Distress Syndrome) that cannot be explained</a:t>
            </a:r>
          </a:p>
          <a:p>
            <a:r>
              <a:rPr lang="en-US" dirty="0"/>
              <a:t>fully by any other etiology; and</a:t>
            </a:r>
          </a:p>
          <a:p>
            <a:r>
              <a:rPr lang="en-US" dirty="0"/>
              <a:t>• The person resides or travelled in the Middle East, or in</a:t>
            </a:r>
          </a:p>
          <a:p>
            <a:r>
              <a:rPr lang="en-US" dirty="0"/>
              <a:t>countries where MERS-</a:t>
            </a:r>
            <a:r>
              <a:rPr lang="en-US" dirty="0" err="1"/>
              <a:t>CoV</a:t>
            </a:r>
            <a:r>
              <a:rPr lang="en-US" dirty="0"/>
              <a:t> is known to be circulating</a:t>
            </a:r>
          </a:p>
          <a:p>
            <a:r>
              <a:rPr lang="en-US" dirty="0"/>
              <a:t>in dromedary camels or where human infections have</a:t>
            </a:r>
          </a:p>
          <a:p>
            <a:r>
              <a:rPr lang="en-US" dirty="0"/>
              <a:t>recently occurred; and</a:t>
            </a:r>
          </a:p>
          <a:p>
            <a:r>
              <a:rPr lang="en-US" dirty="0"/>
              <a:t>• Testing for MERS-</a:t>
            </a:r>
            <a:r>
              <a:rPr lang="en-US" dirty="0" err="1"/>
              <a:t>CoV</a:t>
            </a:r>
            <a:r>
              <a:rPr lang="en-US" dirty="0"/>
              <a:t> is inconclusive. 4</a:t>
            </a:r>
          </a:p>
          <a:p>
            <a:r>
              <a:rPr lang="en-US" dirty="0"/>
              <a:t>Definition 3</a:t>
            </a:r>
          </a:p>
          <a:p>
            <a:r>
              <a:rPr lang="en-US" dirty="0"/>
              <a:t>• An acute febrile respiratory illness of any severity; and</a:t>
            </a:r>
          </a:p>
          <a:p>
            <a:r>
              <a:rPr lang="en-US" dirty="0"/>
              <a:t>• Direct epidemiologic link2 with a confirmed MERS-</a:t>
            </a:r>
            <a:r>
              <a:rPr lang="en-US" dirty="0" err="1"/>
              <a:t>CoV</a:t>
            </a:r>
            <a:endParaRPr lang="en-US" dirty="0"/>
          </a:p>
          <a:p>
            <a:r>
              <a:rPr lang="en-US" dirty="0"/>
              <a:t>case; and</a:t>
            </a:r>
          </a:p>
          <a:p>
            <a:r>
              <a:rPr lang="en-US" dirty="0"/>
              <a:t>• Testing for MERS-</a:t>
            </a:r>
            <a:r>
              <a:rPr lang="en-US" dirty="0" err="1"/>
              <a:t>CoV</a:t>
            </a:r>
            <a:r>
              <a:rPr lang="en-US" dirty="0"/>
              <a:t> is inconclusive. </a:t>
            </a:r>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59</a:t>
            </a:fld>
            <a:endParaRPr lang="da-DK" dirty="0"/>
          </a:p>
        </p:txBody>
      </p:sp>
    </p:spTree>
    <p:extLst>
      <p:ext uri="{BB962C8B-B14F-4D97-AF65-F5344CB8AC3E}">
        <p14:creationId xmlns:p14="http://schemas.microsoft.com/office/powerpoint/2010/main" val="2256572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dirty="0"/>
              <a:t>Situation at a glance</a:t>
            </a:r>
          </a:p>
          <a:p>
            <a:r>
              <a:rPr lang="en-US" dirty="0"/>
              <a:t>In many countries of the Northern Hemisphere, trends in acute respiratory infections increase at this time of year. These increases are typically caused by seasonal epidemics of respiratory pathogens such as seasonal influenza, respiratory syncytial virus (RSV), and other common respiratory viruses, including human metapneumovirus (hMPV), as well as mycoplasma pneumoniae. Many countries conduct routine surveillance for acute respiratory infections and common respiratory pathogens. Currently, in some countries in the temperate Northern hemisphere, influenza-like illness (ILI) and/or acute respiratory infection (ARI) rates have increased in recent weeks and are above baseline levels, following usual seasonal trends. Seasonal influenza activity is elevated in many countries in the Northern hemisphere. Where surveillance data is available, trends in RSV detections currently vary by region with decreases reported in most regions except in North America. Recently, there has been interest in hMPV cases in China including suggestions of hospitals being overwhelmed. hMPV is a common respiratory virus found to circulate in many countries in winter through to spring, although not all countries routinely test and publish data on trends in hMPV . While some cases can be hospitalized with bronchitis or pneumonia, most people infected with hMPV have mild upper respiratory symptoms similar to the common cold and recover after a few days. Based on data published by China, covering the period up to 29 December 2024, acute respiratory infections have increased during recent weeks and detections of seasonal influenza, rhinovirus, RSV, and hMPV, particularly in northern provinces of China have also increased. The observed increase in respiratory pathogen detections is within the range expected for this time of year during the Northern hemisphere winter. In China, influenza is the most commonly detected respiratory pathogen currently affecting people with acute respiratory infections. WHO is in contact with Chinese health officials and has not received any reports of unusual outbreak patterns. Chinese authorities report that the health care system is not overwhelmed and there have been no emergency declarations or responses triggered. WHO continues to monitor respiratory illnesses at global, regional and country levels through collaborative surveillance systems, and provides updates as needed. </a:t>
            </a:r>
          </a:p>
          <a:p>
            <a:r>
              <a:rPr lang="en-US" b="1" dirty="0"/>
              <a:t>Description of the situation</a:t>
            </a:r>
          </a:p>
          <a:p>
            <a:r>
              <a:rPr lang="en-US" dirty="0"/>
              <a:t>In many countries of the Northern Hemisphere, trends in acute respiratory infections increase at this time of year. These increases are typically caused by seasonal epidemics of respiratory pathogens such as seasonal influenza, RSV, and other common respiratory viruses, including hMPV, as well as mycoplasma pneumoniae. The co-circulation of multiple respiratory pathogens during the winter season can sometimes cause an increased burden on health care systems treating sick persons.</a:t>
            </a:r>
          </a:p>
          <a:p>
            <a:r>
              <a:rPr lang="en-US" dirty="0"/>
              <a:t>Currently, in some countries in the temperate Northern hemisphere, influenza-like illness (ILI) and/or acute respiratory infection (ARI) rates have increased in recent weeks and are above baseline levels, following usual seasonal trends. Influenza activity is elevated in many countries in Europe, Central America and the Caribbean, Western Africa, Middle Africa, and many countries across Asia, with the predominant seasonal influenza type and subtype varying by location, typical for this time of year, except during most of 2020 and 2021, when there was little influenza activity during the COVID-19 pandemic (Figure 1). SARS-CoV-2 activity as detected in sentinel surveillance and reported to Global Influenza Surveillance and Response System (GISRS), along with wastewater monitoring from the reporting countries, is currently low in countries in the Northern hemisphere following prolonged high level activity during summer months in the Northern hemisphere. Where surveillance data is available, trends in RSV activity are variable by region with downward trends observed in most subregions of the Americas, except in North America where RSV activity has increased, and decreases have been observed in the European region in recent weeks. Some countries conduct routine surveillance and report trends for other commonly circulating respiratory pathogens, such as hMPV, and report such information on a routine basis. Some countries in the Northern hemisphere have reported increased trends, varying by virus, in recent weeks, typical for this time of year.   </a:t>
            </a:r>
          </a:p>
          <a:p>
            <a:r>
              <a:rPr lang="en-US" b="1" dirty="0"/>
              <a:t>Figure 1. Virus detections by subtype reported to </a:t>
            </a:r>
            <a:r>
              <a:rPr lang="en-US" b="1" dirty="0" err="1"/>
              <a:t>FluNet</a:t>
            </a:r>
            <a:r>
              <a:rPr lang="en-US" b="1" dirty="0"/>
              <a:t>, 01 October 2017 to 30 December 2024 from countries in the Northern hemisphere, as of 07 January 2025</a:t>
            </a:r>
            <a:endParaRPr lang="en-US" dirty="0"/>
          </a:p>
          <a:p>
            <a:br>
              <a:rPr lang="en-US" dirty="0"/>
            </a:br>
            <a:endParaRPr lang="en-US" dirty="0"/>
          </a:p>
          <a:p>
            <a:r>
              <a:rPr lang="en-US" b="1" dirty="0"/>
              <a:t>Source:</a:t>
            </a:r>
            <a:r>
              <a:rPr lang="en-US" dirty="0"/>
              <a:t> (</a:t>
            </a:r>
            <a:r>
              <a:rPr lang="en-US" dirty="0">
                <a:hlinkClick r:id="rId3"/>
              </a:rPr>
              <a:t>https://worldhealthorg.shinyapps.io/flunetchart/</a:t>
            </a:r>
            <a:r>
              <a:rPr lang="en-US" dirty="0"/>
              <a:t>).</a:t>
            </a:r>
          </a:p>
          <a:p>
            <a:r>
              <a:rPr lang="en-US" dirty="0"/>
              <a:t>There has been international interest in a potential increase of respiratory virus transmission in China, particularly hMPV, including suggestions of hospitals being overwhelmed. China has an established sentinel surveillance system for ILI and severe acute respiratory infections (SARI), including hMPV, and conducts routine virological surveillance for common respiratory pathogens with detailed reports published weekly on the China Center for Disease Control and Prevention (CDC) website.</a:t>
            </a:r>
            <a:r>
              <a:rPr lang="en-US" baseline="30000" dirty="0"/>
              <a:t>[1]</a:t>
            </a:r>
            <a:r>
              <a:rPr lang="en-US" dirty="0"/>
              <a:t> Surveillance and laboratory data for hMPV is not available routinely from all countries.</a:t>
            </a:r>
          </a:p>
          <a:p>
            <a:r>
              <a:rPr lang="en-US" dirty="0"/>
              <a:t>According to the </a:t>
            </a:r>
            <a:r>
              <a:rPr lang="en-US" dirty="0">
                <a:hlinkClick r:id="rId4"/>
              </a:rPr>
              <a:t>most recent surveillance data</a:t>
            </a:r>
            <a:r>
              <a:rPr lang="en-US" dirty="0"/>
              <a:t> on acute respiratory infections shared by the China CDC with data up to 29 December 2024, there has been an upward trend of common acute respiratory infections, including those due to seasonal influenza viruses, RSV and hMPV – as expected for this time of year during the Northern Hemisphere winter. Influenza is currently the most reported cause of respiratory disease, with the highest positivity rate among all monitored pathogens for all age groups except children aged 5-14 years for whom mycoplasma pneumoniae had the highest positivity rate. SARS-CoV-2 activity remains low however with an increase in reported severe COVID-19 cases. The predominant circulating SARS-CoV-2 variant in the country is XDV and its </a:t>
            </a:r>
            <a:r>
              <a:rPr lang="en-US" dirty="0" err="1"/>
              <a:t>sublineages</a:t>
            </a:r>
            <a:r>
              <a:rPr lang="en-US" dirty="0"/>
              <a:t> accounting for  59.1% detection among sequenced samples. ILI activity in China’s northern and southern provinces have been increasing since late 2024, following the previous year’s trends. Current ILI activity in the southern provinces remains below that of the previous two years, while current ILI activity in the northern provinces is similar to levels seen at this time in the previous two years.</a:t>
            </a:r>
          </a:p>
          <a:p>
            <a:r>
              <a:rPr lang="en-US" dirty="0"/>
              <a:t>China’s reported levels of acute respiratory infections, including hMPV, are within the expected range for the winter season with no unusual outbreak patterns reported. Chinese authorities confirmed that the health care system is not overwhelmed, hospital utilization is currently lower than this time last year, and there have been no emergency declarations or responses triggered. Since the expected seasonal increase was observed, health messages have been provided to the public on how to prevent the spread of respiratory infections and reduce the impact of these diseases.</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61</a:t>
            </a:fld>
            <a:endParaRPr lang="da-DK" dirty="0"/>
          </a:p>
        </p:txBody>
      </p:sp>
    </p:spTree>
    <p:extLst>
      <p:ext uri="{BB962C8B-B14F-4D97-AF65-F5344CB8AC3E}">
        <p14:creationId xmlns:p14="http://schemas.microsoft.com/office/powerpoint/2010/main" val="969484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67</a:t>
            </a:fld>
            <a:endParaRPr lang="da-DK" dirty="0"/>
          </a:p>
        </p:txBody>
      </p:sp>
    </p:spTree>
    <p:extLst>
      <p:ext uri="{BB962C8B-B14F-4D97-AF65-F5344CB8AC3E}">
        <p14:creationId xmlns:p14="http://schemas.microsoft.com/office/powerpoint/2010/main" val="285303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Bronchiolitis</a:t>
            </a:r>
            <a:r>
              <a:rPr lang="da-DK" dirty="0"/>
              <a:t> er </a:t>
            </a:r>
            <a:r>
              <a:rPr lang="da-DK" b="1" dirty="0"/>
              <a:t>infektionsudløst luftvejsobstruktion hos et barn under 24 mdr.</a:t>
            </a:r>
            <a:r>
              <a:rPr lang="da-DK" dirty="0"/>
              <a:t> </a:t>
            </a:r>
            <a:r>
              <a:rPr lang="da-DK" b="1" dirty="0"/>
              <a:t>med tegn på viral luftvejsinfektion</a:t>
            </a:r>
            <a:r>
              <a:rPr lang="da-DK" dirty="0"/>
              <a:t>. Hyppigst i alderen 2-6 mdr. RSV: Respiratorisk </a:t>
            </a:r>
            <a:r>
              <a:rPr lang="da-DK" dirty="0" err="1"/>
              <a:t>syncytialvirus</a:t>
            </a:r>
            <a:r>
              <a:rPr lang="da-DK" dirty="0"/>
              <a:t> er årsag til mere end 50% af tilfældene af </a:t>
            </a:r>
            <a:r>
              <a:rPr lang="da-DK" dirty="0" err="1"/>
              <a:t>bronchiolitis</a:t>
            </a:r>
            <a:r>
              <a:rPr lang="da-DK" dirty="0"/>
              <a:t>.</a:t>
            </a:r>
          </a:p>
          <a:p>
            <a:endParaRPr lang="da-DK" dirty="0"/>
          </a:p>
          <a:p>
            <a:r>
              <a:rPr lang="da-DK" dirty="0"/>
              <a:t>Akut bronkitis (betændelse af slimhinden i luftrøret og/eller i bronkierne)</a:t>
            </a:r>
            <a:r>
              <a:rPr lang="da-DK" i="1" dirty="0"/>
              <a:t> </a:t>
            </a:r>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7</a:t>
            </a:fld>
            <a:endParaRPr lang="da-DK" dirty="0"/>
          </a:p>
        </p:txBody>
      </p:sp>
    </p:spTree>
    <p:extLst>
      <p:ext uri="{BB962C8B-B14F-4D97-AF65-F5344CB8AC3E}">
        <p14:creationId xmlns:p14="http://schemas.microsoft.com/office/powerpoint/2010/main" val="185861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Bronchiolitis</a:t>
            </a:r>
            <a:r>
              <a:rPr lang="da-DK" dirty="0"/>
              <a:t> er </a:t>
            </a:r>
            <a:r>
              <a:rPr lang="da-DK" b="1" dirty="0"/>
              <a:t>infektionsudløst luftvejsobstruktion hos et barn under 24 mdr.</a:t>
            </a:r>
            <a:r>
              <a:rPr lang="da-DK" dirty="0"/>
              <a:t> </a:t>
            </a:r>
            <a:r>
              <a:rPr lang="da-DK" b="1" dirty="0"/>
              <a:t>med tegn på viral luftvejsinfektion</a:t>
            </a:r>
            <a:r>
              <a:rPr lang="da-DK" dirty="0"/>
              <a:t>. Hyppigst i alderen 2-6 mdr. RSV: Respiratorisk </a:t>
            </a:r>
            <a:r>
              <a:rPr lang="da-DK" dirty="0" err="1"/>
              <a:t>syncytialvirus</a:t>
            </a:r>
            <a:r>
              <a:rPr lang="da-DK" dirty="0"/>
              <a:t> er årsag til mere end 50% af tilfældene af </a:t>
            </a:r>
            <a:r>
              <a:rPr lang="da-DK" dirty="0" err="1"/>
              <a:t>bronchiolitis</a:t>
            </a:r>
            <a:r>
              <a:rPr lang="da-DK" dirty="0"/>
              <a:t>.</a:t>
            </a:r>
          </a:p>
        </p:txBody>
      </p:sp>
      <p:sp>
        <p:nvSpPr>
          <p:cNvPr id="4" name="Pladsholder til slidenummer 3"/>
          <p:cNvSpPr>
            <a:spLocks noGrp="1"/>
          </p:cNvSpPr>
          <p:nvPr>
            <p:ph type="sldNum" sz="quarter" idx="5"/>
          </p:nvPr>
        </p:nvSpPr>
        <p:spPr/>
        <p:txBody>
          <a:bodyPr/>
          <a:lstStyle/>
          <a:p>
            <a:fld id="{22E91502-756A-4244-B8CC-0FD4F7A5EFF5}" type="slidenum">
              <a:rPr lang="da-DK" smtClean="0"/>
              <a:t>8</a:t>
            </a:fld>
            <a:endParaRPr lang="da-DK" dirty="0"/>
          </a:p>
        </p:txBody>
      </p:sp>
    </p:spTree>
    <p:extLst>
      <p:ext uri="{BB962C8B-B14F-4D97-AF65-F5344CB8AC3E}">
        <p14:creationId xmlns:p14="http://schemas.microsoft.com/office/powerpoint/2010/main" val="297664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Der er cirka 300 millioner alveoler i hver lunge</a:t>
            </a:r>
            <a:r>
              <a:rPr lang="da-DK" dirty="0"/>
              <a:t>. I alveolerne foregår der en konstant udveksling af ilt og kuldioxid gennem den meget tynde væg til de små blodårer, som befinder sig i al</a:t>
            </a:r>
          </a:p>
          <a:p>
            <a:r>
              <a:rPr lang="da-DK" dirty="0" err="1"/>
              <a:t>veolevæggen</a:t>
            </a:r>
            <a:r>
              <a:rPr lang="da-DK" dirty="0"/>
              <a:t>. Denne gasudveksling (luftskifte) mellem blodet og luften i alveolerne tager cirka 0,3 sekunder.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Alveoler</a:t>
            </a:r>
            <a:r>
              <a:rPr lang="da-DK" dirty="0"/>
              <a:t> er de mindste luftrum i </a:t>
            </a:r>
            <a:r>
              <a:rPr lang="da-DK" dirty="0">
                <a:hlinkClick r:id="rId3" tooltip="Lunge"/>
              </a:rPr>
              <a:t>lungerne</a:t>
            </a:r>
            <a:r>
              <a:rPr lang="da-DK" dirty="0"/>
              <a:t>. De har form som små sække. Det er i alveolerne, at </a:t>
            </a:r>
            <a:r>
              <a:rPr lang="da-DK" dirty="0">
                <a:hlinkClick r:id="rId4" tooltip="Ilt"/>
              </a:rPr>
              <a:t>ilten</a:t>
            </a:r>
            <a:r>
              <a:rPr lang="da-DK" dirty="0"/>
              <a:t> diffunderer fra lungerne ud i </a:t>
            </a:r>
            <a:r>
              <a:rPr lang="da-DK" dirty="0">
                <a:hlinkClick r:id="rId5" tooltip="Blodåre"/>
              </a:rPr>
              <a:t>blodbanen</a:t>
            </a:r>
            <a:r>
              <a:rPr lang="da-DK" dirty="0"/>
              <a:t>, og at </a:t>
            </a:r>
            <a:r>
              <a:rPr lang="da-DK" dirty="0">
                <a:hlinkClick r:id="rId6" tooltip="Kuldioxid"/>
              </a:rPr>
              <a:t>kuldioxiden</a:t>
            </a:r>
            <a:r>
              <a:rPr lang="da-DK" dirty="0"/>
              <a:t> trænger fra blodbanen ind i lungerne. Det sker ved hjælp af en diffusion, som er en ikke aktiv transportform, der går fra høj til lav koncentration. Denne transport sker derfor af sig selv i kroppen og derfor bruger kroppen ikke energi på denne transportform.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9</a:t>
            </a:fld>
            <a:endParaRPr lang="da-DK" dirty="0"/>
          </a:p>
        </p:txBody>
      </p:sp>
    </p:spTree>
    <p:extLst>
      <p:ext uri="{BB962C8B-B14F-4D97-AF65-F5344CB8AC3E}">
        <p14:creationId xmlns:p14="http://schemas.microsoft.com/office/powerpoint/2010/main" val="682837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10</a:t>
            </a:fld>
            <a:endParaRPr lang="da-DK" dirty="0"/>
          </a:p>
        </p:txBody>
      </p:sp>
    </p:spTree>
    <p:extLst>
      <p:ext uri="{BB962C8B-B14F-4D97-AF65-F5344CB8AC3E}">
        <p14:creationId xmlns:p14="http://schemas.microsoft.com/office/powerpoint/2010/main" val="1449226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12</a:t>
            </a:fld>
            <a:endParaRPr lang="da-DK" dirty="0"/>
          </a:p>
        </p:txBody>
      </p:sp>
    </p:spTree>
    <p:extLst>
      <p:ext uri="{BB962C8B-B14F-4D97-AF65-F5344CB8AC3E}">
        <p14:creationId xmlns:p14="http://schemas.microsoft.com/office/powerpoint/2010/main" val="165200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13</a:t>
            </a:fld>
            <a:endParaRPr lang="da-DK" dirty="0"/>
          </a:p>
        </p:txBody>
      </p:sp>
    </p:spTree>
    <p:extLst>
      <p:ext uri="{BB962C8B-B14F-4D97-AF65-F5344CB8AC3E}">
        <p14:creationId xmlns:p14="http://schemas.microsoft.com/office/powerpoint/2010/main" val="3007765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Overvågning af udviklingen i covid-19, influenza og RSV</a:t>
            </a:r>
          </a:p>
          <a:p>
            <a:r>
              <a:rPr lang="da-DK" dirty="0"/>
              <a:t>Panelet viser udviklingen i laboratoriepåviste smittetilfælde og indlæggelser med SARS-CoV-2, influenza og RSV fra uge 21, 2024 og frem. Intensitetsniveauerne (lav til meget høj) er baseret på historiske data og sammenligner den aktuelle sæson med tidligere sæsoner. </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15</a:t>
            </a:fld>
            <a:endParaRPr lang="da-DK" dirty="0"/>
          </a:p>
        </p:txBody>
      </p:sp>
    </p:spTree>
    <p:extLst>
      <p:ext uri="{BB962C8B-B14F-4D97-AF65-F5344CB8AC3E}">
        <p14:creationId xmlns:p14="http://schemas.microsoft.com/office/powerpoint/2010/main" val="1631468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w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w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 grøn">
    <p:spTree>
      <p:nvGrpSpPr>
        <p:cNvPr id="1" name=""/>
        <p:cNvGrpSpPr/>
        <p:nvPr/>
      </p:nvGrpSpPr>
      <p:grpSpPr>
        <a:xfrm>
          <a:off x="0" y="0"/>
          <a:ext cx="0" cy="0"/>
          <a:chOff x="0" y="0"/>
          <a:chExt cx="0" cy="0"/>
        </a:xfrm>
      </p:grpSpPr>
      <p:sp>
        <p:nvSpPr>
          <p:cNvPr id="10" name="Rektangel 9"/>
          <p:cNvSpPr/>
          <p:nvPr userDrawn="1"/>
        </p:nvSpPr>
        <p:spPr>
          <a:xfrm>
            <a:off x="0" y="1989138"/>
            <a:ext cx="12191423" cy="4871438"/>
          </a:xfrm>
          <a:prstGeom prst="rect">
            <a:avLst/>
          </a:prstGeom>
          <a:solidFill>
            <a:srgbClr val="567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32" name="Rektangel 31">
            <a:extLst>
              <a:ext uri="{FF2B5EF4-FFF2-40B4-BE49-F238E27FC236}">
                <a16:creationId xmlns:a16="http://schemas.microsoft.com/office/drawing/2014/main" id="{AAC0C3D3-9420-466E-837D-E3FCFD058D0C}"/>
              </a:ext>
            </a:extLst>
          </p:cNvPr>
          <p:cNvSpPr/>
          <p:nvPr userDrawn="1"/>
        </p:nvSpPr>
        <p:spPr>
          <a:xfrm>
            <a:off x="0" y="1976434"/>
            <a:ext cx="683568" cy="4881566"/>
          </a:xfrm>
          <a:prstGeom prst="rect">
            <a:avLst/>
          </a:prstGeom>
          <a:solidFill>
            <a:srgbClr val="B9D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itel 1"/>
          <p:cNvSpPr>
            <a:spLocks noGrp="1"/>
          </p:cNvSpPr>
          <p:nvPr>
            <p:ph type="title" hasCustomPrompt="1"/>
          </p:nvPr>
        </p:nvSpPr>
        <p:spPr>
          <a:xfrm>
            <a:off x="1366839" y="2720891"/>
            <a:ext cx="9435658" cy="1981738"/>
          </a:xfrm>
        </p:spPr>
        <p:txBody>
          <a:bodyPr anchor="t" anchorCtr="0"/>
          <a:lstStyle>
            <a:lvl1pPr>
              <a:defRPr sz="3800">
                <a:solidFill>
                  <a:schemeClr val="bg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366839" y="5101432"/>
            <a:ext cx="9433105" cy="888504"/>
          </a:xfrm>
        </p:spPr>
        <p:txBody>
          <a:bodyPr/>
          <a:lstStyle>
            <a:lvl1pPr marL="0" indent="0" algn="l">
              <a:lnSpc>
                <a:spcPct val="890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sp>
        <p:nvSpPr>
          <p:cNvPr id="17" name="text" descr="{&quot;templafy&quot;:{&quot;id&quot;:&quot;45efa975-e268-4535-8d34-a915fed8783c&quot;}}" title="Form.PresentationTitle">
            <a:extLst>
              <a:ext uri="{FF2B5EF4-FFF2-40B4-BE49-F238E27FC236}">
                <a16:creationId xmlns:a16="http://schemas.microsoft.com/office/drawing/2014/main" id="{6E96F3D6-F9A3-4A0A-AF11-9947015BA81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19" name="text" descr="{&quot;templafy&quot;:{&quot;id&quot;:&quot;7cdcd9e7-c5d5-485d-8200-f05d00705f30&quot;}}" title="UserProfile.Name">
            <a:extLst>
              <a:ext uri="{FF2B5EF4-FFF2-40B4-BE49-F238E27FC236}">
                <a16:creationId xmlns:a16="http://schemas.microsoft.com/office/drawing/2014/main" id="{443C3F1B-6F22-44FD-9D20-8046FEEFD6D9}"/>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1935792027" name="image" descr="{&quot;templafy&quot;:{&quot;id&quot;:&quot;3fa2644a-a9a1-4d57-af77-9dc4de9ff383&quot;}}"/>
          <p:cNvPicPr>
            <a:picLocks noChangeAspect="1"/>
          </p:cNvPicPr>
          <p:nvPr/>
        </p:nvPicPr>
        <p:blipFill>
          <a:blip r:embed="rId2"/>
          <a:stretch>
            <a:fillRect/>
          </a:stretch>
        </p:blipFill>
        <p:spPr>
          <a:xfrm>
            <a:off x="5773324" y="6314400"/>
            <a:ext cx="1324800" cy="421200"/>
          </a:xfrm>
          <a:prstGeom prst="rect">
            <a:avLst/>
          </a:prstGeom>
        </p:spPr>
      </p:pic>
      <p:pic>
        <p:nvPicPr>
          <p:cNvPr id="2081797414" name="image" descr="{&quot;templafy&quot;:{&quot;id&quot;:&quot;572f3516-719f-4173-9d5f-6af45e707443&quot;}}"/>
          <p:cNvPicPr>
            <a:picLocks noChangeAspect="1"/>
          </p:cNvPicPr>
          <p:nvPr/>
        </p:nvPicPr>
        <p:blipFill>
          <a:blip r:embed="rId2"/>
          <a:stretch>
            <a:fillRect/>
          </a:stretch>
        </p:blipFill>
        <p:spPr>
          <a:xfrm>
            <a:off x="11069013" y="872704"/>
            <a:ext cx="871200" cy="900000"/>
          </a:xfrm>
          <a:prstGeom prst="rect">
            <a:avLst/>
          </a:prstGeom>
        </p:spPr>
      </p:pic>
      <p:pic>
        <p:nvPicPr>
          <p:cNvPr id="1457385690" name="image" descr="{&quot;templafy&quot;:{&quot;id&quot;:&quot;e85fd611-a7f6-497a-b05e-5d5dfd082c34&quot;}}"/>
          <p:cNvPicPr>
            <a:picLocks noChangeAspect="1"/>
          </p:cNvPicPr>
          <p:nvPr/>
        </p:nvPicPr>
        <p:blipFill>
          <a:blip r:embed="rId2"/>
          <a:stretch>
            <a:fillRect/>
          </a:stretch>
        </p:blipFill>
        <p:spPr>
          <a:xfrm>
            <a:off x="11069013" y="260648"/>
            <a:ext cx="871200" cy="900000"/>
          </a:xfrm>
          <a:prstGeom prst="rect">
            <a:avLst/>
          </a:prstGeom>
        </p:spPr>
      </p:pic>
      <p:sp>
        <p:nvSpPr>
          <p:cNvPr id="28" name="text" descr="{&quot;templafy&quot;:{&quot;id&quot;:&quot;b7d1df9a-983b-41f8-896f-5814a5f20a4b&quot;}}" title="UserProfile.Office.Virksomhed_{{DocumentLanguage}}">
            <a:extLst>
              <a:ext uri="{FF2B5EF4-FFF2-40B4-BE49-F238E27FC236}">
                <a16:creationId xmlns:a16="http://schemas.microsoft.com/office/drawing/2014/main" id="{516BAA53-8511-47D7-9AD0-B6F8B7A92F4D}"/>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dirty="0">
                <a:solidFill>
                  <a:srgbClr val="565656"/>
                </a:solidFill>
              </a:rPr>
              <a:t>Bispebjerg og Frederiksberg Hospital</a:t>
            </a:r>
          </a:p>
        </p:txBody>
      </p:sp>
      <p:sp>
        <p:nvSpPr>
          <p:cNvPr id="29" name="text" descr="{&quot;templafy&quot;:{&quot;id&quot;:&quot;83ffd8d7-e3c5-4ca7-994e-040850f9d08a&quot;}}"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30" name="text" descr="{&quot;templafy&quot;:{&quot;id&quot;:&quot;de297182-b881-4a4b-8638-12d0f5ac613b&quot;}}" hidden="1" title="UserProfile.Centers.Center_{{DocumentLanguage}}">
            <a:extLst>
              <a:ext uri="{FF2B5EF4-FFF2-40B4-BE49-F238E27FC236}">
                <a16:creationId xmlns:a16="http://schemas.microsoft.com/office/drawing/2014/main" id="{A6175086-BB3F-4D08-AA72-D59A277C3D84}"/>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31" name="text" descr="{&quot;templafy&quot;:{&quot;id&quot;:&quot;536a43ee-3458-4d44-a9b0-c155c79154e6&quot;}}" hidden="1" title="Form.Manuel_dato">
            <a:extLst>
              <a:ext uri="{FF2B5EF4-FFF2-40B4-BE49-F238E27FC236}">
                <a16:creationId xmlns:a16="http://schemas.microsoft.com/office/drawing/2014/main" id="{85898D87-959A-4A63-81D8-7ADE604F690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37" name="Rektangel 36">
            <a:extLst>
              <a:ext uri="{FF2B5EF4-FFF2-40B4-BE49-F238E27FC236}">
                <a16:creationId xmlns:a16="http://schemas.microsoft.com/office/drawing/2014/main" id="{E55E047F-2AFD-4BEC-B4DB-DCB9462504F9}"/>
              </a:ext>
            </a:extLst>
          </p:cNvPr>
          <p:cNvSpPr/>
          <p:nvPr userDrawn="1"/>
        </p:nvSpPr>
        <p:spPr>
          <a:xfrm>
            <a:off x="0" y="1"/>
            <a:ext cx="683568" cy="1989138"/>
          </a:xfrm>
          <a:prstGeom prst="rect">
            <a:avLst/>
          </a:prstGeom>
          <a:solidFill>
            <a:srgbClr val="F0F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933045940" name="image" descr="{&quot;templafy&quot;:{&quot;id&quot;:&quot;0969b1be-1ec5-4978-bed1-8117edd4caf0&quot;}}"/>
          <p:cNvPicPr>
            <a:picLocks noChangeAspect="1"/>
          </p:cNvPicPr>
          <p:nvPr/>
        </p:nvPicPr>
        <p:blipFill>
          <a:blip r:embed="rId3"/>
          <a:stretch>
            <a:fillRect/>
          </a:stretch>
        </p:blipFill>
        <p:spPr>
          <a:xfrm>
            <a:off x="457200" y="1539577"/>
            <a:ext cx="687600" cy="687600"/>
          </a:xfrm>
          <a:prstGeom prst="rect">
            <a:avLst/>
          </a:prstGeom>
        </p:spPr>
      </p:pic>
      <p:pic>
        <p:nvPicPr>
          <p:cNvPr id="25" name="Region">
            <a:extLst>
              <a:ext uri="{FF2B5EF4-FFF2-40B4-BE49-F238E27FC236}">
                <a16:creationId xmlns:a16="http://schemas.microsoft.com/office/drawing/2014/main" id="{55FD13A4-D9BD-4B21-9B2C-0F540E452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1584984"/>
            <a:ext cx="116417" cy="594784"/>
          </a:xfrm>
          <a:prstGeom prst="rect">
            <a:avLst/>
          </a:prstGeom>
        </p:spPr>
      </p:pic>
      <p:pic>
        <p:nvPicPr>
          <p:cNvPr id="780112427" name="image" descr="{&quot;templafy&quot;:{&quot;id&quot;:&quot;7f79f9a8-b1cb-4d0b-9886-a0e75382f89c&quot;}}"/>
          <p:cNvPicPr>
            <a:picLocks noChangeAspect="1"/>
          </p:cNvPicPr>
          <p:nvPr/>
        </p:nvPicPr>
        <p:blipFill>
          <a:blip r:embed="rId2"/>
          <a:stretch>
            <a:fillRect/>
          </a:stretch>
        </p:blipFill>
        <p:spPr>
          <a:xfrm>
            <a:off x="9957600" y="97200"/>
            <a:ext cx="2178000" cy="684000"/>
          </a:xfrm>
          <a:prstGeom prst="rect">
            <a:avLst/>
          </a:prstGeom>
        </p:spPr>
      </p:pic>
      <p:pic>
        <p:nvPicPr>
          <p:cNvPr id="4" name="Billede 3">
            <a:extLst>
              <a:ext uri="{FF2B5EF4-FFF2-40B4-BE49-F238E27FC236}">
                <a16:creationId xmlns:a16="http://schemas.microsoft.com/office/drawing/2014/main" id="{4A195DE7-24E3-4551-BCF7-2A2EEAB1E955}"/>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366838" y="973030"/>
            <a:ext cx="10825162" cy="1032877"/>
          </a:xfrm>
          <a:prstGeom prst="rect">
            <a:avLst/>
          </a:prstGeom>
        </p:spPr>
      </p:pic>
    </p:spTree>
    <p:extLst>
      <p:ext uri="{BB962C8B-B14F-4D97-AF65-F5344CB8AC3E}">
        <p14:creationId xmlns:p14="http://schemas.microsoft.com/office/powerpoint/2010/main" val="197394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Èn tekstspalte - grøn">
    <p:spTree>
      <p:nvGrpSpPr>
        <p:cNvPr id="1" name=""/>
        <p:cNvGrpSpPr/>
        <p:nvPr/>
      </p:nvGrpSpPr>
      <p:grpSpPr>
        <a:xfrm>
          <a:off x="0" y="0"/>
          <a:ext cx="0" cy="0"/>
          <a:chOff x="0" y="0"/>
          <a:chExt cx="0" cy="0"/>
        </a:xfrm>
      </p:grpSpPr>
      <p:pic>
        <p:nvPicPr>
          <p:cNvPr id="27" name="Billede 26">
            <a:extLst>
              <a:ext uri="{FF2B5EF4-FFF2-40B4-BE49-F238E27FC236}">
                <a16:creationId xmlns:a16="http://schemas.microsoft.com/office/drawing/2014/main" id="{A6CA117F-B419-4B27-AD10-AB28D258DFC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66838" y="5842328"/>
            <a:ext cx="10825162" cy="1032876"/>
          </a:xfrm>
          <a:prstGeom prst="rect">
            <a:avLst/>
          </a:prstGeom>
        </p:spPr>
      </p:pic>
      <p:sp>
        <p:nvSpPr>
          <p:cNvPr id="21" name="Rektangel 20">
            <a:extLst>
              <a:ext uri="{FF2B5EF4-FFF2-40B4-BE49-F238E27FC236}">
                <a16:creationId xmlns:a16="http://schemas.microsoft.com/office/drawing/2014/main" id="{F53687A4-5E98-4574-A77B-34F679561701}"/>
              </a:ext>
            </a:extLst>
          </p:cNvPr>
          <p:cNvSpPr/>
          <p:nvPr userDrawn="1"/>
        </p:nvSpPr>
        <p:spPr>
          <a:xfrm>
            <a:off x="0" y="0"/>
            <a:ext cx="683568" cy="6858000"/>
          </a:xfrm>
          <a:prstGeom prst="rect">
            <a:avLst/>
          </a:prstGeom>
          <a:solidFill>
            <a:srgbClr val="F0F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dirty="0"/>
          </a:p>
        </p:txBody>
      </p:sp>
      <p:sp>
        <p:nvSpPr>
          <p:cNvPr id="11" name="Titel 1"/>
          <p:cNvSpPr>
            <a:spLocks noGrp="1"/>
          </p:cNvSpPr>
          <p:nvPr>
            <p:ph type="title" hasCustomPrompt="1"/>
          </p:nvPr>
        </p:nvSpPr>
        <p:spPr>
          <a:xfrm>
            <a:off x="1367391" y="872716"/>
            <a:ext cx="10137524" cy="828000"/>
          </a:xfrm>
        </p:spPr>
        <p:txBody>
          <a:bodyPr/>
          <a:lstStyle>
            <a:lvl1pPr>
              <a:defRPr/>
            </a:lvl1pPr>
          </a:lstStyle>
          <a:p>
            <a:r>
              <a:rPr lang="da-DK" dirty="0"/>
              <a:t>Overskrift 28pt i max. to linjer </a:t>
            </a:r>
            <a:br>
              <a:rPr lang="da-DK" dirty="0"/>
            </a:br>
            <a:r>
              <a:rPr lang="da-DK" dirty="0"/>
              <a:t>teksten vokser opad</a:t>
            </a:r>
          </a:p>
        </p:txBody>
      </p:sp>
      <p:sp>
        <p:nvSpPr>
          <p:cNvPr id="6" name="Pladsholder til diasnummer 5"/>
          <p:cNvSpPr>
            <a:spLocks noGrp="1"/>
          </p:cNvSpPr>
          <p:nvPr>
            <p:ph type="sldNum" sz="quarter" idx="12"/>
          </p:nvPr>
        </p:nvSpPr>
        <p:spPr>
          <a:xfrm>
            <a:off x="11504613" y="5949280"/>
            <a:ext cx="687386" cy="180000"/>
          </a:xfrm>
        </p:spPr>
        <p:txBody>
          <a:bodyPr/>
          <a:lstStyle>
            <a:lvl1pPr>
              <a:defRPr>
                <a:solidFill>
                  <a:srgbClr val="567F43"/>
                </a:solidFill>
              </a:defRPr>
            </a:lvl1pPr>
          </a:lstStyle>
          <a:p>
            <a:fld id="{667EC89C-17A0-4E64-A6D2-B825673CEEDF}" type="slidenum">
              <a:rPr lang="da-DK" smtClean="0"/>
              <a:pPr/>
              <a:t>‹nr.›</a:t>
            </a:fld>
            <a:endParaRPr lang="da-DK" dirty="0"/>
          </a:p>
        </p:txBody>
      </p:sp>
      <p:sp>
        <p:nvSpPr>
          <p:cNvPr id="3" name="Pladsholder til indhold 2"/>
          <p:cNvSpPr>
            <a:spLocks noGrp="1"/>
          </p:cNvSpPr>
          <p:nvPr>
            <p:ph sz="quarter" idx="13" hasCustomPrompt="1"/>
          </p:nvPr>
        </p:nvSpPr>
        <p:spPr>
          <a:xfrm>
            <a:off x="1367999" y="1989139"/>
            <a:ext cx="10136614" cy="349885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5" name="text" descr="{&quot;templafy&quot;:{&quot;id&quot;:&quot;acbbe52c-c350-479c-914b-358d74e973f5&quot;}}" title="UserProfile.Office.Virksomhed_{{DocumentLanguage}}">
            <a:extLst>
              <a:ext uri="{FF2B5EF4-FFF2-40B4-BE49-F238E27FC236}">
                <a16:creationId xmlns:a16="http://schemas.microsoft.com/office/drawing/2014/main" id="{591555D6-BB2E-43A6-8859-28C59425DBF4}"/>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dirty="0">
                <a:solidFill>
                  <a:srgbClr val="565656"/>
                </a:solidFill>
              </a:rPr>
              <a:t>Bispebjerg og Frederiksberg Hospital</a:t>
            </a:r>
          </a:p>
        </p:txBody>
      </p:sp>
      <p:sp>
        <p:nvSpPr>
          <p:cNvPr id="7" name="text" descr="{&quot;templafy&quot;:{&quot;id&quot;:&quot;61f52efd-55c6-4a5f-9cb8-22cac2b22410&quot;}}"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8" name="text" descr="{&quot;templafy&quot;:{&quot;id&quot;:&quot;8327f723-03fa-460a-999a-3c906b86b1ac&quot;}}" hidden="1" title="UserProfile.Centers.Center_{{DocumentLanguage}}">
            <a:extLst>
              <a:ext uri="{FF2B5EF4-FFF2-40B4-BE49-F238E27FC236}">
                <a16:creationId xmlns:a16="http://schemas.microsoft.com/office/drawing/2014/main" id="{867010F9-A7D3-4A5E-BC65-021A3528870A}"/>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9" name="text" descr="{&quot;templafy&quot;:{&quot;id&quot;:&quot;d09163d2-73a7-4925-8b4b-06a3409cbde6&quot;}}" title="Form.PresentationTitle">
            <a:extLst>
              <a:ext uri="{FF2B5EF4-FFF2-40B4-BE49-F238E27FC236}">
                <a16:creationId xmlns:a16="http://schemas.microsoft.com/office/drawing/2014/main" id="{53BDA2D0-B22F-42B1-A4C9-3F000756EB91}"/>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1528682774" name="image" descr="{&quot;templafy&quot;:{&quot;id&quot;:&quot;e2f9771a-5190-484c-8699-125aa01ac637&quot;}}"/>
          <p:cNvPicPr>
            <a:picLocks noChangeAspect="1"/>
          </p:cNvPicPr>
          <p:nvPr/>
        </p:nvPicPr>
        <p:blipFill>
          <a:blip r:embed="rId3"/>
          <a:stretch>
            <a:fillRect/>
          </a:stretch>
        </p:blipFill>
        <p:spPr>
          <a:xfrm>
            <a:off x="457200" y="5718575"/>
            <a:ext cx="687600" cy="687600"/>
          </a:xfrm>
          <a:prstGeom prst="rect">
            <a:avLst/>
          </a:prstGeom>
        </p:spPr>
      </p:pic>
      <p:pic>
        <p:nvPicPr>
          <p:cNvPr id="17" name="Region">
            <a:extLst>
              <a:ext uri="{FF2B5EF4-FFF2-40B4-BE49-F238E27FC236}">
                <a16:creationId xmlns:a16="http://schemas.microsoft.com/office/drawing/2014/main" id="{30058ECB-B484-48BD-9049-4B17351B1E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2071994355" name="image" descr="{&quot;templafy&quot;:{&quot;id&quot;:&quot;3ea1f402-7cfd-4ea2-936e-9f477192efe7&quot;}}"/>
          <p:cNvPicPr>
            <a:picLocks noChangeAspect="1"/>
          </p:cNvPicPr>
          <p:nvPr/>
        </p:nvPicPr>
        <p:blipFill>
          <a:blip r:embed="rId5"/>
          <a:stretch>
            <a:fillRect/>
          </a:stretch>
        </p:blipFill>
        <p:spPr>
          <a:xfrm>
            <a:off x="5773324" y="6314400"/>
            <a:ext cx="1324800" cy="421200"/>
          </a:xfrm>
          <a:prstGeom prst="rect">
            <a:avLst/>
          </a:prstGeom>
        </p:spPr>
      </p:pic>
      <p:pic>
        <p:nvPicPr>
          <p:cNvPr id="394341961" name="image" descr="{&quot;templafy&quot;:{&quot;id&quot;:&quot;b55ad627-c46f-446f-af57-c2be4e97cafd&quot;}}"/>
          <p:cNvPicPr>
            <a:picLocks noChangeAspect="1"/>
          </p:cNvPicPr>
          <p:nvPr/>
        </p:nvPicPr>
        <p:blipFill>
          <a:blip r:embed="rId5"/>
          <a:stretch>
            <a:fillRect/>
          </a:stretch>
        </p:blipFill>
        <p:spPr>
          <a:xfrm>
            <a:off x="11069013" y="872704"/>
            <a:ext cx="871200" cy="900000"/>
          </a:xfrm>
          <a:prstGeom prst="rect">
            <a:avLst/>
          </a:prstGeom>
        </p:spPr>
      </p:pic>
      <p:pic>
        <p:nvPicPr>
          <p:cNvPr id="2075131120" name="image" descr="{&quot;templafy&quot;:{&quot;id&quot;:&quot;efb491ac-9170-4979-85e7-364adbe08ab7&quot;}}"/>
          <p:cNvPicPr>
            <a:picLocks noChangeAspect="1"/>
          </p:cNvPicPr>
          <p:nvPr/>
        </p:nvPicPr>
        <p:blipFill>
          <a:blip r:embed="rId5"/>
          <a:stretch>
            <a:fillRect/>
          </a:stretch>
        </p:blipFill>
        <p:spPr>
          <a:xfrm>
            <a:off x="11069013" y="260648"/>
            <a:ext cx="871200" cy="900000"/>
          </a:xfrm>
          <a:prstGeom prst="rect">
            <a:avLst/>
          </a:prstGeom>
        </p:spPr>
      </p:pic>
      <p:sp>
        <p:nvSpPr>
          <p:cNvPr id="22" name="text" descr="{&quot;templafy&quot;:{&quot;id&quot;:&quot;141bed01-6234-44a4-be19-1ca80fd1af67&quot;}}" title="UserProfile.Name">
            <a:extLst>
              <a:ext uri="{FF2B5EF4-FFF2-40B4-BE49-F238E27FC236}">
                <a16:creationId xmlns:a16="http://schemas.microsoft.com/office/drawing/2014/main" id="{2436B9E0-97E8-428C-B474-A1B8FBC4D037}"/>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3" name="text" descr="{&quot;templafy&quot;:{&quot;id&quot;:&quot;91f2e615-64b9-41d7-928d-11763680a181&quot;}}" hidden="1" title="Form.Manuel_dato">
            <a:extLst>
              <a:ext uri="{FF2B5EF4-FFF2-40B4-BE49-F238E27FC236}">
                <a16:creationId xmlns:a16="http://schemas.microsoft.com/office/drawing/2014/main" id="{D852104B-31C3-45BB-B8A2-2EFD81BDA39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349262566" name="image" descr="{&quot;templafy&quot;:{&quot;id&quot;:&quot;04f2d1d1-2632-464e-8160-40d969b8f762&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322329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tekstspalter - grøn">
    <p:spTree>
      <p:nvGrpSpPr>
        <p:cNvPr id="1" name=""/>
        <p:cNvGrpSpPr/>
        <p:nvPr/>
      </p:nvGrpSpPr>
      <p:grpSpPr>
        <a:xfrm>
          <a:off x="0" y="0"/>
          <a:ext cx="0" cy="0"/>
          <a:chOff x="0" y="0"/>
          <a:chExt cx="0" cy="0"/>
        </a:xfrm>
      </p:grpSpPr>
      <p:sp>
        <p:nvSpPr>
          <p:cNvPr id="24" name="Rektangel 23">
            <a:extLst>
              <a:ext uri="{FF2B5EF4-FFF2-40B4-BE49-F238E27FC236}">
                <a16:creationId xmlns:a16="http://schemas.microsoft.com/office/drawing/2014/main" id="{958CA5C5-5CA3-4365-BD14-AC9883BB4C18}"/>
              </a:ext>
            </a:extLst>
          </p:cNvPr>
          <p:cNvSpPr/>
          <p:nvPr userDrawn="1"/>
        </p:nvSpPr>
        <p:spPr>
          <a:xfrm>
            <a:off x="0" y="0"/>
            <a:ext cx="683568" cy="6858000"/>
          </a:xfrm>
          <a:prstGeom prst="rect">
            <a:avLst/>
          </a:prstGeom>
          <a:solidFill>
            <a:srgbClr val="F0F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dirty="0"/>
          </a:p>
        </p:txBody>
      </p:sp>
      <p:sp>
        <p:nvSpPr>
          <p:cNvPr id="2" name="Titel 1"/>
          <p:cNvSpPr>
            <a:spLocks noGrp="1"/>
          </p:cNvSpPr>
          <p:nvPr>
            <p:ph type="title" hasCustomPrompt="1"/>
          </p:nvPr>
        </p:nvSpPr>
        <p:spPr>
          <a:xfrm>
            <a:off x="1366837" y="871200"/>
            <a:ext cx="10137775" cy="828000"/>
          </a:xfrm>
        </p:spPr>
        <p:txBody>
          <a:bodyPr/>
          <a:lstStyle>
            <a:lvl1pPr>
              <a:defRPr/>
            </a:lvl1pPr>
          </a:lstStyle>
          <a:p>
            <a:r>
              <a:rPr lang="da-DK" dirty="0"/>
              <a:t>Overskrift 28pt i max. to linjer </a:t>
            </a:r>
            <a:br>
              <a:rPr lang="da-DK" dirty="0"/>
            </a:br>
            <a:r>
              <a:rPr lang="da-DK" dirty="0"/>
              <a:t>teksten vokser opad</a:t>
            </a:r>
          </a:p>
        </p:txBody>
      </p:sp>
      <p:sp>
        <p:nvSpPr>
          <p:cNvPr id="7" name="Pladsholder til indhold 6"/>
          <p:cNvSpPr>
            <a:spLocks noGrp="1"/>
          </p:cNvSpPr>
          <p:nvPr>
            <p:ph sz="quarter" idx="13" hasCustomPrompt="1"/>
          </p:nvPr>
        </p:nvSpPr>
        <p:spPr>
          <a:xfrm>
            <a:off x="1366837" y="1989139"/>
            <a:ext cx="4924425" cy="349885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6580188" y="1989139"/>
            <a:ext cx="4924424" cy="3500776"/>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168D8D5A-0B9B-4749-A27C-B61865A9F46C}"/>
              </a:ext>
            </a:extLst>
          </p:cNvPr>
          <p:cNvSpPr>
            <a:spLocks noGrp="1"/>
          </p:cNvSpPr>
          <p:nvPr>
            <p:ph type="dt" sz="half" idx="15"/>
          </p:nvPr>
        </p:nvSpPr>
        <p:spPr/>
        <p:txBody>
          <a:bodyPr/>
          <a:lstStyle/>
          <a:p>
            <a:endParaRPr lang="da-DK" dirty="0"/>
          </a:p>
        </p:txBody>
      </p:sp>
      <p:sp>
        <p:nvSpPr>
          <p:cNvPr id="8" name="Footer Placeholder 7" hidden="1">
            <a:extLst>
              <a:ext uri="{FF2B5EF4-FFF2-40B4-BE49-F238E27FC236}">
                <a16:creationId xmlns:a16="http://schemas.microsoft.com/office/drawing/2014/main" id="{BD7D929E-55A9-404B-AB63-7056C83E8F0C}"/>
              </a:ext>
            </a:extLst>
          </p:cNvPr>
          <p:cNvSpPr>
            <a:spLocks noGrp="1"/>
          </p:cNvSpPr>
          <p:nvPr>
            <p:ph type="ftr" sz="quarter" idx="16"/>
          </p:nvPr>
        </p:nvSpPr>
        <p:spPr/>
        <p:txBody>
          <a:bodyPr/>
          <a:lstStyle/>
          <a:p>
            <a:endParaRPr lang="en-GB"/>
          </a:p>
        </p:txBody>
      </p:sp>
      <p:sp>
        <p:nvSpPr>
          <p:cNvPr id="10" name="text" descr="{&quot;templafy&quot;:{&quot;id&quot;:&quot;b22d1b9a-bd1d-45cc-8ba1-0c59589ac74c&quot;}}" title="UserProfile.Office.Virksomhed_{{DocumentLanguage}}">
            <a:extLst>
              <a:ext uri="{FF2B5EF4-FFF2-40B4-BE49-F238E27FC236}">
                <a16:creationId xmlns:a16="http://schemas.microsoft.com/office/drawing/2014/main" id="{378BF857-31E9-400F-B9EC-F6C9240631E1}"/>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dirty="0">
                <a:solidFill>
                  <a:srgbClr val="565656"/>
                </a:solidFill>
              </a:rPr>
              <a:t>Bispebjerg og Frederiksberg Hospital</a:t>
            </a:r>
          </a:p>
        </p:txBody>
      </p:sp>
      <p:sp>
        <p:nvSpPr>
          <p:cNvPr id="11" name="text" descr="{&quot;templafy&quot;:{&quot;id&quot;:&quot;bdd4931b-9b52-4fb9-b7e6-f02eef333b97&quot;}}" title="UserProfile.CenterFreeText">
            <a:extLst>
              <a:ext uri="{FF2B5EF4-FFF2-40B4-BE49-F238E27FC236}">
                <a16:creationId xmlns:a16="http://schemas.microsoft.com/office/drawing/2014/main" id="{77896589-C225-45A9-9215-F9AD1222BC9E}"/>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2" name="text" descr="{&quot;templafy&quot;:{&quot;id&quot;:&quot;8e1a304f-71d8-430f-8989-f9580f5a4d47&quot;}}" hidden="1" title="UserProfile.Centers.Center_{{DocumentLanguage}}">
            <a:extLst>
              <a:ext uri="{FF2B5EF4-FFF2-40B4-BE49-F238E27FC236}">
                <a16:creationId xmlns:a16="http://schemas.microsoft.com/office/drawing/2014/main" id="{070629F2-536E-43DB-A618-FC0BE464A8B6}"/>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3" name="text" descr="{&quot;templafy&quot;:{&quot;id&quot;:&quot;13e2ed67-eb6a-4dc9-9680-f387e896c510&quot;}}" title="Form.PresentationTitle">
            <a:extLst>
              <a:ext uri="{FF2B5EF4-FFF2-40B4-BE49-F238E27FC236}">
                <a16:creationId xmlns:a16="http://schemas.microsoft.com/office/drawing/2014/main" id="{7A43BAE4-F51C-489D-91E6-EDE93BB05E1E}"/>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2025653943" name="image" descr="{&quot;templafy&quot;:{&quot;id&quot;:&quot;83a15dc4-083d-41d7-b852-4d26925a2bc3&quot;}}"/>
          <p:cNvPicPr>
            <a:picLocks noChangeAspect="1"/>
          </p:cNvPicPr>
          <p:nvPr/>
        </p:nvPicPr>
        <p:blipFill>
          <a:blip r:embed="rId2"/>
          <a:stretch>
            <a:fillRect/>
          </a:stretch>
        </p:blipFill>
        <p:spPr>
          <a:xfrm>
            <a:off x="457200" y="5718575"/>
            <a:ext cx="687600" cy="687600"/>
          </a:xfrm>
          <a:prstGeom prst="rect">
            <a:avLst/>
          </a:prstGeom>
        </p:spPr>
      </p:pic>
      <p:pic>
        <p:nvPicPr>
          <p:cNvPr id="21" name="Region">
            <a:extLst>
              <a:ext uri="{FF2B5EF4-FFF2-40B4-BE49-F238E27FC236}">
                <a16:creationId xmlns:a16="http://schemas.microsoft.com/office/drawing/2014/main" id="{518A4D16-3C1E-41DA-AF00-CB8F5B0BFEB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49581706" name="image" descr="{&quot;templafy&quot;:{&quot;id&quot;:&quot;5780147f-a394-4a27-8373-f318624ad89a&quot;}}"/>
          <p:cNvPicPr>
            <a:picLocks noChangeAspect="1"/>
          </p:cNvPicPr>
          <p:nvPr/>
        </p:nvPicPr>
        <p:blipFill>
          <a:blip r:embed="rId4"/>
          <a:stretch>
            <a:fillRect/>
          </a:stretch>
        </p:blipFill>
        <p:spPr>
          <a:xfrm>
            <a:off x="5773324" y="6314400"/>
            <a:ext cx="1324800" cy="421200"/>
          </a:xfrm>
          <a:prstGeom prst="rect">
            <a:avLst/>
          </a:prstGeom>
        </p:spPr>
      </p:pic>
      <p:pic>
        <p:nvPicPr>
          <p:cNvPr id="1279129451" name="image" descr="{&quot;templafy&quot;:{&quot;id&quot;:&quot;6961fd94-15e9-47a1-9dd3-b55705e9173c&quot;}}"/>
          <p:cNvPicPr>
            <a:picLocks noChangeAspect="1"/>
          </p:cNvPicPr>
          <p:nvPr/>
        </p:nvPicPr>
        <p:blipFill>
          <a:blip r:embed="rId4"/>
          <a:stretch>
            <a:fillRect/>
          </a:stretch>
        </p:blipFill>
        <p:spPr>
          <a:xfrm>
            <a:off x="11069013" y="872704"/>
            <a:ext cx="871200" cy="900000"/>
          </a:xfrm>
          <a:prstGeom prst="rect">
            <a:avLst/>
          </a:prstGeom>
        </p:spPr>
      </p:pic>
      <p:pic>
        <p:nvPicPr>
          <p:cNvPr id="387786225" name="image" descr="{&quot;templafy&quot;:{&quot;id&quot;:&quot;e12902b6-cb29-4b0e-a61a-75eed4a322ec&quot;}}"/>
          <p:cNvPicPr>
            <a:picLocks noChangeAspect="1"/>
          </p:cNvPicPr>
          <p:nvPr/>
        </p:nvPicPr>
        <p:blipFill>
          <a:blip r:embed="rId4"/>
          <a:stretch>
            <a:fillRect/>
          </a:stretch>
        </p:blipFill>
        <p:spPr>
          <a:xfrm>
            <a:off x="11069013" y="260648"/>
            <a:ext cx="871200" cy="900000"/>
          </a:xfrm>
          <a:prstGeom prst="rect">
            <a:avLst/>
          </a:prstGeom>
        </p:spPr>
      </p:pic>
      <p:sp>
        <p:nvSpPr>
          <p:cNvPr id="26" name="text" descr="{&quot;templafy&quot;:{&quot;id&quot;:&quot;1222423e-cfea-44fe-b5c6-80394a58b9d9&quot;}}" title="UserProfile.Name">
            <a:extLst>
              <a:ext uri="{FF2B5EF4-FFF2-40B4-BE49-F238E27FC236}">
                <a16:creationId xmlns:a16="http://schemas.microsoft.com/office/drawing/2014/main" id="{6B0C741D-8435-4AB2-B2D8-0B88BF717232}"/>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7" name="text" descr="{&quot;templafy&quot;:{&quot;id&quot;:&quot;36b3b993-7d99-422f-ad89-607d1a4023b6&quot;}}" hidden="1" title="Form.Manuel_dato">
            <a:extLst>
              <a:ext uri="{FF2B5EF4-FFF2-40B4-BE49-F238E27FC236}">
                <a16:creationId xmlns:a16="http://schemas.microsoft.com/office/drawing/2014/main" id="{6FE2C55A-F3A3-4C26-9E35-9687C243706A}"/>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944105391" name="image" descr="{&quot;templafy&quot;:{&quot;id&quot;:&quot;f4bfaece-4586-4443-a8b2-164b8bfa96b8&quot;}}"/>
          <p:cNvPicPr>
            <a:picLocks noChangeAspect="1"/>
          </p:cNvPicPr>
          <p:nvPr/>
        </p:nvPicPr>
        <p:blipFill>
          <a:blip r:embed="rId4"/>
          <a:stretch>
            <a:fillRect/>
          </a:stretch>
        </p:blipFill>
        <p:spPr>
          <a:xfrm>
            <a:off x="9957600" y="97200"/>
            <a:ext cx="2178000" cy="684000"/>
          </a:xfrm>
          <a:prstGeom prst="rect">
            <a:avLst/>
          </a:prstGeom>
        </p:spPr>
      </p:pic>
      <p:pic>
        <p:nvPicPr>
          <p:cNvPr id="23" name="Billede 22">
            <a:extLst>
              <a:ext uri="{FF2B5EF4-FFF2-40B4-BE49-F238E27FC236}">
                <a16:creationId xmlns:a16="http://schemas.microsoft.com/office/drawing/2014/main" id="{23238A29-3C02-444C-8FB5-D4E3C3B6BF8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1366838" y="5842328"/>
            <a:ext cx="10825162" cy="1032876"/>
          </a:xfrm>
          <a:prstGeom prst="rect">
            <a:avLst/>
          </a:prstGeom>
        </p:spPr>
      </p:pic>
      <p:sp>
        <p:nvSpPr>
          <p:cNvPr id="25" name="Pladsholder til diasnummer 5">
            <a:extLst>
              <a:ext uri="{FF2B5EF4-FFF2-40B4-BE49-F238E27FC236}">
                <a16:creationId xmlns:a16="http://schemas.microsoft.com/office/drawing/2014/main" id="{DA35C750-FABA-4C3C-BF94-2A5B0D47F588}"/>
              </a:ext>
            </a:extLst>
          </p:cNvPr>
          <p:cNvSpPr>
            <a:spLocks noGrp="1"/>
          </p:cNvSpPr>
          <p:nvPr>
            <p:ph type="sldNum" sz="quarter" idx="12"/>
          </p:nvPr>
        </p:nvSpPr>
        <p:spPr>
          <a:xfrm>
            <a:off x="11504613" y="5949280"/>
            <a:ext cx="687386" cy="180000"/>
          </a:xfrm>
        </p:spPr>
        <p:txBody>
          <a:bodyPr/>
          <a:lstStyle>
            <a:lvl1pPr>
              <a:defRPr>
                <a:solidFill>
                  <a:srgbClr val="567F43"/>
                </a:solidFill>
              </a:defRPr>
            </a:lvl1pPr>
          </a:lstStyle>
          <a:p>
            <a:fld id="{667EC89C-17A0-4E64-A6D2-B825673CEEDF}" type="slidenum">
              <a:rPr lang="da-DK" smtClean="0"/>
              <a:pPr/>
              <a:t>‹nr.›</a:t>
            </a:fld>
            <a:endParaRPr lang="da-DK" dirty="0"/>
          </a:p>
        </p:txBody>
      </p:sp>
    </p:spTree>
    <p:extLst>
      <p:ext uri="{BB962C8B-B14F-4D97-AF65-F5344CB8AC3E}">
        <p14:creationId xmlns:p14="http://schemas.microsoft.com/office/powerpoint/2010/main" val="9177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t felt billede - grøn">
    <p:spTree>
      <p:nvGrpSpPr>
        <p:cNvPr id="1" name=""/>
        <p:cNvGrpSpPr/>
        <p:nvPr/>
      </p:nvGrpSpPr>
      <p:grpSpPr>
        <a:xfrm>
          <a:off x="0" y="0"/>
          <a:ext cx="0" cy="0"/>
          <a:chOff x="0" y="0"/>
          <a:chExt cx="0" cy="0"/>
        </a:xfrm>
      </p:grpSpPr>
      <p:pic>
        <p:nvPicPr>
          <p:cNvPr id="22" name="Billede 21">
            <a:extLst>
              <a:ext uri="{FF2B5EF4-FFF2-40B4-BE49-F238E27FC236}">
                <a16:creationId xmlns:a16="http://schemas.microsoft.com/office/drawing/2014/main" id="{5D4EB672-DAFB-4065-BE4D-ACA24EA2A06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66838" y="5842328"/>
            <a:ext cx="10825162" cy="1032876"/>
          </a:xfrm>
          <a:prstGeom prst="rect">
            <a:avLst/>
          </a:prstGeom>
        </p:spPr>
      </p:pic>
      <p:sp>
        <p:nvSpPr>
          <p:cNvPr id="23" name="Rektangel 22">
            <a:extLst>
              <a:ext uri="{FF2B5EF4-FFF2-40B4-BE49-F238E27FC236}">
                <a16:creationId xmlns:a16="http://schemas.microsoft.com/office/drawing/2014/main" id="{129C4943-9381-4160-B9A7-CB7597AC1E05}"/>
              </a:ext>
            </a:extLst>
          </p:cNvPr>
          <p:cNvSpPr/>
          <p:nvPr userDrawn="1"/>
        </p:nvSpPr>
        <p:spPr>
          <a:xfrm>
            <a:off x="0" y="0"/>
            <a:ext cx="683568" cy="6858000"/>
          </a:xfrm>
          <a:prstGeom prst="rect">
            <a:avLst/>
          </a:prstGeom>
          <a:solidFill>
            <a:srgbClr val="F0F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dirty="0"/>
          </a:p>
        </p:txBody>
      </p:sp>
      <p:sp>
        <p:nvSpPr>
          <p:cNvPr id="24" name="Pladsholder til diasnummer 5">
            <a:extLst>
              <a:ext uri="{FF2B5EF4-FFF2-40B4-BE49-F238E27FC236}">
                <a16:creationId xmlns:a16="http://schemas.microsoft.com/office/drawing/2014/main" id="{A4253A9E-C990-4EF2-97EE-16B9419EB4D9}"/>
              </a:ext>
            </a:extLst>
          </p:cNvPr>
          <p:cNvSpPr>
            <a:spLocks noGrp="1"/>
          </p:cNvSpPr>
          <p:nvPr>
            <p:ph type="sldNum" sz="quarter" idx="12"/>
          </p:nvPr>
        </p:nvSpPr>
        <p:spPr>
          <a:xfrm>
            <a:off x="11504613" y="5949280"/>
            <a:ext cx="687386" cy="180000"/>
          </a:xfrm>
        </p:spPr>
        <p:txBody>
          <a:bodyPr/>
          <a:lstStyle>
            <a:lvl1pPr>
              <a:defRPr>
                <a:solidFill>
                  <a:srgbClr val="567F43"/>
                </a:solidFill>
              </a:defRPr>
            </a:lvl1pPr>
          </a:lstStyle>
          <a:p>
            <a:fld id="{667EC89C-17A0-4E64-A6D2-B825673CEEDF}" type="slidenum">
              <a:rPr lang="da-DK" smtClean="0"/>
              <a:pPr/>
              <a:t>‹nr.›</a:t>
            </a:fld>
            <a:endParaRPr lang="da-DK" dirty="0"/>
          </a:p>
        </p:txBody>
      </p:sp>
      <p:sp>
        <p:nvSpPr>
          <p:cNvPr id="11" name="Pladsholder til tekst 1"/>
          <p:cNvSpPr>
            <a:spLocks noGrp="1"/>
          </p:cNvSpPr>
          <p:nvPr>
            <p:ph type="body" sz="quarter" idx="15" hasCustomPrompt="1"/>
          </p:nvPr>
        </p:nvSpPr>
        <p:spPr>
          <a:xfrm>
            <a:off x="1367999" y="4838163"/>
            <a:ext cx="10136614" cy="654587"/>
          </a:xfrm>
        </p:spPr>
        <p:txBody>
          <a:bodyPr/>
          <a:lstStyle>
            <a:lvl1pPr marL="0" indent="0">
              <a:lnSpc>
                <a:spcPct val="85000"/>
              </a:lnSpc>
              <a:buNone/>
              <a:defRPr sz="16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16pt i to eller max tre linjer</a:t>
            </a:r>
          </a:p>
        </p:txBody>
      </p:sp>
      <p:sp>
        <p:nvSpPr>
          <p:cNvPr id="8" name="Pladsholder til billede 2"/>
          <p:cNvSpPr>
            <a:spLocks noGrp="1"/>
          </p:cNvSpPr>
          <p:nvPr>
            <p:ph type="pic" sz="quarter" idx="16" hasCustomPrompt="1"/>
          </p:nvPr>
        </p:nvSpPr>
        <p:spPr>
          <a:xfrm>
            <a:off x="1367999" y="871200"/>
            <a:ext cx="10136614" cy="3831429"/>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2" name="Date Placeholder 1" hidden="1">
            <a:extLst>
              <a:ext uri="{FF2B5EF4-FFF2-40B4-BE49-F238E27FC236}">
                <a16:creationId xmlns:a16="http://schemas.microsoft.com/office/drawing/2014/main" id="{FD384858-CF75-4D90-99EB-C57934C0FD1F}"/>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8A6BEA05-A108-48C1-B55F-9DCB7AF8DBD8}"/>
              </a:ext>
            </a:extLst>
          </p:cNvPr>
          <p:cNvSpPr>
            <a:spLocks noGrp="1"/>
          </p:cNvSpPr>
          <p:nvPr>
            <p:ph type="ftr" sz="quarter" idx="18"/>
          </p:nvPr>
        </p:nvSpPr>
        <p:spPr/>
        <p:txBody>
          <a:bodyPr/>
          <a:lstStyle/>
          <a:p>
            <a:endParaRPr lang="en-GB"/>
          </a:p>
        </p:txBody>
      </p:sp>
      <p:sp>
        <p:nvSpPr>
          <p:cNvPr id="9" name="text" descr="{&quot;templafy&quot;:{&quot;id&quot;:&quot;e62b2e63-2192-4d6f-bbf8-926fce3f3cdf&quot;}}" title="UserProfile.Office.Virksomhed_{{DocumentLanguage}}">
            <a:extLst>
              <a:ext uri="{FF2B5EF4-FFF2-40B4-BE49-F238E27FC236}">
                <a16:creationId xmlns:a16="http://schemas.microsoft.com/office/drawing/2014/main" id="{F51367B4-CC7A-4489-8018-4AD5360FE837}"/>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dirty="0">
                <a:solidFill>
                  <a:srgbClr val="565656"/>
                </a:solidFill>
              </a:rPr>
              <a:t>Bispebjerg og Frederiksberg Hospital</a:t>
            </a:r>
          </a:p>
        </p:txBody>
      </p:sp>
      <p:sp>
        <p:nvSpPr>
          <p:cNvPr id="10" name="text" descr="{&quot;templafy&quot;:{&quot;id&quot;:&quot;49d4e8cb-959f-4834-bb5d-0d9f040316b2&quot;}}" title="UserProfile.CenterFreeText">
            <a:extLst>
              <a:ext uri="{FF2B5EF4-FFF2-40B4-BE49-F238E27FC236}">
                <a16:creationId xmlns:a16="http://schemas.microsoft.com/office/drawing/2014/main" id="{9481764F-DC1F-44F4-A637-F9AF39FDB626}"/>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2" name="text" descr="{&quot;templafy&quot;:{&quot;id&quot;:&quot;b76834a6-4ac6-48dc-bf94-867015b1b389&quot;}}" hidden="1" title="UserProfile.Centers.Center_{{DocumentLanguage}}">
            <a:extLst>
              <a:ext uri="{FF2B5EF4-FFF2-40B4-BE49-F238E27FC236}">
                <a16:creationId xmlns:a16="http://schemas.microsoft.com/office/drawing/2014/main" id="{3DA6B91A-0D81-4188-8F91-5978B8F67F6B}"/>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3" name="text" descr="{&quot;templafy&quot;:{&quot;id&quot;:&quot;eba8bb8c-01da-4dc3-aaec-55df351f6cd7&quot;}}" title="Form.PresentationTitle">
            <a:extLst>
              <a:ext uri="{FF2B5EF4-FFF2-40B4-BE49-F238E27FC236}">
                <a16:creationId xmlns:a16="http://schemas.microsoft.com/office/drawing/2014/main" id="{4E693C6E-CD0D-4ADB-8EDC-FCDE08D6EA50}"/>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2025096824" name="image" descr="{&quot;templafy&quot;:{&quot;id&quot;:&quot;cc370dc9-94a2-467e-95fa-51e77292a721&quot;}}"/>
          <p:cNvPicPr>
            <a:picLocks noChangeAspect="1"/>
          </p:cNvPicPr>
          <p:nvPr/>
        </p:nvPicPr>
        <p:blipFill>
          <a:blip r:embed="rId3"/>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20CBC785-56F5-48DD-9413-CEBA68A9FC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754372998" name="image" descr="{&quot;templafy&quot;:{&quot;id&quot;:&quot;6a22e71c-3f7a-4a48-ba67-8abe079bf7c2&quot;}}"/>
          <p:cNvPicPr>
            <a:picLocks noChangeAspect="1"/>
          </p:cNvPicPr>
          <p:nvPr/>
        </p:nvPicPr>
        <p:blipFill>
          <a:blip r:embed="rId5"/>
          <a:stretch>
            <a:fillRect/>
          </a:stretch>
        </p:blipFill>
        <p:spPr>
          <a:xfrm>
            <a:off x="5773324" y="6314400"/>
            <a:ext cx="1324800" cy="421200"/>
          </a:xfrm>
          <a:prstGeom prst="rect">
            <a:avLst/>
          </a:prstGeom>
        </p:spPr>
      </p:pic>
      <p:pic>
        <p:nvPicPr>
          <p:cNvPr id="1093266072" name="image" descr="{&quot;templafy&quot;:{&quot;id&quot;:&quot;1fc52510-ce55-4b00-859b-3324bf9cc8dd&quot;}}"/>
          <p:cNvPicPr>
            <a:picLocks noChangeAspect="1"/>
          </p:cNvPicPr>
          <p:nvPr/>
        </p:nvPicPr>
        <p:blipFill>
          <a:blip r:embed="rId5"/>
          <a:stretch>
            <a:fillRect/>
          </a:stretch>
        </p:blipFill>
        <p:spPr>
          <a:xfrm>
            <a:off x="11069013" y="872704"/>
            <a:ext cx="871200" cy="900000"/>
          </a:xfrm>
          <a:prstGeom prst="rect">
            <a:avLst/>
          </a:prstGeom>
        </p:spPr>
      </p:pic>
      <p:pic>
        <p:nvPicPr>
          <p:cNvPr id="1131838280" name="image" descr="{&quot;templafy&quot;:{&quot;id&quot;:&quot;a3339dd8-31eb-4e2a-b7e1-47f96e0fe3b7&quot;}}"/>
          <p:cNvPicPr>
            <a:picLocks noChangeAspect="1"/>
          </p:cNvPicPr>
          <p:nvPr/>
        </p:nvPicPr>
        <p:blipFill>
          <a:blip r:embed="rId5"/>
          <a:stretch>
            <a:fillRect/>
          </a:stretch>
        </p:blipFill>
        <p:spPr>
          <a:xfrm>
            <a:off x="11069013" y="260648"/>
            <a:ext cx="871200" cy="900000"/>
          </a:xfrm>
          <a:prstGeom prst="rect">
            <a:avLst/>
          </a:prstGeom>
        </p:spPr>
      </p:pic>
      <p:sp>
        <p:nvSpPr>
          <p:cNvPr id="25" name="text" descr="{&quot;templafy&quot;:{&quot;id&quot;:&quot;fe0dd6bb-b20f-4ea7-bb23-ccb14db517de&quot;}}" title="UserProfile.Name">
            <a:extLst>
              <a:ext uri="{FF2B5EF4-FFF2-40B4-BE49-F238E27FC236}">
                <a16:creationId xmlns:a16="http://schemas.microsoft.com/office/drawing/2014/main" id="{942EC712-B94B-4055-BE7D-8973BA96BC6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6" name="text" descr="{&quot;templafy&quot;:{&quot;id&quot;:&quot;34d8d2de-dc4b-4903-a797-0b760f6aeae4&quot;}}" hidden="1" title="Form.Manuel_dato">
            <a:extLst>
              <a:ext uri="{FF2B5EF4-FFF2-40B4-BE49-F238E27FC236}">
                <a16:creationId xmlns:a16="http://schemas.microsoft.com/office/drawing/2014/main" id="{3321C456-855E-4615-89FF-2FC48B18220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1132680449" name="image" descr="{&quot;templafy&quot;:{&quot;id&quot;:&quot;8a6082ca-b270-429f-ae27-02f91e93adb4&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3211764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t felt - grøn">
    <p:spTree>
      <p:nvGrpSpPr>
        <p:cNvPr id="1" name=""/>
        <p:cNvGrpSpPr/>
        <p:nvPr/>
      </p:nvGrpSpPr>
      <p:grpSpPr>
        <a:xfrm>
          <a:off x="0" y="0"/>
          <a:ext cx="0" cy="0"/>
          <a:chOff x="0" y="0"/>
          <a:chExt cx="0" cy="0"/>
        </a:xfrm>
      </p:grpSpPr>
      <p:pic>
        <p:nvPicPr>
          <p:cNvPr id="22" name="Billede 21">
            <a:extLst>
              <a:ext uri="{FF2B5EF4-FFF2-40B4-BE49-F238E27FC236}">
                <a16:creationId xmlns:a16="http://schemas.microsoft.com/office/drawing/2014/main" id="{05EEE254-C792-45B0-8DCC-0E8D4BF6152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66838" y="5842328"/>
            <a:ext cx="10825162" cy="1032876"/>
          </a:xfrm>
          <a:prstGeom prst="rect">
            <a:avLst/>
          </a:prstGeom>
        </p:spPr>
      </p:pic>
      <p:sp>
        <p:nvSpPr>
          <p:cNvPr id="23" name="Rektangel 22">
            <a:extLst>
              <a:ext uri="{FF2B5EF4-FFF2-40B4-BE49-F238E27FC236}">
                <a16:creationId xmlns:a16="http://schemas.microsoft.com/office/drawing/2014/main" id="{2483E305-2B64-4EDD-AA0D-ED0F81594801}"/>
              </a:ext>
            </a:extLst>
          </p:cNvPr>
          <p:cNvSpPr/>
          <p:nvPr userDrawn="1"/>
        </p:nvSpPr>
        <p:spPr>
          <a:xfrm>
            <a:off x="0" y="0"/>
            <a:ext cx="683568" cy="6858000"/>
          </a:xfrm>
          <a:prstGeom prst="rect">
            <a:avLst/>
          </a:prstGeom>
          <a:solidFill>
            <a:srgbClr val="F0F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dirty="0"/>
          </a:p>
        </p:txBody>
      </p:sp>
      <p:sp>
        <p:nvSpPr>
          <p:cNvPr id="24" name="Pladsholder til diasnummer 5">
            <a:extLst>
              <a:ext uri="{FF2B5EF4-FFF2-40B4-BE49-F238E27FC236}">
                <a16:creationId xmlns:a16="http://schemas.microsoft.com/office/drawing/2014/main" id="{1CCF771B-5D89-4DCB-AE95-14F88892473D}"/>
              </a:ext>
            </a:extLst>
          </p:cNvPr>
          <p:cNvSpPr>
            <a:spLocks noGrp="1"/>
          </p:cNvSpPr>
          <p:nvPr>
            <p:ph type="sldNum" sz="quarter" idx="12"/>
          </p:nvPr>
        </p:nvSpPr>
        <p:spPr>
          <a:xfrm>
            <a:off x="11504613" y="5949280"/>
            <a:ext cx="687386" cy="180000"/>
          </a:xfrm>
        </p:spPr>
        <p:txBody>
          <a:bodyPr/>
          <a:lstStyle>
            <a:lvl1pPr>
              <a:defRPr>
                <a:solidFill>
                  <a:srgbClr val="567F43"/>
                </a:solidFill>
              </a:defRPr>
            </a:lvl1pPr>
          </a:lstStyle>
          <a:p>
            <a:fld id="{667EC89C-17A0-4E64-A6D2-B825673CEEDF}" type="slidenum">
              <a:rPr lang="da-DK" smtClean="0"/>
              <a:pPr/>
              <a:t>‹nr.›</a:t>
            </a:fld>
            <a:endParaRPr lang="da-DK" dirty="0"/>
          </a:p>
        </p:txBody>
      </p:sp>
      <p:sp>
        <p:nvSpPr>
          <p:cNvPr id="11" name="Pladsholder til tekst 1"/>
          <p:cNvSpPr>
            <a:spLocks noGrp="1"/>
          </p:cNvSpPr>
          <p:nvPr>
            <p:ph type="body" sz="quarter" idx="15" hasCustomPrompt="1"/>
          </p:nvPr>
        </p:nvSpPr>
        <p:spPr>
          <a:xfrm>
            <a:off x="1367547" y="4838163"/>
            <a:ext cx="10137065" cy="654587"/>
          </a:xfrm>
        </p:spPr>
        <p:txBody>
          <a:bodyPr/>
          <a:lstStyle>
            <a:lvl1pPr marL="0" indent="0">
              <a:lnSpc>
                <a:spcPct val="85000"/>
              </a:lnSpc>
              <a:buNone/>
              <a:defRPr sz="16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16pt i to eller max tre linjer</a:t>
            </a:r>
          </a:p>
        </p:txBody>
      </p:sp>
      <p:sp>
        <p:nvSpPr>
          <p:cNvPr id="19" name="Pladsholder til indhold 2"/>
          <p:cNvSpPr>
            <a:spLocks noGrp="1"/>
          </p:cNvSpPr>
          <p:nvPr>
            <p:ph sz="quarter" idx="17" hasCustomPrompt="1"/>
          </p:nvPr>
        </p:nvSpPr>
        <p:spPr>
          <a:xfrm>
            <a:off x="1367999" y="871200"/>
            <a:ext cx="10136614" cy="3831675"/>
          </a:xfrm>
        </p:spPr>
        <p:txBody>
          <a:bodyPr/>
          <a:lstStyle>
            <a:lvl1pPr marL="270000" indent="-270000">
              <a:defRPr baseline="0"/>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8"/>
            <a:endParaRPr lang="da-DK" dirty="0"/>
          </a:p>
        </p:txBody>
      </p:sp>
      <p:sp>
        <p:nvSpPr>
          <p:cNvPr id="2" name="Date Placeholder 1" hidden="1">
            <a:extLst>
              <a:ext uri="{FF2B5EF4-FFF2-40B4-BE49-F238E27FC236}">
                <a16:creationId xmlns:a16="http://schemas.microsoft.com/office/drawing/2014/main" id="{1F378BB3-E053-49F9-9A7A-C0B10653107D}"/>
              </a:ext>
            </a:extLst>
          </p:cNvPr>
          <p:cNvSpPr>
            <a:spLocks noGrp="1"/>
          </p:cNvSpPr>
          <p:nvPr>
            <p:ph type="dt" sz="half" idx="18"/>
          </p:nvPr>
        </p:nvSpPr>
        <p:spPr/>
        <p:txBody>
          <a:bodyPr/>
          <a:lstStyle/>
          <a:p>
            <a:endParaRPr lang="da-DK" dirty="0"/>
          </a:p>
        </p:txBody>
      </p:sp>
      <p:sp>
        <p:nvSpPr>
          <p:cNvPr id="3" name="Footer Placeholder 2" hidden="1">
            <a:extLst>
              <a:ext uri="{FF2B5EF4-FFF2-40B4-BE49-F238E27FC236}">
                <a16:creationId xmlns:a16="http://schemas.microsoft.com/office/drawing/2014/main" id="{A6C91655-88A1-4C0A-8A8C-9EA381975970}"/>
              </a:ext>
            </a:extLst>
          </p:cNvPr>
          <p:cNvSpPr>
            <a:spLocks noGrp="1"/>
          </p:cNvSpPr>
          <p:nvPr>
            <p:ph type="ftr" sz="quarter" idx="19"/>
          </p:nvPr>
        </p:nvSpPr>
        <p:spPr/>
        <p:txBody>
          <a:bodyPr/>
          <a:lstStyle/>
          <a:p>
            <a:endParaRPr lang="en-GB"/>
          </a:p>
        </p:txBody>
      </p:sp>
      <p:sp>
        <p:nvSpPr>
          <p:cNvPr id="8" name="text" descr="{&quot;templafy&quot;:{&quot;id&quot;:&quot;ca8aa98a-e279-407f-a00e-91f2fab21d1b&quot;}}" title="UserProfile.Office.Virksomhed_{{DocumentLanguage}}">
            <a:extLst>
              <a:ext uri="{FF2B5EF4-FFF2-40B4-BE49-F238E27FC236}">
                <a16:creationId xmlns:a16="http://schemas.microsoft.com/office/drawing/2014/main" id="{6146C491-F52C-4CC4-B68A-1B556B13EC12}"/>
              </a:ext>
            </a:extLst>
          </p:cNvPr>
          <p:cNvSpPr txBox="1"/>
          <p:nvPr userDrawn="1"/>
        </p:nvSpPr>
        <p:spPr>
          <a:xfrm>
            <a:off x="1366838" y="207098"/>
            <a:ext cx="6120000" cy="215444"/>
          </a:xfrm>
          <a:prstGeom prst="rect">
            <a:avLst/>
          </a:prstGeom>
          <a:noFill/>
        </p:spPr>
        <p:txBody>
          <a:bodyPr wrap="square" lIns="0" tIns="0" rIns="0" bIns="0" rtlCol="0">
            <a:noAutofit/>
          </a:bodyPr>
          <a:lstStyle/>
          <a:p>
            <a:r>
              <a:rPr lang="da-DK" sz="1400" b="1" noProof="0" dirty="0">
                <a:solidFill>
                  <a:srgbClr val="565656"/>
                </a:solidFill>
              </a:rPr>
              <a:t>Bispebjerg og Frederiksberg Hospital</a:t>
            </a:r>
          </a:p>
        </p:txBody>
      </p:sp>
      <p:sp>
        <p:nvSpPr>
          <p:cNvPr id="9" name="text" descr="{&quot;templafy&quot;:{&quot;id&quot;:&quot;6936adc3-d27d-443a-a2cd-44c91981d481&quot;}}" title="UserProfile.CenterFreeText">
            <a:extLst>
              <a:ext uri="{FF2B5EF4-FFF2-40B4-BE49-F238E27FC236}">
                <a16:creationId xmlns:a16="http://schemas.microsoft.com/office/drawing/2014/main" id="{EFE9D610-3E2D-4336-BFED-06307C757B93}"/>
              </a:ext>
            </a:extLst>
          </p:cNvPr>
          <p:cNvSpPr txBox="1">
            <a:spLocks/>
          </p:cNvSpPr>
          <p:nvPr userDrawn="1"/>
        </p:nvSpPr>
        <p:spPr>
          <a:xfrm>
            <a:off x="1366838" y="404686"/>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p>
        </p:txBody>
      </p:sp>
      <p:sp>
        <p:nvSpPr>
          <p:cNvPr id="10" name="text" descr="{&quot;templafy&quot;:{&quot;id&quot;:&quot;473c0a2f-5799-4995-8985-967231b3cdc5&quot;}}" hidden="1" title="UserProfile.Centers.Center_{{DocumentLanguage}}">
            <a:extLst>
              <a:ext uri="{FF2B5EF4-FFF2-40B4-BE49-F238E27FC236}">
                <a16:creationId xmlns:a16="http://schemas.microsoft.com/office/drawing/2014/main" id="{7CDCCB15-F3B6-4E12-8F8C-26477B502FF5}"/>
              </a:ext>
            </a:extLst>
          </p:cNvPr>
          <p:cNvSpPr txBox="1">
            <a:spLocks/>
          </p:cNvSpPr>
          <p:nvPr userDrawn="1"/>
        </p:nvSpPr>
        <p:spPr>
          <a:xfrm>
            <a:off x="1366838" y="404664"/>
            <a:ext cx="6120000"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2" name="text" descr="{&quot;templafy&quot;:{&quot;id&quot;:&quot;0a5c813f-8f05-4bd5-8438-5c299515ed28&quot;}}" title="Form.PresentationTitle">
            <a:extLst>
              <a:ext uri="{FF2B5EF4-FFF2-40B4-BE49-F238E27FC236}">
                <a16:creationId xmlns:a16="http://schemas.microsoft.com/office/drawing/2014/main" id="{65CA55F8-E335-4AC4-9CBD-C2ED54C997C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541046258" name="image" descr="{&quot;templafy&quot;:{&quot;id&quot;:&quot;c0811287-3a2a-4f26-a354-b3825645baac&quot;}}"/>
          <p:cNvPicPr>
            <a:picLocks noChangeAspect="1"/>
          </p:cNvPicPr>
          <p:nvPr/>
        </p:nvPicPr>
        <p:blipFill>
          <a:blip r:embed="rId3"/>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CE54899A-3EBE-4219-AFB1-9E08B2D8E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489547824" name="image" descr="{&quot;templafy&quot;:{&quot;id&quot;:&quot;d047f739-96bb-4dcf-8033-82db1008f9fd&quot;}}"/>
          <p:cNvPicPr>
            <a:picLocks noChangeAspect="1"/>
          </p:cNvPicPr>
          <p:nvPr/>
        </p:nvPicPr>
        <p:blipFill>
          <a:blip r:embed="rId5"/>
          <a:stretch>
            <a:fillRect/>
          </a:stretch>
        </p:blipFill>
        <p:spPr>
          <a:xfrm>
            <a:off x="5773324" y="6314400"/>
            <a:ext cx="1324800" cy="421200"/>
          </a:xfrm>
          <a:prstGeom prst="rect">
            <a:avLst/>
          </a:prstGeom>
        </p:spPr>
      </p:pic>
      <p:pic>
        <p:nvPicPr>
          <p:cNvPr id="390238853" name="image" descr="{&quot;templafy&quot;:{&quot;id&quot;:&quot;e87b9da1-a800-4c1d-9d30-e8e07608f4d1&quot;}}"/>
          <p:cNvPicPr>
            <a:picLocks noChangeAspect="1"/>
          </p:cNvPicPr>
          <p:nvPr/>
        </p:nvPicPr>
        <p:blipFill>
          <a:blip r:embed="rId5"/>
          <a:stretch>
            <a:fillRect/>
          </a:stretch>
        </p:blipFill>
        <p:spPr>
          <a:xfrm>
            <a:off x="11069013" y="872704"/>
            <a:ext cx="871200" cy="900000"/>
          </a:xfrm>
          <a:prstGeom prst="rect">
            <a:avLst/>
          </a:prstGeom>
        </p:spPr>
      </p:pic>
      <p:pic>
        <p:nvPicPr>
          <p:cNvPr id="545664930" name="image" descr="{&quot;templafy&quot;:{&quot;id&quot;:&quot;76bdb1d4-96b2-4b7d-8970-4637d1169daa&quot;}}"/>
          <p:cNvPicPr>
            <a:picLocks noChangeAspect="1"/>
          </p:cNvPicPr>
          <p:nvPr/>
        </p:nvPicPr>
        <p:blipFill>
          <a:blip r:embed="rId5"/>
          <a:stretch>
            <a:fillRect/>
          </a:stretch>
        </p:blipFill>
        <p:spPr>
          <a:xfrm>
            <a:off x="11069013" y="260648"/>
            <a:ext cx="871200" cy="900000"/>
          </a:xfrm>
          <a:prstGeom prst="rect">
            <a:avLst/>
          </a:prstGeom>
        </p:spPr>
      </p:pic>
      <p:sp>
        <p:nvSpPr>
          <p:cNvPr id="25" name="text" descr="{&quot;templafy&quot;:{&quot;id&quot;:&quot;d8cf9706-1bd8-4d7b-8487-de901490d83f&quot;}}" title="UserProfile.Name">
            <a:extLst>
              <a:ext uri="{FF2B5EF4-FFF2-40B4-BE49-F238E27FC236}">
                <a16:creationId xmlns:a16="http://schemas.microsoft.com/office/drawing/2014/main" id="{29196FA7-035F-42A9-9CB1-B3531C1BCAD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
        <p:nvSpPr>
          <p:cNvPr id="26" name="text" descr="{&quot;templafy&quot;:{&quot;id&quot;:&quot;76c05dd4-c46b-49c9-aff0-878b0db5b145&quot;}}" hidden="1" title="Form.Manuel_dato">
            <a:extLst>
              <a:ext uri="{FF2B5EF4-FFF2-40B4-BE49-F238E27FC236}">
                <a16:creationId xmlns:a16="http://schemas.microsoft.com/office/drawing/2014/main" id="{BDFC733C-32E6-4B9B-9AFE-2B046104CDB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pic>
        <p:nvPicPr>
          <p:cNvPr id="1080057977" name="image" descr="{&quot;templafy&quot;:{&quot;id&quot;:&quot;7c824e82-42f8-4b70-a7a7-d3c28f78dc4e&quot;}}"/>
          <p:cNvPicPr>
            <a:picLocks noChangeAspect="1"/>
          </p:cNvPicPr>
          <p:nvPr/>
        </p:nvPicPr>
        <p:blipFill>
          <a:blip r:embed="rId5"/>
          <a:stretch>
            <a:fillRect/>
          </a:stretch>
        </p:blipFill>
        <p:spPr>
          <a:xfrm>
            <a:off x="9957600" y="97200"/>
            <a:ext cx="2178000" cy="684000"/>
          </a:xfrm>
          <a:prstGeom prst="rect">
            <a:avLst/>
          </a:prstGeom>
        </p:spPr>
      </p:pic>
    </p:spTree>
    <p:extLst>
      <p:ext uri="{BB962C8B-B14F-4D97-AF65-F5344CB8AC3E}">
        <p14:creationId xmlns:p14="http://schemas.microsoft.com/office/powerpoint/2010/main" val="19718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dt billedformat">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sp>
        <p:nvSpPr>
          <p:cNvPr id="15" name="Pladsholder til billede 2">
            <a:extLst>
              <a:ext uri="{FF2B5EF4-FFF2-40B4-BE49-F238E27FC236}">
                <a16:creationId xmlns:a16="http://schemas.microsoft.com/office/drawing/2014/main" id="{C870A587-0A3A-42CA-9458-234900FF9E46}"/>
              </a:ext>
            </a:extLst>
          </p:cNvPr>
          <p:cNvSpPr>
            <a:spLocks noGrp="1"/>
          </p:cNvSpPr>
          <p:nvPr>
            <p:ph type="pic" sz="quarter" idx="16" hasCustomPrompt="1"/>
          </p:nvPr>
        </p:nvSpPr>
        <p:spPr>
          <a:xfrm>
            <a:off x="0" y="1"/>
            <a:ext cx="12191999" cy="6858000"/>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Tree>
    <p:extLst>
      <p:ext uri="{BB962C8B-B14F-4D97-AF65-F5344CB8AC3E}">
        <p14:creationId xmlns:p14="http://schemas.microsoft.com/office/powerpoint/2010/main" val="250935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48" y="539751"/>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16" name="Text Box 2">
            <a:extLst>
              <a:ext uri="{FF2B5EF4-FFF2-40B4-BE49-F238E27FC236}">
                <a16:creationId xmlns:a16="http://schemas.microsoft.com/office/drawing/2014/main" id="{9ED1F91D-CAD7-4803-B48E-26A1E9D1349D}"/>
              </a:ext>
            </a:extLst>
          </p:cNvPr>
          <p:cNvSpPr txBox="1">
            <a:spLocks noChangeArrowheads="1"/>
          </p:cNvSpPr>
          <p:nvPr userDrawn="1"/>
        </p:nvSpPr>
        <p:spPr bwMode="auto">
          <a:xfrm>
            <a:off x="558800" y="1479519"/>
            <a:ext cx="228036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8" name="1 Forøg formindsk">
            <a:extLst>
              <a:ext uri="{FF2B5EF4-FFF2-40B4-BE49-F238E27FC236}">
                <a16:creationId xmlns:a16="http://schemas.microsoft.com/office/drawing/2014/main" id="{C1320887-C283-44C4-A258-0F4F30AB9BB8}"/>
              </a:ext>
            </a:extLst>
          </p:cNvPr>
          <p:cNvPicPr>
            <a:picLocks noChangeAspect="1"/>
          </p:cNvPicPr>
          <p:nvPr userDrawn="1"/>
        </p:nvPicPr>
        <p:blipFill>
          <a:blip r:embed="rId2"/>
          <a:stretch>
            <a:fillRect/>
          </a:stretch>
        </p:blipFill>
        <p:spPr>
          <a:xfrm>
            <a:off x="2719597" y="2564168"/>
            <a:ext cx="549328" cy="285228"/>
          </a:xfrm>
          <a:prstGeom prst="rect">
            <a:avLst/>
          </a:prstGeom>
        </p:spPr>
      </p:pic>
      <p:pic>
        <p:nvPicPr>
          <p:cNvPr id="20" name="3 Layout">
            <a:extLst>
              <a:ext uri="{FF2B5EF4-FFF2-40B4-BE49-F238E27FC236}">
                <a16:creationId xmlns:a16="http://schemas.microsoft.com/office/drawing/2014/main" id="{65C4A96F-1A4B-422A-A364-36A11A350F15}"/>
              </a:ext>
            </a:extLst>
          </p:cNvPr>
          <p:cNvPicPr>
            <a:picLocks noChangeAspect="1"/>
          </p:cNvPicPr>
          <p:nvPr userDrawn="1"/>
        </p:nvPicPr>
        <p:blipFill rotWithShape="1">
          <a:blip r:embed="rId3"/>
          <a:srcRect l="36944" r="2272" b="69429"/>
          <a:stretch/>
        </p:blipFill>
        <p:spPr>
          <a:xfrm>
            <a:off x="2748981" y="3277001"/>
            <a:ext cx="593368" cy="192211"/>
          </a:xfrm>
          <a:prstGeom prst="rect">
            <a:avLst/>
          </a:prstGeom>
        </p:spPr>
      </p:pic>
      <p:pic>
        <p:nvPicPr>
          <p:cNvPr id="21" name="4 Nulstil">
            <a:extLst>
              <a:ext uri="{FF2B5EF4-FFF2-40B4-BE49-F238E27FC236}">
                <a16:creationId xmlns:a16="http://schemas.microsoft.com/office/drawing/2014/main" id="{B4442F1F-206C-4948-A2CE-402C8A7844FA}"/>
              </a:ext>
            </a:extLst>
          </p:cNvPr>
          <p:cNvPicPr>
            <a:picLocks noChangeAspect="1"/>
          </p:cNvPicPr>
          <p:nvPr userDrawn="1"/>
        </p:nvPicPr>
        <p:blipFill>
          <a:blip r:embed="rId4"/>
          <a:stretch>
            <a:fillRect/>
          </a:stretch>
        </p:blipFill>
        <p:spPr>
          <a:xfrm>
            <a:off x="2748981" y="4655118"/>
            <a:ext cx="547241" cy="197798"/>
          </a:xfrm>
          <a:prstGeom prst="rect">
            <a:avLst/>
          </a:prstGeom>
        </p:spPr>
      </p:pic>
      <p:sp>
        <p:nvSpPr>
          <p:cNvPr id="22" name="Text Box 3">
            <a:extLst>
              <a:ext uri="{FF2B5EF4-FFF2-40B4-BE49-F238E27FC236}">
                <a16:creationId xmlns:a16="http://schemas.microsoft.com/office/drawing/2014/main" id="{AC472DCD-3E25-4024-9053-0797118E2199}"/>
              </a:ext>
            </a:extLst>
          </p:cNvPr>
          <p:cNvSpPr txBox="1">
            <a:spLocks noChangeArrowheads="1"/>
          </p:cNvSpPr>
          <p:nvPr userDrawn="1"/>
        </p:nvSpPr>
        <p:spPr bwMode="auto">
          <a:xfrm>
            <a:off x="4341331" y="1479519"/>
            <a:ext cx="216079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eller hvilken som helst anden pladsholder, klik på pladsholderens kant. TIP: Hold Shift nede og klik på pladsholderen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A. Indsæt firma billede</a:t>
            </a:r>
            <a:endParaRPr lang="da-DK"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1. Klik på den blå </a:t>
            </a:r>
            <a:r>
              <a:rPr lang="da-DK" altLang="da-DK" sz="900" b="1" baseline="0" noProof="1">
                <a:solidFill>
                  <a:schemeClr val="tx1"/>
                </a:solidFill>
                <a:latin typeface="Arial" panose="020B0604020202020204" pitchFamily="34" charset="0"/>
                <a:cs typeface="Arial" panose="020B0604020202020204" pitchFamily="34" charset="0"/>
              </a:rPr>
              <a:t>Templafy</a:t>
            </a:r>
            <a:r>
              <a:rPr lang="da-DK" altLang="da-DK" sz="900" b="0" baseline="0" noProof="1">
                <a:solidFill>
                  <a:schemeClr val="tx1"/>
                </a:solidFill>
                <a:latin typeface="Arial" panose="020B0604020202020204" pitchFamily="34" charset="0"/>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baseline="0" noProof="1">
                <a:solidFill>
                  <a:schemeClr val="tx1"/>
                </a:solidFill>
                <a:latin typeface="Arial" panose="020B0604020202020204" pitchFamily="34" charset="0"/>
                <a:cs typeface="Arial" panose="020B0604020202020204" pitchFamily="34" charset="0"/>
              </a:rPr>
              <a:t>2. I drop ned menuen, vælg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eller klik på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i="0" baseline="0" noProof="1">
                <a:solidFill>
                  <a:schemeClr val="tx1"/>
                </a:solidFill>
                <a:latin typeface="Arial" panose="020B0604020202020204" pitchFamily="34" charset="0"/>
                <a:cs typeface="Arial" panose="020B0604020202020204" pitchFamily="34" charset="0"/>
              </a:rPr>
              <a:t>-knappen</a:t>
            </a:r>
            <a:r>
              <a:rPr lang="da-DK" altLang="da-DK" sz="900" b="0" baseline="0" noProof="1">
                <a:solidFill>
                  <a:schemeClr val="tx1"/>
                </a:solidFill>
                <a:latin typeface="Arial" panose="020B0604020202020204" pitchFamily="34" charset="0"/>
                <a:cs typeface="Arial" panose="020B0604020202020204" pitchFamily="34" charset="0"/>
              </a:rPr>
              <a:t> i Templafy vinduet i højre side af skærmen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B. Browse efter andre billeder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a:t>
            </a:r>
            <a:r>
              <a:rPr lang="da-DK" altLang="da-DK" sz="900" b="0" baseline="0" noProof="1">
                <a:solidFill>
                  <a:schemeClr val="tx1"/>
                </a:solidFill>
                <a:latin typeface="Arial" panose="020B0604020202020204" pitchFamily="34" charset="0"/>
                <a:cs typeface="Arial" panose="020B0604020202020204" pitchFamily="34" charset="0"/>
              </a:rPr>
              <a:t>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Indsæt</a:t>
            </a:r>
            <a:r>
              <a:rPr lang="da-DK" altLang="da-DK" sz="900" b="0" baseline="0" noProof="1">
                <a:solidFill>
                  <a:schemeClr val="tx1"/>
                </a:solidFill>
                <a:latin typeface="Arial" panose="020B0604020202020204" pitchFamily="34" charset="0"/>
                <a:cs typeface="Arial" panose="020B0604020202020204" pitchFamily="34" charset="0"/>
              </a:rPr>
              <a:t> for at browse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efter et billede</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dirty="0">
                <a:solidFill>
                  <a:srgbClr val="000000"/>
                </a:solidFill>
                <a:latin typeface="Arial" panose="020B0604020202020204" pitchFamily="34" charset="0"/>
                <a:ea typeface="Times New Roman" panose="02020603050405020304" pitchFamily="18" charset="0"/>
              </a:rPr>
              <a:t>C. Indsæt et kopieret billede</a:t>
            </a:r>
            <a:endParaRPr lang="da-DK"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r>
              <a:rPr lang="da-DK" altLang="da-DK" sz="900" b="1" baseline="0" noProof="1">
                <a:solidFill>
                  <a:schemeClr val="tx1"/>
                </a:solidFill>
                <a:latin typeface="Arial" panose="020B0604020202020204" pitchFamily="34" charset="0"/>
                <a:cs typeface="Arial" panose="020B0604020202020204" pitchFamily="34" charset="0"/>
              </a:rPr>
              <a:t> </a:t>
            </a:r>
            <a:br>
              <a:rPr lang="da-DK" altLang="da-DK" sz="900" b="1"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 </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Paste</a:t>
            </a:r>
            <a:r>
              <a:rPr lang="da-DK" altLang="da-DK" sz="900" b="0" baseline="0" noProof="1">
                <a:solidFill>
                  <a:schemeClr val="tx1"/>
                </a:solidFill>
                <a:latin typeface="Arial" panose="020B0604020202020204" pitchFamily="34" charset="0"/>
                <a:cs typeface="Arial" panose="020B0604020202020204" pitchFamily="34" charset="0"/>
              </a:rPr>
              <a:t> for at indsætte det kopierede billede</a:t>
            </a:r>
            <a:endParaRPr lang="da-DK" alt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grpSp>
        <p:nvGrpSpPr>
          <p:cNvPr id="23" name="Gruppe 22">
            <a:extLst>
              <a:ext uri="{FF2B5EF4-FFF2-40B4-BE49-F238E27FC236}">
                <a16:creationId xmlns:a16="http://schemas.microsoft.com/office/drawing/2014/main" id="{1F9AF259-CD67-4F52-9A1F-EC718D03CD3D}"/>
              </a:ext>
            </a:extLst>
          </p:cNvPr>
          <p:cNvGrpSpPr/>
          <p:nvPr userDrawn="1"/>
        </p:nvGrpSpPr>
        <p:grpSpPr>
          <a:xfrm>
            <a:off x="6241457" y="3341699"/>
            <a:ext cx="740398" cy="934814"/>
            <a:chOff x="6398620" y="3815586"/>
            <a:chExt cx="740398" cy="934814"/>
          </a:xfrm>
        </p:grpSpPr>
        <p:pic>
          <p:nvPicPr>
            <p:cNvPr id="24" name="6 Crop">
              <a:extLst>
                <a:ext uri="{FF2B5EF4-FFF2-40B4-BE49-F238E27FC236}">
                  <a16:creationId xmlns:a16="http://schemas.microsoft.com/office/drawing/2014/main" id="{9CB1AB9A-B60D-4B1E-9CBF-74CFC0E38437}"/>
                </a:ext>
              </a:extLst>
            </p:cNvPr>
            <p:cNvPicPr>
              <a:picLocks noChangeAspect="1"/>
            </p:cNvPicPr>
            <p:nvPr userDrawn="1"/>
          </p:nvPicPr>
          <p:blipFill>
            <a:blip r:embed="rId5"/>
            <a:stretch>
              <a:fillRect/>
            </a:stretch>
          </p:blipFill>
          <p:spPr>
            <a:xfrm>
              <a:off x="6398620" y="3815586"/>
              <a:ext cx="337400" cy="321707"/>
            </a:xfrm>
            <a:prstGeom prst="rect">
              <a:avLst/>
            </a:prstGeom>
          </p:spPr>
        </p:pic>
        <p:pic>
          <p:nvPicPr>
            <p:cNvPr id="25" name="Billede 24">
              <a:extLst>
                <a:ext uri="{FF2B5EF4-FFF2-40B4-BE49-F238E27FC236}">
                  <a16:creationId xmlns:a16="http://schemas.microsoft.com/office/drawing/2014/main" id="{85D034CD-5AB5-4128-B1ED-C46433151D28}"/>
                </a:ext>
              </a:extLst>
            </p:cNvPr>
            <p:cNvPicPr>
              <a:picLocks noChangeAspect="1"/>
            </p:cNvPicPr>
            <p:nvPr userDrawn="1"/>
          </p:nvPicPr>
          <p:blipFill rotWithShape="1">
            <a:blip r:embed="rId6"/>
            <a:srcRect l="1304" t="11451" r="30180" b="26335"/>
            <a:stretch/>
          </p:blipFill>
          <p:spPr>
            <a:xfrm>
              <a:off x="6442770" y="4118189"/>
              <a:ext cx="696248" cy="632211"/>
            </a:xfrm>
            <a:prstGeom prst="rect">
              <a:avLst/>
            </a:prstGeom>
            <a:ln w="3175">
              <a:solidFill>
                <a:schemeClr val="bg1">
                  <a:lumMod val="95000"/>
                </a:schemeClr>
              </a:solidFill>
            </a:ln>
          </p:spPr>
        </p:pic>
      </p:grpSp>
      <p:grpSp>
        <p:nvGrpSpPr>
          <p:cNvPr id="28" name="Gruppe 27">
            <a:extLst>
              <a:ext uri="{FF2B5EF4-FFF2-40B4-BE49-F238E27FC236}">
                <a16:creationId xmlns:a16="http://schemas.microsoft.com/office/drawing/2014/main" id="{6E0524AF-02C9-42C0-A17F-A5980D805B44}"/>
              </a:ext>
            </a:extLst>
          </p:cNvPr>
          <p:cNvGrpSpPr/>
          <p:nvPr userDrawn="1"/>
        </p:nvGrpSpPr>
        <p:grpSpPr>
          <a:xfrm>
            <a:off x="6234489" y="4380694"/>
            <a:ext cx="740397" cy="929593"/>
            <a:chOff x="6391652" y="4854581"/>
            <a:chExt cx="740397" cy="929593"/>
          </a:xfrm>
        </p:grpSpPr>
        <p:pic>
          <p:nvPicPr>
            <p:cNvPr id="29" name="6 Crop">
              <a:extLst>
                <a:ext uri="{FF2B5EF4-FFF2-40B4-BE49-F238E27FC236}">
                  <a16:creationId xmlns:a16="http://schemas.microsoft.com/office/drawing/2014/main" id="{9F98BB02-E51F-4746-B69E-9C7114826495}"/>
                </a:ext>
              </a:extLst>
            </p:cNvPr>
            <p:cNvPicPr>
              <a:picLocks noChangeAspect="1"/>
            </p:cNvPicPr>
            <p:nvPr userDrawn="1"/>
          </p:nvPicPr>
          <p:blipFill>
            <a:blip r:embed="rId5"/>
            <a:stretch>
              <a:fillRect/>
            </a:stretch>
          </p:blipFill>
          <p:spPr>
            <a:xfrm>
              <a:off x="6391652" y="4854581"/>
              <a:ext cx="337400" cy="321707"/>
            </a:xfrm>
            <a:prstGeom prst="rect">
              <a:avLst/>
            </a:prstGeom>
          </p:spPr>
        </p:pic>
        <p:pic>
          <p:nvPicPr>
            <p:cNvPr id="36" name="Billede 35">
              <a:extLst>
                <a:ext uri="{FF2B5EF4-FFF2-40B4-BE49-F238E27FC236}">
                  <a16:creationId xmlns:a16="http://schemas.microsoft.com/office/drawing/2014/main" id="{F03B3F55-2CD4-4955-87F4-7332ABF9C31A}"/>
                </a:ext>
              </a:extLst>
            </p:cNvPr>
            <p:cNvPicPr>
              <a:picLocks noChangeAspect="1"/>
            </p:cNvPicPr>
            <p:nvPr userDrawn="1"/>
          </p:nvPicPr>
          <p:blipFill rotWithShape="1">
            <a:blip r:embed="rId7"/>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7" name="Gruppe 36">
            <a:extLst>
              <a:ext uri="{FF2B5EF4-FFF2-40B4-BE49-F238E27FC236}">
                <a16:creationId xmlns:a16="http://schemas.microsoft.com/office/drawing/2014/main" id="{570C9D30-5E46-4A8F-8AF8-0A3A35FF4070}"/>
              </a:ext>
            </a:extLst>
          </p:cNvPr>
          <p:cNvGrpSpPr/>
          <p:nvPr userDrawn="1"/>
        </p:nvGrpSpPr>
        <p:grpSpPr>
          <a:xfrm>
            <a:off x="6285608" y="2237665"/>
            <a:ext cx="676669" cy="997704"/>
            <a:chOff x="6442771" y="2574072"/>
            <a:chExt cx="676669" cy="997704"/>
          </a:xfrm>
        </p:grpSpPr>
        <p:pic>
          <p:nvPicPr>
            <p:cNvPr id="38" name="Billede 37">
              <a:extLst>
                <a:ext uri="{FF2B5EF4-FFF2-40B4-BE49-F238E27FC236}">
                  <a16:creationId xmlns:a16="http://schemas.microsoft.com/office/drawing/2014/main" id="{6459B022-C4F9-472E-A75D-684BCC545ABD}"/>
                </a:ext>
              </a:extLst>
            </p:cNvPr>
            <p:cNvPicPr>
              <a:picLocks noChangeAspect="1"/>
            </p:cNvPicPr>
            <p:nvPr userDrawn="1"/>
          </p:nvPicPr>
          <p:blipFill>
            <a:blip r:embed="rId8"/>
            <a:stretch>
              <a:fillRect/>
            </a:stretch>
          </p:blipFill>
          <p:spPr>
            <a:xfrm>
              <a:off x="6442771" y="2574072"/>
              <a:ext cx="305786" cy="365851"/>
            </a:xfrm>
            <a:prstGeom prst="rect">
              <a:avLst/>
            </a:prstGeom>
          </p:spPr>
        </p:pic>
        <p:pic>
          <p:nvPicPr>
            <p:cNvPr id="39" name="Billede 38">
              <a:extLst>
                <a:ext uri="{FF2B5EF4-FFF2-40B4-BE49-F238E27FC236}">
                  <a16:creationId xmlns:a16="http://schemas.microsoft.com/office/drawing/2014/main" id="{6676C55A-9D05-4855-A873-5DA79C75422A}"/>
                </a:ext>
              </a:extLst>
            </p:cNvPr>
            <p:cNvPicPr>
              <a:picLocks noChangeAspect="1"/>
            </p:cNvPicPr>
            <p:nvPr userDrawn="1"/>
          </p:nvPicPr>
          <p:blipFill rotWithShape="1">
            <a:blip r:embed="rId9"/>
            <a:srcRect l="1432" t="16308" r="2422" b="1509"/>
            <a:stretch/>
          </p:blipFill>
          <p:spPr>
            <a:xfrm>
              <a:off x="6444587" y="2943287"/>
              <a:ext cx="674853" cy="628489"/>
            </a:xfrm>
            <a:prstGeom prst="rect">
              <a:avLst/>
            </a:prstGeom>
            <a:ln w="3175">
              <a:solidFill>
                <a:schemeClr val="bg1">
                  <a:lumMod val="95000"/>
                </a:schemeClr>
              </a:solidFill>
            </a:ln>
          </p:spPr>
        </p:pic>
      </p:grpSp>
      <p:sp>
        <p:nvSpPr>
          <p:cNvPr id="40" name="Text Box 3">
            <a:extLst>
              <a:ext uri="{FF2B5EF4-FFF2-40B4-BE49-F238E27FC236}">
                <a16:creationId xmlns:a16="http://schemas.microsoft.com/office/drawing/2014/main" id="{3D524C37-9B03-4C43-9C67-F15B8611C77C}"/>
              </a:ext>
            </a:extLst>
          </p:cNvPr>
          <p:cNvSpPr txBox="1">
            <a:spLocks noChangeArrowheads="1"/>
          </p:cNvSpPr>
          <p:nvPr userDrawn="1"/>
        </p:nvSpPr>
        <p:spPr bwMode="auto">
          <a:xfrm>
            <a:off x="7982683" y="1479519"/>
            <a:ext cx="2566254"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indsætter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et nyt, kan billedet lægge sig foran tekst og grafik. Hvis dette sker, højreklik på billedet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og vælg </a:t>
            </a:r>
            <a:r>
              <a:rPr lang="da-DK" altLang="da-DK" sz="900" b="1" noProof="1">
                <a:solidFill>
                  <a:schemeClr val="tx1"/>
                </a:solidFill>
                <a:latin typeface="Arial" panose="020B0604020202020204" pitchFamily="34" charset="0"/>
                <a:cs typeface="Arial" panose="020B0604020202020204" pitchFamily="34" charset="0"/>
              </a:rPr>
              <a:t>Placer bagest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(Tekst kommer fra Templafy)</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p:txBody>
      </p:sp>
      <p:pic>
        <p:nvPicPr>
          <p:cNvPr id="41" name="6 Beskær">
            <a:extLst>
              <a:ext uri="{FF2B5EF4-FFF2-40B4-BE49-F238E27FC236}">
                <a16:creationId xmlns:a16="http://schemas.microsoft.com/office/drawing/2014/main" id="{6D747865-747C-4723-A63A-8AA2425D45DC}"/>
              </a:ext>
            </a:extLst>
          </p:cNvPr>
          <p:cNvPicPr>
            <a:picLocks noChangeAspect="1"/>
          </p:cNvPicPr>
          <p:nvPr userDrawn="1"/>
        </p:nvPicPr>
        <p:blipFill>
          <a:blip r:embed="rId5"/>
          <a:stretch>
            <a:fillRect/>
          </a:stretch>
        </p:blipFill>
        <p:spPr>
          <a:xfrm>
            <a:off x="10085312" y="1658669"/>
            <a:ext cx="337400" cy="321707"/>
          </a:xfrm>
          <a:prstGeom prst="rect">
            <a:avLst/>
          </a:prstGeom>
        </p:spPr>
      </p:pic>
      <p:pic>
        <p:nvPicPr>
          <p:cNvPr id="42" name="7 Skalér billede">
            <a:extLst>
              <a:ext uri="{FF2B5EF4-FFF2-40B4-BE49-F238E27FC236}">
                <a16:creationId xmlns:a16="http://schemas.microsoft.com/office/drawing/2014/main" id="{5183FB2B-6E9E-41FC-88C0-479135A148CA}"/>
              </a:ext>
            </a:extLst>
          </p:cNvPr>
          <p:cNvPicPr>
            <a:picLocks noChangeAspect="1"/>
          </p:cNvPicPr>
          <p:nvPr userDrawn="1"/>
        </p:nvPicPr>
        <p:blipFill>
          <a:blip r:embed="rId10"/>
          <a:stretch>
            <a:fillRect/>
          </a:stretch>
        </p:blipFill>
        <p:spPr>
          <a:xfrm>
            <a:off x="10085312" y="2019309"/>
            <a:ext cx="359695" cy="335309"/>
          </a:xfrm>
          <a:prstGeom prst="rect">
            <a:avLst/>
          </a:prstGeom>
        </p:spPr>
      </p:pic>
      <p:sp>
        <p:nvSpPr>
          <p:cNvPr id="5" name="Date Placeholder 4" hidden="1">
            <a:extLst>
              <a:ext uri="{FF2B5EF4-FFF2-40B4-BE49-F238E27FC236}">
                <a16:creationId xmlns:a16="http://schemas.microsoft.com/office/drawing/2014/main" id="{F5A184B9-90D9-4973-987E-71621E0A2998}"/>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D015F341-CDF3-4F74-8F12-0BEE095749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8D0652-AB80-46FC-A21E-38F4C38953DA}"/>
              </a:ext>
            </a:extLst>
          </p:cNvPr>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11484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366837" y="872078"/>
            <a:ext cx="10137776" cy="826910"/>
          </a:xfrm>
          <a:prstGeom prst="rect">
            <a:avLst/>
          </a:prstGeom>
        </p:spPr>
        <p:txBody>
          <a:bodyPr vert="horz" lIns="0" tIns="0" rIns="0" bIns="0" rtlCol="0" anchor="b" anchorCtr="0">
            <a:noAutofit/>
          </a:bodyPr>
          <a:lstStyle/>
          <a:p>
            <a:r>
              <a:rPr lang="da-DK" dirty="0"/>
              <a:t>Overskrift 28pt i max. to linjer </a:t>
            </a:r>
            <a:br>
              <a:rPr lang="da-DK" dirty="0"/>
            </a:br>
            <a:r>
              <a:rPr lang="da-DK" dirty="0"/>
              <a:t>teksten vokser opad</a:t>
            </a:r>
          </a:p>
        </p:txBody>
      </p:sp>
      <p:sp>
        <p:nvSpPr>
          <p:cNvPr id="3" name="Pladsholder til tekst 2"/>
          <p:cNvSpPr>
            <a:spLocks noGrp="1"/>
          </p:cNvSpPr>
          <p:nvPr>
            <p:ph type="body" idx="1"/>
          </p:nvPr>
        </p:nvSpPr>
        <p:spPr>
          <a:xfrm>
            <a:off x="1366837" y="1993525"/>
            <a:ext cx="10137776" cy="3491288"/>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6" name="Pladsholder til diasnummer 5"/>
          <p:cNvSpPr>
            <a:spLocks noGrp="1"/>
          </p:cNvSpPr>
          <p:nvPr>
            <p:ph type="sldNum" sz="quarter" idx="4"/>
          </p:nvPr>
        </p:nvSpPr>
        <p:spPr>
          <a:xfrm>
            <a:off x="11504613" y="6288074"/>
            <a:ext cx="687386" cy="180000"/>
          </a:xfrm>
          <a:prstGeom prst="rect">
            <a:avLst/>
          </a:prstGeom>
        </p:spPr>
        <p:txBody>
          <a:bodyPr vert="horz" lIns="0" tIns="0" rIns="0" bIns="0" rtlCol="0" anchor="t" anchorCtr="0">
            <a:noAutofit/>
          </a:bodyPr>
          <a:lstStyle>
            <a:lvl1pPr algn="ctr">
              <a:defRPr lang="da-DK" sz="900" b="1" kern="1200" smtClean="0">
                <a:solidFill>
                  <a:schemeClr val="bg1"/>
                </a:solidFill>
                <a:latin typeface="+mn-lt"/>
                <a:ea typeface="+mn-ea"/>
                <a:cs typeface="+mn-cs"/>
              </a:defRPr>
            </a:lvl1pPr>
          </a:lstStyle>
          <a:p>
            <a:fld id="{0DAB5548-7253-48D6-B95B-F3D312A72220}" type="slidenum">
              <a:rPr lang="da-DK" smtClean="0"/>
              <a:pPr/>
              <a:t>‹nr.›</a:t>
            </a:fld>
            <a:endParaRPr lang="da-DK" dirty="0"/>
          </a:p>
        </p:txBody>
      </p:sp>
      <p:sp>
        <p:nvSpPr>
          <p:cNvPr id="5" name="Footer" hidden="1"/>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4" name="Dato" hidden="1"/>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4" r:id="rId5"/>
    <p:sldLayoutId id="2147483675" r:id="rId6"/>
    <p:sldLayoutId id="2147483667" r:id="rId7"/>
  </p:sldLayoutIdLst>
  <p:hf hdr="0"/>
  <p:txStyles>
    <p:titleStyle>
      <a:lvl1pPr algn="l" defTabSz="914400" rtl="0" eaLnBrk="1" latinLnBrk="0" hangingPunct="1">
        <a:lnSpc>
          <a:spcPct val="85000"/>
        </a:lnSpc>
        <a:spcBef>
          <a:spcPct val="0"/>
        </a:spcBef>
        <a:buNone/>
        <a:defRPr sz="28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userDrawn="1">
          <p15:clr>
            <a:srgbClr val="F26B43"/>
          </p15:clr>
        </p15:guide>
        <p15:guide id="6" orient="horz" pos="1253" userDrawn="1">
          <p15:clr>
            <a:srgbClr val="F26B43"/>
          </p15:clr>
        </p15:guide>
        <p15:guide id="7" orient="horz" pos="3455" userDrawn="1">
          <p15:clr>
            <a:srgbClr val="F26B43"/>
          </p15:clr>
        </p15:guide>
        <p15:guide id="10" pos="861" userDrawn="1">
          <p15:clr>
            <a:srgbClr val="F26B43"/>
          </p15:clr>
        </p15:guide>
        <p15:guide id="11" pos="7247" userDrawn="1">
          <p15:clr>
            <a:srgbClr val="F26B43"/>
          </p15:clr>
        </p15:guide>
        <p15:guide id="12" pos="3963" userDrawn="1">
          <p15:clr>
            <a:srgbClr val="F26B43"/>
          </p15:clr>
        </p15:guide>
        <p15:guide id="13" pos="41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9F01D-1F52-470A-9F41-151D1BCD7FFC}"/>
              </a:ext>
            </a:extLst>
          </p:cNvPr>
          <p:cNvSpPr>
            <a:spLocks noGrp="1"/>
          </p:cNvSpPr>
          <p:nvPr>
            <p:ph type="title"/>
          </p:nvPr>
        </p:nvSpPr>
        <p:spPr>
          <a:xfrm>
            <a:off x="-1176808" y="188640"/>
            <a:ext cx="9435658" cy="1981738"/>
          </a:xfrm>
        </p:spPr>
        <p:txBody>
          <a:bodyPr/>
          <a:lstStyle/>
          <a:p>
            <a:pPr algn="ctr"/>
            <a:br>
              <a:rPr lang="da-DK" dirty="0"/>
            </a:br>
            <a:r>
              <a:rPr lang="da-DK" dirty="0"/>
              <a:t>Viral pneumoni</a:t>
            </a:r>
          </a:p>
        </p:txBody>
      </p:sp>
      <p:sp>
        <p:nvSpPr>
          <p:cNvPr id="3" name="Undertitel 2">
            <a:extLst>
              <a:ext uri="{FF2B5EF4-FFF2-40B4-BE49-F238E27FC236}">
                <a16:creationId xmlns:a16="http://schemas.microsoft.com/office/drawing/2014/main" id="{859F7830-B7B2-40F5-A4BA-7285162DA894}"/>
              </a:ext>
            </a:extLst>
          </p:cNvPr>
          <p:cNvSpPr>
            <a:spLocks noGrp="1"/>
          </p:cNvSpPr>
          <p:nvPr>
            <p:ph type="subTitle" idx="1"/>
          </p:nvPr>
        </p:nvSpPr>
        <p:spPr/>
        <p:txBody>
          <a:bodyPr/>
          <a:lstStyle/>
          <a:p>
            <a:pPr algn="ctr"/>
            <a:endParaRPr lang="da-DK" dirty="0"/>
          </a:p>
          <a:p>
            <a:pPr algn="ctr"/>
            <a:r>
              <a:rPr lang="da-DK" dirty="0"/>
              <a:t>Kristina Thorsteinsson, speciallæge i infektionsmedicin.</a:t>
            </a:r>
          </a:p>
          <a:p>
            <a:pPr algn="ctr"/>
            <a:r>
              <a:rPr lang="da-DK" dirty="0"/>
              <a:t>Uddannelsesansvarlig afdelingslæge, Afdeling for Lunge-og infektionssygdomme, Bispebjerg Hospital </a:t>
            </a:r>
          </a:p>
        </p:txBody>
      </p:sp>
      <p:sp>
        <p:nvSpPr>
          <p:cNvPr id="4" name="Pladsholder til dato 3">
            <a:extLst>
              <a:ext uri="{FF2B5EF4-FFF2-40B4-BE49-F238E27FC236}">
                <a16:creationId xmlns:a16="http://schemas.microsoft.com/office/drawing/2014/main" id="{D424EBEB-D18A-47BE-8B7C-2F69383059EA}"/>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B9188BF3-46E2-42BF-AD97-F157446E258C}"/>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BD088A4B-6924-4285-948E-94CF7CD2E6D9}"/>
              </a:ext>
            </a:extLst>
          </p:cNvPr>
          <p:cNvSpPr>
            <a:spLocks noGrp="1"/>
          </p:cNvSpPr>
          <p:nvPr>
            <p:ph type="sldNum" sz="quarter" idx="12"/>
          </p:nvPr>
        </p:nvSpPr>
        <p:spPr/>
        <p:txBody>
          <a:bodyPr/>
          <a:lstStyle/>
          <a:p>
            <a:fld id="{0DAB5548-7253-48D6-B95B-F3D312A72220}" type="slidenum">
              <a:rPr lang="da-DK" smtClean="0"/>
              <a:pPr/>
              <a:t>1</a:t>
            </a:fld>
            <a:endParaRPr lang="da-DK" dirty="0"/>
          </a:p>
        </p:txBody>
      </p:sp>
      <p:pic>
        <p:nvPicPr>
          <p:cNvPr id="9" name="Billede 8" descr="Et billede, der indeholder udendørs, sky, bygning, træ&#10;&#10;AI-generated content may be incorrect.">
            <a:extLst>
              <a:ext uri="{FF2B5EF4-FFF2-40B4-BE49-F238E27FC236}">
                <a16:creationId xmlns:a16="http://schemas.microsoft.com/office/drawing/2014/main" id="{C359DFA1-F008-3EA8-D733-AD8F2FAEA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2083" y="764704"/>
            <a:ext cx="6907834" cy="4608512"/>
          </a:xfrm>
          <a:prstGeom prst="rect">
            <a:avLst/>
          </a:prstGeom>
        </p:spPr>
      </p:pic>
      <p:sp>
        <p:nvSpPr>
          <p:cNvPr id="10" name="Tekstfelt 9">
            <a:extLst>
              <a:ext uri="{FF2B5EF4-FFF2-40B4-BE49-F238E27FC236}">
                <a16:creationId xmlns:a16="http://schemas.microsoft.com/office/drawing/2014/main" id="{A9BFB2AA-2B04-4731-AD6E-088B5C2BFED8}"/>
              </a:ext>
            </a:extLst>
          </p:cNvPr>
          <p:cNvSpPr txBox="1"/>
          <p:nvPr/>
        </p:nvSpPr>
        <p:spPr>
          <a:xfrm>
            <a:off x="3251684" y="4068210"/>
            <a:ext cx="5688631" cy="1042598"/>
          </a:xfrm>
          <a:prstGeom prst="rect">
            <a:avLst/>
          </a:prstGeom>
          <a:noFill/>
        </p:spPr>
        <p:txBody>
          <a:bodyPr wrap="square" lIns="0" tIns="0" rIns="0" bIns="0" rtlCol="0">
            <a:noAutofit/>
          </a:bodyPr>
          <a:lstStyle/>
          <a:p>
            <a:pPr algn="ctr"/>
            <a:r>
              <a:rPr lang="da-DK" sz="3200" dirty="0">
                <a:solidFill>
                  <a:schemeClr val="bg1"/>
                </a:solidFill>
              </a:rPr>
              <a:t>Viral pneumoni</a:t>
            </a:r>
          </a:p>
          <a:p>
            <a:pPr algn="ctr"/>
            <a:r>
              <a:rPr lang="da-DK" sz="3200" dirty="0">
                <a:solidFill>
                  <a:schemeClr val="bg1"/>
                </a:solidFill>
              </a:rPr>
              <a:t>FSLA Svendborg</a:t>
            </a:r>
          </a:p>
        </p:txBody>
      </p:sp>
    </p:spTree>
    <p:custDataLst>
      <p:tags r:id="rId1"/>
    </p:custDataLst>
    <p:extLst>
      <p:ext uri="{BB962C8B-B14F-4D97-AF65-F5344CB8AC3E}">
        <p14:creationId xmlns:p14="http://schemas.microsoft.com/office/powerpoint/2010/main" val="234290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153722-D12D-D46F-9B14-8DC87B3B6FC1}"/>
              </a:ext>
            </a:extLst>
          </p:cNvPr>
          <p:cNvSpPr>
            <a:spLocks noGrp="1"/>
          </p:cNvSpPr>
          <p:nvPr>
            <p:ph type="title"/>
          </p:nvPr>
        </p:nvSpPr>
        <p:spPr/>
        <p:txBody>
          <a:bodyPr/>
          <a:lstStyle/>
          <a:p>
            <a:endParaRPr lang="da-DK" dirty="0"/>
          </a:p>
        </p:txBody>
      </p:sp>
      <p:sp>
        <p:nvSpPr>
          <p:cNvPr id="3" name="Pladsholder til slidenummer 2">
            <a:extLst>
              <a:ext uri="{FF2B5EF4-FFF2-40B4-BE49-F238E27FC236}">
                <a16:creationId xmlns:a16="http://schemas.microsoft.com/office/drawing/2014/main" id="{83BFDC89-7547-6A61-1541-EEF27D9CF6E8}"/>
              </a:ext>
            </a:extLst>
          </p:cNvPr>
          <p:cNvSpPr>
            <a:spLocks noGrp="1"/>
          </p:cNvSpPr>
          <p:nvPr>
            <p:ph type="sldNum" sz="quarter" idx="12"/>
          </p:nvPr>
        </p:nvSpPr>
        <p:spPr/>
        <p:txBody>
          <a:bodyPr/>
          <a:lstStyle/>
          <a:p>
            <a:fld id="{667EC89C-17A0-4E64-A6D2-B825673CEEDF}" type="slidenum">
              <a:rPr lang="da-DK" smtClean="0"/>
              <a:pPr/>
              <a:t>10</a:t>
            </a:fld>
            <a:endParaRPr lang="da-DK" dirty="0"/>
          </a:p>
        </p:txBody>
      </p:sp>
      <p:pic>
        <p:nvPicPr>
          <p:cNvPr id="7" name="Pladsholder til indhold 6">
            <a:extLst>
              <a:ext uri="{FF2B5EF4-FFF2-40B4-BE49-F238E27FC236}">
                <a16:creationId xmlns:a16="http://schemas.microsoft.com/office/drawing/2014/main" id="{018A1508-9B71-4294-0F1E-BC6A8F019BD0}"/>
              </a:ext>
            </a:extLst>
          </p:cNvPr>
          <p:cNvPicPr>
            <a:picLocks noGrp="1" noChangeAspect="1"/>
          </p:cNvPicPr>
          <p:nvPr>
            <p:ph sz="quarter" idx="13"/>
          </p:nvPr>
        </p:nvPicPr>
        <p:blipFill rotWithShape="1">
          <a:blip r:embed="rId3"/>
          <a:srcRect l="30817" t="1110" r="33926" b="75170"/>
          <a:stretch/>
        </p:blipFill>
        <p:spPr>
          <a:xfrm>
            <a:off x="767408" y="1376772"/>
            <a:ext cx="10846101" cy="4104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5933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0E42DF-3BB5-26FF-C8BF-77A8C7464423}"/>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921B8EDD-8DF1-57CC-D23D-5668B6F8642A}"/>
              </a:ext>
            </a:extLst>
          </p:cNvPr>
          <p:cNvSpPr>
            <a:spLocks noGrp="1"/>
          </p:cNvSpPr>
          <p:nvPr>
            <p:ph type="sldNum" sz="quarter" idx="12"/>
          </p:nvPr>
        </p:nvSpPr>
        <p:spPr/>
        <p:txBody>
          <a:bodyPr/>
          <a:lstStyle/>
          <a:p>
            <a:fld id="{667EC89C-17A0-4E64-A6D2-B825673CEEDF}" type="slidenum">
              <a:rPr lang="da-DK" smtClean="0"/>
              <a:pPr/>
              <a:t>11</a:t>
            </a:fld>
            <a:endParaRPr lang="da-DK" dirty="0"/>
          </a:p>
        </p:txBody>
      </p:sp>
      <p:sp>
        <p:nvSpPr>
          <p:cNvPr id="4" name="Pladsholder til indhold 3">
            <a:extLst>
              <a:ext uri="{FF2B5EF4-FFF2-40B4-BE49-F238E27FC236}">
                <a16:creationId xmlns:a16="http://schemas.microsoft.com/office/drawing/2014/main" id="{504E3031-4819-AB2A-883C-1C5D99A68296}"/>
              </a:ext>
            </a:extLst>
          </p:cNvPr>
          <p:cNvSpPr>
            <a:spLocks noGrp="1"/>
          </p:cNvSpPr>
          <p:nvPr>
            <p:ph sz="quarter" idx="13"/>
          </p:nvPr>
        </p:nvSpPr>
        <p:spPr/>
        <p:txBody>
          <a:bodyPr/>
          <a:lstStyle/>
          <a:p>
            <a:endParaRPr lang="da-DK"/>
          </a:p>
        </p:txBody>
      </p:sp>
      <p:pic>
        <p:nvPicPr>
          <p:cNvPr id="5" name="Pladsholder til indhold 5">
            <a:extLst>
              <a:ext uri="{FF2B5EF4-FFF2-40B4-BE49-F238E27FC236}">
                <a16:creationId xmlns:a16="http://schemas.microsoft.com/office/drawing/2014/main" id="{B2663DC7-BAF4-C889-4DDA-2E19290C3863}"/>
              </a:ext>
            </a:extLst>
          </p:cNvPr>
          <p:cNvPicPr>
            <a:picLocks noChangeAspect="1"/>
          </p:cNvPicPr>
          <p:nvPr/>
        </p:nvPicPr>
        <p:blipFill rotWithShape="1">
          <a:blip r:embed="rId2">
            <a:extLst>
              <a:ext uri="{28A0092B-C50C-407E-A947-70E740481C1C}">
                <a14:useLocalDpi xmlns:a14="http://schemas.microsoft.com/office/drawing/2010/main" val="0"/>
              </a:ext>
            </a:extLst>
          </a:blip>
          <a:srcRect l="28319" t="24688" r="33479" b="48558"/>
          <a:stretch/>
        </p:blipFill>
        <p:spPr>
          <a:xfrm>
            <a:off x="1181094" y="1578287"/>
            <a:ext cx="10510118" cy="41403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462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A1E628B7-DD0D-C294-C70B-1509A3CEAADE}"/>
              </a:ext>
            </a:extLst>
          </p:cNvPr>
          <p:cNvSpPr>
            <a:spLocks noGrp="1"/>
          </p:cNvSpPr>
          <p:nvPr>
            <p:ph type="sldNum" sz="quarter" idx="12"/>
          </p:nvPr>
        </p:nvSpPr>
        <p:spPr/>
        <p:txBody>
          <a:bodyPr/>
          <a:lstStyle/>
          <a:p>
            <a:fld id="{667EC89C-17A0-4E64-A6D2-B825673CEEDF}" type="slidenum">
              <a:rPr lang="da-DK" smtClean="0"/>
              <a:pPr/>
              <a:t>12</a:t>
            </a:fld>
            <a:endParaRPr lang="da-DK" dirty="0"/>
          </a:p>
        </p:txBody>
      </p:sp>
      <p:pic>
        <p:nvPicPr>
          <p:cNvPr id="6" name="Pladsholder til indhold 5">
            <a:extLst>
              <a:ext uri="{FF2B5EF4-FFF2-40B4-BE49-F238E27FC236}">
                <a16:creationId xmlns:a16="http://schemas.microsoft.com/office/drawing/2014/main" id="{80A67679-B43A-201B-A0C6-CAB41C4047BE}"/>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18167" t="50880" r="47077" b="25356"/>
          <a:stretch/>
        </p:blipFill>
        <p:spPr>
          <a:xfrm>
            <a:off x="515380" y="1196752"/>
            <a:ext cx="11161240" cy="4292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4260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DDB59-7EDC-1298-DE11-06B248DF95F4}"/>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A1E628B7-DD0D-C294-C70B-1509A3CEAADE}"/>
              </a:ext>
            </a:extLst>
          </p:cNvPr>
          <p:cNvSpPr>
            <a:spLocks noGrp="1"/>
          </p:cNvSpPr>
          <p:nvPr>
            <p:ph type="sldNum" sz="quarter" idx="12"/>
          </p:nvPr>
        </p:nvSpPr>
        <p:spPr/>
        <p:txBody>
          <a:bodyPr/>
          <a:lstStyle/>
          <a:p>
            <a:fld id="{667EC89C-17A0-4E64-A6D2-B825673CEEDF}" type="slidenum">
              <a:rPr lang="da-DK" smtClean="0"/>
              <a:pPr/>
              <a:t>13</a:t>
            </a:fld>
            <a:endParaRPr lang="da-DK" dirty="0"/>
          </a:p>
        </p:txBody>
      </p:sp>
      <p:pic>
        <p:nvPicPr>
          <p:cNvPr id="6" name="Pladsholder til indhold 5">
            <a:extLst>
              <a:ext uri="{FF2B5EF4-FFF2-40B4-BE49-F238E27FC236}">
                <a16:creationId xmlns:a16="http://schemas.microsoft.com/office/drawing/2014/main" id="{80A67679-B43A-201B-A0C6-CAB41C4047BE}"/>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3225" t="74466" r="60105" b="1554"/>
          <a:stretch/>
        </p:blipFill>
        <p:spPr>
          <a:xfrm>
            <a:off x="414437" y="1339104"/>
            <a:ext cx="11363126" cy="4179792"/>
          </a:xfrm>
          <a:prstGeom prst="rect">
            <a:avLst/>
          </a:prstGeom>
          <a:ln>
            <a:noFill/>
          </a:ln>
          <a:effectLst>
            <a:outerShdw blurRad="292100" dist="139700" dir="2700000" algn="tl" rotWithShape="0">
              <a:srgbClr val="333333">
                <a:alpha val="65000"/>
              </a:srgbClr>
            </a:outerShdw>
          </a:effectLst>
        </p:spPr>
      </p:pic>
      <p:pic>
        <p:nvPicPr>
          <p:cNvPr id="4" name="Billede 3">
            <a:extLst>
              <a:ext uri="{FF2B5EF4-FFF2-40B4-BE49-F238E27FC236}">
                <a16:creationId xmlns:a16="http://schemas.microsoft.com/office/drawing/2014/main" id="{5B50603B-467C-7D72-0651-61BD627FAB7C}"/>
              </a:ext>
            </a:extLst>
          </p:cNvPr>
          <p:cNvPicPr>
            <a:picLocks noChangeAspect="1"/>
          </p:cNvPicPr>
          <p:nvPr/>
        </p:nvPicPr>
        <p:blipFill>
          <a:blip r:embed="rId4"/>
          <a:stretch>
            <a:fillRect/>
          </a:stretch>
        </p:blipFill>
        <p:spPr>
          <a:xfrm>
            <a:off x="3154481" y="1080381"/>
            <a:ext cx="5883037" cy="46972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661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DDB59-7EDC-1298-DE11-06B248DF95F4}"/>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A1E628B7-DD0D-C294-C70B-1509A3CEAADE}"/>
              </a:ext>
            </a:extLst>
          </p:cNvPr>
          <p:cNvSpPr>
            <a:spLocks noGrp="1"/>
          </p:cNvSpPr>
          <p:nvPr>
            <p:ph type="sldNum" sz="quarter" idx="12"/>
          </p:nvPr>
        </p:nvSpPr>
        <p:spPr/>
        <p:txBody>
          <a:bodyPr/>
          <a:lstStyle/>
          <a:p>
            <a:fld id="{667EC89C-17A0-4E64-A6D2-B825673CEEDF}" type="slidenum">
              <a:rPr lang="da-DK" smtClean="0"/>
              <a:pPr/>
              <a:t>14</a:t>
            </a:fld>
            <a:endParaRPr lang="da-DK" dirty="0"/>
          </a:p>
        </p:txBody>
      </p:sp>
      <p:pic>
        <p:nvPicPr>
          <p:cNvPr id="6" name="Pladsholder til indhold 5">
            <a:extLst>
              <a:ext uri="{FF2B5EF4-FFF2-40B4-BE49-F238E27FC236}">
                <a16:creationId xmlns:a16="http://schemas.microsoft.com/office/drawing/2014/main" id="{80A67679-B43A-201B-A0C6-CAB41C4047BE}"/>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326430" y="1989138"/>
            <a:ext cx="6220177" cy="3498850"/>
          </a:xfrm>
        </p:spPr>
      </p:pic>
    </p:spTree>
    <p:extLst>
      <p:ext uri="{BB962C8B-B14F-4D97-AF65-F5344CB8AC3E}">
        <p14:creationId xmlns:p14="http://schemas.microsoft.com/office/powerpoint/2010/main" val="2657469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B718A-5A8D-59A0-6E6B-BE3126599995}"/>
              </a:ext>
            </a:extLst>
          </p:cNvPr>
          <p:cNvSpPr>
            <a:spLocks noGrp="1"/>
          </p:cNvSpPr>
          <p:nvPr>
            <p:ph type="title"/>
          </p:nvPr>
        </p:nvSpPr>
        <p:spPr/>
        <p:txBody>
          <a:bodyPr/>
          <a:lstStyle/>
          <a:p>
            <a:pPr algn="ctr"/>
            <a:br>
              <a:rPr lang="da-DK" b="1" dirty="0"/>
            </a:br>
            <a:br>
              <a:rPr lang="da-DK" b="1" dirty="0"/>
            </a:br>
            <a:br>
              <a:rPr lang="da-DK" sz="2000" b="1" dirty="0"/>
            </a:br>
            <a:r>
              <a:rPr lang="da-DK" sz="2000" b="1" dirty="0"/>
              <a:t>Overvågning af influenza, covid-19, RS-virus og andre luftvejssygdomme – SSI</a:t>
            </a:r>
            <a:br>
              <a:rPr lang="da-DK" sz="2000" b="1" dirty="0"/>
            </a:br>
            <a:br>
              <a:rPr lang="da-DK" b="1" dirty="0"/>
            </a:br>
            <a:endParaRPr lang="da-DK" dirty="0"/>
          </a:p>
        </p:txBody>
      </p:sp>
      <p:sp>
        <p:nvSpPr>
          <p:cNvPr id="3" name="Pladsholder til slidenummer 2">
            <a:extLst>
              <a:ext uri="{FF2B5EF4-FFF2-40B4-BE49-F238E27FC236}">
                <a16:creationId xmlns:a16="http://schemas.microsoft.com/office/drawing/2014/main" id="{C9F5656B-12DE-CE42-8ACE-840E66DE795F}"/>
              </a:ext>
            </a:extLst>
          </p:cNvPr>
          <p:cNvSpPr>
            <a:spLocks noGrp="1"/>
          </p:cNvSpPr>
          <p:nvPr>
            <p:ph type="sldNum" sz="quarter" idx="12"/>
          </p:nvPr>
        </p:nvSpPr>
        <p:spPr/>
        <p:txBody>
          <a:bodyPr/>
          <a:lstStyle/>
          <a:p>
            <a:fld id="{667EC89C-17A0-4E64-A6D2-B825673CEEDF}" type="slidenum">
              <a:rPr lang="da-DK" smtClean="0"/>
              <a:pPr/>
              <a:t>15</a:t>
            </a:fld>
            <a:endParaRPr lang="da-DK" dirty="0"/>
          </a:p>
        </p:txBody>
      </p:sp>
      <p:pic>
        <p:nvPicPr>
          <p:cNvPr id="6" name="Pladsholder til indhold 5">
            <a:extLst>
              <a:ext uri="{FF2B5EF4-FFF2-40B4-BE49-F238E27FC236}">
                <a16:creationId xmlns:a16="http://schemas.microsoft.com/office/drawing/2014/main" id="{A58A711D-06AB-6F32-3FE0-069637A11356}"/>
              </a:ext>
            </a:extLst>
          </p:cNvPr>
          <p:cNvPicPr>
            <a:picLocks noGrp="1" noChangeAspect="1"/>
          </p:cNvPicPr>
          <p:nvPr>
            <p:ph sz="quarter" idx="13"/>
          </p:nvPr>
        </p:nvPicPr>
        <p:blipFill>
          <a:blip r:embed="rId3"/>
          <a:stretch>
            <a:fillRect/>
          </a:stretch>
        </p:blipFill>
        <p:spPr>
          <a:xfrm>
            <a:off x="3680216" y="1196752"/>
            <a:ext cx="4831568" cy="5501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1523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Diagnose</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16</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a:xfrm>
            <a:off x="1367999" y="1989139"/>
            <a:ext cx="10824000" cy="3498850"/>
          </a:xfrm>
        </p:spPr>
        <p:txBody>
          <a:bodyPr/>
          <a:lstStyle/>
          <a:p>
            <a:pPr>
              <a:buFont typeface="Arial" panose="020B0604020202020204" pitchFamily="34" charset="0"/>
              <a:buChar char="•"/>
            </a:pPr>
            <a:r>
              <a:rPr lang="da-DK" dirty="0"/>
              <a:t>Påvisning af virus som sendes til PCR på materiale fra luftvejene</a:t>
            </a:r>
          </a:p>
          <a:p>
            <a:pPr>
              <a:buFont typeface="Arial" panose="020B0604020202020204" pitchFamily="34" charset="0"/>
              <a:buChar char="•"/>
            </a:pPr>
            <a:r>
              <a:rPr lang="da-DK" dirty="0"/>
              <a:t>Podning fra </a:t>
            </a:r>
            <a:r>
              <a:rPr lang="da-DK" dirty="0" err="1"/>
              <a:t>nasofarynx</a:t>
            </a:r>
            <a:r>
              <a:rPr lang="da-DK" dirty="0"/>
              <a:t> eller svælg</a:t>
            </a:r>
          </a:p>
          <a:p>
            <a:endParaRPr lang="da-DK" dirty="0"/>
          </a:p>
        </p:txBody>
      </p:sp>
      <p:sp>
        <p:nvSpPr>
          <p:cNvPr id="5" name="Tekstfelt 4">
            <a:extLst>
              <a:ext uri="{FF2B5EF4-FFF2-40B4-BE49-F238E27FC236}">
                <a16:creationId xmlns:a16="http://schemas.microsoft.com/office/drawing/2014/main" id="{FCAFD4CC-B95F-B54A-2120-55A7A039C800}"/>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Lægehåndbogen + SSI</a:t>
            </a:r>
          </a:p>
        </p:txBody>
      </p:sp>
      <p:pic>
        <p:nvPicPr>
          <p:cNvPr id="6" name="Billede 5">
            <a:extLst>
              <a:ext uri="{FF2B5EF4-FFF2-40B4-BE49-F238E27FC236}">
                <a16:creationId xmlns:a16="http://schemas.microsoft.com/office/drawing/2014/main" id="{3F025233-C3EE-3C1F-D873-508CF31E7322}"/>
              </a:ext>
            </a:extLst>
          </p:cNvPr>
          <p:cNvPicPr>
            <a:picLocks noChangeAspect="1"/>
          </p:cNvPicPr>
          <p:nvPr/>
        </p:nvPicPr>
        <p:blipFill>
          <a:blip r:embed="rId3"/>
          <a:stretch>
            <a:fillRect/>
          </a:stretch>
        </p:blipFill>
        <p:spPr>
          <a:xfrm>
            <a:off x="6358502" y="3738746"/>
            <a:ext cx="4162425" cy="1419225"/>
          </a:xfrm>
          <a:prstGeom prst="rect">
            <a:avLst/>
          </a:prstGeom>
          <a:ln>
            <a:noFill/>
          </a:ln>
          <a:effectLst>
            <a:outerShdw blurRad="292100" dist="139700" dir="2700000" algn="tl" rotWithShape="0">
              <a:srgbClr val="333333">
                <a:alpha val="65000"/>
              </a:srgbClr>
            </a:outerShdw>
          </a:effectLst>
        </p:spPr>
      </p:pic>
      <p:pic>
        <p:nvPicPr>
          <p:cNvPr id="7" name="Billede 6">
            <a:extLst>
              <a:ext uri="{FF2B5EF4-FFF2-40B4-BE49-F238E27FC236}">
                <a16:creationId xmlns:a16="http://schemas.microsoft.com/office/drawing/2014/main" id="{08001AC5-2DD2-5598-66E2-3198846E0A73}"/>
              </a:ext>
            </a:extLst>
          </p:cNvPr>
          <p:cNvPicPr>
            <a:picLocks noChangeAspect="1"/>
          </p:cNvPicPr>
          <p:nvPr/>
        </p:nvPicPr>
        <p:blipFill rotWithShape="1">
          <a:blip r:embed="rId4"/>
          <a:srcRect t="29005" r="1811" b="3800"/>
          <a:stretch/>
        </p:blipFill>
        <p:spPr>
          <a:xfrm>
            <a:off x="2423592" y="3212976"/>
            <a:ext cx="2390333" cy="22750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439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Eksempel på et øvre luftvejspanel anno 2025 </a:t>
            </a:r>
            <a:br>
              <a:rPr lang="da-DK" dirty="0"/>
            </a:br>
            <a:endParaRPr lang="da-DK" dirty="0"/>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17</a:t>
            </a:fld>
            <a:endParaRPr lang="da-DK" dirty="0"/>
          </a:p>
        </p:txBody>
      </p:sp>
      <p:pic>
        <p:nvPicPr>
          <p:cNvPr id="9" name="Pladsholder til indhold 8">
            <a:extLst>
              <a:ext uri="{FF2B5EF4-FFF2-40B4-BE49-F238E27FC236}">
                <a16:creationId xmlns:a16="http://schemas.microsoft.com/office/drawing/2014/main" id="{73ED839B-5A5F-DAE6-5BF7-8794717FC63B}"/>
              </a:ext>
            </a:extLst>
          </p:cNvPr>
          <p:cNvPicPr>
            <a:picLocks noGrp="1" noChangeAspect="1"/>
          </p:cNvPicPr>
          <p:nvPr>
            <p:ph sz="quarter" idx="13"/>
          </p:nvPr>
        </p:nvPicPr>
        <p:blipFill rotWithShape="1">
          <a:blip r:embed="rId2"/>
          <a:srcRect l="4801" t="-179" r="15348" b="-1"/>
          <a:stretch/>
        </p:blipFill>
        <p:spPr>
          <a:xfrm>
            <a:off x="4257911" y="1484782"/>
            <a:ext cx="4356484" cy="4890747"/>
          </a:xfrm>
          <a:prstGeom prst="rect">
            <a:avLst/>
          </a:prstGeom>
          <a:ln>
            <a:noFill/>
          </a:ln>
          <a:effectLst>
            <a:outerShdw blurRad="292100" dist="139700" dir="2700000" algn="tl" rotWithShape="0">
              <a:srgbClr val="333333">
                <a:alpha val="65000"/>
              </a:srgbClr>
            </a:outerShdw>
          </a:effectLst>
        </p:spPr>
      </p:pic>
      <p:sp>
        <p:nvSpPr>
          <p:cNvPr id="10" name="Ellipse 9">
            <a:extLst>
              <a:ext uri="{FF2B5EF4-FFF2-40B4-BE49-F238E27FC236}">
                <a16:creationId xmlns:a16="http://schemas.microsoft.com/office/drawing/2014/main" id="{CCB6DB13-3DB6-7B40-E500-6563AEE293F2}"/>
              </a:ext>
            </a:extLst>
          </p:cNvPr>
          <p:cNvSpPr/>
          <p:nvPr/>
        </p:nvSpPr>
        <p:spPr>
          <a:xfrm>
            <a:off x="4439816" y="3704519"/>
            <a:ext cx="1368152" cy="451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Tree>
    <p:extLst>
      <p:ext uri="{BB962C8B-B14F-4D97-AF65-F5344CB8AC3E}">
        <p14:creationId xmlns:p14="http://schemas.microsoft.com/office/powerpoint/2010/main" val="34233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E400B9-A24F-BCBD-F49E-7C2F07FB35E5}"/>
              </a:ext>
            </a:extLst>
          </p:cNvPr>
          <p:cNvSpPr>
            <a:spLocks noGrp="1"/>
          </p:cNvSpPr>
          <p:nvPr>
            <p:ph type="title"/>
          </p:nvPr>
        </p:nvSpPr>
        <p:spPr/>
        <p:txBody>
          <a:bodyPr/>
          <a:lstStyle/>
          <a:p>
            <a:pPr algn="ctr"/>
            <a:r>
              <a:rPr lang="da-DK" dirty="0"/>
              <a:t>Hvilke vira er isolationskrævende?</a:t>
            </a:r>
          </a:p>
        </p:txBody>
      </p:sp>
      <p:sp>
        <p:nvSpPr>
          <p:cNvPr id="3" name="Pladsholder til slidenummer 2">
            <a:extLst>
              <a:ext uri="{FF2B5EF4-FFF2-40B4-BE49-F238E27FC236}">
                <a16:creationId xmlns:a16="http://schemas.microsoft.com/office/drawing/2014/main" id="{267D5179-B09A-C75C-C5C8-98338672A43E}"/>
              </a:ext>
            </a:extLst>
          </p:cNvPr>
          <p:cNvSpPr>
            <a:spLocks noGrp="1"/>
          </p:cNvSpPr>
          <p:nvPr>
            <p:ph type="sldNum" sz="quarter" idx="12"/>
          </p:nvPr>
        </p:nvSpPr>
        <p:spPr/>
        <p:txBody>
          <a:bodyPr/>
          <a:lstStyle/>
          <a:p>
            <a:fld id="{667EC89C-17A0-4E64-A6D2-B825673CEEDF}" type="slidenum">
              <a:rPr lang="da-DK" smtClean="0"/>
              <a:pPr/>
              <a:t>18</a:t>
            </a:fld>
            <a:endParaRPr lang="da-DK" dirty="0"/>
          </a:p>
        </p:txBody>
      </p:sp>
      <p:graphicFrame>
        <p:nvGraphicFramePr>
          <p:cNvPr id="5" name="Tabel 5">
            <a:extLst>
              <a:ext uri="{FF2B5EF4-FFF2-40B4-BE49-F238E27FC236}">
                <a16:creationId xmlns:a16="http://schemas.microsoft.com/office/drawing/2014/main" id="{D491D8D2-C8A0-EC4C-8577-C439F10153F7}"/>
              </a:ext>
            </a:extLst>
          </p:cNvPr>
          <p:cNvGraphicFramePr>
            <a:graphicFrameLocks noGrp="1"/>
          </p:cNvGraphicFramePr>
          <p:nvPr>
            <p:ph sz="quarter" idx="13"/>
            <p:extLst>
              <p:ext uri="{D42A27DB-BD31-4B8C-83A1-F6EECF244321}">
                <p14:modId xmlns:p14="http://schemas.microsoft.com/office/powerpoint/2010/main" val="2754360536"/>
              </p:ext>
            </p:extLst>
          </p:nvPr>
        </p:nvGraphicFramePr>
        <p:xfrm>
          <a:off x="1368425" y="1989138"/>
          <a:ext cx="10136187" cy="3337560"/>
        </p:xfrm>
        <a:graphic>
          <a:graphicData uri="http://schemas.openxmlformats.org/drawingml/2006/table">
            <a:tbl>
              <a:tblPr firstRow="1" bandRow="1">
                <a:tableStyleId>{5C22544A-7EE6-4342-B048-85BDC9FD1C3A}</a:tableStyleId>
              </a:tblPr>
              <a:tblGrid>
                <a:gridCol w="3378729">
                  <a:extLst>
                    <a:ext uri="{9D8B030D-6E8A-4147-A177-3AD203B41FA5}">
                      <a16:colId xmlns:a16="http://schemas.microsoft.com/office/drawing/2014/main" val="3520254058"/>
                    </a:ext>
                  </a:extLst>
                </a:gridCol>
                <a:gridCol w="3378729">
                  <a:extLst>
                    <a:ext uri="{9D8B030D-6E8A-4147-A177-3AD203B41FA5}">
                      <a16:colId xmlns:a16="http://schemas.microsoft.com/office/drawing/2014/main" val="1354101190"/>
                    </a:ext>
                  </a:extLst>
                </a:gridCol>
                <a:gridCol w="3378729">
                  <a:extLst>
                    <a:ext uri="{9D8B030D-6E8A-4147-A177-3AD203B41FA5}">
                      <a16:colId xmlns:a16="http://schemas.microsoft.com/office/drawing/2014/main" val="4091982827"/>
                    </a:ext>
                  </a:extLst>
                </a:gridCol>
              </a:tblGrid>
              <a:tr h="370840">
                <a:tc>
                  <a:txBody>
                    <a:bodyPr/>
                    <a:lstStyle/>
                    <a:p>
                      <a:pPr algn="ctr"/>
                      <a:r>
                        <a:rPr lang="da-DK" dirty="0"/>
                        <a:t>Virus</a:t>
                      </a:r>
                    </a:p>
                  </a:txBody>
                  <a:tcPr/>
                </a:tc>
                <a:tc>
                  <a:txBody>
                    <a:bodyPr/>
                    <a:lstStyle/>
                    <a:p>
                      <a:pPr algn="ctr"/>
                      <a:r>
                        <a:rPr lang="da-DK" dirty="0"/>
                        <a:t>Ja</a:t>
                      </a:r>
                    </a:p>
                  </a:txBody>
                  <a:tcPr/>
                </a:tc>
                <a:tc>
                  <a:txBody>
                    <a:bodyPr/>
                    <a:lstStyle/>
                    <a:p>
                      <a:pPr algn="ctr"/>
                      <a:r>
                        <a:rPr lang="da-DK" dirty="0"/>
                        <a:t>Nej</a:t>
                      </a:r>
                    </a:p>
                  </a:txBody>
                  <a:tcPr/>
                </a:tc>
                <a:extLst>
                  <a:ext uri="{0D108BD9-81ED-4DB2-BD59-A6C34878D82A}">
                    <a16:rowId xmlns:a16="http://schemas.microsoft.com/office/drawing/2014/main" val="2654280151"/>
                  </a:ext>
                </a:extLst>
              </a:tr>
              <a:tr h="370840">
                <a:tc>
                  <a:txBody>
                    <a:bodyPr/>
                    <a:lstStyle/>
                    <a:p>
                      <a:pPr algn="ctr"/>
                      <a:r>
                        <a:rPr lang="da-DK" dirty="0" err="1"/>
                        <a:t>Parainfluenza</a:t>
                      </a:r>
                      <a:r>
                        <a:rPr lang="da-DK" dirty="0"/>
                        <a:t> 1-4</a:t>
                      </a:r>
                    </a:p>
                  </a:txBody>
                  <a:tcPr/>
                </a:tc>
                <a:tc>
                  <a:txBody>
                    <a:bodyPr/>
                    <a:lstStyle/>
                    <a:p>
                      <a:pPr algn="ctr"/>
                      <a:r>
                        <a:rPr lang="da-DK" dirty="0"/>
                        <a:t>X</a:t>
                      </a:r>
                    </a:p>
                  </a:txBody>
                  <a:tcPr/>
                </a:tc>
                <a:tc>
                  <a:txBody>
                    <a:bodyPr/>
                    <a:lstStyle/>
                    <a:p>
                      <a:pPr algn="ctr"/>
                      <a:endParaRPr lang="da-DK"/>
                    </a:p>
                  </a:txBody>
                  <a:tcPr/>
                </a:tc>
                <a:extLst>
                  <a:ext uri="{0D108BD9-81ED-4DB2-BD59-A6C34878D82A}">
                    <a16:rowId xmlns:a16="http://schemas.microsoft.com/office/drawing/2014/main" val="3474539468"/>
                  </a:ext>
                </a:extLst>
              </a:tr>
              <a:tr h="370840">
                <a:tc>
                  <a:txBody>
                    <a:bodyPr/>
                    <a:lstStyle/>
                    <a:p>
                      <a:pPr algn="ctr"/>
                      <a:r>
                        <a:rPr lang="da-DK" dirty="0" err="1"/>
                        <a:t>Adenovirus</a:t>
                      </a:r>
                      <a:endParaRPr lang="da-DK" dirty="0"/>
                    </a:p>
                  </a:txBody>
                  <a:tcPr/>
                </a:tc>
                <a:tc>
                  <a:txBody>
                    <a:bodyPr/>
                    <a:lstStyle/>
                    <a:p>
                      <a:pPr algn="ctr"/>
                      <a:r>
                        <a:rPr lang="da-DK" dirty="0"/>
                        <a:t>X</a:t>
                      </a:r>
                    </a:p>
                  </a:txBody>
                  <a:tcPr/>
                </a:tc>
                <a:tc>
                  <a:txBody>
                    <a:bodyPr/>
                    <a:lstStyle/>
                    <a:p>
                      <a:pPr algn="ctr"/>
                      <a:endParaRPr lang="da-DK"/>
                    </a:p>
                  </a:txBody>
                  <a:tcPr/>
                </a:tc>
                <a:extLst>
                  <a:ext uri="{0D108BD9-81ED-4DB2-BD59-A6C34878D82A}">
                    <a16:rowId xmlns:a16="http://schemas.microsoft.com/office/drawing/2014/main" val="1170682422"/>
                  </a:ext>
                </a:extLst>
              </a:tr>
              <a:tr h="370840">
                <a:tc>
                  <a:txBody>
                    <a:bodyPr/>
                    <a:lstStyle/>
                    <a:p>
                      <a:pPr algn="ctr"/>
                      <a:r>
                        <a:rPr lang="da-DK" dirty="0"/>
                        <a:t>Non-covid-19</a:t>
                      </a:r>
                    </a:p>
                  </a:txBody>
                  <a:tcPr/>
                </a:tc>
                <a:tc>
                  <a:txBody>
                    <a:bodyPr/>
                    <a:lstStyle/>
                    <a:p>
                      <a:pPr algn="ctr"/>
                      <a:endParaRPr lang="da-DK"/>
                    </a:p>
                  </a:txBody>
                  <a:tcPr/>
                </a:tc>
                <a:tc>
                  <a:txBody>
                    <a:bodyPr/>
                    <a:lstStyle/>
                    <a:p>
                      <a:pPr algn="ctr"/>
                      <a:r>
                        <a:rPr lang="da-DK" dirty="0"/>
                        <a:t>X</a:t>
                      </a:r>
                    </a:p>
                  </a:txBody>
                  <a:tcPr/>
                </a:tc>
                <a:extLst>
                  <a:ext uri="{0D108BD9-81ED-4DB2-BD59-A6C34878D82A}">
                    <a16:rowId xmlns:a16="http://schemas.microsoft.com/office/drawing/2014/main" val="2167539785"/>
                  </a:ext>
                </a:extLst>
              </a:tr>
              <a:tr h="370840">
                <a:tc>
                  <a:txBody>
                    <a:bodyPr/>
                    <a:lstStyle/>
                    <a:p>
                      <a:pPr algn="ctr"/>
                      <a:r>
                        <a:rPr lang="da-DK" dirty="0"/>
                        <a:t>Covid-19</a:t>
                      </a:r>
                    </a:p>
                  </a:txBody>
                  <a:tcPr/>
                </a:tc>
                <a:tc>
                  <a:txBody>
                    <a:bodyPr/>
                    <a:lstStyle/>
                    <a:p>
                      <a:pPr algn="ctr"/>
                      <a:r>
                        <a:rPr lang="da-DK" dirty="0"/>
                        <a:t>X</a:t>
                      </a:r>
                    </a:p>
                  </a:txBody>
                  <a:tcPr/>
                </a:tc>
                <a:tc>
                  <a:txBody>
                    <a:bodyPr/>
                    <a:lstStyle/>
                    <a:p>
                      <a:pPr algn="ctr"/>
                      <a:endParaRPr lang="da-DK"/>
                    </a:p>
                  </a:txBody>
                  <a:tcPr/>
                </a:tc>
                <a:extLst>
                  <a:ext uri="{0D108BD9-81ED-4DB2-BD59-A6C34878D82A}">
                    <a16:rowId xmlns:a16="http://schemas.microsoft.com/office/drawing/2014/main" val="3857089999"/>
                  </a:ext>
                </a:extLst>
              </a:tr>
              <a:tr h="370840">
                <a:tc>
                  <a:txBody>
                    <a:bodyPr/>
                    <a:lstStyle/>
                    <a:p>
                      <a:pPr algn="ctr"/>
                      <a:r>
                        <a:rPr lang="da-DK" dirty="0"/>
                        <a:t>Human </a:t>
                      </a:r>
                      <a:r>
                        <a:rPr lang="da-DK" dirty="0" err="1"/>
                        <a:t>metapneumovirus</a:t>
                      </a:r>
                      <a:endParaRPr lang="da-DK" dirty="0"/>
                    </a:p>
                  </a:txBody>
                  <a:tcPr/>
                </a:tc>
                <a:tc>
                  <a:txBody>
                    <a:bodyPr/>
                    <a:lstStyle/>
                    <a:p>
                      <a:pPr algn="ctr"/>
                      <a:endParaRPr lang="da-DK"/>
                    </a:p>
                  </a:txBody>
                  <a:tcPr/>
                </a:tc>
                <a:tc>
                  <a:txBody>
                    <a:bodyPr/>
                    <a:lstStyle/>
                    <a:p>
                      <a:pPr algn="ctr"/>
                      <a:r>
                        <a:rPr lang="da-DK" dirty="0"/>
                        <a:t>X</a:t>
                      </a:r>
                    </a:p>
                  </a:txBody>
                  <a:tcPr/>
                </a:tc>
                <a:extLst>
                  <a:ext uri="{0D108BD9-81ED-4DB2-BD59-A6C34878D82A}">
                    <a16:rowId xmlns:a16="http://schemas.microsoft.com/office/drawing/2014/main" val="3205472196"/>
                  </a:ext>
                </a:extLst>
              </a:tr>
              <a:tr h="370840">
                <a:tc>
                  <a:txBody>
                    <a:bodyPr/>
                    <a:lstStyle/>
                    <a:p>
                      <a:pPr algn="ctr"/>
                      <a:r>
                        <a:rPr lang="da-DK" dirty="0"/>
                        <a:t>Influenza A+B</a:t>
                      </a:r>
                    </a:p>
                  </a:txBody>
                  <a:tcPr/>
                </a:tc>
                <a:tc>
                  <a:txBody>
                    <a:bodyPr/>
                    <a:lstStyle/>
                    <a:p>
                      <a:pPr algn="ctr"/>
                      <a:r>
                        <a:rPr lang="da-DK" dirty="0"/>
                        <a:t>X</a:t>
                      </a:r>
                    </a:p>
                  </a:txBody>
                  <a:tcPr/>
                </a:tc>
                <a:tc>
                  <a:txBody>
                    <a:bodyPr/>
                    <a:lstStyle/>
                    <a:p>
                      <a:pPr algn="ctr"/>
                      <a:endParaRPr lang="da-DK"/>
                    </a:p>
                  </a:txBody>
                  <a:tcPr/>
                </a:tc>
                <a:extLst>
                  <a:ext uri="{0D108BD9-81ED-4DB2-BD59-A6C34878D82A}">
                    <a16:rowId xmlns:a16="http://schemas.microsoft.com/office/drawing/2014/main" val="2595569357"/>
                  </a:ext>
                </a:extLst>
              </a:tr>
              <a:tr h="370840">
                <a:tc>
                  <a:txBody>
                    <a:bodyPr/>
                    <a:lstStyle/>
                    <a:p>
                      <a:pPr algn="ctr"/>
                      <a:r>
                        <a:rPr lang="da-DK" dirty="0"/>
                        <a:t>Human </a:t>
                      </a:r>
                      <a:r>
                        <a:rPr lang="da-DK" dirty="0" err="1"/>
                        <a:t>rhino</a:t>
                      </a:r>
                      <a:r>
                        <a:rPr lang="da-DK" dirty="0"/>
                        <a:t>/</a:t>
                      </a:r>
                      <a:r>
                        <a:rPr lang="da-DK" dirty="0" err="1"/>
                        <a:t>enterovirus</a:t>
                      </a:r>
                      <a:endParaRPr lang="da-DK" dirty="0"/>
                    </a:p>
                  </a:txBody>
                  <a:tcPr/>
                </a:tc>
                <a:tc>
                  <a:txBody>
                    <a:bodyPr/>
                    <a:lstStyle/>
                    <a:p>
                      <a:pPr algn="ctr"/>
                      <a:endParaRPr lang="da-DK"/>
                    </a:p>
                  </a:txBody>
                  <a:tcPr/>
                </a:tc>
                <a:tc>
                  <a:txBody>
                    <a:bodyPr/>
                    <a:lstStyle/>
                    <a:p>
                      <a:pPr algn="ctr"/>
                      <a:r>
                        <a:rPr lang="da-DK" dirty="0"/>
                        <a:t>X</a:t>
                      </a:r>
                    </a:p>
                  </a:txBody>
                  <a:tcPr/>
                </a:tc>
                <a:extLst>
                  <a:ext uri="{0D108BD9-81ED-4DB2-BD59-A6C34878D82A}">
                    <a16:rowId xmlns:a16="http://schemas.microsoft.com/office/drawing/2014/main" val="1650132133"/>
                  </a:ext>
                </a:extLst>
              </a:tr>
              <a:tr h="370840">
                <a:tc>
                  <a:txBody>
                    <a:bodyPr/>
                    <a:lstStyle/>
                    <a:p>
                      <a:pPr algn="ctr"/>
                      <a:r>
                        <a:rPr lang="da-DK" dirty="0"/>
                        <a:t>RSV</a:t>
                      </a:r>
                    </a:p>
                  </a:txBody>
                  <a:tcPr/>
                </a:tc>
                <a:tc>
                  <a:txBody>
                    <a:bodyPr/>
                    <a:lstStyle/>
                    <a:p>
                      <a:pPr algn="ctr"/>
                      <a:r>
                        <a:rPr lang="da-DK" dirty="0"/>
                        <a:t>X</a:t>
                      </a:r>
                    </a:p>
                  </a:txBody>
                  <a:tcPr/>
                </a:tc>
                <a:tc>
                  <a:txBody>
                    <a:bodyPr/>
                    <a:lstStyle/>
                    <a:p>
                      <a:pPr algn="ctr"/>
                      <a:endParaRPr lang="da-DK" dirty="0"/>
                    </a:p>
                  </a:txBody>
                  <a:tcPr/>
                </a:tc>
                <a:extLst>
                  <a:ext uri="{0D108BD9-81ED-4DB2-BD59-A6C34878D82A}">
                    <a16:rowId xmlns:a16="http://schemas.microsoft.com/office/drawing/2014/main" val="1736554554"/>
                  </a:ext>
                </a:extLst>
              </a:tr>
            </a:tbl>
          </a:graphicData>
        </a:graphic>
      </p:graphicFrame>
      <p:sp>
        <p:nvSpPr>
          <p:cNvPr id="4" name="Tekstfelt 3">
            <a:extLst>
              <a:ext uri="{FF2B5EF4-FFF2-40B4-BE49-F238E27FC236}">
                <a16:creationId xmlns:a16="http://schemas.microsoft.com/office/drawing/2014/main" id="{A99800B0-447B-AC83-F25F-F2518B1F5631}"/>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VIP: isolationskrævende mikroorganismer</a:t>
            </a:r>
          </a:p>
        </p:txBody>
      </p:sp>
      <p:pic>
        <p:nvPicPr>
          <p:cNvPr id="6" name="Billede 5">
            <a:extLst>
              <a:ext uri="{FF2B5EF4-FFF2-40B4-BE49-F238E27FC236}">
                <a16:creationId xmlns:a16="http://schemas.microsoft.com/office/drawing/2014/main" id="{A33E9B4C-7303-ECE2-0A1E-E00ADE48E263}"/>
              </a:ext>
            </a:extLst>
          </p:cNvPr>
          <p:cNvPicPr>
            <a:picLocks noChangeAspect="1"/>
          </p:cNvPicPr>
          <p:nvPr/>
        </p:nvPicPr>
        <p:blipFill>
          <a:blip r:embed="rId2"/>
          <a:stretch>
            <a:fillRect/>
          </a:stretch>
        </p:blipFill>
        <p:spPr>
          <a:xfrm>
            <a:off x="10523251" y="193054"/>
            <a:ext cx="1376561" cy="1651873"/>
          </a:xfrm>
          <a:prstGeom prst="rect">
            <a:avLst/>
          </a:prstGeom>
        </p:spPr>
      </p:pic>
    </p:spTree>
    <p:extLst>
      <p:ext uri="{BB962C8B-B14F-4D97-AF65-F5344CB8AC3E}">
        <p14:creationId xmlns:p14="http://schemas.microsoft.com/office/powerpoint/2010/main" val="2606166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br>
              <a:rPr lang="da-DK" dirty="0"/>
            </a:br>
            <a:br>
              <a:rPr lang="da-DK" dirty="0"/>
            </a:br>
            <a:br>
              <a:rPr lang="da-DK" dirty="0"/>
            </a:br>
            <a:br>
              <a:rPr lang="da-DK" dirty="0"/>
            </a:br>
            <a:r>
              <a:rPr lang="da-DK" dirty="0"/>
              <a:t>Influenza</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19</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a:xfrm>
            <a:off x="1367999" y="1989139"/>
            <a:ext cx="10824000" cy="3498850"/>
          </a:xfrm>
        </p:spPr>
        <p:txBody>
          <a:bodyPr/>
          <a:lstStyle/>
          <a:p>
            <a:r>
              <a:rPr lang="da-DK" dirty="0"/>
              <a:t>RNA virus – flere undertyper; A, B og C (D infektion hos kvæg)</a:t>
            </a:r>
          </a:p>
          <a:p>
            <a:r>
              <a:rPr lang="da-DK" dirty="0"/>
              <a:t>A og B kan give anledning til epidemier, men det er kun type A, der forårsager de alvorlige pandemier</a:t>
            </a:r>
          </a:p>
          <a:p>
            <a:pPr>
              <a:buFont typeface="Arial" panose="020B0604020202020204" pitchFamily="34" charset="0"/>
              <a:buChar char="•"/>
            </a:pPr>
            <a:r>
              <a:rPr lang="da-DK" dirty="0"/>
              <a:t>Optræder typisk i bølger af 6-10 uger varighed i perioden december til marts</a:t>
            </a:r>
          </a:p>
          <a:p>
            <a:pPr>
              <a:buFont typeface="Arial" panose="020B0604020202020204" pitchFamily="34" charset="0"/>
              <a:buChar char="•"/>
            </a:pPr>
            <a:r>
              <a:rPr lang="da-DK" dirty="0"/>
              <a:t>Medfører stigning i hospitalsindlæggelser og overdødelighed blandt de ældre og svækkede</a:t>
            </a:r>
          </a:p>
          <a:p>
            <a:r>
              <a:rPr lang="da-DK" dirty="0"/>
              <a:t>Type C giver kun anledning til banale forkølelseslignende infektioner. </a:t>
            </a:r>
          </a:p>
          <a:p>
            <a:pPr>
              <a:buFont typeface="Arial" panose="020B0604020202020204" pitchFamily="34" charset="0"/>
              <a:buChar char="•"/>
            </a:pPr>
            <a:endParaRPr lang="da-DK" dirty="0"/>
          </a:p>
        </p:txBody>
      </p:sp>
      <p:sp>
        <p:nvSpPr>
          <p:cNvPr id="5" name="Tekstfelt 4">
            <a:extLst>
              <a:ext uri="{FF2B5EF4-FFF2-40B4-BE49-F238E27FC236}">
                <a16:creationId xmlns:a16="http://schemas.microsoft.com/office/drawing/2014/main" id="{FCAFD4CC-B95F-B54A-2120-55A7A039C800}"/>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Lægehåndbogen + SSI + medicin.dk</a:t>
            </a:r>
          </a:p>
        </p:txBody>
      </p:sp>
      <p:pic>
        <p:nvPicPr>
          <p:cNvPr id="7" name="Billede 6">
            <a:extLst>
              <a:ext uri="{FF2B5EF4-FFF2-40B4-BE49-F238E27FC236}">
                <a16:creationId xmlns:a16="http://schemas.microsoft.com/office/drawing/2014/main" id="{167D1D22-C900-6B7E-5ADA-F385DC996E45}"/>
              </a:ext>
            </a:extLst>
          </p:cNvPr>
          <p:cNvPicPr>
            <a:picLocks noChangeAspect="1"/>
          </p:cNvPicPr>
          <p:nvPr/>
        </p:nvPicPr>
        <p:blipFill>
          <a:blip r:embed="rId2"/>
          <a:stretch>
            <a:fillRect/>
          </a:stretch>
        </p:blipFill>
        <p:spPr>
          <a:xfrm>
            <a:off x="8904312" y="158295"/>
            <a:ext cx="3114452" cy="1749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1563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27D286-364B-3950-F11A-C3533B06C01A}"/>
              </a:ext>
            </a:extLst>
          </p:cNvPr>
          <p:cNvSpPr>
            <a:spLocks noGrp="1"/>
          </p:cNvSpPr>
          <p:nvPr>
            <p:ph type="title"/>
          </p:nvPr>
        </p:nvSpPr>
        <p:spPr/>
        <p:txBody>
          <a:bodyPr/>
          <a:lstStyle/>
          <a:p>
            <a:pPr algn="ctr"/>
            <a:r>
              <a:rPr lang="da-DK" dirty="0"/>
              <a:t>En pneumoni er ikke bare en pneumoni…</a:t>
            </a:r>
          </a:p>
        </p:txBody>
      </p:sp>
      <p:sp>
        <p:nvSpPr>
          <p:cNvPr id="3" name="Pladsholder til slidenummer 2">
            <a:extLst>
              <a:ext uri="{FF2B5EF4-FFF2-40B4-BE49-F238E27FC236}">
                <a16:creationId xmlns:a16="http://schemas.microsoft.com/office/drawing/2014/main" id="{8474384F-C797-5C82-84ED-D27993057B01}"/>
              </a:ext>
            </a:extLst>
          </p:cNvPr>
          <p:cNvSpPr>
            <a:spLocks noGrp="1"/>
          </p:cNvSpPr>
          <p:nvPr>
            <p:ph type="sldNum" sz="quarter" idx="12"/>
          </p:nvPr>
        </p:nvSpPr>
        <p:spPr/>
        <p:txBody>
          <a:bodyPr/>
          <a:lstStyle/>
          <a:p>
            <a:fld id="{667EC89C-17A0-4E64-A6D2-B825673CEEDF}" type="slidenum">
              <a:rPr lang="da-DK" smtClean="0"/>
              <a:pPr/>
              <a:t>2</a:t>
            </a:fld>
            <a:endParaRPr lang="da-DK" dirty="0"/>
          </a:p>
        </p:txBody>
      </p:sp>
      <p:pic>
        <p:nvPicPr>
          <p:cNvPr id="6" name="Pladsholder til indhold 5">
            <a:extLst>
              <a:ext uri="{FF2B5EF4-FFF2-40B4-BE49-F238E27FC236}">
                <a16:creationId xmlns:a16="http://schemas.microsoft.com/office/drawing/2014/main" id="{B91DC185-2EAE-D93F-C794-62CEB383A30B}"/>
              </a:ext>
            </a:extLst>
          </p:cNvPr>
          <p:cNvPicPr>
            <a:picLocks noGrp="1" noChangeAspect="1"/>
          </p:cNvPicPr>
          <p:nvPr>
            <p:ph sz="quarter" idx="13"/>
          </p:nvPr>
        </p:nvPicPr>
        <p:blipFill rotWithShape="1">
          <a:blip r:embed="rId2"/>
          <a:srcRect t="9473"/>
          <a:stretch/>
        </p:blipFill>
        <p:spPr>
          <a:xfrm>
            <a:off x="843448" y="2336223"/>
            <a:ext cx="10663149" cy="2970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5079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BACDF-BC84-59BB-3B2D-7A62113D6740}"/>
              </a:ext>
            </a:extLst>
          </p:cNvPr>
          <p:cNvSpPr>
            <a:spLocks noGrp="1"/>
          </p:cNvSpPr>
          <p:nvPr>
            <p:ph type="title"/>
          </p:nvPr>
        </p:nvSpPr>
        <p:spPr/>
        <p:txBody>
          <a:bodyPr/>
          <a:lstStyle/>
          <a:p>
            <a:r>
              <a:rPr lang="da-DK" dirty="0"/>
              <a:t>Influenza A – hvorfor hedder det H og N?</a:t>
            </a:r>
          </a:p>
        </p:txBody>
      </p:sp>
      <p:sp>
        <p:nvSpPr>
          <p:cNvPr id="3" name="Pladsholder til slidenummer 2">
            <a:extLst>
              <a:ext uri="{FF2B5EF4-FFF2-40B4-BE49-F238E27FC236}">
                <a16:creationId xmlns:a16="http://schemas.microsoft.com/office/drawing/2014/main" id="{8FA14963-4477-937F-0434-721BEBC30D54}"/>
              </a:ext>
            </a:extLst>
          </p:cNvPr>
          <p:cNvSpPr>
            <a:spLocks noGrp="1"/>
          </p:cNvSpPr>
          <p:nvPr>
            <p:ph type="sldNum" sz="quarter" idx="12"/>
          </p:nvPr>
        </p:nvSpPr>
        <p:spPr/>
        <p:txBody>
          <a:bodyPr/>
          <a:lstStyle/>
          <a:p>
            <a:fld id="{667EC89C-17A0-4E64-A6D2-B825673CEEDF}" type="slidenum">
              <a:rPr lang="da-DK" smtClean="0"/>
              <a:pPr/>
              <a:t>20</a:t>
            </a:fld>
            <a:endParaRPr lang="da-DK" dirty="0"/>
          </a:p>
        </p:txBody>
      </p:sp>
      <p:sp>
        <p:nvSpPr>
          <p:cNvPr id="4" name="Pladsholder til indhold 3">
            <a:extLst>
              <a:ext uri="{FF2B5EF4-FFF2-40B4-BE49-F238E27FC236}">
                <a16:creationId xmlns:a16="http://schemas.microsoft.com/office/drawing/2014/main" id="{0315F5CB-0E78-4A72-493F-25E83BEB203D}"/>
              </a:ext>
            </a:extLst>
          </p:cNvPr>
          <p:cNvSpPr>
            <a:spLocks noGrp="1"/>
          </p:cNvSpPr>
          <p:nvPr>
            <p:ph sz="quarter" idx="13"/>
          </p:nvPr>
        </p:nvSpPr>
        <p:spPr/>
        <p:txBody>
          <a:bodyPr/>
          <a:lstStyle/>
          <a:p>
            <a:r>
              <a:rPr lang="da-DK" dirty="0"/>
              <a:t>To vigtige overfladeproteiner, som bruges til at karakterisere virus</a:t>
            </a:r>
          </a:p>
          <a:p>
            <a:pPr lvl="1"/>
            <a:r>
              <a:rPr lang="da-DK" dirty="0" err="1"/>
              <a:t>hæmaglutinin</a:t>
            </a:r>
            <a:r>
              <a:rPr lang="da-DK" dirty="0"/>
              <a:t> (H) – 18 varianter</a:t>
            </a:r>
          </a:p>
          <a:p>
            <a:pPr lvl="1"/>
            <a:r>
              <a:rPr lang="da-DK" dirty="0" err="1"/>
              <a:t>neuraminidase</a:t>
            </a:r>
            <a:r>
              <a:rPr lang="da-DK" dirty="0"/>
              <a:t> (N) –11 varianter</a:t>
            </a:r>
          </a:p>
          <a:p>
            <a:pPr lvl="1"/>
            <a:r>
              <a:rPr lang="da-DK" dirty="0"/>
              <a:t>indtil videre er det kun H1-3 og N1-2, der har haft kvantitativ betydning i forbindelse med infektion af mennesker. </a:t>
            </a:r>
          </a:p>
          <a:p>
            <a:endParaRPr lang="da-DK" dirty="0"/>
          </a:p>
          <a:p>
            <a:endParaRPr lang="da-DK" dirty="0"/>
          </a:p>
          <a:p>
            <a:r>
              <a:rPr lang="da-DK" dirty="0"/>
              <a:t> </a:t>
            </a:r>
          </a:p>
        </p:txBody>
      </p:sp>
      <p:sp>
        <p:nvSpPr>
          <p:cNvPr id="7" name="Tekstfelt 6">
            <a:extLst>
              <a:ext uri="{FF2B5EF4-FFF2-40B4-BE49-F238E27FC236}">
                <a16:creationId xmlns:a16="http://schemas.microsoft.com/office/drawing/2014/main" id="{43C27109-1262-21BD-B246-534A7BC4E380}"/>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Medicin.dk + </a:t>
            </a:r>
          </a:p>
          <a:p>
            <a:r>
              <a:rPr lang="da-DK" dirty="0"/>
              <a:t>Medical journal of Australia</a:t>
            </a:r>
          </a:p>
        </p:txBody>
      </p:sp>
      <p:pic>
        <p:nvPicPr>
          <p:cNvPr id="5" name="Billede 4">
            <a:extLst>
              <a:ext uri="{FF2B5EF4-FFF2-40B4-BE49-F238E27FC236}">
                <a16:creationId xmlns:a16="http://schemas.microsoft.com/office/drawing/2014/main" id="{D5238729-57BC-4BC2-AB21-2E78C7E5A42B}"/>
              </a:ext>
            </a:extLst>
          </p:cNvPr>
          <p:cNvPicPr>
            <a:picLocks noChangeAspect="1"/>
          </p:cNvPicPr>
          <p:nvPr/>
        </p:nvPicPr>
        <p:blipFill rotWithShape="1">
          <a:blip r:embed="rId3"/>
          <a:srcRect t="44745" b="31606"/>
          <a:stretch/>
        </p:blipFill>
        <p:spPr>
          <a:xfrm>
            <a:off x="8216947" y="260266"/>
            <a:ext cx="3971438" cy="1039831"/>
          </a:xfrm>
          <a:prstGeom prst="rect">
            <a:avLst/>
          </a:prstGeom>
          <a:ln>
            <a:noFill/>
          </a:ln>
          <a:effectLst>
            <a:outerShdw blurRad="292100" dist="139700" dir="2700000" algn="tl" rotWithShape="0">
              <a:srgbClr val="333333">
                <a:alpha val="65000"/>
              </a:srgbClr>
            </a:outerShdw>
          </a:effectLst>
        </p:spPr>
      </p:pic>
      <p:pic>
        <p:nvPicPr>
          <p:cNvPr id="9" name="Billede 8">
            <a:extLst>
              <a:ext uri="{FF2B5EF4-FFF2-40B4-BE49-F238E27FC236}">
                <a16:creationId xmlns:a16="http://schemas.microsoft.com/office/drawing/2014/main" id="{528EDD56-262F-5518-8DF8-5F0316D49A91}"/>
              </a:ext>
            </a:extLst>
          </p:cNvPr>
          <p:cNvPicPr>
            <a:picLocks noChangeAspect="1"/>
          </p:cNvPicPr>
          <p:nvPr/>
        </p:nvPicPr>
        <p:blipFill>
          <a:blip r:embed="rId4"/>
          <a:stretch>
            <a:fillRect/>
          </a:stretch>
        </p:blipFill>
        <p:spPr>
          <a:xfrm>
            <a:off x="6436153" y="3999247"/>
            <a:ext cx="3071817" cy="2575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848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9A22B8-E31C-BA90-69C4-0CFDFC562FAF}"/>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A2739C70-E64A-94CF-A745-4976C22B43C8}"/>
              </a:ext>
            </a:extLst>
          </p:cNvPr>
          <p:cNvSpPr>
            <a:spLocks noGrp="1"/>
          </p:cNvSpPr>
          <p:nvPr>
            <p:ph type="sldNum" sz="quarter" idx="12"/>
          </p:nvPr>
        </p:nvSpPr>
        <p:spPr/>
        <p:txBody>
          <a:bodyPr/>
          <a:lstStyle/>
          <a:p>
            <a:fld id="{667EC89C-17A0-4E64-A6D2-B825673CEEDF}" type="slidenum">
              <a:rPr lang="da-DK" smtClean="0"/>
              <a:pPr/>
              <a:t>21</a:t>
            </a:fld>
            <a:endParaRPr lang="da-DK" dirty="0"/>
          </a:p>
        </p:txBody>
      </p:sp>
      <p:pic>
        <p:nvPicPr>
          <p:cNvPr id="6" name="Pladsholder til indhold 5">
            <a:extLst>
              <a:ext uri="{FF2B5EF4-FFF2-40B4-BE49-F238E27FC236}">
                <a16:creationId xmlns:a16="http://schemas.microsoft.com/office/drawing/2014/main" id="{11F39D73-0254-6F60-0986-2727565E8194}"/>
              </a:ext>
            </a:extLst>
          </p:cNvPr>
          <p:cNvPicPr>
            <a:picLocks noGrp="1" noChangeAspect="1"/>
          </p:cNvPicPr>
          <p:nvPr>
            <p:ph sz="quarter" idx="13"/>
          </p:nvPr>
        </p:nvPicPr>
        <p:blipFill rotWithShape="1">
          <a:blip r:embed="rId3"/>
          <a:srcRect l="-2921" t="74" b="7397"/>
          <a:stretch/>
        </p:blipFill>
        <p:spPr>
          <a:xfrm>
            <a:off x="1768972" y="368660"/>
            <a:ext cx="8654055" cy="5760620"/>
          </a:xfrm>
        </p:spPr>
      </p:pic>
    </p:spTree>
    <p:extLst>
      <p:ext uri="{BB962C8B-B14F-4D97-AF65-F5344CB8AC3E}">
        <p14:creationId xmlns:p14="http://schemas.microsoft.com/office/powerpoint/2010/main" val="4217260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AE7A-9DDE-E4F5-96ED-003EB441BB87}"/>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35499977-1040-7E65-940C-6EBF36A94367}"/>
              </a:ext>
            </a:extLst>
          </p:cNvPr>
          <p:cNvSpPr>
            <a:spLocks noGrp="1"/>
          </p:cNvSpPr>
          <p:nvPr>
            <p:ph type="sldNum" sz="quarter" idx="12"/>
          </p:nvPr>
        </p:nvSpPr>
        <p:spPr/>
        <p:txBody>
          <a:bodyPr/>
          <a:lstStyle/>
          <a:p>
            <a:fld id="{667EC89C-17A0-4E64-A6D2-B825673CEEDF}" type="slidenum">
              <a:rPr lang="da-DK" smtClean="0"/>
              <a:pPr/>
              <a:t>22</a:t>
            </a:fld>
            <a:endParaRPr lang="da-DK" dirty="0"/>
          </a:p>
        </p:txBody>
      </p:sp>
      <p:pic>
        <p:nvPicPr>
          <p:cNvPr id="5" name="Pladsholder til indhold 4">
            <a:extLst>
              <a:ext uri="{FF2B5EF4-FFF2-40B4-BE49-F238E27FC236}">
                <a16:creationId xmlns:a16="http://schemas.microsoft.com/office/drawing/2014/main" id="{623A7AF1-FFEF-D68A-19D5-14F7CB2390A9}"/>
              </a:ext>
            </a:extLst>
          </p:cNvPr>
          <p:cNvPicPr>
            <a:picLocks noGrp="1" noChangeAspect="1"/>
          </p:cNvPicPr>
          <p:nvPr>
            <p:ph sz="quarter" idx="13"/>
          </p:nvPr>
        </p:nvPicPr>
        <p:blipFill>
          <a:blip r:embed="rId2"/>
          <a:stretch>
            <a:fillRect/>
          </a:stretch>
        </p:blipFill>
        <p:spPr>
          <a:xfrm>
            <a:off x="2039633" y="332656"/>
            <a:ext cx="8784976" cy="6860116"/>
          </a:xfrm>
          <a:prstGeom prst="rect">
            <a:avLst/>
          </a:prstGeom>
        </p:spPr>
      </p:pic>
    </p:spTree>
    <p:extLst>
      <p:ext uri="{BB962C8B-B14F-4D97-AF65-F5344CB8AC3E}">
        <p14:creationId xmlns:p14="http://schemas.microsoft.com/office/powerpoint/2010/main" val="2503526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33FEB-6A2B-255C-5103-1942D3041F6E}"/>
              </a:ext>
            </a:extLst>
          </p:cNvPr>
          <p:cNvSpPr>
            <a:spLocks noGrp="1"/>
          </p:cNvSpPr>
          <p:nvPr>
            <p:ph type="title"/>
          </p:nvPr>
        </p:nvSpPr>
        <p:spPr/>
        <p:txBody>
          <a:bodyPr/>
          <a:lstStyle/>
          <a:p>
            <a:pPr algn="ctr"/>
            <a:r>
              <a:rPr lang="da-DK" dirty="0"/>
              <a:t>Pandemi</a:t>
            </a:r>
          </a:p>
        </p:txBody>
      </p:sp>
      <p:sp>
        <p:nvSpPr>
          <p:cNvPr id="3" name="Pladsholder til slidenummer 2">
            <a:extLst>
              <a:ext uri="{FF2B5EF4-FFF2-40B4-BE49-F238E27FC236}">
                <a16:creationId xmlns:a16="http://schemas.microsoft.com/office/drawing/2014/main" id="{5095368A-13CB-7BF3-846C-655A4DA73CE3}"/>
              </a:ext>
            </a:extLst>
          </p:cNvPr>
          <p:cNvSpPr>
            <a:spLocks noGrp="1"/>
          </p:cNvSpPr>
          <p:nvPr>
            <p:ph type="sldNum" sz="quarter" idx="12"/>
          </p:nvPr>
        </p:nvSpPr>
        <p:spPr/>
        <p:txBody>
          <a:bodyPr/>
          <a:lstStyle/>
          <a:p>
            <a:fld id="{667EC89C-17A0-4E64-A6D2-B825673CEEDF}" type="slidenum">
              <a:rPr lang="da-DK" smtClean="0"/>
              <a:pPr/>
              <a:t>23</a:t>
            </a:fld>
            <a:endParaRPr lang="da-DK" dirty="0"/>
          </a:p>
        </p:txBody>
      </p:sp>
      <p:sp>
        <p:nvSpPr>
          <p:cNvPr id="4" name="Pladsholder til indhold 3">
            <a:extLst>
              <a:ext uri="{FF2B5EF4-FFF2-40B4-BE49-F238E27FC236}">
                <a16:creationId xmlns:a16="http://schemas.microsoft.com/office/drawing/2014/main" id="{6C7C3F53-4D35-8A57-01EE-C9C2744C8C20}"/>
              </a:ext>
            </a:extLst>
          </p:cNvPr>
          <p:cNvSpPr>
            <a:spLocks noGrp="1"/>
          </p:cNvSpPr>
          <p:nvPr>
            <p:ph sz="quarter" idx="13"/>
          </p:nvPr>
        </p:nvSpPr>
        <p:spPr>
          <a:xfrm>
            <a:off x="1367998" y="1989139"/>
            <a:ext cx="10920689" cy="3498850"/>
          </a:xfrm>
        </p:spPr>
        <p:txBody>
          <a:bodyPr/>
          <a:lstStyle/>
          <a:p>
            <a:r>
              <a:rPr lang="da-DK" dirty="0"/>
              <a:t>Nye influenzavirus kan forårsage verdensomspændende epidemi = en pandemi</a:t>
            </a:r>
          </a:p>
          <a:p>
            <a:r>
              <a:rPr lang="da-DK" dirty="0"/>
              <a:t>Alvorligt - størstedelen af befolkningen vil være modtagelige</a:t>
            </a:r>
          </a:p>
          <a:p>
            <a:r>
              <a:rPr lang="da-DK" dirty="0"/>
              <a:t>Mest alvorlige: "den spanske syge" i 1917-18 - influenza A H1N1 </a:t>
            </a:r>
          </a:p>
          <a:p>
            <a:pPr lvl="1"/>
            <a:r>
              <a:rPr lang="da-DK" dirty="0"/>
              <a:t>nyt influenzavirus - sandsynligvis overført fra fugle </a:t>
            </a:r>
          </a:p>
          <a:p>
            <a:pPr lvl="1"/>
            <a:r>
              <a:rPr lang="da-DK" dirty="0"/>
              <a:t>ramte unge mennesker særligt hårdt. </a:t>
            </a:r>
          </a:p>
          <a:p>
            <a:r>
              <a:rPr lang="da-DK" dirty="0"/>
              <a:t>Seneste influenzapandemi 2009</a:t>
            </a:r>
          </a:p>
          <a:p>
            <a:pPr lvl="1"/>
            <a:r>
              <a:rPr lang="da-DK" dirty="0"/>
              <a:t>nyopstået influenza A H1N1 - gener fra tre forskellige svineinfluenza spredte sig hos mennesker. </a:t>
            </a:r>
          </a:p>
        </p:txBody>
      </p:sp>
      <p:pic>
        <p:nvPicPr>
          <p:cNvPr id="5" name="Billede 4">
            <a:extLst>
              <a:ext uri="{FF2B5EF4-FFF2-40B4-BE49-F238E27FC236}">
                <a16:creationId xmlns:a16="http://schemas.microsoft.com/office/drawing/2014/main" id="{2320AAB2-D4B4-52DB-AAF9-636962B060F6}"/>
              </a:ext>
            </a:extLst>
          </p:cNvPr>
          <p:cNvPicPr>
            <a:picLocks noChangeAspect="1"/>
          </p:cNvPicPr>
          <p:nvPr/>
        </p:nvPicPr>
        <p:blipFill rotWithShape="1">
          <a:blip r:embed="rId3"/>
          <a:srcRect b="17534"/>
          <a:stretch/>
        </p:blipFill>
        <p:spPr>
          <a:xfrm>
            <a:off x="3492928" y="5345112"/>
            <a:ext cx="2943225" cy="1280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74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4ED9E-D59C-49BC-88B4-F4977199DEE4}"/>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23DCC190-62A1-7694-B674-9ED1B74DEA3D}"/>
              </a:ext>
            </a:extLst>
          </p:cNvPr>
          <p:cNvSpPr>
            <a:spLocks noGrp="1"/>
          </p:cNvSpPr>
          <p:nvPr>
            <p:ph type="sldNum" sz="quarter" idx="12"/>
          </p:nvPr>
        </p:nvSpPr>
        <p:spPr/>
        <p:txBody>
          <a:bodyPr/>
          <a:lstStyle/>
          <a:p>
            <a:fld id="{667EC89C-17A0-4E64-A6D2-B825673CEEDF}" type="slidenum">
              <a:rPr lang="da-DK" smtClean="0"/>
              <a:pPr/>
              <a:t>24</a:t>
            </a:fld>
            <a:endParaRPr lang="da-DK" dirty="0"/>
          </a:p>
        </p:txBody>
      </p:sp>
      <p:pic>
        <p:nvPicPr>
          <p:cNvPr id="5" name="Pladsholder til indhold 4">
            <a:extLst>
              <a:ext uri="{FF2B5EF4-FFF2-40B4-BE49-F238E27FC236}">
                <a16:creationId xmlns:a16="http://schemas.microsoft.com/office/drawing/2014/main" id="{D7A5F775-EB7D-7AC0-5D20-95A511CB815A}"/>
              </a:ext>
            </a:extLst>
          </p:cNvPr>
          <p:cNvPicPr>
            <a:picLocks noGrp="1" noChangeAspect="1"/>
          </p:cNvPicPr>
          <p:nvPr>
            <p:ph sz="quarter" idx="13"/>
          </p:nvPr>
        </p:nvPicPr>
        <p:blipFill>
          <a:blip r:embed="rId3"/>
          <a:stretch>
            <a:fillRect/>
          </a:stretch>
        </p:blipFill>
        <p:spPr>
          <a:xfrm>
            <a:off x="1967499" y="281477"/>
            <a:ext cx="8257001" cy="6295046"/>
          </a:xfrm>
          <a:prstGeom prst="rect">
            <a:avLst/>
          </a:prstGeom>
        </p:spPr>
      </p:pic>
    </p:spTree>
    <p:extLst>
      <p:ext uri="{BB962C8B-B14F-4D97-AF65-F5344CB8AC3E}">
        <p14:creationId xmlns:p14="http://schemas.microsoft.com/office/powerpoint/2010/main" val="67053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33FEB-6A2B-255C-5103-1942D3041F6E}"/>
              </a:ext>
            </a:extLst>
          </p:cNvPr>
          <p:cNvSpPr>
            <a:spLocks noGrp="1"/>
          </p:cNvSpPr>
          <p:nvPr>
            <p:ph type="title"/>
          </p:nvPr>
        </p:nvSpPr>
        <p:spPr/>
        <p:txBody>
          <a:bodyPr/>
          <a:lstStyle/>
          <a:p>
            <a:pPr algn="ctr"/>
            <a:r>
              <a:rPr lang="da-DK" dirty="0"/>
              <a:t>Influenza hos dyr</a:t>
            </a:r>
          </a:p>
        </p:txBody>
      </p:sp>
      <p:sp>
        <p:nvSpPr>
          <p:cNvPr id="3" name="Pladsholder til slidenummer 2">
            <a:extLst>
              <a:ext uri="{FF2B5EF4-FFF2-40B4-BE49-F238E27FC236}">
                <a16:creationId xmlns:a16="http://schemas.microsoft.com/office/drawing/2014/main" id="{5095368A-13CB-7BF3-846C-655A4DA73CE3}"/>
              </a:ext>
            </a:extLst>
          </p:cNvPr>
          <p:cNvSpPr>
            <a:spLocks noGrp="1"/>
          </p:cNvSpPr>
          <p:nvPr>
            <p:ph type="sldNum" sz="quarter" idx="12"/>
          </p:nvPr>
        </p:nvSpPr>
        <p:spPr/>
        <p:txBody>
          <a:bodyPr/>
          <a:lstStyle/>
          <a:p>
            <a:fld id="{667EC89C-17A0-4E64-A6D2-B825673CEEDF}" type="slidenum">
              <a:rPr lang="da-DK" smtClean="0"/>
              <a:pPr/>
              <a:t>25</a:t>
            </a:fld>
            <a:endParaRPr lang="da-DK" dirty="0"/>
          </a:p>
        </p:txBody>
      </p:sp>
      <p:sp>
        <p:nvSpPr>
          <p:cNvPr id="4" name="Pladsholder til indhold 3">
            <a:extLst>
              <a:ext uri="{FF2B5EF4-FFF2-40B4-BE49-F238E27FC236}">
                <a16:creationId xmlns:a16="http://schemas.microsoft.com/office/drawing/2014/main" id="{6C7C3F53-4D35-8A57-01EE-C9C2744C8C20}"/>
              </a:ext>
            </a:extLst>
          </p:cNvPr>
          <p:cNvSpPr>
            <a:spLocks noGrp="1"/>
          </p:cNvSpPr>
          <p:nvPr>
            <p:ph sz="quarter" idx="13"/>
          </p:nvPr>
        </p:nvSpPr>
        <p:spPr>
          <a:xfrm>
            <a:off x="1367998" y="1989139"/>
            <a:ext cx="10920689" cy="3498850"/>
          </a:xfrm>
        </p:spPr>
        <p:txBody>
          <a:bodyPr/>
          <a:lstStyle/>
          <a:p>
            <a:r>
              <a:rPr lang="da-DK" dirty="0"/>
              <a:t>Inficerer især vandfugle – (også ænder og høns) </a:t>
            </a:r>
          </a:p>
          <a:p>
            <a:r>
              <a:rPr lang="da-DK" dirty="0"/>
              <a:t>Heste, svin og sæler kan også smittes + andre arter</a:t>
            </a:r>
          </a:p>
          <a:p>
            <a:r>
              <a:rPr lang="da-DK" dirty="0"/>
              <a:t>I sjældne tilfælde kan mennesker smittes med dyreinfluenza uden at dette virus efterfølgende spreder sig mellem mennesker</a:t>
            </a:r>
          </a:p>
          <a:p>
            <a:r>
              <a:rPr lang="da-DK" dirty="0"/>
              <a:t>Influenzavirus fra en anden dyreart har nedsat evne til at spredes mellem de nye værter.</a:t>
            </a:r>
          </a:p>
          <a:p>
            <a:r>
              <a:rPr lang="da-DK" dirty="0"/>
              <a:t>2009 influenza-pandemien: smitte fra svin til menneske med et virus, der havde arvemateriale tilbage fra tidligere humane H1N1 og fra fugle-influenza.</a:t>
            </a:r>
          </a:p>
          <a:p>
            <a:r>
              <a:rPr lang="da-DK" dirty="0"/>
              <a:t> </a:t>
            </a:r>
          </a:p>
        </p:txBody>
      </p:sp>
      <p:sp>
        <p:nvSpPr>
          <p:cNvPr id="5" name="Tekstfelt 4">
            <a:extLst>
              <a:ext uri="{FF2B5EF4-FFF2-40B4-BE49-F238E27FC236}">
                <a16:creationId xmlns:a16="http://schemas.microsoft.com/office/drawing/2014/main" id="{07F251B2-31DB-A1E9-FCA3-868C1AD4D271}"/>
              </a:ext>
            </a:extLst>
          </p:cNvPr>
          <p:cNvSpPr txBox="1"/>
          <p:nvPr/>
        </p:nvSpPr>
        <p:spPr>
          <a:xfrm>
            <a:off x="1631504" y="6237312"/>
            <a:ext cx="5112568" cy="324016"/>
          </a:xfrm>
          <a:prstGeom prst="rect">
            <a:avLst/>
          </a:prstGeom>
          <a:noFill/>
        </p:spPr>
        <p:txBody>
          <a:bodyPr wrap="square" lIns="0" tIns="0" rIns="0" bIns="0" rtlCol="0">
            <a:noAutofit/>
          </a:bodyPr>
          <a:lstStyle/>
          <a:p>
            <a:r>
              <a:rPr lang="da-DK" dirty="0"/>
              <a:t>Kilder: Lægehåndbogen + SSI + medicin.dk</a:t>
            </a:r>
          </a:p>
        </p:txBody>
      </p:sp>
      <p:pic>
        <p:nvPicPr>
          <p:cNvPr id="6" name="Billede 5">
            <a:extLst>
              <a:ext uri="{FF2B5EF4-FFF2-40B4-BE49-F238E27FC236}">
                <a16:creationId xmlns:a16="http://schemas.microsoft.com/office/drawing/2014/main" id="{945E0CA8-C0B6-51CA-674E-BEDE04B7756A}"/>
              </a:ext>
            </a:extLst>
          </p:cNvPr>
          <p:cNvPicPr>
            <a:picLocks noChangeAspect="1"/>
          </p:cNvPicPr>
          <p:nvPr/>
        </p:nvPicPr>
        <p:blipFill>
          <a:blip r:embed="rId3"/>
          <a:stretch>
            <a:fillRect/>
          </a:stretch>
        </p:blipFill>
        <p:spPr>
          <a:xfrm>
            <a:off x="8688288" y="226450"/>
            <a:ext cx="3215679" cy="2602796"/>
          </a:xfrm>
          <a:prstGeom prst="rect">
            <a:avLst/>
          </a:prstGeom>
        </p:spPr>
      </p:pic>
    </p:spTree>
    <p:extLst>
      <p:ext uri="{BB962C8B-B14F-4D97-AF65-F5344CB8AC3E}">
        <p14:creationId xmlns:p14="http://schemas.microsoft.com/office/powerpoint/2010/main" val="1124422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7EC064-CB23-3DCF-B57B-82FE9EF05833}"/>
              </a:ext>
            </a:extLst>
          </p:cNvPr>
          <p:cNvSpPr>
            <a:spLocks noGrp="1"/>
          </p:cNvSpPr>
          <p:nvPr>
            <p:ph type="title"/>
          </p:nvPr>
        </p:nvSpPr>
        <p:spPr/>
        <p:txBody>
          <a:bodyPr/>
          <a:lstStyle/>
          <a:p>
            <a:pPr algn="ctr"/>
            <a:r>
              <a:rPr lang="da-DK" dirty="0" err="1"/>
              <a:t>Antigenic</a:t>
            </a:r>
            <a:r>
              <a:rPr lang="da-DK" dirty="0"/>
              <a:t> shift</a:t>
            </a:r>
          </a:p>
        </p:txBody>
      </p:sp>
      <p:sp>
        <p:nvSpPr>
          <p:cNvPr id="3" name="Pladsholder til slidenummer 2">
            <a:extLst>
              <a:ext uri="{FF2B5EF4-FFF2-40B4-BE49-F238E27FC236}">
                <a16:creationId xmlns:a16="http://schemas.microsoft.com/office/drawing/2014/main" id="{C198DC9E-89D3-73E6-1C83-B78D70E6B32F}"/>
              </a:ext>
            </a:extLst>
          </p:cNvPr>
          <p:cNvSpPr>
            <a:spLocks noGrp="1"/>
          </p:cNvSpPr>
          <p:nvPr>
            <p:ph type="sldNum" sz="quarter" idx="12"/>
          </p:nvPr>
        </p:nvSpPr>
        <p:spPr/>
        <p:txBody>
          <a:bodyPr/>
          <a:lstStyle/>
          <a:p>
            <a:fld id="{667EC89C-17A0-4E64-A6D2-B825673CEEDF}" type="slidenum">
              <a:rPr lang="da-DK" smtClean="0"/>
              <a:pPr/>
              <a:t>26</a:t>
            </a:fld>
            <a:endParaRPr lang="da-DK" dirty="0"/>
          </a:p>
        </p:txBody>
      </p:sp>
      <p:pic>
        <p:nvPicPr>
          <p:cNvPr id="6" name="Pladsholder til indhold 5">
            <a:extLst>
              <a:ext uri="{FF2B5EF4-FFF2-40B4-BE49-F238E27FC236}">
                <a16:creationId xmlns:a16="http://schemas.microsoft.com/office/drawing/2014/main" id="{31689CE9-924B-CF62-3332-8142F64FB28E}"/>
              </a:ext>
            </a:extLst>
          </p:cNvPr>
          <p:cNvPicPr>
            <a:picLocks noGrp="1" noChangeAspect="1"/>
          </p:cNvPicPr>
          <p:nvPr>
            <p:ph sz="quarter" idx="13"/>
          </p:nvPr>
        </p:nvPicPr>
        <p:blipFill>
          <a:blip r:embed="rId2"/>
          <a:stretch>
            <a:fillRect/>
          </a:stretch>
        </p:blipFill>
        <p:spPr>
          <a:xfrm>
            <a:off x="1258026" y="2132856"/>
            <a:ext cx="10356254" cy="3564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5927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0208A-1A82-91B2-24EE-D7619F58D808}"/>
              </a:ext>
            </a:extLst>
          </p:cNvPr>
          <p:cNvSpPr>
            <a:spLocks noGrp="1"/>
          </p:cNvSpPr>
          <p:nvPr>
            <p:ph type="title"/>
          </p:nvPr>
        </p:nvSpPr>
        <p:spPr/>
        <p:txBody>
          <a:bodyPr/>
          <a:lstStyle/>
          <a:p>
            <a:pPr algn="ctr"/>
            <a:r>
              <a:rPr lang="da-DK" dirty="0"/>
              <a:t>Fugleinfluenza status USA lige nu</a:t>
            </a:r>
            <a:br>
              <a:rPr lang="da-DK" dirty="0"/>
            </a:br>
            <a:endParaRPr lang="da-DK" dirty="0"/>
          </a:p>
        </p:txBody>
      </p:sp>
      <p:sp>
        <p:nvSpPr>
          <p:cNvPr id="3" name="Pladsholder til slidenummer 2">
            <a:extLst>
              <a:ext uri="{FF2B5EF4-FFF2-40B4-BE49-F238E27FC236}">
                <a16:creationId xmlns:a16="http://schemas.microsoft.com/office/drawing/2014/main" id="{C8305BA4-D035-A7F4-D885-AF277D0D38E9}"/>
              </a:ext>
            </a:extLst>
          </p:cNvPr>
          <p:cNvSpPr>
            <a:spLocks noGrp="1"/>
          </p:cNvSpPr>
          <p:nvPr>
            <p:ph type="sldNum" sz="quarter" idx="12"/>
          </p:nvPr>
        </p:nvSpPr>
        <p:spPr/>
        <p:txBody>
          <a:bodyPr/>
          <a:lstStyle/>
          <a:p>
            <a:fld id="{667EC89C-17A0-4E64-A6D2-B825673CEEDF}" type="slidenum">
              <a:rPr lang="da-DK" smtClean="0"/>
              <a:pPr/>
              <a:t>27</a:t>
            </a:fld>
            <a:endParaRPr lang="da-DK" dirty="0"/>
          </a:p>
        </p:txBody>
      </p:sp>
      <p:pic>
        <p:nvPicPr>
          <p:cNvPr id="6" name="Pladsholder til indhold 5">
            <a:extLst>
              <a:ext uri="{FF2B5EF4-FFF2-40B4-BE49-F238E27FC236}">
                <a16:creationId xmlns:a16="http://schemas.microsoft.com/office/drawing/2014/main" id="{18D7874A-C9D4-D2E9-A201-64A54FBF5BCC}"/>
              </a:ext>
            </a:extLst>
          </p:cNvPr>
          <p:cNvPicPr>
            <a:picLocks noGrp="1" noChangeAspect="1"/>
          </p:cNvPicPr>
          <p:nvPr>
            <p:ph sz="quarter" idx="13"/>
          </p:nvPr>
        </p:nvPicPr>
        <p:blipFill>
          <a:blip r:embed="rId2"/>
          <a:stretch>
            <a:fillRect/>
          </a:stretch>
        </p:blipFill>
        <p:spPr>
          <a:xfrm>
            <a:off x="2727964" y="1708963"/>
            <a:ext cx="7416378" cy="4969739"/>
          </a:xfrm>
          <a:prstGeom prst="rect">
            <a:avLst/>
          </a:prstGeom>
          <a:ln>
            <a:noFill/>
          </a:ln>
          <a:effectLst>
            <a:outerShdw blurRad="292100" dist="139700" dir="2700000" algn="tl" rotWithShape="0">
              <a:srgbClr val="333333">
                <a:alpha val="65000"/>
              </a:srgbClr>
            </a:outerShdw>
          </a:effectLst>
        </p:spPr>
      </p:pic>
      <p:pic>
        <p:nvPicPr>
          <p:cNvPr id="4" name="Billede 3">
            <a:extLst>
              <a:ext uri="{FF2B5EF4-FFF2-40B4-BE49-F238E27FC236}">
                <a16:creationId xmlns:a16="http://schemas.microsoft.com/office/drawing/2014/main" id="{65B15A75-D7D7-09EE-D66B-03079714041F}"/>
              </a:ext>
            </a:extLst>
          </p:cNvPr>
          <p:cNvPicPr>
            <a:picLocks noChangeAspect="1"/>
          </p:cNvPicPr>
          <p:nvPr/>
        </p:nvPicPr>
        <p:blipFill>
          <a:blip r:embed="rId3"/>
          <a:stretch>
            <a:fillRect/>
          </a:stretch>
        </p:blipFill>
        <p:spPr>
          <a:xfrm>
            <a:off x="9840416" y="169550"/>
            <a:ext cx="2222215" cy="12444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6722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Influenza – typiske symptomer</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28</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a:xfrm>
            <a:off x="6401295" y="2342074"/>
            <a:ext cx="5048572" cy="1482924"/>
          </a:xfrm>
        </p:spPr>
        <p:txBody>
          <a:bodyPr/>
          <a:lstStyle/>
          <a:p>
            <a:pPr>
              <a:buFont typeface="Arial" panose="020B0604020202020204" pitchFamily="34" charset="0"/>
              <a:buChar char="•"/>
            </a:pPr>
            <a:endParaRPr lang="da-DK" dirty="0"/>
          </a:p>
          <a:p>
            <a:pPr>
              <a:buFont typeface="Arial" panose="020B0604020202020204" pitchFamily="34" charset="0"/>
              <a:buChar char="•"/>
            </a:pPr>
            <a:r>
              <a:rPr lang="da-DK" dirty="0"/>
              <a:t>Ukomplicerede tilfælde varer 4-5 dage</a:t>
            </a:r>
          </a:p>
          <a:p>
            <a:pPr marL="0" indent="0">
              <a:buNone/>
            </a:pPr>
            <a:endParaRPr lang="da-DK" dirty="0"/>
          </a:p>
          <a:p>
            <a:pPr>
              <a:buFont typeface="Arial" panose="020B0604020202020204" pitchFamily="34" charset="0"/>
              <a:buChar char="•"/>
            </a:pPr>
            <a:r>
              <a:rPr lang="da-DK" dirty="0"/>
              <a:t>Feber i mere end 5 dage skyldes oftest komplikationer</a:t>
            </a:r>
          </a:p>
        </p:txBody>
      </p:sp>
      <p:sp>
        <p:nvSpPr>
          <p:cNvPr id="5" name="Tekstfelt 4">
            <a:extLst>
              <a:ext uri="{FF2B5EF4-FFF2-40B4-BE49-F238E27FC236}">
                <a16:creationId xmlns:a16="http://schemas.microsoft.com/office/drawing/2014/main" id="{FCAFD4CC-B95F-B54A-2120-55A7A039C800}"/>
              </a:ext>
            </a:extLst>
          </p:cNvPr>
          <p:cNvSpPr txBox="1"/>
          <p:nvPr/>
        </p:nvSpPr>
        <p:spPr>
          <a:xfrm>
            <a:off x="1631504" y="5805264"/>
            <a:ext cx="2880320" cy="324016"/>
          </a:xfrm>
          <a:prstGeom prst="rect">
            <a:avLst/>
          </a:prstGeom>
          <a:noFill/>
        </p:spPr>
        <p:txBody>
          <a:bodyPr wrap="square" lIns="0" tIns="0" rIns="0" bIns="0" rtlCol="0">
            <a:noAutofit/>
          </a:bodyPr>
          <a:lstStyle/>
          <a:p>
            <a:r>
              <a:rPr lang="da-DK" dirty="0"/>
              <a:t>Kilder: Lægehåndbogen</a:t>
            </a:r>
          </a:p>
        </p:txBody>
      </p:sp>
      <p:pic>
        <p:nvPicPr>
          <p:cNvPr id="6" name="Billede 5">
            <a:extLst>
              <a:ext uri="{FF2B5EF4-FFF2-40B4-BE49-F238E27FC236}">
                <a16:creationId xmlns:a16="http://schemas.microsoft.com/office/drawing/2014/main" id="{AEC3717D-6F79-252F-1B5F-AB4BE5C24E2A}"/>
              </a:ext>
            </a:extLst>
          </p:cNvPr>
          <p:cNvPicPr>
            <a:picLocks noChangeAspect="1"/>
          </p:cNvPicPr>
          <p:nvPr/>
        </p:nvPicPr>
        <p:blipFill rotWithShape="1">
          <a:blip r:embed="rId2"/>
          <a:srcRect t="6881" b="31099"/>
          <a:stretch/>
        </p:blipFill>
        <p:spPr>
          <a:xfrm>
            <a:off x="1230095" y="1916832"/>
            <a:ext cx="4870598" cy="43961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5763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6F5FCC-7F6F-8D88-CD9D-136D8DFEB631}"/>
              </a:ext>
            </a:extLst>
          </p:cNvPr>
          <p:cNvSpPr>
            <a:spLocks noGrp="1"/>
          </p:cNvSpPr>
          <p:nvPr>
            <p:ph type="title"/>
          </p:nvPr>
        </p:nvSpPr>
        <p:spPr/>
        <p:txBody>
          <a:bodyPr/>
          <a:lstStyle/>
          <a:p>
            <a:r>
              <a:rPr lang="da-DK" dirty="0"/>
              <a:t>Komplicerende bakteriel superinfektion</a:t>
            </a:r>
          </a:p>
        </p:txBody>
      </p:sp>
      <p:sp>
        <p:nvSpPr>
          <p:cNvPr id="3" name="Pladsholder til slidenummer 2">
            <a:extLst>
              <a:ext uri="{FF2B5EF4-FFF2-40B4-BE49-F238E27FC236}">
                <a16:creationId xmlns:a16="http://schemas.microsoft.com/office/drawing/2014/main" id="{689DD812-6A6E-BE9E-DDC7-C29ED41CF737}"/>
              </a:ext>
            </a:extLst>
          </p:cNvPr>
          <p:cNvSpPr>
            <a:spLocks noGrp="1"/>
          </p:cNvSpPr>
          <p:nvPr>
            <p:ph type="sldNum" sz="quarter" idx="12"/>
          </p:nvPr>
        </p:nvSpPr>
        <p:spPr/>
        <p:txBody>
          <a:bodyPr/>
          <a:lstStyle/>
          <a:p>
            <a:fld id="{667EC89C-17A0-4E64-A6D2-B825673CEEDF}" type="slidenum">
              <a:rPr lang="da-DK" smtClean="0"/>
              <a:pPr/>
              <a:t>29</a:t>
            </a:fld>
            <a:endParaRPr lang="da-DK" dirty="0"/>
          </a:p>
        </p:txBody>
      </p:sp>
      <p:sp>
        <p:nvSpPr>
          <p:cNvPr id="4" name="Pladsholder til indhold 3">
            <a:extLst>
              <a:ext uri="{FF2B5EF4-FFF2-40B4-BE49-F238E27FC236}">
                <a16:creationId xmlns:a16="http://schemas.microsoft.com/office/drawing/2014/main" id="{A3B14549-C22F-8413-FF3B-1D918CF54000}"/>
              </a:ext>
            </a:extLst>
          </p:cNvPr>
          <p:cNvSpPr>
            <a:spLocks noGrp="1"/>
          </p:cNvSpPr>
          <p:nvPr>
            <p:ph sz="quarter" idx="13"/>
          </p:nvPr>
        </p:nvSpPr>
        <p:spPr>
          <a:xfrm>
            <a:off x="1367999" y="1989139"/>
            <a:ext cx="7392297" cy="3498850"/>
          </a:xfrm>
        </p:spPr>
        <p:txBody>
          <a:bodyPr/>
          <a:lstStyle/>
          <a:p>
            <a:r>
              <a:rPr lang="en-US" dirty="0" err="1"/>
              <a:t>Hyppigste</a:t>
            </a:r>
            <a:r>
              <a:rPr lang="en-US" dirty="0"/>
              <a:t> </a:t>
            </a:r>
            <a:r>
              <a:rPr lang="en-US" dirty="0" err="1"/>
              <a:t>komplikation</a:t>
            </a:r>
            <a:r>
              <a:rPr lang="en-US" dirty="0"/>
              <a:t> – </a:t>
            </a:r>
            <a:r>
              <a:rPr lang="en-US" dirty="0" err="1"/>
              <a:t>opstår</a:t>
            </a:r>
            <a:r>
              <a:rPr lang="en-US" dirty="0"/>
              <a:t> </a:t>
            </a:r>
            <a:r>
              <a:rPr lang="en-US" dirty="0" err="1"/>
              <a:t>ofte</a:t>
            </a:r>
            <a:r>
              <a:rPr lang="en-US" dirty="0"/>
              <a:t> </a:t>
            </a:r>
            <a:r>
              <a:rPr lang="en-US" dirty="0" err="1"/>
              <a:t>få</a:t>
            </a:r>
            <a:r>
              <a:rPr lang="en-US" dirty="0"/>
              <a:t> </a:t>
            </a:r>
            <a:r>
              <a:rPr lang="en-US" dirty="0" err="1"/>
              <a:t>dage</a:t>
            </a:r>
            <a:r>
              <a:rPr lang="en-US" dirty="0"/>
              <a:t> </a:t>
            </a:r>
            <a:r>
              <a:rPr lang="en-US" dirty="0" err="1"/>
              <a:t>efter</a:t>
            </a:r>
            <a:r>
              <a:rPr lang="en-US" dirty="0"/>
              <a:t> </a:t>
            </a:r>
            <a:r>
              <a:rPr lang="en-US" dirty="0" err="1"/>
              <a:t>influenzasymptomdebut</a:t>
            </a:r>
            <a:endParaRPr lang="en-US" dirty="0"/>
          </a:p>
          <a:p>
            <a:pPr lvl="1"/>
            <a:r>
              <a:rPr lang="en-US" dirty="0"/>
              <a:t>0,5% </a:t>
            </a:r>
            <a:r>
              <a:rPr lang="en-US" dirty="0" err="1"/>
              <a:t>af</a:t>
            </a:r>
            <a:r>
              <a:rPr lang="en-US" dirty="0"/>
              <a:t> </a:t>
            </a:r>
            <a:r>
              <a:rPr lang="en-US" dirty="0" err="1"/>
              <a:t>unge</a:t>
            </a:r>
            <a:r>
              <a:rPr lang="en-US" dirty="0"/>
              <a:t> og 2,5% </a:t>
            </a:r>
            <a:r>
              <a:rPr lang="en-US" dirty="0" err="1"/>
              <a:t>af</a:t>
            </a:r>
            <a:r>
              <a:rPr lang="en-US" dirty="0"/>
              <a:t> </a:t>
            </a:r>
            <a:r>
              <a:rPr lang="en-US" dirty="0" err="1"/>
              <a:t>ældre</a:t>
            </a:r>
            <a:r>
              <a:rPr lang="en-US" dirty="0"/>
              <a:t>/</a:t>
            </a:r>
            <a:r>
              <a:rPr lang="en-US" dirty="0" err="1"/>
              <a:t>personer</a:t>
            </a:r>
            <a:r>
              <a:rPr lang="en-US" dirty="0"/>
              <a:t> med </a:t>
            </a:r>
            <a:r>
              <a:rPr lang="en-US" dirty="0" err="1"/>
              <a:t>underliggende</a:t>
            </a:r>
            <a:r>
              <a:rPr lang="en-US" dirty="0"/>
              <a:t> </a:t>
            </a:r>
            <a:r>
              <a:rPr lang="en-US" dirty="0" err="1"/>
              <a:t>sygdomme</a:t>
            </a:r>
            <a:endParaRPr lang="en-US" dirty="0"/>
          </a:p>
          <a:p>
            <a:pPr lvl="1"/>
            <a:endParaRPr lang="en-US" dirty="0"/>
          </a:p>
          <a:p>
            <a:r>
              <a:rPr lang="en-US" dirty="0" err="1"/>
              <a:t>Hyppigste</a:t>
            </a:r>
            <a:r>
              <a:rPr lang="en-US" dirty="0"/>
              <a:t> </a:t>
            </a:r>
            <a:r>
              <a:rPr lang="en-US" dirty="0" err="1"/>
              <a:t>agens</a:t>
            </a:r>
            <a:r>
              <a:rPr lang="en-US" dirty="0"/>
              <a:t>; </a:t>
            </a:r>
            <a:r>
              <a:rPr lang="da-DK" dirty="0" err="1"/>
              <a:t>Streptococcus</a:t>
            </a:r>
            <a:r>
              <a:rPr lang="da-DK" dirty="0"/>
              <a:t> </a:t>
            </a:r>
            <a:r>
              <a:rPr lang="da-DK" dirty="0" err="1"/>
              <a:t>pneumoniae</a:t>
            </a:r>
            <a:r>
              <a:rPr lang="da-DK" dirty="0"/>
              <a:t>, </a:t>
            </a:r>
            <a:r>
              <a:rPr lang="da-DK" dirty="0" err="1"/>
              <a:t>Staphylococcus</a:t>
            </a:r>
            <a:r>
              <a:rPr lang="da-DK" dirty="0"/>
              <a:t> aureus, </a:t>
            </a:r>
            <a:r>
              <a:rPr lang="da-DK" dirty="0" err="1"/>
              <a:t>group</a:t>
            </a:r>
            <a:r>
              <a:rPr lang="da-DK" dirty="0"/>
              <a:t> A </a:t>
            </a:r>
            <a:r>
              <a:rPr lang="da-DK" dirty="0" err="1"/>
              <a:t>Streptococcus</a:t>
            </a:r>
            <a:r>
              <a:rPr lang="da-DK" dirty="0"/>
              <a:t> </a:t>
            </a:r>
          </a:p>
        </p:txBody>
      </p:sp>
      <p:sp>
        <p:nvSpPr>
          <p:cNvPr id="5" name="Tekstfelt 4">
            <a:extLst>
              <a:ext uri="{FF2B5EF4-FFF2-40B4-BE49-F238E27FC236}">
                <a16:creationId xmlns:a16="http://schemas.microsoft.com/office/drawing/2014/main" id="{9EA25B35-5435-C9B5-9A18-8C1AE8447F11}"/>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a:t>
            </a:r>
            <a:r>
              <a:rPr lang="da-DK" dirty="0" err="1"/>
              <a:t>UpToDate</a:t>
            </a:r>
            <a:endParaRPr lang="da-DK" dirty="0"/>
          </a:p>
        </p:txBody>
      </p:sp>
      <p:pic>
        <p:nvPicPr>
          <p:cNvPr id="6" name="Billede 5">
            <a:extLst>
              <a:ext uri="{FF2B5EF4-FFF2-40B4-BE49-F238E27FC236}">
                <a16:creationId xmlns:a16="http://schemas.microsoft.com/office/drawing/2014/main" id="{5AE3CA89-85E0-F22A-A678-188BD53118F6}"/>
              </a:ext>
            </a:extLst>
          </p:cNvPr>
          <p:cNvPicPr>
            <a:picLocks noChangeAspect="1"/>
          </p:cNvPicPr>
          <p:nvPr/>
        </p:nvPicPr>
        <p:blipFill>
          <a:blip r:embed="rId2"/>
          <a:stretch>
            <a:fillRect/>
          </a:stretch>
        </p:blipFill>
        <p:spPr>
          <a:xfrm>
            <a:off x="8184232" y="159466"/>
            <a:ext cx="3659346" cy="3659346"/>
          </a:xfrm>
          <a:prstGeom prst="rect">
            <a:avLst/>
          </a:prstGeom>
        </p:spPr>
      </p:pic>
    </p:spTree>
    <p:extLst>
      <p:ext uri="{BB962C8B-B14F-4D97-AF65-F5344CB8AC3E}">
        <p14:creationId xmlns:p14="http://schemas.microsoft.com/office/powerpoint/2010/main" val="357982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a:xfrm>
            <a:off x="6071773" y="1159722"/>
            <a:ext cx="6324787" cy="792088"/>
          </a:xfrm>
        </p:spPr>
        <p:txBody>
          <a:bodyPr/>
          <a:lstStyle/>
          <a:p>
            <a:pPr algn="ctr"/>
            <a:r>
              <a:rPr lang="da-DK" dirty="0"/>
              <a:t>Hyppigste agens der forårsager 	                          samfundserhvervet pneumoni            i dansk studie</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3</a:t>
            </a:fld>
            <a:endParaRPr lang="da-DK" dirty="0"/>
          </a:p>
        </p:txBody>
      </p:sp>
      <p:pic>
        <p:nvPicPr>
          <p:cNvPr id="8" name="Pladsholder til indhold 7">
            <a:extLst>
              <a:ext uri="{FF2B5EF4-FFF2-40B4-BE49-F238E27FC236}">
                <a16:creationId xmlns:a16="http://schemas.microsoft.com/office/drawing/2014/main" id="{EEB1EDC6-1BA5-5141-A242-CD7F8096B052}"/>
              </a:ext>
            </a:extLst>
          </p:cNvPr>
          <p:cNvPicPr>
            <a:picLocks noGrp="1" noChangeAspect="1"/>
          </p:cNvPicPr>
          <p:nvPr>
            <p:ph sz="quarter" idx="13"/>
          </p:nvPr>
        </p:nvPicPr>
        <p:blipFill>
          <a:blip r:embed="rId3"/>
          <a:stretch>
            <a:fillRect/>
          </a:stretch>
        </p:blipFill>
        <p:spPr>
          <a:xfrm>
            <a:off x="787739" y="820226"/>
            <a:ext cx="5108966" cy="5544616"/>
          </a:xfrm>
          <a:prstGeom prst="rect">
            <a:avLst/>
          </a:prstGeom>
          <a:ln>
            <a:noFill/>
          </a:ln>
          <a:effectLst>
            <a:outerShdw blurRad="292100" dist="139700" dir="2700000" algn="tl" rotWithShape="0">
              <a:srgbClr val="333333">
                <a:alpha val="65000"/>
              </a:srgbClr>
            </a:outerShdw>
          </a:effectLst>
        </p:spPr>
      </p:pic>
      <p:pic>
        <p:nvPicPr>
          <p:cNvPr id="9" name="Billede 8">
            <a:extLst>
              <a:ext uri="{FF2B5EF4-FFF2-40B4-BE49-F238E27FC236}">
                <a16:creationId xmlns:a16="http://schemas.microsoft.com/office/drawing/2014/main" id="{7567A276-A54A-9CBA-CCA8-F44C77A89FAD}"/>
              </a:ext>
            </a:extLst>
          </p:cNvPr>
          <p:cNvPicPr>
            <a:picLocks noChangeAspect="1"/>
          </p:cNvPicPr>
          <p:nvPr/>
        </p:nvPicPr>
        <p:blipFill>
          <a:blip r:embed="rId4"/>
          <a:stretch>
            <a:fillRect/>
          </a:stretch>
        </p:blipFill>
        <p:spPr>
          <a:xfrm>
            <a:off x="6481137" y="3717032"/>
            <a:ext cx="5590358" cy="1981246"/>
          </a:xfrm>
          <a:prstGeom prst="rect">
            <a:avLst/>
          </a:prstGeom>
          <a:ln>
            <a:noFill/>
          </a:ln>
          <a:effectLst>
            <a:outerShdw blurRad="292100" dist="139700" dir="2700000" algn="tl" rotWithShape="0">
              <a:srgbClr val="333333">
                <a:alpha val="65000"/>
              </a:srgbClr>
            </a:outerShdw>
          </a:effectLst>
        </p:spPr>
      </p:pic>
      <p:sp>
        <p:nvSpPr>
          <p:cNvPr id="10" name="Ellipse 9">
            <a:extLst>
              <a:ext uri="{FF2B5EF4-FFF2-40B4-BE49-F238E27FC236}">
                <a16:creationId xmlns:a16="http://schemas.microsoft.com/office/drawing/2014/main" id="{6E1A6206-4C8D-9565-53E0-6887353910DD}"/>
              </a:ext>
            </a:extLst>
          </p:cNvPr>
          <p:cNvSpPr/>
          <p:nvPr/>
        </p:nvSpPr>
        <p:spPr>
          <a:xfrm flipV="1">
            <a:off x="2855640" y="1700807"/>
            <a:ext cx="1224136" cy="10175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11" name="Ellipse 10">
            <a:extLst>
              <a:ext uri="{FF2B5EF4-FFF2-40B4-BE49-F238E27FC236}">
                <a16:creationId xmlns:a16="http://schemas.microsoft.com/office/drawing/2014/main" id="{2308720A-2840-9275-478E-7A1819231B61}"/>
              </a:ext>
            </a:extLst>
          </p:cNvPr>
          <p:cNvSpPr/>
          <p:nvPr/>
        </p:nvSpPr>
        <p:spPr>
          <a:xfrm>
            <a:off x="2406118" y="3717032"/>
            <a:ext cx="936104" cy="5397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12" name="Ellipse 11">
            <a:extLst>
              <a:ext uri="{FF2B5EF4-FFF2-40B4-BE49-F238E27FC236}">
                <a16:creationId xmlns:a16="http://schemas.microsoft.com/office/drawing/2014/main" id="{F07C44BF-1D9B-F610-DB86-9E3828C9ED24}"/>
              </a:ext>
            </a:extLst>
          </p:cNvPr>
          <p:cNvSpPr/>
          <p:nvPr/>
        </p:nvSpPr>
        <p:spPr>
          <a:xfrm>
            <a:off x="2207568" y="5291016"/>
            <a:ext cx="936104" cy="451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Tree>
    <p:extLst>
      <p:ext uri="{BB962C8B-B14F-4D97-AF65-F5344CB8AC3E}">
        <p14:creationId xmlns:p14="http://schemas.microsoft.com/office/powerpoint/2010/main" val="421242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Influenza – antiviral behandling</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30</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p:txBody>
          <a:bodyPr/>
          <a:lstStyle/>
          <a:p>
            <a:r>
              <a:rPr lang="da-DK" dirty="0" err="1">
                <a:solidFill>
                  <a:schemeClr val="bg2">
                    <a:lumMod val="50000"/>
                  </a:schemeClr>
                </a:solidFill>
              </a:rPr>
              <a:t>Tabl</a:t>
            </a:r>
            <a:r>
              <a:rPr lang="da-DK" dirty="0">
                <a:solidFill>
                  <a:schemeClr val="bg2">
                    <a:lumMod val="50000"/>
                  </a:schemeClr>
                </a:solidFill>
              </a:rPr>
              <a:t>. </a:t>
            </a:r>
            <a:r>
              <a:rPr lang="da-DK" dirty="0" err="1">
                <a:solidFill>
                  <a:schemeClr val="bg2">
                    <a:lumMod val="50000"/>
                  </a:schemeClr>
                </a:solidFill>
              </a:rPr>
              <a:t>Oseltamivir</a:t>
            </a:r>
            <a:r>
              <a:rPr lang="da-DK" dirty="0">
                <a:solidFill>
                  <a:schemeClr val="bg2">
                    <a:lumMod val="50000"/>
                  </a:schemeClr>
                </a:solidFill>
              </a:rPr>
              <a:t> </a:t>
            </a:r>
            <a:r>
              <a:rPr lang="da-DK" dirty="0"/>
              <a:t>(</a:t>
            </a:r>
            <a:r>
              <a:rPr lang="da-DK" dirty="0" err="1">
                <a:solidFill>
                  <a:schemeClr val="bg2">
                    <a:lumMod val="50000"/>
                  </a:schemeClr>
                </a:solidFill>
              </a:rPr>
              <a:t>Tamiflu</a:t>
            </a:r>
            <a:r>
              <a:rPr lang="da-DK" dirty="0"/>
              <a:t>) 75 mg x 2 i 5 dage (immunkompromitterede i 10 dage) – skal helst startes inden for 48 timer efter symptomdebut. </a:t>
            </a:r>
          </a:p>
          <a:p>
            <a:pPr>
              <a:buFont typeface="Arial" panose="020B0604020202020204" pitchFamily="34" charset="0"/>
              <a:buChar char="•"/>
            </a:pPr>
            <a:r>
              <a:rPr lang="da-DK" dirty="0" err="1">
                <a:solidFill>
                  <a:schemeClr val="bg2">
                    <a:lumMod val="50000"/>
                  </a:schemeClr>
                </a:solidFill>
              </a:rPr>
              <a:t>Inj</a:t>
            </a:r>
            <a:r>
              <a:rPr lang="da-DK" dirty="0">
                <a:solidFill>
                  <a:schemeClr val="bg2">
                    <a:lumMod val="50000"/>
                  </a:schemeClr>
                </a:solidFill>
              </a:rPr>
              <a:t>. </a:t>
            </a:r>
            <a:r>
              <a:rPr lang="da-DK" dirty="0" err="1">
                <a:solidFill>
                  <a:schemeClr val="bg2">
                    <a:lumMod val="50000"/>
                  </a:schemeClr>
                </a:solidFill>
              </a:rPr>
              <a:t>Zanamivir</a:t>
            </a:r>
            <a:r>
              <a:rPr lang="da-DK" dirty="0">
                <a:solidFill>
                  <a:schemeClr val="bg2">
                    <a:lumMod val="50000"/>
                  </a:schemeClr>
                </a:solidFill>
              </a:rPr>
              <a:t> – </a:t>
            </a:r>
            <a:r>
              <a:rPr lang="da-DK" dirty="0"/>
              <a:t>ved </a:t>
            </a:r>
            <a:r>
              <a:rPr lang="da-DK" dirty="0" err="1"/>
              <a:t>oseltamivir</a:t>
            </a:r>
            <a:r>
              <a:rPr lang="da-DK" dirty="0"/>
              <a:t> resistens. </a:t>
            </a:r>
          </a:p>
          <a:p>
            <a:pPr>
              <a:buFont typeface="Arial" panose="020B0604020202020204" pitchFamily="34" charset="0"/>
              <a:buChar char="•"/>
            </a:pPr>
            <a:r>
              <a:rPr lang="da-DK" dirty="0">
                <a:solidFill>
                  <a:schemeClr val="bg2">
                    <a:lumMod val="50000"/>
                  </a:schemeClr>
                </a:solidFill>
              </a:rPr>
              <a:t>Inhalation </a:t>
            </a:r>
            <a:r>
              <a:rPr lang="da-DK" dirty="0" err="1">
                <a:solidFill>
                  <a:schemeClr val="bg2">
                    <a:lumMod val="50000"/>
                  </a:schemeClr>
                </a:solidFill>
              </a:rPr>
              <a:t>Zanamivir</a:t>
            </a:r>
            <a:r>
              <a:rPr lang="da-DK" dirty="0"/>
              <a:t> - ikke markedsført i Danmark</a:t>
            </a:r>
          </a:p>
          <a:p>
            <a:r>
              <a:rPr lang="da-DK" dirty="0" err="1">
                <a:solidFill>
                  <a:schemeClr val="bg2">
                    <a:lumMod val="50000"/>
                  </a:schemeClr>
                </a:solidFill>
              </a:rPr>
              <a:t>Tabl</a:t>
            </a:r>
            <a:r>
              <a:rPr lang="da-DK" dirty="0">
                <a:solidFill>
                  <a:schemeClr val="bg2">
                    <a:lumMod val="50000"/>
                  </a:schemeClr>
                </a:solidFill>
              </a:rPr>
              <a:t>. </a:t>
            </a:r>
            <a:r>
              <a:rPr lang="da-DK" dirty="0" err="1">
                <a:solidFill>
                  <a:schemeClr val="bg2">
                    <a:lumMod val="50000"/>
                  </a:schemeClr>
                </a:solidFill>
              </a:rPr>
              <a:t>Baloxavir</a:t>
            </a:r>
            <a:r>
              <a:rPr lang="da-DK" dirty="0">
                <a:solidFill>
                  <a:schemeClr val="bg2">
                    <a:lumMod val="50000"/>
                  </a:schemeClr>
                </a:solidFill>
              </a:rPr>
              <a:t> </a:t>
            </a:r>
            <a:r>
              <a:rPr lang="da-DK" dirty="0"/>
              <a:t>(på markedet i 2021) ved ukompliceret influenza. Kun 1 tablet - så tidligt som muligt i forløbet. </a:t>
            </a:r>
          </a:p>
          <a:p>
            <a:r>
              <a:rPr lang="da-DK" dirty="0"/>
              <a:t>Uvist om denne kan anvendes til indlagte patienter, samt om der kan gives kombinationsbehandling</a:t>
            </a:r>
          </a:p>
          <a:p>
            <a:endParaRPr lang="da-DK" dirty="0"/>
          </a:p>
        </p:txBody>
      </p:sp>
      <p:sp>
        <p:nvSpPr>
          <p:cNvPr id="6" name="Tekstfelt 5">
            <a:extLst>
              <a:ext uri="{FF2B5EF4-FFF2-40B4-BE49-F238E27FC236}">
                <a16:creationId xmlns:a16="http://schemas.microsoft.com/office/drawing/2014/main" id="{B7DC354F-00C0-89F7-1731-474EA751AB8D}"/>
              </a:ext>
            </a:extLst>
          </p:cNvPr>
          <p:cNvSpPr txBox="1"/>
          <p:nvPr/>
        </p:nvSpPr>
        <p:spPr>
          <a:xfrm>
            <a:off x="8760296" y="5949280"/>
            <a:ext cx="2880320" cy="324016"/>
          </a:xfrm>
          <a:prstGeom prst="rect">
            <a:avLst/>
          </a:prstGeom>
          <a:noFill/>
        </p:spPr>
        <p:txBody>
          <a:bodyPr wrap="square" lIns="0" tIns="0" rIns="0" bIns="0" rtlCol="0">
            <a:noAutofit/>
          </a:bodyPr>
          <a:lstStyle/>
          <a:p>
            <a:r>
              <a:rPr lang="da-DK" dirty="0"/>
              <a:t>Kilder: Lægehåndbogen + </a:t>
            </a:r>
            <a:r>
              <a:rPr lang="da-DK" dirty="0" err="1"/>
              <a:t>UpToDate</a:t>
            </a:r>
            <a:endParaRPr lang="da-DK" dirty="0"/>
          </a:p>
        </p:txBody>
      </p:sp>
    </p:spTree>
    <p:extLst>
      <p:ext uri="{BB962C8B-B14F-4D97-AF65-F5344CB8AC3E}">
        <p14:creationId xmlns:p14="http://schemas.microsoft.com/office/powerpoint/2010/main" val="3189472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Influenza – effekt af behandling?</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31</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p:txBody>
          <a:bodyPr/>
          <a:lstStyle/>
          <a:p>
            <a:pPr>
              <a:buFont typeface="Arial" panose="020B0604020202020204" pitchFamily="34" charset="0"/>
              <a:buChar char="•"/>
            </a:pPr>
            <a:r>
              <a:rPr lang="da-DK" dirty="0" err="1">
                <a:solidFill>
                  <a:schemeClr val="bg2">
                    <a:lumMod val="50000"/>
                  </a:schemeClr>
                </a:solidFill>
              </a:rPr>
              <a:t>Oseltamivir</a:t>
            </a:r>
            <a:r>
              <a:rPr lang="da-DK" dirty="0">
                <a:solidFill>
                  <a:schemeClr val="bg2">
                    <a:lumMod val="50000"/>
                  </a:schemeClr>
                </a:solidFill>
              </a:rPr>
              <a:t> + </a:t>
            </a:r>
            <a:r>
              <a:rPr lang="da-DK" dirty="0" err="1">
                <a:solidFill>
                  <a:schemeClr val="bg2">
                    <a:lumMod val="50000"/>
                  </a:schemeClr>
                </a:solidFill>
              </a:rPr>
              <a:t>Zanamivir</a:t>
            </a:r>
            <a:r>
              <a:rPr lang="da-DK" dirty="0">
                <a:solidFill>
                  <a:schemeClr val="bg2">
                    <a:lumMod val="50000"/>
                  </a:schemeClr>
                </a:solidFill>
              </a:rPr>
              <a:t>:</a:t>
            </a:r>
          </a:p>
          <a:p>
            <a:pPr lvl="1"/>
            <a:r>
              <a:rPr lang="da-DK" dirty="0"/>
              <a:t>Bedrer almentilstand, reducerer hoste og muskelsmerter, og reducerer forekomsten af komplikationer</a:t>
            </a:r>
          </a:p>
          <a:p>
            <a:pPr lvl="1"/>
            <a:r>
              <a:rPr lang="da-DK" dirty="0"/>
              <a:t>Nedsætter sygdomsvarighed med gennemsnitlig en dag</a:t>
            </a:r>
          </a:p>
          <a:p>
            <a:pPr lvl="1"/>
            <a:r>
              <a:rPr lang="da-DK" dirty="0"/>
              <a:t>Sygefravær med ½ dag ved influenza A og B</a:t>
            </a:r>
          </a:p>
          <a:p>
            <a:pPr marL="0" indent="0">
              <a:buNone/>
            </a:pPr>
            <a:r>
              <a:rPr lang="da-DK" dirty="0"/>
              <a:t> </a:t>
            </a:r>
          </a:p>
          <a:p>
            <a:pPr>
              <a:buFont typeface="Arial" panose="020B0604020202020204" pitchFamily="34" charset="0"/>
              <a:buChar char="•"/>
            </a:pPr>
            <a:r>
              <a:rPr lang="da-DK" dirty="0" err="1">
                <a:solidFill>
                  <a:schemeClr val="bg2">
                    <a:lumMod val="50000"/>
                  </a:schemeClr>
                </a:solidFill>
              </a:rPr>
              <a:t>Baloxavir</a:t>
            </a:r>
            <a:r>
              <a:rPr lang="da-DK" dirty="0">
                <a:solidFill>
                  <a:schemeClr val="bg2">
                    <a:lumMod val="50000"/>
                  </a:schemeClr>
                </a:solidFill>
              </a:rPr>
              <a:t>:</a:t>
            </a:r>
            <a:endParaRPr lang="da-DK" dirty="0"/>
          </a:p>
          <a:p>
            <a:pPr>
              <a:buFont typeface="Arial" panose="020B0604020202020204" pitchFamily="34" charset="0"/>
              <a:buChar char="•"/>
            </a:pPr>
            <a:r>
              <a:rPr lang="da-DK" dirty="0"/>
              <a:t>Effekt formentligt af samme størrelsesorden</a:t>
            </a:r>
            <a:r>
              <a:rPr lang="da-DK" dirty="0">
                <a:solidFill>
                  <a:schemeClr val="bg2">
                    <a:lumMod val="50000"/>
                  </a:schemeClr>
                </a:solidFill>
              </a:rPr>
              <a:t> </a:t>
            </a:r>
          </a:p>
          <a:p>
            <a:endParaRPr lang="da-DK" dirty="0">
              <a:solidFill>
                <a:schemeClr val="bg2">
                  <a:lumMod val="50000"/>
                </a:schemeClr>
              </a:solidFill>
            </a:endParaRPr>
          </a:p>
          <a:p>
            <a:endParaRPr lang="da-DK" dirty="0">
              <a:solidFill>
                <a:schemeClr val="bg2">
                  <a:lumMod val="50000"/>
                </a:schemeClr>
              </a:solidFill>
            </a:endParaRPr>
          </a:p>
        </p:txBody>
      </p:sp>
      <p:sp>
        <p:nvSpPr>
          <p:cNvPr id="6" name="Tekstfelt 5">
            <a:extLst>
              <a:ext uri="{FF2B5EF4-FFF2-40B4-BE49-F238E27FC236}">
                <a16:creationId xmlns:a16="http://schemas.microsoft.com/office/drawing/2014/main" id="{B7DC354F-00C0-89F7-1731-474EA751AB8D}"/>
              </a:ext>
            </a:extLst>
          </p:cNvPr>
          <p:cNvSpPr txBox="1"/>
          <p:nvPr/>
        </p:nvSpPr>
        <p:spPr>
          <a:xfrm>
            <a:off x="1631504" y="5805264"/>
            <a:ext cx="2880320" cy="324016"/>
          </a:xfrm>
          <a:prstGeom prst="rect">
            <a:avLst/>
          </a:prstGeom>
          <a:noFill/>
        </p:spPr>
        <p:txBody>
          <a:bodyPr wrap="square" lIns="0" tIns="0" rIns="0" bIns="0" rtlCol="0">
            <a:noAutofit/>
          </a:bodyPr>
          <a:lstStyle/>
          <a:p>
            <a:r>
              <a:rPr lang="da-DK" dirty="0"/>
              <a:t>Kilder: Lægehåndbogen</a:t>
            </a:r>
          </a:p>
        </p:txBody>
      </p:sp>
    </p:spTree>
    <p:extLst>
      <p:ext uri="{BB962C8B-B14F-4D97-AF65-F5344CB8AC3E}">
        <p14:creationId xmlns:p14="http://schemas.microsoft.com/office/powerpoint/2010/main" val="3141895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9FEB9D-3E9B-4674-BCC4-5D5B746A1470}"/>
              </a:ext>
            </a:extLst>
          </p:cNvPr>
          <p:cNvSpPr>
            <a:spLocks noGrp="1"/>
          </p:cNvSpPr>
          <p:nvPr>
            <p:ph type="title"/>
          </p:nvPr>
        </p:nvSpPr>
        <p:spPr/>
        <p:txBody>
          <a:bodyPr/>
          <a:lstStyle/>
          <a:p>
            <a:pPr algn="ctr"/>
            <a:r>
              <a:rPr lang="da-DK" dirty="0"/>
              <a:t>Hvem skal behandles?</a:t>
            </a:r>
          </a:p>
        </p:txBody>
      </p:sp>
      <p:sp>
        <p:nvSpPr>
          <p:cNvPr id="3" name="Pladsholder til slidenummer 2">
            <a:extLst>
              <a:ext uri="{FF2B5EF4-FFF2-40B4-BE49-F238E27FC236}">
                <a16:creationId xmlns:a16="http://schemas.microsoft.com/office/drawing/2014/main" id="{296B61E4-4AC9-3E2F-9BF7-F2D9B3EF8D42}"/>
              </a:ext>
            </a:extLst>
          </p:cNvPr>
          <p:cNvSpPr>
            <a:spLocks noGrp="1"/>
          </p:cNvSpPr>
          <p:nvPr>
            <p:ph type="sldNum" sz="quarter" idx="12"/>
          </p:nvPr>
        </p:nvSpPr>
        <p:spPr/>
        <p:txBody>
          <a:bodyPr/>
          <a:lstStyle/>
          <a:p>
            <a:fld id="{667EC89C-17A0-4E64-A6D2-B825673CEEDF}" type="slidenum">
              <a:rPr lang="da-DK" smtClean="0"/>
              <a:pPr/>
              <a:t>32</a:t>
            </a:fld>
            <a:endParaRPr lang="da-DK" dirty="0"/>
          </a:p>
        </p:txBody>
      </p:sp>
      <p:pic>
        <p:nvPicPr>
          <p:cNvPr id="6" name="Pladsholder til indhold 5">
            <a:extLst>
              <a:ext uri="{FF2B5EF4-FFF2-40B4-BE49-F238E27FC236}">
                <a16:creationId xmlns:a16="http://schemas.microsoft.com/office/drawing/2014/main" id="{AD9535A2-E643-9627-B888-A43D989757A9}"/>
              </a:ext>
            </a:extLst>
          </p:cNvPr>
          <p:cNvPicPr>
            <a:picLocks noGrp="1" noChangeAspect="1"/>
          </p:cNvPicPr>
          <p:nvPr>
            <p:ph sz="quarter" idx="13"/>
          </p:nvPr>
        </p:nvPicPr>
        <p:blipFill>
          <a:blip r:embed="rId2"/>
          <a:stretch>
            <a:fillRect/>
          </a:stretch>
        </p:blipFill>
        <p:spPr>
          <a:xfrm>
            <a:off x="4655840" y="1842417"/>
            <a:ext cx="3400223" cy="4722839"/>
          </a:xfrm>
        </p:spPr>
      </p:pic>
      <p:pic>
        <p:nvPicPr>
          <p:cNvPr id="8" name="Billede 7">
            <a:extLst>
              <a:ext uri="{FF2B5EF4-FFF2-40B4-BE49-F238E27FC236}">
                <a16:creationId xmlns:a16="http://schemas.microsoft.com/office/drawing/2014/main" id="{53580735-A189-546B-4BB1-33CA239EC265}"/>
              </a:ext>
            </a:extLst>
          </p:cNvPr>
          <p:cNvPicPr>
            <a:picLocks noChangeAspect="1"/>
          </p:cNvPicPr>
          <p:nvPr/>
        </p:nvPicPr>
        <p:blipFill>
          <a:blip r:embed="rId3"/>
          <a:stretch>
            <a:fillRect/>
          </a:stretch>
        </p:blipFill>
        <p:spPr>
          <a:xfrm>
            <a:off x="1815730" y="3681287"/>
            <a:ext cx="9240846" cy="1045097"/>
          </a:xfrm>
          <a:prstGeom prst="rect">
            <a:avLst/>
          </a:prstGeom>
          <a:ln>
            <a:noFill/>
          </a:ln>
          <a:effectLst>
            <a:outerShdw blurRad="292100" dist="139700" dir="2700000" algn="tl" rotWithShape="0">
              <a:srgbClr val="333333">
                <a:alpha val="65000"/>
              </a:srgbClr>
            </a:outerShdw>
          </a:effectLst>
        </p:spPr>
      </p:pic>
      <p:sp>
        <p:nvSpPr>
          <p:cNvPr id="11" name="Tekstfelt 10">
            <a:extLst>
              <a:ext uri="{FF2B5EF4-FFF2-40B4-BE49-F238E27FC236}">
                <a16:creationId xmlns:a16="http://schemas.microsoft.com/office/drawing/2014/main" id="{686AF269-5FEF-32AF-6CFA-C7FB21956B8F}"/>
              </a:ext>
            </a:extLst>
          </p:cNvPr>
          <p:cNvSpPr txBox="1"/>
          <p:nvPr/>
        </p:nvSpPr>
        <p:spPr>
          <a:xfrm>
            <a:off x="335360" y="6413323"/>
            <a:ext cx="5112568" cy="324016"/>
          </a:xfrm>
          <a:prstGeom prst="rect">
            <a:avLst/>
          </a:prstGeom>
          <a:noFill/>
        </p:spPr>
        <p:txBody>
          <a:bodyPr wrap="square" lIns="0" tIns="0" rIns="0" bIns="0" rtlCol="0">
            <a:noAutofit/>
          </a:bodyPr>
          <a:lstStyle/>
          <a:p>
            <a:r>
              <a:rPr lang="da-DK" dirty="0"/>
              <a:t>Kilder: Dansk selskab for Infektionsmedicin</a:t>
            </a:r>
          </a:p>
        </p:txBody>
      </p:sp>
    </p:spTree>
    <p:extLst>
      <p:ext uri="{BB962C8B-B14F-4D97-AF65-F5344CB8AC3E}">
        <p14:creationId xmlns:p14="http://schemas.microsoft.com/office/powerpoint/2010/main" val="21405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51D03-4366-5E61-C06F-18DAFEE36E88}"/>
              </a:ext>
            </a:extLst>
          </p:cNvPr>
          <p:cNvSpPr>
            <a:spLocks noGrp="1"/>
          </p:cNvSpPr>
          <p:nvPr>
            <p:ph type="title"/>
          </p:nvPr>
        </p:nvSpPr>
        <p:spPr/>
        <p:txBody>
          <a:bodyPr/>
          <a:lstStyle/>
          <a:p>
            <a:pPr algn="ctr"/>
            <a:r>
              <a:rPr lang="da-DK" dirty="0"/>
              <a:t>Influenza og steroidbehandling</a:t>
            </a:r>
          </a:p>
        </p:txBody>
      </p:sp>
      <p:sp>
        <p:nvSpPr>
          <p:cNvPr id="3" name="Pladsholder til slidenummer 2">
            <a:extLst>
              <a:ext uri="{FF2B5EF4-FFF2-40B4-BE49-F238E27FC236}">
                <a16:creationId xmlns:a16="http://schemas.microsoft.com/office/drawing/2014/main" id="{1093F252-FA0E-A533-F964-B17058EB70E3}"/>
              </a:ext>
            </a:extLst>
          </p:cNvPr>
          <p:cNvSpPr>
            <a:spLocks noGrp="1"/>
          </p:cNvSpPr>
          <p:nvPr>
            <p:ph type="sldNum" sz="quarter" idx="12"/>
          </p:nvPr>
        </p:nvSpPr>
        <p:spPr/>
        <p:txBody>
          <a:bodyPr/>
          <a:lstStyle/>
          <a:p>
            <a:fld id="{667EC89C-17A0-4E64-A6D2-B825673CEEDF}" type="slidenum">
              <a:rPr lang="da-DK" smtClean="0"/>
              <a:pPr/>
              <a:t>33</a:t>
            </a:fld>
            <a:endParaRPr lang="da-DK" dirty="0"/>
          </a:p>
        </p:txBody>
      </p:sp>
      <p:sp>
        <p:nvSpPr>
          <p:cNvPr id="4" name="Pladsholder til indhold 3">
            <a:extLst>
              <a:ext uri="{FF2B5EF4-FFF2-40B4-BE49-F238E27FC236}">
                <a16:creationId xmlns:a16="http://schemas.microsoft.com/office/drawing/2014/main" id="{6114AF8B-13D3-6252-8BB2-A004802860A8}"/>
              </a:ext>
            </a:extLst>
          </p:cNvPr>
          <p:cNvSpPr>
            <a:spLocks noGrp="1"/>
          </p:cNvSpPr>
          <p:nvPr>
            <p:ph sz="quarter" idx="13"/>
          </p:nvPr>
        </p:nvSpPr>
        <p:spPr>
          <a:xfrm>
            <a:off x="1367998" y="1989139"/>
            <a:ext cx="10136615" cy="3498850"/>
          </a:xfrm>
        </p:spPr>
        <p:txBody>
          <a:bodyPr/>
          <a:lstStyle/>
          <a:p>
            <a:r>
              <a:rPr lang="en-US" dirty="0"/>
              <a:t>Meta-</a:t>
            </a:r>
            <a:r>
              <a:rPr lang="en-US" dirty="0" err="1"/>
              <a:t>analyse</a:t>
            </a:r>
            <a:r>
              <a:rPr lang="en-US" dirty="0"/>
              <a:t> </a:t>
            </a:r>
            <a:r>
              <a:rPr lang="en-US" dirty="0" err="1"/>
              <a:t>fandt</a:t>
            </a:r>
            <a:r>
              <a:rPr lang="en-US" dirty="0"/>
              <a:t> </a:t>
            </a:r>
            <a:r>
              <a:rPr lang="en-US" dirty="0" err="1"/>
              <a:t>brug</a:t>
            </a:r>
            <a:r>
              <a:rPr lang="en-US" dirty="0"/>
              <a:t> </a:t>
            </a:r>
            <a:r>
              <a:rPr lang="en-US" dirty="0" err="1"/>
              <a:t>af</a:t>
            </a:r>
            <a:r>
              <a:rPr lang="en-US" dirty="0"/>
              <a:t> </a:t>
            </a:r>
            <a:r>
              <a:rPr lang="en-US" dirty="0" err="1"/>
              <a:t>glucocorticoider</a:t>
            </a:r>
            <a:r>
              <a:rPr lang="en-US" dirty="0"/>
              <a:t> </a:t>
            </a:r>
            <a:r>
              <a:rPr lang="en-US" dirty="0" err="1"/>
              <a:t>associeret</a:t>
            </a:r>
            <a:r>
              <a:rPr lang="en-US" dirty="0"/>
              <a:t> med </a:t>
            </a:r>
            <a:r>
              <a:rPr lang="en-US" dirty="0" err="1"/>
              <a:t>øget</a:t>
            </a:r>
            <a:r>
              <a:rPr lang="en-US" dirty="0"/>
              <a:t> </a:t>
            </a:r>
            <a:r>
              <a:rPr lang="en-US" dirty="0" err="1"/>
              <a:t>mortalitet</a:t>
            </a:r>
            <a:r>
              <a:rPr lang="en-US" dirty="0"/>
              <a:t> hos </a:t>
            </a:r>
            <a:r>
              <a:rPr lang="en-US" dirty="0" err="1"/>
              <a:t>influenzapatienter</a:t>
            </a:r>
            <a:r>
              <a:rPr lang="en-US" dirty="0"/>
              <a:t> (odds ratio 3.90, 95% CI 2.31-6.60)</a:t>
            </a:r>
          </a:p>
          <a:p>
            <a:endParaRPr lang="en-US" dirty="0"/>
          </a:p>
          <a:p>
            <a:r>
              <a:rPr lang="en-US" dirty="0" err="1"/>
              <a:t>Anbefales</a:t>
            </a:r>
            <a:r>
              <a:rPr lang="en-US" dirty="0"/>
              <a:t> </a:t>
            </a:r>
            <a:r>
              <a:rPr lang="en-US" dirty="0" err="1"/>
              <a:t>derfor</a:t>
            </a:r>
            <a:r>
              <a:rPr lang="en-US" dirty="0"/>
              <a:t> </a:t>
            </a:r>
            <a:r>
              <a:rPr lang="en-US" dirty="0" err="1"/>
              <a:t>ikke</a:t>
            </a:r>
            <a:r>
              <a:rPr lang="en-US" dirty="0"/>
              <a:t> </a:t>
            </a:r>
            <a:r>
              <a:rPr lang="en-US" dirty="0" err="1"/>
              <a:t>brug</a:t>
            </a:r>
            <a:r>
              <a:rPr lang="en-US" dirty="0"/>
              <a:t> </a:t>
            </a:r>
            <a:r>
              <a:rPr lang="en-US" dirty="0" err="1"/>
              <a:t>af</a:t>
            </a:r>
            <a:r>
              <a:rPr lang="en-US" dirty="0"/>
              <a:t> </a:t>
            </a:r>
            <a:r>
              <a:rPr lang="en-US" dirty="0" err="1"/>
              <a:t>glucocorticoider</a:t>
            </a:r>
            <a:r>
              <a:rPr lang="en-US" dirty="0"/>
              <a:t> </a:t>
            </a:r>
            <a:r>
              <a:rPr lang="en-US" dirty="0" err="1"/>
              <a:t>til</a:t>
            </a:r>
            <a:r>
              <a:rPr lang="en-US" dirty="0"/>
              <a:t> </a:t>
            </a:r>
            <a:r>
              <a:rPr lang="en-US" dirty="0" err="1"/>
              <a:t>influenzapatienter</a:t>
            </a:r>
            <a:r>
              <a:rPr lang="en-US" dirty="0"/>
              <a:t> </a:t>
            </a:r>
            <a:r>
              <a:rPr lang="en-US" dirty="0" err="1"/>
              <a:t>hvis</a:t>
            </a:r>
            <a:r>
              <a:rPr lang="en-US" dirty="0"/>
              <a:t> der </a:t>
            </a:r>
            <a:r>
              <a:rPr lang="en-US" dirty="0" err="1"/>
              <a:t>ikke</a:t>
            </a:r>
            <a:r>
              <a:rPr lang="en-US" dirty="0"/>
              <a:t> er </a:t>
            </a:r>
            <a:r>
              <a:rPr lang="en-US" dirty="0" err="1"/>
              <a:t>en</a:t>
            </a:r>
            <a:r>
              <a:rPr lang="en-US" dirty="0"/>
              <a:t> </a:t>
            </a:r>
            <a:r>
              <a:rPr lang="en-US" dirty="0" err="1"/>
              <a:t>anden</a:t>
            </a:r>
            <a:r>
              <a:rPr lang="en-US" dirty="0"/>
              <a:t> indication for </a:t>
            </a:r>
            <a:r>
              <a:rPr lang="en-US" dirty="0" err="1"/>
              <a:t>deres</a:t>
            </a:r>
            <a:r>
              <a:rPr lang="en-US" dirty="0"/>
              <a:t> </a:t>
            </a:r>
            <a:r>
              <a:rPr lang="en-US" dirty="0" err="1"/>
              <a:t>brug</a:t>
            </a:r>
            <a:r>
              <a:rPr lang="en-US" dirty="0"/>
              <a:t>.</a:t>
            </a:r>
          </a:p>
        </p:txBody>
      </p:sp>
      <p:sp>
        <p:nvSpPr>
          <p:cNvPr id="5" name="Tekstfelt 4">
            <a:extLst>
              <a:ext uri="{FF2B5EF4-FFF2-40B4-BE49-F238E27FC236}">
                <a16:creationId xmlns:a16="http://schemas.microsoft.com/office/drawing/2014/main" id="{6B4CE132-C309-9D64-6579-A0D2F58A849B}"/>
              </a:ext>
            </a:extLst>
          </p:cNvPr>
          <p:cNvSpPr txBox="1"/>
          <p:nvPr/>
        </p:nvSpPr>
        <p:spPr>
          <a:xfrm>
            <a:off x="1847528" y="6153414"/>
            <a:ext cx="2880320" cy="324016"/>
          </a:xfrm>
          <a:prstGeom prst="rect">
            <a:avLst/>
          </a:prstGeom>
          <a:noFill/>
        </p:spPr>
        <p:txBody>
          <a:bodyPr wrap="square" lIns="0" tIns="0" rIns="0" bIns="0" rtlCol="0">
            <a:noAutofit/>
          </a:bodyPr>
          <a:lstStyle/>
          <a:p>
            <a:r>
              <a:rPr lang="da-DK" dirty="0"/>
              <a:t>Kilder: </a:t>
            </a:r>
            <a:r>
              <a:rPr lang="da-DK" dirty="0" err="1"/>
              <a:t>UpToDate</a:t>
            </a:r>
            <a:endParaRPr lang="da-DK" dirty="0"/>
          </a:p>
        </p:txBody>
      </p:sp>
    </p:spTree>
    <p:extLst>
      <p:ext uri="{BB962C8B-B14F-4D97-AF65-F5344CB8AC3E}">
        <p14:creationId xmlns:p14="http://schemas.microsoft.com/office/powerpoint/2010/main" val="1434981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F51D03-4366-5E61-C06F-18DAFEE36E88}"/>
              </a:ext>
            </a:extLst>
          </p:cNvPr>
          <p:cNvSpPr>
            <a:spLocks noGrp="1"/>
          </p:cNvSpPr>
          <p:nvPr>
            <p:ph type="title"/>
          </p:nvPr>
        </p:nvSpPr>
        <p:spPr/>
        <p:txBody>
          <a:bodyPr/>
          <a:lstStyle/>
          <a:p>
            <a:pPr algn="ctr"/>
            <a:r>
              <a:rPr lang="da-DK" dirty="0"/>
              <a:t>Influenza og steroidbehandling</a:t>
            </a:r>
          </a:p>
        </p:txBody>
      </p:sp>
      <p:sp>
        <p:nvSpPr>
          <p:cNvPr id="3" name="Pladsholder til slidenummer 2">
            <a:extLst>
              <a:ext uri="{FF2B5EF4-FFF2-40B4-BE49-F238E27FC236}">
                <a16:creationId xmlns:a16="http://schemas.microsoft.com/office/drawing/2014/main" id="{1093F252-FA0E-A533-F964-B17058EB70E3}"/>
              </a:ext>
            </a:extLst>
          </p:cNvPr>
          <p:cNvSpPr>
            <a:spLocks noGrp="1"/>
          </p:cNvSpPr>
          <p:nvPr>
            <p:ph type="sldNum" sz="quarter" idx="12"/>
          </p:nvPr>
        </p:nvSpPr>
        <p:spPr/>
        <p:txBody>
          <a:bodyPr/>
          <a:lstStyle/>
          <a:p>
            <a:fld id="{667EC89C-17A0-4E64-A6D2-B825673CEEDF}" type="slidenum">
              <a:rPr lang="da-DK" smtClean="0"/>
              <a:pPr/>
              <a:t>34</a:t>
            </a:fld>
            <a:endParaRPr lang="da-DK" dirty="0"/>
          </a:p>
        </p:txBody>
      </p:sp>
      <p:sp>
        <p:nvSpPr>
          <p:cNvPr id="4" name="Pladsholder til indhold 3">
            <a:extLst>
              <a:ext uri="{FF2B5EF4-FFF2-40B4-BE49-F238E27FC236}">
                <a16:creationId xmlns:a16="http://schemas.microsoft.com/office/drawing/2014/main" id="{6114AF8B-13D3-6252-8BB2-A004802860A8}"/>
              </a:ext>
            </a:extLst>
          </p:cNvPr>
          <p:cNvSpPr>
            <a:spLocks noGrp="1"/>
          </p:cNvSpPr>
          <p:nvPr>
            <p:ph sz="quarter" idx="13"/>
          </p:nvPr>
        </p:nvSpPr>
        <p:spPr>
          <a:xfrm>
            <a:off x="1367998" y="1989139"/>
            <a:ext cx="10136615" cy="3498850"/>
          </a:xfrm>
        </p:spPr>
        <p:txBody>
          <a:bodyPr/>
          <a:lstStyle/>
          <a:p>
            <a:r>
              <a:rPr lang="en-US" dirty="0"/>
              <a:t>Dog </a:t>
            </a:r>
            <a:r>
              <a:rPr lang="en-US" dirty="0" err="1"/>
              <a:t>står</a:t>
            </a:r>
            <a:r>
              <a:rPr lang="en-US" dirty="0"/>
              <a:t> </a:t>
            </a:r>
            <a:r>
              <a:rPr lang="en-US" dirty="0" err="1"/>
              <a:t>også</a:t>
            </a:r>
            <a:r>
              <a:rPr lang="en-US" dirty="0"/>
              <a:t>;</a:t>
            </a:r>
          </a:p>
          <a:p>
            <a:pPr lvl="1"/>
            <a:r>
              <a:rPr lang="en-US" dirty="0" err="1"/>
              <a:t>Kort</a:t>
            </a:r>
            <a:r>
              <a:rPr lang="en-US" dirty="0"/>
              <a:t> </a:t>
            </a:r>
            <a:r>
              <a:rPr lang="en-US" dirty="0" err="1"/>
              <a:t>kur</a:t>
            </a:r>
            <a:r>
              <a:rPr lang="en-US" dirty="0"/>
              <a:t> </a:t>
            </a:r>
            <a:r>
              <a:rPr lang="en-US" dirty="0" err="1"/>
              <a:t>af</a:t>
            </a:r>
            <a:r>
              <a:rPr lang="en-US" dirty="0"/>
              <a:t> </a:t>
            </a:r>
            <a:r>
              <a:rPr lang="en-US" dirty="0" err="1"/>
              <a:t>f.eks</a:t>
            </a:r>
            <a:r>
              <a:rPr lang="en-US" dirty="0"/>
              <a:t>. </a:t>
            </a:r>
            <a:r>
              <a:rPr lang="en-US" dirty="0" err="1"/>
              <a:t>Prednisolon</a:t>
            </a:r>
            <a:r>
              <a:rPr lang="en-US" dirty="0"/>
              <a:t> 40 mg. x 1 </a:t>
            </a:r>
            <a:r>
              <a:rPr lang="en-US" dirty="0" err="1"/>
              <a:t>i</a:t>
            </a:r>
            <a:r>
              <a:rPr lang="en-US" dirty="0"/>
              <a:t> 5 </a:t>
            </a:r>
            <a:r>
              <a:rPr lang="en-US" dirty="0" err="1"/>
              <a:t>dage</a:t>
            </a:r>
            <a:r>
              <a:rPr lang="en-US" dirty="0"/>
              <a:t> </a:t>
            </a:r>
            <a:r>
              <a:rPr lang="en-US" dirty="0" err="1"/>
              <a:t>kan</a:t>
            </a:r>
            <a:r>
              <a:rPr lang="en-US" dirty="0"/>
              <a:t> </a:t>
            </a:r>
            <a:r>
              <a:rPr lang="en-US" dirty="0" err="1"/>
              <a:t>fremskynde</a:t>
            </a:r>
            <a:r>
              <a:rPr lang="en-US" dirty="0"/>
              <a:t> </a:t>
            </a:r>
            <a:r>
              <a:rPr lang="en-US" dirty="0" err="1"/>
              <a:t>bedring</a:t>
            </a:r>
            <a:r>
              <a:rPr lang="en-US" dirty="0"/>
              <a:t> </a:t>
            </a:r>
            <a:r>
              <a:rPr lang="en-US" dirty="0" err="1"/>
              <a:t>af</a:t>
            </a:r>
            <a:r>
              <a:rPr lang="en-US" dirty="0"/>
              <a:t> KOL </a:t>
            </a:r>
            <a:r>
              <a:rPr lang="en-US" dirty="0" err="1"/>
              <a:t>i</a:t>
            </a:r>
            <a:r>
              <a:rPr lang="en-US" dirty="0"/>
              <a:t> </a:t>
            </a:r>
            <a:r>
              <a:rPr lang="en-US" dirty="0" err="1"/>
              <a:t>exa</a:t>
            </a:r>
            <a:r>
              <a:rPr lang="en-US" dirty="0"/>
              <a:t>.</a:t>
            </a:r>
          </a:p>
          <a:p>
            <a:pPr lvl="1"/>
            <a:r>
              <a:rPr lang="en-US" dirty="0" err="1"/>
              <a:t>Selvom</a:t>
            </a:r>
            <a:r>
              <a:rPr lang="en-US" dirty="0"/>
              <a:t> det </a:t>
            </a:r>
            <a:r>
              <a:rPr lang="en-US" dirty="0" err="1"/>
              <a:t>ikke</a:t>
            </a:r>
            <a:r>
              <a:rPr lang="en-US" dirty="0"/>
              <a:t> er </a:t>
            </a:r>
            <a:r>
              <a:rPr lang="en-US" dirty="0" err="1"/>
              <a:t>systematisk</a:t>
            </a:r>
            <a:r>
              <a:rPr lang="en-US" dirty="0"/>
              <a:t> </a:t>
            </a:r>
            <a:r>
              <a:rPr lang="en-US" dirty="0" err="1"/>
              <a:t>undersøgt</a:t>
            </a:r>
            <a:r>
              <a:rPr lang="en-US" dirty="0"/>
              <a:t>, er det </a:t>
            </a:r>
            <a:r>
              <a:rPr lang="en-US" dirty="0" err="1"/>
              <a:t>sandsynligt</a:t>
            </a:r>
            <a:r>
              <a:rPr lang="en-US" dirty="0"/>
              <a:t> at </a:t>
            </a:r>
            <a:r>
              <a:rPr lang="en-US" dirty="0" err="1"/>
              <a:t>denne</a:t>
            </a:r>
            <a:r>
              <a:rPr lang="en-US" dirty="0"/>
              <a:t> </a:t>
            </a:r>
            <a:r>
              <a:rPr lang="en-US" dirty="0" err="1"/>
              <a:t>fordel</a:t>
            </a:r>
            <a:r>
              <a:rPr lang="en-US" dirty="0"/>
              <a:t> </a:t>
            </a:r>
            <a:r>
              <a:rPr lang="en-US" dirty="0" err="1"/>
              <a:t>også</a:t>
            </a:r>
            <a:r>
              <a:rPr lang="en-US" dirty="0"/>
              <a:t> </a:t>
            </a:r>
            <a:r>
              <a:rPr lang="en-US" dirty="0" err="1"/>
              <a:t>ved</a:t>
            </a:r>
            <a:r>
              <a:rPr lang="en-US" dirty="0"/>
              <a:t> </a:t>
            </a:r>
            <a:r>
              <a:rPr lang="en-US" dirty="0" err="1"/>
              <a:t>ses</a:t>
            </a:r>
            <a:r>
              <a:rPr lang="en-US" dirty="0"/>
              <a:t> </a:t>
            </a:r>
            <a:r>
              <a:rPr lang="en-US" dirty="0" err="1"/>
              <a:t>ved</a:t>
            </a:r>
            <a:r>
              <a:rPr lang="en-US" dirty="0"/>
              <a:t> KOL </a:t>
            </a:r>
            <a:r>
              <a:rPr lang="en-US" dirty="0" err="1"/>
              <a:t>i</a:t>
            </a:r>
            <a:r>
              <a:rPr lang="en-US" dirty="0"/>
              <a:t> </a:t>
            </a:r>
            <a:r>
              <a:rPr lang="en-US" dirty="0" err="1"/>
              <a:t>exa</a:t>
            </a:r>
            <a:r>
              <a:rPr lang="en-US" dirty="0"/>
              <a:t> </a:t>
            </a:r>
            <a:r>
              <a:rPr lang="en-US" dirty="0" err="1"/>
              <a:t>forårsaget</a:t>
            </a:r>
            <a:r>
              <a:rPr lang="en-US" dirty="0"/>
              <a:t> </a:t>
            </a:r>
            <a:r>
              <a:rPr lang="en-US" dirty="0" err="1"/>
              <a:t>af</a:t>
            </a:r>
            <a:r>
              <a:rPr lang="en-US" dirty="0"/>
              <a:t> influenza</a:t>
            </a:r>
          </a:p>
          <a:p>
            <a:pPr lvl="1"/>
            <a:r>
              <a:rPr lang="en-US" dirty="0" err="1"/>
              <a:t>Selvom</a:t>
            </a:r>
            <a:r>
              <a:rPr lang="en-US" dirty="0"/>
              <a:t> vi </a:t>
            </a:r>
            <a:r>
              <a:rPr lang="en-US" dirty="0" err="1"/>
              <a:t>generelt</a:t>
            </a:r>
            <a:r>
              <a:rPr lang="en-US" dirty="0"/>
              <a:t> </a:t>
            </a:r>
            <a:r>
              <a:rPr lang="en-US" dirty="0" err="1"/>
              <a:t>undgår</a:t>
            </a:r>
            <a:r>
              <a:rPr lang="en-US" dirty="0"/>
              <a:t> </a:t>
            </a:r>
            <a:r>
              <a:rPr lang="en-US" dirty="0" err="1"/>
              <a:t>corticosteroider</a:t>
            </a:r>
            <a:r>
              <a:rPr lang="en-US" dirty="0"/>
              <a:t> under influenza </a:t>
            </a:r>
            <a:r>
              <a:rPr lang="en-US" dirty="0" err="1"/>
              <a:t>infektion</a:t>
            </a:r>
            <a:r>
              <a:rPr lang="en-US" dirty="0"/>
              <a:t>, er det </a:t>
            </a:r>
            <a:r>
              <a:rPr lang="en-US" dirty="0" err="1"/>
              <a:t>sandsynligt</a:t>
            </a:r>
            <a:r>
              <a:rPr lang="en-US" dirty="0"/>
              <a:t> at </a:t>
            </a:r>
            <a:r>
              <a:rPr lang="en-US" dirty="0" err="1"/>
              <a:t>fordelene</a:t>
            </a:r>
            <a:r>
              <a:rPr lang="en-US" dirty="0"/>
              <a:t> </a:t>
            </a:r>
            <a:r>
              <a:rPr lang="en-US" dirty="0" err="1"/>
              <a:t>opvejer</a:t>
            </a:r>
            <a:r>
              <a:rPr lang="en-US" dirty="0"/>
              <a:t> </a:t>
            </a:r>
            <a:r>
              <a:rPr lang="en-US" dirty="0" err="1"/>
              <a:t>ulemperne</a:t>
            </a:r>
            <a:r>
              <a:rPr lang="en-US" dirty="0"/>
              <a:t> hos </a:t>
            </a:r>
            <a:r>
              <a:rPr lang="en-US" dirty="0" err="1"/>
              <a:t>ptt</a:t>
            </a:r>
            <a:r>
              <a:rPr lang="en-US" dirty="0"/>
              <a:t>. med KOL </a:t>
            </a:r>
            <a:r>
              <a:rPr lang="en-US" dirty="0" err="1"/>
              <a:t>i</a:t>
            </a:r>
            <a:r>
              <a:rPr lang="en-US" dirty="0"/>
              <a:t> </a:t>
            </a:r>
            <a:r>
              <a:rPr lang="en-US" dirty="0" err="1"/>
              <a:t>exa</a:t>
            </a:r>
            <a:r>
              <a:rPr lang="en-US" dirty="0"/>
              <a:t>.</a:t>
            </a:r>
          </a:p>
        </p:txBody>
      </p:sp>
      <p:sp>
        <p:nvSpPr>
          <p:cNvPr id="5" name="Tekstfelt 4">
            <a:extLst>
              <a:ext uri="{FF2B5EF4-FFF2-40B4-BE49-F238E27FC236}">
                <a16:creationId xmlns:a16="http://schemas.microsoft.com/office/drawing/2014/main" id="{6B4CE132-C309-9D64-6579-A0D2F58A849B}"/>
              </a:ext>
            </a:extLst>
          </p:cNvPr>
          <p:cNvSpPr txBox="1"/>
          <p:nvPr/>
        </p:nvSpPr>
        <p:spPr>
          <a:xfrm>
            <a:off x="1847528" y="6153414"/>
            <a:ext cx="2880320" cy="324016"/>
          </a:xfrm>
          <a:prstGeom prst="rect">
            <a:avLst/>
          </a:prstGeom>
          <a:noFill/>
        </p:spPr>
        <p:txBody>
          <a:bodyPr wrap="square" lIns="0" tIns="0" rIns="0" bIns="0" rtlCol="0">
            <a:noAutofit/>
          </a:bodyPr>
          <a:lstStyle/>
          <a:p>
            <a:r>
              <a:rPr lang="da-DK" dirty="0"/>
              <a:t>Kilder: </a:t>
            </a:r>
            <a:r>
              <a:rPr lang="da-DK" dirty="0" err="1"/>
              <a:t>UpToDate</a:t>
            </a:r>
            <a:endParaRPr lang="da-DK" dirty="0"/>
          </a:p>
        </p:txBody>
      </p:sp>
    </p:spTree>
    <p:extLst>
      <p:ext uri="{BB962C8B-B14F-4D97-AF65-F5344CB8AC3E}">
        <p14:creationId xmlns:p14="http://schemas.microsoft.com/office/powerpoint/2010/main" val="2755360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F8914-5B73-299C-B941-6C3C97F738B5}"/>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608D5CF2-1D06-0648-8E3E-68F75A085276}"/>
              </a:ext>
            </a:extLst>
          </p:cNvPr>
          <p:cNvSpPr>
            <a:spLocks noGrp="1"/>
          </p:cNvSpPr>
          <p:nvPr>
            <p:ph type="sldNum" sz="quarter" idx="12"/>
          </p:nvPr>
        </p:nvSpPr>
        <p:spPr/>
        <p:txBody>
          <a:bodyPr/>
          <a:lstStyle/>
          <a:p>
            <a:fld id="{667EC89C-17A0-4E64-A6D2-B825673CEEDF}" type="slidenum">
              <a:rPr lang="da-DK" smtClean="0"/>
              <a:pPr/>
              <a:t>35</a:t>
            </a:fld>
            <a:endParaRPr lang="da-DK" dirty="0"/>
          </a:p>
        </p:txBody>
      </p:sp>
      <p:pic>
        <p:nvPicPr>
          <p:cNvPr id="6" name="Pladsholder til indhold 5">
            <a:extLst>
              <a:ext uri="{FF2B5EF4-FFF2-40B4-BE49-F238E27FC236}">
                <a16:creationId xmlns:a16="http://schemas.microsoft.com/office/drawing/2014/main" id="{711D96B7-2642-D6CC-F2E5-6A11D6D33B3F}"/>
              </a:ext>
            </a:extLst>
          </p:cNvPr>
          <p:cNvPicPr>
            <a:picLocks noGrp="1" noChangeAspect="1"/>
          </p:cNvPicPr>
          <p:nvPr>
            <p:ph sz="quarter" idx="13"/>
          </p:nvPr>
        </p:nvPicPr>
        <p:blipFill>
          <a:blip r:embed="rId2"/>
          <a:stretch>
            <a:fillRect/>
          </a:stretch>
        </p:blipFill>
        <p:spPr>
          <a:xfrm>
            <a:off x="1989418" y="1124744"/>
            <a:ext cx="8835191" cy="4251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2703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91035B-138B-BEA2-13DD-DD5FF91FF352}"/>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8AEB1246-4532-9F09-F1CF-EA0E539A44B1}"/>
              </a:ext>
            </a:extLst>
          </p:cNvPr>
          <p:cNvSpPr>
            <a:spLocks noGrp="1"/>
          </p:cNvSpPr>
          <p:nvPr>
            <p:ph type="sldNum" sz="quarter" idx="12"/>
          </p:nvPr>
        </p:nvSpPr>
        <p:spPr/>
        <p:txBody>
          <a:bodyPr/>
          <a:lstStyle/>
          <a:p>
            <a:fld id="{667EC89C-17A0-4E64-A6D2-B825673CEEDF}" type="slidenum">
              <a:rPr lang="da-DK" smtClean="0"/>
              <a:pPr/>
              <a:t>36</a:t>
            </a:fld>
            <a:endParaRPr lang="da-DK" dirty="0"/>
          </a:p>
        </p:txBody>
      </p:sp>
      <p:pic>
        <p:nvPicPr>
          <p:cNvPr id="6" name="Pladsholder til indhold 5">
            <a:extLst>
              <a:ext uri="{FF2B5EF4-FFF2-40B4-BE49-F238E27FC236}">
                <a16:creationId xmlns:a16="http://schemas.microsoft.com/office/drawing/2014/main" id="{B08130F6-0AD8-DDDB-53B2-58B928086377}"/>
              </a:ext>
            </a:extLst>
          </p:cNvPr>
          <p:cNvPicPr>
            <a:picLocks noGrp="1" noChangeAspect="1"/>
          </p:cNvPicPr>
          <p:nvPr>
            <p:ph sz="quarter" idx="13"/>
          </p:nvPr>
        </p:nvPicPr>
        <p:blipFill>
          <a:blip r:embed="rId2"/>
          <a:stretch>
            <a:fillRect/>
          </a:stretch>
        </p:blipFill>
        <p:spPr>
          <a:xfrm>
            <a:off x="687085" y="882407"/>
            <a:ext cx="11251213" cy="5066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9046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4B8400-0635-A898-5882-B9AE729E3290}"/>
              </a:ext>
            </a:extLst>
          </p:cNvPr>
          <p:cNvSpPr>
            <a:spLocks noGrp="1"/>
          </p:cNvSpPr>
          <p:nvPr>
            <p:ph type="title"/>
          </p:nvPr>
        </p:nvSpPr>
        <p:spPr/>
        <p:txBody>
          <a:bodyPr/>
          <a:lstStyle/>
          <a:p>
            <a:endParaRPr lang="da-DK" dirty="0"/>
          </a:p>
        </p:txBody>
      </p:sp>
      <p:sp>
        <p:nvSpPr>
          <p:cNvPr id="3" name="Pladsholder til slidenummer 2">
            <a:extLst>
              <a:ext uri="{FF2B5EF4-FFF2-40B4-BE49-F238E27FC236}">
                <a16:creationId xmlns:a16="http://schemas.microsoft.com/office/drawing/2014/main" id="{95373AD6-721E-35AF-3AEF-12F0DED06C22}"/>
              </a:ext>
            </a:extLst>
          </p:cNvPr>
          <p:cNvSpPr>
            <a:spLocks noGrp="1"/>
          </p:cNvSpPr>
          <p:nvPr>
            <p:ph type="sldNum" sz="quarter" idx="12"/>
          </p:nvPr>
        </p:nvSpPr>
        <p:spPr/>
        <p:txBody>
          <a:bodyPr/>
          <a:lstStyle/>
          <a:p>
            <a:fld id="{667EC89C-17A0-4E64-A6D2-B825673CEEDF}" type="slidenum">
              <a:rPr lang="da-DK" smtClean="0"/>
              <a:pPr/>
              <a:t>37</a:t>
            </a:fld>
            <a:endParaRPr lang="da-DK" dirty="0"/>
          </a:p>
        </p:txBody>
      </p:sp>
      <p:sp>
        <p:nvSpPr>
          <p:cNvPr id="4" name="Pladsholder til indhold 3">
            <a:extLst>
              <a:ext uri="{FF2B5EF4-FFF2-40B4-BE49-F238E27FC236}">
                <a16:creationId xmlns:a16="http://schemas.microsoft.com/office/drawing/2014/main" id="{98A5D99E-0D5B-B50A-D784-7C47C98049F3}"/>
              </a:ext>
            </a:extLst>
          </p:cNvPr>
          <p:cNvSpPr>
            <a:spLocks noGrp="1"/>
          </p:cNvSpPr>
          <p:nvPr>
            <p:ph sz="quarter" idx="13"/>
          </p:nvPr>
        </p:nvSpPr>
        <p:spPr/>
        <p:txBody>
          <a:bodyPr/>
          <a:lstStyle/>
          <a:p>
            <a:endParaRPr lang="en-US" dirty="0"/>
          </a:p>
          <a:p>
            <a:endParaRPr lang="en-US" dirty="0"/>
          </a:p>
          <a:p>
            <a:r>
              <a:rPr lang="en-US" dirty="0"/>
              <a:t>Available evidence is from observational studies and one </a:t>
            </a:r>
            <a:r>
              <a:rPr lang="en-US" dirty="0" err="1"/>
              <a:t>randomised</a:t>
            </a:r>
            <a:r>
              <a:rPr lang="en-US" dirty="0"/>
              <a:t> controlled trial of limited relevance </a:t>
            </a:r>
          </a:p>
          <a:p>
            <a:endParaRPr lang="en-US" dirty="0"/>
          </a:p>
          <a:p>
            <a:r>
              <a:rPr lang="en-US" dirty="0"/>
              <a:t>Very low‐quality with confounding by indication a major potential concern</a:t>
            </a:r>
          </a:p>
          <a:p>
            <a:endParaRPr lang="en-US" dirty="0"/>
          </a:p>
          <a:p>
            <a:r>
              <a:rPr lang="en-US" dirty="0"/>
              <a:t>There is insufficient evidence in this updated review to determine the effectiveness of corticosteroids for people with influenza. </a:t>
            </a:r>
          </a:p>
        </p:txBody>
      </p:sp>
      <p:pic>
        <p:nvPicPr>
          <p:cNvPr id="5" name="Pladsholder til indhold 5">
            <a:extLst>
              <a:ext uri="{FF2B5EF4-FFF2-40B4-BE49-F238E27FC236}">
                <a16:creationId xmlns:a16="http://schemas.microsoft.com/office/drawing/2014/main" id="{945D3A6E-7C87-E106-2613-2ED8329996D4}"/>
              </a:ext>
            </a:extLst>
          </p:cNvPr>
          <p:cNvPicPr>
            <a:picLocks noGrp="1" noChangeAspect="1"/>
          </p:cNvPicPr>
          <p:nvPr>
            <p:ph sz="quarter" idx="13"/>
          </p:nvPr>
        </p:nvPicPr>
        <p:blipFill>
          <a:blip r:embed="rId2"/>
          <a:stretch>
            <a:fillRect/>
          </a:stretch>
        </p:blipFill>
        <p:spPr>
          <a:xfrm>
            <a:off x="1988810" y="375720"/>
            <a:ext cx="8835191" cy="23042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1626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r>
              <a:rPr lang="da-DK" dirty="0"/>
              <a:t>Influenza – forebyggelse </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38</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p:txBody>
          <a:bodyPr/>
          <a:lstStyle/>
          <a:p>
            <a:pPr algn="l"/>
            <a:endParaRPr lang="da-DK" b="0" i="0" dirty="0">
              <a:solidFill>
                <a:srgbClr val="1B1B26"/>
              </a:solidFill>
              <a:effectLst/>
              <a:latin typeface="Titillium Web" panose="00000500000000000000" pitchFamily="2" charset="0"/>
            </a:endParaRPr>
          </a:p>
          <a:p>
            <a:endParaRPr lang="da-DK" dirty="0"/>
          </a:p>
          <a:p>
            <a:endParaRPr lang="da-DK" dirty="0"/>
          </a:p>
        </p:txBody>
      </p:sp>
      <p:sp>
        <p:nvSpPr>
          <p:cNvPr id="6" name="Tekstfelt 5">
            <a:extLst>
              <a:ext uri="{FF2B5EF4-FFF2-40B4-BE49-F238E27FC236}">
                <a16:creationId xmlns:a16="http://schemas.microsoft.com/office/drawing/2014/main" id="{92547F7C-FC38-3802-AD2B-46DF61568EC4}"/>
              </a:ext>
            </a:extLst>
          </p:cNvPr>
          <p:cNvSpPr txBox="1"/>
          <p:nvPr/>
        </p:nvSpPr>
        <p:spPr>
          <a:xfrm>
            <a:off x="191344" y="3140968"/>
            <a:ext cx="914400" cy="914400"/>
          </a:xfrm>
          <a:prstGeom prst="rect">
            <a:avLst/>
          </a:prstGeom>
          <a:noFill/>
        </p:spPr>
        <p:txBody>
          <a:bodyPr wrap="square" lIns="0" tIns="0" rIns="0" bIns="0" rtlCol="0">
            <a:noAutofit/>
          </a:bodyPr>
          <a:lstStyle/>
          <a:p>
            <a:endParaRPr lang="da-DK" dirty="0" err="1"/>
          </a:p>
        </p:txBody>
      </p:sp>
      <p:sp>
        <p:nvSpPr>
          <p:cNvPr id="7" name="Tekstfelt 6">
            <a:extLst>
              <a:ext uri="{FF2B5EF4-FFF2-40B4-BE49-F238E27FC236}">
                <a16:creationId xmlns:a16="http://schemas.microsoft.com/office/drawing/2014/main" id="{56540D42-1666-1289-4A59-53C9182C1450}"/>
              </a:ext>
            </a:extLst>
          </p:cNvPr>
          <p:cNvSpPr txBox="1"/>
          <p:nvPr/>
        </p:nvSpPr>
        <p:spPr>
          <a:xfrm>
            <a:off x="5638800" y="2979683"/>
            <a:ext cx="914400" cy="914400"/>
          </a:xfrm>
          <a:prstGeom prst="rect">
            <a:avLst/>
          </a:prstGeom>
          <a:noFill/>
        </p:spPr>
        <p:txBody>
          <a:bodyPr wrap="square" lIns="0" tIns="0" rIns="0" bIns="0" rtlCol="0">
            <a:noAutofit/>
          </a:bodyPr>
          <a:lstStyle/>
          <a:p>
            <a:endParaRPr lang="da-DK" dirty="0" err="1"/>
          </a:p>
        </p:txBody>
      </p:sp>
      <p:pic>
        <p:nvPicPr>
          <p:cNvPr id="5" name="Billede 4">
            <a:extLst>
              <a:ext uri="{FF2B5EF4-FFF2-40B4-BE49-F238E27FC236}">
                <a16:creationId xmlns:a16="http://schemas.microsoft.com/office/drawing/2014/main" id="{8A4ACC80-7519-B56F-DDAF-9D9A37B47244}"/>
              </a:ext>
            </a:extLst>
          </p:cNvPr>
          <p:cNvPicPr>
            <a:picLocks noChangeAspect="1"/>
          </p:cNvPicPr>
          <p:nvPr/>
        </p:nvPicPr>
        <p:blipFill>
          <a:blip r:embed="rId2"/>
          <a:stretch>
            <a:fillRect/>
          </a:stretch>
        </p:blipFill>
        <p:spPr>
          <a:xfrm>
            <a:off x="6312024" y="268568"/>
            <a:ext cx="4752528" cy="6320863"/>
          </a:xfrm>
          <a:prstGeom prst="rect">
            <a:avLst/>
          </a:prstGeom>
        </p:spPr>
      </p:pic>
    </p:spTree>
    <p:extLst>
      <p:ext uri="{BB962C8B-B14F-4D97-AF65-F5344CB8AC3E}">
        <p14:creationId xmlns:p14="http://schemas.microsoft.com/office/powerpoint/2010/main" val="2753985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Influenza - vaccination i DK</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39</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p:txBody>
          <a:bodyPr/>
          <a:lstStyle/>
          <a:p>
            <a:r>
              <a:rPr lang="da-DK" dirty="0"/>
              <a:t>Udvikles hvert år en ny sæsoninfluenzavaccine</a:t>
            </a:r>
          </a:p>
          <a:p>
            <a:r>
              <a:rPr lang="da-DK" dirty="0"/>
              <a:t>Indeholder to influenza A-vira og to influenza B-virus, som WHO vurderer, kommer til at cirkulere den kommende sæson.</a:t>
            </a:r>
          </a:p>
          <a:p>
            <a:r>
              <a:rPr lang="da-DK" dirty="0"/>
              <a:t>Sundhedsstyrelsen anbefaler vaccination til særlige risikogrupper, herunder:</a:t>
            </a:r>
          </a:p>
          <a:p>
            <a:pPr lvl="1"/>
            <a:r>
              <a:rPr lang="da-DK" dirty="0"/>
              <a:t>personer på 65 år</a:t>
            </a:r>
          </a:p>
          <a:p>
            <a:pPr lvl="1"/>
            <a:r>
              <a:rPr lang="da-DK" dirty="0"/>
              <a:t>personer med visse kroniske sygdomme </a:t>
            </a:r>
          </a:p>
          <a:p>
            <a:pPr lvl="1"/>
            <a:r>
              <a:rPr lang="da-DK" dirty="0"/>
              <a:t>svært overvægtige personer</a:t>
            </a:r>
          </a:p>
          <a:p>
            <a:pPr lvl="1"/>
            <a:r>
              <a:rPr lang="da-DK" dirty="0"/>
              <a:t>gravide i 2. eller 3. trimester </a:t>
            </a:r>
          </a:p>
          <a:p>
            <a:pPr lvl="1"/>
            <a:r>
              <a:rPr lang="da-DK" dirty="0"/>
              <a:t>visse andre persongrupper</a:t>
            </a:r>
          </a:p>
          <a:p>
            <a:pPr algn="l"/>
            <a:endParaRPr lang="da-DK" dirty="0">
              <a:solidFill>
                <a:srgbClr val="1B1B26"/>
              </a:solidFill>
              <a:latin typeface="Titillium Web" panose="00000500000000000000" pitchFamily="2" charset="0"/>
            </a:endParaRPr>
          </a:p>
          <a:p>
            <a:endParaRPr lang="da-DK" dirty="0"/>
          </a:p>
          <a:p>
            <a:endParaRPr lang="da-DK" dirty="0"/>
          </a:p>
        </p:txBody>
      </p:sp>
      <p:sp>
        <p:nvSpPr>
          <p:cNvPr id="6" name="Tekstfelt 5">
            <a:extLst>
              <a:ext uri="{FF2B5EF4-FFF2-40B4-BE49-F238E27FC236}">
                <a16:creationId xmlns:a16="http://schemas.microsoft.com/office/drawing/2014/main" id="{92547F7C-FC38-3802-AD2B-46DF61568EC4}"/>
              </a:ext>
            </a:extLst>
          </p:cNvPr>
          <p:cNvSpPr txBox="1"/>
          <p:nvPr/>
        </p:nvSpPr>
        <p:spPr>
          <a:xfrm>
            <a:off x="191344" y="3140968"/>
            <a:ext cx="914400" cy="914400"/>
          </a:xfrm>
          <a:prstGeom prst="rect">
            <a:avLst/>
          </a:prstGeom>
          <a:noFill/>
        </p:spPr>
        <p:txBody>
          <a:bodyPr wrap="square" lIns="0" tIns="0" rIns="0" bIns="0" rtlCol="0">
            <a:noAutofit/>
          </a:bodyPr>
          <a:lstStyle/>
          <a:p>
            <a:endParaRPr lang="da-DK" dirty="0" err="1"/>
          </a:p>
        </p:txBody>
      </p:sp>
      <p:sp>
        <p:nvSpPr>
          <p:cNvPr id="7" name="Tekstfelt 6">
            <a:extLst>
              <a:ext uri="{FF2B5EF4-FFF2-40B4-BE49-F238E27FC236}">
                <a16:creationId xmlns:a16="http://schemas.microsoft.com/office/drawing/2014/main" id="{56540D42-1666-1289-4A59-53C9182C1450}"/>
              </a:ext>
            </a:extLst>
          </p:cNvPr>
          <p:cNvSpPr txBox="1"/>
          <p:nvPr/>
        </p:nvSpPr>
        <p:spPr>
          <a:xfrm>
            <a:off x="5638800" y="2979683"/>
            <a:ext cx="914400" cy="914400"/>
          </a:xfrm>
          <a:prstGeom prst="rect">
            <a:avLst/>
          </a:prstGeom>
          <a:noFill/>
        </p:spPr>
        <p:txBody>
          <a:bodyPr wrap="square" lIns="0" tIns="0" rIns="0" bIns="0" rtlCol="0">
            <a:noAutofit/>
          </a:bodyPr>
          <a:lstStyle/>
          <a:p>
            <a:endParaRPr lang="da-DK" dirty="0" err="1"/>
          </a:p>
        </p:txBody>
      </p:sp>
    </p:spTree>
    <p:extLst>
      <p:ext uri="{BB962C8B-B14F-4D97-AF65-F5344CB8AC3E}">
        <p14:creationId xmlns:p14="http://schemas.microsoft.com/office/powerpoint/2010/main" val="1892960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57B9CB-B69F-A0C8-3072-43B3602DC30F}"/>
              </a:ext>
            </a:extLst>
          </p:cNvPr>
          <p:cNvSpPr>
            <a:spLocks noGrp="1"/>
          </p:cNvSpPr>
          <p:nvPr>
            <p:ph type="title"/>
          </p:nvPr>
        </p:nvSpPr>
        <p:spPr/>
        <p:txBody>
          <a:bodyPr/>
          <a:lstStyle/>
          <a:p>
            <a:pPr algn="ctr"/>
            <a:r>
              <a:rPr lang="da-DK" dirty="0"/>
              <a:t>Virale luftvejsinfektioner generelt</a:t>
            </a:r>
          </a:p>
        </p:txBody>
      </p:sp>
      <p:sp>
        <p:nvSpPr>
          <p:cNvPr id="3" name="Pladsholder til slidenummer 2">
            <a:extLst>
              <a:ext uri="{FF2B5EF4-FFF2-40B4-BE49-F238E27FC236}">
                <a16:creationId xmlns:a16="http://schemas.microsoft.com/office/drawing/2014/main" id="{CB101CB8-D1F0-C92D-1348-ACE1E960816F}"/>
              </a:ext>
            </a:extLst>
          </p:cNvPr>
          <p:cNvSpPr>
            <a:spLocks noGrp="1"/>
          </p:cNvSpPr>
          <p:nvPr>
            <p:ph type="sldNum" sz="quarter" idx="12"/>
          </p:nvPr>
        </p:nvSpPr>
        <p:spPr/>
        <p:txBody>
          <a:bodyPr/>
          <a:lstStyle/>
          <a:p>
            <a:fld id="{667EC89C-17A0-4E64-A6D2-B825673CEEDF}" type="slidenum">
              <a:rPr lang="da-DK" smtClean="0"/>
              <a:pPr/>
              <a:t>4</a:t>
            </a:fld>
            <a:endParaRPr lang="da-DK" dirty="0"/>
          </a:p>
        </p:txBody>
      </p:sp>
      <p:sp>
        <p:nvSpPr>
          <p:cNvPr id="4" name="Pladsholder til indhold 3">
            <a:extLst>
              <a:ext uri="{FF2B5EF4-FFF2-40B4-BE49-F238E27FC236}">
                <a16:creationId xmlns:a16="http://schemas.microsoft.com/office/drawing/2014/main" id="{1AFDD06A-E986-1993-C04F-B30D53D57C7B}"/>
              </a:ext>
            </a:extLst>
          </p:cNvPr>
          <p:cNvSpPr>
            <a:spLocks noGrp="1"/>
          </p:cNvSpPr>
          <p:nvPr>
            <p:ph sz="quarter" idx="13"/>
          </p:nvPr>
        </p:nvSpPr>
        <p:spPr/>
        <p:txBody>
          <a:bodyPr/>
          <a:lstStyle/>
          <a:p>
            <a:r>
              <a:rPr lang="da-DK" dirty="0"/>
              <a:t>Hyppige</a:t>
            </a:r>
          </a:p>
          <a:p>
            <a:r>
              <a:rPr lang="da-DK" dirty="0"/>
              <a:t>Oftest mildt forløb</a:t>
            </a:r>
          </a:p>
          <a:p>
            <a:r>
              <a:rPr lang="da-DK" dirty="0"/>
              <a:t>Går over uden behandling</a:t>
            </a:r>
          </a:p>
          <a:p>
            <a:r>
              <a:rPr lang="da-DK" dirty="0"/>
              <a:t>Flere luftvejsvirus udviser sæsonvariation med primær forekomst i vinterhalvåret. </a:t>
            </a:r>
          </a:p>
          <a:p>
            <a:r>
              <a:rPr lang="da-DK" dirty="0"/>
              <a:t>Luftvejsvirus ændrer sig over tid. </a:t>
            </a:r>
          </a:p>
          <a:p>
            <a:r>
              <a:rPr lang="da-DK" dirty="0"/>
              <a:t>Nye typer opstår, og nogle af de nye kan være alvorlige. </a:t>
            </a:r>
          </a:p>
          <a:p>
            <a:endParaRPr lang="da-DK" dirty="0"/>
          </a:p>
        </p:txBody>
      </p:sp>
      <p:sp>
        <p:nvSpPr>
          <p:cNvPr id="5" name="Tekstfelt 4">
            <a:extLst>
              <a:ext uri="{FF2B5EF4-FFF2-40B4-BE49-F238E27FC236}">
                <a16:creationId xmlns:a16="http://schemas.microsoft.com/office/drawing/2014/main" id="{11A0A6FD-D46F-C34B-43F3-9CB272E0F228}"/>
              </a:ext>
            </a:extLst>
          </p:cNvPr>
          <p:cNvSpPr txBox="1"/>
          <p:nvPr/>
        </p:nvSpPr>
        <p:spPr>
          <a:xfrm>
            <a:off x="1631504" y="5805264"/>
            <a:ext cx="2880320" cy="324016"/>
          </a:xfrm>
          <a:prstGeom prst="rect">
            <a:avLst/>
          </a:prstGeom>
          <a:noFill/>
        </p:spPr>
        <p:txBody>
          <a:bodyPr wrap="square" lIns="0" tIns="0" rIns="0" bIns="0" rtlCol="0">
            <a:noAutofit/>
          </a:bodyPr>
          <a:lstStyle/>
          <a:p>
            <a:r>
              <a:rPr lang="da-DK" dirty="0"/>
              <a:t>Kilde: SSI</a:t>
            </a:r>
          </a:p>
        </p:txBody>
      </p:sp>
      <p:pic>
        <p:nvPicPr>
          <p:cNvPr id="6" name="Billede 5">
            <a:extLst>
              <a:ext uri="{FF2B5EF4-FFF2-40B4-BE49-F238E27FC236}">
                <a16:creationId xmlns:a16="http://schemas.microsoft.com/office/drawing/2014/main" id="{8F0BB2E6-2369-F034-0AA7-DEAA7AAD81F0}"/>
              </a:ext>
            </a:extLst>
          </p:cNvPr>
          <p:cNvPicPr>
            <a:picLocks noChangeAspect="1"/>
          </p:cNvPicPr>
          <p:nvPr/>
        </p:nvPicPr>
        <p:blipFill>
          <a:blip r:embed="rId2"/>
          <a:stretch>
            <a:fillRect/>
          </a:stretch>
        </p:blipFill>
        <p:spPr>
          <a:xfrm>
            <a:off x="9408368" y="254486"/>
            <a:ext cx="2541792" cy="1814869"/>
          </a:xfrm>
          <a:prstGeom prst="rect">
            <a:avLst/>
          </a:prstGeom>
          <a:ln>
            <a:noFill/>
          </a:ln>
          <a:effectLst>
            <a:outerShdw blurRad="292100" dist="139700" dir="2700000" algn="tl" rotWithShape="0">
              <a:srgbClr val="333333">
                <a:alpha val="65000"/>
              </a:srgbClr>
            </a:outerShdw>
          </a:effectLst>
        </p:spPr>
      </p:pic>
      <p:pic>
        <p:nvPicPr>
          <p:cNvPr id="7" name="Billede 6">
            <a:extLst>
              <a:ext uri="{FF2B5EF4-FFF2-40B4-BE49-F238E27FC236}">
                <a16:creationId xmlns:a16="http://schemas.microsoft.com/office/drawing/2014/main" id="{36B0B9E0-03FB-A05E-2235-E5B428FF76CD}"/>
              </a:ext>
            </a:extLst>
          </p:cNvPr>
          <p:cNvPicPr>
            <a:picLocks noChangeAspect="1"/>
          </p:cNvPicPr>
          <p:nvPr/>
        </p:nvPicPr>
        <p:blipFill>
          <a:blip r:embed="rId3"/>
          <a:stretch>
            <a:fillRect/>
          </a:stretch>
        </p:blipFill>
        <p:spPr>
          <a:xfrm>
            <a:off x="8976320" y="4032709"/>
            <a:ext cx="1571625" cy="1685925"/>
          </a:xfrm>
          <a:prstGeom prst="rect">
            <a:avLst/>
          </a:prstGeom>
          <a:effectLst>
            <a:softEdge rad="63500"/>
          </a:effectLst>
        </p:spPr>
      </p:pic>
    </p:spTree>
    <p:extLst>
      <p:ext uri="{BB962C8B-B14F-4D97-AF65-F5344CB8AC3E}">
        <p14:creationId xmlns:p14="http://schemas.microsoft.com/office/powerpoint/2010/main" val="1052335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E3046-5712-0E63-19BB-923EE9134612}"/>
              </a:ext>
            </a:extLst>
          </p:cNvPr>
          <p:cNvSpPr>
            <a:spLocks noGrp="1"/>
          </p:cNvSpPr>
          <p:nvPr>
            <p:ph type="title"/>
          </p:nvPr>
        </p:nvSpPr>
        <p:spPr/>
        <p:txBody>
          <a:bodyPr/>
          <a:lstStyle/>
          <a:p>
            <a:pPr algn="ctr"/>
            <a:r>
              <a:rPr lang="da-DK" dirty="0"/>
              <a:t>Influenzavaccination børn</a:t>
            </a:r>
          </a:p>
        </p:txBody>
      </p:sp>
      <p:sp>
        <p:nvSpPr>
          <p:cNvPr id="3" name="Pladsholder til slidenummer 2">
            <a:extLst>
              <a:ext uri="{FF2B5EF4-FFF2-40B4-BE49-F238E27FC236}">
                <a16:creationId xmlns:a16="http://schemas.microsoft.com/office/drawing/2014/main" id="{736640D3-9E34-FD0A-826C-3DFCA37501E9}"/>
              </a:ext>
            </a:extLst>
          </p:cNvPr>
          <p:cNvSpPr>
            <a:spLocks noGrp="1"/>
          </p:cNvSpPr>
          <p:nvPr>
            <p:ph type="sldNum" sz="quarter" idx="12"/>
          </p:nvPr>
        </p:nvSpPr>
        <p:spPr/>
        <p:txBody>
          <a:bodyPr/>
          <a:lstStyle/>
          <a:p>
            <a:fld id="{667EC89C-17A0-4E64-A6D2-B825673CEEDF}" type="slidenum">
              <a:rPr lang="da-DK" smtClean="0"/>
              <a:pPr/>
              <a:t>40</a:t>
            </a:fld>
            <a:endParaRPr lang="da-DK" dirty="0"/>
          </a:p>
        </p:txBody>
      </p:sp>
      <p:sp>
        <p:nvSpPr>
          <p:cNvPr id="4" name="Pladsholder til indhold 3">
            <a:extLst>
              <a:ext uri="{FF2B5EF4-FFF2-40B4-BE49-F238E27FC236}">
                <a16:creationId xmlns:a16="http://schemas.microsoft.com/office/drawing/2014/main" id="{0862E7A8-8C79-D859-7ED1-26451031F865}"/>
              </a:ext>
            </a:extLst>
          </p:cNvPr>
          <p:cNvSpPr>
            <a:spLocks noGrp="1"/>
          </p:cNvSpPr>
          <p:nvPr>
            <p:ph sz="quarter" idx="13"/>
          </p:nvPr>
        </p:nvSpPr>
        <p:spPr>
          <a:xfrm>
            <a:off x="1367999" y="1989139"/>
            <a:ext cx="10824000" cy="3498850"/>
          </a:xfrm>
        </p:spPr>
        <p:txBody>
          <a:bodyPr/>
          <a:lstStyle/>
          <a:p>
            <a:r>
              <a:rPr lang="da-DK" dirty="0"/>
              <a:t>Tilbud om influenzavaccination til raske børn på 2-6 år fortsatte ikke sæson 2024.</a:t>
            </a:r>
          </a:p>
          <a:p>
            <a:r>
              <a:rPr lang="da-DK" dirty="0"/>
              <a:t>Sårbare børn er dog fortsat omfattet af programmet og opfordres til at tage imod tilbuddet om influenza-vaccination.</a:t>
            </a:r>
          </a:p>
        </p:txBody>
      </p:sp>
      <p:pic>
        <p:nvPicPr>
          <p:cNvPr id="5" name="Billede 4">
            <a:extLst>
              <a:ext uri="{FF2B5EF4-FFF2-40B4-BE49-F238E27FC236}">
                <a16:creationId xmlns:a16="http://schemas.microsoft.com/office/drawing/2014/main" id="{DBE72103-9CA6-45E3-7682-5D8F4DAE388D}"/>
              </a:ext>
            </a:extLst>
          </p:cNvPr>
          <p:cNvPicPr>
            <a:picLocks noChangeAspect="1"/>
          </p:cNvPicPr>
          <p:nvPr/>
        </p:nvPicPr>
        <p:blipFill>
          <a:blip r:embed="rId2"/>
          <a:stretch>
            <a:fillRect/>
          </a:stretch>
        </p:blipFill>
        <p:spPr>
          <a:xfrm>
            <a:off x="6121273" y="3027760"/>
            <a:ext cx="5752306" cy="3235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5976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3A2D5-2F07-83A0-6B6C-CD588A547A7C}"/>
              </a:ext>
            </a:extLst>
          </p:cNvPr>
          <p:cNvSpPr>
            <a:spLocks noGrp="1"/>
          </p:cNvSpPr>
          <p:nvPr>
            <p:ph type="title"/>
          </p:nvPr>
        </p:nvSpPr>
        <p:spPr/>
        <p:txBody>
          <a:bodyPr/>
          <a:lstStyle/>
          <a:p>
            <a:pPr algn="ctr"/>
            <a:r>
              <a:rPr lang="da-DK" dirty="0"/>
              <a:t>Influenzavaccinetilslutning 1/10 - 20/12 2024</a:t>
            </a:r>
          </a:p>
        </p:txBody>
      </p:sp>
      <p:sp>
        <p:nvSpPr>
          <p:cNvPr id="3" name="Pladsholder til slidenummer 2">
            <a:extLst>
              <a:ext uri="{FF2B5EF4-FFF2-40B4-BE49-F238E27FC236}">
                <a16:creationId xmlns:a16="http://schemas.microsoft.com/office/drawing/2014/main" id="{3B4D4F28-A1AA-ADBD-1A56-8DF59048D670}"/>
              </a:ext>
            </a:extLst>
          </p:cNvPr>
          <p:cNvSpPr>
            <a:spLocks noGrp="1"/>
          </p:cNvSpPr>
          <p:nvPr>
            <p:ph type="sldNum" sz="quarter" idx="12"/>
          </p:nvPr>
        </p:nvSpPr>
        <p:spPr/>
        <p:txBody>
          <a:bodyPr/>
          <a:lstStyle/>
          <a:p>
            <a:fld id="{667EC89C-17A0-4E64-A6D2-B825673CEEDF}" type="slidenum">
              <a:rPr lang="da-DK" smtClean="0"/>
              <a:pPr/>
              <a:t>41</a:t>
            </a:fld>
            <a:endParaRPr lang="da-DK" dirty="0"/>
          </a:p>
        </p:txBody>
      </p:sp>
      <p:sp>
        <p:nvSpPr>
          <p:cNvPr id="4" name="Pladsholder til indhold 3">
            <a:extLst>
              <a:ext uri="{FF2B5EF4-FFF2-40B4-BE49-F238E27FC236}">
                <a16:creationId xmlns:a16="http://schemas.microsoft.com/office/drawing/2014/main" id="{7BD0F68E-1F17-F624-D89D-7CDAC51349FF}"/>
              </a:ext>
            </a:extLst>
          </p:cNvPr>
          <p:cNvSpPr>
            <a:spLocks noGrp="1"/>
          </p:cNvSpPr>
          <p:nvPr>
            <p:ph sz="quarter" idx="13"/>
          </p:nvPr>
        </p:nvSpPr>
        <p:spPr/>
        <p:txBody>
          <a:bodyPr/>
          <a:lstStyle/>
          <a:p>
            <a:r>
              <a:rPr lang="da-DK" dirty="0"/>
              <a:t>85 % for plejehjemsbeboere </a:t>
            </a:r>
          </a:p>
          <a:p>
            <a:r>
              <a:rPr lang="da-DK" dirty="0"/>
              <a:t>76 % for personer på 65 år og derover.</a:t>
            </a:r>
          </a:p>
        </p:txBody>
      </p:sp>
      <p:pic>
        <p:nvPicPr>
          <p:cNvPr id="6" name="Billede 5">
            <a:extLst>
              <a:ext uri="{FF2B5EF4-FFF2-40B4-BE49-F238E27FC236}">
                <a16:creationId xmlns:a16="http://schemas.microsoft.com/office/drawing/2014/main" id="{91E0E926-5C7F-B228-DE11-D8C8B9E9455A}"/>
              </a:ext>
            </a:extLst>
          </p:cNvPr>
          <p:cNvPicPr>
            <a:picLocks noChangeAspect="1"/>
          </p:cNvPicPr>
          <p:nvPr/>
        </p:nvPicPr>
        <p:blipFill>
          <a:blip r:embed="rId2"/>
          <a:stretch>
            <a:fillRect/>
          </a:stretch>
        </p:blipFill>
        <p:spPr>
          <a:xfrm>
            <a:off x="3575720" y="2996952"/>
            <a:ext cx="7620000" cy="3609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74269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Lad os nappe en ny virus…</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42</a:t>
            </a:fld>
            <a:endParaRPr lang="da-DK" dirty="0"/>
          </a:p>
        </p:txBody>
      </p:sp>
      <p:pic>
        <p:nvPicPr>
          <p:cNvPr id="5" name="Pladsholder til indhold 8">
            <a:extLst>
              <a:ext uri="{FF2B5EF4-FFF2-40B4-BE49-F238E27FC236}">
                <a16:creationId xmlns:a16="http://schemas.microsoft.com/office/drawing/2014/main" id="{35FAFB7A-DC93-8276-9E37-A42BF42402BC}"/>
              </a:ext>
            </a:extLst>
          </p:cNvPr>
          <p:cNvPicPr>
            <a:picLocks noGrp="1" noChangeAspect="1"/>
          </p:cNvPicPr>
          <p:nvPr>
            <p:ph sz="quarter" idx="13"/>
          </p:nvPr>
        </p:nvPicPr>
        <p:blipFill rotWithShape="1">
          <a:blip r:embed="rId2"/>
          <a:srcRect l="4801" t="-179" r="15348" b="-1"/>
          <a:stretch/>
        </p:blipFill>
        <p:spPr>
          <a:xfrm>
            <a:off x="4367808" y="1916832"/>
            <a:ext cx="3915047" cy="4395215"/>
          </a:xfrm>
          <a:prstGeom prst="rect">
            <a:avLst/>
          </a:prstGeom>
          <a:ln>
            <a:noFill/>
          </a:ln>
          <a:effectLst>
            <a:outerShdw blurRad="292100" dist="139700" dir="2700000" algn="tl" rotWithShape="0">
              <a:srgbClr val="333333">
                <a:alpha val="65000"/>
              </a:srgbClr>
            </a:outerShdw>
          </a:effectLst>
        </p:spPr>
      </p:pic>
      <p:sp>
        <p:nvSpPr>
          <p:cNvPr id="6" name="Ellipse 5">
            <a:extLst>
              <a:ext uri="{FF2B5EF4-FFF2-40B4-BE49-F238E27FC236}">
                <a16:creationId xmlns:a16="http://schemas.microsoft.com/office/drawing/2014/main" id="{ED28BF3C-A2F9-FCA2-13F1-89982373C619}"/>
              </a:ext>
            </a:extLst>
          </p:cNvPr>
          <p:cNvSpPr/>
          <p:nvPr/>
        </p:nvSpPr>
        <p:spPr>
          <a:xfrm>
            <a:off x="4511824" y="5301208"/>
            <a:ext cx="1944216" cy="451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Tree>
    <p:extLst>
      <p:ext uri="{BB962C8B-B14F-4D97-AF65-F5344CB8AC3E}">
        <p14:creationId xmlns:p14="http://schemas.microsoft.com/office/powerpoint/2010/main" val="29615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br>
              <a:rPr lang="da-DK" b="1" dirty="0"/>
            </a:br>
            <a:br>
              <a:rPr lang="da-DK" b="1" dirty="0"/>
            </a:br>
            <a:br>
              <a:rPr lang="da-DK" b="1" dirty="0"/>
            </a:br>
            <a:br>
              <a:rPr lang="da-DK" b="1" dirty="0"/>
            </a:br>
            <a:r>
              <a:rPr lang="da-DK" b="1" dirty="0"/>
              <a:t>Respiratorisk </a:t>
            </a:r>
            <a:r>
              <a:rPr lang="da-DK" b="1" dirty="0" err="1"/>
              <a:t>syncytial</a:t>
            </a:r>
            <a:r>
              <a:rPr lang="da-DK" b="1" dirty="0"/>
              <a:t> virus (RSV)</a:t>
            </a:r>
            <a:endParaRPr lang="da-DK" dirty="0"/>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43</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p:txBody>
          <a:bodyPr/>
          <a:lstStyle/>
          <a:p>
            <a:r>
              <a:rPr lang="da-DK" dirty="0"/>
              <a:t>Almindeligt forekommende luftvejsvirus</a:t>
            </a:r>
          </a:p>
          <a:p>
            <a:r>
              <a:rPr lang="da-DK" dirty="0"/>
              <a:t>Mennesket er det eneste reservoir</a:t>
            </a:r>
          </a:p>
          <a:p>
            <a:r>
              <a:rPr lang="da-DK" dirty="0"/>
              <a:t>To subtyper; A og B</a:t>
            </a:r>
          </a:p>
          <a:p>
            <a:r>
              <a:rPr lang="da-DK" dirty="0"/>
              <a:t>Typisk en vintersygdom - epidemier af 6-10 ugers varighed (dec.-marts) </a:t>
            </a:r>
          </a:p>
          <a:p>
            <a:r>
              <a:rPr lang="da-DK" dirty="0"/>
              <a:t>Dog efter nedlukningen under COVID-19 set en usædvanlig stigning i antal bekræftede RSV-tilfælde i sensommeren 2021 + 2022 udenfor den normale sæson.</a:t>
            </a:r>
          </a:p>
        </p:txBody>
      </p:sp>
      <p:sp>
        <p:nvSpPr>
          <p:cNvPr id="5" name="Tekstfelt 4">
            <a:extLst>
              <a:ext uri="{FF2B5EF4-FFF2-40B4-BE49-F238E27FC236}">
                <a16:creationId xmlns:a16="http://schemas.microsoft.com/office/drawing/2014/main" id="{F74A42D3-B44B-B9F7-8548-C85B87CE9D1B}"/>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Lægehåndbogen + SSI + medicin.dk</a:t>
            </a:r>
          </a:p>
        </p:txBody>
      </p:sp>
      <p:pic>
        <p:nvPicPr>
          <p:cNvPr id="6" name="Billede 5">
            <a:extLst>
              <a:ext uri="{FF2B5EF4-FFF2-40B4-BE49-F238E27FC236}">
                <a16:creationId xmlns:a16="http://schemas.microsoft.com/office/drawing/2014/main" id="{B10CFE0C-4337-68B2-F48F-CF0C18B8F1D6}"/>
              </a:ext>
            </a:extLst>
          </p:cNvPr>
          <p:cNvPicPr>
            <a:picLocks noChangeAspect="1"/>
          </p:cNvPicPr>
          <p:nvPr/>
        </p:nvPicPr>
        <p:blipFill>
          <a:blip r:embed="rId2"/>
          <a:stretch>
            <a:fillRect/>
          </a:stretch>
        </p:blipFill>
        <p:spPr>
          <a:xfrm>
            <a:off x="9624392" y="0"/>
            <a:ext cx="2736625" cy="2276872"/>
          </a:xfrm>
          <a:prstGeom prst="teardrop">
            <a:avLst/>
          </a:prstGeom>
        </p:spPr>
      </p:pic>
    </p:spTree>
    <p:extLst>
      <p:ext uri="{BB962C8B-B14F-4D97-AF65-F5344CB8AC3E}">
        <p14:creationId xmlns:p14="http://schemas.microsoft.com/office/powerpoint/2010/main" val="897034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71F30-A609-A6DE-4222-852D392AA52C}"/>
              </a:ext>
            </a:extLst>
          </p:cNvPr>
          <p:cNvSpPr>
            <a:spLocks noGrp="1"/>
          </p:cNvSpPr>
          <p:nvPr>
            <p:ph type="title"/>
          </p:nvPr>
        </p:nvSpPr>
        <p:spPr/>
        <p:txBody>
          <a:bodyPr/>
          <a:lstStyle/>
          <a:p>
            <a:pPr algn="ctr"/>
            <a:r>
              <a:rPr lang="da-DK" b="1" dirty="0"/>
              <a:t>Antal personer med covid-19, influenza, RS-virus eller </a:t>
            </a:r>
            <a:r>
              <a:rPr lang="da-DK" b="1" dirty="0" err="1"/>
              <a:t>mycoplasma</a:t>
            </a:r>
            <a:r>
              <a:rPr lang="da-DK" b="1" dirty="0"/>
              <a:t> relaterede indlæggelser fra uge 21/2024-nu</a:t>
            </a:r>
            <a:br>
              <a:rPr lang="da-DK" b="1" dirty="0"/>
            </a:br>
            <a:endParaRPr lang="da-DK" dirty="0"/>
          </a:p>
        </p:txBody>
      </p:sp>
      <p:sp>
        <p:nvSpPr>
          <p:cNvPr id="3" name="Pladsholder til slidenummer 2">
            <a:extLst>
              <a:ext uri="{FF2B5EF4-FFF2-40B4-BE49-F238E27FC236}">
                <a16:creationId xmlns:a16="http://schemas.microsoft.com/office/drawing/2014/main" id="{93C2A2A4-BBBC-61A9-78CC-C6CFBB5906B3}"/>
              </a:ext>
            </a:extLst>
          </p:cNvPr>
          <p:cNvSpPr>
            <a:spLocks noGrp="1"/>
          </p:cNvSpPr>
          <p:nvPr>
            <p:ph type="sldNum" sz="quarter" idx="12"/>
          </p:nvPr>
        </p:nvSpPr>
        <p:spPr/>
        <p:txBody>
          <a:bodyPr/>
          <a:lstStyle/>
          <a:p>
            <a:fld id="{667EC89C-17A0-4E64-A6D2-B825673CEEDF}" type="slidenum">
              <a:rPr lang="da-DK" smtClean="0"/>
              <a:pPr/>
              <a:t>44</a:t>
            </a:fld>
            <a:endParaRPr lang="da-DK" dirty="0"/>
          </a:p>
        </p:txBody>
      </p:sp>
      <p:pic>
        <p:nvPicPr>
          <p:cNvPr id="6" name="Pladsholder til indhold 5">
            <a:extLst>
              <a:ext uri="{FF2B5EF4-FFF2-40B4-BE49-F238E27FC236}">
                <a16:creationId xmlns:a16="http://schemas.microsoft.com/office/drawing/2014/main" id="{6FFCF554-9A5B-4DD0-0D29-E6C15001ABE3}"/>
              </a:ext>
            </a:extLst>
          </p:cNvPr>
          <p:cNvPicPr>
            <a:picLocks noGrp="1" noChangeAspect="1"/>
          </p:cNvPicPr>
          <p:nvPr>
            <p:ph sz="quarter" idx="13"/>
          </p:nvPr>
        </p:nvPicPr>
        <p:blipFill>
          <a:blip r:embed="rId2"/>
          <a:stretch>
            <a:fillRect/>
          </a:stretch>
        </p:blipFill>
        <p:spPr>
          <a:xfrm>
            <a:off x="1601269" y="1700716"/>
            <a:ext cx="9669767" cy="4677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9540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CEFAFC-5CCD-FBED-F465-0179FFE6BE46}"/>
              </a:ext>
            </a:extLst>
          </p:cNvPr>
          <p:cNvSpPr>
            <a:spLocks noGrp="1"/>
          </p:cNvSpPr>
          <p:nvPr>
            <p:ph type="title"/>
          </p:nvPr>
        </p:nvSpPr>
        <p:spPr/>
        <p:txBody>
          <a:bodyPr/>
          <a:lstStyle/>
          <a:p>
            <a:pPr algn="ctr"/>
            <a:r>
              <a:rPr lang="da-DK" dirty="0"/>
              <a:t>RSV symptomer</a:t>
            </a:r>
          </a:p>
        </p:txBody>
      </p:sp>
      <p:sp>
        <p:nvSpPr>
          <p:cNvPr id="3" name="Pladsholder til slidenummer 2">
            <a:extLst>
              <a:ext uri="{FF2B5EF4-FFF2-40B4-BE49-F238E27FC236}">
                <a16:creationId xmlns:a16="http://schemas.microsoft.com/office/drawing/2014/main" id="{2ACD22F8-4F3F-D998-D2EC-C3109AFCD175}"/>
              </a:ext>
            </a:extLst>
          </p:cNvPr>
          <p:cNvSpPr>
            <a:spLocks noGrp="1"/>
          </p:cNvSpPr>
          <p:nvPr>
            <p:ph type="sldNum" sz="quarter" idx="12"/>
          </p:nvPr>
        </p:nvSpPr>
        <p:spPr/>
        <p:txBody>
          <a:bodyPr/>
          <a:lstStyle/>
          <a:p>
            <a:fld id="{667EC89C-17A0-4E64-A6D2-B825673CEEDF}" type="slidenum">
              <a:rPr lang="da-DK" smtClean="0"/>
              <a:pPr/>
              <a:t>45</a:t>
            </a:fld>
            <a:endParaRPr lang="da-DK" dirty="0"/>
          </a:p>
        </p:txBody>
      </p:sp>
      <p:sp>
        <p:nvSpPr>
          <p:cNvPr id="4" name="Pladsholder til indhold 3">
            <a:extLst>
              <a:ext uri="{FF2B5EF4-FFF2-40B4-BE49-F238E27FC236}">
                <a16:creationId xmlns:a16="http://schemas.microsoft.com/office/drawing/2014/main" id="{8309C25F-034E-F819-F1DD-C3A85CC42B22}"/>
              </a:ext>
            </a:extLst>
          </p:cNvPr>
          <p:cNvSpPr>
            <a:spLocks noGrp="1"/>
          </p:cNvSpPr>
          <p:nvPr>
            <p:ph sz="quarter" idx="13"/>
          </p:nvPr>
        </p:nvSpPr>
        <p:spPr>
          <a:xfrm>
            <a:off x="1367998" y="1989139"/>
            <a:ext cx="10632657" cy="3498850"/>
          </a:xfrm>
        </p:spPr>
        <p:txBody>
          <a:bodyPr/>
          <a:lstStyle/>
          <a:p>
            <a:r>
              <a:rPr lang="da-DK" dirty="0"/>
              <a:t>Oftest mild forkølelse</a:t>
            </a:r>
          </a:p>
          <a:p>
            <a:r>
              <a:rPr lang="da-DK" dirty="0"/>
              <a:t>Alvorlig lungebetændelse hos især spædbørn, immunsvækkede og ældre med kroniske sygdomme </a:t>
            </a:r>
          </a:p>
          <a:p>
            <a:r>
              <a:rPr lang="da-DK" dirty="0"/>
              <a:t>Næsten 70% af børn bliver smittet inden de er et år</a:t>
            </a:r>
          </a:p>
          <a:p>
            <a:r>
              <a:rPr lang="da-DK" dirty="0"/>
              <a:t>Hyppigste årsag til indlæggelse pga. luftvejsinfektion hos børn under 5 år (1,8 % af børn bliver indlagt med RSV-infektion i det første leveår). </a:t>
            </a:r>
          </a:p>
          <a:p>
            <a:r>
              <a:rPr lang="da-DK" dirty="0"/>
              <a:t>Metaanalyse fandt 1,62% af voksne på 60 år eller ældre bliver ramt af RSV-infektion og 0,15 % bliver indlagt på hospital. Mortaliteten hos indlagte omkring 7%. </a:t>
            </a:r>
          </a:p>
          <a:p>
            <a:r>
              <a:rPr lang="da-DK" dirty="0"/>
              <a:t>Komorbiditet, herunder KOL, astma, mm. øger risikoen for udvikling af en alvorlig indlæggelseskrævende RSV-infektion. </a:t>
            </a:r>
          </a:p>
        </p:txBody>
      </p:sp>
    </p:spTree>
    <p:extLst>
      <p:ext uri="{BB962C8B-B14F-4D97-AF65-F5344CB8AC3E}">
        <p14:creationId xmlns:p14="http://schemas.microsoft.com/office/powerpoint/2010/main" val="41354013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022DA-7DF1-B9F3-E029-1C60E33CC117}"/>
              </a:ext>
            </a:extLst>
          </p:cNvPr>
          <p:cNvSpPr>
            <a:spLocks noGrp="1"/>
          </p:cNvSpPr>
          <p:nvPr>
            <p:ph type="title"/>
          </p:nvPr>
        </p:nvSpPr>
        <p:spPr/>
        <p:txBody>
          <a:bodyPr/>
          <a:lstStyle/>
          <a:p>
            <a:pPr algn="ctr"/>
            <a:r>
              <a:rPr lang="da-DK" dirty="0"/>
              <a:t>RSV behandling</a:t>
            </a:r>
          </a:p>
        </p:txBody>
      </p:sp>
      <p:sp>
        <p:nvSpPr>
          <p:cNvPr id="3" name="Pladsholder til slidenummer 2">
            <a:extLst>
              <a:ext uri="{FF2B5EF4-FFF2-40B4-BE49-F238E27FC236}">
                <a16:creationId xmlns:a16="http://schemas.microsoft.com/office/drawing/2014/main" id="{74FEA7F7-36BA-2435-84C8-1787A9BBB7B5}"/>
              </a:ext>
            </a:extLst>
          </p:cNvPr>
          <p:cNvSpPr>
            <a:spLocks noGrp="1"/>
          </p:cNvSpPr>
          <p:nvPr>
            <p:ph type="sldNum" sz="quarter" idx="12"/>
          </p:nvPr>
        </p:nvSpPr>
        <p:spPr/>
        <p:txBody>
          <a:bodyPr/>
          <a:lstStyle/>
          <a:p>
            <a:fld id="{667EC89C-17A0-4E64-A6D2-B825673CEEDF}" type="slidenum">
              <a:rPr lang="da-DK" smtClean="0"/>
              <a:pPr/>
              <a:t>46</a:t>
            </a:fld>
            <a:endParaRPr lang="da-DK" dirty="0"/>
          </a:p>
        </p:txBody>
      </p:sp>
      <p:sp>
        <p:nvSpPr>
          <p:cNvPr id="4" name="Pladsholder til indhold 3">
            <a:extLst>
              <a:ext uri="{FF2B5EF4-FFF2-40B4-BE49-F238E27FC236}">
                <a16:creationId xmlns:a16="http://schemas.microsoft.com/office/drawing/2014/main" id="{BA3B48B5-88B5-B41B-6AA6-B1871440583C}"/>
              </a:ext>
            </a:extLst>
          </p:cNvPr>
          <p:cNvSpPr>
            <a:spLocks noGrp="1"/>
          </p:cNvSpPr>
          <p:nvPr>
            <p:ph sz="quarter" idx="13"/>
          </p:nvPr>
        </p:nvSpPr>
        <p:spPr>
          <a:xfrm>
            <a:off x="1367998" y="1989139"/>
            <a:ext cx="10488641" cy="3498850"/>
          </a:xfrm>
        </p:spPr>
        <p:txBody>
          <a:bodyPr/>
          <a:lstStyle/>
          <a:p>
            <a:r>
              <a:rPr lang="da-DK" dirty="0"/>
              <a:t>Voksne + børn: symptomatisk understøttende behandling</a:t>
            </a:r>
          </a:p>
          <a:p>
            <a:r>
              <a:rPr lang="da-DK" dirty="0"/>
              <a:t>Immunsupprimerede: </a:t>
            </a:r>
            <a:r>
              <a:rPr lang="da-DK" dirty="0" err="1"/>
              <a:t>Ribavirin</a:t>
            </a:r>
            <a:r>
              <a:rPr lang="da-DK" dirty="0"/>
              <a:t> + </a:t>
            </a:r>
            <a:r>
              <a:rPr lang="da-DK" dirty="0" err="1"/>
              <a:t>immunoglobuliner</a:t>
            </a:r>
            <a:endParaRPr lang="da-DK" dirty="0"/>
          </a:p>
          <a:p>
            <a:endParaRPr lang="da-DK" dirty="0"/>
          </a:p>
          <a:p>
            <a:r>
              <a:rPr lang="da-DK" dirty="0"/>
              <a:t>Forebyggende behandling hos børn i høj risiko (svært præmature/lungesyge mm);</a:t>
            </a:r>
          </a:p>
          <a:p>
            <a:pPr lvl="1"/>
            <a:r>
              <a:rPr lang="da-DK" dirty="0" err="1"/>
              <a:t>Palivizumab</a:t>
            </a:r>
            <a:r>
              <a:rPr lang="da-DK" dirty="0"/>
              <a:t> monoklonalt antistof x 1/md. i RSV sæsonen</a:t>
            </a:r>
          </a:p>
          <a:p>
            <a:pPr lvl="1"/>
            <a:endParaRPr lang="da-DK" dirty="0"/>
          </a:p>
          <a:p>
            <a:endParaRPr lang="da-DK" dirty="0"/>
          </a:p>
        </p:txBody>
      </p:sp>
      <p:pic>
        <p:nvPicPr>
          <p:cNvPr id="5" name="Billede 4">
            <a:extLst>
              <a:ext uri="{FF2B5EF4-FFF2-40B4-BE49-F238E27FC236}">
                <a16:creationId xmlns:a16="http://schemas.microsoft.com/office/drawing/2014/main" id="{6C5B3982-D2E4-C1D9-242F-78372BBDF19B}"/>
              </a:ext>
            </a:extLst>
          </p:cNvPr>
          <p:cNvPicPr>
            <a:picLocks noChangeAspect="1"/>
          </p:cNvPicPr>
          <p:nvPr/>
        </p:nvPicPr>
        <p:blipFill>
          <a:blip r:embed="rId3"/>
          <a:stretch>
            <a:fillRect/>
          </a:stretch>
        </p:blipFill>
        <p:spPr>
          <a:xfrm>
            <a:off x="9280234" y="252412"/>
            <a:ext cx="2603789" cy="173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5178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7EBDAA-29B6-419A-D4F0-85CE158FFA91}"/>
              </a:ext>
            </a:extLst>
          </p:cNvPr>
          <p:cNvSpPr>
            <a:spLocks noGrp="1"/>
          </p:cNvSpPr>
          <p:nvPr>
            <p:ph type="title"/>
          </p:nvPr>
        </p:nvSpPr>
        <p:spPr/>
        <p:txBody>
          <a:bodyPr/>
          <a:lstStyle/>
          <a:p>
            <a:pPr algn="ctr"/>
            <a:r>
              <a:rPr lang="da-DK" dirty="0"/>
              <a:t>RSV vaccination</a:t>
            </a:r>
          </a:p>
        </p:txBody>
      </p:sp>
      <p:sp>
        <p:nvSpPr>
          <p:cNvPr id="3" name="Pladsholder til slidenummer 2">
            <a:extLst>
              <a:ext uri="{FF2B5EF4-FFF2-40B4-BE49-F238E27FC236}">
                <a16:creationId xmlns:a16="http://schemas.microsoft.com/office/drawing/2014/main" id="{7E5B58BF-3CA6-D36D-F851-69F3B9347E1B}"/>
              </a:ext>
            </a:extLst>
          </p:cNvPr>
          <p:cNvSpPr>
            <a:spLocks noGrp="1"/>
          </p:cNvSpPr>
          <p:nvPr>
            <p:ph type="sldNum" sz="quarter" idx="12"/>
          </p:nvPr>
        </p:nvSpPr>
        <p:spPr/>
        <p:txBody>
          <a:bodyPr/>
          <a:lstStyle/>
          <a:p>
            <a:fld id="{667EC89C-17A0-4E64-A6D2-B825673CEEDF}" type="slidenum">
              <a:rPr lang="da-DK" smtClean="0"/>
              <a:pPr/>
              <a:t>47</a:t>
            </a:fld>
            <a:endParaRPr lang="da-DK" dirty="0"/>
          </a:p>
        </p:txBody>
      </p:sp>
      <p:sp>
        <p:nvSpPr>
          <p:cNvPr id="4" name="Pladsholder til indhold 3">
            <a:extLst>
              <a:ext uri="{FF2B5EF4-FFF2-40B4-BE49-F238E27FC236}">
                <a16:creationId xmlns:a16="http://schemas.microsoft.com/office/drawing/2014/main" id="{63677689-50D2-3630-CE3B-7C85A7F617C0}"/>
              </a:ext>
            </a:extLst>
          </p:cNvPr>
          <p:cNvSpPr>
            <a:spLocks noGrp="1"/>
          </p:cNvSpPr>
          <p:nvPr>
            <p:ph sz="quarter" idx="13"/>
          </p:nvPr>
        </p:nvSpPr>
        <p:spPr/>
        <p:txBody>
          <a:bodyPr/>
          <a:lstStyle/>
          <a:p>
            <a:r>
              <a:rPr lang="da-DK" dirty="0"/>
              <a:t>&gt; 60 år forsøgt at udvikle vacciner mod RSV</a:t>
            </a:r>
          </a:p>
          <a:p>
            <a:r>
              <a:rPr lang="da-DK" dirty="0"/>
              <a:t>1967: RSV-vaccine udviklet til vaccination af børn</a:t>
            </a:r>
          </a:p>
          <a:p>
            <a:pPr lvl="1"/>
            <a:r>
              <a:rPr lang="da-DK" dirty="0"/>
              <a:t>=&gt; dog øget risikoen for udvikling af svær RSV-infektion</a:t>
            </a:r>
          </a:p>
          <a:p>
            <a:r>
              <a:rPr lang="da-DK" dirty="0"/>
              <a:t>2023: Første vacciner godkendte til vaccination mod RSV:</a:t>
            </a:r>
          </a:p>
          <a:p>
            <a:pPr lvl="1"/>
            <a:r>
              <a:rPr lang="da-DK" dirty="0"/>
              <a:t>Godkendt til vaccination af voksne &gt; 60 år 	</a:t>
            </a:r>
          </a:p>
          <a:p>
            <a:pPr lvl="1"/>
            <a:r>
              <a:rPr lang="da-DK" dirty="0" err="1"/>
              <a:t>Arexvy</a:t>
            </a:r>
            <a:r>
              <a:rPr lang="da-DK" baseline="30000" dirty="0"/>
              <a:t>®</a:t>
            </a:r>
            <a:r>
              <a:rPr lang="da-DK" dirty="0"/>
              <a:t> (1 dosis </a:t>
            </a:r>
            <a:r>
              <a:rPr lang="da-DK" dirty="0" err="1"/>
              <a:t>im</a:t>
            </a:r>
            <a:r>
              <a:rPr lang="da-DK" dirty="0"/>
              <a:t>.)</a:t>
            </a:r>
          </a:p>
          <a:p>
            <a:pPr lvl="1"/>
            <a:r>
              <a:rPr lang="da-DK" dirty="0"/>
              <a:t>Beskyttelsen over to RSV-sæsoner var 75 %, 56 % i sæson 2.</a:t>
            </a:r>
          </a:p>
          <a:p>
            <a:pPr lvl="1"/>
            <a:r>
              <a:rPr lang="da-DK" dirty="0" err="1"/>
              <a:t>Abrysvo</a:t>
            </a:r>
            <a:r>
              <a:rPr lang="da-DK" baseline="30000" dirty="0"/>
              <a:t>® </a:t>
            </a:r>
            <a:r>
              <a:rPr lang="da-DK" dirty="0"/>
              <a:t>(1 dosis </a:t>
            </a:r>
            <a:r>
              <a:rPr lang="da-DK" dirty="0" err="1"/>
              <a:t>im</a:t>
            </a:r>
            <a:r>
              <a:rPr lang="da-DK" dirty="0"/>
              <a:t>.)</a:t>
            </a:r>
          </a:p>
          <a:p>
            <a:pPr lvl="1"/>
            <a:r>
              <a:rPr lang="da-DK" dirty="0"/>
              <a:t>Beskyttelsen over to RSV-sæsoner var 84 %, 79 % i sæson 2.</a:t>
            </a:r>
          </a:p>
        </p:txBody>
      </p:sp>
      <p:pic>
        <p:nvPicPr>
          <p:cNvPr id="5" name="Billede 4">
            <a:extLst>
              <a:ext uri="{FF2B5EF4-FFF2-40B4-BE49-F238E27FC236}">
                <a16:creationId xmlns:a16="http://schemas.microsoft.com/office/drawing/2014/main" id="{04DDDD50-E4A1-8691-C637-18F60976712B}"/>
              </a:ext>
            </a:extLst>
          </p:cNvPr>
          <p:cNvPicPr>
            <a:picLocks noChangeAspect="1"/>
          </p:cNvPicPr>
          <p:nvPr/>
        </p:nvPicPr>
        <p:blipFill rotWithShape="1">
          <a:blip r:embed="rId3"/>
          <a:srcRect l="43070" t="32000" r="1490" b="15688"/>
          <a:stretch/>
        </p:blipFill>
        <p:spPr>
          <a:xfrm>
            <a:off x="7824192" y="213716"/>
            <a:ext cx="4237390" cy="2099140"/>
          </a:xfrm>
          <a:prstGeom prst="rect">
            <a:avLst/>
          </a:prstGeom>
        </p:spPr>
      </p:pic>
    </p:spTree>
    <p:extLst>
      <p:ext uri="{BB962C8B-B14F-4D97-AF65-F5344CB8AC3E}">
        <p14:creationId xmlns:p14="http://schemas.microsoft.com/office/powerpoint/2010/main" val="777866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1752B-D6EF-9157-073B-FCDA6A3030C6}"/>
              </a:ext>
            </a:extLst>
          </p:cNvPr>
          <p:cNvSpPr>
            <a:spLocks noGrp="1"/>
          </p:cNvSpPr>
          <p:nvPr>
            <p:ph type="title"/>
          </p:nvPr>
        </p:nvSpPr>
        <p:spPr/>
        <p:txBody>
          <a:bodyPr/>
          <a:lstStyle/>
          <a:p>
            <a:pPr algn="ctr"/>
            <a:r>
              <a:rPr lang="da-DK" dirty="0"/>
              <a:t>RSV vaccination</a:t>
            </a:r>
          </a:p>
        </p:txBody>
      </p:sp>
      <p:sp>
        <p:nvSpPr>
          <p:cNvPr id="3" name="Pladsholder til slidenummer 2">
            <a:extLst>
              <a:ext uri="{FF2B5EF4-FFF2-40B4-BE49-F238E27FC236}">
                <a16:creationId xmlns:a16="http://schemas.microsoft.com/office/drawing/2014/main" id="{0C8D127F-8ED8-878D-39FA-84738ECC7F73}"/>
              </a:ext>
            </a:extLst>
          </p:cNvPr>
          <p:cNvSpPr>
            <a:spLocks noGrp="1"/>
          </p:cNvSpPr>
          <p:nvPr>
            <p:ph type="sldNum" sz="quarter" idx="12"/>
          </p:nvPr>
        </p:nvSpPr>
        <p:spPr/>
        <p:txBody>
          <a:bodyPr/>
          <a:lstStyle/>
          <a:p>
            <a:fld id="{667EC89C-17A0-4E64-A6D2-B825673CEEDF}" type="slidenum">
              <a:rPr lang="da-DK" smtClean="0"/>
              <a:pPr/>
              <a:t>48</a:t>
            </a:fld>
            <a:endParaRPr lang="da-DK" dirty="0"/>
          </a:p>
        </p:txBody>
      </p:sp>
      <p:sp>
        <p:nvSpPr>
          <p:cNvPr id="4" name="Pladsholder til indhold 3">
            <a:extLst>
              <a:ext uri="{FF2B5EF4-FFF2-40B4-BE49-F238E27FC236}">
                <a16:creationId xmlns:a16="http://schemas.microsoft.com/office/drawing/2014/main" id="{CDAE51C5-E468-C46E-DAD5-05A52A44F634}"/>
              </a:ext>
            </a:extLst>
          </p:cNvPr>
          <p:cNvSpPr>
            <a:spLocks noGrp="1"/>
          </p:cNvSpPr>
          <p:nvPr>
            <p:ph sz="quarter" idx="13"/>
          </p:nvPr>
        </p:nvSpPr>
        <p:spPr/>
        <p:txBody>
          <a:bodyPr/>
          <a:lstStyle/>
          <a:p>
            <a:r>
              <a:rPr lang="da-DK" dirty="0"/>
              <a:t>Ingen nationale anbefalinger omkring RSV vaccination af voksne </a:t>
            </a:r>
          </a:p>
          <a:p>
            <a:r>
              <a:rPr lang="da-DK" dirty="0"/>
              <a:t>Målgruppe:</a:t>
            </a:r>
          </a:p>
          <a:p>
            <a:r>
              <a:rPr lang="da-DK" dirty="0"/>
              <a:t>Personer &gt;60 år med en kronisk medicinsk sygdom/ plejehjemsbeboere </a:t>
            </a:r>
          </a:p>
          <a:p>
            <a:r>
              <a:rPr lang="da-DK" dirty="0"/>
              <a:t>Gravide kvinder i graviditetsuge 24 og 36 (kun </a:t>
            </a:r>
            <a:r>
              <a:rPr lang="da-DK" dirty="0" err="1"/>
              <a:t>Abrysvo</a:t>
            </a:r>
            <a:r>
              <a:rPr lang="da-DK" baseline="30000" dirty="0"/>
              <a:t>®</a:t>
            </a:r>
            <a:r>
              <a:rPr lang="da-DK" dirty="0"/>
              <a:t>)</a:t>
            </a:r>
            <a:endParaRPr lang="da-DK" baseline="30000" dirty="0"/>
          </a:p>
          <a:p>
            <a:pPr lvl="1"/>
            <a:r>
              <a:rPr lang="da-DK" dirty="0"/>
              <a:t>=&gt; passiv beskyttelse mod sygdom i de nedre luftveje forårsaget af respiratorisk </a:t>
            </a:r>
            <a:r>
              <a:rPr lang="da-DK" dirty="0" err="1"/>
              <a:t>syncytialvirus</a:t>
            </a:r>
            <a:r>
              <a:rPr lang="da-DK" dirty="0"/>
              <a:t> (RSV) hos spædbørn, fra fødslen til 6 måneders alderen.</a:t>
            </a:r>
          </a:p>
          <a:p>
            <a:r>
              <a:rPr lang="da-DK" dirty="0"/>
              <a:t>Egenbetaling (pris 1640,55 kr.) (behov for revaccination ikke klarlagt…)</a:t>
            </a:r>
          </a:p>
          <a:p>
            <a:r>
              <a:rPr lang="da-DK" dirty="0"/>
              <a:t>Personer &gt;60 år med KOL få kan klausuleret tilskud til </a:t>
            </a:r>
            <a:r>
              <a:rPr lang="da-DK" dirty="0" err="1"/>
              <a:t>Arexvy</a:t>
            </a:r>
            <a:r>
              <a:rPr lang="da-DK" dirty="0"/>
              <a:t>. </a:t>
            </a:r>
          </a:p>
        </p:txBody>
      </p:sp>
      <p:pic>
        <p:nvPicPr>
          <p:cNvPr id="5" name="Billede 4">
            <a:extLst>
              <a:ext uri="{FF2B5EF4-FFF2-40B4-BE49-F238E27FC236}">
                <a16:creationId xmlns:a16="http://schemas.microsoft.com/office/drawing/2014/main" id="{48386913-F384-AE60-1942-2C1CC76F077D}"/>
              </a:ext>
            </a:extLst>
          </p:cNvPr>
          <p:cNvPicPr>
            <a:picLocks noChangeAspect="1"/>
          </p:cNvPicPr>
          <p:nvPr/>
        </p:nvPicPr>
        <p:blipFill>
          <a:blip r:embed="rId3"/>
          <a:stretch>
            <a:fillRect/>
          </a:stretch>
        </p:blipFill>
        <p:spPr>
          <a:xfrm>
            <a:off x="9239487" y="214416"/>
            <a:ext cx="2608819" cy="1630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1042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Vi tager en til…</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49</a:t>
            </a:fld>
            <a:endParaRPr lang="da-DK" dirty="0"/>
          </a:p>
        </p:txBody>
      </p:sp>
      <p:pic>
        <p:nvPicPr>
          <p:cNvPr id="5" name="Pladsholder til indhold 8">
            <a:extLst>
              <a:ext uri="{FF2B5EF4-FFF2-40B4-BE49-F238E27FC236}">
                <a16:creationId xmlns:a16="http://schemas.microsoft.com/office/drawing/2014/main" id="{C35DE8E6-D6DB-3DCE-70E7-BCFF1EDCAD47}"/>
              </a:ext>
            </a:extLst>
          </p:cNvPr>
          <p:cNvPicPr>
            <a:picLocks noGrp="1" noChangeAspect="1"/>
          </p:cNvPicPr>
          <p:nvPr>
            <p:ph sz="quarter" idx="13"/>
          </p:nvPr>
        </p:nvPicPr>
        <p:blipFill rotWithShape="1">
          <a:blip r:embed="rId2"/>
          <a:srcRect l="4801" t="-179" r="15348" b="-1"/>
          <a:stretch/>
        </p:blipFill>
        <p:spPr>
          <a:xfrm>
            <a:off x="4102472" y="1988840"/>
            <a:ext cx="3987055" cy="4476055"/>
          </a:xfrm>
          <a:prstGeom prst="rect">
            <a:avLst/>
          </a:prstGeom>
          <a:ln>
            <a:noFill/>
          </a:ln>
          <a:effectLst>
            <a:outerShdw blurRad="292100" dist="139700" dir="2700000" algn="tl" rotWithShape="0">
              <a:srgbClr val="333333">
                <a:alpha val="65000"/>
              </a:srgbClr>
            </a:outerShdw>
          </a:effectLst>
        </p:spPr>
      </p:pic>
      <p:sp>
        <p:nvSpPr>
          <p:cNvPr id="6" name="Ellipse 5">
            <a:extLst>
              <a:ext uri="{FF2B5EF4-FFF2-40B4-BE49-F238E27FC236}">
                <a16:creationId xmlns:a16="http://schemas.microsoft.com/office/drawing/2014/main" id="{D1EA618B-98D8-8E83-2C0E-6DE9B48A5688}"/>
              </a:ext>
            </a:extLst>
          </p:cNvPr>
          <p:cNvSpPr/>
          <p:nvPr/>
        </p:nvSpPr>
        <p:spPr>
          <a:xfrm>
            <a:off x="3719736" y="2924944"/>
            <a:ext cx="3456384" cy="12241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Tree>
    <p:extLst>
      <p:ext uri="{BB962C8B-B14F-4D97-AF65-F5344CB8AC3E}">
        <p14:creationId xmlns:p14="http://schemas.microsoft.com/office/powerpoint/2010/main" val="241889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1F6210-01C8-6364-2DA7-1DD991FDEB92}"/>
              </a:ext>
            </a:extLst>
          </p:cNvPr>
          <p:cNvSpPr>
            <a:spLocks noGrp="1"/>
          </p:cNvSpPr>
          <p:nvPr>
            <p:ph type="title"/>
          </p:nvPr>
        </p:nvSpPr>
        <p:spPr/>
        <p:txBody>
          <a:bodyPr/>
          <a:lstStyle/>
          <a:p>
            <a:pPr algn="ctr"/>
            <a:r>
              <a:rPr lang="da-DK" dirty="0"/>
              <a:t>Hvordan smitter luftvejsvira?</a:t>
            </a:r>
          </a:p>
        </p:txBody>
      </p:sp>
      <p:sp>
        <p:nvSpPr>
          <p:cNvPr id="3" name="Pladsholder til slidenummer 2">
            <a:extLst>
              <a:ext uri="{FF2B5EF4-FFF2-40B4-BE49-F238E27FC236}">
                <a16:creationId xmlns:a16="http://schemas.microsoft.com/office/drawing/2014/main" id="{A718AABA-9EB0-45AC-C5E3-DD3E22811016}"/>
              </a:ext>
            </a:extLst>
          </p:cNvPr>
          <p:cNvSpPr>
            <a:spLocks noGrp="1"/>
          </p:cNvSpPr>
          <p:nvPr>
            <p:ph type="sldNum" sz="quarter" idx="12"/>
          </p:nvPr>
        </p:nvSpPr>
        <p:spPr/>
        <p:txBody>
          <a:bodyPr/>
          <a:lstStyle/>
          <a:p>
            <a:fld id="{667EC89C-17A0-4E64-A6D2-B825673CEEDF}" type="slidenum">
              <a:rPr lang="da-DK" smtClean="0"/>
              <a:pPr/>
              <a:t>5</a:t>
            </a:fld>
            <a:endParaRPr lang="da-DK" dirty="0"/>
          </a:p>
        </p:txBody>
      </p:sp>
      <p:pic>
        <p:nvPicPr>
          <p:cNvPr id="5" name="Pladsholder til indhold 4">
            <a:extLst>
              <a:ext uri="{FF2B5EF4-FFF2-40B4-BE49-F238E27FC236}">
                <a16:creationId xmlns:a16="http://schemas.microsoft.com/office/drawing/2014/main" id="{ACC7B61C-8430-203F-BA75-25410A1A649B}"/>
              </a:ext>
            </a:extLst>
          </p:cNvPr>
          <p:cNvPicPr>
            <a:picLocks noGrp="1" noChangeAspect="1"/>
          </p:cNvPicPr>
          <p:nvPr>
            <p:ph sz="quarter" idx="13"/>
          </p:nvPr>
        </p:nvPicPr>
        <p:blipFill>
          <a:blip r:embed="rId2"/>
          <a:stretch>
            <a:fillRect/>
          </a:stretch>
        </p:blipFill>
        <p:spPr>
          <a:xfrm>
            <a:off x="2678930" y="1916832"/>
            <a:ext cx="7221840" cy="45497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4562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Coronavirus </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50</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p:txBody>
          <a:bodyPr/>
          <a:lstStyle/>
          <a:p>
            <a:r>
              <a:rPr lang="da-DK" b="1" dirty="0"/>
              <a:t>Coronavirus Non-Covid-19</a:t>
            </a:r>
            <a:r>
              <a:rPr lang="da-DK" dirty="0"/>
              <a:t> </a:t>
            </a:r>
          </a:p>
          <a:p>
            <a:r>
              <a:rPr lang="da-DK" dirty="0"/>
              <a:t>Årsag til ca. 25 procent af alle milde forkølelser i DK hver vinter</a:t>
            </a:r>
          </a:p>
          <a:p>
            <a:r>
              <a:rPr lang="da-DK" dirty="0"/>
              <a:t>Giver milde til moderate øvre luftvejsinfektioner</a:t>
            </a:r>
          </a:p>
          <a:p>
            <a:endParaRPr lang="da-DK" dirty="0"/>
          </a:p>
          <a:p>
            <a:r>
              <a:rPr lang="da-DK" dirty="0"/>
              <a:t>Særligt tre typer af coronavirus kan give alvorlige luftvejsinfektioner</a:t>
            </a:r>
          </a:p>
          <a:p>
            <a:pPr lvl="1"/>
            <a:r>
              <a:rPr lang="da-DK" b="1" dirty="0"/>
              <a:t>SARS-CoV-2 =&gt; giver Covid-19</a:t>
            </a:r>
          </a:p>
          <a:p>
            <a:pPr lvl="1"/>
            <a:r>
              <a:rPr lang="da-DK" b="1" dirty="0"/>
              <a:t>SARS-CoV-1 (</a:t>
            </a:r>
            <a:r>
              <a:rPr lang="da-DK" b="1" dirty="0" err="1"/>
              <a:t>Severe</a:t>
            </a:r>
            <a:r>
              <a:rPr lang="da-DK" b="1" dirty="0"/>
              <a:t> </a:t>
            </a:r>
            <a:r>
              <a:rPr lang="da-DK" b="1" dirty="0" err="1"/>
              <a:t>Acute</a:t>
            </a:r>
            <a:r>
              <a:rPr lang="da-DK" b="1" dirty="0"/>
              <a:t> </a:t>
            </a:r>
            <a:r>
              <a:rPr lang="da-DK" b="1" dirty="0" err="1"/>
              <a:t>Respiratory</a:t>
            </a:r>
            <a:r>
              <a:rPr lang="da-DK" b="1" dirty="0"/>
              <a:t> </a:t>
            </a:r>
            <a:r>
              <a:rPr lang="da-DK" b="1" dirty="0" err="1"/>
              <a:t>Syndrome</a:t>
            </a:r>
            <a:r>
              <a:rPr lang="da-DK" b="1" dirty="0"/>
              <a:t>) </a:t>
            </a:r>
          </a:p>
          <a:p>
            <a:pPr lvl="1"/>
            <a:r>
              <a:rPr lang="da-DK" b="1" dirty="0"/>
              <a:t>MERS-</a:t>
            </a:r>
            <a:r>
              <a:rPr lang="da-DK" b="1" dirty="0" err="1"/>
              <a:t>CoV</a:t>
            </a:r>
            <a:r>
              <a:rPr lang="da-DK" b="1" dirty="0"/>
              <a:t> (</a:t>
            </a:r>
            <a:r>
              <a:rPr lang="da-DK" b="1" dirty="0" err="1"/>
              <a:t>Middle</a:t>
            </a:r>
            <a:r>
              <a:rPr lang="da-DK" b="1" dirty="0"/>
              <a:t> Eastern </a:t>
            </a:r>
            <a:r>
              <a:rPr lang="da-DK" b="1" dirty="0" err="1"/>
              <a:t>Respiratory</a:t>
            </a:r>
            <a:r>
              <a:rPr lang="da-DK" b="1" dirty="0"/>
              <a:t> </a:t>
            </a:r>
            <a:r>
              <a:rPr lang="da-DK" b="1" dirty="0" err="1"/>
              <a:t>Syndrome</a:t>
            </a:r>
            <a:r>
              <a:rPr lang="da-DK" b="1" dirty="0"/>
              <a:t>)</a:t>
            </a:r>
          </a:p>
        </p:txBody>
      </p:sp>
      <p:pic>
        <p:nvPicPr>
          <p:cNvPr id="6" name="Billede 5">
            <a:extLst>
              <a:ext uri="{FF2B5EF4-FFF2-40B4-BE49-F238E27FC236}">
                <a16:creationId xmlns:a16="http://schemas.microsoft.com/office/drawing/2014/main" id="{D71E1F94-92E7-61AB-D1C3-92B91C400916}"/>
              </a:ext>
            </a:extLst>
          </p:cNvPr>
          <p:cNvPicPr>
            <a:picLocks noChangeAspect="1"/>
          </p:cNvPicPr>
          <p:nvPr/>
        </p:nvPicPr>
        <p:blipFill>
          <a:blip r:embed="rId2"/>
          <a:stretch>
            <a:fillRect/>
          </a:stretch>
        </p:blipFill>
        <p:spPr>
          <a:xfrm>
            <a:off x="8976320" y="146481"/>
            <a:ext cx="3026360" cy="2280469"/>
          </a:xfrm>
          <a:prstGeom prst="rect">
            <a:avLst/>
          </a:prstGeom>
        </p:spPr>
      </p:pic>
    </p:spTree>
    <p:extLst>
      <p:ext uri="{BB962C8B-B14F-4D97-AF65-F5344CB8AC3E}">
        <p14:creationId xmlns:p14="http://schemas.microsoft.com/office/powerpoint/2010/main" val="8212651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35480F-4A6E-E3C7-3D8A-049FA1AEE05E}"/>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0881D9CF-0444-F84F-6B03-ECBA3AB35A6C}"/>
              </a:ext>
            </a:extLst>
          </p:cNvPr>
          <p:cNvSpPr>
            <a:spLocks noGrp="1"/>
          </p:cNvSpPr>
          <p:nvPr>
            <p:ph type="sldNum" sz="quarter" idx="12"/>
          </p:nvPr>
        </p:nvSpPr>
        <p:spPr/>
        <p:txBody>
          <a:bodyPr/>
          <a:lstStyle/>
          <a:p>
            <a:fld id="{667EC89C-17A0-4E64-A6D2-B825673CEEDF}" type="slidenum">
              <a:rPr lang="da-DK" smtClean="0"/>
              <a:pPr/>
              <a:t>51</a:t>
            </a:fld>
            <a:endParaRPr lang="da-DK" dirty="0"/>
          </a:p>
        </p:txBody>
      </p:sp>
      <p:pic>
        <p:nvPicPr>
          <p:cNvPr id="5" name="Pladsholder til indhold 4">
            <a:extLst>
              <a:ext uri="{FF2B5EF4-FFF2-40B4-BE49-F238E27FC236}">
                <a16:creationId xmlns:a16="http://schemas.microsoft.com/office/drawing/2014/main" id="{BD4F4143-C632-D58E-03B0-60DF0F01F645}"/>
              </a:ext>
            </a:extLst>
          </p:cNvPr>
          <p:cNvPicPr>
            <a:picLocks noGrp="1" noChangeAspect="1"/>
          </p:cNvPicPr>
          <p:nvPr>
            <p:ph sz="quarter" idx="13"/>
          </p:nvPr>
        </p:nvPicPr>
        <p:blipFill>
          <a:blip r:embed="rId2"/>
          <a:stretch>
            <a:fillRect/>
          </a:stretch>
        </p:blipFill>
        <p:spPr>
          <a:xfrm>
            <a:off x="1571456" y="620688"/>
            <a:ext cx="9729394" cy="5858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0994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320A96-38E9-6432-43FA-16014A08719B}"/>
              </a:ext>
            </a:extLst>
          </p:cNvPr>
          <p:cNvSpPr>
            <a:spLocks noGrp="1"/>
          </p:cNvSpPr>
          <p:nvPr>
            <p:ph type="title"/>
          </p:nvPr>
        </p:nvSpPr>
        <p:spPr/>
        <p:txBody>
          <a:bodyPr/>
          <a:lstStyle/>
          <a:p>
            <a:pPr algn="ctr"/>
            <a:r>
              <a:rPr lang="da-DK" dirty="0"/>
              <a:t>Covid-19 – status lige nu?</a:t>
            </a:r>
          </a:p>
        </p:txBody>
      </p:sp>
      <p:sp>
        <p:nvSpPr>
          <p:cNvPr id="3" name="Pladsholder til slidenummer 2">
            <a:extLst>
              <a:ext uri="{FF2B5EF4-FFF2-40B4-BE49-F238E27FC236}">
                <a16:creationId xmlns:a16="http://schemas.microsoft.com/office/drawing/2014/main" id="{62D8E968-CD6F-046F-8BF1-1217340149D0}"/>
              </a:ext>
            </a:extLst>
          </p:cNvPr>
          <p:cNvSpPr>
            <a:spLocks noGrp="1"/>
          </p:cNvSpPr>
          <p:nvPr>
            <p:ph type="sldNum" sz="quarter" idx="12"/>
          </p:nvPr>
        </p:nvSpPr>
        <p:spPr/>
        <p:txBody>
          <a:bodyPr/>
          <a:lstStyle/>
          <a:p>
            <a:fld id="{667EC89C-17A0-4E64-A6D2-B825673CEEDF}" type="slidenum">
              <a:rPr lang="da-DK" smtClean="0"/>
              <a:pPr/>
              <a:t>52</a:t>
            </a:fld>
            <a:endParaRPr lang="da-DK" dirty="0"/>
          </a:p>
        </p:txBody>
      </p:sp>
      <p:pic>
        <p:nvPicPr>
          <p:cNvPr id="6" name="Pladsholder til indhold 5">
            <a:extLst>
              <a:ext uri="{FF2B5EF4-FFF2-40B4-BE49-F238E27FC236}">
                <a16:creationId xmlns:a16="http://schemas.microsoft.com/office/drawing/2014/main" id="{10162A9E-6FC6-8C5E-FB48-87A74EA111AD}"/>
              </a:ext>
            </a:extLst>
          </p:cNvPr>
          <p:cNvPicPr>
            <a:picLocks noGrp="1" noChangeAspect="1"/>
          </p:cNvPicPr>
          <p:nvPr>
            <p:ph sz="quarter" idx="13"/>
          </p:nvPr>
        </p:nvPicPr>
        <p:blipFill>
          <a:blip r:embed="rId2"/>
          <a:stretch>
            <a:fillRect/>
          </a:stretch>
        </p:blipFill>
        <p:spPr>
          <a:xfrm>
            <a:off x="2462715" y="1916832"/>
            <a:ext cx="7266570" cy="4623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0274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878281-3883-6ECF-508F-502EF47513C0}"/>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07CA554B-5856-E37F-53B0-860946FE5C99}"/>
              </a:ext>
            </a:extLst>
          </p:cNvPr>
          <p:cNvSpPr>
            <a:spLocks noGrp="1"/>
          </p:cNvSpPr>
          <p:nvPr>
            <p:ph type="sldNum" sz="quarter" idx="12"/>
          </p:nvPr>
        </p:nvSpPr>
        <p:spPr/>
        <p:txBody>
          <a:bodyPr/>
          <a:lstStyle/>
          <a:p>
            <a:fld id="{667EC89C-17A0-4E64-A6D2-B825673CEEDF}" type="slidenum">
              <a:rPr lang="da-DK" smtClean="0"/>
              <a:pPr/>
              <a:t>53</a:t>
            </a:fld>
            <a:endParaRPr lang="da-DK" dirty="0"/>
          </a:p>
        </p:txBody>
      </p:sp>
      <p:pic>
        <p:nvPicPr>
          <p:cNvPr id="5" name="Pladsholder til indhold 4">
            <a:extLst>
              <a:ext uri="{FF2B5EF4-FFF2-40B4-BE49-F238E27FC236}">
                <a16:creationId xmlns:a16="http://schemas.microsoft.com/office/drawing/2014/main" id="{854F12AF-2ADD-1C3F-D869-24506D1DD023}"/>
              </a:ext>
            </a:extLst>
          </p:cNvPr>
          <p:cNvPicPr>
            <a:picLocks noGrp="1" noChangeAspect="1"/>
          </p:cNvPicPr>
          <p:nvPr>
            <p:ph sz="quarter" idx="13"/>
          </p:nvPr>
        </p:nvPicPr>
        <p:blipFill rotWithShape="1">
          <a:blip r:embed="rId2"/>
          <a:srcRect b="7397"/>
          <a:stretch/>
        </p:blipFill>
        <p:spPr>
          <a:xfrm>
            <a:off x="4014593" y="482396"/>
            <a:ext cx="4162814" cy="58932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10751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75C00-3526-A609-E59C-B3526DBD14CA}"/>
              </a:ext>
            </a:extLst>
          </p:cNvPr>
          <p:cNvSpPr>
            <a:spLocks noGrp="1"/>
          </p:cNvSpPr>
          <p:nvPr>
            <p:ph type="title"/>
          </p:nvPr>
        </p:nvSpPr>
        <p:spPr/>
        <p:txBody>
          <a:bodyPr/>
          <a:lstStyle/>
          <a:p>
            <a:pPr algn="ctr"/>
            <a:r>
              <a:rPr lang="da-DK" dirty="0"/>
              <a:t>Covid-19 behandling</a:t>
            </a:r>
          </a:p>
        </p:txBody>
      </p:sp>
      <p:sp>
        <p:nvSpPr>
          <p:cNvPr id="3" name="Pladsholder til slidenummer 2">
            <a:extLst>
              <a:ext uri="{FF2B5EF4-FFF2-40B4-BE49-F238E27FC236}">
                <a16:creationId xmlns:a16="http://schemas.microsoft.com/office/drawing/2014/main" id="{526847AF-1685-5A6B-F874-4CE73CE6FDCE}"/>
              </a:ext>
            </a:extLst>
          </p:cNvPr>
          <p:cNvSpPr>
            <a:spLocks noGrp="1"/>
          </p:cNvSpPr>
          <p:nvPr>
            <p:ph type="sldNum" sz="quarter" idx="12"/>
          </p:nvPr>
        </p:nvSpPr>
        <p:spPr/>
        <p:txBody>
          <a:bodyPr/>
          <a:lstStyle/>
          <a:p>
            <a:fld id="{667EC89C-17A0-4E64-A6D2-B825673CEEDF}" type="slidenum">
              <a:rPr lang="da-DK" smtClean="0"/>
              <a:pPr/>
              <a:t>54</a:t>
            </a:fld>
            <a:endParaRPr lang="da-DK" dirty="0"/>
          </a:p>
        </p:txBody>
      </p:sp>
      <p:sp>
        <p:nvSpPr>
          <p:cNvPr id="4" name="Pladsholder til indhold 3">
            <a:extLst>
              <a:ext uri="{FF2B5EF4-FFF2-40B4-BE49-F238E27FC236}">
                <a16:creationId xmlns:a16="http://schemas.microsoft.com/office/drawing/2014/main" id="{03A9EA2F-80D3-F2A3-7589-A37C3AF39387}"/>
              </a:ext>
            </a:extLst>
          </p:cNvPr>
          <p:cNvSpPr>
            <a:spLocks noGrp="1"/>
          </p:cNvSpPr>
          <p:nvPr>
            <p:ph sz="quarter" idx="13"/>
          </p:nvPr>
        </p:nvSpPr>
        <p:spPr>
          <a:xfrm>
            <a:off x="1367998" y="1989139"/>
            <a:ext cx="10824001" cy="3498850"/>
          </a:xfrm>
        </p:spPr>
        <p:txBody>
          <a:bodyPr/>
          <a:lstStyle/>
          <a:p>
            <a:pPr>
              <a:buFont typeface="Arial" panose="020B0604020202020204" pitchFamily="34" charset="0"/>
              <a:buChar char="•"/>
            </a:pPr>
            <a:r>
              <a:rPr lang="da-DK" sz="1500" b="1" dirty="0"/>
              <a:t>Højrisiko patient med mild til moderat COVID-19</a:t>
            </a:r>
            <a:r>
              <a:rPr lang="da-DK" sz="1500" dirty="0"/>
              <a:t>	</a:t>
            </a:r>
          </a:p>
          <a:p>
            <a:pPr lvl="1"/>
            <a:r>
              <a:rPr lang="da-DK" sz="1500" dirty="0" err="1"/>
              <a:t>Tabl</a:t>
            </a:r>
            <a:r>
              <a:rPr lang="da-DK" sz="1500" dirty="0"/>
              <a:t>. </a:t>
            </a:r>
            <a:r>
              <a:rPr lang="da-DK" sz="1500" dirty="0" err="1"/>
              <a:t>Paxlovid</a:t>
            </a:r>
            <a:r>
              <a:rPr lang="da-DK" sz="1500" dirty="0"/>
              <a:t> i 5 dage (obs. mange interaktioner) eller </a:t>
            </a:r>
            <a:r>
              <a:rPr lang="da-DK" sz="1500" dirty="0" err="1"/>
              <a:t>inj</a:t>
            </a:r>
            <a:r>
              <a:rPr lang="da-DK" sz="1500" dirty="0"/>
              <a:t>. Remdesivir i 3 dage</a:t>
            </a:r>
          </a:p>
          <a:p>
            <a:pPr>
              <a:buFont typeface="Arial" panose="020B0604020202020204" pitchFamily="34" charset="0"/>
              <a:buChar char="•"/>
            </a:pPr>
            <a:r>
              <a:rPr lang="da-DK" sz="1500" b="1" dirty="0"/>
              <a:t>Alvorlig COVID-pneumoni</a:t>
            </a:r>
          </a:p>
          <a:p>
            <a:pPr lvl="1"/>
            <a:r>
              <a:rPr lang="da-DK" sz="1500" dirty="0"/>
              <a:t>Remdesivir i 5 dage (kan forlænges til 10 døgn ved </a:t>
            </a:r>
            <a:r>
              <a:rPr lang="da-DK" sz="1500" dirty="0" err="1"/>
              <a:t>højrisikoptt</a:t>
            </a:r>
            <a:r>
              <a:rPr lang="da-DK" sz="1500" dirty="0"/>
              <a:t>.) - seponeres tidl. ved udskrivelse.</a:t>
            </a:r>
          </a:p>
          <a:p>
            <a:pPr lvl="1"/>
            <a:r>
              <a:rPr lang="da-DK" sz="1500" dirty="0"/>
              <a:t>Tablet </a:t>
            </a:r>
            <a:r>
              <a:rPr lang="da-DK" sz="1500" dirty="0" err="1"/>
              <a:t>dexamethason</a:t>
            </a:r>
            <a:r>
              <a:rPr lang="da-DK" sz="1500" dirty="0"/>
              <a:t> 6 mg/ iv. </a:t>
            </a:r>
            <a:r>
              <a:rPr lang="da-DK" sz="1500" dirty="0" err="1"/>
              <a:t>Dexavit</a:t>
            </a:r>
            <a:r>
              <a:rPr lang="da-DK" sz="1500" dirty="0"/>
              <a:t> 8 mg. dagligt i op til 10 dage - seponeres tidl. ved udskrivelse</a:t>
            </a:r>
          </a:p>
          <a:p>
            <a:pPr lvl="1"/>
            <a:r>
              <a:rPr lang="da-DK" sz="1500" b="1" dirty="0"/>
              <a:t>Tromboseprofylakse:                                                                                                                                                                    </a:t>
            </a:r>
            <a:r>
              <a:rPr lang="da-DK" sz="1500" dirty="0"/>
              <a:t>Subkutan </a:t>
            </a:r>
            <a:r>
              <a:rPr lang="da-DK" sz="1500" dirty="0" err="1"/>
              <a:t>dalteparin</a:t>
            </a:r>
            <a:r>
              <a:rPr lang="da-DK" sz="1500" dirty="0"/>
              <a:t> 5.000 IE x 1 / </a:t>
            </a:r>
            <a:r>
              <a:rPr lang="da-DK" sz="1500" dirty="0" err="1"/>
              <a:t>tinzaparin</a:t>
            </a:r>
            <a:r>
              <a:rPr lang="da-DK" sz="1500" dirty="0"/>
              <a:t> 4.500 IE x 1 / </a:t>
            </a:r>
            <a:r>
              <a:rPr lang="da-DK" sz="1500" dirty="0" err="1"/>
              <a:t>enoxaparin</a:t>
            </a:r>
            <a:r>
              <a:rPr lang="da-DK" sz="1500" dirty="0"/>
              <a:t> 40 mg x 1 </a:t>
            </a:r>
          </a:p>
          <a:p>
            <a:r>
              <a:rPr lang="da-DK" sz="1500" b="1" dirty="0"/>
              <a:t>Progression trods ovenstående: </a:t>
            </a:r>
          </a:p>
          <a:p>
            <a:pPr lvl="1"/>
            <a:r>
              <a:rPr lang="da-DK" sz="1500" dirty="0"/>
              <a:t>Janus </a:t>
            </a:r>
            <a:r>
              <a:rPr lang="da-DK" sz="1500" dirty="0" err="1"/>
              <a:t>kinase</a:t>
            </a:r>
            <a:r>
              <a:rPr lang="da-DK" sz="1500" dirty="0"/>
              <a:t> (JAK) hæmmer (</a:t>
            </a:r>
            <a:r>
              <a:rPr lang="da-DK" sz="1500" dirty="0" err="1"/>
              <a:t>baricitinib</a:t>
            </a:r>
            <a:r>
              <a:rPr lang="da-DK" sz="1500" dirty="0"/>
              <a:t> og </a:t>
            </a:r>
            <a:r>
              <a:rPr lang="da-DK" sz="1500" dirty="0" err="1"/>
              <a:t>tofacitinib</a:t>
            </a:r>
            <a:r>
              <a:rPr lang="da-DK" sz="1500" dirty="0"/>
              <a:t>) eller interleukin-6 (IL-6) hæmmer (tocilizumab)</a:t>
            </a:r>
            <a:endParaRPr lang="da-DK" sz="1500" b="1" dirty="0"/>
          </a:p>
          <a:p>
            <a:endParaRPr lang="da-DK" sz="1400" dirty="0"/>
          </a:p>
        </p:txBody>
      </p:sp>
      <p:sp>
        <p:nvSpPr>
          <p:cNvPr id="5" name="Tekstfelt 4">
            <a:extLst>
              <a:ext uri="{FF2B5EF4-FFF2-40B4-BE49-F238E27FC236}">
                <a16:creationId xmlns:a16="http://schemas.microsoft.com/office/drawing/2014/main" id="{BFBBA3A0-70A0-2C91-62CE-A7D1EE4FFCF3}"/>
              </a:ext>
            </a:extLst>
          </p:cNvPr>
          <p:cNvSpPr txBox="1"/>
          <p:nvPr/>
        </p:nvSpPr>
        <p:spPr>
          <a:xfrm>
            <a:off x="1604368" y="5700476"/>
            <a:ext cx="5112568" cy="324016"/>
          </a:xfrm>
          <a:prstGeom prst="rect">
            <a:avLst/>
          </a:prstGeom>
          <a:noFill/>
        </p:spPr>
        <p:txBody>
          <a:bodyPr wrap="square" lIns="0" tIns="0" rIns="0" bIns="0" rtlCol="0">
            <a:noAutofit/>
          </a:bodyPr>
          <a:lstStyle/>
          <a:p>
            <a:r>
              <a:rPr lang="da-DK" dirty="0"/>
              <a:t>Kilder: DSI Covid-19 guidelines</a:t>
            </a:r>
          </a:p>
        </p:txBody>
      </p:sp>
    </p:spTree>
    <p:extLst>
      <p:ext uri="{BB962C8B-B14F-4D97-AF65-F5344CB8AC3E}">
        <p14:creationId xmlns:p14="http://schemas.microsoft.com/office/powerpoint/2010/main" val="2416827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75C00-3526-A609-E59C-B3526DBD14CA}"/>
              </a:ext>
            </a:extLst>
          </p:cNvPr>
          <p:cNvSpPr>
            <a:spLocks noGrp="1"/>
          </p:cNvSpPr>
          <p:nvPr>
            <p:ph type="title"/>
          </p:nvPr>
        </p:nvSpPr>
        <p:spPr/>
        <p:txBody>
          <a:bodyPr/>
          <a:lstStyle/>
          <a:p>
            <a:pPr algn="ctr"/>
            <a:r>
              <a:rPr lang="da-DK" dirty="0"/>
              <a:t>Covid-19 vaccination</a:t>
            </a:r>
          </a:p>
        </p:txBody>
      </p:sp>
      <p:sp>
        <p:nvSpPr>
          <p:cNvPr id="3" name="Pladsholder til slidenummer 2">
            <a:extLst>
              <a:ext uri="{FF2B5EF4-FFF2-40B4-BE49-F238E27FC236}">
                <a16:creationId xmlns:a16="http://schemas.microsoft.com/office/drawing/2014/main" id="{526847AF-1685-5A6B-F874-4CE73CE6FDCE}"/>
              </a:ext>
            </a:extLst>
          </p:cNvPr>
          <p:cNvSpPr>
            <a:spLocks noGrp="1"/>
          </p:cNvSpPr>
          <p:nvPr>
            <p:ph type="sldNum" sz="quarter" idx="12"/>
          </p:nvPr>
        </p:nvSpPr>
        <p:spPr/>
        <p:txBody>
          <a:bodyPr/>
          <a:lstStyle/>
          <a:p>
            <a:fld id="{667EC89C-17A0-4E64-A6D2-B825673CEEDF}" type="slidenum">
              <a:rPr lang="da-DK" smtClean="0"/>
              <a:pPr/>
              <a:t>55</a:t>
            </a:fld>
            <a:endParaRPr lang="da-DK" dirty="0"/>
          </a:p>
        </p:txBody>
      </p:sp>
      <p:sp>
        <p:nvSpPr>
          <p:cNvPr id="4" name="Pladsholder til indhold 3">
            <a:extLst>
              <a:ext uri="{FF2B5EF4-FFF2-40B4-BE49-F238E27FC236}">
                <a16:creationId xmlns:a16="http://schemas.microsoft.com/office/drawing/2014/main" id="{03A9EA2F-80D3-F2A3-7589-A37C3AF39387}"/>
              </a:ext>
            </a:extLst>
          </p:cNvPr>
          <p:cNvSpPr>
            <a:spLocks noGrp="1"/>
          </p:cNvSpPr>
          <p:nvPr>
            <p:ph sz="quarter" idx="13"/>
          </p:nvPr>
        </p:nvSpPr>
        <p:spPr>
          <a:xfrm>
            <a:off x="1367998" y="1989139"/>
            <a:ext cx="10824001" cy="3498850"/>
          </a:xfrm>
        </p:spPr>
        <p:txBody>
          <a:bodyPr/>
          <a:lstStyle/>
          <a:p>
            <a:pPr>
              <a:buFont typeface="Arial" panose="020B0604020202020204" pitchFamily="34" charset="0"/>
              <a:buChar char="•"/>
            </a:pPr>
            <a:r>
              <a:rPr lang="da-DK" dirty="0"/>
              <a:t>Seks COVID-19 vacciner betinget godkendt i DK</a:t>
            </a:r>
          </a:p>
          <a:p>
            <a:pPr>
              <a:buFont typeface="Arial" panose="020B0604020202020204" pitchFamily="34" charset="0"/>
              <a:buChar char="•"/>
            </a:pPr>
            <a:r>
              <a:rPr lang="da-DK" dirty="0"/>
              <a:t>Baseret på den originale Wuhan-stamme</a:t>
            </a:r>
          </a:p>
          <a:p>
            <a:pPr>
              <a:buFont typeface="Arial" panose="020B0604020202020204" pitchFamily="34" charset="0"/>
              <a:buChar char="•"/>
            </a:pPr>
            <a:r>
              <a:rPr lang="da-DK" dirty="0"/>
              <a:t>Siden godkendt flere variantopdaterede mRNA-vacciner</a:t>
            </a:r>
          </a:p>
          <a:p>
            <a:pPr lvl="1"/>
            <a:r>
              <a:rPr lang="da-DK" dirty="0"/>
              <a:t>senest Comirnaty JN.1 og </a:t>
            </a:r>
            <a:r>
              <a:rPr lang="da-DK" dirty="0" err="1"/>
              <a:t>Spikevax</a:t>
            </a:r>
            <a:r>
              <a:rPr lang="da-DK" dirty="0"/>
              <a:t> JN.1. </a:t>
            </a:r>
          </a:p>
          <a:p>
            <a:pPr>
              <a:buFont typeface="Arial" panose="020B0604020202020204" pitchFamily="34" charset="0"/>
              <a:buChar char="•"/>
            </a:pPr>
            <a:endParaRPr lang="da-DK" dirty="0"/>
          </a:p>
          <a:p>
            <a:pPr>
              <a:buFont typeface="Arial" panose="020B0604020202020204" pitchFamily="34" charset="0"/>
              <a:buChar char="•"/>
            </a:pPr>
            <a:r>
              <a:rPr lang="da-DK" dirty="0"/>
              <a:t>I sæsonen 2024/2025 anvendes Comirnaty JN.1.</a:t>
            </a:r>
          </a:p>
        </p:txBody>
      </p:sp>
      <p:sp>
        <p:nvSpPr>
          <p:cNvPr id="5" name="Tekstfelt 4">
            <a:extLst>
              <a:ext uri="{FF2B5EF4-FFF2-40B4-BE49-F238E27FC236}">
                <a16:creationId xmlns:a16="http://schemas.microsoft.com/office/drawing/2014/main" id="{BFBBA3A0-70A0-2C91-62CE-A7D1EE4FFCF3}"/>
              </a:ext>
            </a:extLst>
          </p:cNvPr>
          <p:cNvSpPr txBox="1"/>
          <p:nvPr/>
        </p:nvSpPr>
        <p:spPr>
          <a:xfrm>
            <a:off x="1604368" y="5700476"/>
            <a:ext cx="5112568" cy="324016"/>
          </a:xfrm>
          <a:prstGeom prst="rect">
            <a:avLst/>
          </a:prstGeom>
          <a:noFill/>
        </p:spPr>
        <p:txBody>
          <a:bodyPr wrap="square" lIns="0" tIns="0" rIns="0" bIns="0" rtlCol="0">
            <a:noAutofit/>
          </a:bodyPr>
          <a:lstStyle/>
          <a:p>
            <a:r>
              <a:rPr lang="da-DK" dirty="0"/>
              <a:t>Kilder: medicin.dk</a:t>
            </a:r>
          </a:p>
        </p:txBody>
      </p:sp>
      <p:pic>
        <p:nvPicPr>
          <p:cNvPr id="6" name="Billede 5">
            <a:extLst>
              <a:ext uri="{FF2B5EF4-FFF2-40B4-BE49-F238E27FC236}">
                <a16:creationId xmlns:a16="http://schemas.microsoft.com/office/drawing/2014/main" id="{CB1B33B3-58C8-7C95-3A8E-28E83429F1D6}"/>
              </a:ext>
            </a:extLst>
          </p:cNvPr>
          <p:cNvPicPr>
            <a:picLocks noChangeAspect="1"/>
          </p:cNvPicPr>
          <p:nvPr/>
        </p:nvPicPr>
        <p:blipFill>
          <a:blip r:embed="rId2"/>
          <a:stretch>
            <a:fillRect/>
          </a:stretch>
        </p:blipFill>
        <p:spPr>
          <a:xfrm>
            <a:off x="8472264" y="224781"/>
            <a:ext cx="3550213" cy="22904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5090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FF154-91B2-1EC0-73BC-8D6C67F5C620}"/>
              </a:ext>
            </a:extLst>
          </p:cNvPr>
          <p:cNvSpPr>
            <a:spLocks noGrp="1"/>
          </p:cNvSpPr>
          <p:nvPr>
            <p:ph type="title"/>
          </p:nvPr>
        </p:nvSpPr>
        <p:spPr/>
        <p:txBody>
          <a:bodyPr/>
          <a:lstStyle/>
          <a:p>
            <a:pPr algn="ctr"/>
            <a:r>
              <a:rPr lang="da-DK" dirty="0"/>
              <a:t>Covid-19 vaccination anbefales til følgende:</a:t>
            </a:r>
          </a:p>
        </p:txBody>
      </p:sp>
      <p:sp>
        <p:nvSpPr>
          <p:cNvPr id="3" name="Pladsholder til slidenummer 2">
            <a:extLst>
              <a:ext uri="{FF2B5EF4-FFF2-40B4-BE49-F238E27FC236}">
                <a16:creationId xmlns:a16="http://schemas.microsoft.com/office/drawing/2014/main" id="{A7F255D3-3DC2-35F6-AB44-02A5E5E0AD7D}"/>
              </a:ext>
            </a:extLst>
          </p:cNvPr>
          <p:cNvSpPr>
            <a:spLocks noGrp="1"/>
          </p:cNvSpPr>
          <p:nvPr>
            <p:ph type="sldNum" sz="quarter" idx="12"/>
          </p:nvPr>
        </p:nvSpPr>
        <p:spPr/>
        <p:txBody>
          <a:bodyPr/>
          <a:lstStyle/>
          <a:p>
            <a:fld id="{667EC89C-17A0-4E64-A6D2-B825673CEEDF}" type="slidenum">
              <a:rPr lang="da-DK" smtClean="0"/>
              <a:pPr/>
              <a:t>56</a:t>
            </a:fld>
            <a:endParaRPr lang="da-DK" dirty="0"/>
          </a:p>
        </p:txBody>
      </p:sp>
      <p:sp>
        <p:nvSpPr>
          <p:cNvPr id="4" name="Pladsholder til indhold 3">
            <a:extLst>
              <a:ext uri="{FF2B5EF4-FFF2-40B4-BE49-F238E27FC236}">
                <a16:creationId xmlns:a16="http://schemas.microsoft.com/office/drawing/2014/main" id="{67E6A50F-EAB3-1519-3422-D35926220B8B}"/>
              </a:ext>
            </a:extLst>
          </p:cNvPr>
          <p:cNvSpPr>
            <a:spLocks noGrp="1"/>
          </p:cNvSpPr>
          <p:nvPr>
            <p:ph sz="quarter" idx="13"/>
          </p:nvPr>
        </p:nvSpPr>
        <p:spPr/>
        <p:txBody>
          <a:bodyPr/>
          <a:lstStyle/>
          <a:p>
            <a:pPr>
              <a:buFont typeface="Arial" panose="020B0604020202020204" pitchFamily="34" charset="0"/>
              <a:buChar char="•"/>
            </a:pPr>
            <a:r>
              <a:rPr lang="da-DK" dirty="0"/>
              <a:t>Personer der er fyldt 65 år senest d. 20. december 2024. </a:t>
            </a:r>
          </a:p>
          <a:p>
            <a:pPr>
              <a:buFont typeface="Arial" panose="020B0604020202020204" pitchFamily="34" charset="0"/>
              <a:buChar char="•"/>
            </a:pPr>
            <a:r>
              <a:rPr lang="da-DK" dirty="0"/>
              <a:t>Personer under 65 år med kronisk sygdom</a:t>
            </a:r>
          </a:p>
          <a:p>
            <a:pPr>
              <a:buFont typeface="Arial" panose="020B0604020202020204" pitchFamily="34" charset="0"/>
              <a:buChar char="•"/>
            </a:pPr>
            <a:r>
              <a:rPr lang="da-DK" dirty="0"/>
              <a:t>Personer med svær overvægt (BMI&gt;35) </a:t>
            </a:r>
          </a:p>
          <a:p>
            <a:pPr>
              <a:buFont typeface="Arial" panose="020B0604020202020204" pitchFamily="34" charset="0"/>
              <a:buChar char="•"/>
            </a:pPr>
            <a:r>
              <a:rPr lang="da-DK" dirty="0"/>
              <a:t>Personer med andre alvorlige sygdomme eller tilstande, der ifølge lægens vurdering medfører, at covid-19 eller influenza udgør en alvorlig sundhedsrisiko</a:t>
            </a:r>
          </a:p>
          <a:p>
            <a:pPr>
              <a:buFont typeface="Arial" panose="020B0604020202020204" pitchFamily="34" charset="0"/>
              <a:buChar char="•"/>
            </a:pPr>
            <a:r>
              <a:rPr lang="da-DK" dirty="0"/>
              <a:t>Gravide i 2. eller 3. trimester. </a:t>
            </a:r>
          </a:p>
          <a:p>
            <a:pPr>
              <a:buFont typeface="Arial" panose="020B0604020202020204" pitchFamily="34" charset="0"/>
              <a:buChar char="•"/>
            </a:pPr>
            <a:r>
              <a:rPr lang="da-DK" dirty="0"/>
              <a:t>Personer i samme husstand som personer med medfødt eller erhvervet immundefekt eller børn i øget risiko for alvorlig covid-19 eller influenza </a:t>
            </a:r>
          </a:p>
          <a:p>
            <a:endParaRPr lang="da-DK" dirty="0"/>
          </a:p>
        </p:txBody>
      </p:sp>
    </p:spTree>
    <p:extLst>
      <p:ext uri="{BB962C8B-B14F-4D97-AF65-F5344CB8AC3E}">
        <p14:creationId xmlns:p14="http://schemas.microsoft.com/office/powerpoint/2010/main" val="7122228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75C00-3526-A609-E59C-B3526DBD14CA}"/>
              </a:ext>
            </a:extLst>
          </p:cNvPr>
          <p:cNvSpPr>
            <a:spLocks noGrp="1"/>
          </p:cNvSpPr>
          <p:nvPr>
            <p:ph type="title"/>
          </p:nvPr>
        </p:nvSpPr>
        <p:spPr/>
        <p:txBody>
          <a:bodyPr/>
          <a:lstStyle/>
          <a:p>
            <a:pPr algn="ctr"/>
            <a:br>
              <a:rPr lang="da-DK" dirty="0"/>
            </a:br>
            <a:br>
              <a:rPr lang="da-DK" dirty="0"/>
            </a:br>
            <a:r>
              <a:rPr lang="da-DK" dirty="0"/>
              <a:t>SARS-CoV-1 (</a:t>
            </a:r>
            <a:r>
              <a:rPr lang="da-DK" dirty="0" err="1"/>
              <a:t>Severe</a:t>
            </a:r>
            <a:r>
              <a:rPr lang="da-DK" dirty="0"/>
              <a:t> </a:t>
            </a:r>
            <a:r>
              <a:rPr lang="da-DK" dirty="0" err="1"/>
              <a:t>Acute</a:t>
            </a:r>
            <a:r>
              <a:rPr lang="da-DK" dirty="0"/>
              <a:t> </a:t>
            </a:r>
            <a:r>
              <a:rPr lang="da-DK" dirty="0" err="1"/>
              <a:t>Respiratory</a:t>
            </a:r>
            <a:r>
              <a:rPr lang="da-DK" dirty="0"/>
              <a:t> </a:t>
            </a:r>
            <a:r>
              <a:rPr lang="da-DK" dirty="0" err="1"/>
              <a:t>Syndrome</a:t>
            </a:r>
            <a:r>
              <a:rPr lang="da-DK" dirty="0"/>
              <a:t>)</a:t>
            </a:r>
          </a:p>
        </p:txBody>
      </p:sp>
      <p:sp>
        <p:nvSpPr>
          <p:cNvPr id="3" name="Pladsholder til slidenummer 2">
            <a:extLst>
              <a:ext uri="{FF2B5EF4-FFF2-40B4-BE49-F238E27FC236}">
                <a16:creationId xmlns:a16="http://schemas.microsoft.com/office/drawing/2014/main" id="{526847AF-1685-5A6B-F874-4CE73CE6FDCE}"/>
              </a:ext>
            </a:extLst>
          </p:cNvPr>
          <p:cNvSpPr>
            <a:spLocks noGrp="1"/>
          </p:cNvSpPr>
          <p:nvPr>
            <p:ph type="sldNum" sz="quarter" idx="12"/>
          </p:nvPr>
        </p:nvSpPr>
        <p:spPr/>
        <p:txBody>
          <a:bodyPr/>
          <a:lstStyle/>
          <a:p>
            <a:fld id="{667EC89C-17A0-4E64-A6D2-B825673CEEDF}" type="slidenum">
              <a:rPr lang="da-DK" smtClean="0"/>
              <a:pPr/>
              <a:t>57</a:t>
            </a:fld>
            <a:endParaRPr lang="da-DK" dirty="0"/>
          </a:p>
        </p:txBody>
      </p:sp>
      <p:sp>
        <p:nvSpPr>
          <p:cNvPr id="4" name="Pladsholder til indhold 3">
            <a:extLst>
              <a:ext uri="{FF2B5EF4-FFF2-40B4-BE49-F238E27FC236}">
                <a16:creationId xmlns:a16="http://schemas.microsoft.com/office/drawing/2014/main" id="{03A9EA2F-80D3-F2A3-7589-A37C3AF39387}"/>
              </a:ext>
            </a:extLst>
          </p:cNvPr>
          <p:cNvSpPr>
            <a:spLocks noGrp="1"/>
          </p:cNvSpPr>
          <p:nvPr>
            <p:ph sz="quarter" idx="13"/>
          </p:nvPr>
        </p:nvSpPr>
        <p:spPr/>
        <p:txBody>
          <a:bodyPr/>
          <a:lstStyle/>
          <a:p>
            <a:r>
              <a:rPr lang="da-DK" dirty="0"/>
              <a:t>Svær akut respiratorisk syndrom</a:t>
            </a:r>
          </a:p>
          <a:p>
            <a:r>
              <a:rPr lang="da-DK" dirty="0"/>
              <a:t>Påvist i Kina i 2002</a:t>
            </a:r>
          </a:p>
          <a:p>
            <a:r>
              <a:rPr lang="da-DK" dirty="0"/>
              <a:t>Smittede fra person til person</a:t>
            </a:r>
          </a:p>
          <a:p>
            <a:r>
              <a:rPr lang="da-DK" dirty="0"/>
              <a:t>=&gt;  verdensudbrud (pandemi) med i alt ca. 8.000 tilfælde, herunder ca. 800 dødsfald i perioden 2002-2003</a:t>
            </a:r>
          </a:p>
          <a:p>
            <a:r>
              <a:rPr lang="da-DK" dirty="0"/>
              <a:t>Ikke været rapporteret flere tilfælde af SARS-</a:t>
            </a:r>
            <a:r>
              <a:rPr lang="da-DK" dirty="0" err="1"/>
              <a:t>CoV</a:t>
            </a:r>
            <a:r>
              <a:rPr lang="da-DK" dirty="0"/>
              <a:t>-infektion siden 2004        (Obs. SARS-CoV-1 smittede kun fra synligt syge og ikke i inkubationstiden i modsætning til SARS-CoV-2). </a:t>
            </a:r>
          </a:p>
        </p:txBody>
      </p:sp>
      <p:sp>
        <p:nvSpPr>
          <p:cNvPr id="6" name="Tekstfelt 5">
            <a:extLst>
              <a:ext uri="{FF2B5EF4-FFF2-40B4-BE49-F238E27FC236}">
                <a16:creationId xmlns:a16="http://schemas.microsoft.com/office/drawing/2014/main" id="{D7387356-6141-A606-A755-2E37F9671174}"/>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SSI</a:t>
            </a:r>
          </a:p>
        </p:txBody>
      </p:sp>
      <p:pic>
        <p:nvPicPr>
          <p:cNvPr id="5" name="Billede 4">
            <a:extLst>
              <a:ext uri="{FF2B5EF4-FFF2-40B4-BE49-F238E27FC236}">
                <a16:creationId xmlns:a16="http://schemas.microsoft.com/office/drawing/2014/main" id="{731086FE-6BB7-F968-94A4-A1E29B6B71C1}"/>
              </a:ext>
            </a:extLst>
          </p:cNvPr>
          <p:cNvPicPr>
            <a:picLocks noChangeAspect="1"/>
          </p:cNvPicPr>
          <p:nvPr/>
        </p:nvPicPr>
        <p:blipFill>
          <a:blip r:embed="rId2"/>
          <a:stretch>
            <a:fillRect/>
          </a:stretch>
        </p:blipFill>
        <p:spPr>
          <a:xfrm>
            <a:off x="10560496" y="187180"/>
            <a:ext cx="1443849" cy="1062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29218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1B467-BE53-1849-50D3-81F96D2BB636}"/>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8190D560-B098-3F85-87B6-19FF62349689}"/>
              </a:ext>
            </a:extLst>
          </p:cNvPr>
          <p:cNvSpPr>
            <a:spLocks noGrp="1"/>
          </p:cNvSpPr>
          <p:nvPr>
            <p:ph type="sldNum" sz="quarter" idx="12"/>
          </p:nvPr>
        </p:nvSpPr>
        <p:spPr/>
        <p:txBody>
          <a:bodyPr/>
          <a:lstStyle/>
          <a:p>
            <a:fld id="{667EC89C-17A0-4E64-A6D2-B825673CEEDF}" type="slidenum">
              <a:rPr lang="da-DK" smtClean="0"/>
              <a:pPr/>
              <a:t>58</a:t>
            </a:fld>
            <a:endParaRPr lang="da-DK" dirty="0"/>
          </a:p>
        </p:txBody>
      </p:sp>
      <p:pic>
        <p:nvPicPr>
          <p:cNvPr id="5" name="Pladsholder til indhold 4">
            <a:extLst>
              <a:ext uri="{FF2B5EF4-FFF2-40B4-BE49-F238E27FC236}">
                <a16:creationId xmlns:a16="http://schemas.microsoft.com/office/drawing/2014/main" id="{2559A718-9A53-EFFA-8FD5-A9A74D3D74B8}"/>
              </a:ext>
            </a:extLst>
          </p:cNvPr>
          <p:cNvPicPr>
            <a:picLocks noGrp="1" noChangeAspect="1"/>
          </p:cNvPicPr>
          <p:nvPr>
            <p:ph sz="quarter" idx="13"/>
          </p:nvPr>
        </p:nvPicPr>
        <p:blipFill>
          <a:blip r:embed="rId2"/>
          <a:stretch>
            <a:fillRect/>
          </a:stretch>
        </p:blipFill>
        <p:spPr>
          <a:xfrm>
            <a:off x="1751476" y="561625"/>
            <a:ext cx="8689048" cy="6007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526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75C00-3526-A609-E59C-B3526DBD14CA}"/>
              </a:ext>
            </a:extLst>
          </p:cNvPr>
          <p:cNvSpPr>
            <a:spLocks noGrp="1"/>
          </p:cNvSpPr>
          <p:nvPr>
            <p:ph type="title"/>
          </p:nvPr>
        </p:nvSpPr>
        <p:spPr/>
        <p:txBody>
          <a:bodyPr/>
          <a:lstStyle/>
          <a:p>
            <a:pPr algn="ctr"/>
            <a:r>
              <a:rPr lang="da-DK" dirty="0"/>
              <a:t>MERS-</a:t>
            </a:r>
            <a:r>
              <a:rPr lang="da-DK" dirty="0" err="1"/>
              <a:t>CoV</a:t>
            </a:r>
            <a:r>
              <a:rPr lang="da-DK" dirty="0"/>
              <a:t> (</a:t>
            </a:r>
            <a:r>
              <a:rPr lang="da-DK" dirty="0" err="1"/>
              <a:t>Middle</a:t>
            </a:r>
            <a:r>
              <a:rPr lang="da-DK" dirty="0"/>
              <a:t> Eastern </a:t>
            </a:r>
            <a:r>
              <a:rPr lang="da-DK" dirty="0" err="1"/>
              <a:t>Respiratory</a:t>
            </a:r>
            <a:r>
              <a:rPr lang="da-DK" dirty="0"/>
              <a:t> </a:t>
            </a:r>
            <a:r>
              <a:rPr lang="da-DK" dirty="0" err="1"/>
              <a:t>Syndrome</a:t>
            </a:r>
            <a:r>
              <a:rPr lang="da-DK" dirty="0"/>
              <a:t>)</a:t>
            </a:r>
            <a:br>
              <a:rPr lang="da-DK" dirty="0"/>
            </a:br>
            <a:endParaRPr lang="da-DK" dirty="0"/>
          </a:p>
        </p:txBody>
      </p:sp>
      <p:sp>
        <p:nvSpPr>
          <p:cNvPr id="3" name="Pladsholder til slidenummer 2">
            <a:extLst>
              <a:ext uri="{FF2B5EF4-FFF2-40B4-BE49-F238E27FC236}">
                <a16:creationId xmlns:a16="http://schemas.microsoft.com/office/drawing/2014/main" id="{526847AF-1685-5A6B-F874-4CE73CE6FDCE}"/>
              </a:ext>
            </a:extLst>
          </p:cNvPr>
          <p:cNvSpPr>
            <a:spLocks noGrp="1"/>
          </p:cNvSpPr>
          <p:nvPr>
            <p:ph type="sldNum" sz="quarter" idx="12"/>
          </p:nvPr>
        </p:nvSpPr>
        <p:spPr/>
        <p:txBody>
          <a:bodyPr/>
          <a:lstStyle/>
          <a:p>
            <a:fld id="{667EC89C-17A0-4E64-A6D2-B825673CEEDF}" type="slidenum">
              <a:rPr lang="da-DK" smtClean="0"/>
              <a:pPr/>
              <a:t>59</a:t>
            </a:fld>
            <a:endParaRPr lang="da-DK" dirty="0"/>
          </a:p>
        </p:txBody>
      </p:sp>
      <p:sp>
        <p:nvSpPr>
          <p:cNvPr id="4" name="Pladsholder til indhold 3">
            <a:extLst>
              <a:ext uri="{FF2B5EF4-FFF2-40B4-BE49-F238E27FC236}">
                <a16:creationId xmlns:a16="http://schemas.microsoft.com/office/drawing/2014/main" id="{03A9EA2F-80D3-F2A3-7589-A37C3AF39387}"/>
              </a:ext>
            </a:extLst>
          </p:cNvPr>
          <p:cNvSpPr>
            <a:spLocks noGrp="1"/>
          </p:cNvSpPr>
          <p:nvPr>
            <p:ph sz="quarter" idx="13"/>
          </p:nvPr>
        </p:nvSpPr>
        <p:spPr>
          <a:xfrm>
            <a:off x="1367998" y="1989139"/>
            <a:ext cx="10704666" cy="3498850"/>
          </a:xfrm>
        </p:spPr>
        <p:txBody>
          <a:bodyPr/>
          <a:lstStyle/>
          <a:p>
            <a:r>
              <a:rPr lang="da-DK" dirty="0"/>
              <a:t>Påvist i 2012 blandt personer, der havde opholdt sig på Den Arabiske Halvø</a:t>
            </a:r>
          </a:p>
          <a:p>
            <a:r>
              <a:rPr lang="da-DK" dirty="0"/>
              <a:t>Smitter mellem mennesker</a:t>
            </a:r>
          </a:p>
          <a:p>
            <a:r>
              <a:rPr lang="da-DK" dirty="0"/>
              <a:t>Kommer oprindeligt fra flagermus og også påvist hos dromedarer som kan smitte</a:t>
            </a:r>
          </a:p>
          <a:p>
            <a:r>
              <a:rPr lang="da-DK" dirty="0"/>
              <a:t>Kan medføre akut respiratorisk syndrom med en dødelighed ca. 36%</a:t>
            </a:r>
          </a:p>
          <a:p>
            <a:r>
              <a:rPr lang="da-DK" dirty="0"/>
              <a:t>Siden 2012 konstateret flere end tusind tilfælde af MERS-</a:t>
            </a:r>
            <a:r>
              <a:rPr lang="da-DK" dirty="0" err="1"/>
              <a:t>CoV</a:t>
            </a:r>
            <a:r>
              <a:rPr lang="da-DK" dirty="0"/>
              <a:t>-infektion blandt personer, der bor eller har haft forudgående ophold på Den Arabiske Halvø (også rapporteret i Egypten, Jordan, Iran, Libanon og importerede tilfælde i Europa)</a:t>
            </a:r>
          </a:p>
          <a:p>
            <a:r>
              <a:rPr lang="da-DK" dirty="0"/>
              <a:t>Der var ikke set importerede MERS-</a:t>
            </a:r>
            <a:r>
              <a:rPr lang="da-DK" dirty="0" err="1"/>
              <a:t>CoV</a:t>
            </a:r>
            <a:r>
              <a:rPr lang="da-DK" dirty="0"/>
              <a:t>-tilfælde i Danmark.</a:t>
            </a:r>
          </a:p>
          <a:p>
            <a:endParaRPr lang="da-DK" dirty="0"/>
          </a:p>
        </p:txBody>
      </p:sp>
      <p:sp>
        <p:nvSpPr>
          <p:cNvPr id="5" name="Tekstfelt 4">
            <a:extLst>
              <a:ext uri="{FF2B5EF4-FFF2-40B4-BE49-F238E27FC236}">
                <a16:creationId xmlns:a16="http://schemas.microsoft.com/office/drawing/2014/main" id="{985D1562-52DA-362C-ED9C-E1BAFD5B7D0E}"/>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SSI</a:t>
            </a:r>
          </a:p>
        </p:txBody>
      </p:sp>
      <p:pic>
        <p:nvPicPr>
          <p:cNvPr id="6" name="Billede 5">
            <a:extLst>
              <a:ext uri="{FF2B5EF4-FFF2-40B4-BE49-F238E27FC236}">
                <a16:creationId xmlns:a16="http://schemas.microsoft.com/office/drawing/2014/main" id="{6FF03F4B-26E4-7E1E-7CAE-F2FC87174B85}"/>
              </a:ext>
            </a:extLst>
          </p:cNvPr>
          <p:cNvPicPr>
            <a:picLocks noChangeAspect="1"/>
          </p:cNvPicPr>
          <p:nvPr/>
        </p:nvPicPr>
        <p:blipFill>
          <a:blip r:embed="rId3"/>
          <a:stretch>
            <a:fillRect/>
          </a:stretch>
        </p:blipFill>
        <p:spPr>
          <a:xfrm>
            <a:off x="9264352" y="5149180"/>
            <a:ext cx="2724894" cy="15259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6775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C0391-1771-0190-B418-1B263BF5222F}"/>
              </a:ext>
            </a:extLst>
          </p:cNvPr>
          <p:cNvSpPr>
            <a:spLocks noGrp="1"/>
          </p:cNvSpPr>
          <p:nvPr>
            <p:ph type="title"/>
          </p:nvPr>
        </p:nvSpPr>
        <p:spPr/>
        <p:txBody>
          <a:bodyPr/>
          <a:lstStyle/>
          <a:p>
            <a:pPr algn="ctr"/>
            <a:r>
              <a:rPr lang="da-DK" dirty="0"/>
              <a:t>Smittevej</a:t>
            </a:r>
          </a:p>
        </p:txBody>
      </p:sp>
      <p:sp>
        <p:nvSpPr>
          <p:cNvPr id="3" name="Pladsholder til slidenummer 2">
            <a:extLst>
              <a:ext uri="{FF2B5EF4-FFF2-40B4-BE49-F238E27FC236}">
                <a16:creationId xmlns:a16="http://schemas.microsoft.com/office/drawing/2014/main" id="{3A64CCDF-DD44-8955-1257-5F556CF9D50C}"/>
              </a:ext>
            </a:extLst>
          </p:cNvPr>
          <p:cNvSpPr>
            <a:spLocks noGrp="1"/>
          </p:cNvSpPr>
          <p:nvPr>
            <p:ph type="sldNum" sz="quarter" idx="12"/>
          </p:nvPr>
        </p:nvSpPr>
        <p:spPr/>
        <p:txBody>
          <a:bodyPr/>
          <a:lstStyle/>
          <a:p>
            <a:fld id="{667EC89C-17A0-4E64-A6D2-B825673CEEDF}" type="slidenum">
              <a:rPr lang="da-DK" smtClean="0"/>
              <a:pPr/>
              <a:t>6</a:t>
            </a:fld>
            <a:endParaRPr lang="da-DK" dirty="0"/>
          </a:p>
        </p:txBody>
      </p:sp>
      <p:sp>
        <p:nvSpPr>
          <p:cNvPr id="4" name="Pladsholder til indhold 3">
            <a:extLst>
              <a:ext uri="{FF2B5EF4-FFF2-40B4-BE49-F238E27FC236}">
                <a16:creationId xmlns:a16="http://schemas.microsoft.com/office/drawing/2014/main" id="{78A25966-2FFB-2C43-38C4-1B7765A65C24}"/>
              </a:ext>
            </a:extLst>
          </p:cNvPr>
          <p:cNvSpPr>
            <a:spLocks noGrp="1"/>
          </p:cNvSpPr>
          <p:nvPr>
            <p:ph sz="quarter" idx="13"/>
          </p:nvPr>
        </p:nvSpPr>
        <p:spPr>
          <a:xfrm>
            <a:off x="1367999" y="1982424"/>
            <a:ext cx="4728001" cy="3498850"/>
          </a:xfrm>
        </p:spPr>
        <p:txBody>
          <a:bodyPr/>
          <a:lstStyle/>
          <a:p>
            <a:r>
              <a:rPr lang="da-DK" dirty="0">
                <a:effectLst/>
              </a:rPr>
              <a:t>Direkte og indirekte kontakt  </a:t>
            </a:r>
          </a:p>
          <a:p>
            <a:r>
              <a:rPr lang="da-DK" dirty="0">
                <a:effectLst/>
              </a:rPr>
              <a:t>Luftbåren smitte</a:t>
            </a:r>
          </a:p>
          <a:p>
            <a:r>
              <a:rPr lang="da-DK" dirty="0">
                <a:effectLst/>
              </a:rPr>
              <a:t>Tid fra smitte til symptomer varierer afhængigt af virus - typisk 1-2 dage</a:t>
            </a:r>
          </a:p>
          <a:p>
            <a:r>
              <a:rPr lang="da-DK" dirty="0">
                <a:effectLst/>
              </a:rPr>
              <a:t>Mest smittefarlig, imens man har symptomer</a:t>
            </a:r>
          </a:p>
          <a:p>
            <a:r>
              <a:rPr lang="da-DK" dirty="0">
                <a:effectLst/>
              </a:rPr>
              <a:t>Flere virus kan også smitte før sygdommen bryder ud eller fra individer uden symptomer</a:t>
            </a:r>
          </a:p>
          <a:p>
            <a:endParaRPr lang="da-DK" dirty="0"/>
          </a:p>
        </p:txBody>
      </p:sp>
      <p:sp>
        <p:nvSpPr>
          <p:cNvPr id="5" name="Tekstfelt 4">
            <a:extLst>
              <a:ext uri="{FF2B5EF4-FFF2-40B4-BE49-F238E27FC236}">
                <a16:creationId xmlns:a16="http://schemas.microsoft.com/office/drawing/2014/main" id="{C5BAA3F5-2635-54CE-5E09-C7A8A05DDDF6}"/>
              </a:ext>
            </a:extLst>
          </p:cNvPr>
          <p:cNvSpPr txBox="1"/>
          <p:nvPr/>
        </p:nvSpPr>
        <p:spPr>
          <a:xfrm>
            <a:off x="1631504" y="5815775"/>
            <a:ext cx="2880320" cy="324016"/>
          </a:xfrm>
          <a:prstGeom prst="rect">
            <a:avLst/>
          </a:prstGeom>
          <a:noFill/>
        </p:spPr>
        <p:txBody>
          <a:bodyPr wrap="square" lIns="0" tIns="0" rIns="0" bIns="0" rtlCol="0">
            <a:noAutofit/>
          </a:bodyPr>
          <a:lstStyle/>
          <a:p>
            <a:r>
              <a:rPr lang="da-DK" dirty="0"/>
              <a:t>Kilde: SSI + Nature</a:t>
            </a:r>
          </a:p>
        </p:txBody>
      </p:sp>
      <p:pic>
        <p:nvPicPr>
          <p:cNvPr id="6" name="Billede 5">
            <a:extLst>
              <a:ext uri="{FF2B5EF4-FFF2-40B4-BE49-F238E27FC236}">
                <a16:creationId xmlns:a16="http://schemas.microsoft.com/office/drawing/2014/main" id="{ECBEF896-1580-B074-724C-B82D66E6FB98}"/>
              </a:ext>
            </a:extLst>
          </p:cNvPr>
          <p:cNvPicPr>
            <a:picLocks noChangeAspect="1"/>
          </p:cNvPicPr>
          <p:nvPr/>
        </p:nvPicPr>
        <p:blipFill>
          <a:blip r:embed="rId2"/>
          <a:stretch>
            <a:fillRect/>
          </a:stretch>
        </p:blipFill>
        <p:spPr>
          <a:xfrm>
            <a:off x="6436153" y="1982424"/>
            <a:ext cx="5685224" cy="3766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46448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D1B3D-A90F-390D-5BCC-2FD5829BFC84}"/>
              </a:ext>
            </a:extLst>
          </p:cNvPr>
          <p:cNvSpPr>
            <a:spLocks noGrp="1"/>
          </p:cNvSpPr>
          <p:nvPr>
            <p:ph type="title"/>
          </p:nvPr>
        </p:nvSpPr>
        <p:spPr/>
        <p:txBody>
          <a:bodyPr/>
          <a:lstStyle/>
          <a:p>
            <a:pPr algn="ctr"/>
            <a:r>
              <a:rPr lang="da-DK" dirty="0"/>
              <a:t>Vi napper fire hurtige virus til sidst…</a:t>
            </a:r>
          </a:p>
        </p:txBody>
      </p:sp>
      <p:sp>
        <p:nvSpPr>
          <p:cNvPr id="3" name="Pladsholder til slidenummer 2">
            <a:extLst>
              <a:ext uri="{FF2B5EF4-FFF2-40B4-BE49-F238E27FC236}">
                <a16:creationId xmlns:a16="http://schemas.microsoft.com/office/drawing/2014/main" id="{F7610662-8590-9C9E-F8C3-9BB1AC20453E}"/>
              </a:ext>
            </a:extLst>
          </p:cNvPr>
          <p:cNvSpPr>
            <a:spLocks noGrp="1"/>
          </p:cNvSpPr>
          <p:nvPr>
            <p:ph type="sldNum" sz="quarter" idx="12"/>
          </p:nvPr>
        </p:nvSpPr>
        <p:spPr/>
        <p:txBody>
          <a:bodyPr/>
          <a:lstStyle/>
          <a:p>
            <a:fld id="{667EC89C-17A0-4E64-A6D2-B825673CEEDF}" type="slidenum">
              <a:rPr lang="da-DK" smtClean="0"/>
              <a:pPr/>
              <a:t>60</a:t>
            </a:fld>
            <a:endParaRPr lang="da-DK" dirty="0"/>
          </a:p>
        </p:txBody>
      </p:sp>
      <p:pic>
        <p:nvPicPr>
          <p:cNvPr id="5" name="Pladsholder til indhold 4">
            <a:extLst>
              <a:ext uri="{FF2B5EF4-FFF2-40B4-BE49-F238E27FC236}">
                <a16:creationId xmlns:a16="http://schemas.microsoft.com/office/drawing/2014/main" id="{DE04A7C0-4C27-7EBF-2038-ABF9EE33F0E2}"/>
              </a:ext>
            </a:extLst>
          </p:cNvPr>
          <p:cNvPicPr>
            <a:picLocks noGrp="1" noChangeAspect="1"/>
          </p:cNvPicPr>
          <p:nvPr>
            <p:ph sz="quarter" idx="13"/>
          </p:nvPr>
        </p:nvPicPr>
        <p:blipFill>
          <a:blip r:embed="rId2"/>
          <a:stretch>
            <a:fillRect/>
          </a:stretch>
        </p:blipFill>
        <p:spPr>
          <a:xfrm>
            <a:off x="2340188" y="2060848"/>
            <a:ext cx="7511624" cy="3755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25858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75C00-3526-A609-E59C-B3526DBD14CA}"/>
              </a:ext>
            </a:extLst>
          </p:cNvPr>
          <p:cNvSpPr>
            <a:spLocks noGrp="1"/>
          </p:cNvSpPr>
          <p:nvPr>
            <p:ph type="title"/>
          </p:nvPr>
        </p:nvSpPr>
        <p:spPr/>
        <p:txBody>
          <a:bodyPr/>
          <a:lstStyle/>
          <a:p>
            <a:pPr algn="ctr"/>
            <a:r>
              <a:rPr lang="da-DK" dirty="0"/>
              <a:t>Human </a:t>
            </a:r>
            <a:r>
              <a:rPr lang="da-DK" dirty="0" err="1"/>
              <a:t>metapneumovirus</a:t>
            </a:r>
            <a:endParaRPr lang="da-DK" dirty="0"/>
          </a:p>
        </p:txBody>
      </p:sp>
      <p:sp>
        <p:nvSpPr>
          <p:cNvPr id="3" name="Pladsholder til slidenummer 2">
            <a:extLst>
              <a:ext uri="{FF2B5EF4-FFF2-40B4-BE49-F238E27FC236}">
                <a16:creationId xmlns:a16="http://schemas.microsoft.com/office/drawing/2014/main" id="{526847AF-1685-5A6B-F874-4CE73CE6FDCE}"/>
              </a:ext>
            </a:extLst>
          </p:cNvPr>
          <p:cNvSpPr>
            <a:spLocks noGrp="1"/>
          </p:cNvSpPr>
          <p:nvPr>
            <p:ph type="sldNum" sz="quarter" idx="12"/>
          </p:nvPr>
        </p:nvSpPr>
        <p:spPr/>
        <p:txBody>
          <a:bodyPr/>
          <a:lstStyle/>
          <a:p>
            <a:fld id="{667EC89C-17A0-4E64-A6D2-B825673CEEDF}" type="slidenum">
              <a:rPr lang="da-DK" smtClean="0"/>
              <a:pPr/>
              <a:t>61</a:t>
            </a:fld>
            <a:endParaRPr lang="da-DK" dirty="0"/>
          </a:p>
        </p:txBody>
      </p:sp>
      <p:pic>
        <p:nvPicPr>
          <p:cNvPr id="6" name="Pladsholder til indhold 5">
            <a:extLst>
              <a:ext uri="{FF2B5EF4-FFF2-40B4-BE49-F238E27FC236}">
                <a16:creationId xmlns:a16="http://schemas.microsoft.com/office/drawing/2014/main" id="{7F509B79-D408-70B6-70FB-8EB28488AE7A}"/>
              </a:ext>
            </a:extLst>
          </p:cNvPr>
          <p:cNvPicPr>
            <a:picLocks noGrp="1" noChangeAspect="1"/>
          </p:cNvPicPr>
          <p:nvPr>
            <p:ph sz="quarter" idx="13"/>
          </p:nvPr>
        </p:nvPicPr>
        <p:blipFill>
          <a:blip r:embed="rId3"/>
          <a:stretch>
            <a:fillRect/>
          </a:stretch>
        </p:blipFill>
        <p:spPr>
          <a:xfrm>
            <a:off x="3215680" y="1916832"/>
            <a:ext cx="6318453" cy="47273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0152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58018C-1A8D-D621-4A71-0E202846A9CA}"/>
              </a:ext>
            </a:extLst>
          </p:cNvPr>
          <p:cNvSpPr>
            <a:spLocks noGrp="1"/>
          </p:cNvSpPr>
          <p:nvPr>
            <p:ph type="title"/>
          </p:nvPr>
        </p:nvSpPr>
        <p:spPr/>
        <p:txBody>
          <a:bodyPr/>
          <a:lstStyle/>
          <a:p>
            <a:pPr algn="ctr"/>
            <a:r>
              <a:rPr lang="da-DK" dirty="0"/>
              <a:t>Human </a:t>
            </a:r>
            <a:r>
              <a:rPr lang="da-DK" dirty="0" err="1"/>
              <a:t>metapneumovirus</a:t>
            </a:r>
            <a:endParaRPr lang="da-DK" dirty="0"/>
          </a:p>
        </p:txBody>
      </p:sp>
      <p:sp>
        <p:nvSpPr>
          <p:cNvPr id="3" name="Pladsholder til slidenummer 2">
            <a:extLst>
              <a:ext uri="{FF2B5EF4-FFF2-40B4-BE49-F238E27FC236}">
                <a16:creationId xmlns:a16="http://schemas.microsoft.com/office/drawing/2014/main" id="{98DFCB13-9B3B-002C-2857-1FA31A326D59}"/>
              </a:ext>
            </a:extLst>
          </p:cNvPr>
          <p:cNvSpPr>
            <a:spLocks noGrp="1"/>
          </p:cNvSpPr>
          <p:nvPr>
            <p:ph type="sldNum" sz="quarter" idx="12"/>
          </p:nvPr>
        </p:nvSpPr>
        <p:spPr/>
        <p:txBody>
          <a:bodyPr/>
          <a:lstStyle/>
          <a:p>
            <a:fld id="{667EC89C-17A0-4E64-A6D2-B825673CEEDF}" type="slidenum">
              <a:rPr lang="da-DK" smtClean="0"/>
              <a:pPr/>
              <a:t>62</a:t>
            </a:fld>
            <a:endParaRPr lang="da-DK" dirty="0"/>
          </a:p>
        </p:txBody>
      </p:sp>
      <p:sp>
        <p:nvSpPr>
          <p:cNvPr id="4" name="Pladsholder til indhold 3">
            <a:extLst>
              <a:ext uri="{FF2B5EF4-FFF2-40B4-BE49-F238E27FC236}">
                <a16:creationId xmlns:a16="http://schemas.microsoft.com/office/drawing/2014/main" id="{F5D1035F-C8EC-C490-C063-4C91A3C850CD}"/>
              </a:ext>
            </a:extLst>
          </p:cNvPr>
          <p:cNvSpPr>
            <a:spLocks noGrp="1"/>
          </p:cNvSpPr>
          <p:nvPr>
            <p:ph sz="quarter" idx="13"/>
          </p:nvPr>
        </p:nvSpPr>
        <p:spPr/>
        <p:txBody>
          <a:bodyPr/>
          <a:lstStyle/>
          <a:p>
            <a:r>
              <a:rPr lang="da-DK" dirty="0"/>
              <a:t>RNA virus (opdaget i 2001)</a:t>
            </a:r>
          </a:p>
          <a:p>
            <a:r>
              <a:rPr lang="da-DK" dirty="0"/>
              <a:t>Øvre og nedre luftvejsinfektion – ofte mildt forløb</a:t>
            </a:r>
          </a:p>
          <a:p>
            <a:r>
              <a:rPr lang="da-DK" dirty="0"/>
              <a:t>Særligt små børn og ældre er symptomatiske</a:t>
            </a:r>
          </a:p>
          <a:p>
            <a:r>
              <a:rPr lang="da-DK" dirty="0"/>
              <a:t>USA: skyld i 4% af samfundserhvervet pneumoni hos voksne</a:t>
            </a:r>
          </a:p>
          <a:p>
            <a:r>
              <a:rPr lang="da-DK" dirty="0"/>
              <a:t>Rolle i </a:t>
            </a:r>
            <a:r>
              <a:rPr lang="da-DK" dirty="0" err="1"/>
              <a:t>exacerbation</a:t>
            </a:r>
            <a:r>
              <a:rPr lang="da-DK" dirty="0"/>
              <a:t> af astma og KOL: ukendt</a:t>
            </a:r>
          </a:p>
          <a:p>
            <a:r>
              <a:rPr lang="da-DK" dirty="0"/>
              <a:t>Andelen af bakteriel superinfektion – formentlig lav (ikke undersøgt)</a:t>
            </a:r>
          </a:p>
          <a:p>
            <a:r>
              <a:rPr lang="da-DK" dirty="0"/>
              <a:t>Behandling: symptomatisk</a:t>
            </a:r>
          </a:p>
          <a:p>
            <a:r>
              <a:rPr lang="da-DK" dirty="0"/>
              <a:t>Vaccine: under udvikling</a:t>
            </a:r>
          </a:p>
        </p:txBody>
      </p:sp>
      <p:pic>
        <p:nvPicPr>
          <p:cNvPr id="5" name="Billede 4">
            <a:extLst>
              <a:ext uri="{FF2B5EF4-FFF2-40B4-BE49-F238E27FC236}">
                <a16:creationId xmlns:a16="http://schemas.microsoft.com/office/drawing/2014/main" id="{EA787217-899F-0CE0-7E18-D12724B53F5E}"/>
              </a:ext>
            </a:extLst>
          </p:cNvPr>
          <p:cNvPicPr>
            <a:picLocks noChangeAspect="1"/>
          </p:cNvPicPr>
          <p:nvPr/>
        </p:nvPicPr>
        <p:blipFill>
          <a:blip r:embed="rId2"/>
          <a:stretch>
            <a:fillRect/>
          </a:stretch>
        </p:blipFill>
        <p:spPr>
          <a:xfrm>
            <a:off x="9808551" y="306616"/>
            <a:ext cx="2032115" cy="1137984"/>
          </a:xfrm>
          <a:prstGeom prst="rect">
            <a:avLst/>
          </a:prstGeom>
        </p:spPr>
      </p:pic>
      <p:sp>
        <p:nvSpPr>
          <p:cNvPr id="6" name="Tekstfelt 5">
            <a:extLst>
              <a:ext uri="{FF2B5EF4-FFF2-40B4-BE49-F238E27FC236}">
                <a16:creationId xmlns:a16="http://schemas.microsoft.com/office/drawing/2014/main" id="{222A59BA-7D21-A8CA-6CE9-069B0208F36C}"/>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a:t>
            </a:r>
            <a:r>
              <a:rPr lang="da-DK" dirty="0" err="1"/>
              <a:t>UpTodate</a:t>
            </a:r>
            <a:endParaRPr lang="da-DK" dirty="0"/>
          </a:p>
        </p:txBody>
      </p:sp>
    </p:spTree>
    <p:extLst>
      <p:ext uri="{BB962C8B-B14F-4D97-AF65-F5344CB8AC3E}">
        <p14:creationId xmlns:p14="http://schemas.microsoft.com/office/powerpoint/2010/main" val="28269924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75C00-3526-A609-E59C-B3526DBD14CA}"/>
              </a:ext>
            </a:extLst>
          </p:cNvPr>
          <p:cNvSpPr>
            <a:spLocks noGrp="1"/>
          </p:cNvSpPr>
          <p:nvPr>
            <p:ph type="title"/>
          </p:nvPr>
        </p:nvSpPr>
        <p:spPr/>
        <p:txBody>
          <a:bodyPr/>
          <a:lstStyle/>
          <a:p>
            <a:pPr algn="ctr"/>
            <a:r>
              <a:rPr lang="da-DK" dirty="0" err="1"/>
              <a:t>Parainfluenza</a:t>
            </a:r>
            <a:r>
              <a:rPr lang="da-DK" dirty="0"/>
              <a:t> 1-4</a:t>
            </a:r>
          </a:p>
        </p:txBody>
      </p:sp>
      <p:sp>
        <p:nvSpPr>
          <p:cNvPr id="3" name="Pladsholder til slidenummer 2">
            <a:extLst>
              <a:ext uri="{FF2B5EF4-FFF2-40B4-BE49-F238E27FC236}">
                <a16:creationId xmlns:a16="http://schemas.microsoft.com/office/drawing/2014/main" id="{526847AF-1685-5A6B-F874-4CE73CE6FDCE}"/>
              </a:ext>
            </a:extLst>
          </p:cNvPr>
          <p:cNvSpPr>
            <a:spLocks noGrp="1"/>
          </p:cNvSpPr>
          <p:nvPr>
            <p:ph type="sldNum" sz="quarter" idx="12"/>
          </p:nvPr>
        </p:nvSpPr>
        <p:spPr/>
        <p:txBody>
          <a:bodyPr/>
          <a:lstStyle/>
          <a:p>
            <a:fld id="{667EC89C-17A0-4E64-A6D2-B825673CEEDF}" type="slidenum">
              <a:rPr lang="da-DK" smtClean="0"/>
              <a:pPr/>
              <a:t>63</a:t>
            </a:fld>
            <a:endParaRPr lang="da-DK" dirty="0"/>
          </a:p>
        </p:txBody>
      </p:sp>
      <p:sp>
        <p:nvSpPr>
          <p:cNvPr id="4" name="Pladsholder til indhold 3">
            <a:extLst>
              <a:ext uri="{FF2B5EF4-FFF2-40B4-BE49-F238E27FC236}">
                <a16:creationId xmlns:a16="http://schemas.microsoft.com/office/drawing/2014/main" id="{03A9EA2F-80D3-F2A3-7589-A37C3AF39387}"/>
              </a:ext>
            </a:extLst>
          </p:cNvPr>
          <p:cNvSpPr>
            <a:spLocks noGrp="1"/>
          </p:cNvSpPr>
          <p:nvPr>
            <p:ph sz="quarter" idx="13"/>
          </p:nvPr>
        </p:nvSpPr>
        <p:spPr/>
        <p:txBody>
          <a:bodyPr/>
          <a:lstStyle/>
          <a:p>
            <a:r>
              <a:rPr lang="da-DK" dirty="0"/>
              <a:t>RNA virus </a:t>
            </a:r>
          </a:p>
          <a:p>
            <a:r>
              <a:rPr lang="da-DK" dirty="0"/>
              <a:t>4 </a:t>
            </a:r>
            <a:r>
              <a:rPr lang="da-DK" dirty="0" err="1"/>
              <a:t>serotyper</a:t>
            </a:r>
            <a:endParaRPr lang="da-DK" dirty="0"/>
          </a:p>
          <a:p>
            <a:r>
              <a:rPr lang="da-DK" dirty="0"/>
              <a:t>Symptomer spænder fra asymptomatisk, mild øvre luftvejsinfektion til alvorlig og fatal pneumoni</a:t>
            </a:r>
          </a:p>
          <a:p>
            <a:r>
              <a:rPr lang="da-DK" dirty="0"/>
              <a:t>USA: skyld i 3% af samfundserhvervet pneumoni hos voksne</a:t>
            </a:r>
          </a:p>
          <a:p>
            <a:r>
              <a:rPr lang="da-DK" dirty="0"/>
              <a:t>Associeret med </a:t>
            </a:r>
            <a:r>
              <a:rPr lang="da-DK" dirty="0" err="1"/>
              <a:t>exacerbation</a:t>
            </a:r>
            <a:r>
              <a:rPr lang="da-DK" dirty="0"/>
              <a:t> af astma og KOL</a:t>
            </a:r>
          </a:p>
          <a:p>
            <a:r>
              <a:rPr lang="da-DK" dirty="0"/>
              <a:t>Behandling: symptomatisk</a:t>
            </a:r>
          </a:p>
          <a:p>
            <a:r>
              <a:rPr lang="da-DK" dirty="0"/>
              <a:t>Vaccine: under udvikling</a:t>
            </a:r>
          </a:p>
          <a:p>
            <a:endParaRPr lang="da-DK" dirty="0"/>
          </a:p>
          <a:p>
            <a:endParaRPr lang="da-DK" dirty="0"/>
          </a:p>
        </p:txBody>
      </p:sp>
      <p:sp>
        <p:nvSpPr>
          <p:cNvPr id="5" name="Tekstfelt 4">
            <a:extLst>
              <a:ext uri="{FF2B5EF4-FFF2-40B4-BE49-F238E27FC236}">
                <a16:creationId xmlns:a16="http://schemas.microsoft.com/office/drawing/2014/main" id="{6A07AC3B-AC4C-7CCA-65F2-C4E22D8B7757}"/>
              </a:ext>
            </a:extLst>
          </p:cNvPr>
          <p:cNvSpPr txBox="1"/>
          <p:nvPr/>
        </p:nvSpPr>
        <p:spPr>
          <a:xfrm>
            <a:off x="1631504" y="5805264"/>
            <a:ext cx="5112568" cy="324016"/>
          </a:xfrm>
          <a:prstGeom prst="rect">
            <a:avLst/>
          </a:prstGeom>
          <a:noFill/>
        </p:spPr>
        <p:txBody>
          <a:bodyPr wrap="square" lIns="0" tIns="0" rIns="0" bIns="0" rtlCol="0">
            <a:noAutofit/>
          </a:bodyPr>
          <a:lstStyle/>
          <a:p>
            <a:r>
              <a:rPr lang="da-DK" dirty="0"/>
              <a:t>Kilder: </a:t>
            </a:r>
            <a:r>
              <a:rPr lang="da-DK" dirty="0" err="1"/>
              <a:t>UpTodate</a:t>
            </a:r>
            <a:endParaRPr lang="da-DK" dirty="0"/>
          </a:p>
        </p:txBody>
      </p:sp>
    </p:spTree>
    <p:extLst>
      <p:ext uri="{BB962C8B-B14F-4D97-AF65-F5344CB8AC3E}">
        <p14:creationId xmlns:p14="http://schemas.microsoft.com/office/powerpoint/2010/main" val="1437157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75C00-3526-A609-E59C-B3526DBD14CA}"/>
              </a:ext>
            </a:extLst>
          </p:cNvPr>
          <p:cNvSpPr>
            <a:spLocks noGrp="1"/>
          </p:cNvSpPr>
          <p:nvPr>
            <p:ph type="title"/>
          </p:nvPr>
        </p:nvSpPr>
        <p:spPr/>
        <p:txBody>
          <a:bodyPr/>
          <a:lstStyle/>
          <a:p>
            <a:pPr algn="ctr"/>
            <a:r>
              <a:rPr lang="da-DK" dirty="0" err="1"/>
              <a:t>Adenovirus</a:t>
            </a:r>
            <a:endParaRPr lang="da-DK" dirty="0"/>
          </a:p>
        </p:txBody>
      </p:sp>
      <p:sp>
        <p:nvSpPr>
          <p:cNvPr id="3" name="Pladsholder til slidenummer 2">
            <a:extLst>
              <a:ext uri="{FF2B5EF4-FFF2-40B4-BE49-F238E27FC236}">
                <a16:creationId xmlns:a16="http://schemas.microsoft.com/office/drawing/2014/main" id="{526847AF-1685-5A6B-F874-4CE73CE6FDCE}"/>
              </a:ext>
            </a:extLst>
          </p:cNvPr>
          <p:cNvSpPr>
            <a:spLocks noGrp="1"/>
          </p:cNvSpPr>
          <p:nvPr>
            <p:ph type="sldNum" sz="quarter" idx="12"/>
          </p:nvPr>
        </p:nvSpPr>
        <p:spPr/>
        <p:txBody>
          <a:bodyPr/>
          <a:lstStyle/>
          <a:p>
            <a:fld id="{667EC89C-17A0-4E64-A6D2-B825673CEEDF}" type="slidenum">
              <a:rPr lang="da-DK" smtClean="0"/>
              <a:pPr/>
              <a:t>64</a:t>
            </a:fld>
            <a:endParaRPr lang="da-DK" dirty="0"/>
          </a:p>
        </p:txBody>
      </p:sp>
      <p:sp>
        <p:nvSpPr>
          <p:cNvPr id="4" name="Pladsholder til indhold 3">
            <a:extLst>
              <a:ext uri="{FF2B5EF4-FFF2-40B4-BE49-F238E27FC236}">
                <a16:creationId xmlns:a16="http://schemas.microsoft.com/office/drawing/2014/main" id="{03A9EA2F-80D3-F2A3-7589-A37C3AF39387}"/>
              </a:ext>
            </a:extLst>
          </p:cNvPr>
          <p:cNvSpPr>
            <a:spLocks noGrp="1"/>
          </p:cNvSpPr>
          <p:nvPr>
            <p:ph sz="quarter" idx="13"/>
          </p:nvPr>
        </p:nvSpPr>
        <p:spPr/>
        <p:txBody>
          <a:bodyPr/>
          <a:lstStyle/>
          <a:p>
            <a:r>
              <a:rPr lang="da-DK" dirty="0"/>
              <a:t>DNA virus</a:t>
            </a:r>
          </a:p>
          <a:p>
            <a:r>
              <a:rPr lang="da-DK" dirty="0"/>
              <a:t>7 undergrupper: A-G</a:t>
            </a:r>
          </a:p>
          <a:p>
            <a:r>
              <a:rPr lang="da-DK" dirty="0"/>
              <a:t>Symptomer; </a:t>
            </a:r>
            <a:r>
              <a:rPr lang="da-DK" dirty="0" err="1"/>
              <a:t>bla</a:t>
            </a:r>
            <a:r>
              <a:rPr lang="da-DK" dirty="0"/>
              <a:t>. øjenbetændelse, feber, øvre luftvejsinfektion, diarré</a:t>
            </a:r>
          </a:p>
          <a:p>
            <a:r>
              <a:rPr lang="en-US" b="0" i="0" dirty="0" err="1">
                <a:solidFill>
                  <a:srgbClr val="232323"/>
                </a:solidFill>
                <a:effectLst/>
                <a:latin typeface="Noto Sans" panose="020B0502040504020204" pitchFamily="34" charset="0"/>
              </a:rPr>
              <a:t>Skyld</a:t>
            </a:r>
            <a:r>
              <a:rPr lang="en-US" b="0" i="0" dirty="0">
                <a:solidFill>
                  <a:srgbClr val="232323"/>
                </a:solidFill>
                <a:effectLst/>
                <a:latin typeface="Noto Sans" panose="020B0502040504020204" pitchFamily="34" charset="0"/>
              </a:rPr>
              <a:t> 5-10% </a:t>
            </a:r>
            <a:r>
              <a:rPr lang="en-US" b="0" i="0" dirty="0" err="1">
                <a:solidFill>
                  <a:srgbClr val="232323"/>
                </a:solidFill>
                <a:effectLst/>
                <a:latin typeface="Noto Sans" panose="020B0502040504020204" pitchFamily="34" charset="0"/>
              </a:rPr>
              <a:t>af</a:t>
            </a:r>
            <a:r>
              <a:rPr lang="en-US" b="0" i="0" dirty="0">
                <a:solidFill>
                  <a:srgbClr val="232323"/>
                </a:solidFill>
                <a:effectLst/>
                <a:latin typeface="Noto Sans" panose="020B0502040504020204" pitchFamily="34" charset="0"/>
              </a:rPr>
              <a:t> febrile episode hos </a:t>
            </a:r>
            <a:r>
              <a:rPr lang="en-US" b="0" i="0" dirty="0" err="1">
                <a:solidFill>
                  <a:srgbClr val="232323"/>
                </a:solidFill>
                <a:effectLst/>
                <a:latin typeface="Noto Sans" panose="020B0502040504020204" pitchFamily="34" charset="0"/>
              </a:rPr>
              <a:t>spædbørn</a:t>
            </a:r>
            <a:r>
              <a:rPr lang="en-US" b="0" i="0" dirty="0">
                <a:solidFill>
                  <a:srgbClr val="232323"/>
                </a:solidFill>
                <a:effectLst/>
                <a:latin typeface="Noto Sans" panose="020B0502040504020204" pitchFamily="34" charset="0"/>
              </a:rPr>
              <a:t> og </a:t>
            </a:r>
            <a:r>
              <a:rPr lang="en-US" b="0" i="0" dirty="0" err="1">
                <a:solidFill>
                  <a:srgbClr val="232323"/>
                </a:solidFill>
                <a:effectLst/>
                <a:latin typeface="Noto Sans" panose="020B0502040504020204" pitchFamily="34" charset="0"/>
              </a:rPr>
              <a:t>små</a:t>
            </a:r>
            <a:r>
              <a:rPr lang="en-US" b="0" i="0" dirty="0">
                <a:solidFill>
                  <a:srgbClr val="232323"/>
                </a:solidFill>
                <a:effectLst/>
                <a:latin typeface="Noto Sans" panose="020B0502040504020204" pitchFamily="34" charset="0"/>
              </a:rPr>
              <a:t> </a:t>
            </a:r>
            <a:r>
              <a:rPr lang="en-US" b="0" i="0" dirty="0" err="1">
                <a:solidFill>
                  <a:srgbClr val="232323"/>
                </a:solidFill>
                <a:effectLst/>
                <a:latin typeface="Noto Sans" panose="020B0502040504020204" pitchFamily="34" charset="0"/>
              </a:rPr>
              <a:t>børn</a:t>
            </a:r>
            <a:endParaRPr lang="en-US" b="0" i="0" dirty="0">
              <a:solidFill>
                <a:srgbClr val="232323"/>
              </a:solidFill>
              <a:effectLst/>
              <a:latin typeface="Noto Sans" panose="020B0502040504020204" pitchFamily="34" charset="0"/>
            </a:endParaRPr>
          </a:p>
          <a:p>
            <a:r>
              <a:rPr lang="da-DK" dirty="0"/>
              <a:t>Ved infektion udvikler man antistoffer mod den pågældende undergruppe men ikke de øvrige</a:t>
            </a:r>
          </a:p>
          <a:p>
            <a:r>
              <a:rPr lang="da-DK" dirty="0"/>
              <a:t>Behandling: symptomatisk</a:t>
            </a:r>
          </a:p>
          <a:p>
            <a:r>
              <a:rPr lang="da-DK" dirty="0"/>
              <a:t>Udviklet vaccine mod forskellige undertyper</a:t>
            </a:r>
          </a:p>
          <a:p>
            <a:r>
              <a:rPr lang="da-DK" dirty="0"/>
              <a:t>Bruges desuden som vektorer i vacciner; f.eks. Mod Covid-19 + Ebola</a:t>
            </a:r>
          </a:p>
          <a:p>
            <a:endParaRPr lang="da-DK" dirty="0"/>
          </a:p>
        </p:txBody>
      </p:sp>
      <p:sp>
        <p:nvSpPr>
          <p:cNvPr id="6" name="Tekstfelt 5">
            <a:extLst>
              <a:ext uri="{FF2B5EF4-FFF2-40B4-BE49-F238E27FC236}">
                <a16:creationId xmlns:a16="http://schemas.microsoft.com/office/drawing/2014/main" id="{F5C4DA78-8835-CB59-C427-DD5BCC06A3AE}"/>
              </a:ext>
            </a:extLst>
          </p:cNvPr>
          <p:cNvSpPr txBox="1"/>
          <p:nvPr/>
        </p:nvSpPr>
        <p:spPr>
          <a:xfrm>
            <a:off x="1377704" y="6309320"/>
            <a:ext cx="5112568" cy="324016"/>
          </a:xfrm>
          <a:prstGeom prst="rect">
            <a:avLst/>
          </a:prstGeom>
          <a:noFill/>
        </p:spPr>
        <p:txBody>
          <a:bodyPr wrap="square" lIns="0" tIns="0" rIns="0" bIns="0" rtlCol="0">
            <a:noAutofit/>
          </a:bodyPr>
          <a:lstStyle/>
          <a:p>
            <a:r>
              <a:rPr lang="da-DK" dirty="0"/>
              <a:t>Kilder: </a:t>
            </a:r>
            <a:r>
              <a:rPr lang="da-DK" dirty="0" err="1"/>
              <a:t>UpTodate</a:t>
            </a:r>
            <a:r>
              <a:rPr lang="da-DK" dirty="0"/>
              <a:t> + lægehåndbogen</a:t>
            </a:r>
          </a:p>
        </p:txBody>
      </p:sp>
      <p:pic>
        <p:nvPicPr>
          <p:cNvPr id="7" name="Billede 6">
            <a:extLst>
              <a:ext uri="{FF2B5EF4-FFF2-40B4-BE49-F238E27FC236}">
                <a16:creationId xmlns:a16="http://schemas.microsoft.com/office/drawing/2014/main" id="{CD6B97F9-4A06-EF7B-56EF-2415A4625D11}"/>
              </a:ext>
            </a:extLst>
          </p:cNvPr>
          <p:cNvPicPr>
            <a:picLocks noChangeAspect="1"/>
          </p:cNvPicPr>
          <p:nvPr/>
        </p:nvPicPr>
        <p:blipFill>
          <a:blip r:embed="rId2"/>
          <a:stretch>
            <a:fillRect/>
          </a:stretch>
        </p:blipFill>
        <p:spPr>
          <a:xfrm>
            <a:off x="8221538" y="309596"/>
            <a:ext cx="3626768" cy="1535331"/>
          </a:xfrm>
          <a:prstGeom prst="rect">
            <a:avLst/>
          </a:prstGeom>
          <a:ln>
            <a:noFill/>
          </a:ln>
          <a:effectLst>
            <a:outerShdw blurRad="292100" dist="139700" dir="2700000" algn="tl" rotWithShape="0">
              <a:srgbClr val="333333">
                <a:alpha val="65000"/>
              </a:srgbClr>
            </a:outerShdw>
          </a:effectLst>
        </p:spPr>
      </p:pic>
      <p:sp>
        <p:nvSpPr>
          <p:cNvPr id="8" name="Tekstfelt 7">
            <a:extLst>
              <a:ext uri="{FF2B5EF4-FFF2-40B4-BE49-F238E27FC236}">
                <a16:creationId xmlns:a16="http://schemas.microsoft.com/office/drawing/2014/main" id="{2675574B-A7BC-7AF9-1DC1-953611B2FD9F}"/>
              </a:ext>
            </a:extLst>
          </p:cNvPr>
          <p:cNvSpPr txBox="1"/>
          <p:nvPr/>
        </p:nvSpPr>
        <p:spPr>
          <a:xfrm>
            <a:off x="8109359" y="1851124"/>
            <a:ext cx="3851126" cy="914400"/>
          </a:xfrm>
          <a:prstGeom prst="rect">
            <a:avLst/>
          </a:prstGeom>
          <a:noFill/>
        </p:spPr>
        <p:txBody>
          <a:bodyPr wrap="square" lIns="0" tIns="0" rIns="0" bIns="0" rtlCol="0">
            <a:noAutofit/>
          </a:bodyPr>
          <a:lstStyle/>
          <a:p>
            <a:pPr algn="ctr"/>
            <a:r>
              <a:rPr lang="da-DK" dirty="0"/>
              <a:t>Unilateral </a:t>
            </a:r>
            <a:r>
              <a:rPr lang="da-DK" dirty="0" err="1"/>
              <a:t>adenovirus</a:t>
            </a:r>
            <a:r>
              <a:rPr lang="da-DK" dirty="0"/>
              <a:t> </a:t>
            </a:r>
            <a:r>
              <a:rPr lang="da-DK" dirty="0" err="1"/>
              <a:t>conjunktivit</a:t>
            </a:r>
            <a:endParaRPr lang="da-DK" dirty="0"/>
          </a:p>
        </p:txBody>
      </p:sp>
      <p:sp>
        <p:nvSpPr>
          <p:cNvPr id="9" name="Tekstfelt 8">
            <a:extLst>
              <a:ext uri="{FF2B5EF4-FFF2-40B4-BE49-F238E27FC236}">
                <a16:creationId xmlns:a16="http://schemas.microsoft.com/office/drawing/2014/main" id="{92F55962-7741-1D55-34C0-7E7F94413A51}"/>
              </a:ext>
            </a:extLst>
          </p:cNvPr>
          <p:cNvSpPr txBox="1"/>
          <p:nvPr/>
        </p:nvSpPr>
        <p:spPr>
          <a:xfrm>
            <a:off x="6390434" y="2996952"/>
            <a:ext cx="45719" cy="45719"/>
          </a:xfrm>
          <a:prstGeom prst="rect">
            <a:avLst/>
          </a:prstGeom>
          <a:noFill/>
        </p:spPr>
        <p:txBody>
          <a:bodyPr wrap="square" lIns="0" tIns="0" rIns="0" bIns="0" rtlCol="0">
            <a:noAutofit/>
          </a:bodyPr>
          <a:lstStyle/>
          <a:p>
            <a:endParaRPr lang="da-DK" dirty="0" err="1"/>
          </a:p>
        </p:txBody>
      </p:sp>
    </p:spTree>
    <p:extLst>
      <p:ext uri="{BB962C8B-B14F-4D97-AF65-F5344CB8AC3E}">
        <p14:creationId xmlns:p14="http://schemas.microsoft.com/office/powerpoint/2010/main" val="3409827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E75C00-3526-A609-E59C-B3526DBD14CA}"/>
              </a:ext>
            </a:extLst>
          </p:cNvPr>
          <p:cNvSpPr>
            <a:spLocks noGrp="1"/>
          </p:cNvSpPr>
          <p:nvPr>
            <p:ph type="title"/>
          </p:nvPr>
        </p:nvSpPr>
        <p:spPr/>
        <p:txBody>
          <a:bodyPr/>
          <a:lstStyle/>
          <a:p>
            <a:pPr algn="ctr"/>
            <a:r>
              <a:rPr lang="da-DK" dirty="0" err="1"/>
              <a:t>Rhinovirus</a:t>
            </a:r>
            <a:endParaRPr lang="da-DK" dirty="0"/>
          </a:p>
        </p:txBody>
      </p:sp>
      <p:sp>
        <p:nvSpPr>
          <p:cNvPr id="3" name="Pladsholder til slidenummer 2">
            <a:extLst>
              <a:ext uri="{FF2B5EF4-FFF2-40B4-BE49-F238E27FC236}">
                <a16:creationId xmlns:a16="http://schemas.microsoft.com/office/drawing/2014/main" id="{526847AF-1685-5A6B-F874-4CE73CE6FDCE}"/>
              </a:ext>
            </a:extLst>
          </p:cNvPr>
          <p:cNvSpPr>
            <a:spLocks noGrp="1"/>
          </p:cNvSpPr>
          <p:nvPr>
            <p:ph type="sldNum" sz="quarter" idx="12"/>
          </p:nvPr>
        </p:nvSpPr>
        <p:spPr/>
        <p:txBody>
          <a:bodyPr/>
          <a:lstStyle/>
          <a:p>
            <a:fld id="{667EC89C-17A0-4E64-A6D2-B825673CEEDF}" type="slidenum">
              <a:rPr lang="da-DK" smtClean="0"/>
              <a:pPr/>
              <a:t>65</a:t>
            </a:fld>
            <a:endParaRPr lang="da-DK" dirty="0"/>
          </a:p>
        </p:txBody>
      </p:sp>
      <p:sp>
        <p:nvSpPr>
          <p:cNvPr id="4" name="Pladsholder til indhold 3">
            <a:extLst>
              <a:ext uri="{FF2B5EF4-FFF2-40B4-BE49-F238E27FC236}">
                <a16:creationId xmlns:a16="http://schemas.microsoft.com/office/drawing/2014/main" id="{03A9EA2F-80D3-F2A3-7589-A37C3AF39387}"/>
              </a:ext>
            </a:extLst>
          </p:cNvPr>
          <p:cNvSpPr>
            <a:spLocks noGrp="1"/>
          </p:cNvSpPr>
          <p:nvPr>
            <p:ph sz="quarter" idx="13"/>
          </p:nvPr>
        </p:nvSpPr>
        <p:spPr/>
        <p:txBody>
          <a:bodyPr/>
          <a:lstStyle/>
          <a:p>
            <a:r>
              <a:rPr lang="da-DK" dirty="0"/>
              <a:t>&gt;100 </a:t>
            </a:r>
            <a:r>
              <a:rPr lang="da-DK" dirty="0" err="1"/>
              <a:t>serotyper</a:t>
            </a:r>
            <a:r>
              <a:rPr lang="da-DK" dirty="0"/>
              <a:t>, som hører til 3 species; A, B og C</a:t>
            </a:r>
          </a:p>
          <a:p>
            <a:r>
              <a:rPr lang="da-DK" dirty="0"/>
              <a:t>=&gt; forkølelse og nedre luftvejsinfektion</a:t>
            </a:r>
          </a:p>
          <a:p>
            <a:r>
              <a:rPr lang="da-DK" dirty="0"/>
              <a:t>Skyld i 1/3 – 1/2 af voksnes forkølelser om året</a:t>
            </a:r>
          </a:p>
          <a:p>
            <a:r>
              <a:rPr lang="da-DK" dirty="0"/>
              <a:t>Bonusinfo: Voksne forkølede 2-3 gange/år. Børn 8-12 gange/år</a:t>
            </a:r>
          </a:p>
          <a:p>
            <a:r>
              <a:rPr lang="da-DK" dirty="0"/>
              <a:t>Stor del af astma i </a:t>
            </a:r>
            <a:r>
              <a:rPr lang="da-DK" dirty="0" err="1"/>
              <a:t>exa</a:t>
            </a:r>
            <a:r>
              <a:rPr lang="da-DK" dirty="0"/>
              <a:t>. associeret til </a:t>
            </a:r>
            <a:r>
              <a:rPr lang="da-DK" dirty="0" err="1"/>
              <a:t>rhinovirus</a:t>
            </a:r>
            <a:endParaRPr lang="da-DK" dirty="0"/>
          </a:p>
          <a:p>
            <a:r>
              <a:rPr lang="da-DK" dirty="0"/>
              <a:t>Behandling: Symptomatisk</a:t>
            </a:r>
          </a:p>
        </p:txBody>
      </p:sp>
      <p:pic>
        <p:nvPicPr>
          <p:cNvPr id="5" name="Billede 4">
            <a:extLst>
              <a:ext uri="{FF2B5EF4-FFF2-40B4-BE49-F238E27FC236}">
                <a16:creationId xmlns:a16="http://schemas.microsoft.com/office/drawing/2014/main" id="{1B817AA4-CCF8-26DD-37BA-E5FB8ABFBC83}"/>
              </a:ext>
            </a:extLst>
          </p:cNvPr>
          <p:cNvPicPr>
            <a:picLocks noChangeAspect="1"/>
          </p:cNvPicPr>
          <p:nvPr/>
        </p:nvPicPr>
        <p:blipFill>
          <a:blip r:embed="rId2"/>
          <a:stretch>
            <a:fillRect/>
          </a:stretch>
        </p:blipFill>
        <p:spPr>
          <a:xfrm>
            <a:off x="8259539" y="360361"/>
            <a:ext cx="3571875" cy="2019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06581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Konklusion</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66</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p:txBody>
          <a:bodyPr/>
          <a:lstStyle/>
          <a:p>
            <a:r>
              <a:rPr lang="da-DK" dirty="0"/>
              <a:t>Mange forskellige luftvejsvira</a:t>
            </a:r>
          </a:p>
          <a:p>
            <a:r>
              <a:rPr lang="da-DK" dirty="0"/>
              <a:t>Direkte og indirekte smitte</a:t>
            </a:r>
          </a:p>
          <a:p>
            <a:r>
              <a:rPr lang="da-DK" dirty="0"/>
              <a:t>Oftest mildt forløb</a:t>
            </a:r>
          </a:p>
          <a:p>
            <a:r>
              <a:rPr lang="da-DK" dirty="0"/>
              <a:t>Kan give viral pneumoni</a:t>
            </a:r>
          </a:p>
          <a:p>
            <a:r>
              <a:rPr lang="da-DK" dirty="0"/>
              <a:t>Forårsage astma og KOL i </a:t>
            </a:r>
            <a:r>
              <a:rPr lang="da-DK" dirty="0" err="1"/>
              <a:t>exa</a:t>
            </a:r>
            <a:r>
              <a:rPr lang="da-DK" dirty="0"/>
              <a:t>.</a:t>
            </a:r>
          </a:p>
          <a:p>
            <a:r>
              <a:rPr lang="da-DK" dirty="0"/>
              <a:t>Komplicerende bakteriel superinfektion</a:t>
            </a:r>
          </a:p>
          <a:p>
            <a:r>
              <a:rPr lang="da-DK" dirty="0"/>
              <a:t>Nye vira kan forårsage verdensomspændende epidemier = pandemier</a:t>
            </a:r>
          </a:p>
          <a:p>
            <a:r>
              <a:rPr lang="da-DK" dirty="0"/>
              <a:t>Vi holder øje…</a:t>
            </a:r>
          </a:p>
          <a:p>
            <a:endParaRPr lang="da-DK" dirty="0"/>
          </a:p>
          <a:p>
            <a:endParaRPr lang="da-DK" dirty="0"/>
          </a:p>
        </p:txBody>
      </p:sp>
      <p:pic>
        <p:nvPicPr>
          <p:cNvPr id="5" name="Billede 4">
            <a:extLst>
              <a:ext uri="{FF2B5EF4-FFF2-40B4-BE49-F238E27FC236}">
                <a16:creationId xmlns:a16="http://schemas.microsoft.com/office/drawing/2014/main" id="{A6FBCEE4-751E-3F6F-F644-7DC5C60B326F}"/>
              </a:ext>
            </a:extLst>
          </p:cNvPr>
          <p:cNvPicPr>
            <a:picLocks noChangeAspect="1"/>
          </p:cNvPicPr>
          <p:nvPr/>
        </p:nvPicPr>
        <p:blipFill>
          <a:blip r:embed="rId2"/>
          <a:stretch>
            <a:fillRect/>
          </a:stretch>
        </p:blipFill>
        <p:spPr>
          <a:xfrm>
            <a:off x="7464152" y="1989139"/>
            <a:ext cx="4176464" cy="2651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54638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C7EA0-6A52-364B-0626-4BD582C8D04D}"/>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6F33CA80-4297-BA11-9EB9-14431ECAE70D}"/>
              </a:ext>
            </a:extLst>
          </p:cNvPr>
          <p:cNvSpPr>
            <a:spLocks noGrp="1"/>
          </p:cNvSpPr>
          <p:nvPr>
            <p:ph type="sldNum" sz="quarter" idx="12"/>
          </p:nvPr>
        </p:nvSpPr>
        <p:spPr/>
        <p:txBody>
          <a:bodyPr/>
          <a:lstStyle/>
          <a:p>
            <a:fld id="{667EC89C-17A0-4E64-A6D2-B825673CEEDF}" type="slidenum">
              <a:rPr lang="da-DK" smtClean="0"/>
              <a:pPr/>
              <a:t>67</a:t>
            </a:fld>
            <a:endParaRPr lang="da-DK" dirty="0"/>
          </a:p>
        </p:txBody>
      </p:sp>
      <p:pic>
        <p:nvPicPr>
          <p:cNvPr id="5" name="Pladsholder til indhold 4">
            <a:extLst>
              <a:ext uri="{FF2B5EF4-FFF2-40B4-BE49-F238E27FC236}">
                <a16:creationId xmlns:a16="http://schemas.microsoft.com/office/drawing/2014/main" id="{A4DCF1E2-F035-855A-3584-31740D692B87}"/>
              </a:ext>
            </a:extLst>
          </p:cNvPr>
          <p:cNvPicPr>
            <a:picLocks noGrp="1" noChangeAspect="1"/>
          </p:cNvPicPr>
          <p:nvPr>
            <p:ph sz="quarter" idx="13"/>
          </p:nvPr>
        </p:nvPicPr>
        <p:blipFill rotWithShape="1">
          <a:blip r:embed="rId3"/>
          <a:srcRect l="5949" b="1772"/>
          <a:stretch/>
        </p:blipFill>
        <p:spPr>
          <a:xfrm>
            <a:off x="-168696" y="-783468"/>
            <a:ext cx="12360696" cy="8424936"/>
          </a:xfrm>
          <a:prstGeom prst="rect">
            <a:avLst/>
          </a:prstGeom>
        </p:spPr>
      </p:pic>
    </p:spTree>
    <p:extLst>
      <p:ext uri="{BB962C8B-B14F-4D97-AF65-F5344CB8AC3E}">
        <p14:creationId xmlns:p14="http://schemas.microsoft.com/office/powerpoint/2010/main" val="4073663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Symptomer  </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7</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p:txBody>
          <a:bodyPr/>
          <a:lstStyle/>
          <a:p>
            <a:r>
              <a:rPr lang="da-DK" dirty="0"/>
              <a:t>Øvre luftvejsinfektion</a:t>
            </a:r>
          </a:p>
          <a:p>
            <a:r>
              <a:rPr lang="da-DK" dirty="0"/>
              <a:t>Forkølelsessymptomer</a:t>
            </a:r>
          </a:p>
          <a:p>
            <a:r>
              <a:rPr lang="da-DK" dirty="0"/>
              <a:t>Nedre luftvejsinfektioner - sværere forløb</a:t>
            </a:r>
          </a:p>
          <a:p>
            <a:r>
              <a:rPr lang="da-DK" dirty="0"/>
              <a:t>Kan forårsage feber, besværet vejrtrækning (dyspnø) eller brystsmerter</a:t>
            </a:r>
          </a:p>
          <a:p>
            <a:r>
              <a:rPr lang="da-DK" dirty="0" err="1"/>
              <a:t>Bronkiolitis</a:t>
            </a:r>
            <a:r>
              <a:rPr lang="da-DK" dirty="0"/>
              <a:t> (småbørn) - hoste og besværet vejrtrækning</a:t>
            </a:r>
          </a:p>
          <a:p>
            <a:r>
              <a:rPr lang="da-DK" dirty="0"/>
              <a:t>Akut bronkitis (større børn og voksne) - hoste og evt. </a:t>
            </a:r>
            <a:r>
              <a:rPr lang="da-DK" dirty="0" err="1"/>
              <a:t>ekspektoration</a:t>
            </a:r>
            <a:endParaRPr lang="da-DK" dirty="0"/>
          </a:p>
          <a:p>
            <a:r>
              <a:rPr lang="da-DK" dirty="0"/>
              <a:t>Astma og KOL i </a:t>
            </a:r>
            <a:r>
              <a:rPr lang="da-DK" dirty="0" err="1"/>
              <a:t>exa</a:t>
            </a:r>
            <a:r>
              <a:rPr lang="da-DK" dirty="0"/>
              <a:t>.</a:t>
            </a:r>
          </a:p>
        </p:txBody>
      </p:sp>
      <p:pic>
        <p:nvPicPr>
          <p:cNvPr id="5" name="Billede 4">
            <a:extLst>
              <a:ext uri="{FF2B5EF4-FFF2-40B4-BE49-F238E27FC236}">
                <a16:creationId xmlns:a16="http://schemas.microsoft.com/office/drawing/2014/main" id="{D9CEF4B5-E352-0559-4730-F3D7486F8D18}"/>
              </a:ext>
            </a:extLst>
          </p:cNvPr>
          <p:cNvPicPr>
            <a:picLocks noChangeAspect="1"/>
          </p:cNvPicPr>
          <p:nvPr/>
        </p:nvPicPr>
        <p:blipFill>
          <a:blip r:embed="rId3"/>
          <a:stretch>
            <a:fillRect/>
          </a:stretch>
        </p:blipFill>
        <p:spPr>
          <a:xfrm>
            <a:off x="8112224" y="269955"/>
            <a:ext cx="3892506" cy="2200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474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626CD-3ADA-53AB-50EE-06A1C345AB84}"/>
              </a:ext>
            </a:extLst>
          </p:cNvPr>
          <p:cNvSpPr>
            <a:spLocks noGrp="1"/>
          </p:cNvSpPr>
          <p:nvPr>
            <p:ph type="title"/>
          </p:nvPr>
        </p:nvSpPr>
        <p:spPr/>
        <p:txBody>
          <a:bodyPr/>
          <a:lstStyle/>
          <a:p>
            <a:pPr algn="ctr"/>
            <a:r>
              <a:rPr lang="da-DK" dirty="0"/>
              <a:t>Viral pneumoni</a:t>
            </a:r>
          </a:p>
        </p:txBody>
      </p:sp>
      <p:sp>
        <p:nvSpPr>
          <p:cNvPr id="3" name="Pladsholder til slidenummer 2">
            <a:extLst>
              <a:ext uri="{FF2B5EF4-FFF2-40B4-BE49-F238E27FC236}">
                <a16:creationId xmlns:a16="http://schemas.microsoft.com/office/drawing/2014/main" id="{B1D8E19E-1F01-37BC-999A-9069A479D7C5}"/>
              </a:ext>
            </a:extLst>
          </p:cNvPr>
          <p:cNvSpPr>
            <a:spLocks noGrp="1"/>
          </p:cNvSpPr>
          <p:nvPr>
            <p:ph type="sldNum" sz="quarter" idx="12"/>
          </p:nvPr>
        </p:nvSpPr>
        <p:spPr/>
        <p:txBody>
          <a:bodyPr/>
          <a:lstStyle/>
          <a:p>
            <a:fld id="{667EC89C-17A0-4E64-A6D2-B825673CEEDF}" type="slidenum">
              <a:rPr lang="da-DK" smtClean="0"/>
              <a:pPr/>
              <a:t>8</a:t>
            </a:fld>
            <a:endParaRPr lang="da-DK" dirty="0"/>
          </a:p>
        </p:txBody>
      </p:sp>
      <p:sp>
        <p:nvSpPr>
          <p:cNvPr id="4" name="Pladsholder til indhold 3">
            <a:extLst>
              <a:ext uri="{FF2B5EF4-FFF2-40B4-BE49-F238E27FC236}">
                <a16:creationId xmlns:a16="http://schemas.microsoft.com/office/drawing/2014/main" id="{FB81934D-4020-4315-B279-FF4C629D3445}"/>
              </a:ext>
            </a:extLst>
          </p:cNvPr>
          <p:cNvSpPr>
            <a:spLocks noGrp="1"/>
          </p:cNvSpPr>
          <p:nvPr>
            <p:ph sz="quarter" idx="13"/>
          </p:nvPr>
        </p:nvSpPr>
        <p:spPr/>
        <p:txBody>
          <a:bodyPr/>
          <a:lstStyle/>
          <a:p>
            <a:r>
              <a:rPr lang="da-DK" dirty="0"/>
              <a:t>Relativt sjældent </a:t>
            </a:r>
          </a:p>
          <a:p>
            <a:r>
              <a:rPr lang="da-DK" dirty="0"/>
              <a:t>Opstår særligt hos i forvejen svækkede patienter:</a:t>
            </a:r>
          </a:p>
          <a:p>
            <a:pPr lvl="1"/>
            <a:r>
              <a:rPr lang="da-DK" dirty="0"/>
              <a:t>med kroniske lungesygdomme</a:t>
            </a:r>
          </a:p>
          <a:p>
            <a:pPr lvl="1"/>
            <a:r>
              <a:rPr lang="da-DK" dirty="0"/>
              <a:t>i cancerkemoterapi eller anden immundæmpende behandling.</a:t>
            </a:r>
          </a:p>
          <a:p>
            <a:endParaRPr lang="da-DK" dirty="0"/>
          </a:p>
          <a:p>
            <a:r>
              <a:rPr lang="da-DK" dirty="0"/>
              <a:t>Komplicerende bakteriel superinfektion</a:t>
            </a:r>
          </a:p>
          <a:p>
            <a:pPr lvl="1"/>
            <a:endParaRPr lang="da-DK" dirty="0"/>
          </a:p>
        </p:txBody>
      </p:sp>
      <p:pic>
        <p:nvPicPr>
          <p:cNvPr id="6" name="Billede 5">
            <a:extLst>
              <a:ext uri="{FF2B5EF4-FFF2-40B4-BE49-F238E27FC236}">
                <a16:creationId xmlns:a16="http://schemas.microsoft.com/office/drawing/2014/main" id="{48EB0881-E937-BD45-02A2-A320CFCC2C49}"/>
              </a:ext>
            </a:extLst>
          </p:cNvPr>
          <p:cNvPicPr>
            <a:picLocks noChangeAspect="1"/>
          </p:cNvPicPr>
          <p:nvPr/>
        </p:nvPicPr>
        <p:blipFill>
          <a:blip r:embed="rId3"/>
          <a:stretch>
            <a:fillRect/>
          </a:stretch>
        </p:blipFill>
        <p:spPr>
          <a:xfrm>
            <a:off x="8400256" y="3933056"/>
            <a:ext cx="3586882" cy="26941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4454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DCAFA-F1A7-9A6B-C613-D5EF1FAC4A0A}"/>
              </a:ext>
            </a:extLst>
          </p:cNvPr>
          <p:cNvSpPr>
            <a:spLocks noGrp="1"/>
          </p:cNvSpPr>
          <p:nvPr>
            <p:ph type="title"/>
          </p:nvPr>
        </p:nvSpPr>
        <p:spPr/>
        <p:txBody>
          <a:bodyPr/>
          <a:lstStyle/>
          <a:p>
            <a:pPr algn="ctr"/>
            <a:r>
              <a:rPr lang="da-DK" dirty="0"/>
              <a:t>Vi dykker ned i lungerne…</a:t>
            </a:r>
          </a:p>
        </p:txBody>
      </p:sp>
      <p:sp>
        <p:nvSpPr>
          <p:cNvPr id="3" name="Pladsholder til slidenummer 2">
            <a:extLst>
              <a:ext uri="{FF2B5EF4-FFF2-40B4-BE49-F238E27FC236}">
                <a16:creationId xmlns:a16="http://schemas.microsoft.com/office/drawing/2014/main" id="{32338F8C-D9BA-81A3-9057-E878DEC5592A}"/>
              </a:ext>
            </a:extLst>
          </p:cNvPr>
          <p:cNvSpPr>
            <a:spLocks noGrp="1"/>
          </p:cNvSpPr>
          <p:nvPr>
            <p:ph type="sldNum" sz="quarter" idx="12"/>
          </p:nvPr>
        </p:nvSpPr>
        <p:spPr/>
        <p:txBody>
          <a:bodyPr/>
          <a:lstStyle/>
          <a:p>
            <a:fld id="{667EC89C-17A0-4E64-A6D2-B825673CEEDF}" type="slidenum">
              <a:rPr lang="da-DK" smtClean="0"/>
              <a:pPr/>
              <a:t>9</a:t>
            </a:fld>
            <a:endParaRPr lang="da-DK" dirty="0"/>
          </a:p>
        </p:txBody>
      </p:sp>
      <p:pic>
        <p:nvPicPr>
          <p:cNvPr id="5" name="Pladsholder til indhold 4">
            <a:extLst>
              <a:ext uri="{FF2B5EF4-FFF2-40B4-BE49-F238E27FC236}">
                <a16:creationId xmlns:a16="http://schemas.microsoft.com/office/drawing/2014/main" id="{7971B3CF-30FE-917F-ED6F-225CE8B16F22}"/>
              </a:ext>
            </a:extLst>
          </p:cNvPr>
          <p:cNvPicPr>
            <a:picLocks noGrp="1" noChangeAspect="1"/>
          </p:cNvPicPr>
          <p:nvPr>
            <p:ph sz="quarter" idx="13"/>
          </p:nvPr>
        </p:nvPicPr>
        <p:blipFill>
          <a:blip r:embed="rId3"/>
          <a:stretch>
            <a:fillRect/>
          </a:stretch>
        </p:blipFill>
        <p:spPr>
          <a:xfrm>
            <a:off x="1887222" y="1844824"/>
            <a:ext cx="9097861" cy="4886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73279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870724703119180"/>
</p:tagLst>
</file>

<file path=ppt/theme/theme1.xml><?xml version="1.0" encoding="utf-8"?>
<a:theme xmlns:a="http://schemas.openxmlformats.org/drawingml/2006/main" name="REGION H Hospital PowerPoint Skabelon_DKfinal">
  <a:themeElements>
    <a:clrScheme name="Region Hovedstaden Blue">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19A5EA"/>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21087 - Bispebjerg - PP -  Flora - 25042022" id="{7CFDF736-D379-4479-B974-B65D3E2E28B8}" vid="{4FE37D3C-89E7-45F9-A851-F4C04A0E2AA5}"/>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10347</Words>
  <Application>Microsoft Office PowerPoint</Application>
  <PresentationFormat>Widescreen</PresentationFormat>
  <Paragraphs>681</Paragraphs>
  <Slides>67</Slides>
  <Notes>23</Notes>
  <HiddenSlides>6</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67</vt:i4>
      </vt:variant>
    </vt:vector>
  </HeadingPairs>
  <TitlesOfParts>
    <vt:vector size="72" baseType="lpstr">
      <vt:lpstr>Arial</vt:lpstr>
      <vt:lpstr>Noto Sans</vt:lpstr>
      <vt:lpstr>Times New Roman</vt:lpstr>
      <vt:lpstr>Titillium Web</vt:lpstr>
      <vt:lpstr>REGION H Hospital PowerPoint Skabelon_DKfinal</vt:lpstr>
      <vt:lpstr> Viral pneumoni</vt:lpstr>
      <vt:lpstr>En pneumoni er ikke bare en pneumoni…</vt:lpstr>
      <vt:lpstr>Hyppigste agens der forårsager                            samfundserhvervet pneumoni            i dansk studie</vt:lpstr>
      <vt:lpstr>Virale luftvejsinfektioner generelt</vt:lpstr>
      <vt:lpstr>Hvordan smitter luftvejsvira?</vt:lpstr>
      <vt:lpstr>Smittevej</vt:lpstr>
      <vt:lpstr>Symptomer  </vt:lpstr>
      <vt:lpstr>Viral pneumoni</vt:lpstr>
      <vt:lpstr>Vi dykker ned i lungerne…</vt:lpstr>
      <vt:lpstr>PowerPoint-præsentation</vt:lpstr>
      <vt:lpstr>PowerPoint-præsentation</vt:lpstr>
      <vt:lpstr>PowerPoint-præsentation</vt:lpstr>
      <vt:lpstr>PowerPoint-præsentation</vt:lpstr>
      <vt:lpstr>PowerPoint-præsentation</vt:lpstr>
      <vt:lpstr>   Overvågning af influenza, covid-19, RS-virus og andre luftvejssygdomme – SSI  </vt:lpstr>
      <vt:lpstr>Diagnose</vt:lpstr>
      <vt:lpstr>Eksempel på et øvre luftvejspanel anno 2025  </vt:lpstr>
      <vt:lpstr>Hvilke vira er isolationskrævende?</vt:lpstr>
      <vt:lpstr>    Influenza</vt:lpstr>
      <vt:lpstr>Influenza A – hvorfor hedder det H og N?</vt:lpstr>
      <vt:lpstr>PowerPoint-præsentation</vt:lpstr>
      <vt:lpstr>PowerPoint-præsentation</vt:lpstr>
      <vt:lpstr>Pandemi</vt:lpstr>
      <vt:lpstr>PowerPoint-præsentation</vt:lpstr>
      <vt:lpstr>Influenza hos dyr</vt:lpstr>
      <vt:lpstr>Antigenic shift</vt:lpstr>
      <vt:lpstr>Fugleinfluenza status USA lige nu </vt:lpstr>
      <vt:lpstr>Influenza – typiske symptomer</vt:lpstr>
      <vt:lpstr>Komplicerende bakteriel superinfektion</vt:lpstr>
      <vt:lpstr>Influenza – antiviral behandling</vt:lpstr>
      <vt:lpstr>Influenza – effekt af behandling?</vt:lpstr>
      <vt:lpstr>Hvem skal behandles?</vt:lpstr>
      <vt:lpstr>Influenza og steroidbehandling</vt:lpstr>
      <vt:lpstr>Influenza og steroidbehandling</vt:lpstr>
      <vt:lpstr>PowerPoint-præsentation</vt:lpstr>
      <vt:lpstr>PowerPoint-præsentation</vt:lpstr>
      <vt:lpstr>PowerPoint-præsentation</vt:lpstr>
      <vt:lpstr>Influenza – forebyggelse </vt:lpstr>
      <vt:lpstr>Influenza - vaccination i DK</vt:lpstr>
      <vt:lpstr>Influenzavaccination børn</vt:lpstr>
      <vt:lpstr>Influenzavaccinetilslutning 1/10 - 20/12 2024</vt:lpstr>
      <vt:lpstr>Lad os nappe en ny virus…</vt:lpstr>
      <vt:lpstr>    Respiratorisk syncytial virus (RSV)</vt:lpstr>
      <vt:lpstr>Antal personer med covid-19, influenza, RS-virus eller mycoplasma relaterede indlæggelser fra uge 21/2024-nu </vt:lpstr>
      <vt:lpstr>RSV symptomer</vt:lpstr>
      <vt:lpstr>RSV behandling</vt:lpstr>
      <vt:lpstr>RSV vaccination</vt:lpstr>
      <vt:lpstr>RSV vaccination</vt:lpstr>
      <vt:lpstr>Vi tager en til…</vt:lpstr>
      <vt:lpstr>Coronavirus </vt:lpstr>
      <vt:lpstr>PowerPoint-præsentation</vt:lpstr>
      <vt:lpstr>Covid-19 – status lige nu?</vt:lpstr>
      <vt:lpstr>PowerPoint-præsentation</vt:lpstr>
      <vt:lpstr>Covid-19 behandling</vt:lpstr>
      <vt:lpstr>Covid-19 vaccination</vt:lpstr>
      <vt:lpstr>Covid-19 vaccination anbefales til følgende:</vt:lpstr>
      <vt:lpstr>  SARS-CoV-1 (Severe Acute Respiratory Syndrome)</vt:lpstr>
      <vt:lpstr>PowerPoint-præsentation</vt:lpstr>
      <vt:lpstr>MERS-CoV (Middle Eastern Respiratory Syndrome) </vt:lpstr>
      <vt:lpstr>Vi napper fire hurtige virus til sidst…</vt:lpstr>
      <vt:lpstr>Human metapneumovirus</vt:lpstr>
      <vt:lpstr>Human metapneumovirus</vt:lpstr>
      <vt:lpstr>Parainfluenza 1-4</vt:lpstr>
      <vt:lpstr>Adenovirus</vt:lpstr>
      <vt:lpstr>Rhinovirus</vt:lpstr>
      <vt:lpstr>Konklusion</vt:lpstr>
      <vt:lpstr>PowerPoint-præsentation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2022-05-02T07:12:19Z</dcterms:created>
  <dcterms:modified xsi:type="dcterms:W3CDTF">2025-03-14T11:07:04Z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regionh</vt:lpwstr>
  </property>
  <property fmtid="{D5CDD505-2E9C-101B-9397-08002B2CF9AE}" pid="3" name="TemplateId">
    <vt:lpwstr>637870724701048738</vt:lpwstr>
  </property>
  <property fmtid="{D5CDD505-2E9C-101B-9397-08002B2CF9AE}" pid="4" name="UserProfileId">
    <vt:lpwstr>636468626188826525</vt:lpwstr>
  </property>
</Properties>
</file>