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147376365" r:id="rId2"/>
    <p:sldId id="2147376374" r:id="rId3"/>
    <p:sldId id="257" r:id="rId4"/>
    <p:sldId id="2147376372" r:id="rId5"/>
    <p:sldId id="258" r:id="rId6"/>
    <p:sldId id="260" r:id="rId7"/>
    <p:sldId id="2147376373" r:id="rId8"/>
    <p:sldId id="2147376369" r:id="rId9"/>
    <p:sldId id="2147376370" r:id="rId10"/>
    <p:sldId id="261" r:id="rId11"/>
    <p:sldId id="2147376368" r:id="rId12"/>
    <p:sldId id="2147376371" r:id="rId13"/>
    <p:sldId id="262" r:id="rId14"/>
    <p:sldId id="2147376366" r:id="rId15"/>
    <p:sldId id="2147376367" r:id="rId16"/>
    <p:sldId id="21473763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6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ECC34-634D-4D8A-829B-0C91957633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32143C-AE62-E9D6-39DD-3E556F555C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E0253-C5EB-0E8B-50A1-450EE4119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B86EC-882B-4475-9CBC-64D2FC216CEF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9313D5-D5B3-3F6A-7FB5-1F45ADA7C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D519D3-9709-47D7-540C-6EF3B742E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BBA8C-5B11-4F79-927B-BF045F37D32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466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12BBD-8AB5-A680-46D2-963B8A9CC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8850FB-CCBB-323D-8630-F283C3BABD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85854-FE33-5ED0-359C-175A5E4C2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B86EC-882B-4475-9CBC-64D2FC216CEF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30C50-98BA-F8F3-5802-4BFF9CE13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B38DA9-061F-0A6F-2846-49214BE33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BBA8C-5B11-4F79-927B-BF045F37D32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946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75F399-EB30-5F5F-B3C0-EE686C46A5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45D028-E047-5C3E-F343-1F9F592A6F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35BEE-6F07-4B7E-22E1-9743A6577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B86EC-882B-4475-9CBC-64D2FC216CEF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B0550-8FC8-2642-E593-D43A196E8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C8BFB-9667-42B2-3DE6-21125CC08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BBA8C-5B11-4F79-927B-BF045F37D32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761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22" name="Brødtekst, niveau e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23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631598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BB37F-16EA-C9EE-0CEE-41DA8D999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8BCD14-FA48-C81A-D176-107CEAE175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256F7F-25EA-1454-8EE6-BABCA37B4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B86EC-882B-4475-9CBC-64D2FC216CEF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84F317-46A6-8303-4974-CCD62D521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0028C-933D-6505-4C07-EC740CD6B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BBA8C-5B11-4F79-927B-BF045F37D32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764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827CE-868E-F8A8-1E38-1D444BD86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06E66A-AA96-9A8B-300A-0BFFEB282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517B6F-5F06-682D-9993-4BE7D271C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B86EC-882B-4475-9CBC-64D2FC216CEF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25246-9316-5E85-C933-C2160B23D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75EBCC-B6F4-7586-B046-F2CF46E67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BBA8C-5B11-4F79-927B-BF045F37D32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725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FC1AC-EEFE-11D5-412D-F3C0CDE5D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DAA53-3FF4-F1C9-7635-77106FDD46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5019F1-5311-A4F5-7177-3F63C35FB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00DCD1-92D5-9DD7-1655-3799CADA8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B86EC-882B-4475-9CBC-64D2FC216CEF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CDA8F-60E7-5DE7-BB12-7EAE5BD11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A3698C-6454-DA0D-FC9F-E9F02AD92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BBA8C-5B11-4F79-927B-BF045F37D32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721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012F5-66AD-C383-19F3-9DC1E41D5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DFF236-93EC-4815-F29C-D594574D1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EDAA1A-B8D9-BB2E-7E3A-B6DE8D0F7F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43EE99-F210-BB60-5AF6-149D089DB8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43FC67-57FA-8FA3-FDBA-7BC592487B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2139E-F785-9FC9-0321-CBDDB43E3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B86EC-882B-4475-9CBC-64D2FC216CEF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61358B-2B61-44B5-0F42-61AC82F6C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32ED4A-199B-E912-D70A-5E0FD5B35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BBA8C-5B11-4F79-927B-BF045F37D32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410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264B2-7BAD-6844-CB3F-D3D7CA3F2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A2139B-F99D-0555-5D44-3FD6D81CE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B86EC-882B-4475-9CBC-64D2FC216CEF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3B4328-E135-30E5-66A4-B0BECAD89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63C9B8-1AD8-FAD8-332C-AB97920F9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BBA8C-5B11-4F79-927B-BF045F37D32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625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670792-2CF1-8540-1DCB-AD51ADC23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B86EC-882B-4475-9CBC-64D2FC216CEF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8F1C0A-8978-2E91-5329-0E298B0F5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4EA270-94C2-62C1-E7D3-DD72F2270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BBA8C-5B11-4F79-927B-BF045F37D32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137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70214-F968-B1E2-22B5-166CF45CA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00A6D5-609A-C9CD-BBF6-598A5A60BE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6FB67E-93A4-E118-3478-EF3413019A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FDA77A-7035-F9E9-DC89-3B4850087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B86EC-882B-4475-9CBC-64D2FC216CEF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536AA6-9B92-9538-7144-F2242FF35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55924-8988-D66E-A0C0-8CDCFFBD9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BBA8C-5B11-4F79-927B-BF045F37D32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698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5401F-BACC-BDC8-3378-96331D841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09364D-CE93-F83C-240C-9C541AD117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5414E3-5BDC-3DA5-C488-F6BD6D2EE5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EFB963-FC58-4477-4340-71C437FA3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B86EC-882B-4475-9CBC-64D2FC216CEF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385FF2-1502-2F3A-899C-0134A949A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A29928-2D83-C249-4415-AEC3C69D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BBA8C-5B11-4F79-927B-BF045F37D32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69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BAA964FF-AB76-8ACD-9B0A-C603687565A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40525205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347" imgH="348" progId="TCLayout.ActiveDocument.1">
                  <p:embed/>
                </p:oleObj>
              </mc:Choice>
              <mc:Fallback>
                <p:oleObj name="think-cell Slide" r:id="rId15" imgW="347" imgH="34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98ED79-B80E-61D8-D9F0-0B619C15F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FDB1F6-8AD7-4FBE-632C-60A3C4C4C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394EA4-2F40-1738-C1B3-B9277FA963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FB86EC-882B-4475-9CBC-64D2FC216CEF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DDBC47-AE53-6758-F9CE-5AAE60C97A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A4CCE-BA32-7F1E-97B7-41B2D19090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5BBA8C-5B11-4F79-927B-BF045F37D32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07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5" Type="http://schemas.openxmlformats.org/officeDocument/2006/relationships/image" Target="../media/image17.png"/><Relationship Id="rId4" Type="http://schemas.openxmlformats.org/officeDocument/2006/relationships/image" Target="../media/image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5" Type="http://schemas.openxmlformats.org/officeDocument/2006/relationships/image" Target="../media/image18.png"/><Relationship Id="rId4" Type="http://schemas.openxmlformats.org/officeDocument/2006/relationships/image" Target="../media/image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5" Type="http://schemas.openxmlformats.org/officeDocument/2006/relationships/image" Target="../media/image19.png"/><Relationship Id="rId4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20.png"/><Relationship Id="rId4" Type="http://schemas.openxmlformats.org/officeDocument/2006/relationships/image" Target="../media/image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21.png"/><Relationship Id="rId4" Type="http://schemas.openxmlformats.org/officeDocument/2006/relationships/image" Target="../media/image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22.png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5" Type="http://schemas.openxmlformats.org/officeDocument/2006/relationships/image" Target="../media/image15.png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openxmlformats.org/officeDocument/2006/relationships/image" Target="../media/image16.png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4E7D036D-D69C-A979-A95F-C8E6BBA8310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617943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6555D397-3CF0-60EF-4D11-4795F31161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9731" y="518706"/>
            <a:ext cx="7792537" cy="582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58262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1DFC3-2902-B211-CC32-2F958B0CE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EFA98459-D5EF-7605-317A-46BCF78FACC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253115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D74ACE98-3CE2-EAF4-978A-A8D71D1C33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4309" y="675891"/>
            <a:ext cx="9183382" cy="550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380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DD32F-7293-CE47-79DA-EF4305DCE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3D4CADA7-357D-DF91-131F-394F88BD07C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FA98459-D5EF-7605-317A-46BCF78FAC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4F6EF0C-6505-7F3D-C50F-8C7AA75265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0967" y="971207"/>
            <a:ext cx="9250066" cy="491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507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4A0D2-0DCD-1AAE-8F42-3060DD304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34C15A3C-0B71-286A-6D22-E9FBA23D28E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389187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776E71D-DE77-5D4B-06BF-F41C1647DA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5BD9961-CD32-3A80-0EF3-7C879D700C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808" y="113837"/>
            <a:ext cx="10088383" cy="663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51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7164C-BB66-C1C7-F34B-6DD5C8FBA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7507ED0C-2F31-C34E-7343-E025CDB86E5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648880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E280BCC-7C28-34FE-4B06-3784EFA7F8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0535"/>
            <a:ext cx="9144000" cy="651849"/>
          </a:xfrm>
        </p:spPr>
        <p:txBody>
          <a:bodyPr vert="horz"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FOR KLINIKEREN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C503CE-280E-0096-E558-764AD10097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012746"/>
            <a:ext cx="9144000" cy="4202049"/>
          </a:xfrm>
        </p:spPr>
        <p:txBody>
          <a:bodyPr>
            <a:normAutofit fontScale="5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7000" dirty="0"/>
              <a:t>Dialog </a:t>
            </a:r>
            <a:r>
              <a:rPr lang="en-US" sz="7000" dirty="0" err="1"/>
              <a:t>støtte</a:t>
            </a:r>
            <a:r>
              <a:rPr lang="en-US" sz="7000" dirty="0"/>
              <a:t>- mere </a:t>
            </a:r>
            <a:r>
              <a:rPr lang="en-US" sz="7000" dirty="0" err="1"/>
              <a:t>struktur</a:t>
            </a:r>
            <a:r>
              <a:rPr lang="en-US" sz="7000" dirty="0"/>
              <a:t>- </a:t>
            </a:r>
            <a:r>
              <a:rPr lang="en-US" sz="7000" dirty="0" err="1"/>
              <a:t>tidsbesparende</a:t>
            </a:r>
            <a:endParaRPr lang="en-US" sz="7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7000" dirty="0"/>
              <a:t>Kommer </a:t>
            </a:r>
            <a:r>
              <a:rPr lang="en-US" sz="7000" dirty="0" err="1"/>
              <a:t>hurtigt</a:t>
            </a:r>
            <a:r>
              <a:rPr lang="en-US" sz="7000" dirty="0"/>
              <a:t> </a:t>
            </a:r>
            <a:r>
              <a:rPr lang="en-US" sz="7000" dirty="0" err="1"/>
              <a:t>ind</a:t>
            </a:r>
            <a:r>
              <a:rPr lang="en-US" sz="7000" dirty="0"/>
              <a:t> </a:t>
            </a:r>
            <a:r>
              <a:rPr lang="en-US" sz="7000" dirty="0" err="1"/>
              <a:t>til</a:t>
            </a:r>
            <a:r>
              <a:rPr lang="en-US" sz="7000" dirty="0"/>
              <a:t> </a:t>
            </a:r>
            <a:r>
              <a:rPr lang="en-US" sz="7000" dirty="0" err="1"/>
              <a:t>kernen</a:t>
            </a:r>
            <a:r>
              <a:rPr lang="en-US" sz="7000" dirty="0"/>
              <a:t>- </a:t>
            </a:r>
            <a:r>
              <a:rPr lang="en-US" sz="7000" dirty="0" err="1"/>
              <a:t>fokus</a:t>
            </a:r>
            <a:r>
              <a:rPr lang="en-US" sz="7000" dirty="0"/>
              <a:t> det </a:t>
            </a:r>
            <a:r>
              <a:rPr lang="en-US" sz="7000" dirty="0" err="1"/>
              <a:t>rette</a:t>
            </a:r>
            <a:r>
              <a:rPr lang="en-US" sz="7000" dirty="0"/>
              <a:t> </a:t>
            </a:r>
            <a:r>
              <a:rPr lang="en-US" sz="7000" dirty="0" err="1"/>
              <a:t>sted</a:t>
            </a:r>
            <a:endParaRPr lang="en-US" sz="7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7000" dirty="0" err="1"/>
              <a:t>Patienten</a:t>
            </a:r>
            <a:r>
              <a:rPr lang="en-US" sz="7000" dirty="0"/>
              <a:t> </a:t>
            </a:r>
            <a:r>
              <a:rPr lang="en-US" sz="7000" dirty="0" err="1"/>
              <a:t>får</a:t>
            </a:r>
            <a:r>
              <a:rPr lang="en-US" sz="7000" dirty="0"/>
              <a:t> </a:t>
            </a:r>
            <a:r>
              <a:rPr lang="en-US" sz="7000" dirty="0" err="1"/>
              <a:t>og</a:t>
            </a:r>
            <a:r>
              <a:rPr lang="en-US" sz="7000" dirty="0"/>
              <a:t> </a:t>
            </a:r>
            <a:r>
              <a:rPr lang="en-US" sz="7000" dirty="0" err="1"/>
              <a:t>tager“ejerskab</a:t>
            </a:r>
            <a:r>
              <a:rPr lang="en-US" sz="7000" dirty="0"/>
              <a:t>” I </a:t>
            </a:r>
            <a:r>
              <a:rPr lang="en-US" sz="7000" dirty="0" err="1"/>
              <a:t>samtalen</a:t>
            </a:r>
            <a:endParaRPr lang="en-US" sz="7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7000" dirty="0" err="1"/>
              <a:t>Ligeværdig</a:t>
            </a:r>
            <a:r>
              <a:rPr lang="en-US" sz="7000" dirty="0"/>
              <a:t> </a:t>
            </a:r>
            <a:r>
              <a:rPr lang="en-US" sz="7000" dirty="0" err="1"/>
              <a:t>samtale</a:t>
            </a:r>
            <a:endParaRPr lang="en-US" sz="7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7000" dirty="0"/>
              <a:t>Det hele </a:t>
            </a:r>
            <a:r>
              <a:rPr lang="en-US" sz="7000" dirty="0" err="1"/>
              <a:t>menneske</a:t>
            </a:r>
            <a:endParaRPr lang="en-US" sz="7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250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9F2FB07D-A8B6-F502-3844-CF44008D94C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160240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AF11814-6BE3-EC6C-789F-4BB328EFF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HVIS I VIL STARTE I MORGEN?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E07B2-9918-AF36-C434-EACB11C8A2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ET DEDIKERET TEAM</a:t>
            </a:r>
          </a:p>
          <a:p>
            <a:r>
              <a:rPr lang="en-US" dirty="0"/>
              <a:t>TOVHOLDER</a:t>
            </a:r>
          </a:p>
          <a:p>
            <a:r>
              <a:rPr lang="en-US" dirty="0"/>
              <a:t>START I DET SMÅ</a:t>
            </a:r>
          </a:p>
          <a:p>
            <a:r>
              <a:rPr lang="en-US" dirty="0"/>
              <a:t>BRUG PRO SOM SAMTALESTARTER- IKKE EN TJEKLISTE DU SKAL IGENNEM</a:t>
            </a:r>
          </a:p>
          <a:p>
            <a:r>
              <a:rPr lang="en-US" dirty="0"/>
              <a:t>AFSÆT EKSTRA TID I STARTEN- GOD MED TID TIL ERFARINGSUDVEKSLING SYGEPL./LÆGE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F50A44-57C5-238C-AC91-EE6EAC2F5F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6732" y="108642"/>
            <a:ext cx="3202238" cy="317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6377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CDADB-2E2C-75F0-6E9C-2936A9E2B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632F9722-7BCC-0905-5829-80CAE3E12FA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79935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F2FB07D-A8B6-F502-3844-CF44008D94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BAD70C8-6B73-2D19-2F31-35A3B38CD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Det </a:t>
            </a:r>
            <a:r>
              <a:rPr lang="en-US" sz="3200" dirty="0" err="1">
                <a:solidFill>
                  <a:srgbClr val="FF0000"/>
                </a:solidFill>
              </a:rPr>
              <a:t>kræver</a:t>
            </a:r>
            <a:r>
              <a:rPr lang="en-US" sz="3200" dirty="0">
                <a:solidFill>
                  <a:srgbClr val="FF0000"/>
                </a:solidFill>
              </a:rPr>
              <a:t> mere end et </a:t>
            </a:r>
            <a:r>
              <a:rPr lang="en-US" sz="3200" dirty="0" err="1">
                <a:solidFill>
                  <a:srgbClr val="FF0000"/>
                </a:solidFill>
              </a:rPr>
              <a:t>skema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CFA8A-B022-F9D3-28B5-074832068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37725"/>
          </a:xfrm>
        </p:spPr>
        <p:txBody>
          <a:bodyPr>
            <a:normAutofit/>
          </a:bodyPr>
          <a:lstStyle/>
          <a:p>
            <a:r>
              <a:rPr lang="en-US" dirty="0"/>
              <a:t>MOD</a:t>
            </a:r>
          </a:p>
          <a:p>
            <a:r>
              <a:rPr lang="en-US" dirty="0"/>
              <a:t>VILJE</a:t>
            </a:r>
          </a:p>
          <a:p>
            <a:r>
              <a:rPr lang="en-US" dirty="0"/>
              <a:t>RESPEKT </a:t>
            </a:r>
          </a:p>
          <a:p>
            <a:r>
              <a:rPr lang="en-US" dirty="0"/>
              <a:t>RO OG NÆRVÆR</a:t>
            </a:r>
          </a:p>
          <a:p>
            <a:r>
              <a:rPr lang="en-US" dirty="0"/>
              <a:t>YDMYGHED</a:t>
            </a:r>
          </a:p>
          <a:p>
            <a:pPr marL="0" indent="0">
              <a:buNone/>
            </a:pPr>
            <a:r>
              <a:rPr lang="en-US" b="1" dirty="0" err="1"/>
              <a:t>Skemaet</a:t>
            </a:r>
            <a:r>
              <a:rPr lang="en-US" b="1" dirty="0"/>
              <a:t> </a:t>
            </a:r>
            <a:r>
              <a:rPr lang="en-US" b="1" dirty="0" err="1"/>
              <a:t>forpligter</a:t>
            </a:r>
            <a:r>
              <a:rPr lang="en-US" b="1" dirty="0"/>
              <a:t>- vi </a:t>
            </a:r>
            <a:r>
              <a:rPr lang="en-US" b="1" dirty="0" err="1"/>
              <a:t>skal</a:t>
            </a:r>
            <a:r>
              <a:rPr lang="en-US" b="1" dirty="0"/>
              <a:t> </a:t>
            </a:r>
            <a:r>
              <a:rPr lang="en-US" b="1" dirty="0" err="1"/>
              <a:t>gøre</a:t>
            </a:r>
            <a:r>
              <a:rPr lang="en-US" b="1" dirty="0"/>
              <a:t> </a:t>
            </a:r>
            <a:r>
              <a:rPr lang="en-US" b="1" dirty="0" err="1"/>
              <a:t>os</a:t>
            </a:r>
            <a:r>
              <a:rPr lang="en-US" b="1" dirty="0"/>
              <a:t> </a:t>
            </a:r>
            <a:r>
              <a:rPr lang="en-US" b="1" dirty="0" err="1"/>
              <a:t>umage</a:t>
            </a:r>
            <a:r>
              <a:rPr lang="en-US" b="1" dirty="0"/>
              <a:t>!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err="1"/>
              <a:t>Vigtigst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alt: </a:t>
            </a:r>
            <a:r>
              <a:rPr lang="en-US" b="1" dirty="0"/>
              <a:t>LYT !</a:t>
            </a:r>
          </a:p>
          <a:p>
            <a:pPr marL="0" indent="0">
              <a:buNone/>
            </a:pPr>
            <a:endParaRPr lang="en-US" sz="2400" i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D1D8059-2624-A044-DE61-5DD0D762C7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5156" y="488887"/>
            <a:ext cx="4064521" cy="508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36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7219E-A2F8-2241-54DD-3C7141891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BF6A0F0D-78EB-730D-B153-7E68FA65341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70114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32F9722-7BCC-0905-5829-80CAE3E12F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A7512-FACE-E8A4-351A-EA7D231D3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926" y="63374"/>
            <a:ext cx="11452148" cy="645511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i="1" dirty="0"/>
              <a:t>“ Det handler </a:t>
            </a:r>
            <a:r>
              <a:rPr lang="en-US" sz="2400" i="1" dirty="0" err="1"/>
              <a:t>ikke</a:t>
            </a:r>
            <a:r>
              <a:rPr lang="en-US" sz="2400" i="1" dirty="0"/>
              <a:t> om </a:t>
            </a:r>
            <a:r>
              <a:rPr lang="en-US" sz="2400" i="1" dirty="0" err="1"/>
              <a:t>skemaet</a:t>
            </a:r>
            <a:r>
              <a:rPr lang="en-US" sz="2400" i="1" dirty="0"/>
              <a:t>-men om </a:t>
            </a:r>
            <a:r>
              <a:rPr lang="en-US" sz="2400" i="1" dirty="0" err="1"/>
              <a:t>samtalen</a:t>
            </a:r>
            <a:r>
              <a:rPr lang="en-US" sz="2400" i="1" dirty="0"/>
              <a:t>”</a:t>
            </a:r>
          </a:p>
          <a:p>
            <a:pPr marL="0" indent="0">
              <a:buNone/>
            </a:pPr>
            <a:r>
              <a:rPr lang="en-US" sz="2400" i="1" dirty="0" err="1"/>
              <a:t>Patienten</a:t>
            </a:r>
            <a:r>
              <a:rPr lang="en-US" sz="2400" i="1" dirty="0"/>
              <a:t> </a:t>
            </a:r>
            <a:r>
              <a:rPr lang="en-US" sz="2400" i="1" dirty="0" err="1"/>
              <a:t>skal</a:t>
            </a:r>
            <a:r>
              <a:rPr lang="en-US" sz="2400" i="1" dirty="0"/>
              <a:t> </a:t>
            </a:r>
            <a:r>
              <a:rPr lang="en-US" sz="2400" i="1" dirty="0" err="1"/>
              <a:t>åbne</a:t>
            </a:r>
            <a:r>
              <a:rPr lang="en-US" sz="2400" i="1" dirty="0"/>
              <a:t> op-</a:t>
            </a:r>
          </a:p>
          <a:p>
            <a:pPr marL="0" indent="0">
              <a:buNone/>
            </a:pPr>
            <a:r>
              <a:rPr lang="en-US" sz="2400" i="1" dirty="0"/>
              <a:t>-</a:t>
            </a:r>
            <a:r>
              <a:rPr lang="en-US" sz="2400" i="1" dirty="0" err="1"/>
              <a:t>og</a:t>
            </a:r>
            <a:r>
              <a:rPr lang="en-US" sz="2400" i="1" dirty="0"/>
              <a:t> vi </a:t>
            </a:r>
            <a:r>
              <a:rPr lang="en-US" sz="2400" i="1" dirty="0" err="1"/>
              <a:t>skal</a:t>
            </a:r>
            <a:r>
              <a:rPr lang="en-US" sz="2400" i="1" dirty="0"/>
              <a:t> </a:t>
            </a:r>
            <a:r>
              <a:rPr lang="en-US" sz="2400" i="1" dirty="0" err="1"/>
              <a:t>turde</a:t>
            </a:r>
            <a:r>
              <a:rPr lang="en-US" sz="2400" i="1" dirty="0"/>
              <a:t> </a:t>
            </a:r>
            <a:r>
              <a:rPr lang="en-US" sz="2400" i="1" dirty="0" err="1"/>
              <a:t>gå</a:t>
            </a:r>
            <a:r>
              <a:rPr lang="en-US" sz="2400" i="1" dirty="0"/>
              <a:t> ind. </a:t>
            </a:r>
          </a:p>
          <a:p>
            <a:pPr marL="0" indent="0">
              <a:buNone/>
            </a:pPr>
            <a:endParaRPr lang="en-US" sz="2400" i="1" dirty="0"/>
          </a:p>
          <a:p>
            <a:pPr marL="0" indent="0">
              <a:buNone/>
            </a:pPr>
            <a:endParaRPr lang="en-US" sz="2400" i="1" dirty="0"/>
          </a:p>
          <a:p>
            <a:pPr marL="0" indent="0">
              <a:buNone/>
            </a:pPr>
            <a:endParaRPr lang="en-US" sz="2400" i="1" dirty="0"/>
          </a:p>
          <a:p>
            <a:pPr marL="0" indent="0">
              <a:buNone/>
            </a:pPr>
            <a:endParaRPr lang="en-US" sz="2400" i="1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                                                                    </a:t>
            </a:r>
            <a:r>
              <a:rPr lang="en-US" sz="3500" dirty="0">
                <a:solidFill>
                  <a:srgbClr val="FF0000"/>
                </a:solidFill>
              </a:rPr>
              <a:t>“</a:t>
            </a:r>
            <a:r>
              <a:rPr lang="en-US" sz="3500" i="1" dirty="0">
                <a:solidFill>
                  <a:srgbClr val="FF0000"/>
                </a:solidFill>
              </a:rPr>
              <a:t>Det </a:t>
            </a:r>
            <a:r>
              <a:rPr lang="en-US" sz="3500" i="1" dirty="0" err="1">
                <a:solidFill>
                  <a:srgbClr val="FF0000"/>
                </a:solidFill>
              </a:rPr>
              <a:t>svære</a:t>
            </a:r>
            <a:r>
              <a:rPr lang="en-US" sz="3500" i="1" dirty="0">
                <a:solidFill>
                  <a:srgbClr val="FF0000"/>
                </a:solidFill>
              </a:rPr>
              <a:t> </a:t>
            </a:r>
            <a:r>
              <a:rPr lang="en-US" sz="3500" i="1" dirty="0" err="1">
                <a:solidFill>
                  <a:srgbClr val="FF0000"/>
                </a:solidFill>
              </a:rPr>
              <a:t>bliver</a:t>
            </a:r>
            <a:r>
              <a:rPr lang="en-US" sz="3500" i="1" dirty="0">
                <a:solidFill>
                  <a:srgbClr val="FF0000"/>
                </a:solidFill>
              </a:rPr>
              <a:t> </a:t>
            </a:r>
            <a:r>
              <a:rPr lang="en-US" sz="3500" i="1" dirty="0" err="1">
                <a:solidFill>
                  <a:srgbClr val="FF0000"/>
                </a:solidFill>
              </a:rPr>
              <a:t>ofte</a:t>
            </a:r>
            <a:r>
              <a:rPr lang="en-US" sz="3500" i="1" dirty="0">
                <a:solidFill>
                  <a:srgbClr val="FF0000"/>
                </a:solidFill>
              </a:rPr>
              <a:t> </a:t>
            </a:r>
            <a:r>
              <a:rPr lang="en-US" sz="3500" i="1" dirty="0" err="1">
                <a:solidFill>
                  <a:srgbClr val="FF0000"/>
                </a:solidFill>
              </a:rPr>
              <a:t>lettere</a:t>
            </a:r>
            <a:r>
              <a:rPr lang="en-US" sz="3500" i="1" dirty="0">
                <a:solidFill>
                  <a:srgbClr val="FF0000"/>
                </a:solidFill>
              </a:rPr>
              <a:t>, </a:t>
            </a:r>
          </a:p>
          <a:p>
            <a:pPr marL="0" indent="0">
              <a:buNone/>
            </a:pPr>
            <a:r>
              <a:rPr lang="en-US" sz="3500" i="1" dirty="0">
                <a:solidFill>
                  <a:srgbClr val="FF0000"/>
                </a:solidFill>
              </a:rPr>
              <a:t>                                             </a:t>
            </a:r>
            <a:r>
              <a:rPr lang="en-US" sz="3500" i="1" dirty="0" err="1">
                <a:solidFill>
                  <a:srgbClr val="FF0000"/>
                </a:solidFill>
              </a:rPr>
              <a:t>når</a:t>
            </a:r>
            <a:r>
              <a:rPr lang="en-US" sz="3500" i="1" dirty="0">
                <a:solidFill>
                  <a:srgbClr val="FF0000"/>
                </a:solidFill>
              </a:rPr>
              <a:t> vi starter der </a:t>
            </a:r>
            <a:r>
              <a:rPr lang="en-US" sz="3500" i="1" dirty="0" err="1">
                <a:solidFill>
                  <a:srgbClr val="FF0000"/>
                </a:solidFill>
              </a:rPr>
              <a:t>hvor</a:t>
            </a:r>
            <a:r>
              <a:rPr lang="en-US" sz="3500" i="1" dirty="0">
                <a:solidFill>
                  <a:srgbClr val="FF0000"/>
                </a:solidFill>
              </a:rPr>
              <a:t> </a:t>
            </a:r>
            <a:r>
              <a:rPr lang="en-US" sz="3500" i="1" dirty="0" err="1">
                <a:solidFill>
                  <a:srgbClr val="FF0000"/>
                </a:solidFill>
              </a:rPr>
              <a:t>patienten</a:t>
            </a:r>
            <a:r>
              <a:rPr lang="en-US" sz="3500" i="1" dirty="0">
                <a:solidFill>
                  <a:srgbClr val="FF0000"/>
                </a:solidFill>
              </a:rPr>
              <a:t> er</a:t>
            </a:r>
            <a:r>
              <a:rPr lang="en-US" sz="3500" dirty="0">
                <a:solidFill>
                  <a:srgbClr val="FF0000"/>
                </a:solidFill>
              </a:rPr>
              <a:t>”.</a:t>
            </a:r>
          </a:p>
          <a:p>
            <a:pPr marL="0" indent="0">
              <a:buNone/>
            </a:pP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B4714E-ED15-1DE6-FC87-798912FED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9174" y="1209161"/>
            <a:ext cx="1505160" cy="335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128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CEC93-24D7-992D-70A9-7E849ADFA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597A14-80CE-6C24-0285-09111F92D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58087"/>
            <a:ext cx="7886700" cy="994172"/>
          </a:xfrm>
        </p:spPr>
        <p:txBody>
          <a:bodyPr/>
          <a:lstStyle/>
          <a:p>
            <a:pPr algn="ctr"/>
            <a:r>
              <a:rPr lang="da-DK" b="1" dirty="0"/>
              <a:t>Case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7E4BC4A-B38E-A2F3-C04E-EDE236786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5985" y="1604622"/>
            <a:ext cx="5192676" cy="4996557"/>
          </a:xfrm>
        </p:spPr>
        <p:txBody>
          <a:bodyPr vert="horz" lIns="45718" tIns="45718" rIns="45718" bIns="45718" rtlCol="0" anchor="t">
            <a:normAutofit/>
          </a:bodyPr>
          <a:lstStyle/>
          <a:p>
            <a:r>
              <a:rPr lang="da-DK" b="1"/>
              <a:t>Yngre kvinde </a:t>
            </a:r>
            <a:r>
              <a:rPr lang="da-DK" b="1" dirty="0"/>
              <a:t>med svær KOL</a:t>
            </a:r>
          </a:p>
          <a:p>
            <a:r>
              <a:rPr lang="da-DK" b="1" dirty="0"/>
              <a:t>Lungefunktionen : 39%</a:t>
            </a:r>
          </a:p>
          <a:p>
            <a:pPr marL="457200" indent="-457200"/>
            <a:r>
              <a:rPr lang="da-DK" b="1" dirty="0"/>
              <a:t>1/2 år siden sidste kontrol-</a:t>
            </a:r>
          </a:p>
          <a:p>
            <a:pPr marL="457200" indent="-457200"/>
            <a:r>
              <a:rPr lang="da-DK" b="1" dirty="0"/>
              <a:t>Er justeret i inhalationsmedicin- nu forventelig afsluttes til egen læge iflg. journal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E88794D7-1A91-3C82-6A0C-92B41BEB6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3965" y="1871692"/>
            <a:ext cx="3029328" cy="389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41785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F65F7-45F1-1E5C-2D5E-28F6706DA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E9A302DB-B2B0-10A1-9821-BCE90CB0C0F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884773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1889D251-C938-0A76-3573-FB72CF3CE8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179" y="744864"/>
            <a:ext cx="6925642" cy="48937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643A7D-4EB3-94A3-6C4D-6ED6DC9A379D}"/>
              </a:ext>
            </a:extLst>
          </p:cNvPr>
          <p:cNvSpPr txBox="1"/>
          <p:nvPr/>
        </p:nvSpPr>
        <p:spPr>
          <a:xfrm>
            <a:off x="1222218" y="307366"/>
            <a:ext cx="9433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PRO BLEV VORES ÅBNING TIL SAMTALEN..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5709D5B-B9B0-5BB4-543F-374A4D8BE4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5574" y="5618844"/>
            <a:ext cx="6820852" cy="121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043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018C0-EB94-90B9-76C4-234B79A50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94298F88-2405-0230-79F6-D2F54931378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0952ADB-C5C4-5B8F-3EDA-A3AB4654ED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916C475-DC9C-6C8B-1E7D-B80E7C6CABB2}"/>
              </a:ext>
            </a:extLst>
          </p:cNvPr>
          <p:cNvSpPr txBox="1"/>
          <p:nvPr/>
        </p:nvSpPr>
        <p:spPr>
          <a:xfrm>
            <a:off x="832920" y="416459"/>
            <a:ext cx="7043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HVAD ER PRO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6F271DF-1F56-7696-8238-C681413670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536" y="1165553"/>
            <a:ext cx="2222879" cy="18290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4B7AC57-4EC9-2379-6134-DF699EC1230D}"/>
              </a:ext>
            </a:extLst>
          </p:cNvPr>
          <p:cNvSpPr txBox="1"/>
          <p:nvPr/>
        </p:nvSpPr>
        <p:spPr>
          <a:xfrm>
            <a:off x="7876516" y="1165553"/>
            <a:ext cx="21312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Patienten</a:t>
            </a:r>
            <a:r>
              <a:rPr lang="en-US" b="1" dirty="0"/>
              <a:t>/</a:t>
            </a:r>
            <a:r>
              <a:rPr lang="en-US" b="1" dirty="0" err="1"/>
              <a:t>pårørendes</a:t>
            </a:r>
            <a:r>
              <a:rPr lang="en-US" b="1" dirty="0"/>
              <a:t> </a:t>
            </a:r>
            <a:r>
              <a:rPr lang="en-US" b="1" dirty="0" err="1"/>
              <a:t>egen</a:t>
            </a:r>
            <a:r>
              <a:rPr lang="en-US" b="1" dirty="0"/>
              <a:t> </a:t>
            </a:r>
            <a:r>
              <a:rPr lang="en-US" b="1" dirty="0" err="1"/>
              <a:t>belysning</a:t>
            </a:r>
            <a:r>
              <a:rPr lang="en-US" b="1" dirty="0"/>
              <a:t> </a:t>
            </a:r>
            <a:r>
              <a:rPr lang="en-US" b="1" dirty="0" err="1"/>
              <a:t>af</a:t>
            </a:r>
            <a:r>
              <a:rPr lang="en-US" b="1" dirty="0"/>
              <a:t> sin </a:t>
            </a:r>
            <a:r>
              <a:rPr lang="en-US" b="1" dirty="0" err="1"/>
              <a:t>tilstand</a:t>
            </a:r>
            <a:r>
              <a:rPr lang="en-US" b="1" dirty="0"/>
              <a:t>- </a:t>
            </a:r>
            <a:r>
              <a:rPr lang="en-US" b="1" dirty="0" err="1"/>
              <a:t>uden</a:t>
            </a:r>
            <a:r>
              <a:rPr lang="en-US" b="1" dirty="0"/>
              <a:t> </a:t>
            </a:r>
            <a:r>
              <a:rPr lang="en-US" b="1" dirty="0" err="1"/>
              <a:t>vores</a:t>
            </a:r>
            <a:r>
              <a:rPr lang="en-US" b="1" dirty="0"/>
              <a:t> </a:t>
            </a:r>
            <a:r>
              <a:rPr lang="en-US" b="1" dirty="0" err="1"/>
              <a:t>fortolkning</a:t>
            </a:r>
            <a:r>
              <a:rPr lang="en-US" b="1" dirty="0"/>
              <a:t>.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174C459-332B-FBAD-AA8A-279416A486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4604" y="3177765"/>
            <a:ext cx="3395050" cy="299669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C7526A5-BB66-D32F-75A9-4239CB1C242E}"/>
              </a:ext>
            </a:extLst>
          </p:cNvPr>
          <p:cNvSpPr txBox="1"/>
          <p:nvPr/>
        </p:nvSpPr>
        <p:spPr>
          <a:xfrm>
            <a:off x="832920" y="4586571"/>
            <a:ext cx="3639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ET SUPPLEMENT TIL ANDEN INFORMATION</a:t>
            </a:r>
          </a:p>
        </p:txBody>
      </p:sp>
    </p:spTree>
    <p:extLst>
      <p:ext uri="{BB962C8B-B14F-4D97-AF65-F5344CB8AC3E}">
        <p14:creationId xmlns:p14="http://schemas.microsoft.com/office/powerpoint/2010/main" val="327445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77F9B-A408-0686-C143-8AC875DA8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A0952ADB-C5C4-5B8F-3EDA-A3AB4654EDB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414754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152E2206-9523-51C0-E1FE-19D771B400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6758" y="3642504"/>
            <a:ext cx="3096057" cy="18290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494B38-89D1-6A9A-5753-0C80EA9561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630" y="1242666"/>
            <a:ext cx="4096322" cy="7430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FE225B-97A4-0395-92CC-8C8A927A9790}"/>
              </a:ext>
            </a:extLst>
          </p:cNvPr>
          <p:cNvSpPr txBox="1"/>
          <p:nvPr/>
        </p:nvSpPr>
        <p:spPr>
          <a:xfrm>
            <a:off x="832920" y="416459"/>
            <a:ext cx="7043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HVAD ER PRO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54D72EB-0CDE-5168-6C34-077E5738B5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9726" y="1985720"/>
            <a:ext cx="5410955" cy="254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28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1A363-1AD5-1414-FCDA-136E2ED20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2338F26B-622B-977A-C82B-0FE48B876F4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040574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4E683BF-BCC9-DD78-7518-0FDF45E386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2551"/>
            <a:ext cx="9144000" cy="887239"/>
          </a:xfrm>
        </p:spPr>
        <p:txBody>
          <a:bodyPr vert="horz"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PRAKSIS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50140C-E8B3-89A4-C088-F2CD2303F0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8721" y="1149790"/>
            <a:ext cx="10520127" cy="4816444"/>
          </a:xfrm>
        </p:spPr>
        <p:txBody>
          <a:bodyPr/>
          <a:lstStyle/>
          <a:p>
            <a:r>
              <a:rPr lang="en-US" b="1" dirty="0"/>
              <a:t>VORES OPSTART OG ERFARINGER </a:t>
            </a:r>
          </a:p>
          <a:p>
            <a:r>
              <a:rPr lang="en-US" b="1" dirty="0"/>
              <a:t>PÅ LUNGEAMBULATORIET 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HVEM FÅR SKEMAET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HVORNÅR OG HVORDAN FÅR DE DET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HVORDAN BRUGER VI DET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HVAD HAR FYLDT HOS PATIENTEN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C2DEAA-9B0D-F74C-2DCF-C43C2813FE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510" y="4300507"/>
            <a:ext cx="3581900" cy="24577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40E66C-8A59-CAF2-5110-EA95BA04C1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5110" y="4314106"/>
            <a:ext cx="3648584" cy="204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8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030B48-B2B3-F602-36EA-70CA66C6B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DB34F80C-EC70-9CDA-768A-5C40C2CBC1F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090824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338F26B-622B-977A-C82B-0FE48B876F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73825CD2-142E-6AFE-32C0-569EEBDEA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971" y="407400"/>
            <a:ext cx="5918562" cy="60431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11FAA4-9D8E-617B-0C8A-4E27F1B0EB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2817" y="212746"/>
            <a:ext cx="5619184" cy="575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273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60093-BE7D-9D1C-C37C-4D7AC808C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A8F4CCD4-98C9-753F-402A-5A99BCC3980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468429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507ED0C-2F31-C34E-7343-E025CDB86E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89651B3C-2C9B-19D3-7E2A-34D8ED72BA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85012"/>
            <a:ext cx="12192000" cy="588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021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621E8-F0AC-BBD1-BA5B-1BE877647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7776E71D-DE77-5D4B-06BF-F41C1647DA0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8F4CCD4-98C9-753F-402A-5A99BCC398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C8BF9AB0-B8E6-3113-7462-96D4750A66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361" y="428206"/>
            <a:ext cx="9869277" cy="600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0588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217</Words>
  <Application>Microsoft Office PowerPoint</Application>
  <PresentationFormat>Widescreen</PresentationFormat>
  <Paragraphs>54</Paragraphs>
  <Slides>16</Slides>
  <Notes>0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16</vt:i4>
      </vt:variant>
    </vt:vector>
  </HeadingPairs>
  <TitlesOfParts>
    <vt:vector size="21" baseType="lpstr">
      <vt:lpstr>Aptos</vt:lpstr>
      <vt:lpstr>Aptos Display</vt:lpstr>
      <vt:lpstr>Arial</vt:lpstr>
      <vt:lpstr>Office Theme</vt:lpstr>
      <vt:lpstr>think-cell Slide</vt:lpstr>
      <vt:lpstr>PowerPoint-præsentation</vt:lpstr>
      <vt:lpstr>Case</vt:lpstr>
      <vt:lpstr>PowerPoint-præsentation</vt:lpstr>
      <vt:lpstr>PowerPoint-præsentation</vt:lpstr>
      <vt:lpstr>PowerPoint-præsentation</vt:lpstr>
      <vt:lpstr>PRAKSIS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FOR KLINIKEREN</vt:lpstr>
      <vt:lpstr>HVIS I VIL STARTE I MORGEN?</vt:lpstr>
      <vt:lpstr>Det kræver mere end et skema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Svendsen, Kenneth Skousen</dc:creator>
  <cp:lastModifiedBy>Lisbeth Skousen Svendsen</cp:lastModifiedBy>
  <cp:revision>5</cp:revision>
  <dcterms:created xsi:type="dcterms:W3CDTF">2026-03-07T16:02:48Z</dcterms:created>
  <dcterms:modified xsi:type="dcterms:W3CDTF">2026-03-18T13:16:34Z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6791f77-3d39-4d72-9277-ac879ec799ed_Enabled">
    <vt:lpwstr>true</vt:lpwstr>
  </property>
  <property fmtid="{D5CDD505-2E9C-101B-9397-08002B2CF9AE}" pid="3" name="MSIP_Label_36791f77-3d39-4d72-9277-ac879ec799ed_SetDate">
    <vt:lpwstr>2026-03-07T18:17:49Z</vt:lpwstr>
  </property>
  <property fmtid="{D5CDD505-2E9C-101B-9397-08002B2CF9AE}" pid="4" name="MSIP_Label_36791f77-3d39-4d72-9277-ac879ec799ed_Method">
    <vt:lpwstr>Standard</vt:lpwstr>
  </property>
  <property fmtid="{D5CDD505-2E9C-101B-9397-08002B2CF9AE}" pid="5" name="MSIP_Label_36791f77-3d39-4d72-9277-ac879ec799ed_Name">
    <vt:lpwstr>restricted-default</vt:lpwstr>
  </property>
  <property fmtid="{D5CDD505-2E9C-101B-9397-08002B2CF9AE}" pid="6" name="MSIP_Label_36791f77-3d39-4d72-9277-ac879ec799ed_SiteId">
    <vt:lpwstr>254ba93e-1f6f-48f3-90e6-e2766664b477</vt:lpwstr>
  </property>
  <property fmtid="{D5CDD505-2E9C-101B-9397-08002B2CF9AE}" pid="7" name="MSIP_Label_36791f77-3d39-4d72-9277-ac879ec799ed_ActionId">
    <vt:lpwstr>1ca4c004-2a23-4cf7-9aee-5eaf86af2d56</vt:lpwstr>
  </property>
  <property fmtid="{D5CDD505-2E9C-101B-9397-08002B2CF9AE}" pid="8" name="MSIP_Label_36791f77-3d39-4d72-9277-ac879ec799ed_ContentBits">
    <vt:lpwstr>0</vt:lpwstr>
  </property>
  <property fmtid="{D5CDD505-2E9C-101B-9397-08002B2CF9AE}" pid="9" name="MSIP_Label_36791f77-3d39-4d72-9277-ac879ec799ed_Tag">
    <vt:lpwstr>10, 3, 0, 1</vt:lpwstr>
  </property>
</Properties>
</file>