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0" r:id="rId3"/>
    <p:sldId id="267" r:id="rId4"/>
    <p:sldId id="258" r:id="rId5"/>
    <p:sldId id="283" r:id="rId6"/>
    <p:sldId id="284" r:id="rId7"/>
    <p:sldId id="305" r:id="rId8"/>
    <p:sldId id="306" r:id="rId9"/>
    <p:sldId id="285" r:id="rId10"/>
    <p:sldId id="286" r:id="rId11"/>
    <p:sldId id="287" r:id="rId12"/>
    <p:sldId id="288" r:id="rId13"/>
    <p:sldId id="289" r:id="rId14"/>
    <p:sldId id="299" r:id="rId15"/>
    <p:sldId id="291" r:id="rId16"/>
    <p:sldId id="295" r:id="rId17"/>
    <p:sldId id="296" r:id="rId18"/>
    <p:sldId id="297" r:id="rId19"/>
    <p:sldId id="298" r:id="rId20"/>
    <p:sldId id="293" r:id="rId21"/>
    <p:sldId id="300" r:id="rId22"/>
    <p:sldId id="308" r:id="rId23"/>
    <p:sldId id="304" r:id="rId24"/>
  </p:sldIdLst>
  <p:sldSz cx="9144000" cy="6858000" type="screen4x3"/>
  <p:notesSz cx="6735763" cy="9866313"/>
  <p:embeddedFontLst>
    <p:embeddedFont>
      <p:font typeface="Orgon Slab" panose="02000503000000020004" pitchFamily="50" charset="0"/>
      <p:regular r:id="rId27"/>
      <p:bold r:id="rId28"/>
      <p:italic r:id="rId29"/>
      <p:boldItalic r:id="rId30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FD13E7-AC9D-2A76-1ECB-5081458C8546}" name="Charlotte Kornmaaler" initials="CK" userId="S::cko@dsr.dk::6c4f105a-92f7-4819-80e1-7f5bd497dab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Kornmaaler" initials="CK" lastIdx="2" clrIdx="0">
    <p:extLst>
      <p:ext uri="{19B8F6BF-5375-455C-9EA6-DF929625EA0E}">
        <p15:presenceInfo xmlns:p15="http://schemas.microsoft.com/office/powerpoint/2012/main" userId="S-1-5-21-2321995508-4151957618-477622441-743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92B2"/>
    <a:srgbClr val="BD5053"/>
    <a:srgbClr val="F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53"/>
  </p:normalViewPr>
  <p:slideViewPr>
    <p:cSldViewPr snapToGrid="0" snapToObjects="1">
      <p:cViewPr varScale="1">
        <p:scale>
          <a:sx n="102" d="100"/>
          <a:sy n="102" d="100"/>
        </p:scale>
        <p:origin x="183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96613E65-6914-494F-B656-11F1433D25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4"/>
            <a:ext cx="2919356" cy="495207"/>
          </a:xfrm>
          <a:prstGeom prst="rect">
            <a:avLst/>
          </a:prstGeom>
        </p:spPr>
        <p:txBody>
          <a:bodyPr vert="horz" lIns="91091" tIns="45545" rIns="91091" bIns="45545" rtlCol="0"/>
          <a:lstStyle>
            <a:lvl1pPr algn="l">
              <a:defRPr sz="11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71157CE-3AE8-4362-8726-961AC14856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838" y="4"/>
            <a:ext cx="2919356" cy="495207"/>
          </a:xfrm>
          <a:prstGeom prst="rect">
            <a:avLst/>
          </a:prstGeom>
        </p:spPr>
        <p:txBody>
          <a:bodyPr vert="horz" lIns="91091" tIns="45545" rIns="91091" bIns="45545" rtlCol="0"/>
          <a:lstStyle>
            <a:lvl1pPr algn="r">
              <a:defRPr sz="1100"/>
            </a:lvl1pPr>
          </a:lstStyle>
          <a:p>
            <a:fld id="{26EF2F50-3D4B-4A31-8453-C6E7AC37337D}" type="datetimeFigureOut">
              <a:rPr lang="da-DK" smtClean="0"/>
              <a:t>04-09-2025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A3C7750-B828-430D-986A-5BF6453CB1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371108"/>
            <a:ext cx="2919356" cy="495207"/>
          </a:xfrm>
          <a:prstGeom prst="rect">
            <a:avLst/>
          </a:prstGeom>
        </p:spPr>
        <p:txBody>
          <a:bodyPr vert="horz" lIns="91091" tIns="45545" rIns="91091" bIns="45545" rtlCol="0" anchor="b"/>
          <a:lstStyle>
            <a:lvl1pPr algn="l">
              <a:defRPr sz="11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ADEC143-157B-4A7B-AD71-E99FB82348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838" y="9371108"/>
            <a:ext cx="2919356" cy="495207"/>
          </a:xfrm>
          <a:prstGeom prst="rect">
            <a:avLst/>
          </a:prstGeom>
        </p:spPr>
        <p:txBody>
          <a:bodyPr vert="horz" lIns="91091" tIns="45545" rIns="91091" bIns="45545" rtlCol="0" anchor="b"/>
          <a:lstStyle>
            <a:lvl1pPr algn="r">
              <a:defRPr sz="1100"/>
            </a:lvl1pPr>
          </a:lstStyle>
          <a:p>
            <a:fld id="{F02B7DD7-30AE-4228-9882-547D9DD416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98346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19356" cy="495207"/>
          </a:xfrm>
          <a:prstGeom prst="rect">
            <a:avLst/>
          </a:prstGeom>
        </p:spPr>
        <p:txBody>
          <a:bodyPr vert="horz" lIns="91091" tIns="45545" rIns="91091" bIns="45545" rtlCol="0"/>
          <a:lstStyle>
            <a:lvl1pPr algn="l">
              <a:defRPr sz="11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14838" y="4"/>
            <a:ext cx="2919356" cy="495207"/>
          </a:xfrm>
          <a:prstGeom prst="rect">
            <a:avLst/>
          </a:prstGeom>
        </p:spPr>
        <p:txBody>
          <a:bodyPr vert="horz" lIns="91091" tIns="45545" rIns="91091" bIns="45545" rtlCol="0"/>
          <a:lstStyle>
            <a:lvl1pPr algn="r">
              <a:defRPr sz="1100"/>
            </a:lvl1pPr>
          </a:lstStyle>
          <a:p>
            <a:fld id="{89E43F3D-6066-4361-8427-02B935AA7461}" type="datetimeFigureOut">
              <a:rPr lang="da-DK" smtClean="0"/>
              <a:t>04-09-2025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91" tIns="45545" rIns="91091" bIns="45545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3577" y="4748636"/>
            <a:ext cx="5388610" cy="3884388"/>
          </a:xfrm>
          <a:prstGeom prst="rect">
            <a:avLst/>
          </a:prstGeom>
        </p:spPr>
        <p:txBody>
          <a:bodyPr vert="horz" lIns="91091" tIns="45545" rIns="91091" bIns="45545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3" y="9371108"/>
            <a:ext cx="2919356" cy="495207"/>
          </a:xfrm>
          <a:prstGeom prst="rect">
            <a:avLst/>
          </a:prstGeom>
        </p:spPr>
        <p:txBody>
          <a:bodyPr vert="horz" lIns="91091" tIns="45545" rIns="91091" bIns="45545" rtlCol="0" anchor="b"/>
          <a:lstStyle>
            <a:lvl1pPr algn="l">
              <a:defRPr sz="11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14838" y="9371108"/>
            <a:ext cx="2919356" cy="495207"/>
          </a:xfrm>
          <a:prstGeom prst="rect">
            <a:avLst/>
          </a:prstGeom>
        </p:spPr>
        <p:txBody>
          <a:bodyPr vert="horz" lIns="91091" tIns="45545" rIns="91091" bIns="45545" rtlCol="0" anchor="b"/>
          <a:lstStyle>
            <a:lvl1pPr algn="r">
              <a:defRPr sz="1100"/>
            </a:lvl1pPr>
          </a:lstStyle>
          <a:p>
            <a:fld id="{50E2AF81-C35B-4A24-AB75-8DC1276493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66296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699E-712C-450E-A2D3-DB7F7FEAA952}" type="datetime1">
              <a:rPr lang="da-DK" smtClean="0"/>
              <a:t>04-09-2025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529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2BC6-322F-486E-A33C-B248ABC03BE9}" type="datetime1">
              <a:rPr lang="da-DK" smtClean="0"/>
              <a:t>04-09-2025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363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ECBB-FC67-48F4-8875-BE3854C70CB6}" type="datetime1">
              <a:rPr lang="da-DK" smtClean="0"/>
              <a:t>04-09-2025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233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9" name="Pladsholder til dato 8">
            <a:extLst>
              <a:ext uri="{FF2B5EF4-FFF2-40B4-BE49-F238E27FC236}">
                <a16:creationId xmlns:a16="http://schemas.microsoft.com/office/drawing/2014/main" id="{53C281E4-0409-8C49-853F-2D088257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0846-854F-4E7F-BFE5-35995A22ECF6}" type="datetime1">
              <a:rPr lang="da-DK" smtClean="0"/>
              <a:t>04-09-2025</a:t>
            </a:fld>
            <a:endParaRPr lang="da-DK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B0A46856-AE7C-E945-A192-765914F9E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7C559172-D29F-1F4E-B960-C44B9D31E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5E4D3095-D90C-7A47-988C-403295B181CB}"/>
              </a:ext>
            </a:extLst>
          </p:cNvPr>
          <p:cNvSpPr txBox="1"/>
          <p:nvPr userDrawn="1"/>
        </p:nvSpPr>
        <p:spPr>
          <a:xfrm>
            <a:off x="7483965" y="6052762"/>
            <a:ext cx="14114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dirty="0">
                <a:latin typeface="Orgon Slab" panose="02000503000000020004" pitchFamily="2" charset="77"/>
              </a:rPr>
              <a:t>  </a:t>
            </a:r>
          </a:p>
        </p:txBody>
      </p:sp>
      <p:pic>
        <p:nvPicPr>
          <p:cNvPr id="16" name="Grafik 15" descr="Pil: U-vending">
            <a:extLst>
              <a:ext uri="{FF2B5EF4-FFF2-40B4-BE49-F238E27FC236}">
                <a16:creationId xmlns:a16="http://schemas.microsoft.com/office/drawing/2014/main" id="{1C3C6C4B-80B2-3248-A095-433FBE33B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4998" y="5724892"/>
            <a:ext cx="325542" cy="32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6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8332C227-6792-BD48-B559-45BCB1A80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272" y="423650"/>
            <a:ext cx="595077" cy="595077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FF86F70D-68E5-1647-8F31-846020FCA48A}"/>
              </a:ext>
            </a:extLst>
          </p:cNvPr>
          <p:cNvSpPr/>
          <p:nvPr userDrawn="1"/>
        </p:nvSpPr>
        <p:spPr>
          <a:xfrm>
            <a:off x="509364" y="147285"/>
            <a:ext cx="8174368" cy="1043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E8C0-C192-4947-8634-C673331D1824}" type="datetime1">
              <a:rPr lang="da-DK" smtClean="0"/>
              <a:t>04-09-2025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1B68BA5-ED91-5B47-9CE3-FC9520BAEB9A}"/>
              </a:ext>
            </a:extLst>
          </p:cNvPr>
          <p:cNvSpPr/>
          <p:nvPr userDrawn="1"/>
        </p:nvSpPr>
        <p:spPr>
          <a:xfrm>
            <a:off x="628649" y="721188"/>
            <a:ext cx="7886700" cy="45926"/>
          </a:xfrm>
          <a:prstGeom prst="rect">
            <a:avLst/>
          </a:prstGeom>
          <a:solidFill>
            <a:schemeClr val="tx1"/>
          </a:solidFill>
          <a:ln w="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0"/>
            <a:ext cx="8515350" cy="1030979"/>
          </a:xfrm>
        </p:spPr>
        <p:txBody>
          <a:bodyPr lIns="0" anchor="ctr" anchorCtr="0">
            <a:normAutofit/>
          </a:bodyPr>
          <a:lstStyle>
            <a:lvl1pPr algn="l" defTabSz="914400" rtl="0" eaLnBrk="1" fontAlgn="ctr" latinLnBrk="0" hangingPunct="1">
              <a:lnSpc>
                <a:spcPts val="2400"/>
              </a:lnSpc>
              <a:spcBef>
                <a:spcPct val="0"/>
              </a:spcBef>
              <a:buNone/>
              <a:defRPr lang="en-US" sz="1800" b="1" i="0" kern="1200" dirty="0">
                <a:solidFill>
                  <a:schemeClr val="tx1"/>
                </a:solidFill>
                <a:latin typeface="Orgon Slab" panose="02000503000000020004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Underside titeltypografien i masteren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D260063-046D-8847-AEFA-F53F835E83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49" y="1638556"/>
            <a:ext cx="7886700" cy="521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teksttypografien i masteren
Andet niveau
Tredje niveau
Fjerde niveau
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0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8228-44B7-46CD-9DBE-CA5EC923BE3D}" type="datetime1">
              <a:rPr lang="da-DK" smtClean="0"/>
              <a:t>04-09-2025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502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337D-2059-4E61-959F-4D10672F2D92}" type="datetime1">
              <a:rPr lang="da-DK" smtClean="0"/>
              <a:t>04-09-2025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415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FEFD-B6BA-4967-955E-DECBAA282EF5}" type="datetime1">
              <a:rPr lang="da-DK" smtClean="0"/>
              <a:t>04-09-2025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05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05CC-E55B-410B-890C-526FECC0327C}" type="datetime1">
              <a:rPr lang="da-DK" smtClean="0"/>
              <a:t>04-09-2025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920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B4F0-5FA7-42DF-8279-7ADC4F0C14A6}" type="datetime1">
              <a:rPr lang="da-DK" smtClean="0"/>
              <a:t>04-09-2025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299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8B4E-5CC2-46B3-9A2C-A52F790C1110}" type="datetime1">
              <a:rPr lang="da-DK" smtClean="0"/>
              <a:t>04-09-2025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388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49" y="362078"/>
            <a:ext cx="7886700" cy="806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1638556"/>
            <a:ext cx="6447211" cy="521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343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F57103-63A5-4369-A23C-A5BA5CDC18D2}" type="datetime1">
              <a:rPr lang="da-DK" smtClean="0"/>
              <a:t>04-09-2025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3432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343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FFA4CD-74E2-1641-A731-478A30096D9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87C3FD2-EE79-9F44-90FE-AA9E65E26EF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272" y="423650"/>
            <a:ext cx="595077" cy="595077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A258C39D-7C67-C043-8E3F-F87156AAC0D6}"/>
              </a:ext>
            </a:extLst>
          </p:cNvPr>
          <p:cNvSpPr/>
          <p:nvPr userDrawn="1"/>
        </p:nvSpPr>
        <p:spPr>
          <a:xfrm>
            <a:off x="628650" y="288458"/>
            <a:ext cx="7886700" cy="18000"/>
          </a:xfrm>
          <a:prstGeom prst="rect">
            <a:avLst/>
          </a:prstGeom>
          <a:solidFill>
            <a:schemeClr val="tx1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0BEEBA8-A868-5646-AEC5-B7AFF8547FBC}"/>
              </a:ext>
            </a:extLst>
          </p:cNvPr>
          <p:cNvSpPr/>
          <p:nvPr userDrawn="1"/>
        </p:nvSpPr>
        <p:spPr>
          <a:xfrm>
            <a:off x="628650" y="1123078"/>
            <a:ext cx="78867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592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Orgon Slab" panose="02000503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rgon Slab" panose="02000503000000020004" pitchFamily="2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sr.dk/kreds-nordjylland/indsatser-og-strategier-kreds-nordjylland/arbejdsmiljoestrategi-kreds-nordjylland/" TargetMode="External"/><Relationship Id="rId3" Type="http://schemas.openxmlformats.org/officeDocument/2006/relationships/hyperlink" Target="https://www.forhandlingsfaellesskabet.dk/" TargetMode="External"/><Relationship Id="rId7" Type="http://schemas.openxmlformats.org/officeDocument/2006/relationships/hyperlink" Target="https://dsr.dk/tr-kompasset/vidensbank/bisidderrollen/" TargetMode="External"/><Relationship Id="rId2" Type="http://schemas.openxmlformats.org/officeDocument/2006/relationships/hyperlink" Target="https://dsr.dk/loen-og-arbejdsvilkaar/raad-og-svar/#Arbejdsti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r.dk/kreds-nordjylland/saadan-arbejder-kreds-nordjylland-for-din-loen/" TargetMode="External"/><Relationship Id="rId5" Type="http://schemas.openxmlformats.org/officeDocument/2006/relationships/hyperlink" Target="https://www.arbejdsmiljoweb.dk/trivsel/god-modtagekultur/modtagelse-introduktion" TargetMode="External"/><Relationship Id="rId4" Type="http://schemas.openxmlformats.org/officeDocument/2006/relationships/hyperlink" Target="https://www.forhandlingsfaellesskabet.dk/aftaler/3-ferie" TargetMode="External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s://dsr.dk/tr-kompasset/vidensbank/dsr-har-staerke-holdninger/#Sundhedspolitik" TargetMode="External"/><Relationship Id="rId7" Type="http://schemas.openxmlformats.org/officeDocument/2006/relationships/hyperlink" Target="https://dsr.dk/kreds-nordjylland/indsatser-og-strategier-kreds-nordjylland/" TargetMode="External"/><Relationship Id="rId2" Type="http://schemas.openxmlformats.org/officeDocument/2006/relationships/hyperlink" Target="https://dsr.dk/kreds-nordjylland/saadan-arbejder-kreds-nordjylland-for-din-lo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r.dk/tr-kompasset/vidensbank/medlemskab-af-dsr-sygeplejerskernes-faellesskab/#Handlekraftige+f%c3%a6llesskaber" TargetMode="External"/><Relationship Id="rId5" Type="http://schemas.openxmlformats.org/officeDocument/2006/relationships/hyperlink" Target="https://dsr.dk/tr-kompasset/vidensbank/problembehandlingshjulet-et-analyseredskab/" TargetMode="External"/><Relationship Id="rId4" Type="http://schemas.openxmlformats.org/officeDocument/2006/relationships/hyperlink" Target="https://dsr.dk/tr-kompasset/vidensbank/med-udvalg/" TargetMode="External"/><Relationship Id="rId9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sr.dk/kreds-midtjylland/kredsbestyrelsen/#Strategier" TargetMode="External"/><Relationship Id="rId13" Type="http://schemas.openxmlformats.org/officeDocument/2006/relationships/slide" Target="slide2.xml"/><Relationship Id="rId3" Type="http://schemas.openxmlformats.org/officeDocument/2006/relationships/hyperlink" Target="https://dsr.dk/tr-kompasset/vidensbank/lobbyisme" TargetMode="External"/><Relationship Id="rId7" Type="http://schemas.openxmlformats.org/officeDocument/2006/relationships/hyperlink" Target="https://dsr.dk/tr-kompasset/vidensbank/udviklingsretning-for-trftr-i-dsr/" TargetMode="External"/><Relationship Id="rId12" Type="http://schemas.openxmlformats.org/officeDocument/2006/relationships/hyperlink" Target="https://dsr.dk/media/aw1eqlpb/id%C3%A9katalog-til-ftr.pdf" TargetMode="External"/><Relationship Id="rId2" Type="http://schemas.openxmlformats.org/officeDocument/2006/relationships/hyperlink" Target="https://dsr.dk/kreds-nordjylland/indsatser-og-strategier-kreds-nordjyllan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r.dk/kreds-nordjylland/#Politik" TargetMode="External"/><Relationship Id="rId11" Type="http://schemas.openxmlformats.org/officeDocument/2006/relationships/hyperlink" Target="https://dsr.dk/tr-kompasset/vidensbank/moedeleder/" TargetMode="External"/><Relationship Id="rId5" Type="http://schemas.openxmlformats.org/officeDocument/2006/relationships/hyperlink" Target="https://dsr.dk/kreds-nordjylland/tillidsvalgt-i-kreds-nordjylland/faellestillidsrepraesentant-i-kreds-nordjylland-ny" TargetMode="External"/><Relationship Id="rId10" Type="http://schemas.openxmlformats.org/officeDocument/2006/relationships/hyperlink" Target="https://dsr.dk/media/od0nf0wb/ftrs-platform-impact.pdf" TargetMode="External"/><Relationship Id="rId4" Type="http://schemas.openxmlformats.org/officeDocument/2006/relationships/hyperlink" Target="https://dsr.dk/media/y4hjbag3/facilitering-artikel.pdf" TargetMode="External"/><Relationship Id="rId9" Type="http://schemas.openxmlformats.org/officeDocument/2006/relationships/hyperlink" Target="https://dsr.dk/tr-kompasset/vidensbank/bisidderrollen/" TargetMode="External"/><Relationship Id="rId1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s://dsr.dk/media/r1jbwm0t/holdningspapir_om_arbejdsmiljoe.pdf" TargetMode="External"/><Relationship Id="rId7" Type="http://schemas.openxmlformats.org/officeDocument/2006/relationships/hyperlink" Target="https://dsr.dk/kreds-nordjylland/saadan-arbejder-kreds-nordjylland-for-dit-arbejdsmiljoe/" TargetMode="External"/><Relationship Id="rId2" Type="http://schemas.openxmlformats.org/officeDocument/2006/relationships/hyperlink" Target="https://dsr.dk/kreds-nordjylland/tillidsvalgt-i-kreds-nordjylland/arbejdsmiljoerepraesentant-i-kreds-nordjyllan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r.dk/loen-og-arbejdsvilkaar/arbejdsmiljoe/undersoegelser-af-arbejdsmiljoe-sath/" TargetMode="External"/><Relationship Id="rId5" Type="http://schemas.openxmlformats.org/officeDocument/2006/relationships/hyperlink" Target="https://dsr.dk/loen-og-arbejdsvilkaar/arbejdsmiljoe/" TargetMode="External"/><Relationship Id="rId4" Type="http://schemas.openxmlformats.org/officeDocument/2006/relationships/hyperlink" Target="https://dsr.dk/kreds-nordjylland/indsatser-og-strategier-kreds-nordjylland/arbejdsmiljoestrategi-kreds-nordjylland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sr.dk/kreds-nordjylland/medarbejdere-i-kreds-nordjylland/" TargetMode="External"/><Relationship Id="rId2" Type="http://schemas.openxmlformats.org/officeDocument/2006/relationships/hyperlink" Target="https://dsr.dk/om-dsr/vision-og-vaerdi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2.xml"/><Relationship Id="rId4" Type="http://schemas.openxmlformats.org/officeDocument/2006/relationships/hyperlink" Target="https://dsr.dk/kreds-nordjylland/tillidsvalgt-i-kreds-nordjylland/faellestillidsrepraesentant-i-kreds-nordjylland-ny/digitale-f-tr-valg-nordjylland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s://dsr.dk/tr-kompasset/vidensbank/bisidderrollen/" TargetMode="External"/><Relationship Id="rId7" Type="http://schemas.openxmlformats.org/officeDocument/2006/relationships/hyperlink" Target="https://dsr.dk/tr-kompasset/vidensbank/kollegial-sparring" TargetMode="External"/><Relationship Id="rId2" Type="http://schemas.openxmlformats.org/officeDocument/2006/relationships/hyperlink" Target="https://dsr.dk/media/rwtdkdi5/dsr_opgaveflytnin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r.dk/tr-kompasset/ny-tr-eller-tr-suppleant/" TargetMode="External"/><Relationship Id="rId5" Type="http://schemas.openxmlformats.org/officeDocument/2006/relationships/hyperlink" Target="https://dsr.dk/tr-kompasset/vidensbank/problembehandlingshjulet-et-analyseredskab/" TargetMode="External"/><Relationship Id="rId4" Type="http://schemas.openxmlformats.org/officeDocument/2006/relationships/hyperlink" Target="https://dsr.dk/tr-kompasset/vidensbank/udviklingsretning-for-trftr-i-dsr/" TargetMode="Externa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sr.dk/tr-kompasset/vidensbank/ftr-kompasset/" TargetMode="External"/><Relationship Id="rId2" Type="http://schemas.openxmlformats.org/officeDocument/2006/relationships/hyperlink" Target="https://dsr.dk/tr-kompasset/din-kompetenceudvikling/grunduddannelser-til-tr-ftr-og-amir/#FTR+grunduddannelsen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sr.dk/tr-kompasset/vidensbank/ftr-kompasset/" TargetMode="External"/><Relationship Id="rId2" Type="http://schemas.openxmlformats.org/officeDocument/2006/relationships/hyperlink" Target="https://dsr.dk/tr-kompasset/din-kompetenceudvikling/grunduddannelser-til-tr-ftr-og-amir/#FTR+grunduddannelsen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sr.dk/tr-kompasset/vidensbank/ftr-kompasset/" TargetMode="External"/><Relationship Id="rId2" Type="http://schemas.openxmlformats.org/officeDocument/2006/relationships/hyperlink" Target="https://dsr.dk/tr-kompasset/din-kompetenceudvikling/grunduddannelser-til-tr-ftr-og-amir/#FTR+grunduddannelsen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sr.dk/tr-kompasset/vidensbank/ftr-kompasset/" TargetMode="External"/><Relationship Id="rId2" Type="http://schemas.openxmlformats.org/officeDocument/2006/relationships/hyperlink" Target="https://dsr.dk/tr-kompasset/din-kompetenceudvikling/grunduddannelser-til-tr-ftr-og-amir/#FTR+grunduddannelsen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8.xml"/><Relationship Id="rId3" Type="http://schemas.openxmlformats.org/officeDocument/2006/relationships/slide" Target="slide20.xml"/><Relationship Id="rId7" Type="http://schemas.openxmlformats.org/officeDocument/2006/relationships/slide" Target="slide11.xml"/><Relationship Id="rId12" Type="http://schemas.openxmlformats.org/officeDocument/2006/relationships/slide" Target="slide17.xml"/><Relationship Id="rId17" Type="http://schemas.openxmlformats.org/officeDocument/2006/relationships/slide" Target="slide3.xml"/><Relationship Id="rId2" Type="http://schemas.openxmlformats.org/officeDocument/2006/relationships/slide" Target="slide16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5" Type="http://schemas.openxmlformats.org/officeDocument/2006/relationships/slide" Target="slide10.xml"/><Relationship Id="rId15" Type="http://schemas.openxmlformats.org/officeDocument/2006/relationships/slide" Target="slide22.xml"/><Relationship Id="rId10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%3A%2F%2Fdsr.dk%2Fmedia%2F1ozby4g1%2Fevalueringsnotat-for-ftr-grunduddannelsen.docx&amp;wdOrigin=BROWSELINK" TargetMode="External"/><Relationship Id="rId2" Type="http://schemas.openxmlformats.org/officeDocument/2006/relationships/hyperlink" Target="https://dsr.dk/media/dovf4wrp/skema-til-opfoelgningssamtale-med-ftr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hyperlink" Target="https://dsr.dk/media/c1qphhr1/kursusbevis-kreds-midtjylland-eksempel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sr.dk/tr-kompasset/din-kompetenceudvikling/" TargetMode="Externa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slide" Target="slide2.xml"/><Relationship Id="rId4" Type="http://schemas.openxmlformats.org/officeDocument/2006/relationships/hyperlink" Target="https://dsr.dk/tr-kompasset/vidensbank/ftr-kompasset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hyperlink" Target="https://dsr.dk/tr-kompasset/vidensbank/ftr-kompasset/" TargetMode="External"/><Relationship Id="rId18" Type="http://schemas.openxmlformats.org/officeDocument/2006/relationships/hyperlink" Target="https://dsr.dk/tr-kompasset/din-kompetenceudvikling/" TargetMode="External"/><Relationship Id="rId26" Type="http://schemas.openxmlformats.org/officeDocument/2006/relationships/hyperlink" Target="https://dsr.dk/tr-kompasset/vidensbank/forhandlingsroller/" TargetMode="External"/><Relationship Id="rId39" Type="http://schemas.openxmlformats.org/officeDocument/2006/relationships/hyperlink" Target="https://www.datatilsynet.dk/Media/637653128062651867/Det%20skal%20du%20vide%20om%20databeskyttelse.pdf" TargetMode="External"/><Relationship Id="rId21" Type="http://schemas.openxmlformats.org/officeDocument/2006/relationships/hyperlink" Target="https://dsr.dk/kreds-nordjylland/tillidsvalgt-i-kreds-nordjylland/arbejdsmiljoerepraesentant-i-kreds-nordjylland/" TargetMode="External"/><Relationship Id="rId34" Type="http://schemas.openxmlformats.org/officeDocument/2006/relationships/hyperlink" Target="https://dsr.dk/tr-kompasset/vidensbank/ferie/" TargetMode="External"/><Relationship Id="rId7" Type="http://schemas.openxmlformats.org/officeDocument/2006/relationships/hyperlink" Target="https://dsr.dk/kreds-nordjylland/indsatser-og-strategier-kreds-nordjylland/" TargetMode="External"/><Relationship Id="rId12" Type="http://schemas.openxmlformats.org/officeDocument/2006/relationships/hyperlink" Target="https://dsr.dk/tr-kompasset/vidensbank/udviklingsretning-for-trftr-i-dsr/" TargetMode="External"/><Relationship Id="rId17" Type="http://schemas.openxmlformats.org/officeDocument/2006/relationships/hyperlink" Target="https://dsr.dk/tr-kompasset/vidensbank/problembehandlingshjulet-et-analyseredskab/" TargetMode="External"/><Relationship Id="rId25" Type="http://schemas.openxmlformats.org/officeDocument/2006/relationships/hyperlink" Target="https://dsr.dk/tr-kompasset/din-kompetenceudvikling/grunduddannelser-til-tr-ftr-og-amir/#FTR+grunduddannelsen" TargetMode="External"/><Relationship Id="rId33" Type="http://schemas.openxmlformats.org/officeDocument/2006/relationships/hyperlink" Target="http://lonberegner.sundhedskartellet.dk/" TargetMode="External"/><Relationship Id="rId38" Type="http://schemas.openxmlformats.org/officeDocument/2006/relationships/hyperlink" Target="https://dsr.dk/tr-kompasset/vidensbank/gdpr-persondataforordningen-og-dit-ansvar-som-tr/" TargetMode="External"/><Relationship Id="rId2" Type="http://schemas.openxmlformats.org/officeDocument/2006/relationships/hyperlink" Target="https://dsr.dk/om-dsr/anmeldelse-af-valg-trftr/" TargetMode="External"/><Relationship Id="rId16" Type="http://schemas.openxmlformats.org/officeDocument/2006/relationships/hyperlink" Target="https://dsr.dk/media/r1jbwm0t/holdningspapir_om_arbejdsmiljoe.pdf" TargetMode="External"/><Relationship Id="rId20" Type="http://schemas.openxmlformats.org/officeDocument/2006/relationships/hyperlink" Target="https://dsr.dk/tr-kompasset/vidensbank/pressehaandtering/" TargetMode="External"/><Relationship Id="rId29" Type="http://schemas.openxmlformats.org/officeDocument/2006/relationships/hyperlink" Target="https://dsr.dk/tr-kompasset/vidensbank/lobbyism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sr.dk/kreds-nordjylland/saadan-arbejder-kreds-nordjylland-for-din-loen/forhaandsaftaler-i-kreds-nordjylland" TargetMode="External"/><Relationship Id="rId11" Type="http://schemas.openxmlformats.org/officeDocument/2006/relationships/hyperlink" Target="https://dsr.dk/om-dsr/vision-og-vaerdier/" TargetMode="External"/><Relationship Id="rId24" Type="http://schemas.openxmlformats.org/officeDocument/2006/relationships/hyperlink" Target="https://dsr.dk/loen-og-arbejdsvilkaar/arbejdsmiljoe/undersoegelser-af-arbejdsmiljoe-sath/" TargetMode="External"/><Relationship Id="rId32" Type="http://schemas.openxmlformats.org/officeDocument/2006/relationships/hyperlink" Target="https://dsr.dk/tr-kompasset/vidensbank/tr-kollegiet" TargetMode="External"/><Relationship Id="rId37" Type="http://schemas.openxmlformats.org/officeDocument/2006/relationships/hyperlink" Target="https://dsr.dk/tr-kompasset/vidensbank/kollegial-sparring" TargetMode="External"/><Relationship Id="rId40" Type="http://schemas.openxmlformats.org/officeDocument/2006/relationships/hyperlink" Target="https://www.datatilsynet.dk/regler-og-vejledning" TargetMode="External"/><Relationship Id="rId5" Type="http://schemas.openxmlformats.org/officeDocument/2006/relationships/hyperlink" Target="https://dsr.dk/kreds-nordjylland/#Politik" TargetMode="External"/><Relationship Id="rId15" Type="http://schemas.openxmlformats.org/officeDocument/2006/relationships/hyperlink" Target="https://dsr.dk/loen-og-arbejdsvilkaar/arbejdsmiljoe/" TargetMode="External"/><Relationship Id="rId23" Type="http://schemas.openxmlformats.org/officeDocument/2006/relationships/hyperlink" Target="https://dsr.dk/loen-og-arbejdsvilkaar/raad-og-svar/#Arbejdstid" TargetMode="External"/><Relationship Id="rId28" Type="http://schemas.openxmlformats.org/officeDocument/2006/relationships/hyperlink" Target="https://www.forhandlingsfaellesskabet.dk/" TargetMode="External"/><Relationship Id="rId36" Type="http://schemas.openxmlformats.org/officeDocument/2006/relationships/hyperlink" Target="https://dsr.dk/tr-kompasset/vidensbank/medlemskab-af-dsr-sygeplejerskernes-faellesskab/#Handlekraftige+f%c3%a6llesskaber" TargetMode="External"/><Relationship Id="rId10" Type="http://schemas.openxmlformats.org/officeDocument/2006/relationships/slide" Target="slide2.xml"/><Relationship Id="rId19" Type="http://schemas.openxmlformats.org/officeDocument/2006/relationships/hyperlink" Target="https://www.justitsministeriet.dk/pressemeddelelse/vejledning-om-offentligt-ansattes-ytringsfrihed/" TargetMode="External"/><Relationship Id="rId31" Type="http://schemas.openxmlformats.org/officeDocument/2006/relationships/hyperlink" Target="https://dsr.dk/tr-kompasset/vidensbank/med-udvalg/" TargetMode="External"/><Relationship Id="rId4" Type="http://schemas.openxmlformats.org/officeDocument/2006/relationships/hyperlink" Target="https://dsr.dk/nordjylland" TargetMode="External"/><Relationship Id="rId9" Type="http://schemas.openxmlformats.org/officeDocument/2006/relationships/hyperlink" Target="https://dsr.dk/kreds-nordjylland/tillidsvalgt-i-kreds-nordjylland/faellestillidsrepraesentant-i-kreds-nordjylland-ny" TargetMode="External"/><Relationship Id="rId14" Type="http://schemas.openxmlformats.org/officeDocument/2006/relationships/hyperlink" Target="https://dsr.dk/tr-kompasset/vidensbank/bisidderrollen/" TargetMode="External"/><Relationship Id="rId22" Type="http://schemas.openxmlformats.org/officeDocument/2006/relationships/hyperlink" Target="https://dsr.dk/kreds-nordjylland/indsatser-og-strategier-kreds-nordjylland/arbejdsmiljoestrategi-kreds-nordjylland/" TargetMode="External"/><Relationship Id="rId27" Type="http://schemas.openxmlformats.org/officeDocument/2006/relationships/hyperlink" Target="https://krl.dk/" TargetMode="External"/><Relationship Id="rId30" Type="http://schemas.openxmlformats.org/officeDocument/2006/relationships/hyperlink" Target="https://dsr.dk/tr-kompasset/vidensbank/moedeleder/" TargetMode="External"/><Relationship Id="rId35" Type="http://schemas.openxmlformats.org/officeDocument/2006/relationships/hyperlink" Target="https://dsr.dk/loen-og-arbejdsvilkaar/raad-og-svar/nyt-job/sig-foerst-ja/" TargetMode="External"/><Relationship Id="rId8" Type="http://schemas.openxmlformats.org/officeDocument/2006/relationships/hyperlink" Target="https://dsr.dk/kreds-nordjylland/saadan-arbejder-kreds-nordjylland-for-din-loen/" TargetMode="External"/><Relationship Id="rId3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dsr.dk/om-dsr/anmeldelse-af-valg-trftr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d.dsr.dk/media/5jddsghx/velkomstbrev-ftr.pd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sr.dk/om-dsr/anmeldelse-af-valg-trftr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hyperlink" Target="https://dsr.dk/tr-kompasset/vidensbank/udviklingsretning-for-trftr-i-dsr/" TargetMode="External"/><Relationship Id="rId7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sr.dk/om-dsr/vision-og-vaerdier/" TargetMode="External"/><Relationship Id="rId5" Type="http://schemas.openxmlformats.org/officeDocument/2006/relationships/hyperlink" Target="https://dsr.dk/tr-kompasset/vidensbank/ftr-kompasset/" TargetMode="External"/><Relationship Id="rId4" Type="http://schemas.openxmlformats.org/officeDocument/2006/relationships/hyperlink" Target="https://dsr.dk/tr-kompasset/din-kompetenceudvikling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atilsynet.dk/Media/637653128062651867/Det%20skal%20du%20vide%20om%20databeskyttelse.pdf" TargetMode="External"/><Relationship Id="rId13" Type="http://schemas.openxmlformats.org/officeDocument/2006/relationships/hyperlink" Target="https://dsr.dk/tr-kompasset/vidensbank/tr-kollegiet" TargetMode="External"/><Relationship Id="rId3" Type="http://schemas.openxmlformats.org/officeDocument/2006/relationships/slide" Target="slide7.xml"/><Relationship Id="rId7" Type="http://schemas.openxmlformats.org/officeDocument/2006/relationships/hyperlink" Target="https://dsr.dk/tr-kompasset/vidensbank/vilkaarsaftale-og-funktionsbeskrivelse-for-trftr/" TargetMode="External"/><Relationship Id="rId12" Type="http://schemas.openxmlformats.org/officeDocument/2006/relationships/hyperlink" Target="https://dsr.dk/tr-kompasset/vidensbank/med-udvalg/#MED+rammeaftale%3f" TargetMode="External"/><Relationship Id="rId2" Type="http://schemas.openxmlformats.org/officeDocument/2006/relationships/hyperlink" Target="https://dsr.dk/tr-kompasset/vidensbank/udviklingsretning-for-trftr-i-ds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r.dk/kreds-nordjylland/tillidsvalgt-i-kreds-nordjylland/faellestillidsrepraesentant-i-kreds-nordjylland-ny/#Tag+godt+imod" TargetMode="External"/><Relationship Id="rId11" Type="http://schemas.openxmlformats.org/officeDocument/2006/relationships/hyperlink" Target="https://dsr.dk/tr-kompasset/vidensbank/med-udvalg/" TargetMode="External"/><Relationship Id="rId5" Type="http://schemas.openxmlformats.org/officeDocument/2006/relationships/hyperlink" Target="https://dsr.dk/tr-kompasset/vidensbank/moedeleder/" TargetMode="External"/><Relationship Id="rId15" Type="http://schemas.openxmlformats.org/officeDocument/2006/relationships/slide" Target="slide5.xml"/><Relationship Id="rId10" Type="http://schemas.openxmlformats.org/officeDocument/2006/relationships/hyperlink" Target="https://dsr.dk/tr-kompasset/vidensbank/ftr-kompasset/" TargetMode="External"/><Relationship Id="rId4" Type="http://schemas.openxmlformats.org/officeDocument/2006/relationships/slide" Target="slide8.xml"/><Relationship Id="rId9" Type="http://schemas.openxmlformats.org/officeDocument/2006/relationships/hyperlink" Target="https://www.datatilsynet.dk/regler-og-vejledning" TargetMode="External"/><Relationship Id="rId1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hyperlink" Target="https://dsr.dk/media/ruopabzm/overvaagning-af-ansatte_anne-hjortskov-9-april-2024.pdf" TargetMode="External"/><Relationship Id="rId7" Type="http://schemas.openxmlformats.org/officeDocument/2006/relationships/slide" Target="slide2.xml"/><Relationship Id="rId2" Type="http://schemas.openxmlformats.org/officeDocument/2006/relationships/hyperlink" Target="https://dsr.dk/kreds-nordjylland/medarbejdere-i-kreds-nordjylland/#Ledelse%2c+administration+og+journali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r.dk/tr-kompasset/vidensbank/pressehaandtering/" TargetMode="External"/><Relationship Id="rId5" Type="http://schemas.openxmlformats.org/officeDocument/2006/relationships/hyperlink" Target="https://www.justitsministeriet.dk/pressemeddelelse/vejledning-om-offentligt-ansattes-ytringsfrihed/" TargetMode="External"/><Relationship Id="rId4" Type="http://schemas.openxmlformats.org/officeDocument/2006/relationships/hyperlink" Target="file:///\\Virfil15\regioner$\Midtjylland\1%20Nyt%20Arbejds%20H-drev\Charlotte%20Kornmaaler\FTR%20%20Introduktionsforl&#248;b\Ny%20hjemmeside\Filer%20-%20bilag\Overv&#229;gning%20af%20ansatte_Anne%20Hjortskov%209%20april%202024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sr.dk/tr-kompasset/vidensbank/gdpr-persondataforordningen-og-dit-ansvar-som-tr/" TargetMode="External"/><Relationship Id="rId2" Type="http://schemas.openxmlformats.org/officeDocument/2006/relationships/hyperlink" Target="https://www.datatilsynet.dk/regler-og-vejledn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hyperlink" Target="https://www.datatilsynet.dk/Media/637653128062651867/Det%20skal%20du%20vide%20om%20databeskyttelse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sr.dk/loen-og-arbejdsvilkaar/raad-og-svar/nyt-job/sig-foerst-ja/" TargetMode="External"/><Relationship Id="rId3" Type="http://schemas.openxmlformats.org/officeDocument/2006/relationships/hyperlink" Target="https://dsr.dk/kreds-nordjylland/saadan-arbejder-kreds-nordjylland-for-din-loen/" TargetMode="External"/><Relationship Id="rId7" Type="http://schemas.openxmlformats.org/officeDocument/2006/relationships/hyperlink" Target="https://krl.dk/" TargetMode="External"/><Relationship Id="rId2" Type="http://schemas.openxmlformats.org/officeDocument/2006/relationships/hyperlink" Target="http://lonberegner.sundhedskartellet.d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r.dk/tr-kompasset/vidensbank/forhandlingsroller/" TargetMode="External"/><Relationship Id="rId5" Type="http://schemas.openxmlformats.org/officeDocument/2006/relationships/hyperlink" Target="https://dsr.dk/tr-kompasset/vidensbank/bisidderrollen/" TargetMode="External"/><Relationship Id="rId4" Type="http://schemas.openxmlformats.org/officeDocument/2006/relationships/hyperlink" Target="https://dsr.dk/kreds-nordjylland/saadan-arbejder-kreds-nordjylland-for-din-loen/forhaandsaftaler-i-kreds-nordjylland" TargetMode="External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6F82EE4D-A8B6-EB4C-B3D0-9B23BF19EBE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4" name="Billede 3" descr="BG.jpg">
            <a:extLst>
              <a:ext uri="{FF2B5EF4-FFF2-40B4-BE49-F238E27FC236}">
                <a16:creationId xmlns:a16="http://schemas.microsoft.com/office/drawing/2014/main" id="{C78ABCB5-CB63-754C-BDF3-CD1BCE9F5E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322" y="597308"/>
            <a:ext cx="8426261" cy="499432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DDF2483-4C5E-D840-894A-B81DBF68F2D5}"/>
              </a:ext>
            </a:extLst>
          </p:cNvPr>
          <p:cNvSpPr txBox="1">
            <a:spLocks/>
          </p:cNvSpPr>
          <p:nvPr/>
        </p:nvSpPr>
        <p:spPr>
          <a:xfrm>
            <a:off x="1475656" y="2090317"/>
            <a:ext cx="6192688" cy="147002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algn="ctr" defTabSz="914400" rtl="0" eaLnBrk="1" fontAlgn="ctr" latinLnBrk="0" hangingPunct="1">
              <a:lnSpc>
                <a:spcPts val="3600"/>
              </a:lnSpc>
              <a:spcBef>
                <a:spcPct val="0"/>
              </a:spcBef>
              <a:buNone/>
              <a:defRPr lang="en-US" sz="3200" b="1" i="0" kern="1200">
                <a:solidFill>
                  <a:schemeClr val="bg1"/>
                </a:solidFill>
                <a:latin typeface="Orgon Slab" panose="02000503000000020004" pitchFamily="2" charset="77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da-DK" sz="4800" dirty="0">
                <a:latin typeface="+mn-lt"/>
              </a:rPr>
              <a:t>Introduktionsforløb</a:t>
            </a:r>
          </a:p>
          <a:p>
            <a:r>
              <a:rPr lang="da-DK" sz="3600" dirty="0">
                <a:latin typeface="+mn-lt"/>
              </a:rPr>
              <a:t>for Fællestillidsrepræsentanter i Kreds Nordjylland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64EF68F-6D79-B94C-B6D7-34C5A4063BF9}"/>
              </a:ext>
            </a:extLst>
          </p:cNvPr>
          <p:cNvSpPr txBox="1">
            <a:spLocks/>
          </p:cNvSpPr>
          <p:nvPr/>
        </p:nvSpPr>
        <p:spPr>
          <a:xfrm>
            <a:off x="1475656" y="2870310"/>
            <a:ext cx="6192688" cy="1854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ts val="3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cap="all" baseline="0">
                <a:solidFill>
                  <a:schemeClr val="bg1"/>
                </a:solidFill>
                <a:latin typeface="Orgon Slab" panose="02000503000000020004" pitchFamily="2" charset="77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6B141B5F-18B5-5B46-BDB3-7DA04775AA48}"/>
              </a:ext>
            </a:extLst>
          </p:cNvPr>
          <p:cNvCxnSpPr/>
          <p:nvPr/>
        </p:nvCxnSpPr>
        <p:spPr>
          <a:xfrm>
            <a:off x="1547664" y="4110095"/>
            <a:ext cx="604867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F7CAC1F2-86E4-EB49-9EC4-D0417AEFC5EF}"/>
              </a:ext>
            </a:extLst>
          </p:cNvPr>
          <p:cNvCxnSpPr/>
          <p:nvPr/>
        </p:nvCxnSpPr>
        <p:spPr>
          <a:xfrm>
            <a:off x="1547664" y="1536126"/>
            <a:ext cx="604867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>
            <a:extLst>
              <a:ext uri="{FF2B5EF4-FFF2-40B4-BE49-F238E27FC236}">
                <a16:creationId xmlns:a16="http://schemas.microsoft.com/office/drawing/2014/main" id="{56B30801-E881-1D4C-B6FE-964FEF58ACBE}"/>
              </a:ext>
            </a:extLst>
          </p:cNvPr>
          <p:cNvSpPr/>
          <p:nvPr/>
        </p:nvSpPr>
        <p:spPr>
          <a:xfrm>
            <a:off x="467544" y="154459"/>
            <a:ext cx="8136904" cy="32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12" descr="DSR_Logotype_dansk.png">
            <a:extLst>
              <a:ext uri="{FF2B5EF4-FFF2-40B4-BE49-F238E27FC236}">
                <a16:creationId xmlns:a16="http://schemas.microsoft.com/office/drawing/2014/main" id="{92ED655B-FFA7-164B-AE26-87B7B0E79B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9567"/>
          <a:stretch/>
        </p:blipFill>
        <p:spPr>
          <a:xfrm>
            <a:off x="4788023" y="6021288"/>
            <a:ext cx="3959421" cy="76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65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076AE-6238-4214-AA0F-B7108962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>Attraktive og udviklende arbejdspladser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99BE64-EAAB-4626-88FB-F6F1E0B1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98423"/>
            <a:ext cx="6447211" cy="4114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200" dirty="0">
                <a:latin typeface="+mn-lt"/>
              </a:rPr>
              <a:t>Som FTR kan du være med til at formulere fundamentet for udvikling af en attraktiv og udviklende arbejdsplads, hvor den faglige kvalitet, trivsel og arbejdsglæde er i fokus.</a:t>
            </a:r>
            <a:br>
              <a:rPr lang="da-DK" sz="1200" dirty="0">
                <a:latin typeface="+mn-lt"/>
              </a:rPr>
            </a:br>
            <a:r>
              <a:rPr lang="da-DK" sz="1200" dirty="0">
                <a:latin typeface="+mn-lt"/>
              </a:rPr>
              <a:t>Du kan opnå medindflydelse og medbestemmelse i såvel uformelle som formelle fora ved at samarbejde med ledelsen, arbejdsmiljørepræsentanter, FTR-kolleger og øvrige samarbejdspartnere i netværket.</a:t>
            </a:r>
          </a:p>
          <a:p>
            <a:pPr marL="0" indent="0">
              <a:buNone/>
            </a:pPr>
            <a:r>
              <a:rPr lang="da-DK" sz="1200" dirty="0">
                <a:latin typeface="+mn-lt"/>
              </a:rPr>
              <a:t>Vær med til at facilitere involverende processer for medlemmerne, hvor I sammen identificerer problemstillinger og mulige løsninger. Du kan sætte udfordringerne på dagsordenen på medlemsmøder, i TR-kollegiet, gå i dialog med ledelsen og på dagsordenen i MED-udvalget.</a:t>
            </a:r>
          </a:p>
          <a:p>
            <a:pPr marL="0" indent="0">
              <a:buNone/>
            </a:pPr>
            <a:r>
              <a:rPr lang="da-DK" sz="1200" dirty="0">
                <a:effectLst/>
                <a:latin typeface="+mn-lt"/>
              </a:rPr>
              <a:t>På Forhandlingsfællesskabets hjemmeside findes alle relevante centrale overenskomster og aftaler.</a:t>
            </a:r>
            <a:endParaRPr lang="da-DK" sz="1200" dirty="0">
              <a:latin typeface="+mn-lt"/>
            </a:endParaRPr>
          </a:p>
          <a:p>
            <a:pPr marL="0" indent="0">
              <a:buNone/>
            </a:pPr>
            <a:endParaRPr lang="da-DK" sz="1200" dirty="0">
              <a:latin typeface="+mn-lt"/>
            </a:endParaRPr>
          </a:p>
          <a:p>
            <a:pPr marL="0" indent="0">
              <a:buNone/>
            </a:pPr>
            <a:r>
              <a:rPr lang="da-DK" sz="1200" b="1" dirty="0">
                <a:latin typeface="+mn-lt"/>
              </a:rPr>
              <a:t>Anbefalinger:</a:t>
            </a:r>
          </a:p>
          <a:p>
            <a:pPr marL="356400" indent="-230400">
              <a:spcBef>
                <a:spcPts val="500"/>
              </a:spcBef>
            </a:pPr>
            <a:r>
              <a:rPr lang="da-DK" sz="1200" dirty="0">
                <a:solidFill>
                  <a:srgbClr val="0070C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Arbejdstid</a:t>
            </a:r>
            <a:r>
              <a:rPr lang="da-DK" sz="1200" dirty="0">
                <a:solidFill>
                  <a:srgbClr val="0070C0"/>
                </a:solidFill>
                <a:latin typeface="+mn-lt"/>
              </a:rPr>
              <a:t> </a:t>
            </a:r>
          </a:p>
          <a:p>
            <a:pPr marL="356400" indent="-230400">
              <a:spcBef>
                <a:spcPts val="500"/>
              </a:spcBef>
            </a:pPr>
            <a:r>
              <a:rPr lang="da-DK" sz="1200" dirty="0">
                <a:latin typeface="+mn-lt"/>
              </a:rPr>
              <a:t>Overenskomster og aftaler / </a:t>
            </a:r>
            <a:r>
              <a:rPr lang="da-DK" sz="1200" dirty="0">
                <a:solidFill>
                  <a:srgbClr val="0070C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Forhandlingsfællesskabets hjemmeside </a:t>
            </a:r>
            <a:endParaRPr lang="da-DK" sz="1200" dirty="0">
              <a:solidFill>
                <a:srgbClr val="0070C0"/>
              </a:solidFill>
              <a:latin typeface="+mn-lt"/>
            </a:endParaRPr>
          </a:p>
          <a:p>
            <a:pPr marL="356400" indent="-230400">
              <a:spcBef>
                <a:spcPts val="500"/>
              </a:spcBef>
            </a:pPr>
            <a:r>
              <a:rPr lang="da-DK" sz="1200" dirty="0">
                <a:latin typeface="+mn-lt"/>
              </a:rPr>
              <a:t>Arbejdsmiljø </a:t>
            </a:r>
          </a:p>
          <a:p>
            <a:pPr marL="356400" indent="-230400">
              <a:spcBef>
                <a:spcPts val="500"/>
              </a:spcBef>
            </a:pPr>
            <a:r>
              <a:rPr lang="da-DK" sz="1200" dirty="0">
                <a:latin typeface="+mn-lt"/>
              </a:rPr>
              <a:t>Rekruttering / fastholdelse</a:t>
            </a:r>
          </a:p>
          <a:p>
            <a:pPr marL="356400" indent="-230400">
              <a:spcBef>
                <a:spcPts val="500"/>
              </a:spcBef>
            </a:pPr>
            <a:r>
              <a:rPr lang="da-DK" sz="1200" dirty="0">
                <a:latin typeface="+mn-lt"/>
              </a:rPr>
              <a:t>Normering</a:t>
            </a:r>
          </a:p>
          <a:p>
            <a:pPr marL="356400" indent="-230400">
              <a:spcBef>
                <a:spcPts val="500"/>
              </a:spcBef>
            </a:pPr>
            <a:r>
              <a:rPr lang="da-DK" sz="1200" dirty="0">
                <a:latin typeface="+mn-lt"/>
              </a:rPr>
              <a:t>Ferievejledninger – se mere på Forhandlingsfællesskabet hjemmeside </a:t>
            </a:r>
            <a:r>
              <a:rPr lang="da-DK" sz="1200" dirty="0">
                <a:solidFill>
                  <a:srgbClr val="0070C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</a:t>
            </a:r>
            <a:endParaRPr lang="da-DK" sz="1200" dirty="0">
              <a:solidFill>
                <a:srgbClr val="0070C0"/>
              </a:solidFill>
              <a:latin typeface="+mn-lt"/>
            </a:endParaRPr>
          </a:p>
          <a:p>
            <a:pPr marL="356400" indent="-230400">
              <a:spcBef>
                <a:spcPts val="500"/>
              </a:spcBef>
            </a:pPr>
            <a:r>
              <a:rPr lang="da-DK" sz="1200" dirty="0">
                <a:latin typeface="+mn-lt"/>
              </a:rPr>
              <a:t>BFA – Branche Fællesskab Arbejdsmiljø  – </a:t>
            </a:r>
            <a:r>
              <a:rPr lang="da-DK" sz="1200" dirty="0">
                <a:solidFill>
                  <a:srgbClr val="0070C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 gode modtagelse</a:t>
            </a:r>
            <a:endParaRPr lang="da-DK" sz="1200" dirty="0">
              <a:solidFill>
                <a:srgbClr val="0070C0"/>
              </a:solidFill>
              <a:latin typeface="+mn-lt"/>
            </a:endParaRPr>
          </a:p>
          <a:p>
            <a:pPr marL="0" indent="0">
              <a:buNone/>
            </a:pPr>
            <a:endParaRPr lang="da-DK" sz="1400" dirty="0">
              <a:latin typeface="+mn-lt"/>
            </a:endParaRPr>
          </a:p>
          <a:p>
            <a:pPr marL="0" indent="0">
              <a:buNone/>
            </a:pPr>
            <a:endParaRPr lang="da-DK" sz="1400" dirty="0"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5D74E4E-A7A3-48BB-8D40-A48D2627B2B4}"/>
              </a:ext>
            </a:extLst>
          </p:cNvPr>
          <p:cNvSpPr/>
          <p:nvPr/>
        </p:nvSpPr>
        <p:spPr>
          <a:xfrm>
            <a:off x="7536129" y="6198045"/>
            <a:ext cx="97922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6F2650C9-DAA7-4979-A619-01398D918B3F}"/>
              </a:ext>
            </a:extLst>
          </p:cNvPr>
          <p:cNvCxnSpPr/>
          <p:nvPr/>
        </p:nvCxnSpPr>
        <p:spPr>
          <a:xfrm>
            <a:off x="7536129" y="1705232"/>
            <a:ext cx="9792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felt 5">
            <a:extLst>
              <a:ext uri="{FF2B5EF4-FFF2-40B4-BE49-F238E27FC236}">
                <a16:creationId xmlns:a16="http://schemas.microsoft.com/office/drawing/2014/main" id="{67517841-EB0A-419E-A2DD-AF47297C30B7}"/>
              </a:ext>
            </a:extLst>
          </p:cNvPr>
          <p:cNvSpPr txBox="1"/>
          <p:nvPr/>
        </p:nvSpPr>
        <p:spPr>
          <a:xfrm>
            <a:off x="7486650" y="1707533"/>
            <a:ext cx="161255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cap="all" dirty="0">
                <a:solidFill>
                  <a:schemeClr val="bg1">
                    <a:lumMod val="50000"/>
                  </a:schemeClr>
                </a:solidFill>
              </a:rPr>
              <a:t>Eksterne links</a:t>
            </a:r>
          </a:p>
          <a:p>
            <a:endParaRPr lang="da-DK" sz="900" u="sng" dirty="0">
              <a:solidFill>
                <a:srgbClr val="C00000"/>
              </a:solidFill>
              <a:latin typeface="Orgon Slab" panose="02000503000000020004" pitchFamily="2" charset="77"/>
            </a:endParaRPr>
          </a:p>
          <a:p>
            <a:r>
              <a:rPr lang="da-DK" sz="900" dirty="0">
                <a:solidFill>
                  <a:srgbClr val="0070C0"/>
                </a:solidFill>
                <a:hlinkClick r:id="rId6"/>
              </a:rPr>
              <a:t>Sådan arbejder Kreds Nordjylland for løn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  <a:highlight>
                <a:srgbClr val="FFFF00"/>
              </a:highlight>
            </a:endParaRPr>
          </a:p>
          <a:p>
            <a:r>
              <a:rPr lang="da-DK" sz="9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Vejledning til rollen som bisidder for en kollega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8"/>
              </a:rPr>
              <a:t>Kreds Nordjyllands arbejdsmiljøstrategi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Arbejdstidsaftaler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Forhandlingsfællesskabets hjemmeside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Ferieregler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C00000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BFA- Branche Fællesskab Arbejdsmiljø – Den gode modtagelse</a:t>
            </a:r>
            <a:endParaRPr lang="da-DK" sz="900" dirty="0">
              <a:solidFill>
                <a:srgbClr val="0070C0"/>
              </a:solidFill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4FCE68A-6ADC-498B-88B7-F1ED65BD1861}"/>
              </a:ext>
            </a:extLst>
          </p:cNvPr>
          <p:cNvSpPr txBox="1"/>
          <p:nvPr/>
        </p:nvSpPr>
        <p:spPr>
          <a:xfrm>
            <a:off x="6820930" y="6400352"/>
            <a:ext cx="1797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00" u="sng" dirty="0"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&lt;&lt; Tilbage til oversigten</a:t>
            </a:r>
            <a:endParaRPr lang="da-DK" sz="900" u="sng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2C449175-CC71-43A7-99A4-96016FAE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395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076AE-6238-4214-AA0F-B7108962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>Faglighed og sundhedspolitik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99BE64-EAAB-4626-88FB-F6F1E0B1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03676"/>
            <a:ext cx="6447211" cy="5130648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4214813" algn="l"/>
              </a:tabLst>
            </a:pPr>
            <a:r>
              <a:rPr lang="da-DK" sz="1200" dirty="0">
                <a:latin typeface="+mn-lt"/>
              </a:rPr>
              <a:t>				FTR arbejder både i forhold til et 	lokalt niveau, men også i et 	større sundhedspolitisk 	perspektiv med sygeplejefaget, 	sundhedspolitik, løn og 	ansættelse samt organisationens 	udvikling.</a:t>
            </a:r>
          </a:p>
          <a:p>
            <a:pPr marL="0" indent="0" defTabSz="1054100">
              <a:buNone/>
              <a:tabLst>
                <a:tab pos="4214813" algn="l"/>
              </a:tabLst>
            </a:pPr>
            <a:r>
              <a:rPr lang="da-DK" sz="1200" dirty="0">
                <a:latin typeface="+mn-lt"/>
              </a:rPr>
              <a:t>		FTR deltager i og understøtter 		sygeplejerskers deltagelse 		i forandringsprocesser på 		arbejdspladsen.</a:t>
            </a:r>
          </a:p>
          <a:p>
            <a:pPr marL="0" indent="0" defTabSz="1054100">
              <a:buNone/>
              <a:tabLst>
                <a:tab pos="4214813" algn="l"/>
              </a:tabLst>
            </a:pPr>
            <a:endParaRPr lang="da-DK" sz="1200" dirty="0">
              <a:latin typeface="+mn-lt"/>
            </a:endParaRPr>
          </a:p>
          <a:p>
            <a:pPr marL="0" indent="0" defTabSz="1054100">
              <a:buNone/>
            </a:pPr>
            <a:endParaRPr lang="da-DK" sz="1200" dirty="0">
              <a:latin typeface="+mn-lt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da-DK" sz="1200" b="1" dirty="0">
                <a:latin typeface="+mn-lt"/>
              </a:rPr>
              <a:t>Hvordan tænker man politisk som FTR?</a:t>
            </a:r>
          </a:p>
          <a:p>
            <a:pPr marL="356400">
              <a:spcBef>
                <a:spcPts val="500"/>
              </a:spcBef>
            </a:pPr>
            <a:r>
              <a:rPr lang="da-DK" sz="1200" dirty="0">
                <a:latin typeface="+mn-lt"/>
              </a:rPr>
              <a:t>Indføring i det politiske arbejde – hvorfor, hvad og hvordan tænke sundhed ...</a:t>
            </a:r>
          </a:p>
          <a:p>
            <a:pPr marL="356400">
              <a:spcBef>
                <a:spcPts val="500"/>
              </a:spcBef>
            </a:pPr>
            <a:r>
              <a:rPr lang="da-DK" sz="1200" dirty="0">
                <a:latin typeface="+mn-lt"/>
              </a:rPr>
              <a:t>Sætte politisk retning som FTR i MED, TR-kollegiet og andre relevante fora</a:t>
            </a:r>
          </a:p>
          <a:p>
            <a:pPr marL="356400">
              <a:spcBef>
                <a:spcPts val="500"/>
              </a:spcBef>
            </a:pPr>
            <a:r>
              <a:rPr lang="da-DK" sz="1200" dirty="0">
                <a:latin typeface="+mn-lt"/>
              </a:rPr>
              <a:t>Argumentation og indflydelse – hvordan?</a:t>
            </a:r>
          </a:p>
          <a:p>
            <a:pPr marL="356400">
              <a:spcBef>
                <a:spcPts val="500"/>
              </a:spcBef>
            </a:pPr>
            <a:r>
              <a:rPr lang="da-DK" sz="1200" dirty="0">
                <a:latin typeface="+mn-lt"/>
              </a:rPr>
              <a:t>Opsamle viden og tendenser fra arbejdspladserne</a:t>
            </a:r>
          </a:p>
          <a:p>
            <a:pPr marL="356400">
              <a:spcBef>
                <a:spcPts val="500"/>
              </a:spcBef>
            </a:pPr>
            <a:r>
              <a:rPr lang="da-DK" sz="1200" dirty="0">
                <a:latin typeface="+mn-lt"/>
              </a:rPr>
              <a:t>Sammenhænge op/ned, ind/ud af organisationen – hvordan?</a:t>
            </a:r>
          </a:p>
          <a:p>
            <a:pPr marL="356400">
              <a:spcBef>
                <a:spcPts val="500"/>
              </a:spcBef>
            </a:pPr>
            <a:r>
              <a:rPr lang="da-DK" sz="1200" dirty="0">
                <a:latin typeface="+mn-lt"/>
              </a:rPr>
              <a:t>Sætte politiske temaer til debat i forskellige fora</a:t>
            </a:r>
            <a:endParaRPr lang="da-DK" sz="1200" b="1" dirty="0">
              <a:latin typeface="+mn-lt"/>
            </a:endParaRPr>
          </a:p>
          <a:p>
            <a:pPr marL="0" indent="0">
              <a:buNone/>
            </a:pPr>
            <a:endParaRPr lang="da-DK" sz="1400" dirty="0"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812F17D-7C50-4EB2-9CDC-FE514A3A3F3C}"/>
              </a:ext>
            </a:extLst>
          </p:cNvPr>
          <p:cNvSpPr/>
          <p:nvPr/>
        </p:nvSpPr>
        <p:spPr>
          <a:xfrm>
            <a:off x="7486650" y="5882405"/>
            <a:ext cx="97922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65C012B1-2922-4B4F-8A6E-0128BF6CE7F9}"/>
              </a:ext>
            </a:extLst>
          </p:cNvPr>
          <p:cNvCxnSpPr/>
          <p:nvPr/>
        </p:nvCxnSpPr>
        <p:spPr>
          <a:xfrm>
            <a:off x="7536129" y="1705232"/>
            <a:ext cx="9792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felt 5">
            <a:extLst>
              <a:ext uri="{FF2B5EF4-FFF2-40B4-BE49-F238E27FC236}">
                <a16:creationId xmlns:a16="http://schemas.microsoft.com/office/drawing/2014/main" id="{C18D5FF3-0376-4E87-816E-C07C6EF27B7B}"/>
              </a:ext>
            </a:extLst>
          </p:cNvPr>
          <p:cNvSpPr txBox="1"/>
          <p:nvPr/>
        </p:nvSpPr>
        <p:spPr>
          <a:xfrm>
            <a:off x="7447451" y="1669368"/>
            <a:ext cx="161255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cap="all" dirty="0">
                <a:solidFill>
                  <a:schemeClr val="bg1">
                    <a:lumMod val="50000"/>
                  </a:schemeClr>
                </a:solidFill>
              </a:rPr>
              <a:t>Eksterne links</a:t>
            </a:r>
          </a:p>
          <a:p>
            <a:endParaRPr lang="da-DK" sz="900" u="sng" dirty="0">
              <a:solidFill>
                <a:srgbClr val="C00000"/>
              </a:solidFill>
              <a:latin typeface="Orgon Slab" panose="02000503000000020004" pitchFamily="2" charset="77"/>
            </a:endParaRPr>
          </a:p>
          <a:p>
            <a:r>
              <a:rPr lang="da-DK" sz="900" dirty="0">
                <a:solidFill>
                  <a:srgbClr val="0070C0"/>
                </a:solidFill>
                <a:hlinkClick r:id="rId2"/>
              </a:rPr>
              <a:t>Sådan arbejder Kreds Nordjylland for løn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Sundhedspolitik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C00000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 udvalg – strategisk indflydelse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C00000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Problembehandlingshjulet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C00000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Handlekraftige fællesskaber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C00000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7"/>
              </a:rPr>
              <a:t>Kreds Nordjylland – Strategier og indsatser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C00000"/>
              </a:solidFill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4F9040F3-4A3B-474D-9F89-F2E65546A202}"/>
              </a:ext>
            </a:extLst>
          </p:cNvPr>
          <p:cNvSpPr txBox="1"/>
          <p:nvPr/>
        </p:nvSpPr>
        <p:spPr>
          <a:xfrm>
            <a:off x="6820930" y="6400352"/>
            <a:ext cx="1797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00" u="sng" dirty="0"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&lt;&lt; Tilbage til oversigten</a:t>
            </a:r>
            <a:endParaRPr lang="da-DK" sz="900" u="sng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176FCA53-AE7B-4A04-AEAE-56484056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BA92A3A-B11B-4A4A-B6EC-138361A47B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420" y="1705232"/>
            <a:ext cx="3880579" cy="2196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427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076AE-6238-4214-AA0F-B7108962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>Strategi og udvikling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99BE64-EAAB-4626-88FB-F6F1E0B1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82" y="1453478"/>
            <a:ext cx="6447211" cy="4756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200" dirty="0">
                <a:latin typeface="+mn-lt"/>
              </a:rPr>
              <a:t>Når FTR deltager i samspil med medlemmer, arbejdsmiljørepræsentant, leder og øvrige samarbejdspartnere, styrkes den fælles handlekraft.</a:t>
            </a:r>
            <a:br>
              <a:rPr lang="da-DK" sz="1200" dirty="0">
                <a:latin typeface="+mn-lt"/>
              </a:rPr>
            </a:br>
            <a:r>
              <a:rPr lang="da-DK" sz="1200" dirty="0">
                <a:latin typeface="+mn-lt"/>
              </a:rPr>
              <a:t>Ved at arbejde strategisk og fagpolitisk sætter FTR præg på arbejdspladsen, dens udvikling og bidrager til at oversætte politiske holdninger og strategier til medlemmerne.</a:t>
            </a:r>
          </a:p>
          <a:p>
            <a:pPr marL="0" indent="0">
              <a:buNone/>
            </a:pPr>
            <a:r>
              <a:rPr lang="da-DK" sz="1200" dirty="0">
                <a:latin typeface="+mn-lt"/>
              </a:rPr>
              <a:t>Det strategiske og fagpolitiske arbejde er også med til at sikre sammenhæng mellem udfordringerne på arbejdspladsen og de overordnede visioner og planer i kommunen, region, stat eller på det private arbejdsmarked.</a:t>
            </a:r>
          </a:p>
          <a:p>
            <a:pPr marL="0" indent="0">
              <a:buNone/>
            </a:pPr>
            <a:endParaRPr lang="da-DK" sz="1200" dirty="0">
              <a:latin typeface="+mn-lt"/>
            </a:endParaRPr>
          </a:p>
          <a:p>
            <a:pPr marL="0" indent="0">
              <a:buNone/>
            </a:pPr>
            <a:r>
              <a:rPr lang="da-DK" sz="1200" b="1" dirty="0">
                <a:latin typeface="+mn-lt"/>
              </a:rPr>
              <a:t>Anbefalinger:</a:t>
            </a:r>
          </a:p>
          <a:p>
            <a:pPr marL="356400">
              <a:spcBef>
                <a:spcPts val="500"/>
              </a:spcBef>
            </a:pPr>
            <a:r>
              <a:rPr lang="da-DK" sz="1200" dirty="0">
                <a:latin typeface="+mn-lt"/>
                <a:hlinkClick r:id="rId2"/>
              </a:rPr>
              <a:t>Strategier Kreds Nordjylland</a:t>
            </a:r>
            <a:br>
              <a:rPr lang="da-DK" sz="1200" dirty="0">
                <a:latin typeface="+mn-lt"/>
              </a:rPr>
            </a:br>
            <a:r>
              <a:rPr lang="da-DK" sz="1200" dirty="0">
                <a:latin typeface="+mn-lt"/>
              </a:rPr>
              <a:t>Bruges som afsæt for inspiration og som et udgangspunkt for gensidige forventninger.</a:t>
            </a:r>
          </a:p>
          <a:p>
            <a:pPr marL="356400">
              <a:spcBef>
                <a:spcPts val="500"/>
              </a:spcBef>
            </a:pPr>
            <a:r>
              <a:rPr lang="da-DK" sz="1200" dirty="0">
                <a:solidFill>
                  <a:srgbClr val="0070C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Lobbyisme</a:t>
            </a:r>
            <a:r>
              <a:rPr lang="da-DK" sz="1200" dirty="0">
                <a:solidFill>
                  <a:srgbClr val="0070C0"/>
                </a:solidFill>
                <a:latin typeface="+mn-lt"/>
              </a:rPr>
              <a:t> </a:t>
            </a:r>
            <a:endParaRPr lang="da-DK" sz="1200" dirty="0">
              <a:solidFill>
                <a:srgbClr val="0070C0"/>
              </a:solidFill>
              <a:latin typeface="+mn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56400">
              <a:spcBef>
                <a:spcPts val="500"/>
              </a:spcBef>
            </a:pPr>
            <a:r>
              <a:rPr lang="da-DK" sz="1200" dirty="0">
                <a:latin typeface="+mn-lt"/>
              </a:rPr>
              <a:t>Mødeledelse</a:t>
            </a:r>
          </a:p>
          <a:p>
            <a:pPr marL="356400">
              <a:spcBef>
                <a:spcPts val="500"/>
              </a:spcBef>
            </a:pPr>
            <a:r>
              <a:rPr lang="da-DK" sz="1200" dirty="0" err="1">
                <a:solidFill>
                  <a:srgbClr val="BD5053"/>
                </a:solidFill>
                <a:latin typeface="+mn-lt"/>
                <a:hlinkClick r:id="rId4"/>
              </a:rPr>
              <a:t>Facilitering</a:t>
            </a:r>
            <a:endParaRPr lang="da-DK" sz="1200" dirty="0">
              <a:solidFill>
                <a:srgbClr val="BD5053"/>
              </a:solidFill>
              <a:latin typeface="+mn-lt"/>
            </a:endParaRPr>
          </a:p>
          <a:p>
            <a:pPr marL="356400">
              <a:spcBef>
                <a:spcPts val="500"/>
              </a:spcBef>
            </a:pPr>
            <a:r>
              <a:rPr lang="da-DK" sz="1200" dirty="0">
                <a:solidFill>
                  <a:srgbClr val="BD5053"/>
                </a:solidFill>
                <a:latin typeface="+mn-lt"/>
                <a:hlinkClick r:id="rId5"/>
              </a:rPr>
              <a:t>Kreds Nordjyllands side for FTR</a:t>
            </a:r>
            <a:endParaRPr lang="da-DK" sz="1200" dirty="0">
              <a:solidFill>
                <a:srgbClr val="BD5053"/>
              </a:solidFill>
              <a:latin typeface="+mn-lt"/>
            </a:endParaRPr>
          </a:p>
          <a:p>
            <a:pPr marL="356400">
              <a:spcBef>
                <a:spcPts val="500"/>
              </a:spcBef>
            </a:pPr>
            <a:r>
              <a:rPr lang="da-DK" sz="1200" dirty="0">
                <a:latin typeface="+mn-lt"/>
              </a:rPr>
              <a:t>Hvad er </a:t>
            </a:r>
            <a:r>
              <a:rPr lang="da-DK" sz="1200" dirty="0">
                <a:solidFill>
                  <a:srgbClr val="0070C0"/>
                </a:solidFill>
                <a:latin typeface="+mn-lt"/>
                <a:hlinkClick r:id="rId6"/>
              </a:rPr>
              <a:t>Kreds Nordjylland</a:t>
            </a:r>
            <a:r>
              <a:rPr lang="da-DK" sz="1200" dirty="0">
                <a:latin typeface="+mn-lt"/>
                <a:hlinkClick r:id="rId6"/>
              </a:rPr>
              <a:t> </a:t>
            </a:r>
            <a:r>
              <a:rPr lang="da-DK" sz="1200" dirty="0">
                <a:latin typeface="+mn-lt"/>
              </a:rPr>
              <a:t>optaget af?</a:t>
            </a:r>
          </a:p>
          <a:p>
            <a:pPr marL="127800" indent="0">
              <a:spcBef>
                <a:spcPts val="500"/>
              </a:spcBef>
              <a:buNone/>
            </a:pPr>
            <a:endParaRPr lang="da-DK" sz="1400" dirty="0">
              <a:latin typeface="+mn-lt"/>
            </a:endParaRPr>
          </a:p>
          <a:p>
            <a:pPr marL="0" indent="0">
              <a:buNone/>
            </a:pPr>
            <a:endParaRPr lang="da-DK" sz="1600" dirty="0">
              <a:latin typeface="+mn-lt"/>
            </a:endParaRPr>
          </a:p>
          <a:p>
            <a:pPr marL="0" indent="0">
              <a:buNone/>
            </a:pPr>
            <a:endParaRPr lang="da-DK" sz="1400" dirty="0"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0129AEF-A84D-4A4E-BDC0-C73F1678F0ED}"/>
              </a:ext>
            </a:extLst>
          </p:cNvPr>
          <p:cNvSpPr/>
          <p:nvPr/>
        </p:nvSpPr>
        <p:spPr>
          <a:xfrm>
            <a:off x="7536129" y="5471062"/>
            <a:ext cx="97922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4542349F-2C04-4971-AA31-CB59AACDFF01}"/>
              </a:ext>
            </a:extLst>
          </p:cNvPr>
          <p:cNvCxnSpPr>
            <a:cxnSpLocks/>
          </p:cNvCxnSpPr>
          <p:nvPr/>
        </p:nvCxnSpPr>
        <p:spPr>
          <a:xfrm>
            <a:off x="7536129" y="1705232"/>
            <a:ext cx="9792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77C3E932-7913-4D6B-90D0-AE07DA3CC922}"/>
              </a:ext>
            </a:extLst>
          </p:cNvPr>
          <p:cNvSpPr txBox="1"/>
          <p:nvPr/>
        </p:nvSpPr>
        <p:spPr>
          <a:xfrm>
            <a:off x="7486650" y="1705232"/>
            <a:ext cx="16125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cap="all" dirty="0">
                <a:solidFill>
                  <a:schemeClr val="bg1">
                    <a:lumMod val="50000"/>
                  </a:schemeClr>
                </a:solidFill>
              </a:rPr>
              <a:t>Eksterne links</a:t>
            </a:r>
          </a:p>
          <a:p>
            <a:endParaRPr lang="da-DK" sz="900" u="sng" dirty="0">
              <a:solidFill>
                <a:srgbClr val="BD5053"/>
              </a:solidFill>
              <a:latin typeface="Orgon Slab" panose="02000503000000020004" pitchFamily="2" charset="77"/>
            </a:endParaRPr>
          </a:p>
          <a:p>
            <a:r>
              <a:rPr lang="da-DK" sz="9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Udviklingsretning</a:t>
            </a:r>
            <a:endParaRPr lang="da-DK" sz="900" dirty="0">
              <a:solidFill>
                <a:srgbClr val="0070C0"/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da-DK" sz="900" dirty="0">
              <a:solidFill>
                <a:srgbClr val="B3B4B3"/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da-DK" sz="900" dirty="0">
                <a:latin typeface="+mn-lt"/>
                <a:hlinkClick r:id="rId2"/>
              </a:rPr>
              <a:t>Strategier Kreds Nordjylland</a:t>
            </a:r>
            <a:endParaRPr lang="da-DK" sz="900" dirty="0">
              <a:latin typeface="+mn-lt"/>
            </a:endParaRPr>
          </a:p>
          <a:p>
            <a:endParaRPr lang="da-DK" sz="900" dirty="0">
              <a:solidFill>
                <a:srgbClr val="BD5053"/>
              </a:solidFill>
              <a:latin typeface="Orgon Slab" panose="02000503000000020004" pitchFamily="2" charset="77"/>
            </a:endParaRPr>
          </a:p>
          <a:p>
            <a:r>
              <a:rPr lang="da-DK" sz="900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Vejledning til rollen som bisidder for en kollega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  <a:highlight>
                <a:srgbClr val="FFFF00"/>
              </a:highlight>
              <a:latin typeface="Orgon Slab" panose="02000503000000020004" pitchFamily="2" charset="77"/>
            </a:endParaRPr>
          </a:p>
          <a:p>
            <a:r>
              <a:rPr lang="da-DK" sz="900" dirty="0" err="1">
                <a:solidFill>
                  <a:srgbClr val="0070C0"/>
                </a:solidFill>
                <a:hlinkClick r:id="rId10"/>
              </a:rPr>
              <a:t>FTR’s</a:t>
            </a:r>
            <a:r>
              <a:rPr lang="da-DK" sz="900" dirty="0">
                <a:solidFill>
                  <a:srgbClr val="0070C0"/>
                </a:solidFill>
                <a:hlinkClick r:id="rId10"/>
              </a:rPr>
              <a:t> platform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0070C0"/>
              </a:solidFill>
              <a:latin typeface="+mn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da-DK" sz="900" dirty="0">
                <a:solidFill>
                  <a:srgbClr val="0070C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Lobbyisme</a:t>
            </a:r>
            <a:r>
              <a:rPr lang="da-DK" sz="900" dirty="0">
                <a:solidFill>
                  <a:srgbClr val="0070C0"/>
                </a:solidFill>
                <a:latin typeface="+mn-lt"/>
              </a:rPr>
              <a:t> </a:t>
            </a:r>
            <a:endParaRPr lang="da-DK" sz="900" dirty="0">
              <a:solidFill>
                <a:srgbClr val="0070C0"/>
              </a:solidFill>
              <a:latin typeface="+mn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Mødeleder – vær klar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Hvad er Kreds Nordjylland optaget af?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 err="1">
                <a:solidFill>
                  <a:srgbClr val="BD5053"/>
                </a:solidFill>
                <a:hlinkClick r:id="rId4"/>
              </a:rPr>
              <a:t>Facilitering</a:t>
            </a:r>
            <a:endParaRPr lang="da-DK" sz="900" dirty="0">
              <a:solidFill>
                <a:srgbClr val="BD5053"/>
              </a:solidFill>
            </a:endParaRPr>
          </a:p>
          <a:p>
            <a:endParaRPr lang="da-DK" sz="900" dirty="0">
              <a:solidFill>
                <a:srgbClr val="BD5053"/>
              </a:solidFill>
              <a:highlight>
                <a:srgbClr val="FFFF00"/>
              </a:highlight>
            </a:endParaRPr>
          </a:p>
          <a:p>
            <a:r>
              <a:rPr lang="da-DK" sz="900" dirty="0">
                <a:solidFill>
                  <a:srgbClr val="BD5053"/>
                </a:solidFill>
                <a:hlinkClick r:id="rId12"/>
              </a:rPr>
              <a:t>Idekatalog til FTR</a:t>
            </a:r>
            <a:endParaRPr lang="da-DK" sz="900" dirty="0">
              <a:solidFill>
                <a:srgbClr val="BD5053"/>
              </a:solidFill>
            </a:endParaRPr>
          </a:p>
          <a:p>
            <a:endParaRPr lang="da-DK" sz="900" dirty="0">
              <a:solidFill>
                <a:srgbClr val="C00000"/>
              </a:solidFill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8C36C93-BFC2-49F6-B6A9-776434FEF2D2}"/>
              </a:ext>
            </a:extLst>
          </p:cNvPr>
          <p:cNvSpPr txBox="1"/>
          <p:nvPr/>
        </p:nvSpPr>
        <p:spPr>
          <a:xfrm>
            <a:off x="6820930" y="6400352"/>
            <a:ext cx="1797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00" u="sng" dirty="0"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&lt;&lt; Tilbage til oversigten</a:t>
            </a:r>
            <a:endParaRPr lang="da-DK" sz="900" u="sng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8D17F1DC-F88A-4090-BCE2-82353BE4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D0A6D3CA-02DC-4EEE-818C-972DA6F432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48887" y="4325995"/>
            <a:ext cx="3159772" cy="2092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849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076AE-6238-4214-AA0F-B7108962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>Arbejdsmiljø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0129AEF-A84D-4A4E-BDC0-C73F1678F0ED}"/>
              </a:ext>
            </a:extLst>
          </p:cNvPr>
          <p:cNvSpPr/>
          <p:nvPr/>
        </p:nvSpPr>
        <p:spPr>
          <a:xfrm>
            <a:off x="7536129" y="5978202"/>
            <a:ext cx="97922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4542349F-2C04-4971-AA31-CB59AACDFF01}"/>
              </a:ext>
            </a:extLst>
          </p:cNvPr>
          <p:cNvCxnSpPr>
            <a:cxnSpLocks/>
          </p:cNvCxnSpPr>
          <p:nvPr/>
        </p:nvCxnSpPr>
        <p:spPr>
          <a:xfrm>
            <a:off x="7536129" y="1705232"/>
            <a:ext cx="9792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77C3E932-7913-4D6B-90D0-AE07DA3CC922}"/>
              </a:ext>
            </a:extLst>
          </p:cNvPr>
          <p:cNvSpPr txBox="1"/>
          <p:nvPr/>
        </p:nvSpPr>
        <p:spPr>
          <a:xfrm>
            <a:off x="7486650" y="1705232"/>
            <a:ext cx="161255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cap="all" dirty="0">
                <a:solidFill>
                  <a:schemeClr val="bg1">
                    <a:lumMod val="50000"/>
                  </a:schemeClr>
                </a:solidFill>
              </a:rPr>
              <a:t>Eksterne links</a:t>
            </a:r>
          </a:p>
          <a:p>
            <a:endParaRPr lang="da-DK" sz="900" u="sng" dirty="0">
              <a:solidFill>
                <a:srgbClr val="C00000"/>
              </a:solidFill>
              <a:latin typeface="Orgon Slab" panose="02000503000000020004" pitchFamily="2" charset="77"/>
            </a:endParaRPr>
          </a:p>
          <a:p>
            <a:r>
              <a:rPr lang="da-DK" sz="900" dirty="0">
                <a:solidFill>
                  <a:srgbClr val="C00000"/>
                </a:solidFill>
                <a:hlinkClick r:id="rId2"/>
              </a:rPr>
              <a:t>AMiR i Nordjylland</a:t>
            </a:r>
            <a:endParaRPr lang="da-DK" sz="900" dirty="0">
              <a:solidFill>
                <a:srgbClr val="C00000"/>
              </a:solidFill>
            </a:endParaRPr>
          </a:p>
          <a:p>
            <a:endParaRPr lang="da-DK" sz="900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r>
              <a:rPr lang="da-DK" sz="9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Retten til et sikkert og sundt arbejdsmiljø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C00000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4"/>
              </a:rPr>
              <a:t>Kreds Nordjyllands arbejdsmiljøstrategi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C00000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Sæt arbejdspres på dagsordenen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C00000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SATH-rapporterne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7"/>
              </a:rPr>
              <a:t>Kreds Nordjyllands arbejdsmiljøindsats</a:t>
            </a:r>
            <a:endParaRPr lang="da-DK" sz="900" dirty="0">
              <a:solidFill>
                <a:srgbClr val="0070C0"/>
              </a:solidFill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8C36C93-BFC2-49F6-B6A9-776434FEF2D2}"/>
              </a:ext>
            </a:extLst>
          </p:cNvPr>
          <p:cNvSpPr txBox="1"/>
          <p:nvPr/>
        </p:nvSpPr>
        <p:spPr>
          <a:xfrm>
            <a:off x="6820930" y="6400352"/>
            <a:ext cx="1797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00" u="sng" dirty="0"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&lt;&lt; Tilbage til oversigten</a:t>
            </a:r>
            <a:endParaRPr lang="da-DK" sz="900" u="sng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79E5756B-5820-4D02-B307-B3744263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FE73D11E-03A5-4195-BC42-8E08F5BE4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4813"/>
            <a:ext cx="6446838" cy="4079876"/>
          </a:xfrm>
        </p:spPr>
        <p:txBody>
          <a:bodyPr/>
          <a:lstStyle/>
          <a:p>
            <a:pPr marL="0" indent="0">
              <a:buNone/>
            </a:pPr>
            <a:endParaRPr lang="da-DK" sz="1600" b="1" dirty="0">
              <a:latin typeface="+mn-lt"/>
            </a:endParaRPr>
          </a:p>
          <a:p>
            <a:pPr marL="0" indent="0">
              <a:buNone/>
            </a:pPr>
            <a:r>
              <a:rPr lang="da-DK" b="1" dirty="0">
                <a:latin typeface="+mn-lt"/>
              </a:rPr>
              <a:t>”Der er arbejdsmiljø i alt”</a:t>
            </a:r>
            <a:endParaRPr lang="da-DK" dirty="0">
              <a:latin typeface="+mn-lt"/>
            </a:endParaRPr>
          </a:p>
          <a:p>
            <a:pPr algn="ctr"/>
            <a:endParaRPr lang="da-DK" sz="1600" dirty="0">
              <a:latin typeface="+mn-lt"/>
            </a:endParaRPr>
          </a:p>
          <a:p>
            <a:endParaRPr lang="da-DK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94C6683-C56D-4620-852D-1B945F945413}"/>
              </a:ext>
            </a:extLst>
          </p:cNvPr>
          <p:cNvSpPr/>
          <p:nvPr/>
        </p:nvSpPr>
        <p:spPr>
          <a:xfrm>
            <a:off x="4236136" y="2476049"/>
            <a:ext cx="1107764" cy="424598"/>
          </a:xfrm>
          <a:prstGeom prst="ellipse">
            <a:avLst/>
          </a:prstGeom>
          <a:solidFill>
            <a:srgbClr val="2A92B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Rollen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A2451C1-4BF8-4314-9B60-E3A0E5A95A7A}"/>
              </a:ext>
            </a:extLst>
          </p:cNvPr>
          <p:cNvSpPr/>
          <p:nvPr/>
        </p:nvSpPr>
        <p:spPr>
          <a:xfrm>
            <a:off x="4765691" y="4798075"/>
            <a:ext cx="1384944" cy="42459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Strategi 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0379E0A-3EB5-401A-8F14-AF080A5F9855}"/>
              </a:ext>
            </a:extLst>
          </p:cNvPr>
          <p:cNvSpPr/>
          <p:nvPr/>
        </p:nvSpPr>
        <p:spPr>
          <a:xfrm>
            <a:off x="4447608" y="3525921"/>
            <a:ext cx="2107254" cy="583978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Kompetencer 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17FED22-D747-4C06-BA1C-B29D7EC4E61A}"/>
              </a:ext>
            </a:extLst>
          </p:cNvPr>
          <p:cNvSpPr/>
          <p:nvPr/>
        </p:nvSpPr>
        <p:spPr>
          <a:xfrm>
            <a:off x="6000980" y="2755058"/>
            <a:ext cx="1107764" cy="583978"/>
          </a:xfrm>
          <a:prstGeom prst="ellipse">
            <a:avLst/>
          </a:prstGeom>
          <a:solidFill>
            <a:srgbClr val="F29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Politik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7B3C1B4-CC05-48C6-9B7B-259D63ECC947}"/>
              </a:ext>
            </a:extLst>
          </p:cNvPr>
          <p:cNvSpPr/>
          <p:nvPr/>
        </p:nvSpPr>
        <p:spPr>
          <a:xfrm>
            <a:off x="721730" y="2483091"/>
            <a:ext cx="363279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da-DK" sz="1200" dirty="0"/>
              <a:t>FTR som sparringspartner og støtteperson </a:t>
            </a:r>
            <a:br>
              <a:rPr lang="da-DK" sz="1200" dirty="0"/>
            </a:br>
            <a:r>
              <a:rPr lang="da-DK" sz="1200" dirty="0"/>
              <a:t>for de lokale repræsentanter</a:t>
            </a:r>
            <a:br>
              <a:rPr lang="da-DK" sz="1200" dirty="0"/>
            </a:br>
            <a:endParaRPr lang="da-DK" sz="1200" dirty="0"/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da-DK" sz="1200" dirty="0"/>
              <a:t>At inddrage arbejdsmiljørepræsentanten</a:t>
            </a:r>
            <a:br>
              <a:rPr lang="da-DK" sz="1200" dirty="0"/>
            </a:br>
            <a:endParaRPr lang="da-DK" sz="1200" dirty="0"/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da-DK" sz="1200" dirty="0"/>
              <a:t>Være garant og arbejde for at arbejdsmiljø er et fælles anliggende – også når det rammer den enkelte</a:t>
            </a:r>
            <a:br>
              <a:rPr lang="da-DK" sz="1200" dirty="0"/>
            </a:br>
            <a:endParaRPr lang="da-DK" sz="1200" dirty="0"/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da-DK" sz="1200" dirty="0"/>
              <a:t>I dialogen omkring arbejdsmiljø tages der afsæt i fagligheden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da-DK" sz="1200" dirty="0"/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da-DK" sz="1200" dirty="0"/>
              <a:t>At bidrage til TRIO-samarbejdet</a:t>
            </a:r>
          </a:p>
        </p:txBody>
      </p:sp>
    </p:spTree>
    <p:extLst>
      <p:ext uri="{BB962C8B-B14F-4D97-AF65-F5344CB8AC3E}">
        <p14:creationId xmlns:p14="http://schemas.microsoft.com/office/powerpoint/2010/main" val="32921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076AE-6238-4214-AA0F-B7108962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>Introduktion til kredsen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99BE64-EAAB-4626-88FB-F6F1E0B1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38556"/>
            <a:ext cx="6447211" cy="3620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>
                <a:latin typeface="+mn-lt"/>
              </a:rPr>
              <a:t>Hvem henvender du dig til, når du har brug for hjælp i kredsen</a:t>
            </a:r>
          </a:p>
          <a:p>
            <a:pPr marL="0" indent="0">
              <a:buNone/>
            </a:pPr>
            <a:endParaRPr lang="da-DK" sz="1400" b="1" dirty="0">
              <a:latin typeface="+mn-lt"/>
            </a:endParaRPr>
          </a:p>
          <a:p>
            <a:pPr marL="356400">
              <a:spcBef>
                <a:spcPts val="500"/>
              </a:spcBef>
            </a:pPr>
            <a:r>
              <a:rPr lang="da-DK" sz="1200" dirty="0">
                <a:latin typeface="+mn-lt"/>
              </a:rPr>
              <a:t>Konceptaktiviteter: Lene Linde Petersen</a:t>
            </a:r>
          </a:p>
          <a:p>
            <a:pPr marL="356400">
              <a:spcBef>
                <a:spcPts val="500"/>
              </a:spcBef>
            </a:pPr>
            <a:r>
              <a:rPr lang="da-DK" sz="1200" dirty="0">
                <a:latin typeface="+mn-lt"/>
              </a:rPr>
              <a:t>TR-indsatsen: Lene Linde Petersen</a:t>
            </a:r>
          </a:p>
          <a:p>
            <a:pPr marL="356400">
              <a:spcBef>
                <a:spcPts val="500"/>
              </a:spcBef>
            </a:pPr>
            <a:r>
              <a:rPr lang="da-DK" sz="1200" dirty="0">
                <a:latin typeface="+mn-lt"/>
              </a:rPr>
              <a:t>Digitale F(TR) valg: Morten Væver</a:t>
            </a:r>
          </a:p>
          <a:p>
            <a:pPr marL="356400">
              <a:spcBef>
                <a:spcPts val="500"/>
              </a:spcBef>
            </a:pPr>
            <a:r>
              <a:rPr lang="da-DK" sz="1200" dirty="0">
                <a:latin typeface="+mn-lt"/>
              </a:rPr>
              <a:t>TR-Grunduddannelse: Lene Linde Petersen</a:t>
            </a:r>
          </a:p>
          <a:p>
            <a:pPr marL="356400">
              <a:spcBef>
                <a:spcPts val="500"/>
              </a:spcBef>
            </a:pPr>
            <a:r>
              <a:rPr lang="da-DK" sz="1200" dirty="0">
                <a:latin typeface="+mn-lt"/>
              </a:rPr>
              <a:t>Arbejdsmiljø henvendelser: Lene Linde Petersen el. den faglig konsulent for området</a:t>
            </a:r>
          </a:p>
          <a:p>
            <a:pPr marL="356400">
              <a:spcBef>
                <a:spcPts val="500"/>
              </a:spcBef>
            </a:pPr>
            <a:r>
              <a:rPr lang="da-DK" sz="1200" dirty="0">
                <a:latin typeface="+mn-lt"/>
              </a:rPr>
              <a:t>Hjælp til kommunikation og håndtering af sociale medier: Carsten Lorenzen</a:t>
            </a:r>
            <a:endParaRPr lang="da-DK" sz="1200" dirty="0">
              <a:highlight>
                <a:srgbClr val="FFFF00"/>
              </a:highlight>
              <a:latin typeface="+mn-lt"/>
            </a:endParaRPr>
          </a:p>
          <a:p>
            <a:pPr marL="356400">
              <a:spcBef>
                <a:spcPts val="500"/>
              </a:spcBef>
            </a:pPr>
            <a:r>
              <a:rPr lang="da-DK" sz="1200" dirty="0">
                <a:latin typeface="+mn-lt"/>
              </a:rPr>
              <a:t>Ændringer vedr. TR: Helle Haggren</a:t>
            </a:r>
          </a:p>
          <a:p>
            <a:pPr marL="356400">
              <a:spcBef>
                <a:spcPts val="500"/>
              </a:spcBef>
            </a:pPr>
            <a:r>
              <a:rPr lang="da-DK" sz="1200" dirty="0">
                <a:latin typeface="+mn-lt"/>
              </a:rPr>
              <a:t>Ændringer til arbejdspladsregistreringer: Marianne Kærgaard</a:t>
            </a:r>
          </a:p>
          <a:p>
            <a:pPr marL="356400">
              <a:spcBef>
                <a:spcPts val="500"/>
              </a:spcBef>
            </a:pPr>
            <a:r>
              <a:rPr lang="da-DK" sz="1200" dirty="0">
                <a:latin typeface="+mn-lt"/>
              </a:rPr>
              <a:t>Medlemstjek, booking af mødelokaler, hilsen til sygemeldte mv.: Hos sekretærerne</a:t>
            </a:r>
          </a:p>
          <a:p>
            <a:pPr marL="356400">
              <a:spcBef>
                <a:spcPts val="500"/>
              </a:spcBef>
            </a:pPr>
            <a:r>
              <a:rPr lang="da-DK" sz="1200" dirty="0">
                <a:latin typeface="+mn-lt"/>
              </a:rPr>
              <a:t>SLS / sygeplejestuderende – kredsnæstforkvinde Pia Jødal Næss-Schmidt</a:t>
            </a:r>
            <a:endParaRPr lang="da-DK" sz="1200" dirty="0">
              <a:solidFill>
                <a:srgbClr val="0070C0"/>
              </a:solidFill>
              <a:latin typeface="+mn-lt"/>
            </a:endParaRPr>
          </a:p>
          <a:p>
            <a:pPr marL="356400">
              <a:spcBef>
                <a:spcPts val="500"/>
              </a:spcBef>
            </a:pPr>
            <a:endParaRPr lang="da-DK" sz="1200" dirty="0"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0129AEF-A84D-4A4E-BDC0-C73F1678F0ED}"/>
              </a:ext>
            </a:extLst>
          </p:cNvPr>
          <p:cNvSpPr/>
          <p:nvPr/>
        </p:nvSpPr>
        <p:spPr>
          <a:xfrm>
            <a:off x="7536129" y="4849509"/>
            <a:ext cx="97922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4542349F-2C04-4971-AA31-CB59AACDFF01}"/>
              </a:ext>
            </a:extLst>
          </p:cNvPr>
          <p:cNvCxnSpPr>
            <a:cxnSpLocks/>
          </p:cNvCxnSpPr>
          <p:nvPr/>
        </p:nvCxnSpPr>
        <p:spPr>
          <a:xfrm>
            <a:off x="7536129" y="1705232"/>
            <a:ext cx="9792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77C3E932-7913-4D6B-90D0-AE07DA3CC922}"/>
              </a:ext>
            </a:extLst>
          </p:cNvPr>
          <p:cNvSpPr txBox="1"/>
          <p:nvPr/>
        </p:nvSpPr>
        <p:spPr>
          <a:xfrm>
            <a:off x="7459050" y="1744528"/>
            <a:ext cx="1612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cap="all" dirty="0">
                <a:solidFill>
                  <a:schemeClr val="bg1">
                    <a:lumMod val="50000"/>
                  </a:schemeClr>
                </a:solidFill>
              </a:rPr>
              <a:t>Eksterne links</a:t>
            </a:r>
          </a:p>
          <a:p>
            <a:endParaRPr lang="da-DK" sz="900" u="sng" dirty="0">
              <a:solidFill>
                <a:srgbClr val="C00000"/>
              </a:solidFill>
              <a:latin typeface="Orgon Slab" panose="02000503000000020004" pitchFamily="2" charset="77"/>
            </a:endParaRPr>
          </a:p>
          <a:p>
            <a:r>
              <a:rPr lang="da-DK" sz="9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Dansk Sygeplejeråds vision og værdigrundlag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Kreds Nordjyllands politiske ledelse</a:t>
            </a:r>
            <a:r>
              <a:rPr lang="da-DK" sz="900" dirty="0">
                <a:solidFill>
                  <a:srgbClr val="0070C0"/>
                </a:solidFill>
              </a:rPr>
              <a:t> og medarbejdere</a:t>
            </a:r>
          </a:p>
          <a:p>
            <a:endParaRPr lang="da-DK" sz="900" dirty="0">
              <a:solidFill>
                <a:srgbClr val="0070C0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Digitale F(TR) valg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dirty="0"/>
          </a:p>
          <a:p>
            <a:endParaRPr lang="da-DK" sz="900" dirty="0">
              <a:solidFill>
                <a:srgbClr val="C00000"/>
              </a:solidFill>
              <a:latin typeface="Orgon Slab" panose="02000503000000020004" pitchFamily="2" charset="77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8C36C93-BFC2-49F6-B6A9-776434FEF2D2}"/>
              </a:ext>
            </a:extLst>
          </p:cNvPr>
          <p:cNvSpPr txBox="1"/>
          <p:nvPr/>
        </p:nvSpPr>
        <p:spPr>
          <a:xfrm>
            <a:off x="6820930" y="6215686"/>
            <a:ext cx="179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00" u="sng" dirty="0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&lt;&lt; Tilbage til oversigten</a:t>
            </a:r>
            <a:endParaRPr lang="da-DK" sz="900" u="sng" dirty="0"/>
          </a:p>
          <a:p>
            <a:pPr algn="r"/>
            <a:r>
              <a:rPr lang="da-DK" sz="900" u="sng" dirty="0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&lt;&lt; Tilbage til forrige slide</a:t>
            </a:r>
            <a:endParaRPr lang="da-DK" sz="900" u="sng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EA0C281E-3A08-4C5D-8F7F-B5602DFE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47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076AE-6238-4214-AA0F-B7108962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>Ledelse af TR-kollegiet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99BE64-EAAB-4626-88FB-F6F1E0B1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38555"/>
            <a:ext cx="6447211" cy="3927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400" b="1" dirty="0">
                <a:latin typeface="+mn-lt"/>
              </a:rPr>
              <a:t>FTR er leder af TR-kollegiet og varetager opgaver i forbindelse med:</a:t>
            </a:r>
          </a:p>
          <a:p>
            <a:pPr marL="412750" indent="-233363"/>
            <a:r>
              <a:rPr lang="da-DK" sz="1200" dirty="0">
                <a:latin typeface="+mn-lt"/>
              </a:rPr>
              <a:t>Ledelse og kompetenceudvikling af den enkelte TR og af TR-kollegiet</a:t>
            </a:r>
          </a:p>
          <a:p>
            <a:pPr marL="412750" indent="-233363">
              <a:spcBef>
                <a:spcPts val="500"/>
              </a:spcBef>
            </a:pPr>
            <a:r>
              <a:rPr lang="da-DK" sz="1200" dirty="0">
                <a:latin typeface="+mn-lt"/>
              </a:rPr>
              <a:t>Rammen for organisatorisk kompetenceudvikling, og FTR’s rolle i forhold til denne.</a:t>
            </a:r>
          </a:p>
          <a:p>
            <a:pPr marL="412750" indent="-233363">
              <a:spcBef>
                <a:spcPts val="500"/>
              </a:spcBef>
            </a:pPr>
            <a:r>
              <a:rPr lang="da-DK" sz="1200" dirty="0">
                <a:latin typeface="+mn-lt"/>
              </a:rPr>
              <a:t>Ledelse af interessevaretagelsen gennem frivillige.</a:t>
            </a:r>
          </a:p>
          <a:p>
            <a:pPr marL="412750" indent="-233363">
              <a:spcBef>
                <a:spcPts val="500"/>
              </a:spcBef>
            </a:pPr>
            <a:r>
              <a:rPr lang="da-DK" sz="1200" dirty="0">
                <a:latin typeface="+mn-lt"/>
              </a:rPr>
              <a:t>TR-kollegiemøder.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0129AEF-A84D-4A4E-BDC0-C73F1678F0ED}"/>
              </a:ext>
            </a:extLst>
          </p:cNvPr>
          <p:cNvSpPr/>
          <p:nvPr/>
        </p:nvSpPr>
        <p:spPr>
          <a:xfrm>
            <a:off x="7536129" y="5807472"/>
            <a:ext cx="97922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4542349F-2C04-4971-AA31-CB59AACDFF01}"/>
              </a:ext>
            </a:extLst>
          </p:cNvPr>
          <p:cNvCxnSpPr>
            <a:cxnSpLocks/>
          </p:cNvCxnSpPr>
          <p:nvPr/>
        </p:nvCxnSpPr>
        <p:spPr>
          <a:xfrm>
            <a:off x="7536129" y="1705232"/>
            <a:ext cx="9792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77C3E932-7913-4D6B-90D0-AE07DA3CC922}"/>
              </a:ext>
            </a:extLst>
          </p:cNvPr>
          <p:cNvSpPr txBox="1"/>
          <p:nvPr/>
        </p:nvSpPr>
        <p:spPr>
          <a:xfrm>
            <a:off x="7448690" y="1715958"/>
            <a:ext cx="161255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cap="all" dirty="0">
                <a:solidFill>
                  <a:schemeClr val="bg1">
                    <a:lumMod val="50000"/>
                  </a:schemeClr>
                </a:solidFill>
              </a:rPr>
              <a:t>Eksterne links</a:t>
            </a:r>
          </a:p>
          <a:p>
            <a:endParaRPr lang="da-DK" sz="900" u="sng" dirty="0">
              <a:solidFill>
                <a:srgbClr val="C00000"/>
              </a:solidFill>
              <a:latin typeface="Orgon Slab" panose="02000503000000020004" pitchFamily="2" charset="77"/>
            </a:endParaRPr>
          </a:p>
          <a:p>
            <a:r>
              <a:rPr lang="da-DK" sz="9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Når opgaver skal flyttes</a:t>
            </a:r>
            <a:br>
              <a:rPr lang="da-DK" sz="9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a-DK" sz="9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Anbefalinger til tillidsrepræsentanter (lånt fra Kreds Midtjylland)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  <a:highlight>
                <a:srgbClr val="FFFF00"/>
              </a:highlight>
              <a:latin typeface="Orgon Slab" panose="02000503000000020004" pitchFamily="2" charset="77"/>
            </a:endParaRPr>
          </a:p>
          <a:p>
            <a:r>
              <a:rPr lang="da-DK" sz="9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Vejledning til rollen som bisidder for en kollega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Udviklingsretning for tillidsrepræsentanter i fremtidens DSR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Problembehandlingshjulet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C00000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Nyvalgt tillidsrepræsentant i Dansk Sygeplejeråd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C00000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Kollegial sparring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C00000"/>
              </a:solidFill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8C36C93-BFC2-49F6-B6A9-776434FEF2D2}"/>
              </a:ext>
            </a:extLst>
          </p:cNvPr>
          <p:cNvSpPr txBox="1"/>
          <p:nvPr/>
        </p:nvSpPr>
        <p:spPr>
          <a:xfrm>
            <a:off x="6820930" y="6400352"/>
            <a:ext cx="1797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00" u="sng" dirty="0"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&lt;&lt; Tilbage til oversigten</a:t>
            </a:r>
            <a:endParaRPr lang="da-DK" sz="900" u="sng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59702564-15FE-420B-80D3-6203942E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pPr/>
              <a:t>15</a:t>
            </a:fld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7E97C73-58FA-4382-A3CF-46030E6043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743" y="3756657"/>
            <a:ext cx="5703214" cy="211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076AE-6238-4214-AA0F-B7108962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>Fællestillidsrepræsentant-grunduddannelse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99BE64-EAAB-4626-88FB-F6F1E0B1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66340"/>
            <a:ext cx="6820041" cy="363217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da-DK" sz="1400" b="1" dirty="0">
                <a:latin typeface="+mn-lt"/>
              </a:rPr>
              <a:t>Uddannelsen giver dig et fagligt fundament og styrker dig i den platform, der danner grundlaget for din udøvelse af hvervet som FTR.</a:t>
            </a:r>
          </a:p>
          <a:p>
            <a:pPr marL="0" indent="0">
              <a:buNone/>
            </a:pPr>
            <a:r>
              <a:rPr lang="da-DK" sz="1200" b="1" dirty="0">
                <a:latin typeface="+mn-lt"/>
              </a:rPr>
              <a:t>Formål</a:t>
            </a:r>
          </a:p>
          <a:p>
            <a:pPr marL="356400">
              <a:lnSpc>
                <a:spcPct val="100000"/>
              </a:lnSpc>
              <a:spcBef>
                <a:spcPts val="500"/>
              </a:spcBef>
            </a:pPr>
            <a:r>
              <a:rPr lang="da-DK" sz="1200" dirty="0">
                <a:latin typeface="+mn-lt"/>
              </a:rPr>
              <a:t>At du som FTR bliver i stand til at agere i en ny politisk rolle og styrke den platform, der danner grundlaget for din udøvelse af hvervet som FTR.</a:t>
            </a:r>
          </a:p>
          <a:p>
            <a:pPr marL="356400">
              <a:lnSpc>
                <a:spcPct val="100000"/>
              </a:lnSpc>
              <a:spcBef>
                <a:spcPts val="500"/>
              </a:spcBef>
            </a:pPr>
            <a:r>
              <a:rPr lang="da-DK" sz="1200" dirty="0">
                <a:latin typeface="+mn-lt"/>
              </a:rPr>
              <a:t>At du bliver rustet til at påvirke og skabe dig indflydelse på de ledelsesmæssige beslutninger og arbejdspladsens udvikling. Du får ledelsesmæssige værktøjer og viden om den professionsfaglige, forvaltnings- og samfundsmæssige sammenhæng, du befinder dig i.</a:t>
            </a:r>
          </a:p>
          <a:p>
            <a:pPr marL="356400">
              <a:lnSpc>
                <a:spcPct val="100000"/>
              </a:lnSpc>
              <a:spcBef>
                <a:spcPts val="500"/>
              </a:spcBef>
            </a:pPr>
            <a:r>
              <a:rPr lang="da-DK" sz="1200" dirty="0">
                <a:latin typeface="+mn-lt"/>
              </a:rPr>
              <a:t>Du bliver rustet i dit personlige lederskab og i rollen som leder, i.f.t. at varetage medlemmernes interesser på arbejdspladsen og i TR-kollegiet.</a:t>
            </a:r>
          </a:p>
          <a:p>
            <a:pPr marL="356400">
              <a:lnSpc>
                <a:spcPct val="100000"/>
              </a:lnSpc>
              <a:spcBef>
                <a:spcPts val="500"/>
              </a:spcBef>
            </a:pPr>
            <a:r>
              <a:rPr lang="da-DK" sz="1200" dirty="0">
                <a:latin typeface="+mn-lt"/>
              </a:rPr>
              <a:t>Du bliver klædt på til at påtage dig rollen som facilitator af TR og TR-kollegiets kompetenceudvikling og til at facilitere handlekraftige fællesskaber.</a:t>
            </a:r>
          </a:p>
          <a:p>
            <a:pPr marL="0" indent="0">
              <a:buNone/>
            </a:pPr>
            <a:endParaRPr lang="da-DK" sz="1400" b="1" dirty="0"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0129AEF-A84D-4A4E-BDC0-C73F1678F0ED}"/>
              </a:ext>
            </a:extLst>
          </p:cNvPr>
          <p:cNvSpPr/>
          <p:nvPr/>
        </p:nvSpPr>
        <p:spPr>
          <a:xfrm>
            <a:off x="7536129" y="5807472"/>
            <a:ext cx="97922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4542349F-2C04-4971-AA31-CB59AACDFF01}"/>
              </a:ext>
            </a:extLst>
          </p:cNvPr>
          <p:cNvCxnSpPr>
            <a:cxnSpLocks/>
          </p:cNvCxnSpPr>
          <p:nvPr/>
        </p:nvCxnSpPr>
        <p:spPr>
          <a:xfrm>
            <a:off x="7536129" y="1705232"/>
            <a:ext cx="9792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77C3E932-7913-4D6B-90D0-AE07DA3CC922}"/>
              </a:ext>
            </a:extLst>
          </p:cNvPr>
          <p:cNvSpPr txBox="1"/>
          <p:nvPr/>
        </p:nvSpPr>
        <p:spPr>
          <a:xfrm>
            <a:off x="7448690" y="1715958"/>
            <a:ext cx="1612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cap="all" dirty="0">
                <a:solidFill>
                  <a:schemeClr val="bg1">
                    <a:lumMod val="50000"/>
                  </a:schemeClr>
                </a:solidFill>
              </a:rPr>
              <a:t>Eksterne links</a:t>
            </a:r>
          </a:p>
          <a:p>
            <a:endParaRPr lang="da-DK" sz="900" u="sng" dirty="0">
              <a:solidFill>
                <a:srgbClr val="C00000"/>
              </a:solidFill>
              <a:latin typeface="Orgon Slab" panose="02000503000000020004" pitchFamily="2" charset="77"/>
            </a:endParaRPr>
          </a:p>
          <a:p>
            <a:r>
              <a:rPr lang="da-DK" sz="9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FTR-grunduddannelsen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0070C0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FTR-kompasset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C00000"/>
              </a:solidFill>
              <a:latin typeface="Orgon Slab" panose="02000503000000020004" pitchFamily="2" charset="77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8C36C93-BFC2-49F6-B6A9-776434FEF2D2}"/>
              </a:ext>
            </a:extLst>
          </p:cNvPr>
          <p:cNvSpPr txBox="1"/>
          <p:nvPr/>
        </p:nvSpPr>
        <p:spPr>
          <a:xfrm>
            <a:off x="6820930" y="6400352"/>
            <a:ext cx="1797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00" u="sng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&lt;&lt; Tilbage til oversigten</a:t>
            </a:r>
            <a:endParaRPr lang="da-DK" sz="900" u="sng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27D77622-9A35-408B-A713-CC4EB622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94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076AE-6238-4214-AA0F-B7108962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>Fællestillidsrepræsentant-grunduddannelse</a:t>
            </a:r>
            <a:br>
              <a:rPr lang="da-DK" dirty="0">
                <a:latin typeface="+mn-lt"/>
              </a:rPr>
            </a:br>
            <a:r>
              <a:rPr lang="da-DK" sz="1600" dirty="0">
                <a:latin typeface="+mn-lt"/>
              </a:rPr>
              <a:t>Modul 1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0129AEF-A84D-4A4E-BDC0-C73F1678F0ED}"/>
              </a:ext>
            </a:extLst>
          </p:cNvPr>
          <p:cNvSpPr/>
          <p:nvPr/>
        </p:nvSpPr>
        <p:spPr>
          <a:xfrm>
            <a:off x="7536129" y="5807472"/>
            <a:ext cx="97922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4542349F-2C04-4971-AA31-CB59AACDFF01}"/>
              </a:ext>
            </a:extLst>
          </p:cNvPr>
          <p:cNvCxnSpPr>
            <a:cxnSpLocks/>
          </p:cNvCxnSpPr>
          <p:nvPr/>
        </p:nvCxnSpPr>
        <p:spPr>
          <a:xfrm>
            <a:off x="7536129" y="1705232"/>
            <a:ext cx="9792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77C3E932-7913-4D6B-90D0-AE07DA3CC922}"/>
              </a:ext>
            </a:extLst>
          </p:cNvPr>
          <p:cNvSpPr txBox="1"/>
          <p:nvPr/>
        </p:nvSpPr>
        <p:spPr>
          <a:xfrm>
            <a:off x="7448690" y="1715958"/>
            <a:ext cx="1612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cap="all" dirty="0">
                <a:solidFill>
                  <a:schemeClr val="bg1">
                    <a:lumMod val="50000"/>
                  </a:schemeClr>
                </a:solidFill>
              </a:rPr>
              <a:t>Eksterne links</a:t>
            </a:r>
          </a:p>
          <a:p>
            <a:endParaRPr lang="da-DK" sz="900" u="sng" dirty="0">
              <a:solidFill>
                <a:srgbClr val="C00000"/>
              </a:solidFill>
              <a:latin typeface="Orgon Slab" panose="02000503000000020004" pitchFamily="2" charset="77"/>
            </a:endParaRPr>
          </a:p>
          <a:p>
            <a:r>
              <a:rPr lang="da-DK" sz="9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FTR grunduddannelsen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0070C0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FTR-kompasset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8C36C93-BFC2-49F6-B6A9-776434FEF2D2}"/>
              </a:ext>
            </a:extLst>
          </p:cNvPr>
          <p:cNvSpPr txBox="1"/>
          <p:nvPr/>
        </p:nvSpPr>
        <p:spPr>
          <a:xfrm>
            <a:off x="6820930" y="6400352"/>
            <a:ext cx="1797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00" u="sng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&lt;&lt; Tilbage til oversigten</a:t>
            </a:r>
            <a:endParaRPr lang="da-DK" sz="900" u="sng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CA36CF57-3856-4458-A264-173CEB8D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E6F25848-89AD-48A6-BC20-6E4CDEF2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9327"/>
            <a:ext cx="6446838" cy="457917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da-DK" sz="1400" b="1" dirty="0">
                <a:latin typeface="Calibri" panose="020F0502020204030204" pitchFamily="34" charset="0"/>
                <a:cs typeface="Calibri" panose="020F0502020204030204" pitchFamily="34" charset="0"/>
              </a:rPr>
              <a:t>Uddannelsen giver dig et fagligt fundament og styrker dig i den platform, der danner grundlaget for din udøvelse af hvervet som FTR.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a-DK" sz="1200" dirty="0">
                <a:latin typeface="+mn-lt"/>
              </a:rPr>
              <a:t>Den samlede FTR-grunduddannelse består af 3 moduler samt en studiedag mellem modul 2 og 3. </a:t>
            </a:r>
            <a:br>
              <a:rPr lang="da-DK" sz="1200" dirty="0">
                <a:latin typeface="+mn-lt"/>
              </a:rPr>
            </a:br>
            <a:r>
              <a:rPr lang="da-DK" sz="1200" dirty="0">
                <a:latin typeface="+mn-lt"/>
              </a:rPr>
              <a:t>Der vil være hjemmeopgaver før uddannelsens start, mellem modulerne og efter afslutning af det sidste modul.</a:t>
            </a:r>
          </a:p>
          <a:p>
            <a:pPr marL="0" indent="0">
              <a:lnSpc>
                <a:spcPct val="120000"/>
              </a:lnSpc>
              <a:buNone/>
            </a:pPr>
            <a:endParaRPr lang="da-DK" sz="1400" dirty="0">
              <a:latin typeface="+mn-lt"/>
            </a:endParaRPr>
          </a:p>
          <a:p>
            <a:pPr marL="0" indent="0">
              <a:buNone/>
            </a:pPr>
            <a:r>
              <a:rPr lang="da-DK" sz="1400" b="1" dirty="0">
                <a:latin typeface="+mn-lt"/>
              </a:rPr>
              <a:t>Modul 1: FTR’s platform</a:t>
            </a:r>
          </a:p>
          <a:p>
            <a:pPr marL="0" indent="0">
              <a:buNone/>
            </a:pPr>
            <a:r>
              <a:rPr lang="da-DK" sz="1200" dirty="0">
                <a:latin typeface="+mn-lt"/>
              </a:rPr>
              <a:t>Handler om din særlige rolle som arbejdspladsnær politiker:</a:t>
            </a:r>
          </a:p>
          <a:p>
            <a:pPr marL="355600" indent="-174625"/>
            <a:r>
              <a:rPr lang="da-DK" sz="1200" dirty="0">
                <a:latin typeface="+mn-lt"/>
              </a:rPr>
              <a:t>Du som kompetent aktør i samarbejdet med ledelsen.</a:t>
            </a:r>
          </a:p>
          <a:p>
            <a:pPr marL="355600" indent="-174625"/>
            <a:r>
              <a:rPr lang="da-DK" sz="1200" dirty="0">
                <a:latin typeface="+mn-lt"/>
              </a:rPr>
              <a:t>Din politiske rolle og samarbejdet med kredsen/DSR.</a:t>
            </a:r>
          </a:p>
          <a:p>
            <a:pPr marL="355600" indent="-174625"/>
            <a:r>
              <a:rPr lang="da-DK" sz="1200" dirty="0">
                <a:latin typeface="+mn-lt"/>
              </a:rPr>
              <a:t>Den strategiske anvendelse af fagprofessionel viden.</a:t>
            </a:r>
          </a:p>
          <a:p>
            <a:pPr marL="355600" indent="-174625"/>
            <a:r>
              <a:rPr lang="da-DK" sz="1200" dirty="0">
                <a:latin typeface="+mn-lt"/>
              </a:rPr>
              <a:t>Det personlige lederskab, legitimitet og formidling i ledelsen af fællesskabet/TR-kollegiet.</a:t>
            </a:r>
          </a:p>
          <a:p>
            <a:pPr marL="0" indent="0">
              <a:buNone/>
            </a:pPr>
            <a:endParaRPr lang="da-DK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076AE-6238-4214-AA0F-B7108962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>Fællestillidsrepræsentant-grunduddannelse</a:t>
            </a:r>
            <a:br>
              <a:rPr lang="da-DK" dirty="0">
                <a:latin typeface="+mn-lt"/>
              </a:rPr>
            </a:br>
            <a:r>
              <a:rPr lang="da-DK" sz="1600" dirty="0">
                <a:latin typeface="+mn-lt"/>
              </a:rPr>
              <a:t>Modul 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99BE64-EAAB-4626-88FB-F6F1E0B1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92428"/>
            <a:ext cx="6447211" cy="302289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da-DK" sz="1400" b="1" dirty="0">
                <a:latin typeface="Calibri" panose="020F0502020204030204" pitchFamily="34" charset="0"/>
                <a:cs typeface="Calibri" panose="020F0502020204030204" pitchFamily="34" charset="0"/>
              </a:rPr>
              <a:t>Uddannelsen giver dig et fagligt fundament og styrker dig i den platform, der danner grundlaget for din udøvelse af hvervet som FTR.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latin typeface="Calibri" panose="020F0502020204030204" pitchFamily="34" charset="0"/>
                <a:cs typeface="Calibri" panose="020F0502020204030204" pitchFamily="34" charset="0"/>
              </a:rPr>
              <a:t>Den samlede FTR-grunduddannelse består af 3 moduler. Der vil være hjemmeopgaver før uddannelsens start, mellem modulerne og efter afslutning af det sidste modul.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200" dirty="0">
                <a:latin typeface="+mn-lt"/>
              </a:rPr>
              <a:t>Du skal være opmærksom på selv at planlægge en studiedag mellem modul 2 og 3.</a:t>
            </a:r>
            <a:endParaRPr lang="da-DK" sz="1200" b="1" dirty="0">
              <a:latin typeface="+mn-lt"/>
            </a:endParaRPr>
          </a:p>
          <a:p>
            <a:pPr marL="0" indent="0">
              <a:buNone/>
            </a:pPr>
            <a:endParaRPr lang="da-DK" sz="1400" dirty="0">
              <a:latin typeface="+mn-lt"/>
            </a:endParaRPr>
          </a:p>
          <a:p>
            <a:pPr marL="0" indent="0">
              <a:buNone/>
            </a:pPr>
            <a:r>
              <a:rPr lang="da-DK" sz="1400" b="1" dirty="0">
                <a:latin typeface="+mn-lt"/>
              </a:rPr>
              <a:t>Modul 2: Ledelse af og gennem frivillige</a:t>
            </a:r>
          </a:p>
          <a:p>
            <a:pPr marL="356400">
              <a:spcBef>
                <a:spcPts val="500"/>
              </a:spcBef>
            </a:pPr>
            <a:endParaRPr lang="da-DK" sz="800" dirty="0">
              <a:latin typeface="+mn-lt"/>
            </a:endParaRPr>
          </a:p>
          <a:p>
            <a:pPr marL="356400">
              <a:spcBef>
                <a:spcPts val="500"/>
              </a:spcBef>
            </a:pPr>
            <a:r>
              <a:rPr lang="da-DK" sz="1200" dirty="0">
                <a:latin typeface="+mn-lt"/>
              </a:rPr>
              <a:t>Handler om den del af din FTR-rolle, hvor du selv udfører ledelse gennem andre, og hvordan du motiverer andre til at skabe resultater for medlemmerne af Dansk Sygeplejeråd.</a:t>
            </a:r>
          </a:p>
          <a:p>
            <a:pPr marL="0" indent="0">
              <a:buNone/>
            </a:pPr>
            <a:endParaRPr lang="da-DK" sz="1400" b="1" dirty="0"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0129AEF-A84D-4A4E-BDC0-C73F1678F0ED}"/>
              </a:ext>
            </a:extLst>
          </p:cNvPr>
          <p:cNvSpPr/>
          <p:nvPr/>
        </p:nvSpPr>
        <p:spPr>
          <a:xfrm>
            <a:off x="7536129" y="5807472"/>
            <a:ext cx="97922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4542349F-2C04-4971-AA31-CB59AACDFF01}"/>
              </a:ext>
            </a:extLst>
          </p:cNvPr>
          <p:cNvCxnSpPr>
            <a:cxnSpLocks/>
          </p:cNvCxnSpPr>
          <p:nvPr/>
        </p:nvCxnSpPr>
        <p:spPr>
          <a:xfrm>
            <a:off x="7536129" y="1705232"/>
            <a:ext cx="9792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77C3E932-7913-4D6B-90D0-AE07DA3CC922}"/>
              </a:ext>
            </a:extLst>
          </p:cNvPr>
          <p:cNvSpPr txBox="1"/>
          <p:nvPr/>
        </p:nvSpPr>
        <p:spPr>
          <a:xfrm>
            <a:off x="7448690" y="1715958"/>
            <a:ext cx="1612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cap="all" dirty="0">
                <a:solidFill>
                  <a:schemeClr val="bg1">
                    <a:lumMod val="50000"/>
                  </a:schemeClr>
                </a:solidFill>
              </a:rPr>
              <a:t>Eksterne links</a:t>
            </a:r>
          </a:p>
          <a:p>
            <a:endParaRPr lang="da-DK" sz="900" u="sng" dirty="0">
              <a:solidFill>
                <a:srgbClr val="C00000"/>
              </a:solidFill>
              <a:latin typeface="Orgon Slab" panose="02000503000000020004" pitchFamily="2" charset="77"/>
            </a:endParaRPr>
          </a:p>
          <a:p>
            <a:r>
              <a:rPr lang="da-DK" sz="9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FTR-grunduddannelsen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0070C0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FTR-kompasset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C00000"/>
              </a:solidFill>
              <a:latin typeface="Orgon Slab" panose="02000503000000020004" pitchFamily="2" charset="77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8C36C93-BFC2-49F6-B6A9-776434FEF2D2}"/>
              </a:ext>
            </a:extLst>
          </p:cNvPr>
          <p:cNvSpPr txBox="1"/>
          <p:nvPr/>
        </p:nvSpPr>
        <p:spPr>
          <a:xfrm>
            <a:off x="6820930" y="6400352"/>
            <a:ext cx="1797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00" u="sng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&lt;&lt; Tilbage til oversigten</a:t>
            </a:r>
            <a:endParaRPr lang="da-DK" sz="900" u="sng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166B4B47-E0F2-4CFB-9DDD-3F0DB7A5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pPr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524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076AE-6238-4214-AA0F-B7108962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>Fællestillidsrepræsentant-grunduddannelse</a:t>
            </a:r>
            <a:br>
              <a:rPr lang="da-DK" dirty="0">
                <a:latin typeface="+mn-lt"/>
              </a:rPr>
            </a:br>
            <a:r>
              <a:rPr lang="da-DK" sz="1600" dirty="0">
                <a:latin typeface="+mn-lt"/>
              </a:rPr>
              <a:t>Modul 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99BE64-EAAB-4626-88FB-F6F1E0B1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38555"/>
            <a:ext cx="6447211" cy="3821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400" b="1" dirty="0">
                <a:latin typeface="+mn-lt"/>
              </a:rPr>
              <a:t>Uddannelsen giver dig et fagligt fundament og styrker dig i den platform, der danner grundlaget for din udøvelse af hvervet som FTR.</a:t>
            </a:r>
          </a:p>
          <a:p>
            <a:pPr marL="0" indent="0">
              <a:buNone/>
            </a:pPr>
            <a:r>
              <a:rPr lang="da-DK" sz="1200" dirty="0">
                <a:latin typeface="+mn-lt"/>
              </a:rPr>
              <a:t>Den samlede FTR-grunduddannelse består af 3 moduler. Der vil være hjemmeopgaver før uddannelsens start, mellem modulerne og efter afslutning af det sidste modul.</a:t>
            </a:r>
          </a:p>
          <a:p>
            <a:pPr marL="0" indent="0">
              <a:buNone/>
            </a:pPr>
            <a:r>
              <a:rPr lang="da-DK" sz="1200" dirty="0">
                <a:latin typeface="+mn-lt"/>
              </a:rPr>
              <a:t>Du skal være opmærksom på selv at planlægge en studiedag mellem modul 2 og 3.</a:t>
            </a:r>
            <a:endParaRPr lang="da-DK" sz="1200" b="1" dirty="0">
              <a:latin typeface="+mn-lt"/>
            </a:endParaRPr>
          </a:p>
          <a:p>
            <a:pPr marL="0" indent="0">
              <a:buNone/>
            </a:pPr>
            <a:endParaRPr lang="da-DK" sz="1400" dirty="0">
              <a:latin typeface="+mn-lt"/>
            </a:endParaRPr>
          </a:p>
          <a:p>
            <a:pPr marL="0" indent="0">
              <a:buNone/>
            </a:pPr>
            <a:r>
              <a:rPr lang="da-DK" sz="1400" b="1" dirty="0">
                <a:latin typeface="+mn-lt"/>
              </a:rPr>
              <a:t>Modul 3: Facilitering og praksisnær læring i TR-kollegiet</a:t>
            </a:r>
          </a:p>
          <a:p>
            <a:pPr marL="0" indent="0">
              <a:buNone/>
            </a:pPr>
            <a:endParaRPr lang="da-DK" sz="800" b="1" dirty="0">
              <a:latin typeface="+mn-lt"/>
            </a:endParaRPr>
          </a:p>
          <a:p>
            <a:pPr marL="356400">
              <a:lnSpc>
                <a:spcPct val="100000"/>
              </a:lnSpc>
              <a:spcBef>
                <a:spcPts val="500"/>
              </a:spcBef>
            </a:pPr>
            <a:r>
              <a:rPr lang="da-DK" sz="1200" dirty="0">
                <a:latin typeface="+mn-lt"/>
              </a:rPr>
              <a:t>Handler om din rolle som facilitator af TR og TR-kollegiets kompetenceudvikling.</a:t>
            </a:r>
          </a:p>
          <a:p>
            <a:pPr marL="356400">
              <a:lnSpc>
                <a:spcPct val="100000"/>
              </a:lnSpc>
              <a:spcBef>
                <a:spcPts val="500"/>
              </a:spcBef>
            </a:pPr>
            <a:r>
              <a:rPr lang="da-DK" sz="1200" b="0" i="0" dirty="0">
                <a:effectLst/>
                <a:latin typeface="+mn-lt"/>
              </a:rPr>
              <a:t>FTR’s rolle og opgave i Fundamentet for TR’s første to år.</a:t>
            </a:r>
          </a:p>
          <a:p>
            <a:pPr marL="356400">
              <a:lnSpc>
                <a:spcPct val="100000"/>
              </a:lnSpc>
              <a:spcBef>
                <a:spcPts val="500"/>
              </a:spcBef>
            </a:pPr>
            <a:r>
              <a:rPr lang="da-DK" sz="1200" b="0" i="0" dirty="0">
                <a:effectLst/>
                <a:latin typeface="+mn-lt"/>
              </a:rPr>
              <a:t>Viden om og design af møder, læreprocesser og udviklingsforløb i TR/kollegiet/arbejdspladsens fællesskaber.</a:t>
            </a:r>
            <a:endParaRPr lang="da-DK" sz="1200" dirty="0">
              <a:latin typeface="+mn-lt"/>
            </a:endParaRPr>
          </a:p>
          <a:p>
            <a:pPr marL="0" indent="0">
              <a:buNone/>
            </a:pPr>
            <a:endParaRPr lang="da-DK" sz="1400" b="1" dirty="0"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0129AEF-A84D-4A4E-BDC0-C73F1678F0ED}"/>
              </a:ext>
            </a:extLst>
          </p:cNvPr>
          <p:cNvSpPr/>
          <p:nvPr/>
        </p:nvSpPr>
        <p:spPr>
          <a:xfrm>
            <a:off x="7536129" y="5807472"/>
            <a:ext cx="97922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4542349F-2C04-4971-AA31-CB59AACDFF01}"/>
              </a:ext>
            </a:extLst>
          </p:cNvPr>
          <p:cNvCxnSpPr>
            <a:cxnSpLocks/>
          </p:cNvCxnSpPr>
          <p:nvPr/>
        </p:nvCxnSpPr>
        <p:spPr>
          <a:xfrm>
            <a:off x="7536129" y="1705232"/>
            <a:ext cx="9792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77C3E932-7913-4D6B-90D0-AE07DA3CC922}"/>
              </a:ext>
            </a:extLst>
          </p:cNvPr>
          <p:cNvSpPr txBox="1"/>
          <p:nvPr/>
        </p:nvSpPr>
        <p:spPr>
          <a:xfrm>
            <a:off x="7448690" y="1715958"/>
            <a:ext cx="1612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cap="all" dirty="0">
                <a:solidFill>
                  <a:schemeClr val="bg1">
                    <a:lumMod val="50000"/>
                  </a:schemeClr>
                </a:solidFill>
              </a:rPr>
              <a:t>Eksterne links</a:t>
            </a:r>
          </a:p>
          <a:p>
            <a:endParaRPr lang="da-DK" sz="900" u="sng" dirty="0">
              <a:solidFill>
                <a:srgbClr val="C00000"/>
              </a:solidFill>
              <a:latin typeface="Orgon Slab" panose="02000503000000020004" pitchFamily="2" charset="77"/>
            </a:endParaRPr>
          </a:p>
          <a:p>
            <a:r>
              <a:rPr lang="da-DK" sz="9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FTR-grunduddannelsen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0070C0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FTR-kompasset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C00000"/>
              </a:solidFill>
              <a:latin typeface="Orgon Slab" panose="02000503000000020004" pitchFamily="2" charset="77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8C36C93-BFC2-49F6-B6A9-776434FEF2D2}"/>
              </a:ext>
            </a:extLst>
          </p:cNvPr>
          <p:cNvSpPr txBox="1"/>
          <p:nvPr/>
        </p:nvSpPr>
        <p:spPr>
          <a:xfrm>
            <a:off x="6820930" y="6400352"/>
            <a:ext cx="1797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00" u="sng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&lt;&lt; Tilbage til oversigten</a:t>
            </a:r>
            <a:endParaRPr lang="da-DK" sz="900" u="sng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BE0E3DBE-D338-42BC-B09B-C87D7830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488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33B6DC96-2778-465D-84D0-0B03C3209F9E}"/>
              </a:ext>
            </a:extLst>
          </p:cNvPr>
          <p:cNvSpPr txBox="1"/>
          <p:nvPr/>
        </p:nvSpPr>
        <p:spPr>
          <a:xfrm>
            <a:off x="656343" y="223714"/>
            <a:ext cx="7581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Nyvalgt fællestillidsrepræsentant og fællestillidsrepræsentant-suppleant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E87CCEC-D3C1-4660-86E1-BDF1F36B5BDC}"/>
              </a:ext>
            </a:extLst>
          </p:cNvPr>
          <p:cNvSpPr/>
          <p:nvPr/>
        </p:nvSpPr>
        <p:spPr>
          <a:xfrm>
            <a:off x="8022077" y="6394315"/>
            <a:ext cx="1121923" cy="330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Rektangel: øverste hjørner afrundet 22">
            <a:extLst>
              <a:ext uri="{FF2B5EF4-FFF2-40B4-BE49-F238E27FC236}">
                <a16:creationId xmlns:a16="http://schemas.microsoft.com/office/drawing/2014/main" id="{1E28CD47-C993-4FDA-8D7C-A6D04D424AAD}"/>
              </a:ext>
            </a:extLst>
          </p:cNvPr>
          <p:cNvSpPr/>
          <p:nvPr/>
        </p:nvSpPr>
        <p:spPr>
          <a:xfrm>
            <a:off x="4995290" y="1317831"/>
            <a:ext cx="1729408" cy="1107318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Grund-uddannelse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4" name="Rektangel: øverste hjørner afrundet 23">
            <a:extLst>
              <a:ext uri="{FF2B5EF4-FFF2-40B4-BE49-F238E27FC236}">
                <a16:creationId xmlns:a16="http://schemas.microsoft.com/office/drawing/2014/main" id="{32D53A4C-5770-4219-8A40-0133E564DE10}"/>
              </a:ext>
            </a:extLst>
          </p:cNvPr>
          <p:cNvSpPr/>
          <p:nvPr/>
        </p:nvSpPr>
        <p:spPr>
          <a:xfrm>
            <a:off x="6853630" y="1317831"/>
            <a:ext cx="1729408" cy="1107317"/>
          </a:xfrm>
          <a:prstGeom prst="round2Same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Opfølgnings-samtale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5" name="Rektangel: afrundede hjørner 24">
            <a:extLst>
              <a:ext uri="{FF2B5EF4-FFF2-40B4-BE49-F238E27FC236}">
                <a16:creationId xmlns:a16="http://schemas.microsoft.com/office/drawing/2014/main" id="{79094A89-82A5-41AB-AA9A-F4A9E2DC21AA}"/>
              </a:ext>
            </a:extLst>
          </p:cNvPr>
          <p:cNvSpPr/>
          <p:nvPr/>
        </p:nvSpPr>
        <p:spPr>
          <a:xfrm>
            <a:off x="202877" y="3115542"/>
            <a:ext cx="2047461" cy="138153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Nyvalgt fællestillids-</a:t>
            </a:r>
            <a:br>
              <a:rPr lang="da-DK" dirty="0">
                <a:solidFill>
                  <a:schemeClr val="tx1"/>
                </a:solidFill>
              </a:rPr>
            </a:br>
            <a:r>
              <a:rPr lang="da-DK" dirty="0">
                <a:solidFill>
                  <a:schemeClr val="tx1"/>
                </a:solidFill>
              </a:rPr>
              <a:t>repræsentant (FTR)</a:t>
            </a:r>
          </a:p>
          <a:p>
            <a:pPr algn="ctr"/>
            <a:r>
              <a:rPr lang="da-DK" dirty="0">
                <a:solidFill>
                  <a:schemeClr val="tx1"/>
                </a:solidFill>
              </a:rPr>
              <a:t>An-/frameldelse</a:t>
            </a:r>
          </a:p>
        </p:txBody>
      </p:sp>
      <p:sp>
        <p:nvSpPr>
          <p:cNvPr id="27" name="Rektangel: øverste hjørner afrundet 26">
            <a:extLst>
              <a:ext uri="{FF2B5EF4-FFF2-40B4-BE49-F238E27FC236}">
                <a16:creationId xmlns:a16="http://schemas.microsoft.com/office/drawing/2014/main" id="{75ED0B9B-D704-40B6-84ED-90077AEDCA75}"/>
              </a:ext>
            </a:extLst>
          </p:cNvPr>
          <p:cNvSpPr/>
          <p:nvPr/>
        </p:nvSpPr>
        <p:spPr>
          <a:xfrm>
            <a:off x="3136950" y="1317831"/>
            <a:ext cx="1729408" cy="1110319"/>
          </a:xfrm>
          <a:prstGeom prst="round2Same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Intro-samtaler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4" name="Rektangel: afrundede hjørner 33">
            <a:extLst>
              <a:ext uri="{FF2B5EF4-FFF2-40B4-BE49-F238E27FC236}">
                <a16:creationId xmlns:a16="http://schemas.microsoft.com/office/drawing/2014/main" id="{CC4B4AF3-93FA-4F38-8B12-85C5AB551D6F}"/>
              </a:ext>
            </a:extLst>
          </p:cNvPr>
          <p:cNvSpPr/>
          <p:nvPr/>
        </p:nvSpPr>
        <p:spPr>
          <a:xfrm>
            <a:off x="3146889" y="2518970"/>
            <a:ext cx="1729408" cy="40408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a-DK" sz="1200" dirty="0">
                <a:solidFill>
                  <a:schemeClr val="tx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Samarbejdsaftale og gensidige forventninger</a:t>
            </a:r>
            <a:endParaRPr lang="da-DK" sz="1200" dirty="0">
              <a:solidFill>
                <a:schemeClr val="tx1"/>
              </a:solidFill>
            </a:endParaRPr>
          </a:p>
          <a:p>
            <a:pPr algn="ctr"/>
            <a:endParaRPr lang="da-DK" sz="1200" dirty="0">
              <a:solidFill>
                <a:schemeClr val="tx1"/>
              </a:solidFill>
            </a:endParaRPr>
          </a:p>
          <a:p>
            <a:pPr algn="ctr"/>
            <a:r>
              <a:rPr lang="da-DK" sz="1200" dirty="0">
                <a:solidFill>
                  <a:schemeClr val="tx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Løn og arbejdsvilkår</a:t>
            </a:r>
            <a:endParaRPr lang="da-DK" sz="1200" dirty="0">
              <a:solidFill>
                <a:schemeClr val="tx1"/>
              </a:solidFill>
            </a:endParaRPr>
          </a:p>
          <a:p>
            <a:pPr algn="ctr"/>
            <a:endParaRPr lang="da-DK" sz="1200" dirty="0">
              <a:solidFill>
                <a:schemeClr val="tx1"/>
              </a:solidFill>
            </a:endParaRPr>
          </a:p>
          <a:p>
            <a:pPr algn="ctr"/>
            <a:r>
              <a:rPr lang="da-DK" sz="1200" dirty="0">
                <a:solidFill>
                  <a:schemeClr val="tx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Attraktive og </a:t>
            </a:r>
            <a:r>
              <a:rPr lang="da-DK" sz="1200" dirty="0" err="1">
                <a:solidFill>
                  <a:schemeClr val="tx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udvik-lende</a:t>
            </a:r>
            <a:r>
              <a:rPr lang="da-DK" sz="1200" dirty="0">
                <a:solidFill>
                  <a:schemeClr val="tx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arbejdspladser</a:t>
            </a:r>
            <a:endParaRPr lang="da-DK" sz="1200" dirty="0">
              <a:solidFill>
                <a:schemeClr val="tx1"/>
              </a:solidFill>
            </a:endParaRPr>
          </a:p>
          <a:p>
            <a:pPr algn="ctr"/>
            <a:endParaRPr lang="da-DK" sz="1200" dirty="0">
              <a:solidFill>
                <a:schemeClr val="tx1"/>
              </a:solidFill>
            </a:endParaRPr>
          </a:p>
          <a:p>
            <a:pPr algn="ctr"/>
            <a:r>
              <a:rPr lang="da-DK" sz="1200" dirty="0">
                <a:solidFill>
                  <a:schemeClr val="tx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Faglighed og sundhedspolitik</a:t>
            </a:r>
            <a:endParaRPr lang="da-DK" sz="1200" dirty="0">
              <a:solidFill>
                <a:schemeClr val="tx1"/>
              </a:solidFill>
            </a:endParaRPr>
          </a:p>
          <a:p>
            <a:pPr algn="ctr"/>
            <a:endParaRPr lang="da-DK" sz="1200" dirty="0">
              <a:solidFill>
                <a:schemeClr val="tx1"/>
              </a:solidFill>
              <a:hlinkClick r:id="rId8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da-DK" sz="1200" dirty="0">
                <a:solidFill>
                  <a:schemeClr val="tx1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 og udvikling</a:t>
            </a:r>
            <a:endParaRPr lang="da-DK" sz="1200" dirty="0">
              <a:solidFill>
                <a:schemeClr val="tx1"/>
              </a:solidFill>
            </a:endParaRPr>
          </a:p>
          <a:p>
            <a:pPr algn="ctr"/>
            <a:endParaRPr lang="da-DK" sz="1200" dirty="0">
              <a:solidFill>
                <a:schemeClr val="tx1"/>
              </a:solidFill>
            </a:endParaRPr>
          </a:p>
          <a:p>
            <a:pPr algn="ctr"/>
            <a:r>
              <a:rPr lang="da-DK" sz="1200" dirty="0">
                <a:solidFill>
                  <a:schemeClr val="tx1"/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Arbejdsmiljø</a:t>
            </a:r>
            <a:endParaRPr lang="da-DK" sz="1200" dirty="0">
              <a:solidFill>
                <a:schemeClr val="tx1"/>
              </a:solidFill>
            </a:endParaRPr>
          </a:p>
          <a:p>
            <a:pPr algn="ctr"/>
            <a:endParaRPr lang="da-DK" sz="1200" dirty="0">
              <a:solidFill>
                <a:schemeClr val="tx1"/>
              </a:solidFill>
            </a:endParaRPr>
          </a:p>
          <a:p>
            <a:pPr algn="ctr"/>
            <a:r>
              <a:rPr lang="da-DK" sz="1200" dirty="0">
                <a:solidFill>
                  <a:schemeClr val="tx1"/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Introduktion til kredsen</a:t>
            </a:r>
            <a:endParaRPr lang="da-DK" sz="1200" dirty="0">
              <a:solidFill>
                <a:schemeClr val="tx1"/>
              </a:solidFill>
            </a:endParaRPr>
          </a:p>
          <a:p>
            <a:pPr algn="ctr"/>
            <a:endParaRPr lang="da-DK" sz="1200" dirty="0">
              <a:solidFill>
                <a:schemeClr val="tx1"/>
              </a:solidFill>
            </a:endParaRPr>
          </a:p>
          <a:p>
            <a:pPr algn="ctr"/>
            <a:r>
              <a:rPr lang="da-DK" sz="1200" dirty="0">
                <a:solidFill>
                  <a:schemeClr val="tx1"/>
                </a:solidFill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Ledelse af TR-kollegie 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35" name="Rektangel: afrundede hjørner 34">
            <a:extLst>
              <a:ext uri="{FF2B5EF4-FFF2-40B4-BE49-F238E27FC236}">
                <a16:creationId xmlns:a16="http://schemas.microsoft.com/office/drawing/2014/main" id="{B9F0BF33-0AE3-495C-8EDE-64635D91DF95}"/>
              </a:ext>
            </a:extLst>
          </p:cNvPr>
          <p:cNvSpPr/>
          <p:nvPr/>
        </p:nvSpPr>
        <p:spPr>
          <a:xfrm>
            <a:off x="4995290" y="2518970"/>
            <a:ext cx="1729408" cy="404085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dirty="0">
                <a:solidFill>
                  <a:schemeClr val="tx1"/>
                </a:solidFill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Modul 1</a:t>
            </a:r>
            <a:endParaRPr lang="da-DK" sz="1200" dirty="0">
              <a:solidFill>
                <a:schemeClr val="tx1"/>
              </a:solidFill>
            </a:endParaRPr>
          </a:p>
          <a:p>
            <a:pPr algn="ctr"/>
            <a:endParaRPr lang="da-DK" sz="1200" dirty="0">
              <a:solidFill>
                <a:schemeClr val="tx1"/>
              </a:solidFill>
            </a:endParaRPr>
          </a:p>
          <a:p>
            <a:pPr algn="ctr"/>
            <a:r>
              <a:rPr lang="da-DK" sz="1200" dirty="0">
                <a:solidFill>
                  <a:schemeClr val="tx1"/>
                </a:solidFill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Modul 2</a:t>
            </a:r>
            <a:endParaRPr lang="da-DK" sz="1200" dirty="0">
              <a:solidFill>
                <a:schemeClr val="tx1"/>
              </a:solidFill>
            </a:endParaRPr>
          </a:p>
          <a:p>
            <a:pPr algn="ctr"/>
            <a:endParaRPr lang="da-DK" sz="1200" dirty="0">
              <a:solidFill>
                <a:schemeClr val="tx1"/>
              </a:solidFill>
            </a:endParaRPr>
          </a:p>
          <a:p>
            <a:pPr algn="ctr"/>
            <a:r>
              <a:rPr lang="da-DK" sz="1200" dirty="0">
                <a:solidFill>
                  <a:schemeClr val="tx1"/>
                </a:solidFill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Modul 3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36" name="Rektangel: afrundede hjørner 35">
            <a:extLst>
              <a:ext uri="{FF2B5EF4-FFF2-40B4-BE49-F238E27FC236}">
                <a16:creationId xmlns:a16="http://schemas.microsoft.com/office/drawing/2014/main" id="{ADF72987-42EA-48EA-8575-7932317BF4AD}"/>
              </a:ext>
            </a:extLst>
          </p:cNvPr>
          <p:cNvSpPr/>
          <p:nvPr/>
        </p:nvSpPr>
        <p:spPr>
          <a:xfrm>
            <a:off x="6853630" y="2518874"/>
            <a:ext cx="1729408" cy="4040856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Opfølgning på FTR funktionen efter grunduddannelsen</a:t>
            </a:r>
            <a:endParaRPr lang="da-DK" sz="1200" dirty="0">
              <a:solidFill>
                <a:schemeClr val="tx1"/>
              </a:solidFill>
            </a:endParaRPr>
          </a:p>
          <a:p>
            <a:pPr algn="ctr"/>
            <a:endParaRPr lang="da-DK" sz="1200" dirty="0">
              <a:solidFill>
                <a:schemeClr val="tx1"/>
              </a:solidFill>
            </a:endParaRPr>
          </a:p>
          <a:p>
            <a:pPr algn="ctr"/>
            <a:r>
              <a:rPr lang="da-DK" sz="1200" dirty="0">
                <a:solidFill>
                  <a:schemeClr val="tx1"/>
                </a:solidFill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Kompetenceudvikling for FTR 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FAEFE4BD-8837-4331-A93E-69D7F1425BD6}"/>
              </a:ext>
            </a:extLst>
          </p:cNvPr>
          <p:cNvSpPr/>
          <p:nvPr/>
        </p:nvSpPr>
        <p:spPr>
          <a:xfrm>
            <a:off x="1233386" y="2226485"/>
            <a:ext cx="1739066" cy="584775"/>
          </a:xfrm>
          <a:prstGeom prst="rect">
            <a:avLst/>
          </a:prstGeom>
          <a:ln w="12700">
            <a:noFill/>
          </a:ln>
        </p:spPr>
        <p:txBody>
          <a:bodyPr wrap="none">
            <a:spAutoFit/>
          </a:bodyPr>
          <a:lstStyle/>
          <a:p>
            <a:r>
              <a:rPr lang="da-DK" sz="1600" dirty="0"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Velkomstbreve fra </a:t>
            </a:r>
          </a:p>
          <a:p>
            <a:r>
              <a:rPr lang="da-DK" sz="1600" dirty="0"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DSR-c og kredsen </a:t>
            </a:r>
            <a:endParaRPr lang="da-DK" sz="1600" dirty="0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D13331E0-88A3-4E6D-AE11-22259D4976FB}"/>
              </a:ext>
            </a:extLst>
          </p:cNvPr>
          <p:cNvSpPr/>
          <p:nvPr/>
        </p:nvSpPr>
        <p:spPr>
          <a:xfrm>
            <a:off x="877174" y="1754525"/>
            <a:ext cx="1693412" cy="338554"/>
          </a:xfrm>
          <a:prstGeom prst="rect">
            <a:avLst/>
          </a:prstGeom>
          <a:ln w="12700">
            <a:noFill/>
          </a:ln>
        </p:spPr>
        <p:txBody>
          <a:bodyPr wrap="none">
            <a:spAutoFit/>
          </a:bodyPr>
          <a:lstStyle/>
          <a:p>
            <a:r>
              <a:rPr lang="da-DK" sz="1600" dirty="0"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Besked til kredsen</a:t>
            </a:r>
            <a:endParaRPr lang="da-DK" sz="1600" dirty="0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D02641D5-E8E1-47B2-8ABB-1CD5D7392FF7}"/>
              </a:ext>
            </a:extLst>
          </p:cNvPr>
          <p:cNvSpPr/>
          <p:nvPr/>
        </p:nvSpPr>
        <p:spPr>
          <a:xfrm>
            <a:off x="755609" y="4719259"/>
            <a:ext cx="2436421" cy="58477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da-DK" sz="1600" dirty="0"/>
              <a:t>DSR-C sender brev til </a:t>
            </a:r>
          </a:p>
          <a:p>
            <a:r>
              <a:rPr lang="da-DK" sz="1600" dirty="0"/>
              <a:t>arbejdsgiver vedr. nyvalget</a:t>
            </a:r>
          </a:p>
        </p:txBody>
      </p:sp>
      <p:cxnSp>
        <p:nvCxnSpPr>
          <p:cNvPr id="45" name="Lige forbindelse 44">
            <a:extLst>
              <a:ext uri="{FF2B5EF4-FFF2-40B4-BE49-F238E27FC236}">
                <a16:creationId xmlns:a16="http://schemas.microsoft.com/office/drawing/2014/main" id="{64686A12-C9A2-4020-A5DF-AF676187688B}"/>
              </a:ext>
            </a:extLst>
          </p:cNvPr>
          <p:cNvCxnSpPr/>
          <p:nvPr/>
        </p:nvCxnSpPr>
        <p:spPr>
          <a:xfrm>
            <a:off x="10694504" y="150080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Forbindelse: vinklet 74">
            <a:extLst>
              <a:ext uri="{FF2B5EF4-FFF2-40B4-BE49-F238E27FC236}">
                <a16:creationId xmlns:a16="http://schemas.microsoft.com/office/drawing/2014/main" id="{0A51850F-8BCB-4FCD-BD26-0FA1E863EC51}"/>
              </a:ext>
            </a:extLst>
          </p:cNvPr>
          <p:cNvCxnSpPr>
            <a:endCxn id="39" idx="1"/>
          </p:cNvCxnSpPr>
          <p:nvPr/>
        </p:nvCxnSpPr>
        <p:spPr>
          <a:xfrm rot="5400000" flipH="1" flipV="1">
            <a:off x="129521" y="2367889"/>
            <a:ext cx="1191740" cy="303566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Forbindelse: vinklet 76">
            <a:extLst>
              <a:ext uri="{FF2B5EF4-FFF2-40B4-BE49-F238E27FC236}">
                <a16:creationId xmlns:a16="http://schemas.microsoft.com/office/drawing/2014/main" id="{65819459-AF5B-45F6-B7DF-6DC23C65962C}"/>
              </a:ext>
            </a:extLst>
          </p:cNvPr>
          <p:cNvCxnSpPr>
            <a:endCxn id="38" idx="1"/>
          </p:cNvCxnSpPr>
          <p:nvPr/>
        </p:nvCxnSpPr>
        <p:spPr>
          <a:xfrm rot="5400000" flipH="1" flipV="1">
            <a:off x="741455" y="2623613"/>
            <a:ext cx="596670" cy="387191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Forbindelse: vinklet 80">
            <a:extLst>
              <a:ext uri="{FF2B5EF4-FFF2-40B4-BE49-F238E27FC236}">
                <a16:creationId xmlns:a16="http://schemas.microsoft.com/office/drawing/2014/main" id="{AEDC940C-227A-44AB-9308-14DD250E064C}"/>
              </a:ext>
            </a:extLst>
          </p:cNvPr>
          <p:cNvCxnSpPr>
            <a:stCxn id="25" idx="3"/>
          </p:cNvCxnSpPr>
          <p:nvPr/>
        </p:nvCxnSpPr>
        <p:spPr>
          <a:xfrm>
            <a:off x="2250338" y="3806312"/>
            <a:ext cx="448275" cy="933090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9EC4C6-EC88-4468-85EE-1279A006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0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076AE-6238-4214-AA0F-B7108962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>Opfølgningssamtale efter endt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FTR-grunduddannelse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99BE64-EAAB-4626-88FB-F6F1E0B1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38555"/>
            <a:ext cx="6447211" cy="4072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200" dirty="0">
                <a:latin typeface="+mn-lt"/>
              </a:rPr>
              <a:t>Efter endt FTR-grunduddannelse afholdes en opfølgningssamtale med deltagelse af FTR, faglig konsulent og politiker. </a:t>
            </a:r>
          </a:p>
          <a:p>
            <a:pPr marL="0" indent="0">
              <a:buNone/>
            </a:pPr>
            <a:r>
              <a:rPr lang="da-DK" sz="1200" dirty="0">
                <a:latin typeface="+mn-lt"/>
              </a:rPr>
              <a:t>I samtalen gennemgås refleksionsspørgsmål som kan findes i vedlagte skema og derefter opdateres samarbejdsaftalen. </a:t>
            </a:r>
          </a:p>
          <a:p>
            <a:pPr marL="0" indent="0">
              <a:buNone/>
            </a:pPr>
            <a:r>
              <a:rPr lang="da-DK" sz="1200" dirty="0">
                <a:latin typeface="+mn-lt"/>
              </a:rPr>
              <a:t>Du kan hente opfølgningsskemaet </a:t>
            </a:r>
            <a:r>
              <a:rPr lang="da-DK" sz="1200" dirty="0">
                <a:latin typeface="+mn-lt"/>
                <a:hlinkClick r:id="rId2"/>
              </a:rPr>
              <a:t>her</a:t>
            </a:r>
            <a:r>
              <a:rPr lang="da-DK" sz="1200" dirty="0">
                <a:latin typeface="+mn-lt"/>
              </a:rPr>
              <a:t>.</a:t>
            </a:r>
          </a:p>
          <a:p>
            <a:pPr marL="0" indent="0">
              <a:buNone/>
            </a:pPr>
            <a:endParaRPr lang="da-DK" sz="1200" dirty="0">
              <a:latin typeface="+mn-lt"/>
            </a:endParaRPr>
          </a:p>
          <a:p>
            <a:pPr marL="0" indent="0">
              <a:buNone/>
            </a:pPr>
            <a:r>
              <a:rPr lang="da-DK" sz="1200" dirty="0">
                <a:latin typeface="+mn-lt"/>
              </a:rPr>
              <a:t>Det er vigtigt kontinuerligt at opdatere FTR-grunduddannelsen for at der er overensstemmelse mellem FTR-uddannelsen og FTR’s hverdags udfordringer.</a:t>
            </a:r>
            <a:br>
              <a:rPr lang="da-DK" sz="1200" dirty="0">
                <a:latin typeface="+mn-lt"/>
              </a:rPr>
            </a:br>
            <a:r>
              <a:rPr lang="da-DK" sz="1200" dirty="0">
                <a:latin typeface="+mn-lt"/>
              </a:rPr>
              <a:t>Derfor skal nyvalgte FTR udfylde vedlagte </a:t>
            </a:r>
            <a:r>
              <a:rPr lang="da-DK" sz="1200" dirty="0">
                <a:latin typeface="+mn-lt"/>
                <a:hlinkClick r:id="rId3"/>
              </a:rPr>
              <a:t>evalueringsnotat</a:t>
            </a:r>
            <a:r>
              <a:rPr lang="da-DK" sz="1200" dirty="0">
                <a:latin typeface="+mn-lt"/>
              </a:rPr>
              <a:t> i forbindelse med opfølgningssamtalen.</a:t>
            </a:r>
          </a:p>
          <a:p>
            <a:pPr marL="0" indent="0">
              <a:buNone/>
            </a:pPr>
            <a:r>
              <a:rPr lang="da-DK" sz="1200" dirty="0">
                <a:latin typeface="+mn-lt"/>
              </a:rPr>
              <a:t>Mangler der noget i FTR-grunduddannelsen tilføjes dette i notatet.</a:t>
            </a:r>
          </a:p>
          <a:p>
            <a:pPr marL="0" indent="0">
              <a:buNone/>
            </a:pPr>
            <a:endParaRPr lang="da-DK" sz="1200" dirty="0">
              <a:latin typeface="+mn-lt"/>
            </a:endParaRPr>
          </a:p>
          <a:p>
            <a:pPr marL="0" indent="0">
              <a:buNone/>
            </a:pPr>
            <a:r>
              <a:rPr lang="da-DK" sz="1200" dirty="0">
                <a:latin typeface="+mn-lt"/>
              </a:rPr>
              <a:t>Afslutningsopgaven efter modul 3 drøftes ligeledes under opfølgningssamtalen.</a:t>
            </a:r>
          </a:p>
          <a:p>
            <a:pPr marL="0" indent="0">
              <a:buNone/>
            </a:pPr>
            <a:endParaRPr lang="da-DK" sz="1200" dirty="0">
              <a:latin typeface="+mn-lt"/>
            </a:endParaRPr>
          </a:p>
          <a:p>
            <a:pPr marL="0" indent="0">
              <a:buNone/>
            </a:pPr>
            <a:r>
              <a:rPr lang="da-DK" sz="1200" dirty="0">
                <a:latin typeface="+mn-lt"/>
                <a:hlinkClick r:id="rId4"/>
              </a:rPr>
              <a:t>Kursusbevis</a:t>
            </a:r>
            <a:r>
              <a:rPr lang="da-DK" sz="1200" dirty="0">
                <a:latin typeface="+mn-lt"/>
              </a:rPr>
              <a:t> udleveres efter endt FTR-grunduddannelse samt afsluttet opfølgningssamtale.</a:t>
            </a:r>
            <a:br>
              <a:rPr lang="da-DK" sz="1200" dirty="0">
                <a:latin typeface="+mn-lt"/>
              </a:rPr>
            </a:br>
            <a:endParaRPr lang="da-DK" sz="1200" dirty="0"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0129AEF-A84D-4A4E-BDC0-C73F1678F0ED}"/>
              </a:ext>
            </a:extLst>
          </p:cNvPr>
          <p:cNvSpPr/>
          <p:nvPr/>
        </p:nvSpPr>
        <p:spPr>
          <a:xfrm>
            <a:off x="7536129" y="4180553"/>
            <a:ext cx="97922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4542349F-2C04-4971-AA31-CB59AACDFF01}"/>
              </a:ext>
            </a:extLst>
          </p:cNvPr>
          <p:cNvCxnSpPr>
            <a:cxnSpLocks/>
          </p:cNvCxnSpPr>
          <p:nvPr/>
        </p:nvCxnSpPr>
        <p:spPr>
          <a:xfrm>
            <a:off x="7483188" y="1705232"/>
            <a:ext cx="9792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77C3E932-7913-4D6B-90D0-AE07DA3CC922}"/>
              </a:ext>
            </a:extLst>
          </p:cNvPr>
          <p:cNvSpPr txBox="1"/>
          <p:nvPr/>
        </p:nvSpPr>
        <p:spPr>
          <a:xfrm>
            <a:off x="7389401" y="1716483"/>
            <a:ext cx="1612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cap="all" dirty="0">
                <a:solidFill>
                  <a:schemeClr val="bg1">
                    <a:lumMod val="50000"/>
                  </a:schemeClr>
                </a:solidFill>
              </a:rPr>
              <a:t>Eksterne links</a:t>
            </a:r>
          </a:p>
          <a:p>
            <a:endParaRPr lang="da-DK" sz="900" u="sng" dirty="0">
              <a:solidFill>
                <a:srgbClr val="C00000"/>
              </a:solidFill>
              <a:latin typeface="Orgon Slab" panose="02000503000000020004" pitchFamily="2" charset="77"/>
            </a:endParaRPr>
          </a:p>
          <a:p>
            <a:r>
              <a:rPr lang="da-DK" sz="900" dirty="0">
                <a:solidFill>
                  <a:srgbClr val="BD5053"/>
                </a:solidFill>
                <a:hlinkClick r:id="rId2"/>
              </a:rPr>
              <a:t>Skema til opfølgnings-</a:t>
            </a:r>
          </a:p>
          <a:p>
            <a:r>
              <a:rPr lang="da-DK" sz="900" dirty="0">
                <a:solidFill>
                  <a:srgbClr val="BD5053"/>
                </a:solidFill>
                <a:hlinkClick r:id="rId2"/>
              </a:rPr>
              <a:t>samtalen</a:t>
            </a:r>
            <a:endParaRPr lang="da-DK" sz="900" dirty="0">
              <a:solidFill>
                <a:srgbClr val="BD5053"/>
              </a:solidFill>
            </a:endParaRPr>
          </a:p>
          <a:p>
            <a:endParaRPr lang="da-DK" sz="900" dirty="0">
              <a:solidFill>
                <a:srgbClr val="BD5053"/>
              </a:solidFill>
              <a:highlight>
                <a:srgbClr val="FFFF00"/>
              </a:highlight>
            </a:endParaRPr>
          </a:p>
          <a:p>
            <a:r>
              <a:rPr lang="da-DK" sz="900" dirty="0">
                <a:solidFill>
                  <a:srgbClr val="BD5053"/>
                </a:solidFill>
                <a:hlinkClick r:id="rId3"/>
              </a:rPr>
              <a:t>Evalueringsnotat for FTR grunduddannelsen</a:t>
            </a:r>
            <a:endParaRPr lang="da-DK" sz="900" dirty="0">
              <a:solidFill>
                <a:srgbClr val="BD5053"/>
              </a:solidFill>
            </a:endParaRPr>
          </a:p>
          <a:p>
            <a:endParaRPr lang="da-DK" sz="900" dirty="0">
              <a:solidFill>
                <a:srgbClr val="C00000"/>
              </a:solidFill>
            </a:endParaRPr>
          </a:p>
          <a:p>
            <a:endParaRPr lang="da-DK" sz="900" u="sng" dirty="0">
              <a:solidFill>
                <a:srgbClr val="C00000"/>
              </a:solidFill>
              <a:latin typeface="Orgon Slab" panose="02000503000000020004" pitchFamily="2" charset="77"/>
            </a:endParaRPr>
          </a:p>
          <a:p>
            <a:r>
              <a:rPr lang="da-DK" dirty="0"/>
              <a:t> </a:t>
            </a:r>
          </a:p>
          <a:p>
            <a:endParaRPr lang="da-DK" sz="900" dirty="0">
              <a:solidFill>
                <a:srgbClr val="C00000"/>
              </a:solidFill>
              <a:latin typeface="Orgon Slab" panose="02000503000000020004" pitchFamily="2" charset="77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8C36C93-BFC2-49F6-B6A9-776434FEF2D2}"/>
              </a:ext>
            </a:extLst>
          </p:cNvPr>
          <p:cNvSpPr txBox="1"/>
          <p:nvPr/>
        </p:nvSpPr>
        <p:spPr>
          <a:xfrm>
            <a:off x="6820930" y="6400352"/>
            <a:ext cx="1797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00" u="sng" dirty="0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&lt;&lt; Tilbage til oversigten</a:t>
            </a:r>
            <a:endParaRPr lang="da-DK" sz="900" u="sng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C179E38B-0B28-429F-81A3-E702F212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pPr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781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076AE-6238-4214-AA0F-B7108962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>Kompetenceudvikling af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fællestillidsrepræsentant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99BE64-EAAB-4626-88FB-F6F1E0B1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48495"/>
            <a:ext cx="6447211" cy="3022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200" dirty="0">
                <a:latin typeface="+mn-lt"/>
              </a:rPr>
              <a:t>Når du er færdig med din FTR-grunduddannelse skal din videre kompetenceudvikling tage afsæt i den strategiske ramme for organisatorisk kompetenceudvikling.</a:t>
            </a:r>
          </a:p>
          <a:p>
            <a:pPr marL="0" indent="0">
              <a:buNone/>
            </a:pPr>
            <a:endParaRPr lang="da-DK" sz="1200" dirty="0">
              <a:latin typeface="+mn-lt"/>
            </a:endParaRPr>
          </a:p>
          <a:p>
            <a:pPr marL="0" indent="0">
              <a:buNone/>
            </a:pPr>
            <a:r>
              <a:rPr lang="da-DK" sz="1200" dirty="0">
                <a:latin typeface="+mn-lt"/>
              </a:rPr>
              <a:t>Læs mere om dine muligheder her:</a:t>
            </a:r>
          </a:p>
          <a:p>
            <a:pPr marL="0" indent="0">
              <a:buNone/>
            </a:pPr>
            <a:r>
              <a:rPr lang="da-DK" sz="1200" dirty="0">
                <a:latin typeface="+mn-l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Rammen for DSR’s organisatoriske uddannelse og kompetenceudvikling</a:t>
            </a:r>
            <a:endParaRPr lang="da-DK" sz="1200" dirty="0">
              <a:latin typeface="+mn-lt"/>
            </a:endParaRPr>
          </a:p>
          <a:p>
            <a:pPr marL="0" indent="0">
              <a:buNone/>
            </a:pPr>
            <a:endParaRPr lang="da-DK" sz="1400" dirty="0"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0129AEF-A84D-4A4E-BDC0-C73F1678F0ED}"/>
              </a:ext>
            </a:extLst>
          </p:cNvPr>
          <p:cNvSpPr/>
          <p:nvPr/>
        </p:nvSpPr>
        <p:spPr>
          <a:xfrm>
            <a:off x="7536130" y="4961052"/>
            <a:ext cx="97922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4542349F-2C04-4971-AA31-CB59AACDFF01}"/>
              </a:ext>
            </a:extLst>
          </p:cNvPr>
          <p:cNvCxnSpPr>
            <a:cxnSpLocks/>
          </p:cNvCxnSpPr>
          <p:nvPr/>
        </p:nvCxnSpPr>
        <p:spPr>
          <a:xfrm>
            <a:off x="7536129" y="1705232"/>
            <a:ext cx="9792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77C3E932-7913-4D6B-90D0-AE07DA3CC922}"/>
              </a:ext>
            </a:extLst>
          </p:cNvPr>
          <p:cNvSpPr txBox="1"/>
          <p:nvPr/>
        </p:nvSpPr>
        <p:spPr>
          <a:xfrm>
            <a:off x="7486650" y="1705232"/>
            <a:ext cx="161255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cap="all" dirty="0">
                <a:solidFill>
                  <a:schemeClr val="bg1">
                    <a:lumMod val="50000"/>
                  </a:schemeClr>
                </a:solidFill>
              </a:rPr>
              <a:t>Eksterne links</a:t>
            </a:r>
          </a:p>
          <a:p>
            <a:endParaRPr lang="da-DK" sz="900" u="sng" dirty="0">
              <a:solidFill>
                <a:srgbClr val="C00000"/>
              </a:solidFill>
              <a:latin typeface="Orgon Slab" panose="02000503000000020004" pitchFamily="2" charset="77"/>
            </a:endParaRPr>
          </a:p>
          <a:p>
            <a:r>
              <a:rPr lang="da-DK" sz="9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FTR i DSR – Strategisk kompetenceudvikling 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u="sng" dirty="0">
              <a:solidFill>
                <a:srgbClr val="BD5053"/>
              </a:solidFill>
            </a:endParaRPr>
          </a:p>
          <a:p>
            <a:r>
              <a:rPr lang="da-DK" sz="900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Rammen for DSR’s organisatoriske uddannelse og kompetenceudvikling</a:t>
            </a:r>
            <a:endParaRPr lang="da-DK" sz="900" dirty="0"/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FTR-kompasset</a:t>
            </a:r>
            <a:endParaRPr lang="da-DK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C00000"/>
              </a:solidFill>
              <a:latin typeface="Orgon Slab" panose="02000503000000020004" pitchFamily="2" charset="77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8C36C93-BFC2-49F6-B6A9-776434FEF2D2}"/>
              </a:ext>
            </a:extLst>
          </p:cNvPr>
          <p:cNvSpPr txBox="1"/>
          <p:nvPr/>
        </p:nvSpPr>
        <p:spPr>
          <a:xfrm>
            <a:off x="6820930" y="6400352"/>
            <a:ext cx="1797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00" u="sng" dirty="0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&lt;&lt; Tilbage til oversigten</a:t>
            </a:r>
            <a:endParaRPr lang="da-DK" sz="900" u="sng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A47EA1F-A13B-4D09-92E5-21958369B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pPr/>
              <a:t>21</a:t>
            </a:fld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C1759AB7-D9CF-4F52-B6AB-823DEEBDE1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27400" t="-27399" r="22862" b="-1"/>
          <a:stretch/>
        </p:blipFill>
        <p:spPr>
          <a:xfrm>
            <a:off x="4278629" y="3807539"/>
            <a:ext cx="2422241" cy="217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7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Tryk, design&#10;&#10;Indhold genereret af kunstig intelligens kan være forkert.">
            <a:extLst>
              <a:ext uri="{FF2B5EF4-FFF2-40B4-BE49-F238E27FC236}">
                <a16:creationId xmlns:a16="http://schemas.microsoft.com/office/drawing/2014/main" id="{CC69402E-2DAB-F21B-543C-56C5CA2A3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556"/>
            <a:ext cx="9144000" cy="661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39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076AE-6238-4214-AA0F-B7108962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851554"/>
          </a:xfrm>
        </p:spPr>
        <p:txBody>
          <a:bodyPr/>
          <a:lstStyle/>
          <a:p>
            <a:r>
              <a:rPr lang="da-DK" dirty="0">
                <a:latin typeface="+mn-lt"/>
              </a:rPr>
              <a:t>Diverse links og værktøjer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C2AC0D0E-8250-4E28-84A2-6E594CCE8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59" y="1024535"/>
            <a:ext cx="6698769" cy="533046"/>
          </a:xfrm>
        </p:spPr>
        <p:txBody>
          <a:bodyPr>
            <a:normAutofit/>
          </a:bodyPr>
          <a:lstStyle/>
          <a:p>
            <a:r>
              <a:rPr lang="da-DK" sz="1400" dirty="0">
                <a:latin typeface="+mn-lt"/>
              </a:rPr>
              <a:t>Der er mulighed for at hente gode råd og værktøjer i nedenstående links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5E1D3E7-4BC2-416B-A979-8BBEDF98B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1564224"/>
            <a:ext cx="2986457" cy="153024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da-DK" sz="2400" b="1" dirty="0">
                <a:latin typeface="+mn-lt"/>
              </a:rPr>
              <a:t>Kreds Nordjylland</a:t>
            </a:r>
          </a:p>
          <a:p>
            <a:pPr marL="356400" indent="-176400">
              <a:lnSpc>
                <a:spcPct val="120000"/>
              </a:lnSpc>
              <a:spcBef>
                <a:spcPts val="0"/>
              </a:spcBef>
            </a:pPr>
            <a:r>
              <a:rPr lang="da-DK" sz="1900" b="1" dirty="0">
                <a:solidFill>
                  <a:srgbClr val="0070C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Anmeldelse og valg af dig som TR/FTR</a:t>
            </a:r>
            <a:endParaRPr lang="da-DK" sz="1900" b="1" dirty="0">
              <a:solidFill>
                <a:srgbClr val="0070C0"/>
              </a:solidFill>
              <a:latin typeface="+mn-lt"/>
            </a:endParaRPr>
          </a:p>
          <a:p>
            <a:pPr marL="356400" indent="-176400">
              <a:lnSpc>
                <a:spcPct val="120000"/>
              </a:lnSpc>
              <a:spcBef>
                <a:spcPts val="0"/>
              </a:spcBef>
            </a:pPr>
            <a:r>
              <a:rPr lang="da-DK" sz="1900" b="1" dirty="0">
                <a:latin typeface="+mn-l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Kontaktpersoner</a:t>
            </a:r>
            <a:endParaRPr lang="da-DK" sz="1900" b="1" dirty="0">
              <a:latin typeface="+mn-lt"/>
            </a:endParaRPr>
          </a:p>
          <a:p>
            <a:pPr marL="356400" indent="-176400">
              <a:lnSpc>
                <a:spcPct val="120000"/>
              </a:lnSpc>
              <a:spcBef>
                <a:spcPts val="0"/>
              </a:spcBef>
            </a:pPr>
            <a:r>
              <a:rPr lang="da-DK" sz="1900" b="1" dirty="0">
                <a:solidFill>
                  <a:srgbClr val="0070C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Kreds Nordjyllands hjemmeside</a:t>
            </a:r>
            <a:endParaRPr lang="da-DK" sz="1900" b="1" dirty="0">
              <a:solidFill>
                <a:srgbClr val="0070C0"/>
              </a:solidFill>
              <a:latin typeface="+mn-lt"/>
            </a:endParaRPr>
          </a:p>
          <a:p>
            <a:pPr marL="356400" indent="-176400">
              <a:lnSpc>
                <a:spcPct val="120000"/>
              </a:lnSpc>
              <a:spcBef>
                <a:spcPts val="0"/>
              </a:spcBef>
            </a:pPr>
            <a:r>
              <a:rPr lang="da-DK" sz="1900" b="1" dirty="0">
                <a:solidFill>
                  <a:srgbClr val="0070C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Hvad er kredsen optaget af?</a:t>
            </a:r>
            <a:endParaRPr lang="da-DK" sz="1900" b="1" dirty="0">
              <a:solidFill>
                <a:srgbClr val="0070C0"/>
              </a:solidFill>
              <a:latin typeface="+mn-lt"/>
            </a:endParaRPr>
          </a:p>
          <a:p>
            <a:pPr marL="356400" indent="-176400">
              <a:lnSpc>
                <a:spcPct val="120000"/>
              </a:lnSpc>
              <a:spcBef>
                <a:spcPts val="0"/>
              </a:spcBef>
            </a:pPr>
            <a:r>
              <a:rPr lang="da-DK" sz="1900" b="1" dirty="0">
                <a:solidFill>
                  <a:srgbClr val="0070C0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Forhåndsaftaler</a:t>
            </a:r>
            <a:endParaRPr lang="da-DK" sz="1900" b="1" dirty="0">
              <a:solidFill>
                <a:srgbClr val="0070C0"/>
              </a:solidFill>
              <a:latin typeface="+mn-lt"/>
            </a:endParaRPr>
          </a:p>
          <a:p>
            <a:pPr marL="356400" indent="-176400">
              <a:lnSpc>
                <a:spcPct val="120000"/>
              </a:lnSpc>
              <a:spcBef>
                <a:spcPts val="0"/>
              </a:spcBef>
            </a:pPr>
            <a:r>
              <a:rPr lang="da-DK" sz="1900" b="1" dirty="0">
                <a:solidFill>
                  <a:srgbClr val="0070C0"/>
                </a:solidFill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Strategier i Kreds Nordjylland</a:t>
            </a:r>
            <a:endParaRPr lang="da-DK" sz="1900" b="1" dirty="0">
              <a:solidFill>
                <a:srgbClr val="0070C0"/>
              </a:solidFill>
              <a:latin typeface="+mn-lt"/>
            </a:endParaRPr>
          </a:p>
          <a:p>
            <a:pPr marL="356400" indent="-176400">
              <a:lnSpc>
                <a:spcPct val="120000"/>
              </a:lnSpc>
              <a:spcBef>
                <a:spcPts val="0"/>
              </a:spcBef>
            </a:pPr>
            <a:r>
              <a:rPr lang="da-DK" sz="1900" b="1" dirty="0">
                <a:solidFill>
                  <a:srgbClr val="0070C0"/>
                </a:solidFill>
                <a:latin typeface="+mn-lt"/>
                <a:hlinkClick r:id="rId8"/>
              </a:rPr>
              <a:t>Kreds Nordjyllands arbejde med løn</a:t>
            </a:r>
            <a:endParaRPr lang="da-DK" sz="1900" b="1" dirty="0">
              <a:solidFill>
                <a:srgbClr val="0070C0"/>
              </a:solidFill>
              <a:latin typeface="+mn-lt"/>
            </a:endParaRPr>
          </a:p>
          <a:p>
            <a:pPr marL="356400" indent="-176400">
              <a:lnSpc>
                <a:spcPct val="120000"/>
              </a:lnSpc>
              <a:spcBef>
                <a:spcPts val="0"/>
              </a:spcBef>
            </a:pPr>
            <a:r>
              <a:rPr lang="da-DK" b="1" dirty="0">
                <a:latin typeface="+mn-lt"/>
                <a:hlinkClick r:id="rId9"/>
              </a:rPr>
              <a:t>Nordjysk hjemmeside for FTR</a:t>
            </a:r>
            <a:endParaRPr lang="da-DK" b="1" dirty="0">
              <a:latin typeface="+mn-lt"/>
            </a:endParaRPr>
          </a:p>
          <a:p>
            <a:pPr marL="127800" indent="0">
              <a:lnSpc>
                <a:spcPct val="110000"/>
              </a:lnSpc>
              <a:spcBef>
                <a:spcPts val="500"/>
              </a:spcBef>
              <a:buNone/>
            </a:pPr>
            <a:endParaRPr lang="da-DK" sz="900" b="1" dirty="0">
              <a:latin typeface="+mn-lt"/>
            </a:endParaRPr>
          </a:p>
          <a:p>
            <a:pPr marL="0" indent="0">
              <a:buNone/>
            </a:pP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8C36C93-BFC2-49F6-B6A9-776434FEF2D2}"/>
              </a:ext>
            </a:extLst>
          </p:cNvPr>
          <p:cNvSpPr txBox="1"/>
          <p:nvPr/>
        </p:nvSpPr>
        <p:spPr>
          <a:xfrm>
            <a:off x="6820930" y="6400352"/>
            <a:ext cx="1797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00" u="sng" dirty="0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&lt;&lt; Tilbage til oversigten</a:t>
            </a:r>
            <a:endParaRPr lang="da-DK" sz="900" u="sng" dirty="0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3538DD33-E829-46DF-9399-C1A6C9C6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t>23</a:t>
            </a:fld>
            <a:endParaRPr lang="da-DK" dirty="0"/>
          </a:p>
        </p:txBody>
      </p:sp>
      <p:sp>
        <p:nvSpPr>
          <p:cNvPr id="10" name="Pladsholder til indhold 5">
            <a:extLst>
              <a:ext uri="{FF2B5EF4-FFF2-40B4-BE49-F238E27FC236}">
                <a16:creationId xmlns:a16="http://schemas.microsoft.com/office/drawing/2014/main" id="{8A8C3627-59AB-4A9F-838A-1ED324D0289D}"/>
              </a:ext>
            </a:extLst>
          </p:cNvPr>
          <p:cNvSpPr txBox="1">
            <a:spLocks/>
          </p:cNvSpPr>
          <p:nvPr/>
        </p:nvSpPr>
        <p:spPr>
          <a:xfrm>
            <a:off x="629841" y="3188740"/>
            <a:ext cx="3608865" cy="247985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rgon Slab" panose="02000503000000020004" pitchFamily="2" charset="77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da-DK" sz="5200" b="1" dirty="0">
                <a:latin typeface="+mn-lt"/>
              </a:rPr>
              <a:t>Nyttige pjecer i arbejdet som FTR</a:t>
            </a:r>
          </a:p>
          <a:p>
            <a:pPr marL="357188" indent="-174625">
              <a:lnSpc>
                <a:spcPct val="120000"/>
              </a:lnSpc>
              <a:spcBef>
                <a:spcPts val="0"/>
              </a:spcBef>
            </a:pPr>
            <a:r>
              <a:rPr lang="da-DK" sz="4000" b="1" dirty="0">
                <a:solidFill>
                  <a:srgbClr val="0070C0"/>
                </a:solidFill>
                <a:latin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Dansk Sygeplejeråds vision og værdigrundlag</a:t>
            </a:r>
            <a:endParaRPr lang="da-DK" sz="4000" b="1" dirty="0">
              <a:solidFill>
                <a:srgbClr val="0070C0"/>
              </a:solidFill>
              <a:latin typeface="+mn-lt"/>
            </a:endParaRPr>
          </a:p>
          <a:p>
            <a:pPr marL="357188" indent="-174625">
              <a:lnSpc>
                <a:spcPct val="120000"/>
              </a:lnSpc>
              <a:spcBef>
                <a:spcPts val="0"/>
              </a:spcBef>
            </a:pPr>
            <a:r>
              <a:rPr lang="da-DK" sz="4000" b="1" dirty="0">
                <a:solidFill>
                  <a:srgbClr val="0070C0"/>
                </a:solidFill>
                <a:latin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Udviklingsretning for tillidsrepræsentanter i DSR</a:t>
            </a:r>
            <a:endParaRPr lang="da-DK" sz="4000" b="1" dirty="0">
              <a:solidFill>
                <a:srgbClr val="0070C0"/>
              </a:solidFill>
              <a:latin typeface="+mn-lt"/>
            </a:endParaRPr>
          </a:p>
          <a:p>
            <a:pPr marL="357188" indent="-174625">
              <a:lnSpc>
                <a:spcPct val="120000"/>
              </a:lnSpc>
              <a:spcBef>
                <a:spcPts val="0"/>
              </a:spcBef>
            </a:pPr>
            <a:r>
              <a:rPr lang="da-DK" sz="4000" b="1" dirty="0">
                <a:solidFill>
                  <a:srgbClr val="0070C0"/>
                </a:solidFill>
                <a:latin typeface="+mn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FTR i DSR</a:t>
            </a:r>
            <a:endParaRPr lang="da-DK" sz="4000" b="1" dirty="0">
              <a:solidFill>
                <a:srgbClr val="0070C0"/>
              </a:solidFill>
              <a:latin typeface="+mn-lt"/>
            </a:endParaRPr>
          </a:p>
          <a:p>
            <a:pPr marL="357188" indent="-174625">
              <a:lnSpc>
                <a:spcPct val="120000"/>
              </a:lnSpc>
              <a:spcBef>
                <a:spcPts val="0"/>
              </a:spcBef>
            </a:pPr>
            <a:r>
              <a:rPr lang="da-DK" sz="4000" b="1" dirty="0">
                <a:solidFill>
                  <a:srgbClr val="0070C0"/>
                </a:solidFill>
                <a:latin typeface="+mn-l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Vejledning til rollen som bisidder for en kollega</a:t>
            </a:r>
            <a:endParaRPr lang="da-DK" sz="4000" b="1" dirty="0">
              <a:solidFill>
                <a:srgbClr val="0070C0"/>
              </a:solidFill>
              <a:latin typeface="+mn-lt"/>
            </a:endParaRPr>
          </a:p>
          <a:p>
            <a:pPr marL="357188" indent="-174625">
              <a:lnSpc>
                <a:spcPct val="120000"/>
              </a:lnSpc>
              <a:spcBef>
                <a:spcPts val="0"/>
              </a:spcBef>
            </a:pPr>
            <a:r>
              <a:rPr lang="da-DK" sz="4000" b="1" dirty="0">
                <a:solidFill>
                  <a:srgbClr val="0070C0"/>
                </a:solidFill>
                <a:latin typeface="+mn-lt"/>
                <a:hlinkClick r:id="rId15"/>
              </a:rPr>
              <a:t>Arbejdsmiljø</a:t>
            </a:r>
            <a:endParaRPr lang="da-DK" sz="4000" b="1" dirty="0">
              <a:solidFill>
                <a:srgbClr val="0070C0"/>
              </a:solidFill>
              <a:latin typeface="+mn-lt"/>
            </a:endParaRPr>
          </a:p>
          <a:p>
            <a:pPr marL="357188" indent="-174625">
              <a:lnSpc>
                <a:spcPct val="120000"/>
              </a:lnSpc>
              <a:spcBef>
                <a:spcPts val="0"/>
              </a:spcBef>
            </a:pPr>
            <a:r>
              <a:rPr lang="da-DK" sz="4000" b="1" dirty="0">
                <a:solidFill>
                  <a:srgbClr val="0070C0"/>
                </a:solidFill>
                <a:latin typeface="+mn-lt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Retten til et sikkert og sunde arbejdsmiljø</a:t>
            </a:r>
            <a:endParaRPr lang="da-DK" sz="4000" b="1" dirty="0">
              <a:solidFill>
                <a:srgbClr val="0070C0"/>
              </a:solidFill>
              <a:latin typeface="+mn-lt"/>
            </a:endParaRPr>
          </a:p>
          <a:p>
            <a:pPr marL="356400" indent="-176400">
              <a:lnSpc>
                <a:spcPct val="120000"/>
              </a:lnSpc>
              <a:spcBef>
                <a:spcPts val="0"/>
              </a:spcBef>
            </a:pPr>
            <a:r>
              <a:rPr lang="da-DK" sz="4000" b="1" dirty="0">
                <a:solidFill>
                  <a:srgbClr val="0070C0"/>
                </a:solidFill>
                <a:latin typeface="+mn-l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Problembehandlingshjulet</a:t>
            </a:r>
            <a:endParaRPr lang="da-DK" sz="4000" b="1" dirty="0">
              <a:solidFill>
                <a:srgbClr val="0070C0"/>
              </a:solidFill>
              <a:latin typeface="+mn-lt"/>
            </a:endParaRPr>
          </a:p>
          <a:p>
            <a:pPr marL="356400" indent="-176400">
              <a:lnSpc>
                <a:spcPct val="120000"/>
              </a:lnSpc>
              <a:spcBef>
                <a:spcPts val="0"/>
              </a:spcBef>
            </a:pPr>
            <a:r>
              <a:rPr lang="da-DK" sz="4000" b="1" dirty="0">
                <a:solidFill>
                  <a:srgbClr val="0070C0"/>
                </a:solidFill>
                <a:latin typeface="+mn-lt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 strategiske ramme for organisatorisk kompetenceudvikling af TR, FTR og </a:t>
            </a:r>
            <a:r>
              <a:rPr lang="da-DK" sz="4000" b="1" dirty="0" err="1">
                <a:solidFill>
                  <a:srgbClr val="0070C0"/>
                </a:solidFill>
                <a:latin typeface="+mn-lt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AMiR</a:t>
            </a:r>
            <a:r>
              <a:rPr lang="da-DK" sz="4000" b="1" dirty="0">
                <a:solidFill>
                  <a:srgbClr val="0070C0"/>
                </a:solidFill>
                <a:latin typeface="+mn-lt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endParaRPr lang="da-DK" sz="4000" b="1" dirty="0">
              <a:solidFill>
                <a:srgbClr val="0070C0"/>
              </a:solidFill>
              <a:latin typeface="+mn-lt"/>
            </a:endParaRPr>
          </a:p>
          <a:p>
            <a:pPr marL="356400" indent="-176400">
              <a:lnSpc>
                <a:spcPct val="120000"/>
              </a:lnSpc>
              <a:spcBef>
                <a:spcPts val="0"/>
              </a:spcBef>
            </a:pPr>
            <a:r>
              <a:rPr lang="da-DK" sz="4000" b="1" dirty="0">
                <a:solidFill>
                  <a:srgbClr val="0070C0"/>
                </a:solidFill>
                <a:latin typeface="+mn-lt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Justitsministeriet – Vejledning om offentligt ansattes ytringsfrihed</a:t>
            </a:r>
            <a:endParaRPr lang="da-DK" sz="4000" b="1" dirty="0">
              <a:solidFill>
                <a:srgbClr val="0070C0"/>
              </a:solidFill>
              <a:latin typeface="+mn-lt"/>
            </a:endParaRPr>
          </a:p>
          <a:p>
            <a:pPr marL="356400" indent="-176400">
              <a:lnSpc>
                <a:spcPct val="120000"/>
              </a:lnSpc>
              <a:spcBef>
                <a:spcPts val="0"/>
              </a:spcBef>
            </a:pPr>
            <a:r>
              <a:rPr lang="da-DK" sz="4000" b="1" dirty="0">
                <a:solidFill>
                  <a:srgbClr val="0070C0"/>
                </a:solidFill>
                <a:latin typeface="+mn-lt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Pressehåndtering</a:t>
            </a:r>
            <a:endParaRPr lang="da-DK" sz="4000" b="1" dirty="0">
              <a:solidFill>
                <a:srgbClr val="0070C0"/>
              </a:solidFill>
              <a:latin typeface="+mn-lt"/>
            </a:endParaRPr>
          </a:p>
          <a:p>
            <a:pPr marL="356400" indent="-176400">
              <a:lnSpc>
                <a:spcPct val="120000"/>
              </a:lnSpc>
              <a:spcBef>
                <a:spcPts val="0"/>
              </a:spcBef>
            </a:pPr>
            <a:endParaRPr lang="da-DK" sz="1300" b="1" dirty="0"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56E0085-5484-4F6F-97BF-6487A1C4DB4A}"/>
              </a:ext>
            </a:extLst>
          </p:cNvPr>
          <p:cNvSpPr/>
          <p:nvPr/>
        </p:nvSpPr>
        <p:spPr>
          <a:xfrm>
            <a:off x="4577290" y="5051088"/>
            <a:ext cx="348117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00" b="1" dirty="0"/>
              <a:t>Arbejdsmiljø</a:t>
            </a: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da-DK" sz="1000" b="1" dirty="0">
                <a:hlinkClick r:id="rId21"/>
              </a:rPr>
              <a:t>AMiR i Nordjylland</a:t>
            </a:r>
            <a:endParaRPr lang="da-DK" sz="1000" b="1" dirty="0"/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da-DK" sz="1000" b="1" dirty="0">
                <a:solidFill>
                  <a:srgbClr val="0070C0"/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Kreds Nordjyllands arbejdsmiljøstrategi</a:t>
            </a:r>
            <a:endParaRPr lang="da-DK" sz="1000" b="1" dirty="0">
              <a:solidFill>
                <a:srgbClr val="0070C0"/>
              </a:solidFill>
            </a:endParaRP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da-DK" sz="1000" b="1" dirty="0">
                <a:solidFill>
                  <a:srgbClr val="0070C0"/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Arbejdstidsaftaler</a:t>
            </a:r>
            <a:endParaRPr lang="da-DK" sz="1000" b="1" dirty="0">
              <a:solidFill>
                <a:srgbClr val="0070C0"/>
              </a:solidFill>
            </a:endParaRP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da-DK" sz="1000" b="1" dirty="0">
                <a:solidFill>
                  <a:srgbClr val="0070C0"/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SATH-rapporterne</a:t>
            </a:r>
            <a:endParaRPr lang="da-DK" sz="1000" b="1" dirty="0">
              <a:solidFill>
                <a:srgbClr val="0070C0"/>
              </a:solidFill>
            </a:endParaRPr>
          </a:p>
          <a:p>
            <a:pPr marL="357188" indent="-174625">
              <a:buFont typeface="Arial" panose="020B0604020202020204" pitchFamily="34" charset="0"/>
              <a:buChar char="•"/>
            </a:pPr>
            <a:endParaRPr lang="da-DK" sz="900" b="1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DE8AAC9-AEF3-4B2C-8D54-1A0559F62656}"/>
              </a:ext>
            </a:extLst>
          </p:cNvPr>
          <p:cNvSpPr/>
          <p:nvPr/>
        </p:nvSpPr>
        <p:spPr>
          <a:xfrm>
            <a:off x="4558097" y="1564224"/>
            <a:ext cx="326813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00" b="1" dirty="0"/>
              <a:t>Uddannelse og samarbejde</a:t>
            </a: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da-DK" sz="1000" b="1" dirty="0">
                <a:solidFill>
                  <a:srgbClr val="0070C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FTR-kompasset</a:t>
            </a:r>
            <a:endParaRPr lang="da-DK" sz="1000" b="1" dirty="0">
              <a:solidFill>
                <a:srgbClr val="0070C0"/>
              </a:solidFill>
            </a:endParaRP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da-DK" sz="1000" b="1" dirty="0">
                <a:solidFill>
                  <a:srgbClr val="0070C0"/>
                </a:solidFill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FTR grunduddannelsen</a:t>
            </a:r>
            <a:endParaRPr lang="da-DK" sz="1000" b="1" dirty="0">
              <a:solidFill>
                <a:srgbClr val="0070C0"/>
              </a:solidFill>
            </a:endParaRP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da-DK" sz="1000" b="1" dirty="0">
                <a:solidFill>
                  <a:srgbClr val="0070C0"/>
                </a:solidFill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Forhandlingsroller</a:t>
            </a:r>
            <a:endParaRPr lang="da-DK" sz="1000" b="1" dirty="0">
              <a:solidFill>
                <a:srgbClr val="0070C0"/>
              </a:solidFill>
            </a:endParaRP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da-DK" sz="1000" b="1" dirty="0">
                <a:solidFill>
                  <a:srgbClr val="0070C0"/>
                </a:solidFill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KRL – Kommunernes og Regionernes Løndatakontor</a:t>
            </a:r>
            <a:endParaRPr lang="da-DK" sz="1000" b="1" dirty="0">
              <a:solidFill>
                <a:srgbClr val="0070C0"/>
              </a:solidFill>
            </a:endParaRP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da-DK" sz="1000" b="1" dirty="0">
                <a:solidFill>
                  <a:srgbClr val="0070C0"/>
                </a:solidFill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Forhandlingsfællesskabets hjemmeside</a:t>
            </a:r>
            <a:endParaRPr lang="da-DK" sz="1000" b="1" dirty="0">
              <a:solidFill>
                <a:srgbClr val="0070C0"/>
              </a:solidFill>
            </a:endParaRP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da-DK" sz="1000" b="1" dirty="0">
                <a:solidFill>
                  <a:srgbClr val="0070C0"/>
                </a:solidFill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Lobbyisme</a:t>
            </a:r>
            <a:endParaRPr lang="da-DK" sz="1000" b="1" dirty="0">
              <a:solidFill>
                <a:srgbClr val="0070C0"/>
              </a:solidFill>
            </a:endParaRP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da-DK" sz="1000" b="1" dirty="0">
                <a:solidFill>
                  <a:srgbClr val="0070C0"/>
                </a:solidFill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Mødeleder – vær klar</a:t>
            </a:r>
            <a:endParaRPr lang="da-DK" sz="1000" b="1" dirty="0">
              <a:solidFill>
                <a:srgbClr val="0070C0"/>
              </a:solidFill>
            </a:endParaRP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da-DK" sz="1000" b="1" dirty="0">
                <a:solidFill>
                  <a:srgbClr val="0070C0"/>
                </a:solidFill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 udvalg – strategisk indflydelse </a:t>
            </a:r>
            <a:endParaRPr lang="da-DK" sz="1000" b="1" dirty="0">
              <a:solidFill>
                <a:srgbClr val="0070C0"/>
              </a:solidFill>
            </a:endParaRP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da-DK" sz="1000" b="1" dirty="0">
                <a:solidFill>
                  <a:srgbClr val="0070C0"/>
                </a:solidFill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TR-kollegie</a:t>
            </a:r>
            <a:r>
              <a:rPr lang="da-DK" sz="1000" b="1" dirty="0">
                <a:solidFill>
                  <a:srgbClr val="0070C0"/>
                </a:solidFill>
              </a:rPr>
              <a:t> </a:t>
            </a: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da-DK" sz="1000" b="1" dirty="0">
                <a:solidFill>
                  <a:srgbClr val="0070C0"/>
                </a:solidFill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Lønberegner</a:t>
            </a:r>
            <a:r>
              <a:rPr lang="da-DK" sz="1000" b="1" dirty="0">
                <a:solidFill>
                  <a:srgbClr val="0070C0"/>
                </a:solidFill>
              </a:rPr>
              <a:t> </a:t>
            </a: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da-DK" sz="1000" b="1" dirty="0">
                <a:solidFill>
                  <a:srgbClr val="0070C0"/>
                </a:solidFill>
                <a:hlinkClick r:id="rId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Ferieregler</a:t>
            </a:r>
            <a:endParaRPr lang="da-DK" sz="1000" b="1" dirty="0"/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da-DK" sz="1000" b="1" dirty="0">
                <a:solidFill>
                  <a:srgbClr val="0070C0"/>
                </a:solidFill>
                <a:hlinkClick r:id="rId3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”Sig først ja……”</a:t>
            </a:r>
            <a:endParaRPr lang="da-DK" sz="1000" b="1" dirty="0">
              <a:solidFill>
                <a:srgbClr val="0070C0"/>
              </a:solidFill>
            </a:endParaRPr>
          </a:p>
          <a:p>
            <a:pPr marL="356400" indent="-176400">
              <a:buFont typeface="Arial" panose="020B0604020202020204" pitchFamily="34" charset="0"/>
              <a:buChar char="•"/>
            </a:pPr>
            <a:r>
              <a:rPr lang="da-DK" sz="1000" b="1" dirty="0">
                <a:solidFill>
                  <a:srgbClr val="0070C0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Problembehandlingshjulet </a:t>
            </a:r>
            <a:endParaRPr lang="da-DK" sz="1000" b="1" dirty="0">
              <a:solidFill>
                <a:srgbClr val="0070C0"/>
              </a:solidFill>
            </a:endParaRPr>
          </a:p>
          <a:p>
            <a:pPr marL="356400" indent="-176400">
              <a:buFont typeface="Arial" panose="020B0604020202020204" pitchFamily="34" charset="0"/>
              <a:buChar char="•"/>
            </a:pPr>
            <a:r>
              <a:rPr lang="da-DK" sz="1000" b="1" dirty="0">
                <a:solidFill>
                  <a:srgbClr val="0070C0"/>
                </a:solidFill>
                <a:hlinkClick r:id="rId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Handlekraftige fællesskaber </a:t>
            </a:r>
            <a:endParaRPr lang="da-DK" sz="1000" b="1" dirty="0">
              <a:solidFill>
                <a:srgbClr val="0070C0"/>
              </a:solidFill>
            </a:endParaRPr>
          </a:p>
          <a:p>
            <a:pPr marL="356400" indent="-176400">
              <a:buFont typeface="Arial" panose="020B0604020202020204" pitchFamily="34" charset="0"/>
              <a:buChar char="•"/>
            </a:pPr>
            <a:r>
              <a:rPr lang="da-DK" sz="1000" b="1" dirty="0">
                <a:solidFill>
                  <a:srgbClr val="0070C0"/>
                </a:solidFill>
                <a:hlinkClick r:id="rId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Kollegial sparring</a:t>
            </a:r>
            <a:endParaRPr lang="da-DK" sz="1000" b="1" dirty="0">
              <a:solidFill>
                <a:srgbClr val="0070C0"/>
              </a:solidFill>
            </a:endParaRPr>
          </a:p>
          <a:p>
            <a:pPr marL="356400" indent="-176400">
              <a:buFont typeface="Arial" panose="020B0604020202020204" pitchFamily="34" charset="0"/>
              <a:buChar char="•"/>
            </a:pPr>
            <a:r>
              <a:rPr lang="da-DK" sz="1000" b="1" dirty="0">
                <a:solidFill>
                  <a:srgbClr val="0070C0"/>
                </a:solidFill>
                <a:hlinkClick r:id="rId3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GDPR – TR-kompasset</a:t>
            </a:r>
            <a:endParaRPr lang="da-DK" sz="1000" b="1" dirty="0">
              <a:solidFill>
                <a:srgbClr val="0070C0"/>
              </a:solidFill>
            </a:endParaRPr>
          </a:p>
          <a:p>
            <a:pPr marL="356400" indent="-176400">
              <a:buFont typeface="Arial" panose="020B0604020202020204" pitchFamily="34" charset="0"/>
              <a:buChar char="•"/>
            </a:pPr>
            <a:r>
              <a:rPr lang="da-DK" sz="1000" b="1" dirty="0">
                <a:solidFill>
                  <a:srgbClr val="0070C0"/>
                </a:solidFill>
                <a:hlinkClick r:id="rId3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Datatilsynets pjece om GDPR</a:t>
            </a:r>
            <a:endParaRPr lang="da-DK" sz="1000" b="1" dirty="0">
              <a:solidFill>
                <a:srgbClr val="0070C0"/>
              </a:solidFill>
            </a:endParaRPr>
          </a:p>
          <a:p>
            <a:pPr marL="356400" indent="-176400">
              <a:buFont typeface="Arial" panose="020B0604020202020204" pitchFamily="34" charset="0"/>
              <a:buChar char="•"/>
            </a:pPr>
            <a:r>
              <a:rPr lang="da-DK" sz="1000" b="1" dirty="0">
                <a:solidFill>
                  <a:srgbClr val="0070C0"/>
                </a:solidFill>
                <a:hlinkClick r:id="rId40"/>
              </a:rPr>
              <a:t>Datatilsynet generelt om GDPR</a:t>
            </a:r>
            <a:endParaRPr lang="da-DK" sz="1000" b="1" dirty="0">
              <a:solidFill>
                <a:srgbClr val="0070C0"/>
              </a:solidFill>
            </a:endParaRPr>
          </a:p>
          <a:p>
            <a:pPr marL="356400" indent="-176400">
              <a:buFont typeface="Arial" panose="020B0604020202020204" pitchFamily="34" charset="0"/>
              <a:buChar char="•"/>
            </a:pPr>
            <a:endParaRPr lang="da-DK" sz="1000" b="1" dirty="0">
              <a:solidFill>
                <a:srgbClr val="0070C0"/>
              </a:solidFill>
            </a:endParaRPr>
          </a:p>
          <a:p>
            <a:pPr marL="357188" indent="-174625">
              <a:buFont typeface="Arial" panose="020B0604020202020204" pitchFamily="34" charset="0"/>
              <a:buChar char="•"/>
            </a:pPr>
            <a:endParaRPr lang="da-DK" sz="900" b="1" dirty="0"/>
          </a:p>
        </p:txBody>
      </p:sp>
    </p:spTree>
    <p:extLst>
      <p:ext uri="{BB962C8B-B14F-4D97-AF65-F5344CB8AC3E}">
        <p14:creationId xmlns:p14="http://schemas.microsoft.com/office/powerpoint/2010/main" val="273836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ED2D4-E8CF-CB4E-ACBE-D898D24DC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>Besked til kredsen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580FD8-1D02-864F-BF5C-E5EC6BF2E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127" y="1703584"/>
            <a:ext cx="2105925" cy="2688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400" dirty="0">
                <a:latin typeface="+mn-lt"/>
              </a:rPr>
              <a:t>A.</a:t>
            </a:r>
          </a:p>
          <a:p>
            <a:pPr marL="0" indent="0">
              <a:buNone/>
            </a:pPr>
            <a:r>
              <a:rPr lang="da-DK" sz="1200" dirty="0">
                <a:latin typeface="+mn-lt"/>
              </a:rPr>
              <a:t>Den nyvalgte TR/FTR anmelder sit valg på </a:t>
            </a:r>
            <a:r>
              <a:rPr lang="da-DK" sz="1200" dirty="0">
                <a:solidFill>
                  <a:srgbClr val="0070C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DSR’s hjemmeside</a:t>
            </a:r>
            <a:r>
              <a:rPr lang="da-DK" sz="1200" dirty="0">
                <a:latin typeface="+mn-lt"/>
              </a:rPr>
              <a:t>. </a:t>
            </a:r>
            <a:br>
              <a:rPr lang="da-DK" sz="1200" dirty="0">
                <a:latin typeface="+mn-lt"/>
              </a:rPr>
            </a:br>
            <a:br>
              <a:rPr lang="da-DK" sz="1200" dirty="0">
                <a:latin typeface="+mn-lt"/>
              </a:rPr>
            </a:br>
            <a:r>
              <a:rPr lang="da-DK" sz="1200" dirty="0">
                <a:latin typeface="+mn-lt"/>
              </a:rPr>
              <a:t>Systemet sender automatisk besked til kredsens fællesmail.</a:t>
            </a:r>
            <a:br>
              <a:rPr lang="da-DK" sz="1200" dirty="0">
                <a:latin typeface="+mn-lt"/>
              </a:rPr>
            </a:br>
            <a:r>
              <a:rPr lang="da-DK" sz="1200" dirty="0">
                <a:latin typeface="+mn-lt"/>
              </a:rPr>
              <a:t>Mailen sendes videre til sekretærteamet.</a:t>
            </a:r>
          </a:p>
          <a:p>
            <a:pPr marL="0" indent="0">
              <a:buNone/>
            </a:pPr>
            <a:r>
              <a:rPr lang="da-DK" sz="1200" dirty="0">
                <a:latin typeface="+mn-lt"/>
              </a:rPr>
              <a:t>Valget godkendes derefter i ”Medlemssystemet”, samtidig følges der op på data ifm. afgående TR/FTR.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CA32DCF-2300-1F47-9C75-40314D9886C0}"/>
              </a:ext>
            </a:extLst>
          </p:cNvPr>
          <p:cNvSpPr txBox="1"/>
          <p:nvPr/>
        </p:nvSpPr>
        <p:spPr>
          <a:xfrm>
            <a:off x="6820930" y="6400352"/>
            <a:ext cx="1797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00" u="sng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&lt;&lt; Tilbage til oversigten</a:t>
            </a:r>
            <a:endParaRPr lang="da-DK" sz="900" u="sng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27C52AB-FBE6-614A-B509-C70CF644FCC4}"/>
              </a:ext>
            </a:extLst>
          </p:cNvPr>
          <p:cNvSpPr txBox="1"/>
          <p:nvPr/>
        </p:nvSpPr>
        <p:spPr>
          <a:xfrm>
            <a:off x="7486650" y="1703584"/>
            <a:ext cx="161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cap="all" dirty="0">
                <a:solidFill>
                  <a:schemeClr val="bg1">
                    <a:lumMod val="50000"/>
                  </a:schemeClr>
                </a:solidFill>
              </a:rPr>
              <a:t>Eksterne links</a:t>
            </a:r>
          </a:p>
          <a:p>
            <a:endParaRPr lang="da-DK" sz="900" b="1" dirty="0">
              <a:solidFill>
                <a:srgbClr val="C00000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Anmeldelse og </a:t>
            </a:r>
            <a:br>
              <a:rPr lang="da-DK" sz="9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a-DK" sz="9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valg af dig som </a:t>
            </a:r>
            <a:br>
              <a:rPr lang="da-DK" sz="9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a-DK" sz="9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TR/FTR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/>
          </a:p>
          <a:p>
            <a:endParaRPr lang="da-DK" sz="900" dirty="0"/>
          </a:p>
          <a:p>
            <a:endParaRPr lang="da-DK" sz="900" b="1" dirty="0">
              <a:solidFill>
                <a:srgbClr val="C00000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1FF34C8-EFE7-0A4A-B484-8EC61A263126}"/>
              </a:ext>
            </a:extLst>
          </p:cNvPr>
          <p:cNvSpPr/>
          <p:nvPr/>
        </p:nvSpPr>
        <p:spPr>
          <a:xfrm>
            <a:off x="7536129" y="4620909"/>
            <a:ext cx="97922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E4650528-A3EA-4A4C-B3EF-A19BCD1A3FEE}"/>
              </a:ext>
            </a:extLst>
          </p:cNvPr>
          <p:cNvCxnSpPr/>
          <p:nvPr/>
        </p:nvCxnSpPr>
        <p:spPr>
          <a:xfrm>
            <a:off x="7536129" y="1705232"/>
            <a:ext cx="9792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E79F48C1-8296-457A-8722-C8879B90164B}"/>
              </a:ext>
            </a:extLst>
          </p:cNvPr>
          <p:cNvSpPr txBox="1">
            <a:spLocks/>
          </p:cNvSpPr>
          <p:nvPr/>
        </p:nvSpPr>
        <p:spPr>
          <a:xfrm>
            <a:off x="4282310" y="1689667"/>
            <a:ext cx="2105925" cy="2287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rgon Slab" panose="02000503000000020004" pitchFamily="2" charset="77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1400" dirty="0">
                <a:latin typeface="+mn-lt"/>
              </a:rPr>
              <a:t>B.</a:t>
            </a:r>
          </a:p>
          <a:p>
            <a:pPr marL="0" indent="0">
              <a:buNone/>
            </a:pPr>
            <a:r>
              <a:rPr lang="da-DK" sz="1200" dirty="0">
                <a:latin typeface="+mn-lt"/>
              </a:rPr>
              <a:t>Den nyvalgte TR/FTR ringer til kredsen og informerer om valget, hvem den nyvalgte afløser og hvilket valgområde.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200" dirty="0">
                <a:latin typeface="+mn-lt"/>
              </a:rPr>
              <a:t>Vigtigt med korrekte datoer.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200" dirty="0">
                <a:latin typeface="+mn-lt"/>
              </a:rPr>
              <a:t>Derefter proces som i A.</a:t>
            </a: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04D8B2AB-4EB0-4F4A-82BD-57FB61DE7538}"/>
              </a:ext>
            </a:extLst>
          </p:cNvPr>
          <p:cNvSpPr txBox="1">
            <a:spLocks/>
          </p:cNvSpPr>
          <p:nvPr/>
        </p:nvSpPr>
        <p:spPr>
          <a:xfrm>
            <a:off x="729293" y="5743287"/>
            <a:ext cx="7577947" cy="37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rgon Slab" panose="02000503000000020004" pitchFamily="2" charset="77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da-DK" sz="1400" dirty="0">
              <a:latin typeface="+mn-lt"/>
            </a:endParaRP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36E901D-1975-470E-8B95-F9C458CD9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t>3</a:t>
            </a:fld>
            <a:endParaRPr lang="da-DK"/>
          </a:p>
        </p:txBody>
      </p:sp>
      <p:sp>
        <p:nvSpPr>
          <p:cNvPr id="14" name="Rutediagram: Forbindelse 13">
            <a:extLst>
              <a:ext uri="{FF2B5EF4-FFF2-40B4-BE49-F238E27FC236}">
                <a16:creationId xmlns:a16="http://schemas.microsoft.com/office/drawing/2014/main" id="{0A0C8EEF-DE5B-470E-B1FF-69A975765557}"/>
              </a:ext>
            </a:extLst>
          </p:cNvPr>
          <p:cNvSpPr/>
          <p:nvPr/>
        </p:nvSpPr>
        <p:spPr>
          <a:xfrm>
            <a:off x="1388855" y="5658928"/>
            <a:ext cx="430632" cy="45952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utediagram: Forbindelse 14">
            <a:extLst>
              <a:ext uri="{FF2B5EF4-FFF2-40B4-BE49-F238E27FC236}">
                <a16:creationId xmlns:a16="http://schemas.microsoft.com/office/drawing/2014/main" id="{AD2B9608-11D1-448F-94C6-7F25C9A6D06E}"/>
              </a:ext>
            </a:extLst>
          </p:cNvPr>
          <p:cNvSpPr/>
          <p:nvPr/>
        </p:nvSpPr>
        <p:spPr>
          <a:xfrm>
            <a:off x="3851678" y="5658928"/>
            <a:ext cx="430632" cy="45952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utediagram: Forbindelse 15">
            <a:extLst>
              <a:ext uri="{FF2B5EF4-FFF2-40B4-BE49-F238E27FC236}">
                <a16:creationId xmlns:a16="http://schemas.microsoft.com/office/drawing/2014/main" id="{0DF0F2B4-977D-47AB-9A0B-B40C0C75E43A}"/>
              </a:ext>
            </a:extLst>
          </p:cNvPr>
          <p:cNvSpPr/>
          <p:nvPr/>
        </p:nvSpPr>
        <p:spPr>
          <a:xfrm>
            <a:off x="6242634" y="5660576"/>
            <a:ext cx="430632" cy="45952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01D39720-1CEA-4BA3-B6A5-474BD7D4D457}"/>
              </a:ext>
            </a:extLst>
          </p:cNvPr>
          <p:cNvCxnSpPr>
            <a:stCxn id="14" idx="6"/>
            <a:endCxn id="15" idx="2"/>
          </p:cNvCxnSpPr>
          <p:nvPr/>
        </p:nvCxnSpPr>
        <p:spPr>
          <a:xfrm>
            <a:off x="1819487" y="5888690"/>
            <a:ext cx="203219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6AE21901-5948-4314-BB4E-6F5E0338B84A}"/>
              </a:ext>
            </a:extLst>
          </p:cNvPr>
          <p:cNvCxnSpPr>
            <a:cxnSpLocks/>
          </p:cNvCxnSpPr>
          <p:nvPr/>
        </p:nvCxnSpPr>
        <p:spPr>
          <a:xfrm flipV="1">
            <a:off x="4299845" y="5890338"/>
            <a:ext cx="1960041" cy="263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felt 20">
            <a:extLst>
              <a:ext uri="{FF2B5EF4-FFF2-40B4-BE49-F238E27FC236}">
                <a16:creationId xmlns:a16="http://schemas.microsoft.com/office/drawing/2014/main" id="{D2389064-16FB-4E6D-9812-C78CDD63F3A9}"/>
              </a:ext>
            </a:extLst>
          </p:cNvPr>
          <p:cNvSpPr txBox="1"/>
          <p:nvPr/>
        </p:nvSpPr>
        <p:spPr>
          <a:xfrm>
            <a:off x="1067492" y="6109805"/>
            <a:ext cx="13284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/>
              <a:t>Ny TR/FTR vælges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758B7182-4945-4577-B5AC-DAF698F066C4}"/>
              </a:ext>
            </a:extLst>
          </p:cNvPr>
          <p:cNvSpPr txBox="1"/>
          <p:nvPr/>
        </p:nvSpPr>
        <p:spPr>
          <a:xfrm>
            <a:off x="3480013" y="6117859"/>
            <a:ext cx="13284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/>
              <a:t>Besked til kredsen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FAFA17FD-03DA-43FC-AB6B-CC59DC45E569}"/>
              </a:ext>
            </a:extLst>
          </p:cNvPr>
          <p:cNvSpPr txBox="1"/>
          <p:nvPr/>
        </p:nvSpPr>
        <p:spPr>
          <a:xfrm>
            <a:off x="6009032" y="6138594"/>
            <a:ext cx="13284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/>
              <a:t>Velkomstbreve </a:t>
            </a:r>
          </a:p>
        </p:txBody>
      </p:sp>
    </p:spTree>
    <p:extLst>
      <p:ext uri="{BB962C8B-B14F-4D97-AF65-F5344CB8AC3E}">
        <p14:creationId xmlns:p14="http://schemas.microsoft.com/office/powerpoint/2010/main" val="315958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ED2D4-E8CF-CB4E-ACBE-D898D24DC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>Velkomstbreve fra DSR-c og kredsen  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CA32DCF-2300-1F47-9C75-40314D9886C0}"/>
              </a:ext>
            </a:extLst>
          </p:cNvPr>
          <p:cNvSpPr txBox="1"/>
          <p:nvPr/>
        </p:nvSpPr>
        <p:spPr>
          <a:xfrm>
            <a:off x="6820930" y="6400352"/>
            <a:ext cx="1797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00" u="sng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&lt;&lt; Tilbage til oversigten</a:t>
            </a:r>
            <a:endParaRPr lang="da-DK" sz="900" u="sng" dirty="0"/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50416A23-D9C8-4C5B-A7ED-ACE97A913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21305"/>
            <a:ext cx="2105925" cy="3227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400" dirty="0">
                <a:latin typeface="+mn-lt"/>
              </a:rPr>
              <a:t>A.</a:t>
            </a:r>
          </a:p>
          <a:p>
            <a:pPr marL="0" indent="0">
              <a:buNone/>
            </a:pPr>
            <a:r>
              <a:rPr lang="da-DK" sz="1400" dirty="0">
                <a:latin typeface="+mn-lt"/>
              </a:rPr>
              <a:t>Kredsen og DSR-C sender </a:t>
            </a:r>
            <a:r>
              <a:rPr lang="da-DK" sz="1400" dirty="0">
                <a:latin typeface="+mn-lt"/>
                <a:hlinkClick r:id="rId3"/>
              </a:rPr>
              <a:t>velkomstbrev</a:t>
            </a:r>
            <a:r>
              <a:rPr lang="da-DK" sz="1400" dirty="0">
                <a:latin typeface="+mn-lt"/>
              </a:rPr>
              <a:t> til den nyvalgte FTR og FTR-</a:t>
            </a:r>
            <a:r>
              <a:rPr lang="da-DK" sz="1400" dirty="0" err="1">
                <a:latin typeface="+mn-lt"/>
              </a:rPr>
              <a:t>suppl</a:t>
            </a:r>
            <a:r>
              <a:rPr lang="da-DK" sz="1400" dirty="0">
                <a:latin typeface="+mn-lt"/>
              </a:rPr>
              <a:t>.</a:t>
            </a: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9C859455-C308-4E08-9798-040779C373AB}"/>
              </a:ext>
            </a:extLst>
          </p:cNvPr>
          <p:cNvSpPr txBox="1">
            <a:spLocks/>
          </p:cNvSpPr>
          <p:nvPr/>
        </p:nvSpPr>
        <p:spPr>
          <a:xfrm>
            <a:off x="5074619" y="1623894"/>
            <a:ext cx="2105925" cy="1356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rgon Slab" panose="02000503000000020004" pitchFamily="2" charset="77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1300" dirty="0">
                <a:latin typeface="+mn-lt"/>
              </a:rPr>
              <a:t>B.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a-DK" sz="1400" dirty="0">
                <a:latin typeface="+mn-lt"/>
              </a:rPr>
              <a:t>Faglig konsulent og politiker indbyder til første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400" dirty="0">
                <a:latin typeface="+mn-lt"/>
              </a:rPr>
              <a:t>Inspirationssamtale.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8907D502-770A-4612-926F-5BE8366426D6}"/>
              </a:ext>
            </a:extLst>
          </p:cNvPr>
          <p:cNvSpPr txBox="1"/>
          <p:nvPr/>
        </p:nvSpPr>
        <p:spPr>
          <a:xfrm>
            <a:off x="7480734" y="1704879"/>
            <a:ext cx="16125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cap="all" dirty="0">
                <a:solidFill>
                  <a:schemeClr val="bg1">
                    <a:lumMod val="50000"/>
                  </a:schemeClr>
                </a:solidFill>
              </a:rPr>
              <a:t>Eksterne links</a:t>
            </a:r>
          </a:p>
          <a:p>
            <a:endParaRPr lang="da-DK" sz="900" b="1" dirty="0">
              <a:solidFill>
                <a:srgbClr val="C00000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Anmeldelse og </a:t>
            </a:r>
            <a:br>
              <a:rPr lang="da-DK" sz="9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a-DK" sz="9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valg af dig som </a:t>
            </a:r>
            <a:br>
              <a:rPr lang="da-DK" sz="9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a-DK" sz="9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TR/FTR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>
                <a:solidFill>
                  <a:srgbClr val="BD5053"/>
                </a:solidFill>
                <a:hlinkClick r:id="rId3"/>
              </a:rPr>
              <a:t>Velkomstbrev</a:t>
            </a:r>
            <a:endParaRPr lang="da-DK" sz="900" dirty="0">
              <a:solidFill>
                <a:srgbClr val="BD5053"/>
              </a:solidFill>
              <a:highlight>
                <a:srgbClr val="FFFF00"/>
              </a:highlight>
            </a:endParaRPr>
          </a:p>
          <a:p>
            <a:endParaRPr lang="da-DK" sz="900" dirty="0"/>
          </a:p>
          <a:p>
            <a:endParaRPr lang="da-DK" sz="900" b="1" dirty="0">
              <a:solidFill>
                <a:srgbClr val="C00000"/>
              </a:solidFill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78F45BA-7899-4BE3-9732-2EBD1E7E4D09}"/>
              </a:ext>
            </a:extLst>
          </p:cNvPr>
          <p:cNvSpPr/>
          <p:nvPr/>
        </p:nvSpPr>
        <p:spPr>
          <a:xfrm>
            <a:off x="7536129" y="4720479"/>
            <a:ext cx="97922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22A7027E-9DA5-49B3-92A4-90CBA4C5B1B4}"/>
              </a:ext>
            </a:extLst>
          </p:cNvPr>
          <p:cNvCxnSpPr/>
          <p:nvPr/>
        </p:nvCxnSpPr>
        <p:spPr>
          <a:xfrm>
            <a:off x="7536129" y="1705232"/>
            <a:ext cx="9792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0B22852-0A3B-4ED2-80B4-3D997C8D6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806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ED2D4-E8CF-CB4E-ACBE-D898D24DC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>Inspirationssamtaler 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CA32DCF-2300-1F47-9C75-40314D9886C0}"/>
              </a:ext>
            </a:extLst>
          </p:cNvPr>
          <p:cNvSpPr txBox="1"/>
          <p:nvPr/>
        </p:nvSpPr>
        <p:spPr>
          <a:xfrm>
            <a:off x="6820930" y="6400352"/>
            <a:ext cx="1797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00" u="sng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&lt;&lt; Tilbage til oversigten</a:t>
            </a:r>
            <a:endParaRPr lang="da-DK" sz="900" u="sng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CF6B1DA-C7D2-DA48-895C-F84A61F0D508}"/>
              </a:ext>
            </a:extLst>
          </p:cNvPr>
          <p:cNvSpPr/>
          <p:nvPr/>
        </p:nvSpPr>
        <p:spPr>
          <a:xfrm>
            <a:off x="7536129" y="5730840"/>
            <a:ext cx="97922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D432A0C4-406B-1844-9FBC-65441A78554F}"/>
              </a:ext>
            </a:extLst>
          </p:cNvPr>
          <p:cNvCxnSpPr/>
          <p:nvPr/>
        </p:nvCxnSpPr>
        <p:spPr>
          <a:xfrm>
            <a:off x="7536129" y="1705232"/>
            <a:ext cx="9792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50416A23-D9C8-4C5B-A7ED-ACE97A913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989" y="1367059"/>
            <a:ext cx="6551379" cy="512886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a-DK" sz="1200" dirty="0">
                <a:latin typeface="+mn-lt"/>
              </a:rPr>
              <a:t>Den faglige konsulent og politiker, der er tilknyttet FTR’s område, er sammen med FTR ansvarlige for, at planlægge inspirationssamtaler,  hvor der i fællesskab tilrettelægges en introduktion, der tager udgangspunkt i gensidige forventninger og den nyvalgtes behov og arbejdspladsnære udfordringer. </a:t>
            </a:r>
            <a:endParaRPr lang="da-DK" sz="1200" b="1" dirty="0">
              <a:latin typeface="+mn-lt"/>
            </a:endParaRPr>
          </a:p>
          <a:p>
            <a:pPr marL="0" indent="0">
              <a:buNone/>
            </a:pPr>
            <a:r>
              <a:rPr lang="da-DK" sz="1200" b="1" dirty="0">
                <a:latin typeface="+mn-lt"/>
              </a:rPr>
              <a:t>Formål:</a:t>
            </a:r>
            <a:br>
              <a:rPr lang="da-DK" sz="1200" b="1" dirty="0">
                <a:latin typeface="+mn-lt"/>
              </a:rPr>
            </a:br>
            <a:r>
              <a:rPr lang="da-DK" sz="1200" dirty="0">
                <a:latin typeface="+mn-lt"/>
              </a:rPr>
              <a:t>At afdække gensidige forventninger til FTR’s rolle, opgaver og samarbejdsrelationer og skabe grundlag for, at fællestillidsrepræsentanten både kan agere i egen platform og i fællesskabet i DSR.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a-DK" sz="1200" b="1" dirty="0">
                <a:latin typeface="+mn-lt"/>
              </a:rPr>
              <a:t>Mål:</a:t>
            </a:r>
          </a:p>
          <a:p>
            <a:pPr marL="357188" lvl="1" indent="-230400"/>
            <a:r>
              <a:rPr lang="da-DK" sz="1200" dirty="0"/>
              <a:t>At FTR bliver bevidst om den særlige rolle som arbejdspladsnær politiker i.f.t. det fagpolitiske arbejde på arbejdspladsen, som leder af et TR-kollegie og samarbejdet med DSR.</a:t>
            </a:r>
          </a:p>
          <a:p>
            <a:pPr marL="357188" lvl="1" indent="-230400"/>
            <a:r>
              <a:rPr lang="da-DK" sz="1200" dirty="0"/>
              <a:t>At FTR, politiker og faglig konsulent indgår aftale om det fremtidige samarbejde, herunder gensidige forventninger.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a-DK" sz="1200" b="1" dirty="0">
                <a:latin typeface="+mn-lt"/>
              </a:rPr>
              <a:t>Inspirationssamtalen har, blandt andet, udgangspunkt i:</a:t>
            </a:r>
          </a:p>
          <a:p>
            <a:pPr marL="357188" lvl="1" indent="-230400"/>
            <a:r>
              <a:rPr lang="da-DK" sz="1200" dirty="0"/>
              <a:t>FTR’s praksis, behov og forventninger</a:t>
            </a:r>
          </a:p>
          <a:p>
            <a:pPr marL="357188" lvl="1" indent="-230400"/>
            <a:r>
              <a:rPr lang="da-DK" sz="1200" dirty="0"/>
              <a:t>Kredsens politiske strategier for TR og FTR</a:t>
            </a:r>
          </a:p>
          <a:p>
            <a:pPr marL="357188" lvl="1" indent="-230400"/>
            <a:r>
              <a:rPr lang="da-DK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Udviklingsretningen for tillidsrepræsentanter og fællestillidsrepræsentanter</a:t>
            </a:r>
            <a:endParaRPr lang="da-DK" sz="1200" dirty="0">
              <a:solidFill>
                <a:srgbClr val="0070C0"/>
              </a:solidFill>
            </a:endParaRPr>
          </a:p>
          <a:p>
            <a:pPr marL="357188" lvl="1" indent="-230400"/>
            <a:r>
              <a:rPr lang="da-DK" sz="12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 strategiske kompetenceudvikling for TR</a:t>
            </a:r>
            <a:endParaRPr lang="da-DK" sz="1200" dirty="0">
              <a:solidFill>
                <a:srgbClr val="0070C0"/>
              </a:solidFill>
            </a:endParaRPr>
          </a:p>
          <a:p>
            <a:pPr marL="357188" lvl="1" indent="-230400"/>
            <a:r>
              <a:rPr lang="da-DK" sz="12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FTR-kompasset</a:t>
            </a:r>
            <a:endParaRPr lang="da-DK" sz="1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a-DK" sz="1400" dirty="0">
              <a:latin typeface="+mn-lt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E2D65805-9FEE-479E-92E7-6B3303C9B23B}"/>
              </a:ext>
            </a:extLst>
          </p:cNvPr>
          <p:cNvSpPr txBox="1"/>
          <p:nvPr/>
        </p:nvSpPr>
        <p:spPr>
          <a:xfrm>
            <a:off x="7466555" y="1737809"/>
            <a:ext cx="16125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cap="all" dirty="0">
                <a:solidFill>
                  <a:schemeClr val="bg1">
                    <a:lumMod val="50000"/>
                  </a:schemeClr>
                </a:solidFill>
              </a:rPr>
              <a:t>Eksterne links</a:t>
            </a:r>
          </a:p>
          <a:p>
            <a:endParaRPr lang="da-DK" sz="900" u="sng" dirty="0">
              <a:solidFill>
                <a:srgbClr val="C00000"/>
              </a:solidFill>
              <a:latin typeface="Orgon Slab" panose="02000503000000020004" pitchFamily="2" charset="77"/>
            </a:endParaRPr>
          </a:p>
          <a:p>
            <a:r>
              <a:rPr lang="da-DK" sz="9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Dansk Sygeplejeråds vision og værdigrundlag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Udviklingsretningen for tillidsrepræsentanter og fællestillidsrepræsentanter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FTR i DSR – Strategisk kompetenceudvikling 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 err="1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FTR’s</a:t>
            </a:r>
            <a:r>
              <a:rPr lang="da-DK" sz="900" dirty="0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rolle og opgaver</a:t>
            </a:r>
            <a:endParaRPr lang="da-DK" sz="900" dirty="0"/>
          </a:p>
          <a:p>
            <a:endParaRPr lang="da-DK" sz="900" dirty="0">
              <a:solidFill>
                <a:srgbClr val="BD5053"/>
              </a:solidFill>
              <a:hlinkClick r:id="rId8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da-DK" sz="900" dirty="0" err="1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FTR’s</a:t>
            </a:r>
            <a:r>
              <a:rPr lang="da-DK" sz="900" dirty="0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vilkår</a:t>
            </a:r>
            <a:endParaRPr lang="da-DK" sz="900" dirty="0"/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Mentorordning</a:t>
            </a:r>
            <a:endParaRPr lang="da-DK" sz="900" dirty="0"/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FTR-kompasset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D44A439-6086-4914-BF70-DCFC324AC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777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076AE-6238-4214-AA0F-B7108962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>Fællestillidsrepræsentantens rolle og opgaver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99BE64-EAAB-4626-88FB-F6F1E0B1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38555"/>
            <a:ext cx="6447211" cy="4387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>
                <a:latin typeface="+mn-lt"/>
              </a:rPr>
              <a:t>FTR’s opgaver og udfordringer:</a:t>
            </a:r>
          </a:p>
          <a:p>
            <a:pPr marL="357188" lvl="1" indent="-230400">
              <a:lnSpc>
                <a:spcPct val="100000"/>
              </a:lnSpc>
            </a:pPr>
            <a:r>
              <a:rPr lang="da-DK" sz="1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Udviklingsretningen</a:t>
            </a:r>
            <a:r>
              <a:rPr lang="da-DK" sz="1200" dirty="0"/>
              <a:t> i.f.t. FTR’s rolle</a:t>
            </a:r>
          </a:p>
          <a:p>
            <a:pPr marL="357188" lvl="1" indent="-230400">
              <a:lnSpc>
                <a:spcPct val="100000"/>
              </a:lnSpc>
            </a:pPr>
            <a:r>
              <a:rPr lang="da-DK" sz="1200" dirty="0"/>
              <a:t>FTR’s aktuelle udfordringer og erfaring i FTR-rollen</a:t>
            </a:r>
          </a:p>
          <a:p>
            <a:pPr marL="357188" lvl="1" indent="-230400">
              <a:lnSpc>
                <a:spcPct val="100000"/>
              </a:lnSpc>
            </a:pPr>
            <a:r>
              <a:rPr lang="da-DK" sz="1200" dirty="0"/>
              <a:t>Relationsdannelse og samarbejde med interessenter</a:t>
            </a:r>
          </a:p>
          <a:p>
            <a:pPr marL="357188" lvl="1" indent="-230400">
              <a:lnSpc>
                <a:spcPct val="100000"/>
              </a:lnSpc>
            </a:pPr>
            <a:r>
              <a:rPr lang="da-DK" sz="1200" dirty="0"/>
              <a:t>FTR’s nye rolle i MED, herunder: Opmærksomhed på økonomi- og budgetmæssige forhold</a:t>
            </a:r>
          </a:p>
          <a:p>
            <a:pPr marL="357188" lvl="1" indent="-230400">
              <a:lnSpc>
                <a:spcPct val="100000"/>
              </a:lnSpc>
            </a:pPr>
            <a:r>
              <a:rPr lang="da-DK" sz="12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Ytringsfrihed</a:t>
            </a:r>
            <a:endParaRPr lang="da-DK" sz="1200" dirty="0"/>
          </a:p>
          <a:p>
            <a:pPr marL="357188" lvl="1" indent="-230400">
              <a:lnSpc>
                <a:spcPct val="100000"/>
              </a:lnSpc>
            </a:pPr>
            <a:r>
              <a:rPr lang="da-DK" sz="12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GDPR</a:t>
            </a:r>
            <a:r>
              <a:rPr lang="da-DK" sz="1200" dirty="0"/>
              <a:t> (General Data </a:t>
            </a:r>
            <a:r>
              <a:rPr lang="da-DK" sz="1200" dirty="0" err="1"/>
              <a:t>Protection</a:t>
            </a:r>
            <a:r>
              <a:rPr lang="da-DK" sz="1200" dirty="0"/>
              <a:t> </a:t>
            </a:r>
            <a:r>
              <a:rPr lang="da-DK" sz="1200" dirty="0" err="1"/>
              <a:t>Regulation</a:t>
            </a:r>
            <a:r>
              <a:rPr lang="da-DK" sz="1200" dirty="0"/>
              <a:t>) – Persondata.</a:t>
            </a:r>
          </a:p>
          <a:p>
            <a:pPr marL="357188" lvl="1" indent="-230400">
              <a:lnSpc>
                <a:spcPct val="100000"/>
              </a:lnSpc>
            </a:pPr>
            <a:r>
              <a:rPr lang="da-DK" sz="1200" dirty="0"/>
              <a:t>Ledelse af kollegie</a:t>
            </a:r>
          </a:p>
          <a:p>
            <a:pPr marL="357188" lvl="1" indent="-230400">
              <a:lnSpc>
                <a:spcPct val="100000"/>
              </a:lnSpc>
            </a:pPr>
            <a:r>
              <a:rPr lang="da-DK" sz="12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Mødeleder</a:t>
            </a:r>
            <a:endParaRPr lang="da-DK" sz="1200" dirty="0">
              <a:solidFill>
                <a:srgbClr val="0070C0"/>
              </a:solidFill>
            </a:endParaRPr>
          </a:p>
          <a:p>
            <a:pPr marL="357188" lvl="1" indent="-230400">
              <a:lnSpc>
                <a:spcPct val="100000"/>
              </a:lnSpc>
            </a:pPr>
            <a:r>
              <a:rPr lang="da-DK" sz="12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FTR’s værktøjskasse </a:t>
            </a:r>
            <a:r>
              <a:rPr lang="da-DK" sz="1200" dirty="0"/>
              <a:t>til møder og dialoger med studerende og ny uddannede</a:t>
            </a:r>
          </a:p>
          <a:p>
            <a:pPr marL="357188" lvl="1" indent="-230400">
              <a:lnSpc>
                <a:spcPct val="100000"/>
              </a:lnSpc>
            </a:pPr>
            <a:endParaRPr lang="da-DK" sz="1200" dirty="0"/>
          </a:p>
          <a:p>
            <a:pPr marL="357188" lvl="1" indent="-230400">
              <a:lnSpc>
                <a:spcPct val="100000"/>
              </a:lnSpc>
            </a:pPr>
            <a:endParaRPr lang="da-DK" sz="1400" dirty="0"/>
          </a:p>
          <a:p>
            <a:pPr marL="0" indent="0">
              <a:buNone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FTR’s vilkår:</a:t>
            </a:r>
          </a:p>
          <a:p>
            <a:pPr marL="357188" lvl="1" indent="-230400"/>
            <a:r>
              <a:rPr lang="da-DK" sz="12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Aftale</a:t>
            </a:r>
            <a:r>
              <a:rPr lang="da-DK" sz="1200" dirty="0"/>
              <a:t> om tillæg, frikøb, rammer m.m.</a:t>
            </a:r>
          </a:p>
          <a:p>
            <a:pPr marL="357188" lvl="1" indent="-230400"/>
            <a:r>
              <a:rPr lang="da-DK" sz="1200" dirty="0"/>
              <a:t>Eventuel plan for revidering af eksisterende aftale eller indgåelse af ny</a:t>
            </a:r>
          </a:p>
          <a:p>
            <a:pPr marL="357188" lvl="1" indent="-230400">
              <a:lnSpc>
                <a:spcPct val="100000"/>
              </a:lnSpc>
            </a:pPr>
            <a:endParaRPr lang="da-DK" sz="14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DE005E7-272E-49B0-A4DD-91FEE1E9943A}"/>
              </a:ext>
            </a:extLst>
          </p:cNvPr>
          <p:cNvSpPr/>
          <p:nvPr/>
        </p:nvSpPr>
        <p:spPr>
          <a:xfrm>
            <a:off x="7536129" y="5952169"/>
            <a:ext cx="97922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4BB84D6-AD03-485A-97DA-8BEE53BFC75A}"/>
              </a:ext>
            </a:extLst>
          </p:cNvPr>
          <p:cNvCxnSpPr/>
          <p:nvPr/>
        </p:nvCxnSpPr>
        <p:spPr>
          <a:xfrm>
            <a:off x="7536129" y="1705232"/>
            <a:ext cx="9792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felt 5">
            <a:extLst>
              <a:ext uri="{FF2B5EF4-FFF2-40B4-BE49-F238E27FC236}">
                <a16:creationId xmlns:a16="http://schemas.microsoft.com/office/drawing/2014/main" id="{C3D4AF8B-6864-47C3-95FF-9838628CAB65}"/>
              </a:ext>
            </a:extLst>
          </p:cNvPr>
          <p:cNvSpPr txBox="1"/>
          <p:nvPr/>
        </p:nvSpPr>
        <p:spPr>
          <a:xfrm>
            <a:off x="7469657" y="1731050"/>
            <a:ext cx="161255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cap="all" dirty="0">
                <a:solidFill>
                  <a:schemeClr val="bg1">
                    <a:lumMod val="50000"/>
                  </a:schemeClr>
                </a:solidFill>
              </a:rPr>
              <a:t>Eksterne links</a:t>
            </a:r>
          </a:p>
          <a:p>
            <a:endParaRPr lang="da-DK" sz="900" b="1" cap="all" dirty="0">
              <a:solidFill>
                <a:schemeClr val="bg1">
                  <a:lumMod val="50000"/>
                </a:schemeClr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da-DK" sz="900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Datatilsynets pjece om GDPR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b="1" dirty="0">
              <a:solidFill>
                <a:srgbClr val="0070C0"/>
              </a:solidFill>
              <a:hlinkClick r:id="rId9"/>
            </a:endParaRPr>
          </a:p>
          <a:p>
            <a:r>
              <a:rPr lang="da-DK" sz="900" dirty="0">
                <a:solidFill>
                  <a:srgbClr val="0070C0"/>
                </a:solidFill>
                <a:hlinkClick r:id="rId9"/>
              </a:rPr>
              <a:t>Datatilsynet generelt om GDPR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Ytringsfrihed</a:t>
            </a:r>
            <a:endParaRPr lang="da-DK" sz="900" dirty="0"/>
          </a:p>
          <a:p>
            <a:endParaRPr lang="da-DK" sz="900" dirty="0"/>
          </a:p>
          <a:p>
            <a:r>
              <a:rPr lang="da-DK" sz="9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Udviklingsretning for tillidsrepræsentanter i fremtidens DSR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FTR-kompasset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 udvalg – strategisk indflydelse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MED-håndbog / MED-hovedudvalgene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TR-kollegie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5943F15-E51A-4CCB-BD9C-F18F6A421CF0}"/>
              </a:ext>
            </a:extLst>
          </p:cNvPr>
          <p:cNvSpPr txBox="1"/>
          <p:nvPr/>
        </p:nvSpPr>
        <p:spPr>
          <a:xfrm>
            <a:off x="6717441" y="6209055"/>
            <a:ext cx="179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00" u="sng" dirty="0"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&lt;&lt; Tilbage til oversigten</a:t>
            </a:r>
            <a:endParaRPr lang="da-DK" sz="900" u="sng" dirty="0"/>
          </a:p>
          <a:p>
            <a:pPr algn="r"/>
            <a:r>
              <a:rPr lang="da-DK" sz="900" u="sng" dirty="0"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&lt;&lt; Tilbage til forrige slide</a:t>
            </a:r>
            <a:endParaRPr lang="da-DK" sz="900" u="sng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EEEA75F-BA6B-481C-95E7-EB473BB2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52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076AE-6238-4214-AA0F-B7108962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>Ytringsfrihed / Overvågning af personale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99BE64-EAAB-4626-88FB-F6F1E0B1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38555"/>
            <a:ext cx="6447211" cy="4387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>
                <a:latin typeface="+mn-lt"/>
              </a:rPr>
              <a:t>DIN ytringsfrihed:</a:t>
            </a:r>
            <a:endParaRPr lang="da-DK" sz="1200" dirty="0"/>
          </a:p>
          <a:p>
            <a:pPr marL="357188" lvl="1" indent="-230400">
              <a:lnSpc>
                <a:spcPct val="100000"/>
              </a:lnSpc>
            </a:pPr>
            <a:r>
              <a:rPr lang="da-DK" sz="1200" dirty="0"/>
              <a:t>Få sparring, hjælp og viden i Dansk Sygeplejeråd. Kontakt gerne </a:t>
            </a:r>
            <a:r>
              <a:rPr lang="da-DK" sz="1200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kredsens kommunikationskonsulent</a:t>
            </a:r>
            <a:endParaRPr lang="da-DK" sz="1200" dirty="0">
              <a:solidFill>
                <a:srgbClr val="0070C0"/>
              </a:solidFill>
            </a:endParaRPr>
          </a:p>
          <a:p>
            <a:pPr marL="357188" lvl="1" indent="-230400">
              <a:lnSpc>
                <a:spcPct val="100000"/>
              </a:lnSpc>
            </a:pPr>
            <a:r>
              <a:rPr lang="da-DK" sz="1200" dirty="0"/>
              <a:t>Du har ret til at ytre dig. Det står i grundloven.</a:t>
            </a:r>
          </a:p>
          <a:p>
            <a:pPr marL="357188" lvl="1" indent="-230400">
              <a:lnSpc>
                <a:spcPct val="100000"/>
              </a:lnSpc>
            </a:pPr>
            <a:r>
              <a:rPr lang="da-DK" sz="1200" dirty="0"/>
              <a:t>Det er vigtigt for os alle, at du bruger din ytringsfrihed. Offentlig debat har betydning for udviklingen af vores samfund.</a:t>
            </a:r>
          </a:p>
          <a:p>
            <a:pPr marL="357188" lvl="1" indent="-230400">
              <a:lnSpc>
                <a:spcPct val="100000"/>
              </a:lnSpc>
            </a:pPr>
            <a:r>
              <a:rPr lang="da-DK" sz="1200" dirty="0"/>
              <a:t>Gå sammen med dine kolleger. I står stærkere, hvis I er sammen om offentlige ytringer.</a:t>
            </a:r>
          </a:p>
          <a:p>
            <a:pPr marL="357188" lvl="1" indent="-230400">
              <a:lnSpc>
                <a:spcPct val="100000"/>
              </a:lnSpc>
            </a:pPr>
            <a:r>
              <a:rPr lang="da-DK" sz="1200" dirty="0"/>
              <a:t>Ledelsen må ikke hverken straffe, chikanere eller fyre dig alene på grund af dine ytringer.</a:t>
            </a:r>
          </a:p>
          <a:p>
            <a:pPr marL="357188" lvl="1" indent="-230400">
              <a:lnSpc>
                <a:spcPct val="100000"/>
              </a:lnSpc>
            </a:pPr>
            <a:r>
              <a:rPr lang="da-DK" sz="1200" dirty="0"/>
              <a:t>Glem aldrig din tavshedspligt. Patienter og pårørende er beskyttet af den.</a:t>
            </a:r>
          </a:p>
          <a:p>
            <a:pPr marL="357188" lvl="1" indent="-230400">
              <a:lnSpc>
                <a:spcPct val="100000"/>
              </a:lnSpc>
            </a:pPr>
            <a:r>
              <a:rPr lang="da-DK" sz="1200" dirty="0"/>
              <a:t>Tal sandt og tag altid udgangspunkt i DSR’s politikker og retningslinjer.</a:t>
            </a:r>
            <a:endParaRPr lang="da-DK" sz="1400" dirty="0"/>
          </a:p>
          <a:p>
            <a:pPr marL="357188" lvl="1" indent="-230400">
              <a:lnSpc>
                <a:spcPct val="100000"/>
              </a:lnSpc>
            </a:pPr>
            <a:endParaRPr lang="da-DK" sz="1400" dirty="0"/>
          </a:p>
          <a:p>
            <a:pPr marL="357188" lvl="1" indent="-230400">
              <a:lnSpc>
                <a:spcPct val="100000"/>
              </a:lnSpc>
            </a:pPr>
            <a:endParaRPr lang="da-DK" sz="1400" dirty="0"/>
          </a:p>
          <a:p>
            <a:pPr marL="0" lvl="1" indent="0">
              <a:lnSpc>
                <a:spcPct val="100000"/>
              </a:lnSpc>
              <a:buNone/>
            </a:pPr>
            <a:r>
              <a:rPr lang="da-DK" sz="1800" b="1" dirty="0"/>
              <a:t>Håndtering af ”Overvågning af ansatte”</a:t>
            </a:r>
          </a:p>
          <a:p>
            <a:pPr marL="357188" lvl="1" indent="-174625">
              <a:lnSpc>
                <a:spcPct val="100000"/>
              </a:lnSpc>
            </a:pPr>
            <a:r>
              <a:rPr lang="da-DK" sz="1200" dirty="0"/>
              <a:t>Lovgivning og håndtering af overvågning af ansatte – </a:t>
            </a:r>
            <a:r>
              <a:rPr lang="da-DK" sz="1200" dirty="0">
                <a:hlinkClick r:id="rId3"/>
              </a:rPr>
              <a:t>oplæg</a:t>
            </a:r>
            <a:r>
              <a:rPr lang="da-DK" sz="1200" dirty="0">
                <a:hlinkClick r:id="rId4" action="ppaction://hlinkfile"/>
              </a:rPr>
              <a:t> </a:t>
            </a:r>
            <a:endParaRPr lang="da-DK" sz="1200" dirty="0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DE005E7-272E-49B0-A4DD-91FEE1E9943A}"/>
              </a:ext>
            </a:extLst>
          </p:cNvPr>
          <p:cNvSpPr/>
          <p:nvPr/>
        </p:nvSpPr>
        <p:spPr>
          <a:xfrm>
            <a:off x="7536129" y="5154962"/>
            <a:ext cx="97922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4BB84D6-AD03-485A-97DA-8BEE53BFC75A}"/>
              </a:ext>
            </a:extLst>
          </p:cNvPr>
          <p:cNvCxnSpPr/>
          <p:nvPr/>
        </p:nvCxnSpPr>
        <p:spPr>
          <a:xfrm>
            <a:off x="7536129" y="1705232"/>
            <a:ext cx="9792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felt 5">
            <a:extLst>
              <a:ext uri="{FF2B5EF4-FFF2-40B4-BE49-F238E27FC236}">
                <a16:creationId xmlns:a16="http://schemas.microsoft.com/office/drawing/2014/main" id="{C3D4AF8B-6864-47C3-95FF-9838628CAB65}"/>
              </a:ext>
            </a:extLst>
          </p:cNvPr>
          <p:cNvSpPr txBox="1"/>
          <p:nvPr/>
        </p:nvSpPr>
        <p:spPr>
          <a:xfrm>
            <a:off x="7332453" y="1783597"/>
            <a:ext cx="151657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cap="all" dirty="0">
                <a:solidFill>
                  <a:schemeClr val="bg1">
                    <a:lumMod val="50000"/>
                  </a:schemeClr>
                </a:solidFill>
              </a:rPr>
              <a:t>Eksterne links</a:t>
            </a:r>
          </a:p>
          <a:p>
            <a:endParaRPr lang="da-DK" sz="900" u="sng" dirty="0">
              <a:solidFill>
                <a:srgbClr val="C00000"/>
              </a:solidFill>
              <a:latin typeface="Orgon Slab" panose="02000503000000020004" pitchFamily="2" charset="77"/>
            </a:endParaRPr>
          </a:p>
          <a:p>
            <a:r>
              <a:rPr lang="da-DK" sz="9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Justitsministeriet Vejledning om offentligt ansattes ytringsfrihed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Pressehåndtering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Kredsens kommunikationskonsulent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/>
              <a:t>Lovgivning og håndtering af overvågning af ansatte – </a:t>
            </a:r>
            <a:r>
              <a:rPr lang="da-DK" sz="900" dirty="0">
                <a:hlinkClick r:id="rId3"/>
              </a:rPr>
              <a:t>oplæg </a:t>
            </a:r>
            <a:endParaRPr lang="da-DK" sz="900" dirty="0">
              <a:highlight>
                <a:srgbClr val="FFFF00"/>
              </a:highlight>
            </a:endParaRPr>
          </a:p>
          <a:p>
            <a:endParaRPr lang="da-DK" dirty="0"/>
          </a:p>
          <a:p>
            <a:endParaRPr lang="da-DK" sz="900" dirty="0">
              <a:solidFill>
                <a:srgbClr val="C00000"/>
              </a:solidFill>
              <a:latin typeface="Orgon Slab" panose="02000503000000020004" pitchFamily="2" charset="77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5943F15-E51A-4CCB-BD9C-F18F6A421CF0}"/>
              </a:ext>
            </a:extLst>
          </p:cNvPr>
          <p:cNvSpPr txBox="1"/>
          <p:nvPr/>
        </p:nvSpPr>
        <p:spPr>
          <a:xfrm>
            <a:off x="6820930" y="6209055"/>
            <a:ext cx="179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00" u="sng" dirty="0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&lt;&lt; Tilbage til oversigten</a:t>
            </a:r>
            <a:endParaRPr lang="da-DK" sz="900" u="sng" dirty="0"/>
          </a:p>
          <a:p>
            <a:pPr algn="r"/>
            <a:r>
              <a:rPr lang="da-DK" sz="900" u="sng" dirty="0"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&lt;&lt; Tilbage til forrige slide</a:t>
            </a:r>
            <a:endParaRPr lang="da-DK" sz="900" u="sng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EEEA75F-BA6B-481C-95E7-EB473BB2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830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076AE-6238-4214-AA0F-B7108962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>GDPR-aftale </a:t>
            </a:r>
            <a:r>
              <a:rPr lang="da-DK" sz="1600" dirty="0">
                <a:latin typeface="+mn-lt"/>
              </a:rPr>
              <a:t>(GDPR standardaftale)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99BE64-EAAB-4626-88FB-F6F1E0B1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38555"/>
            <a:ext cx="6447211" cy="4387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200" dirty="0">
                <a:latin typeface="+mn-lt"/>
              </a:rPr>
              <a:t>Overordnet GDPR-aftale er indgået mellem Forhandlingsfællesskabet og kommuner/regioner.</a:t>
            </a:r>
          </a:p>
          <a:p>
            <a:pPr marL="0" indent="0">
              <a:buNone/>
            </a:pPr>
            <a:r>
              <a:rPr lang="da-DK" sz="1200" dirty="0">
                <a:latin typeface="+mn-lt"/>
              </a:rPr>
              <a:t>GDPR-aftaler indgås lokalt med faglig organisationer og kommune/region.</a:t>
            </a:r>
          </a:p>
          <a:p>
            <a:pPr marL="0" indent="0">
              <a:buNone/>
            </a:pPr>
            <a:endParaRPr lang="da-DK" sz="1200" dirty="0">
              <a:latin typeface="+mn-lt"/>
            </a:endParaRPr>
          </a:p>
          <a:p>
            <a:pPr marL="0" indent="0">
              <a:buNone/>
            </a:pPr>
            <a:endParaRPr lang="da-DK" sz="1200" dirty="0">
              <a:latin typeface="+mn-lt"/>
            </a:endParaRPr>
          </a:p>
          <a:p>
            <a:pPr marL="0" indent="0">
              <a:buNone/>
            </a:pPr>
            <a:r>
              <a:rPr lang="da-DK" sz="1200" b="1" dirty="0">
                <a:latin typeface="+mn-lt"/>
              </a:rPr>
              <a:t>FTR/TR bør være opmærksom på:</a:t>
            </a:r>
          </a:p>
          <a:p>
            <a:r>
              <a:rPr lang="da-DK" sz="1200" dirty="0">
                <a:latin typeface="+mn-lt"/>
              </a:rPr>
              <a:t>Undersøg om der er indgået aftale på din arbejdsplads</a:t>
            </a:r>
          </a:p>
          <a:p>
            <a:r>
              <a:rPr lang="da-DK" sz="1200" dirty="0">
                <a:latin typeface="+mn-lt"/>
              </a:rPr>
              <a:t>Kontakt kredsen, hvis du får henvendelser omkring indgåelse af en GDPR-aftale</a:t>
            </a:r>
          </a:p>
          <a:p>
            <a:r>
              <a:rPr lang="da-DK" sz="1200" dirty="0">
                <a:latin typeface="+mn-lt"/>
              </a:rPr>
              <a:t>Kontakt kredsen, hvis du har yderligere spørgsmål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DE005E7-272E-49B0-A4DD-91FEE1E9943A}"/>
              </a:ext>
            </a:extLst>
          </p:cNvPr>
          <p:cNvSpPr/>
          <p:nvPr/>
        </p:nvSpPr>
        <p:spPr>
          <a:xfrm>
            <a:off x="7536129" y="5154962"/>
            <a:ext cx="97922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4BB84D6-AD03-485A-97DA-8BEE53BFC75A}"/>
              </a:ext>
            </a:extLst>
          </p:cNvPr>
          <p:cNvCxnSpPr/>
          <p:nvPr/>
        </p:nvCxnSpPr>
        <p:spPr>
          <a:xfrm>
            <a:off x="7536129" y="1705232"/>
            <a:ext cx="9792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felt 5">
            <a:extLst>
              <a:ext uri="{FF2B5EF4-FFF2-40B4-BE49-F238E27FC236}">
                <a16:creationId xmlns:a16="http://schemas.microsoft.com/office/drawing/2014/main" id="{C3D4AF8B-6864-47C3-95FF-9838628CAB65}"/>
              </a:ext>
            </a:extLst>
          </p:cNvPr>
          <p:cNvSpPr txBox="1"/>
          <p:nvPr/>
        </p:nvSpPr>
        <p:spPr>
          <a:xfrm>
            <a:off x="7459060" y="1783597"/>
            <a:ext cx="138997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cap="all" dirty="0">
                <a:solidFill>
                  <a:schemeClr val="bg1">
                    <a:lumMod val="50000"/>
                  </a:schemeClr>
                </a:solidFill>
              </a:rPr>
              <a:t>Eksterne links</a:t>
            </a:r>
          </a:p>
          <a:p>
            <a:endParaRPr lang="da-DK" sz="900" u="sng" dirty="0">
              <a:solidFill>
                <a:srgbClr val="C00000"/>
              </a:solidFill>
              <a:latin typeface="Orgon Slab" panose="02000503000000020004" pitchFamily="2" charset="77"/>
            </a:endParaRPr>
          </a:p>
          <a:p>
            <a:endParaRPr lang="da-DK" sz="900" dirty="0">
              <a:solidFill>
                <a:srgbClr val="C00000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2"/>
              </a:rPr>
              <a:t>Datatilsynet om GDPR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C00000"/>
              </a:solidFill>
              <a:latin typeface="Orgon Slab" panose="02000503000000020004" pitchFamily="2" charset="77"/>
            </a:endParaRPr>
          </a:p>
          <a:p>
            <a:r>
              <a:rPr lang="da-DK" sz="9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GDPR – TR-kompasset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C00000"/>
              </a:solidFill>
              <a:latin typeface="Orgon Slab" panose="02000503000000020004" pitchFamily="2" charset="77"/>
            </a:endParaRPr>
          </a:p>
          <a:p>
            <a:r>
              <a:rPr lang="da-DK" sz="9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Datatilsynets pjece om GDPR</a:t>
            </a:r>
            <a:endParaRPr lang="da-DK" sz="900" dirty="0">
              <a:solidFill>
                <a:srgbClr val="0070C0"/>
              </a:solidFill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5943F15-E51A-4CCB-BD9C-F18F6A421CF0}"/>
              </a:ext>
            </a:extLst>
          </p:cNvPr>
          <p:cNvSpPr txBox="1"/>
          <p:nvPr/>
        </p:nvSpPr>
        <p:spPr>
          <a:xfrm>
            <a:off x="6820930" y="6209055"/>
            <a:ext cx="179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00" u="sng" dirty="0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&lt;&lt; Tilbage til oversigten</a:t>
            </a:r>
            <a:endParaRPr lang="da-DK" sz="900" u="sng" dirty="0"/>
          </a:p>
          <a:p>
            <a:pPr algn="r"/>
            <a:r>
              <a:rPr lang="da-DK" sz="900" u="sng" dirty="0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&lt;&lt; Tilbage til forrige slide</a:t>
            </a:r>
            <a:endParaRPr lang="da-DK" sz="900" u="sng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EEEA75F-BA6B-481C-95E7-EB473BB2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409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076AE-6238-4214-AA0F-B7108962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>Løn og arbejdsvilkår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99BE64-EAAB-4626-88FB-F6F1E0B1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41243"/>
            <a:ext cx="6447211" cy="5093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200" dirty="0">
                <a:latin typeface="+mn-lt"/>
              </a:rPr>
              <a:t>Sygeplejerskernes løn- og ansættelsesvilkår er reguleret gennem love, overenskomster og lokale aftaler. Som FTR er det dig, der formidler og medvirker til at implementere love, overenskomster, regler og aftaler, der rammesætter arbejdet i forhold til såvel kollektivet som den enkelte sygeplejerske.</a:t>
            </a:r>
          </a:p>
          <a:p>
            <a:pPr marL="0" indent="0">
              <a:buNone/>
            </a:pPr>
            <a:r>
              <a:rPr lang="da-DK" sz="1200" dirty="0">
                <a:latin typeface="+mn-lt"/>
              </a:rPr>
              <a:t>FTR fungerer som rådgiver, vejleder, problemløser og forhandler i forhold til medlemmernes løn og ansættelsesforhold.</a:t>
            </a:r>
          </a:p>
          <a:p>
            <a:pPr marL="0" indent="0">
              <a:buNone/>
            </a:pPr>
            <a:r>
              <a:rPr lang="da-DK" sz="1200" dirty="0">
                <a:latin typeface="+mn-lt"/>
              </a:rPr>
              <a:t>En af dine fordele som FTR er, at du kender medlemmerne og arbejdspladsen, og du kan derfor identificere aktuelle problemstillinger – både de individuelle og kollektive.</a:t>
            </a:r>
          </a:p>
          <a:p>
            <a:pPr marL="0" indent="0">
              <a:buNone/>
            </a:pPr>
            <a:endParaRPr lang="da-DK" sz="1200" b="1" dirty="0"/>
          </a:p>
          <a:p>
            <a:pPr marL="0" indent="0">
              <a:buNone/>
            </a:pPr>
            <a:r>
              <a:rPr lang="da-DK" sz="1200" b="1" dirty="0">
                <a:latin typeface="+mn-lt"/>
              </a:rPr>
              <a:t>Anbefalinger:</a:t>
            </a:r>
          </a:p>
          <a:p>
            <a:pPr marL="0" indent="0">
              <a:buNone/>
            </a:pPr>
            <a:r>
              <a:rPr lang="da-DK" sz="1200" dirty="0">
                <a:latin typeface="+mn-lt"/>
              </a:rPr>
              <a:t>Lønforhandling – kendskab til at lønforhandle:</a:t>
            </a:r>
          </a:p>
          <a:p>
            <a:pPr marL="356400" indent="-230400">
              <a:spcBef>
                <a:spcPts val="500"/>
              </a:spcBef>
            </a:pPr>
            <a:r>
              <a:rPr lang="da-DK" sz="1200" dirty="0">
                <a:latin typeface="+mn-lt"/>
              </a:rPr>
              <a:t>Nye stillinger: </a:t>
            </a:r>
          </a:p>
          <a:p>
            <a:pPr marL="576000" indent="-230400">
              <a:spcBef>
                <a:spcPts val="500"/>
              </a:spcBef>
            </a:pPr>
            <a:r>
              <a:rPr lang="da-DK" sz="1200" dirty="0">
                <a:latin typeface="+mn-lt"/>
              </a:rPr>
              <a:t>Værdisætning</a:t>
            </a:r>
          </a:p>
          <a:p>
            <a:pPr marL="576000" indent="-230400">
              <a:spcBef>
                <a:spcPts val="500"/>
              </a:spcBef>
            </a:pPr>
            <a:r>
              <a:rPr lang="da-DK" sz="1200" dirty="0">
                <a:latin typeface="+mn-lt"/>
              </a:rPr>
              <a:t>Funktionsbeskrivelse, stillingsopslag, kvalifikationer</a:t>
            </a:r>
          </a:p>
          <a:p>
            <a:pPr marL="356400" indent="-230400">
              <a:spcBef>
                <a:spcPts val="500"/>
              </a:spcBef>
            </a:pPr>
            <a:r>
              <a:rPr lang="da-DK" sz="1200" dirty="0">
                <a:latin typeface="+mn-lt"/>
              </a:rPr>
              <a:t>Andet: </a:t>
            </a:r>
          </a:p>
          <a:p>
            <a:pPr marL="576000" indent="-230400">
              <a:spcBef>
                <a:spcPts val="500"/>
              </a:spcBef>
            </a:pPr>
            <a:r>
              <a:rPr lang="da-DK" sz="1200" dirty="0">
                <a:latin typeface="+mn-lt"/>
              </a:rPr>
              <a:t>Mandat</a:t>
            </a:r>
          </a:p>
          <a:p>
            <a:pPr marL="576000" indent="-230400">
              <a:spcBef>
                <a:spcPts val="500"/>
              </a:spcBef>
            </a:pPr>
            <a:r>
              <a:rPr lang="da-DK" sz="1200" dirty="0">
                <a:latin typeface="+mn-lt"/>
              </a:rPr>
              <a:t>Opgaver ifm. indgåelse af lønaftaler</a:t>
            </a:r>
          </a:p>
          <a:p>
            <a:pPr marL="576000" indent="-230400">
              <a:spcBef>
                <a:spcPts val="500"/>
              </a:spcBef>
            </a:pPr>
            <a:r>
              <a:rPr lang="da-DK" sz="1200" dirty="0">
                <a:latin typeface="+mn-lt"/>
              </a:rPr>
              <a:t>Kendskab til forhåndsaftalen</a:t>
            </a:r>
          </a:p>
          <a:p>
            <a:pPr marL="576000" indent="-230400">
              <a:spcBef>
                <a:spcPts val="500"/>
              </a:spcBef>
            </a:pPr>
            <a:r>
              <a:rPr lang="da-DK" sz="1200" dirty="0">
                <a:latin typeface="+mn-lt"/>
              </a:rPr>
              <a:t>Sammenlignelige funktioner/stillinger</a:t>
            </a:r>
          </a:p>
          <a:p>
            <a:pPr marL="576000" indent="-230400">
              <a:spcBef>
                <a:spcPts val="500"/>
              </a:spcBef>
            </a:pPr>
            <a:r>
              <a:rPr lang="da-DK" sz="1200" dirty="0">
                <a:solidFill>
                  <a:srgbClr val="0070C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Lønberegner</a:t>
            </a:r>
            <a:endParaRPr lang="da-DK" sz="1200" dirty="0">
              <a:solidFill>
                <a:srgbClr val="0070C0"/>
              </a:solidFill>
              <a:latin typeface="+mn-lt"/>
            </a:endParaRPr>
          </a:p>
          <a:p>
            <a:pPr marL="0" indent="0">
              <a:buNone/>
            </a:pPr>
            <a:endParaRPr lang="da-DK" sz="1400" dirty="0"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E1A84C4-1DB3-446C-97DC-E7CA7A3D0FD8}"/>
              </a:ext>
            </a:extLst>
          </p:cNvPr>
          <p:cNvSpPr/>
          <p:nvPr/>
        </p:nvSpPr>
        <p:spPr>
          <a:xfrm>
            <a:off x="7536130" y="6128544"/>
            <a:ext cx="97922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251F1915-CDCA-4457-BE98-C8BAA1A9B509}"/>
              </a:ext>
            </a:extLst>
          </p:cNvPr>
          <p:cNvCxnSpPr/>
          <p:nvPr/>
        </p:nvCxnSpPr>
        <p:spPr>
          <a:xfrm>
            <a:off x="7536129" y="1705232"/>
            <a:ext cx="97922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felt 5">
            <a:extLst>
              <a:ext uri="{FF2B5EF4-FFF2-40B4-BE49-F238E27FC236}">
                <a16:creationId xmlns:a16="http://schemas.microsoft.com/office/drawing/2014/main" id="{2CF4C8C3-9BCD-448E-BF10-25E11ED14C88}"/>
              </a:ext>
            </a:extLst>
          </p:cNvPr>
          <p:cNvSpPr txBox="1"/>
          <p:nvPr/>
        </p:nvSpPr>
        <p:spPr>
          <a:xfrm>
            <a:off x="7476030" y="1705232"/>
            <a:ext cx="16125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1" cap="all" dirty="0">
                <a:solidFill>
                  <a:schemeClr val="bg1">
                    <a:lumMod val="50000"/>
                  </a:schemeClr>
                </a:solidFill>
              </a:rPr>
              <a:t>Eksterne links</a:t>
            </a:r>
          </a:p>
          <a:p>
            <a:endParaRPr lang="da-DK" sz="900" u="sng" dirty="0">
              <a:solidFill>
                <a:srgbClr val="C00000"/>
              </a:solidFill>
              <a:latin typeface="Orgon Slab" panose="02000503000000020004" pitchFamily="2" charset="77"/>
            </a:endParaRPr>
          </a:p>
          <a:p>
            <a:r>
              <a:rPr lang="da-DK" sz="900" dirty="0">
                <a:solidFill>
                  <a:srgbClr val="0070C0"/>
                </a:solidFill>
                <a:hlinkClick r:id="rId3"/>
              </a:rPr>
              <a:t>Sådan arbejder Kreds Nordjylland for løn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  <a:highlight>
                <a:srgbClr val="FFFF00"/>
              </a:highlight>
            </a:endParaRPr>
          </a:p>
          <a:p>
            <a:r>
              <a:rPr lang="da-DK" sz="900" dirty="0">
                <a:solidFill>
                  <a:srgbClr val="0070C0"/>
                </a:solidFill>
                <a:hlinkClick r:id="rId4"/>
              </a:rPr>
              <a:t>Forhåndsaftaler i Nordjylland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0070C0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da-DK" sz="9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Vejledning til rollen som bisidder for en kollega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Forhandlingsroller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KRL – Kommunernes og Regionernes Løndatakontor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Lønberegner</a:t>
            </a:r>
            <a:endParaRPr lang="da-DK" sz="900" dirty="0">
              <a:solidFill>
                <a:srgbClr val="0070C0"/>
              </a:solidFill>
            </a:endParaRPr>
          </a:p>
          <a:p>
            <a:endParaRPr lang="da-DK" sz="900" dirty="0">
              <a:solidFill>
                <a:srgbClr val="BD5053"/>
              </a:solidFill>
            </a:endParaRPr>
          </a:p>
          <a:p>
            <a:r>
              <a:rPr lang="da-DK" sz="900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”Sig først ja……”</a:t>
            </a:r>
            <a:endParaRPr lang="da-DK" sz="900" dirty="0">
              <a:solidFill>
                <a:srgbClr val="0070C0"/>
              </a:solidFill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C2E1F3B-A5B0-4F3D-9761-685076B02AA0}"/>
              </a:ext>
            </a:extLst>
          </p:cNvPr>
          <p:cNvSpPr txBox="1"/>
          <p:nvPr/>
        </p:nvSpPr>
        <p:spPr>
          <a:xfrm>
            <a:off x="6820930" y="6400352"/>
            <a:ext cx="1797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900" u="sng" dirty="0"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&lt;&lt; Tilbage til oversigten</a:t>
            </a:r>
            <a:endParaRPr lang="da-DK" sz="900" u="sng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87C0683E-5117-44D4-9873-175552031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A4CD-74E2-1641-A731-478A30096D93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526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Brugerdefineret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A2229"/>
      </a:accent1>
      <a:accent2>
        <a:srgbClr val="ED7D31"/>
      </a:accent2>
      <a:accent3>
        <a:srgbClr val="6D6F64"/>
      </a:accent3>
      <a:accent4>
        <a:srgbClr val="93509E"/>
      </a:accent4>
      <a:accent5>
        <a:srgbClr val="7D9AAA"/>
      </a:accent5>
      <a:accent6>
        <a:srgbClr val="73AF55"/>
      </a:accent6>
      <a:hlink>
        <a:srgbClr val="0070C0"/>
      </a:hlink>
      <a:folHlink>
        <a:srgbClr val="0070C0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14492</TotalTime>
  <Words>2672</Words>
  <Application>Microsoft Office PowerPoint</Application>
  <PresentationFormat>Skærmshow (4:3)</PresentationFormat>
  <Paragraphs>519</Paragraphs>
  <Slides>23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7" baseType="lpstr">
      <vt:lpstr>Orgon Slab</vt:lpstr>
      <vt:lpstr>Calibri</vt:lpstr>
      <vt:lpstr>Arial</vt:lpstr>
      <vt:lpstr>Office-tema</vt:lpstr>
      <vt:lpstr>PowerPoint-præsentation</vt:lpstr>
      <vt:lpstr>PowerPoint-præsentation</vt:lpstr>
      <vt:lpstr>Besked til kredsen</vt:lpstr>
      <vt:lpstr>Velkomstbreve fra DSR-c og kredsen  </vt:lpstr>
      <vt:lpstr>Inspirationssamtaler </vt:lpstr>
      <vt:lpstr>Fællestillidsrepræsentantens rolle og opgaver</vt:lpstr>
      <vt:lpstr>Ytringsfrihed / Overvågning af personale</vt:lpstr>
      <vt:lpstr>GDPR-aftale (GDPR standardaftale)</vt:lpstr>
      <vt:lpstr>Løn og arbejdsvilkår</vt:lpstr>
      <vt:lpstr>Attraktive og udviklende arbejdspladser</vt:lpstr>
      <vt:lpstr>Faglighed og sundhedspolitik</vt:lpstr>
      <vt:lpstr>Strategi og udvikling</vt:lpstr>
      <vt:lpstr>Arbejdsmiljø</vt:lpstr>
      <vt:lpstr>Introduktion til kredsen</vt:lpstr>
      <vt:lpstr>Ledelse af TR-kollegiet</vt:lpstr>
      <vt:lpstr>Fællestillidsrepræsentant-grunduddannelse</vt:lpstr>
      <vt:lpstr>Fællestillidsrepræsentant-grunduddannelse Modul 1</vt:lpstr>
      <vt:lpstr>Fællestillidsrepræsentant-grunduddannelse Modul 2</vt:lpstr>
      <vt:lpstr>Fællestillidsrepræsentant-grunduddannelse Modul 3</vt:lpstr>
      <vt:lpstr>Opfølgningssamtale efter endt  FTR-grunduddannelse</vt:lpstr>
      <vt:lpstr>Kompetenceudvikling af  fællestillidsrepræsentant</vt:lpstr>
      <vt:lpstr>PowerPoint-præsentation</vt:lpstr>
      <vt:lpstr>Diverse links og værktøjer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subject/>
  <dc:creator>Lise Fabricius</dc:creator>
  <cp:keywords/>
  <dc:description/>
  <cp:lastModifiedBy>Carsten Lorenzen</cp:lastModifiedBy>
  <cp:revision>573</cp:revision>
  <cp:lastPrinted>2021-01-29T09:02:44Z</cp:lastPrinted>
  <dcterms:created xsi:type="dcterms:W3CDTF">2018-08-07T09:30:34Z</dcterms:created>
  <dcterms:modified xsi:type="dcterms:W3CDTF">2025-09-04T11:05:23Z</dcterms:modified>
  <cp:category/>
</cp:coreProperties>
</file>