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8" r:id="rId7"/>
    <p:sldId id="263" r:id="rId8"/>
    <p:sldId id="269" r:id="rId9"/>
    <p:sldId id="262" r:id="rId10"/>
    <p:sldId id="261" r:id="rId11"/>
    <p:sldId id="265" r:id="rId12"/>
    <p:sldId id="264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9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91B2-DAF9-42DA-953D-FAB59F4A292A}" type="datetimeFigureOut">
              <a:rPr lang="da-DK" smtClean="0"/>
              <a:t>01-04-2024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CE450-03FB-4A09-9EFC-569E9DC94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4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9AD1A5-5A93-49F4-BB73-5390F0D9E6CA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197" y="686527"/>
            <a:ext cx="4985190" cy="342827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3352" y="8685349"/>
            <a:ext cx="2973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defTabSz="425901" fontAlgn="base">
              <a:spcBef>
                <a:spcPct val="0"/>
              </a:spcBef>
              <a:spcAft>
                <a:spcPct val="0"/>
              </a:spcAft>
              <a:buClrTx/>
            </a:pPr>
            <a:fld id="{4B3EC59C-8DC1-4617-AF1F-C9FBCC9F33BA}" type="slidenum">
              <a:rPr lang="da-DK" altLang="da-DK">
                <a:solidFill>
                  <a:srgbClr val="FFFFFF"/>
                </a:solidFill>
                <a:latin typeface="Arial" charset="0"/>
                <a:ea typeface="Microsoft YaHei" charset="-122"/>
              </a:rPr>
              <a:pPr algn="r" defTabSz="425901" fontAlgn="base">
                <a:spcBef>
                  <a:spcPct val="0"/>
                </a:spcBef>
                <a:spcAft>
                  <a:spcPct val="0"/>
                </a:spcAft>
                <a:buClrTx/>
              </a:pPr>
              <a:t>1</a:t>
            </a:fld>
            <a:endParaRPr lang="da-DK" altLang="da-DK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C42526-9FA6-4C19-AAF1-D99AD5BE9140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83352" y="8685349"/>
            <a:ext cx="29730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defTabSz="425901" fontAlgn="base">
              <a:spcBef>
                <a:spcPct val="0"/>
              </a:spcBef>
              <a:spcAft>
                <a:spcPct val="0"/>
              </a:spcAft>
              <a:buClrTx/>
            </a:pPr>
            <a:fld id="{D51EFA25-09D6-4887-881B-039483430DCC}" type="slidenum">
              <a:rPr lang="da-DK" altLang="da-DK">
                <a:solidFill>
                  <a:srgbClr val="FFFFFF"/>
                </a:solidFill>
                <a:latin typeface="Arial" charset="0"/>
                <a:ea typeface="Microsoft YaHei" charset="-122"/>
              </a:rPr>
              <a:pPr algn="r" defTabSz="425901" fontAlgn="base">
                <a:spcBef>
                  <a:spcPct val="0"/>
                </a:spcBef>
                <a:spcAft>
                  <a:spcPct val="0"/>
                </a:spcAft>
                <a:buClrTx/>
              </a:pPr>
              <a:t>2</a:t>
            </a:fld>
            <a:endParaRPr lang="da-DK" altLang="da-DK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C133DB-F3C5-497F-B053-3CCAFC23D85C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197" y="686527"/>
            <a:ext cx="4985190" cy="342827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EE3D96-4879-4BDF-8461-23D86D86EBFE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197" y="686527"/>
            <a:ext cx="4985190" cy="342827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FF580A-8600-4B31-8312-3502DEDD0E81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197" y="686527"/>
            <a:ext cx="4985190" cy="342827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661DDD-C068-4E4A-9617-395388562A03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197" y="686527"/>
            <a:ext cx="4985190" cy="342827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84A407-CCFD-49C7-B39A-CF0EC012BE85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197" y="686527"/>
            <a:ext cx="4985190" cy="342827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4CB71D-7B9F-461C-828C-8BB502B92B21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197" y="686527"/>
            <a:ext cx="4985190" cy="342827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383841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817266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250692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684118" indent="-216713" defTabSz="42590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3505" algn="l"/>
                <a:tab pos="1828515" algn="l"/>
                <a:tab pos="2743524" algn="l"/>
                <a:tab pos="3657029" algn="l"/>
                <a:tab pos="4572038" algn="l"/>
                <a:tab pos="5487048" algn="l"/>
                <a:tab pos="6402057" algn="l"/>
                <a:tab pos="7315562" algn="l"/>
                <a:tab pos="8230572" algn="l"/>
                <a:tab pos="9145582" algn="l"/>
                <a:tab pos="10060591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4CB71D-7B9F-461C-828C-8BB502B92B21}" type="slidenum">
              <a:rPr lang="da-DK" altLang="da-DK" sz="1200"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066" y="4344126"/>
            <a:ext cx="5485451" cy="411334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CA1F-9640-453C-BBCE-925EBB5D83D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60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B6FF0-70B2-451B-BD59-6D431864010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9708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3600" cy="586898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689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D067E-700D-4331-9A45-76B42F1D51F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7058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og indholdsobjekt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09000" cy="132397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39163" cy="21336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1625" y="3962400"/>
            <a:ext cx="8539163" cy="2135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5F3A-BC7F-49DD-98A8-31530141D20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8118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CA1F-9640-453C-BBCE-925EBB5D83D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5385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34DED-8586-4814-8571-8C8BF01ED61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5621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03FE6-18FA-42F8-B545-9189DC71A21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4011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D7412-65BC-4FF8-81A9-5EF7F50E63E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4036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AD511-4A40-479B-A1C9-8587387E27C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5069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CC1F8-1A8C-4EA7-9574-4EABB822F9C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0821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96E8F-EC02-473B-85BA-CB6998D26FB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7384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34DED-8586-4814-8571-8C8BF01ED61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89044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F630A-FF49-41C1-ADE9-EDBD18C23FF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45304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E819D-AA10-4E8C-901E-C250131A19B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1677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B6FF0-70B2-451B-BD59-6D431864010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24518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3600" cy="586898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689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D067E-700D-4331-9A45-76B42F1D51F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878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og indholdsobjekt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09000" cy="132397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39163" cy="21336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1625" y="3962400"/>
            <a:ext cx="8539163" cy="2135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5F3A-BC7F-49DD-98A8-31530141D20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614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03FE6-18FA-42F8-B545-9189DC71A21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8163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21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4175" cy="4421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D7412-65BC-4FF8-81A9-5EF7F50E63E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706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AD511-4A40-479B-A1C9-8587387E27C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684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CC1F8-1A8C-4EA7-9574-4EABB822F9C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4186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96E8F-EC02-473B-85BA-CB6998D26FB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007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F630A-FF49-41C1-ADE9-EDBD18C23FF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6637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E819D-AA10-4E8C-901E-C250131A19B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672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09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Klik for at redigere titeltekstens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Klik for at redigere dispositionstekstens format</a:t>
            </a:r>
          </a:p>
          <a:p>
            <a:pPr lvl="1"/>
            <a:r>
              <a:rPr lang="en-GB" altLang="da-DK"/>
              <a:t>Andet dispositionsniveau</a:t>
            </a:r>
          </a:p>
          <a:p>
            <a:pPr lvl="2"/>
            <a:r>
              <a:rPr lang="en-GB" altLang="da-DK"/>
              <a:t>Tredje dispositionsniveau</a:t>
            </a:r>
          </a:p>
          <a:p>
            <a:pPr lvl="3"/>
            <a:r>
              <a:rPr lang="en-GB" altLang="da-DK"/>
              <a:t>Fjerde dispositionsniveau</a:t>
            </a:r>
          </a:p>
          <a:p>
            <a:pPr lvl="4"/>
            <a:r>
              <a:rPr lang="en-GB" altLang="da-DK"/>
              <a:t>Femte dispositionsniveau</a:t>
            </a:r>
          </a:p>
          <a:p>
            <a:pPr lvl="4"/>
            <a:r>
              <a:rPr lang="en-GB" altLang="da-DK"/>
              <a:t>Sjette dispositionsniveau</a:t>
            </a:r>
          </a:p>
          <a:p>
            <a:pPr lvl="4"/>
            <a:r>
              <a:rPr lang="en-GB" altLang="da-DK"/>
              <a:t>Syvende dispositionsniveau</a:t>
            </a:r>
          </a:p>
          <a:p>
            <a:pPr lvl="4"/>
            <a:r>
              <a:rPr lang="en-GB" altLang="da-DK"/>
              <a:t>Ottende dispositionsniveau</a:t>
            </a:r>
          </a:p>
          <a:p>
            <a:pPr lvl="4"/>
            <a:r>
              <a:rPr lang="en-GB" altLang="da-DK"/>
              <a:t>Niende dispositionsniveau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da-DK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E2CC060-DA6F-44EF-B45F-F6D6CAEBA39E}" type="slidenum">
              <a:rPr lang="da-DK" altLang="da-DK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8009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09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Klik for at redigere titeltekstens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91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Klik for at redigere dispositionstekstens format</a:t>
            </a:r>
          </a:p>
          <a:p>
            <a:pPr lvl="1"/>
            <a:r>
              <a:rPr lang="en-GB" altLang="da-DK"/>
              <a:t>Andet dispositionsniveau</a:t>
            </a:r>
          </a:p>
          <a:p>
            <a:pPr lvl="2"/>
            <a:r>
              <a:rPr lang="en-GB" altLang="da-DK"/>
              <a:t>Tredje dispositionsniveau</a:t>
            </a:r>
          </a:p>
          <a:p>
            <a:pPr lvl="3"/>
            <a:r>
              <a:rPr lang="en-GB" altLang="da-DK"/>
              <a:t>Fjerde dispositionsniveau</a:t>
            </a:r>
          </a:p>
          <a:p>
            <a:pPr lvl="4"/>
            <a:r>
              <a:rPr lang="en-GB" altLang="da-DK"/>
              <a:t>Femte dispositionsniveau</a:t>
            </a:r>
          </a:p>
          <a:p>
            <a:pPr lvl="4"/>
            <a:r>
              <a:rPr lang="en-GB" altLang="da-DK"/>
              <a:t>Sjette dispositionsniveau</a:t>
            </a:r>
          </a:p>
          <a:p>
            <a:pPr lvl="4"/>
            <a:r>
              <a:rPr lang="en-GB" altLang="da-DK"/>
              <a:t>Syvende dispositionsniveau</a:t>
            </a:r>
          </a:p>
          <a:p>
            <a:pPr lvl="4"/>
            <a:r>
              <a:rPr lang="en-GB" altLang="da-DK"/>
              <a:t>Ottende dispositionsniveau</a:t>
            </a:r>
          </a:p>
          <a:p>
            <a:pPr lvl="4"/>
            <a:r>
              <a:rPr lang="en-GB" altLang="da-DK"/>
              <a:t>Niende dispositionsniveau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da-DK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44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E2CC060-DA6F-44EF-B45F-F6D6CAEBA39E}" type="slidenum">
              <a:rPr lang="da-DK" altLang="da-DK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0901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B7E7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B7E7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rianebecker@live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3850" y="620713"/>
            <a:ext cx="82264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a-DK" altLang="da-DK" sz="540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Basal Stimulation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414588"/>
            <a:ext cx="664686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41663"/>
            <a:ext cx="39306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43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altLang="da-DK"/>
              <a:t>Taktil-haptisk stimulation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Forudsigelighed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Struktur/vaner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Berøringskvalitet/symmetri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Individualitet/agtpågivenhed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Tid/ro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a-DK" altLang="da-DK"/>
          </a:p>
          <a:p>
            <a:pPr marL="341313" indent="-339725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 b="1">
                <a:solidFill>
                  <a:srgbClr val="EE941C"/>
                </a:solidFill>
              </a:rPr>
              <a:t>ALLE ASPEKTER </a:t>
            </a:r>
            <a:r>
              <a:rPr lang="da-DK" altLang="da-DK" b="1" u="sng">
                <a:solidFill>
                  <a:srgbClr val="EE941C"/>
                </a:solidFill>
              </a:rPr>
              <a:t>BERØRES</a:t>
            </a:r>
            <a:r>
              <a:rPr lang="da-DK" altLang="da-DK" b="1">
                <a:solidFill>
                  <a:srgbClr val="EE941C"/>
                </a:solidFill>
              </a:rPr>
              <a:t> – ET ELLER FLERE STÅR I FORGRUNDEN       </a:t>
            </a:r>
            <a:r>
              <a:rPr lang="da-DK" altLang="da-DK" sz="1200"/>
              <a:t>Ariane Becker</a:t>
            </a:r>
          </a:p>
          <a:p>
            <a:pPr marL="341313" indent="-341313">
              <a:lnSpc>
                <a:spcPct val="90000"/>
              </a:lnSpc>
              <a:spcBef>
                <a:spcPts val="300"/>
              </a:spcBef>
              <a:buClr>
                <a:srgbClr val="FFCC00"/>
              </a:buCl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4080724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altLang="da-DK"/>
              <a:t>Taktil-haptisk stimulation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Forudsigelighed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Struktur/vaner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Berøringskvalitet/symmetri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Individualitet/agtpågivenhed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/>
              <a:t>Tid/ro</a:t>
            </a:r>
          </a:p>
          <a:p>
            <a:pPr marL="341313" indent="-341313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a-DK" altLang="da-DK"/>
          </a:p>
          <a:p>
            <a:pPr marL="341313" indent="-339725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a-DK" altLang="da-DK" b="1">
                <a:solidFill>
                  <a:srgbClr val="EE941C"/>
                </a:solidFill>
              </a:rPr>
              <a:t>ALLE ASPEKTER </a:t>
            </a:r>
            <a:r>
              <a:rPr lang="da-DK" altLang="da-DK" b="1" u="sng">
                <a:solidFill>
                  <a:srgbClr val="EE941C"/>
                </a:solidFill>
              </a:rPr>
              <a:t>BERØRES</a:t>
            </a:r>
            <a:r>
              <a:rPr lang="da-DK" altLang="da-DK" b="1">
                <a:solidFill>
                  <a:srgbClr val="EE941C"/>
                </a:solidFill>
              </a:rPr>
              <a:t> – ET ELLER FLERE STÅR I FORGRUNDEN       </a:t>
            </a:r>
            <a:r>
              <a:rPr lang="da-DK" altLang="da-DK" sz="1200"/>
              <a:t>Ariane Becker</a:t>
            </a:r>
          </a:p>
          <a:p>
            <a:pPr marL="341313" indent="-341313">
              <a:lnSpc>
                <a:spcPct val="90000"/>
              </a:lnSpc>
              <a:spcBef>
                <a:spcPts val="300"/>
              </a:spcBef>
              <a:buClr>
                <a:srgbClr val="FFCC00"/>
              </a:buCl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a-DK" altLang="da-DK" sz="1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0000" cy="704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90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ESSENSEN…..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Basal Stimulation understøtter patientens sanser, ser al kommunikation som kompetence og ressource.</a:t>
            </a:r>
          </a:p>
          <a:p>
            <a:r>
              <a:rPr lang="da-DK" dirty="0"/>
              <a:t>Tilgangen understøtter og bibeholder patientens autonomi – patienten bestemmer hvordan tiltag udformes/udføres: hvordan, hvornår, rytme m.m. – vi retter ind.</a:t>
            </a:r>
          </a:p>
          <a:p>
            <a:r>
              <a:rPr lang="da-DK" dirty="0"/>
              <a:t>Alt dette med vores neurofysiologiske og pædagogiske viden som grundlag for alle vores tiltag.                                  </a:t>
            </a:r>
            <a:r>
              <a:rPr lang="da-DK" sz="1200" dirty="0"/>
              <a:t>Ariane Becker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522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12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Instruktør og kursusleder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Ariane Thyregod Fridberg Becker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arianebecker@live.dk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Tel. </a:t>
            </a:r>
            <a:r>
              <a:rPr lang="da-DK"/>
              <a:t>22890272</a:t>
            </a:r>
          </a:p>
        </p:txBody>
      </p:sp>
    </p:spTree>
    <p:extLst>
      <p:ext uri="{BB962C8B-B14F-4D97-AF65-F5344CB8AC3E}">
        <p14:creationId xmlns:p14="http://schemas.microsoft.com/office/powerpoint/2010/main" val="336348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da-DK" altLang="da-DK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Patienter er mennesker med kommunikative og sociale kompetencer med deres helt egne individuelle mål og </a:t>
            </a:r>
            <a:r>
              <a:rPr lang="da-DK" altLang="da-DK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mestringsstrategier</a:t>
            </a:r>
            <a:r>
              <a:rPr lang="da-DK" altLang="da-DK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defTabSz="449263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endParaRPr lang="da-DK" altLang="da-DK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da-DK" altLang="da-DK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Mennesket er et individ!</a:t>
            </a:r>
          </a:p>
          <a:p>
            <a:pPr defTabSz="449263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da-DK" altLang="da-DK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IN= IKKE		DIVID= DELELIGT</a:t>
            </a:r>
          </a:p>
          <a:p>
            <a:pPr defTabSz="449263" fontAlgn="base">
              <a:spcBef>
                <a:spcPts val="350"/>
              </a:spcBef>
              <a:spcAft>
                <a:spcPct val="0"/>
              </a:spcAft>
              <a:buSzPct val="100000"/>
              <a:defRPr/>
            </a:pPr>
            <a:r>
              <a:rPr lang="da-DK" altLang="da-DK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</a:t>
            </a:r>
            <a:r>
              <a:rPr lang="da-DK" altLang="da-DK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Ariane Becker</a:t>
            </a:r>
          </a:p>
          <a:p>
            <a:pPr defTabSz="449263" fontAlgn="base">
              <a:spcBef>
                <a:spcPts val="350"/>
              </a:spcBef>
              <a:spcAft>
                <a:spcPct val="0"/>
              </a:spcAft>
              <a:buSzPct val="100000"/>
              <a:defRPr/>
            </a:pPr>
            <a:endParaRPr lang="da-DK" altLang="da-DK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799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a-DK" altLang="da-DK">
                <a:solidFill>
                  <a:srgbClr val="FFFFFF"/>
                </a:solidFill>
              </a:rPr>
              <a:t>………uadskillelig viden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1428750" y="3286125"/>
            <a:ext cx="3357563" cy="1428750"/>
          </a:xfrm>
          <a:prstGeom prst="ellipse">
            <a:avLst/>
          </a:prstGeom>
          <a:solidFill>
            <a:srgbClr val="0099CC"/>
          </a:solidFill>
          <a:ln w="25560" cap="sq">
            <a:solidFill>
              <a:srgbClr val="006F9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da-DK" sz="2000"/>
              <a:t>Neurofysiologisk videnskab</a:t>
            </a:r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4140200" y="3284538"/>
            <a:ext cx="2998788" cy="1428750"/>
          </a:xfrm>
          <a:prstGeom prst="ellipse">
            <a:avLst/>
          </a:prstGeom>
          <a:solidFill>
            <a:srgbClr val="0099CC"/>
          </a:solidFill>
          <a:ln w="25560" cap="sq">
            <a:solidFill>
              <a:srgbClr val="006F9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da-DK" sz="2000"/>
              <a:t>Pædagogisk tilgang</a:t>
            </a:r>
          </a:p>
        </p:txBody>
      </p:sp>
    </p:spTree>
    <p:extLst>
      <p:ext uri="{BB962C8B-B14F-4D97-AF65-F5344CB8AC3E}">
        <p14:creationId xmlns:p14="http://schemas.microsoft.com/office/powerpoint/2010/main" val="21213632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324975" cy="811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72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43"/>
            <a:ext cx="9144000" cy="6090313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115616" y="1484784"/>
            <a:ext cx="186461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VESTIBULÆRT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5580112" y="1268760"/>
            <a:ext cx="1385829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SOMATISK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691680" y="4221088"/>
            <a:ext cx="1753557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VIBRATORISK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5940152" y="5013176"/>
            <a:ext cx="1249060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AUDITIVT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273026" y="2780928"/>
            <a:ext cx="2078326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TAKTIL-HAPTISK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445237" y="2420888"/>
            <a:ext cx="2677015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ORALT-OLFAKTORISK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755576" y="5733256"/>
            <a:ext cx="1142172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VISUELT</a:t>
            </a:r>
          </a:p>
        </p:txBody>
      </p:sp>
    </p:spTree>
    <p:extLst>
      <p:ext uri="{BB962C8B-B14F-4D97-AF65-F5344CB8AC3E}">
        <p14:creationId xmlns:p14="http://schemas.microsoft.com/office/powerpoint/2010/main" val="357958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488" y="-8329613"/>
            <a:ext cx="735965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9501188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02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68760"/>
            <a:ext cx="556861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62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da-DK" altLang="da-DK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da-DK" altLang="da-DK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Jo mere sansedepriveret et      </a:t>
            </a:r>
          </a:p>
          <a:p>
            <a:pPr defTabSz="449263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da-DK" altLang="da-DK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menneske er</a:t>
            </a:r>
          </a:p>
          <a:p>
            <a:pPr defTabSz="449263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endParaRPr lang="da-DK" altLang="da-DK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endParaRPr lang="da-DK" altLang="da-DK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da-DK" altLang="da-DK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jo mere struktur er nødvendig</a:t>
            </a:r>
          </a:p>
          <a:p>
            <a:pPr defTabSz="449263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endParaRPr lang="da-DK" altLang="da-DK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49263" fontAlgn="base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SzPct val="100000"/>
              <a:defRPr/>
            </a:pPr>
            <a:r>
              <a:rPr lang="da-DK" altLang="da-DK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</a:t>
            </a:r>
            <a:r>
              <a:rPr lang="da-DK" altLang="da-DK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Ariane Becker</a:t>
            </a:r>
          </a:p>
        </p:txBody>
      </p:sp>
    </p:spTree>
    <p:extLst>
      <p:ext uri="{BB962C8B-B14F-4D97-AF65-F5344CB8AC3E}">
        <p14:creationId xmlns:p14="http://schemas.microsoft.com/office/powerpoint/2010/main" val="1096297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a-DK" altLang="da-DK" sz="4000">
                <a:solidFill>
                  <a:srgbClr val="B7E7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Meget sansedepriverede mennesker kan: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Føle og opleve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Registrere og opfatte fysiske oplevelser 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Kommunikere med deres krop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Opfatte deres omgivelser og andre mennesker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Reagere i forhold til deres omgivelser og andre mennesker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Udvikle kommunikative potentialer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Udvikle sociale kompetencer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Give deres liv udtryk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Udvikle behov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Tilpasse sig nye situationer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Wingdings" panose="05000000000000000000" pitchFamily="2" charset="2"/>
              <a:buChar char="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Lære at udvikle sig</a:t>
            </a:r>
          </a:p>
          <a:p>
            <a:pPr marL="3429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</a:t>
            </a:r>
            <a:r>
              <a:rPr lang="da-DK" altLang="da-DK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Ariane Becker</a:t>
            </a:r>
            <a:r>
              <a:rPr lang="da-DK" altLang="da-D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08236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5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5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5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1" dur="5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263</Words>
  <Application>Microsoft Office PowerPoint</Application>
  <PresentationFormat>Skærmshow (4:3)</PresentationFormat>
  <Paragraphs>73</Paragraphs>
  <Slides>14</Slides>
  <Notes>9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Office-tema</vt:lpstr>
      <vt:lpstr>1_Office-tema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Taktil-haptisk stimulation</vt:lpstr>
      <vt:lpstr>Taktil-haptisk stimulation</vt:lpstr>
      <vt:lpstr>ESSENSEN…..</vt:lpstr>
      <vt:lpstr>PowerPoint-præsentation</vt:lpstr>
      <vt:lpstr>Instruktør og kursusleder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Bruger</dc:creator>
  <cp:lastModifiedBy>Nina Lennert</cp:lastModifiedBy>
  <cp:revision>16</cp:revision>
  <dcterms:created xsi:type="dcterms:W3CDTF">2022-11-06T17:24:47Z</dcterms:created>
  <dcterms:modified xsi:type="dcterms:W3CDTF">2024-04-01T16:33:52Z</dcterms:modified>
</cp:coreProperties>
</file>