
<file path=[Content_Types].xml><?xml version="1.0" encoding="utf-8"?>
<Types xmlns="http://schemas.openxmlformats.org/package/2006/content-types">
  <Default Extension="bin" ContentType="image/x-emf"/>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7"/>
    <p:sldMasterId id="2147483733" r:id="rId8"/>
    <p:sldMasterId id="2147483748" r:id="rId9"/>
    <p:sldMasterId id="2147483761" r:id="rId10"/>
  </p:sldMasterIdLst>
  <p:notesMasterIdLst>
    <p:notesMasterId r:id="rId35"/>
  </p:notesMasterIdLst>
  <p:sldIdLst>
    <p:sldId id="256" r:id="rId11"/>
    <p:sldId id="270" r:id="rId12"/>
    <p:sldId id="271" r:id="rId13"/>
    <p:sldId id="301" r:id="rId14"/>
    <p:sldId id="268" r:id="rId15"/>
    <p:sldId id="305" r:id="rId16"/>
    <p:sldId id="267" r:id="rId17"/>
    <p:sldId id="257" r:id="rId18"/>
    <p:sldId id="259" r:id="rId19"/>
    <p:sldId id="258" r:id="rId20"/>
    <p:sldId id="309" r:id="rId21"/>
    <p:sldId id="263" r:id="rId22"/>
    <p:sldId id="307" r:id="rId23"/>
    <p:sldId id="318" r:id="rId24"/>
    <p:sldId id="310" r:id="rId25"/>
    <p:sldId id="311" r:id="rId26"/>
    <p:sldId id="308" r:id="rId27"/>
    <p:sldId id="312" r:id="rId28"/>
    <p:sldId id="313" r:id="rId29"/>
    <p:sldId id="314" r:id="rId30"/>
    <p:sldId id="315" r:id="rId31"/>
    <p:sldId id="317" r:id="rId32"/>
    <p:sldId id="316" r:id="rId33"/>
    <p:sldId id="319" r:id="rId3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4.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2.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0811E-14BE-4CEA-AE7D-94C8E61D9E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a-DK"/>
        </a:p>
      </dgm:t>
    </dgm:pt>
    <dgm:pt modelId="{599D75D5-3242-4B64-A0C6-AA0FFE18FB3D}">
      <dgm:prSet phldrT="[Text]" phldr="0"/>
      <dgm:spPr>
        <a:solidFill>
          <a:srgbClr val="C00000"/>
        </a:solidFill>
      </dgm:spPr>
      <dgm:t>
        <a:bodyPr/>
        <a:lstStyle/>
        <a:p>
          <a:r>
            <a:rPr lang="da-DK" dirty="0"/>
            <a:t>Dybde interview</a:t>
          </a:r>
        </a:p>
      </dgm:t>
    </dgm:pt>
    <dgm:pt modelId="{E80AB991-585F-49ED-BA82-6761F337C7E2}" type="parTrans" cxnId="{F914B796-80B0-42EC-9865-2F95E440FEC7}">
      <dgm:prSet/>
      <dgm:spPr/>
      <dgm:t>
        <a:bodyPr/>
        <a:lstStyle/>
        <a:p>
          <a:endParaRPr lang="da-DK"/>
        </a:p>
      </dgm:t>
    </dgm:pt>
    <dgm:pt modelId="{9001F0A6-DC32-4C21-A330-7AFAD317119B}" type="sibTrans" cxnId="{F914B796-80B0-42EC-9865-2F95E440FEC7}">
      <dgm:prSet/>
      <dgm:spPr/>
      <dgm:t>
        <a:bodyPr/>
        <a:lstStyle/>
        <a:p>
          <a:endParaRPr lang="da-DK"/>
        </a:p>
      </dgm:t>
    </dgm:pt>
    <dgm:pt modelId="{DDB0A980-0281-4D16-B598-32BC9A8B7F03}">
      <dgm:prSet phldrT="[Text]" phldr="0"/>
      <dgm:spPr>
        <a:solidFill>
          <a:schemeClr val="accent2"/>
        </a:solidFill>
      </dgm:spPr>
      <dgm:t>
        <a:bodyPr/>
        <a:lstStyle/>
        <a:p>
          <a:r>
            <a:rPr lang="da-DK" dirty="0"/>
            <a:t>Fokus Gruppe</a:t>
          </a:r>
        </a:p>
      </dgm:t>
    </dgm:pt>
    <dgm:pt modelId="{18CC053A-ABBC-4B6E-B444-610AAD790EA3}" type="parTrans" cxnId="{94A18090-C3DD-440B-A6EA-94B56A4F16BC}">
      <dgm:prSet/>
      <dgm:spPr/>
      <dgm:t>
        <a:bodyPr/>
        <a:lstStyle/>
        <a:p>
          <a:endParaRPr lang="da-DK"/>
        </a:p>
      </dgm:t>
    </dgm:pt>
    <dgm:pt modelId="{285E1024-B240-4CCB-AF28-A82538289474}" type="sibTrans" cxnId="{94A18090-C3DD-440B-A6EA-94B56A4F16BC}">
      <dgm:prSet/>
      <dgm:spPr/>
      <dgm:t>
        <a:bodyPr/>
        <a:lstStyle/>
        <a:p>
          <a:endParaRPr lang="da-DK"/>
        </a:p>
      </dgm:t>
    </dgm:pt>
    <dgm:pt modelId="{81A28B48-34CE-4F1C-8E8D-750E31F9DDA5}">
      <dgm:prSet phldrT="[Text]" phldr="0"/>
      <dgm:spPr>
        <a:solidFill>
          <a:schemeClr val="accent3">
            <a:lumMod val="75000"/>
          </a:schemeClr>
        </a:solidFill>
      </dgm:spPr>
      <dgm:t>
        <a:bodyPr/>
        <a:lstStyle/>
        <a:p>
          <a:r>
            <a:rPr lang="da-DK" dirty="0"/>
            <a:t>Feltobservationer</a:t>
          </a:r>
        </a:p>
      </dgm:t>
    </dgm:pt>
    <dgm:pt modelId="{90DA4B0B-E205-46C0-99B2-B0B016E0E2F7}" type="parTrans" cxnId="{540E78AA-2EC6-4321-BA69-660D19C7C7CE}">
      <dgm:prSet/>
      <dgm:spPr/>
      <dgm:t>
        <a:bodyPr/>
        <a:lstStyle/>
        <a:p>
          <a:endParaRPr lang="da-DK"/>
        </a:p>
      </dgm:t>
    </dgm:pt>
    <dgm:pt modelId="{6813FC90-10D3-4C45-803A-5A0A5C782AA2}" type="sibTrans" cxnId="{540E78AA-2EC6-4321-BA69-660D19C7C7CE}">
      <dgm:prSet/>
      <dgm:spPr/>
      <dgm:t>
        <a:bodyPr/>
        <a:lstStyle/>
        <a:p>
          <a:endParaRPr lang="da-DK"/>
        </a:p>
      </dgm:t>
    </dgm:pt>
    <dgm:pt modelId="{9AC2C246-1DD0-43DA-AF03-F6C0C33FAEB3}" type="pres">
      <dgm:prSet presAssocID="{69B0811E-14BE-4CEA-AE7D-94C8E61D9E81}" presName="linear" presStyleCnt="0">
        <dgm:presLayoutVars>
          <dgm:dir/>
          <dgm:animLvl val="lvl"/>
          <dgm:resizeHandles val="exact"/>
        </dgm:presLayoutVars>
      </dgm:prSet>
      <dgm:spPr/>
    </dgm:pt>
    <dgm:pt modelId="{16C13A26-D2EB-4477-A784-FC5AC13D52D9}" type="pres">
      <dgm:prSet presAssocID="{599D75D5-3242-4B64-A0C6-AA0FFE18FB3D}" presName="parentLin" presStyleCnt="0"/>
      <dgm:spPr/>
    </dgm:pt>
    <dgm:pt modelId="{065FF636-5B76-4F31-B0F4-14D31B1C78B4}" type="pres">
      <dgm:prSet presAssocID="{599D75D5-3242-4B64-A0C6-AA0FFE18FB3D}" presName="parentLeftMargin" presStyleLbl="node1" presStyleIdx="0" presStyleCnt="3"/>
      <dgm:spPr/>
    </dgm:pt>
    <dgm:pt modelId="{4D326C39-D76E-45B3-8A73-C9F0D82685CF}" type="pres">
      <dgm:prSet presAssocID="{599D75D5-3242-4B64-A0C6-AA0FFE18FB3D}" presName="parentText" presStyleLbl="node1" presStyleIdx="0" presStyleCnt="3" custLinFactNeighborY="-5848">
        <dgm:presLayoutVars>
          <dgm:chMax val="0"/>
          <dgm:bulletEnabled val="1"/>
        </dgm:presLayoutVars>
      </dgm:prSet>
      <dgm:spPr/>
    </dgm:pt>
    <dgm:pt modelId="{C0B911F1-0A34-48C6-A302-86D0C37CB6AB}" type="pres">
      <dgm:prSet presAssocID="{599D75D5-3242-4B64-A0C6-AA0FFE18FB3D}" presName="negativeSpace" presStyleCnt="0"/>
      <dgm:spPr/>
    </dgm:pt>
    <dgm:pt modelId="{68ACBB60-E248-4C7D-BE60-9AB27B928A41}" type="pres">
      <dgm:prSet presAssocID="{599D75D5-3242-4B64-A0C6-AA0FFE18FB3D}" presName="childText" presStyleLbl="conFgAcc1" presStyleIdx="0" presStyleCnt="3">
        <dgm:presLayoutVars>
          <dgm:bulletEnabled val="1"/>
        </dgm:presLayoutVars>
      </dgm:prSet>
      <dgm:spPr/>
    </dgm:pt>
    <dgm:pt modelId="{141DA5BA-4DC6-4AE1-9064-05D200517B5C}" type="pres">
      <dgm:prSet presAssocID="{9001F0A6-DC32-4C21-A330-7AFAD317119B}" presName="spaceBetweenRectangles" presStyleCnt="0"/>
      <dgm:spPr/>
    </dgm:pt>
    <dgm:pt modelId="{92B21FAA-3FAE-4C23-9170-02F3BDDE4C05}" type="pres">
      <dgm:prSet presAssocID="{DDB0A980-0281-4D16-B598-32BC9A8B7F03}" presName="parentLin" presStyleCnt="0"/>
      <dgm:spPr/>
    </dgm:pt>
    <dgm:pt modelId="{1076175B-FE5C-4B91-9146-E6E85DCD3BC6}" type="pres">
      <dgm:prSet presAssocID="{DDB0A980-0281-4D16-B598-32BC9A8B7F03}" presName="parentLeftMargin" presStyleLbl="node1" presStyleIdx="0" presStyleCnt="3"/>
      <dgm:spPr/>
    </dgm:pt>
    <dgm:pt modelId="{BE00D6C1-7D24-4B11-B82D-48AFF6644A73}" type="pres">
      <dgm:prSet presAssocID="{DDB0A980-0281-4D16-B598-32BC9A8B7F03}" presName="parentText" presStyleLbl="node1" presStyleIdx="1" presStyleCnt="3" custLinFactNeighborX="-8301" custLinFactNeighborY="-5497">
        <dgm:presLayoutVars>
          <dgm:chMax val="0"/>
          <dgm:bulletEnabled val="1"/>
        </dgm:presLayoutVars>
      </dgm:prSet>
      <dgm:spPr/>
    </dgm:pt>
    <dgm:pt modelId="{A511A400-1101-4AE6-8460-C39045D96ED1}" type="pres">
      <dgm:prSet presAssocID="{DDB0A980-0281-4D16-B598-32BC9A8B7F03}" presName="negativeSpace" presStyleCnt="0"/>
      <dgm:spPr/>
    </dgm:pt>
    <dgm:pt modelId="{E35277A9-E11F-4227-8312-6FD424E01371}" type="pres">
      <dgm:prSet presAssocID="{DDB0A980-0281-4D16-B598-32BC9A8B7F03}" presName="childText" presStyleLbl="conFgAcc1" presStyleIdx="1" presStyleCnt="3">
        <dgm:presLayoutVars>
          <dgm:bulletEnabled val="1"/>
        </dgm:presLayoutVars>
      </dgm:prSet>
      <dgm:spPr/>
    </dgm:pt>
    <dgm:pt modelId="{D6DFBE2B-3116-4241-A337-1DACE5433157}" type="pres">
      <dgm:prSet presAssocID="{285E1024-B240-4CCB-AF28-A82538289474}" presName="spaceBetweenRectangles" presStyleCnt="0"/>
      <dgm:spPr/>
    </dgm:pt>
    <dgm:pt modelId="{250028FA-9C54-4E4B-99A5-D34C7B0092DD}" type="pres">
      <dgm:prSet presAssocID="{81A28B48-34CE-4F1C-8E8D-750E31F9DDA5}" presName="parentLin" presStyleCnt="0"/>
      <dgm:spPr/>
    </dgm:pt>
    <dgm:pt modelId="{1798130D-8617-4612-B316-E643EE2F8799}" type="pres">
      <dgm:prSet presAssocID="{81A28B48-34CE-4F1C-8E8D-750E31F9DDA5}" presName="parentLeftMargin" presStyleLbl="node1" presStyleIdx="1" presStyleCnt="3"/>
      <dgm:spPr/>
    </dgm:pt>
    <dgm:pt modelId="{0A58E69C-0D3F-4C80-90BE-0B8A49F94686}" type="pres">
      <dgm:prSet presAssocID="{81A28B48-34CE-4F1C-8E8D-750E31F9DDA5}" presName="parentText" presStyleLbl="node1" presStyleIdx="2" presStyleCnt="3">
        <dgm:presLayoutVars>
          <dgm:chMax val="0"/>
          <dgm:bulletEnabled val="1"/>
        </dgm:presLayoutVars>
      </dgm:prSet>
      <dgm:spPr/>
    </dgm:pt>
    <dgm:pt modelId="{F18769F4-08DD-4FA3-B9EA-CACB82D8BF5F}" type="pres">
      <dgm:prSet presAssocID="{81A28B48-34CE-4F1C-8E8D-750E31F9DDA5}" presName="negativeSpace" presStyleCnt="0"/>
      <dgm:spPr/>
    </dgm:pt>
    <dgm:pt modelId="{483CADFF-270E-474F-B34F-65BB3C980E1E}" type="pres">
      <dgm:prSet presAssocID="{81A28B48-34CE-4F1C-8E8D-750E31F9DDA5}" presName="childText" presStyleLbl="conFgAcc1" presStyleIdx="2" presStyleCnt="3">
        <dgm:presLayoutVars>
          <dgm:bulletEnabled val="1"/>
        </dgm:presLayoutVars>
      </dgm:prSet>
      <dgm:spPr/>
    </dgm:pt>
  </dgm:ptLst>
  <dgm:cxnLst>
    <dgm:cxn modelId="{75F55A3A-6850-4A87-A19A-85604D9D3DEC}" type="presOf" srcId="{599D75D5-3242-4B64-A0C6-AA0FFE18FB3D}" destId="{065FF636-5B76-4F31-B0F4-14D31B1C78B4}" srcOrd="0" destOrd="0" presId="urn:microsoft.com/office/officeart/2005/8/layout/list1"/>
    <dgm:cxn modelId="{B3A03C64-AEF7-4354-9BD1-8EFFFC1F6255}" type="presOf" srcId="{DDB0A980-0281-4D16-B598-32BC9A8B7F03}" destId="{1076175B-FE5C-4B91-9146-E6E85DCD3BC6}" srcOrd="0" destOrd="0" presId="urn:microsoft.com/office/officeart/2005/8/layout/list1"/>
    <dgm:cxn modelId="{0745F46F-00CD-41CC-987F-EFDDF805883C}" type="presOf" srcId="{599D75D5-3242-4B64-A0C6-AA0FFE18FB3D}" destId="{4D326C39-D76E-45B3-8A73-C9F0D82685CF}" srcOrd="1" destOrd="0" presId="urn:microsoft.com/office/officeart/2005/8/layout/list1"/>
    <dgm:cxn modelId="{94A18090-C3DD-440B-A6EA-94B56A4F16BC}" srcId="{69B0811E-14BE-4CEA-AE7D-94C8E61D9E81}" destId="{DDB0A980-0281-4D16-B598-32BC9A8B7F03}" srcOrd="1" destOrd="0" parTransId="{18CC053A-ABBC-4B6E-B444-610AAD790EA3}" sibTransId="{285E1024-B240-4CCB-AF28-A82538289474}"/>
    <dgm:cxn modelId="{F914B796-80B0-42EC-9865-2F95E440FEC7}" srcId="{69B0811E-14BE-4CEA-AE7D-94C8E61D9E81}" destId="{599D75D5-3242-4B64-A0C6-AA0FFE18FB3D}" srcOrd="0" destOrd="0" parTransId="{E80AB991-585F-49ED-BA82-6761F337C7E2}" sibTransId="{9001F0A6-DC32-4C21-A330-7AFAD317119B}"/>
    <dgm:cxn modelId="{540E78AA-2EC6-4321-BA69-660D19C7C7CE}" srcId="{69B0811E-14BE-4CEA-AE7D-94C8E61D9E81}" destId="{81A28B48-34CE-4F1C-8E8D-750E31F9DDA5}" srcOrd="2" destOrd="0" parTransId="{90DA4B0B-E205-46C0-99B2-B0B016E0E2F7}" sibTransId="{6813FC90-10D3-4C45-803A-5A0A5C782AA2}"/>
    <dgm:cxn modelId="{F90087C8-323E-4655-9F3A-5631DC83F4BF}" type="presOf" srcId="{81A28B48-34CE-4F1C-8E8D-750E31F9DDA5}" destId="{0A58E69C-0D3F-4C80-90BE-0B8A49F94686}" srcOrd="1" destOrd="0" presId="urn:microsoft.com/office/officeart/2005/8/layout/list1"/>
    <dgm:cxn modelId="{30D661C9-4BFC-4B43-A8AB-9FDFF4FF3556}" type="presOf" srcId="{81A28B48-34CE-4F1C-8E8D-750E31F9DDA5}" destId="{1798130D-8617-4612-B316-E643EE2F8799}" srcOrd="0" destOrd="0" presId="urn:microsoft.com/office/officeart/2005/8/layout/list1"/>
    <dgm:cxn modelId="{9E9925E2-56C9-44EE-9286-2DFC77F030C5}" type="presOf" srcId="{DDB0A980-0281-4D16-B598-32BC9A8B7F03}" destId="{BE00D6C1-7D24-4B11-B82D-48AFF6644A73}" srcOrd="1" destOrd="0" presId="urn:microsoft.com/office/officeart/2005/8/layout/list1"/>
    <dgm:cxn modelId="{B985DCF0-FD0E-465C-B8D3-E339A4668EDA}" type="presOf" srcId="{69B0811E-14BE-4CEA-AE7D-94C8E61D9E81}" destId="{9AC2C246-1DD0-43DA-AF03-F6C0C33FAEB3}" srcOrd="0" destOrd="0" presId="urn:microsoft.com/office/officeart/2005/8/layout/list1"/>
    <dgm:cxn modelId="{51F3BD39-CABF-4C89-B8CE-29E37E9D35D9}" type="presParOf" srcId="{9AC2C246-1DD0-43DA-AF03-F6C0C33FAEB3}" destId="{16C13A26-D2EB-4477-A784-FC5AC13D52D9}" srcOrd="0" destOrd="0" presId="urn:microsoft.com/office/officeart/2005/8/layout/list1"/>
    <dgm:cxn modelId="{F47EECB9-59B4-44B3-A2D9-3D759B58D021}" type="presParOf" srcId="{16C13A26-D2EB-4477-A784-FC5AC13D52D9}" destId="{065FF636-5B76-4F31-B0F4-14D31B1C78B4}" srcOrd="0" destOrd="0" presId="urn:microsoft.com/office/officeart/2005/8/layout/list1"/>
    <dgm:cxn modelId="{0701E7E0-858A-4309-87EF-7887B0D43405}" type="presParOf" srcId="{16C13A26-D2EB-4477-A784-FC5AC13D52D9}" destId="{4D326C39-D76E-45B3-8A73-C9F0D82685CF}" srcOrd="1" destOrd="0" presId="urn:microsoft.com/office/officeart/2005/8/layout/list1"/>
    <dgm:cxn modelId="{BCD44E32-F318-4E55-B8C1-073DEBDE9E32}" type="presParOf" srcId="{9AC2C246-1DD0-43DA-AF03-F6C0C33FAEB3}" destId="{C0B911F1-0A34-48C6-A302-86D0C37CB6AB}" srcOrd="1" destOrd="0" presId="urn:microsoft.com/office/officeart/2005/8/layout/list1"/>
    <dgm:cxn modelId="{8AAB5B29-3133-4F5A-8512-7DD0FB2C8328}" type="presParOf" srcId="{9AC2C246-1DD0-43DA-AF03-F6C0C33FAEB3}" destId="{68ACBB60-E248-4C7D-BE60-9AB27B928A41}" srcOrd="2" destOrd="0" presId="urn:microsoft.com/office/officeart/2005/8/layout/list1"/>
    <dgm:cxn modelId="{4185E720-784B-4E6B-A175-AA1C3E3EC8CD}" type="presParOf" srcId="{9AC2C246-1DD0-43DA-AF03-F6C0C33FAEB3}" destId="{141DA5BA-4DC6-4AE1-9064-05D200517B5C}" srcOrd="3" destOrd="0" presId="urn:microsoft.com/office/officeart/2005/8/layout/list1"/>
    <dgm:cxn modelId="{3B1C0289-1E32-40FB-940F-E60D2880DCAD}" type="presParOf" srcId="{9AC2C246-1DD0-43DA-AF03-F6C0C33FAEB3}" destId="{92B21FAA-3FAE-4C23-9170-02F3BDDE4C05}" srcOrd="4" destOrd="0" presId="urn:microsoft.com/office/officeart/2005/8/layout/list1"/>
    <dgm:cxn modelId="{E04A4F26-DFBA-4231-AE60-54068BF935D6}" type="presParOf" srcId="{92B21FAA-3FAE-4C23-9170-02F3BDDE4C05}" destId="{1076175B-FE5C-4B91-9146-E6E85DCD3BC6}" srcOrd="0" destOrd="0" presId="urn:microsoft.com/office/officeart/2005/8/layout/list1"/>
    <dgm:cxn modelId="{410DED3C-32F5-4070-972F-F78E69B75D4D}" type="presParOf" srcId="{92B21FAA-3FAE-4C23-9170-02F3BDDE4C05}" destId="{BE00D6C1-7D24-4B11-B82D-48AFF6644A73}" srcOrd="1" destOrd="0" presId="urn:microsoft.com/office/officeart/2005/8/layout/list1"/>
    <dgm:cxn modelId="{45C15096-CDDD-41B5-8C29-5C1DCAA53CD9}" type="presParOf" srcId="{9AC2C246-1DD0-43DA-AF03-F6C0C33FAEB3}" destId="{A511A400-1101-4AE6-8460-C39045D96ED1}" srcOrd="5" destOrd="0" presId="urn:microsoft.com/office/officeart/2005/8/layout/list1"/>
    <dgm:cxn modelId="{9EC8EEBF-2199-4A89-A80E-F31C423B0C4C}" type="presParOf" srcId="{9AC2C246-1DD0-43DA-AF03-F6C0C33FAEB3}" destId="{E35277A9-E11F-4227-8312-6FD424E01371}" srcOrd="6" destOrd="0" presId="urn:microsoft.com/office/officeart/2005/8/layout/list1"/>
    <dgm:cxn modelId="{415D5330-410B-4B39-92C9-55C8CADCB68C}" type="presParOf" srcId="{9AC2C246-1DD0-43DA-AF03-F6C0C33FAEB3}" destId="{D6DFBE2B-3116-4241-A337-1DACE5433157}" srcOrd="7" destOrd="0" presId="urn:microsoft.com/office/officeart/2005/8/layout/list1"/>
    <dgm:cxn modelId="{2008EE33-F182-438F-9A33-C1BFD3F22824}" type="presParOf" srcId="{9AC2C246-1DD0-43DA-AF03-F6C0C33FAEB3}" destId="{250028FA-9C54-4E4B-99A5-D34C7B0092DD}" srcOrd="8" destOrd="0" presId="urn:microsoft.com/office/officeart/2005/8/layout/list1"/>
    <dgm:cxn modelId="{6BA5317F-0C3E-422C-A5E5-601479EC44EC}" type="presParOf" srcId="{250028FA-9C54-4E4B-99A5-D34C7B0092DD}" destId="{1798130D-8617-4612-B316-E643EE2F8799}" srcOrd="0" destOrd="0" presId="urn:microsoft.com/office/officeart/2005/8/layout/list1"/>
    <dgm:cxn modelId="{F60E4EB3-169A-4FAA-BE2A-9CF54F356B30}" type="presParOf" srcId="{250028FA-9C54-4E4B-99A5-D34C7B0092DD}" destId="{0A58E69C-0D3F-4C80-90BE-0B8A49F94686}" srcOrd="1" destOrd="0" presId="urn:microsoft.com/office/officeart/2005/8/layout/list1"/>
    <dgm:cxn modelId="{834C51CD-C938-4554-875A-3D16046273E9}" type="presParOf" srcId="{9AC2C246-1DD0-43DA-AF03-F6C0C33FAEB3}" destId="{F18769F4-08DD-4FA3-B9EA-CACB82D8BF5F}" srcOrd="9" destOrd="0" presId="urn:microsoft.com/office/officeart/2005/8/layout/list1"/>
    <dgm:cxn modelId="{FD8D775A-C1FD-4CB1-B132-CD397008E56C}" type="presParOf" srcId="{9AC2C246-1DD0-43DA-AF03-F6C0C33FAEB3}" destId="{483CADFF-270E-474F-B34F-65BB3C980E1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195BD-A076-4DE0-874B-7A2F633F231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A2E959-9128-4895-BC15-3915A3B54573}">
      <dgm:prSet/>
      <dgm:spPr/>
      <dgm:t>
        <a:bodyPr/>
        <a:lstStyle/>
        <a:p>
          <a:r>
            <a:rPr lang="da-DK" dirty="0">
              <a:solidFill>
                <a:schemeClr val="tx1"/>
              </a:solidFill>
            </a:rPr>
            <a:t>Begreber: Handleevne, handlesammenhæng og daglig livsførelse</a:t>
          </a:r>
          <a:endParaRPr lang="en-US" dirty="0">
            <a:solidFill>
              <a:schemeClr val="tx1"/>
            </a:solidFill>
          </a:endParaRPr>
        </a:p>
      </dgm:t>
    </dgm:pt>
    <dgm:pt modelId="{30FF2EBC-CA1A-4A71-B216-228AE9829444}" type="parTrans" cxnId="{22043EF6-3745-4F0C-8999-14AF2E7722E4}">
      <dgm:prSet/>
      <dgm:spPr/>
      <dgm:t>
        <a:bodyPr/>
        <a:lstStyle/>
        <a:p>
          <a:endParaRPr lang="en-US"/>
        </a:p>
      </dgm:t>
    </dgm:pt>
    <dgm:pt modelId="{9EA53DBB-2916-4DAA-A974-9EA6799F318F}" type="sibTrans" cxnId="{22043EF6-3745-4F0C-8999-14AF2E7722E4}">
      <dgm:prSet/>
      <dgm:spPr/>
      <dgm:t>
        <a:bodyPr/>
        <a:lstStyle/>
        <a:p>
          <a:endParaRPr lang="en-US"/>
        </a:p>
      </dgm:t>
    </dgm:pt>
    <dgm:pt modelId="{34A89856-700C-43F5-9638-CBDF9C70C1F4}">
      <dgm:prSet/>
      <dgm:spPr/>
      <dgm:t>
        <a:bodyPr/>
        <a:lstStyle/>
        <a:p>
          <a:r>
            <a:rPr lang="da-DK" dirty="0">
              <a:solidFill>
                <a:schemeClr val="tx1"/>
              </a:solidFill>
            </a:rPr>
            <a:t>Man udforsker de deltagende parters perspektiver på oplevelse af betingelser, betydninger samt begrundelser for disse i de konkrete problemstillinger der udspiller sig i praksis.</a:t>
          </a:r>
          <a:endParaRPr lang="en-US" dirty="0">
            <a:solidFill>
              <a:schemeClr val="tx1"/>
            </a:solidFill>
          </a:endParaRPr>
        </a:p>
      </dgm:t>
    </dgm:pt>
    <dgm:pt modelId="{796DDB6A-3283-47E2-BF4B-7E59AB110715}" type="parTrans" cxnId="{B5166977-DF74-48CC-AE28-4C0B3FDBFA2F}">
      <dgm:prSet/>
      <dgm:spPr/>
      <dgm:t>
        <a:bodyPr/>
        <a:lstStyle/>
        <a:p>
          <a:endParaRPr lang="en-US"/>
        </a:p>
      </dgm:t>
    </dgm:pt>
    <dgm:pt modelId="{7544981F-ED77-41C5-9460-41061231758A}" type="sibTrans" cxnId="{B5166977-DF74-48CC-AE28-4C0B3FDBFA2F}">
      <dgm:prSet/>
      <dgm:spPr/>
      <dgm:t>
        <a:bodyPr/>
        <a:lstStyle/>
        <a:p>
          <a:endParaRPr lang="en-US"/>
        </a:p>
      </dgm:t>
    </dgm:pt>
    <dgm:pt modelId="{145C3232-C739-450B-B98F-0E4DCB933217}">
      <dgm:prSet/>
      <dgm:spPr/>
      <dgm:t>
        <a:bodyPr/>
        <a:lstStyle/>
        <a:p>
          <a:r>
            <a:rPr lang="da-DK" dirty="0">
              <a:solidFill>
                <a:schemeClr val="tx1"/>
              </a:solidFill>
            </a:rPr>
            <a:t>Mennesker handler ud fra den betydning, de tillægger deres betingelser. Gennem handling ændrer de deres betingelser for sig selv og for hinanden; de nye betingelser er igen er med til at ændre mulighederne for handling.</a:t>
          </a:r>
          <a:endParaRPr lang="en-US" dirty="0">
            <a:solidFill>
              <a:schemeClr val="tx1"/>
            </a:solidFill>
          </a:endParaRPr>
        </a:p>
      </dgm:t>
    </dgm:pt>
    <dgm:pt modelId="{4FC17565-B99E-4227-9CDF-3F2D9704E982}" type="parTrans" cxnId="{510EBEEF-8C37-41B9-934A-AD660828105E}">
      <dgm:prSet/>
      <dgm:spPr/>
      <dgm:t>
        <a:bodyPr/>
        <a:lstStyle/>
        <a:p>
          <a:endParaRPr lang="en-US"/>
        </a:p>
      </dgm:t>
    </dgm:pt>
    <dgm:pt modelId="{C158180D-4CD5-4B6B-9EFA-89B250B0108E}" type="sibTrans" cxnId="{510EBEEF-8C37-41B9-934A-AD660828105E}">
      <dgm:prSet/>
      <dgm:spPr/>
      <dgm:t>
        <a:bodyPr/>
        <a:lstStyle/>
        <a:p>
          <a:endParaRPr lang="en-US"/>
        </a:p>
      </dgm:t>
    </dgm:pt>
    <dgm:pt modelId="{0B09A8C8-F2E0-4390-A4AE-E176457F079E}">
      <dgm:prSet/>
      <dgm:spPr/>
      <dgm:t>
        <a:bodyPr/>
        <a:lstStyle/>
        <a:p>
          <a:r>
            <a:rPr lang="da-DK" dirty="0">
              <a:solidFill>
                <a:schemeClr val="tx1"/>
              </a:solidFill>
            </a:rPr>
            <a:t>Ved at se på hvilken </a:t>
          </a:r>
          <a:r>
            <a:rPr lang="da-DK" b="1" dirty="0">
              <a:solidFill>
                <a:schemeClr val="tx1"/>
              </a:solidFill>
            </a:rPr>
            <a:t>betydning</a:t>
          </a:r>
          <a:r>
            <a:rPr lang="da-DK" dirty="0">
              <a:solidFill>
                <a:schemeClr val="tx1"/>
              </a:solidFill>
            </a:rPr>
            <a:t>, konkrete </a:t>
          </a:r>
          <a:r>
            <a:rPr lang="da-DK" b="1" dirty="0">
              <a:solidFill>
                <a:schemeClr val="tx1"/>
              </a:solidFill>
            </a:rPr>
            <a:t>betingelser </a:t>
          </a:r>
          <a:r>
            <a:rPr lang="da-DK" dirty="0">
              <a:solidFill>
                <a:schemeClr val="tx1"/>
              </a:solidFill>
            </a:rPr>
            <a:t>har, kan man forstå mere om menneskers </a:t>
          </a:r>
          <a:r>
            <a:rPr lang="da-DK" b="1" dirty="0">
              <a:solidFill>
                <a:schemeClr val="tx1"/>
              </a:solidFill>
            </a:rPr>
            <a:t>begrundelser </a:t>
          </a:r>
          <a:r>
            <a:rPr lang="da-DK" dirty="0">
              <a:solidFill>
                <a:schemeClr val="tx1"/>
              </a:solidFill>
            </a:rPr>
            <a:t>for at handle på bestemte måder</a:t>
          </a:r>
          <a:endParaRPr lang="en-US" dirty="0">
            <a:solidFill>
              <a:schemeClr val="tx1"/>
            </a:solidFill>
          </a:endParaRPr>
        </a:p>
      </dgm:t>
    </dgm:pt>
    <dgm:pt modelId="{6010FBCD-0F25-4EE3-805B-A6E1632FBFC8}" type="parTrans" cxnId="{265A7CEF-13B4-47B9-9B03-37A74F0C63BB}">
      <dgm:prSet/>
      <dgm:spPr/>
      <dgm:t>
        <a:bodyPr/>
        <a:lstStyle/>
        <a:p>
          <a:endParaRPr lang="en-US"/>
        </a:p>
      </dgm:t>
    </dgm:pt>
    <dgm:pt modelId="{0DA9100D-EDCC-4386-9E73-1AF943DC6A64}" type="sibTrans" cxnId="{265A7CEF-13B4-47B9-9B03-37A74F0C63BB}">
      <dgm:prSet/>
      <dgm:spPr/>
      <dgm:t>
        <a:bodyPr/>
        <a:lstStyle/>
        <a:p>
          <a:endParaRPr lang="en-US"/>
        </a:p>
      </dgm:t>
    </dgm:pt>
    <dgm:pt modelId="{B6D060DB-B255-4047-A4ED-EBDA86FFBE4B}" type="pres">
      <dgm:prSet presAssocID="{A6C195BD-A076-4DE0-874B-7A2F633F231D}" presName="root" presStyleCnt="0">
        <dgm:presLayoutVars>
          <dgm:dir/>
          <dgm:resizeHandles val="exact"/>
        </dgm:presLayoutVars>
      </dgm:prSet>
      <dgm:spPr/>
    </dgm:pt>
    <dgm:pt modelId="{2CCB61C7-8539-4584-9868-EB741B050210}" type="pres">
      <dgm:prSet presAssocID="{92A2E959-9128-4895-BC15-3915A3B54573}" presName="compNode" presStyleCnt="0"/>
      <dgm:spPr/>
    </dgm:pt>
    <dgm:pt modelId="{16E33057-4572-45DD-94FB-4507FD445FBA}" type="pres">
      <dgm:prSet presAssocID="{92A2E959-9128-4895-BC15-3915A3B54573}" presName="bgRect" presStyleLbl="bgShp" presStyleIdx="0" presStyleCnt="4"/>
      <dgm:spPr>
        <a:solidFill>
          <a:srgbClr val="FFE89F"/>
        </a:solidFill>
      </dgm:spPr>
    </dgm:pt>
    <dgm:pt modelId="{9CC4194C-2C65-4987-97CB-FB2122B9788C}" type="pres">
      <dgm:prSet presAssocID="{92A2E959-9128-4895-BC15-3915A3B545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C28917BB-8765-4C09-B0A2-10C8D725AD56}" type="pres">
      <dgm:prSet presAssocID="{92A2E959-9128-4895-BC15-3915A3B54573}" presName="spaceRect" presStyleCnt="0"/>
      <dgm:spPr/>
    </dgm:pt>
    <dgm:pt modelId="{46F301D0-3BC8-4B38-8C9B-E10C1D1ED711}" type="pres">
      <dgm:prSet presAssocID="{92A2E959-9128-4895-BC15-3915A3B54573}" presName="parTx" presStyleLbl="revTx" presStyleIdx="0" presStyleCnt="4">
        <dgm:presLayoutVars>
          <dgm:chMax val="0"/>
          <dgm:chPref val="0"/>
        </dgm:presLayoutVars>
      </dgm:prSet>
      <dgm:spPr/>
    </dgm:pt>
    <dgm:pt modelId="{F85768EA-0398-43B2-8B13-4CF08279F277}" type="pres">
      <dgm:prSet presAssocID="{9EA53DBB-2916-4DAA-A974-9EA6799F318F}" presName="sibTrans" presStyleCnt="0"/>
      <dgm:spPr/>
    </dgm:pt>
    <dgm:pt modelId="{45AFAFAB-D0B5-453C-B4F9-6AC3B800D8BF}" type="pres">
      <dgm:prSet presAssocID="{34A89856-700C-43F5-9638-CBDF9C70C1F4}" presName="compNode" presStyleCnt="0"/>
      <dgm:spPr/>
    </dgm:pt>
    <dgm:pt modelId="{E9E51244-1F04-4879-A3A0-9EB5AA61F87D}" type="pres">
      <dgm:prSet presAssocID="{34A89856-700C-43F5-9638-CBDF9C70C1F4}" presName="bgRect" presStyleLbl="bgShp" presStyleIdx="1" presStyleCnt="4"/>
      <dgm:spPr>
        <a:solidFill>
          <a:schemeClr val="accent3">
            <a:lumMod val="20000"/>
            <a:lumOff val="80000"/>
          </a:schemeClr>
        </a:solidFill>
      </dgm:spPr>
    </dgm:pt>
    <dgm:pt modelId="{F3F2AA92-FD81-4B18-8C2C-149D8DCF8119}" type="pres">
      <dgm:prSet presAssocID="{34A89856-700C-43F5-9638-CBDF9C70C1F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B101ABA1-0C55-41C5-AA5E-FD0E6E9BFF6F}" type="pres">
      <dgm:prSet presAssocID="{34A89856-700C-43F5-9638-CBDF9C70C1F4}" presName="spaceRect" presStyleCnt="0"/>
      <dgm:spPr/>
    </dgm:pt>
    <dgm:pt modelId="{5838C018-9F82-4853-9ABA-63A6CBBDA562}" type="pres">
      <dgm:prSet presAssocID="{34A89856-700C-43F5-9638-CBDF9C70C1F4}" presName="parTx" presStyleLbl="revTx" presStyleIdx="1" presStyleCnt="4">
        <dgm:presLayoutVars>
          <dgm:chMax val="0"/>
          <dgm:chPref val="0"/>
        </dgm:presLayoutVars>
      </dgm:prSet>
      <dgm:spPr/>
    </dgm:pt>
    <dgm:pt modelId="{3A114D6B-A524-42C0-AB76-D38282073F22}" type="pres">
      <dgm:prSet presAssocID="{7544981F-ED77-41C5-9460-41061231758A}" presName="sibTrans" presStyleCnt="0"/>
      <dgm:spPr/>
    </dgm:pt>
    <dgm:pt modelId="{AD39FD7C-DC83-4BCE-AED9-2B7387259B35}" type="pres">
      <dgm:prSet presAssocID="{145C3232-C739-450B-B98F-0E4DCB933217}" presName="compNode" presStyleCnt="0"/>
      <dgm:spPr/>
    </dgm:pt>
    <dgm:pt modelId="{4D34E03F-DFB4-44A0-AE65-11521AFC52EC}" type="pres">
      <dgm:prSet presAssocID="{145C3232-C739-450B-B98F-0E4DCB933217}" presName="bgRect" presStyleLbl="bgShp" presStyleIdx="2" presStyleCnt="4"/>
      <dgm:spPr>
        <a:solidFill>
          <a:schemeClr val="accent4">
            <a:lumMod val="20000"/>
            <a:lumOff val="80000"/>
          </a:schemeClr>
        </a:solidFill>
      </dgm:spPr>
    </dgm:pt>
    <dgm:pt modelId="{0D83D297-EE3B-4550-A1D2-4E6C23B270CB}" type="pres">
      <dgm:prSet presAssocID="{145C3232-C739-450B-B98F-0E4DCB9332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grammer"/>
        </a:ext>
      </dgm:extLst>
    </dgm:pt>
    <dgm:pt modelId="{29B42230-E618-4465-BBEE-FEEF893507BE}" type="pres">
      <dgm:prSet presAssocID="{145C3232-C739-450B-B98F-0E4DCB933217}" presName="spaceRect" presStyleCnt="0"/>
      <dgm:spPr/>
    </dgm:pt>
    <dgm:pt modelId="{0838897E-BBB8-4032-A457-BCD55EECC579}" type="pres">
      <dgm:prSet presAssocID="{145C3232-C739-450B-B98F-0E4DCB933217}" presName="parTx" presStyleLbl="revTx" presStyleIdx="2" presStyleCnt="4">
        <dgm:presLayoutVars>
          <dgm:chMax val="0"/>
          <dgm:chPref val="0"/>
        </dgm:presLayoutVars>
      </dgm:prSet>
      <dgm:spPr/>
    </dgm:pt>
    <dgm:pt modelId="{DDDBFE77-D38F-4F67-A409-6B5D65109F80}" type="pres">
      <dgm:prSet presAssocID="{C158180D-4CD5-4B6B-9EFA-89B250B0108E}" presName="sibTrans" presStyleCnt="0"/>
      <dgm:spPr/>
    </dgm:pt>
    <dgm:pt modelId="{5E2EEBB6-D7C7-4F9C-800B-CD60E9D5CB72}" type="pres">
      <dgm:prSet presAssocID="{0B09A8C8-F2E0-4390-A4AE-E176457F079E}" presName="compNode" presStyleCnt="0"/>
      <dgm:spPr/>
    </dgm:pt>
    <dgm:pt modelId="{C65741D1-E27A-4D99-A56D-8F1EC5F364B1}" type="pres">
      <dgm:prSet presAssocID="{0B09A8C8-F2E0-4390-A4AE-E176457F079E}" presName="bgRect" presStyleLbl="bgShp" presStyleIdx="3" presStyleCnt="4"/>
      <dgm:spPr>
        <a:solidFill>
          <a:schemeClr val="accent2">
            <a:lumMod val="20000"/>
            <a:lumOff val="80000"/>
          </a:schemeClr>
        </a:solidFill>
      </dgm:spPr>
    </dgm:pt>
    <dgm:pt modelId="{8E2F5E71-E33E-4647-9338-6D78E69C63CF}" type="pres">
      <dgm:prSet presAssocID="{0B09A8C8-F2E0-4390-A4AE-E176457F07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2A6BC5D4-E996-4FB3-8A9A-5DD89BC8A151}" type="pres">
      <dgm:prSet presAssocID="{0B09A8C8-F2E0-4390-A4AE-E176457F079E}" presName="spaceRect" presStyleCnt="0"/>
      <dgm:spPr/>
    </dgm:pt>
    <dgm:pt modelId="{7FC4C111-CF2D-4436-BAD1-DEB60190318C}" type="pres">
      <dgm:prSet presAssocID="{0B09A8C8-F2E0-4390-A4AE-E176457F079E}" presName="parTx" presStyleLbl="revTx" presStyleIdx="3" presStyleCnt="4">
        <dgm:presLayoutVars>
          <dgm:chMax val="0"/>
          <dgm:chPref val="0"/>
        </dgm:presLayoutVars>
      </dgm:prSet>
      <dgm:spPr/>
    </dgm:pt>
  </dgm:ptLst>
  <dgm:cxnLst>
    <dgm:cxn modelId="{9EC5CC03-CD75-493A-9342-96F5F61BAD20}" type="presOf" srcId="{92A2E959-9128-4895-BC15-3915A3B54573}" destId="{46F301D0-3BC8-4B38-8C9B-E10C1D1ED711}" srcOrd="0" destOrd="0" presId="urn:microsoft.com/office/officeart/2018/2/layout/IconVerticalSolidList"/>
    <dgm:cxn modelId="{BF95BC42-809F-42C2-896C-C6BCC5E1716A}" type="presOf" srcId="{A6C195BD-A076-4DE0-874B-7A2F633F231D}" destId="{B6D060DB-B255-4047-A4ED-EBDA86FFBE4B}" srcOrd="0" destOrd="0" presId="urn:microsoft.com/office/officeart/2018/2/layout/IconVerticalSolidList"/>
    <dgm:cxn modelId="{7D515851-F3A3-4731-A5BC-9B981DDB9BBD}" type="presOf" srcId="{145C3232-C739-450B-B98F-0E4DCB933217}" destId="{0838897E-BBB8-4032-A457-BCD55EECC579}" srcOrd="0" destOrd="0" presId="urn:microsoft.com/office/officeart/2018/2/layout/IconVerticalSolidList"/>
    <dgm:cxn modelId="{B5166977-DF74-48CC-AE28-4C0B3FDBFA2F}" srcId="{A6C195BD-A076-4DE0-874B-7A2F633F231D}" destId="{34A89856-700C-43F5-9638-CBDF9C70C1F4}" srcOrd="1" destOrd="0" parTransId="{796DDB6A-3283-47E2-BF4B-7E59AB110715}" sibTransId="{7544981F-ED77-41C5-9460-41061231758A}"/>
    <dgm:cxn modelId="{55AEA1C2-C5A6-4989-9B2D-3A690981DF5A}" type="presOf" srcId="{0B09A8C8-F2E0-4390-A4AE-E176457F079E}" destId="{7FC4C111-CF2D-4436-BAD1-DEB60190318C}" srcOrd="0" destOrd="0" presId="urn:microsoft.com/office/officeart/2018/2/layout/IconVerticalSolidList"/>
    <dgm:cxn modelId="{D0F1E9C5-C222-48E5-B233-E7B1D3944CEC}" type="presOf" srcId="{34A89856-700C-43F5-9638-CBDF9C70C1F4}" destId="{5838C018-9F82-4853-9ABA-63A6CBBDA562}" srcOrd="0" destOrd="0" presId="urn:microsoft.com/office/officeart/2018/2/layout/IconVerticalSolidList"/>
    <dgm:cxn modelId="{265A7CEF-13B4-47B9-9B03-37A74F0C63BB}" srcId="{A6C195BD-A076-4DE0-874B-7A2F633F231D}" destId="{0B09A8C8-F2E0-4390-A4AE-E176457F079E}" srcOrd="3" destOrd="0" parTransId="{6010FBCD-0F25-4EE3-805B-A6E1632FBFC8}" sibTransId="{0DA9100D-EDCC-4386-9E73-1AF943DC6A64}"/>
    <dgm:cxn modelId="{510EBEEF-8C37-41B9-934A-AD660828105E}" srcId="{A6C195BD-A076-4DE0-874B-7A2F633F231D}" destId="{145C3232-C739-450B-B98F-0E4DCB933217}" srcOrd="2" destOrd="0" parTransId="{4FC17565-B99E-4227-9CDF-3F2D9704E982}" sibTransId="{C158180D-4CD5-4B6B-9EFA-89B250B0108E}"/>
    <dgm:cxn modelId="{22043EF6-3745-4F0C-8999-14AF2E7722E4}" srcId="{A6C195BD-A076-4DE0-874B-7A2F633F231D}" destId="{92A2E959-9128-4895-BC15-3915A3B54573}" srcOrd="0" destOrd="0" parTransId="{30FF2EBC-CA1A-4A71-B216-228AE9829444}" sibTransId="{9EA53DBB-2916-4DAA-A974-9EA6799F318F}"/>
    <dgm:cxn modelId="{EBFBEEB5-EB91-4514-B180-6E194BE81CB5}" type="presParOf" srcId="{B6D060DB-B255-4047-A4ED-EBDA86FFBE4B}" destId="{2CCB61C7-8539-4584-9868-EB741B050210}" srcOrd="0" destOrd="0" presId="urn:microsoft.com/office/officeart/2018/2/layout/IconVerticalSolidList"/>
    <dgm:cxn modelId="{DF771808-C46F-4D38-9066-610A16F91D45}" type="presParOf" srcId="{2CCB61C7-8539-4584-9868-EB741B050210}" destId="{16E33057-4572-45DD-94FB-4507FD445FBA}" srcOrd="0" destOrd="0" presId="urn:microsoft.com/office/officeart/2018/2/layout/IconVerticalSolidList"/>
    <dgm:cxn modelId="{0DDBBC93-8632-47EF-A087-C8E90E1A001B}" type="presParOf" srcId="{2CCB61C7-8539-4584-9868-EB741B050210}" destId="{9CC4194C-2C65-4987-97CB-FB2122B9788C}" srcOrd="1" destOrd="0" presId="urn:microsoft.com/office/officeart/2018/2/layout/IconVerticalSolidList"/>
    <dgm:cxn modelId="{7EC557F1-F25C-4DD9-A2B1-F9231508636F}" type="presParOf" srcId="{2CCB61C7-8539-4584-9868-EB741B050210}" destId="{C28917BB-8765-4C09-B0A2-10C8D725AD56}" srcOrd="2" destOrd="0" presId="urn:microsoft.com/office/officeart/2018/2/layout/IconVerticalSolidList"/>
    <dgm:cxn modelId="{60B350CE-04D8-4592-9DE1-59810DC2DF97}" type="presParOf" srcId="{2CCB61C7-8539-4584-9868-EB741B050210}" destId="{46F301D0-3BC8-4B38-8C9B-E10C1D1ED711}" srcOrd="3" destOrd="0" presId="urn:microsoft.com/office/officeart/2018/2/layout/IconVerticalSolidList"/>
    <dgm:cxn modelId="{ABAD8033-BA35-4203-90DA-6AA4D153F114}" type="presParOf" srcId="{B6D060DB-B255-4047-A4ED-EBDA86FFBE4B}" destId="{F85768EA-0398-43B2-8B13-4CF08279F277}" srcOrd="1" destOrd="0" presId="urn:microsoft.com/office/officeart/2018/2/layout/IconVerticalSolidList"/>
    <dgm:cxn modelId="{A6F9374A-E690-4366-953B-FC7759E77051}" type="presParOf" srcId="{B6D060DB-B255-4047-A4ED-EBDA86FFBE4B}" destId="{45AFAFAB-D0B5-453C-B4F9-6AC3B800D8BF}" srcOrd="2" destOrd="0" presId="urn:microsoft.com/office/officeart/2018/2/layout/IconVerticalSolidList"/>
    <dgm:cxn modelId="{12C0281D-267F-4E21-B0C5-9571936AE17A}" type="presParOf" srcId="{45AFAFAB-D0B5-453C-B4F9-6AC3B800D8BF}" destId="{E9E51244-1F04-4879-A3A0-9EB5AA61F87D}" srcOrd="0" destOrd="0" presId="urn:microsoft.com/office/officeart/2018/2/layout/IconVerticalSolidList"/>
    <dgm:cxn modelId="{72A5A87C-C345-46E1-894D-AC5889FF51CA}" type="presParOf" srcId="{45AFAFAB-D0B5-453C-B4F9-6AC3B800D8BF}" destId="{F3F2AA92-FD81-4B18-8C2C-149D8DCF8119}" srcOrd="1" destOrd="0" presId="urn:microsoft.com/office/officeart/2018/2/layout/IconVerticalSolidList"/>
    <dgm:cxn modelId="{DC40D2B7-71E6-4BD0-A00F-2A90E4776B03}" type="presParOf" srcId="{45AFAFAB-D0B5-453C-B4F9-6AC3B800D8BF}" destId="{B101ABA1-0C55-41C5-AA5E-FD0E6E9BFF6F}" srcOrd="2" destOrd="0" presId="urn:microsoft.com/office/officeart/2018/2/layout/IconVerticalSolidList"/>
    <dgm:cxn modelId="{F5A07CF1-4A0D-41B9-9444-6C12A487FC23}" type="presParOf" srcId="{45AFAFAB-D0B5-453C-B4F9-6AC3B800D8BF}" destId="{5838C018-9F82-4853-9ABA-63A6CBBDA562}" srcOrd="3" destOrd="0" presId="urn:microsoft.com/office/officeart/2018/2/layout/IconVerticalSolidList"/>
    <dgm:cxn modelId="{839939E4-1FEE-4837-9FE3-1C31AE335648}" type="presParOf" srcId="{B6D060DB-B255-4047-A4ED-EBDA86FFBE4B}" destId="{3A114D6B-A524-42C0-AB76-D38282073F22}" srcOrd="3" destOrd="0" presId="urn:microsoft.com/office/officeart/2018/2/layout/IconVerticalSolidList"/>
    <dgm:cxn modelId="{26B817A9-3488-43DA-959E-3267F7DE3735}" type="presParOf" srcId="{B6D060DB-B255-4047-A4ED-EBDA86FFBE4B}" destId="{AD39FD7C-DC83-4BCE-AED9-2B7387259B35}" srcOrd="4" destOrd="0" presId="urn:microsoft.com/office/officeart/2018/2/layout/IconVerticalSolidList"/>
    <dgm:cxn modelId="{5137CCB6-2BBF-4BF5-9E00-5E48E06B8F61}" type="presParOf" srcId="{AD39FD7C-DC83-4BCE-AED9-2B7387259B35}" destId="{4D34E03F-DFB4-44A0-AE65-11521AFC52EC}" srcOrd="0" destOrd="0" presId="urn:microsoft.com/office/officeart/2018/2/layout/IconVerticalSolidList"/>
    <dgm:cxn modelId="{715EFF12-617A-42AB-90A1-5C448A0AA2CD}" type="presParOf" srcId="{AD39FD7C-DC83-4BCE-AED9-2B7387259B35}" destId="{0D83D297-EE3B-4550-A1D2-4E6C23B270CB}" srcOrd="1" destOrd="0" presId="urn:microsoft.com/office/officeart/2018/2/layout/IconVerticalSolidList"/>
    <dgm:cxn modelId="{9A80CF53-2CD5-4A22-ABAB-DFA3C021B10A}" type="presParOf" srcId="{AD39FD7C-DC83-4BCE-AED9-2B7387259B35}" destId="{29B42230-E618-4465-BBEE-FEEF893507BE}" srcOrd="2" destOrd="0" presId="urn:microsoft.com/office/officeart/2018/2/layout/IconVerticalSolidList"/>
    <dgm:cxn modelId="{E59701F1-8852-4980-A08E-9738F0F13FA5}" type="presParOf" srcId="{AD39FD7C-DC83-4BCE-AED9-2B7387259B35}" destId="{0838897E-BBB8-4032-A457-BCD55EECC579}" srcOrd="3" destOrd="0" presId="urn:microsoft.com/office/officeart/2018/2/layout/IconVerticalSolidList"/>
    <dgm:cxn modelId="{4E725079-9A27-42D0-A426-98E7190F1C8B}" type="presParOf" srcId="{B6D060DB-B255-4047-A4ED-EBDA86FFBE4B}" destId="{DDDBFE77-D38F-4F67-A409-6B5D65109F80}" srcOrd="5" destOrd="0" presId="urn:microsoft.com/office/officeart/2018/2/layout/IconVerticalSolidList"/>
    <dgm:cxn modelId="{2D5BB372-D343-4A67-AC30-D91543C92FCA}" type="presParOf" srcId="{B6D060DB-B255-4047-A4ED-EBDA86FFBE4B}" destId="{5E2EEBB6-D7C7-4F9C-800B-CD60E9D5CB72}" srcOrd="6" destOrd="0" presId="urn:microsoft.com/office/officeart/2018/2/layout/IconVerticalSolidList"/>
    <dgm:cxn modelId="{215BD00B-7ACE-4C4C-B969-A619928D5F80}" type="presParOf" srcId="{5E2EEBB6-D7C7-4F9C-800B-CD60E9D5CB72}" destId="{C65741D1-E27A-4D99-A56D-8F1EC5F364B1}" srcOrd="0" destOrd="0" presId="urn:microsoft.com/office/officeart/2018/2/layout/IconVerticalSolidList"/>
    <dgm:cxn modelId="{A70E2A08-D6EE-49DD-ADB7-B8A431200343}" type="presParOf" srcId="{5E2EEBB6-D7C7-4F9C-800B-CD60E9D5CB72}" destId="{8E2F5E71-E33E-4647-9338-6D78E69C63CF}" srcOrd="1" destOrd="0" presId="urn:microsoft.com/office/officeart/2018/2/layout/IconVerticalSolidList"/>
    <dgm:cxn modelId="{DAC8882C-09FA-498F-A195-5F9D14B1362D}" type="presParOf" srcId="{5E2EEBB6-D7C7-4F9C-800B-CD60E9D5CB72}" destId="{2A6BC5D4-E996-4FB3-8A9A-5DD89BC8A151}" srcOrd="2" destOrd="0" presId="urn:microsoft.com/office/officeart/2018/2/layout/IconVerticalSolidList"/>
    <dgm:cxn modelId="{0786B383-66B7-46C7-9780-23D97E36B844}" type="presParOf" srcId="{5E2EEBB6-D7C7-4F9C-800B-CD60E9D5CB72}" destId="{7FC4C111-CF2D-4436-BAD1-DEB6019031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F77A5-237E-4587-8BD5-F0FD5D08F0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6F8F702-5893-4EEE-8510-29826E987735}">
      <dgm:prSet/>
      <dgm:spPr>
        <a:solidFill>
          <a:srgbClr val="FFC000"/>
        </a:solidFill>
      </dgm:spPr>
      <dgm:t>
        <a:bodyPr/>
        <a:lstStyle/>
        <a:p>
          <a:r>
            <a:rPr lang="da-DK" dirty="0">
              <a:solidFill>
                <a:schemeClr val="tx1"/>
              </a:solidFill>
            </a:rPr>
            <a:t>Medforskere er vigtige medspillere i forhold til implementering af viden</a:t>
          </a:r>
          <a:endParaRPr lang="en-US" dirty="0">
            <a:solidFill>
              <a:schemeClr val="tx1"/>
            </a:solidFill>
          </a:endParaRPr>
        </a:p>
      </dgm:t>
    </dgm:pt>
    <dgm:pt modelId="{E1C3614E-2332-4102-987B-10CA1FEEC3E3}" type="parTrans" cxnId="{BB84FA15-9FA0-4F13-8CF7-C9B604B8BD79}">
      <dgm:prSet/>
      <dgm:spPr/>
      <dgm:t>
        <a:bodyPr/>
        <a:lstStyle/>
        <a:p>
          <a:endParaRPr lang="en-US"/>
        </a:p>
      </dgm:t>
    </dgm:pt>
    <dgm:pt modelId="{54211A2D-3E6D-4107-9B65-27FA2B3286E4}" type="sibTrans" cxnId="{BB84FA15-9FA0-4F13-8CF7-C9B604B8BD79}">
      <dgm:prSet/>
      <dgm:spPr/>
      <dgm:t>
        <a:bodyPr/>
        <a:lstStyle/>
        <a:p>
          <a:endParaRPr lang="en-US"/>
        </a:p>
      </dgm:t>
    </dgm:pt>
    <dgm:pt modelId="{91D6F964-8430-4D16-8A23-E83A760E49DD}">
      <dgm:prSet/>
      <dgm:spPr/>
      <dgm:t>
        <a:bodyPr/>
        <a:lstStyle/>
        <a:p>
          <a:r>
            <a:rPr lang="da-DK" dirty="0"/>
            <a:t>Øget samarbejde med svangerskabsambulatoriet – mulighed for en ph.d. omkring dette</a:t>
          </a:r>
          <a:endParaRPr lang="en-US" dirty="0"/>
        </a:p>
      </dgm:t>
    </dgm:pt>
    <dgm:pt modelId="{1E0908B0-E13F-42B3-93AB-13A48CAEF3B8}" type="parTrans" cxnId="{F072293B-C34F-43AD-9AB0-05B04EE6A654}">
      <dgm:prSet/>
      <dgm:spPr/>
      <dgm:t>
        <a:bodyPr/>
        <a:lstStyle/>
        <a:p>
          <a:endParaRPr lang="en-US"/>
        </a:p>
      </dgm:t>
    </dgm:pt>
    <dgm:pt modelId="{30A36E1F-42FC-44A7-A0E9-3AB5C2F828CD}" type="sibTrans" cxnId="{F072293B-C34F-43AD-9AB0-05B04EE6A654}">
      <dgm:prSet/>
      <dgm:spPr/>
      <dgm:t>
        <a:bodyPr/>
        <a:lstStyle/>
        <a:p>
          <a:endParaRPr lang="en-US"/>
        </a:p>
      </dgm:t>
    </dgm:pt>
    <dgm:pt modelId="{879DF2A0-8470-44BC-BF02-B3D86EFF03B3}">
      <dgm:prSet/>
      <dgm:spPr/>
      <dgm:t>
        <a:bodyPr/>
        <a:lstStyle/>
        <a:p>
          <a:r>
            <a:rPr lang="da-DK" dirty="0"/>
            <a:t>Materiale omkring graviditet og astma til udlevering ved egen læge er under udarbejdelse</a:t>
          </a:r>
          <a:endParaRPr lang="en-US" dirty="0"/>
        </a:p>
      </dgm:t>
    </dgm:pt>
    <dgm:pt modelId="{F88E6FAF-0DB9-41C5-B935-14ACD6B94661}" type="parTrans" cxnId="{A786A667-00B5-438A-82BF-5C9A39FC8EC5}">
      <dgm:prSet/>
      <dgm:spPr/>
      <dgm:t>
        <a:bodyPr/>
        <a:lstStyle/>
        <a:p>
          <a:endParaRPr lang="en-US"/>
        </a:p>
      </dgm:t>
    </dgm:pt>
    <dgm:pt modelId="{95179AFE-7169-428A-840D-3E1F8D3CB593}" type="sibTrans" cxnId="{A786A667-00B5-438A-82BF-5C9A39FC8EC5}">
      <dgm:prSet/>
      <dgm:spPr/>
      <dgm:t>
        <a:bodyPr/>
        <a:lstStyle/>
        <a:p>
          <a:endParaRPr lang="en-US"/>
        </a:p>
      </dgm:t>
    </dgm:pt>
    <dgm:pt modelId="{731C7441-9C58-405C-B0D4-F616475F31F7}" type="pres">
      <dgm:prSet presAssocID="{A39F77A5-237E-4587-8BD5-F0FD5D08F083}" presName="linear" presStyleCnt="0">
        <dgm:presLayoutVars>
          <dgm:animLvl val="lvl"/>
          <dgm:resizeHandles val="exact"/>
        </dgm:presLayoutVars>
      </dgm:prSet>
      <dgm:spPr/>
    </dgm:pt>
    <dgm:pt modelId="{C88166C0-860C-4D8F-91D2-E1EE6D63FDEA}" type="pres">
      <dgm:prSet presAssocID="{96F8F702-5893-4EEE-8510-29826E987735}" presName="parentText" presStyleLbl="node1" presStyleIdx="0" presStyleCnt="3">
        <dgm:presLayoutVars>
          <dgm:chMax val="0"/>
          <dgm:bulletEnabled val="1"/>
        </dgm:presLayoutVars>
      </dgm:prSet>
      <dgm:spPr/>
    </dgm:pt>
    <dgm:pt modelId="{9CA12D83-BB07-4E21-AE9C-0715774EDFA4}" type="pres">
      <dgm:prSet presAssocID="{54211A2D-3E6D-4107-9B65-27FA2B3286E4}" presName="spacer" presStyleCnt="0"/>
      <dgm:spPr/>
    </dgm:pt>
    <dgm:pt modelId="{2C04D6F2-F1CF-4D2C-94F8-27FD7923DF48}" type="pres">
      <dgm:prSet presAssocID="{91D6F964-8430-4D16-8A23-E83A760E49DD}" presName="parentText" presStyleLbl="node1" presStyleIdx="1" presStyleCnt="3">
        <dgm:presLayoutVars>
          <dgm:chMax val="0"/>
          <dgm:bulletEnabled val="1"/>
        </dgm:presLayoutVars>
      </dgm:prSet>
      <dgm:spPr/>
    </dgm:pt>
    <dgm:pt modelId="{B7EF5D63-CEBD-4B45-A469-1007EB69D241}" type="pres">
      <dgm:prSet presAssocID="{30A36E1F-42FC-44A7-A0E9-3AB5C2F828CD}" presName="spacer" presStyleCnt="0"/>
      <dgm:spPr/>
    </dgm:pt>
    <dgm:pt modelId="{7E7FBC4D-2AA2-444D-BFE9-7230D7DED965}" type="pres">
      <dgm:prSet presAssocID="{879DF2A0-8470-44BC-BF02-B3D86EFF03B3}" presName="parentText" presStyleLbl="node1" presStyleIdx="2" presStyleCnt="3">
        <dgm:presLayoutVars>
          <dgm:chMax val="0"/>
          <dgm:bulletEnabled val="1"/>
        </dgm:presLayoutVars>
      </dgm:prSet>
      <dgm:spPr/>
    </dgm:pt>
  </dgm:ptLst>
  <dgm:cxnLst>
    <dgm:cxn modelId="{40DEF602-5FB3-4BD8-9667-BA5B61AB7C8D}" type="presOf" srcId="{879DF2A0-8470-44BC-BF02-B3D86EFF03B3}" destId="{7E7FBC4D-2AA2-444D-BFE9-7230D7DED965}" srcOrd="0" destOrd="0" presId="urn:microsoft.com/office/officeart/2005/8/layout/vList2"/>
    <dgm:cxn modelId="{E25ED20D-B124-4C67-A5A2-8E7B51EAD462}" type="presOf" srcId="{A39F77A5-237E-4587-8BD5-F0FD5D08F083}" destId="{731C7441-9C58-405C-B0D4-F616475F31F7}" srcOrd="0" destOrd="0" presId="urn:microsoft.com/office/officeart/2005/8/layout/vList2"/>
    <dgm:cxn modelId="{BB84FA15-9FA0-4F13-8CF7-C9B604B8BD79}" srcId="{A39F77A5-237E-4587-8BD5-F0FD5D08F083}" destId="{96F8F702-5893-4EEE-8510-29826E987735}" srcOrd="0" destOrd="0" parTransId="{E1C3614E-2332-4102-987B-10CA1FEEC3E3}" sibTransId="{54211A2D-3E6D-4107-9B65-27FA2B3286E4}"/>
    <dgm:cxn modelId="{F072293B-C34F-43AD-9AB0-05B04EE6A654}" srcId="{A39F77A5-237E-4587-8BD5-F0FD5D08F083}" destId="{91D6F964-8430-4D16-8A23-E83A760E49DD}" srcOrd="1" destOrd="0" parTransId="{1E0908B0-E13F-42B3-93AB-13A48CAEF3B8}" sibTransId="{30A36E1F-42FC-44A7-A0E9-3AB5C2F828CD}"/>
    <dgm:cxn modelId="{FE5F7E3B-D975-4166-BA73-215F9A3FBDC2}" type="presOf" srcId="{91D6F964-8430-4D16-8A23-E83A760E49DD}" destId="{2C04D6F2-F1CF-4D2C-94F8-27FD7923DF48}" srcOrd="0" destOrd="0" presId="urn:microsoft.com/office/officeart/2005/8/layout/vList2"/>
    <dgm:cxn modelId="{A786A667-00B5-438A-82BF-5C9A39FC8EC5}" srcId="{A39F77A5-237E-4587-8BD5-F0FD5D08F083}" destId="{879DF2A0-8470-44BC-BF02-B3D86EFF03B3}" srcOrd="2" destOrd="0" parTransId="{F88E6FAF-0DB9-41C5-B935-14ACD6B94661}" sibTransId="{95179AFE-7169-428A-840D-3E1F8D3CB593}"/>
    <dgm:cxn modelId="{2A941B74-F177-44CD-97FF-BE554B5AC192}" type="presOf" srcId="{96F8F702-5893-4EEE-8510-29826E987735}" destId="{C88166C0-860C-4D8F-91D2-E1EE6D63FDEA}" srcOrd="0" destOrd="0" presId="urn:microsoft.com/office/officeart/2005/8/layout/vList2"/>
    <dgm:cxn modelId="{2C58E66D-5178-478C-9C40-B1CE624E14B9}" type="presParOf" srcId="{731C7441-9C58-405C-B0D4-F616475F31F7}" destId="{C88166C0-860C-4D8F-91D2-E1EE6D63FDEA}" srcOrd="0" destOrd="0" presId="urn:microsoft.com/office/officeart/2005/8/layout/vList2"/>
    <dgm:cxn modelId="{09E015B5-5523-4C70-A8FB-458CFD29AB52}" type="presParOf" srcId="{731C7441-9C58-405C-B0D4-F616475F31F7}" destId="{9CA12D83-BB07-4E21-AE9C-0715774EDFA4}" srcOrd="1" destOrd="0" presId="urn:microsoft.com/office/officeart/2005/8/layout/vList2"/>
    <dgm:cxn modelId="{DB5BCCA5-FD8C-4F32-A137-62246A39E898}" type="presParOf" srcId="{731C7441-9C58-405C-B0D4-F616475F31F7}" destId="{2C04D6F2-F1CF-4D2C-94F8-27FD7923DF48}" srcOrd="2" destOrd="0" presId="urn:microsoft.com/office/officeart/2005/8/layout/vList2"/>
    <dgm:cxn modelId="{8E188D44-F0EB-4595-BA01-89EC41AD87EC}" type="presParOf" srcId="{731C7441-9C58-405C-B0D4-F616475F31F7}" destId="{B7EF5D63-CEBD-4B45-A469-1007EB69D241}" srcOrd="3" destOrd="0" presId="urn:microsoft.com/office/officeart/2005/8/layout/vList2"/>
    <dgm:cxn modelId="{56DFA64E-E26F-479C-8C1D-9B8138D74C20}" type="presParOf" srcId="{731C7441-9C58-405C-B0D4-F616475F31F7}" destId="{7E7FBC4D-2AA2-444D-BFE9-7230D7DED96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CBB60-E248-4C7D-BE60-9AB27B928A41}">
      <dsp:nvSpPr>
        <dsp:cNvPr id="0" name=""/>
        <dsp:cNvSpPr/>
      </dsp:nvSpPr>
      <dsp:spPr>
        <a:xfrm>
          <a:off x="0" y="229066"/>
          <a:ext cx="3352255"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326C39-D76E-45B3-8A73-C9F0D82685CF}">
      <dsp:nvSpPr>
        <dsp:cNvPr id="0" name=""/>
        <dsp:cNvSpPr/>
      </dsp:nvSpPr>
      <dsp:spPr>
        <a:xfrm>
          <a:off x="167612" y="31230"/>
          <a:ext cx="2346578" cy="35424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95" tIns="0" rIns="88695" bIns="0" numCol="1" spcCol="1270" anchor="ctr" anchorCtr="0">
          <a:noAutofit/>
        </a:bodyPr>
        <a:lstStyle/>
        <a:p>
          <a:pPr marL="0" lvl="0" indent="0" algn="l" defTabSz="533400">
            <a:lnSpc>
              <a:spcPct val="90000"/>
            </a:lnSpc>
            <a:spcBef>
              <a:spcPct val="0"/>
            </a:spcBef>
            <a:spcAft>
              <a:spcPct val="35000"/>
            </a:spcAft>
            <a:buNone/>
          </a:pPr>
          <a:r>
            <a:rPr lang="da-DK" sz="1200" kern="1200" dirty="0"/>
            <a:t>Dybde interview</a:t>
          </a:r>
        </a:p>
      </dsp:txBody>
      <dsp:txXfrm>
        <a:off x="184905" y="48523"/>
        <a:ext cx="2311992" cy="319654"/>
      </dsp:txXfrm>
    </dsp:sp>
    <dsp:sp modelId="{E35277A9-E11F-4227-8312-6FD424E01371}">
      <dsp:nvSpPr>
        <dsp:cNvPr id="0" name=""/>
        <dsp:cNvSpPr/>
      </dsp:nvSpPr>
      <dsp:spPr>
        <a:xfrm>
          <a:off x="0" y="773386"/>
          <a:ext cx="3352255"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00D6C1-7D24-4B11-B82D-48AFF6644A73}">
      <dsp:nvSpPr>
        <dsp:cNvPr id="0" name=""/>
        <dsp:cNvSpPr/>
      </dsp:nvSpPr>
      <dsp:spPr>
        <a:xfrm>
          <a:off x="153699" y="576793"/>
          <a:ext cx="2346578" cy="3542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95" tIns="0" rIns="88695" bIns="0" numCol="1" spcCol="1270" anchor="ctr" anchorCtr="0">
          <a:noAutofit/>
        </a:bodyPr>
        <a:lstStyle/>
        <a:p>
          <a:pPr marL="0" lvl="0" indent="0" algn="l" defTabSz="533400">
            <a:lnSpc>
              <a:spcPct val="90000"/>
            </a:lnSpc>
            <a:spcBef>
              <a:spcPct val="0"/>
            </a:spcBef>
            <a:spcAft>
              <a:spcPct val="35000"/>
            </a:spcAft>
            <a:buNone/>
          </a:pPr>
          <a:r>
            <a:rPr lang="da-DK" sz="1200" kern="1200" dirty="0"/>
            <a:t>Fokus Gruppe</a:t>
          </a:r>
        </a:p>
      </dsp:txBody>
      <dsp:txXfrm>
        <a:off x="170992" y="594086"/>
        <a:ext cx="2311992" cy="319654"/>
      </dsp:txXfrm>
    </dsp:sp>
    <dsp:sp modelId="{483CADFF-270E-474F-B34F-65BB3C980E1E}">
      <dsp:nvSpPr>
        <dsp:cNvPr id="0" name=""/>
        <dsp:cNvSpPr/>
      </dsp:nvSpPr>
      <dsp:spPr>
        <a:xfrm>
          <a:off x="0" y="1317706"/>
          <a:ext cx="3352255"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8E69C-0D3F-4C80-90BE-0B8A49F94686}">
      <dsp:nvSpPr>
        <dsp:cNvPr id="0" name=""/>
        <dsp:cNvSpPr/>
      </dsp:nvSpPr>
      <dsp:spPr>
        <a:xfrm>
          <a:off x="167612" y="1140585"/>
          <a:ext cx="2346578" cy="35424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95" tIns="0" rIns="88695" bIns="0" numCol="1" spcCol="1270" anchor="ctr" anchorCtr="0">
          <a:noAutofit/>
        </a:bodyPr>
        <a:lstStyle/>
        <a:p>
          <a:pPr marL="0" lvl="0" indent="0" algn="l" defTabSz="533400">
            <a:lnSpc>
              <a:spcPct val="90000"/>
            </a:lnSpc>
            <a:spcBef>
              <a:spcPct val="0"/>
            </a:spcBef>
            <a:spcAft>
              <a:spcPct val="35000"/>
            </a:spcAft>
            <a:buNone/>
          </a:pPr>
          <a:r>
            <a:rPr lang="da-DK" sz="1200" kern="1200" dirty="0"/>
            <a:t>Feltobservationer</a:t>
          </a:r>
        </a:p>
      </dsp:txBody>
      <dsp:txXfrm>
        <a:off x="184905" y="1157878"/>
        <a:ext cx="2311992"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33057-4572-45DD-94FB-4507FD445FBA}">
      <dsp:nvSpPr>
        <dsp:cNvPr id="0" name=""/>
        <dsp:cNvSpPr/>
      </dsp:nvSpPr>
      <dsp:spPr>
        <a:xfrm>
          <a:off x="0" y="1808"/>
          <a:ext cx="10515600" cy="916611"/>
        </a:xfrm>
        <a:prstGeom prst="roundRect">
          <a:avLst>
            <a:gd name="adj" fmla="val 10000"/>
          </a:avLst>
        </a:prstGeom>
        <a:solidFill>
          <a:srgbClr val="FFE89F"/>
        </a:solidFill>
        <a:ln>
          <a:noFill/>
        </a:ln>
        <a:effectLst/>
      </dsp:spPr>
      <dsp:style>
        <a:lnRef idx="0">
          <a:scrgbClr r="0" g="0" b="0"/>
        </a:lnRef>
        <a:fillRef idx="1">
          <a:scrgbClr r="0" g="0" b="0"/>
        </a:fillRef>
        <a:effectRef idx="0">
          <a:scrgbClr r="0" g="0" b="0"/>
        </a:effectRef>
        <a:fontRef idx="minor"/>
      </dsp:style>
    </dsp:sp>
    <dsp:sp modelId="{9CC4194C-2C65-4987-97CB-FB2122B9788C}">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F301D0-3BC8-4B38-8C9B-E10C1D1ED711}">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da-DK" sz="1700" kern="1200" dirty="0">
              <a:solidFill>
                <a:schemeClr val="tx1"/>
              </a:solidFill>
            </a:rPr>
            <a:t>Begreber: Handleevne, handlesammenhæng og daglig livsførelse</a:t>
          </a:r>
          <a:endParaRPr lang="en-US" sz="1700" kern="1200" dirty="0">
            <a:solidFill>
              <a:schemeClr val="tx1"/>
            </a:solidFill>
          </a:endParaRPr>
        </a:p>
      </dsp:txBody>
      <dsp:txXfrm>
        <a:off x="1058686" y="1808"/>
        <a:ext cx="9456913" cy="916611"/>
      </dsp:txXfrm>
    </dsp:sp>
    <dsp:sp modelId="{E9E51244-1F04-4879-A3A0-9EB5AA61F87D}">
      <dsp:nvSpPr>
        <dsp:cNvPr id="0" name=""/>
        <dsp:cNvSpPr/>
      </dsp:nvSpPr>
      <dsp:spPr>
        <a:xfrm>
          <a:off x="0" y="1147573"/>
          <a:ext cx="10515600" cy="91661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F3F2AA92-FD81-4B18-8C2C-149D8DCF8119}">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38C018-9F82-4853-9ABA-63A6CBBDA562}">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da-DK" sz="1700" kern="1200" dirty="0">
              <a:solidFill>
                <a:schemeClr val="tx1"/>
              </a:solidFill>
            </a:rPr>
            <a:t>Man udforsker de deltagende parters perspektiver på oplevelse af betingelser, betydninger samt begrundelser for disse i de konkrete problemstillinger der udspiller sig i praksis.</a:t>
          </a:r>
          <a:endParaRPr lang="en-US" sz="1700" kern="1200" dirty="0">
            <a:solidFill>
              <a:schemeClr val="tx1"/>
            </a:solidFill>
          </a:endParaRPr>
        </a:p>
      </dsp:txBody>
      <dsp:txXfrm>
        <a:off x="1058686" y="1147573"/>
        <a:ext cx="9456913" cy="916611"/>
      </dsp:txXfrm>
    </dsp:sp>
    <dsp:sp modelId="{4D34E03F-DFB4-44A0-AE65-11521AFC52EC}">
      <dsp:nvSpPr>
        <dsp:cNvPr id="0" name=""/>
        <dsp:cNvSpPr/>
      </dsp:nvSpPr>
      <dsp:spPr>
        <a:xfrm>
          <a:off x="0" y="2293338"/>
          <a:ext cx="10515600" cy="916611"/>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0D83D297-EE3B-4550-A1D2-4E6C23B270CB}">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38897E-BBB8-4032-A457-BCD55EECC579}">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da-DK" sz="1700" kern="1200" dirty="0">
              <a:solidFill>
                <a:schemeClr val="tx1"/>
              </a:solidFill>
            </a:rPr>
            <a:t>Mennesker handler ud fra den betydning, de tillægger deres betingelser. Gennem handling ændrer de deres betingelser for sig selv og for hinanden; de nye betingelser er igen er med til at ændre mulighederne for handling.</a:t>
          </a:r>
          <a:endParaRPr lang="en-US" sz="1700" kern="1200" dirty="0">
            <a:solidFill>
              <a:schemeClr val="tx1"/>
            </a:solidFill>
          </a:endParaRPr>
        </a:p>
      </dsp:txBody>
      <dsp:txXfrm>
        <a:off x="1058686" y="2293338"/>
        <a:ext cx="9456913" cy="916611"/>
      </dsp:txXfrm>
    </dsp:sp>
    <dsp:sp modelId="{C65741D1-E27A-4D99-A56D-8F1EC5F364B1}">
      <dsp:nvSpPr>
        <dsp:cNvPr id="0" name=""/>
        <dsp:cNvSpPr/>
      </dsp:nvSpPr>
      <dsp:spPr>
        <a:xfrm>
          <a:off x="0" y="3439103"/>
          <a:ext cx="10515600" cy="916611"/>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8E2F5E71-E33E-4647-9338-6D78E69C63CF}">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C4C111-CF2D-4436-BAD1-DEB60190318C}">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da-DK" sz="1700" kern="1200" dirty="0">
              <a:solidFill>
                <a:schemeClr val="tx1"/>
              </a:solidFill>
            </a:rPr>
            <a:t>Ved at se på hvilken </a:t>
          </a:r>
          <a:r>
            <a:rPr lang="da-DK" sz="1700" b="1" kern="1200" dirty="0">
              <a:solidFill>
                <a:schemeClr val="tx1"/>
              </a:solidFill>
            </a:rPr>
            <a:t>betydning</a:t>
          </a:r>
          <a:r>
            <a:rPr lang="da-DK" sz="1700" kern="1200" dirty="0">
              <a:solidFill>
                <a:schemeClr val="tx1"/>
              </a:solidFill>
            </a:rPr>
            <a:t>, konkrete </a:t>
          </a:r>
          <a:r>
            <a:rPr lang="da-DK" sz="1700" b="1" kern="1200" dirty="0">
              <a:solidFill>
                <a:schemeClr val="tx1"/>
              </a:solidFill>
            </a:rPr>
            <a:t>betingelser </a:t>
          </a:r>
          <a:r>
            <a:rPr lang="da-DK" sz="1700" kern="1200" dirty="0">
              <a:solidFill>
                <a:schemeClr val="tx1"/>
              </a:solidFill>
            </a:rPr>
            <a:t>har, kan man forstå mere om menneskers </a:t>
          </a:r>
          <a:r>
            <a:rPr lang="da-DK" sz="1700" b="1" kern="1200" dirty="0">
              <a:solidFill>
                <a:schemeClr val="tx1"/>
              </a:solidFill>
            </a:rPr>
            <a:t>begrundelser </a:t>
          </a:r>
          <a:r>
            <a:rPr lang="da-DK" sz="1700" kern="1200" dirty="0">
              <a:solidFill>
                <a:schemeClr val="tx1"/>
              </a:solidFill>
            </a:rPr>
            <a:t>for at handle på bestemte måder</a:t>
          </a:r>
          <a:endParaRPr lang="en-US" sz="1700" kern="1200" dirty="0">
            <a:solidFill>
              <a:schemeClr val="tx1"/>
            </a:solidFill>
          </a:endParaRPr>
        </a:p>
      </dsp:txBody>
      <dsp:txXfrm>
        <a:off x="1058686" y="3439103"/>
        <a:ext cx="9456913" cy="91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166C0-860C-4D8F-91D2-E1EE6D63FDEA}">
      <dsp:nvSpPr>
        <dsp:cNvPr id="0" name=""/>
        <dsp:cNvSpPr/>
      </dsp:nvSpPr>
      <dsp:spPr>
        <a:xfrm>
          <a:off x="0" y="79782"/>
          <a:ext cx="5928357" cy="1286634"/>
        </a:xfrm>
        <a:prstGeom prst="round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a-DK" sz="2300" kern="1200" dirty="0">
              <a:solidFill>
                <a:schemeClr val="tx1"/>
              </a:solidFill>
            </a:rPr>
            <a:t>Medforskere er vigtige medspillere i forhold til implementering af viden</a:t>
          </a:r>
          <a:endParaRPr lang="en-US" sz="2300" kern="1200" dirty="0">
            <a:solidFill>
              <a:schemeClr val="tx1"/>
            </a:solidFill>
          </a:endParaRPr>
        </a:p>
      </dsp:txBody>
      <dsp:txXfrm>
        <a:off x="62808" y="142590"/>
        <a:ext cx="5802741" cy="1161018"/>
      </dsp:txXfrm>
    </dsp:sp>
    <dsp:sp modelId="{2C04D6F2-F1CF-4D2C-94F8-27FD7923DF48}">
      <dsp:nvSpPr>
        <dsp:cNvPr id="0" name=""/>
        <dsp:cNvSpPr/>
      </dsp:nvSpPr>
      <dsp:spPr>
        <a:xfrm>
          <a:off x="0" y="1432656"/>
          <a:ext cx="5928357" cy="1286634"/>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a-DK" sz="2300" kern="1200" dirty="0"/>
            <a:t>Øget samarbejde med svangerskabsambulatoriet – mulighed for en ph.d. omkring dette</a:t>
          </a:r>
          <a:endParaRPr lang="en-US" sz="2300" kern="1200" dirty="0"/>
        </a:p>
      </dsp:txBody>
      <dsp:txXfrm>
        <a:off x="62808" y="1495464"/>
        <a:ext cx="5802741" cy="1161018"/>
      </dsp:txXfrm>
    </dsp:sp>
    <dsp:sp modelId="{7E7FBC4D-2AA2-444D-BFE9-7230D7DED965}">
      <dsp:nvSpPr>
        <dsp:cNvPr id="0" name=""/>
        <dsp:cNvSpPr/>
      </dsp:nvSpPr>
      <dsp:spPr>
        <a:xfrm>
          <a:off x="0" y="2785531"/>
          <a:ext cx="5928357" cy="1286634"/>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a-DK" sz="2300" kern="1200" dirty="0"/>
            <a:t>Materiale omkring graviditet og astma til udlevering ved egen læge er under udarbejdelse</a:t>
          </a:r>
          <a:endParaRPr lang="en-US" sz="2300" kern="1200" dirty="0"/>
        </a:p>
      </dsp:txBody>
      <dsp:txXfrm>
        <a:off x="62808" y="2848339"/>
        <a:ext cx="5802741" cy="11610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D4F31-0548-444B-A4B8-6491537EC5D0}" type="datetimeFigureOut">
              <a:rPr lang="da-DK" smtClean="0"/>
              <a:t>14-03-2026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16084-2638-444A-A94D-A5EFF711D6F0}" type="slidenum">
              <a:rPr lang="da-DK" smtClean="0"/>
              <a:t>‹nr.›</a:t>
            </a:fld>
            <a:endParaRPr lang="da-DK"/>
          </a:p>
        </p:txBody>
      </p:sp>
    </p:spTree>
    <p:extLst>
      <p:ext uri="{BB962C8B-B14F-4D97-AF65-F5344CB8AC3E}">
        <p14:creationId xmlns:p14="http://schemas.microsoft.com/office/powerpoint/2010/main" val="65386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dette stykke er det meget vigtigt for mig at understrege at jeg ikke kritiserer denne ordning, da den bygger på en masse gode tiltag for denne gruppe af gravide – i stedet tager jeg de betingelser op omkring ordningen, som kunne problematisere et graviditetsforløb for gravide med astma, i forhold til deres adgang til denne konsultation og de fordele der kunne være her. </a:t>
            </a:r>
          </a:p>
          <a:p>
            <a:endParaRPr lang="da-DK" dirty="0"/>
          </a:p>
          <a:p>
            <a:r>
              <a:rPr lang="da-DK" dirty="0"/>
              <a:t>Gå lidt i dybden med hvad det er konsultationen kan og vil, hvordan det kan fungere, men også hvor det er jeg ser </a:t>
            </a:r>
            <a:r>
              <a:rPr lang="da-DK" dirty="0" err="1"/>
              <a:t>udfordingerne</a:t>
            </a:r>
            <a:r>
              <a:rPr lang="da-DK" dirty="0"/>
              <a:t> i dette med afsæt i det australske studie.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21898-7E68-4590-855E-D6DD678DC76B}"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900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Ønske om at opretholde stabilitet for at kunne leve et normalt hverdagsliv</a:t>
            </a:r>
          </a:p>
          <a:p>
            <a:endParaRPr lang="da-DK" dirty="0"/>
          </a:p>
        </p:txBody>
      </p:sp>
      <p:sp>
        <p:nvSpPr>
          <p:cNvPr id="4" name="Slide Number Placeholder 3"/>
          <p:cNvSpPr>
            <a:spLocks noGrp="1"/>
          </p:cNvSpPr>
          <p:nvPr>
            <p:ph type="sldNum" sz="quarter" idx="5"/>
          </p:nvPr>
        </p:nvSpPr>
        <p:spPr/>
        <p:txBody>
          <a:bodyPr/>
          <a:lstStyle/>
          <a:p>
            <a:fld id="{CB116084-2638-444A-A94D-A5EFF711D6F0}" type="slidenum">
              <a:rPr lang="da-DK" smtClean="0"/>
              <a:t>18</a:t>
            </a:fld>
            <a:endParaRPr lang="da-DK"/>
          </a:p>
        </p:txBody>
      </p:sp>
    </p:spTree>
    <p:extLst>
      <p:ext uri="{BB962C8B-B14F-4D97-AF65-F5344CB8AC3E}">
        <p14:creationId xmlns:p14="http://schemas.microsoft.com/office/powerpoint/2010/main" val="285420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33468-ADB0-093B-57C1-8F8C25F3C6E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D16A649-C003-9216-0C4A-BDF4CCE7B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D2763AB-16FC-A5E4-7DC2-E2C23909510F}"/>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5" name="Pladsholder til sidefod 4">
            <a:extLst>
              <a:ext uri="{FF2B5EF4-FFF2-40B4-BE49-F238E27FC236}">
                <a16:creationId xmlns:a16="http://schemas.microsoft.com/office/drawing/2014/main" id="{B1AC6624-03C4-7CB8-2F2B-9272997E38AC}"/>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AA9FD163-CF25-9B32-020F-A3A72121126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6611468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11A74-B594-F97B-1381-0A6C56D5376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6F8FE32-6218-917D-0016-8A55BDEFFE0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82A5FED-52B3-F53C-36CA-6D05A5E47A13}"/>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5" name="Pladsholder til sidefod 4">
            <a:extLst>
              <a:ext uri="{FF2B5EF4-FFF2-40B4-BE49-F238E27FC236}">
                <a16:creationId xmlns:a16="http://schemas.microsoft.com/office/drawing/2014/main" id="{0EFDFDC1-3AD5-0C79-89DE-16AF01D19F71}"/>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EFF9B0C0-95A3-9EFD-B5F5-CD98A182EBBE}"/>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7957922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ED95F99-3A3A-3CBA-6AF4-1486350C41E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A994835-2565-ED19-D07E-C13F25B4104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7CD90FF-651F-46D5-FD81-91C98C4B6D6E}"/>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5" name="Pladsholder til sidefod 4">
            <a:extLst>
              <a:ext uri="{FF2B5EF4-FFF2-40B4-BE49-F238E27FC236}">
                <a16:creationId xmlns:a16="http://schemas.microsoft.com/office/drawing/2014/main" id="{6BDA3135-AC79-FB84-40A7-5ABD50BBC3C6}"/>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8781D6C5-97B8-8C46-CD6E-AA955842B6BE}"/>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6385533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14-03-2026</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Tree>
    <p:extLst>
      <p:ext uri="{BB962C8B-B14F-4D97-AF65-F5344CB8AC3E}">
        <p14:creationId xmlns:p14="http://schemas.microsoft.com/office/powerpoint/2010/main" val="323982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14-03-2026</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4150432333"/>
      </p:ext>
    </p:extLst>
  </p:cSld>
  <p:clrMapOvr>
    <a:masterClrMapping/>
  </p:clrMapOvr>
  <p:extLst>
    <p:ext uri="{DCECCB84-F9BA-43D5-87BE-67443E8EF086}">
      <p15:sldGuideLst xmlns:p15="http://schemas.microsoft.com/office/powerpoint/2012/main">
        <p15:guide id="1" orient="horz" pos="6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14-03-2026</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
        <p:nvSpPr>
          <p:cNvPr id="8" name="TextBox 19">
            <a:extLst>
              <a:ext uri="{FF2B5EF4-FFF2-40B4-BE49-F238E27FC236}">
                <a16:creationId xmlns:a16="http://schemas.microsoft.com/office/drawing/2014/main" id="{5C6B8E24-66E4-1DDA-ADCF-C1D6EB952142}"/>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1017893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
        <p:nvSpPr>
          <p:cNvPr id="7" name="TextBox 19">
            <a:extLst>
              <a:ext uri="{FF2B5EF4-FFF2-40B4-BE49-F238E27FC236}">
                <a16:creationId xmlns:a16="http://schemas.microsoft.com/office/drawing/2014/main" id="{69D838CB-E753-1CD5-AF9E-101E63EE7002}"/>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34614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14-03-2026</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Tree>
    <p:extLst>
      <p:ext uri="{BB962C8B-B14F-4D97-AF65-F5344CB8AC3E}">
        <p14:creationId xmlns:p14="http://schemas.microsoft.com/office/powerpoint/2010/main" val="18171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14-03-2026</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816336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14-03-2026</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368473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14-03-2026</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0" name="TextBox 19">
            <a:extLst>
              <a:ext uri="{FF2B5EF4-FFF2-40B4-BE49-F238E27FC236}">
                <a16:creationId xmlns:a16="http://schemas.microsoft.com/office/drawing/2014/main" id="{D1BE9BA7-ED5E-4943-A249-9704A0A8F736}"/>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72459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F2795-6048-A276-2A26-D024FE0CA8D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AB4FDD5-392E-B300-F5F1-5FB2480301D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D926AAA-6FCB-7F89-8ACA-9D68E754B882}"/>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5" name="Pladsholder til sidefod 4">
            <a:extLst>
              <a:ext uri="{FF2B5EF4-FFF2-40B4-BE49-F238E27FC236}">
                <a16:creationId xmlns:a16="http://schemas.microsoft.com/office/drawing/2014/main" id="{FF465545-13E7-18F8-BC35-EC4A3C510774}"/>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7577B80A-3934-7340-C27E-8300846E26E2}"/>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47787910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14-03-2026</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06528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
        <p:nvSpPr>
          <p:cNvPr id="9" name="TextBox 19">
            <a:extLst>
              <a:ext uri="{FF2B5EF4-FFF2-40B4-BE49-F238E27FC236}">
                <a16:creationId xmlns:a16="http://schemas.microsoft.com/office/drawing/2014/main" id="{77BCC6E7-9279-FA89-A785-CF0077EE4743}"/>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139950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14-03-2026</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TextBox 19">
            <a:extLst>
              <a:ext uri="{FF2B5EF4-FFF2-40B4-BE49-F238E27FC236}">
                <a16:creationId xmlns:a16="http://schemas.microsoft.com/office/drawing/2014/main" id="{84BAC96C-D3F0-4589-BA68-661284F36D77}"/>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05877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14-03-2026</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233430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14-03-2026</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778213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14-03-2026</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601204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CDC06DDA-F938-4B41-B669-66CF24147EE7}" type="datetimeFigureOut">
              <a:rPr lang="da-DK" smtClean="0"/>
              <a:t>14-03-2026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3965201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DC06DDA-F938-4B41-B669-66CF24147EE7}" type="datetimeFigureOut">
              <a:rPr lang="da-DK" smtClean="0"/>
              <a:t>14-03-2026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3207109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CDC06DDA-F938-4B41-B669-66CF24147EE7}" type="datetimeFigureOut">
              <a:rPr lang="da-DK" smtClean="0"/>
              <a:t>14-03-2026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3993485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CDC06DDA-F938-4B41-B669-66CF24147EE7}" type="datetimeFigureOut">
              <a:rPr lang="da-DK" smtClean="0"/>
              <a:t>14-03-2026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364628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A0E44-37BF-FC24-9BD6-BB4C683AEAD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EA57F80-8276-E474-B3AA-D5F68A6836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5028D71-56E1-D5D5-551C-C6F56A9C8F50}"/>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5" name="Pladsholder til sidefod 4">
            <a:extLst>
              <a:ext uri="{FF2B5EF4-FFF2-40B4-BE49-F238E27FC236}">
                <a16:creationId xmlns:a16="http://schemas.microsoft.com/office/drawing/2014/main" id="{9800A803-F443-8AEA-4758-31E395E23382}"/>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29D81BB4-11D5-0AFD-9CDB-BCFB3B0F4CD8}"/>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6758095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CDC06DDA-F938-4B41-B669-66CF24147EE7}" type="datetimeFigureOut">
              <a:rPr lang="da-DK" smtClean="0"/>
              <a:t>14-03-2026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180679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CDC06DDA-F938-4B41-B669-66CF24147EE7}" type="datetimeFigureOut">
              <a:rPr lang="da-DK" smtClean="0"/>
              <a:t>14-03-2026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163453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DC06DDA-F938-4B41-B669-66CF24147EE7}" type="datetimeFigureOut">
              <a:rPr lang="da-DK" smtClean="0"/>
              <a:t>14-03-2026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4040791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CDC06DDA-F938-4B41-B669-66CF24147EE7}" type="datetimeFigureOut">
              <a:rPr lang="da-DK" smtClean="0"/>
              <a:t>14-03-2026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2468056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CDC06DDA-F938-4B41-B669-66CF24147EE7}" type="datetimeFigureOut">
              <a:rPr lang="da-DK" smtClean="0"/>
              <a:t>14-03-2026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240379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DC06DDA-F938-4B41-B669-66CF24147EE7}" type="datetimeFigureOut">
              <a:rPr lang="da-DK" smtClean="0"/>
              <a:t>14-03-2026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3673778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DC06DDA-F938-4B41-B669-66CF24147EE7}" type="datetimeFigureOut">
              <a:rPr lang="da-DK" smtClean="0"/>
              <a:t>14-03-2026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1073429-162C-49FE-9356-E5D6B9BFF958}" type="slidenum">
              <a:rPr lang="da-DK" smtClean="0"/>
              <a:t>‹nr.›</a:t>
            </a:fld>
            <a:endParaRPr lang="da-DK"/>
          </a:p>
        </p:txBody>
      </p:sp>
    </p:spTree>
    <p:extLst>
      <p:ext uri="{BB962C8B-B14F-4D97-AF65-F5344CB8AC3E}">
        <p14:creationId xmlns:p14="http://schemas.microsoft.com/office/powerpoint/2010/main" val="609506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14-03-2026</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a:p>
        </p:txBody>
      </p:sp>
    </p:spTree>
    <p:extLst>
      <p:ext uri="{BB962C8B-B14F-4D97-AF65-F5344CB8AC3E}">
        <p14:creationId xmlns:p14="http://schemas.microsoft.com/office/powerpoint/2010/main" val="572277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764B7-2538-F81D-E0BD-D25BE3809B1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E171500-07C1-F149-0A6E-A0EF2584A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DBB22D0-ECBD-CD52-735A-0DBEA266BFA1}"/>
              </a:ext>
            </a:extLst>
          </p:cNvPr>
          <p:cNvSpPr>
            <a:spLocks noGrp="1"/>
          </p:cNvSpPr>
          <p:nvPr>
            <p:ph type="dt" sz="half" idx="10"/>
          </p:nvPr>
        </p:nvSpPr>
        <p:spPr/>
        <p:txBody>
          <a:bodyPr/>
          <a:lstStyle/>
          <a:p>
            <a:fld id="{FC78EC06-CAA0-4555-9770-B085CEC56615}" type="datetime1">
              <a:rPr lang="da-DK" smtClean="0"/>
              <a:t>14-03-2026</a:t>
            </a:fld>
            <a:endParaRPr lang="da-DK"/>
          </a:p>
        </p:txBody>
      </p:sp>
      <p:sp>
        <p:nvSpPr>
          <p:cNvPr id="5" name="Pladsholder til sidefod 4">
            <a:extLst>
              <a:ext uri="{FF2B5EF4-FFF2-40B4-BE49-F238E27FC236}">
                <a16:creationId xmlns:a16="http://schemas.microsoft.com/office/drawing/2014/main" id="{93CEAEAF-0F8F-5CF5-CE67-A1E153DDE31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02738FD-30EF-C90D-CF03-01ACED237E62}"/>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465833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5F3A0-7D93-1AD3-557C-A4C1701BA55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1460B3C-3C08-173F-6120-C8846402205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FD431-90D7-C4E7-692F-6B490AE7D9C7}"/>
              </a:ext>
            </a:extLst>
          </p:cNvPr>
          <p:cNvSpPr>
            <a:spLocks noGrp="1"/>
          </p:cNvSpPr>
          <p:nvPr>
            <p:ph type="dt" sz="half" idx="10"/>
          </p:nvPr>
        </p:nvSpPr>
        <p:spPr/>
        <p:txBody>
          <a:bodyPr/>
          <a:lstStyle/>
          <a:p>
            <a:fld id="{3DBA081A-AD6C-4AA9-87AE-1B2C2D652F60}" type="datetime1">
              <a:rPr lang="da-DK" smtClean="0"/>
              <a:t>14-03-2026</a:t>
            </a:fld>
            <a:endParaRPr lang="da-DK"/>
          </a:p>
        </p:txBody>
      </p:sp>
      <p:sp>
        <p:nvSpPr>
          <p:cNvPr id="5" name="Pladsholder til sidefod 4">
            <a:extLst>
              <a:ext uri="{FF2B5EF4-FFF2-40B4-BE49-F238E27FC236}">
                <a16:creationId xmlns:a16="http://schemas.microsoft.com/office/drawing/2014/main" id="{9BEF52AE-FA5C-8204-2D91-554198728E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7266B93-0404-8A0C-4A00-C1E8A0164862}"/>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34001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DAB30-D205-ED89-D66E-7F66E7E4993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206F327-7689-86EA-A7B8-F32904F5894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DA4D983-FCEA-3D87-573A-1AA7309D854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70A5F64-AE6F-5F6F-A1A0-06D90DFE8C2F}"/>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6" name="Pladsholder til sidefod 5">
            <a:extLst>
              <a:ext uri="{FF2B5EF4-FFF2-40B4-BE49-F238E27FC236}">
                <a16:creationId xmlns:a16="http://schemas.microsoft.com/office/drawing/2014/main" id="{27A1C84E-FC3C-2211-F123-81D066BC0D7E}"/>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DB297942-75BF-30AB-B079-B43FE6052743}"/>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72537684"/>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E52FE-8B01-0D30-FE9B-1182FB3CE25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4F81BE6-ED3F-5416-8017-7BD3095DBF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0E4222F-07BE-748F-CE93-8443FC9537E2}"/>
              </a:ext>
            </a:extLst>
          </p:cNvPr>
          <p:cNvSpPr>
            <a:spLocks noGrp="1"/>
          </p:cNvSpPr>
          <p:nvPr>
            <p:ph type="dt" sz="half" idx="10"/>
          </p:nvPr>
        </p:nvSpPr>
        <p:spPr/>
        <p:txBody>
          <a:bodyPr/>
          <a:lstStyle/>
          <a:p>
            <a:fld id="{673BE3F8-94B6-42F8-8243-C1507AE317F3}" type="datetime1">
              <a:rPr lang="da-DK" smtClean="0"/>
              <a:t>14-03-2026</a:t>
            </a:fld>
            <a:endParaRPr lang="da-DK"/>
          </a:p>
        </p:txBody>
      </p:sp>
      <p:sp>
        <p:nvSpPr>
          <p:cNvPr id="5" name="Pladsholder til sidefod 4">
            <a:extLst>
              <a:ext uri="{FF2B5EF4-FFF2-40B4-BE49-F238E27FC236}">
                <a16:creationId xmlns:a16="http://schemas.microsoft.com/office/drawing/2014/main" id="{DAE0E84E-101E-DDF6-B8B2-155349F7F94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A5F6FFE-CD6A-4EBA-81AD-F47B8176819C}"/>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2643636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CF434-5AFC-F67A-1B65-4FA7626818B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605172D-C82F-71F9-EB7A-97E6FBEC12D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2400780-303A-6853-65CB-BBEFD8E3B2B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77DB6C0-87B4-CA63-8490-3DCAE7238EF2}"/>
              </a:ext>
            </a:extLst>
          </p:cNvPr>
          <p:cNvSpPr>
            <a:spLocks noGrp="1"/>
          </p:cNvSpPr>
          <p:nvPr>
            <p:ph type="dt" sz="half" idx="10"/>
          </p:nvPr>
        </p:nvSpPr>
        <p:spPr/>
        <p:txBody>
          <a:bodyPr/>
          <a:lstStyle/>
          <a:p>
            <a:fld id="{93BC914C-9F52-41EF-BC4C-AC85F6526169}" type="datetime1">
              <a:rPr lang="da-DK" smtClean="0"/>
              <a:t>14-03-2026</a:t>
            </a:fld>
            <a:endParaRPr lang="da-DK"/>
          </a:p>
        </p:txBody>
      </p:sp>
      <p:sp>
        <p:nvSpPr>
          <p:cNvPr id="6" name="Pladsholder til sidefod 5">
            <a:extLst>
              <a:ext uri="{FF2B5EF4-FFF2-40B4-BE49-F238E27FC236}">
                <a16:creationId xmlns:a16="http://schemas.microsoft.com/office/drawing/2014/main" id="{D8FFFE1B-D392-C0BC-F55C-18CEC3D4F16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61D20CE-1C66-062B-BB17-A11C18392813}"/>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571582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98431-414F-9495-1CB7-F3F1E7784EE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F79ECEF-5479-9427-269D-E8B5F2CAC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FEA5946-2C3A-338A-7E59-0AFE779D8EE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1A61D05-8273-0CC5-8D41-45E1C7997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2FAE81E-025E-91DA-8DFE-545825B0D8D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397941F-39F1-D4BE-869F-A9DFAC6E3208}"/>
              </a:ext>
            </a:extLst>
          </p:cNvPr>
          <p:cNvSpPr>
            <a:spLocks noGrp="1"/>
          </p:cNvSpPr>
          <p:nvPr>
            <p:ph type="dt" sz="half" idx="10"/>
          </p:nvPr>
        </p:nvSpPr>
        <p:spPr/>
        <p:txBody>
          <a:bodyPr/>
          <a:lstStyle/>
          <a:p>
            <a:fld id="{539DFF18-6493-414A-8452-651244BA8C72}" type="datetime1">
              <a:rPr lang="da-DK" smtClean="0"/>
              <a:t>14-03-2026</a:t>
            </a:fld>
            <a:endParaRPr lang="da-DK"/>
          </a:p>
        </p:txBody>
      </p:sp>
      <p:sp>
        <p:nvSpPr>
          <p:cNvPr id="8" name="Pladsholder til sidefod 7">
            <a:extLst>
              <a:ext uri="{FF2B5EF4-FFF2-40B4-BE49-F238E27FC236}">
                <a16:creationId xmlns:a16="http://schemas.microsoft.com/office/drawing/2014/main" id="{13FE2BA9-93B8-7481-AB1D-9C5697E96AE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8209BD7-70E4-1829-FA50-225091068373}"/>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905786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45FAE-FED9-ADE5-92B5-E217A2AA83A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FADE88E-889A-259B-5EBB-098A811886DD}"/>
              </a:ext>
            </a:extLst>
          </p:cNvPr>
          <p:cNvSpPr>
            <a:spLocks noGrp="1"/>
          </p:cNvSpPr>
          <p:nvPr>
            <p:ph type="dt" sz="half" idx="10"/>
          </p:nvPr>
        </p:nvSpPr>
        <p:spPr/>
        <p:txBody>
          <a:bodyPr/>
          <a:lstStyle/>
          <a:p>
            <a:fld id="{84963D71-13E8-4C86-99DA-BEFFE8869AE0}" type="datetime1">
              <a:rPr lang="da-DK" smtClean="0"/>
              <a:t>14-03-2026</a:t>
            </a:fld>
            <a:endParaRPr lang="da-DK"/>
          </a:p>
        </p:txBody>
      </p:sp>
      <p:sp>
        <p:nvSpPr>
          <p:cNvPr id="4" name="Pladsholder til sidefod 3">
            <a:extLst>
              <a:ext uri="{FF2B5EF4-FFF2-40B4-BE49-F238E27FC236}">
                <a16:creationId xmlns:a16="http://schemas.microsoft.com/office/drawing/2014/main" id="{7D5C1898-1F1D-0942-DF23-CFC4E549F83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7F85D45-ABEF-F617-3FFA-38DEA7FDB3B8}"/>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396866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72A04DB-CD70-4B48-9A50-B8F5A2146FDB}"/>
              </a:ext>
            </a:extLst>
          </p:cNvPr>
          <p:cNvSpPr>
            <a:spLocks noGrp="1"/>
          </p:cNvSpPr>
          <p:nvPr>
            <p:ph type="dt" sz="half" idx="10"/>
          </p:nvPr>
        </p:nvSpPr>
        <p:spPr/>
        <p:txBody>
          <a:bodyPr/>
          <a:lstStyle/>
          <a:p>
            <a:fld id="{A6D742EE-126E-4EFD-AF2E-E131E0DDE661}" type="datetime1">
              <a:rPr lang="da-DK" smtClean="0"/>
              <a:t>14-03-2026</a:t>
            </a:fld>
            <a:endParaRPr lang="da-DK"/>
          </a:p>
        </p:txBody>
      </p:sp>
      <p:sp>
        <p:nvSpPr>
          <p:cNvPr id="3" name="Pladsholder til sidefod 2">
            <a:extLst>
              <a:ext uri="{FF2B5EF4-FFF2-40B4-BE49-F238E27FC236}">
                <a16:creationId xmlns:a16="http://schemas.microsoft.com/office/drawing/2014/main" id="{F5AF75FE-AC48-3618-4610-410B814B6CD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409E669-4622-F83D-4789-E03B22560BFF}"/>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1064900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0ECB3-F599-A07F-C4AE-34542784198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77ED4CE-14AA-3BAA-FD2D-8A9B97535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8A34589-EC53-E67A-FB89-7D545AD9D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8C0FD5A-CA39-C129-2384-F9F40BD14390}"/>
              </a:ext>
            </a:extLst>
          </p:cNvPr>
          <p:cNvSpPr>
            <a:spLocks noGrp="1"/>
          </p:cNvSpPr>
          <p:nvPr>
            <p:ph type="dt" sz="half" idx="10"/>
          </p:nvPr>
        </p:nvSpPr>
        <p:spPr/>
        <p:txBody>
          <a:bodyPr/>
          <a:lstStyle/>
          <a:p>
            <a:fld id="{7791DF9C-472D-4F09-A1CA-C9C17674055E}" type="datetime1">
              <a:rPr lang="da-DK" smtClean="0"/>
              <a:t>14-03-2026</a:t>
            </a:fld>
            <a:endParaRPr lang="da-DK"/>
          </a:p>
        </p:txBody>
      </p:sp>
      <p:sp>
        <p:nvSpPr>
          <p:cNvPr id="6" name="Pladsholder til sidefod 5">
            <a:extLst>
              <a:ext uri="{FF2B5EF4-FFF2-40B4-BE49-F238E27FC236}">
                <a16:creationId xmlns:a16="http://schemas.microsoft.com/office/drawing/2014/main" id="{6AC05E88-737D-B9BB-16B3-CDE2E524126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5FEF15E-8585-2DD0-C60D-99EC4C11B59A}"/>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4272222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F0334-8912-1BBA-46CB-1FA8DE430E8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6DB4B0A-B725-7C6F-7B3B-75D437982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87744AE-EB51-E7B8-D9AF-715D8C5FB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4553B97-1E48-BF46-A7B2-8D36294B9481}"/>
              </a:ext>
            </a:extLst>
          </p:cNvPr>
          <p:cNvSpPr>
            <a:spLocks noGrp="1"/>
          </p:cNvSpPr>
          <p:nvPr>
            <p:ph type="dt" sz="half" idx="10"/>
          </p:nvPr>
        </p:nvSpPr>
        <p:spPr/>
        <p:txBody>
          <a:bodyPr/>
          <a:lstStyle/>
          <a:p>
            <a:fld id="{DCA4D138-E257-4FEC-AA80-AB73665E1350}" type="datetime1">
              <a:rPr lang="da-DK" smtClean="0"/>
              <a:t>14-03-2026</a:t>
            </a:fld>
            <a:endParaRPr lang="da-DK"/>
          </a:p>
        </p:txBody>
      </p:sp>
      <p:sp>
        <p:nvSpPr>
          <p:cNvPr id="6" name="Pladsholder til sidefod 5">
            <a:extLst>
              <a:ext uri="{FF2B5EF4-FFF2-40B4-BE49-F238E27FC236}">
                <a16:creationId xmlns:a16="http://schemas.microsoft.com/office/drawing/2014/main" id="{35D5C6DA-BB34-7DEF-C205-F80D3B20B2C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0731C4C-5607-153A-D75F-41E2FFF4B74E}"/>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1388269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82841-939D-8802-8024-8A0D6BC42C0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F1E8060-180B-E332-B834-D4844A7FE11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16FDE22-69FA-DC3B-C4B7-D75A2DB0F0C8}"/>
              </a:ext>
            </a:extLst>
          </p:cNvPr>
          <p:cNvSpPr>
            <a:spLocks noGrp="1"/>
          </p:cNvSpPr>
          <p:nvPr>
            <p:ph type="dt" sz="half" idx="10"/>
          </p:nvPr>
        </p:nvSpPr>
        <p:spPr/>
        <p:txBody>
          <a:bodyPr/>
          <a:lstStyle/>
          <a:p>
            <a:fld id="{9EC65204-5F4A-4A85-BEE8-A066F84AB8E0}" type="datetime1">
              <a:rPr lang="da-DK" smtClean="0"/>
              <a:t>14-03-2026</a:t>
            </a:fld>
            <a:endParaRPr lang="da-DK"/>
          </a:p>
        </p:txBody>
      </p:sp>
      <p:sp>
        <p:nvSpPr>
          <p:cNvPr id="5" name="Pladsholder til sidefod 4">
            <a:extLst>
              <a:ext uri="{FF2B5EF4-FFF2-40B4-BE49-F238E27FC236}">
                <a16:creationId xmlns:a16="http://schemas.microsoft.com/office/drawing/2014/main" id="{6FB5015C-EA04-A93A-54C2-260DFC0DA3B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9EDA16C-F51D-D8CD-57E4-237DAE3917BC}"/>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1230519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F11243B-F5DA-5885-8EE9-87FAA307F3B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AB6F8E1-76E0-1BF4-A58F-83E866218C0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96AECE7-3DC7-EAE7-2DE0-B7E7892E54DB}"/>
              </a:ext>
            </a:extLst>
          </p:cNvPr>
          <p:cNvSpPr>
            <a:spLocks noGrp="1"/>
          </p:cNvSpPr>
          <p:nvPr>
            <p:ph type="dt" sz="half" idx="10"/>
          </p:nvPr>
        </p:nvSpPr>
        <p:spPr/>
        <p:txBody>
          <a:bodyPr/>
          <a:lstStyle/>
          <a:p>
            <a:fld id="{DFED5B38-6FEB-4939-A8DF-EDE85CD3A98E}" type="datetime1">
              <a:rPr lang="da-DK" smtClean="0"/>
              <a:t>14-03-2026</a:t>
            </a:fld>
            <a:endParaRPr lang="da-DK"/>
          </a:p>
        </p:txBody>
      </p:sp>
      <p:sp>
        <p:nvSpPr>
          <p:cNvPr id="5" name="Pladsholder til sidefod 4">
            <a:extLst>
              <a:ext uri="{FF2B5EF4-FFF2-40B4-BE49-F238E27FC236}">
                <a16:creationId xmlns:a16="http://schemas.microsoft.com/office/drawing/2014/main" id="{33FD488E-DC7C-3675-D37C-6C64869F291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E686C64-F7F9-64A3-3675-BE58381C9A2E}"/>
              </a:ext>
            </a:extLst>
          </p:cNvPr>
          <p:cNvSpPr>
            <a:spLocks noGrp="1"/>
          </p:cNvSpPr>
          <p:nvPr>
            <p:ph type="sldNum" sz="quarter" idx="12"/>
          </p:nvPr>
        </p:nvSpPr>
        <p:spPr/>
        <p:txBody>
          <a:bodyPr/>
          <a:lstStyle/>
          <a:p>
            <a:fld id="{25987EC7-B46B-4B7A-9800-3D941C7EEE35}" type="slidenum">
              <a:rPr lang="da-DK" smtClean="0"/>
              <a:t>‹nr.›</a:t>
            </a:fld>
            <a:endParaRPr lang="da-DK"/>
          </a:p>
        </p:txBody>
      </p:sp>
    </p:spTree>
    <p:extLst>
      <p:ext uri="{BB962C8B-B14F-4D97-AF65-F5344CB8AC3E}">
        <p14:creationId xmlns:p14="http://schemas.microsoft.com/office/powerpoint/2010/main" val="353230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D10E3-C7F2-2207-F00D-C32BB6B82AA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AC481D2-0CA4-A075-F970-D5DF1DB34D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88C6308-F393-B353-60F0-EC7B5962C4A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C22CCDE-E30B-3BFF-58DD-CE2148263B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A8CDEEB-6C63-BEA9-AF86-68FA17FC96C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CABA212-7625-4CE6-4189-5A68AE2BF618}"/>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8" name="Pladsholder til sidefod 7">
            <a:extLst>
              <a:ext uri="{FF2B5EF4-FFF2-40B4-BE49-F238E27FC236}">
                <a16:creationId xmlns:a16="http://schemas.microsoft.com/office/drawing/2014/main" id="{892B54CD-D95F-133E-F566-0BF0ECBFD358}"/>
              </a:ext>
            </a:extLst>
          </p:cNvPr>
          <p:cNvSpPr>
            <a:spLocks noGrp="1"/>
          </p:cNvSpPr>
          <p:nvPr>
            <p:ph type="ftr" sz="quarter" idx="11"/>
          </p:nvPr>
        </p:nvSpPr>
        <p:spPr/>
        <p:txBody>
          <a:bodyPr/>
          <a:lstStyle/>
          <a:p>
            <a:endParaRPr lang="en-US" dirty="0"/>
          </a:p>
        </p:txBody>
      </p:sp>
      <p:sp>
        <p:nvSpPr>
          <p:cNvPr id="9" name="Pladsholder til slidenummer 8">
            <a:extLst>
              <a:ext uri="{FF2B5EF4-FFF2-40B4-BE49-F238E27FC236}">
                <a16:creationId xmlns:a16="http://schemas.microsoft.com/office/drawing/2014/main" id="{495C0A6B-5DBB-B523-7C09-6507D2C94AA9}"/>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27292488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F56DC-7002-3409-5134-49E9797AE3B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CBDD0C8-DC83-AF4E-7445-1DF60381001B}"/>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4" name="Pladsholder til sidefod 3">
            <a:extLst>
              <a:ext uri="{FF2B5EF4-FFF2-40B4-BE49-F238E27FC236}">
                <a16:creationId xmlns:a16="http://schemas.microsoft.com/office/drawing/2014/main" id="{44F3E3CC-9B0F-0346-A917-F9156E77B2CA}"/>
              </a:ext>
            </a:extLst>
          </p:cNvPr>
          <p:cNvSpPr>
            <a:spLocks noGrp="1"/>
          </p:cNvSpPr>
          <p:nvPr>
            <p:ph type="ftr" sz="quarter" idx="11"/>
          </p:nvPr>
        </p:nvSpPr>
        <p:spPr/>
        <p:txBody>
          <a:bodyPr/>
          <a:lstStyle/>
          <a:p>
            <a:endParaRPr lang="en-US" dirty="0"/>
          </a:p>
        </p:txBody>
      </p:sp>
      <p:sp>
        <p:nvSpPr>
          <p:cNvPr id="5" name="Pladsholder til slidenummer 4">
            <a:extLst>
              <a:ext uri="{FF2B5EF4-FFF2-40B4-BE49-F238E27FC236}">
                <a16:creationId xmlns:a16="http://schemas.microsoft.com/office/drawing/2014/main" id="{CD2ACB92-BA12-D4C1-DC5C-9F326D7C919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9677302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CA63C1-D861-9481-4442-B398EF1281B1}"/>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3" name="Pladsholder til sidefod 2">
            <a:extLst>
              <a:ext uri="{FF2B5EF4-FFF2-40B4-BE49-F238E27FC236}">
                <a16:creationId xmlns:a16="http://schemas.microsoft.com/office/drawing/2014/main" id="{78C31173-1732-AF0E-7E6F-AAB50250FC18}"/>
              </a:ext>
            </a:extLst>
          </p:cNvPr>
          <p:cNvSpPr>
            <a:spLocks noGrp="1"/>
          </p:cNvSpPr>
          <p:nvPr>
            <p:ph type="ftr" sz="quarter" idx="11"/>
          </p:nvPr>
        </p:nvSpPr>
        <p:spPr/>
        <p:txBody>
          <a:bodyPr/>
          <a:lstStyle/>
          <a:p>
            <a:endParaRPr lang="en-US" dirty="0"/>
          </a:p>
        </p:txBody>
      </p:sp>
      <p:sp>
        <p:nvSpPr>
          <p:cNvPr id="4" name="Pladsholder til slidenummer 3">
            <a:extLst>
              <a:ext uri="{FF2B5EF4-FFF2-40B4-BE49-F238E27FC236}">
                <a16:creationId xmlns:a16="http://schemas.microsoft.com/office/drawing/2014/main" id="{603C2272-3DED-2D44-C806-C7933C1749FA}"/>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9339887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FCB40-DFF6-E23D-84F7-4389619E716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00A88DB-6AC2-58F4-F296-BC8BA3959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93C5455-E71D-7F3E-2D38-5703116DD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3D1B96F-CDC7-D7DA-9EBB-D80521608527}"/>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6" name="Pladsholder til sidefod 5">
            <a:extLst>
              <a:ext uri="{FF2B5EF4-FFF2-40B4-BE49-F238E27FC236}">
                <a16:creationId xmlns:a16="http://schemas.microsoft.com/office/drawing/2014/main" id="{5108CA12-B978-1EE6-2E72-96D7E9164CD3}"/>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3339645F-5FEB-9FC7-F4C2-3C981E2F813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83227502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1FC65-3485-7D50-43F2-440F988072A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F8E1CE5-8DB2-6DA8-6958-7C462D4F8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5C57D74-41F1-5A18-5638-929A2C059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7999CD8-A857-286A-7CFF-531FB2A5424A}"/>
              </a:ext>
            </a:extLst>
          </p:cNvPr>
          <p:cNvSpPr>
            <a:spLocks noGrp="1"/>
          </p:cNvSpPr>
          <p:nvPr>
            <p:ph type="dt" sz="half" idx="10"/>
          </p:nvPr>
        </p:nvSpPr>
        <p:spPr/>
        <p:txBody>
          <a:bodyPr/>
          <a:lstStyle/>
          <a:p>
            <a:fld id="{67F45AC6-C491-4585-A584-9CE2AF7D5500}" type="datetime1">
              <a:rPr lang="en-US" smtClean="0"/>
              <a:t>3/14/2026</a:t>
            </a:fld>
            <a:endParaRPr lang="en-US"/>
          </a:p>
        </p:txBody>
      </p:sp>
      <p:sp>
        <p:nvSpPr>
          <p:cNvPr id="6" name="Pladsholder til sidefod 5">
            <a:extLst>
              <a:ext uri="{FF2B5EF4-FFF2-40B4-BE49-F238E27FC236}">
                <a16:creationId xmlns:a16="http://schemas.microsoft.com/office/drawing/2014/main" id="{505157E9-339D-D5BB-E681-E2E96545AB4B}"/>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D3B11177-BD5C-BC07-B4F6-187B84F1AA4E}"/>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0506631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DE01A37-9AA0-63FA-F7E1-91B3934D5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4C033E1-2ACE-3B87-C607-D553CA1AA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16944C9-B00F-3313-4785-A13EE1AB2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F45AC6-C491-4585-A584-9CE2AF7D5500}" type="datetime1">
              <a:rPr lang="en-US" smtClean="0"/>
              <a:t>3/14/2026</a:t>
            </a:fld>
            <a:endParaRPr lang="en-US"/>
          </a:p>
        </p:txBody>
      </p:sp>
      <p:sp>
        <p:nvSpPr>
          <p:cNvPr id="5" name="Pladsholder til sidefod 4">
            <a:extLst>
              <a:ext uri="{FF2B5EF4-FFF2-40B4-BE49-F238E27FC236}">
                <a16:creationId xmlns:a16="http://schemas.microsoft.com/office/drawing/2014/main" id="{AFA062FE-969D-E781-A60A-32749CFC1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Pladsholder til slidenummer 5">
            <a:extLst>
              <a:ext uri="{FF2B5EF4-FFF2-40B4-BE49-F238E27FC236}">
                <a16:creationId xmlns:a16="http://schemas.microsoft.com/office/drawing/2014/main" id="{463C56F2-7F8D-6AA6-EB9B-00801EC33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057153-B650-4DEB-B370-79DDCFDCE934}" type="slidenum">
              <a:rPr lang="en-US" smtClean="0"/>
              <a:t>‹nr.›</a:t>
            </a:fld>
            <a:endParaRPr lang="en-US"/>
          </a:p>
        </p:txBody>
      </p:sp>
    </p:spTree>
    <p:extLst>
      <p:ext uri="{BB962C8B-B14F-4D97-AF65-F5344CB8AC3E}">
        <p14:creationId xmlns:p14="http://schemas.microsoft.com/office/powerpoint/2010/main" val="92199846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14-03-2026</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14-03-2026</a:t>
            </a:fld>
            <a:endParaRPr lang="da-DK" dirty="0"/>
          </a:p>
        </p:txBody>
      </p:sp>
      <p:sp>
        <p:nvSpPr>
          <p:cNvPr id="8" name="TextBox 19">
            <a:extLst>
              <a:ext uri="{FF2B5EF4-FFF2-40B4-BE49-F238E27FC236}">
                <a16:creationId xmlns:a16="http://schemas.microsoft.com/office/drawing/2014/main" id="{FEA46720-1AC7-3FC2-4AB2-8DA6DE7D6F8D}"/>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4747299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p15:clr>
            <a:srgbClr val="F26B43"/>
          </p15:clr>
        </p15:guide>
        <p15:guide id="4" orient="horz" pos="1071">
          <p15:clr>
            <a:srgbClr val="F26B43"/>
          </p15:clr>
        </p15:guide>
        <p15:guide id="5" pos="259">
          <p15:clr>
            <a:srgbClr val="F26B43"/>
          </p15:clr>
        </p15:guide>
        <p15:guide id="6" pos="7421">
          <p15:clr>
            <a:srgbClr val="F26B43"/>
          </p15:clr>
        </p15:guide>
        <p15:guide id="7" orient="horz" pos="1253">
          <p15:clr>
            <a:srgbClr val="F26B43"/>
          </p15:clr>
        </p15:guide>
        <p15:guide id="8" orient="horz" pos="3680">
          <p15:clr>
            <a:srgbClr val="F26B43"/>
          </p15:clr>
        </p15:guide>
        <p15:guide id="9" orient="horz" pos="3916">
          <p15:clr>
            <a:srgbClr val="F26B43"/>
          </p15:clr>
        </p15:guide>
        <p15:guide id="10" orient="horz" pos="4094">
          <p15:clr>
            <a:srgbClr val="F26B43"/>
          </p15:clr>
        </p15:guide>
        <p15:guide id="11" pos="54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06DDA-F938-4B41-B669-66CF24147EE7}" type="datetimeFigureOut">
              <a:rPr lang="da-DK" smtClean="0"/>
              <a:t>14-03-2026</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73429-162C-49FE-9356-E5D6B9BFF958}" type="slidenum">
              <a:rPr lang="da-DK" smtClean="0"/>
              <a:t>‹nr.›</a:t>
            </a:fld>
            <a:endParaRPr lang="da-DK"/>
          </a:p>
        </p:txBody>
      </p:sp>
    </p:spTree>
    <p:extLst>
      <p:ext uri="{BB962C8B-B14F-4D97-AF65-F5344CB8AC3E}">
        <p14:creationId xmlns:p14="http://schemas.microsoft.com/office/powerpoint/2010/main" val="300424005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FBF9"/>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5243ECA-FAE7-35A9-1FA9-1F62568CC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6167A1C-A8A8-064F-5C27-24AB5E572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E0C9A5D-87DB-8C88-202F-3D9C848C3A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A75A99-FAB9-40ED-BE70-1F632D200C8D}" type="datetime1">
              <a:rPr lang="da-DK" smtClean="0"/>
              <a:t>14-03-2026</a:t>
            </a:fld>
            <a:endParaRPr lang="da-DK"/>
          </a:p>
        </p:txBody>
      </p:sp>
      <p:sp>
        <p:nvSpPr>
          <p:cNvPr id="5" name="Pladsholder til sidefod 4">
            <a:extLst>
              <a:ext uri="{FF2B5EF4-FFF2-40B4-BE49-F238E27FC236}">
                <a16:creationId xmlns:a16="http://schemas.microsoft.com/office/drawing/2014/main" id="{E84DE952-41D6-0010-70C3-5413A676CC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9580C585-1839-E799-E628-B4853C53F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987EC7-B46B-4B7A-9800-3D941C7EEE35}" type="slidenum">
              <a:rPr lang="da-DK" smtClean="0"/>
              <a:t>‹nr.›</a:t>
            </a:fld>
            <a:endParaRPr lang="da-DK"/>
          </a:p>
        </p:txBody>
      </p:sp>
    </p:spTree>
    <p:extLst>
      <p:ext uri="{BB962C8B-B14F-4D97-AF65-F5344CB8AC3E}">
        <p14:creationId xmlns:p14="http://schemas.microsoft.com/office/powerpoint/2010/main" val="190135112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customXml" Target="../../customXml/item3.xml"/><Relationship Id="rId1" Type="http://schemas.openxmlformats.org/officeDocument/2006/relationships/customXml" Target="../../customXml/item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png"/><Relationship Id="rId3" Type="http://schemas.openxmlformats.org/officeDocument/2006/relationships/slideLayout" Target="../slideLayouts/slideLayout37.xml"/><Relationship Id="rId7" Type="http://schemas.openxmlformats.org/officeDocument/2006/relationships/diagramColors" Target="../diagrams/colors1.xml"/><Relationship Id="rId12" Type="http://schemas.openxmlformats.org/officeDocument/2006/relationships/image" Target="../media/image13.emf"/><Relationship Id="rId2" Type="http://schemas.openxmlformats.org/officeDocument/2006/relationships/customXml" Target="../../customXml/item4.xml"/><Relationship Id="rId1" Type="http://schemas.openxmlformats.org/officeDocument/2006/relationships/customXml" Target="../../customXml/item5.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5AB9E28D-C3DB-4784-A927-DE86A3079CF6}"/>
              </a:ext>
            </a:extLst>
          </p:cNvPr>
          <p:cNvSpPr txBox="1"/>
          <p:nvPr/>
        </p:nvSpPr>
        <p:spPr>
          <a:xfrm>
            <a:off x="963561" y="902064"/>
            <a:ext cx="10068233" cy="1384995"/>
          </a:xfrm>
          <a:prstGeom prst="rect">
            <a:avLst/>
          </a:prstGeom>
          <a:noFill/>
        </p:spPr>
        <p:txBody>
          <a:bodyPr wrap="square">
            <a:spAutoFit/>
          </a:bodyPr>
          <a:lstStyle/>
          <a:p>
            <a:r>
              <a:rPr lang="da-DK" sz="2800" dirty="0"/>
              <a:t>Gravid med astma i et lungemedicinsk ambulatorium</a:t>
            </a:r>
          </a:p>
          <a:p>
            <a:r>
              <a:rPr lang="da-DK" sz="2800" dirty="0"/>
              <a:t>- Et kvalitativt studie forankret i kritisk psykologisk praksisforskning</a:t>
            </a:r>
          </a:p>
        </p:txBody>
      </p:sp>
      <p:pic>
        <p:nvPicPr>
          <p:cNvPr id="7" name="Picture 6">
            <a:extLst>
              <a:ext uri="{FF2B5EF4-FFF2-40B4-BE49-F238E27FC236}">
                <a16:creationId xmlns:a16="http://schemas.microsoft.com/office/drawing/2014/main" id="{5A042871-B0A1-C0FC-BCA5-4D6EABE0E2EF}"/>
              </a:ext>
            </a:extLst>
          </p:cNvPr>
          <p:cNvPicPr>
            <a:picLocks noChangeAspect="1"/>
          </p:cNvPicPr>
          <p:nvPr/>
        </p:nvPicPr>
        <p:blipFill>
          <a:blip r:embed="rId2"/>
          <a:stretch>
            <a:fillRect/>
          </a:stretch>
        </p:blipFill>
        <p:spPr>
          <a:xfrm>
            <a:off x="3957091" y="2048876"/>
            <a:ext cx="4553120" cy="3483595"/>
          </a:xfrm>
          <a:prstGeom prst="rect">
            <a:avLst/>
          </a:prstGeom>
        </p:spPr>
      </p:pic>
      <p:sp>
        <p:nvSpPr>
          <p:cNvPr id="10" name="TextBox 9">
            <a:extLst>
              <a:ext uri="{FF2B5EF4-FFF2-40B4-BE49-F238E27FC236}">
                <a16:creationId xmlns:a16="http://schemas.microsoft.com/office/drawing/2014/main" id="{4CFDB2D0-FAAA-3B56-31D2-2469D1E9DCB3}"/>
              </a:ext>
            </a:extLst>
          </p:cNvPr>
          <p:cNvSpPr txBox="1"/>
          <p:nvPr/>
        </p:nvSpPr>
        <p:spPr>
          <a:xfrm>
            <a:off x="3185651" y="5720968"/>
            <a:ext cx="6096000" cy="646331"/>
          </a:xfrm>
          <a:prstGeom prst="rect">
            <a:avLst/>
          </a:prstGeom>
          <a:noFill/>
        </p:spPr>
        <p:txBody>
          <a:bodyPr wrap="square">
            <a:spAutoFit/>
          </a:bodyPr>
          <a:lstStyle/>
          <a:p>
            <a:r>
              <a:rPr lang="da-DK" dirty="0"/>
              <a:t>Specialeafhandling , kandidat i jordemodervidenskab ved Karina Kjærsgaard Jørgensen</a:t>
            </a:r>
          </a:p>
        </p:txBody>
      </p:sp>
    </p:spTree>
    <p:extLst>
      <p:ext uri="{BB962C8B-B14F-4D97-AF65-F5344CB8AC3E}">
        <p14:creationId xmlns:p14="http://schemas.microsoft.com/office/powerpoint/2010/main" val="94198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391CC-0C84-1D73-1658-C6B7EFA7BC61}"/>
            </a:ext>
          </a:extLst>
        </p:cNvPr>
        <p:cNvGrpSpPr/>
        <p:nvPr/>
      </p:nvGrpSpPr>
      <p:grpSpPr>
        <a:xfrm>
          <a:off x="0" y="0"/>
          <a:ext cx="0" cy="0"/>
          <a:chOff x="0" y="0"/>
          <a:chExt cx="0" cy="0"/>
        </a:xfrm>
      </p:grpSpPr>
      <p:sp>
        <p:nvSpPr>
          <p:cNvPr id="10" name="Ellipse 9">
            <a:extLst>
              <a:ext uri="{FF2B5EF4-FFF2-40B4-BE49-F238E27FC236}">
                <a16:creationId xmlns:a16="http://schemas.microsoft.com/office/drawing/2014/main" id="{97B3BC97-6732-9F7C-8739-2AC8A8E436AB}"/>
              </a:ext>
            </a:extLst>
          </p:cNvPr>
          <p:cNvSpPr/>
          <p:nvPr/>
        </p:nvSpPr>
        <p:spPr>
          <a:xfrm>
            <a:off x="7121293" y="1523486"/>
            <a:ext cx="4773343" cy="4407663"/>
          </a:xfrm>
          <a:prstGeom prst="ellipse">
            <a:avLst/>
          </a:prstGeom>
          <a:solidFill>
            <a:schemeClr val="accent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1" name="Billede 10" descr="Et billede, der indeholder skitse, tegning, møbel, stol&#10;&#10;AI-genereret indhold kan være ukorrekt.">
            <a:extLst>
              <a:ext uri="{FF2B5EF4-FFF2-40B4-BE49-F238E27FC236}">
                <a16:creationId xmlns:a16="http://schemas.microsoft.com/office/drawing/2014/main" id="{01327A39-DDBF-7DE8-0814-7CD4E760DBC0}"/>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741816" y="1816508"/>
            <a:ext cx="4372846" cy="2915230"/>
          </a:xfrm>
          <a:prstGeom prst="rect">
            <a:avLst/>
          </a:prstGeom>
        </p:spPr>
      </p:pic>
      <p:pic>
        <p:nvPicPr>
          <p:cNvPr id="9" name="Billede 8" descr="Et billede, der indeholder skitse, clipart, Stregtegning, illustration/afbildning&#10;&#10;AI-genereret indhold kan være ukorrekt.">
            <a:extLst>
              <a:ext uri="{FF2B5EF4-FFF2-40B4-BE49-F238E27FC236}">
                <a16:creationId xmlns:a16="http://schemas.microsoft.com/office/drawing/2014/main" id="{DB7895CF-E176-33B4-C705-4E04277A9AD1}"/>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85642" y="2267273"/>
            <a:ext cx="2471853" cy="1647902"/>
          </a:xfrm>
          <a:prstGeom prst="rect">
            <a:avLst/>
          </a:prstGeom>
        </p:spPr>
      </p:pic>
      <p:sp>
        <p:nvSpPr>
          <p:cNvPr id="2" name="Tekstfelt 1">
            <a:extLst>
              <a:ext uri="{FF2B5EF4-FFF2-40B4-BE49-F238E27FC236}">
                <a16:creationId xmlns:a16="http://schemas.microsoft.com/office/drawing/2014/main" id="{180F171F-E368-A89F-59B8-BECCCE99AF21}"/>
              </a:ext>
            </a:extLst>
          </p:cNvPr>
          <p:cNvSpPr txBox="1"/>
          <p:nvPr/>
        </p:nvSpPr>
        <p:spPr>
          <a:xfrm>
            <a:off x="0" y="489290"/>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Aptos" panose="02110004020202020204"/>
                <a:ea typeface="+mn-ea"/>
                <a:cs typeface="+mn-cs"/>
              </a:rPr>
              <a:t>Organisatoriske rammer: Specialkonsultationen på OUH</a:t>
            </a:r>
          </a:p>
        </p:txBody>
      </p:sp>
      <p:sp>
        <p:nvSpPr>
          <p:cNvPr id="3" name="Tekstfelt 2">
            <a:extLst>
              <a:ext uri="{FF2B5EF4-FFF2-40B4-BE49-F238E27FC236}">
                <a16:creationId xmlns:a16="http://schemas.microsoft.com/office/drawing/2014/main" id="{B8EA85A9-B99A-ADBF-1370-2FCC01C896A1}"/>
              </a:ext>
            </a:extLst>
          </p:cNvPr>
          <p:cNvSpPr txBox="1"/>
          <p:nvPr/>
        </p:nvSpPr>
        <p:spPr>
          <a:xfrm>
            <a:off x="4002689" y="1261876"/>
            <a:ext cx="271717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ptos" panose="02110004020202020204"/>
                <a:ea typeface="+mn-ea"/>
                <a:cs typeface="+mn-cs"/>
              </a:rPr>
              <a:t>Specialkonsultation for gravide med kroniske sygdomme</a:t>
            </a:r>
          </a:p>
        </p:txBody>
      </p:sp>
      <p:sp>
        <p:nvSpPr>
          <p:cNvPr id="4" name="Tekstfelt 3">
            <a:extLst>
              <a:ext uri="{FF2B5EF4-FFF2-40B4-BE49-F238E27FC236}">
                <a16:creationId xmlns:a16="http://schemas.microsoft.com/office/drawing/2014/main" id="{D3DFD522-6044-B6E2-CD22-FE4326F67AC3}"/>
              </a:ext>
            </a:extLst>
          </p:cNvPr>
          <p:cNvSpPr txBox="1"/>
          <p:nvPr/>
        </p:nvSpPr>
        <p:spPr>
          <a:xfrm>
            <a:off x="452549" y="3590453"/>
            <a:ext cx="217077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ptos" panose="02110004020202020204"/>
                <a:ea typeface="+mn-ea"/>
                <a:cs typeface="+mn-cs"/>
              </a:rPr>
              <a:t>Henvisning via. obstetrikere, egen læge eller jordemoderen</a:t>
            </a:r>
          </a:p>
        </p:txBody>
      </p:sp>
      <p:sp>
        <p:nvSpPr>
          <p:cNvPr id="5" name="Tekstfelt 4">
            <a:extLst>
              <a:ext uri="{FF2B5EF4-FFF2-40B4-BE49-F238E27FC236}">
                <a16:creationId xmlns:a16="http://schemas.microsoft.com/office/drawing/2014/main" id="{DD7C14F7-7029-13DB-0F13-BE1EC2CFD241}"/>
              </a:ext>
            </a:extLst>
          </p:cNvPr>
          <p:cNvSpPr txBox="1"/>
          <p:nvPr/>
        </p:nvSpPr>
        <p:spPr>
          <a:xfrm>
            <a:off x="2107578" y="5583880"/>
            <a:ext cx="15388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ptos" panose="02110004020202020204"/>
                <a:ea typeface="+mn-ea"/>
                <a:cs typeface="+mn-cs"/>
              </a:rPr>
              <a:t>To gravide henvist siden 2024</a:t>
            </a:r>
          </a:p>
        </p:txBody>
      </p:sp>
      <p:pic>
        <p:nvPicPr>
          <p:cNvPr id="7" name="Billede 6" descr="Et billede, der indeholder skitse, Stregtegning, illustration/afbildning, Børnekunst&#10;&#10;AI-genereret indhold kan være ukorrekt.">
            <a:extLst>
              <a:ext uri="{FF2B5EF4-FFF2-40B4-BE49-F238E27FC236}">
                <a16:creationId xmlns:a16="http://schemas.microsoft.com/office/drawing/2014/main" id="{47801211-62CF-46CC-DFB4-435C115D0EFB}"/>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20066" y="4397060"/>
            <a:ext cx="1736864" cy="2605297"/>
          </a:xfrm>
          <a:prstGeom prst="rect">
            <a:avLst/>
          </a:prstGeom>
        </p:spPr>
      </p:pic>
      <p:pic>
        <p:nvPicPr>
          <p:cNvPr id="13" name="Billede 12" descr="Et billede, der indeholder skitse, tegning, Stregtegning, illustration/afbildning&#10;&#10;AI-genereret indhold kan være ukorrekt.">
            <a:extLst>
              <a:ext uri="{FF2B5EF4-FFF2-40B4-BE49-F238E27FC236}">
                <a16:creationId xmlns:a16="http://schemas.microsoft.com/office/drawing/2014/main" id="{9EB77EB6-E4FB-523B-E3CE-C12C67A315D9}"/>
              </a:ext>
            </a:extLst>
          </p:cNvPr>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l="10470" r="14015"/>
          <a:stretch>
            <a:fillRect/>
          </a:stretch>
        </p:blipFill>
        <p:spPr>
          <a:xfrm>
            <a:off x="7287943" y="1805199"/>
            <a:ext cx="4673600" cy="4125950"/>
          </a:xfrm>
          <a:prstGeom prst="rect">
            <a:avLst/>
          </a:prstGeom>
        </p:spPr>
      </p:pic>
      <p:sp>
        <p:nvSpPr>
          <p:cNvPr id="15" name="Pladsholder til slidenummer 14">
            <a:extLst>
              <a:ext uri="{FF2B5EF4-FFF2-40B4-BE49-F238E27FC236}">
                <a16:creationId xmlns:a16="http://schemas.microsoft.com/office/drawing/2014/main" id="{43D5FF61-5B3B-3805-4FF5-13A0A45810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87EC7-B46B-4B7A-9800-3D941C7EEE35}" type="slidenum">
              <a:rPr kumimoji="0" lang="da-DK"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277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024D18-A6A4-6B0F-9CA2-CD29CEB6C43A}"/>
              </a:ext>
            </a:extLst>
          </p:cNvPr>
          <p:cNvSpPr>
            <a:spLocks noGrp="1"/>
          </p:cNvSpPr>
          <p:nvPr>
            <p:ph type="title"/>
          </p:nvPr>
        </p:nvSpPr>
        <p:spPr>
          <a:xfrm>
            <a:off x="6745357" y="-495587"/>
            <a:ext cx="5827643" cy="1433433"/>
          </a:xfrm>
        </p:spPr>
        <p:txBody>
          <a:bodyPr anchor="b">
            <a:normAutofit/>
          </a:bodyPr>
          <a:lstStyle/>
          <a:p>
            <a:r>
              <a:rPr lang="da-DK" dirty="0"/>
              <a:t>Formål</a:t>
            </a:r>
          </a:p>
        </p:txBody>
      </p:sp>
      <p:pic>
        <p:nvPicPr>
          <p:cNvPr id="4" name="Picture 3">
            <a:extLst>
              <a:ext uri="{FF2B5EF4-FFF2-40B4-BE49-F238E27FC236}">
                <a16:creationId xmlns:a16="http://schemas.microsoft.com/office/drawing/2014/main" id="{403ABB13-9818-6845-2C98-0329A912C74A}"/>
              </a:ext>
            </a:extLst>
          </p:cNvPr>
          <p:cNvPicPr>
            <a:picLocks noChangeAspect="1"/>
          </p:cNvPicPr>
          <p:nvPr/>
        </p:nvPicPr>
        <p:blipFill>
          <a:blip r:embed="rId2"/>
          <a:stretch>
            <a:fillRect/>
          </a:stretch>
        </p:blipFill>
        <p:spPr>
          <a:xfrm>
            <a:off x="222885" y="2960076"/>
            <a:ext cx="3463754" cy="2650120"/>
          </a:xfrm>
          <a:prstGeom prst="rect">
            <a:avLst/>
          </a:prstGeom>
        </p:spPr>
      </p:pic>
      <p:sp>
        <p:nvSpPr>
          <p:cNvPr id="3" name="Content Placeholder 2">
            <a:extLst>
              <a:ext uri="{FF2B5EF4-FFF2-40B4-BE49-F238E27FC236}">
                <a16:creationId xmlns:a16="http://schemas.microsoft.com/office/drawing/2014/main" id="{4F3BC3D1-5DAD-7F2B-34FA-3172693B4482}"/>
              </a:ext>
            </a:extLst>
          </p:cNvPr>
          <p:cNvSpPr>
            <a:spLocks noGrp="1"/>
          </p:cNvSpPr>
          <p:nvPr>
            <p:ph idx="1"/>
          </p:nvPr>
        </p:nvSpPr>
        <p:spPr>
          <a:xfrm>
            <a:off x="3909523" y="1433432"/>
            <a:ext cx="8011543" cy="5712435"/>
          </a:xfrm>
        </p:spPr>
        <p:txBody>
          <a:bodyPr anchor="t">
            <a:noAutofit/>
          </a:bodyPr>
          <a:lstStyle/>
          <a:p>
            <a:pPr marL="0" indent="0">
              <a:buNone/>
            </a:pPr>
            <a:r>
              <a:rPr lang="da-DK" sz="2000" b="1" dirty="0"/>
              <a:t>At analysere, hvordan gravide kvinder med astma oplever og vurderer deres forløb i et lungemedicinsk ambulatorium ud fra patientens perspektiv.</a:t>
            </a:r>
          </a:p>
          <a:p>
            <a:pPr marL="0" indent="0">
              <a:buNone/>
            </a:pPr>
            <a:r>
              <a:rPr lang="da-DK" sz="2000" dirty="0"/>
              <a:t>Uddybende forskningsspørgsmål:</a:t>
            </a:r>
          </a:p>
          <a:p>
            <a:r>
              <a:rPr lang="da-DK" sz="2000" dirty="0"/>
              <a:t>Hvilke betingelser møder gravide kvinder med astma i deres kontakt med sundhedsvæsenets forskellige aktører i forbindelse med deres graviditets og behandlingsforløb?</a:t>
            </a:r>
          </a:p>
          <a:p>
            <a:r>
              <a:rPr lang="da-DK" sz="2000" dirty="0"/>
              <a:t>Hvordan påvirker disse betingelser de gravide kvindernes muligheder for at handle i relation til både graviditet og astma?</a:t>
            </a:r>
          </a:p>
          <a:p>
            <a:r>
              <a:rPr lang="da-DK" sz="2000" dirty="0"/>
              <a:t>Hvordan skaber de gravide kvinder mening i deres erfaringer og prioriteringer i hverdagen, når de navigerer mellem graviditet, astma og samtaler med sundhedsprofessionelle?</a:t>
            </a:r>
          </a:p>
          <a:p>
            <a:r>
              <a:rPr lang="da-DK" sz="2000" dirty="0"/>
              <a:t>Hvordan kan indsigterne, fra de gravide kvinder med astma og medforskergruppen, bidrage til at udvikle opfølgning og samarbejde i det lungemedicinske ambulatorium, for at styrke kvindernes handlemuligheder?</a:t>
            </a:r>
          </a:p>
        </p:txBody>
      </p:sp>
    </p:spTree>
    <p:extLst>
      <p:ext uri="{BB962C8B-B14F-4D97-AF65-F5344CB8AC3E}">
        <p14:creationId xmlns:p14="http://schemas.microsoft.com/office/powerpoint/2010/main" val="235634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6A870C72-F6D7-39CD-FF4D-5C56A02BEFBF}"/>
              </a:ext>
            </a:extLst>
          </p:cNvPr>
          <p:cNvSpPr txBox="1"/>
          <p:nvPr/>
        </p:nvSpPr>
        <p:spPr>
          <a:xfrm>
            <a:off x="627321" y="393405"/>
            <a:ext cx="5596270" cy="523220"/>
          </a:xfrm>
          <a:prstGeom prst="rect">
            <a:avLst/>
          </a:prstGeom>
          <a:noFill/>
        </p:spPr>
        <p:txBody>
          <a:bodyPr wrap="square" rtlCol="0">
            <a:spAutoFit/>
          </a:bodyPr>
          <a:lstStyle/>
          <a:p>
            <a:r>
              <a:rPr lang="da-DK" sz="2800" dirty="0">
                <a:latin typeface="Amasis MT Pro Black" panose="02040A04050005020304" pitchFamily="18" charset="0"/>
              </a:rPr>
              <a:t>Metode</a:t>
            </a:r>
          </a:p>
        </p:txBody>
      </p:sp>
      <p:pic>
        <p:nvPicPr>
          <p:cNvPr id="5" name="Picture 1" descr="Isoleret Twigs og blomster på en hvid overflade">
            <a:extLst>
              <a:ext uri="{FF2B5EF4-FFF2-40B4-BE49-F238E27FC236}">
                <a16:creationId xmlns:a16="http://schemas.microsoft.com/office/drawing/2014/main" id="{C7518877-A534-9ECE-867D-8616300006DC}"/>
              </a:ext>
            </a:extLst>
          </p:cNvPr>
          <p:cNvPicPr>
            <a:picLocks noChangeAspect="1"/>
          </p:cNvPicPr>
          <p:nvPr/>
        </p:nvPicPr>
        <p:blipFill>
          <a:blip r:embed="rId2">
            <a:alphaModFix amt="20000"/>
          </a:blip>
          <a:srcRect t="19370"/>
          <a:stretch>
            <a:fillRect/>
          </a:stretch>
        </p:blipFill>
        <p:spPr>
          <a:xfrm rot="21161911">
            <a:off x="4485828" y="2090278"/>
            <a:ext cx="9192542" cy="5169848"/>
          </a:xfrm>
          <a:prstGeom prst="rect">
            <a:avLst/>
          </a:prstGeom>
        </p:spPr>
      </p:pic>
      <p:sp>
        <p:nvSpPr>
          <p:cNvPr id="6" name="Tekstfelt 5">
            <a:extLst>
              <a:ext uri="{FF2B5EF4-FFF2-40B4-BE49-F238E27FC236}">
                <a16:creationId xmlns:a16="http://schemas.microsoft.com/office/drawing/2014/main" id="{30396030-2313-7F2C-F895-7641DAB24BA4}"/>
              </a:ext>
            </a:extLst>
          </p:cNvPr>
          <p:cNvSpPr txBox="1"/>
          <p:nvPr/>
        </p:nvSpPr>
        <p:spPr>
          <a:xfrm>
            <a:off x="627321" y="1527097"/>
            <a:ext cx="6432698" cy="2120068"/>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da-DK" dirty="0">
                <a:latin typeface="Times New Roman" panose="02020603050405020304" pitchFamily="18" charset="0"/>
                <a:cs typeface="Times New Roman" panose="02020603050405020304" pitchFamily="18" charset="0"/>
              </a:rPr>
              <a:t>Kvalitativt studie med kritisk psykologi som teoretisk ramme</a:t>
            </a:r>
          </a:p>
          <a:p>
            <a:pPr marL="285750" indent="-285750">
              <a:lnSpc>
                <a:spcPct val="150000"/>
              </a:lnSpc>
              <a:buFont typeface="Courier New" panose="02070309020205020404" pitchFamily="49" charset="0"/>
              <a:buChar char="o"/>
            </a:pPr>
            <a:r>
              <a:rPr lang="da-DK" dirty="0">
                <a:latin typeface="Times New Roman" panose="02020603050405020304" pitchFamily="18" charset="0"/>
                <a:cs typeface="Times New Roman" panose="02020603050405020304" pitchFamily="18" charset="0"/>
              </a:rPr>
              <a:t>Feltobservationer i ambulatoriet – 3 dage</a:t>
            </a:r>
          </a:p>
          <a:p>
            <a:pPr marL="285750" indent="-285750">
              <a:lnSpc>
                <a:spcPct val="150000"/>
              </a:lnSpc>
              <a:buFont typeface="Courier New" panose="02070309020205020404" pitchFamily="49" charset="0"/>
              <a:buChar char="o"/>
            </a:pPr>
            <a:r>
              <a:rPr lang="da-DK" dirty="0">
                <a:latin typeface="Times New Roman" panose="02020603050405020304" pitchFamily="18" charset="0"/>
                <a:cs typeface="Times New Roman" panose="02020603050405020304" pitchFamily="18" charset="0"/>
              </a:rPr>
              <a:t>Semistrukturerede interviews – med 10 kvinder </a:t>
            </a:r>
          </a:p>
          <a:p>
            <a:pPr marL="285750" indent="-285750">
              <a:lnSpc>
                <a:spcPct val="150000"/>
              </a:lnSpc>
              <a:buFont typeface="Courier New" panose="02070309020205020404" pitchFamily="49" charset="0"/>
              <a:buChar char="o"/>
            </a:pPr>
            <a:r>
              <a:rPr lang="da-DK" dirty="0">
                <a:latin typeface="Times New Roman" panose="02020603050405020304" pitchFamily="18" charset="0"/>
                <a:cs typeface="Times New Roman" panose="02020603050405020304" pitchFamily="18" charset="0"/>
              </a:rPr>
              <a:t>Tematisk analyse Braun og Clarke</a:t>
            </a:r>
          </a:p>
          <a:p>
            <a:pPr marL="285750" indent="-285750">
              <a:lnSpc>
                <a:spcPct val="150000"/>
              </a:lnSpc>
              <a:buFont typeface="Courier New" panose="02070309020205020404" pitchFamily="49" charset="0"/>
              <a:buChar char="o"/>
            </a:pPr>
            <a:r>
              <a:rPr lang="da-DK" dirty="0">
                <a:latin typeface="Times New Roman" panose="02020603050405020304" pitchFamily="18" charset="0"/>
                <a:cs typeface="Times New Roman" panose="02020603050405020304" pitchFamily="18" charset="0"/>
              </a:rPr>
              <a:t>Medforskergruppe: 1 læge og 1 sygeplejerske fra astmaklinikken</a:t>
            </a:r>
          </a:p>
        </p:txBody>
      </p:sp>
    </p:spTree>
    <p:extLst>
      <p:ext uri="{BB962C8B-B14F-4D97-AF65-F5344CB8AC3E}">
        <p14:creationId xmlns:p14="http://schemas.microsoft.com/office/powerpoint/2010/main" val="279026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CC9C9E-D6DE-6D89-D250-DFAFF64F7165}"/>
              </a:ext>
            </a:extLst>
          </p:cNvPr>
          <p:cNvSpPr>
            <a:spLocks noGrp="1"/>
          </p:cNvSpPr>
          <p:nvPr>
            <p:ph type="title"/>
          </p:nvPr>
        </p:nvSpPr>
        <p:spPr>
          <a:xfrm>
            <a:off x="621792" y="1161288"/>
            <a:ext cx="3602736" cy="4526280"/>
          </a:xfrm>
        </p:spPr>
        <p:txBody>
          <a:bodyPr>
            <a:normAutofit/>
          </a:bodyPr>
          <a:lstStyle/>
          <a:p>
            <a:r>
              <a:rPr lang="da-DK" sz="4000"/>
              <a:t>Kritisk psykologisk praksis forskning</a:t>
            </a:r>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73E36B5D-D427-9FCA-46E8-1F322C63304B}"/>
              </a:ext>
            </a:extLst>
          </p:cNvPr>
          <p:cNvSpPr>
            <a:spLocks noGrp="1"/>
          </p:cNvSpPr>
          <p:nvPr>
            <p:ph idx="1"/>
          </p:nvPr>
        </p:nvSpPr>
        <p:spPr>
          <a:xfrm>
            <a:off x="5434149" y="932688"/>
            <a:ext cx="5916603" cy="4992624"/>
          </a:xfrm>
        </p:spPr>
        <p:txBody>
          <a:bodyPr anchor="ctr">
            <a:normAutofit/>
          </a:bodyPr>
          <a:lstStyle/>
          <a:p>
            <a:r>
              <a:rPr lang="da-DK" sz="2000"/>
              <a:t>Argumenterer for at mennesker skal forstås indefra, fra første-persons perspektiv</a:t>
            </a:r>
          </a:p>
          <a:p>
            <a:r>
              <a:rPr lang="da-DK" sz="2000"/>
              <a:t>kritiske psykologis fundament videnskabsteoretisk er historisk dialektisk materialisme</a:t>
            </a:r>
          </a:p>
          <a:p>
            <a:r>
              <a:rPr lang="da-DK" sz="2000"/>
              <a:t>Mennesket skal forstås på baggrund af livs og handlesammenhænge det befinder sig i og kan ikke forståes uafhængig af samfundet og verdenen omkring</a:t>
            </a:r>
          </a:p>
        </p:txBody>
      </p:sp>
      <p:sp>
        <p:nvSpPr>
          <p:cNvPr id="4" name="Pladsholder til slidenummer 3">
            <a:extLst>
              <a:ext uri="{FF2B5EF4-FFF2-40B4-BE49-F238E27FC236}">
                <a16:creationId xmlns:a16="http://schemas.microsoft.com/office/drawing/2014/main" id="{771AFB88-DD86-65F5-B8AF-8AE53DFAE3FE}"/>
              </a:ext>
            </a:extLst>
          </p:cNvPr>
          <p:cNvSpPr>
            <a:spLocks noGrp="1"/>
          </p:cNvSpPr>
          <p:nvPr>
            <p:ph type="sldNum" sz="quarter" idx="12"/>
          </p:nvPr>
        </p:nvSpPr>
        <p:spPr>
          <a:xfrm>
            <a:off x="10351362" y="6356350"/>
            <a:ext cx="1002437" cy="365125"/>
          </a:xfrm>
        </p:spPr>
        <p:txBody>
          <a:bodyPr>
            <a:normAutofit/>
          </a:bodyPr>
          <a:lstStyle/>
          <a:p>
            <a:pPr>
              <a:spcAft>
                <a:spcPts val="600"/>
              </a:spcAft>
            </a:pPr>
            <a:fld id="{25987EC7-B46B-4B7A-9800-3D941C7EEE35}" type="slidenum">
              <a:rPr lang="da-DK">
                <a:solidFill>
                  <a:schemeClr val="tx1">
                    <a:lumMod val="50000"/>
                    <a:lumOff val="50000"/>
                  </a:schemeClr>
                </a:solidFill>
              </a:rPr>
              <a:pPr>
                <a:spcAft>
                  <a:spcPts val="600"/>
                </a:spcAft>
              </a:pPr>
              <a:t>13</a:t>
            </a:fld>
            <a:endParaRPr lang="da-DK">
              <a:solidFill>
                <a:schemeClr val="tx1">
                  <a:lumMod val="50000"/>
                  <a:lumOff val="50000"/>
                </a:schemeClr>
              </a:solidFill>
            </a:endParaRPr>
          </a:p>
        </p:txBody>
      </p:sp>
    </p:spTree>
    <p:extLst>
      <p:ext uri="{BB962C8B-B14F-4D97-AF65-F5344CB8AC3E}">
        <p14:creationId xmlns:p14="http://schemas.microsoft.com/office/powerpoint/2010/main" val="301093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16CE6E-DF73-0112-0740-52D152F95A4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99D6CB-DB24-3C91-7CC5-08A28A53EF21}"/>
              </a:ext>
            </a:extLst>
          </p:cNvPr>
          <p:cNvSpPr>
            <a:spLocks noGrp="1"/>
          </p:cNvSpPr>
          <p:nvPr>
            <p:ph type="title"/>
          </p:nvPr>
        </p:nvSpPr>
        <p:spPr>
          <a:xfrm>
            <a:off x="841248" y="256032"/>
            <a:ext cx="10506456" cy="1014984"/>
          </a:xfrm>
        </p:spPr>
        <p:txBody>
          <a:bodyPr anchor="b">
            <a:normAutofit/>
          </a:bodyPr>
          <a:lstStyle/>
          <a:p>
            <a:r>
              <a:rPr lang="da-DK" dirty="0"/>
              <a:t>Kritisk psykologisk praksis forskning</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Pladsholder til slidenummer 3">
            <a:extLst>
              <a:ext uri="{FF2B5EF4-FFF2-40B4-BE49-F238E27FC236}">
                <a16:creationId xmlns:a16="http://schemas.microsoft.com/office/drawing/2014/main" id="{4F0034D9-473A-F4F4-071A-408E7EA396F9}"/>
              </a:ext>
            </a:extLst>
          </p:cNvPr>
          <p:cNvSpPr>
            <a:spLocks noGrp="1"/>
          </p:cNvSpPr>
          <p:nvPr>
            <p:ph type="sldNum" sz="quarter" idx="12"/>
          </p:nvPr>
        </p:nvSpPr>
        <p:spPr>
          <a:xfrm>
            <a:off x="8873254" y="6356350"/>
            <a:ext cx="2477498" cy="365125"/>
          </a:xfrm>
        </p:spPr>
        <p:txBody>
          <a:bodyPr>
            <a:normAutofit/>
          </a:bodyPr>
          <a:lstStyle/>
          <a:p>
            <a:pPr>
              <a:spcAft>
                <a:spcPts val="600"/>
              </a:spcAft>
            </a:pPr>
            <a:fld id="{25987EC7-B46B-4B7A-9800-3D941C7EEE35}" type="slidenum">
              <a:rPr lang="da-DK">
                <a:solidFill>
                  <a:schemeClr val="tx1">
                    <a:lumMod val="50000"/>
                    <a:lumOff val="50000"/>
                  </a:schemeClr>
                </a:solidFill>
              </a:rPr>
              <a:pPr>
                <a:spcAft>
                  <a:spcPts val="600"/>
                </a:spcAft>
              </a:pPr>
              <a:t>14</a:t>
            </a:fld>
            <a:endParaRPr lang="da-DK">
              <a:solidFill>
                <a:schemeClr val="tx1">
                  <a:lumMod val="50000"/>
                  <a:lumOff val="50000"/>
                </a:schemeClr>
              </a:solidFill>
            </a:endParaRPr>
          </a:p>
        </p:txBody>
      </p:sp>
      <p:graphicFrame>
        <p:nvGraphicFramePr>
          <p:cNvPr id="6" name="Pladsholder til indhold 2">
            <a:extLst>
              <a:ext uri="{FF2B5EF4-FFF2-40B4-BE49-F238E27FC236}">
                <a16:creationId xmlns:a16="http://schemas.microsoft.com/office/drawing/2014/main" id="{B78E3896-E657-97AA-3E88-45DA37B2E96D}"/>
              </a:ext>
            </a:extLst>
          </p:cNvPr>
          <p:cNvGraphicFramePr>
            <a:graphicFrameLocks noGrp="1"/>
          </p:cNvGraphicFramePr>
          <p:nvPr>
            <p:ph idx="1"/>
            <p:extLst>
              <p:ext uri="{D42A27DB-BD31-4B8C-83A1-F6EECF244321}">
                <p14:modId xmlns:p14="http://schemas.microsoft.com/office/powerpoint/2010/main" val="335096459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93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17E54-47A7-B839-1B64-FA3E3E1B79BE}"/>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Proces</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EAF1695-B31F-6A35-40B2-9942D02EA994}"/>
              </a:ext>
            </a:extLst>
          </p:cNvPr>
          <p:cNvPicPr>
            <a:picLocks noGrp="1" noChangeAspect="1"/>
          </p:cNvPicPr>
          <p:nvPr>
            <p:ph idx="1"/>
          </p:nvPr>
        </p:nvPicPr>
        <p:blipFill>
          <a:blip r:embed="rId2"/>
          <a:stretch>
            <a:fillRect/>
          </a:stretch>
        </p:blipFill>
        <p:spPr>
          <a:xfrm>
            <a:off x="320040" y="3322544"/>
            <a:ext cx="11548872" cy="2208208"/>
          </a:xfrm>
          <a:prstGeom prst="rect">
            <a:avLst/>
          </a:prstGeom>
        </p:spPr>
      </p:pic>
    </p:spTree>
    <p:extLst>
      <p:ext uri="{BB962C8B-B14F-4D97-AF65-F5344CB8AC3E}">
        <p14:creationId xmlns:p14="http://schemas.microsoft.com/office/powerpoint/2010/main" val="423326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D8E3E2-2975-535D-58AA-CA0AC8A289C0}"/>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F4DF428-B8DF-082C-6B68-DEFF602981E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Resultater</a:t>
            </a:r>
          </a:p>
        </p:txBody>
      </p:sp>
      <p:sp>
        <p:nvSpPr>
          <p:cNvPr id="28" name="Content Placeholder 3">
            <a:extLst>
              <a:ext uri="{FF2B5EF4-FFF2-40B4-BE49-F238E27FC236}">
                <a16:creationId xmlns:a16="http://schemas.microsoft.com/office/drawing/2014/main" id="{68EFBD66-5ABE-15E4-13D1-F1B8E8447F3B}"/>
              </a:ext>
            </a:extLst>
          </p:cNvPr>
          <p:cNvSpPr>
            <a:spLocks noGrp="1"/>
          </p:cNvSpPr>
          <p:nvPr>
            <p:ph idx="1"/>
          </p:nvPr>
        </p:nvSpPr>
        <p:spPr>
          <a:xfrm>
            <a:off x="660042" y="806824"/>
            <a:ext cx="2919738" cy="1494117"/>
          </a:xfrm>
        </p:spPr>
        <p:txBody>
          <a:bodyPr vert="horz" lIns="91440" tIns="45720" rIns="91440" bIns="45720" rtlCol="0" anchor="b">
            <a:normAutofit/>
          </a:bodyPr>
          <a:lstStyle/>
          <a:p>
            <a:pPr marL="0" indent="0">
              <a:buNone/>
            </a:pPr>
            <a:r>
              <a:rPr lang="en-US" sz="2000" kern="1200">
                <a:solidFill>
                  <a:srgbClr val="FFFFFF"/>
                </a:solidFill>
                <a:latin typeface="+mn-lt"/>
                <a:ea typeface="+mn-ea"/>
                <a:cs typeface="+mn-cs"/>
              </a:rPr>
              <a:t>Oversigt over deltagere</a:t>
            </a:r>
          </a:p>
        </p:txBody>
      </p:sp>
      <p:pic>
        <p:nvPicPr>
          <p:cNvPr id="9" name="Picture 8">
            <a:extLst>
              <a:ext uri="{FF2B5EF4-FFF2-40B4-BE49-F238E27FC236}">
                <a16:creationId xmlns:a16="http://schemas.microsoft.com/office/drawing/2014/main" id="{22153F34-343D-FF8E-F30A-A03623594750}"/>
              </a:ext>
            </a:extLst>
          </p:cNvPr>
          <p:cNvPicPr>
            <a:picLocks noChangeAspect="1"/>
          </p:cNvPicPr>
          <p:nvPr/>
        </p:nvPicPr>
        <p:blipFill>
          <a:blip r:embed="rId2"/>
          <a:stretch>
            <a:fillRect/>
          </a:stretch>
        </p:blipFill>
        <p:spPr>
          <a:xfrm>
            <a:off x="5827222" y="467208"/>
            <a:ext cx="4576159" cy="5923584"/>
          </a:xfrm>
          <a:prstGeom prst="rect">
            <a:avLst/>
          </a:prstGeom>
        </p:spPr>
      </p:pic>
    </p:spTree>
    <p:extLst>
      <p:ext uri="{BB962C8B-B14F-4D97-AF65-F5344CB8AC3E}">
        <p14:creationId xmlns:p14="http://schemas.microsoft.com/office/powerpoint/2010/main" val="320163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07A88-9920-9B79-C49E-9979941D6740}"/>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dirty="0" err="1">
                <a:solidFill>
                  <a:schemeClr val="tx1"/>
                </a:solidFill>
                <a:latin typeface="+mj-lt"/>
                <a:ea typeface="+mj-ea"/>
                <a:cs typeface="+mj-cs"/>
              </a:rPr>
              <a:t>Resultater</a:t>
            </a:r>
            <a:br>
              <a:rPr lang="en-US" sz="4800" kern="1200" dirty="0">
                <a:solidFill>
                  <a:schemeClr val="tx1"/>
                </a:solidFill>
                <a:latin typeface="+mj-lt"/>
                <a:ea typeface="+mj-ea"/>
                <a:cs typeface="+mj-cs"/>
              </a:rPr>
            </a:br>
            <a:r>
              <a:rPr lang="en-US" sz="4800" kern="1200" dirty="0" err="1">
                <a:solidFill>
                  <a:schemeClr val="tx1"/>
                </a:solidFill>
                <a:latin typeface="+mj-lt"/>
                <a:ea typeface="+mj-ea"/>
                <a:cs typeface="+mj-cs"/>
              </a:rPr>
              <a:t>Temaer</a:t>
            </a:r>
            <a:endParaRPr lang="en-US" sz="4800" kern="1200" dirty="0">
              <a:solidFill>
                <a:schemeClr val="tx1"/>
              </a:solidFill>
              <a:latin typeface="+mj-lt"/>
              <a:ea typeface="+mj-ea"/>
              <a:cs typeface="+mj-cs"/>
            </a:endParaRPr>
          </a:p>
        </p:txBody>
      </p:sp>
      <p:sp>
        <p:nvSpPr>
          <p:cNvPr id="23" name="Rectangle 22">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DE718AC4-921A-C834-B9F2-D9EEC368BE13}"/>
              </a:ext>
            </a:extLst>
          </p:cNvPr>
          <p:cNvPicPr>
            <a:picLocks noGrp="1" noChangeAspect="1"/>
          </p:cNvPicPr>
          <p:nvPr>
            <p:ph idx="1"/>
          </p:nvPr>
        </p:nvPicPr>
        <p:blipFill>
          <a:blip r:embed="rId2"/>
          <a:stretch>
            <a:fillRect/>
          </a:stretch>
        </p:blipFill>
        <p:spPr>
          <a:xfrm>
            <a:off x="5120640" y="532045"/>
            <a:ext cx="6637468" cy="6097353"/>
          </a:xfrm>
          <a:prstGeom prst="rect">
            <a:avLst/>
          </a:prstGeom>
        </p:spPr>
      </p:pic>
      <p:sp>
        <p:nvSpPr>
          <p:cNvPr id="29" name="Rectangle 2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177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E0EAF-A3AB-5EC3-9948-73646B579610}"/>
              </a:ext>
            </a:extLst>
          </p:cNvPr>
          <p:cNvSpPr>
            <a:spLocks noGrp="1"/>
          </p:cNvSpPr>
          <p:nvPr>
            <p:ph type="title"/>
          </p:nvPr>
        </p:nvSpPr>
        <p:spPr/>
        <p:txBody>
          <a:bodyPr/>
          <a:lstStyle/>
          <a:p>
            <a:r>
              <a:rPr lang="da-DK" dirty="0"/>
              <a:t>Holding on to </a:t>
            </a:r>
            <a:r>
              <a:rPr lang="da-DK" dirty="0" err="1"/>
              <a:t>normality</a:t>
            </a:r>
            <a:endParaRPr lang="da-DK" dirty="0"/>
          </a:p>
        </p:txBody>
      </p:sp>
      <p:sp>
        <p:nvSpPr>
          <p:cNvPr id="4" name="Flowchart: Sequential Access Storage 3">
            <a:extLst>
              <a:ext uri="{FF2B5EF4-FFF2-40B4-BE49-F238E27FC236}">
                <a16:creationId xmlns:a16="http://schemas.microsoft.com/office/drawing/2014/main" id="{497A5787-67E5-9A8A-7E2B-33F4DCD37826}"/>
              </a:ext>
            </a:extLst>
          </p:cNvPr>
          <p:cNvSpPr/>
          <p:nvPr/>
        </p:nvSpPr>
        <p:spPr>
          <a:xfrm>
            <a:off x="838200" y="1690688"/>
            <a:ext cx="5083278" cy="2549013"/>
          </a:xfrm>
          <a:prstGeom prst="flowChartMagneticTap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Jeg kunne ikke tage mig af mit eget barn, jeg  havde problemer med at kunne lege med ham, det var en svær tid (pt 3)</a:t>
            </a:r>
          </a:p>
        </p:txBody>
      </p:sp>
      <p:sp>
        <p:nvSpPr>
          <p:cNvPr id="5" name="Flowchart: Sequential Access Storage 4">
            <a:extLst>
              <a:ext uri="{FF2B5EF4-FFF2-40B4-BE49-F238E27FC236}">
                <a16:creationId xmlns:a16="http://schemas.microsoft.com/office/drawing/2014/main" id="{C8B43806-C6A9-4C86-4146-3F3E2ADB41E2}"/>
              </a:ext>
            </a:extLst>
          </p:cNvPr>
          <p:cNvSpPr/>
          <p:nvPr/>
        </p:nvSpPr>
        <p:spPr>
          <a:xfrm>
            <a:off x="7116588" y="784931"/>
            <a:ext cx="3815572" cy="3175492"/>
          </a:xfrm>
          <a:prstGeom prst="flowChartMagneticTap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Jeg var nød til at blive ved med at arbejde og jeg skulle stadig leve mit liv, det (astmaen) skulle ikke påvirke mine børn</a:t>
            </a:r>
          </a:p>
        </p:txBody>
      </p:sp>
      <p:pic>
        <p:nvPicPr>
          <p:cNvPr id="8" name="Picture 7">
            <a:extLst>
              <a:ext uri="{FF2B5EF4-FFF2-40B4-BE49-F238E27FC236}">
                <a16:creationId xmlns:a16="http://schemas.microsoft.com/office/drawing/2014/main" id="{E3BB77F7-1093-74DC-EC89-4D2BE35FAC32}"/>
              </a:ext>
            </a:extLst>
          </p:cNvPr>
          <p:cNvPicPr>
            <a:picLocks noChangeAspect="1"/>
          </p:cNvPicPr>
          <p:nvPr/>
        </p:nvPicPr>
        <p:blipFill>
          <a:blip r:embed="rId3"/>
          <a:stretch>
            <a:fillRect/>
          </a:stretch>
        </p:blipFill>
        <p:spPr>
          <a:xfrm>
            <a:off x="603963" y="4599202"/>
            <a:ext cx="10984074" cy="1568392"/>
          </a:xfrm>
          <a:prstGeom prst="rect">
            <a:avLst/>
          </a:prstGeom>
          <a:solidFill>
            <a:schemeClr val="accent3">
              <a:lumMod val="20000"/>
              <a:lumOff val="80000"/>
            </a:schemeClr>
          </a:solidFill>
        </p:spPr>
      </p:pic>
    </p:spTree>
    <p:extLst>
      <p:ext uri="{BB962C8B-B14F-4D97-AF65-F5344CB8AC3E}">
        <p14:creationId xmlns:p14="http://schemas.microsoft.com/office/powerpoint/2010/main" val="234415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BF36-F759-E05D-895B-1B30EE9C50F4}"/>
              </a:ext>
            </a:extLst>
          </p:cNvPr>
          <p:cNvSpPr>
            <a:spLocks noGrp="1"/>
          </p:cNvSpPr>
          <p:nvPr>
            <p:ph type="title"/>
          </p:nvPr>
        </p:nvSpPr>
        <p:spPr/>
        <p:txBody>
          <a:bodyPr/>
          <a:lstStyle/>
          <a:p>
            <a:r>
              <a:rPr lang="da-DK" dirty="0"/>
              <a:t>Lost in the </a:t>
            </a:r>
            <a:r>
              <a:rPr lang="da-DK" dirty="0" err="1"/>
              <a:t>gaps</a:t>
            </a:r>
            <a:r>
              <a:rPr lang="da-DK" dirty="0"/>
              <a:t> of </a:t>
            </a:r>
            <a:r>
              <a:rPr lang="da-DK" dirty="0" err="1"/>
              <a:t>care</a:t>
            </a:r>
            <a:endParaRPr lang="da-DK" dirty="0"/>
          </a:p>
        </p:txBody>
      </p:sp>
      <p:pic>
        <p:nvPicPr>
          <p:cNvPr id="5" name="Content Placeholder 4">
            <a:extLst>
              <a:ext uri="{FF2B5EF4-FFF2-40B4-BE49-F238E27FC236}">
                <a16:creationId xmlns:a16="http://schemas.microsoft.com/office/drawing/2014/main" id="{5E8D7913-7D48-2496-3885-73A70C653B6E}"/>
              </a:ext>
            </a:extLst>
          </p:cNvPr>
          <p:cNvPicPr>
            <a:picLocks noGrp="1" noChangeAspect="1"/>
          </p:cNvPicPr>
          <p:nvPr>
            <p:ph idx="1"/>
          </p:nvPr>
        </p:nvPicPr>
        <p:blipFill>
          <a:blip r:embed="rId2"/>
          <a:stretch>
            <a:fillRect/>
          </a:stretch>
        </p:blipFill>
        <p:spPr>
          <a:xfrm>
            <a:off x="1219200" y="2020958"/>
            <a:ext cx="10045008" cy="1408042"/>
          </a:xfrm>
          <a:prstGeom prst="rect">
            <a:avLst/>
          </a:prstGeom>
        </p:spPr>
      </p:pic>
      <p:pic>
        <p:nvPicPr>
          <p:cNvPr id="7" name="Picture 6">
            <a:extLst>
              <a:ext uri="{FF2B5EF4-FFF2-40B4-BE49-F238E27FC236}">
                <a16:creationId xmlns:a16="http://schemas.microsoft.com/office/drawing/2014/main" id="{763F8A66-879E-C280-2709-5543EB6AA950}"/>
              </a:ext>
            </a:extLst>
          </p:cNvPr>
          <p:cNvPicPr>
            <a:picLocks noChangeAspect="1"/>
          </p:cNvPicPr>
          <p:nvPr/>
        </p:nvPicPr>
        <p:blipFill>
          <a:blip r:embed="rId3"/>
          <a:stretch>
            <a:fillRect/>
          </a:stretch>
        </p:blipFill>
        <p:spPr>
          <a:xfrm>
            <a:off x="158214" y="3844987"/>
            <a:ext cx="11687975" cy="1684444"/>
          </a:xfrm>
          <a:prstGeom prst="rect">
            <a:avLst/>
          </a:prstGeom>
        </p:spPr>
      </p:pic>
    </p:spTree>
    <p:extLst>
      <p:ext uri="{BB962C8B-B14F-4D97-AF65-F5344CB8AC3E}">
        <p14:creationId xmlns:p14="http://schemas.microsoft.com/office/powerpoint/2010/main" val="157837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el 3"/>
          <p:cNvSpPr>
            <a:spLocks noGrp="1"/>
          </p:cNvSpPr>
          <p:nvPr>
            <p:ph type="title"/>
          </p:nvPr>
        </p:nvSpPr>
        <p:spPr>
          <a:xfrm>
            <a:off x="660041" y="2767106"/>
            <a:ext cx="2880828" cy="3071906"/>
          </a:xfrm>
        </p:spPr>
        <p:txBody>
          <a:bodyPr vert="horz" lIns="91440" tIns="45720" rIns="91440" bIns="45720" rtlCol="0" anchor="t">
            <a:normAutofit/>
          </a:bodyPr>
          <a:lstStyle/>
          <a:p>
            <a:r>
              <a:rPr lang="en-US" sz="3100" b="1" kern="1200">
                <a:solidFill>
                  <a:srgbClr val="FFFFFF"/>
                </a:solidFill>
                <a:latin typeface="+mj-lt"/>
                <a:ea typeface="+mj-ea"/>
                <a:cs typeface="+mj-cs"/>
              </a:rPr>
              <a:t>Lungemedicinsk Afdeling J, OUH</a:t>
            </a:r>
            <a:br>
              <a:rPr lang="en-US" sz="3100" b="1" kern="1200">
                <a:solidFill>
                  <a:srgbClr val="FFFFFF"/>
                </a:solidFill>
                <a:latin typeface="+mj-lt"/>
                <a:ea typeface="+mj-ea"/>
                <a:cs typeface="+mj-cs"/>
              </a:rPr>
            </a:br>
            <a:r>
              <a:rPr lang="en-US" sz="3100" b="1" kern="1200">
                <a:solidFill>
                  <a:srgbClr val="FFFFFF"/>
                </a:solidFill>
                <a:latin typeface="+mj-lt"/>
                <a:ea typeface="+mj-ea"/>
                <a:cs typeface="+mj-cs"/>
              </a:rPr>
              <a:t>2026</a:t>
            </a:r>
          </a:p>
        </p:txBody>
      </p:sp>
      <p:pic>
        <p:nvPicPr>
          <p:cNvPr id="5" name="Content Placeholder 4">
            <a:extLst>
              <a:ext uri="{FF2B5EF4-FFF2-40B4-BE49-F238E27FC236}">
                <a16:creationId xmlns:a16="http://schemas.microsoft.com/office/drawing/2014/main" id="{F5E680E7-D153-EC12-E94F-66C0CB34AC2A}"/>
              </a:ext>
            </a:extLst>
          </p:cNvPr>
          <p:cNvPicPr>
            <a:picLocks noGrp="1" noChangeAspect="1"/>
          </p:cNvPicPr>
          <p:nvPr>
            <p:ph idx="1"/>
          </p:nvPr>
        </p:nvPicPr>
        <p:blipFill>
          <a:blip r:embed="rId2"/>
          <a:stretch>
            <a:fillRect/>
          </a:stretch>
        </p:blipFill>
        <p:spPr>
          <a:xfrm>
            <a:off x="5123593" y="467208"/>
            <a:ext cx="5983417" cy="5923584"/>
          </a:xfrm>
          <a:prstGeom prst="rect">
            <a:avLst/>
          </a:prstGeom>
        </p:spPr>
      </p:pic>
    </p:spTree>
    <p:extLst>
      <p:ext uri="{BB962C8B-B14F-4D97-AF65-F5344CB8AC3E}">
        <p14:creationId xmlns:p14="http://schemas.microsoft.com/office/powerpoint/2010/main" val="269554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665F-0309-0B68-995D-ADAF6969CB00}"/>
              </a:ext>
            </a:extLst>
          </p:cNvPr>
          <p:cNvSpPr>
            <a:spLocks noGrp="1"/>
          </p:cNvSpPr>
          <p:nvPr>
            <p:ph type="title"/>
          </p:nvPr>
        </p:nvSpPr>
        <p:spPr>
          <a:xfrm>
            <a:off x="838200" y="365125"/>
            <a:ext cx="10515600" cy="2055346"/>
          </a:xfrm>
        </p:spPr>
        <p:txBody>
          <a:bodyPr>
            <a:normAutofit/>
          </a:bodyPr>
          <a:lstStyle/>
          <a:p>
            <a:r>
              <a:rPr lang="da-DK" dirty="0" err="1"/>
              <a:t>Between</a:t>
            </a:r>
            <a:r>
              <a:rPr lang="da-DK" dirty="0"/>
              <a:t> </a:t>
            </a:r>
            <a:r>
              <a:rPr lang="da-DK" dirty="0" err="1"/>
              <a:t>risk</a:t>
            </a:r>
            <a:r>
              <a:rPr lang="da-DK" dirty="0"/>
              <a:t> and </a:t>
            </a:r>
            <a:r>
              <a:rPr lang="da-DK" dirty="0" err="1"/>
              <a:t>normality</a:t>
            </a:r>
            <a:br>
              <a:rPr lang="da-DK" dirty="0"/>
            </a:br>
            <a:r>
              <a:rPr lang="da-DK" sz="2000" dirty="0"/>
              <a:t>Astmamedicin er en konstant  balance gennem hele graviditeten mellem egen velbefindende, ansvar overfor det ufødte barns sundhed, systemets anbefalinger, behov for information og behov for sikkerhed.</a:t>
            </a:r>
          </a:p>
        </p:txBody>
      </p:sp>
      <p:pic>
        <p:nvPicPr>
          <p:cNvPr id="5" name="Content Placeholder 4">
            <a:extLst>
              <a:ext uri="{FF2B5EF4-FFF2-40B4-BE49-F238E27FC236}">
                <a16:creationId xmlns:a16="http://schemas.microsoft.com/office/drawing/2014/main" id="{33D361F6-2293-2993-6062-C37EA11381F7}"/>
              </a:ext>
            </a:extLst>
          </p:cNvPr>
          <p:cNvPicPr>
            <a:picLocks noGrp="1" noChangeAspect="1"/>
          </p:cNvPicPr>
          <p:nvPr>
            <p:ph idx="1"/>
          </p:nvPr>
        </p:nvPicPr>
        <p:blipFill>
          <a:blip r:embed="rId2"/>
          <a:stretch>
            <a:fillRect/>
          </a:stretch>
        </p:blipFill>
        <p:spPr>
          <a:xfrm>
            <a:off x="730521" y="2915323"/>
            <a:ext cx="8410600" cy="1089788"/>
          </a:xfrm>
          <a:prstGeom prst="rect">
            <a:avLst/>
          </a:prstGeom>
        </p:spPr>
      </p:pic>
      <p:pic>
        <p:nvPicPr>
          <p:cNvPr id="7" name="Picture 6">
            <a:extLst>
              <a:ext uri="{FF2B5EF4-FFF2-40B4-BE49-F238E27FC236}">
                <a16:creationId xmlns:a16="http://schemas.microsoft.com/office/drawing/2014/main" id="{54863998-09A1-4B7A-7ED6-774109F18F3B}"/>
              </a:ext>
            </a:extLst>
          </p:cNvPr>
          <p:cNvPicPr>
            <a:picLocks noChangeAspect="1"/>
          </p:cNvPicPr>
          <p:nvPr/>
        </p:nvPicPr>
        <p:blipFill>
          <a:blip r:embed="rId3"/>
          <a:stretch>
            <a:fillRect/>
          </a:stretch>
        </p:blipFill>
        <p:spPr>
          <a:xfrm>
            <a:off x="3150198" y="4297680"/>
            <a:ext cx="9041802" cy="801672"/>
          </a:xfrm>
          <a:prstGeom prst="rect">
            <a:avLst/>
          </a:prstGeom>
        </p:spPr>
      </p:pic>
      <p:pic>
        <p:nvPicPr>
          <p:cNvPr id="9" name="Picture 8">
            <a:extLst>
              <a:ext uri="{FF2B5EF4-FFF2-40B4-BE49-F238E27FC236}">
                <a16:creationId xmlns:a16="http://schemas.microsoft.com/office/drawing/2014/main" id="{BB431D2D-E1BC-BD0F-1E33-989CC4FC5A7C}"/>
              </a:ext>
            </a:extLst>
          </p:cNvPr>
          <p:cNvPicPr>
            <a:picLocks noChangeAspect="1"/>
          </p:cNvPicPr>
          <p:nvPr/>
        </p:nvPicPr>
        <p:blipFill>
          <a:blip r:embed="rId4"/>
          <a:stretch>
            <a:fillRect/>
          </a:stretch>
        </p:blipFill>
        <p:spPr>
          <a:xfrm>
            <a:off x="531668" y="5335302"/>
            <a:ext cx="8332532" cy="998424"/>
          </a:xfrm>
          <a:prstGeom prst="rect">
            <a:avLst/>
          </a:prstGeom>
        </p:spPr>
      </p:pic>
    </p:spTree>
    <p:extLst>
      <p:ext uri="{BB962C8B-B14F-4D97-AF65-F5344CB8AC3E}">
        <p14:creationId xmlns:p14="http://schemas.microsoft.com/office/powerpoint/2010/main" val="3117250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794E-EAB3-4CA0-B0E0-F69B3F6E7291}"/>
              </a:ext>
            </a:extLst>
          </p:cNvPr>
          <p:cNvSpPr>
            <a:spLocks noGrp="1"/>
          </p:cNvSpPr>
          <p:nvPr>
            <p:ph type="title"/>
          </p:nvPr>
        </p:nvSpPr>
        <p:spPr/>
        <p:txBody>
          <a:bodyPr/>
          <a:lstStyle/>
          <a:p>
            <a:r>
              <a:rPr lang="da-DK" dirty="0" err="1"/>
              <a:t>Finding</a:t>
            </a:r>
            <a:r>
              <a:rPr lang="da-DK" dirty="0"/>
              <a:t> </a:t>
            </a:r>
            <a:r>
              <a:rPr lang="da-DK" dirty="0" err="1"/>
              <a:t>safety</a:t>
            </a:r>
            <a:r>
              <a:rPr lang="da-DK" dirty="0"/>
              <a:t> in </a:t>
            </a:r>
            <a:r>
              <a:rPr lang="da-DK" dirty="0" err="1"/>
              <a:t>continuity</a:t>
            </a:r>
            <a:endParaRPr lang="da-DK" dirty="0"/>
          </a:p>
        </p:txBody>
      </p:sp>
      <p:pic>
        <p:nvPicPr>
          <p:cNvPr id="5" name="Content Placeholder 4">
            <a:extLst>
              <a:ext uri="{FF2B5EF4-FFF2-40B4-BE49-F238E27FC236}">
                <a16:creationId xmlns:a16="http://schemas.microsoft.com/office/drawing/2014/main" id="{1FD683B6-5A06-A8CC-AF75-06CC3A473C05}"/>
              </a:ext>
            </a:extLst>
          </p:cNvPr>
          <p:cNvPicPr>
            <a:picLocks noGrp="1" noChangeAspect="1"/>
          </p:cNvPicPr>
          <p:nvPr>
            <p:ph idx="1"/>
          </p:nvPr>
        </p:nvPicPr>
        <p:blipFill>
          <a:blip r:embed="rId2"/>
          <a:stretch>
            <a:fillRect/>
          </a:stretch>
        </p:blipFill>
        <p:spPr>
          <a:xfrm>
            <a:off x="4086362" y="1536362"/>
            <a:ext cx="8105638" cy="799306"/>
          </a:xfrm>
          <a:prstGeom prst="rect">
            <a:avLst/>
          </a:prstGeom>
        </p:spPr>
      </p:pic>
      <p:pic>
        <p:nvPicPr>
          <p:cNvPr id="7" name="Picture 6">
            <a:extLst>
              <a:ext uri="{FF2B5EF4-FFF2-40B4-BE49-F238E27FC236}">
                <a16:creationId xmlns:a16="http://schemas.microsoft.com/office/drawing/2014/main" id="{3735BA7E-03D2-F8DE-5922-04FB31AF5A0C}"/>
              </a:ext>
            </a:extLst>
          </p:cNvPr>
          <p:cNvPicPr>
            <a:picLocks noChangeAspect="1"/>
          </p:cNvPicPr>
          <p:nvPr/>
        </p:nvPicPr>
        <p:blipFill>
          <a:blip r:embed="rId3"/>
          <a:stretch>
            <a:fillRect/>
          </a:stretch>
        </p:blipFill>
        <p:spPr>
          <a:xfrm>
            <a:off x="261089" y="2269553"/>
            <a:ext cx="9212335" cy="799306"/>
          </a:xfrm>
          <a:prstGeom prst="rect">
            <a:avLst/>
          </a:prstGeom>
        </p:spPr>
      </p:pic>
      <p:pic>
        <p:nvPicPr>
          <p:cNvPr id="9" name="Picture 8">
            <a:extLst>
              <a:ext uri="{FF2B5EF4-FFF2-40B4-BE49-F238E27FC236}">
                <a16:creationId xmlns:a16="http://schemas.microsoft.com/office/drawing/2014/main" id="{E165ECD9-B0C4-6078-048B-647D295A3711}"/>
              </a:ext>
            </a:extLst>
          </p:cNvPr>
          <p:cNvPicPr>
            <a:picLocks noChangeAspect="1"/>
          </p:cNvPicPr>
          <p:nvPr/>
        </p:nvPicPr>
        <p:blipFill>
          <a:blip r:embed="rId4"/>
          <a:stretch>
            <a:fillRect/>
          </a:stretch>
        </p:blipFill>
        <p:spPr>
          <a:xfrm>
            <a:off x="559916" y="5454128"/>
            <a:ext cx="9362816" cy="1136913"/>
          </a:xfrm>
          <a:prstGeom prst="rect">
            <a:avLst/>
          </a:prstGeom>
        </p:spPr>
      </p:pic>
      <p:pic>
        <p:nvPicPr>
          <p:cNvPr id="11" name="Picture 10">
            <a:extLst>
              <a:ext uri="{FF2B5EF4-FFF2-40B4-BE49-F238E27FC236}">
                <a16:creationId xmlns:a16="http://schemas.microsoft.com/office/drawing/2014/main" id="{9CDB3D50-47F0-CBC4-A87D-9A408FF3379E}"/>
              </a:ext>
            </a:extLst>
          </p:cNvPr>
          <p:cNvPicPr>
            <a:picLocks noChangeAspect="1"/>
          </p:cNvPicPr>
          <p:nvPr/>
        </p:nvPicPr>
        <p:blipFill>
          <a:blip r:embed="rId5"/>
          <a:stretch>
            <a:fillRect/>
          </a:stretch>
        </p:blipFill>
        <p:spPr>
          <a:xfrm>
            <a:off x="2478098" y="4355971"/>
            <a:ext cx="9437576" cy="719816"/>
          </a:xfrm>
          <a:prstGeom prst="rect">
            <a:avLst/>
          </a:prstGeom>
        </p:spPr>
      </p:pic>
      <p:pic>
        <p:nvPicPr>
          <p:cNvPr id="13" name="Picture 12">
            <a:extLst>
              <a:ext uri="{FF2B5EF4-FFF2-40B4-BE49-F238E27FC236}">
                <a16:creationId xmlns:a16="http://schemas.microsoft.com/office/drawing/2014/main" id="{73E6C7FD-6895-14B6-4D05-14242D449922}"/>
              </a:ext>
            </a:extLst>
          </p:cNvPr>
          <p:cNvPicPr>
            <a:picLocks noChangeAspect="1"/>
          </p:cNvPicPr>
          <p:nvPr/>
        </p:nvPicPr>
        <p:blipFill>
          <a:blip r:embed="rId6"/>
          <a:stretch>
            <a:fillRect/>
          </a:stretch>
        </p:blipFill>
        <p:spPr>
          <a:xfrm>
            <a:off x="559916" y="3057405"/>
            <a:ext cx="11502473" cy="987411"/>
          </a:xfrm>
          <a:prstGeom prst="rect">
            <a:avLst/>
          </a:prstGeom>
        </p:spPr>
      </p:pic>
    </p:spTree>
    <p:extLst>
      <p:ext uri="{BB962C8B-B14F-4D97-AF65-F5344CB8AC3E}">
        <p14:creationId xmlns:p14="http://schemas.microsoft.com/office/powerpoint/2010/main" val="359459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B3EA4-5070-3CDF-3452-2312C1A761D9}"/>
              </a:ext>
            </a:extLst>
          </p:cNvPr>
          <p:cNvSpPr>
            <a:spLocks noGrp="1"/>
          </p:cNvSpPr>
          <p:nvPr>
            <p:ph type="title"/>
          </p:nvPr>
        </p:nvSpPr>
        <p:spPr>
          <a:xfrm>
            <a:off x="686834" y="1153572"/>
            <a:ext cx="3200400" cy="4461163"/>
          </a:xfrm>
        </p:spPr>
        <p:txBody>
          <a:bodyPr>
            <a:normAutofit/>
          </a:bodyPr>
          <a:lstStyle/>
          <a:p>
            <a:r>
              <a:rPr lang="da-DK">
                <a:solidFill>
                  <a:srgbClr val="FFFFFF"/>
                </a:solidFill>
              </a:rPr>
              <a:t>konklusion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323EF46-DF48-28AF-8312-B68D4537DB06}"/>
              </a:ext>
            </a:extLst>
          </p:cNvPr>
          <p:cNvSpPr>
            <a:spLocks noGrp="1"/>
          </p:cNvSpPr>
          <p:nvPr>
            <p:ph idx="1"/>
          </p:nvPr>
        </p:nvSpPr>
        <p:spPr>
          <a:xfrm>
            <a:off x="4447308" y="591344"/>
            <a:ext cx="6906491" cy="5585619"/>
          </a:xfrm>
        </p:spPr>
        <p:txBody>
          <a:bodyPr anchor="ctr">
            <a:normAutofit/>
          </a:bodyPr>
          <a:lstStyle/>
          <a:p>
            <a:r>
              <a:rPr lang="da-DK" dirty="0"/>
              <a:t>Der er identificeret et behov for større fokus på graviditet før, under og efter i ambulatoriet</a:t>
            </a:r>
          </a:p>
          <a:p>
            <a:r>
              <a:rPr lang="da-DK" dirty="0"/>
              <a:t>Der er behov for skriftligt materiale, der informerer – allerede ved egen læge</a:t>
            </a:r>
          </a:p>
          <a:p>
            <a:r>
              <a:rPr lang="da-DK" dirty="0"/>
              <a:t>Der er behov for et øget samarbejde med svangerskabsambulatoriet – kroniker-amb.</a:t>
            </a:r>
          </a:p>
          <a:p>
            <a:r>
              <a:rPr lang="da-DK" dirty="0"/>
              <a:t>Der er vigtigt for patienter med svær astma, at opnå et relationelt behandlingsforløb omkring deres astma</a:t>
            </a:r>
          </a:p>
          <a:p>
            <a:endParaRPr lang="da-DK" dirty="0"/>
          </a:p>
        </p:txBody>
      </p:sp>
    </p:spTree>
    <p:extLst>
      <p:ext uri="{BB962C8B-B14F-4D97-AF65-F5344CB8AC3E}">
        <p14:creationId xmlns:p14="http://schemas.microsoft.com/office/powerpoint/2010/main" val="3933673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1B46-3468-9B34-5FAB-92198539FB4A}"/>
              </a:ext>
            </a:extLst>
          </p:cNvPr>
          <p:cNvSpPr>
            <a:spLocks noGrp="1"/>
          </p:cNvSpPr>
          <p:nvPr>
            <p:ph type="title"/>
          </p:nvPr>
        </p:nvSpPr>
        <p:spPr>
          <a:xfrm>
            <a:off x="6417733" y="490537"/>
            <a:ext cx="5291663" cy="1628775"/>
          </a:xfrm>
        </p:spPr>
        <p:txBody>
          <a:bodyPr anchor="b">
            <a:normAutofit/>
          </a:bodyPr>
          <a:lstStyle/>
          <a:p>
            <a:r>
              <a:rPr lang="da-DK" sz="4000"/>
              <a:t>Håndteringsstrategier af resultater i klinikken</a:t>
            </a:r>
          </a:p>
        </p:txBody>
      </p:sp>
      <p:pic>
        <p:nvPicPr>
          <p:cNvPr id="6" name="Picture 5">
            <a:extLst>
              <a:ext uri="{FF2B5EF4-FFF2-40B4-BE49-F238E27FC236}">
                <a16:creationId xmlns:a16="http://schemas.microsoft.com/office/drawing/2014/main" id="{9A5FF952-AC55-4A18-180A-B5B4022BE243}"/>
              </a:ext>
            </a:extLst>
          </p:cNvPr>
          <p:cNvPicPr>
            <a:picLocks noChangeAspect="1"/>
          </p:cNvPicPr>
          <p:nvPr/>
        </p:nvPicPr>
        <p:blipFill>
          <a:blip r:embed="rId2"/>
          <a:srcRect l="35693" r="4959" b="-2"/>
          <a:stretch>
            <a:fillRect/>
          </a:stretch>
        </p:blipFill>
        <p:spPr>
          <a:xfrm>
            <a:off x="3" y="1587"/>
            <a:ext cx="5201918"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86629B5F-F437-2461-3D1A-04DC4265FE2B}"/>
              </a:ext>
            </a:extLst>
          </p:cNvPr>
          <p:cNvGraphicFramePr>
            <a:graphicFrameLocks noGrp="1"/>
          </p:cNvGraphicFramePr>
          <p:nvPr>
            <p:ph idx="1"/>
            <p:extLst>
              <p:ext uri="{D42A27DB-BD31-4B8C-83A1-F6EECF244321}">
                <p14:modId xmlns:p14="http://schemas.microsoft.com/office/powerpoint/2010/main" val="706945755"/>
              </p:ext>
            </p:extLst>
          </p:nvPr>
        </p:nvGraphicFramePr>
        <p:xfrm>
          <a:off x="5781040" y="2614612"/>
          <a:ext cx="5928357" cy="4151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396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45F0E-8D52-513D-4A16-20C495CD27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C854B4-5352-E776-9912-98F7B4A30591}"/>
              </a:ext>
            </a:extLst>
          </p:cNvPr>
          <p:cNvSpPr txBox="1"/>
          <p:nvPr/>
        </p:nvSpPr>
        <p:spPr>
          <a:xfrm>
            <a:off x="963561" y="902064"/>
            <a:ext cx="10068233" cy="523220"/>
          </a:xfrm>
          <a:prstGeom prst="rect">
            <a:avLst/>
          </a:prstGeom>
          <a:noFill/>
        </p:spPr>
        <p:txBody>
          <a:bodyPr wrap="square">
            <a:spAutoFit/>
          </a:bodyPr>
          <a:lstStyle/>
          <a:p>
            <a:r>
              <a:rPr lang="da-DK" sz="2800" dirty="0"/>
              <a:t>Spørgsmål, kommentarer, refleksioner ?</a:t>
            </a:r>
          </a:p>
        </p:txBody>
      </p:sp>
      <p:pic>
        <p:nvPicPr>
          <p:cNvPr id="7" name="Picture 6">
            <a:extLst>
              <a:ext uri="{FF2B5EF4-FFF2-40B4-BE49-F238E27FC236}">
                <a16:creationId xmlns:a16="http://schemas.microsoft.com/office/drawing/2014/main" id="{043C04CC-9D67-3744-49FC-1C3C12D2DBF8}"/>
              </a:ext>
            </a:extLst>
          </p:cNvPr>
          <p:cNvPicPr>
            <a:picLocks noChangeAspect="1"/>
          </p:cNvPicPr>
          <p:nvPr/>
        </p:nvPicPr>
        <p:blipFill>
          <a:blip r:embed="rId2"/>
          <a:stretch>
            <a:fillRect/>
          </a:stretch>
        </p:blipFill>
        <p:spPr>
          <a:xfrm>
            <a:off x="3721117" y="2017800"/>
            <a:ext cx="4553120" cy="3483595"/>
          </a:xfrm>
          <a:prstGeom prst="rect">
            <a:avLst/>
          </a:prstGeom>
        </p:spPr>
      </p:pic>
      <p:sp>
        <p:nvSpPr>
          <p:cNvPr id="10" name="TextBox 9">
            <a:extLst>
              <a:ext uri="{FF2B5EF4-FFF2-40B4-BE49-F238E27FC236}">
                <a16:creationId xmlns:a16="http://schemas.microsoft.com/office/drawing/2014/main" id="{726EF9F9-5B05-EC72-A669-1F0FBC161C3E}"/>
              </a:ext>
            </a:extLst>
          </p:cNvPr>
          <p:cNvSpPr txBox="1"/>
          <p:nvPr/>
        </p:nvSpPr>
        <p:spPr>
          <a:xfrm>
            <a:off x="2565891" y="6093912"/>
            <a:ext cx="6096000" cy="646331"/>
          </a:xfrm>
          <a:prstGeom prst="rect">
            <a:avLst/>
          </a:prstGeom>
          <a:noFill/>
        </p:spPr>
        <p:txBody>
          <a:bodyPr wrap="square">
            <a:spAutoFit/>
          </a:bodyPr>
          <a:lstStyle/>
          <a:p>
            <a:r>
              <a:rPr lang="da-DK" dirty="0"/>
              <a:t>Specialeafhandling , kandidat i jordemodervidenskab ved Karina Kjærsgaard Jørgensen</a:t>
            </a:r>
          </a:p>
        </p:txBody>
      </p:sp>
    </p:spTree>
    <p:extLst>
      <p:ext uri="{BB962C8B-B14F-4D97-AF65-F5344CB8AC3E}">
        <p14:creationId xmlns:p14="http://schemas.microsoft.com/office/powerpoint/2010/main" val="295075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5C6FB-4484-61F7-880E-5449377A4BB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E6587FF-A6D8-6F00-A74F-DBCB669E741A}"/>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4200" dirty="0"/>
              <a:t> </a:t>
            </a:r>
            <a:br>
              <a:rPr lang="en-US" sz="4200" dirty="0"/>
            </a:br>
            <a:r>
              <a:rPr lang="en-US" sz="4200" b="1" dirty="0" err="1"/>
              <a:t>Sygepleje</a:t>
            </a:r>
            <a:r>
              <a:rPr lang="en-US" sz="4200" b="1" dirty="0"/>
              <a:t> - </a:t>
            </a:r>
            <a:r>
              <a:rPr lang="en-US" sz="4200" b="1" dirty="0" err="1"/>
              <a:t>Udvikling</a:t>
            </a:r>
            <a:r>
              <a:rPr lang="en-US" sz="4200" b="1" dirty="0"/>
              <a:t>, </a:t>
            </a:r>
            <a:r>
              <a:rPr lang="en-US" sz="4200" b="1" dirty="0" err="1"/>
              <a:t>Projekter</a:t>
            </a:r>
            <a:r>
              <a:rPr lang="en-US" sz="4200" b="1" dirty="0"/>
              <a:t> </a:t>
            </a:r>
            <a:r>
              <a:rPr lang="en-US" sz="4200" b="1" dirty="0" err="1"/>
              <a:t>og</a:t>
            </a:r>
            <a:r>
              <a:rPr lang="en-US" sz="4200" b="1" dirty="0"/>
              <a:t> </a:t>
            </a:r>
            <a:r>
              <a:rPr lang="en-US" sz="4200" b="1" dirty="0" err="1"/>
              <a:t>Forskning</a:t>
            </a:r>
            <a:br>
              <a:rPr lang="en-US" sz="4200" b="1" dirty="0"/>
            </a:br>
            <a:r>
              <a:rPr lang="en-US" sz="4200" b="1" dirty="0"/>
              <a:t>Lungemedicinsk Afdeling J, OUH</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splash of colors on a white surface">
            <a:extLst>
              <a:ext uri="{FF2B5EF4-FFF2-40B4-BE49-F238E27FC236}">
                <a16:creationId xmlns:a16="http://schemas.microsoft.com/office/drawing/2014/main" id="{8457C525-0F11-9429-1EAD-5BCE9B11ADED}"/>
              </a:ext>
            </a:extLst>
          </p:cNvPr>
          <p:cNvPicPr>
            <a:picLocks noChangeAspect="1"/>
          </p:cNvPicPr>
          <p:nvPr/>
        </p:nvPicPr>
        <p:blipFill>
          <a:blip r:embed="rId4"/>
          <a:srcRect r="25001" b="1"/>
          <a:stretch>
            <a:fillRect/>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Pladsholder til dato 2">
            <a:extLst>
              <a:ext uri="{FF2B5EF4-FFF2-40B4-BE49-F238E27FC236}">
                <a16:creationId xmlns:a16="http://schemas.microsoft.com/office/drawing/2014/main" id="{40F8FAC9-8229-E911-2121-FCA5A6408CE2}"/>
              </a:ext>
            </a:extLst>
          </p:cNvPr>
          <p:cNvSpPr>
            <a:spLocks noGrp="1"/>
          </p:cNvSpPr>
          <p:nvPr>
            <p:ph type="dt" sz="half" idx="4294967295"/>
          </p:nvPr>
        </p:nvSpPr>
        <p:spPr>
          <a:xfrm>
            <a:off x="0" y="6912000"/>
            <a:ext cx="0" cy="0"/>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4957A0E-FA20-4CE6-9ABE-A816EF9E2568}" type="datetime1">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14-03-2026</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custData r:id="rId1"/>
      <p:custData r:id="rId2"/>
    </p:custDataLst>
    <p:extLst>
      <p:ext uri="{BB962C8B-B14F-4D97-AF65-F5344CB8AC3E}">
        <p14:creationId xmlns:p14="http://schemas.microsoft.com/office/powerpoint/2010/main" val="203738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0836548-8375-43E9-93FB-1CB9C52E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illede 9" descr="Et billede, der indeholder emblem, symbol, logo, Varemærke&#10;&#10;AI-genereret indhold kan være ukorrekt.">
            <a:extLst>
              <a:ext uri="{FF2B5EF4-FFF2-40B4-BE49-F238E27FC236}">
                <a16:creationId xmlns:a16="http://schemas.microsoft.com/office/drawing/2014/main" id="{2D8570AE-F8B3-70D4-0056-CDAFF2073D4D}"/>
              </a:ext>
            </a:extLst>
          </p:cNvPr>
          <p:cNvPicPr>
            <a:picLocks noChangeAspect="1"/>
          </p:cNvPicPr>
          <p:nvPr/>
        </p:nvPicPr>
        <p:blipFill>
          <a:blip r:embed="rId2">
            <a:extLst>
              <a:ext uri="{28A0092B-C50C-407E-A947-70E740481C1C}">
                <a14:useLocalDpi xmlns:a14="http://schemas.microsoft.com/office/drawing/2010/main" val="0"/>
              </a:ext>
            </a:extLst>
          </a:blip>
          <a:srcRect t="558" r="-3" b="2102"/>
          <a:stretch>
            <a:fillRect/>
          </a:stretch>
        </p:blipFill>
        <p:spPr>
          <a:xfrm>
            <a:off x="4638003" y="150071"/>
            <a:ext cx="2035281" cy="1981096"/>
          </a:xfrm>
          <a:prstGeom prst="rect">
            <a:avLst/>
          </a:prstGeom>
        </p:spPr>
      </p:pic>
      <p:pic>
        <p:nvPicPr>
          <p:cNvPr id="8" name="Billede 7" descr="Et billede, der indeholder udendørs, græs, sky, hus&#10;&#10;AI-genereret indhold kan være ukorrekt.">
            <a:extLst>
              <a:ext uri="{FF2B5EF4-FFF2-40B4-BE49-F238E27FC236}">
                <a16:creationId xmlns:a16="http://schemas.microsoft.com/office/drawing/2014/main" id="{7EE5F515-4380-43F4-4E4E-7290BD0DB157}"/>
              </a:ext>
            </a:extLst>
          </p:cNvPr>
          <p:cNvPicPr>
            <a:picLocks noChangeAspect="1"/>
          </p:cNvPicPr>
          <p:nvPr/>
        </p:nvPicPr>
        <p:blipFill>
          <a:blip r:embed="rId3" cstate="print">
            <a:extLst>
              <a:ext uri="{28A0092B-C50C-407E-A947-70E740481C1C}">
                <a14:useLocalDpi xmlns:a14="http://schemas.microsoft.com/office/drawing/2010/main" val="0"/>
              </a:ext>
            </a:extLst>
          </a:blip>
          <a:srcRect t="1679" r="1" b="5961"/>
          <a:stretch>
            <a:fillRect/>
          </a:stretch>
        </p:blipFill>
        <p:spPr>
          <a:xfrm>
            <a:off x="715108" y="2477884"/>
            <a:ext cx="6223821" cy="4311290"/>
          </a:xfrm>
          <a:prstGeom prst="rect">
            <a:avLst/>
          </a:prstGeom>
        </p:spPr>
      </p:pic>
      <p:pic>
        <p:nvPicPr>
          <p:cNvPr id="6" name="Billede 5" descr="Et billede, der indeholder tøj, smil, Ansigt, person&#10;&#10;AI-genereret indhold kan være ukorrekt.">
            <a:extLst>
              <a:ext uri="{FF2B5EF4-FFF2-40B4-BE49-F238E27FC236}">
                <a16:creationId xmlns:a16="http://schemas.microsoft.com/office/drawing/2014/main" id="{5EE63FE9-62BF-03DA-EE24-5A672027E80F}"/>
              </a:ext>
            </a:extLst>
          </p:cNvPr>
          <p:cNvPicPr>
            <a:picLocks noChangeAspect="1"/>
          </p:cNvPicPr>
          <p:nvPr/>
        </p:nvPicPr>
        <p:blipFill>
          <a:blip r:embed="rId4" cstate="print">
            <a:extLst>
              <a:ext uri="{28A0092B-C50C-407E-A947-70E740481C1C}">
                <a14:useLocalDpi xmlns:a14="http://schemas.microsoft.com/office/drawing/2010/main" val="0"/>
              </a:ext>
            </a:extLst>
          </a:blip>
          <a:srcRect t="16751" b="16755"/>
          <a:stretch>
            <a:fillRect/>
          </a:stretch>
        </p:blipFill>
        <p:spPr>
          <a:xfrm rot="5400000">
            <a:off x="6345587" y="1648037"/>
            <a:ext cx="6858000" cy="3561926"/>
          </a:xfrm>
          <a:prstGeom prst="rect">
            <a:avLst/>
          </a:prstGeom>
        </p:spPr>
      </p:pic>
      <p:sp>
        <p:nvSpPr>
          <p:cNvPr id="5" name="TextBox 4">
            <a:extLst>
              <a:ext uri="{FF2B5EF4-FFF2-40B4-BE49-F238E27FC236}">
                <a16:creationId xmlns:a16="http://schemas.microsoft.com/office/drawing/2014/main" id="{5062F530-CDD1-4FA9-836B-7EA8CB59485C}"/>
              </a:ext>
            </a:extLst>
          </p:cNvPr>
          <p:cNvSpPr txBox="1"/>
          <p:nvPr/>
        </p:nvSpPr>
        <p:spPr>
          <a:xfrm>
            <a:off x="636450" y="550607"/>
            <a:ext cx="3964499" cy="954107"/>
          </a:xfrm>
          <a:prstGeom prst="rect">
            <a:avLst/>
          </a:prstGeom>
          <a:noFill/>
        </p:spPr>
        <p:txBody>
          <a:bodyPr wrap="square" rtlCol="0">
            <a:spAutoFit/>
          </a:bodyPr>
          <a:lstStyle/>
          <a:p>
            <a:r>
              <a:rPr lang="da-DK" sz="2800" b="1" dirty="0"/>
              <a:t>Odense Respiratory Research Unit (ODIN)</a:t>
            </a:r>
          </a:p>
        </p:txBody>
      </p:sp>
    </p:spTree>
    <p:extLst>
      <p:ext uri="{BB962C8B-B14F-4D97-AF65-F5344CB8AC3E}">
        <p14:creationId xmlns:p14="http://schemas.microsoft.com/office/powerpoint/2010/main" val="337729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6B8CEB3-9EF9-BE44-6735-472D7F9DBDC8}"/>
              </a:ext>
            </a:extLst>
          </p:cNvPr>
          <p:cNvSpPr>
            <a:spLocks noGrp="1"/>
          </p:cNvSpPr>
          <p:nvPr>
            <p:ph type="title"/>
          </p:nvPr>
        </p:nvSpPr>
        <p:spPr>
          <a:xfrm>
            <a:off x="5894962" y="479493"/>
            <a:ext cx="5458838" cy="1325563"/>
          </a:xfrm>
        </p:spPr>
        <p:txBody>
          <a:bodyPr>
            <a:normAutofit/>
          </a:bodyPr>
          <a:lstStyle/>
          <a:p>
            <a:r>
              <a:rPr lang="da-DK" dirty="0"/>
              <a:t>Samarbejde på tværs</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Billede 4">
            <a:extLst>
              <a:ext uri="{FF2B5EF4-FFF2-40B4-BE49-F238E27FC236}">
                <a16:creationId xmlns:a16="http://schemas.microsoft.com/office/drawing/2014/main" id="{363F71F2-5D53-3ECB-0CBF-9B3FA28A927C}"/>
              </a:ext>
            </a:extLst>
          </p:cNvPr>
          <p:cNvPicPr>
            <a:picLocks noChangeAspect="1"/>
          </p:cNvPicPr>
          <p:nvPr/>
        </p:nvPicPr>
        <p:blipFill>
          <a:blip r:embed="rId2"/>
          <a:stretch>
            <a:fillRect/>
          </a:stretch>
        </p:blipFill>
        <p:spPr>
          <a:xfrm>
            <a:off x="703182" y="959928"/>
            <a:ext cx="4777381" cy="47684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Pladsholder til indhold 2">
            <a:extLst>
              <a:ext uri="{FF2B5EF4-FFF2-40B4-BE49-F238E27FC236}">
                <a16:creationId xmlns:a16="http://schemas.microsoft.com/office/drawing/2014/main" id="{6AA9398E-69D7-2A77-EF15-2E1F9E0CB92A}"/>
              </a:ext>
            </a:extLst>
          </p:cNvPr>
          <p:cNvSpPr>
            <a:spLocks noGrp="1"/>
          </p:cNvSpPr>
          <p:nvPr>
            <p:ph idx="1"/>
          </p:nvPr>
        </p:nvSpPr>
        <p:spPr>
          <a:xfrm>
            <a:off x="5894962" y="1984443"/>
            <a:ext cx="5458838" cy="4192520"/>
          </a:xfrm>
        </p:spPr>
        <p:txBody>
          <a:bodyPr>
            <a:normAutofit/>
          </a:bodyPr>
          <a:lstStyle/>
          <a:p>
            <a:r>
              <a:rPr lang="da-DK" dirty="0"/>
              <a:t>Kandidatstuderende projektforløb og speciale </a:t>
            </a:r>
          </a:p>
          <a:p>
            <a:r>
              <a:rPr lang="da-DK" dirty="0"/>
              <a:t>Kandidat i jordemodervidenskab</a:t>
            </a:r>
          </a:p>
          <a:p>
            <a:r>
              <a:rPr lang="da-DK" dirty="0"/>
              <a:t>Tværfaglig ambulatorium</a:t>
            </a:r>
          </a:p>
          <a:p>
            <a:r>
              <a:rPr lang="da-DK" dirty="0"/>
              <a:t>Læger, sygeplejersker jordemoder, fysioterapeuter, ergoterapeuter et.</a:t>
            </a:r>
          </a:p>
          <a:p>
            <a:endParaRPr lang="da-DK" dirty="0"/>
          </a:p>
        </p:txBody>
      </p:sp>
    </p:spTree>
    <p:extLst>
      <p:ext uri="{BB962C8B-B14F-4D97-AF65-F5344CB8AC3E}">
        <p14:creationId xmlns:p14="http://schemas.microsoft.com/office/powerpoint/2010/main" val="146121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334884DF-0ED0-65A1-D524-AF6BD67B0B02}"/>
              </a:ext>
            </a:extLst>
          </p:cNvPr>
          <p:cNvSpPr>
            <a:spLocks noGrp="1"/>
          </p:cNvSpPr>
          <p:nvPr>
            <p:ph type="dt" sz="half" idx="2"/>
          </p:nvPr>
        </p:nvSpPr>
        <p:spPr>
          <a:xfrm>
            <a:off x="0" y="691200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957A0E-FA20-4CE6-9ABE-A816EF9E2568}" type="datetime1">
              <a:rPr kumimoji="0" lang="da-DK" sz="100" b="0" i="0" u="none" strike="noStrike" kern="1200" cap="none" spc="0" normalizeH="0" baseline="0" noProof="0" smtClean="0">
                <a:ln>
                  <a:noFill/>
                </a:ln>
                <a:no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14-03-2026</a:t>
            </a:fld>
            <a:endParaRPr kumimoji="0" lang="da-DK" sz="100" b="0" i="0" u="none" strike="noStrike" kern="1200" cap="none" spc="0" normalizeH="0" baseline="0" noProof="0" dirty="0">
              <a:ln>
                <a:noFill/>
              </a:ln>
              <a:no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4B6F6D1-E19D-9478-DC27-6223367C116C}"/>
              </a:ext>
            </a:extLst>
          </p:cNvPr>
          <p:cNvSpPr txBox="1"/>
          <p:nvPr/>
        </p:nvSpPr>
        <p:spPr>
          <a:xfrm>
            <a:off x="692022" y="296472"/>
            <a:ext cx="2993570"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Kvalitative Forskningsmetoder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E9AAA5B4-C6AB-DA47-2AC4-0559A764A507}"/>
              </a:ext>
            </a:extLst>
          </p:cNvPr>
          <p:cNvGraphicFramePr/>
          <p:nvPr/>
        </p:nvGraphicFramePr>
        <p:xfrm>
          <a:off x="4738146" y="301876"/>
          <a:ext cx="3352255" cy="16720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F230D49B-5DDD-CF00-E5D9-C173F149CE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022" y="1292252"/>
            <a:ext cx="3194694" cy="1205955"/>
          </a:xfrm>
          <a:prstGeom prst="rect">
            <a:avLst/>
          </a:prstGeom>
        </p:spPr>
      </p:pic>
      <p:sp>
        <p:nvSpPr>
          <p:cNvPr id="15" name="TextBox 14">
            <a:extLst>
              <a:ext uri="{FF2B5EF4-FFF2-40B4-BE49-F238E27FC236}">
                <a16:creationId xmlns:a16="http://schemas.microsoft.com/office/drawing/2014/main" id="{6135F6EF-DEF7-550A-AED0-5F6DC55B4CBD}"/>
              </a:ext>
            </a:extLst>
          </p:cNvPr>
          <p:cNvSpPr txBox="1"/>
          <p:nvPr/>
        </p:nvSpPr>
        <p:spPr>
          <a:xfrm>
            <a:off x="447870" y="2498207"/>
            <a:ext cx="6475444" cy="42780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PLUSlife - Citizen and family perspectives on screening for lung cancer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Når graviditet og astma mødes: En kvalitativ undersøgelse af kvinders oplevelser i et lungemedicinsk forløb i et kritisk psykologisk perspektiv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Patientperspektiv på en telemedicinsk løsning til ambulante sygeplejekonsultationer til patienter med Idiopatisk </a:t>
            </a:r>
            <a:r>
              <a:rPr kumimoji="0" lang="da-DK" sz="1600" b="0" i="0" u="none" strike="noStrike" kern="1200" cap="none" spc="0" normalizeH="0" baseline="0" noProof="0" dirty="0" err="1">
                <a:ln>
                  <a:noFill/>
                </a:ln>
                <a:solidFill>
                  <a:prstClr val="black"/>
                </a:solidFill>
                <a:effectLst/>
                <a:uLnTx/>
                <a:uFillTx/>
                <a:latin typeface="Calibri" panose="020F0502020204030204"/>
                <a:ea typeface="+mn-ea"/>
                <a:cs typeface="+mn-cs"/>
              </a:rPr>
              <a:t>Pulmonal</a:t>
            </a: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 Fibrose (IPF)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Health professionals' perspective on simulation in-situ training as a method for improving care and treatment in respiratory medicine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B5962814-4919-8302-F235-FB18284198A4}"/>
              </a:ext>
            </a:extLst>
          </p:cNvPr>
          <p:cNvSpPr txBox="1"/>
          <p:nvPr/>
        </p:nvSpPr>
        <p:spPr>
          <a:xfrm>
            <a:off x="8741199" y="4114800"/>
            <a:ext cx="3182717" cy="221599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rPr>
              <a:t>ODIN domæneansvarlig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rPr>
              <a:t>Sygeplejeforskning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rPr>
              <a:t>Kvalitative forskningsmetoder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rPr>
              <a:t>Patient og brugerinvolvering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Helle Marie Christensen</a:t>
            </a:r>
          </a:p>
        </p:txBody>
      </p:sp>
      <p:pic>
        <p:nvPicPr>
          <p:cNvPr id="9" name="Picture 8">
            <a:extLst>
              <a:ext uri="{FF2B5EF4-FFF2-40B4-BE49-F238E27FC236}">
                <a16:creationId xmlns:a16="http://schemas.microsoft.com/office/drawing/2014/main" id="{5C87BD6C-E128-F440-F9B8-6ABA7E56F117}"/>
              </a:ext>
            </a:extLst>
          </p:cNvPr>
          <p:cNvPicPr>
            <a:picLocks noChangeAspect="1"/>
          </p:cNvPicPr>
          <p:nvPr/>
        </p:nvPicPr>
        <p:blipFill>
          <a:blip r:embed="rId10"/>
          <a:stretch>
            <a:fillRect/>
          </a:stretch>
        </p:blipFill>
        <p:spPr>
          <a:xfrm>
            <a:off x="3287095" y="6126379"/>
            <a:ext cx="1199242" cy="623606"/>
          </a:xfrm>
          <a:prstGeom prst="rect">
            <a:avLst/>
          </a:prstGeom>
        </p:spPr>
      </p:pic>
      <p:pic>
        <p:nvPicPr>
          <p:cNvPr id="10" name="Picture 9">
            <a:extLst>
              <a:ext uri="{FF2B5EF4-FFF2-40B4-BE49-F238E27FC236}">
                <a16:creationId xmlns:a16="http://schemas.microsoft.com/office/drawing/2014/main" id="{39940762-DC73-461C-026A-B4442ED392F8}"/>
              </a:ext>
            </a:extLst>
          </p:cNvPr>
          <p:cNvPicPr>
            <a:picLocks noChangeAspect="1"/>
          </p:cNvPicPr>
          <p:nvPr/>
        </p:nvPicPr>
        <p:blipFill>
          <a:blip r:embed="rId11"/>
          <a:stretch>
            <a:fillRect/>
          </a:stretch>
        </p:blipFill>
        <p:spPr>
          <a:xfrm>
            <a:off x="6807026" y="6300824"/>
            <a:ext cx="1638300" cy="228600"/>
          </a:xfrm>
          <a:prstGeom prst="rect">
            <a:avLst/>
          </a:prstGeom>
        </p:spPr>
      </p:pic>
      <p:pic>
        <p:nvPicPr>
          <p:cNvPr id="12" name="Billede 11">
            <a:extLst>
              <a:ext uri="{FF2B5EF4-FFF2-40B4-BE49-F238E27FC236}">
                <a16:creationId xmlns:a16="http://schemas.microsoft.com/office/drawing/2014/main" id="{13E8EF4E-E643-63C6-ED3D-3169E601CC11}"/>
              </a:ext>
            </a:extLst>
          </p:cNvPr>
          <p:cNvPicPr>
            <a:picLocks noChangeAspect="1"/>
          </p:cNvPicPr>
          <p:nvPr/>
        </p:nvPicPr>
        <p:blipFill>
          <a:blip r:embed="rId12"/>
          <a:stretch>
            <a:fillRect/>
          </a:stretch>
        </p:blipFill>
        <p:spPr>
          <a:xfrm>
            <a:off x="7177148" y="2706025"/>
            <a:ext cx="1522012" cy="2283763"/>
          </a:xfrm>
          <a:prstGeom prst="rect">
            <a:avLst/>
          </a:prstGeom>
        </p:spPr>
      </p:pic>
      <p:pic>
        <p:nvPicPr>
          <p:cNvPr id="13" name="Billede 12" descr="Et billede, der indeholder emblem, symbol, logo, Varemærke&#10;&#10;AI-genereret indhold kan være ukorrekt.">
            <a:extLst>
              <a:ext uri="{FF2B5EF4-FFF2-40B4-BE49-F238E27FC236}">
                <a16:creationId xmlns:a16="http://schemas.microsoft.com/office/drawing/2014/main" id="{508A8658-35C3-3AE4-F8D7-8982BAB6E26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05241" y="485891"/>
            <a:ext cx="2818675" cy="2818675"/>
          </a:xfrm>
          <a:prstGeom prst="rect">
            <a:avLst/>
          </a:prstGeom>
        </p:spPr>
      </p:pic>
    </p:spTree>
    <p:custDataLst>
      <p:custData r:id="rId1"/>
      <p:custData r:id="rId2"/>
    </p:custDataLst>
    <p:extLst>
      <p:ext uri="{BB962C8B-B14F-4D97-AF65-F5344CB8AC3E}">
        <p14:creationId xmlns:p14="http://schemas.microsoft.com/office/powerpoint/2010/main" val="290449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100F9371-603B-D0E3-7DBB-2894E5C364A0}"/>
              </a:ext>
            </a:extLst>
          </p:cNvPr>
          <p:cNvSpPr txBox="1"/>
          <p:nvPr/>
        </p:nvSpPr>
        <p:spPr>
          <a:xfrm>
            <a:off x="631371" y="381000"/>
            <a:ext cx="4898572" cy="523220"/>
          </a:xfrm>
          <a:prstGeom prst="rect">
            <a:avLst/>
          </a:prstGeom>
          <a:noFill/>
        </p:spPr>
        <p:txBody>
          <a:bodyPr wrap="square" rtlCol="0">
            <a:spAutoFit/>
          </a:bodyPr>
          <a:lstStyle/>
          <a:p>
            <a:r>
              <a:rPr lang="da-DK" sz="2800" dirty="0">
                <a:latin typeface="Amasis MT Pro Black" panose="02040A04050005020304" pitchFamily="18" charset="0"/>
              </a:rPr>
              <a:t>Program</a:t>
            </a:r>
          </a:p>
        </p:txBody>
      </p:sp>
      <p:sp>
        <p:nvSpPr>
          <p:cNvPr id="6" name="Tekstfelt 5">
            <a:extLst>
              <a:ext uri="{FF2B5EF4-FFF2-40B4-BE49-F238E27FC236}">
                <a16:creationId xmlns:a16="http://schemas.microsoft.com/office/drawing/2014/main" id="{BA0EA09D-5496-79E0-0002-BDC5132970C9}"/>
              </a:ext>
            </a:extLst>
          </p:cNvPr>
          <p:cNvSpPr txBox="1"/>
          <p:nvPr/>
        </p:nvSpPr>
        <p:spPr>
          <a:xfrm>
            <a:off x="1556922" y="1859339"/>
            <a:ext cx="6705600" cy="3416320"/>
          </a:xfrm>
          <a:prstGeom prst="rect">
            <a:avLst/>
          </a:prstGeom>
          <a:noFill/>
        </p:spPr>
        <p:txBody>
          <a:bodyPr wrap="square" rtlCol="0">
            <a:spAutoFit/>
          </a:bodyPr>
          <a:lstStyle/>
          <a:p>
            <a:pPr marL="285750" indent="-285750">
              <a:buFont typeface="Arial" panose="020B0604020202020204" pitchFamily="34" charset="0"/>
              <a:buChar char="•"/>
            </a:pPr>
            <a:endParaRPr lang="da-DK"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Samarbejde på tværs</a:t>
            </a:r>
          </a:p>
          <a:p>
            <a:pPr marL="285750" indent="-285750">
              <a:buFont typeface="Arial" panose="020B0604020202020204" pitchFamily="34" charset="0"/>
              <a:buChar char="•"/>
            </a:pPr>
            <a:endParaRPr lang="da-DK"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Præsentation af projektets baggrund</a:t>
            </a:r>
          </a:p>
          <a:p>
            <a:pPr marL="285750" indent="-285750">
              <a:buFont typeface="Arial" panose="020B0604020202020204" pitchFamily="34" charset="0"/>
              <a:buChar char="•"/>
            </a:pPr>
            <a:endParaRPr lang="da-DK"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Resultater</a:t>
            </a:r>
          </a:p>
          <a:p>
            <a:pPr marL="285750" indent="-285750">
              <a:buFont typeface="Arial" panose="020B0604020202020204" pitchFamily="34" charset="0"/>
              <a:buChar char="•"/>
            </a:pPr>
            <a:endParaRPr lang="da-DK"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Konklusion</a:t>
            </a:r>
          </a:p>
          <a:p>
            <a:pPr marL="285750" indent="-285750">
              <a:buFont typeface="Arial" panose="020B0604020202020204" pitchFamily="34" charset="0"/>
              <a:buChar char="•"/>
            </a:pPr>
            <a:endParaRPr lang="da-DK"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Betydning for klinisk praksis</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pic>
        <p:nvPicPr>
          <p:cNvPr id="7" name="Picture 1" descr="Isoleret Twigs og blomster på en hvid overflade">
            <a:extLst>
              <a:ext uri="{FF2B5EF4-FFF2-40B4-BE49-F238E27FC236}">
                <a16:creationId xmlns:a16="http://schemas.microsoft.com/office/drawing/2014/main" id="{73F20525-7AB3-73AE-2249-2C3F064B158A}"/>
              </a:ext>
            </a:extLst>
          </p:cNvPr>
          <p:cNvPicPr>
            <a:picLocks noChangeAspect="1"/>
          </p:cNvPicPr>
          <p:nvPr/>
        </p:nvPicPr>
        <p:blipFill>
          <a:blip r:embed="rId2"/>
          <a:srcRect t="19370"/>
          <a:stretch>
            <a:fillRect/>
          </a:stretch>
        </p:blipFill>
        <p:spPr>
          <a:xfrm rot="482542">
            <a:off x="5524081" y="2853550"/>
            <a:ext cx="6360478" cy="3577107"/>
          </a:xfrm>
          <a:prstGeom prst="rect">
            <a:avLst/>
          </a:prstGeom>
        </p:spPr>
      </p:pic>
    </p:spTree>
    <p:extLst>
      <p:ext uri="{BB962C8B-B14F-4D97-AF65-F5344CB8AC3E}">
        <p14:creationId xmlns:p14="http://schemas.microsoft.com/office/powerpoint/2010/main" val="187117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kstfelt 5">
            <a:extLst>
              <a:ext uri="{FF2B5EF4-FFF2-40B4-BE49-F238E27FC236}">
                <a16:creationId xmlns:a16="http://schemas.microsoft.com/office/drawing/2014/main" id="{28274205-6AF2-9F68-2FCB-5CA20500BF8B}"/>
              </a:ext>
            </a:extLst>
          </p:cNvPr>
          <p:cNvSpPr txBox="1"/>
          <p:nvPr/>
        </p:nvSpPr>
        <p:spPr>
          <a:xfrm>
            <a:off x="631371" y="381000"/>
            <a:ext cx="4898572" cy="523220"/>
          </a:xfrm>
          <a:prstGeom prst="rect">
            <a:avLst/>
          </a:prstGeom>
          <a:noFill/>
        </p:spPr>
        <p:txBody>
          <a:bodyPr wrap="square" rtlCol="0">
            <a:spAutoFit/>
          </a:bodyPr>
          <a:lstStyle/>
          <a:p>
            <a:r>
              <a:rPr lang="da-DK" sz="2800" dirty="0">
                <a:latin typeface="Amasis MT Pro Black" panose="02040A04050005020304" pitchFamily="18" charset="0"/>
              </a:rPr>
              <a:t>Baggrund for projektet</a:t>
            </a:r>
          </a:p>
        </p:txBody>
      </p:sp>
      <p:pic>
        <p:nvPicPr>
          <p:cNvPr id="7" name="Billede 6">
            <a:extLst>
              <a:ext uri="{FF2B5EF4-FFF2-40B4-BE49-F238E27FC236}">
                <a16:creationId xmlns:a16="http://schemas.microsoft.com/office/drawing/2014/main" id="{CD2BE8CF-76CD-DA44-5791-66BAC91654F8}"/>
              </a:ext>
            </a:extLst>
          </p:cNvPr>
          <p:cNvPicPr>
            <a:picLocks noChangeAspect="1"/>
          </p:cNvPicPr>
          <p:nvPr/>
        </p:nvPicPr>
        <p:blipFill>
          <a:blip r:embed="rId2"/>
          <a:stretch>
            <a:fillRect/>
          </a:stretch>
        </p:blipFill>
        <p:spPr>
          <a:xfrm>
            <a:off x="377757" y="1658846"/>
            <a:ext cx="7457544" cy="4178878"/>
          </a:xfrm>
          <a:prstGeom prst="rect">
            <a:avLst/>
          </a:prstGeom>
        </p:spPr>
      </p:pic>
      <p:sp>
        <p:nvSpPr>
          <p:cNvPr id="9" name="Tekstfelt 8">
            <a:extLst>
              <a:ext uri="{FF2B5EF4-FFF2-40B4-BE49-F238E27FC236}">
                <a16:creationId xmlns:a16="http://schemas.microsoft.com/office/drawing/2014/main" id="{69DD94C2-0514-B94B-A925-BFFAA4A30AB0}"/>
              </a:ext>
            </a:extLst>
          </p:cNvPr>
          <p:cNvSpPr txBox="1"/>
          <p:nvPr/>
        </p:nvSpPr>
        <p:spPr>
          <a:xfrm>
            <a:off x="7985164" y="1285219"/>
            <a:ext cx="3734888" cy="4407657"/>
          </a:xfrm>
          <a:prstGeom prst="rect">
            <a:avLst/>
          </a:prstGeom>
        </p:spPr>
        <p:txBody>
          <a:bodyPr vert="horz" lIns="91440" tIns="45720" rIns="91440" bIns="45720" rtlCol="0">
            <a:normAutofit/>
          </a:bodyPr>
          <a:lstStyle/>
          <a:p>
            <a:pPr defTabSz="914400">
              <a:spcBef>
                <a:spcPts val="1000"/>
              </a:spcBef>
              <a:buClr>
                <a:schemeClr val="accent2"/>
              </a:buClr>
            </a:pP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I Danmark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har</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ca. 450.000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mennesker</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astma</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(8%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af</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befolkningen</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hvilket</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gør</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det til den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mest</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udbredte</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kroniske</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sygdom</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Blandt</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personer</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i</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den fertile alder (18-39 </a:t>
            </a:r>
            <a:r>
              <a:rPr lang="en-US" sz="2400" i="0" dirty="0" err="1">
                <a:effectLst/>
                <a:latin typeface="Times New Roman" panose="02020603050405020304" pitchFamily="18" charset="0"/>
                <a:ea typeface="STXinwei" panose="020B0503020204020204" pitchFamily="2" charset="-122"/>
                <a:cs typeface="Times New Roman" panose="02020603050405020304" pitchFamily="18" charset="0"/>
              </a:rPr>
              <a:t>år</a:t>
            </a:r>
            <a:r>
              <a:rPr lang="en-US" sz="2400" i="0" dirty="0">
                <a:effectLst/>
                <a:latin typeface="Times New Roman" panose="02020603050405020304" pitchFamily="18" charset="0"/>
                <a:ea typeface="STXinwei" panose="020B0503020204020204" pitchFamily="2" charset="-122"/>
                <a:cs typeface="Times New Roman" panose="02020603050405020304" pitchFamily="18" charset="0"/>
              </a:rPr>
              <a:t>) er </a:t>
            </a:r>
            <a:r>
              <a:rPr lang="en-US" sz="2400" b="1" i="0" dirty="0" err="1">
                <a:effectLst/>
                <a:latin typeface="Times New Roman" panose="02020603050405020304" pitchFamily="18" charset="0"/>
                <a:ea typeface="STXinwei" panose="020B0503020204020204" pitchFamily="2" charset="-122"/>
                <a:cs typeface="Times New Roman" panose="02020603050405020304" pitchFamily="18" charset="0"/>
              </a:rPr>
              <a:t>andelen</a:t>
            </a:r>
            <a:r>
              <a:rPr lang="en-US" sz="2400" b="1" i="0" dirty="0">
                <a:effectLst/>
                <a:latin typeface="Times New Roman" panose="02020603050405020304" pitchFamily="18" charset="0"/>
                <a:ea typeface="STXinwei" panose="020B0503020204020204" pitchFamily="2" charset="-122"/>
                <a:cs typeface="Times New Roman" panose="02020603050405020304" pitchFamily="18" charset="0"/>
              </a:rPr>
              <a:t> med </a:t>
            </a:r>
            <a:r>
              <a:rPr lang="en-US" sz="2400" b="1" i="0" dirty="0" err="1">
                <a:effectLst/>
                <a:latin typeface="Times New Roman" panose="02020603050405020304" pitchFamily="18" charset="0"/>
                <a:ea typeface="STXinwei" panose="020B0503020204020204" pitchFamily="2" charset="-122"/>
                <a:cs typeface="Times New Roman" panose="02020603050405020304" pitchFamily="18" charset="0"/>
              </a:rPr>
              <a:t>astma</a:t>
            </a:r>
            <a:r>
              <a:rPr lang="en-US" sz="2400" b="1"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b="1" i="0" dirty="0" err="1">
                <a:effectLst/>
                <a:latin typeface="Times New Roman" panose="02020603050405020304" pitchFamily="18" charset="0"/>
                <a:ea typeface="STXinwei" panose="020B0503020204020204" pitchFamily="2" charset="-122"/>
                <a:cs typeface="Times New Roman" panose="02020603050405020304" pitchFamily="18" charset="0"/>
              </a:rPr>
              <a:t>steget</a:t>
            </a:r>
            <a:r>
              <a:rPr lang="en-US" sz="2400" b="1" i="0" dirty="0">
                <a:effectLst/>
                <a:latin typeface="Times New Roman" panose="02020603050405020304" pitchFamily="18" charset="0"/>
                <a:ea typeface="STXinwei" panose="020B0503020204020204" pitchFamily="2" charset="-122"/>
                <a:cs typeface="Times New Roman" panose="02020603050405020304" pitchFamily="18" charset="0"/>
              </a:rPr>
              <a:t> </a:t>
            </a:r>
            <a:r>
              <a:rPr lang="en-US" sz="2400" b="1" i="0" dirty="0" err="1">
                <a:effectLst/>
                <a:latin typeface="Times New Roman" panose="02020603050405020304" pitchFamily="18" charset="0"/>
                <a:ea typeface="STXinwei" panose="020B0503020204020204" pitchFamily="2" charset="-122"/>
                <a:cs typeface="Times New Roman" panose="02020603050405020304" pitchFamily="18" charset="0"/>
              </a:rPr>
              <a:t>fra</a:t>
            </a:r>
            <a:r>
              <a:rPr lang="en-US" sz="2400" b="1" i="0" dirty="0">
                <a:effectLst/>
                <a:latin typeface="Times New Roman" panose="02020603050405020304" pitchFamily="18" charset="0"/>
                <a:ea typeface="STXinwei" panose="020B0503020204020204" pitchFamily="2" charset="-122"/>
                <a:cs typeface="Times New Roman" panose="02020603050405020304" pitchFamily="18" charset="0"/>
              </a:rPr>
              <a:t> 7%  </a:t>
            </a:r>
            <a:r>
              <a:rPr lang="en-US" sz="2400" b="1" i="0" dirty="0" err="1">
                <a:effectLst/>
                <a:latin typeface="Times New Roman" panose="02020603050405020304" pitchFamily="18" charset="0"/>
                <a:ea typeface="STXinwei" panose="020B0503020204020204" pitchFamily="2" charset="-122"/>
                <a:cs typeface="Times New Roman" panose="02020603050405020304" pitchFamily="18" charset="0"/>
              </a:rPr>
              <a:t>i</a:t>
            </a:r>
            <a:r>
              <a:rPr lang="en-US" sz="2400" b="1" i="0" dirty="0">
                <a:effectLst/>
                <a:latin typeface="Times New Roman" panose="02020603050405020304" pitchFamily="18" charset="0"/>
                <a:ea typeface="STXinwei" panose="020B0503020204020204" pitchFamily="2" charset="-122"/>
                <a:cs typeface="Times New Roman" panose="02020603050405020304" pitchFamily="18" charset="0"/>
              </a:rPr>
              <a:t> 2012 </a:t>
            </a:r>
            <a:r>
              <a:rPr lang="en-US" sz="2400" b="1" i="0" dirty="0" err="1">
                <a:effectLst/>
                <a:latin typeface="Times New Roman" panose="02020603050405020304" pitchFamily="18" charset="0"/>
                <a:ea typeface="STXinwei" panose="020B0503020204020204" pitchFamily="2" charset="-122"/>
                <a:cs typeface="Times New Roman" panose="02020603050405020304" pitchFamily="18" charset="0"/>
              </a:rPr>
              <a:t>til</a:t>
            </a:r>
            <a:r>
              <a:rPr lang="en-US" sz="2400" b="1" i="0" dirty="0">
                <a:effectLst/>
                <a:latin typeface="Times New Roman" panose="02020603050405020304" pitchFamily="18" charset="0"/>
                <a:ea typeface="STXinwei" panose="020B0503020204020204" pitchFamily="2" charset="-122"/>
                <a:cs typeface="Times New Roman" panose="02020603050405020304" pitchFamily="18" charset="0"/>
              </a:rPr>
              <a:t> knap 9% </a:t>
            </a:r>
            <a:r>
              <a:rPr lang="en-US" sz="2400" b="1" i="0" dirty="0" err="1">
                <a:effectLst/>
                <a:latin typeface="Times New Roman" panose="02020603050405020304" pitchFamily="18" charset="0"/>
                <a:ea typeface="STXinwei" panose="020B0503020204020204" pitchFamily="2" charset="-122"/>
                <a:cs typeface="Times New Roman" panose="02020603050405020304" pitchFamily="18" charset="0"/>
              </a:rPr>
              <a:t>i</a:t>
            </a:r>
            <a:r>
              <a:rPr lang="en-US" sz="2400" b="1" i="0" dirty="0">
                <a:effectLst/>
                <a:latin typeface="Times New Roman" panose="02020603050405020304" pitchFamily="18" charset="0"/>
                <a:ea typeface="STXinwei" panose="020B0503020204020204" pitchFamily="2" charset="-122"/>
                <a:cs typeface="Times New Roman" panose="02020603050405020304" pitchFamily="18" charset="0"/>
              </a:rPr>
              <a:t> 2021.</a:t>
            </a:r>
          </a:p>
          <a:p>
            <a:pPr indent="-228600" defTabSz="914400">
              <a:spcBef>
                <a:spcPts val="1000"/>
              </a:spcBef>
              <a:buClr>
                <a:schemeClr val="accent2"/>
              </a:buClr>
              <a:buFont typeface="Arial" panose="020B0604020202020204" pitchFamily="34" charset="0"/>
              <a:buChar char="•"/>
            </a:pPr>
            <a:endParaRPr lang="en-US" dirty="0"/>
          </a:p>
          <a:p>
            <a:pPr defTabSz="914400">
              <a:spcBef>
                <a:spcPts val="1000"/>
              </a:spcBef>
              <a:buClr>
                <a:schemeClr val="accent2"/>
              </a:buClr>
            </a:pPr>
            <a:r>
              <a:rPr lang="da-DK" sz="1100" b="0" i="1" dirty="0">
                <a:effectLst/>
                <a:latin typeface="Times New Roman" panose="02020603050405020304" pitchFamily="18" charset="0"/>
                <a:cs typeface="Times New Roman" panose="02020603050405020304" pitchFamily="18" charset="0"/>
              </a:rPr>
              <a:t>Kleist, B. H. (2023). Kronisk sygdom i befolkningen.</a:t>
            </a:r>
            <a:r>
              <a:rPr lang="da-DK" sz="1100" i="1" dirty="0">
                <a:latin typeface="Times New Roman" panose="02020603050405020304" pitchFamily="18" charset="0"/>
                <a:cs typeface="Times New Roman" panose="02020603050405020304" pitchFamily="18" charset="0"/>
              </a:rPr>
              <a:t> </a:t>
            </a:r>
            <a:br>
              <a:rPr lang="da-DK" sz="1100" dirty="0"/>
            </a:br>
            <a:endParaRPr lang="en-US" sz="1100" i="1" dirty="0"/>
          </a:p>
        </p:txBody>
      </p:sp>
    </p:spTree>
    <p:extLst>
      <p:ext uri="{BB962C8B-B14F-4D97-AF65-F5344CB8AC3E}">
        <p14:creationId xmlns:p14="http://schemas.microsoft.com/office/powerpoint/2010/main" val="267433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C0A8F567-430D-5E2A-4377-A3E64B6ADDDB}"/>
              </a:ext>
            </a:extLst>
          </p:cNvPr>
          <p:cNvSpPr txBox="1"/>
          <p:nvPr/>
        </p:nvSpPr>
        <p:spPr>
          <a:xfrm>
            <a:off x="499634" y="258625"/>
            <a:ext cx="6917587" cy="3308598"/>
          </a:xfrm>
          <a:prstGeom prst="rect">
            <a:avLst/>
          </a:prstGeom>
          <a:noFill/>
        </p:spPr>
        <p:txBody>
          <a:bodyPr wrap="square" rtlCol="0">
            <a:spAutoFit/>
          </a:bodyPr>
          <a:lstStyle/>
          <a:p>
            <a:endParaRPr lang="da-DK" dirty="0">
              <a:solidFill>
                <a:srgbClr val="000000"/>
              </a:solidFill>
              <a:latin typeface="TimesNewRomanPSMT"/>
            </a:endParaRPr>
          </a:p>
          <a:p>
            <a:pPr>
              <a:lnSpc>
                <a:spcPct val="150000"/>
              </a:lnSpc>
            </a:pPr>
            <a:r>
              <a:rPr lang="da-DK" sz="1800" b="0" i="0" dirty="0">
                <a:solidFill>
                  <a:srgbClr val="000000"/>
                </a:solidFill>
                <a:effectLst/>
                <a:latin typeface="Times New Roman" panose="02020603050405020304" pitchFamily="18" charset="0"/>
                <a:cs typeface="Times New Roman" panose="02020603050405020304" pitchFamily="18" charset="0"/>
              </a:rPr>
              <a:t>Et studie fra 2012 undersøgte erfaringer, bekymringer og synspunkter hos gravide med astma i Melbourne, Australien. </a:t>
            </a:r>
          </a:p>
          <a:p>
            <a:pPr>
              <a:lnSpc>
                <a:spcPct val="150000"/>
              </a:lnSpc>
            </a:pPr>
            <a:r>
              <a:rPr lang="da-DK" sz="1800" b="0" i="0" dirty="0">
                <a:solidFill>
                  <a:srgbClr val="000000"/>
                </a:solidFill>
                <a:effectLst/>
                <a:latin typeface="Times New Roman" panose="02020603050405020304" pitchFamily="18" charset="0"/>
                <a:cs typeface="Times New Roman" panose="02020603050405020304" pitchFamily="18" charset="0"/>
              </a:rPr>
              <a:t>Kvinderne oplevede manglende støtte og information om deres astma, hvilket førte til, at flere nedsatte eller stoppede deres medicin uden at konsultere lægen. De følte også, at sundhedspersonalet nedprioriterede deres astma, hvilket gav dem indtryk af, at behandlingen ikke var vigtig. </a:t>
            </a:r>
          </a:p>
          <a:p>
            <a:endParaRPr lang="da-DK" sz="1800" b="0" i="0" dirty="0">
              <a:solidFill>
                <a:srgbClr val="000000"/>
              </a:solidFill>
              <a:effectLst/>
              <a:latin typeface="Times New Roman" panose="02020603050405020304" pitchFamily="18" charset="0"/>
              <a:cs typeface="Times New Roman" panose="02020603050405020304" pitchFamily="18" charset="0"/>
            </a:endParaRPr>
          </a:p>
          <a:p>
            <a:r>
              <a:rPr lang="da-DK" sz="1100" b="0" i="1" dirty="0">
                <a:solidFill>
                  <a:srgbClr val="000000"/>
                </a:solidFill>
                <a:effectLst/>
                <a:latin typeface="Times New Roman" panose="02020603050405020304" pitchFamily="18" charset="0"/>
                <a:cs typeface="Times New Roman" panose="02020603050405020304" pitchFamily="18" charset="0"/>
              </a:rPr>
              <a:t>(Lim et al., 2012).</a:t>
            </a:r>
            <a:endParaRPr lang="da-DK" sz="1100" i="1" dirty="0">
              <a:latin typeface="Times New Roman" panose="02020603050405020304" pitchFamily="18" charset="0"/>
              <a:cs typeface="Times New Roman" panose="02020603050405020304" pitchFamily="18" charset="0"/>
            </a:endParaRPr>
          </a:p>
        </p:txBody>
      </p:sp>
      <p:sp>
        <p:nvSpPr>
          <p:cNvPr id="6" name="Tekstfelt 5">
            <a:extLst>
              <a:ext uri="{FF2B5EF4-FFF2-40B4-BE49-F238E27FC236}">
                <a16:creationId xmlns:a16="http://schemas.microsoft.com/office/drawing/2014/main" id="{A143217D-DF80-CFAA-D247-E1E0E84107F8}"/>
              </a:ext>
            </a:extLst>
          </p:cNvPr>
          <p:cNvSpPr txBox="1"/>
          <p:nvPr/>
        </p:nvSpPr>
        <p:spPr>
          <a:xfrm>
            <a:off x="8257624" y="546847"/>
            <a:ext cx="2970815" cy="1231106"/>
          </a:xfrm>
          <a:prstGeom prst="rect">
            <a:avLst/>
          </a:prstGeom>
          <a:noFill/>
        </p:spPr>
        <p:txBody>
          <a:bodyPr wrap="square" rtlCol="0">
            <a:spAutoFit/>
          </a:bodyPr>
          <a:lstStyle/>
          <a:p>
            <a:pPr algn="ctr"/>
            <a:r>
              <a:rPr lang="da-DK" sz="1400" dirty="0">
                <a:latin typeface="Times New Roman" panose="02020603050405020304" pitchFamily="18" charset="0"/>
                <a:cs typeface="Times New Roman" panose="02020603050405020304" pitchFamily="18" charset="0"/>
              </a:rPr>
              <a:t>”Jeg troede ikke min astma var så slem. Jeg troede ikke det var nødvendigt at tage min forebyggende medicin hver dag”</a:t>
            </a:r>
          </a:p>
          <a:p>
            <a:endParaRPr lang="da-DK" dirty="0"/>
          </a:p>
        </p:txBody>
      </p:sp>
      <p:sp>
        <p:nvSpPr>
          <p:cNvPr id="7" name="Tekstfelt 6">
            <a:extLst>
              <a:ext uri="{FF2B5EF4-FFF2-40B4-BE49-F238E27FC236}">
                <a16:creationId xmlns:a16="http://schemas.microsoft.com/office/drawing/2014/main" id="{62A18E57-C98E-707E-4232-650B923BC1A9}"/>
              </a:ext>
            </a:extLst>
          </p:cNvPr>
          <p:cNvSpPr txBox="1"/>
          <p:nvPr/>
        </p:nvSpPr>
        <p:spPr>
          <a:xfrm>
            <a:off x="631714" y="3801171"/>
            <a:ext cx="3145972" cy="1046440"/>
          </a:xfrm>
          <a:prstGeom prst="rect">
            <a:avLst/>
          </a:prstGeom>
          <a:noFill/>
        </p:spPr>
        <p:txBody>
          <a:bodyPr wrap="square" rtlCol="0">
            <a:spAutoFit/>
          </a:bodyPr>
          <a:lstStyle/>
          <a:p>
            <a:pPr algn="ctr"/>
            <a:r>
              <a:rPr lang="da-DK" sz="1600" dirty="0">
                <a:latin typeface="Times New Roman" panose="02020603050405020304" pitchFamily="18" charset="0"/>
                <a:cs typeface="Times New Roman" panose="02020603050405020304" pitchFamily="18" charset="0"/>
              </a:rPr>
              <a:t>”</a:t>
            </a:r>
            <a:r>
              <a:rPr lang="da-DK" sz="1400" dirty="0">
                <a:latin typeface="Times New Roman" panose="02020603050405020304" pitchFamily="18" charset="0"/>
                <a:cs typeface="Times New Roman" panose="02020603050405020304" pitchFamily="18" charset="0"/>
              </a:rPr>
              <a:t>Jeg brugte ikke min forebyggende medicin i begge graviditeter, medmindre jeg var i det desperate stadium”</a:t>
            </a:r>
          </a:p>
          <a:p>
            <a:endParaRPr lang="da-DK" dirty="0"/>
          </a:p>
        </p:txBody>
      </p:sp>
      <p:sp>
        <p:nvSpPr>
          <p:cNvPr id="9" name="Tekstfelt 8">
            <a:extLst>
              <a:ext uri="{FF2B5EF4-FFF2-40B4-BE49-F238E27FC236}">
                <a16:creationId xmlns:a16="http://schemas.microsoft.com/office/drawing/2014/main" id="{122CD912-0847-16BB-5564-703D1B105C67}"/>
              </a:ext>
            </a:extLst>
          </p:cNvPr>
          <p:cNvSpPr txBox="1"/>
          <p:nvPr/>
        </p:nvSpPr>
        <p:spPr>
          <a:xfrm>
            <a:off x="9011978" y="2351781"/>
            <a:ext cx="2492828" cy="738664"/>
          </a:xfrm>
          <a:prstGeom prst="rect">
            <a:avLst/>
          </a:prstGeom>
          <a:noFill/>
        </p:spPr>
        <p:txBody>
          <a:bodyPr wrap="square" rtlCol="0">
            <a:spAutoFit/>
          </a:bodyPr>
          <a:lstStyle/>
          <a:p>
            <a:pPr algn="ctr"/>
            <a:r>
              <a:rPr lang="da-DK" sz="1400" dirty="0">
                <a:latin typeface="Times New Roman" panose="02020603050405020304" pitchFamily="18" charset="0"/>
                <a:cs typeface="Times New Roman" panose="02020603050405020304" pitchFamily="18" charset="0"/>
              </a:rPr>
              <a:t>”Lægen (praktiserende) har aldrig rigtig spurgt om min astma for at være helt ærlig”</a:t>
            </a:r>
          </a:p>
        </p:txBody>
      </p:sp>
      <p:sp>
        <p:nvSpPr>
          <p:cNvPr id="10" name="Tekstfelt 9">
            <a:extLst>
              <a:ext uri="{FF2B5EF4-FFF2-40B4-BE49-F238E27FC236}">
                <a16:creationId xmlns:a16="http://schemas.microsoft.com/office/drawing/2014/main" id="{104F77AC-CEB9-D056-D71E-0CEED9095055}"/>
              </a:ext>
            </a:extLst>
          </p:cNvPr>
          <p:cNvSpPr txBox="1"/>
          <p:nvPr/>
        </p:nvSpPr>
        <p:spPr>
          <a:xfrm>
            <a:off x="5822463" y="3667556"/>
            <a:ext cx="3189515" cy="738664"/>
          </a:xfrm>
          <a:prstGeom prst="rect">
            <a:avLst/>
          </a:prstGeom>
          <a:noFill/>
        </p:spPr>
        <p:txBody>
          <a:bodyPr wrap="square" rtlCol="0">
            <a:spAutoFit/>
          </a:bodyPr>
          <a:lstStyle/>
          <a:p>
            <a:pPr algn="ctr"/>
            <a:r>
              <a:rPr lang="da-DK" sz="1400" dirty="0">
                <a:latin typeface="Times New Roman" panose="02020603050405020304" pitchFamily="18" charset="0"/>
                <a:cs typeface="Times New Roman" panose="02020603050405020304" pitchFamily="18" charset="0"/>
              </a:rPr>
              <a:t>”Jeg følte, at jeg var nødt til at træffe en beslutning, og beslutningen for mig var ikke at tage min medicin”</a:t>
            </a:r>
          </a:p>
        </p:txBody>
      </p:sp>
      <p:sp>
        <p:nvSpPr>
          <p:cNvPr id="12" name="Tekstfelt 11">
            <a:extLst>
              <a:ext uri="{FF2B5EF4-FFF2-40B4-BE49-F238E27FC236}">
                <a16:creationId xmlns:a16="http://schemas.microsoft.com/office/drawing/2014/main" id="{35B60240-FFB6-97D7-1E56-E267D3A57086}"/>
              </a:ext>
            </a:extLst>
          </p:cNvPr>
          <p:cNvSpPr txBox="1"/>
          <p:nvPr/>
        </p:nvSpPr>
        <p:spPr>
          <a:xfrm>
            <a:off x="3169556" y="5141602"/>
            <a:ext cx="6489291" cy="1169551"/>
          </a:xfrm>
          <a:prstGeom prst="rect">
            <a:avLst/>
          </a:prstGeom>
          <a:noFill/>
        </p:spPr>
        <p:txBody>
          <a:bodyPr wrap="square" rtlCol="0">
            <a:spAutoFit/>
          </a:bodyPr>
          <a:lstStyle/>
          <a:p>
            <a:pPr algn="ctr"/>
            <a:r>
              <a:rPr lang="da-DK" sz="1400" dirty="0">
                <a:latin typeface="Times New Roman" panose="02020603050405020304" pitchFamily="18" charset="0"/>
                <a:cs typeface="Times New Roman" panose="02020603050405020304" pitchFamily="18" charset="0"/>
              </a:rPr>
              <a:t>”Jeg lavede min egen research, bare fordi der ikke var nogen information tilgængelig. Så jeg gik online og Googlede ”astmamedicin mens jeg er gravid”, og det kom tilbage at jeg ikke kunne tage (</a:t>
            </a:r>
            <a:r>
              <a:rPr lang="da-DK" sz="1400" dirty="0" err="1">
                <a:latin typeface="Times New Roman" panose="02020603050405020304" pitchFamily="18" charset="0"/>
                <a:cs typeface="Times New Roman" panose="02020603050405020304" pitchFamily="18" charset="0"/>
              </a:rPr>
              <a:t>fluticason</a:t>
            </a:r>
            <a:r>
              <a:rPr lang="da-DK" sz="1400" dirty="0">
                <a:latin typeface="Times New Roman" panose="02020603050405020304" pitchFamily="18" charset="0"/>
                <a:cs typeface="Times New Roman" panose="02020603050405020304" pitchFamily="18" charset="0"/>
              </a:rPr>
              <a:t>-</a:t>
            </a:r>
            <a:r>
              <a:rPr lang="da-DK" sz="1400" dirty="0" err="1">
                <a:latin typeface="Times New Roman" panose="02020603050405020304" pitchFamily="18" charset="0"/>
                <a:cs typeface="Times New Roman" panose="02020603050405020304" pitchFamily="18" charset="0"/>
              </a:rPr>
              <a:t>salmeterol</a:t>
            </a:r>
            <a:r>
              <a:rPr lang="da-DK" sz="1400" dirty="0">
                <a:latin typeface="Times New Roman" panose="02020603050405020304" pitchFamily="18" charset="0"/>
                <a:cs typeface="Times New Roman" panose="02020603050405020304" pitchFamily="18" charset="0"/>
              </a:rPr>
              <a:t>-kombination) … så jeg stoppede bare med at tage det, før jeg overhovedet havde talt med en læge, da jeg fandt nok beviser på internettet til at sige, at det er bedre ikke at tage det”</a:t>
            </a:r>
          </a:p>
        </p:txBody>
      </p:sp>
    </p:spTree>
    <p:extLst>
      <p:ext uri="{BB962C8B-B14F-4D97-AF65-F5344CB8AC3E}">
        <p14:creationId xmlns:p14="http://schemas.microsoft.com/office/powerpoint/2010/main" val="14370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lank">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3.xml><?xml version="1.0" encoding="utf-8"?>
<a:theme xmlns:a="http://schemas.openxmlformats.org/drawingml/2006/main" name="1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7926266035515761","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637926266035515761","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7926266035515761","enableDocumentContentUpdater":false,"version":"2.0"}]]></TemplafySlideTemplateConfiguration>
</file>

<file path=customXml/itemProps1.xml><?xml version="1.0" encoding="utf-8"?>
<ds:datastoreItem xmlns:ds="http://schemas.openxmlformats.org/officeDocument/2006/customXml" ds:itemID="{36DF640F-FDA4-4DAC-9AC0-9A12226415DA}">
  <ds:schemaRefs/>
</ds:datastoreItem>
</file>

<file path=customXml/itemProps2.xml><?xml version="1.0" encoding="utf-8"?>
<ds:datastoreItem xmlns:ds="http://schemas.openxmlformats.org/officeDocument/2006/customXml" ds:itemID="{FBB213D4-A083-425C-98D4-5C9E0E6F6926}">
  <ds:schemaRefs/>
</ds:datastoreItem>
</file>

<file path=customXml/itemProps3.xml><?xml version="1.0" encoding="utf-8"?>
<ds:datastoreItem xmlns:ds="http://schemas.openxmlformats.org/officeDocument/2006/customXml" ds:itemID="{5F417EF2-7219-4CBB-A899-33870797CB8B}">
  <ds:schemaRefs/>
</ds:datastoreItem>
</file>

<file path=customXml/itemProps4.xml><?xml version="1.0" encoding="utf-8"?>
<ds:datastoreItem xmlns:ds="http://schemas.openxmlformats.org/officeDocument/2006/customXml" ds:itemID="{D8C92AFB-9C07-4FE6-B7F1-02E4C3F4965B}">
  <ds:schemaRefs/>
</ds:datastoreItem>
</file>

<file path=customXml/itemProps5.xml><?xml version="1.0" encoding="utf-8"?>
<ds:datastoreItem xmlns:ds="http://schemas.openxmlformats.org/officeDocument/2006/customXml" ds:itemID="{25951D7C-2A01-4780-9CAA-B1F89783D310}">
  <ds:schemaRefs/>
</ds:datastoreItem>
</file>

<file path=customXml/itemProps6.xml><?xml version="1.0" encoding="utf-8"?>
<ds:datastoreItem xmlns:ds="http://schemas.openxmlformats.org/officeDocument/2006/customXml" ds:itemID="{BAE0BCB8-EE3A-4095-9541-C1F1A3784F92}">
  <ds:schemaRefs/>
</ds:datastoreItem>
</file>

<file path=docProps/app.xml><?xml version="1.0" encoding="utf-8"?>
<Properties xmlns="http://schemas.openxmlformats.org/officeDocument/2006/extended-properties" xmlns:vt="http://schemas.openxmlformats.org/officeDocument/2006/docPropsVTypes">
  <Template/>
  <TotalTime>1057</TotalTime>
  <Words>1175</Words>
  <Application>Microsoft Office PowerPoint</Application>
  <PresentationFormat>Widescreen</PresentationFormat>
  <Paragraphs>118</Paragraphs>
  <Slides>24</Slides>
  <Notes>2</Notes>
  <HiddenSlides>0</HiddenSlides>
  <MMClips>0</MMClips>
  <ScaleCrop>false</ScaleCrop>
  <HeadingPairs>
    <vt:vector size="6" baseType="variant">
      <vt:variant>
        <vt:lpstr>Benyttede skrifttyper</vt:lpstr>
      </vt:variant>
      <vt:variant>
        <vt:i4>10</vt:i4>
      </vt:variant>
      <vt:variant>
        <vt:lpstr>Tema</vt:lpstr>
      </vt:variant>
      <vt:variant>
        <vt:i4>4</vt:i4>
      </vt:variant>
      <vt:variant>
        <vt:lpstr>Slidetitler</vt:lpstr>
      </vt:variant>
      <vt:variant>
        <vt:i4>24</vt:i4>
      </vt:variant>
    </vt:vector>
  </HeadingPairs>
  <TitlesOfParts>
    <vt:vector size="38" baseType="lpstr">
      <vt:lpstr>Amasis MT Pro Black</vt:lpstr>
      <vt:lpstr>Aptos</vt:lpstr>
      <vt:lpstr>Aptos Display</vt:lpstr>
      <vt:lpstr>Arial</vt:lpstr>
      <vt:lpstr>Calibri</vt:lpstr>
      <vt:lpstr>Calibri Light</vt:lpstr>
      <vt:lpstr>Courier New</vt:lpstr>
      <vt:lpstr>Times New Roman</vt:lpstr>
      <vt:lpstr>TimesNewRomanPSMT</vt:lpstr>
      <vt:lpstr>Wingdings</vt:lpstr>
      <vt:lpstr>Office-tema</vt:lpstr>
      <vt:lpstr>Blank</vt:lpstr>
      <vt:lpstr>1_Office-tema</vt:lpstr>
      <vt:lpstr>2_Office-tema</vt:lpstr>
      <vt:lpstr>PowerPoint-præsentation</vt:lpstr>
      <vt:lpstr>Lungemedicinsk Afdeling J, OUH 2026</vt:lpstr>
      <vt:lpstr>  Sygepleje - Udvikling, Projekter og Forskning Lungemedicinsk Afdeling J, OUH</vt:lpstr>
      <vt:lpstr>PowerPoint-præsentation</vt:lpstr>
      <vt:lpstr>Samarbejde på tværs</vt:lpstr>
      <vt:lpstr>PowerPoint-præsentation</vt:lpstr>
      <vt:lpstr>PowerPoint-præsentation</vt:lpstr>
      <vt:lpstr>PowerPoint-præsentation</vt:lpstr>
      <vt:lpstr>PowerPoint-præsentation</vt:lpstr>
      <vt:lpstr>PowerPoint-præsentation</vt:lpstr>
      <vt:lpstr>Formål</vt:lpstr>
      <vt:lpstr>PowerPoint-præsentation</vt:lpstr>
      <vt:lpstr>Kritisk psykologisk praksis forskning</vt:lpstr>
      <vt:lpstr>Kritisk psykologisk praksis forskning</vt:lpstr>
      <vt:lpstr>Proces</vt:lpstr>
      <vt:lpstr>Resultater</vt:lpstr>
      <vt:lpstr>Resultater Temaer</vt:lpstr>
      <vt:lpstr>Holding on to normality</vt:lpstr>
      <vt:lpstr>Lost in the gaps of care</vt:lpstr>
      <vt:lpstr>Between risk and normality Astmamedicin er en konstant  balance gennem hele graviditeten mellem egen velbefindende, ansvar overfor det ufødte barns sundhed, systemets anbefalinger, behov for information og behov for sikkerhed.</vt:lpstr>
      <vt:lpstr>Finding safety in continuity</vt:lpstr>
      <vt:lpstr>konklusion</vt:lpstr>
      <vt:lpstr>Håndteringsstrategier af resultater i klinikken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Karina Kjærsgaard Jørgensen</dc:creator>
  <cp:lastModifiedBy>Hotel Svendborg</cp:lastModifiedBy>
  <cp:revision>24</cp:revision>
  <dcterms:created xsi:type="dcterms:W3CDTF">2025-05-15T07:02:48Z</dcterms:created>
  <dcterms:modified xsi:type="dcterms:W3CDTF">2026-03-14T07:31:33Z</dcterms:modified>
</cp:coreProperties>
</file>