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7" d="100"/>
          <a:sy n="47" d="100"/>
        </p:scale>
        <p:origin x="76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56342C-8A64-45F3-9B2D-30E60FC3F0E1}" type="datetimeFigureOut">
              <a:rPr lang="da-DK" smtClean="0"/>
              <a:t>14-03-2025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74A2F-BADA-46FF-A4F4-3BAFF72C10A4}" type="slidenum">
              <a:rPr lang="da-DK" smtClean="0"/>
              <a:t>‹nr.›</a:t>
            </a:fld>
            <a:endParaRPr lang="da-DK"/>
          </a:p>
        </p:txBody>
      </p:sp>
    </p:spTree>
    <p:extLst>
      <p:ext uri="{BB962C8B-B14F-4D97-AF65-F5344CB8AC3E}">
        <p14:creationId xmlns:p14="http://schemas.microsoft.com/office/powerpoint/2010/main" val="571032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Baseret på mit masterprojekt, dog udtaget dele der er mest relevante for emnet</a:t>
            </a:r>
          </a:p>
        </p:txBody>
      </p:sp>
      <p:sp>
        <p:nvSpPr>
          <p:cNvPr id="4" name="Pladsholder til slidenummer 3"/>
          <p:cNvSpPr>
            <a:spLocks noGrp="1"/>
          </p:cNvSpPr>
          <p:nvPr>
            <p:ph type="sldNum" sz="quarter" idx="5"/>
          </p:nvPr>
        </p:nvSpPr>
        <p:spPr/>
        <p:txBody>
          <a:bodyPr/>
          <a:lstStyle/>
          <a:p>
            <a:fld id="{87774A2F-BADA-46FF-A4F4-3BAFF72C10A4}" type="slidenum">
              <a:rPr lang="da-DK" smtClean="0"/>
              <a:t>2</a:t>
            </a:fld>
            <a:endParaRPr lang="da-DK"/>
          </a:p>
        </p:txBody>
      </p:sp>
    </p:spTree>
    <p:extLst>
      <p:ext uri="{BB962C8B-B14F-4D97-AF65-F5344CB8AC3E}">
        <p14:creationId xmlns:p14="http://schemas.microsoft.com/office/powerpoint/2010/main" val="8243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Rielgel 2019</a:t>
            </a:r>
          </a:p>
          <a:p>
            <a:r>
              <a:rPr lang="da-DK" dirty="0"/>
              <a:t>Præsenter teori ud fra at vi kan bruge den til en større forståelse for egenomsorgsproces, redskab til at tilrettelægge en systematisk indsats</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12</a:t>
            </a:fld>
            <a:endParaRPr lang="da-DK"/>
          </a:p>
        </p:txBody>
      </p:sp>
    </p:spTree>
    <p:extLst>
      <p:ext uri="{BB962C8B-B14F-4D97-AF65-F5344CB8AC3E}">
        <p14:creationId xmlns:p14="http://schemas.microsoft.com/office/powerpoint/2010/main" val="3321198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a:t>
            </a:r>
            <a:r>
              <a:rPr lang="da-DK" dirty="0" err="1"/>
              <a:t>Riegel</a:t>
            </a:r>
            <a:r>
              <a:rPr lang="da-DK" dirty="0"/>
              <a:t> et al., 2012, 2019).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13</a:t>
            </a:fld>
            <a:endParaRPr lang="da-DK"/>
          </a:p>
        </p:txBody>
      </p:sp>
    </p:spTree>
    <p:extLst>
      <p:ext uri="{BB962C8B-B14F-4D97-AF65-F5344CB8AC3E}">
        <p14:creationId xmlns:p14="http://schemas.microsoft.com/office/powerpoint/2010/main" val="1238861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t>
            </a:r>
            <a:r>
              <a:rPr lang="da-DK" dirty="0" err="1"/>
              <a:t>Riegel</a:t>
            </a:r>
            <a:r>
              <a:rPr lang="da-DK" dirty="0"/>
              <a:t> et al., 2012).</a:t>
            </a:r>
          </a:p>
          <a:p>
            <a:r>
              <a:rPr lang="da-DK" dirty="0"/>
              <a:t>Informanter bruge ikke PF systematisk, gav ikke mening, den ene havde en god forståelse for hvornår det gav mening, mens en anden burde gøre det med baggrund i risiko for forværring set ud fra historik – grad af astmakontrol</a:t>
            </a:r>
          </a:p>
          <a:p>
            <a:r>
              <a:rPr lang="da-DK" dirty="0"/>
              <a:t>GINA lægger op til at bruge PF ud fra en individuel vurdering</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14</a:t>
            </a:fld>
            <a:endParaRPr lang="da-DK"/>
          </a:p>
        </p:txBody>
      </p:sp>
    </p:spTree>
    <p:extLst>
      <p:ext uri="{BB962C8B-B14F-4D97-AF65-F5344CB8AC3E}">
        <p14:creationId xmlns:p14="http://schemas.microsoft.com/office/powerpoint/2010/main" val="3647040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Riegel</a:t>
            </a:r>
            <a:r>
              <a:rPr lang="da-DK" dirty="0"/>
              <a:t> 2012</a:t>
            </a:r>
          </a:p>
          <a:p>
            <a:r>
              <a:rPr lang="da-DK" dirty="0"/>
              <a:t>Erfaring: For astmapatienter kunne dette være, at de påbegynder øgning af ICS/LABA, hvis de udsættes for en trigger som virusinfektion og tidligere har oplevet god effekt af øgning</a:t>
            </a:r>
          </a:p>
          <a:p>
            <a:r>
              <a:rPr lang="da-DK" dirty="0"/>
              <a:t>En af informanter været </a:t>
            </a:r>
            <a:r>
              <a:rPr lang="da-DK" dirty="0" err="1"/>
              <a:t>indl</a:t>
            </a:r>
            <a:r>
              <a:rPr lang="da-DK" dirty="0"/>
              <a:t> x flere og fulgt i </a:t>
            </a:r>
            <a:r>
              <a:rPr lang="da-DK" dirty="0" err="1"/>
              <a:t>amb</a:t>
            </a:r>
            <a:r>
              <a:rPr lang="da-DK" dirty="0"/>
              <a:t> i flere år – observeret hvad </a:t>
            </a:r>
            <a:r>
              <a:rPr lang="da-DK" dirty="0" err="1"/>
              <a:t>spl</a:t>
            </a:r>
            <a:r>
              <a:rPr lang="da-DK" dirty="0"/>
              <a:t> gør fx håndtering af PN medicin og viden fra mange konsultationer - sammenstykket sin egen version – tilfældighedsprincip fremfor systematisk undervisning og en bevidst proces fra vores side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16</a:t>
            </a:fld>
            <a:endParaRPr lang="da-DK"/>
          </a:p>
        </p:txBody>
      </p:sp>
    </p:spTree>
    <p:extLst>
      <p:ext uri="{BB962C8B-B14F-4D97-AF65-F5344CB8AC3E}">
        <p14:creationId xmlns:p14="http://schemas.microsoft.com/office/powerpoint/2010/main" val="919801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err="1"/>
              <a:t>Scullion</a:t>
            </a:r>
            <a:r>
              <a:rPr lang="da-DK" dirty="0"/>
              <a:t>, 2018). (</a:t>
            </a:r>
            <a:r>
              <a:rPr lang="da-DK" dirty="0" err="1"/>
              <a:t>Rance</a:t>
            </a:r>
            <a:r>
              <a:rPr lang="da-DK" dirty="0"/>
              <a:t>, 2011).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17</a:t>
            </a:fld>
            <a:endParaRPr lang="da-DK"/>
          </a:p>
        </p:txBody>
      </p:sp>
    </p:spTree>
    <p:extLst>
      <p:ext uri="{BB962C8B-B14F-4D97-AF65-F5344CB8AC3E}">
        <p14:creationId xmlns:p14="http://schemas.microsoft.com/office/powerpoint/2010/main" val="21917590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Murray et al, </a:t>
            </a:r>
            <a:r>
              <a:rPr lang="da-DK" dirty="0" err="1"/>
              <a:t>scullion</a:t>
            </a:r>
            <a:r>
              <a:rPr lang="da-DK" dirty="0"/>
              <a:t> 2018, </a:t>
            </a:r>
            <a:r>
              <a:rPr lang="da-DK" dirty="0" err="1"/>
              <a:t>rees</a:t>
            </a:r>
            <a:r>
              <a:rPr lang="da-DK" dirty="0"/>
              <a:t> 2009</a:t>
            </a:r>
          </a:p>
          <a:p>
            <a:r>
              <a:rPr lang="da-DK" dirty="0"/>
              <a:t>Udfordring: at </a:t>
            </a:r>
            <a:r>
              <a:rPr lang="da-DK" dirty="0" err="1"/>
              <a:t>spl</a:t>
            </a:r>
            <a:r>
              <a:rPr lang="da-DK" dirty="0"/>
              <a:t> er rustet til opgave i form undervisning af </a:t>
            </a:r>
            <a:r>
              <a:rPr lang="da-DK" dirty="0" err="1"/>
              <a:t>spl</a:t>
            </a:r>
            <a:r>
              <a:rPr lang="da-DK" dirty="0"/>
              <a:t>, tid til dette samt tid i </a:t>
            </a:r>
            <a:r>
              <a:rPr lang="da-DK" dirty="0" err="1"/>
              <a:t>kons</a:t>
            </a:r>
            <a:r>
              <a:rPr lang="da-DK" dirty="0"/>
              <a:t> til at undervise ptt</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18</a:t>
            </a:fld>
            <a:endParaRPr lang="da-DK"/>
          </a:p>
        </p:txBody>
      </p:sp>
    </p:spTree>
    <p:extLst>
      <p:ext uri="{BB962C8B-B14F-4D97-AF65-F5344CB8AC3E}">
        <p14:creationId xmlns:p14="http://schemas.microsoft.com/office/powerpoint/2010/main" val="3964393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Pos Ex selv øget i medicin og fik at vide at det var helt rigtigt </a:t>
            </a:r>
            <a:r>
              <a:rPr lang="da-DK" dirty="0" err="1"/>
              <a:t>ift</a:t>
            </a:r>
            <a:r>
              <a:rPr lang="da-DK" dirty="0"/>
              <a:t> symptomer – han har i det hele taget indgået med </a:t>
            </a:r>
            <a:r>
              <a:rPr lang="da-DK" dirty="0" err="1"/>
              <a:t>shp</a:t>
            </a:r>
            <a:r>
              <a:rPr lang="da-DK" dirty="0"/>
              <a:t> i refleksion, tilegnet sig færdigheder og fået viden af </a:t>
            </a:r>
            <a:r>
              <a:rPr lang="da-DK" dirty="0" err="1"/>
              <a:t>shp</a:t>
            </a:r>
            <a:r>
              <a:rPr lang="da-DK" dirty="0"/>
              <a:t> og gavnet hans egenomsorg på alle 3 niveauer</a:t>
            </a:r>
          </a:p>
          <a:p>
            <a:r>
              <a:rPr lang="da-DK" dirty="0"/>
              <a:t> Neg Ex ”blev lidt irriteret på den … måde det blev sagt, … da jeg startede herinde … så tænkte jeg, så lader jeg sku være med at tage den medicin”</a:t>
            </a:r>
          </a:p>
          <a:p>
            <a:r>
              <a:rPr lang="da-DK" dirty="0"/>
              <a:t>Vil også vente med at ringe ved forværring – vil ikke være til besvær – følte sig ikke mødt</a:t>
            </a:r>
          </a:p>
          <a:p>
            <a:r>
              <a:rPr lang="da-DK" dirty="0"/>
              <a:t>fravalg af ambulatoriet og ændret egenomsorgsadfærd, idet hun fremover vil være mere tilbageholdende med at kontakte SHP ved forværring i symptomer og afvente at tilstand forværres yderligere. </a:t>
            </a:r>
            <a:r>
              <a:rPr lang="da-DK" dirty="0" err="1"/>
              <a:t>Ift</a:t>
            </a:r>
            <a:r>
              <a:rPr lang="da-DK" dirty="0"/>
              <a:t> </a:t>
            </a:r>
            <a:r>
              <a:rPr lang="da-DK" dirty="0" err="1"/>
              <a:t>Riegel</a:t>
            </a:r>
            <a:r>
              <a:rPr lang="da-DK" dirty="0"/>
              <a:t> er </a:t>
            </a:r>
            <a:r>
              <a:rPr lang="da-DK" dirty="0" err="1"/>
              <a:t>shp</a:t>
            </a:r>
            <a:r>
              <a:rPr lang="da-DK" dirty="0"/>
              <a:t> ikke en motiverende faktor men demotiverende</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Tilgængelighed ud fra den enkeltes patients behov ser ud til at være en essentiel komponent i støtte til egenomsorg</a:t>
            </a:r>
          </a:p>
          <a:p>
            <a:endParaRPr lang="da-DK" dirty="0"/>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22</a:t>
            </a:fld>
            <a:endParaRPr lang="da-DK"/>
          </a:p>
        </p:txBody>
      </p:sp>
    </p:spTree>
    <p:extLst>
      <p:ext uri="{BB962C8B-B14F-4D97-AF65-F5344CB8AC3E}">
        <p14:creationId xmlns:p14="http://schemas.microsoft.com/office/powerpoint/2010/main" val="3433762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en af informanter havde haft mange forværringer og måtte igennem flere indlæggelser før adherence til forebyggende behandling. Information og opslag i FMK havde betydning, men det var det at opleve det på egen krop og det levede liv, der gjorde en forskel </a:t>
            </a:r>
          </a:p>
          <a:p>
            <a:r>
              <a:rPr lang="da-DK" dirty="0"/>
              <a:t>Der ser ud til at der mangler refleksion sammen med pt og at vi ikke altid får sikret os HVAD pt har lært og hvilke færdigheder de har til når de er på egen hånd</a:t>
            </a:r>
          </a:p>
          <a:p>
            <a:r>
              <a:rPr lang="da-DK" dirty="0"/>
              <a:t>indsats har været delvis utilstrækkelig i denne del af egenomsorgsprocessen – at SHP ikke har identificeret, hvad patient har erfaret, om erfaringer er korrekte og støttet patient i refleksion og sufficient egenomsorg.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23</a:t>
            </a:fld>
            <a:endParaRPr lang="da-DK"/>
          </a:p>
        </p:txBody>
      </p:sp>
    </p:spTree>
    <p:extLst>
      <p:ext uri="{BB962C8B-B14F-4D97-AF65-F5344CB8AC3E}">
        <p14:creationId xmlns:p14="http://schemas.microsoft.com/office/powerpoint/2010/main" val="3695259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Min konklusion lægger sig op at litteraturen og </a:t>
            </a:r>
            <a:r>
              <a:rPr lang="da-DK" dirty="0" err="1"/>
              <a:t>spl</a:t>
            </a:r>
            <a:r>
              <a:rPr lang="da-DK" dirty="0"/>
              <a:t> teori</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err="1"/>
              <a:t>Riegel</a:t>
            </a:r>
            <a:r>
              <a:rPr lang="da-DK" dirty="0"/>
              <a:t> et </a:t>
            </a:r>
            <a:r>
              <a:rPr lang="da-DK" dirty="0" err="1"/>
              <a:t>al.s</a:t>
            </a:r>
            <a:r>
              <a:rPr lang="da-DK" dirty="0"/>
              <a:t> sygeplejeteori er baseret på klinisk praksis og udover at være egnet til at undersøge praksis, som i dette projekt, ses også, at den kan være rammen for en sygeplejefaglig indsats og understøtte i vurdering af patienters egenomsorgsevne (</a:t>
            </a:r>
            <a:r>
              <a:rPr lang="da-DK" dirty="0" err="1"/>
              <a:t>Riegel</a:t>
            </a:r>
            <a:r>
              <a:rPr lang="da-DK" dirty="0"/>
              <a:t> et al., 2012). Erfaring med anvendelse af teorien og fund, som er udledt vha. teorien, kan tænkes at kunne bidrage til etablering af sygeplejekonsultationer målrettet astmapatienters individuelle behov for støtte i egenomsorg.</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Overrasker mig hvor både lille og stor betydning </a:t>
            </a:r>
            <a:r>
              <a:rPr lang="da-DK" dirty="0" err="1"/>
              <a:t>spl</a:t>
            </a:r>
            <a:r>
              <a:rPr lang="da-DK" dirty="0"/>
              <a:t> har – læger er mere gennemgående og tydeligt hvad deres funktion er</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25</a:t>
            </a:fld>
            <a:endParaRPr lang="da-DK"/>
          </a:p>
        </p:txBody>
      </p:sp>
    </p:spTree>
    <p:extLst>
      <p:ext uri="{BB962C8B-B14F-4D97-AF65-F5344CB8AC3E}">
        <p14:creationId xmlns:p14="http://schemas.microsoft.com/office/powerpoint/2010/main" val="1428170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Jeg har valgt den engelske stavemåde, da adhærence er sammenvoksning af vævsdele og man ellers skal bruge adhærens og kan give misforståelser – som det ses i program</a:t>
            </a:r>
          </a:p>
          <a:p>
            <a:r>
              <a:rPr lang="da-DK" dirty="0"/>
              <a:t>Paradigmeskift fra: Compliance er defineret som: ”the </a:t>
            </a:r>
            <a:r>
              <a:rPr lang="da-DK" dirty="0" err="1"/>
              <a:t>extent</a:t>
            </a:r>
            <a:r>
              <a:rPr lang="da-DK" dirty="0"/>
              <a:t> to </a:t>
            </a:r>
            <a:r>
              <a:rPr lang="da-DK" dirty="0" err="1"/>
              <a:t>which</a:t>
            </a:r>
            <a:r>
              <a:rPr lang="da-DK" dirty="0"/>
              <a:t> the </a:t>
            </a:r>
            <a:r>
              <a:rPr lang="da-DK" dirty="0" err="1"/>
              <a:t>patient’s</a:t>
            </a:r>
            <a:r>
              <a:rPr lang="da-DK" dirty="0"/>
              <a:t> </a:t>
            </a:r>
            <a:r>
              <a:rPr lang="da-DK" dirty="0" err="1"/>
              <a:t>behavior</a:t>
            </a:r>
            <a:r>
              <a:rPr lang="da-DK" dirty="0"/>
              <a:t> matches the </a:t>
            </a:r>
            <a:r>
              <a:rPr lang="da-DK" dirty="0" err="1"/>
              <a:t>prescriber’s</a:t>
            </a:r>
            <a:r>
              <a:rPr lang="da-DK" dirty="0"/>
              <a:t> </a:t>
            </a:r>
            <a:r>
              <a:rPr lang="da-DK" dirty="0" err="1"/>
              <a:t>recommendations</a:t>
            </a:r>
            <a:r>
              <a:rPr lang="da-DK" dirty="0"/>
              <a:t> (Mir, 2023, s. 219) – hvorvidt patienten efterkommer disse, og man betragter denne adfærd som værende passiv, idet der forventes, at patienten efterlever SHP valgte ordinationer og livsstilsråd. Compliance kan forekomme i forskellig grad fra non-compliance, hvor patienten slet ikke efterlever behandling til periodevis at være </a:t>
            </a:r>
            <a:r>
              <a:rPr lang="da-DK" dirty="0" err="1"/>
              <a:t>compliant</a:t>
            </a:r>
            <a:r>
              <a:rPr lang="da-DK" dirty="0"/>
              <a:t> eller </a:t>
            </a:r>
            <a:r>
              <a:rPr lang="da-DK" dirty="0" err="1"/>
              <a:t>compliant</a:t>
            </a:r>
            <a:r>
              <a:rPr lang="da-DK" dirty="0"/>
              <a:t> til dele af behandling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3</a:t>
            </a:fld>
            <a:endParaRPr lang="da-DK"/>
          </a:p>
        </p:txBody>
      </p:sp>
    </p:spTree>
    <p:extLst>
      <p:ext uri="{BB962C8B-B14F-4D97-AF65-F5344CB8AC3E}">
        <p14:creationId xmlns:p14="http://schemas.microsoft.com/office/powerpoint/2010/main" val="920007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Til trods for at der findes gode behandlingsmuligheder, og det er opnåeligt for de fleste patienter at blive symptomfrie eller opleve lav grad af symptombyrde, er der mange patienter med ukontrolleret astma</a:t>
            </a:r>
          </a:p>
          <a:p>
            <a:r>
              <a:rPr lang="da-DK" dirty="0"/>
              <a:t>Behandlingssvigt kan være på baggrund af, at patienten udsættes for risikofaktorer som røg og allergener, men manglende ICS - behandling vurderes at være hovedårsag til ukontrolleret astma med manglende adherence ift. ICS som en af de største udfordringer</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4</a:t>
            </a:fld>
            <a:endParaRPr lang="da-DK"/>
          </a:p>
        </p:txBody>
      </p:sp>
    </p:spTree>
    <p:extLst>
      <p:ext uri="{BB962C8B-B14F-4D97-AF65-F5344CB8AC3E}">
        <p14:creationId xmlns:p14="http://schemas.microsoft.com/office/powerpoint/2010/main" val="2128098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Der er evidens for af ICS/LABA brugt efter behov kan forebygge, at en øgning i symptomer udvikler sig til en egentlig forværring med behov for systemisk steroidkur eller indlæggelse (</a:t>
            </a:r>
            <a:r>
              <a:rPr lang="da-DK" dirty="0" err="1"/>
              <a:t>Reddel</a:t>
            </a:r>
            <a:r>
              <a:rPr lang="da-DK" dirty="0"/>
              <a:t> et al., 2022). Adherence til behovsbehandling vil derfor indgå i overvejelser omkring adherence.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5</a:t>
            </a:fld>
            <a:endParaRPr lang="da-DK"/>
          </a:p>
        </p:txBody>
      </p:sp>
    </p:spTree>
    <p:extLst>
      <p:ext uri="{BB962C8B-B14F-4D97-AF65-F5344CB8AC3E}">
        <p14:creationId xmlns:p14="http://schemas.microsoft.com/office/powerpoint/2010/main" val="3670816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I litteraturen lægges op til en skelnen mellem form for non – adherence, der er forekommende hos den enkelte, idet der kræves forskellig indsats fra SHP afhængigt af denne</a:t>
            </a:r>
          </a:p>
          <a:p>
            <a:r>
              <a:rPr lang="da-DK" dirty="0"/>
              <a:t>Ex pt fra </a:t>
            </a:r>
            <a:r>
              <a:rPr lang="da-DK" dirty="0" err="1"/>
              <a:t>tlf</a:t>
            </a:r>
            <a:r>
              <a:rPr lang="da-DK" dirty="0"/>
              <a:t> der ikke tog aftendosis </a:t>
            </a:r>
            <a:r>
              <a:rPr lang="da-DK" dirty="0" err="1"/>
              <a:t>pga</a:t>
            </a:r>
            <a:r>
              <a:rPr lang="da-DK" dirty="0"/>
              <a:t> hjertebanken ved sengetid – fik afdækket at hun ikke tog </a:t>
            </a:r>
            <a:r>
              <a:rPr lang="da-DK" dirty="0" err="1"/>
              <a:t>hv</a:t>
            </a:r>
            <a:r>
              <a:rPr lang="da-DK" dirty="0"/>
              <a:t>. 12. time og rådet til dette</a:t>
            </a:r>
          </a:p>
          <a:p>
            <a:r>
              <a:rPr lang="da-DK" dirty="0" err="1"/>
              <a:t>Ift</a:t>
            </a:r>
            <a:r>
              <a:rPr lang="da-DK" dirty="0"/>
              <a:t> </a:t>
            </a:r>
            <a:r>
              <a:rPr lang="da-DK" dirty="0" err="1"/>
              <a:t>prednisolonangst</a:t>
            </a:r>
            <a:r>
              <a:rPr lang="da-DK" dirty="0"/>
              <a:t> kan man tale med dem om </a:t>
            </a:r>
            <a:r>
              <a:rPr lang="da-DK" dirty="0" err="1"/>
              <a:t>mikrog</a:t>
            </a:r>
            <a:r>
              <a:rPr lang="da-DK" dirty="0"/>
              <a:t> versus mg og bevarelse af lungefunktion</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6</a:t>
            </a:fld>
            <a:endParaRPr lang="da-DK"/>
          </a:p>
        </p:txBody>
      </p:sp>
    </p:spTree>
    <p:extLst>
      <p:ext uri="{BB962C8B-B14F-4D97-AF65-F5344CB8AC3E}">
        <p14:creationId xmlns:p14="http://schemas.microsoft.com/office/powerpoint/2010/main" val="2068237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Hvis de ikke opfatter symptomer som alvorlige, eller oplever at symptomer har en negativ indvirkning på deres hverdag, kan det resultere i nedsat forbrug eller ophør med forebyggende medicin</a:t>
            </a:r>
          </a:p>
          <a:p>
            <a:r>
              <a:rPr lang="da-DK" dirty="0"/>
              <a:t>Ex med informant der ikke havde forståelse for god astmakontrol og mål med </a:t>
            </a:r>
            <a:r>
              <a:rPr lang="da-DK" dirty="0" err="1"/>
              <a:t>beh</a:t>
            </a:r>
            <a:r>
              <a:rPr lang="da-DK" dirty="0"/>
              <a:t> – hendes normale blev at hun ikke blev indlagt mere men forventede forværringer</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7</a:t>
            </a:fld>
            <a:endParaRPr lang="da-DK"/>
          </a:p>
        </p:txBody>
      </p:sp>
    </p:spTree>
    <p:extLst>
      <p:ext uri="{BB962C8B-B14F-4D97-AF65-F5344CB8AC3E}">
        <p14:creationId xmlns:p14="http://schemas.microsoft.com/office/powerpoint/2010/main" val="218675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Uddybning af forrige slide</a:t>
            </a:r>
          </a:p>
          <a:p>
            <a:r>
              <a:rPr lang="da-DK" dirty="0"/>
              <a:t>Sidste pind: (nedsat </a:t>
            </a:r>
            <a:r>
              <a:rPr lang="da-DK" dirty="0" err="1"/>
              <a:t>egenomsogsevne</a:t>
            </a:r>
            <a:r>
              <a:rPr lang="da-DK" dirty="0"/>
              <a:t> </a:t>
            </a:r>
            <a:r>
              <a:rPr lang="da-DK" dirty="0" err="1"/>
              <a:t>ift</a:t>
            </a:r>
            <a:r>
              <a:rPr lang="da-DK" dirty="0"/>
              <a:t> at kommunikere symptomer og påvirker </a:t>
            </a:r>
            <a:r>
              <a:rPr lang="da-DK" dirty="0" err="1"/>
              <a:t>medicinadherence</a:t>
            </a:r>
            <a:r>
              <a:rPr lang="da-DK" dirty="0"/>
              <a:t> indirekte)</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8</a:t>
            </a:fld>
            <a:endParaRPr lang="da-DK"/>
          </a:p>
        </p:txBody>
      </p:sp>
    </p:spTree>
    <p:extLst>
      <p:ext uri="{BB962C8B-B14F-4D97-AF65-F5344CB8AC3E}">
        <p14:creationId xmlns:p14="http://schemas.microsoft.com/office/powerpoint/2010/main" val="2741771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Axelson</a:t>
            </a:r>
            <a:r>
              <a:rPr lang="da-DK" dirty="0"/>
              <a:t> 2011, </a:t>
            </a:r>
            <a:r>
              <a:rPr lang="da-DK" dirty="0" err="1"/>
              <a:t>Peláez</a:t>
            </a:r>
            <a:r>
              <a:rPr lang="da-DK" dirty="0"/>
              <a:t> et al., 2015, </a:t>
            </a:r>
            <a:r>
              <a:rPr lang="da-DK" dirty="0" err="1"/>
              <a:t>newcomb</a:t>
            </a:r>
            <a:r>
              <a:rPr lang="da-DK" dirty="0"/>
              <a:t> 2010</a:t>
            </a:r>
          </a:p>
          <a:p>
            <a:r>
              <a:rPr lang="da-DK" dirty="0"/>
              <a:t>De tager medicin hvis det giver dem en oplevelse af at de så kan klare hverdagen, vi skal være med til at skabe denne sammenhæng, vi kan selv fokusere på lungefunktion men for dem er det måske mere en lav ACQ der har betydning</a:t>
            </a:r>
          </a:p>
          <a:p>
            <a:r>
              <a:rPr lang="da-DK" dirty="0"/>
              <a:t>Fra et patientperspektiv kan egenomsorg være et redskab til at kunne klare sig selv i hverdagen – at opnå kompetencer til at kunne klare sig uden sundhedsvæsenet (</a:t>
            </a:r>
            <a:r>
              <a:rPr lang="da-DK" dirty="0" err="1"/>
              <a:t>Graubæk</a:t>
            </a:r>
            <a:r>
              <a:rPr lang="da-DK" dirty="0"/>
              <a:t>, 2013). </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10</a:t>
            </a:fld>
            <a:endParaRPr lang="da-DK"/>
          </a:p>
        </p:txBody>
      </p:sp>
    </p:spTree>
    <p:extLst>
      <p:ext uri="{BB962C8B-B14F-4D97-AF65-F5344CB8AC3E}">
        <p14:creationId xmlns:p14="http://schemas.microsoft.com/office/powerpoint/2010/main" val="3830764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err="1"/>
              <a:t>Peláez</a:t>
            </a:r>
            <a:r>
              <a:rPr lang="da-DK" dirty="0"/>
              <a:t> et al., 2015, (</a:t>
            </a:r>
            <a:r>
              <a:rPr lang="da-DK" dirty="0" err="1"/>
              <a:t>Riegel</a:t>
            </a:r>
            <a:r>
              <a:rPr lang="da-DK" dirty="0"/>
              <a:t> et al., 2012). Clayton, 2014, </a:t>
            </a:r>
            <a:r>
              <a:rPr lang="da-DK" dirty="0" err="1"/>
              <a:t>rees</a:t>
            </a:r>
            <a:r>
              <a:rPr lang="da-DK" dirty="0"/>
              <a:t> et 2009</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Obs at de lever det meste af deres liv uden kontakt til SHP og kun har minutter til timer med os om året</a:t>
            </a:r>
          </a:p>
          <a:p>
            <a:endParaRPr lang="da-DK" dirty="0"/>
          </a:p>
        </p:txBody>
      </p:sp>
      <p:sp>
        <p:nvSpPr>
          <p:cNvPr id="4" name="Pladsholder til slidenummer 3"/>
          <p:cNvSpPr>
            <a:spLocks noGrp="1"/>
          </p:cNvSpPr>
          <p:nvPr>
            <p:ph type="sldNum" sz="quarter" idx="5"/>
          </p:nvPr>
        </p:nvSpPr>
        <p:spPr/>
        <p:txBody>
          <a:bodyPr/>
          <a:lstStyle/>
          <a:p>
            <a:fld id="{87774A2F-BADA-46FF-A4F4-3BAFF72C10A4}" type="slidenum">
              <a:rPr lang="da-DK" smtClean="0"/>
              <a:t>11</a:t>
            </a:fld>
            <a:endParaRPr lang="da-DK"/>
          </a:p>
        </p:txBody>
      </p:sp>
    </p:spTree>
    <p:extLst>
      <p:ext uri="{BB962C8B-B14F-4D97-AF65-F5344CB8AC3E}">
        <p14:creationId xmlns:p14="http://schemas.microsoft.com/office/powerpoint/2010/main" val="1476762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a:t>Klik for at redigere titeltypografien i masteren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a:t>Klik for at redigere titeltypografien i masteren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a-DK"/>
              <a:t>Klik for at redigere titeltypografien i masteren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3E283-33EF-E739-FB8C-802BFD7789FF}"/>
              </a:ext>
            </a:extLst>
          </p:cNvPr>
          <p:cNvSpPr>
            <a:spLocks noGrp="1"/>
          </p:cNvSpPr>
          <p:nvPr>
            <p:ph type="ctrTitle"/>
          </p:nvPr>
        </p:nvSpPr>
        <p:spPr/>
        <p:txBody>
          <a:bodyPr/>
          <a:lstStyle/>
          <a:p>
            <a:r>
              <a:rPr lang="da-DK" dirty="0"/>
              <a:t>Adherence hos den voksne astmapatient</a:t>
            </a:r>
          </a:p>
        </p:txBody>
      </p:sp>
      <p:sp>
        <p:nvSpPr>
          <p:cNvPr id="3" name="Undertitel 2">
            <a:extLst>
              <a:ext uri="{FF2B5EF4-FFF2-40B4-BE49-F238E27FC236}">
                <a16:creationId xmlns:a16="http://schemas.microsoft.com/office/drawing/2014/main" id="{9395313B-3157-368A-085A-E1A8C5522372}"/>
              </a:ext>
            </a:extLst>
          </p:cNvPr>
          <p:cNvSpPr>
            <a:spLocks noGrp="1"/>
          </p:cNvSpPr>
          <p:nvPr>
            <p:ph type="subTitle" idx="1"/>
          </p:nvPr>
        </p:nvSpPr>
        <p:spPr/>
        <p:txBody>
          <a:bodyPr/>
          <a:lstStyle/>
          <a:p>
            <a:r>
              <a:rPr lang="da-DK" dirty="0"/>
              <a:t>FSLA 2025</a:t>
            </a:r>
          </a:p>
          <a:p>
            <a:r>
              <a:rPr lang="da-DK" dirty="0"/>
              <a:t>Christina Lysdal, Master i Klinisk Sygepleje, Udviklingssygeplejerske i Lungeambulatoriet, Hvidovre Hospital</a:t>
            </a:r>
          </a:p>
          <a:p>
            <a:endParaRPr lang="da-DK" dirty="0"/>
          </a:p>
        </p:txBody>
      </p:sp>
    </p:spTree>
    <p:extLst>
      <p:ext uri="{BB962C8B-B14F-4D97-AF65-F5344CB8AC3E}">
        <p14:creationId xmlns:p14="http://schemas.microsoft.com/office/powerpoint/2010/main" val="2220694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435008-B073-D95A-D44E-08F888E4E08C}"/>
              </a:ext>
            </a:extLst>
          </p:cNvPr>
          <p:cNvSpPr>
            <a:spLocks noGrp="1"/>
          </p:cNvSpPr>
          <p:nvPr>
            <p:ph type="title"/>
          </p:nvPr>
        </p:nvSpPr>
        <p:spPr/>
        <p:txBody>
          <a:bodyPr/>
          <a:lstStyle/>
          <a:p>
            <a:r>
              <a:rPr lang="da-DK" dirty="0"/>
              <a:t>Patientperspektivet</a:t>
            </a:r>
          </a:p>
        </p:txBody>
      </p:sp>
      <p:sp>
        <p:nvSpPr>
          <p:cNvPr id="3" name="Pladsholder til indhold 2">
            <a:extLst>
              <a:ext uri="{FF2B5EF4-FFF2-40B4-BE49-F238E27FC236}">
                <a16:creationId xmlns:a16="http://schemas.microsoft.com/office/drawing/2014/main" id="{6D05F705-9D05-2E4C-0212-383A7C525817}"/>
              </a:ext>
            </a:extLst>
          </p:cNvPr>
          <p:cNvSpPr>
            <a:spLocks noGrp="1"/>
          </p:cNvSpPr>
          <p:nvPr>
            <p:ph idx="1"/>
          </p:nvPr>
        </p:nvSpPr>
        <p:spPr/>
        <p:txBody>
          <a:bodyPr/>
          <a:lstStyle/>
          <a:p>
            <a:pPr marL="0" indent="0">
              <a:buNone/>
            </a:pPr>
            <a:r>
              <a:rPr lang="da-DK" dirty="0"/>
              <a:t>Studier viser, at patienter sigter mod en funktionel dag fremfor procentsatser, og dette influerer på adherence til behandling </a:t>
            </a:r>
          </a:p>
          <a:p>
            <a:pPr marL="0" indent="0">
              <a:buNone/>
            </a:pPr>
            <a:r>
              <a:rPr lang="da-DK" dirty="0"/>
              <a:t>Behov for kompetente sundhedsprofesionelle der kan give dem:</a:t>
            </a:r>
          </a:p>
          <a:p>
            <a:pPr>
              <a:buFont typeface="Arial" panose="020B0604020202020204" pitchFamily="34" charset="0"/>
              <a:buChar char="•"/>
            </a:pPr>
            <a:r>
              <a:rPr lang="da-DK" dirty="0"/>
              <a:t>struktureret opfølgning på tilstand </a:t>
            </a:r>
          </a:p>
          <a:p>
            <a:pPr>
              <a:buFont typeface="Arial" panose="020B0604020202020204" pitchFamily="34" charset="0"/>
              <a:buChar char="•"/>
            </a:pPr>
            <a:r>
              <a:rPr lang="da-DK" dirty="0"/>
              <a:t>forklaring i et forståeligt sprog om sygdommen og håndtering af denne – håndtering af astmasymptomer i dagligdagen</a:t>
            </a:r>
          </a:p>
          <a:p>
            <a:pPr>
              <a:buFont typeface="Arial" panose="020B0604020202020204" pitchFamily="34" charset="0"/>
              <a:buChar char="•"/>
            </a:pPr>
            <a:r>
              <a:rPr lang="da-DK" dirty="0"/>
              <a:t>ønsker at nå frem til en behandlingsplan ud fra en fælles forhandling med de sundhedsprofesionelle</a:t>
            </a:r>
          </a:p>
          <a:p>
            <a:pPr marL="0" indent="0">
              <a:buNone/>
            </a:pPr>
            <a:r>
              <a:rPr lang="da-DK" dirty="0"/>
              <a:t>Ifølge patienterne øger disse tiltag deres adherence.</a:t>
            </a:r>
          </a:p>
          <a:p>
            <a:pPr marL="0" indent="0">
              <a:buNone/>
            </a:pPr>
            <a:endParaRPr lang="da-DK" dirty="0"/>
          </a:p>
        </p:txBody>
      </p:sp>
    </p:spTree>
    <p:extLst>
      <p:ext uri="{BB962C8B-B14F-4D97-AF65-F5344CB8AC3E}">
        <p14:creationId xmlns:p14="http://schemas.microsoft.com/office/powerpoint/2010/main" val="1836714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9B0BA-928E-1BB9-1298-A3712A9D3282}"/>
              </a:ext>
            </a:extLst>
          </p:cNvPr>
          <p:cNvSpPr>
            <a:spLocks noGrp="1"/>
          </p:cNvSpPr>
          <p:nvPr>
            <p:ph type="title"/>
          </p:nvPr>
        </p:nvSpPr>
        <p:spPr/>
        <p:txBody>
          <a:bodyPr/>
          <a:lstStyle/>
          <a:p>
            <a:r>
              <a:rPr lang="da-DK" dirty="0"/>
              <a:t>Adherence og egenomsorg</a:t>
            </a:r>
          </a:p>
        </p:txBody>
      </p:sp>
      <p:sp>
        <p:nvSpPr>
          <p:cNvPr id="3" name="Pladsholder til indhold 2">
            <a:extLst>
              <a:ext uri="{FF2B5EF4-FFF2-40B4-BE49-F238E27FC236}">
                <a16:creationId xmlns:a16="http://schemas.microsoft.com/office/drawing/2014/main" id="{F889FD39-E33D-531D-3EFC-9434C7346029}"/>
              </a:ext>
            </a:extLst>
          </p:cNvPr>
          <p:cNvSpPr>
            <a:spLocks noGrp="1"/>
          </p:cNvSpPr>
          <p:nvPr>
            <p:ph idx="1"/>
          </p:nvPr>
        </p:nvSpPr>
        <p:spPr/>
        <p:txBody>
          <a:bodyPr/>
          <a:lstStyle/>
          <a:p>
            <a:pPr marL="0" indent="0">
              <a:buNone/>
            </a:pPr>
            <a:r>
              <a:rPr lang="da-DK" dirty="0"/>
              <a:t>I litteraturen argumenters for at sikre adherence ved at tilbyde indsatser, der </a:t>
            </a:r>
          </a:p>
          <a:p>
            <a:r>
              <a:rPr lang="da-DK" dirty="0"/>
              <a:t>fokuserer på den individuelle patients behov og oplevelse</a:t>
            </a:r>
          </a:p>
          <a:p>
            <a:r>
              <a:rPr lang="da-DK" dirty="0"/>
              <a:t>fokuserer på at styrke patienternes egenomsorgsevne ved bl.a. at styrke viden og færdigheder til at kunne håndtere deres kroniske sygdom i hverdagslivet </a:t>
            </a:r>
          </a:p>
          <a:p>
            <a:r>
              <a:rPr lang="da-DK" dirty="0"/>
              <a:t>tager udgangspunkt i en funktionel hverdag for patienten</a:t>
            </a:r>
          </a:p>
          <a:p>
            <a:pPr marL="0" indent="0">
              <a:buNone/>
            </a:pPr>
            <a:r>
              <a:rPr lang="da-DK" b="1" dirty="0"/>
              <a:t>Adherence er, ifølge </a:t>
            </a:r>
            <a:r>
              <a:rPr lang="da-DK" b="1" dirty="0" err="1"/>
              <a:t>Riegel</a:t>
            </a:r>
            <a:r>
              <a:rPr lang="da-DK" b="1" dirty="0"/>
              <a:t> et al. en del af egenomsorgsprocessen</a:t>
            </a:r>
          </a:p>
          <a:p>
            <a:pPr marL="0" indent="0">
              <a:buNone/>
            </a:pPr>
            <a:endParaRPr lang="da-DK" dirty="0"/>
          </a:p>
        </p:txBody>
      </p:sp>
    </p:spTree>
    <p:extLst>
      <p:ext uri="{BB962C8B-B14F-4D97-AF65-F5344CB8AC3E}">
        <p14:creationId xmlns:p14="http://schemas.microsoft.com/office/powerpoint/2010/main" val="1049039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2FD0C9-3EA8-F585-78CE-48DFA2C5C597}"/>
              </a:ext>
            </a:extLst>
          </p:cNvPr>
          <p:cNvSpPr>
            <a:spLocks noGrp="1"/>
          </p:cNvSpPr>
          <p:nvPr>
            <p:ph type="title"/>
          </p:nvPr>
        </p:nvSpPr>
        <p:spPr/>
        <p:txBody>
          <a:bodyPr/>
          <a:lstStyle/>
          <a:p>
            <a:r>
              <a:rPr lang="da-DK" dirty="0"/>
              <a:t>Adherence og egenomsorg – som sygeplejeteori</a:t>
            </a:r>
          </a:p>
        </p:txBody>
      </p:sp>
      <p:sp>
        <p:nvSpPr>
          <p:cNvPr id="3" name="Pladsholder til indhold 2">
            <a:extLst>
              <a:ext uri="{FF2B5EF4-FFF2-40B4-BE49-F238E27FC236}">
                <a16:creationId xmlns:a16="http://schemas.microsoft.com/office/drawing/2014/main" id="{2AADC6FB-1C60-DAC1-2CC7-79BEB200BAC9}"/>
              </a:ext>
            </a:extLst>
          </p:cNvPr>
          <p:cNvSpPr>
            <a:spLocks noGrp="1"/>
          </p:cNvSpPr>
          <p:nvPr>
            <p:ph idx="1"/>
          </p:nvPr>
        </p:nvSpPr>
        <p:spPr/>
        <p:txBody>
          <a:bodyPr/>
          <a:lstStyle/>
          <a:p>
            <a:pPr marL="0" indent="0">
              <a:buNone/>
            </a:pPr>
            <a:r>
              <a:rPr lang="da-DK" dirty="0" err="1"/>
              <a:t>Riegel</a:t>
            </a:r>
            <a:r>
              <a:rPr lang="da-DK" dirty="0"/>
              <a:t> et al. har udviklet en </a:t>
            </a:r>
            <a:r>
              <a:rPr lang="da-DK" dirty="0" err="1"/>
              <a:t>middle</a:t>
            </a:r>
            <a:r>
              <a:rPr lang="da-DK" dirty="0"/>
              <a:t>-range-teori til sygeplejersker mfl., der sigter mod at fremme egenomsorg hos patienter med kronisk sygdom </a:t>
            </a:r>
          </a:p>
          <a:p>
            <a:pPr marL="0" indent="0">
              <a:buNone/>
            </a:pPr>
            <a:r>
              <a:rPr lang="da-DK" dirty="0"/>
              <a:t>Teorien bunder i en forforståelse af, at sygeplejefaglige indsatser bedre kan tilrettelægges ud fra den enkeltes behov, hvis vi har en viden om de processer der indgår i patienters egenomsorg</a:t>
            </a:r>
          </a:p>
          <a:p>
            <a:pPr marL="0" indent="0">
              <a:buNone/>
            </a:pPr>
            <a:r>
              <a:rPr lang="da-DK" dirty="0"/>
              <a:t>Tre kerneområder: </a:t>
            </a:r>
          </a:p>
          <a:p>
            <a:r>
              <a:rPr lang="da-DK" dirty="0"/>
              <a:t>Egenomsorg – vedligeholdelse</a:t>
            </a:r>
          </a:p>
          <a:p>
            <a:r>
              <a:rPr lang="da-DK" dirty="0"/>
              <a:t>Egenomsorg – monitorering</a:t>
            </a:r>
          </a:p>
          <a:p>
            <a:r>
              <a:rPr lang="da-DK" dirty="0"/>
              <a:t>Egenomsorg – håndtering.</a:t>
            </a:r>
          </a:p>
        </p:txBody>
      </p:sp>
    </p:spTree>
    <p:extLst>
      <p:ext uri="{BB962C8B-B14F-4D97-AF65-F5344CB8AC3E}">
        <p14:creationId xmlns:p14="http://schemas.microsoft.com/office/powerpoint/2010/main" val="3875897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10C950-2634-6BCB-3A23-F3D491BAE054}"/>
              </a:ext>
            </a:extLst>
          </p:cNvPr>
          <p:cNvSpPr>
            <a:spLocks noGrp="1"/>
          </p:cNvSpPr>
          <p:nvPr>
            <p:ph type="title"/>
          </p:nvPr>
        </p:nvSpPr>
        <p:spPr/>
        <p:txBody>
          <a:bodyPr/>
          <a:lstStyle/>
          <a:p>
            <a:r>
              <a:rPr lang="da-DK" dirty="0"/>
              <a:t>Egenomsorg - vedligeholdelse</a:t>
            </a:r>
          </a:p>
        </p:txBody>
      </p:sp>
      <p:sp>
        <p:nvSpPr>
          <p:cNvPr id="3" name="Pladsholder til indhold 2">
            <a:extLst>
              <a:ext uri="{FF2B5EF4-FFF2-40B4-BE49-F238E27FC236}">
                <a16:creationId xmlns:a16="http://schemas.microsoft.com/office/drawing/2014/main" id="{57DAF43D-3CC3-7FF5-17A6-E2489CDDD2B1}"/>
              </a:ext>
            </a:extLst>
          </p:cNvPr>
          <p:cNvSpPr>
            <a:spLocks noGrp="1"/>
          </p:cNvSpPr>
          <p:nvPr>
            <p:ph idx="1"/>
          </p:nvPr>
        </p:nvSpPr>
        <p:spPr/>
        <p:txBody>
          <a:bodyPr/>
          <a:lstStyle/>
          <a:p>
            <a:pPr>
              <a:buFont typeface="Arial" panose="020B0604020202020204" pitchFamily="34" charset="0"/>
              <a:buChar char="•"/>
            </a:pPr>
            <a:r>
              <a:rPr lang="da-DK" dirty="0"/>
              <a:t>Er den adfærd patienter har ift. at opretholde og fremme sundhed </a:t>
            </a:r>
          </a:p>
          <a:p>
            <a:pPr>
              <a:buFont typeface="Arial" panose="020B0604020202020204" pitchFamily="34" charset="0"/>
              <a:buChar char="•"/>
            </a:pPr>
            <a:r>
              <a:rPr lang="da-DK" dirty="0"/>
              <a:t>For mennesker med kronisk sygdom vil den adfærd ofte være baseret på anbefalinger fra sundhedsprofesionelle </a:t>
            </a:r>
          </a:p>
          <a:p>
            <a:pPr>
              <a:buFont typeface="Arial" panose="020B0604020202020204" pitchFamily="34" charset="0"/>
              <a:buChar char="•"/>
            </a:pPr>
            <a:r>
              <a:rPr lang="da-DK" dirty="0"/>
              <a:t>Adherence til ordineret behandling er et eksempel på dette og en essentiel del af den kroniske patients egenomsorg</a:t>
            </a:r>
          </a:p>
          <a:p>
            <a:pPr>
              <a:buFont typeface="Arial" panose="020B0604020202020204" pitchFamily="34" charset="0"/>
              <a:buChar char="•"/>
            </a:pPr>
            <a:r>
              <a:rPr lang="da-DK" dirty="0"/>
              <a:t>Symptomer på sygdom motiverer til egenomsorg, herunder at patienten følger den ordinerede behandling</a:t>
            </a:r>
          </a:p>
          <a:p>
            <a:pPr>
              <a:buFont typeface="Arial" panose="020B0604020202020204" pitchFamily="34" charset="0"/>
              <a:buChar char="•"/>
            </a:pPr>
            <a:r>
              <a:rPr lang="da-DK" dirty="0"/>
              <a:t>Profiterer af, at der løbende reflekteres over adfærd og sundhedsprofesionelle må støtte patienterne i denne refleksion. Målet er at der samarbejdes  med patienter mhp. at de adapterer den adfærd, der er hensigtsmæssig for den enkelte - også når tilstand ændrer sig</a:t>
            </a:r>
          </a:p>
          <a:p>
            <a:endParaRPr lang="da-DK" dirty="0"/>
          </a:p>
        </p:txBody>
      </p:sp>
    </p:spTree>
    <p:extLst>
      <p:ext uri="{BB962C8B-B14F-4D97-AF65-F5344CB8AC3E}">
        <p14:creationId xmlns:p14="http://schemas.microsoft.com/office/powerpoint/2010/main" val="3267806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BE288B-9C27-8D6B-34C6-67B0D50BFF9B}"/>
              </a:ext>
            </a:extLst>
          </p:cNvPr>
          <p:cNvSpPr>
            <a:spLocks noGrp="1"/>
          </p:cNvSpPr>
          <p:nvPr>
            <p:ph type="title"/>
          </p:nvPr>
        </p:nvSpPr>
        <p:spPr/>
        <p:txBody>
          <a:bodyPr/>
          <a:lstStyle/>
          <a:p>
            <a:r>
              <a:rPr lang="da-DK" dirty="0"/>
              <a:t>Egenomsorg – monitorering</a:t>
            </a:r>
          </a:p>
        </p:txBody>
      </p:sp>
      <p:sp>
        <p:nvSpPr>
          <p:cNvPr id="3" name="Pladsholder til indhold 2">
            <a:extLst>
              <a:ext uri="{FF2B5EF4-FFF2-40B4-BE49-F238E27FC236}">
                <a16:creationId xmlns:a16="http://schemas.microsoft.com/office/drawing/2014/main" id="{46C2C9C6-60C5-F642-EF31-28668402D41F}"/>
              </a:ext>
            </a:extLst>
          </p:cNvPr>
          <p:cNvSpPr>
            <a:spLocks noGrp="1"/>
          </p:cNvSpPr>
          <p:nvPr>
            <p:ph idx="1"/>
          </p:nvPr>
        </p:nvSpPr>
        <p:spPr/>
        <p:txBody>
          <a:bodyPr/>
          <a:lstStyle/>
          <a:p>
            <a:pPr>
              <a:buFont typeface="Arial" panose="020B0604020202020204" pitchFamily="34" charset="0"/>
              <a:buChar char="•"/>
            </a:pPr>
            <a:r>
              <a:rPr lang="da-DK" dirty="0"/>
              <a:t>er patientens vurdering af symptomer og tegn på udvikling af sygdom</a:t>
            </a:r>
          </a:p>
          <a:p>
            <a:pPr>
              <a:buFont typeface="Arial" panose="020B0604020202020204" pitchFamily="34" charset="0"/>
              <a:buChar char="•"/>
            </a:pPr>
            <a:r>
              <a:rPr lang="da-DK" dirty="0"/>
              <a:t>målet med monitoreringen er, at patienten genkender og kan vurdere symptomer og tegn på udvikling af sygdom</a:t>
            </a:r>
          </a:p>
          <a:p>
            <a:pPr>
              <a:buFont typeface="Arial" panose="020B0604020202020204" pitchFamily="34" charset="0"/>
              <a:buChar char="•"/>
            </a:pPr>
            <a:r>
              <a:rPr lang="da-DK" dirty="0"/>
              <a:t>monitorering skal foretages systematisk og rutinemæssigt for at få et positivt udbytte </a:t>
            </a:r>
          </a:p>
          <a:p>
            <a:pPr>
              <a:buFont typeface="Arial" panose="020B0604020202020204" pitchFamily="34" charset="0"/>
              <a:buChar char="•"/>
            </a:pPr>
            <a:r>
              <a:rPr lang="da-DK" dirty="0"/>
              <a:t>hos astmapatienter er et eksempel på denne form for egenomsorg systematisk registrering af symptomer og </a:t>
            </a:r>
            <a:r>
              <a:rPr lang="da-DK" dirty="0" err="1"/>
              <a:t>peakflow</a:t>
            </a:r>
            <a:r>
              <a:rPr lang="da-DK" dirty="0"/>
              <a:t> mhp. at vurdere behov for at justere i behandling</a:t>
            </a:r>
          </a:p>
          <a:p>
            <a:pPr marL="0" indent="0">
              <a:buNone/>
            </a:pPr>
            <a:endParaRPr lang="da-DK" dirty="0"/>
          </a:p>
          <a:p>
            <a:pPr marL="0" indent="0">
              <a:buNone/>
            </a:pPr>
            <a:r>
              <a:rPr lang="da-DK" dirty="0"/>
              <a:t>Egenomsorg – monitorering er et essentielt led mellem egenomsorg – vedligeholdelse og egenomsorg – håndtering.</a:t>
            </a:r>
          </a:p>
          <a:p>
            <a:endParaRPr lang="da-DK" dirty="0"/>
          </a:p>
        </p:txBody>
      </p:sp>
    </p:spTree>
    <p:extLst>
      <p:ext uri="{BB962C8B-B14F-4D97-AF65-F5344CB8AC3E}">
        <p14:creationId xmlns:p14="http://schemas.microsoft.com/office/powerpoint/2010/main" val="1733402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0FC46F-3899-BFFA-0121-ED08A31BFBAB}"/>
              </a:ext>
            </a:extLst>
          </p:cNvPr>
          <p:cNvSpPr>
            <a:spLocks noGrp="1"/>
          </p:cNvSpPr>
          <p:nvPr>
            <p:ph type="title"/>
          </p:nvPr>
        </p:nvSpPr>
        <p:spPr/>
        <p:txBody>
          <a:bodyPr/>
          <a:lstStyle/>
          <a:p>
            <a:r>
              <a:rPr lang="da-DK" dirty="0"/>
              <a:t>Egenomsorg – håndtering</a:t>
            </a:r>
          </a:p>
        </p:txBody>
      </p:sp>
      <p:sp>
        <p:nvSpPr>
          <p:cNvPr id="3" name="Pladsholder til indhold 2">
            <a:extLst>
              <a:ext uri="{FF2B5EF4-FFF2-40B4-BE49-F238E27FC236}">
                <a16:creationId xmlns:a16="http://schemas.microsoft.com/office/drawing/2014/main" id="{BFE51A62-5C03-8A49-B190-B39046302D60}"/>
              </a:ext>
            </a:extLst>
          </p:cNvPr>
          <p:cNvSpPr>
            <a:spLocks noGrp="1"/>
          </p:cNvSpPr>
          <p:nvPr>
            <p:ph idx="1"/>
          </p:nvPr>
        </p:nvSpPr>
        <p:spPr/>
        <p:txBody>
          <a:bodyPr/>
          <a:lstStyle/>
          <a:p>
            <a:pPr>
              <a:buFont typeface="Arial" panose="020B0604020202020204" pitchFamily="34" charset="0"/>
              <a:buChar char="•"/>
            </a:pPr>
            <a:r>
              <a:rPr lang="da-DK" dirty="0"/>
              <a:t>evaluering på monitorering af symptomer og værdier </a:t>
            </a:r>
          </a:p>
          <a:p>
            <a:pPr>
              <a:buFont typeface="Arial" panose="020B0604020202020204" pitchFamily="34" charset="0"/>
              <a:buChar char="•"/>
            </a:pPr>
            <a:r>
              <a:rPr lang="da-DK" dirty="0"/>
              <a:t>reaktion og handling udledt af monitorering og beslutning omkring videre tiltag f.eks. lindring af symptomer med medicin eller kontakt til sundhedsprofessionel</a:t>
            </a:r>
          </a:p>
          <a:p>
            <a:pPr>
              <a:buFont typeface="Arial" panose="020B0604020202020204" pitchFamily="34" charset="0"/>
              <a:buChar char="•"/>
            </a:pPr>
            <a:r>
              <a:rPr lang="da-DK" dirty="0"/>
              <a:t>en vigtig del af denne fase er opmærksomhed på effekt af en given behandling</a:t>
            </a:r>
          </a:p>
          <a:p>
            <a:endParaRPr lang="da-DK" dirty="0"/>
          </a:p>
        </p:txBody>
      </p:sp>
    </p:spTree>
    <p:extLst>
      <p:ext uri="{BB962C8B-B14F-4D97-AF65-F5344CB8AC3E}">
        <p14:creationId xmlns:p14="http://schemas.microsoft.com/office/powerpoint/2010/main" val="3178254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48B55B-3962-C936-B83F-D2FD7F4CC98D}"/>
              </a:ext>
            </a:extLst>
          </p:cNvPr>
          <p:cNvSpPr>
            <a:spLocks noGrp="1"/>
          </p:cNvSpPr>
          <p:nvPr>
            <p:ph type="title"/>
          </p:nvPr>
        </p:nvSpPr>
        <p:spPr/>
        <p:txBody>
          <a:bodyPr/>
          <a:lstStyle/>
          <a:p>
            <a:r>
              <a:rPr lang="da-DK" dirty="0"/>
              <a:t>Faktorer der påvirker egenomsorgsproces</a:t>
            </a:r>
          </a:p>
        </p:txBody>
      </p:sp>
      <p:sp>
        <p:nvSpPr>
          <p:cNvPr id="3" name="Pladsholder til indhold 2">
            <a:extLst>
              <a:ext uri="{FF2B5EF4-FFF2-40B4-BE49-F238E27FC236}">
                <a16:creationId xmlns:a16="http://schemas.microsoft.com/office/drawing/2014/main" id="{3D7B5EED-BBC3-4307-6B58-66C209C5F4AA}"/>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da-DK" dirty="0"/>
              <a:t> evne til refleksion – evne til tilegnelse af viden</a:t>
            </a:r>
          </a:p>
          <a:p>
            <a:pPr>
              <a:buFont typeface="Arial" panose="020B0604020202020204" pitchFamily="34" charset="0"/>
              <a:buChar char="•"/>
            </a:pPr>
            <a:r>
              <a:rPr lang="da-DK" dirty="0"/>
              <a:t> erfaring - kan bidrage til at patienten genkender mønstre i tilstand og handler hensigtsmæssigt </a:t>
            </a:r>
          </a:p>
          <a:p>
            <a:pPr>
              <a:buFont typeface="Arial" panose="020B0604020202020204" pitchFamily="34" charset="0"/>
              <a:buChar char="•"/>
            </a:pPr>
            <a:r>
              <a:rPr lang="da-DK" dirty="0"/>
              <a:t> færdigheder</a:t>
            </a:r>
          </a:p>
          <a:p>
            <a:pPr marL="0" indent="0">
              <a:buNone/>
            </a:pPr>
            <a:r>
              <a:rPr lang="en-US" dirty="0"/>
              <a:t>Riegel et al.: “The challenge for health care professionals is to identify what patients have learned from experience, discern if what is known is correct, and facilitate the development of skills that are necessary for the performance of self-care”</a:t>
            </a:r>
            <a:endParaRPr lang="da-DK" dirty="0"/>
          </a:p>
          <a:p>
            <a:pPr>
              <a:buFont typeface="Arial" panose="020B0604020202020204" pitchFamily="34" charset="0"/>
              <a:buChar char="•"/>
            </a:pPr>
            <a:r>
              <a:rPr lang="da-DK" dirty="0"/>
              <a:t> motivation - selvom patienten ikke har en indre motivation til at udføre en given egenomsorgshandling, så kan det at betydningsfulde personer ser denne handling som nødvendig være en motivationsfaktor i sig selv</a:t>
            </a:r>
          </a:p>
          <a:p>
            <a:pPr>
              <a:buFont typeface="Arial" panose="020B0604020202020204" pitchFamily="34" charset="0"/>
              <a:buChar char="•"/>
            </a:pPr>
            <a:r>
              <a:rPr lang="da-DK" dirty="0"/>
              <a:t> værdier og vaner </a:t>
            </a:r>
          </a:p>
          <a:p>
            <a:pPr>
              <a:buFont typeface="Arial" panose="020B0604020202020204" pitchFamily="34" charset="0"/>
              <a:buChar char="•"/>
            </a:pPr>
            <a:r>
              <a:rPr lang="da-DK" dirty="0"/>
              <a:t> funktionelle og kognitive evner </a:t>
            </a:r>
          </a:p>
          <a:p>
            <a:pPr>
              <a:buFont typeface="Arial" panose="020B0604020202020204" pitchFamily="34" charset="0"/>
              <a:buChar char="•"/>
            </a:pPr>
            <a:r>
              <a:rPr lang="da-DK" dirty="0"/>
              <a:t> netværk og adgang til sundhedsydelser</a:t>
            </a:r>
          </a:p>
          <a:p>
            <a:endParaRPr lang="da-DK" dirty="0"/>
          </a:p>
        </p:txBody>
      </p:sp>
    </p:spTree>
    <p:extLst>
      <p:ext uri="{BB962C8B-B14F-4D97-AF65-F5344CB8AC3E}">
        <p14:creationId xmlns:p14="http://schemas.microsoft.com/office/powerpoint/2010/main" val="3403372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2163D2-26DA-6CF7-34EF-A8BE650E200D}"/>
              </a:ext>
            </a:extLst>
          </p:cNvPr>
          <p:cNvSpPr>
            <a:spLocks noGrp="1"/>
          </p:cNvSpPr>
          <p:nvPr>
            <p:ph type="title"/>
          </p:nvPr>
        </p:nvSpPr>
        <p:spPr/>
        <p:txBody>
          <a:bodyPr/>
          <a:lstStyle/>
          <a:p>
            <a:r>
              <a:rPr lang="da-DK" dirty="0"/>
              <a:t>Sygeplejerskens rolle </a:t>
            </a:r>
          </a:p>
        </p:txBody>
      </p:sp>
      <p:sp>
        <p:nvSpPr>
          <p:cNvPr id="3" name="Pladsholder til indhold 2">
            <a:extLst>
              <a:ext uri="{FF2B5EF4-FFF2-40B4-BE49-F238E27FC236}">
                <a16:creationId xmlns:a16="http://schemas.microsoft.com/office/drawing/2014/main" id="{552C905C-F132-171E-6B12-32539BB7160C}"/>
              </a:ext>
            </a:extLst>
          </p:cNvPr>
          <p:cNvSpPr>
            <a:spLocks noGrp="1"/>
          </p:cNvSpPr>
          <p:nvPr>
            <p:ph idx="1"/>
          </p:nvPr>
        </p:nvSpPr>
        <p:spPr/>
        <p:txBody>
          <a:bodyPr>
            <a:normAutofit fontScale="85000" lnSpcReduction="10000"/>
          </a:bodyPr>
          <a:lstStyle/>
          <a:p>
            <a:pPr marL="0" indent="0">
              <a:buNone/>
            </a:pPr>
            <a:r>
              <a:rPr lang="da-DK" dirty="0"/>
              <a:t>Patientundervisning foranlediget af sygeplejersker er medvirkende til forbedring af:</a:t>
            </a:r>
          </a:p>
          <a:p>
            <a:pPr>
              <a:buFont typeface="Arial" panose="020B0604020202020204" pitchFamily="34" charset="0"/>
              <a:buChar char="•"/>
            </a:pPr>
            <a:r>
              <a:rPr lang="da-DK" dirty="0"/>
              <a:t>adherence til inhalationsmedicin</a:t>
            </a:r>
          </a:p>
          <a:p>
            <a:pPr>
              <a:buFont typeface="Arial" panose="020B0604020202020204" pitchFamily="34" charset="0"/>
              <a:buChar char="•"/>
            </a:pPr>
            <a:r>
              <a:rPr lang="da-DK" dirty="0"/>
              <a:t>egenomsorg og mestringsevne </a:t>
            </a:r>
          </a:p>
          <a:p>
            <a:pPr marL="0" indent="0">
              <a:buNone/>
            </a:pPr>
            <a:endParaRPr lang="da-DK" dirty="0"/>
          </a:p>
          <a:p>
            <a:pPr marL="0" indent="0">
              <a:buNone/>
            </a:pPr>
            <a:r>
              <a:rPr lang="da-DK" dirty="0"/>
              <a:t>Studier viser, at undervisning af patienter i egenomsorg – at lære patienter at håndtere astmasygdommen og den medicinske behandling, har signifikant betydning for patienternes</a:t>
            </a:r>
          </a:p>
          <a:p>
            <a:pPr>
              <a:buFont typeface="Arial" panose="020B0604020202020204" pitchFamily="34" charset="0"/>
              <a:buChar char="•"/>
            </a:pPr>
            <a:r>
              <a:rPr lang="da-DK" dirty="0"/>
              <a:t>Livskvalitet</a:t>
            </a:r>
          </a:p>
          <a:p>
            <a:pPr>
              <a:buFont typeface="Arial" panose="020B0604020202020204" pitchFamily="34" charset="0"/>
              <a:buChar char="•"/>
            </a:pPr>
            <a:r>
              <a:rPr lang="da-DK" dirty="0"/>
              <a:t>oplevelse af symptomer </a:t>
            </a:r>
          </a:p>
          <a:p>
            <a:pPr>
              <a:buFont typeface="Arial" panose="020B0604020202020204" pitchFamily="34" charset="0"/>
              <a:buChar char="•"/>
            </a:pPr>
            <a:r>
              <a:rPr lang="da-DK" dirty="0"/>
              <a:t>astmakontrol</a:t>
            </a:r>
          </a:p>
          <a:p>
            <a:pPr marL="0" indent="0">
              <a:buNone/>
            </a:pPr>
            <a:r>
              <a:rPr lang="da-DK" dirty="0"/>
              <a:t>Konsultationer med specialiserede astmasygeplejersker kan forbedre patienters egenomsorgsadfærd med positiv indvirkning på lungefunktion, symptomer og sygefravær som udbytte</a:t>
            </a:r>
          </a:p>
          <a:p>
            <a:pPr marL="0" indent="0">
              <a:buNone/>
            </a:pPr>
            <a:endParaRPr lang="da-DK" dirty="0"/>
          </a:p>
        </p:txBody>
      </p:sp>
    </p:spTree>
    <p:extLst>
      <p:ext uri="{BB962C8B-B14F-4D97-AF65-F5344CB8AC3E}">
        <p14:creationId xmlns:p14="http://schemas.microsoft.com/office/powerpoint/2010/main" val="2466779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5CE184-FAE2-2068-7064-7504D4A11CE5}"/>
              </a:ext>
            </a:extLst>
          </p:cNvPr>
          <p:cNvSpPr>
            <a:spLocks noGrp="1"/>
          </p:cNvSpPr>
          <p:nvPr>
            <p:ph type="title"/>
          </p:nvPr>
        </p:nvSpPr>
        <p:spPr/>
        <p:txBody>
          <a:bodyPr/>
          <a:lstStyle/>
          <a:p>
            <a:r>
              <a:rPr lang="da-DK" dirty="0"/>
              <a:t>Sygeplejerskens rolle - fortsat</a:t>
            </a:r>
          </a:p>
        </p:txBody>
      </p:sp>
      <p:sp>
        <p:nvSpPr>
          <p:cNvPr id="3" name="Pladsholder til indhold 2">
            <a:extLst>
              <a:ext uri="{FF2B5EF4-FFF2-40B4-BE49-F238E27FC236}">
                <a16:creationId xmlns:a16="http://schemas.microsoft.com/office/drawing/2014/main" id="{749E8BB9-E41C-868D-680F-1EDDB086C713}"/>
              </a:ext>
            </a:extLst>
          </p:cNvPr>
          <p:cNvSpPr>
            <a:spLocks noGrp="1"/>
          </p:cNvSpPr>
          <p:nvPr>
            <p:ph idx="1"/>
          </p:nvPr>
        </p:nvSpPr>
        <p:spPr/>
        <p:txBody>
          <a:bodyPr>
            <a:normAutofit lnSpcReduction="10000"/>
          </a:bodyPr>
          <a:lstStyle/>
          <a:p>
            <a:pPr marL="0" indent="0">
              <a:buNone/>
            </a:pPr>
            <a:r>
              <a:rPr lang="da-DK" dirty="0"/>
              <a:t>Sygeplejersker er gode til at indgå i relationer til patienter og spiller en væsentlig rolle i sundhedsfremme og velvalgte til at undervise patienter i egenomsorg</a:t>
            </a:r>
          </a:p>
          <a:p>
            <a:pPr marL="0" indent="0">
              <a:buNone/>
            </a:pPr>
            <a:r>
              <a:rPr lang="da-DK" dirty="0"/>
              <a:t>Udover at uddanne astmapatienter til at yde egenomsorg, så har sundhedsprofessioneller også en forpligtelse til at sikre, at patienternes egenomsorgsstrategi er hensigtsmæssig. </a:t>
            </a:r>
          </a:p>
          <a:p>
            <a:pPr marL="0" indent="0">
              <a:buNone/>
            </a:pPr>
            <a:r>
              <a:rPr lang="da-DK" dirty="0"/>
              <a:t>Dette kræver dog:</a:t>
            </a:r>
          </a:p>
          <a:p>
            <a:pPr>
              <a:buFont typeface="Arial" panose="020B0604020202020204" pitchFamily="34" charset="0"/>
              <a:buChar char="•"/>
            </a:pPr>
            <a:r>
              <a:rPr lang="da-DK" dirty="0"/>
              <a:t>at sygeplejersken er tilstrækkeligt uddannet til at vurdere og undervise patienter i håndtering af inhalationsmedicin og sygdomshåndtering</a:t>
            </a:r>
          </a:p>
          <a:p>
            <a:pPr>
              <a:buFont typeface="Arial" panose="020B0604020202020204" pitchFamily="34" charset="0"/>
              <a:buChar char="•"/>
            </a:pPr>
            <a:r>
              <a:rPr lang="da-DK" dirty="0"/>
              <a:t>har viden om astmapatienters behov, præferencer, opfattelser og bekymringer</a:t>
            </a:r>
          </a:p>
          <a:p>
            <a:pPr>
              <a:buFont typeface="Arial" panose="020B0604020202020204" pitchFamily="34" charset="0"/>
              <a:buChar char="•"/>
            </a:pPr>
            <a:r>
              <a:rPr lang="da-DK" dirty="0"/>
              <a:t>færdigheder i at kommunikere med patienten om disse</a:t>
            </a:r>
          </a:p>
          <a:p>
            <a:endParaRPr lang="da-DK" dirty="0"/>
          </a:p>
        </p:txBody>
      </p:sp>
    </p:spTree>
    <p:extLst>
      <p:ext uri="{BB962C8B-B14F-4D97-AF65-F5344CB8AC3E}">
        <p14:creationId xmlns:p14="http://schemas.microsoft.com/office/powerpoint/2010/main" val="975312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7E592C-DBB6-594E-0056-0BBDCC330DB2}"/>
              </a:ext>
            </a:extLst>
          </p:cNvPr>
          <p:cNvSpPr>
            <a:spLocks noGrp="1"/>
          </p:cNvSpPr>
          <p:nvPr>
            <p:ph type="title"/>
          </p:nvPr>
        </p:nvSpPr>
        <p:spPr/>
        <p:txBody>
          <a:bodyPr/>
          <a:lstStyle/>
          <a:p>
            <a:r>
              <a:rPr lang="da-DK" dirty="0"/>
              <a:t>Hvordan ser det så ud i klinisk praksis?</a:t>
            </a:r>
          </a:p>
        </p:txBody>
      </p:sp>
      <p:sp>
        <p:nvSpPr>
          <p:cNvPr id="3" name="Pladsholder til indhold 2">
            <a:extLst>
              <a:ext uri="{FF2B5EF4-FFF2-40B4-BE49-F238E27FC236}">
                <a16:creationId xmlns:a16="http://schemas.microsoft.com/office/drawing/2014/main" id="{338D2A7B-34D2-AB1B-E17F-1DDBDA141B49}"/>
              </a:ext>
            </a:extLst>
          </p:cNvPr>
          <p:cNvSpPr>
            <a:spLocks noGrp="1"/>
          </p:cNvSpPr>
          <p:nvPr>
            <p:ph idx="1"/>
          </p:nvPr>
        </p:nvSpPr>
        <p:spPr/>
        <p:txBody>
          <a:bodyPr/>
          <a:lstStyle/>
          <a:p>
            <a:pPr>
              <a:buFont typeface="Arial" panose="020B0604020202020204" pitchFamily="34" charset="0"/>
              <a:buChar char="•"/>
            </a:pPr>
            <a:r>
              <a:rPr lang="da-DK" dirty="0"/>
              <a:t> Informeres patienter om vigtigheden af god astmakontrol og adherence til forebyggende behandling?</a:t>
            </a:r>
          </a:p>
          <a:p>
            <a:pPr>
              <a:buFont typeface="Arial" panose="020B0604020202020204" pitchFamily="34" charset="0"/>
              <a:buChar char="•"/>
            </a:pPr>
            <a:r>
              <a:rPr lang="da-DK" dirty="0"/>
              <a:t> Opnås forståelse for disse faktorer og har det motiveret dem til egenomsorg?</a:t>
            </a:r>
          </a:p>
          <a:p>
            <a:pPr>
              <a:buFont typeface="Arial" panose="020B0604020202020204" pitchFamily="34" charset="0"/>
              <a:buChar char="•"/>
            </a:pPr>
            <a:r>
              <a:rPr lang="da-DK" dirty="0"/>
              <a:t> Understøtter indsats patienternes egenomsorg – adherence til monitorering og til den ordinerede behandling? </a:t>
            </a:r>
          </a:p>
          <a:p>
            <a:pPr>
              <a:buFont typeface="Arial" panose="020B0604020202020204" pitchFamily="34" charset="0"/>
              <a:buChar char="•"/>
            </a:pPr>
            <a:r>
              <a:rPr lang="da-DK" dirty="0"/>
              <a:t> Er der faktorer, der forhindrer egenomsorg? </a:t>
            </a:r>
          </a:p>
          <a:p>
            <a:pPr marL="0" indent="0">
              <a:buNone/>
            </a:pPr>
            <a:endParaRPr lang="da-DK" dirty="0"/>
          </a:p>
          <a:p>
            <a:pPr marL="0" indent="0">
              <a:buNone/>
            </a:pPr>
            <a:r>
              <a:rPr lang="da-DK" dirty="0"/>
              <a:t>Forskningsspørgsmål: </a:t>
            </a:r>
            <a:r>
              <a:rPr lang="da-DK" b="1" dirty="0"/>
              <a:t>Hvordan oplever astmapatienter den sundhedsfaglige indsats i lungeambulatoriet ift. egenomsorg?</a:t>
            </a:r>
          </a:p>
        </p:txBody>
      </p:sp>
    </p:spTree>
    <p:extLst>
      <p:ext uri="{BB962C8B-B14F-4D97-AF65-F5344CB8AC3E}">
        <p14:creationId xmlns:p14="http://schemas.microsoft.com/office/powerpoint/2010/main" val="256239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580ED0-686F-5EE6-266B-47778EDA7985}"/>
              </a:ext>
            </a:extLst>
          </p:cNvPr>
          <p:cNvSpPr>
            <a:spLocks noGrp="1"/>
          </p:cNvSpPr>
          <p:nvPr>
            <p:ph type="title"/>
          </p:nvPr>
        </p:nvSpPr>
        <p:spPr/>
        <p:txBody>
          <a:bodyPr/>
          <a:lstStyle/>
          <a:p>
            <a:r>
              <a:rPr lang="da-DK" dirty="0"/>
              <a:t>Baggrund</a:t>
            </a:r>
          </a:p>
        </p:txBody>
      </p:sp>
      <p:sp>
        <p:nvSpPr>
          <p:cNvPr id="3" name="Pladsholder til indhold 2">
            <a:extLst>
              <a:ext uri="{FF2B5EF4-FFF2-40B4-BE49-F238E27FC236}">
                <a16:creationId xmlns:a16="http://schemas.microsoft.com/office/drawing/2014/main" id="{5E9CB49A-F2D3-710B-E500-B62CC0CAEC78}"/>
              </a:ext>
            </a:extLst>
          </p:cNvPr>
          <p:cNvSpPr>
            <a:spLocks noGrp="1"/>
          </p:cNvSpPr>
          <p:nvPr>
            <p:ph idx="1"/>
          </p:nvPr>
        </p:nvSpPr>
        <p:spPr/>
        <p:txBody>
          <a:bodyPr/>
          <a:lstStyle/>
          <a:p>
            <a:pPr>
              <a:buFont typeface="Arial" panose="020B0604020202020204" pitchFamily="34" charset="0"/>
              <a:buChar char="•"/>
            </a:pPr>
            <a:r>
              <a:rPr lang="da-DK" dirty="0"/>
              <a:t> Gennem de sidste 50 år er antallet af astmatilfælde været voksende. Det anslås at op mod 10 % af befolkningen i høj-indkomst lande lider af astma. </a:t>
            </a:r>
          </a:p>
          <a:p>
            <a:pPr>
              <a:buFont typeface="Arial" panose="020B0604020202020204" pitchFamily="34" charset="0"/>
              <a:buChar char="•"/>
            </a:pPr>
            <a:r>
              <a:rPr lang="da-DK" dirty="0"/>
              <a:t> Der er ca. 300.000 astmapatienter i Danmark</a:t>
            </a:r>
          </a:p>
          <a:p>
            <a:pPr>
              <a:buFont typeface="Arial" panose="020B0604020202020204" pitchFamily="34" charset="0"/>
              <a:buChar char="•"/>
            </a:pPr>
            <a:r>
              <a:rPr lang="da-DK" dirty="0"/>
              <a:t> Astma er en økonomisk byrde for sundheds og – velfærdssystemet i form af medicinomkostninger, sygefravær og kontakt til sundhedsvæsnet</a:t>
            </a:r>
          </a:p>
          <a:p>
            <a:pPr>
              <a:buFont typeface="Arial" panose="020B0604020202020204" pitchFamily="34" charset="0"/>
              <a:buChar char="•"/>
            </a:pPr>
            <a:r>
              <a:rPr lang="da-DK" dirty="0"/>
              <a:t> For individet kan symptombyrden nedsætte livskvaliteten, føre til akutte indlæggelser og i sjældne tilfælde resultere i død </a:t>
            </a:r>
          </a:p>
          <a:p>
            <a:pPr>
              <a:buFont typeface="Arial" panose="020B0604020202020204" pitchFamily="34" charset="0"/>
              <a:buChar char="•"/>
            </a:pPr>
            <a:r>
              <a:rPr lang="da-DK" dirty="0"/>
              <a:t> Oplæg kommer til at handle om, hvilken betydning egenomsorg ift. adherence til forebyggende behandling, monitorering af symptomer og håndtering af sygdommen kan have i forebyggelsen af dette.</a:t>
            </a:r>
          </a:p>
          <a:p>
            <a:endParaRPr lang="da-DK" dirty="0"/>
          </a:p>
        </p:txBody>
      </p:sp>
    </p:spTree>
    <p:extLst>
      <p:ext uri="{BB962C8B-B14F-4D97-AF65-F5344CB8AC3E}">
        <p14:creationId xmlns:p14="http://schemas.microsoft.com/office/powerpoint/2010/main" val="3140628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D82E1C-689F-D4D1-92E8-FAF51BBBA33A}"/>
              </a:ext>
            </a:extLst>
          </p:cNvPr>
          <p:cNvSpPr>
            <a:spLocks noGrp="1"/>
          </p:cNvSpPr>
          <p:nvPr>
            <p:ph type="title"/>
          </p:nvPr>
        </p:nvSpPr>
        <p:spPr/>
        <p:txBody>
          <a:bodyPr/>
          <a:lstStyle/>
          <a:p>
            <a:r>
              <a:rPr lang="da-DK" dirty="0"/>
              <a:t>Metode</a:t>
            </a:r>
          </a:p>
        </p:txBody>
      </p:sp>
      <p:sp>
        <p:nvSpPr>
          <p:cNvPr id="3" name="Pladsholder til indhold 2">
            <a:extLst>
              <a:ext uri="{FF2B5EF4-FFF2-40B4-BE49-F238E27FC236}">
                <a16:creationId xmlns:a16="http://schemas.microsoft.com/office/drawing/2014/main" id="{05077495-B9DB-7B3A-7EC1-9B08FA6B9864}"/>
              </a:ext>
            </a:extLst>
          </p:cNvPr>
          <p:cNvSpPr>
            <a:spLocks noGrp="1"/>
          </p:cNvSpPr>
          <p:nvPr>
            <p:ph idx="1"/>
          </p:nvPr>
        </p:nvSpPr>
        <p:spPr/>
        <p:txBody>
          <a:bodyPr>
            <a:normAutofit lnSpcReduction="10000"/>
          </a:bodyPr>
          <a:lstStyle/>
          <a:p>
            <a:pPr>
              <a:buFont typeface="Arial" panose="020B0604020202020204" pitchFamily="34" charset="0"/>
              <a:buChar char="•"/>
            </a:pPr>
            <a:r>
              <a:rPr lang="da-DK" dirty="0"/>
              <a:t> </a:t>
            </a:r>
            <a:r>
              <a:rPr lang="da-DK" dirty="0" err="1"/>
              <a:t>Semi</a:t>
            </a:r>
            <a:r>
              <a:rPr lang="da-DK" dirty="0"/>
              <a:t>-strukturerede interviews med 3 informanter </a:t>
            </a:r>
          </a:p>
          <a:p>
            <a:pPr>
              <a:buFont typeface="Arial" panose="020B0604020202020204" pitchFamily="34" charset="0"/>
              <a:buChar char="•"/>
            </a:pPr>
            <a:r>
              <a:rPr lang="da-DK" dirty="0"/>
              <a:t> Interviewguide baseret på forforståelse, teori og litteratur</a:t>
            </a:r>
          </a:p>
          <a:p>
            <a:pPr marL="0" indent="0">
              <a:buNone/>
            </a:pPr>
            <a:r>
              <a:rPr lang="da-DK" dirty="0"/>
              <a:t>Forforståelse:</a:t>
            </a:r>
          </a:p>
          <a:p>
            <a:pPr>
              <a:buFont typeface="Arial" panose="020B0604020202020204" pitchFamily="34" charset="0"/>
              <a:buChar char="•"/>
            </a:pPr>
            <a:r>
              <a:rPr lang="da-DK" dirty="0"/>
              <a:t> At nogle patienter ikke tager deres forebyggende medicin f.eks. pga. bivirkninger eller angst for steroidbehandling</a:t>
            </a:r>
          </a:p>
          <a:p>
            <a:pPr>
              <a:buFont typeface="Arial" panose="020B0604020202020204" pitchFamily="34" charset="0"/>
              <a:buChar char="•"/>
            </a:pPr>
            <a:r>
              <a:rPr lang="da-DK" dirty="0"/>
              <a:t> Ikke monitorerer deres symptomer og henvender sig for sent eller slet ikke ved forværring i tilstand</a:t>
            </a:r>
          </a:p>
          <a:p>
            <a:pPr>
              <a:buFont typeface="Arial" panose="020B0604020202020204" pitchFamily="34" charset="0"/>
              <a:buChar char="•"/>
            </a:pPr>
            <a:r>
              <a:rPr lang="da-DK" dirty="0"/>
              <a:t> Ikke følger plan for optrapning af ICS/LABA ved forværring og forværringer kunne være undgået</a:t>
            </a:r>
          </a:p>
          <a:p>
            <a:pPr>
              <a:buFont typeface="Arial" panose="020B0604020202020204" pitchFamily="34" charset="0"/>
              <a:buChar char="•"/>
            </a:pPr>
            <a:r>
              <a:rPr lang="da-DK" dirty="0"/>
              <a:t> Manglende tid og struktur til at vi kan støtte tilstrækkeligt op omkring adherence og god astmakontrol</a:t>
            </a:r>
          </a:p>
          <a:p>
            <a:endParaRPr lang="da-DK" dirty="0"/>
          </a:p>
        </p:txBody>
      </p:sp>
    </p:spTree>
    <p:extLst>
      <p:ext uri="{BB962C8B-B14F-4D97-AF65-F5344CB8AC3E}">
        <p14:creationId xmlns:p14="http://schemas.microsoft.com/office/powerpoint/2010/main" val="27778918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44C893-7966-920C-BABD-356E204103A1}"/>
              </a:ext>
            </a:extLst>
          </p:cNvPr>
          <p:cNvSpPr>
            <a:spLocks noGrp="1"/>
          </p:cNvSpPr>
          <p:nvPr>
            <p:ph type="title"/>
          </p:nvPr>
        </p:nvSpPr>
        <p:spPr/>
        <p:txBody>
          <a:bodyPr/>
          <a:lstStyle/>
          <a:p>
            <a:r>
              <a:rPr lang="da-DK" dirty="0"/>
              <a:t>I de sundhedsprofessionelles hænder</a:t>
            </a:r>
          </a:p>
        </p:txBody>
      </p:sp>
      <p:sp>
        <p:nvSpPr>
          <p:cNvPr id="3" name="Pladsholder til indhold 2">
            <a:extLst>
              <a:ext uri="{FF2B5EF4-FFF2-40B4-BE49-F238E27FC236}">
                <a16:creationId xmlns:a16="http://schemas.microsoft.com/office/drawing/2014/main" id="{6DA3B2DF-562D-5EBE-544D-F9487CED6C86}"/>
              </a:ext>
            </a:extLst>
          </p:cNvPr>
          <p:cNvSpPr>
            <a:spLocks noGrp="1"/>
          </p:cNvSpPr>
          <p:nvPr>
            <p:ph idx="1"/>
          </p:nvPr>
        </p:nvSpPr>
        <p:spPr/>
        <p:txBody>
          <a:bodyPr>
            <a:normAutofit lnSpcReduction="10000"/>
          </a:bodyPr>
          <a:lstStyle/>
          <a:p>
            <a:pPr marL="0" indent="0">
              <a:buNone/>
            </a:pPr>
            <a:r>
              <a:rPr lang="da-DK" b="1" dirty="0"/>
              <a:t>Omhandler, hvordan patienterne oplever at fulgt i ambulatoriet, mødet med den sundhedsprofesionelle og hvordan det ser ud til at påvirke deres egenomsorg </a:t>
            </a:r>
          </a:p>
          <a:p>
            <a:pPr>
              <a:buFont typeface="Arial" panose="020B0604020202020204" pitchFamily="34" charset="0"/>
              <a:buChar char="•"/>
            </a:pPr>
            <a:r>
              <a:rPr lang="da-DK" dirty="0"/>
              <a:t> De vægter, at den sundhedsprofesionelle kender deres forløb og tager udgangspunkt i deres historie</a:t>
            </a:r>
          </a:p>
          <a:p>
            <a:pPr>
              <a:buFont typeface="Arial" panose="020B0604020202020204" pitchFamily="34" charset="0"/>
              <a:buChar char="•"/>
            </a:pPr>
            <a:r>
              <a:rPr lang="da-DK" dirty="0"/>
              <a:t> At vi er kompetente og har stor viden øger deres forståelse for sygdom og behandling og bidrager bl.a. til, at medicin tages korrekt og efter ordination</a:t>
            </a:r>
          </a:p>
          <a:p>
            <a:pPr>
              <a:buFont typeface="Arial" panose="020B0604020202020204" pitchFamily="34" charset="0"/>
              <a:buChar char="•"/>
            </a:pPr>
            <a:r>
              <a:rPr lang="da-DK" dirty="0"/>
              <a:t> Modsat opleves ved modsatrettede informationer – her mistes tillid og vejledning følges ikke</a:t>
            </a:r>
          </a:p>
          <a:p>
            <a:pPr>
              <a:buFont typeface="Arial" panose="020B0604020202020204" pitchFamily="34" charset="0"/>
              <a:buChar char="•"/>
            </a:pPr>
            <a:r>
              <a:rPr lang="da-DK" dirty="0"/>
              <a:t> Opslag i FMK opfattes positivt – ”som en omsorgsfuld løftet pegefinger” – bidrager til adherence</a:t>
            </a:r>
          </a:p>
          <a:p>
            <a:endParaRPr lang="da-DK" dirty="0"/>
          </a:p>
        </p:txBody>
      </p:sp>
    </p:spTree>
    <p:extLst>
      <p:ext uri="{BB962C8B-B14F-4D97-AF65-F5344CB8AC3E}">
        <p14:creationId xmlns:p14="http://schemas.microsoft.com/office/powerpoint/2010/main" val="2320363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158E0F-8111-7CC4-856F-E2EB8360FB01}"/>
              </a:ext>
            </a:extLst>
          </p:cNvPr>
          <p:cNvSpPr>
            <a:spLocks noGrp="1"/>
          </p:cNvSpPr>
          <p:nvPr>
            <p:ph type="title"/>
          </p:nvPr>
        </p:nvSpPr>
        <p:spPr/>
        <p:txBody>
          <a:bodyPr/>
          <a:lstStyle/>
          <a:p>
            <a:r>
              <a:rPr lang="da-DK" dirty="0"/>
              <a:t>I de sundhedsprofessionelles hænder - fortsat</a:t>
            </a:r>
          </a:p>
        </p:txBody>
      </p:sp>
      <p:sp>
        <p:nvSpPr>
          <p:cNvPr id="3" name="Pladsholder til indhold 2">
            <a:extLst>
              <a:ext uri="{FF2B5EF4-FFF2-40B4-BE49-F238E27FC236}">
                <a16:creationId xmlns:a16="http://schemas.microsoft.com/office/drawing/2014/main" id="{D414D21C-2AE3-C886-9606-7965901128C1}"/>
              </a:ext>
            </a:extLst>
          </p:cNvPr>
          <p:cNvSpPr>
            <a:spLocks noGrp="1"/>
          </p:cNvSpPr>
          <p:nvPr>
            <p:ph idx="1"/>
          </p:nvPr>
        </p:nvSpPr>
        <p:spPr/>
        <p:txBody>
          <a:bodyPr/>
          <a:lstStyle/>
          <a:p>
            <a:pPr>
              <a:buFont typeface="Arial" panose="020B0604020202020204" pitchFamily="34" charset="0"/>
              <a:buChar char="•"/>
            </a:pPr>
            <a:r>
              <a:rPr lang="da-DK" dirty="0"/>
              <a:t>Positivt møde kan øge patients tiltro til egenomsorgsevne – bekræftes i at det de har gjort er rigtigt</a:t>
            </a:r>
          </a:p>
          <a:p>
            <a:pPr>
              <a:buFont typeface="Arial" panose="020B0604020202020204" pitchFamily="34" charset="0"/>
              <a:buChar char="•"/>
            </a:pPr>
            <a:r>
              <a:rPr lang="da-DK" dirty="0"/>
              <a:t>Negativt møde med dårlig kommunikation kan føre til non – adherence og manglende egenomsorg </a:t>
            </a:r>
          </a:p>
          <a:p>
            <a:pPr>
              <a:buFont typeface="Arial" panose="020B0604020202020204" pitchFamily="34" charset="0"/>
              <a:buChar char="•"/>
            </a:pPr>
            <a:r>
              <a:rPr lang="da-DK" dirty="0"/>
              <a:t>Akuttelefon opleves som væsentlig – at der er råd og vejledning, når de har behov </a:t>
            </a:r>
          </a:p>
          <a:p>
            <a:pPr>
              <a:buFont typeface="Arial" panose="020B0604020202020204" pitchFamily="34" charset="0"/>
              <a:buChar char="•"/>
            </a:pPr>
            <a:r>
              <a:rPr lang="da-DK" dirty="0"/>
              <a:t>Tilbud om akut tid ser ud til at være en måde både at møde patienterne på, hvor de oplever at blive mødt i at have det dårligt – at blive taget seriøst. På samme tid spejles, at sygdommen opleves som alvorlig og der er behov for tiltag, herunder egenomsorg.</a:t>
            </a:r>
          </a:p>
          <a:p>
            <a:pPr marL="0" indent="0">
              <a:buNone/>
            </a:pPr>
            <a:endParaRPr lang="da-DK" dirty="0"/>
          </a:p>
        </p:txBody>
      </p:sp>
    </p:spTree>
    <p:extLst>
      <p:ext uri="{BB962C8B-B14F-4D97-AF65-F5344CB8AC3E}">
        <p14:creationId xmlns:p14="http://schemas.microsoft.com/office/powerpoint/2010/main" val="3082930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D8ED47-273F-BCB8-B457-F6FFE7AAE691}"/>
              </a:ext>
            </a:extLst>
          </p:cNvPr>
          <p:cNvSpPr>
            <a:spLocks noGrp="1"/>
          </p:cNvSpPr>
          <p:nvPr>
            <p:ph type="title"/>
          </p:nvPr>
        </p:nvSpPr>
        <p:spPr/>
        <p:txBody>
          <a:bodyPr/>
          <a:lstStyle/>
          <a:p>
            <a:r>
              <a:rPr lang="da-DK" dirty="0"/>
              <a:t>På egen hånd</a:t>
            </a:r>
          </a:p>
        </p:txBody>
      </p:sp>
      <p:sp>
        <p:nvSpPr>
          <p:cNvPr id="3" name="Pladsholder til indhold 2">
            <a:extLst>
              <a:ext uri="{FF2B5EF4-FFF2-40B4-BE49-F238E27FC236}">
                <a16:creationId xmlns:a16="http://schemas.microsoft.com/office/drawing/2014/main" id="{7C3F18F9-8BA6-0701-30ED-E084C990EC92}"/>
              </a:ext>
            </a:extLst>
          </p:cNvPr>
          <p:cNvSpPr>
            <a:spLocks noGrp="1"/>
          </p:cNvSpPr>
          <p:nvPr>
            <p:ph idx="1"/>
          </p:nvPr>
        </p:nvSpPr>
        <p:spPr/>
        <p:txBody>
          <a:bodyPr/>
          <a:lstStyle/>
          <a:p>
            <a:pPr marL="0" indent="0">
              <a:buNone/>
            </a:pPr>
            <a:r>
              <a:rPr lang="da-DK" b="1" dirty="0"/>
              <a:t>Omhandler, hvordan det opleves at håndtere sygdommen i hverdagen, hvordan pt har dannet sig erfaring på egen hånd samt faktorer der har indflydelse på dette </a:t>
            </a:r>
          </a:p>
          <a:p>
            <a:pPr>
              <a:buFont typeface="Arial" panose="020B0604020202020204" pitchFamily="34" charset="0"/>
              <a:buChar char="•"/>
            </a:pPr>
            <a:r>
              <a:rPr lang="da-DK" dirty="0"/>
              <a:t>Indlæggelseskrævende forværring har medført adherence til forebyggende medicin og til egenomsorgshandling som måling af PF og kontakt til ambulatoriet ved tegn til forværring – ” skulle have et chok først”</a:t>
            </a:r>
          </a:p>
          <a:p>
            <a:pPr>
              <a:buFont typeface="Arial" panose="020B0604020202020204" pitchFamily="34" charset="0"/>
              <a:buChar char="•"/>
            </a:pPr>
            <a:r>
              <a:rPr lang="da-DK" dirty="0"/>
              <a:t>Reflekterer selv over, hvordan vi giver medicin (under indlæggelse), bruger PF, ændrer i ordinationer og danner sig sin egen version af hvordan medicin og sygdom skal takles</a:t>
            </a:r>
          </a:p>
          <a:p>
            <a:pPr>
              <a:buFont typeface="Arial" panose="020B0604020202020204" pitchFamily="34" charset="0"/>
              <a:buChar char="•"/>
            </a:pPr>
            <a:r>
              <a:rPr lang="da-DK" dirty="0"/>
              <a:t>Plukker i den viden der videregives af sundhedsprofesionelle ift. det der giver mening i det levede liv</a:t>
            </a:r>
          </a:p>
          <a:p>
            <a:endParaRPr lang="da-DK" dirty="0"/>
          </a:p>
        </p:txBody>
      </p:sp>
    </p:spTree>
    <p:extLst>
      <p:ext uri="{BB962C8B-B14F-4D97-AF65-F5344CB8AC3E}">
        <p14:creationId xmlns:p14="http://schemas.microsoft.com/office/powerpoint/2010/main" val="4195941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90F0A5-1ED6-325A-1DC7-2C5EEC140F5D}"/>
              </a:ext>
            </a:extLst>
          </p:cNvPr>
          <p:cNvSpPr>
            <a:spLocks noGrp="1"/>
          </p:cNvSpPr>
          <p:nvPr>
            <p:ph type="title"/>
          </p:nvPr>
        </p:nvSpPr>
        <p:spPr/>
        <p:txBody>
          <a:bodyPr/>
          <a:lstStyle/>
          <a:p>
            <a:r>
              <a:rPr lang="da-DK" dirty="0"/>
              <a:t>Med kroppen som guide</a:t>
            </a:r>
          </a:p>
        </p:txBody>
      </p:sp>
      <p:sp>
        <p:nvSpPr>
          <p:cNvPr id="3" name="Pladsholder til indhold 2">
            <a:extLst>
              <a:ext uri="{FF2B5EF4-FFF2-40B4-BE49-F238E27FC236}">
                <a16:creationId xmlns:a16="http://schemas.microsoft.com/office/drawing/2014/main" id="{46BB2CA4-1C75-A66A-7B32-F41C9A1FE265}"/>
              </a:ext>
            </a:extLst>
          </p:cNvPr>
          <p:cNvSpPr>
            <a:spLocks noGrp="1"/>
          </p:cNvSpPr>
          <p:nvPr>
            <p:ph idx="1"/>
          </p:nvPr>
        </p:nvSpPr>
        <p:spPr/>
        <p:txBody>
          <a:bodyPr>
            <a:normAutofit fontScale="92500" lnSpcReduction="20000"/>
          </a:bodyPr>
          <a:lstStyle/>
          <a:p>
            <a:pPr marL="0" indent="0">
              <a:buNone/>
            </a:pPr>
            <a:r>
              <a:rPr lang="da-DK" b="1" dirty="0"/>
              <a:t>Hvordan symptomer og evne til at fungere i hverdagen er styrende for patienternes egenomsorg</a:t>
            </a:r>
          </a:p>
          <a:p>
            <a:pPr>
              <a:buFont typeface="Arial" panose="020B0604020202020204" pitchFamily="34" charset="0"/>
              <a:buChar char="•"/>
            </a:pPr>
            <a:r>
              <a:rPr lang="da-DK" dirty="0"/>
              <a:t>Symptomer og det at kunne mærke sygdommen er med til at patienterne tager deres forbyggende medicin og øger også deres behovsmedicin, når det er påkrævet</a:t>
            </a:r>
          </a:p>
          <a:p>
            <a:pPr>
              <a:buFont typeface="Arial" panose="020B0604020202020204" pitchFamily="34" charset="0"/>
              <a:buChar char="•"/>
            </a:pPr>
            <a:r>
              <a:rPr lang="da-DK" dirty="0"/>
              <a:t>På samme tid ser det ud til at bivirkninger og fravær af symptomer er med til at der selvjusteres i den forebyggende behandling </a:t>
            </a:r>
          </a:p>
          <a:p>
            <a:pPr marL="0" indent="0">
              <a:buNone/>
            </a:pPr>
            <a:r>
              <a:rPr lang="da-DK" dirty="0"/>
              <a:t> ”jeg har det fint, jeg halverer det jeg tager, så er det gået fint i … i måske 3 uger og så synes jeg alligevel, ah det er måske ikke så godt og så tilbage på fuld dosis igen, ik, så jeg skruer lidt på knapperne selv … engang i mellem”</a:t>
            </a:r>
          </a:p>
          <a:p>
            <a:pPr>
              <a:buFont typeface="Arial" panose="020B0604020202020204" pitchFamily="34" charset="0"/>
              <a:buChar char="•"/>
            </a:pPr>
            <a:r>
              <a:rPr lang="da-DK" dirty="0"/>
              <a:t>Graden af symptomer er en indikator for, hvornår der handles og søges hjælp. Der ses, at informanterne forsøger at klare sig selv så vidt muligt, men når symptomer bliver uhåndterbare og det opleves utrygt søges hjælp</a:t>
            </a:r>
          </a:p>
          <a:p>
            <a:pPr marL="0" indent="0">
              <a:buNone/>
            </a:pPr>
            <a:r>
              <a:rPr lang="da-DK" dirty="0"/>
              <a:t>”svært at erkende, når man ikke kan mærke det”</a:t>
            </a:r>
          </a:p>
          <a:p>
            <a:endParaRPr lang="da-DK" dirty="0"/>
          </a:p>
        </p:txBody>
      </p:sp>
    </p:spTree>
    <p:extLst>
      <p:ext uri="{BB962C8B-B14F-4D97-AF65-F5344CB8AC3E}">
        <p14:creationId xmlns:p14="http://schemas.microsoft.com/office/powerpoint/2010/main" val="799773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4439DE-9EA1-48A0-5422-5698FBB11BED}"/>
              </a:ext>
            </a:extLst>
          </p:cNvPr>
          <p:cNvSpPr>
            <a:spLocks noGrp="1"/>
          </p:cNvSpPr>
          <p:nvPr>
            <p:ph type="title"/>
          </p:nvPr>
        </p:nvSpPr>
        <p:spPr/>
        <p:txBody>
          <a:bodyPr/>
          <a:lstStyle/>
          <a:p>
            <a:r>
              <a:rPr lang="da-DK" dirty="0"/>
              <a:t>Konklusion</a:t>
            </a:r>
            <a:br>
              <a:rPr lang="da-DK" dirty="0"/>
            </a:br>
            <a:endParaRPr lang="da-DK" dirty="0"/>
          </a:p>
        </p:txBody>
      </p:sp>
      <p:sp>
        <p:nvSpPr>
          <p:cNvPr id="3" name="Pladsholder til indhold 2">
            <a:extLst>
              <a:ext uri="{FF2B5EF4-FFF2-40B4-BE49-F238E27FC236}">
                <a16:creationId xmlns:a16="http://schemas.microsoft.com/office/drawing/2014/main" id="{58974951-17DC-98F6-F6E4-D3CA56D9DFC1}"/>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da-DK" dirty="0"/>
              <a:t>Patienterne profiterer af specialiserede og kompetente sundhedsprofesionelle, der er tilgængelige når og i det omfang de har brug for det og som</a:t>
            </a:r>
          </a:p>
          <a:p>
            <a:pPr>
              <a:buFont typeface="Arial" panose="020B0604020202020204" pitchFamily="34" charset="0"/>
              <a:buChar char="•"/>
            </a:pPr>
            <a:r>
              <a:rPr lang="da-DK" dirty="0"/>
              <a:t>Tager udgangspunkt i den enkeltes oplevelser</a:t>
            </a:r>
          </a:p>
          <a:p>
            <a:pPr>
              <a:buFont typeface="Arial" panose="020B0604020202020204" pitchFamily="34" charset="0"/>
              <a:buChar char="•"/>
            </a:pPr>
            <a:r>
              <a:rPr lang="da-DK" dirty="0"/>
              <a:t>Identificerer patienternes erfaringer ift. at leve med sygdommen og udøve egenomsorg</a:t>
            </a:r>
          </a:p>
          <a:p>
            <a:pPr>
              <a:buFont typeface="Arial" panose="020B0604020202020204" pitchFamily="34" charset="0"/>
              <a:buChar char="•"/>
            </a:pPr>
            <a:r>
              <a:rPr lang="da-DK" dirty="0"/>
              <a:t>Afdækker hvad der motiverer til egenomsorg, og ud fra dette tilrettelægger sygepleje, behandling og støtte til egenomsorg </a:t>
            </a:r>
          </a:p>
          <a:p>
            <a:pPr marL="0" indent="0">
              <a:buNone/>
            </a:pPr>
            <a:r>
              <a:rPr lang="da-DK" dirty="0"/>
              <a:t>Det kan være en udfordring i at møde patienterne i deres behov, når vi ikke har tid, tilstrækkelig viden og forståelse, mangler kommunikative færdigheder eller vores indsats ikke er organiseret så den imødekommer behov.</a:t>
            </a:r>
          </a:p>
          <a:p>
            <a:pPr marL="0" indent="0">
              <a:buNone/>
            </a:pPr>
            <a:r>
              <a:rPr lang="da-DK" dirty="0"/>
              <a:t>Hvordan kan vi være med til at sikre, at patientens behov for støtte til egenomsorg identificeres og understøttes?</a:t>
            </a:r>
          </a:p>
          <a:p>
            <a:endParaRPr lang="da-DK" dirty="0"/>
          </a:p>
        </p:txBody>
      </p:sp>
    </p:spTree>
    <p:extLst>
      <p:ext uri="{BB962C8B-B14F-4D97-AF65-F5344CB8AC3E}">
        <p14:creationId xmlns:p14="http://schemas.microsoft.com/office/powerpoint/2010/main" val="2552839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1ECC75-FDA4-8EBF-D00B-72006A6DC99C}"/>
              </a:ext>
            </a:extLst>
          </p:cNvPr>
          <p:cNvSpPr>
            <a:spLocks noGrp="1"/>
          </p:cNvSpPr>
          <p:nvPr>
            <p:ph type="title"/>
          </p:nvPr>
        </p:nvSpPr>
        <p:spPr/>
        <p:txBody>
          <a:bodyPr/>
          <a:lstStyle/>
          <a:p>
            <a:r>
              <a:rPr lang="da-DK" dirty="0"/>
              <a:t>Litteraturliste</a:t>
            </a:r>
          </a:p>
        </p:txBody>
      </p:sp>
      <p:sp>
        <p:nvSpPr>
          <p:cNvPr id="3" name="Pladsholder til indhold 2">
            <a:extLst>
              <a:ext uri="{FF2B5EF4-FFF2-40B4-BE49-F238E27FC236}">
                <a16:creationId xmlns:a16="http://schemas.microsoft.com/office/drawing/2014/main" id="{A73A690A-A60A-E3A0-7609-BE22BACBAD67}"/>
              </a:ext>
            </a:extLst>
          </p:cNvPr>
          <p:cNvSpPr>
            <a:spLocks noGrp="1"/>
          </p:cNvSpPr>
          <p:nvPr>
            <p:ph idx="1"/>
          </p:nvPr>
        </p:nvSpPr>
        <p:spPr/>
        <p:txBody>
          <a:bodyPr>
            <a:normAutofit fontScale="85000" lnSpcReduction="20000"/>
          </a:bodyPr>
          <a:lstStyle/>
          <a:p>
            <a:pPr marL="0" indent="0">
              <a:buNone/>
            </a:pPr>
            <a:r>
              <a:rPr lang="da-DK" dirty="0"/>
              <a:t>AGGER, P., STEPHENSON, R. S. &amp; HASENKAM, J. M. 2017. A Practical Guide to </a:t>
            </a:r>
            <a:r>
              <a:rPr lang="da-DK" dirty="0" err="1"/>
              <a:t>Biomedical</a:t>
            </a:r>
            <a:r>
              <a:rPr lang="da-DK" dirty="0"/>
              <a:t> Research: for the </a:t>
            </a:r>
            <a:r>
              <a:rPr lang="da-DK" dirty="0" err="1"/>
              <a:t>Aspiring</a:t>
            </a:r>
            <a:r>
              <a:rPr lang="da-DK" dirty="0"/>
              <a:t> </a:t>
            </a:r>
            <a:r>
              <a:rPr lang="da-DK" dirty="0" err="1"/>
              <a:t>Scientist</a:t>
            </a:r>
            <a:r>
              <a:rPr lang="da-DK" dirty="0"/>
              <a:t>, Cham, Springer International Publishing. AXELSSON, M. 2013. Personality and </a:t>
            </a:r>
            <a:r>
              <a:rPr lang="da-DK" dirty="0" err="1"/>
              <a:t>reasons</a:t>
            </a:r>
            <a:r>
              <a:rPr lang="da-DK" dirty="0"/>
              <a:t> for not </a:t>
            </a:r>
            <a:r>
              <a:rPr lang="da-DK" dirty="0" err="1"/>
              <a:t>using</a:t>
            </a:r>
            <a:r>
              <a:rPr lang="da-DK" dirty="0"/>
              <a:t> </a:t>
            </a:r>
            <a:r>
              <a:rPr lang="da-DK" dirty="0" err="1"/>
              <a:t>asthma</a:t>
            </a:r>
            <a:r>
              <a:rPr lang="da-DK" dirty="0"/>
              <a:t> </a:t>
            </a:r>
            <a:r>
              <a:rPr lang="da-DK" dirty="0" err="1"/>
              <a:t>medication</a:t>
            </a:r>
            <a:r>
              <a:rPr lang="da-DK" dirty="0"/>
              <a:t> in </a:t>
            </a:r>
            <a:r>
              <a:rPr lang="da-DK" dirty="0" err="1"/>
              <a:t>young</a:t>
            </a:r>
            <a:r>
              <a:rPr lang="da-DK" dirty="0"/>
              <a:t> </a:t>
            </a:r>
            <a:r>
              <a:rPr lang="da-DK" dirty="0" err="1"/>
              <a:t>adults</a:t>
            </a:r>
            <a:r>
              <a:rPr lang="da-DK" dirty="0"/>
              <a:t>. Heart &amp; Lung, 42, 241-246. AXELSSON, M., LÖTVALL, J., LUNDGREN, J. &amp; BRINK, E. 2011. </a:t>
            </a:r>
            <a:r>
              <a:rPr lang="da-DK" dirty="0" err="1"/>
              <a:t>Motivational</a:t>
            </a:r>
            <a:r>
              <a:rPr lang="da-DK" dirty="0"/>
              <a:t> </a:t>
            </a:r>
            <a:r>
              <a:rPr lang="da-DK" dirty="0" err="1"/>
              <a:t>foci</a:t>
            </a:r>
            <a:r>
              <a:rPr lang="da-DK" dirty="0"/>
              <a:t> and </a:t>
            </a:r>
            <a:r>
              <a:rPr lang="da-DK" dirty="0" err="1"/>
              <a:t>asthma</a:t>
            </a:r>
            <a:r>
              <a:rPr lang="da-DK" dirty="0"/>
              <a:t> </a:t>
            </a:r>
            <a:r>
              <a:rPr lang="da-DK" dirty="0" err="1"/>
              <a:t>medication</a:t>
            </a:r>
            <a:r>
              <a:rPr lang="da-DK" dirty="0"/>
              <a:t> </a:t>
            </a:r>
            <a:r>
              <a:rPr lang="da-DK" dirty="0" err="1"/>
              <a:t>tactics</a:t>
            </a:r>
            <a:r>
              <a:rPr lang="da-DK" dirty="0"/>
              <a:t> </a:t>
            </a:r>
            <a:r>
              <a:rPr lang="da-DK" dirty="0" err="1"/>
              <a:t>directed</a:t>
            </a:r>
            <a:r>
              <a:rPr lang="da-DK" dirty="0"/>
              <a:t> </a:t>
            </a:r>
            <a:r>
              <a:rPr lang="da-DK" dirty="0" err="1"/>
              <a:t>towards</a:t>
            </a:r>
            <a:r>
              <a:rPr lang="da-DK" dirty="0"/>
              <a:t> a </a:t>
            </a:r>
            <a:r>
              <a:rPr lang="da-DK" dirty="0" err="1"/>
              <a:t>functional</a:t>
            </a:r>
            <a:r>
              <a:rPr lang="da-DK" dirty="0"/>
              <a:t> </a:t>
            </a:r>
            <a:r>
              <a:rPr lang="da-DK" dirty="0" err="1"/>
              <a:t>day</a:t>
            </a:r>
            <a:r>
              <a:rPr lang="da-DK" dirty="0"/>
              <a:t>. BMC Public Health, 11, 809-809. BENDER, B. G. &amp; BENDER, S. E. 2005. Patient-</a:t>
            </a:r>
            <a:r>
              <a:rPr lang="da-DK" dirty="0" err="1"/>
              <a:t>identified</a:t>
            </a:r>
            <a:r>
              <a:rPr lang="da-DK" dirty="0"/>
              <a:t> </a:t>
            </a:r>
            <a:r>
              <a:rPr lang="da-DK" dirty="0" err="1"/>
              <a:t>barriers</a:t>
            </a:r>
            <a:r>
              <a:rPr lang="da-DK" dirty="0"/>
              <a:t> to </a:t>
            </a:r>
            <a:r>
              <a:rPr lang="da-DK" dirty="0" err="1"/>
              <a:t>asthma</a:t>
            </a:r>
            <a:r>
              <a:rPr lang="da-DK" dirty="0"/>
              <a:t> </a:t>
            </a:r>
            <a:r>
              <a:rPr lang="da-DK" dirty="0" err="1"/>
              <a:t>treatment</a:t>
            </a:r>
            <a:r>
              <a:rPr lang="da-DK" dirty="0"/>
              <a:t> adherence: </a:t>
            </a:r>
            <a:r>
              <a:rPr lang="da-DK" dirty="0" err="1"/>
              <a:t>responses</a:t>
            </a:r>
            <a:r>
              <a:rPr lang="da-DK" dirty="0"/>
              <a:t> to interviews, </a:t>
            </a:r>
            <a:r>
              <a:rPr lang="da-DK" dirty="0" err="1"/>
              <a:t>focus</a:t>
            </a:r>
            <a:r>
              <a:rPr lang="da-DK" dirty="0"/>
              <a:t> </a:t>
            </a:r>
            <a:r>
              <a:rPr lang="da-DK" dirty="0" err="1"/>
              <a:t>groups</a:t>
            </a:r>
            <a:r>
              <a:rPr lang="da-DK" dirty="0"/>
              <a:t>, and </a:t>
            </a:r>
            <a:r>
              <a:rPr lang="da-DK" dirty="0" err="1"/>
              <a:t>questionnaires</a:t>
            </a:r>
            <a:r>
              <a:rPr lang="da-DK" dirty="0"/>
              <a:t>. </a:t>
            </a:r>
            <a:r>
              <a:rPr lang="da-DK" dirty="0" err="1"/>
              <a:t>Immunology</a:t>
            </a:r>
            <a:r>
              <a:rPr lang="da-DK" dirty="0"/>
              <a:t> and </a:t>
            </a:r>
            <a:r>
              <a:rPr lang="da-DK" dirty="0" err="1"/>
              <a:t>allergy</a:t>
            </a:r>
            <a:r>
              <a:rPr lang="da-DK" dirty="0"/>
              <a:t> </a:t>
            </a:r>
            <a:r>
              <a:rPr lang="da-DK" dirty="0" err="1"/>
              <a:t>clinics</a:t>
            </a:r>
            <a:r>
              <a:rPr lang="da-DK" dirty="0"/>
              <a:t> of North America, 25, 107-130. BORNØ JENSEN, A. M. &amp; VALLGÅRDA, S. 2021. Forskningsmetoder i folkesundhedsvidenskab, </a:t>
            </a:r>
            <a:r>
              <a:rPr lang="da-DK" dirty="0" err="1"/>
              <a:t>Kbh</a:t>
            </a:r>
            <a:r>
              <a:rPr lang="da-DK" dirty="0"/>
              <a:t>, Munksgaard. BRINKMANN, S., TANGGAARD, L. &amp; BRINKMANN, S. 2020. Kvalitative metoder : en grundbog, </a:t>
            </a:r>
            <a:r>
              <a:rPr lang="da-DK" dirty="0" err="1"/>
              <a:t>Kbh</a:t>
            </a:r>
            <a:r>
              <a:rPr lang="da-DK" dirty="0"/>
              <a:t>, Hans Reitzels Forlag. BÅRNES, C. B. &amp; ULRIK, C. S. 2015. </a:t>
            </a:r>
            <a:r>
              <a:rPr lang="da-DK" dirty="0" err="1"/>
              <a:t>Asthma</a:t>
            </a:r>
            <a:r>
              <a:rPr lang="da-DK" dirty="0"/>
              <a:t> and Adherence to </a:t>
            </a:r>
            <a:r>
              <a:rPr lang="da-DK" dirty="0" err="1"/>
              <a:t>Inhaled</a:t>
            </a:r>
            <a:r>
              <a:rPr lang="da-DK" dirty="0"/>
              <a:t> </a:t>
            </a:r>
            <a:r>
              <a:rPr lang="da-DK" dirty="0" err="1"/>
              <a:t>Corticosteroids</a:t>
            </a:r>
            <a:r>
              <a:rPr lang="da-DK" dirty="0"/>
              <a:t>: </a:t>
            </a:r>
            <a:r>
              <a:rPr lang="da-DK" dirty="0" err="1"/>
              <a:t>Current</a:t>
            </a:r>
            <a:r>
              <a:rPr lang="da-DK" dirty="0"/>
              <a:t> Status and Future </a:t>
            </a:r>
            <a:r>
              <a:rPr lang="da-DK" dirty="0" err="1"/>
              <a:t>Perspectives</a:t>
            </a:r>
            <a:r>
              <a:rPr lang="da-DK" dirty="0"/>
              <a:t>. </a:t>
            </a:r>
            <a:r>
              <a:rPr lang="da-DK" dirty="0" err="1"/>
              <a:t>Respiratory</a:t>
            </a:r>
            <a:r>
              <a:rPr lang="da-DK" dirty="0"/>
              <a:t> </a:t>
            </a:r>
            <a:r>
              <a:rPr lang="da-DK" dirty="0" err="1"/>
              <a:t>care</a:t>
            </a:r>
            <a:r>
              <a:rPr lang="da-DK" dirty="0"/>
              <a:t>, 60, 455-468. CHINER, E., HERNÁNDEZ, C., BLANCO-APARICIO, M., FUNENGA-FITAS, E. &amp; JIMÉNEZ-RUIZ, C. 2022. Patient </a:t>
            </a:r>
            <a:r>
              <a:rPr lang="da-DK" dirty="0" err="1"/>
              <a:t>perspectives</a:t>
            </a:r>
            <a:r>
              <a:rPr lang="da-DK" dirty="0"/>
              <a:t> of the </a:t>
            </a:r>
            <a:r>
              <a:rPr lang="da-DK" dirty="0" err="1"/>
              <a:t>influence</a:t>
            </a:r>
            <a:r>
              <a:rPr lang="da-DK" dirty="0"/>
              <a:t> of </a:t>
            </a:r>
            <a:r>
              <a:rPr lang="da-DK" dirty="0" err="1"/>
              <a:t>severe</a:t>
            </a:r>
            <a:r>
              <a:rPr lang="da-DK" dirty="0"/>
              <a:t> and non-</a:t>
            </a:r>
            <a:r>
              <a:rPr lang="da-DK" dirty="0" err="1"/>
              <a:t>severe</a:t>
            </a:r>
            <a:r>
              <a:rPr lang="da-DK" dirty="0"/>
              <a:t> </a:t>
            </a:r>
            <a:r>
              <a:rPr lang="da-DK" dirty="0" err="1"/>
              <a:t>asthma</a:t>
            </a:r>
            <a:r>
              <a:rPr lang="da-DK" dirty="0"/>
              <a:t> on </a:t>
            </a:r>
            <a:r>
              <a:rPr lang="da-DK" dirty="0" err="1"/>
              <a:t>their</a:t>
            </a:r>
            <a:r>
              <a:rPr lang="da-DK" dirty="0"/>
              <a:t> </a:t>
            </a:r>
            <a:r>
              <a:rPr lang="da-DK" dirty="0" err="1"/>
              <a:t>quality</a:t>
            </a:r>
            <a:r>
              <a:rPr lang="da-DK" dirty="0"/>
              <a:t> of </a:t>
            </a:r>
            <a:r>
              <a:rPr lang="da-DK" dirty="0" err="1"/>
              <a:t>life</a:t>
            </a:r>
            <a:r>
              <a:rPr lang="da-DK" dirty="0"/>
              <a:t>: A national </a:t>
            </a:r>
            <a:r>
              <a:rPr lang="da-DK" dirty="0" err="1"/>
              <a:t>survey</a:t>
            </a:r>
            <a:r>
              <a:rPr lang="da-DK" dirty="0"/>
              <a:t> of </a:t>
            </a:r>
            <a:r>
              <a:rPr lang="da-DK" dirty="0" err="1"/>
              <a:t>asthma</a:t>
            </a:r>
            <a:r>
              <a:rPr lang="da-DK" dirty="0"/>
              <a:t> patients in Spain. </a:t>
            </a:r>
            <a:r>
              <a:rPr lang="da-DK" dirty="0" err="1"/>
              <a:t>Clin</a:t>
            </a:r>
            <a:r>
              <a:rPr lang="da-DK" dirty="0"/>
              <a:t> </a:t>
            </a:r>
            <a:r>
              <a:rPr lang="da-DK" dirty="0" err="1"/>
              <a:t>Respir</a:t>
            </a:r>
            <a:r>
              <a:rPr lang="da-DK" dirty="0"/>
              <a:t> J, 16, 130-141. CLAYTON, S. 2014. Adherence to </a:t>
            </a:r>
            <a:r>
              <a:rPr lang="da-DK" dirty="0" err="1"/>
              <a:t>asthma</a:t>
            </a:r>
            <a:r>
              <a:rPr lang="da-DK" dirty="0"/>
              <a:t> </a:t>
            </a:r>
            <a:r>
              <a:rPr lang="da-DK" dirty="0" err="1"/>
              <a:t>medication</a:t>
            </a:r>
            <a:r>
              <a:rPr lang="da-DK" dirty="0"/>
              <a:t>. Nurse </a:t>
            </a:r>
            <a:r>
              <a:rPr lang="da-DK" dirty="0" err="1"/>
              <a:t>Prescribing</a:t>
            </a:r>
            <a:r>
              <a:rPr lang="da-DK" dirty="0"/>
              <a:t>, 12, 68-74. DAHLAGER, L. A. F., HANNE 2011. Hermeneutisk analyse - Forståelse og Forforståelse. In: VALLGÅRDA, S. A. K., LENE (ed.) Forskningsmetoder i folkesundhedsvidenskab. 4. udgave. ed. </a:t>
            </a:r>
            <a:r>
              <a:rPr lang="da-DK" dirty="0" err="1"/>
              <a:t>Kbh</a:t>
            </a:r>
            <a:r>
              <a:rPr lang="da-DK" dirty="0"/>
              <a:t>: Munksgaard Danmark. DAM, P., HERBORG, H. &amp; ROSSING, C. O. T., DORTHE 2007. Compliance og </a:t>
            </a:r>
            <a:r>
              <a:rPr lang="da-DK" dirty="0" err="1"/>
              <a:t>concordance</a:t>
            </a:r>
            <a:r>
              <a:rPr lang="da-DK" dirty="0"/>
              <a:t> Uddannelseshæfte til programmet “Sikker og effektiv medicinbrug” In: FARMAKON (ed.) 1.2 ed. </a:t>
            </a:r>
          </a:p>
        </p:txBody>
      </p:sp>
    </p:spTree>
    <p:extLst>
      <p:ext uri="{BB962C8B-B14F-4D97-AF65-F5344CB8AC3E}">
        <p14:creationId xmlns:p14="http://schemas.microsoft.com/office/powerpoint/2010/main" val="2545550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EDF633-927D-E7EC-D5E4-289C766979A7}"/>
              </a:ext>
            </a:extLst>
          </p:cNvPr>
          <p:cNvSpPr>
            <a:spLocks noGrp="1"/>
          </p:cNvSpPr>
          <p:nvPr>
            <p:ph type="title"/>
          </p:nvPr>
        </p:nvSpPr>
        <p:spPr/>
        <p:txBody>
          <a:bodyPr/>
          <a:lstStyle/>
          <a:p>
            <a:r>
              <a:rPr lang="da-DK" dirty="0"/>
              <a:t>Litteraturliste - fortsat</a:t>
            </a:r>
          </a:p>
        </p:txBody>
      </p:sp>
      <p:sp>
        <p:nvSpPr>
          <p:cNvPr id="3" name="Pladsholder til indhold 2">
            <a:extLst>
              <a:ext uri="{FF2B5EF4-FFF2-40B4-BE49-F238E27FC236}">
                <a16:creationId xmlns:a16="http://schemas.microsoft.com/office/drawing/2014/main" id="{212E5FD7-F3AE-C422-9F57-F9454D9972DA}"/>
              </a:ext>
            </a:extLst>
          </p:cNvPr>
          <p:cNvSpPr>
            <a:spLocks noGrp="1"/>
          </p:cNvSpPr>
          <p:nvPr>
            <p:ph idx="1"/>
          </p:nvPr>
        </p:nvSpPr>
        <p:spPr/>
        <p:txBody>
          <a:bodyPr>
            <a:normAutofit fontScale="85000" lnSpcReduction="20000"/>
          </a:bodyPr>
          <a:lstStyle/>
          <a:p>
            <a:pPr marL="0" indent="0">
              <a:buNone/>
            </a:pPr>
            <a:r>
              <a:rPr lang="da-DK" dirty="0"/>
              <a:t>DLS, POULSEN, R. H. B., NIELS, AUGUSTSON, L. K. B., VIBEKE &amp; ULRIK, C. S. 2021. Astma – Monitorering og behandling af mild til moderat astma [Online]. Dansk Lungemedicinsk Selskab. </a:t>
            </a:r>
            <a:r>
              <a:rPr lang="da-DK" dirty="0" err="1"/>
              <a:t>Available</a:t>
            </a:r>
            <a:r>
              <a:rPr lang="da-DK" dirty="0"/>
              <a:t>: https://lungemedicin.dk/astma-monitorering-og-behandling-af-mild-til-moderat-astma/ [</a:t>
            </a:r>
            <a:r>
              <a:rPr lang="da-DK" dirty="0" err="1"/>
              <a:t>Accessed</a:t>
            </a:r>
            <a:r>
              <a:rPr lang="da-DK" dirty="0"/>
              <a:t> 0803 2024]. DRASTMA. 2022. Dansk register for Astma (</a:t>
            </a:r>
            <a:r>
              <a:rPr lang="da-DK" dirty="0" err="1"/>
              <a:t>DrAstma</a:t>
            </a:r>
            <a:r>
              <a:rPr lang="da-DK" dirty="0"/>
              <a:t>) - Årsrapport 2022 [Online]. </a:t>
            </a:r>
            <a:r>
              <a:rPr lang="da-DK" dirty="0" err="1"/>
              <a:t>Available</a:t>
            </a:r>
            <a:r>
              <a:rPr lang="da-DK" dirty="0"/>
              <a:t>: https://www.sundhed.dk/content/cms/6/100606_drastma_kommenteret_aarsrapport_2022_2023 _offentliggjort_version19122023.pdf [</a:t>
            </a:r>
            <a:r>
              <a:rPr lang="da-DK" dirty="0" err="1"/>
              <a:t>Accessed</a:t>
            </a:r>
            <a:r>
              <a:rPr lang="da-DK" dirty="0"/>
              <a:t> 0203 2024]. ELSASS, P. 1993. Sundhedspsykologi, </a:t>
            </a:r>
            <a:r>
              <a:rPr lang="da-DK" dirty="0" err="1"/>
              <a:t>Kbh</a:t>
            </a:r>
            <a:r>
              <a:rPr lang="da-DK" dirty="0"/>
              <a:t>, Gyldendal. FREDERIKSEN, K. &amp; GLINSVAD, B. 2014. Fag : grundbog i sygepleje, </a:t>
            </a:r>
            <a:r>
              <a:rPr lang="da-DK" dirty="0" err="1"/>
              <a:t>Kbh</a:t>
            </a:r>
            <a:r>
              <a:rPr lang="da-DK" dirty="0"/>
              <a:t>, Munksgaard. GINA. 2023. Global </a:t>
            </a:r>
            <a:r>
              <a:rPr lang="da-DK" dirty="0" err="1"/>
              <a:t>Strategy</a:t>
            </a:r>
            <a:r>
              <a:rPr lang="da-DK" dirty="0"/>
              <a:t> for </a:t>
            </a:r>
            <a:r>
              <a:rPr lang="da-DK" dirty="0" err="1"/>
              <a:t>Asthma</a:t>
            </a:r>
            <a:r>
              <a:rPr lang="da-DK" dirty="0"/>
              <a:t> Management and </a:t>
            </a:r>
            <a:r>
              <a:rPr lang="da-DK" dirty="0" err="1"/>
              <a:t>Prevention</a:t>
            </a:r>
            <a:r>
              <a:rPr lang="da-DK" dirty="0"/>
              <a:t> 2023 [Online]. </a:t>
            </a:r>
            <a:r>
              <a:rPr lang="da-DK" dirty="0" err="1"/>
              <a:t>Available</a:t>
            </a:r>
            <a:r>
              <a:rPr lang="da-DK" dirty="0"/>
              <a:t>: Global </a:t>
            </a:r>
            <a:r>
              <a:rPr lang="da-DK" dirty="0" err="1"/>
              <a:t>Strategy</a:t>
            </a:r>
            <a:r>
              <a:rPr lang="da-DK" dirty="0"/>
              <a:t> for </a:t>
            </a:r>
            <a:r>
              <a:rPr lang="da-DK" dirty="0" err="1"/>
              <a:t>Asthma</a:t>
            </a:r>
            <a:r>
              <a:rPr lang="da-DK" dirty="0"/>
              <a:t> Management and </a:t>
            </a:r>
            <a:r>
              <a:rPr lang="da-DK" dirty="0" err="1"/>
              <a:t>Prevention</a:t>
            </a:r>
            <a:r>
              <a:rPr lang="da-DK" dirty="0"/>
              <a:t> [</a:t>
            </a:r>
            <a:r>
              <a:rPr lang="da-DK" dirty="0" err="1"/>
              <a:t>Accessed</a:t>
            </a:r>
            <a:r>
              <a:rPr lang="da-DK" dirty="0"/>
              <a:t> 0201 2024]. GODTFREDSEN, N. S. &amp; NØRGAARD, A. 2016. Lungesygdomme i klinisk praksis, </a:t>
            </a:r>
            <a:r>
              <a:rPr lang="da-DK" dirty="0" err="1"/>
              <a:t>Kbh</a:t>
            </a:r>
            <a:r>
              <a:rPr lang="da-DK" dirty="0"/>
              <a:t>, Gyldendals Bogklubber. GRANEHEIM, U. H. &amp; LUNDMAN, B. 2004. </a:t>
            </a:r>
            <a:r>
              <a:rPr lang="da-DK" dirty="0" err="1"/>
              <a:t>Qualitative</a:t>
            </a:r>
            <a:r>
              <a:rPr lang="da-DK" dirty="0"/>
              <a:t> content </a:t>
            </a:r>
            <a:r>
              <a:rPr lang="da-DK" dirty="0" err="1"/>
              <a:t>analysis</a:t>
            </a:r>
            <a:r>
              <a:rPr lang="da-DK" dirty="0"/>
              <a:t> in </a:t>
            </a:r>
            <a:r>
              <a:rPr lang="da-DK" dirty="0" err="1"/>
              <a:t>nursing</a:t>
            </a:r>
            <a:r>
              <a:rPr lang="da-DK" dirty="0"/>
              <a:t> research: </a:t>
            </a:r>
            <a:r>
              <a:rPr lang="da-DK" dirty="0" err="1"/>
              <a:t>concepts</a:t>
            </a:r>
            <a:r>
              <a:rPr lang="da-DK" dirty="0"/>
              <a:t>, procedures and measures to </a:t>
            </a:r>
            <a:r>
              <a:rPr lang="da-DK" dirty="0" err="1"/>
              <a:t>achieve</a:t>
            </a:r>
            <a:r>
              <a:rPr lang="da-DK" dirty="0"/>
              <a:t> </a:t>
            </a:r>
            <a:r>
              <a:rPr lang="da-DK" dirty="0" err="1"/>
              <a:t>trustworthiness</a:t>
            </a:r>
            <a:r>
              <a:rPr lang="da-DK" dirty="0"/>
              <a:t>. Nurse </a:t>
            </a:r>
            <a:r>
              <a:rPr lang="da-DK" dirty="0" err="1"/>
              <a:t>education</a:t>
            </a:r>
            <a:r>
              <a:rPr lang="da-DK" dirty="0"/>
              <a:t> </a:t>
            </a:r>
            <a:r>
              <a:rPr lang="da-DK" dirty="0" err="1"/>
              <a:t>today</a:t>
            </a:r>
            <a:r>
              <a:rPr lang="da-DK" dirty="0"/>
              <a:t>, 24, 105-112. GRANEHEIM, U. H. O. L., BERIT 2017. Kvalitativ </a:t>
            </a:r>
            <a:r>
              <a:rPr lang="da-DK" dirty="0" err="1"/>
              <a:t>innehållsanalys</a:t>
            </a:r>
            <a:r>
              <a:rPr lang="da-DK" dirty="0"/>
              <a:t>. In: HÖGLUND-NIELSEN, B. &amp; GRANSKÄR, M. (eds.) </a:t>
            </a:r>
            <a:r>
              <a:rPr lang="da-DK" dirty="0" err="1"/>
              <a:t>Tillämpad</a:t>
            </a:r>
            <a:r>
              <a:rPr lang="da-DK" dirty="0"/>
              <a:t> kvalitativ forskning </a:t>
            </a:r>
            <a:r>
              <a:rPr lang="da-DK" dirty="0" err="1"/>
              <a:t>inom</a:t>
            </a:r>
            <a:r>
              <a:rPr lang="da-DK" dirty="0"/>
              <a:t> </a:t>
            </a:r>
            <a:r>
              <a:rPr lang="da-DK" dirty="0" err="1"/>
              <a:t>hälso</a:t>
            </a:r>
            <a:r>
              <a:rPr lang="da-DK" dirty="0"/>
              <a:t>- </a:t>
            </a:r>
            <a:r>
              <a:rPr lang="da-DK" dirty="0" err="1"/>
              <a:t>och</a:t>
            </a:r>
            <a:r>
              <a:rPr lang="da-DK" dirty="0"/>
              <a:t> </a:t>
            </a:r>
            <a:r>
              <a:rPr lang="da-DK" dirty="0" err="1"/>
              <a:t>sjukvård</a:t>
            </a:r>
            <a:r>
              <a:rPr lang="da-DK" dirty="0"/>
              <a:t>. Tredje </a:t>
            </a:r>
            <a:r>
              <a:rPr lang="da-DK" dirty="0" err="1"/>
              <a:t>upplagan</a:t>
            </a:r>
            <a:r>
              <a:rPr lang="da-DK" dirty="0"/>
              <a:t>. ed. Lund: </a:t>
            </a:r>
            <a:r>
              <a:rPr lang="da-DK" dirty="0" err="1"/>
              <a:t>Studentlitteratur</a:t>
            </a:r>
            <a:r>
              <a:rPr lang="da-DK" dirty="0"/>
              <a:t>. GRAUBÆK, A.-M. 2013. Patientologi : at være patient, </a:t>
            </a:r>
            <a:r>
              <a:rPr lang="da-DK" dirty="0" err="1"/>
              <a:t>Kbh</a:t>
            </a:r>
            <a:r>
              <a:rPr lang="da-DK" dirty="0"/>
              <a:t>, Gad. GREENHALGH, T. &amp; TAYLOR, R. 1997. How to </a:t>
            </a:r>
            <a:r>
              <a:rPr lang="da-DK" dirty="0" err="1"/>
              <a:t>read</a:t>
            </a:r>
            <a:r>
              <a:rPr lang="da-DK" dirty="0"/>
              <a:t> a </a:t>
            </a:r>
            <a:r>
              <a:rPr lang="da-DK" dirty="0" err="1"/>
              <a:t>paper</a:t>
            </a:r>
            <a:r>
              <a:rPr lang="da-DK" dirty="0"/>
              <a:t>: Papers </a:t>
            </a:r>
            <a:r>
              <a:rPr lang="da-DK" dirty="0" err="1"/>
              <a:t>that</a:t>
            </a:r>
            <a:r>
              <a:rPr lang="da-DK" dirty="0"/>
              <a:t> go </a:t>
            </a:r>
            <a:r>
              <a:rPr lang="da-DK" dirty="0" err="1"/>
              <a:t>beyond</a:t>
            </a:r>
            <a:r>
              <a:rPr lang="da-DK" dirty="0"/>
              <a:t> </a:t>
            </a:r>
            <a:r>
              <a:rPr lang="da-DK" dirty="0" err="1"/>
              <a:t>numbers</a:t>
            </a:r>
            <a:r>
              <a:rPr lang="da-DK" dirty="0"/>
              <a:t> (</a:t>
            </a:r>
            <a:r>
              <a:rPr lang="da-DK" dirty="0" err="1"/>
              <a:t>qualitative</a:t>
            </a:r>
            <a:r>
              <a:rPr lang="da-DK" dirty="0"/>
              <a:t> research). BMJ, 315, 740-743.</a:t>
            </a:r>
          </a:p>
        </p:txBody>
      </p:sp>
    </p:spTree>
    <p:extLst>
      <p:ext uri="{BB962C8B-B14F-4D97-AF65-F5344CB8AC3E}">
        <p14:creationId xmlns:p14="http://schemas.microsoft.com/office/powerpoint/2010/main" val="22996796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DCFA0-27DB-F7F0-E01F-57103F90DFD8}"/>
              </a:ext>
            </a:extLst>
          </p:cNvPr>
          <p:cNvSpPr>
            <a:spLocks noGrp="1"/>
          </p:cNvSpPr>
          <p:nvPr>
            <p:ph type="title"/>
          </p:nvPr>
        </p:nvSpPr>
        <p:spPr/>
        <p:txBody>
          <a:bodyPr/>
          <a:lstStyle/>
          <a:p>
            <a:r>
              <a:rPr lang="da-DK" dirty="0"/>
              <a:t>Litteraturliste - fortsat</a:t>
            </a:r>
          </a:p>
        </p:txBody>
      </p:sp>
      <p:sp>
        <p:nvSpPr>
          <p:cNvPr id="3" name="Pladsholder til indhold 2">
            <a:extLst>
              <a:ext uri="{FF2B5EF4-FFF2-40B4-BE49-F238E27FC236}">
                <a16:creationId xmlns:a16="http://schemas.microsoft.com/office/drawing/2014/main" id="{89E209B5-5529-ABEA-DE7E-3E105201B2E1}"/>
              </a:ext>
            </a:extLst>
          </p:cNvPr>
          <p:cNvSpPr>
            <a:spLocks noGrp="1"/>
          </p:cNvSpPr>
          <p:nvPr>
            <p:ph idx="1"/>
          </p:nvPr>
        </p:nvSpPr>
        <p:spPr/>
        <p:txBody>
          <a:bodyPr>
            <a:normAutofit fontScale="85000" lnSpcReduction="20000"/>
          </a:bodyPr>
          <a:lstStyle/>
          <a:p>
            <a:pPr marL="0" indent="0">
              <a:buNone/>
            </a:pPr>
            <a:r>
              <a:rPr lang="da-DK" dirty="0"/>
              <a:t>HALKIER, B. 2020. Fokusgrupper. In: BRINKMANN, S. &amp; TANGGAARD, L. (eds.) Kvalitative metoder : en grundbog. 3. udgave. ed. </a:t>
            </a:r>
            <a:r>
              <a:rPr lang="da-DK" dirty="0" err="1"/>
              <a:t>Kbh</a:t>
            </a:r>
            <a:r>
              <a:rPr lang="da-DK" dirty="0"/>
              <a:t>: Hans Reitzels Forlag. HÅKANSSON, K. E. J., BACKER, V. &amp; ULRIK, C. S. 2022. </a:t>
            </a:r>
            <a:r>
              <a:rPr lang="da-DK" dirty="0" err="1"/>
              <a:t>Socioeconomic</a:t>
            </a:r>
            <a:r>
              <a:rPr lang="da-DK" dirty="0"/>
              <a:t> status is </a:t>
            </a:r>
            <a:r>
              <a:rPr lang="da-DK" dirty="0" err="1"/>
              <a:t>associated</a:t>
            </a:r>
            <a:r>
              <a:rPr lang="da-DK" dirty="0"/>
              <a:t> with </a:t>
            </a:r>
            <a:r>
              <a:rPr lang="da-DK" dirty="0" err="1"/>
              <a:t>healthcare</a:t>
            </a:r>
            <a:r>
              <a:rPr lang="da-DK" dirty="0"/>
              <a:t> </a:t>
            </a:r>
            <a:r>
              <a:rPr lang="da-DK" dirty="0" err="1"/>
              <a:t>seeking</a:t>
            </a:r>
            <a:r>
              <a:rPr lang="da-DK" dirty="0"/>
              <a:t> </a:t>
            </a:r>
            <a:r>
              <a:rPr lang="da-DK" dirty="0" err="1"/>
              <a:t>behaviour</a:t>
            </a:r>
            <a:r>
              <a:rPr lang="da-DK" dirty="0"/>
              <a:t> and </a:t>
            </a:r>
            <a:r>
              <a:rPr lang="da-DK" dirty="0" err="1"/>
              <a:t>disease</a:t>
            </a:r>
            <a:r>
              <a:rPr lang="da-DK" dirty="0"/>
              <a:t> </a:t>
            </a:r>
            <a:r>
              <a:rPr lang="da-DK" dirty="0" err="1"/>
              <a:t>burden</a:t>
            </a:r>
            <a:r>
              <a:rPr lang="da-DK" dirty="0"/>
              <a:t> in </a:t>
            </a:r>
            <a:r>
              <a:rPr lang="da-DK" dirty="0" err="1"/>
              <a:t>young</a:t>
            </a:r>
            <a:r>
              <a:rPr lang="da-DK" dirty="0"/>
              <a:t> </a:t>
            </a:r>
            <a:r>
              <a:rPr lang="da-DK" dirty="0" err="1"/>
              <a:t>adults</a:t>
            </a:r>
            <a:r>
              <a:rPr lang="da-DK" dirty="0"/>
              <a:t> with </a:t>
            </a:r>
            <a:r>
              <a:rPr lang="da-DK" dirty="0" err="1"/>
              <a:t>asthma</a:t>
            </a:r>
            <a:r>
              <a:rPr lang="da-DK" dirty="0"/>
              <a:t> – A </a:t>
            </a:r>
            <a:r>
              <a:rPr lang="da-DK" dirty="0" err="1"/>
              <a:t>nationwide</a:t>
            </a:r>
            <a:r>
              <a:rPr lang="da-DK" dirty="0"/>
              <a:t> </a:t>
            </a:r>
            <a:r>
              <a:rPr lang="da-DK" dirty="0" err="1"/>
              <a:t>cohort</a:t>
            </a:r>
            <a:r>
              <a:rPr lang="da-DK" dirty="0"/>
              <a:t> </a:t>
            </a:r>
            <a:r>
              <a:rPr lang="da-DK" dirty="0" err="1"/>
              <a:t>study</a:t>
            </a:r>
            <a:r>
              <a:rPr lang="da-DK" dirty="0"/>
              <a:t>. </a:t>
            </a:r>
            <a:r>
              <a:rPr lang="da-DK" dirty="0" err="1"/>
              <a:t>Chronic</a:t>
            </a:r>
            <a:r>
              <a:rPr lang="da-DK" dirty="0"/>
              <a:t> </a:t>
            </a:r>
            <a:r>
              <a:rPr lang="da-DK" dirty="0" err="1"/>
              <a:t>respiratory</a:t>
            </a:r>
            <a:r>
              <a:rPr lang="da-DK" dirty="0"/>
              <a:t> </a:t>
            </a:r>
            <a:r>
              <a:rPr lang="da-DK" dirty="0" err="1"/>
              <a:t>disease</a:t>
            </a:r>
            <a:r>
              <a:rPr lang="da-DK" dirty="0"/>
              <a:t>, 19, 147997312211172-14799731221117297. HÅKANSSON, K. E. J., LØKKE, A., IBSEN, R., HILBERG, O., BACKER, V. &amp; ULRIK, C. S. 2023. Beyond </a:t>
            </a:r>
            <a:r>
              <a:rPr lang="da-DK" dirty="0" err="1"/>
              <a:t>direct</a:t>
            </a:r>
            <a:r>
              <a:rPr lang="da-DK" dirty="0"/>
              <a:t> </a:t>
            </a:r>
            <a:r>
              <a:rPr lang="da-DK" dirty="0" err="1"/>
              <a:t>costs</a:t>
            </a:r>
            <a:r>
              <a:rPr lang="da-DK" dirty="0"/>
              <a:t> : </a:t>
            </a:r>
            <a:r>
              <a:rPr lang="da-DK" dirty="0" err="1"/>
              <a:t>individual</a:t>
            </a:r>
            <a:r>
              <a:rPr lang="da-DK" dirty="0"/>
              <a:t> and </a:t>
            </a:r>
            <a:r>
              <a:rPr lang="da-DK" dirty="0" err="1"/>
              <a:t>societal</a:t>
            </a:r>
            <a:r>
              <a:rPr lang="da-DK" dirty="0"/>
              <a:t> </a:t>
            </a:r>
            <a:r>
              <a:rPr lang="da-DK" dirty="0" err="1"/>
              <a:t>financial</a:t>
            </a:r>
            <a:r>
              <a:rPr lang="da-DK" dirty="0"/>
              <a:t> </a:t>
            </a:r>
            <a:r>
              <a:rPr lang="da-DK" dirty="0" err="1"/>
              <a:t>burden</a:t>
            </a:r>
            <a:r>
              <a:rPr lang="da-DK" dirty="0"/>
              <a:t> of </a:t>
            </a:r>
            <a:r>
              <a:rPr lang="da-DK" dirty="0" err="1"/>
              <a:t>asthma</a:t>
            </a:r>
            <a:r>
              <a:rPr lang="da-DK" dirty="0"/>
              <a:t> in </a:t>
            </a:r>
            <a:r>
              <a:rPr lang="da-DK" dirty="0" err="1"/>
              <a:t>young</a:t>
            </a:r>
            <a:r>
              <a:rPr lang="da-DK" dirty="0"/>
              <a:t> </a:t>
            </a:r>
            <a:r>
              <a:rPr lang="da-DK" dirty="0" err="1"/>
              <a:t>adults</a:t>
            </a:r>
            <a:r>
              <a:rPr lang="da-DK" dirty="0"/>
              <a:t> in a Danish </a:t>
            </a:r>
            <a:r>
              <a:rPr lang="da-DK" dirty="0" err="1"/>
              <a:t>nationwide</a:t>
            </a:r>
            <a:r>
              <a:rPr lang="da-DK" dirty="0"/>
              <a:t> </a:t>
            </a:r>
            <a:r>
              <a:rPr lang="da-DK" dirty="0" err="1"/>
              <a:t>study</a:t>
            </a:r>
            <a:r>
              <a:rPr lang="da-DK" dirty="0"/>
              <a:t>. JØRGENSEN, A. &amp; JØRGENSEN, A. 2009. Hans-Georg </a:t>
            </a:r>
            <a:r>
              <a:rPr lang="da-DK" dirty="0" err="1"/>
              <a:t>Gadamer</a:t>
            </a:r>
            <a:r>
              <a:rPr lang="da-DK" dirty="0"/>
              <a:t>, </a:t>
            </a:r>
            <a:r>
              <a:rPr lang="da-DK" dirty="0" err="1"/>
              <a:t>Kbh</a:t>
            </a:r>
            <a:r>
              <a:rPr lang="da-DK" dirty="0"/>
              <a:t>, Anis. KIRKEVOLD, M. 2000. Sygeplejeteorier : analyse og evaluering, </a:t>
            </a:r>
            <a:r>
              <a:rPr lang="da-DK" dirty="0" err="1"/>
              <a:t>Kbh</a:t>
            </a:r>
            <a:r>
              <a:rPr lang="da-DK" dirty="0"/>
              <a:t>, Munksgaard. KVALE, S. &amp; BRINKMANN, S. 2015. Interview: det kvalitative forskningsinterview som håndværk, </a:t>
            </a:r>
            <a:r>
              <a:rPr lang="da-DK" dirty="0" err="1"/>
              <a:t>Kbh</a:t>
            </a:r>
            <a:r>
              <a:rPr lang="da-DK" dirty="0"/>
              <a:t>, Hans Reitzel. LAWRENCE, D., MILLER, J. H. &amp; W. FLEXNER, C. 2017. </a:t>
            </a:r>
            <a:r>
              <a:rPr lang="da-DK" dirty="0" err="1"/>
              <a:t>Medication</a:t>
            </a:r>
            <a:r>
              <a:rPr lang="da-DK" dirty="0"/>
              <a:t> Adherence. Journal of </a:t>
            </a:r>
            <a:r>
              <a:rPr lang="da-DK" dirty="0" err="1"/>
              <a:t>Clinical</a:t>
            </a:r>
            <a:r>
              <a:rPr lang="da-DK" dirty="0"/>
              <a:t> </a:t>
            </a:r>
            <a:r>
              <a:rPr lang="da-DK" dirty="0" err="1"/>
              <a:t>Pharmacology</a:t>
            </a:r>
            <a:r>
              <a:rPr lang="da-DK" dirty="0"/>
              <a:t>, 57, 422-427. LOIGNON, C., BEDOS, C., SÉVIGNY, R. &amp; LEDUC, N. 2009. </a:t>
            </a:r>
            <a:r>
              <a:rPr lang="da-DK" dirty="0" err="1"/>
              <a:t>Understanding</a:t>
            </a:r>
            <a:r>
              <a:rPr lang="da-DK" dirty="0"/>
              <a:t> the </a:t>
            </a:r>
            <a:r>
              <a:rPr lang="da-DK" dirty="0" err="1"/>
              <a:t>self-care</a:t>
            </a:r>
            <a:r>
              <a:rPr lang="da-DK" dirty="0"/>
              <a:t> </a:t>
            </a:r>
            <a:r>
              <a:rPr lang="da-DK" dirty="0" err="1"/>
              <a:t>strategies</a:t>
            </a:r>
            <a:r>
              <a:rPr lang="da-DK" dirty="0"/>
              <a:t> of patients with </a:t>
            </a:r>
            <a:r>
              <a:rPr lang="da-DK" dirty="0" err="1"/>
              <a:t>asthma</a:t>
            </a:r>
            <a:r>
              <a:rPr lang="da-DK" dirty="0"/>
              <a:t>. Patient </a:t>
            </a:r>
            <a:r>
              <a:rPr lang="da-DK" dirty="0" err="1"/>
              <a:t>education</a:t>
            </a:r>
            <a:r>
              <a:rPr lang="da-DK" dirty="0"/>
              <a:t> and </a:t>
            </a:r>
            <a:r>
              <a:rPr lang="da-DK" dirty="0" err="1"/>
              <a:t>counseling</a:t>
            </a:r>
            <a:r>
              <a:rPr lang="da-DK" dirty="0"/>
              <a:t>, 75, 256-262. MARTINO, R.-L., KJELL ERIK JULIUS, H. &amp; CHARLOTTE SUPPLI, U. 2023. Adherence to </a:t>
            </a:r>
            <a:r>
              <a:rPr lang="da-DK" dirty="0" err="1"/>
              <a:t>inhaled</a:t>
            </a:r>
            <a:r>
              <a:rPr lang="da-DK" dirty="0"/>
              <a:t> </a:t>
            </a:r>
            <a:r>
              <a:rPr lang="da-DK" dirty="0" err="1"/>
              <a:t>corticosteroids</a:t>
            </a:r>
            <a:r>
              <a:rPr lang="da-DK" dirty="0"/>
              <a:t> in relation to </a:t>
            </a:r>
            <a:r>
              <a:rPr lang="da-DK" dirty="0" err="1"/>
              <a:t>quality</a:t>
            </a:r>
            <a:r>
              <a:rPr lang="da-DK" dirty="0"/>
              <a:t> of </a:t>
            </a:r>
            <a:r>
              <a:rPr lang="da-DK" dirty="0" err="1"/>
              <a:t>life</a:t>
            </a:r>
            <a:r>
              <a:rPr lang="da-DK" dirty="0"/>
              <a:t> and symptoms of </a:t>
            </a:r>
            <a:r>
              <a:rPr lang="da-DK" dirty="0" err="1"/>
              <a:t>anxiety</a:t>
            </a:r>
            <a:r>
              <a:rPr lang="da-DK" dirty="0"/>
              <a:t> and depression in </a:t>
            </a:r>
            <a:r>
              <a:rPr lang="da-DK" dirty="0" err="1"/>
              <a:t>asthma</a:t>
            </a:r>
            <a:r>
              <a:rPr lang="da-DK" dirty="0"/>
              <a:t>. MIR, T. H. 2023. Adherence Versus Compliance. HCA Healthcare Journal of </a:t>
            </a:r>
            <a:r>
              <a:rPr lang="da-DK" dirty="0" err="1"/>
              <a:t>Medicine</a:t>
            </a:r>
            <a:r>
              <a:rPr lang="da-DK" dirty="0"/>
              <a:t>. MURRAY, B. &amp; O'NEILL, M. 2018. </a:t>
            </a:r>
            <a:r>
              <a:rPr lang="da-DK" dirty="0" err="1"/>
              <a:t>Supporting</a:t>
            </a:r>
            <a:r>
              <a:rPr lang="da-DK" dirty="0"/>
              <a:t> </a:t>
            </a:r>
            <a:r>
              <a:rPr lang="da-DK" dirty="0" err="1"/>
              <a:t>self</a:t>
            </a:r>
            <a:r>
              <a:rPr lang="da-DK" dirty="0"/>
              <a:t>-management of </a:t>
            </a:r>
            <a:r>
              <a:rPr lang="da-DK" dirty="0" err="1"/>
              <a:t>asthma</a:t>
            </a:r>
            <a:r>
              <a:rPr lang="da-DK" dirty="0"/>
              <a:t> </a:t>
            </a:r>
            <a:r>
              <a:rPr lang="da-DK" dirty="0" err="1"/>
              <a:t>through</a:t>
            </a:r>
            <a:r>
              <a:rPr lang="da-DK" dirty="0"/>
              <a:t> patient </a:t>
            </a:r>
            <a:r>
              <a:rPr lang="da-DK" dirty="0" err="1"/>
              <a:t>education</a:t>
            </a:r>
            <a:r>
              <a:rPr lang="da-DK" dirty="0"/>
              <a:t>. </a:t>
            </a:r>
            <a:r>
              <a:rPr lang="da-DK" dirty="0" err="1"/>
              <a:t>Br</a:t>
            </a:r>
            <a:r>
              <a:rPr lang="da-DK" dirty="0"/>
              <a:t> J Nurs, 27, 396-401. NEWCOMB, P. A., MCGRATH, K. W., COVINGTON, J. K., LAZARUS, S. C. &amp; JANSON, S. L. 2010. </a:t>
            </a:r>
            <a:r>
              <a:rPr lang="da-DK" dirty="0" err="1"/>
              <a:t>Barriers</a:t>
            </a:r>
            <a:r>
              <a:rPr lang="da-DK" dirty="0"/>
              <a:t> to patient-</a:t>
            </a:r>
            <a:r>
              <a:rPr lang="da-DK" dirty="0" err="1"/>
              <a:t>clinician</a:t>
            </a:r>
            <a:r>
              <a:rPr lang="da-DK" dirty="0"/>
              <a:t> </a:t>
            </a:r>
            <a:r>
              <a:rPr lang="da-DK" dirty="0" err="1"/>
              <a:t>collaboration</a:t>
            </a:r>
            <a:r>
              <a:rPr lang="da-DK" dirty="0"/>
              <a:t> in </a:t>
            </a:r>
            <a:r>
              <a:rPr lang="da-DK" dirty="0" err="1"/>
              <a:t>asthma</a:t>
            </a:r>
            <a:r>
              <a:rPr lang="da-DK" dirty="0"/>
              <a:t> management: the patient </a:t>
            </a:r>
            <a:r>
              <a:rPr lang="da-DK" dirty="0" err="1"/>
              <a:t>experience</a:t>
            </a:r>
            <a:r>
              <a:rPr lang="da-DK" dirty="0"/>
              <a:t>. J </a:t>
            </a:r>
            <a:r>
              <a:rPr lang="da-DK" dirty="0" err="1"/>
              <a:t>Asthma</a:t>
            </a:r>
            <a:r>
              <a:rPr lang="da-DK" dirty="0"/>
              <a:t>, 47, 192-7.</a:t>
            </a:r>
          </a:p>
        </p:txBody>
      </p:sp>
    </p:spTree>
    <p:extLst>
      <p:ext uri="{BB962C8B-B14F-4D97-AF65-F5344CB8AC3E}">
        <p14:creationId xmlns:p14="http://schemas.microsoft.com/office/powerpoint/2010/main" val="1318679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632E90-8A7C-8AD3-4D35-59A47C72A925}"/>
              </a:ext>
            </a:extLst>
          </p:cNvPr>
          <p:cNvSpPr>
            <a:spLocks noGrp="1"/>
          </p:cNvSpPr>
          <p:nvPr>
            <p:ph type="title"/>
          </p:nvPr>
        </p:nvSpPr>
        <p:spPr/>
        <p:txBody>
          <a:bodyPr/>
          <a:lstStyle/>
          <a:p>
            <a:r>
              <a:rPr lang="da-DK" dirty="0"/>
              <a:t>Litteraturliste - fortsat</a:t>
            </a:r>
          </a:p>
        </p:txBody>
      </p:sp>
      <p:sp>
        <p:nvSpPr>
          <p:cNvPr id="3" name="Pladsholder til indhold 2">
            <a:extLst>
              <a:ext uri="{FF2B5EF4-FFF2-40B4-BE49-F238E27FC236}">
                <a16:creationId xmlns:a16="http://schemas.microsoft.com/office/drawing/2014/main" id="{DD22F61E-D796-4D08-B047-3A0E22D7A6AD}"/>
              </a:ext>
            </a:extLst>
          </p:cNvPr>
          <p:cNvSpPr>
            <a:spLocks noGrp="1"/>
          </p:cNvSpPr>
          <p:nvPr>
            <p:ph idx="1"/>
          </p:nvPr>
        </p:nvSpPr>
        <p:spPr/>
        <p:txBody>
          <a:bodyPr>
            <a:normAutofit fontScale="92500" lnSpcReduction="20000"/>
          </a:bodyPr>
          <a:lstStyle/>
          <a:p>
            <a:pPr marL="0" indent="0">
              <a:buNone/>
            </a:pPr>
            <a:r>
              <a:rPr lang="da-DK" dirty="0"/>
              <a:t>OLSEN, H. 2003. Veje til kvalitativ kvalitet? Om kvalitetssikring af kvalitativ interviewforskning. Nordic studies in </a:t>
            </a:r>
            <a:r>
              <a:rPr lang="da-DK" dirty="0" err="1"/>
              <a:t>education</a:t>
            </a:r>
            <a:r>
              <a:rPr lang="da-DK" dirty="0"/>
              <a:t>, 23, 1-20. PEDERSEN, P. U., LARSEN, P., JUL HÅKONSEN, S. &amp; BJERRUM, M. B. 2017. Fra forskning til praksis, </a:t>
            </a:r>
            <a:r>
              <a:rPr lang="da-DK" dirty="0" err="1"/>
              <a:t>Kbh</a:t>
            </a:r>
            <a:r>
              <a:rPr lang="da-DK" dirty="0"/>
              <a:t>, Munksgaard. PELÁEZ, S., LAMONTAGNE, A. J., COLLIN, J., GAUTHIER, A., GRAD, R. M., BLAIS, L., LAVOIE, K. L., BACON, S. L., ERNST, P., GUAY, H., MCKINNEY, M. L. &amp; DUCHARME, F. M. 2015. Patients' </a:t>
            </a:r>
            <a:r>
              <a:rPr lang="da-DK" dirty="0" err="1"/>
              <a:t>perspective</a:t>
            </a:r>
            <a:r>
              <a:rPr lang="da-DK" dirty="0"/>
              <a:t> of </a:t>
            </a:r>
            <a:r>
              <a:rPr lang="da-DK" dirty="0" err="1"/>
              <a:t>barriers</a:t>
            </a:r>
            <a:r>
              <a:rPr lang="da-DK" dirty="0"/>
              <a:t> and facilitators to </a:t>
            </a:r>
            <a:r>
              <a:rPr lang="da-DK" dirty="0" err="1"/>
              <a:t>taking</a:t>
            </a:r>
            <a:r>
              <a:rPr lang="da-DK" dirty="0"/>
              <a:t> long-term controller </a:t>
            </a:r>
            <a:r>
              <a:rPr lang="da-DK" dirty="0" err="1"/>
              <a:t>medication</a:t>
            </a:r>
            <a:r>
              <a:rPr lang="da-DK" dirty="0"/>
              <a:t> for </a:t>
            </a:r>
            <a:r>
              <a:rPr lang="da-DK" dirty="0" err="1"/>
              <a:t>asthma</a:t>
            </a:r>
            <a:r>
              <a:rPr lang="da-DK" dirty="0"/>
              <a:t>: a </a:t>
            </a:r>
            <a:r>
              <a:rPr lang="da-DK" dirty="0" err="1"/>
              <a:t>novel</a:t>
            </a:r>
            <a:r>
              <a:rPr lang="da-DK" dirty="0"/>
              <a:t> </a:t>
            </a:r>
            <a:r>
              <a:rPr lang="da-DK" dirty="0" err="1"/>
              <a:t>taxonomy</a:t>
            </a:r>
            <a:r>
              <a:rPr lang="da-DK" dirty="0"/>
              <a:t>. BMC </a:t>
            </a:r>
            <a:r>
              <a:rPr lang="da-DK" dirty="0" err="1"/>
              <a:t>Pulm</a:t>
            </a:r>
            <a:r>
              <a:rPr lang="da-DK" dirty="0"/>
              <a:t> Med, 15, 42. PORSBJERG, C., MELÉN, E., LEHTIMÄKI, L. &amp; SHAW, D. 2023. </a:t>
            </a:r>
            <a:r>
              <a:rPr lang="da-DK" dirty="0" err="1"/>
              <a:t>Asthma</a:t>
            </a:r>
            <a:r>
              <a:rPr lang="da-DK" dirty="0"/>
              <a:t>. The Lancet (British edition), 401, 858 873. RANCE, K. S. 2011. </a:t>
            </a:r>
            <a:r>
              <a:rPr lang="da-DK" dirty="0" err="1"/>
              <a:t>Helping</a:t>
            </a:r>
            <a:r>
              <a:rPr lang="da-DK" dirty="0"/>
              <a:t> patients </a:t>
            </a:r>
            <a:r>
              <a:rPr lang="da-DK" dirty="0" err="1"/>
              <a:t>attain</a:t>
            </a:r>
            <a:r>
              <a:rPr lang="da-DK" dirty="0"/>
              <a:t> and </a:t>
            </a:r>
            <a:r>
              <a:rPr lang="da-DK" dirty="0" err="1"/>
              <a:t>maintain</a:t>
            </a:r>
            <a:r>
              <a:rPr lang="da-DK" dirty="0"/>
              <a:t> </a:t>
            </a:r>
            <a:r>
              <a:rPr lang="da-DK" dirty="0" err="1"/>
              <a:t>asthma</a:t>
            </a:r>
            <a:r>
              <a:rPr lang="da-DK" dirty="0"/>
              <a:t> </a:t>
            </a:r>
            <a:r>
              <a:rPr lang="da-DK" dirty="0" err="1"/>
              <a:t>control</a:t>
            </a:r>
            <a:r>
              <a:rPr lang="da-DK" dirty="0"/>
              <a:t>: </a:t>
            </a:r>
            <a:r>
              <a:rPr lang="da-DK" dirty="0" err="1"/>
              <a:t>reviewing</a:t>
            </a:r>
            <a:r>
              <a:rPr lang="da-DK" dirty="0"/>
              <a:t> the </a:t>
            </a:r>
            <a:r>
              <a:rPr lang="da-DK" dirty="0" err="1"/>
              <a:t>role</a:t>
            </a:r>
            <a:r>
              <a:rPr lang="da-DK" dirty="0"/>
              <a:t> of the nurse </a:t>
            </a:r>
            <a:r>
              <a:rPr lang="da-DK" dirty="0" err="1"/>
              <a:t>practitioner</a:t>
            </a:r>
            <a:r>
              <a:rPr lang="da-DK" dirty="0"/>
              <a:t>. Journal of </a:t>
            </a:r>
            <a:r>
              <a:rPr lang="da-DK" dirty="0" err="1"/>
              <a:t>multidisciplinary</a:t>
            </a:r>
            <a:r>
              <a:rPr lang="da-DK" dirty="0"/>
              <a:t> </a:t>
            </a:r>
            <a:r>
              <a:rPr lang="da-DK" dirty="0" err="1"/>
              <a:t>healthcare</a:t>
            </a:r>
            <a:r>
              <a:rPr lang="da-DK" dirty="0"/>
              <a:t>, 4, 299-309. REDDEL, H. K., BATEMAN, E. D., SCHATZ, M., KRISHNAN, J. A. &amp; CLOUTIER, M. M. 2022. A Practical Guide to </a:t>
            </a:r>
            <a:r>
              <a:rPr lang="da-DK" dirty="0" err="1"/>
              <a:t>Implementing</a:t>
            </a:r>
            <a:r>
              <a:rPr lang="da-DK" dirty="0"/>
              <a:t> SMART in </a:t>
            </a:r>
            <a:r>
              <a:rPr lang="da-DK" dirty="0" err="1"/>
              <a:t>Asthma</a:t>
            </a:r>
            <a:r>
              <a:rPr lang="da-DK" dirty="0"/>
              <a:t> Management. The journal of </a:t>
            </a:r>
            <a:r>
              <a:rPr lang="da-DK" dirty="0" err="1"/>
              <a:t>allergy</a:t>
            </a:r>
            <a:r>
              <a:rPr lang="da-DK" dirty="0"/>
              <a:t> and </a:t>
            </a:r>
            <a:r>
              <a:rPr lang="da-DK" dirty="0" err="1"/>
              <a:t>clinical</a:t>
            </a:r>
            <a:r>
              <a:rPr lang="da-DK" dirty="0"/>
              <a:t> </a:t>
            </a:r>
            <a:r>
              <a:rPr lang="da-DK" dirty="0" err="1"/>
              <a:t>immunology</a:t>
            </a:r>
            <a:r>
              <a:rPr lang="da-DK" dirty="0"/>
              <a:t> in practice (Cambridge, MA), 10, S31-S38. REES, S. &amp; WILLIAMS, A. 2009. </a:t>
            </a:r>
            <a:r>
              <a:rPr lang="da-DK" dirty="0" err="1"/>
              <a:t>Promoting</a:t>
            </a:r>
            <a:r>
              <a:rPr lang="da-DK" dirty="0"/>
              <a:t> and </a:t>
            </a:r>
            <a:r>
              <a:rPr lang="da-DK" dirty="0" err="1"/>
              <a:t>supporting</a:t>
            </a:r>
            <a:r>
              <a:rPr lang="da-DK" dirty="0"/>
              <a:t> </a:t>
            </a:r>
            <a:r>
              <a:rPr lang="da-DK" dirty="0" err="1"/>
              <a:t>self-care</a:t>
            </a:r>
            <a:r>
              <a:rPr lang="da-DK" dirty="0"/>
              <a:t> management for </a:t>
            </a:r>
            <a:r>
              <a:rPr lang="da-DK" dirty="0" err="1"/>
              <a:t>adults</a:t>
            </a:r>
            <a:r>
              <a:rPr lang="da-DK" dirty="0"/>
              <a:t> </a:t>
            </a:r>
            <a:r>
              <a:rPr lang="da-DK" dirty="0" err="1"/>
              <a:t>living</a:t>
            </a:r>
            <a:r>
              <a:rPr lang="da-DK" dirty="0"/>
              <a:t> in the community with </a:t>
            </a:r>
            <a:r>
              <a:rPr lang="da-DK" dirty="0" err="1"/>
              <a:t>physical</a:t>
            </a:r>
            <a:r>
              <a:rPr lang="da-DK" dirty="0"/>
              <a:t> </a:t>
            </a:r>
            <a:r>
              <a:rPr lang="da-DK" dirty="0" err="1"/>
              <a:t>chronic</a:t>
            </a:r>
            <a:r>
              <a:rPr lang="da-DK" dirty="0"/>
              <a:t> </a:t>
            </a:r>
            <a:r>
              <a:rPr lang="da-DK" dirty="0" err="1"/>
              <a:t>illness</a:t>
            </a:r>
            <a:r>
              <a:rPr lang="da-DK" dirty="0"/>
              <a:t>: A </a:t>
            </a:r>
            <a:r>
              <a:rPr lang="da-DK" dirty="0" err="1"/>
              <a:t>systematic</a:t>
            </a:r>
            <a:r>
              <a:rPr lang="da-DK" dirty="0"/>
              <a:t> </a:t>
            </a:r>
            <a:r>
              <a:rPr lang="da-DK" dirty="0" err="1"/>
              <a:t>review</a:t>
            </a:r>
            <a:r>
              <a:rPr lang="da-DK" dirty="0"/>
              <a:t> of the </a:t>
            </a:r>
            <a:r>
              <a:rPr lang="da-DK" dirty="0" err="1"/>
              <a:t>effectiveness</a:t>
            </a:r>
            <a:r>
              <a:rPr lang="da-DK" dirty="0"/>
              <a:t> and </a:t>
            </a:r>
            <a:r>
              <a:rPr lang="da-DK" dirty="0" err="1"/>
              <a:t>meaningfulness</a:t>
            </a:r>
            <a:r>
              <a:rPr lang="da-DK" dirty="0"/>
              <a:t> of the patient-</a:t>
            </a:r>
            <a:r>
              <a:rPr lang="da-DK" dirty="0" err="1"/>
              <a:t>practitioner</a:t>
            </a:r>
            <a:r>
              <a:rPr lang="da-DK" dirty="0"/>
              <a:t> </a:t>
            </a:r>
            <a:r>
              <a:rPr lang="da-DK" dirty="0" err="1"/>
              <a:t>encounter</a:t>
            </a:r>
            <a:r>
              <a:rPr lang="da-DK" dirty="0"/>
              <a:t>. JBI Library of </a:t>
            </a:r>
            <a:r>
              <a:rPr lang="da-DK" dirty="0" err="1"/>
              <a:t>Systematic</a:t>
            </a:r>
            <a:r>
              <a:rPr lang="da-DK" dirty="0"/>
              <a:t> Reviews, 7, 492-582. </a:t>
            </a:r>
          </a:p>
        </p:txBody>
      </p:sp>
    </p:spTree>
    <p:extLst>
      <p:ext uri="{BB962C8B-B14F-4D97-AF65-F5344CB8AC3E}">
        <p14:creationId xmlns:p14="http://schemas.microsoft.com/office/powerpoint/2010/main" val="4231760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7E6088-A056-B093-8D7F-049B4A6E1B84}"/>
              </a:ext>
            </a:extLst>
          </p:cNvPr>
          <p:cNvSpPr>
            <a:spLocks noGrp="1"/>
          </p:cNvSpPr>
          <p:nvPr>
            <p:ph type="title"/>
          </p:nvPr>
        </p:nvSpPr>
        <p:spPr/>
        <p:txBody>
          <a:bodyPr/>
          <a:lstStyle/>
          <a:p>
            <a:r>
              <a:rPr lang="da-DK" dirty="0"/>
              <a:t>Adherence - begrebsafklaring</a:t>
            </a:r>
          </a:p>
        </p:txBody>
      </p:sp>
      <p:sp>
        <p:nvSpPr>
          <p:cNvPr id="3" name="Pladsholder til indhold 2">
            <a:extLst>
              <a:ext uri="{FF2B5EF4-FFF2-40B4-BE49-F238E27FC236}">
                <a16:creationId xmlns:a16="http://schemas.microsoft.com/office/drawing/2014/main" id="{E6D8B9D5-D1AD-D33F-17EE-9E7F99470D0F}"/>
              </a:ext>
            </a:extLst>
          </p:cNvPr>
          <p:cNvSpPr>
            <a:spLocks noGrp="1"/>
          </p:cNvSpPr>
          <p:nvPr>
            <p:ph idx="1"/>
          </p:nvPr>
        </p:nvSpPr>
        <p:spPr/>
        <p:txBody>
          <a:bodyPr/>
          <a:lstStyle/>
          <a:p>
            <a:pPr marL="0" indent="0">
              <a:buNone/>
            </a:pPr>
            <a:r>
              <a:rPr lang="da-DK" b="1" dirty="0"/>
              <a:t>Adherence</a:t>
            </a:r>
            <a:r>
              <a:rPr lang="da-DK" dirty="0"/>
              <a:t> kan defineres som:</a:t>
            </a:r>
          </a:p>
          <a:p>
            <a:endParaRPr lang="da-DK" dirty="0"/>
          </a:p>
          <a:p>
            <a:r>
              <a:rPr lang="da-DK"/>
              <a:t>“</a:t>
            </a:r>
            <a:r>
              <a:rPr lang="da-DK" dirty="0"/>
              <a:t>the </a:t>
            </a:r>
            <a:r>
              <a:rPr lang="da-DK" dirty="0" err="1"/>
              <a:t>extent</a:t>
            </a:r>
            <a:r>
              <a:rPr lang="da-DK" dirty="0"/>
              <a:t> to </a:t>
            </a:r>
            <a:r>
              <a:rPr lang="da-DK" dirty="0" err="1"/>
              <a:t>which</a:t>
            </a:r>
            <a:r>
              <a:rPr lang="da-DK" dirty="0"/>
              <a:t> a </a:t>
            </a:r>
            <a:r>
              <a:rPr lang="da-DK" dirty="0" err="1"/>
              <a:t>person’s</a:t>
            </a:r>
            <a:r>
              <a:rPr lang="da-DK" dirty="0"/>
              <a:t> </a:t>
            </a:r>
            <a:r>
              <a:rPr lang="da-DK" dirty="0" err="1"/>
              <a:t>behavior</a:t>
            </a:r>
            <a:r>
              <a:rPr lang="da-DK" dirty="0"/>
              <a:t>, </a:t>
            </a:r>
            <a:r>
              <a:rPr lang="da-DK" dirty="0" err="1"/>
              <a:t>taking</a:t>
            </a:r>
            <a:r>
              <a:rPr lang="da-DK" dirty="0"/>
              <a:t> </a:t>
            </a:r>
            <a:r>
              <a:rPr lang="da-DK" dirty="0" err="1"/>
              <a:t>medication</a:t>
            </a:r>
            <a:r>
              <a:rPr lang="da-DK" dirty="0"/>
              <a:t>, </a:t>
            </a:r>
            <a:r>
              <a:rPr lang="da-DK" dirty="0" err="1"/>
              <a:t>following</a:t>
            </a:r>
            <a:r>
              <a:rPr lang="da-DK" dirty="0"/>
              <a:t> a diet, and/or </a:t>
            </a:r>
            <a:r>
              <a:rPr lang="da-DK" dirty="0" err="1"/>
              <a:t>executing</a:t>
            </a:r>
            <a:r>
              <a:rPr lang="da-DK" dirty="0"/>
              <a:t> </a:t>
            </a:r>
            <a:r>
              <a:rPr lang="da-DK" dirty="0" err="1"/>
              <a:t>lifestyle</a:t>
            </a:r>
            <a:r>
              <a:rPr lang="da-DK" dirty="0"/>
              <a:t> </a:t>
            </a:r>
            <a:r>
              <a:rPr lang="da-DK" dirty="0" err="1"/>
              <a:t>changes</a:t>
            </a:r>
            <a:r>
              <a:rPr lang="da-DK" dirty="0"/>
              <a:t>, </a:t>
            </a:r>
            <a:r>
              <a:rPr lang="da-DK" dirty="0" err="1"/>
              <a:t>corresponds</a:t>
            </a:r>
            <a:r>
              <a:rPr lang="da-DK" dirty="0"/>
              <a:t> with </a:t>
            </a:r>
            <a:r>
              <a:rPr lang="da-DK" dirty="0" err="1"/>
              <a:t>agreed</a:t>
            </a:r>
            <a:r>
              <a:rPr lang="da-DK" dirty="0"/>
              <a:t> </a:t>
            </a:r>
            <a:r>
              <a:rPr lang="da-DK" dirty="0" err="1"/>
              <a:t>recommendations</a:t>
            </a:r>
            <a:r>
              <a:rPr lang="da-DK" dirty="0"/>
              <a:t> from a </a:t>
            </a:r>
            <a:r>
              <a:rPr lang="da-DK" dirty="0" err="1"/>
              <a:t>health</a:t>
            </a:r>
            <a:r>
              <a:rPr lang="da-DK" dirty="0"/>
              <a:t> </a:t>
            </a:r>
            <a:r>
              <a:rPr lang="da-DK" dirty="0" err="1"/>
              <a:t>care</a:t>
            </a:r>
            <a:r>
              <a:rPr lang="da-DK" dirty="0"/>
              <a:t> </a:t>
            </a:r>
            <a:r>
              <a:rPr lang="da-DK" dirty="0" err="1"/>
              <a:t>provider</a:t>
            </a:r>
            <a:r>
              <a:rPr lang="da-DK" dirty="0"/>
              <a:t>”</a:t>
            </a:r>
          </a:p>
          <a:p>
            <a:r>
              <a:rPr lang="da-DK" dirty="0"/>
              <a:t>ses derfor som en aktiv adfærd, hvor patienten ikke kun efterlever et behandlings - og livsstilsregime, men aktivt deltager i beslutningsprocessen omkring dette og udførelsen heraf </a:t>
            </a:r>
          </a:p>
          <a:p>
            <a:pPr marL="0" indent="0">
              <a:buNone/>
            </a:pPr>
            <a:endParaRPr lang="da-DK" dirty="0"/>
          </a:p>
        </p:txBody>
      </p:sp>
    </p:spTree>
    <p:extLst>
      <p:ext uri="{BB962C8B-B14F-4D97-AF65-F5344CB8AC3E}">
        <p14:creationId xmlns:p14="http://schemas.microsoft.com/office/powerpoint/2010/main" val="16723647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D9C90F-9D41-C4EE-C479-6139C289A0BE}"/>
              </a:ext>
            </a:extLst>
          </p:cNvPr>
          <p:cNvSpPr>
            <a:spLocks noGrp="1"/>
          </p:cNvSpPr>
          <p:nvPr>
            <p:ph type="title"/>
          </p:nvPr>
        </p:nvSpPr>
        <p:spPr/>
        <p:txBody>
          <a:bodyPr/>
          <a:lstStyle/>
          <a:p>
            <a:r>
              <a:rPr lang="da-DK" dirty="0"/>
              <a:t>Litteraturliste - fortsat</a:t>
            </a:r>
          </a:p>
        </p:txBody>
      </p:sp>
      <p:sp>
        <p:nvSpPr>
          <p:cNvPr id="3" name="Pladsholder til indhold 2">
            <a:extLst>
              <a:ext uri="{FF2B5EF4-FFF2-40B4-BE49-F238E27FC236}">
                <a16:creationId xmlns:a16="http://schemas.microsoft.com/office/drawing/2014/main" id="{20B86A38-C41F-DCF7-816C-E972A3D95E87}"/>
              </a:ext>
            </a:extLst>
          </p:cNvPr>
          <p:cNvSpPr>
            <a:spLocks noGrp="1"/>
          </p:cNvSpPr>
          <p:nvPr>
            <p:ph idx="1"/>
          </p:nvPr>
        </p:nvSpPr>
        <p:spPr/>
        <p:txBody>
          <a:bodyPr>
            <a:normAutofit fontScale="92500" lnSpcReduction="10000"/>
          </a:bodyPr>
          <a:lstStyle/>
          <a:p>
            <a:pPr marL="0" indent="0">
              <a:buNone/>
            </a:pPr>
            <a:r>
              <a:rPr lang="da-DK" dirty="0"/>
              <a:t>RIEGEL, B., JAARSMA, T., LEE, C. S. &amp; STRÖMBERG, A. 2019. </a:t>
            </a:r>
            <a:r>
              <a:rPr lang="da-DK" dirty="0" err="1"/>
              <a:t>Integrating</a:t>
            </a:r>
            <a:r>
              <a:rPr lang="da-DK" dirty="0"/>
              <a:t> Symptoms </a:t>
            </a:r>
            <a:r>
              <a:rPr lang="da-DK" dirty="0" err="1"/>
              <a:t>Into</a:t>
            </a:r>
            <a:r>
              <a:rPr lang="da-DK" dirty="0"/>
              <a:t> the </a:t>
            </a:r>
            <a:r>
              <a:rPr lang="da-DK" dirty="0" err="1"/>
              <a:t>Middle</a:t>
            </a:r>
            <a:r>
              <a:rPr lang="da-DK" dirty="0"/>
              <a:t>-Range </a:t>
            </a:r>
            <a:r>
              <a:rPr lang="da-DK" dirty="0" err="1"/>
              <a:t>Theory</a:t>
            </a:r>
            <a:r>
              <a:rPr lang="da-DK" dirty="0"/>
              <a:t> of Self-Care of </a:t>
            </a:r>
            <a:r>
              <a:rPr lang="da-DK" dirty="0" err="1"/>
              <a:t>Chronic</a:t>
            </a:r>
            <a:r>
              <a:rPr lang="da-DK" dirty="0"/>
              <a:t> </a:t>
            </a:r>
            <a:r>
              <a:rPr lang="da-DK" dirty="0" err="1"/>
              <a:t>Illness</a:t>
            </a:r>
            <a:r>
              <a:rPr lang="da-DK" dirty="0"/>
              <a:t>. ANS </a:t>
            </a:r>
            <a:r>
              <a:rPr lang="da-DK" dirty="0" err="1"/>
              <a:t>Adv</a:t>
            </a:r>
            <a:r>
              <a:rPr lang="da-DK" dirty="0"/>
              <a:t> Nurs </a:t>
            </a:r>
            <a:r>
              <a:rPr lang="da-DK" dirty="0" err="1"/>
              <a:t>Sci</a:t>
            </a:r>
            <a:r>
              <a:rPr lang="da-DK" dirty="0"/>
              <a:t>, 42, 206-215. RIEGEL, B., JAARSMA, T. &amp; STRÖMBERG, A. 2012. A </a:t>
            </a:r>
            <a:r>
              <a:rPr lang="da-DK" dirty="0" err="1"/>
              <a:t>middle</a:t>
            </a:r>
            <a:r>
              <a:rPr lang="da-DK" dirty="0"/>
              <a:t>-range </a:t>
            </a:r>
            <a:r>
              <a:rPr lang="da-DK" dirty="0" err="1"/>
              <a:t>theory</a:t>
            </a:r>
            <a:r>
              <a:rPr lang="da-DK" dirty="0"/>
              <a:t> of </a:t>
            </a:r>
            <a:r>
              <a:rPr lang="da-DK" dirty="0" err="1"/>
              <a:t>self-care</a:t>
            </a:r>
            <a:r>
              <a:rPr lang="da-DK" dirty="0"/>
              <a:t> of </a:t>
            </a:r>
            <a:r>
              <a:rPr lang="da-DK" dirty="0" err="1"/>
              <a:t>chronic</a:t>
            </a:r>
            <a:r>
              <a:rPr lang="da-DK" dirty="0"/>
              <a:t> </a:t>
            </a:r>
            <a:r>
              <a:rPr lang="da-DK" dirty="0" err="1"/>
              <a:t>illness</a:t>
            </a:r>
            <a:r>
              <a:rPr lang="da-DK" dirty="0"/>
              <a:t>. </a:t>
            </a:r>
            <a:r>
              <a:rPr lang="da-DK" dirty="0" err="1"/>
              <a:t>Advances</a:t>
            </a:r>
            <a:r>
              <a:rPr lang="da-DK" dirty="0"/>
              <a:t> in </a:t>
            </a:r>
            <a:r>
              <a:rPr lang="da-DK" dirty="0" err="1"/>
              <a:t>nursing</a:t>
            </a:r>
            <a:r>
              <a:rPr lang="da-DK" dirty="0"/>
              <a:t> science, 35, 194-204. RIEGEL, B., WESTLAND, H., IOVINO, P., BARELDS, I., BRUINS SLOT, J., STAWNYCHY, M. A., OSOKPO, O., TARBI, E., TRAPPENBURG, J. C. A., VELLONE, E., STRÖMBERG, A. &amp; JAARSMA, T. 2021. </a:t>
            </a:r>
            <a:r>
              <a:rPr lang="da-DK" dirty="0" err="1"/>
              <a:t>Characteristics</a:t>
            </a:r>
            <a:r>
              <a:rPr lang="da-DK" dirty="0"/>
              <a:t> of </a:t>
            </a:r>
            <a:r>
              <a:rPr lang="da-DK" dirty="0" err="1"/>
              <a:t>self-care</a:t>
            </a:r>
            <a:r>
              <a:rPr lang="da-DK" dirty="0"/>
              <a:t> interventions for patients with a </a:t>
            </a:r>
            <a:r>
              <a:rPr lang="da-DK" dirty="0" err="1"/>
              <a:t>chronic</a:t>
            </a:r>
            <a:r>
              <a:rPr lang="da-DK" dirty="0"/>
              <a:t> </a:t>
            </a:r>
            <a:r>
              <a:rPr lang="da-DK" dirty="0" err="1"/>
              <a:t>condition</a:t>
            </a:r>
            <a:r>
              <a:rPr lang="da-DK" dirty="0"/>
              <a:t>: A </a:t>
            </a:r>
            <a:r>
              <a:rPr lang="da-DK" dirty="0" err="1"/>
              <a:t>scoping</a:t>
            </a:r>
            <a:r>
              <a:rPr lang="da-DK" dirty="0"/>
              <a:t> </a:t>
            </a:r>
            <a:r>
              <a:rPr lang="da-DK" dirty="0" err="1"/>
              <a:t>review</a:t>
            </a:r>
            <a:r>
              <a:rPr lang="da-DK" dirty="0"/>
              <a:t>. Int J Nurs Stud, 116, 103713. </a:t>
            </a:r>
          </a:p>
          <a:p>
            <a:pPr marL="0" indent="0">
              <a:buNone/>
            </a:pPr>
            <a:r>
              <a:rPr lang="da-DK" dirty="0"/>
              <a:t>RUDELL, K., HAREENDRAN, A., BONNER, N., ARBUCKLE, R., BURBRIDGE, C. &amp; ABETZ, L. 2012. Patients' </a:t>
            </a:r>
            <a:r>
              <a:rPr lang="da-DK" dirty="0" err="1"/>
              <a:t>experience</a:t>
            </a:r>
            <a:r>
              <a:rPr lang="da-DK" dirty="0"/>
              <a:t> of </a:t>
            </a:r>
            <a:r>
              <a:rPr lang="da-DK" dirty="0" err="1"/>
              <a:t>asthma</a:t>
            </a:r>
            <a:r>
              <a:rPr lang="da-DK" dirty="0"/>
              <a:t> </a:t>
            </a:r>
            <a:r>
              <a:rPr lang="da-DK" dirty="0" err="1"/>
              <a:t>control</a:t>
            </a:r>
            <a:r>
              <a:rPr lang="da-DK" dirty="0"/>
              <a:t> and </a:t>
            </a:r>
            <a:r>
              <a:rPr lang="da-DK" dirty="0" err="1"/>
              <a:t>clinical</a:t>
            </a:r>
            <a:r>
              <a:rPr lang="da-DK" dirty="0"/>
              <a:t> guidelines: </a:t>
            </a:r>
            <a:r>
              <a:rPr lang="da-DK" dirty="0" err="1"/>
              <a:t>perspectives</a:t>
            </a:r>
            <a:r>
              <a:rPr lang="da-DK" dirty="0"/>
              <a:t> from a </a:t>
            </a:r>
            <a:r>
              <a:rPr lang="da-DK" dirty="0" err="1"/>
              <a:t>qualitative</a:t>
            </a:r>
            <a:r>
              <a:rPr lang="da-DK" dirty="0"/>
              <a:t> </a:t>
            </a:r>
            <a:r>
              <a:rPr lang="da-DK" dirty="0" err="1"/>
              <a:t>study</a:t>
            </a:r>
            <a:r>
              <a:rPr lang="da-DK" dirty="0"/>
              <a:t>. </a:t>
            </a:r>
            <a:r>
              <a:rPr lang="da-DK" dirty="0" err="1"/>
              <a:t>Respir</a:t>
            </a:r>
            <a:r>
              <a:rPr lang="da-DK" dirty="0"/>
              <a:t> Med, 106, 909-11. SCULLION, J. 2018. The Nurse </a:t>
            </a:r>
            <a:r>
              <a:rPr lang="da-DK" dirty="0" err="1"/>
              <a:t>Practitioners</a:t>
            </a:r>
            <a:r>
              <a:rPr lang="da-DK" dirty="0"/>
              <a:t>' </a:t>
            </a:r>
            <a:r>
              <a:rPr lang="da-DK" dirty="0" err="1"/>
              <a:t>Perspective</a:t>
            </a:r>
            <a:r>
              <a:rPr lang="da-DK" dirty="0"/>
              <a:t> on Inhaler Education in </a:t>
            </a:r>
            <a:r>
              <a:rPr lang="da-DK" dirty="0" err="1"/>
              <a:t>Asthma</a:t>
            </a:r>
            <a:r>
              <a:rPr lang="da-DK" dirty="0"/>
              <a:t> and </a:t>
            </a:r>
            <a:r>
              <a:rPr lang="da-DK" dirty="0" err="1"/>
              <a:t>Chronic</a:t>
            </a:r>
            <a:r>
              <a:rPr lang="da-DK" dirty="0"/>
              <a:t> </a:t>
            </a:r>
            <a:r>
              <a:rPr lang="da-DK" dirty="0" err="1"/>
              <a:t>Obstructive</a:t>
            </a:r>
            <a:r>
              <a:rPr lang="da-DK" dirty="0"/>
              <a:t> </a:t>
            </a:r>
            <a:r>
              <a:rPr lang="da-DK" dirty="0" err="1"/>
              <a:t>Pulmonary</a:t>
            </a:r>
            <a:r>
              <a:rPr lang="da-DK" dirty="0"/>
              <a:t> </a:t>
            </a:r>
            <a:r>
              <a:rPr lang="da-DK" dirty="0" err="1"/>
              <a:t>Disease</a:t>
            </a:r>
            <a:r>
              <a:rPr lang="da-DK" dirty="0"/>
              <a:t>. Can </a:t>
            </a:r>
            <a:r>
              <a:rPr lang="da-DK" dirty="0" err="1"/>
              <a:t>Respir</a:t>
            </a:r>
            <a:r>
              <a:rPr lang="da-DK" dirty="0"/>
              <a:t> J, 2018, 2525319. STERN, C., JORDAN, Z. &amp; MCARTHUR, A. 2014. </a:t>
            </a:r>
            <a:r>
              <a:rPr lang="da-DK" dirty="0" err="1"/>
              <a:t>Developing</a:t>
            </a:r>
            <a:r>
              <a:rPr lang="da-DK" dirty="0"/>
              <a:t> the Review </a:t>
            </a:r>
            <a:r>
              <a:rPr lang="da-DK" dirty="0" err="1"/>
              <a:t>Question</a:t>
            </a:r>
            <a:r>
              <a:rPr lang="da-DK" dirty="0"/>
              <a:t> and </a:t>
            </a:r>
            <a:r>
              <a:rPr lang="da-DK" dirty="0" err="1"/>
              <a:t>Inclusion</a:t>
            </a:r>
            <a:r>
              <a:rPr lang="da-DK" dirty="0"/>
              <a:t> </a:t>
            </a:r>
            <a:r>
              <a:rPr lang="da-DK" dirty="0" err="1"/>
              <a:t>Criteria</a:t>
            </a:r>
            <a:r>
              <a:rPr lang="da-DK" dirty="0"/>
              <a:t>. The American journal of </a:t>
            </a:r>
            <a:r>
              <a:rPr lang="da-DK" dirty="0" err="1"/>
              <a:t>nursing</a:t>
            </a:r>
            <a:r>
              <a:rPr lang="da-DK" dirty="0"/>
              <a:t>, 114, 53-56.</a:t>
            </a:r>
          </a:p>
        </p:txBody>
      </p:sp>
    </p:spTree>
    <p:extLst>
      <p:ext uri="{BB962C8B-B14F-4D97-AF65-F5344CB8AC3E}">
        <p14:creationId xmlns:p14="http://schemas.microsoft.com/office/powerpoint/2010/main" val="3809945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5EEAEC-7676-FBE6-C4DB-963174A14632}"/>
              </a:ext>
            </a:extLst>
          </p:cNvPr>
          <p:cNvSpPr>
            <a:spLocks noGrp="1"/>
          </p:cNvSpPr>
          <p:nvPr>
            <p:ph type="title"/>
          </p:nvPr>
        </p:nvSpPr>
        <p:spPr/>
        <p:txBody>
          <a:bodyPr/>
          <a:lstStyle/>
          <a:p>
            <a:r>
              <a:rPr lang="da-DK" dirty="0"/>
              <a:t>Astmakontrol og medicinsk behandling</a:t>
            </a:r>
          </a:p>
        </p:txBody>
      </p:sp>
      <p:sp>
        <p:nvSpPr>
          <p:cNvPr id="3" name="Pladsholder til indhold 2">
            <a:extLst>
              <a:ext uri="{FF2B5EF4-FFF2-40B4-BE49-F238E27FC236}">
                <a16:creationId xmlns:a16="http://schemas.microsoft.com/office/drawing/2014/main" id="{5E73A157-92D8-6AAA-FCA8-E9BD99D2C0E6}"/>
              </a:ext>
            </a:extLst>
          </p:cNvPr>
          <p:cNvSpPr>
            <a:spLocks noGrp="1"/>
          </p:cNvSpPr>
          <p:nvPr>
            <p:ph idx="1"/>
          </p:nvPr>
        </p:nvSpPr>
        <p:spPr/>
        <p:txBody>
          <a:bodyPr>
            <a:normAutofit fontScale="92500" lnSpcReduction="10000"/>
          </a:bodyPr>
          <a:lstStyle/>
          <a:p>
            <a:pPr marL="0" indent="0">
              <a:buNone/>
            </a:pPr>
            <a:r>
              <a:rPr lang="da-DK" dirty="0"/>
              <a:t>Den medicinske behandling til astma retter sig mod, at symptomer mindskes eller helt forsvinder og er den største faktor i at opnå god astmakontrol</a:t>
            </a:r>
          </a:p>
          <a:p>
            <a:pPr>
              <a:buFont typeface="Arial" panose="020B0604020202020204" pitchFamily="34" charset="0"/>
              <a:buChar char="•"/>
            </a:pPr>
            <a:r>
              <a:rPr lang="da-DK" dirty="0"/>
              <a:t> Studier viser, at behandling med inhalationssteroid (ICS) har signifikant positiv effekt på graden af astmakontrol, akutte forværringer og død</a:t>
            </a:r>
          </a:p>
          <a:p>
            <a:pPr>
              <a:buFont typeface="Arial" panose="020B0604020202020204" pitchFamily="34" charset="0"/>
              <a:buChar char="•"/>
            </a:pPr>
            <a:r>
              <a:rPr lang="da-DK" dirty="0"/>
              <a:t> For de fleste patienter er det muligt at opnå god astmakontrol med forebyggende behandling, der indeholder ICS </a:t>
            </a:r>
          </a:p>
          <a:p>
            <a:pPr>
              <a:buFont typeface="Arial" panose="020B0604020202020204" pitchFamily="34" charset="0"/>
              <a:buChar char="•"/>
            </a:pPr>
            <a:r>
              <a:rPr lang="da-DK" dirty="0"/>
              <a:t> At ICS medvirker til, at patienterne ikke hæmmes af symptomer og øger deres livskvalitet </a:t>
            </a:r>
          </a:p>
          <a:p>
            <a:pPr>
              <a:buFont typeface="Arial" panose="020B0604020202020204" pitchFamily="34" charset="0"/>
              <a:buChar char="•"/>
            </a:pPr>
            <a:r>
              <a:rPr lang="da-DK" dirty="0"/>
              <a:t> ICS er fundamentet i at sikre god astmakontrol og behandling af astma </a:t>
            </a:r>
          </a:p>
          <a:p>
            <a:pPr marL="0" indent="0">
              <a:buNone/>
            </a:pPr>
            <a:r>
              <a:rPr lang="da-DK" dirty="0"/>
              <a:t> </a:t>
            </a:r>
            <a:r>
              <a:rPr lang="da-DK" b="1" dirty="0"/>
              <a:t>MEN</a:t>
            </a:r>
          </a:p>
          <a:p>
            <a:pPr>
              <a:buFont typeface="Arial" panose="020B0604020202020204" pitchFamily="34" charset="0"/>
              <a:buChar char="•"/>
            </a:pPr>
            <a:r>
              <a:rPr lang="da-DK" b="1" dirty="0"/>
              <a:t> Manglende ICS - behandling vurderes at være hovedårsag til ukontrolleret astma med manglende adherence ift. ICS som en af de største udfordringer</a:t>
            </a:r>
          </a:p>
          <a:p>
            <a:endParaRPr lang="da-DK" dirty="0"/>
          </a:p>
        </p:txBody>
      </p:sp>
    </p:spTree>
    <p:extLst>
      <p:ext uri="{BB962C8B-B14F-4D97-AF65-F5344CB8AC3E}">
        <p14:creationId xmlns:p14="http://schemas.microsoft.com/office/powerpoint/2010/main" val="1725449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671009-5C43-FF4F-7474-45561B1780F5}"/>
              </a:ext>
            </a:extLst>
          </p:cNvPr>
          <p:cNvSpPr>
            <a:spLocks noGrp="1"/>
          </p:cNvSpPr>
          <p:nvPr>
            <p:ph type="title"/>
          </p:nvPr>
        </p:nvSpPr>
        <p:spPr/>
        <p:txBody>
          <a:bodyPr/>
          <a:lstStyle/>
          <a:p>
            <a:r>
              <a:rPr lang="da-DK" dirty="0"/>
              <a:t>Astma og adherence</a:t>
            </a:r>
          </a:p>
        </p:txBody>
      </p:sp>
      <p:sp>
        <p:nvSpPr>
          <p:cNvPr id="3" name="Pladsholder til indhold 2">
            <a:extLst>
              <a:ext uri="{FF2B5EF4-FFF2-40B4-BE49-F238E27FC236}">
                <a16:creationId xmlns:a16="http://schemas.microsoft.com/office/drawing/2014/main" id="{CE1DD08D-BA14-AFCE-3CD9-54F1E6B4AEC6}"/>
              </a:ext>
            </a:extLst>
          </p:cNvPr>
          <p:cNvSpPr>
            <a:spLocks noGrp="1"/>
          </p:cNvSpPr>
          <p:nvPr>
            <p:ph idx="1"/>
          </p:nvPr>
        </p:nvSpPr>
        <p:spPr/>
        <p:txBody>
          <a:bodyPr>
            <a:normAutofit lnSpcReduction="10000"/>
          </a:bodyPr>
          <a:lstStyle/>
          <a:p>
            <a:pPr marL="0" indent="0">
              <a:buNone/>
            </a:pPr>
            <a:r>
              <a:rPr lang="da-DK" dirty="0"/>
              <a:t>Non – adherence kan både være, at patienten ikke opnår sit behandlingsmål på 80%, men også når patienter tager mere end ordineret</a:t>
            </a:r>
          </a:p>
          <a:p>
            <a:pPr marL="0" indent="0">
              <a:buNone/>
            </a:pPr>
            <a:r>
              <a:rPr lang="da-DK" dirty="0"/>
              <a:t>For patienter med astma vurderes det, at patienten skal have mindst 80% af den ordinerede dosis for at sikre optimal behandling dermed have en god grad af adherence</a:t>
            </a:r>
          </a:p>
          <a:p>
            <a:pPr marL="0" indent="0">
              <a:buNone/>
            </a:pPr>
            <a:r>
              <a:rPr lang="da-DK" dirty="0"/>
              <a:t>I et systematisk </a:t>
            </a:r>
            <a:r>
              <a:rPr lang="da-DK" dirty="0" err="1"/>
              <a:t>review</a:t>
            </a:r>
            <a:r>
              <a:rPr lang="da-DK" dirty="0"/>
              <a:t> fra 2015 ses adherence ml. 22 og 63% i de studier, der har målt på grad af adherence og i et dansk studie fra 2022 udført på astmapatienter tilknyttet Hvidovre Hospitals Lungeambulatorium, sås tilsvarende grad af non-adherence</a:t>
            </a:r>
          </a:p>
          <a:p>
            <a:pPr marL="0" indent="0">
              <a:buNone/>
            </a:pPr>
            <a:r>
              <a:rPr lang="da-DK" dirty="0"/>
              <a:t>Adherence til behovsbehandling er relevant idet, der er evidens for af ICS/LABA brugt efter behov kan forebygge, at en øgning i symptomer udvikler sig til en egentlig forværring med behov for systemisk steroidkur eller indlæggelse</a:t>
            </a:r>
          </a:p>
          <a:p>
            <a:endParaRPr lang="da-DK" dirty="0"/>
          </a:p>
        </p:txBody>
      </p:sp>
    </p:spTree>
    <p:extLst>
      <p:ext uri="{BB962C8B-B14F-4D97-AF65-F5344CB8AC3E}">
        <p14:creationId xmlns:p14="http://schemas.microsoft.com/office/powerpoint/2010/main" val="3221220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DFFDDB-66D1-CC96-449E-8E893464285C}"/>
              </a:ext>
            </a:extLst>
          </p:cNvPr>
          <p:cNvSpPr>
            <a:spLocks noGrp="1"/>
          </p:cNvSpPr>
          <p:nvPr>
            <p:ph type="title"/>
          </p:nvPr>
        </p:nvSpPr>
        <p:spPr/>
        <p:txBody>
          <a:bodyPr/>
          <a:lstStyle/>
          <a:p>
            <a:r>
              <a:rPr lang="da-DK" dirty="0"/>
              <a:t>Astma og adherence - fortsat</a:t>
            </a:r>
          </a:p>
        </p:txBody>
      </p:sp>
      <p:sp>
        <p:nvSpPr>
          <p:cNvPr id="3" name="Pladsholder til indhold 2">
            <a:extLst>
              <a:ext uri="{FF2B5EF4-FFF2-40B4-BE49-F238E27FC236}">
                <a16:creationId xmlns:a16="http://schemas.microsoft.com/office/drawing/2014/main" id="{4A9E71C9-6014-2893-C886-617646669AD3}"/>
              </a:ext>
            </a:extLst>
          </p:cNvPr>
          <p:cNvSpPr>
            <a:spLocks noGrp="1"/>
          </p:cNvSpPr>
          <p:nvPr>
            <p:ph idx="1"/>
          </p:nvPr>
        </p:nvSpPr>
        <p:spPr/>
        <p:txBody>
          <a:bodyPr>
            <a:normAutofit fontScale="92500" lnSpcReduction="20000"/>
          </a:bodyPr>
          <a:lstStyle/>
          <a:p>
            <a:pPr marL="0" indent="0">
              <a:buNone/>
            </a:pPr>
            <a:r>
              <a:rPr lang="da-DK" dirty="0"/>
              <a:t>Non – adherence kan inddeles i utilsigtet non – adherence og tilsigtet non – adherence og relaterer sig til den hensigt patienten har haft ift. at tage eller ikke tage den ordinerede behandling</a:t>
            </a:r>
          </a:p>
          <a:p>
            <a:r>
              <a:rPr lang="da-DK" b="1" dirty="0"/>
              <a:t>Utilsigtet non – adherence:</a:t>
            </a:r>
          </a:p>
          <a:p>
            <a:pPr>
              <a:buFont typeface="Arial" panose="020B0604020202020204" pitchFamily="34" charset="0"/>
              <a:buChar char="•"/>
            </a:pPr>
            <a:r>
              <a:rPr lang="da-DK" dirty="0"/>
              <a:t> hensigt om at følge en ordination</a:t>
            </a:r>
          </a:p>
          <a:p>
            <a:pPr>
              <a:buFont typeface="Arial" panose="020B0604020202020204" pitchFamily="34" charset="0"/>
              <a:buChar char="•"/>
            </a:pPr>
            <a:r>
              <a:rPr lang="da-DK" dirty="0"/>
              <a:t> glemt at tage sin medicin, misforstået ordinationen eller ikke kunnet tage medicinen korrekt som det f.eks. ses ved forkert inhalationsteknik</a:t>
            </a:r>
          </a:p>
          <a:p>
            <a:r>
              <a:rPr lang="da-DK" b="1" dirty="0"/>
              <a:t>Tilsigtet non – adherence:</a:t>
            </a:r>
          </a:p>
          <a:p>
            <a:pPr>
              <a:buFont typeface="Arial" panose="020B0604020202020204" pitchFamily="34" charset="0"/>
              <a:buChar char="•"/>
            </a:pPr>
            <a:r>
              <a:rPr lang="da-DK" dirty="0"/>
              <a:t> en bevidst adfærd, hvor patienten med vilje afviger fra det ordinerede</a:t>
            </a:r>
          </a:p>
          <a:p>
            <a:pPr>
              <a:buFont typeface="Arial" panose="020B0604020202020204" pitchFamily="34" charset="0"/>
              <a:buChar char="•"/>
            </a:pPr>
            <a:r>
              <a:rPr lang="da-DK" dirty="0"/>
              <a:t> kan være frygt for eller erfaring med bivirkninger og derfor afstås fra at tage medicin</a:t>
            </a:r>
          </a:p>
          <a:p>
            <a:pPr>
              <a:buFont typeface="Arial" panose="020B0604020202020204" pitchFamily="34" charset="0"/>
              <a:buChar char="•"/>
            </a:pPr>
            <a:r>
              <a:rPr lang="da-DK" dirty="0"/>
              <a:t> hos astmapatienter ses ofte en bekymring for ICS og et ønske om at undgå eller begrænse brugen af dette </a:t>
            </a:r>
          </a:p>
          <a:p>
            <a:endParaRPr lang="da-DK" dirty="0"/>
          </a:p>
        </p:txBody>
      </p:sp>
    </p:spTree>
    <p:extLst>
      <p:ext uri="{BB962C8B-B14F-4D97-AF65-F5344CB8AC3E}">
        <p14:creationId xmlns:p14="http://schemas.microsoft.com/office/powerpoint/2010/main" val="3401264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608879-5E15-AE96-2439-7C4FFFB75C89}"/>
              </a:ext>
            </a:extLst>
          </p:cNvPr>
          <p:cNvSpPr>
            <a:spLocks noGrp="1"/>
          </p:cNvSpPr>
          <p:nvPr>
            <p:ph type="title"/>
          </p:nvPr>
        </p:nvSpPr>
        <p:spPr/>
        <p:txBody>
          <a:bodyPr/>
          <a:lstStyle/>
          <a:p>
            <a:r>
              <a:rPr lang="da-DK" dirty="0"/>
              <a:t>Faktorer der påvirker adherence</a:t>
            </a:r>
          </a:p>
        </p:txBody>
      </p:sp>
      <p:sp>
        <p:nvSpPr>
          <p:cNvPr id="3" name="Pladsholder til indhold 2">
            <a:extLst>
              <a:ext uri="{FF2B5EF4-FFF2-40B4-BE49-F238E27FC236}">
                <a16:creationId xmlns:a16="http://schemas.microsoft.com/office/drawing/2014/main" id="{C910115F-37B6-08FD-AE60-A74B5E99CBB4}"/>
              </a:ext>
            </a:extLst>
          </p:cNvPr>
          <p:cNvSpPr>
            <a:spLocks noGrp="1"/>
          </p:cNvSpPr>
          <p:nvPr>
            <p:ph idx="1"/>
          </p:nvPr>
        </p:nvSpPr>
        <p:spPr/>
        <p:txBody>
          <a:bodyPr/>
          <a:lstStyle/>
          <a:p>
            <a:pPr>
              <a:buFont typeface="Arial" panose="020B0604020202020204" pitchFamily="34" charset="0"/>
              <a:buChar char="•"/>
            </a:pPr>
            <a:r>
              <a:rPr lang="da-DK" dirty="0"/>
              <a:t> sundheds – og sygdomsopfattelse</a:t>
            </a:r>
          </a:p>
          <a:p>
            <a:pPr>
              <a:buFont typeface="Arial" panose="020B0604020202020204" pitchFamily="34" charset="0"/>
              <a:buChar char="•"/>
            </a:pPr>
            <a:r>
              <a:rPr lang="da-DK" dirty="0"/>
              <a:t> forståelse for sygdommen og symptomer</a:t>
            </a:r>
          </a:p>
          <a:p>
            <a:pPr>
              <a:buFont typeface="Arial" panose="020B0604020202020204" pitchFamily="34" charset="0"/>
              <a:buChar char="•"/>
            </a:pPr>
            <a:r>
              <a:rPr lang="da-DK" dirty="0"/>
              <a:t> grad af sygdom og forekomst/fravær af symptomer – sygdommens væsen</a:t>
            </a:r>
          </a:p>
          <a:p>
            <a:pPr>
              <a:buFont typeface="Arial" panose="020B0604020202020204" pitchFamily="34" charset="0"/>
              <a:buChar char="•"/>
            </a:pPr>
            <a:r>
              <a:rPr lang="da-DK" dirty="0"/>
              <a:t> forholdet mellem patient og sundhedsprofessionel – tillid - kommunikation</a:t>
            </a:r>
          </a:p>
          <a:p>
            <a:pPr>
              <a:buFont typeface="Arial" panose="020B0604020202020204" pitchFamily="34" charset="0"/>
              <a:buChar char="•"/>
            </a:pPr>
            <a:r>
              <a:rPr lang="da-DK" dirty="0"/>
              <a:t> strukturelle forhold i sundhedsvæsnet – tilgængelighed, tid, kontinuitet</a:t>
            </a:r>
          </a:p>
          <a:p>
            <a:pPr>
              <a:buFont typeface="Arial" panose="020B0604020202020204" pitchFamily="34" charset="0"/>
              <a:buChar char="•"/>
            </a:pPr>
            <a:r>
              <a:rPr lang="da-DK" dirty="0"/>
              <a:t> økonomi</a:t>
            </a:r>
          </a:p>
          <a:p>
            <a:pPr>
              <a:buFont typeface="Arial" panose="020B0604020202020204" pitchFamily="34" charset="0"/>
              <a:buChar char="•"/>
            </a:pPr>
            <a:r>
              <a:rPr lang="da-DK" dirty="0"/>
              <a:t> støtte fra netværk</a:t>
            </a:r>
          </a:p>
          <a:p>
            <a:pPr marL="0" indent="0">
              <a:buNone/>
            </a:pPr>
            <a:endParaRPr lang="da-DK" dirty="0"/>
          </a:p>
        </p:txBody>
      </p:sp>
    </p:spTree>
    <p:extLst>
      <p:ext uri="{BB962C8B-B14F-4D97-AF65-F5344CB8AC3E}">
        <p14:creationId xmlns:p14="http://schemas.microsoft.com/office/powerpoint/2010/main" val="331286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C8F68A-F025-4FFC-62AF-0772D5AB3E39}"/>
              </a:ext>
            </a:extLst>
          </p:cNvPr>
          <p:cNvSpPr>
            <a:spLocks noGrp="1"/>
          </p:cNvSpPr>
          <p:nvPr>
            <p:ph type="title"/>
          </p:nvPr>
        </p:nvSpPr>
        <p:spPr/>
        <p:txBody>
          <a:bodyPr/>
          <a:lstStyle/>
          <a:p>
            <a:r>
              <a:rPr lang="da-DK" dirty="0"/>
              <a:t>Faktorer der påvirker adherence - forsat</a:t>
            </a:r>
          </a:p>
        </p:txBody>
      </p:sp>
      <p:sp>
        <p:nvSpPr>
          <p:cNvPr id="3" name="Pladsholder til indhold 2">
            <a:extLst>
              <a:ext uri="{FF2B5EF4-FFF2-40B4-BE49-F238E27FC236}">
                <a16:creationId xmlns:a16="http://schemas.microsoft.com/office/drawing/2014/main" id="{AB158F46-809F-4A45-355D-F261FA97493B}"/>
              </a:ext>
            </a:extLst>
          </p:cNvPr>
          <p:cNvSpPr>
            <a:spLocks noGrp="1"/>
          </p:cNvSpPr>
          <p:nvPr>
            <p:ph idx="1"/>
          </p:nvPr>
        </p:nvSpPr>
        <p:spPr/>
        <p:txBody>
          <a:bodyPr/>
          <a:lstStyle/>
          <a:p>
            <a:pPr marL="0" indent="0">
              <a:buNone/>
            </a:pPr>
            <a:r>
              <a:rPr lang="da-DK" b="1" dirty="0"/>
              <a:t>Viden, kommunikation og relation</a:t>
            </a:r>
          </a:p>
          <a:p>
            <a:pPr>
              <a:buFont typeface="Arial" panose="020B0604020202020204" pitchFamily="34" charset="0"/>
              <a:buChar char="•"/>
            </a:pPr>
            <a:r>
              <a:rPr lang="da-DK" dirty="0"/>
              <a:t> Forventningsafstemning – hvem skal sørge for at pt får den nødvendige viden? Os eller pt?</a:t>
            </a:r>
          </a:p>
          <a:p>
            <a:pPr>
              <a:buFont typeface="Arial" panose="020B0604020202020204" pitchFamily="34" charset="0"/>
              <a:buChar char="•"/>
            </a:pPr>
            <a:r>
              <a:rPr lang="da-DK" dirty="0"/>
              <a:t> Kommunikationsproblemer - manglende viden og misforståelse omkring </a:t>
            </a:r>
          </a:p>
          <a:p>
            <a:pPr>
              <a:buFontTx/>
              <a:buChar char="-"/>
            </a:pPr>
            <a:r>
              <a:rPr lang="da-DK" dirty="0"/>
              <a:t> den ordinerede behandling</a:t>
            </a:r>
          </a:p>
          <a:p>
            <a:pPr>
              <a:buFontTx/>
              <a:buChar char="-"/>
            </a:pPr>
            <a:r>
              <a:rPr lang="da-DK" dirty="0"/>
              <a:t> håndtering af inhalationsmedicin</a:t>
            </a:r>
          </a:p>
          <a:p>
            <a:pPr>
              <a:buFontTx/>
              <a:buChar char="-"/>
            </a:pPr>
            <a:r>
              <a:rPr lang="da-DK" dirty="0"/>
              <a:t> monitorering af symptomer som f.eks. måling af </a:t>
            </a:r>
            <a:r>
              <a:rPr lang="da-DK" dirty="0" err="1"/>
              <a:t>peakflow</a:t>
            </a:r>
            <a:r>
              <a:rPr lang="da-DK" dirty="0"/>
              <a:t> </a:t>
            </a:r>
          </a:p>
          <a:p>
            <a:pPr>
              <a:buFontTx/>
              <a:buChar char="-"/>
            </a:pPr>
            <a:r>
              <a:rPr lang="da-DK" dirty="0"/>
              <a:t> at patienterne ikke får kommunikeret astmasymptomer sufficient til personalet til trods for hæmmet i dagligdagen - Grad af astmakontrol forbliver skjult</a:t>
            </a:r>
          </a:p>
          <a:p>
            <a:endParaRPr lang="da-DK" dirty="0"/>
          </a:p>
        </p:txBody>
      </p:sp>
    </p:spTree>
    <p:extLst>
      <p:ext uri="{BB962C8B-B14F-4D97-AF65-F5344CB8AC3E}">
        <p14:creationId xmlns:p14="http://schemas.microsoft.com/office/powerpoint/2010/main" val="1986708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528DE5-C3CA-6031-A4CC-564BA8156F7E}"/>
              </a:ext>
            </a:extLst>
          </p:cNvPr>
          <p:cNvSpPr>
            <a:spLocks noGrp="1"/>
          </p:cNvSpPr>
          <p:nvPr>
            <p:ph type="title"/>
          </p:nvPr>
        </p:nvSpPr>
        <p:spPr/>
        <p:txBody>
          <a:bodyPr/>
          <a:lstStyle/>
          <a:p>
            <a:r>
              <a:rPr lang="da-DK" dirty="0"/>
              <a:t>Faktorer der påvirker adherence - forsat</a:t>
            </a:r>
          </a:p>
        </p:txBody>
      </p:sp>
      <p:sp>
        <p:nvSpPr>
          <p:cNvPr id="3" name="Pladsholder til indhold 2">
            <a:extLst>
              <a:ext uri="{FF2B5EF4-FFF2-40B4-BE49-F238E27FC236}">
                <a16:creationId xmlns:a16="http://schemas.microsoft.com/office/drawing/2014/main" id="{F043249E-4099-6BE7-2C7C-9BD3E925BB89}"/>
              </a:ext>
            </a:extLst>
          </p:cNvPr>
          <p:cNvSpPr>
            <a:spLocks noGrp="1"/>
          </p:cNvSpPr>
          <p:nvPr>
            <p:ph idx="1"/>
          </p:nvPr>
        </p:nvSpPr>
        <p:spPr/>
        <p:txBody>
          <a:bodyPr/>
          <a:lstStyle/>
          <a:p>
            <a:pPr marL="0" indent="0">
              <a:buNone/>
            </a:pPr>
            <a:r>
              <a:rPr lang="da-DK" b="1" dirty="0"/>
              <a:t>Tid, tilgængelighed og kontinuitet</a:t>
            </a:r>
          </a:p>
          <a:p>
            <a:pPr>
              <a:buFont typeface="Arial" panose="020B0604020202020204" pitchFamily="34" charset="0"/>
              <a:buChar char="•"/>
            </a:pPr>
            <a:r>
              <a:rPr lang="da-DK" dirty="0"/>
              <a:t> at de ikke kan få en kontroltid, når der er brug for det</a:t>
            </a:r>
          </a:p>
          <a:p>
            <a:pPr>
              <a:buFont typeface="Arial" panose="020B0604020202020204" pitchFamily="34" charset="0"/>
              <a:buChar char="•"/>
            </a:pPr>
            <a:r>
              <a:rPr lang="da-DK" dirty="0"/>
              <a:t> Telefonen hos sundhedsudbyder bliver ikke besvaret eller der ikke blev ringet tilbage med svar på forespørgsler</a:t>
            </a:r>
          </a:p>
          <a:p>
            <a:pPr>
              <a:buFont typeface="Arial" panose="020B0604020202020204" pitchFamily="34" charset="0"/>
              <a:buChar char="•"/>
            </a:pPr>
            <a:r>
              <a:rPr lang="da-DK" dirty="0"/>
              <a:t> tid både betydning ift. adgang til sundhedsprofesionelle og den tilgængelige tid under konsultation</a:t>
            </a:r>
          </a:p>
          <a:p>
            <a:pPr>
              <a:buFont typeface="Arial" panose="020B0604020202020204" pitchFamily="34" charset="0"/>
              <a:buChar char="•"/>
            </a:pPr>
            <a:r>
              <a:rPr lang="da-DK" dirty="0"/>
              <a:t> mange forskellige sundhedsprofesionelle kan medføre frustration og uhensigtsmæssig adfærd ift. medicinindtag</a:t>
            </a:r>
          </a:p>
          <a:p>
            <a:endParaRPr lang="da-DK" dirty="0"/>
          </a:p>
        </p:txBody>
      </p:sp>
    </p:spTree>
    <p:extLst>
      <p:ext uri="{BB962C8B-B14F-4D97-AF65-F5344CB8AC3E}">
        <p14:creationId xmlns:p14="http://schemas.microsoft.com/office/powerpoint/2010/main" val="2564589019"/>
      </p:ext>
    </p:extLst>
  </p:cSld>
  <p:clrMapOvr>
    <a:masterClrMapping/>
  </p:clrMapOvr>
</p:sld>
</file>

<file path=ppt/theme/theme1.xml><?xml version="1.0" encoding="utf-8"?>
<a:theme xmlns:a="http://schemas.openxmlformats.org/drawingml/2006/main" name="Visk">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70</TotalTime>
  <Words>5233</Words>
  <Application>Microsoft Office PowerPoint</Application>
  <PresentationFormat>Widescreen</PresentationFormat>
  <Paragraphs>236</Paragraphs>
  <Slides>30</Slides>
  <Notes>18</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30</vt:i4>
      </vt:variant>
    </vt:vector>
  </HeadingPairs>
  <TitlesOfParts>
    <vt:vector size="35" baseType="lpstr">
      <vt:lpstr>Arial</vt:lpstr>
      <vt:lpstr>Calibri</vt:lpstr>
      <vt:lpstr>Century Gothic</vt:lpstr>
      <vt:lpstr>Wingdings 3</vt:lpstr>
      <vt:lpstr>Visk</vt:lpstr>
      <vt:lpstr>Adherence hos den voksne astmapatient</vt:lpstr>
      <vt:lpstr>Baggrund</vt:lpstr>
      <vt:lpstr>Adherence - begrebsafklaring</vt:lpstr>
      <vt:lpstr>Astmakontrol og medicinsk behandling</vt:lpstr>
      <vt:lpstr>Astma og adherence</vt:lpstr>
      <vt:lpstr>Astma og adherence - fortsat</vt:lpstr>
      <vt:lpstr>Faktorer der påvirker adherence</vt:lpstr>
      <vt:lpstr>Faktorer der påvirker adherence - forsat</vt:lpstr>
      <vt:lpstr>Faktorer der påvirker adherence - forsat</vt:lpstr>
      <vt:lpstr>Patientperspektivet</vt:lpstr>
      <vt:lpstr>Adherence og egenomsorg</vt:lpstr>
      <vt:lpstr>Adherence og egenomsorg – som sygeplejeteori</vt:lpstr>
      <vt:lpstr>Egenomsorg - vedligeholdelse</vt:lpstr>
      <vt:lpstr>Egenomsorg – monitorering</vt:lpstr>
      <vt:lpstr>Egenomsorg – håndtering</vt:lpstr>
      <vt:lpstr>Faktorer der påvirker egenomsorgsproces</vt:lpstr>
      <vt:lpstr>Sygeplejerskens rolle </vt:lpstr>
      <vt:lpstr>Sygeplejerskens rolle - fortsat</vt:lpstr>
      <vt:lpstr>Hvordan ser det så ud i klinisk praksis?</vt:lpstr>
      <vt:lpstr>Metode</vt:lpstr>
      <vt:lpstr>I de sundhedsprofessionelles hænder</vt:lpstr>
      <vt:lpstr>I de sundhedsprofessionelles hænder - fortsat</vt:lpstr>
      <vt:lpstr>På egen hånd</vt:lpstr>
      <vt:lpstr>Med kroppen som guide</vt:lpstr>
      <vt:lpstr>Konklusion </vt:lpstr>
      <vt:lpstr>Litteraturliste</vt:lpstr>
      <vt:lpstr>Litteraturliste - fortsat</vt:lpstr>
      <vt:lpstr>Litteraturliste - fortsat</vt:lpstr>
      <vt:lpstr>Litteraturliste - fortsat</vt:lpstr>
      <vt:lpstr>Litteraturliste - fortsat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Christina Lysdal</dc:creator>
  <cp:lastModifiedBy>Hotel Svendborg</cp:lastModifiedBy>
  <cp:revision>3</cp:revision>
  <dcterms:created xsi:type="dcterms:W3CDTF">2025-03-11T13:12:13Z</dcterms:created>
  <dcterms:modified xsi:type="dcterms:W3CDTF">2025-03-14T07:16:48Z</dcterms:modified>
</cp:coreProperties>
</file>