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3" r:id="rId4"/>
  </p:sldMasterIdLst>
  <p:notesMasterIdLst>
    <p:notesMasterId r:id="rId6"/>
  </p:notesMasterIdLst>
  <p:sldIdLst>
    <p:sldId id="258" r:id="rId5"/>
  </p:sldIdLst>
  <p:sldSz cx="25199975" cy="35999738"/>
  <p:notesSz cx="6797675" cy="9926638"/>
  <p:defaultTextStyle>
    <a:defPPr marL="0" marR="0" indent="0" algn="l" defTabSz="740221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9375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9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1468782" algn="l" defTabSz="29375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9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2937565" algn="l" defTabSz="29375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9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4406349" algn="l" defTabSz="29375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9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5875131" algn="l" defTabSz="29375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9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7343915" algn="l" defTabSz="29375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9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8812697" algn="l" defTabSz="29375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9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10281480" algn="l" defTabSz="29375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9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11750264" algn="l" defTabSz="29375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9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4807" userDrawn="1">
          <p15:clr>
            <a:srgbClr val="A4A3A4"/>
          </p15:clr>
        </p15:guide>
        <p15:guide id="2" pos="9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Christensen" initials="CC" lastIdx="1" clrIdx="0">
    <p:extLst>
      <p:ext uri="{19B8F6BF-5375-455C-9EA6-DF929625EA0E}">
        <p15:presenceInfo xmlns:p15="http://schemas.microsoft.com/office/powerpoint/2012/main" userId="S-1-5-21-2412913313-1480690540-2552650486-872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6"/>
    <a:srgbClr val="FFFFFF"/>
    <a:srgbClr val="0064A7"/>
    <a:srgbClr val="8AC2EB"/>
    <a:srgbClr val="689B53"/>
    <a:srgbClr val="9AECAF"/>
    <a:srgbClr val="B9C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3" autoAdjust="0"/>
    <p:restoredTop sz="94614" autoAdjust="0"/>
  </p:normalViewPr>
  <p:slideViewPr>
    <p:cSldViewPr>
      <p:cViewPr varScale="1">
        <p:scale>
          <a:sx n="26" d="100"/>
          <a:sy n="26" d="100"/>
        </p:scale>
        <p:origin x="2694" y="198"/>
      </p:cViewPr>
      <p:guideLst>
        <p:guide orient="horz" pos="4807"/>
        <p:guide pos="9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/>
          </p:nvPr>
        </p:nvSpPr>
        <p:spPr>
          <a:xfrm>
            <a:off x="2097088" y="744538"/>
            <a:ext cx="2603500" cy="3722687"/>
          </a:xfrm>
          <a:prstGeom prst="rect">
            <a:avLst/>
          </a:prstGeom>
        </p:spPr>
        <p:txBody>
          <a:bodyPr lIns="95558" tIns="47779" rIns="95558" bIns="47779"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 lIns="95558" tIns="47779" rIns="95558" bIns="4777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04115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937565" latinLnBrk="0">
      <a:defRPr sz="1000">
        <a:latin typeface="+mn-lt"/>
        <a:ea typeface="+mn-ea"/>
        <a:cs typeface="+mn-cs"/>
        <a:sym typeface="Calibri"/>
      </a:defRPr>
    </a:lvl1pPr>
    <a:lvl2pPr indent="185055" defTabSz="2937565" latinLnBrk="0">
      <a:defRPr sz="1000">
        <a:latin typeface="+mn-lt"/>
        <a:ea typeface="+mn-ea"/>
        <a:cs typeface="+mn-cs"/>
        <a:sym typeface="Calibri"/>
      </a:defRPr>
    </a:lvl2pPr>
    <a:lvl3pPr indent="370111" defTabSz="2937565" latinLnBrk="0">
      <a:defRPr sz="1000">
        <a:latin typeface="+mn-lt"/>
        <a:ea typeface="+mn-ea"/>
        <a:cs typeface="+mn-cs"/>
        <a:sym typeface="Calibri"/>
      </a:defRPr>
    </a:lvl3pPr>
    <a:lvl4pPr indent="555165" defTabSz="2937565" latinLnBrk="0">
      <a:defRPr sz="1000">
        <a:latin typeface="+mn-lt"/>
        <a:ea typeface="+mn-ea"/>
        <a:cs typeface="+mn-cs"/>
        <a:sym typeface="Calibri"/>
      </a:defRPr>
    </a:lvl4pPr>
    <a:lvl5pPr indent="740221" defTabSz="2937565" latinLnBrk="0">
      <a:defRPr sz="1000">
        <a:latin typeface="+mn-lt"/>
        <a:ea typeface="+mn-ea"/>
        <a:cs typeface="+mn-cs"/>
        <a:sym typeface="Calibri"/>
      </a:defRPr>
    </a:lvl5pPr>
    <a:lvl6pPr indent="925276" defTabSz="2937565" latinLnBrk="0">
      <a:defRPr sz="1000">
        <a:latin typeface="+mn-lt"/>
        <a:ea typeface="+mn-ea"/>
        <a:cs typeface="+mn-cs"/>
        <a:sym typeface="Calibri"/>
      </a:defRPr>
    </a:lvl6pPr>
    <a:lvl7pPr indent="1110331" defTabSz="2937565" latinLnBrk="0">
      <a:defRPr sz="1000">
        <a:latin typeface="+mn-lt"/>
        <a:ea typeface="+mn-ea"/>
        <a:cs typeface="+mn-cs"/>
        <a:sym typeface="Calibri"/>
      </a:defRPr>
    </a:lvl7pPr>
    <a:lvl8pPr indent="1295387" defTabSz="2937565" latinLnBrk="0">
      <a:defRPr sz="1000">
        <a:latin typeface="+mn-lt"/>
        <a:ea typeface="+mn-ea"/>
        <a:cs typeface="+mn-cs"/>
        <a:sym typeface="Calibri"/>
      </a:defRPr>
    </a:lvl8pPr>
    <a:lvl9pPr indent="1480441" defTabSz="2937565" latinLnBrk="0">
      <a:defRPr sz="10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2097088" y="744538"/>
            <a:ext cx="26035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081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1: Vejle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310" y="34325550"/>
            <a:ext cx="5796405" cy="978193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3"/>
            <a:ext cx="25199974" cy="359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0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2: Spaltestre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"/>
            <a:ext cx="25199975" cy="359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21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de 3: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310" y="34325550"/>
            <a:ext cx="5796405" cy="978193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"/>
            <a:ext cx="25199975" cy="359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9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4: Mellem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310" y="34325550"/>
            <a:ext cx="5796405" cy="978193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"/>
            <a:ext cx="25199975" cy="359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6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5: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310" y="34325550"/>
            <a:ext cx="5796405" cy="978193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"/>
            <a:ext cx="25199975" cy="359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6: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310" y="34325550"/>
            <a:ext cx="5796405" cy="978193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"/>
            <a:ext cx="25199975" cy="359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4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7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310" y="34325550"/>
            <a:ext cx="5796405" cy="978193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"/>
            <a:ext cx="25199975" cy="359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2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8: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310" y="34325550"/>
            <a:ext cx="5796405" cy="978193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"/>
            <a:ext cx="25199975" cy="359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7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9: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310" y="34325550"/>
            <a:ext cx="5796405" cy="978193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"/>
            <a:ext cx="25199975" cy="359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79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6" r:id="rId2"/>
    <p:sldLayoutId id="2147483660" r:id="rId3"/>
    <p:sldLayoutId id="2147483679" r:id="rId4"/>
    <p:sldLayoutId id="2147483684" r:id="rId5"/>
    <p:sldLayoutId id="2147483682" r:id="rId6"/>
    <p:sldLayoutId id="2147483683" r:id="rId7"/>
    <p:sldLayoutId id="2147483685" r:id="rId8"/>
    <p:sldLayoutId id="2147483681" r:id="rId9"/>
  </p:sldLayoutIdLst>
  <p:timing>
    <p:tnLst>
      <p:par>
        <p:cTn id="1" dur="indefinite" restart="never" nodeType="tmRoot"/>
      </p:par>
    </p:tnLst>
  </p:timing>
  <p:txStyles>
    <p:titleStyle>
      <a:lvl1pPr algn="ctr" defTabSz="616301" rtl="0" eaLnBrk="1" latinLnBrk="0" hangingPunct="1">
        <a:spcBef>
          <a:spcPct val="0"/>
        </a:spcBef>
        <a:buNone/>
        <a:defRPr sz="29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113" indent="-231113" algn="l" defTabSz="6163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4" kern="1200">
          <a:solidFill>
            <a:schemeClr val="tx1"/>
          </a:solidFill>
          <a:latin typeface="+mn-lt"/>
          <a:ea typeface="+mn-ea"/>
          <a:cs typeface="+mn-cs"/>
        </a:defRPr>
      </a:lvl1pPr>
      <a:lvl2pPr marL="500744" indent="-192594" algn="l" defTabSz="616301" rtl="0" eaLnBrk="1" latinLnBrk="0" hangingPunct="1">
        <a:spcBef>
          <a:spcPct val="20000"/>
        </a:spcBef>
        <a:buFont typeface="Arial" panose="020B0604020202020204" pitchFamily="34" charset="0"/>
        <a:buChar char="–"/>
        <a:defRPr sz="1915" kern="1200">
          <a:solidFill>
            <a:schemeClr val="tx1"/>
          </a:solidFill>
          <a:latin typeface="+mn-lt"/>
          <a:ea typeface="+mn-ea"/>
          <a:cs typeface="+mn-cs"/>
        </a:defRPr>
      </a:lvl2pPr>
      <a:lvl3pPr marL="770375" indent="-154075" algn="l" defTabSz="6163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82" kern="1200">
          <a:solidFill>
            <a:schemeClr val="tx1"/>
          </a:solidFill>
          <a:latin typeface="+mn-lt"/>
          <a:ea typeface="+mn-ea"/>
          <a:cs typeface="+mn-cs"/>
        </a:defRPr>
      </a:lvl3pPr>
      <a:lvl4pPr marL="1078526" indent="-154075" algn="l" defTabSz="616301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2" kern="1200">
          <a:solidFill>
            <a:schemeClr val="tx1"/>
          </a:solidFill>
          <a:latin typeface="+mn-lt"/>
          <a:ea typeface="+mn-ea"/>
          <a:cs typeface="+mn-cs"/>
        </a:defRPr>
      </a:lvl4pPr>
      <a:lvl5pPr marL="1386676" indent="-154075" algn="l" defTabSz="616301" rtl="0" eaLnBrk="1" latinLnBrk="0" hangingPunct="1">
        <a:spcBef>
          <a:spcPct val="20000"/>
        </a:spcBef>
        <a:buFont typeface="Arial" panose="020B0604020202020204" pitchFamily="34" charset="0"/>
        <a:buChar char="»"/>
        <a:defRPr sz="1332" kern="1200">
          <a:solidFill>
            <a:schemeClr val="tx1"/>
          </a:solidFill>
          <a:latin typeface="+mn-lt"/>
          <a:ea typeface="+mn-ea"/>
          <a:cs typeface="+mn-cs"/>
        </a:defRPr>
      </a:lvl5pPr>
      <a:lvl6pPr marL="1694826" indent="-154075" algn="l" defTabSz="6163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2" kern="1200">
          <a:solidFill>
            <a:schemeClr val="tx1"/>
          </a:solidFill>
          <a:latin typeface="+mn-lt"/>
          <a:ea typeface="+mn-ea"/>
          <a:cs typeface="+mn-cs"/>
        </a:defRPr>
      </a:lvl6pPr>
      <a:lvl7pPr marL="2002976" indent="-154075" algn="l" defTabSz="6163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2" kern="1200">
          <a:solidFill>
            <a:schemeClr val="tx1"/>
          </a:solidFill>
          <a:latin typeface="+mn-lt"/>
          <a:ea typeface="+mn-ea"/>
          <a:cs typeface="+mn-cs"/>
        </a:defRPr>
      </a:lvl7pPr>
      <a:lvl8pPr marL="2311126" indent="-154075" algn="l" defTabSz="6163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2" kern="1200">
          <a:solidFill>
            <a:schemeClr val="tx1"/>
          </a:solidFill>
          <a:latin typeface="+mn-lt"/>
          <a:ea typeface="+mn-ea"/>
          <a:cs typeface="+mn-cs"/>
        </a:defRPr>
      </a:lvl8pPr>
      <a:lvl9pPr marL="2619276" indent="-154075" algn="l" defTabSz="616301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16301" rtl="0" eaLnBrk="1" latinLnBrk="0" hangingPunct="1">
        <a:defRPr sz="1249" kern="1200">
          <a:solidFill>
            <a:schemeClr val="tx1"/>
          </a:solidFill>
          <a:latin typeface="+mn-lt"/>
          <a:ea typeface="+mn-ea"/>
          <a:cs typeface="+mn-cs"/>
        </a:defRPr>
      </a:lvl1pPr>
      <a:lvl2pPr marL="308150" algn="l" defTabSz="616301" rtl="0" eaLnBrk="1" latinLnBrk="0" hangingPunct="1">
        <a:defRPr sz="1249" kern="1200">
          <a:solidFill>
            <a:schemeClr val="tx1"/>
          </a:solidFill>
          <a:latin typeface="+mn-lt"/>
          <a:ea typeface="+mn-ea"/>
          <a:cs typeface="+mn-cs"/>
        </a:defRPr>
      </a:lvl2pPr>
      <a:lvl3pPr marL="616301" algn="l" defTabSz="616301" rtl="0" eaLnBrk="1" latinLnBrk="0" hangingPunct="1">
        <a:defRPr sz="1249" kern="1200">
          <a:solidFill>
            <a:schemeClr val="tx1"/>
          </a:solidFill>
          <a:latin typeface="+mn-lt"/>
          <a:ea typeface="+mn-ea"/>
          <a:cs typeface="+mn-cs"/>
        </a:defRPr>
      </a:lvl3pPr>
      <a:lvl4pPr marL="924451" algn="l" defTabSz="616301" rtl="0" eaLnBrk="1" latinLnBrk="0" hangingPunct="1">
        <a:defRPr sz="1249" kern="1200">
          <a:solidFill>
            <a:schemeClr val="tx1"/>
          </a:solidFill>
          <a:latin typeface="+mn-lt"/>
          <a:ea typeface="+mn-ea"/>
          <a:cs typeface="+mn-cs"/>
        </a:defRPr>
      </a:lvl4pPr>
      <a:lvl5pPr marL="1232600" algn="l" defTabSz="616301" rtl="0" eaLnBrk="1" latinLnBrk="0" hangingPunct="1">
        <a:defRPr sz="1249" kern="1200">
          <a:solidFill>
            <a:schemeClr val="tx1"/>
          </a:solidFill>
          <a:latin typeface="+mn-lt"/>
          <a:ea typeface="+mn-ea"/>
          <a:cs typeface="+mn-cs"/>
        </a:defRPr>
      </a:lvl5pPr>
      <a:lvl6pPr marL="1540751" algn="l" defTabSz="616301" rtl="0" eaLnBrk="1" latinLnBrk="0" hangingPunct="1">
        <a:defRPr sz="1249" kern="1200">
          <a:solidFill>
            <a:schemeClr val="tx1"/>
          </a:solidFill>
          <a:latin typeface="+mn-lt"/>
          <a:ea typeface="+mn-ea"/>
          <a:cs typeface="+mn-cs"/>
        </a:defRPr>
      </a:lvl6pPr>
      <a:lvl7pPr marL="1848901" algn="l" defTabSz="616301" rtl="0" eaLnBrk="1" latinLnBrk="0" hangingPunct="1">
        <a:defRPr sz="1249" kern="1200">
          <a:solidFill>
            <a:schemeClr val="tx1"/>
          </a:solidFill>
          <a:latin typeface="+mn-lt"/>
          <a:ea typeface="+mn-ea"/>
          <a:cs typeface="+mn-cs"/>
        </a:defRPr>
      </a:lvl7pPr>
      <a:lvl8pPr marL="2157051" algn="l" defTabSz="616301" rtl="0" eaLnBrk="1" latinLnBrk="0" hangingPunct="1">
        <a:defRPr sz="1249" kern="1200">
          <a:solidFill>
            <a:schemeClr val="tx1"/>
          </a:solidFill>
          <a:latin typeface="+mn-lt"/>
          <a:ea typeface="+mn-ea"/>
          <a:cs typeface="+mn-cs"/>
        </a:defRPr>
      </a:lvl8pPr>
      <a:lvl9pPr marL="2465202" algn="l" defTabSz="616301" rtl="0" eaLnBrk="1" latinLnBrk="0" hangingPunct="1">
        <a:defRPr sz="12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mailto:Charlotte.Christensen@rsyd.dk" TargetMode="External"/><Relationship Id="rId4" Type="http://schemas.openxmlformats.org/officeDocument/2006/relationships/hyperlink" Target="mailto:Susanne.Gejl@rsyd.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375302" y="1013994"/>
            <a:ext cx="23357042" cy="34250775"/>
            <a:chOff x="-1769033" y="-1887393"/>
            <a:chExt cx="26375686" cy="41148829"/>
          </a:xfrm>
          <a:solidFill>
            <a:schemeClr val="bg1"/>
          </a:solidFill>
        </p:grpSpPr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9181F390-B476-D74F-8FDF-799E457DA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74721" y="37551678"/>
              <a:ext cx="1396749" cy="1512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" name="Tekstfelt 3"/>
            <p:cNvSpPr txBox="1"/>
            <p:nvPr/>
          </p:nvSpPr>
          <p:spPr>
            <a:xfrm>
              <a:off x="-1769033" y="-1887393"/>
              <a:ext cx="18160855" cy="55016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da-DK" sz="4909" dirty="0">
                <a:solidFill>
                  <a:schemeClr val="bg1"/>
                </a:solidFill>
              </a:endParaRPr>
            </a:p>
            <a:p>
              <a:pPr algn="ctr"/>
              <a:r>
                <a:rPr lang="da-DK" sz="6659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Dysfunktionel vejrtrækning</a:t>
              </a:r>
              <a:br>
                <a:rPr lang="da-DK" sz="6659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sz="6659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ved børn og unge med astma</a:t>
              </a:r>
            </a:p>
            <a:p>
              <a:pPr algn="ctr"/>
              <a:endParaRPr lang="da-DK" sz="19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a-DK" sz="449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Astma- og Allergiambulatoriet, </a:t>
              </a:r>
              <a:br>
                <a:rPr lang="da-DK" sz="449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sz="449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Børne- og Ungeafdelingen, Sygehus Lillebælt</a:t>
              </a:r>
            </a:p>
          </p:txBody>
        </p:sp>
        <p:sp>
          <p:nvSpPr>
            <p:cNvPr id="6" name="Afrundet rektangel 5"/>
            <p:cNvSpPr/>
            <p:nvPr/>
          </p:nvSpPr>
          <p:spPr>
            <a:xfrm>
              <a:off x="-500951" y="6117531"/>
              <a:ext cx="12181587" cy="4212000"/>
            </a:xfrm>
            <a:prstGeom prst="roundRect">
              <a:avLst>
                <a:gd name="adj" fmla="val 0"/>
              </a:avLst>
            </a:prstGeom>
            <a:grpFill/>
            <a:ln w="50800"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9825" tIns="149825" rIns="149825" rtlCol="0" anchor="t"/>
            <a:lstStyle/>
            <a:p>
              <a:pPr algn="ctr"/>
              <a:r>
                <a:rPr lang="en-US" sz="2664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Introduktion</a:t>
              </a:r>
              <a:r>
                <a:rPr lang="en-US" sz="2664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664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2664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r>
                <a:rPr lang="da-DK" sz="2664" dirty="0">
                  <a:solidFill>
                    <a:schemeClr val="tx1"/>
                  </a:solidFill>
                </a:rPr>
                <a:t>Dysfunktionel vejrtrækning (DV) er en almindelig </a:t>
              </a:r>
              <a:r>
                <a:rPr lang="da-DK" sz="2664" dirty="0" err="1">
                  <a:solidFill>
                    <a:schemeClr val="tx1"/>
                  </a:solidFill>
                </a:rPr>
                <a:t>komorbiditet</a:t>
              </a:r>
              <a:r>
                <a:rPr lang="da-DK" sz="2664" dirty="0">
                  <a:solidFill>
                    <a:schemeClr val="tx1"/>
                  </a:solidFill>
                </a:rPr>
                <a:t> blandt børn og unge med astma, især blandt unge piger. På trods af dens udbredelse er DV dårligt anerkendt og forstået i forbindelse med astma, hvilket kan komplicere behandlingen og kontrollen. Denne undersøgelse undersøger prævalensen af DV blandt børn og unge  i alderen 10–17 år med astma og undersøger dens indvirkning på astmakontrol.</a:t>
              </a:r>
            </a:p>
            <a:p>
              <a:pPr algn="ctr"/>
              <a:endParaRPr lang="en-US" sz="2664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frundet rektangel 6"/>
            <p:cNvSpPr/>
            <p:nvPr/>
          </p:nvSpPr>
          <p:spPr>
            <a:xfrm>
              <a:off x="12425066" y="6117530"/>
              <a:ext cx="12181587" cy="4212000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50000"/>
              </a:schemeClr>
            </a:solidFill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9825" tIns="149825" rIns="149825" rtlCol="0" anchor="t"/>
            <a:lstStyle/>
            <a:p>
              <a:pPr algn="ctr"/>
              <a:r>
                <a:rPr lang="da-DK" sz="299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Formål</a:t>
              </a:r>
            </a:p>
            <a:p>
              <a:pPr algn="ctr"/>
              <a:endParaRPr lang="da-DK" sz="266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a-DK" sz="2997" dirty="0">
                  <a:solidFill>
                    <a:schemeClr val="bg1"/>
                  </a:solidFill>
                </a:rPr>
                <a:t>At vurdere prævalensen af DV hos børn og unge med astma </a:t>
              </a:r>
              <a:br>
                <a:rPr lang="da-DK" sz="2997" dirty="0">
                  <a:solidFill>
                    <a:schemeClr val="bg1"/>
                  </a:solidFill>
                </a:rPr>
              </a:br>
              <a:r>
                <a:rPr lang="da-DK" sz="2997" dirty="0">
                  <a:solidFill>
                    <a:schemeClr val="bg1"/>
                  </a:solidFill>
                </a:rPr>
                <a:t>og undersøge dens sammenhæng med astmakontrol, medicinanvendelse og generelle kliniske udfald.</a:t>
              </a:r>
            </a:p>
          </p:txBody>
        </p:sp>
        <p:sp>
          <p:nvSpPr>
            <p:cNvPr id="8" name="Afrundet rektangel 7"/>
            <p:cNvSpPr/>
            <p:nvPr/>
          </p:nvSpPr>
          <p:spPr>
            <a:xfrm>
              <a:off x="-500955" y="11121530"/>
              <a:ext cx="12181587" cy="14094626"/>
            </a:xfrm>
            <a:prstGeom prst="roundRect">
              <a:avLst>
                <a:gd name="adj" fmla="val 0"/>
              </a:avLst>
            </a:prstGeom>
            <a:grp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9825" tIns="149825" rIns="149825" rtlCol="0" anchor="t"/>
            <a:lstStyle/>
            <a:p>
              <a:pPr algn="ctr"/>
              <a:r>
                <a:rPr lang="en-US" sz="2664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Metode</a:t>
              </a:r>
              <a:endParaRPr lang="en-US" sz="2664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664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r>
                <a:rPr lang="da-DK" sz="2664" dirty="0">
                  <a:solidFill>
                    <a:schemeClr val="tx1"/>
                  </a:solidFill>
                </a:rPr>
                <a:t>Undersøgelsen inkluderede 363 børn, hvoraf 18 % screenede positivt for DV ved brug af </a:t>
              </a:r>
              <a:r>
                <a:rPr lang="da-DK" sz="2664" dirty="0" err="1">
                  <a:solidFill>
                    <a:schemeClr val="tx1"/>
                  </a:solidFill>
                </a:rPr>
                <a:t>Nijmegen</a:t>
              </a:r>
              <a:r>
                <a:rPr lang="da-DK" sz="2664" dirty="0">
                  <a:solidFill>
                    <a:schemeClr val="tx1"/>
                  </a:solidFill>
                </a:rPr>
                <a:t>-spørgeskemaet (NQ). </a:t>
              </a:r>
              <a:br>
                <a:rPr lang="da-DK" sz="2664" dirty="0">
                  <a:solidFill>
                    <a:schemeClr val="tx1"/>
                  </a:solidFill>
                </a:rPr>
              </a:br>
              <a:endParaRPr lang="da-DK" sz="2664" dirty="0">
                <a:solidFill>
                  <a:schemeClr val="tx1"/>
                </a:solidFill>
              </a:endParaRPr>
            </a:p>
            <a:p>
              <a:r>
                <a:rPr lang="da-DK" sz="2664" dirty="0">
                  <a:solidFill>
                    <a:schemeClr val="tx1"/>
                  </a:solidFill>
                </a:rPr>
                <a:t>Deltagerne blev opdelt i to grupper: en med DV (18 %) og en uden DV. Astmakontrol blev vurderet ved hjælp af </a:t>
              </a:r>
              <a:r>
                <a:rPr lang="da-DK" sz="2664" dirty="0" err="1">
                  <a:solidFill>
                    <a:schemeClr val="tx1"/>
                  </a:solidFill>
                </a:rPr>
                <a:t>Asthma</a:t>
              </a:r>
              <a:r>
                <a:rPr lang="da-DK" sz="2664" dirty="0">
                  <a:solidFill>
                    <a:schemeClr val="tx1"/>
                  </a:solidFill>
                </a:rPr>
                <a:t> Control </a:t>
              </a:r>
              <a:r>
                <a:rPr lang="da-DK" sz="2664" dirty="0" err="1">
                  <a:solidFill>
                    <a:schemeClr val="tx1"/>
                  </a:solidFill>
                </a:rPr>
                <a:t>Questionnaire</a:t>
              </a:r>
              <a:r>
                <a:rPr lang="da-DK" sz="2664" dirty="0">
                  <a:solidFill>
                    <a:schemeClr val="tx1"/>
                  </a:solidFill>
                </a:rPr>
                <a:t> (ACQ5), medicinanvendelse blev evalueret og der blev udført </a:t>
              </a:r>
              <a:r>
                <a:rPr lang="da-DK" sz="2664" dirty="0" err="1">
                  <a:solidFill>
                    <a:schemeClr val="tx1"/>
                  </a:solidFill>
                </a:rPr>
                <a:t>spirometri</a:t>
              </a:r>
              <a:r>
                <a:rPr lang="da-DK" sz="2664" dirty="0">
                  <a:solidFill>
                    <a:schemeClr val="tx1"/>
                  </a:solidFill>
                </a:rPr>
                <a:t>-test, herunder FEV1-målinger. </a:t>
              </a:r>
            </a:p>
            <a:p>
              <a:r>
                <a:rPr lang="da-DK" sz="2664" dirty="0">
                  <a:solidFill>
                    <a:schemeClr val="tx1"/>
                  </a:solidFill>
                </a:rPr>
                <a:t/>
              </a:r>
              <a:br>
                <a:rPr lang="da-DK" sz="2664" dirty="0">
                  <a:solidFill>
                    <a:schemeClr val="tx1"/>
                  </a:solidFill>
                </a:rPr>
              </a:br>
              <a:r>
                <a:rPr lang="da-DK" sz="2664" dirty="0">
                  <a:solidFill>
                    <a:schemeClr val="tx1"/>
                  </a:solidFill>
                </a:rPr>
                <a:t>Dataanalyse fokuserede på, at sammenligne DV- og non-DV-grupperne.</a:t>
              </a:r>
            </a:p>
            <a:p>
              <a:pPr algn="ctr"/>
              <a:endParaRPr lang="en-US" sz="2664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frundet rektangel 9"/>
            <p:cNvSpPr/>
            <p:nvPr/>
          </p:nvSpPr>
          <p:spPr>
            <a:xfrm>
              <a:off x="-500952" y="31264828"/>
              <a:ext cx="12181586" cy="4312010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50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9825" tIns="149825" rIns="149825" rtlCol="0" anchor="t"/>
            <a:lstStyle/>
            <a:p>
              <a:pPr algn="ctr"/>
              <a:r>
                <a:rPr lang="da-DK" sz="2664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Konklusion</a:t>
              </a:r>
            </a:p>
            <a:p>
              <a:pPr algn="ctr"/>
              <a:endParaRPr lang="da-DK" sz="2664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marL="713575" indent="-713575">
                <a:buFont typeface="Arial" panose="020B0604020202020204" pitchFamily="34" charset="0"/>
                <a:buChar char="•"/>
              </a:pPr>
              <a:r>
                <a:rPr lang="da-DK" sz="2664" dirty="0" err="1">
                  <a:solidFill>
                    <a:schemeClr val="bg1"/>
                  </a:solidFill>
                </a:rPr>
                <a:t>Dysfunktioel</a:t>
              </a:r>
              <a:r>
                <a:rPr lang="da-DK" sz="2664" dirty="0">
                  <a:solidFill>
                    <a:schemeClr val="bg1"/>
                  </a:solidFill>
                </a:rPr>
                <a:t> vejrtrækning er hyppigt hos børn og unge med astma.</a:t>
              </a:r>
            </a:p>
            <a:p>
              <a:pPr marL="713575" indent="-713575">
                <a:buFont typeface="Arial" panose="020B0604020202020204" pitchFamily="34" charset="0"/>
                <a:buChar char="•"/>
              </a:pPr>
              <a:r>
                <a:rPr lang="da-DK" sz="2664" dirty="0">
                  <a:solidFill>
                    <a:schemeClr val="bg1"/>
                  </a:solidFill>
                </a:rPr>
                <a:t>Gruppen med DV er mindre </a:t>
              </a:r>
              <a:r>
                <a:rPr lang="da-DK" sz="2664" dirty="0" err="1">
                  <a:solidFill>
                    <a:schemeClr val="bg1"/>
                  </a:solidFill>
                </a:rPr>
                <a:t>atopiske</a:t>
              </a:r>
              <a:r>
                <a:rPr lang="da-DK" sz="2664" dirty="0">
                  <a:solidFill>
                    <a:schemeClr val="bg1"/>
                  </a:solidFill>
                </a:rPr>
                <a:t> og har bedre lungefunktion.</a:t>
              </a:r>
            </a:p>
            <a:p>
              <a:pPr marL="713575" indent="-713575">
                <a:buFont typeface="Arial" panose="020B0604020202020204" pitchFamily="34" charset="0"/>
                <a:buChar char="•"/>
              </a:pPr>
              <a:r>
                <a:rPr lang="da-DK" sz="2664" dirty="0">
                  <a:solidFill>
                    <a:schemeClr val="bg1"/>
                  </a:solidFill>
                </a:rPr>
                <a:t>Samme niveau af forebyggende medicin.</a:t>
              </a:r>
            </a:p>
            <a:p>
              <a:pPr marL="713575" indent="-713575">
                <a:buFont typeface="Arial" panose="020B0604020202020204" pitchFamily="34" charset="0"/>
                <a:buChar char="•"/>
              </a:pPr>
              <a:r>
                <a:rPr lang="da-DK" sz="2664" dirty="0">
                  <a:solidFill>
                    <a:schemeClr val="bg1"/>
                  </a:solidFill>
                </a:rPr>
                <a:t>Samme </a:t>
              </a:r>
              <a:r>
                <a:rPr lang="da-DK" sz="2664" dirty="0" err="1">
                  <a:solidFill>
                    <a:schemeClr val="bg1"/>
                  </a:solidFill>
                </a:rPr>
                <a:t>compliance</a:t>
              </a:r>
              <a:r>
                <a:rPr lang="da-DK" sz="2664" dirty="0">
                  <a:solidFill>
                    <a:schemeClr val="bg1"/>
                  </a:solidFill>
                </a:rPr>
                <a:t>.</a:t>
              </a:r>
            </a:p>
            <a:p>
              <a:pPr marL="713575" indent="-713575">
                <a:buFont typeface="Arial" panose="020B0604020202020204" pitchFamily="34" charset="0"/>
                <a:buChar char="•"/>
              </a:pPr>
              <a:r>
                <a:rPr lang="da-DK" sz="2664" dirty="0">
                  <a:solidFill>
                    <a:schemeClr val="bg1"/>
                  </a:solidFill>
                </a:rPr>
                <a:t>DV korrelerer med dårlig oplevet astmakontrol og højere forbrug af beta2 </a:t>
              </a:r>
              <a:r>
                <a:rPr lang="da-DK" sz="2664" dirty="0" err="1">
                  <a:solidFill>
                    <a:schemeClr val="bg1"/>
                  </a:solidFill>
                </a:rPr>
                <a:t>agonist</a:t>
              </a:r>
              <a:r>
                <a:rPr lang="da-DK" sz="2664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da-DK" sz="832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a-DK" sz="233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Afrundet rektangel 12"/>
            <p:cNvSpPr/>
            <p:nvPr/>
          </p:nvSpPr>
          <p:spPr>
            <a:xfrm>
              <a:off x="12425064" y="11121530"/>
              <a:ext cx="12181586" cy="16326873"/>
            </a:xfrm>
            <a:prstGeom prst="roundRect">
              <a:avLst>
                <a:gd name="adj" fmla="val 0"/>
              </a:avLst>
            </a:prstGeom>
            <a:solidFill>
              <a:srgbClr val="0064A6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tIns="89895" rtlCol="0" anchor="t"/>
            <a:lstStyle/>
            <a:p>
              <a:pPr lvl="0" algn="ctr"/>
              <a:r>
                <a:rPr lang="da-DK" sz="2664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Resultater</a:t>
              </a:r>
              <a:endParaRPr lang="da-DK" sz="266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ktangel 16"/>
            <p:cNvSpPr/>
            <p:nvPr/>
          </p:nvSpPr>
          <p:spPr>
            <a:xfrm>
              <a:off x="570250" y="37119126"/>
              <a:ext cx="14348795" cy="21423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da-DK" sz="1998" b="1" dirty="0">
                  <a:solidFill>
                    <a:schemeClr val="tx1"/>
                  </a:solidFill>
                  <a:cs typeface="Arial" panose="020B0604020202020204" pitchFamily="34" charset="0"/>
                </a:rPr>
                <a:t>Tak til overlæge Signe Voss Vahlkvist og fysioterapeut Tine Detlefsen Hell for at bidrage med forskningsresultaterne.</a:t>
              </a:r>
            </a:p>
            <a:p>
              <a:r>
                <a:rPr lang="da-DK" sz="1498" b="1" dirty="0">
                  <a:solidFill>
                    <a:schemeClr val="tx1"/>
                  </a:solidFill>
                  <a:cs typeface="Arial" panose="020B0604020202020204" pitchFamily="34" charset="0"/>
                </a:rPr>
                <a:t>  </a:t>
              </a:r>
              <a:endParaRPr lang="da-DK" sz="1498" b="1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endParaRPr lang="da-DK" sz="1498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r>
                <a:rPr lang="da-DK" sz="1998" b="1" dirty="0">
                  <a:solidFill>
                    <a:schemeClr val="tx1"/>
                  </a:solidFill>
                  <a:cs typeface="Arial" panose="020B0604020202020204" pitchFamily="34" charset="0"/>
                </a:rPr>
                <a:t>Vahlkvist, Signe &amp; Jürgensen, Louise &amp; Hell, Tine &amp; Petersen, Thomas &amp; Kofoed, Poul-Erik. (2023).  </a:t>
              </a:r>
              <a:br>
                <a:rPr lang="da-DK" sz="1998" b="1" dirty="0">
                  <a:solidFill>
                    <a:schemeClr val="tx1"/>
                  </a:solidFill>
                  <a:cs typeface="Arial" panose="020B0604020202020204" pitchFamily="34" charset="0"/>
                </a:rPr>
              </a:br>
              <a:r>
                <a:rPr lang="da-DK" sz="1998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Dysfunctional</a:t>
              </a:r>
              <a:r>
                <a:rPr lang="da-DK" sz="1998" b="1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da-DK" sz="1998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breathing</a:t>
              </a:r>
              <a:r>
                <a:rPr lang="da-DK" sz="1998" b="1" dirty="0">
                  <a:solidFill>
                    <a:schemeClr val="tx1"/>
                  </a:solidFill>
                  <a:cs typeface="Arial" panose="020B0604020202020204" pitchFamily="34" charset="0"/>
                </a:rPr>
                <a:t> and </a:t>
              </a:r>
              <a:r>
                <a:rPr lang="da-DK" sz="1998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its</a:t>
              </a:r>
              <a:r>
                <a:rPr lang="da-DK" sz="1998" b="1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da-DK" sz="1998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impact</a:t>
              </a:r>
              <a:r>
                <a:rPr lang="da-DK" sz="1998" b="1" dirty="0">
                  <a:solidFill>
                    <a:schemeClr val="tx1"/>
                  </a:solidFill>
                  <a:cs typeface="Arial" panose="020B0604020202020204" pitchFamily="34" charset="0"/>
                </a:rPr>
                <a:t> on </a:t>
              </a:r>
              <a:r>
                <a:rPr lang="da-DK" sz="1998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asthma</a:t>
              </a:r>
              <a:r>
                <a:rPr lang="da-DK" sz="1998" b="1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da-DK" sz="1998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control</a:t>
              </a:r>
              <a:r>
                <a:rPr lang="da-DK" sz="1998" b="1" dirty="0">
                  <a:solidFill>
                    <a:schemeClr val="tx1"/>
                  </a:solidFill>
                  <a:cs typeface="Arial" panose="020B0604020202020204" pitchFamily="34" charset="0"/>
                </a:rPr>
                <a:t> in </a:t>
              </a:r>
              <a:r>
                <a:rPr lang="da-DK" sz="1998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children</a:t>
              </a:r>
              <a:r>
                <a:rPr lang="da-DK" sz="1998" b="1" dirty="0">
                  <a:solidFill>
                    <a:schemeClr val="tx1"/>
                  </a:solidFill>
                  <a:cs typeface="Arial" panose="020B0604020202020204" pitchFamily="34" charset="0"/>
                </a:rPr>
                <a:t> and </a:t>
              </a:r>
              <a:r>
                <a:rPr lang="da-DK" sz="1998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adolescents</a:t>
              </a:r>
              <a:r>
                <a:rPr lang="da-DK" sz="1998" b="1" dirty="0">
                  <a:solidFill>
                    <a:schemeClr val="tx1"/>
                  </a:solidFill>
                  <a:cs typeface="Arial" panose="020B0604020202020204" pitchFamily="34" charset="0"/>
                </a:rPr>
                <a:t>. </a:t>
              </a:r>
              <a:r>
                <a:rPr lang="da-DK" sz="1998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Pediatric</a:t>
              </a:r>
              <a:r>
                <a:rPr lang="da-DK" sz="1998" b="1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da-DK" sz="1998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Allergy</a:t>
              </a:r>
              <a:r>
                <a:rPr lang="da-DK" sz="1998" b="1" dirty="0">
                  <a:solidFill>
                    <a:schemeClr val="tx1"/>
                  </a:solidFill>
                  <a:cs typeface="Arial" panose="020B0604020202020204" pitchFamily="34" charset="0"/>
                </a:rPr>
                <a:t> and </a:t>
              </a:r>
              <a:r>
                <a:rPr lang="da-DK" sz="1998" b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Immunology</a:t>
              </a:r>
              <a:r>
                <a:rPr lang="da-DK" sz="1998" b="1" dirty="0">
                  <a:solidFill>
                    <a:schemeClr val="tx1"/>
                  </a:solidFill>
                  <a:cs typeface="Arial" panose="020B0604020202020204" pitchFamily="34" charset="0"/>
                </a:rPr>
                <a:t>. 34. 10.1111/pai.13909. </a:t>
              </a:r>
            </a:p>
          </p:txBody>
        </p:sp>
      </p:grpSp>
      <p:sp>
        <p:nvSpPr>
          <p:cNvPr id="9" name="Tekstfelt 8"/>
          <p:cNvSpPr txBox="1"/>
          <p:nvPr/>
        </p:nvSpPr>
        <p:spPr>
          <a:xfrm>
            <a:off x="16376006" y="1996740"/>
            <a:ext cx="8047396" cy="303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829" dirty="0"/>
              <a:t>Susanne Gejl, Sygeplejerske</a:t>
            </a:r>
          </a:p>
          <a:p>
            <a:r>
              <a:rPr lang="da-DK" sz="3829" dirty="0"/>
              <a:t>E-mail: </a:t>
            </a:r>
            <a:r>
              <a:rPr lang="da-DK" sz="3829" b="1" dirty="0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Susanne.Gejl@rsyd.dk</a:t>
            </a:r>
            <a:r>
              <a:rPr lang="da-DK" sz="3829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da-DK" sz="3829" dirty="0"/>
          </a:p>
          <a:p>
            <a:endParaRPr lang="da-DK" sz="3829" dirty="0"/>
          </a:p>
          <a:p>
            <a:r>
              <a:rPr lang="da-DK" sz="3829" dirty="0"/>
              <a:t>Charlotte Christensen, Sygeplejerske </a:t>
            </a:r>
            <a:br>
              <a:rPr lang="da-DK" sz="3829" dirty="0"/>
            </a:br>
            <a:r>
              <a:rPr lang="da-DK" sz="3829" dirty="0"/>
              <a:t>E-mail: </a:t>
            </a:r>
            <a:r>
              <a:rPr lang="da-DK" sz="3829" b="1" dirty="0">
                <a:solidFill>
                  <a:schemeClr val="tx1"/>
                </a:solidFill>
                <a:cs typeface="Arial" panose="020B0604020202020204" pitchFamily="34" charset="0"/>
                <a:hlinkClick r:id="rId5"/>
              </a:rPr>
              <a:t>Charlotte.Christensen@rsyd.dk</a:t>
            </a:r>
            <a:endParaRPr lang="da-DK" sz="3829" dirty="0"/>
          </a:p>
        </p:txBody>
      </p:sp>
      <p:pic>
        <p:nvPicPr>
          <p:cNvPr id="22" name="Billed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1424" y="16621322"/>
            <a:ext cx="10250129" cy="6652986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graphicFrame>
        <p:nvGraphicFramePr>
          <p:cNvPr id="32" name="Tabel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25520"/>
              </p:ext>
            </p:extLst>
          </p:nvPr>
        </p:nvGraphicFramePr>
        <p:xfrm>
          <a:off x="13259292" y="12845303"/>
          <a:ext cx="10203954" cy="12346991"/>
        </p:xfrm>
        <a:graphic>
          <a:graphicData uri="http://schemas.openxmlformats.org/drawingml/2006/table">
            <a:tbl>
              <a:tblPr firstRow="1" firstCol="1" bandRow="1"/>
              <a:tblGrid>
                <a:gridCol w="3835956">
                  <a:extLst>
                    <a:ext uri="{9D8B030D-6E8A-4147-A177-3AD203B41FA5}">
                      <a16:colId xmlns:a16="http://schemas.microsoft.com/office/drawing/2014/main" val="163803410"/>
                    </a:ext>
                  </a:extLst>
                </a:gridCol>
                <a:gridCol w="2122666">
                  <a:extLst>
                    <a:ext uri="{9D8B030D-6E8A-4147-A177-3AD203B41FA5}">
                      <a16:colId xmlns:a16="http://schemas.microsoft.com/office/drawing/2014/main" val="4233174785"/>
                    </a:ext>
                  </a:extLst>
                </a:gridCol>
                <a:gridCol w="2122666">
                  <a:extLst>
                    <a:ext uri="{9D8B030D-6E8A-4147-A177-3AD203B41FA5}">
                      <a16:colId xmlns:a16="http://schemas.microsoft.com/office/drawing/2014/main" val="3323973576"/>
                    </a:ext>
                  </a:extLst>
                </a:gridCol>
                <a:gridCol w="2122666">
                  <a:extLst>
                    <a:ext uri="{9D8B030D-6E8A-4147-A177-3AD203B41FA5}">
                      <a16:colId xmlns:a16="http://schemas.microsoft.com/office/drawing/2014/main" val="3806552698"/>
                    </a:ext>
                  </a:extLst>
                </a:gridCol>
              </a:tblGrid>
              <a:tr h="409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 </a:t>
                      </a:r>
                      <a:r>
                        <a:rPr lang="da-DK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DV</a:t>
                      </a:r>
                      <a:endParaRPr lang="en-US" sz="23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DV ( NQ &gt;= 23)</a:t>
                      </a:r>
                      <a:endParaRPr lang="en-US" sz="23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</a:t>
                      </a:r>
                      <a:endParaRPr lang="en-US" sz="23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1376524"/>
                  </a:ext>
                </a:extLst>
              </a:tr>
              <a:tr h="888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Deltagere </a:t>
                      </a:r>
                      <a:r>
                        <a:rPr lang="da-DK" sz="23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(n, </a:t>
                      </a:r>
                      <a:r>
                        <a:rPr lang="da-DK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r>
                        <a:rPr lang="da-DK" sz="23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 (82 )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</a:t>
                      </a:r>
                      <a:r>
                        <a:rPr lang="da-DK" sz="23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a-DK" sz="2300" baseline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18 % </a:t>
                      </a:r>
                      <a:r>
                        <a:rPr lang="da-DK" sz="23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300" baseline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6959668"/>
                  </a:ext>
                </a:extLst>
              </a:tr>
              <a:tr h="1275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Alder </a:t>
                      </a:r>
                      <a:r>
                        <a:rPr lang="da-DK" sz="23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(median, </a:t>
                      </a:r>
                      <a:r>
                        <a:rPr lang="da-DK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interval)</a:t>
                      </a:r>
                      <a:endParaRPr lang="en-US" sz="23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13.7 (10.1-17.9)</a:t>
                      </a: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10.5-17.9)*** 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13.8 (10-18)</a:t>
                      </a: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860541"/>
                  </a:ext>
                </a:extLst>
              </a:tr>
              <a:tr h="888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Køn</a:t>
                      </a: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(n, % </a:t>
                      </a:r>
                      <a:r>
                        <a:rPr lang="en-US" sz="2300" b="1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drenge</a:t>
                      </a: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3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169, 57 %</a:t>
                      </a: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 </a:t>
                      </a:r>
                      <a:r>
                        <a:rPr lang="en-US" sz="23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en-US" sz="2300" baseline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%***</a:t>
                      </a:r>
                      <a:endParaRPr lang="en-US" sz="2300" baseline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145, 49 %</a:t>
                      </a: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1543981"/>
                  </a:ext>
                </a:extLst>
              </a:tr>
              <a:tr h="888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BMI-SDS </a:t>
                      </a: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300" b="1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gennemsnit</a:t>
                      </a: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SD)</a:t>
                      </a:r>
                      <a:r>
                        <a:rPr lang="en-US" sz="23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 (0.07)</a:t>
                      </a: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(0.14)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(p= 0.05)</a:t>
                      </a: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7208362"/>
                  </a:ext>
                </a:extLst>
              </a:tr>
              <a:tr h="888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Atopisk</a:t>
                      </a: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(n, %)</a:t>
                      </a: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( 68)</a:t>
                      </a: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( </a:t>
                      </a:r>
                      <a:r>
                        <a:rPr lang="en-US" sz="23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)**</a:t>
                      </a: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 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( 64%)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6148570"/>
                  </a:ext>
                </a:extLst>
              </a:tr>
              <a:tr h="888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FEV1% </a:t>
                      </a:r>
                      <a:r>
                        <a:rPr lang="en-US" sz="2300" b="1" baseline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</a:t>
                      </a:r>
                      <a:r>
                        <a:rPr lang="en-US" sz="23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300" b="1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gennemsnit</a:t>
                      </a: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</a:t>
                      </a: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3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85.7 (11.9)</a:t>
                      </a: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89.4 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(9.0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)*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86.4 (11.</a:t>
                      </a:r>
                      <a:r>
                        <a:rPr lang="da-DK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4031496"/>
                  </a:ext>
                </a:extLst>
              </a:tr>
              <a:tr h="888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FEV1/FVC </a:t>
                      </a:r>
                      <a:r>
                        <a:rPr lang="da-DK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(gennemsnit </a:t>
                      </a:r>
                      <a:r>
                        <a:rPr lang="da-DK" sz="23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</a:t>
                      </a:r>
                      <a:r>
                        <a:rPr lang="da-DK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3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0.82 (0.09)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0.87</a:t>
                      </a:r>
                      <a:r>
                        <a:rPr lang="da-DK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(0.07</a:t>
                      </a:r>
                      <a:r>
                        <a:rPr lang="da-DK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)*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 (</a:t>
                      </a:r>
                      <a:r>
                        <a:rPr lang="da-DK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0.09)</a:t>
                      </a: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7144737"/>
                  </a:ext>
                </a:extLst>
              </a:tr>
              <a:tr h="888500"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NQ score</a:t>
                      </a:r>
                      <a:endParaRPr lang="en-US" sz="23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(5-14)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aseline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da-DK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(24-35)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(5-19)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1664639"/>
                  </a:ext>
                </a:extLst>
              </a:tr>
              <a:tr h="888500"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ACQ score</a:t>
                      </a:r>
                      <a:endParaRPr lang="en-US" sz="23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 (0,4-1,2)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 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(1,4-2,6)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 (0,4-1,6)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2807012"/>
                  </a:ext>
                </a:extLst>
              </a:tr>
              <a:tr h="888500"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Budesonid</a:t>
                      </a: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µg </a:t>
                      </a:r>
                      <a:endParaRPr lang="en-US" sz="23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 (149)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416 (160)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419 (151)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016106"/>
                  </a:ext>
                </a:extLst>
              </a:tr>
              <a:tr h="888500"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LABA</a:t>
                      </a:r>
                      <a:endParaRPr lang="en-US" sz="23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 (31)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(36)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 (32)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5118835"/>
                  </a:ext>
                </a:extLst>
              </a:tr>
              <a:tr h="888500"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Beta2 inhalation/</a:t>
                      </a:r>
                      <a:r>
                        <a:rPr lang="en-US" sz="2300" b="1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uge</a:t>
                      </a:r>
                      <a:endParaRPr lang="en-US" sz="23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(0-2)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(0-5)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(0-3)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9397507"/>
                  </a:ext>
                </a:extLst>
              </a:tr>
              <a:tr h="888500"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Compliance ICS (%)</a:t>
                      </a:r>
                      <a:endParaRPr lang="en-US" sz="2300" b="1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(55-99)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(63-99)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(56-99)</a:t>
                      </a: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0774653"/>
                  </a:ext>
                </a:extLst>
              </a:tr>
            </a:tbl>
          </a:graphicData>
        </a:graphic>
      </p:graphicFrame>
      <p:pic>
        <p:nvPicPr>
          <p:cNvPr id="35" name="Billed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84854" y="24514926"/>
            <a:ext cx="2816362" cy="948937"/>
          </a:xfrm>
          <a:prstGeom prst="rect">
            <a:avLst/>
          </a:prstGeom>
        </p:spPr>
      </p:pic>
      <p:graphicFrame>
        <p:nvGraphicFramePr>
          <p:cNvPr id="37" name="Tabel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690420"/>
              </p:ext>
            </p:extLst>
          </p:nvPr>
        </p:nvGraphicFramePr>
        <p:xfrm>
          <a:off x="-2324279" y="28084305"/>
          <a:ext cx="1470584" cy="5573847"/>
        </p:xfrm>
        <a:graphic>
          <a:graphicData uri="http://schemas.openxmlformats.org/drawingml/2006/table">
            <a:tbl>
              <a:tblPr firstRow="1" firstCol="1" bandRow="1"/>
              <a:tblGrid>
                <a:gridCol w="1470584">
                  <a:extLst>
                    <a:ext uri="{9D8B030D-6E8A-4147-A177-3AD203B41FA5}">
                      <a16:colId xmlns:a16="http://schemas.microsoft.com/office/drawing/2014/main" val="649956871"/>
                    </a:ext>
                  </a:extLst>
                </a:gridCol>
              </a:tblGrid>
              <a:tr h="5573847">
                <a:tc>
                  <a:txBody>
                    <a:bodyPr/>
                    <a:lstStyle>
                      <a:lvl1pPr marL="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37019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740390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110585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48077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85097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22116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591364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961559" algn="l" defTabSz="740390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91" marR="40491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524384"/>
                  </a:ext>
                </a:extLst>
              </a:tr>
            </a:tbl>
          </a:graphicData>
        </a:graphic>
      </p:graphicFrame>
      <p:sp>
        <p:nvSpPr>
          <p:cNvPr id="41" name="Skyformet billedforklaring 40"/>
          <p:cNvSpPr/>
          <p:nvPr/>
        </p:nvSpPr>
        <p:spPr>
          <a:xfrm>
            <a:off x="13558976" y="26450960"/>
            <a:ext cx="10249195" cy="5634061"/>
          </a:xfrm>
          <a:prstGeom prst="cloudCallout">
            <a:avLst>
              <a:gd name="adj1" fmla="val -55369"/>
              <a:gd name="adj2" fmla="val 40914"/>
            </a:avLst>
          </a:prstGeom>
          <a:solidFill>
            <a:srgbClr val="00B05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997" b="1" dirty="0"/>
              <a:t>Vigtige budskaber</a:t>
            </a:r>
          </a:p>
          <a:p>
            <a:pPr algn="ctr"/>
            <a:endParaRPr lang="da-DK" sz="2997" b="1" dirty="0"/>
          </a:p>
          <a:p>
            <a:pPr algn="ctr"/>
            <a:r>
              <a:rPr lang="da-DK" sz="2997" dirty="0"/>
              <a:t>Opmærksomhed når unge ikke føler sig tilstrækkeligt hjulpet af astmamedicin, </a:t>
            </a:r>
            <a:br>
              <a:rPr lang="da-DK" sz="2997" dirty="0"/>
            </a:br>
            <a:r>
              <a:rPr lang="da-DK" sz="2997" dirty="0"/>
              <a:t>eller ikke har astma, men alligevel har vejrtrækningsudfordringer. </a:t>
            </a:r>
          </a:p>
        </p:txBody>
      </p:sp>
      <p:sp>
        <p:nvSpPr>
          <p:cNvPr id="42" name="Oval billedforklaring 41"/>
          <p:cNvSpPr/>
          <p:nvPr/>
        </p:nvSpPr>
        <p:spPr>
          <a:xfrm rot="20840423">
            <a:off x="7385484" y="23813740"/>
            <a:ext cx="4555198" cy="2577283"/>
          </a:xfrm>
          <a:prstGeom prst="wedgeEllipseCallout">
            <a:avLst>
              <a:gd name="adj1" fmla="val 54880"/>
              <a:gd name="adj2" fmla="val 28296"/>
            </a:avLst>
          </a:prstGeom>
          <a:solidFill>
            <a:schemeClr val="accent1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331" dirty="0"/>
              <a:t>”Jeg kan bare huske, at jeg gjorde alt for at prøve at undgå at komme med til dem (løbe- og cykelture red)” (Marie)</a:t>
            </a:r>
          </a:p>
        </p:txBody>
      </p:sp>
      <p:sp>
        <p:nvSpPr>
          <p:cNvPr id="43" name="Oval billedforklaring 42"/>
          <p:cNvSpPr/>
          <p:nvPr/>
        </p:nvSpPr>
        <p:spPr>
          <a:xfrm rot="345369">
            <a:off x="2300872" y="26669326"/>
            <a:ext cx="5634061" cy="1678231"/>
          </a:xfrm>
          <a:prstGeom prst="wedgeEllipseCallout">
            <a:avLst>
              <a:gd name="adj1" fmla="val -51786"/>
              <a:gd name="adj2" fmla="val 42414"/>
            </a:avLst>
          </a:prstGeom>
          <a:solidFill>
            <a:schemeClr val="accent1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331" dirty="0"/>
              <a:t>”…man bliver jo ked at det, altså, sådan, fordi de ikke forstår én” (Ditte)</a:t>
            </a:r>
          </a:p>
        </p:txBody>
      </p:sp>
      <p:sp>
        <p:nvSpPr>
          <p:cNvPr id="3" name="Afrundet rektangulær billedforklaring 2"/>
          <p:cNvSpPr/>
          <p:nvPr/>
        </p:nvSpPr>
        <p:spPr>
          <a:xfrm>
            <a:off x="1751424" y="23993550"/>
            <a:ext cx="5394313" cy="2337536"/>
          </a:xfrm>
          <a:prstGeom prst="wedgeRoundRectCallout">
            <a:avLst>
              <a:gd name="adj1" fmla="val -59735"/>
              <a:gd name="adj2" fmla="val -437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331" dirty="0">
                <a:solidFill>
                  <a:schemeClr val="tx1"/>
                </a:solidFill>
              </a:rPr>
              <a:t>"Selvom jeg altid har haft det så svært, så har jeg også altid troet, at det bare var mig, der bare var i dårlig form. Og jeg elsker sport – virkelig meget!. Og så er det bare så træls ikke at kunne..” (Marie)</a:t>
            </a:r>
          </a:p>
        </p:txBody>
      </p:sp>
      <p:sp>
        <p:nvSpPr>
          <p:cNvPr id="23" name="Afrundet rektangulær billedforklaring 22"/>
          <p:cNvSpPr/>
          <p:nvPr/>
        </p:nvSpPr>
        <p:spPr>
          <a:xfrm rot="21173875">
            <a:off x="8132628" y="26583815"/>
            <a:ext cx="4559825" cy="1618294"/>
          </a:xfrm>
          <a:prstGeom prst="wedgeRoundRectCallout">
            <a:avLst>
              <a:gd name="adj1" fmla="val 63220"/>
              <a:gd name="adj2" fmla="val -32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331" dirty="0">
                <a:solidFill>
                  <a:schemeClr val="tx1"/>
                </a:solidFill>
              </a:rPr>
              <a:t>”…det er jo problemer jeg har haft hele mit liv </a:t>
            </a:r>
            <a:r>
              <a:rPr lang="da-DK" sz="2331" dirty="0" err="1">
                <a:solidFill>
                  <a:schemeClr val="tx1"/>
                </a:solidFill>
              </a:rPr>
              <a:t>agtigt</a:t>
            </a:r>
            <a:r>
              <a:rPr lang="da-DK" sz="2331" dirty="0">
                <a:solidFill>
                  <a:schemeClr val="tx1"/>
                </a:solidFill>
              </a:rPr>
              <a:t>, men jeg har jo bare aldrig vidst det” (Ditte)</a:t>
            </a:r>
          </a:p>
        </p:txBody>
      </p:sp>
      <p:pic>
        <p:nvPicPr>
          <p:cNvPr id="21" name="Billed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56171" y="33985645"/>
            <a:ext cx="1078863" cy="10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belonPoster70x100cmMortenPhilip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362879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362879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3C08B156F4CB4AC0BAEB6C8446E34CE40093FAA1F6D1B59F4DA2CE5D08A7272EC6" ma:contentTypeVersion="7" ma:contentTypeDescription="Opret et nyt dokument." ma:contentTypeScope="" ma:versionID="be031f1cf79fe9f2c1d7d6ee35a3cbeb">
  <xsd:schema xmlns:xsd="http://www.w3.org/2001/XMLSchema" xmlns:xs="http://www.w3.org/2001/XMLSchema" xmlns:p="http://schemas.microsoft.com/office/2006/metadata/properties" xmlns:ns1="http://schemas.microsoft.com/sharepoint/v3" xmlns:ns2="7f8f8092-5b9a-4fa8-8dc2-99309bd78245" targetNamespace="http://schemas.microsoft.com/office/2006/metadata/properties" ma:root="true" ma:fieldsID="732d38541467ef22b4cc2529bbeaf75c" ns1:_="" ns2:_="">
    <xsd:import namespace="http://schemas.microsoft.com/sharepoint/v3"/>
    <xsd:import namespace="7f8f8092-5b9a-4fa8-8dc2-99309bd78245"/>
    <xsd:element name="properties">
      <xsd:complexType>
        <xsd:sequence>
          <xsd:element name="documentManagement">
            <xsd:complexType>
              <xsd:all>
                <xsd:element ref="ns2:PortalDepartment" minOccurs="0"/>
                <xsd:element ref="ns2:d67304936df247ab9448bd970a61aa05" minOccurs="0"/>
                <xsd:element ref="ns2:TaxCatchAll" minOccurs="0"/>
                <xsd:element ref="ns2:TaxCatchAllLabel" minOccurs="0"/>
                <xsd:element ref="ns1:Comment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" ma:index="13" nillable="true" ma:displayName="Beskrivelse" ma:internalName="Comment">
      <xsd:simpleType>
        <xsd:restriction base="dms:Note">
          <xsd:maxLength value="255"/>
        </xsd:restriction>
      </xsd:simpleType>
    </xsd:element>
    <xsd:element name="AverageRating" ma:index="14" nillable="true" ma:displayName="Bedømmelse (0-5)" ma:decimals="2" ma:description="Gennemsnitlig værdi af alle de bedømmelser, der er afsendt" ma:internalName="AverageRating" ma:readOnly="true">
      <xsd:simpleType>
        <xsd:restriction base="dms:Number"/>
      </xsd:simpleType>
    </xsd:element>
    <xsd:element name="RatingCount" ma:index="15" nillable="true" ma:displayName="Antal bedømmelser" ma:decimals="0" ma:description="Antal afsendte bedømmelser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f8092-5b9a-4fa8-8dc2-99309bd78245" elementFormDefault="qualified">
    <xsd:import namespace="http://schemas.microsoft.com/office/2006/documentManagement/types"/>
    <xsd:import namespace="http://schemas.microsoft.com/office/infopath/2007/PartnerControls"/>
    <xsd:element name="PortalDepartment" ma:index="8" nillable="true" ma:displayName="Afdeling" ma:description="" ma:list="{99f68fab-5e88-43a8-9655-891c6db66323}" ma:internalName="PortalDepartment" ma:showField="Title" ma:web="7f8f8092-5b9a-4fa8-8dc2-99309bd78245">
      <xsd:simpleType>
        <xsd:restriction base="dms:Lookup"/>
      </xsd:simpleType>
    </xsd:element>
    <xsd:element name="d67304936df247ab9448bd970a61aa05" ma:index="9" nillable="true" ma:taxonomy="true" ma:internalName="d67304936df247ab9448bd970a61aa05" ma:taxonomyFieldName="PortalKeyword" ma:displayName="Emneord" ma:fieldId="{d6730493-6df2-47ab-9448-bd970a61aa05}" ma:taxonomyMulti="true" ma:sspId="031662ce-938e-43d5-8066-2cb628b75d7b" ma:termSetId="eb262805-af9c-4ed9-b703-4606d8b8e7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ce83bcc4-3322-4fa3-a0df-7e81ae53396e}" ma:internalName="TaxCatchAll" ma:showField="CatchAllData" ma:web="7f8f8092-5b9a-4fa8-8dc2-99309bd78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ce83bcc4-3322-4fa3-a0df-7e81ae53396e}" ma:internalName="TaxCatchAllLabel" ma:readOnly="true" ma:showField="CatchAllDataLabel" ma:web="7f8f8092-5b9a-4fa8-8dc2-99309bd78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http://schemas.microsoft.com/sharepoint/v3">70x100cm_posterskabelon DK</Comment>
    <TaxCatchAll xmlns="7f8f8092-5b9a-4fa8-8dc2-99309bd78245"/>
    <PortalDepartment xmlns="7f8f8092-5b9a-4fa8-8dc2-99309bd78245">4</PortalDepartment>
    <d67304936df247ab9448bd970a61aa05 xmlns="7f8f8092-5b9a-4fa8-8dc2-99309bd78245">
      <Terms xmlns="http://schemas.microsoft.com/office/infopath/2007/PartnerControls"/>
    </d67304936df247ab9448bd970a61aa05>
  </documentManagement>
</p:properties>
</file>

<file path=customXml/itemProps1.xml><?xml version="1.0" encoding="utf-8"?>
<ds:datastoreItem xmlns:ds="http://schemas.openxmlformats.org/officeDocument/2006/customXml" ds:itemID="{5C83BD21-9C36-4D2D-B71B-E0ABA7F4EF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AD0919-C314-4296-9C4E-696489967A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f8f8092-5b9a-4fa8-8dc2-99309bd78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6DA9FB-BCAB-411D-AF7D-7FA24C605244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f8f8092-5b9a-4fa8-8dc2-99309bd78245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11746</TotalTime>
  <Words>689</Words>
  <Application>Microsoft Office PowerPoint</Application>
  <PresentationFormat>Brugerdefineret</PresentationFormat>
  <Paragraphs>95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SkabelonPoster70x100cmMortenPhilip</vt:lpstr>
      <vt:lpstr>PowerPoint-præsentation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DK_70x100cm_posterskabelon</dc:title>
  <dc:creator>Morten Philip</dc:creator>
  <cp:lastModifiedBy>Helle Marie Christensen</cp:lastModifiedBy>
  <cp:revision>112</cp:revision>
  <cp:lastPrinted>2025-03-07T08:44:05Z</cp:lastPrinted>
  <dcterms:created xsi:type="dcterms:W3CDTF">2017-03-15T07:30:15Z</dcterms:created>
  <dcterms:modified xsi:type="dcterms:W3CDTF">2025-03-11T07:03:03Z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ortalKeyword">
    <vt:lpwstr/>
  </property>
  <property fmtid="{D5CDD505-2E9C-101B-9397-08002B2CF9AE}" pid="3" name="ContentTypeId">
    <vt:lpwstr>0x0101003C08B156F4CB4AC0BAEB6C8446E34CE40093FAA1F6D1B59F4DA2CE5D08A7272EC6</vt:lpwstr>
  </property>
</Properties>
</file>