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9"/>
  </p:notesMasterIdLst>
  <p:handoutMasterIdLst>
    <p:handoutMasterId r:id="rId30"/>
  </p:handoutMasterIdLst>
  <p:sldIdLst>
    <p:sldId id="256" r:id="rId5"/>
    <p:sldId id="257" r:id="rId6"/>
    <p:sldId id="258" r:id="rId7"/>
    <p:sldId id="259" r:id="rId8"/>
    <p:sldId id="260" r:id="rId9"/>
    <p:sldId id="280" r:id="rId10"/>
    <p:sldId id="262" r:id="rId11"/>
    <p:sldId id="263" r:id="rId12"/>
    <p:sldId id="264" r:id="rId13"/>
    <p:sldId id="265" r:id="rId14"/>
    <p:sldId id="266" r:id="rId15"/>
    <p:sldId id="267" r:id="rId16"/>
    <p:sldId id="277" r:id="rId17"/>
    <p:sldId id="271" r:id="rId18"/>
    <p:sldId id="283" r:id="rId19"/>
    <p:sldId id="269" r:id="rId20"/>
    <p:sldId id="281" r:id="rId21"/>
    <p:sldId id="282" r:id="rId22"/>
    <p:sldId id="278" r:id="rId23"/>
    <p:sldId id="273" r:id="rId24"/>
    <p:sldId id="274" r:id="rId25"/>
    <p:sldId id="275" r:id="rId26"/>
    <p:sldId id="276" r:id="rId27"/>
    <p:sldId id="279" r:id="rId28"/>
  </p:sldIdLst>
  <p:sldSz cx="6858000" cy="9906000" type="A4"/>
  <p:notesSz cx="6797675" cy="9926638"/>
  <p:defaultTextStyle>
    <a:defPPr>
      <a:defRPr kern="0"/>
    </a:defPPr>
  </p:defaultTextStyle>
  <p:extLst>
    <p:ext uri="{EFAFB233-063F-42B5-8137-9DF3F51BA10A}">
      <p15:sldGuideLst xmlns:p15="http://schemas.microsoft.com/office/powerpoint/2012/main">
        <p15:guide id="1" orient="horz" pos="3772" userDrawn="1">
          <p15:clr>
            <a:srgbClr val="A4A3A4"/>
          </p15:clr>
        </p15:guide>
        <p15:guide id="2" pos="277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94B6"/>
    <a:srgbClr val="ED178C"/>
    <a:srgbClr val="FF8AD8"/>
    <a:srgbClr val="000000"/>
    <a:srgbClr val="5C7F9B"/>
    <a:srgbClr val="5B7F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AC26FB-4A36-40AD-806E-B8989E701319}" v="23" dt="2025-08-26T09:00:59.45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0" d="100"/>
          <a:sy n="130" d="100"/>
        </p:scale>
        <p:origin x="2004" y="-336"/>
      </p:cViewPr>
      <p:guideLst>
        <p:guide orient="horz" pos="3772"/>
        <p:guide pos="277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sofie Løvdahl Hansen" userId="0a1b330d-b632-48e5-902a-0f5a31a0c47f" providerId="ADAL" clId="{F4AC26FB-4A36-40AD-806E-B8989E701319}"/>
    <pc:docChg chg="undo custSel modSld sldOrd">
      <pc:chgData name="Annesofie Løvdahl Hansen" userId="0a1b330d-b632-48e5-902a-0f5a31a0c47f" providerId="ADAL" clId="{F4AC26FB-4A36-40AD-806E-B8989E701319}" dt="2025-08-26T09:01:08.646" v="706" actId="113"/>
      <pc:docMkLst>
        <pc:docMk/>
      </pc:docMkLst>
      <pc:sldChg chg="delSp modSp mod">
        <pc:chgData name="Annesofie Løvdahl Hansen" userId="0a1b330d-b632-48e5-902a-0f5a31a0c47f" providerId="ADAL" clId="{F4AC26FB-4A36-40AD-806E-B8989E701319}" dt="2025-08-26T09:00:43.094" v="702" actId="20577"/>
        <pc:sldMkLst>
          <pc:docMk/>
          <pc:sldMk cId="0" sldId="257"/>
        </pc:sldMkLst>
        <pc:spChg chg="mod">
          <ac:chgData name="Annesofie Løvdahl Hansen" userId="0a1b330d-b632-48e5-902a-0f5a31a0c47f" providerId="ADAL" clId="{F4AC26FB-4A36-40AD-806E-B8989E701319}" dt="2025-08-26T09:00:36.409" v="694" actId="20577"/>
          <ac:spMkLst>
            <pc:docMk/>
            <pc:sldMk cId="0" sldId="257"/>
            <ac:spMk id="2" creationId="{00000000-0000-0000-0000-000000000000}"/>
          </ac:spMkLst>
        </pc:spChg>
        <pc:spChg chg="del">
          <ac:chgData name="Annesofie Løvdahl Hansen" userId="0a1b330d-b632-48e5-902a-0f5a31a0c47f" providerId="ADAL" clId="{F4AC26FB-4A36-40AD-806E-B8989E701319}" dt="2025-08-25T11:34:15.342" v="1" actId="478"/>
          <ac:spMkLst>
            <pc:docMk/>
            <pc:sldMk cId="0" sldId="257"/>
            <ac:spMk id="12" creationId="{00000000-0000-0000-0000-000000000000}"/>
          </ac:spMkLst>
        </pc:spChg>
        <pc:spChg chg="mod">
          <ac:chgData name="Annesofie Løvdahl Hansen" userId="0a1b330d-b632-48e5-902a-0f5a31a0c47f" providerId="ADAL" clId="{F4AC26FB-4A36-40AD-806E-B8989E701319}" dt="2025-08-26T07:33:55.670" v="614" actId="20577"/>
          <ac:spMkLst>
            <pc:docMk/>
            <pc:sldMk cId="0" sldId="257"/>
            <ac:spMk id="15" creationId="{54F46554-F63F-ED4F-BF46-682E7CF267C1}"/>
          </ac:spMkLst>
        </pc:spChg>
        <pc:spChg chg="mod">
          <ac:chgData name="Annesofie Løvdahl Hansen" userId="0a1b330d-b632-48e5-902a-0f5a31a0c47f" providerId="ADAL" clId="{F4AC26FB-4A36-40AD-806E-B8989E701319}" dt="2025-08-26T09:00:43.094" v="702" actId="20577"/>
          <ac:spMkLst>
            <pc:docMk/>
            <pc:sldMk cId="0" sldId="257"/>
            <ac:spMk id="17" creationId="{656A19BA-95A1-A84F-A453-C9AD04EF4DE5}"/>
          </ac:spMkLst>
        </pc:spChg>
        <pc:spChg chg="mod">
          <ac:chgData name="Annesofie Løvdahl Hansen" userId="0a1b330d-b632-48e5-902a-0f5a31a0c47f" providerId="ADAL" clId="{F4AC26FB-4A36-40AD-806E-B8989E701319}" dt="2025-08-26T07:31:57.718" v="606" actId="1035"/>
          <ac:spMkLst>
            <pc:docMk/>
            <pc:sldMk cId="0" sldId="257"/>
            <ac:spMk id="18" creationId="{4422BEB9-2D9D-4746-88D2-26197E3BA5B1}"/>
          </ac:spMkLst>
        </pc:spChg>
      </pc:sldChg>
      <pc:sldChg chg="delSp modSp mod">
        <pc:chgData name="Annesofie Løvdahl Hansen" userId="0a1b330d-b632-48e5-902a-0f5a31a0c47f" providerId="ADAL" clId="{F4AC26FB-4A36-40AD-806E-B8989E701319}" dt="2025-08-25T11:34:19.917" v="3" actId="478"/>
        <pc:sldMkLst>
          <pc:docMk/>
          <pc:sldMk cId="0" sldId="259"/>
        </pc:sldMkLst>
        <pc:spChg chg="del mod">
          <ac:chgData name="Annesofie Løvdahl Hansen" userId="0a1b330d-b632-48e5-902a-0f5a31a0c47f" providerId="ADAL" clId="{F4AC26FB-4A36-40AD-806E-B8989E701319}" dt="2025-08-25T11:34:19.917" v="3" actId="478"/>
          <ac:spMkLst>
            <pc:docMk/>
            <pc:sldMk cId="0" sldId="259"/>
            <ac:spMk id="5" creationId="{00000000-0000-0000-0000-000000000000}"/>
          </ac:spMkLst>
        </pc:spChg>
      </pc:sldChg>
      <pc:sldChg chg="modSp mod">
        <pc:chgData name="Annesofie Løvdahl Hansen" userId="0a1b330d-b632-48e5-902a-0f5a31a0c47f" providerId="ADAL" clId="{F4AC26FB-4A36-40AD-806E-B8989E701319}" dt="2025-08-25T11:27:28.096" v="0" actId="20577"/>
        <pc:sldMkLst>
          <pc:docMk/>
          <pc:sldMk cId="0" sldId="262"/>
        </pc:sldMkLst>
        <pc:spChg chg="mod">
          <ac:chgData name="Annesofie Løvdahl Hansen" userId="0a1b330d-b632-48e5-902a-0f5a31a0c47f" providerId="ADAL" clId="{F4AC26FB-4A36-40AD-806E-B8989E701319}" dt="2025-08-25T11:27:28.096" v="0" actId="20577"/>
          <ac:spMkLst>
            <pc:docMk/>
            <pc:sldMk cId="0" sldId="262"/>
            <ac:spMk id="13" creationId="{00000000-0000-0000-0000-000000000000}"/>
          </ac:spMkLst>
        </pc:spChg>
      </pc:sldChg>
      <pc:sldChg chg="delSp modSp mod">
        <pc:chgData name="Annesofie Løvdahl Hansen" userId="0a1b330d-b632-48e5-902a-0f5a31a0c47f" providerId="ADAL" clId="{F4AC26FB-4A36-40AD-806E-B8989E701319}" dt="2025-08-26T08:57:25.899" v="674" actId="20577"/>
        <pc:sldMkLst>
          <pc:docMk/>
          <pc:sldMk cId="0" sldId="263"/>
        </pc:sldMkLst>
        <pc:spChg chg="mod">
          <ac:chgData name="Annesofie Løvdahl Hansen" userId="0a1b330d-b632-48e5-902a-0f5a31a0c47f" providerId="ADAL" clId="{F4AC26FB-4A36-40AD-806E-B8989E701319}" dt="2025-08-26T08:57:25.899" v="674" actId="20577"/>
          <ac:spMkLst>
            <pc:docMk/>
            <pc:sldMk cId="0" sldId="263"/>
            <ac:spMk id="19" creationId="{00000000-0000-0000-0000-000000000000}"/>
          </ac:spMkLst>
        </pc:spChg>
        <pc:spChg chg="mod">
          <ac:chgData name="Annesofie Løvdahl Hansen" userId="0a1b330d-b632-48e5-902a-0f5a31a0c47f" providerId="ADAL" clId="{F4AC26FB-4A36-40AD-806E-B8989E701319}" dt="2025-08-26T08:57:20.787" v="672" actId="20577"/>
          <ac:spMkLst>
            <pc:docMk/>
            <pc:sldMk cId="0" sldId="263"/>
            <ac:spMk id="32" creationId="{00000000-0000-0000-0000-000000000000}"/>
          </ac:spMkLst>
        </pc:spChg>
        <pc:spChg chg="del">
          <ac:chgData name="Annesofie Løvdahl Hansen" userId="0a1b330d-b632-48e5-902a-0f5a31a0c47f" providerId="ADAL" clId="{F4AC26FB-4A36-40AD-806E-B8989E701319}" dt="2025-08-25T11:34:37.013" v="5" actId="478"/>
          <ac:spMkLst>
            <pc:docMk/>
            <pc:sldMk cId="0" sldId="263"/>
            <ac:spMk id="39" creationId="{979ED191-446E-B741-B88E-3F335AF80368}"/>
          </ac:spMkLst>
        </pc:spChg>
      </pc:sldChg>
      <pc:sldChg chg="modSp mod">
        <pc:chgData name="Annesofie Løvdahl Hansen" userId="0a1b330d-b632-48e5-902a-0f5a31a0c47f" providerId="ADAL" clId="{F4AC26FB-4A36-40AD-806E-B8989E701319}" dt="2025-08-26T08:57:13.137" v="669" actId="20577"/>
        <pc:sldMkLst>
          <pc:docMk/>
          <pc:sldMk cId="0" sldId="264"/>
        </pc:sldMkLst>
        <pc:spChg chg="mod">
          <ac:chgData name="Annesofie Løvdahl Hansen" userId="0a1b330d-b632-48e5-902a-0f5a31a0c47f" providerId="ADAL" clId="{F4AC26FB-4A36-40AD-806E-B8989E701319}" dt="2025-08-26T08:57:09.632" v="667" actId="20577"/>
          <ac:spMkLst>
            <pc:docMk/>
            <pc:sldMk cId="0" sldId="264"/>
            <ac:spMk id="2" creationId="{00000000-0000-0000-0000-000000000000}"/>
          </ac:spMkLst>
        </pc:spChg>
        <pc:spChg chg="mod">
          <ac:chgData name="Annesofie Løvdahl Hansen" userId="0a1b330d-b632-48e5-902a-0f5a31a0c47f" providerId="ADAL" clId="{F4AC26FB-4A36-40AD-806E-B8989E701319}" dt="2025-08-26T08:57:13.137" v="669" actId="20577"/>
          <ac:spMkLst>
            <pc:docMk/>
            <pc:sldMk cId="0" sldId="264"/>
            <ac:spMk id="9" creationId="{00000000-0000-0000-0000-000000000000}"/>
          </ac:spMkLst>
        </pc:spChg>
      </pc:sldChg>
      <pc:sldChg chg="delSp modSp mod">
        <pc:chgData name="Annesofie Løvdahl Hansen" userId="0a1b330d-b632-48e5-902a-0f5a31a0c47f" providerId="ADAL" clId="{F4AC26FB-4A36-40AD-806E-B8989E701319}" dt="2025-08-25T11:34:48.311" v="16"/>
        <pc:sldMkLst>
          <pc:docMk/>
          <pc:sldMk cId="0" sldId="265"/>
        </pc:sldMkLst>
        <pc:spChg chg="del mod">
          <ac:chgData name="Annesofie Løvdahl Hansen" userId="0a1b330d-b632-48e5-902a-0f5a31a0c47f" providerId="ADAL" clId="{F4AC26FB-4A36-40AD-806E-B8989E701319}" dt="2025-08-25T11:34:48.311" v="16"/>
          <ac:spMkLst>
            <pc:docMk/>
            <pc:sldMk cId="0" sldId="265"/>
            <ac:spMk id="13" creationId="{B9A8EF7C-082B-3642-8541-01E63DFEA96B}"/>
          </ac:spMkLst>
        </pc:spChg>
      </pc:sldChg>
      <pc:sldChg chg="modSp mod">
        <pc:chgData name="Annesofie Løvdahl Hansen" userId="0a1b330d-b632-48e5-902a-0f5a31a0c47f" providerId="ADAL" clId="{F4AC26FB-4A36-40AD-806E-B8989E701319}" dt="2025-08-26T09:01:08.646" v="706" actId="113"/>
        <pc:sldMkLst>
          <pc:docMk/>
          <pc:sldMk cId="0" sldId="266"/>
        </pc:sldMkLst>
        <pc:spChg chg="mod">
          <ac:chgData name="Annesofie Løvdahl Hansen" userId="0a1b330d-b632-48e5-902a-0f5a31a0c47f" providerId="ADAL" clId="{F4AC26FB-4A36-40AD-806E-B8989E701319}" dt="2025-08-26T09:01:08.646" v="706" actId="113"/>
          <ac:spMkLst>
            <pc:docMk/>
            <pc:sldMk cId="0" sldId="266"/>
            <ac:spMk id="5" creationId="{00000000-0000-0000-0000-000000000000}"/>
          </ac:spMkLst>
        </pc:spChg>
      </pc:sldChg>
      <pc:sldChg chg="delSp modSp mod">
        <pc:chgData name="Annesofie Løvdahl Hansen" userId="0a1b330d-b632-48e5-902a-0f5a31a0c47f" providerId="ADAL" clId="{F4AC26FB-4A36-40AD-806E-B8989E701319}" dt="2025-08-26T07:05:58.607" v="458"/>
        <pc:sldMkLst>
          <pc:docMk/>
          <pc:sldMk cId="0" sldId="267"/>
        </pc:sldMkLst>
        <pc:spChg chg="del mod">
          <ac:chgData name="Annesofie Løvdahl Hansen" userId="0a1b330d-b632-48e5-902a-0f5a31a0c47f" providerId="ADAL" clId="{F4AC26FB-4A36-40AD-806E-B8989E701319}" dt="2025-08-26T07:05:58.607" v="458"/>
          <ac:spMkLst>
            <pc:docMk/>
            <pc:sldMk cId="0" sldId="267"/>
            <ac:spMk id="18" creationId="{67F94C8D-2B60-5E45-A621-BA77D3E89B91}"/>
          </ac:spMkLst>
        </pc:spChg>
      </pc:sldChg>
      <pc:sldChg chg="delSp modSp mod">
        <pc:chgData name="Annesofie Løvdahl Hansen" userId="0a1b330d-b632-48e5-902a-0f5a31a0c47f" providerId="ADAL" clId="{F4AC26FB-4A36-40AD-806E-B8989E701319}" dt="2025-08-25T11:35:03.996" v="30"/>
        <pc:sldMkLst>
          <pc:docMk/>
          <pc:sldMk cId="0" sldId="269"/>
        </pc:sldMkLst>
        <pc:spChg chg="del mod">
          <ac:chgData name="Annesofie Løvdahl Hansen" userId="0a1b330d-b632-48e5-902a-0f5a31a0c47f" providerId="ADAL" clId="{F4AC26FB-4A36-40AD-806E-B8989E701319}" dt="2025-08-25T11:35:03.996" v="30"/>
          <ac:spMkLst>
            <pc:docMk/>
            <pc:sldMk cId="0" sldId="269"/>
            <ac:spMk id="319" creationId="{B987DB87-A331-214C-A02E-3D3292CDB567}"/>
          </ac:spMkLst>
        </pc:spChg>
      </pc:sldChg>
      <pc:sldChg chg="delSp modSp mod">
        <pc:chgData name="Annesofie Løvdahl Hansen" userId="0a1b330d-b632-48e5-902a-0f5a31a0c47f" providerId="ADAL" clId="{F4AC26FB-4A36-40AD-806E-B8989E701319}" dt="2025-08-25T11:34:56.646" v="19" actId="478"/>
        <pc:sldMkLst>
          <pc:docMk/>
          <pc:sldMk cId="0" sldId="271"/>
        </pc:sldMkLst>
        <pc:spChg chg="del mod">
          <ac:chgData name="Annesofie Løvdahl Hansen" userId="0a1b330d-b632-48e5-902a-0f5a31a0c47f" providerId="ADAL" clId="{F4AC26FB-4A36-40AD-806E-B8989E701319}" dt="2025-08-25T11:34:56.646" v="19" actId="478"/>
          <ac:spMkLst>
            <pc:docMk/>
            <pc:sldMk cId="0" sldId="271"/>
            <ac:spMk id="9" creationId="{AA7EB558-56FC-0042-B6A4-58E3DA16F04D}"/>
          </ac:spMkLst>
        </pc:spChg>
      </pc:sldChg>
      <pc:sldChg chg="modSp mod">
        <pc:chgData name="Annesofie Løvdahl Hansen" userId="0a1b330d-b632-48e5-902a-0f5a31a0c47f" providerId="ADAL" clId="{F4AC26FB-4A36-40AD-806E-B8989E701319}" dt="2025-08-26T06:52:51.712" v="417" actId="20577"/>
        <pc:sldMkLst>
          <pc:docMk/>
          <pc:sldMk cId="0" sldId="273"/>
        </pc:sldMkLst>
        <pc:spChg chg="mod">
          <ac:chgData name="Annesofie Løvdahl Hansen" userId="0a1b330d-b632-48e5-902a-0f5a31a0c47f" providerId="ADAL" clId="{F4AC26FB-4A36-40AD-806E-B8989E701319}" dt="2025-08-26T06:52:51.712" v="417" actId="20577"/>
          <ac:spMkLst>
            <pc:docMk/>
            <pc:sldMk cId="0" sldId="273"/>
            <ac:spMk id="30" creationId="{6A7466C7-7E44-7745-90C4-B2E34D5A8AB7}"/>
          </ac:spMkLst>
        </pc:spChg>
      </pc:sldChg>
      <pc:sldChg chg="delSp modSp mod">
        <pc:chgData name="Annesofie Løvdahl Hansen" userId="0a1b330d-b632-48e5-902a-0f5a31a0c47f" providerId="ADAL" clId="{F4AC26FB-4A36-40AD-806E-B8989E701319}" dt="2025-08-26T06:52:55.245" v="419" actId="20577"/>
        <pc:sldMkLst>
          <pc:docMk/>
          <pc:sldMk cId="0" sldId="274"/>
        </pc:sldMkLst>
        <pc:spChg chg="mod">
          <ac:chgData name="Annesofie Løvdahl Hansen" userId="0a1b330d-b632-48e5-902a-0f5a31a0c47f" providerId="ADAL" clId="{F4AC26FB-4A36-40AD-806E-B8989E701319}" dt="2025-08-26T06:52:55.245" v="419" actId="20577"/>
          <ac:spMkLst>
            <pc:docMk/>
            <pc:sldMk cId="0" sldId="274"/>
            <ac:spMk id="4" creationId="{00000000-0000-0000-0000-000000000000}"/>
          </ac:spMkLst>
        </pc:spChg>
        <pc:spChg chg="del mod">
          <ac:chgData name="Annesofie Løvdahl Hansen" userId="0a1b330d-b632-48e5-902a-0f5a31a0c47f" providerId="ADAL" clId="{F4AC26FB-4A36-40AD-806E-B8989E701319}" dt="2025-08-25T11:35:15.796" v="34" actId="478"/>
          <ac:spMkLst>
            <pc:docMk/>
            <pc:sldMk cId="0" sldId="274"/>
            <ac:spMk id="5" creationId="{00000000-0000-0000-0000-000000000000}"/>
          </ac:spMkLst>
        </pc:spChg>
      </pc:sldChg>
      <pc:sldChg chg="modSp mod">
        <pc:chgData name="Annesofie Løvdahl Hansen" userId="0a1b330d-b632-48e5-902a-0f5a31a0c47f" providerId="ADAL" clId="{F4AC26FB-4A36-40AD-806E-B8989E701319}" dt="2025-08-26T06:53:01.017" v="421" actId="20577"/>
        <pc:sldMkLst>
          <pc:docMk/>
          <pc:sldMk cId="0" sldId="275"/>
        </pc:sldMkLst>
        <pc:spChg chg="mod">
          <ac:chgData name="Annesofie Løvdahl Hansen" userId="0a1b330d-b632-48e5-902a-0f5a31a0c47f" providerId="ADAL" clId="{F4AC26FB-4A36-40AD-806E-B8989E701319}" dt="2025-08-26T06:53:01.017" v="421" actId="20577"/>
          <ac:spMkLst>
            <pc:docMk/>
            <pc:sldMk cId="0" sldId="275"/>
            <ac:spMk id="6" creationId="{00000000-0000-0000-0000-000000000000}"/>
          </ac:spMkLst>
        </pc:spChg>
      </pc:sldChg>
      <pc:sldChg chg="delSp modSp mod">
        <pc:chgData name="Annesofie Løvdahl Hansen" userId="0a1b330d-b632-48e5-902a-0f5a31a0c47f" providerId="ADAL" clId="{F4AC26FB-4A36-40AD-806E-B8989E701319}" dt="2025-08-26T06:53:04.625" v="423" actId="20577"/>
        <pc:sldMkLst>
          <pc:docMk/>
          <pc:sldMk cId="0" sldId="276"/>
        </pc:sldMkLst>
        <pc:spChg chg="mod">
          <ac:chgData name="Annesofie Løvdahl Hansen" userId="0a1b330d-b632-48e5-902a-0f5a31a0c47f" providerId="ADAL" clId="{F4AC26FB-4A36-40AD-806E-B8989E701319}" dt="2025-08-26T06:53:04.625" v="423" actId="20577"/>
          <ac:spMkLst>
            <pc:docMk/>
            <pc:sldMk cId="0" sldId="276"/>
            <ac:spMk id="4" creationId="{00000000-0000-0000-0000-000000000000}"/>
          </ac:spMkLst>
        </pc:spChg>
        <pc:spChg chg="del">
          <ac:chgData name="Annesofie Løvdahl Hansen" userId="0a1b330d-b632-48e5-902a-0f5a31a0c47f" providerId="ADAL" clId="{F4AC26FB-4A36-40AD-806E-B8989E701319}" dt="2025-08-25T11:35:21.012" v="35" actId="478"/>
          <ac:spMkLst>
            <pc:docMk/>
            <pc:sldMk cId="0" sldId="276"/>
            <ac:spMk id="5" creationId="{00000000-0000-0000-0000-000000000000}"/>
          </ac:spMkLst>
        </pc:spChg>
      </pc:sldChg>
      <pc:sldChg chg="modSp mod ord">
        <pc:chgData name="Annesofie Løvdahl Hansen" userId="0a1b330d-b632-48e5-902a-0f5a31a0c47f" providerId="ADAL" clId="{F4AC26FB-4A36-40AD-806E-B8989E701319}" dt="2025-08-26T06:52:47.277" v="413" actId="20577"/>
        <pc:sldMkLst>
          <pc:docMk/>
          <pc:sldMk cId="0" sldId="278"/>
        </pc:sldMkLst>
        <pc:spChg chg="mod">
          <ac:chgData name="Annesofie Løvdahl Hansen" userId="0a1b330d-b632-48e5-902a-0f5a31a0c47f" providerId="ADAL" clId="{F4AC26FB-4A36-40AD-806E-B8989E701319}" dt="2025-08-26T06:52:47.277" v="413" actId="20577"/>
          <ac:spMkLst>
            <pc:docMk/>
            <pc:sldMk cId="0" sldId="278"/>
            <ac:spMk id="5" creationId="{00000000-0000-0000-0000-000000000000}"/>
          </ac:spMkLst>
        </pc:spChg>
      </pc:sldChg>
      <pc:sldChg chg="delSp mod">
        <pc:chgData name="Annesofie Løvdahl Hansen" userId="0a1b330d-b632-48e5-902a-0f5a31a0c47f" providerId="ADAL" clId="{F4AC26FB-4A36-40AD-806E-B8989E701319}" dt="2025-08-25T11:35:31.943" v="36" actId="478"/>
        <pc:sldMkLst>
          <pc:docMk/>
          <pc:sldMk cId="0" sldId="279"/>
        </pc:sldMkLst>
        <pc:spChg chg="del">
          <ac:chgData name="Annesofie Løvdahl Hansen" userId="0a1b330d-b632-48e5-902a-0f5a31a0c47f" providerId="ADAL" clId="{F4AC26FB-4A36-40AD-806E-B8989E701319}" dt="2025-08-25T11:35:31.943" v="36" actId="478"/>
          <ac:spMkLst>
            <pc:docMk/>
            <pc:sldMk cId="0" sldId="279"/>
            <ac:spMk id="10" creationId="{00000000-0000-0000-0000-000000000000}"/>
          </ac:spMkLst>
        </pc:spChg>
      </pc:sldChg>
      <pc:sldChg chg="delSp modSp mod">
        <pc:chgData name="Annesofie Løvdahl Hansen" userId="0a1b330d-b632-48e5-902a-0f5a31a0c47f" providerId="ADAL" clId="{F4AC26FB-4A36-40AD-806E-B8989E701319}" dt="2025-08-26T07:24:34.223" v="492" actId="1076"/>
        <pc:sldMkLst>
          <pc:docMk/>
          <pc:sldMk cId="2116581275" sldId="280"/>
        </pc:sldMkLst>
        <pc:spChg chg="mod">
          <ac:chgData name="Annesofie Løvdahl Hansen" userId="0a1b330d-b632-48e5-902a-0f5a31a0c47f" providerId="ADAL" clId="{F4AC26FB-4A36-40AD-806E-B8989E701319}" dt="2025-08-26T07:24:11.985" v="482" actId="20577"/>
          <ac:spMkLst>
            <pc:docMk/>
            <pc:sldMk cId="2116581275" sldId="280"/>
            <ac:spMk id="3" creationId="{00000000-0000-0000-0000-000000000000}"/>
          </ac:spMkLst>
        </pc:spChg>
        <pc:spChg chg="del">
          <ac:chgData name="Annesofie Løvdahl Hansen" userId="0a1b330d-b632-48e5-902a-0f5a31a0c47f" providerId="ADAL" clId="{F4AC26FB-4A36-40AD-806E-B8989E701319}" dt="2025-08-25T11:34:28.631" v="4" actId="478"/>
          <ac:spMkLst>
            <pc:docMk/>
            <pc:sldMk cId="2116581275" sldId="280"/>
            <ac:spMk id="7" creationId="{A063A70D-5A4C-3744-A283-81FE3DD909E3}"/>
          </ac:spMkLst>
        </pc:spChg>
        <pc:spChg chg="mod">
          <ac:chgData name="Annesofie Løvdahl Hansen" userId="0a1b330d-b632-48e5-902a-0f5a31a0c47f" providerId="ADAL" clId="{F4AC26FB-4A36-40AD-806E-B8989E701319}" dt="2025-08-26T07:24:34.223" v="492" actId="1076"/>
          <ac:spMkLst>
            <pc:docMk/>
            <pc:sldMk cId="2116581275" sldId="280"/>
            <ac:spMk id="9" creationId="{BEE27CCF-23BF-BF46-8DDC-DB252E70F62E}"/>
          </ac:spMkLst>
        </pc:spChg>
      </pc:sldChg>
      <pc:sldChg chg="delSp modSp mod">
        <pc:chgData name="Annesofie Løvdahl Hansen" userId="0a1b330d-b632-48e5-902a-0f5a31a0c47f" providerId="ADAL" clId="{F4AC26FB-4A36-40AD-806E-B8989E701319}" dt="2025-08-25T11:35:10.142" v="32" actId="478"/>
        <pc:sldMkLst>
          <pc:docMk/>
          <pc:sldMk cId="1368645273" sldId="282"/>
        </pc:sldMkLst>
        <pc:spChg chg="del mod">
          <ac:chgData name="Annesofie Løvdahl Hansen" userId="0a1b330d-b632-48e5-902a-0f5a31a0c47f" providerId="ADAL" clId="{F4AC26FB-4A36-40AD-806E-B8989E701319}" dt="2025-08-25T11:35:10.142" v="32" actId="478"/>
          <ac:spMkLst>
            <pc:docMk/>
            <pc:sldMk cId="1368645273" sldId="282"/>
            <ac:spMk id="5" creationId="{00000000-0000-0000-0000-000000000000}"/>
          </ac:spMkLst>
        </pc:spChg>
      </pc:sldChg>
    </pc:docChg>
  </pc:docChgLst>
  <pc:docChgLst>
    <pc:chgData name="Anette Arbjerg Højen" userId="b0f355a5-2f2e-4ff6-8008-a2a58dda4433" providerId="ADAL" clId="{0CBA8129-1CC6-4251-B202-9F5E4611B5F6}"/>
    <pc:docChg chg="undo custSel modSld">
      <pc:chgData name="Anette Arbjerg Højen" userId="b0f355a5-2f2e-4ff6-8008-a2a58dda4433" providerId="ADAL" clId="{0CBA8129-1CC6-4251-B202-9F5E4611B5F6}" dt="2025-05-20T10:33:00.314" v="5" actId="1076"/>
      <pc:docMkLst>
        <pc:docMk/>
      </pc:docMkLst>
      <pc:sldChg chg="addSp delSp modSp mod">
        <pc:chgData name="Anette Arbjerg Højen" userId="b0f355a5-2f2e-4ff6-8008-a2a58dda4433" providerId="ADAL" clId="{0CBA8129-1CC6-4251-B202-9F5E4611B5F6}" dt="2025-05-20T10:33:00.314" v="5" actId="1076"/>
        <pc:sldMkLst>
          <pc:docMk/>
          <pc:sldMk cId="0" sldId="256"/>
        </pc:sldMkLst>
      </pc:sldChg>
    </pc:docChg>
  </pc:docChgLst>
  <pc:docChgLst>
    <pc:chgData name="Annesofie Løvdahl Hansen" userId="0a1b330d-b632-48e5-902a-0f5a31a0c47f" providerId="ADAL" clId="{1C7B5A95-0EB3-46FF-804F-974965905EBF}"/>
    <pc:docChg chg="undo custSel modSld">
      <pc:chgData name="Annesofie Løvdahl Hansen" userId="0a1b330d-b632-48e5-902a-0f5a31a0c47f" providerId="ADAL" clId="{1C7B5A95-0EB3-46FF-804F-974965905EBF}" dt="2025-06-03T10:03:49.826" v="97" actId="1076"/>
      <pc:docMkLst>
        <pc:docMk/>
      </pc:docMkLst>
      <pc:sldChg chg="addSp delSp modSp mod">
        <pc:chgData name="Annesofie Løvdahl Hansen" userId="0a1b330d-b632-48e5-902a-0f5a31a0c47f" providerId="ADAL" clId="{1C7B5A95-0EB3-46FF-804F-974965905EBF}" dt="2025-06-03T10:03:49.826" v="97" actId="1076"/>
        <pc:sldMkLst>
          <pc:docMk/>
          <pc:sldMk cId="0" sldId="279"/>
        </pc:sldMkLst>
        <pc:spChg chg="mod">
          <ac:chgData name="Annesofie Løvdahl Hansen" userId="0a1b330d-b632-48e5-902a-0f5a31a0c47f" providerId="ADAL" clId="{1C7B5A95-0EB3-46FF-804F-974965905EBF}" dt="2025-06-03T10:03:46.979" v="96" actId="20577"/>
          <ac:spMkLst>
            <pc:docMk/>
            <pc:sldMk cId="0" sldId="279"/>
            <ac:spMk id="4" creationId="{00000000-0000-0000-0000-000000000000}"/>
          </ac:spMkLst>
        </pc:spChg>
        <pc:spChg chg="mod">
          <ac:chgData name="Annesofie Løvdahl Hansen" userId="0a1b330d-b632-48e5-902a-0f5a31a0c47f" providerId="ADAL" clId="{1C7B5A95-0EB3-46FF-804F-974965905EBF}" dt="2025-06-03T10:02:22.163" v="8" actId="20577"/>
          <ac:spMkLst>
            <pc:docMk/>
            <pc:sldMk cId="0" sldId="279"/>
            <ac:spMk id="12" creationId="{00000000-0000-0000-0000-000000000000}"/>
          </ac:spMkLst>
        </pc:spChg>
        <pc:picChg chg="add mod">
          <ac:chgData name="Annesofie Løvdahl Hansen" userId="0a1b330d-b632-48e5-902a-0f5a31a0c47f" providerId="ADAL" clId="{1C7B5A95-0EB3-46FF-804F-974965905EBF}" dt="2025-06-03T10:03:49.826" v="97" actId="1076"/>
          <ac:picMkLst>
            <pc:docMk/>
            <pc:sldMk cId="0" sldId="279"/>
            <ac:picMk id="13" creationId="{EF50D7A4-11DC-94D4-6861-1103E4A6D93D}"/>
          </ac:picMkLst>
        </pc:picChg>
      </pc:sldChg>
    </pc:docChg>
  </pc:docChgLst>
  <pc:docChgLst>
    <pc:chgData name="Annesofie Løvdahl Hansen" userId="0a1b330d-b632-48e5-902a-0f5a31a0c47f" providerId="ADAL" clId="{1E2076B3-A508-4B22-A8B3-031034CF1421}"/>
    <pc:docChg chg="undo custSel modSld">
      <pc:chgData name="Annesofie Løvdahl Hansen" userId="0a1b330d-b632-48e5-902a-0f5a31a0c47f" providerId="ADAL" clId="{1E2076B3-A508-4B22-A8B3-031034CF1421}" dt="2025-05-27T11:26:31.875" v="353" actId="20577"/>
      <pc:docMkLst>
        <pc:docMk/>
      </pc:docMkLst>
      <pc:sldChg chg="modSp mod">
        <pc:chgData name="Annesofie Løvdahl Hansen" userId="0a1b330d-b632-48e5-902a-0f5a31a0c47f" providerId="ADAL" clId="{1E2076B3-A508-4B22-A8B3-031034CF1421}" dt="2025-05-27T11:26:31.875" v="353" actId="20577"/>
        <pc:sldMkLst>
          <pc:docMk/>
          <pc:sldMk cId="0" sldId="257"/>
        </pc:sldMkLst>
      </pc:sldChg>
      <pc:sldChg chg="modSp mod">
        <pc:chgData name="Annesofie Løvdahl Hansen" userId="0a1b330d-b632-48e5-902a-0f5a31a0c47f" providerId="ADAL" clId="{1E2076B3-A508-4B22-A8B3-031034CF1421}" dt="2025-05-27T11:21:01.139" v="65" actId="20577"/>
        <pc:sldMkLst>
          <pc:docMk/>
          <pc:sldMk cId="0" sldId="263"/>
        </pc:sldMkLst>
      </pc:sldChg>
      <pc:sldChg chg="modSp mod">
        <pc:chgData name="Annesofie Løvdahl Hansen" userId="0a1b330d-b632-48e5-902a-0f5a31a0c47f" providerId="ADAL" clId="{1E2076B3-A508-4B22-A8B3-031034CF1421}" dt="2025-05-27T11:23:15.629" v="187" actId="20577"/>
        <pc:sldMkLst>
          <pc:docMk/>
          <pc:sldMk cId="0" sldId="264"/>
        </pc:sldMkLst>
      </pc:sldChg>
      <pc:sldChg chg="modSp mod">
        <pc:chgData name="Annesofie Løvdahl Hansen" userId="0a1b330d-b632-48e5-902a-0f5a31a0c47f" providerId="ADAL" clId="{1E2076B3-A508-4B22-A8B3-031034CF1421}" dt="2025-05-27T11:23:30.365" v="204" actId="20577"/>
        <pc:sldMkLst>
          <pc:docMk/>
          <pc:sldMk cId="0" sldId="26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188D288-5752-4A1C-8F2F-F8B95E3A744A}"/>
              </a:ext>
            </a:extLst>
          </p:cNvPr>
          <p:cNvSpPr>
            <a:spLocks noGrp="1"/>
          </p:cNvSpPr>
          <p:nvPr>
            <p:ph type="hdr" sz="quarter"/>
          </p:nvPr>
        </p:nvSpPr>
        <p:spPr>
          <a:xfrm>
            <a:off x="0" y="1"/>
            <a:ext cx="2945659" cy="497999"/>
          </a:xfrm>
          <a:prstGeom prst="rect">
            <a:avLst/>
          </a:prstGeom>
        </p:spPr>
        <p:txBody>
          <a:bodyPr vert="horz" lIns="118570" tIns="59285" rIns="118570" bIns="59285" rtlCol="0"/>
          <a:lstStyle>
            <a:lvl1pPr algn="l">
              <a:defRPr sz="1600"/>
            </a:lvl1pPr>
          </a:lstStyle>
          <a:p>
            <a:endParaRPr lang="da-DK"/>
          </a:p>
        </p:txBody>
      </p:sp>
      <p:sp>
        <p:nvSpPr>
          <p:cNvPr id="3" name="Pladsholder til dato 2">
            <a:extLst>
              <a:ext uri="{FF2B5EF4-FFF2-40B4-BE49-F238E27FC236}">
                <a16:creationId xmlns:a16="http://schemas.microsoft.com/office/drawing/2014/main" id="{71E79572-AC7A-4D52-9262-45E7CA146254}"/>
              </a:ext>
            </a:extLst>
          </p:cNvPr>
          <p:cNvSpPr>
            <a:spLocks noGrp="1"/>
          </p:cNvSpPr>
          <p:nvPr>
            <p:ph type="dt" sz="quarter" idx="1"/>
          </p:nvPr>
        </p:nvSpPr>
        <p:spPr>
          <a:xfrm>
            <a:off x="3849993" y="1"/>
            <a:ext cx="2945659" cy="497999"/>
          </a:xfrm>
          <a:prstGeom prst="rect">
            <a:avLst/>
          </a:prstGeom>
        </p:spPr>
        <p:txBody>
          <a:bodyPr vert="horz" lIns="118570" tIns="59285" rIns="118570" bIns="59285" rtlCol="0"/>
          <a:lstStyle>
            <a:lvl1pPr algn="r">
              <a:defRPr sz="1600"/>
            </a:lvl1pPr>
          </a:lstStyle>
          <a:p>
            <a:fld id="{AA25916C-9457-4D67-AA6E-37011A81BE70}" type="datetimeFigureOut">
              <a:rPr lang="da-DK" smtClean="0"/>
              <a:t>26-08-2025</a:t>
            </a:fld>
            <a:endParaRPr lang="da-DK"/>
          </a:p>
        </p:txBody>
      </p:sp>
      <p:sp>
        <p:nvSpPr>
          <p:cNvPr id="4" name="Pladsholder til sidefod 3">
            <a:extLst>
              <a:ext uri="{FF2B5EF4-FFF2-40B4-BE49-F238E27FC236}">
                <a16:creationId xmlns:a16="http://schemas.microsoft.com/office/drawing/2014/main" id="{E44E0861-FD67-4168-9BA3-C72023938620}"/>
              </a:ext>
            </a:extLst>
          </p:cNvPr>
          <p:cNvSpPr>
            <a:spLocks noGrp="1"/>
          </p:cNvSpPr>
          <p:nvPr>
            <p:ph type="ftr" sz="quarter" idx="2"/>
          </p:nvPr>
        </p:nvSpPr>
        <p:spPr>
          <a:xfrm>
            <a:off x="0" y="9428640"/>
            <a:ext cx="2945659" cy="497998"/>
          </a:xfrm>
          <a:prstGeom prst="rect">
            <a:avLst/>
          </a:prstGeom>
        </p:spPr>
        <p:txBody>
          <a:bodyPr vert="horz" lIns="118570" tIns="59285" rIns="118570" bIns="59285" rtlCol="0" anchor="b"/>
          <a:lstStyle>
            <a:lvl1pPr algn="l">
              <a:defRPr sz="1600"/>
            </a:lvl1pPr>
          </a:lstStyle>
          <a:p>
            <a:endParaRPr lang="da-DK"/>
          </a:p>
        </p:txBody>
      </p:sp>
      <p:sp>
        <p:nvSpPr>
          <p:cNvPr id="5" name="Pladsholder til slidenummer 4">
            <a:extLst>
              <a:ext uri="{FF2B5EF4-FFF2-40B4-BE49-F238E27FC236}">
                <a16:creationId xmlns:a16="http://schemas.microsoft.com/office/drawing/2014/main" id="{0AD73371-AA9B-4494-A2D4-29386E90C29D}"/>
              </a:ext>
            </a:extLst>
          </p:cNvPr>
          <p:cNvSpPr>
            <a:spLocks noGrp="1"/>
          </p:cNvSpPr>
          <p:nvPr>
            <p:ph type="sldNum" sz="quarter" idx="3"/>
          </p:nvPr>
        </p:nvSpPr>
        <p:spPr>
          <a:xfrm>
            <a:off x="3849993" y="9428640"/>
            <a:ext cx="2945659" cy="497998"/>
          </a:xfrm>
          <a:prstGeom prst="rect">
            <a:avLst/>
          </a:prstGeom>
        </p:spPr>
        <p:txBody>
          <a:bodyPr vert="horz" lIns="118570" tIns="59285" rIns="118570" bIns="59285" rtlCol="0" anchor="b"/>
          <a:lstStyle>
            <a:lvl1pPr algn="r">
              <a:defRPr sz="1600"/>
            </a:lvl1pPr>
          </a:lstStyle>
          <a:p>
            <a:fld id="{FA51EC5C-530F-4244-971D-A26A032D6B70}" type="slidenum">
              <a:rPr lang="da-DK" smtClean="0"/>
              <a:t>‹nr.›</a:t>
            </a:fld>
            <a:endParaRPr lang="da-DK"/>
          </a:p>
        </p:txBody>
      </p:sp>
    </p:spTree>
    <p:extLst>
      <p:ext uri="{BB962C8B-B14F-4D97-AF65-F5344CB8AC3E}">
        <p14:creationId xmlns:p14="http://schemas.microsoft.com/office/powerpoint/2010/main" val="341101686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1"/>
            <a:ext cx="2945659" cy="497999"/>
          </a:xfrm>
          <a:prstGeom prst="rect">
            <a:avLst/>
          </a:prstGeom>
        </p:spPr>
        <p:txBody>
          <a:bodyPr vert="horz" lIns="118570" tIns="59285" rIns="118570" bIns="59285" rtlCol="0"/>
          <a:lstStyle>
            <a:lvl1pPr algn="l">
              <a:defRPr sz="1600"/>
            </a:lvl1pPr>
          </a:lstStyle>
          <a:p>
            <a:endParaRPr lang="da-DK"/>
          </a:p>
        </p:txBody>
      </p:sp>
      <p:sp>
        <p:nvSpPr>
          <p:cNvPr id="3" name="Pladsholder til dato 2"/>
          <p:cNvSpPr>
            <a:spLocks noGrp="1"/>
          </p:cNvSpPr>
          <p:nvPr>
            <p:ph type="dt" idx="1"/>
          </p:nvPr>
        </p:nvSpPr>
        <p:spPr>
          <a:xfrm>
            <a:off x="3849993" y="1"/>
            <a:ext cx="2945659" cy="497999"/>
          </a:xfrm>
          <a:prstGeom prst="rect">
            <a:avLst/>
          </a:prstGeom>
        </p:spPr>
        <p:txBody>
          <a:bodyPr vert="horz" lIns="118570" tIns="59285" rIns="118570" bIns="59285" rtlCol="0"/>
          <a:lstStyle>
            <a:lvl1pPr algn="r">
              <a:defRPr sz="1600"/>
            </a:lvl1pPr>
          </a:lstStyle>
          <a:p>
            <a:fld id="{C25D8EC2-B1D8-8346-80A7-BADA4E01D57F}" type="datetimeFigureOut">
              <a:rPr lang="da-DK" smtClean="0"/>
              <a:t>26-08-2025</a:t>
            </a:fld>
            <a:endParaRPr lang="da-DK"/>
          </a:p>
        </p:txBody>
      </p:sp>
      <p:sp>
        <p:nvSpPr>
          <p:cNvPr id="4" name="Pladsholder til slidebillede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118570" tIns="59285" rIns="118570" bIns="59285" rtlCol="0" anchor="ctr"/>
          <a:lstStyle/>
          <a:p>
            <a:endParaRPr lang="da-DK"/>
          </a:p>
        </p:txBody>
      </p:sp>
      <p:sp>
        <p:nvSpPr>
          <p:cNvPr id="5" name="Pladsholder til noter 4"/>
          <p:cNvSpPr>
            <a:spLocks noGrp="1"/>
          </p:cNvSpPr>
          <p:nvPr>
            <p:ph type="body" sz="quarter" idx="3"/>
          </p:nvPr>
        </p:nvSpPr>
        <p:spPr>
          <a:xfrm>
            <a:off x="679768" y="4777873"/>
            <a:ext cx="5438140" cy="3908978"/>
          </a:xfrm>
          <a:prstGeom prst="rect">
            <a:avLst/>
          </a:prstGeom>
        </p:spPr>
        <p:txBody>
          <a:bodyPr vert="horz" lIns="118570" tIns="59285" rIns="118570" bIns="59285"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640"/>
            <a:ext cx="2945659" cy="497998"/>
          </a:xfrm>
          <a:prstGeom prst="rect">
            <a:avLst/>
          </a:prstGeom>
        </p:spPr>
        <p:txBody>
          <a:bodyPr vert="horz" lIns="118570" tIns="59285" rIns="118570" bIns="59285" rtlCol="0" anchor="b"/>
          <a:lstStyle>
            <a:lvl1pPr algn="l">
              <a:defRPr sz="1600"/>
            </a:lvl1pPr>
          </a:lstStyle>
          <a:p>
            <a:endParaRPr lang="da-DK"/>
          </a:p>
        </p:txBody>
      </p:sp>
      <p:sp>
        <p:nvSpPr>
          <p:cNvPr id="7" name="Pladsholder til slidenummer 6"/>
          <p:cNvSpPr>
            <a:spLocks noGrp="1"/>
          </p:cNvSpPr>
          <p:nvPr>
            <p:ph type="sldNum" sz="quarter" idx="5"/>
          </p:nvPr>
        </p:nvSpPr>
        <p:spPr>
          <a:xfrm>
            <a:off x="3849993" y="9428640"/>
            <a:ext cx="2945659" cy="497998"/>
          </a:xfrm>
          <a:prstGeom prst="rect">
            <a:avLst/>
          </a:prstGeom>
        </p:spPr>
        <p:txBody>
          <a:bodyPr vert="horz" lIns="118570" tIns="59285" rIns="118570" bIns="59285" rtlCol="0" anchor="b"/>
          <a:lstStyle>
            <a:lvl1pPr algn="r">
              <a:defRPr sz="1600"/>
            </a:lvl1pPr>
          </a:lstStyle>
          <a:p>
            <a:fld id="{7127CCD2-A31C-5142-A586-CE505A884C44}" type="slidenum">
              <a:rPr lang="da-DK" smtClean="0"/>
              <a:t>‹nr.›</a:t>
            </a:fld>
            <a:endParaRPr lang="da-DK"/>
          </a:p>
        </p:txBody>
      </p:sp>
    </p:spTree>
    <p:extLst>
      <p:ext uri="{BB962C8B-B14F-4D97-AF65-F5344CB8AC3E}">
        <p14:creationId xmlns:p14="http://schemas.microsoft.com/office/powerpoint/2010/main" val="2778619003"/>
      </p:ext>
    </p:extLst>
  </p:cSld>
  <p:clrMap bg1="lt1" tx1="dk1" bg2="lt2" tx2="dk2" accent1="accent1" accent2="accent2" accent3="accent3" accent4="accent4" accent5="accent5" accent6="accent6" hlink="hlink" folHlink="folHlink"/>
  <p:hf sldNum="0" hdr="0" ftr="0" dt="0"/>
  <p:notesStyle>
    <a:lvl1pPr marL="0" algn="l" defTabSz="1188537" rtl="0" eaLnBrk="1" latinLnBrk="0" hangingPunct="1">
      <a:defRPr sz="1560" kern="1200">
        <a:solidFill>
          <a:schemeClr val="tx1"/>
        </a:solidFill>
        <a:latin typeface="+mn-lt"/>
        <a:ea typeface="+mn-ea"/>
        <a:cs typeface="+mn-cs"/>
      </a:defRPr>
    </a:lvl1pPr>
    <a:lvl2pPr marL="594269" algn="l" defTabSz="1188537" rtl="0" eaLnBrk="1" latinLnBrk="0" hangingPunct="1">
      <a:defRPr sz="1560" kern="1200">
        <a:solidFill>
          <a:schemeClr val="tx1"/>
        </a:solidFill>
        <a:latin typeface="+mn-lt"/>
        <a:ea typeface="+mn-ea"/>
        <a:cs typeface="+mn-cs"/>
      </a:defRPr>
    </a:lvl2pPr>
    <a:lvl3pPr marL="1188537" algn="l" defTabSz="1188537" rtl="0" eaLnBrk="1" latinLnBrk="0" hangingPunct="1">
      <a:defRPr sz="1560" kern="1200">
        <a:solidFill>
          <a:schemeClr val="tx1"/>
        </a:solidFill>
        <a:latin typeface="+mn-lt"/>
        <a:ea typeface="+mn-ea"/>
        <a:cs typeface="+mn-cs"/>
      </a:defRPr>
    </a:lvl3pPr>
    <a:lvl4pPr marL="1782806" algn="l" defTabSz="1188537" rtl="0" eaLnBrk="1" latinLnBrk="0" hangingPunct="1">
      <a:defRPr sz="1560" kern="1200">
        <a:solidFill>
          <a:schemeClr val="tx1"/>
        </a:solidFill>
        <a:latin typeface="+mn-lt"/>
        <a:ea typeface="+mn-ea"/>
        <a:cs typeface="+mn-cs"/>
      </a:defRPr>
    </a:lvl4pPr>
    <a:lvl5pPr marL="2377074" algn="l" defTabSz="1188537" rtl="0" eaLnBrk="1" latinLnBrk="0" hangingPunct="1">
      <a:defRPr sz="1560" kern="1200">
        <a:solidFill>
          <a:schemeClr val="tx1"/>
        </a:solidFill>
        <a:latin typeface="+mn-lt"/>
        <a:ea typeface="+mn-ea"/>
        <a:cs typeface="+mn-cs"/>
      </a:defRPr>
    </a:lvl5pPr>
    <a:lvl6pPr marL="2971343" algn="l" defTabSz="1188537" rtl="0" eaLnBrk="1" latinLnBrk="0" hangingPunct="1">
      <a:defRPr sz="1560" kern="1200">
        <a:solidFill>
          <a:schemeClr val="tx1"/>
        </a:solidFill>
        <a:latin typeface="+mn-lt"/>
        <a:ea typeface="+mn-ea"/>
        <a:cs typeface="+mn-cs"/>
      </a:defRPr>
    </a:lvl6pPr>
    <a:lvl7pPr marL="3565611" algn="l" defTabSz="1188537" rtl="0" eaLnBrk="1" latinLnBrk="0" hangingPunct="1">
      <a:defRPr sz="1560" kern="1200">
        <a:solidFill>
          <a:schemeClr val="tx1"/>
        </a:solidFill>
        <a:latin typeface="+mn-lt"/>
        <a:ea typeface="+mn-ea"/>
        <a:cs typeface="+mn-cs"/>
      </a:defRPr>
    </a:lvl7pPr>
    <a:lvl8pPr marL="4159880" algn="l" defTabSz="1188537" rtl="0" eaLnBrk="1" latinLnBrk="0" hangingPunct="1">
      <a:defRPr sz="1560" kern="1200">
        <a:solidFill>
          <a:schemeClr val="tx1"/>
        </a:solidFill>
        <a:latin typeface="+mn-lt"/>
        <a:ea typeface="+mn-ea"/>
        <a:cs typeface="+mn-cs"/>
      </a:defRPr>
    </a:lvl8pPr>
    <a:lvl9pPr marL="4754148" algn="l" defTabSz="1188537" rtl="0" eaLnBrk="1" latinLnBrk="0" hangingPunct="1">
      <a:defRPr sz="15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01909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981851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85412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3054599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93541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7487163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17060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98503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221645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509565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640635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dirty="0"/>
          </a:p>
        </p:txBody>
      </p:sp>
    </p:spTree>
    <p:extLst>
      <p:ext uri="{BB962C8B-B14F-4D97-AF65-F5344CB8AC3E}">
        <p14:creationId xmlns:p14="http://schemas.microsoft.com/office/powerpoint/2010/main" val="2945441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522871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719465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060391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65214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08615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290792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4040652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242070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2239963" y="1241425"/>
            <a:ext cx="2317750" cy="3349625"/>
          </a:xfrm>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83209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1629889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3633044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Tree>
    <p:extLst>
      <p:ext uri="{BB962C8B-B14F-4D97-AF65-F5344CB8AC3E}">
        <p14:creationId xmlns:p14="http://schemas.microsoft.com/office/powerpoint/2010/main" val="2019755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14350" y="3070860"/>
            <a:ext cx="5829300" cy="534121"/>
          </a:xfrm>
          <a:prstGeom prst="rect">
            <a:avLst/>
          </a:prstGeom>
        </p:spPr>
        <p:txBody>
          <a:bodyPr wrap="square" lIns="0" tIns="0" rIns="0" bIns="0">
            <a:spAutoFit/>
          </a:bodyPr>
          <a:lstStyle>
            <a:lvl1pPr>
              <a:defRPr sz="3471" b="1" i="0">
                <a:solidFill>
                  <a:srgbClr val="231F20"/>
                </a:solidFill>
                <a:latin typeface="Arial"/>
                <a:cs typeface="Arial"/>
              </a:defRPr>
            </a:lvl1pPr>
          </a:lstStyle>
          <a:p>
            <a:endParaRPr/>
          </a:p>
        </p:txBody>
      </p:sp>
      <p:sp>
        <p:nvSpPr>
          <p:cNvPr id="3" name="Holder 3"/>
          <p:cNvSpPr>
            <a:spLocks noGrp="1"/>
          </p:cNvSpPr>
          <p:nvPr>
            <p:ph type="subTitle" idx="4"/>
          </p:nvPr>
        </p:nvSpPr>
        <p:spPr>
          <a:xfrm>
            <a:off x="1028700" y="5547360"/>
            <a:ext cx="4800600" cy="197875"/>
          </a:xfrm>
          <a:prstGeom prst="rect">
            <a:avLst/>
          </a:prstGeom>
        </p:spPr>
        <p:txBody>
          <a:bodyPr wrap="square" lIns="0" tIns="0" rIns="0" bIns="0">
            <a:spAutoFit/>
          </a:bodyPr>
          <a:lstStyle>
            <a:lvl1pPr>
              <a:defRPr sz="1286"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990234"/>
            <a:ext cx="6850652" cy="589702"/>
          </a:xfrm>
          <a:custGeom>
            <a:avLst/>
            <a:gdLst/>
            <a:ahLst/>
            <a:cxnLst/>
            <a:rect l="l" t="t" r="r" b="b"/>
            <a:pathLst>
              <a:path w="5328285" h="450215">
                <a:moveTo>
                  <a:pt x="5328005" y="0"/>
                </a:moveTo>
                <a:lnTo>
                  <a:pt x="0" y="0"/>
                </a:lnTo>
                <a:lnTo>
                  <a:pt x="0" y="449999"/>
                </a:lnTo>
                <a:lnTo>
                  <a:pt x="5328005" y="449999"/>
                </a:lnTo>
                <a:lnTo>
                  <a:pt x="5328005" y="0"/>
                </a:lnTo>
                <a:close/>
              </a:path>
            </a:pathLst>
          </a:custGeom>
          <a:solidFill>
            <a:srgbClr val="5B7F9A"/>
          </a:solidFill>
        </p:spPr>
        <p:txBody>
          <a:bodyPr wrap="square" lIns="0" tIns="0" rIns="0" bIns="0" rtlCol="0"/>
          <a:lstStyle/>
          <a:p>
            <a:endParaRPr/>
          </a:p>
        </p:txBody>
      </p:sp>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type="body" idx="1"/>
          </p:nvPr>
        </p:nvSpPr>
        <p:spPr>
          <a:xfrm>
            <a:off x="909385" y="1627986"/>
            <a:ext cx="5230858" cy="197875"/>
          </a:xfrm>
        </p:spPr>
        <p:txBody>
          <a:bodyPr lIns="0" tIns="0" rIns="0" bIns="0"/>
          <a:lstStyle>
            <a:lvl1pPr>
              <a:defRPr sz="1286" b="0" i="0">
                <a:solidFill>
                  <a:srgbClr val="231F20"/>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sz="half" idx="2"/>
          </p:nvPr>
        </p:nvSpPr>
        <p:spPr>
          <a:xfrm>
            <a:off x="342900" y="2278380"/>
            <a:ext cx="2983230" cy="153888"/>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531870" y="2278380"/>
            <a:ext cx="2983230" cy="153888"/>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534121"/>
          </a:xfrm>
        </p:spPr>
        <p:txBody>
          <a:bodyPr lIns="0" tIns="0" rIns="0" bIns="0"/>
          <a:lstStyle>
            <a:lvl1pPr>
              <a:defRPr sz="3471" b="1" i="0">
                <a:solidFill>
                  <a:srgbClr val="231F20"/>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9669" y="929326"/>
            <a:ext cx="5852258" cy="415498"/>
          </a:xfrm>
          <a:prstGeom prst="rect">
            <a:avLst/>
          </a:prstGeom>
        </p:spPr>
        <p:txBody>
          <a:bodyPr wrap="square" lIns="0" tIns="0" rIns="0" bIns="0">
            <a:spAutoFit/>
          </a:bodyPr>
          <a:lstStyle>
            <a:lvl1pPr>
              <a:defRPr sz="2700" b="1" i="0">
                <a:solidFill>
                  <a:srgbClr val="231F20"/>
                </a:solidFill>
                <a:latin typeface="Arial"/>
                <a:cs typeface="Arial"/>
              </a:defRPr>
            </a:lvl1pPr>
          </a:lstStyle>
          <a:p>
            <a:endParaRPr/>
          </a:p>
        </p:txBody>
      </p:sp>
      <p:sp>
        <p:nvSpPr>
          <p:cNvPr id="3" name="Holder 3"/>
          <p:cNvSpPr>
            <a:spLocks noGrp="1"/>
          </p:cNvSpPr>
          <p:nvPr>
            <p:ph type="body" idx="1"/>
          </p:nvPr>
        </p:nvSpPr>
        <p:spPr>
          <a:xfrm>
            <a:off x="909385" y="1627986"/>
            <a:ext cx="5230858" cy="153888"/>
          </a:xfrm>
          <a:prstGeom prst="rect">
            <a:avLst/>
          </a:prstGeom>
        </p:spPr>
        <p:txBody>
          <a:bodyPr wrap="square" lIns="0" tIns="0" rIns="0" bIns="0">
            <a:spAutoFit/>
          </a:bodyPr>
          <a:lstStyle>
            <a:lvl1pPr>
              <a:defRPr sz="1000" b="0" i="0">
                <a:solidFill>
                  <a:srgbClr val="231F20"/>
                </a:solidFill>
                <a:latin typeface="Arial"/>
                <a:cs typeface="Arial"/>
              </a:defRPr>
            </a:lvl1pPr>
          </a:lstStyle>
          <a:p>
            <a:endParaRPr/>
          </a:p>
        </p:txBody>
      </p:sp>
      <p:sp>
        <p:nvSpPr>
          <p:cNvPr id="4" name="Holder 4"/>
          <p:cNvSpPr>
            <a:spLocks noGrp="1"/>
          </p:cNvSpPr>
          <p:nvPr>
            <p:ph type="ftr" sz="quarter" idx="5"/>
          </p:nvPr>
        </p:nvSpPr>
        <p:spPr>
          <a:xfrm>
            <a:off x="2331720" y="9212580"/>
            <a:ext cx="21945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42900" y="9212580"/>
            <a:ext cx="157734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8/26/2025</a:t>
            </a:fld>
            <a:endParaRPr lang="en-US"/>
          </a:p>
        </p:txBody>
      </p:sp>
      <p:sp>
        <p:nvSpPr>
          <p:cNvPr id="6" name="Holder 6"/>
          <p:cNvSpPr>
            <a:spLocks noGrp="1"/>
          </p:cNvSpPr>
          <p:nvPr>
            <p:ph type="sldNum" sz="quarter" idx="7"/>
          </p:nvPr>
        </p:nvSpPr>
        <p:spPr>
          <a:xfrm>
            <a:off x="4937760" y="9212580"/>
            <a:ext cx="15773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bodyStyle>
    <p:otherStyle>
      <a:lvl1pPr marL="0">
        <a:defRPr>
          <a:latin typeface="+mn-lt"/>
          <a:ea typeface="+mn-ea"/>
          <a:cs typeface="+mn-cs"/>
        </a:defRPr>
      </a:lvl1pPr>
      <a:lvl2pPr marL="587822">
        <a:defRPr>
          <a:latin typeface="+mn-lt"/>
          <a:ea typeface="+mn-ea"/>
          <a:cs typeface="+mn-cs"/>
        </a:defRPr>
      </a:lvl2pPr>
      <a:lvl3pPr marL="1175644">
        <a:defRPr>
          <a:latin typeface="+mn-lt"/>
          <a:ea typeface="+mn-ea"/>
          <a:cs typeface="+mn-cs"/>
        </a:defRPr>
      </a:lvl3pPr>
      <a:lvl4pPr marL="1763466">
        <a:defRPr>
          <a:latin typeface="+mn-lt"/>
          <a:ea typeface="+mn-ea"/>
          <a:cs typeface="+mn-cs"/>
        </a:defRPr>
      </a:lvl4pPr>
      <a:lvl5pPr marL="2351288">
        <a:defRPr>
          <a:latin typeface="+mn-lt"/>
          <a:ea typeface="+mn-ea"/>
          <a:cs typeface="+mn-cs"/>
        </a:defRPr>
      </a:lvl5pPr>
      <a:lvl6pPr marL="2939110">
        <a:defRPr>
          <a:latin typeface="+mn-lt"/>
          <a:ea typeface="+mn-ea"/>
          <a:cs typeface="+mn-cs"/>
        </a:defRPr>
      </a:lvl6pPr>
      <a:lvl7pPr marL="3526932">
        <a:defRPr>
          <a:latin typeface="+mn-lt"/>
          <a:ea typeface="+mn-ea"/>
          <a:cs typeface="+mn-cs"/>
        </a:defRPr>
      </a:lvl7pPr>
      <a:lvl8pPr marL="4114754">
        <a:defRPr>
          <a:latin typeface="+mn-lt"/>
          <a:ea typeface="+mn-ea"/>
          <a:cs typeface="+mn-cs"/>
        </a:defRPr>
      </a:lvl8pPr>
      <a:lvl9pPr marL="470257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51.svg"/></Relationships>
</file>

<file path=ppt/slides/_rels/slide24.xml.rels><?xml version="1.0" encoding="UTF-8" standalone="yes"?>
<Relationships xmlns="http://schemas.openxmlformats.org/package/2006/relationships"><Relationship Id="rId3" Type="http://schemas.openxmlformats.org/officeDocument/2006/relationships/hyperlink" Target="http://www.hjerteforeningen.d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sundhed.dk/borger/patienthaandbogen/hjerte-og-blodkar/sygdomme/blodpropsygdom/blodprop-i-lungerne-lungeembol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16.png"/><Relationship Id="rId5" Type="http://schemas.openxmlformats.org/officeDocument/2006/relationships/image" Target="../media/image12.png"/><Relationship Id="rId10" Type="http://schemas.microsoft.com/office/2007/relationships/hdphoto" Target="../media/hdphoto2.wdp"/><Relationship Id="rId4" Type="http://schemas.openxmlformats.org/officeDocument/2006/relationships/image" Target="../media/image11.sv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8.png"/><Relationship Id="rId12"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3.svg"/><Relationship Id="rId11" Type="http://schemas.openxmlformats.org/officeDocument/2006/relationships/image" Target="../media/image20.png"/><Relationship Id="rId5" Type="http://schemas.openxmlformats.org/officeDocument/2006/relationships/image" Target="../media/image12.png"/><Relationship Id="rId10" Type="http://schemas.microsoft.com/office/2007/relationships/hdphoto" Target="../media/hdphoto4.wdp"/><Relationship Id="rId4" Type="http://schemas.openxmlformats.org/officeDocument/2006/relationships/image" Target="../media/image11.sv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0" y="6132171"/>
            <a:ext cx="6858000" cy="3763463"/>
          </a:xfrm>
          <a:custGeom>
            <a:avLst/>
            <a:gdLst/>
            <a:ahLst/>
            <a:cxnLst/>
            <a:rect l="l" t="t" r="r" b="b"/>
            <a:pathLst>
              <a:path w="5328285" h="2808604">
                <a:moveTo>
                  <a:pt x="5328005" y="0"/>
                </a:moveTo>
                <a:lnTo>
                  <a:pt x="0" y="0"/>
                </a:lnTo>
                <a:lnTo>
                  <a:pt x="0" y="2807995"/>
                </a:lnTo>
                <a:lnTo>
                  <a:pt x="5328005" y="2807995"/>
                </a:lnTo>
                <a:lnTo>
                  <a:pt x="5328005" y="0"/>
                </a:lnTo>
                <a:close/>
              </a:path>
            </a:pathLst>
          </a:custGeom>
          <a:solidFill>
            <a:srgbClr val="5094B6"/>
          </a:solidFill>
          <a:ln>
            <a:solidFill>
              <a:srgbClr val="5094B6"/>
            </a:solidFill>
          </a:ln>
        </p:spPr>
        <p:txBody>
          <a:bodyPr wrap="square" lIns="0" tIns="0" rIns="0" bIns="0" rtlCol="0"/>
          <a:lstStyle/>
          <a:p>
            <a:endParaRPr/>
          </a:p>
        </p:txBody>
      </p:sp>
      <p:pic>
        <p:nvPicPr>
          <p:cNvPr id="7" name="Billede 6" descr="Et billede, der indeholder kunst&#10;&#10;Automatisk genereret beskrivelse med mellem tillid">
            <a:extLst>
              <a:ext uri="{FF2B5EF4-FFF2-40B4-BE49-F238E27FC236}">
                <a16:creationId xmlns:a16="http://schemas.microsoft.com/office/drawing/2014/main" id="{2426CD4B-7294-2392-3F3F-FFE5835A9BDF}"/>
              </a:ext>
            </a:extLst>
          </p:cNvPr>
          <p:cNvPicPr>
            <a:picLocks noChangeAspect="1"/>
          </p:cNvPicPr>
          <p:nvPr/>
        </p:nvPicPr>
        <p:blipFill rotWithShape="1">
          <a:blip r:embed="rId3">
            <a:extLst>
              <a:ext uri="{28A0092B-C50C-407E-A947-70E740481C1C}">
                <a14:useLocalDpi xmlns:a14="http://schemas.microsoft.com/office/drawing/2010/main" val="0"/>
              </a:ext>
            </a:extLst>
          </a:blip>
          <a:srcRect l="4548" t="4157" r="7382" b="40080"/>
          <a:stretch/>
        </p:blipFill>
        <p:spPr>
          <a:xfrm>
            <a:off x="-1" y="0"/>
            <a:ext cx="6858001" cy="6132171"/>
          </a:xfrm>
          <a:prstGeom prst="rect">
            <a:avLst/>
          </a:prstGeom>
        </p:spPr>
      </p:pic>
      <p:sp>
        <p:nvSpPr>
          <p:cNvPr id="10" name="object 5">
            <a:extLst>
              <a:ext uri="{FF2B5EF4-FFF2-40B4-BE49-F238E27FC236}">
                <a16:creationId xmlns:a16="http://schemas.microsoft.com/office/drawing/2014/main" id="{7AA0A3E1-75A2-BC5C-5159-51A50C3F492A}"/>
              </a:ext>
            </a:extLst>
          </p:cNvPr>
          <p:cNvSpPr txBox="1"/>
          <p:nvPr/>
        </p:nvSpPr>
        <p:spPr>
          <a:xfrm>
            <a:off x="792000" y="6498274"/>
            <a:ext cx="3216729" cy="278099"/>
          </a:xfrm>
          <a:prstGeom prst="rect">
            <a:avLst/>
          </a:prstGeom>
        </p:spPr>
        <p:txBody>
          <a:bodyPr vert="horz" wrap="square" lIns="0" tIns="16329" rIns="0" bIns="0" rtlCol="0">
            <a:spAutoFit/>
          </a:bodyPr>
          <a:lstStyle/>
          <a:p>
            <a:pPr marL="16328">
              <a:spcBef>
                <a:spcPts val="129"/>
              </a:spcBef>
            </a:pPr>
            <a:r>
              <a:rPr sz="1700" b="1">
                <a:solidFill>
                  <a:srgbClr val="FFFFFF"/>
                </a:solidFill>
                <a:latin typeface="Arial" panose="020B0604020202020204" pitchFamily="34" charset="0"/>
                <a:cs typeface="Arial" panose="020B0604020202020204" pitchFamily="34" charset="0"/>
              </a:rPr>
              <a:t>P</a:t>
            </a:r>
            <a:r>
              <a:rPr sz="1700" b="1" spc="-180">
                <a:solidFill>
                  <a:srgbClr val="FFFFFF"/>
                </a:solidFill>
                <a:latin typeface="Arial" panose="020B0604020202020204" pitchFamily="34" charset="0"/>
                <a:cs typeface="Arial" panose="020B0604020202020204" pitchFamily="34" charset="0"/>
              </a:rPr>
              <a:t> </a:t>
            </a:r>
            <a:r>
              <a:rPr sz="1700" b="1">
                <a:solidFill>
                  <a:srgbClr val="FFFFFF"/>
                </a:solidFill>
                <a:latin typeface="Arial" panose="020B0604020202020204" pitchFamily="34" charset="0"/>
                <a:cs typeface="Arial" panose="020B0604020202020204" pitchFamily="34" charset="0"/>
              </a:rPr>
              <a:t>A</a:t>
            </a:r>
            <a:r>
              <a:rPr sz="1700" b="1" spc="-180">
                <a:solidFill>
                  <a:srgbClr val="FFFFFF"/>
                </a:solidFill>
                <a:latin typeface="Arial" panose="020B0604020202020204" pitchFamily="34" charset="0"/>
                <a:cs typeface="Arial" panose="020B0604020202020204" pitchFamily="34" charset="0"/>
              </a:rPr>
              <a:t> </a:t>
            </a:r>
            <a:r>
              <a:rPr sz="1700" b="1" spc="321">
                <a:solidFill>
                  <a:srgbClr val="FFFFFF"/>
                </a:solidFill>
                <a:latin typeface="Arial" panose="020B0604020202020204" pitchFamily="34" charset="0"/>
                <a:cs typeface="Arial" panose="020B0604020202020204" pitchFamily="34" charset="0"/>
              </a:rPr>
              <a:t>TIENTU</a:t>
            </a:r>
            <a:r>
              <a:rPr lang="da-DK" sz="1700" b="1" spc="321">
                <a:solidFill>
                  <a:srgbClr val="FFFFFF"/>
                </a:solidFill>
                <a:latin typeface="Arial" panose="020B0604020202020204" pitchFamily="34" charset="0"/>
                <a:cs typeface="Arial" panose="020B0604020202020204" pitchFamily="34" charset="0"/>
              </a:rPr>
              <a:t>DDANNELSE</a:t>
            </a:r>
            <a:endParaRPr sz="1700">
              <a:latin typeface="Arial" panose="020B0604020202020204" pitchFamily="34" charset="0"/>
              <a:cs typeface="Arial" panose="020B0604020202020204" pitchFamily="34" charset="0"/>
            </a:endParaRPr>
          </a:p>
        </p:txBody>
      </p:sp>
      <p:sp>
        <p:nvSpPr>
          <p:cNvPr id="11" name="object 6">
            <a:extLst>
              <a:ext uri="{FF2B5EF4-FFF2-40B4-BE49-F238E27FC236}">
                <a16:creationId xmlns:a16="http://schemas.microsoft.com/office/drawing/2014/main" id="{68D1D6A3-42B4-CD76-4B93-5806845506F4}"/>
              </a:ext>
            </a:extLst>
          </p:cNvPr>
          <p:cNvSpPr txBox="1"/>
          <p:nvPr/>
        </p:nvSpPr>
        <p:spPr>
          <a:xfrm>
            <a:off x="756000" y="6916078"/>
            <a:ext cx="5555110" cy="2047814"/>
          </a:xfrm>
          <a:prstGeom prst="rect">
            <a:avLst/>
          </a:prstGeom>
        </p:spPr>
        <p:txBody>
          <a:bodyPr vert="horz" wrap="square" lIns="0" tIns="16329" rIns="0" bIns="0" rtlCol="0">
            <a:spAutoFit/>
          </a:bodyPr>
          <a:lstStyle/>
          <a:p>
            <a:pPr marL="16328"/>
            <a:r>
              <a:rPr sz="6600" spc="-386">
                <a:solidFill>
                  <a:srgbClr val="FFFFFF"/>
                </a:solidFill>
                <a:latin typeface="+mj-lt"/>
                <a:cs typeface="Calibri Light" panose="020F0302020204030204" pitchFamily="34" charset="0"/>
              </a:rPr>
              <a:t>Blodprop </a:t>
            </a:r>
            <a:r>
              <a:rPr lang="da-DK" sz="6600" spc="-386">
                <a:solidFill>
                  <a:srgbClr val="FFFFFF"/>
                </a:solidFill>
                <a:latin typeface="+mj-lt"/>
                <a:cs typeface="Calibri Light" panose="020F0302020204030204" pitchFamily="34" charset="0"/>
              </a:rPr>
              <a:t>i</a:t>
            </a:r>
            <a:r>
              <a:rPr sz="6600" spc="-386">
                <a:solidFill>
                  <a:srgbClr val="FFFFFF"/>
                </a:solidFill>
                <a:latin typeface="+mj-lt"/>
                <a:cs typeface="Calibri Light" panose="020F0302020204030204" pitchFamily="34" charset="0"/>
              </a:rPr>
              <a:t> </a:t>
            </a:r>
            <a:r>
              <a:rPr lang="da-DK" sz="6600" spc="-386">
                <a:solidFill>
                  <a:srgbClr val="FFFFFF"/>
                </a:solidFill>
                <a:latin typeface="+mj-lt"/>
                <a:cs typeface="Calibri Light" panose="020F0302020204030204" pitchFamily="34" charset="0"/>
              </a:rPr>
              <a:t>lungen eller benet</a:t>
            </a:r>
            <a:endParaRPr sz="6600" spc="-386">
              <a:latin typeface="+mj-lt"/>
              <a:cs typeface="Calibri Light" panose="020F0302020204030204" pitchFamily="34" charset="0"/>
            </a:endParaRPr>
          </a:p>
        </p:txBody>
      </p:sp>
      <p:sp>
        <p:nvSpPr>
          <p:cNvPr id="2" name="Tekstfelt 1">
            <a:extLst>
              <a:ext uri="{FF2B5EF4-FFF2-40B4-BE49-F238E27FC236}">
                <a16:creationId xmlns:a16="http://schemas.microsoft.com/office/drawing/2014/main" id="{EF3490B8-8631-4713-51FC-99F066F468AD}"/>
              </a:ext>
            </a:extLst>
          </p:cNvPr>
          <p:cNvSpPr txBox="1"/>
          <p:nvPr/>
        </p:nvSpPr>
        <p:spPr>
          <a:xfrm>
            <a:off x="5181600" y="8987338"/>
            <a:ext cx="1981200" cy="646331"/>
          </a:xfrm>
          <a:prstGeom prst="rect">
            <a:avLst/>
          </a:prstGeom>
          <a:noFill/>
        </p:spPr>
        <p:txBody>
          <a:bodyPr wrap="square" rtlCol="0">
            <a:spAutoFit/>
          </a:bodyPr>
          <a:lstStyle/>
          <a:p>
            <a:r>
              <a:rPr lang="da-DK">
                <a:highlight>
                  <a:srgbClr val="FFFF00"/>
                </a:highlight>
              </a:rPr>
              <a:t>Indsæt regionslogo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33141" y="1019718"/>
            <a:ext cx="4931229" cy="1113135"/>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Innohep® og Fragmin®</a:t>
            </a:r>
          </a:p>
          <a:p>
            <a:pPr marL="16328" marR="6531">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Innohep® og Fragmin® skal indsprøjtes under huden. Din dosis bestem- mes ud fra din vægt. Du skal derfor veje dig 1 gang om ugen. Det er vigtigt, at indsprøjtningen tages på samme tidspunkt hver dag.</a:t>
            </a:r>
            <a:endParaRPr sz="1300">
              <a:latin typeface="Calibri Light" panose="020F0302020204030204" pitchFamily="34" charset="0"/>
              <a:cs typeface="Calibri Light" panose="020F0302020204030204" pitchFamily="34" charset="0"/>
            </a:endParaRPr>
          </a:p>
        </p:txBody>
      </p:sp>
      <p:sp>
        <p:nvSpPr>
          <p:cNvPr id="3" name="object 3"/>
          <p:cNvSpPr txBox="1"/>
          <p:nvPr/>
        </p:nvSpPr>
        <p:spPr>
          <a:xfrm>
            <a:off x="3034658" y="2328893"/>
            <a:ext cx="2740668" cy="216543"/>
          </a:xfrm>
          <a:prstGeom prst="rect">
            <a:avLst/>
          </a:prstGeom>
        </p:spPr>
        <p:txBody>
          <a:bodyPr vert="horz" wrap="square" lIns="0" tIns="16329" rIns="0" bIns="0" rtlCol="0">
            <a:spAutoFit/>
          </a:bodyPr>
          <a:lstStyle/>
          <a:p>
            <a:pPr marL="16328">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Innohep</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og</a:t>
            </a:r>
            <a:r>
              <a:rPr sz="1300" b="1" dirty="0">
                <a:solidFill>
                  <a:srgbClr val="231F20"/>
                </a:solidFill>
                <a:latin typeface="Calibri Light" panose="020F0302020204030204" pitchFamily="34" charset="0"/>
                <a:cs typeface="Calibri Light" panose="020F0302020204030204" pitchFamily="34" charset="0"/>
              </a:rPr>
              <a:t> Fragmin®)</a:t>
            </a:r>
            <a:endParaRPr sz="1300" b="1" dirty="0">
              <a:latin typeface="Calibri Light" panose="020F0302020204030204" pitchFamily="34" charset="0"/>
              <a:cs typeface="Calibri Light" panose="020F0302020204030204" pitchFamily="34" charset="0"/>
            </a:endParaRPr>
          </a:p>
        </p:txBody>
      </p:sp>
      <p:sp>
        <p:nvSpPr>
          <p:cNvPr id="4" name="object 4"/>
          <p:cNvSpPr txBox="1"/>
          <p:nvPr/>
        </p:nvSpPr>
        <p:spPr>
          <a:xfrm>
            <a:off x="833142" y="2333432"/>
            <a:ext cx="1976574" cy="868899"/>
          </a:xfrm>
          <a:prstGeom prst="rect">
            <a:avLst/>
          </a:prstGeom>
        </p:spPr>
        <p:txBody>
          <a:bodyPr vert="horz" wrap="square" lIns="0" tIns="33472" rIns="0" bIns="0" rtlCol="0">
            <a:spAutoFit/>
          </a:bodyPr>
          <a:lstStyle/>
          <a:p>
            <a:pPr marL="16328">
              <a:spcBef>
                <a:spcPts val="262"/>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marR="6531" indent="-293095">
              <a:lnSpc>
                <a:spcPct val="108300"/>
              </a:lnSpc>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Reaktioner og ubehag på indstiksstedet.</a:t>
            </a:r>
            <a:endParaRPr sz="1300">
              <a:latin typeface="Calibri Light" panose="020F0302020204030204" pitchFamily="34" charset="0"/>
              <a:cs typeface="Calibri Light" panose="020F0302020204030204" pitchFamily="34" charset="0"/>
            </a:endParaRPr>
          </a:p>
        </p:txBody>
      </p:sp>
      <p:sp>
        <p:nvSpPr>
          <p:cNvPr id="5" name="object 5"/>
          <p:cNvSpPr txBox="1"/>
          <p:nvPr/>
        </p:nvSpPr>
        <p:spPr>
          <a:xfrm>
            <a:off x="844097" y="4022607"/>
            <a:ext cx="4931229" cy="2578278"/>
          </a:xfrm>
          <a:prstGeom prst="rect">
            <a:avLst/>
          </a:prstGeom>
        </p:spPr>
        <p:txBody>
          <a:bodyPr vert="horz" wrap="square" lIns="0" tIns="33472" rIns="0" bIns="0" rtlCol="0">
            <a:spAutoFit/>
          </a:bodyPr>
          <a:lstStyle/>
          <a:p>
            <a:pPr marL="16328">
              <a:spcBef>
                <a:spcPts val="262"/>
              </a:spcBef>
            </a:pPr>
            <a:r>
              <a:rPr sz="1300" b="1">
                <a:solidFill>
                  <a:srgbClr val="231F20"/>
                </a:solidFill>
                <a:latin typeface="Calibri Light" panose="020F0302020204030204" pitchFamily="34" charset="0"/>
                <a:cs typeface="Calibri Light" panose="020F0302020204030204" pitchFamily="34" charset="0"/>
              </a:rPr>
              <a:t>Særlige forholdsregler</a:t>
            </a:r>
            <a:endParaRPr sz="1300" b="1">
              <a:latin typeface="Calibri Light" panose="020F0302020204030204" pitchFamily="34" charset="0"/>
              <a:cs typeface="Calibri Light" panose="020F0302020204030204" pitchFamily="34" charset="0"/>
            </a:endParaRPr>
          </a:p>
          <a:p>
            <a:pPr marL="16328">
              <a:spcBef>
                <a:spcPts val="141"/>
              </a:spcBef>
            </a:pPr>
            <a:r>
              <a:rPr sz="1300">
                <a:solidFill>
                  <a:srgbClr val="231F20"/>
                </a:solidFill>
                <a:latin typeface="Calibri Light" panose="020F0302020204030204" pitchFamily="34" charset="0"/>
                <a:cs typeface="Calibri Light" panose="020F0302020204030204" pitchFamily="34" charset="0"/>
              </a:rPr>
              <a:t>Du skal tage medicinen på samme tidspunkt hver dag.</a:t>
            </a:r>
            <a:endParaRPr sz="1300">
              <a:latin typeface="Calibri Light" panose="020F0302020204030204" pitchFamily="34" charset="0"/>
              <a:cs typeface="Calibri Light" panose="020F0302020204030204" pitchFamily="34" charset="0"/>
            </a:endParaRPr>
          </a:p>
          <a:p>
            <a:pPr>
              <a:spcBef>
                <a:spcPts val="13"/>
              </a:spcBef>
            </a:pPr>
            <a:endParaRPr sz="1300">
              <a:latin typeface="Calibri Light" panose="020F0302020204030204" pitchFamily="34" charset="0"/>
              <a:cs typeface="Calibri Light" panose="020F0302020204030204" pitchFamily="34" charset="0"/>
            </a:endParaRPr>
          </a:p>
          <a:p>
            <a:pPr marL="16328"/>
            <a:r>
              <a:rPr sz="1300" b="1">
                <a:solidFill>
                  <a:srgbClr val="231F20"/>
                </a:solidFill>
                <a:latin typeface="Calibri Light" panose="020F0302020204030204" pitchFamily="34" charset="0"/>
                <a:cs typeface="Calibri Light" panose="020F0302020204030204" pitchFamily="34" charset="0"/>
              </a:rPr>
              <a:t>Hvis du har glemt en dosis</a:t>
            </a:r>
            <a:endParaRPr sz="1300" b="1">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a:solidFill>
                  <a:srgbClr val="231F20"/>
                </a:solidFill>
                <a:latin typeface="Calibri Light" panose="020F0302020204030204" pitchFamily="34" charset="0"/>
                <a:cs typeface="Calibri Light" panose="020F0302020204030204" pitchFamily="34" charset="0"/>
              </a:rPr>
              <a:t>Du må tage dosis op til 12 timer efter tidspunktet for den glemte dosis, ellers skal du vente til næste dosis.</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68579">
              <a:lnSpc>
                <a:spcPct val="108300"/>
              </a:lnSpc>
            </a:pPr>
            <a:r>
              <a:rPr sz="1300">
                <a:solidFill>
                  <a:srgbClr val="231F20"/>
                </a:solidFill>
                <a:latin typeface="Calibri Light" panose="020F0302020204030204" pitchFamily="34" charset="0"/>
                <a:cs typeface="Calibri Light" panose="020F0302020204030204" pitchFamily="34" charset="0"/>
              </a:rPr>
              <a:t>Hvis du er i tvivl om, </a:t>
            </a:r>
            <a:r>
              <a:rPr sz="1300" err="1">
                <a:solidFill>
                  <a:srgbClr val="231F20"/>
                </a:solidFill>
                <a:latin typeface="Calibri Light" panose="020F0302020204030204" pitchFamily="34" charset="0"/>
                <a:cs typeface="Calibri Light" panose="020F0302020204030204" pitchFamily="34" charset="0"/>
              </a:rPr>
              <a:t>hvordan</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du </a:t>
            </a:r>
            <a:r>
              <a:rPr sz="1300" err="1">
                <a:solidFill>
                  <a:srgbClr val="231F20"/>
                </a:solidFill>
                <a:latin typeface="Calibri Light" panose="020F0302020204030204" pitchFamily="34" charset="0"/>
                <a:cs typeface="Calibri Light" panose="020F0302020204030204" pitchFamily="34" charset="0"/>
              </a:rPr>
              <a:t>skal</a:t>
            </a:r>
            <a:r>
              <a:rPr sz="1300">
                <a:solidFill>
                  <a:srgbClr val="231F20"/>
                </a:solidFill>
                <a:latin typeface="Calibri Light" panose="020F0302020204030204" pitchFamily="34" charset="0"/>
                <a:cs typeface="Calibri Light" panose="020F0302020204030204" pitchFamily="34" charset="0"/>
              </a:rPr>
              <a:t> tage din indsprøjtning, kan du se en instruktionsvideo her:</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487402">
              <a:lnSpc>
                <a:spcPct val="108300"/>
              </a:lnSpc>
            </a:pPr>
            <a:r>
              <a:rPr sz="1300">
                <a:solidFill>
                  <a:srgbClr val="231F20"/>
                </a:solidFill>
                <a:latin typeface="Calibri Light" panose="020F0302020204030204" pitchFamily="34" charset="0"/>
                <a:cs typeface="Calibri Light" panose="020F0302020204030204" pitchFamily="34" charset="0"/>
              </a:rPr>
              <a:t>Fragmin® : https://min.medicin.dk/Medicin/Praeparater/1245 Innohep® : https://min.medicin.dk/medicin/praeparater/1385</a:t>
            </a:r>
            <a:endParaRPr sz="1300">
              <a:latin typeface="Calibri Light" panose="020F0302020204030204" pitchFamily="34" charset="0"/>
              <a:cs typeface="Calibri Light" panose="020F0302020204030204" pitchFamily="34" charset="0"/>
            </a:endParaRPr>
          </a:p>
        </p:txBody>
      </p:sp>
      <p:sp>
        <p:nvSpPr>
          <p:cNvPr id="7" name="object 7"/>
          <p:cNvSpPr/>
          <p:nvPr/>
        </p:nvSpPr>
        <p:spPr>
          <a:xfrm>
            <a:off x="694284" y="935888"/>
            <a:ext cx="5230858" cy="6270445"/>
          </a:xfrm>
          <a:custGeom>
            <a:avLst/>
            <a:gdLst/>
            <a:ahLst/>
            <a:cxnLst/>
            <a:rect l="l" t="t" r="r" b="b"/>
            <a:pathLst>
              <a:path w="4068445" h="4173854">
                <a:moveTo>
                  <a:pt x="108000" y="0"/>
                </a:moveTo>
                <a:lnTo>
                  <a:pt x="65960" y="8486"/>
                </a:lnTo>
                <a:lnTo>
                  <a:pt x="31630" y="31630"/>
                </a:lnTo>
                <a:lnTo>
                  <a:pt x="8486" y="65960"/>
                </a:lnTo>
                <a:lnTo>
                  <a:pt x="0" y="108000"/>
                </a:lnTo>
                <a:lnTo>
                  <a:pt x="0" y="4065663"/>
                </a:lnTo>
                <a:lnTo>
                  <a:pt x="8486" y="4107704"/>
                </a:lnTo>
                <a:lnTo>
                  <a:pt x="31630" y="4142033"/>
                </a:lnTo>
                <a:lnTo>
                  <a:pt x="65960" y="4165177"/>
                </a:lnTo>
                <a:lnTo>
                  <a:pt x="108000" y="4173664"/>
                </a:lnTo>
                <a:lnTo>
                  <a:pt x="3959999" y="4173664"/>
                </a:lnTo>
                <a:lnTo>
                  <a:pt x="4002040" y="4165177"/>
                </a:lnTo>
                <a:lnTo>
                  <a:pt x="4036369" y="4142033"/>
                </a:lnTo>
                <a:lnTo>
                  <a:pt x="4059513" y="4107704"/>
                </a:lnTo>
                <a:lnTo>
                  <a:pt x="4068000" y="4065663"/>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10"/>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10</a:t>
            </a:r>
          </a:p>
        </p:txBody>
      </p:sp>
      <p:sp>
        <p:nvSpPr>
          <p:cNvPr id="12" name="object 12"/>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 name="Afrundet rektangel 13">
            <a:extLst>
              <a:ext uri="{FF2B5EF4-FFF2-40B4-BE49-F238E27FC236}">
                <a16:creationId xmlns:a16="http://schemas.microsoft.com/office/drawing/2014/main" id="{768C8545-F490-0D4A-B5B2-F1A7D78BF576}"/>
              </a:ext>
            </a:extLst>
          </p:cNvPr>
          <p:cNvSpPr/>
          <p:nvPr/>
        </p:nvSpPr>
        <p:spPr>
          <a:xfrm>
            <a:off x="3034658" y="2645069"/>
            <a:ext cx="2740668" cy="1524159"/>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sp>
        <p:nvSpPr>
          <p:cNvPr id="15" name="Tekstfelt 14">
            <a:extLst>
              <a:ext uri="{FF2B5EF4-FFF2-40B4-BE49-F238E27FC236}">
                <a16:creationId xmlns:a16="http://schemas.microsoft.com/office/drawing/2014/main" id="{8995C68B-5200-DB49-8A3F-CE1C29990E59}"/>
              </a:ext>
            </a:extLst>
          </p:cNvPr>
          <p:cNvSpPr txBox="1"/>
          <p:nvPr/>
        </p:nvSpPr>
        <p:spPr>
          <a:xfrm>
            <a:off x="3034657" y="2703398"/>
            <a:ext cx="272971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Individuelt </a:t>
            </a:r>
          </a:p>
        </p:txBody>
      </p:sp>
      <p:pic>
        <p:nvPicPr>
          <p:cNvPr id="16" name="Picture 2" descr="Fragmin® 15.000 IE i sprøjte (0,6 ml)">
            <a:extLst>
              <a:ext uri="{FF2B5EF4-FFF2-40B4-BE49-F238E27FC236}">
                <a16:creationId xmlns:a16="http://schemas.microsoft.com/office/drawing/2014/main" id="{B675E8D7-574F-274E-B1A9-F23E1C8EDAD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745"/>
          <a:stretch/>
        </p:blipFill>
        <p:spPr bwMode="auto">
          <a:xfrm>
            <a:off x="3213863" y="3547958"/>
            <a:ext cx="2327633" cy="2673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Innohep® 12.000 IE i sprøjte (0,6 ml)">
            <a:extLst>
              <a:ext uri="{FF2B5EF4-FFF2-40B4-BE49-F238E27FC236}">
                <a16:creationId xmlns:a16="http://schemas.microsoft.com/office/drawing/2014/main" id="{9E702379-B91A-7B43-9C8B-DE52A9ECD2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53"/>
          <a:stretch/>
        </p:blipFill>
        <p:spPr bwMode="auto">
          <a:xfrm>
            <a:off x="3213865" y="3123625"/>
            <a:ext cx="2327633" cy="254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1064572" y="1019716"/>
            <a:ext cx="3442114" cy="819272"/>
          </a:xfrm>
          <a:prstGeom prst="rect">
            <a:avLst/>
          </a:prstGeom>
        </p:spPr>
        <p:txBody>
          <a:bodyPr vert="horz" wrap="square" lIns="0" tIns="16329" rIns="0" bIns="0" rtlCol="0">
            <a:spAutoFit/>
          </a:bodyPr>
          <a:lstStyle/>
          <a:p>
            <a:pPr marL="16328"/>
            <a:r>
              <a:rPr sz="1700" dirty="0" err="1">
                <a:solidFill>
                  <a:srgbClr val="5094B6"/>
                </a:solidFill>
                <a:latin typeface="+mj-lt"/>
                <a:cs typeface="Calibri Light" panose="020F0302020204030204" pitchFamily="34" charset="0"/>
              </a:rPr>
              <a:t>Marevan</a:t>
            </a:r>
            <a:r>
              <a:rPr lang="da-DK" sz="1700" dirty="0">
                <a:solidFill>
                  <a:srgbClr val="5094B6"/>
                </a:solidFill>
                <a:latin typeface="+mj-lt"/>
                <a:cs typeface="Calibri Light" panose="020F0302020204030204" pitchFamily="34" charset="0"/>
              </a:rPr>
              <a:t> (</a:t>
            </a:r>
            <a:r>
              <a:rPr lang="da-DK" sz="1700" dirty="0" err="1">
                <a:solidFill>
                  <a:srgbClr val="5094B6"/>
                </a:solidFill>
                <a:latin typeface="+mj-lt"/>
                <a:cs typeface="Calibri Light" panose="020F0302020204030204" pitchFamily="34" charset="0"/>
              </a:rPr>
              <a:t>Warfarin</a:t>
            </a:r>
            <a:r>
              <a:rPr lang="da-DK" sz="1700" dirty="0">
                <a:solidFill>
                  <a:srgbClr val="5094B6"/>
                </a:solidFill>
                <a:latin typeface="+mj-lt"/>
                <a:cs typeface="Calibri Light" panose="020F0302020204030204" pitchFamily="34" charset="0"/>
              </a:rPr>
              <a:t>)</a:t>
            </a:r>
            <a:r>
              <a:rPr sz="1700" dirty="0">
                <a:solidFill>
                  <a:srgbClr val="5094B6"/>
                </a:solidFill>
                <a:latin typeface="+mj-lt"/>
                <a:cs typeface="Calibri Light" panose="020F0302020204030204" pitchFamily="34" charset="0"/>
              </a:rPr>
              <a:t> </a:t>
            </a:r>
            <a:endParaRPr lang="da-DK" sz="1700" dirty="0">
              <a:solidFill>
                <a:srgbClr val="5094B6"/>
              </a:solidFill>
              <a:latin typeface="+mj-lt"/>
              <a:cs typeface="Calibri Light" panose="020F0302020204030204" pitchFamily="34" charset="0"/>
            </a:endParaRPr>
          </a:p>
          <a:p>
            <a:pPr marL="16328">
              <a:spcBef>
                <a:spcPts val="1123"/>
              </a:spcBef>
            </a:pPr>
            <a:r>
              <a:rPr lang="da-DK" sz="1300" dirty="0">
                <a:solidFill>
                  <a:srgbClr val="231F20"/>
                </a:solidFill>
                <a:latin typeface="Calibri Light" panose="020F0302020204030204" pitchFamily="34" charset="0"/>
                <a:cs typeface="Calibri Light" panose="020F0302020204030204" pitchFamily="34" charset="0"/>
              </a:rPr>
              <a:t>Din dosis afhænger af dit blods evne til at størkne. </a:t>
            </a:r>
            <a:r>
              <a:rPr lang="da-DK" sz="1300" dirty="0" err="1">
                <a:solidFill>
                  <a:srgbClr val="231F20"/>
                </a:solidFill>
                <a:latin typeface="Calibri Light" panose="020F0302020204030204" pitchFamily="34" charset="0"/>
                <a:cs typeface="Calibri Light" panose="020F0302020204030204" pitchFamily="34" charset="0"/>
              </a:rPr>
              <a:t>Marevan</a:t>
            </a:r>
            <a:r>
              <a:rPr lang="da-DK" sz="1300" dirty="0">
                <a:solidFill>
                  <a:srgbClr val="231F20"/>
                </a:solidFill>
                <a:latin typeface="Calibri Light" panose="020F0302020204030204" pitchFamily="34" charset="0"/>
                <a:cs typeface="Calibri Light" panose="020F0302020204030204" pitchFamily="34" charset="0"/>
              </a:rPr>
              <a:t> kræver regelmæssig blodprøvekontrol.</a:t>
            </a:r>
          </a:p>
        </p:txBody>
      </p:sp>
      <p:sp>
        <p:nvSpPr>
          <p:cNvPr id="5" name="object 5"/>
          <p:cNvSpPr txBox="1"/>
          <p:nvPr/>
        </p:nvSpPr>
        <p:spPr>
          <a:xfrm>
            <a:off x="4032095" y="1925952"/>
            <a:ext cx="1778769" cy="216543"/>
          </a:xfrm>
          <a:prstGeom prst="rect">
            <a:avLst/>
          </a:prstGeom>
        </p:spPr>
        <p:txBody>
          <a:bodyPr vert="horz" wrap="square" lIns="0" tIns="16329" rIns="0" bIns="0" rtlCol="0">
            <a:spAutoFit/>
          </a:bodyPr>
          <a:lstStyle/>
          <a:p>
            <a:pPr marL="16328">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(Marevan</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6" name="object 6"/>
          <p:cNvSpPr txBox="1"/>
          <p:nvPr/>
        </p:nvSpPr>
        <p:spPr>
          <a:xfrm>
            <a:off x="1106233" y="1922959"/>
            <a:ext cx="1655717" cy="659611"/>
          </a:xfrm>
          <a:prstGeom prst="rect">
            <a:avLst/>
          </a:prstGeom>
        </p:spPr>
        <p:txBody>
          <a:bodyPr vert="horz" wrap="square" lIns="0" tIns="33472" rIns="0" bIns="0" rtlCol="0">
            <a:spAutoFit/>
          </a:bodyPr>
          <a:lstStyle/>
          <a:p>
            <a:pPr marL="16328">
              <a:spcBef>
                <a:spcPts val="262"/>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Overfølsomhed.</a:t>
            </a:r>
            <a:endParaRPr sz="1300">
              <a:latin typeface="Calibri Light" panose="020F0302020204030204" pitchFamily="34" charset="0"/>
              <a:cs typeface="Calibri Light" panose="020F0302020204030204" pitchFamily="34" charset="0"/>
            </a:endParaRPr>
          </a:p>
        </p:txBody>
      </p:sp>
      <p:sp>
        <p:nvSpPr>
          <p:cNvPr id="7" name="object 7"/>
          <p:cNvSpPr txBox="1"/>
          <p:nvPr/>
        </p:nvSpPr>
        <p:spPr>
          <a:xfrm>
            <a:off x="1064571" y="3016698"/>
            <a:ext cx="4798966" cy="1718619"/>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spise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nogenlunde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mængde</a:t>
            </a:r>
            <a:r>
              <a:rPr sz="1300" dirty="0">
                <a:solidFill>
                  <a:srgbClr val="231F20"/>
                </a:solidFill>
                <a:latin typeface="Calibri Light" panose="020F0302020204030204" pitchFamily="34" charset="0"/>
                <a:cs typeface="Calibri Light" panose="020F0302020204030204" pitchFamily="34" charset="0"/>
              </a:rPr>
              <a:t> K-vitamin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a:solidFill>
                  <a:srgbClr val="231F20"/>
                </a:solidFill>
                <a:latin typeface="Calibri Light" panose="020F0302020204030204" pitchFamily="34" charset="0"/>
                <a:cs typeface="Calibri Light" panose="020F0302020204030204" pitchFamily="34" charset="0"/>
              </a:rPr>
              <a:t>K-vitamin </a:t>
            </a:r>
            <a:r>
              <a:rPr sz="1300" dirty="0" err="1">
                <a:solidFill>
                  <a:srgbClr val="231F20"/>
                </a:solidFill>
                <a:latin typeface="Calibri Light" panose="020F0302020204030204" pitchFamily="34" charset="0"/>
                <a:cs typeface="Calibri Light" panose="020F0302020204030204" pitchFamily="34" charset="0"/>
              </a:rPr>
              <a:t>fås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primært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fra</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grønne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grøntsager</a:t>
            </a:r>
            <a:r>
              <a:rPr lang="da-DK"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10695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24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9" name="object 9"/>
          <p:cNvSpPr/>
          <p:nvPr/>
        </p:nvSpPr>
        <p:spPr>
          <a:xfrm>
            <a:off x="925714" y="937713"/>
            <a:ext cx="5230858" cy="3841723"/>
          </a:xfrm>
          <a:custGeom>
            <a:avLst/>
            <a:gdLst/>
            <a:ahLst/>
            <a:cxnLst/>
            <a:rect l="l" t="t" r="r" b="b"/>
            <a:pathLst>
              <a:path w="4068445" h="2687954">
                <a:moveTo>
                  <a:pt x="108000" y="0"/>
                </a:moveTo>
                <a:lnTo>
                  <a:pt x="65960" y="8486"/>
                </a:lnTo>
                <a:lnTo>
                  <a:pt x="31630" y="31630"/>
                </a:lnTo>
                <a:lnTo>
                  <a:pt x="8486" y="65960"/>
                </a:lnTo>
                <a:lnTo>
                  <a:pt x="0" y="108000"/>
                </a:lnTo>
                <a:lnTo>
                  <a:pt x="0" y="2579662"/>
                </a:lnTo>
                <a:lnTo>
                  <a:pt x="8486" y="2621702"/>
                </a:lnTo>
                <a:lnTo>
                  <a:pt x="31630" y="2656031"/>
                </a:lnTo>
                <a:lnTo>
                  <a:pt x="65960" y="2679176"/>
                </a:lnTo>
                <a:lnTo>
                  <a:pt x="108000" y="2687662"/>
                </a:lnTo>
                <a:lnTo>
                  <a:pt x="3959999" y="2687662"/>
                </a:lnTo>
                <a:lnTo>
                  <a:pt x="4002040" y="2679176"/>
                </a:lnTo>
                <a:lnTo>
                  <a:pt x="4036369" y="2656031"/>
                </a:lnTo>
                <a:lnTo>
                  <a:pt x="4059513" y="2621702"/>
                </a:lnTo>
                <a:lnTo>
                  <a:pt x="4068000" y="2579662"/>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909384" y="9312085"/>
            <a:ext cx="1757616" cy="201154"/>
          </a:xfrm>
          <a:prstGeom prst="rect">
            <a:avLst/>
          </a:prstGeom>
        </p:spPr>
        <p:txBody>
          <a:bodyPr vert="horz" wrap="square" lIns="0" tIns="16329" rIns="0" bIns="0" rtlCol="0">
            <a:spAutoFit/>
          </a:bodyPr>
          <a:lstStyle/>
          <a:p>
            <a:pPr marL="16328">
              <a:spcBef>
                <a:spcPts val="129"/>
              </a:spcBef>
            </a:pPr>
            <a:r>
              <a:rPr sz="1200" i="1" dirty="0">
                <a:solidFill>
                  <a:srgbClr val="5094B6"/>
                </a:solidFill>
                <a:latin typeface="Calibri Light" panose="020F0302020204030204" pitchFamily="34" charset="0"/>
                <a:cs typeface="Calibri Light" panose="020F0302020204030204" pitchFamily="34" charset="0"/>
              </a:rPr>
              <a:t>Din </a:t>
            </a:r>
            <a:r>
              <a:rPr sz="1200" i="1" dirty="0" err="1">
                <a:solidFill>
                  <a:srgbClr val="5094B6"/>
                </a:solidFill>
                <a:latin typeface="Calibri Light" panose="020F0302020204030204" pitchFamily="34" charset="0"/>
                <a:cs typeface="Calibri Light" panose="020F0302020204030204" pitchFamily="34" charset="0"/>
              </a:rPr>
              <a:t>medicinske</a:t>
            </a:r>
            <a:r>
              <a:rPr sz="1200" i="1" dirty="0">
                <a:solidFill>
                  <a:srgbClr val="5094B6"/>
                </a:solidFill>
                <a:latin typeface="Calibri Light" panose="020F0302020204030204" pitchFamily="34" charset="0"/>
                <a:cs typeface="Calibri Light" panose="020F0302020204030204" pitchFamily="34" charset="0"/>
              </a:rPr>
              <a:t> </a:t>
            </a:r>
            <a:r>
              <a:rPr sz="1200" i="1" dirty="0" err="1">
                <a:solidFill>
                  <a:srgbClr val="5094B6"/>
                </a:solidFill>
                <a:latin typeface="Calibri Light" panose="020F0302020204030204" pitchFamily="34" charset="0"/>
                <a:cs typeface="Calibri Light" panose="020F0302020204030204" pitchFamily="34" charset="0"/>
              </a:rPr>
              <a:t>behandling</a:t>
            </a:r>
            <a:endParaRPr sz="1200" i="1" dirty="0">
              <a:solidFill>
                <a:srgbClr val="5094B6"/>
              </a:solidFill>
              <a:latin typeface="Calibri Light" panose="020F0302020204030204" pitchFamily="34" charset="0"/>
              <a:cs typeface="Calibri Light" panose="020F0302020204030204" pitchFamily="34" charset="0"/>
            </a:endParaRPr>
          </a:p>
        </p:txBody>
      </p:sp>
      <p:sp>
        <p:nvSpPr>
          <p:cNvPr id="14" name="object 14"/>
          <p:cNvSpPr txBox="1"/>
          <p:nvPr/>
        </p:nvSpPr>
        <p:spPr>
          <a:xfrm>
            <a:off x="6298304" y="9312085"/>
            <a:ext cx="198392"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11</a:t>
            </a:r>
          </a:p>
        </p:txBody>
      </p:sp>
      <p:sp>
        <p:nvSpPr>
          <p:cNvPr id="15" name="object 15"/>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Afrundet rektangel 15">
            <a:extLst>
              <a:ext uri="{FF2B5EF4-FFF2-40B4-BE49-F238E27FC236}">
                <a16:creationId xmlns:a16="http://schemas.microsoft.com/office/drawing/2014/main" id="{D787CD48-40BA-494E-9F1D-F2E0E09560AC}"/>
              </a:ext>
            </a:extLst>
          </p:cNvPr>
          <p:cNvSpPr/>
          <p:nvPr/>
        </p:nvSpPr>
        <p:spPr>
          <a:xfrm>
            <a:off x="4212084" y="2362200"/>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pic>
        <p:nvPicPr>
          <p:cNvPr id="19" name="Billede 18">
            <a:extLst>
              <a:ext uri="{FF2B5EF4-FFF2-40B4-BE49-F238E27FC236}">
                <a16:creationId xmlns:a16="http://schemas.microsoft.com/office/drawing/2014/main" id="{90DFB1D6-3784-CD4F-A578-3FCB5AFFEF6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553423" y="2692478"/>
            <a:ext cx="800707" cy="688843"/>
          </a:xfrm>
          <a:prstGeom prst="rect">
            <a:avLst/>
          </a:prstGeom>
        </p:spPr>
      </p:pic>
      <p:sp>
        <p:nvSpPr>
          <p:cNvPr id="44" name="object 5">
            <a:extLst>
              <a:ext uri="{FF2B5EF4-FFF2-40B4-BE49-F238E27FC236}">
                <a16:creationId xmlns:a16="http://schemas.microsoft.com/office/drawing/2014/main" id="{A7BD0778-11CF-F94E-B235-3F5BE712B175}"/>
              </a:ext>
            </a:extLst>
          </p:cNvPr>
          <p:cNvSpPr/>
          <p:nvPr/>
        </p:nvSpPr>
        <p:spPr>
          <a:xfrm>
            <a:off x="925714" y="57223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5" name="object 6">
            <a:extLst>
              <a:ext uri="{FF2B5EF4-FFF2-40B4-BE49-F238E27FC236}">
                <a16:creationId xmlns:a16="http://schemas.microsoft.com/office/drawing/2014/main" id="{45D4D21F-A3AA-914A-BB1E-6DB6B13B2DF4}"/>
              </a:ext>
            </a:extLst>
          </p:cNvPr>
          <p:cNvSpPr/>
          <p:nvPr/>
        </p:nvSpPr>
        <p:spPr>
          <a:xfrm>
            <a:off x="925714" y="6146887"/>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6" name="object 7">
            <a:extLst>
              <a:ext uri="{FF2B5EF4-FFF2-40B4-BE49-F238E27FC236}">
                <a16:creationId xmlns:a16="http://schemas.microsoft.com/office/drawing/2014/main" id="{8B80273A-0A53-5B4D-9F2E-6D0FF82FFC9C}"/>
              </a:ext>
            </a:extLst>
          </p:cNvPr>
          <p:cNvSpPr/>
          <p:nvPr/>
        </p:nvSpPr>
        <p:spPr>
          <a:xfrm>
            <a:off x="925714" y="657143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7" name="object 8">
            <a:extLst>
              <a:ext uri="{FF2B5EF4-FFF2-40B4-BE49-F238E27FC236}">
                <a16:creationId xmlns:a16="http://schemas.microsoft.com/office/drawing/2014/main" id="{7A186521-8E36-2F4A-9F3F-52B3AA1A139B}"/>
              </a:ext>
            </a:extLst>
          </p:cNvPr>
          <p:cNvSpPr/>
          <p:nvPr/>
        </p:nvSpPr>
        <p:spPr>
          <a:xfrm>
            <a:off x="925714" y="699597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8" name="object 9">
            <a:extLst>
              <a:ext uri="{FF2B5EF4-FFF2-40B4-BE49-F238E27FC236}">
                <a16:creationId xmlns:a16="http://schemas.microsoft.com/office/drawing/2014/main" id="{13292326-07FA-A043-87C5-2C008903F09B}"/>
              </a:ext>
            </a:extLst>
          </p:cNvPr>
          <p:cNvSpPr/>
          <p:nvPr/>
        </p:nvSpPr>
        <p:spPr>
          <a:xfrm>
            <a:off x="925714" y="742051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9" name="object 10">
            <a:extLst>
              <a:ext uri="{FF2B5EF4-FFF2-40B4-BE49-F238E27FC236}">
                <a16:creationId xmlns:a16="http://schemas.microsoft.com/office/drawing/2014/main" id="{55949A00-4DF9-7C41-BCD2-41C30777A98D}"/>
              </a:ext>
            </a:extLst>
          </p:cNvPr>
          <p:cNvSpPr/>
          <p:nvPr/>
        </p:nvSpPr>
        <p:spPr>
          <a:xfrm>
            <a:off x="925714" y="784505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0" name="object 11">
            <a:extLst>
              <a:ext uri="{FF2B5EF4-FFF2-40B4-BE49-F238E27FC236}">
                <a16:creationId xmlns:a16="http://schemas.microsoft.com/office/drawing/2014/main" id="{73845B7F-5897-5046-8364-A7CEBBA2CF68}"/>
              </a:ext>
            </a:extLst>
          </p:cNvPr>
          <p:cNvSpPr/>
          <p:nvPr/>
        </p:nvSpPr>
        <p:spPr>
          <a:xfrm>
            <a:off x="925714" y="826960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1" name="object 12">
            <a:extLst>
              <a:ext uri="{FF2B5EF4-FFF2-40B4-BE49-F238E27FC236}">
                <a16:creationId xmlns:a16="http://schemas.microsoft.com/office/drawing/2014/main" id="{6017D39D-07AD-CB4B-A0EB-7DE9DD6FF257}"/>
              </a:ext>
            </a:extLst>
          </p:cNvPr>
          <p:cNvSpPr/>
          <p:nvPr/>
        </p:nvSpPr>
        <p:spPr>
          <a:xfrm>
            <a:off x="925714" y="86941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2" name="object 14">
            <a:extLst>
              <a:ext uri="{FF2B5EF4-FFF2-40B4-BE49-F238E27FC236}">
                <a16:creationId xmlns:a16="http://schemas.microsoft.com/office/drawing/2014/main" id="{4091713C-CB0F-5F4B-97FF-CB0F1016C9E7}"/>
              </a:ext>
            </a:extLst>
          </p:cNvPr>
          <p:cNvSpPr txBox="1"/>
          <p:nvPr/>
        </p:nvSpPr>
        <p:spPr>
          <a:xfrm>
            <a:off x="925713" y="5222692"/>
            <a:ext cx="550273" cy="27809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Noter</a:t>
            </a:r>
          </a:p>
        </p:txBody>
      </p:sp>
      <p:grpSp>
        <p:nvGrpSpPr>
          <p:cNvPr id="2" name="Gruppe 1">
            <a:extLst>
              <a:ext uri="{FF2B5EF4-FFF2-40B4-BE49-F238E27FC236}">
                <a16:creationId xmlns:a16="http://schemas.microsoft.com/office/drawing/2014/main" id="{E1655602-ACE9-4AEB-8A82-72D99EEAA439}"/>
              </a:ext>
            </a:extLst>
          </p:cNvPr>
          <p:cNvGrpSpPr/>
          <p:nvPr/>
        </p:nvGrpSpPr>
        <p:grpSpPr>
          <a:xfrm>
            <a:off x="3549567" y="2448822"/>
            <a:ext cx="2622633" cy="1251047"/>
            <a:chOff x="6673274" y="2572604"/>
            <a:chExt cx="2622633" cy="1251047"/>
          </a:xfrm>
        </p:grpSpPr>
        <p:sp>
          <p:nvSpPr>
            <p:cNvPr id="17" name="Tekstfelt 16">
              <a:extLst>
                <a:ext uri="{FF2B5EF4-FFF2-40B4-BE49-F238E27FC236}">
                  <a16:creationId xmlns:a16="http://schemas.microsoft.com/office/drawing/2014/main" id="{87D364FD-AE75-B14F-8741-BC864A2805C7}"/>
                </a:ext>
              </a:extLst>
            </p:cNvPr>
            <p:cNvSpPr txBox="1"/>
            <p:nvPr/>
          </p:nvSpPr>
          <p:spPr>
            <a:xfrm>
              <a:off x="7334790" y="3533443"/>
              <a:ext cx="1382784"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Individuelt</a:t>
              </a:r>
            </a:p>
          </p:txBody>
        </p:sp>
        <p:sp>
          <p:nvSpPr>
            <p:cNvPr id="18" name="Tekstfelt 17">
              <a:extLst>
                <a:ext uri="{FF2B5EF4-FFF2-40B4-BE49-F238E27FC236}">
                  <a16:creationId xmlns:a16="http://schemas.microsoft.com/office/drawing/2014/main" id="{10CBBF84-BBF6-F44A-A70B-2581B423229A}"/>
                </a:ext>
              </a:extLst>
            </p:cNvPr>
            <p:cNvSpPr txBox="1"/>
            <p:nvPr/>
          </p:nvSpPr>
          <p:spPr>
            <a:xfrm>
              <a:off x="6673274" y="2572604"/>
              <a:ext cx="262263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Én gang dagligt</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850292" y="970608"/>
            <a:ext cx="0" cy="717641"/>
          </a:xfrm>
          <a:custGeom>
            <a:avLst/>
            <a:gdLst/>
            <a:ahLst/>
            <a:cxnLst/>
            <a:rect l="l" t="t" r="r" b="b"/>
            <a:pathLst>
              <a:path h="558165">
                <a:moveTo>
                  <a:pt x="0" y="0"/>
                </a:moveTo>
                <a:lnTo>
                  <a:pt x="0" y="557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683475" y="5951686"/>
            <a:ext cx="5257800" cy="1971896"/>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Tilskud og recept</a:t>
            </a:r>
          </a:p>
          <a:p>
            <a:pPr marL="16328" marR="88990">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Din blodfortyndende medicin kan kun udleveres på recept på apoteket. Du får tilskud til medicin på recept. Tilskuddet bliver automatisk trukket fra din pris, når du køber din medicin på apoteket.</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6531">
              <a:lnSpc>
                <a:spcPct val="108300"/>
              </a:lnSpc>
            </a:pPr>
            <a:r>
              <a:rPr sz="1300">
                <a:solidFill>
                  <a:srgbClr val="231F20"/>
                </a:solidFill>
                <a:latin typeface="Calibri Light" panose="020F0302020204030204" pitchFamily="34" charset="0"/>
                <a:cs typeface="Calibri Light" panose="020F0302020204030204" pitchFamily="34" charset="0"/>
              </a:rPr>
              <a:t>Du kan i nogle tilfælde få lavet en betalingsordning på dit lokale apotek, som kaldes for en ”henstandsordning”. Den gør det muligt at fordele dine udgifter til medicin hen over året.</a:t>
            </a:r>
            <a:endParaRPr sz="1300">
              <a:latin typeface="Calibri Light" panose="020F0302020204030204" pitchFamily="34" charset="0"/>
              <a:cs typeface="Calibri Light" panose="020F0302020204030204" pitchFamily="34" charset="0"/>
            </a:endParaRPr>
          </a:p>
        </p:txBody>
      </p:sp>
      <p:sp>
        <p:nvSpPr>
          <p:cNvPr id="15" name="object 15"/>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12</a:t>
            </a:r>
          </a:p>
        </p:txBody>
      </p:sp>
      <p:sp>
        <p:nvSpPr>
          <p:cNvPr id="17" name="object 17"/>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9" name="object 2">
            <a:extLst>
              <a:ext uri="{FF2B5EF4-FFF2-40B4-BE49-F238E27FC236}">
                <a16:creationId xmlns:a16="http://schemas.microsoft.com/office/drawing/2014/main" id="{A0F5B037-FA6A-044F-B23E-43FEB8EC0F99}"/>
              </a:ext>
            </a:extLst>
          </p:cNvPr>
          <p:cNvSpPr txBox="1"/>
          <p:nvPr/>
        </p:nvSpPr>
        <p:spPr>
          <a:xfrm>
            <a:off x="677958" y="1021510"/>
            <a:ext cx="4960828" cy="3321889"/>
          </a:xfrm>
          <a:prstGeom prst="rect">
            <a:avLst/>
          </a:prstGeom>
        </p:spPr>
        <p:txBody>
          <a:bodyPr vert="horz" wrap="square" lIns="0" tIns="16329" rIns="0" bIns="0" rtlCol="0">
            <a:spAutoFit/>
          </a:bodyPr>
          <a:lstStyle/>
          <a:p>
            <a:pPr marL="16328">
              <a:spcBef>
                <a:spcPts val="129"/>
              </a:spcBef>
            </a:pPr>
            <a:r>
              <a:rPr lang="da-DK" sz="1700">
                <a:solidFill>
                  <a:srgbClr val="5094B6"/>
                </a:solidFill>
                <a:latin typeface="+mj-lt"/>
                <a:cs typeface="Calibri Light" panose="020F0302020204030204" pitchFamily="34" charset="0"/>
              </a:rPr>
              <a:t>Kan anden medicin påvirke min behandling? </a:t>
            </a:r>
            <a:endParaRPr sz="1700">
              <a:solidFill>
                <a:srgbClr val="5094B6"/>
              </a:solidFill>
              <a:latin typeface="+mj-lt"/>
              <a:cs typeface="Calibri Light" panose="020F0302020204030204" pitchFamily="34" charset="0"/>
            </a:endParaRPr>
          </a:p>
          <a:p>
            <a:pPr marL="16328" marR="296359">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Nogle lægemidler kan påvirke din blodfortyndende behandling</a:t>
            </a:r>
            <a:endParaRPr sz="1300">
              <a:latin typeface="Calibri Light" panose="020F0302020204030204" pitchFamily="34" charset="0"/>
              <a:cs typeface="Calibri Light" panose="020F0302020204030204" pitchFamily="34" charset="0"/>
            </a:endParaRPr>
          </a:p>
          <a:p>
            <a:pPr>
              <a:spcBef>
                <a:spcPts val="13"/>
              </a:spcBef>
            </a:pPr>
            <a:endParaRPr sz="1300">
              <a:latin typeface="Calibri Light" panose="020F0302020204030204" pitchFamily="34" charset="0"/>
              <a:cs typeface="Calibri Light" panose="020F0302020204030204" pitchFamily="34" charset="0"/>
            </a:endParaRPr>
          </a:p>
          <a:p>
            <a:pPr marL="16328"/>
            <a:r>
              <a:rPr sz="1300" b="1">
                <a:solidFill>
                  <a:srgbClr val="231F20"/>
                </a:solidFill>
                <a:latin typeface="Calibri Light" panose="020F0302020204030204" pitchFamily="34" charset="0"/>
                <a:cs typeface="Calibri Light" panose="020F0302020204030204" pitchFamily="34" charset="0"/>
              </a:rPr>
              <a:t>Undgå så vidt muligt at </a:t>
            </a:r>
            <a:r>
              <a:rPr sz="1300" b="1" err="1">
                <a:solidFill>
                  <a:srgbClr val="231F20"/>
                </a:solidFill>
                <a:latin typeface="Calibri Light" panose="020F0302020204030204" pitchFamily="34" charset="0"/>
                <a:cs typeface="Calibri Light" panose="020F0302020204030204" pitchFamily="34" charset="0"/>
              </a:rPr>
              <a:t>tage</a:t>
            </a:r>
            <a:r>
              <a:rPr lang="da-DK" sz="1300" b="1">
                <a:solidFill>
                  <a:srgbClr val="231F20"/>
                </a:solidFill>
                <a:latin typeface="Calibri Light" panose="020F0302020204030204" pitchFamily="34" charset="0"/>
                <a:cs typeface="Calibri Light" panose="020F0302020204030204" pitchFamily="34" charset="0"/>
              </a:rPr>
              <a:t>:</a:t>
            </a:r>
            <a:endParaRPr sz="1300" b="1">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lang="da-DK" sz="1300">
                <a:solidFill>
                  <a:srgbClr val="231F20"/>
                </a:solidFill>
                <a:latin typeface="Calibri Light" panose="020F0302020204030204" pitchFamily="34" charset="0"/>
                <a:cs typeface="Calibri Light" panose="020F0302020204030204" pitchFamily="34" charset="0"/>
              </a:rPr>
              <a:t>Medicin, der indeholder a</a:t>
            </a:r>
            <a:r>
              <a:rPr sz="1300" err="1">
                <a:solidFill>
                  <a:srgbClr val="231F20"/>
                </a:solidFill>
                <a:latin typeface="Calibri Light" panose="020F0302020204030204" pitchFamily="34" charset="0"/>
                <a:cs typeface="Calibri Light" panose="020F0302020204030204" pitchFamily="34" charset="0"/>
              </a:rPr>
              <a:t>cetylsalisylsyre</a:t>
            </a:r>
            <a:r>
              <a:rPr sz="1300">
                <a:solidFill>
                  <a:srgbClr val="231F20"/>
                </a:solidFill>
                <a:latin typeface="Calibri Light" panose="020F0302020204030204" pitchFamily="34" charset="0"/>
                <a:cs typeface="Calibri Light" panose="020F0302020204030204" pitchFamily="34" charset="0"/>
              </a:rPr>
              <a:t> (fx Kodimagnyl®, Treo®)</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lang="da-DK" sz="1300">
                <a:solidFill>
                  <a:srgbClr val="231F20"/>
                </a:solidFill>
                <a:latin typeface="Calibri Light" panose="020F0302020204030204" pitchFamily="34" charset="0"/>
                <a:cs typeface="Calibri Light" panose="020F0302020204030204" pitchFamily="34" charset="0"/>
              </a:rPr>
              <a:t>Medicin, der indeholder i</a:t>
            </a:r>
            <a:r>
              <a:rPr sz="1300" err="1">
                <a:solidFill>
                  <a:srgbClr val="231F20"/>
                </a:solidFill>
                <a:latin typeface="Calibri Light" panose="020F0302020204030204" pitchFamily="34" charset="0"/>
                <a:cs typeface="Calibri Light" panose="020F0302020204030204" pitchFamily="34" charset="0"/>
              </a:rPr>
              <a:t>buprofen</a:t>
            </a:r>
            <a:r>
              <a:rPr sz="1300">
                <a:solidFill>
                  <a:srgbClr val="231F20"/>
                </a:solidFill>
                <a:latin typeface="Calibri Light" panose="020F0302020204030204" pitchFamily="34" charset="0"/>
                <a:cs typeface="Calibri Light" panose="020F0302020204030204" pitchFamily="34" charset="0"/>
              </a:rPr>
              <a:t> (fx Ipren®, </a:t>
            </a:r>
            <a:r>
              <a:rPr sz="1300" err="1">
                <a:solidFill>
                  <a:srgbClr val="231F20"/>
                </a:solidFill>
                <a:latin typeface="Calibri Light" panose="020F0302020204030204" pitchFamily="34" charset="0"/>
                <a:cs typeface="Calibri Light" panose="020F0302020204030204" pitchFamily="34" charset="0"/>
              </a:rPr>
              <a:t>Ibumetin</a:t>
            </a:r>
            <a:r>
              <a:rPr sz="1300">
                <a:solidFill>
                  <a:srgbClr val="231F20"/>
                </a:solidFill>
                <a:latin typeface="Calibri Light" panose="020F0302020204030204" pitchFamily="34" charset="0"/>
                <a:cs typeface="Calibri Light" panose="020F0302020204030204" pitchFamily="34" charset="0"/>
              </a:rPr>
              <a:t>®)</a:t>
            </a:r>
            <a:endParaRPr lang="da-DK" sz="1300">
              <a:solidFill>
                <a:srgbClr val="231F20"/>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lang="da-DK" sz="1300">
                <a:solidFill>
                  <a:srgbClr val="231F20"/>
                </a:solidFill>
                <a:latin typeface="Calibri Light" panose="020F0302020204030204" pitchFamily="34" charset="0"/>
                <a:cs typeface="Calibri Light" panose="020F0302020204030204" pitchFamily="34" charset="0"/>
              </a:rPr>
              <a:t>Naturlægemidler, der indeholder perikon/perikum</a:t>
            </a:r>
          </a:p>
          <a:p>
            <a:pPr>
              <a:spcBef>
                <a:spcPts val="45"/>
              </a:spcBef>
            </a:pPr>
            <a:endParaRPr sz="1300">
              <a:latin typeface="Calibri Light" panose="020F0302020204030204" pitchFamily="34" charset="0"/>
              <a:cs typeface="Calibri Light" panose="020F0302020204030204" pitchFamily="34" charset="0"/>
            </a:endParaRPr>
          </a:p>
          <a:p>
            <a:pPr marL="16328" marR="364123">
              <a:lnSpc>
                <a:spcPct val="108300"/>
              </a:lnSpc>
            </a:pPr>
            <a:r>
              <a:rPr lang="da-DK" sz="1300">
                <a:solidFill>
                  <a:srgbClr val="231F20"/>
                </a:solidFill>
                <a:latin typeface="Calibri Light" panose="020F0302020204030204" pitchFamily="34" charset="0"/>
                <a:cs typeface="Calibri Light" panose="020F0302020204030204" pitchFamily="34" charset="0"/>
              </a:rPr>
              <a:t>Tag heller ikke lægemidler mod svamp uden først at have talt med din behandlende læge eller sygeplejerske.</a:t>
            </a:r>
            <a:endParaRPr lang="da-DK"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115932">
              <a:lnSpc>
                <a:spcPct val="108300"/>
              </a:lnSpc>
              <a:spcBef>
                <a:spcPts val="6"/>
              </a:spcBef>
            </a:pPr>
            <a:r>
              <a:rPr sz="1300">
                <a:solidFill>
                  <a:srgbClr val="231F20"/>
                </a:solidFill>
                <a:latin typeface="Calibri Light" panose="020F0302020204030204" pitchFamily="34" charset="0"/>
                <a:cs typeface="Calibri Light" panose="020F0302020204030204" pitchFamily="34" charset="0"/>
              </a:rPr>
              <a:t>Hvis du har b</a:t>
            </a:r>
            <a:r>
              <a:rPr lang="da-DK" sz="1300" err="1">
                <a:solidFill>
                  <a:srgbClr val="231F20"/>
                </a:solidFill>
                <a:latin typeface="Calibri Light" panose="020F0302020204030204" pitchFamily="34" charset="0"/>
                <a:cs typeface="Calibri Light" panose="020F0302020204030204" pitchFamily="34" charset="0"/>
              </a:rPr>
              <a:t>ehov</a:t>
            </a:r>
            <a:r>
              <a:rPr sz="1300">
                <a:solidFill>
                  <a:srgbClr val="231F20"/>
                </a:solidFill>
                <a:latin typeface="Calibri Light" panose="020F0302020204030204" pitchFamily="34" charset="0"/>
                <a:cs typeface="Calibri Light" panose="020F0302020204030204" pitchFamily="34" charset="0"/>
              </a:rPr>
              <a:t> for smertestillende medicin, må du gerne tage medicin, der indeholder paracetamol (fx Pamol®, Pinex®, Panodil®).</a:t>
            </a:r>
            <a:endParaRPr sz="1300">
              <a:latin typeface="Calibri Light" panose="020F0302020204030204" pitchFamily="34" charset="0"/>
              <a:cs typeface="Calibri Light" panose="020F0302020204030204" pitchFamily="34" charset="0"/>
            </a:endParaRPr>
          </a:p>
          <a:p>
            <a:pPr>
              <a:spcBef>
                <a:spcPts val="39"/>
              </a:spcBef>
            </a:pPr>
            <a:endParaRPr sz="1414">
              <a:latin typeface="Calibri Light" panose="020F0302020204030204" pitchFamily="34" charset="0"/>
              <a:cs typeface="Calibri Light" panose="020F0302020204030204" pitchFamily="34" charset="0"/>
            </a:endParaRPr>
          </a:p>
        </p:txBody>
      </p:sp>
      <p:sp>
        <p:nvSpPr>
          <p:cNvPr id="23" name="object 5">
            <a:extLst>
              <a:ext uri="{FF2B5EF4-FFF2-40B4-BE49-F238E27FC236}">
                <a16:creationId xmlns:a16="http://schemas.microsoft.com/office/drawing/2014/main" id="{A6A0CEF3-D729-8F4D-904F-C1505E371444}"/>
              </a:ext>
            </a:extLst>
          </p:cNvPr>
          <p:cNvSpPr/>
          <p:nvPr/>
        </p:nvSpPr>
        <p:spPr>
          <a:xfrm>
            <a:off x="677958" y="4659080"/>
            <a:ext cx="5230858" cy="740501"/>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a:r>
              <a:rPr lang="da-DK" sz="1400">
                <a:solidFill>
                  <a:schemeClr val="tx1"/>
                </a:solidFill>
                <a:latin typeface="Calibri Light" panose="020F0302020204030204" pitchFamily="34" charset="0"/>
                <a:cs typeface="Calibri Light" panose="020F0302020204030204" pitchFamily="34" charset="0"/>
              </a:rPr>
              <a:t>Informér altid din læge, hvis du opstarter ny medicin - også kosttilskud og naturmedicin.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a:extLst>
              <a:ext uri="{FF2B5EF4-FFF2-40B4-BE49-F238E27FC236}">
                <a16:creationId xmlns:a16="http://schemas.microsoft.com/office/drawing/2014/main" id="{B86C8709-CD03-4D58-904E-8488B94BF2BE}"/>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677958" y="990600"/>
            <a:ext cx="5753061" cy="561704"/>
          </a:xfrm>
          <a:prstGeom prst="rect">
            <a:avLst/>
          </a:prstGeom>
        </p:spPr>
        <p:txBody>
          <a:bodyPr vert="horz" wrap="square" lIns="0" tIns="16329" rIns="0" bIns="0" rtlCol="0">
            <a:spAutoFit/>
          </a:bodyPr>
          <a:lstStyle/>
          <a:p>
            <a:pPr marL="4082">
              <a:spcBef>
                <a:spcPts val="129"/>
              </a:spcBef>
            </a:pPr>
            <a:r>
              <a:rPr lang="da-DK" sz="3500" b="0">
                <a:solidFill>
                  <a:schemeClr val="bg1"/>
                </a:solidFill>
                <a:latin typeface="Calibri Light" panose="020F0302020204030204" pitchFamily="34" charset="0"/>
                <a:cs typeface="Calibri Light" panose="020F0302020204030204" pitchFamily="34" charset="0"/>
              </a:rPr>
              <a:t>Kompressionsstrømpe</a:t>
            </a:r>
            <a:endParaRPr sz="3500" b="0">
              <a:solidFill>
                <a:schemeClr val="bg1"/>
              </a:solidFill>
              <a:latin typeface="Calibri Light" panose="020F0302020204030204" pitchFamily="34" charset="0"/>
              <a:cs typeface="Calibri Light" panose="020F0302020204030204" pitchFamily="34" charset="0"/>
            </a:endParaRPr>
          </a:p>
        </p:txBody>
      </p:sp>
      <p:sp>
        <p:nvSpPr>
          <p:cNvPr id="3" name="object 3"/>
          <p:cNvSpPr txBox="1"/>
          <p:nvPr/>
        </p:nvSpPr>
        <p:spPr>
          <a:xfrm>
            <a:off x="677958" y="1817914"/>
            <a:ext cx="5119824" cy="3880880"/>
          </a:xfrm>
          <a:prstGeom prst="rect">
            <a:avLst/>
          </a:prstGeom>
        </p:spPr>
        <p:txBody>
          <a:bodyPr vert="horz" wrap="square" lIns="0" tIns="16329" rIns="0" bIns="0" rtlCol="0">
            <a:spAutoFit/>
          </a:bodyPr>
          <a:lstStyle/>
          <a:p>
            <a:pPr marL="16328" marR="6531">
              <a:lnSpc>
                <a:spcPct val="108300"/>
              </a:lnSpc>
              <a:spcBef>
                <a:spcPts val="129"/>
              </a:spcBef>
            </a:pPr>
            <a:r>
              <a:rPr sz="1300">
                <a:solidFill>
                  <a:srgbClr val="231F20"/>
                </a:solidFill>
                <a:latin typeface="Calibri Light" panose="020F0302020204030204" pitchFamily="34" charset="0"/>
                <a:cs typeface="Calibri Light" panose="020F0302020204030204" pitchFamily="34" charset="0"/>
              </a:rPr>
              <a:t>Omkring halvdelen af dem, der får en blodprop i benet, kan opleve milde til svære gener bagefter. Symptomerne vil typisk være smerter i benet, hævet ben, fortykket hud, brunlig misfarvning af underbenet og sår på skinnebenet.</a:t>
            </a:r>
            <a:endParaRPr sz="1300">
              <a:latin typeface="Calibri Light" panose="020F0302020204030204" pitchFamily="34" charset="0"/>
              <a:cs typeface="Calibri Light" panose="020F0302020204030204" pitchFamily="34" charset="0"/>
            </a:endParaRPr>
          </a:p>
          <a:p>
            <a:pPr>
              <a:lnSpc>
                <a:spcPct val="100000"/>
              </a:lnSpc>
            </a:pPr>
            <a:endParaRPr sz="1414">
              <a:latin typeface="Calibri Light" panose="020F0302020204030204" pitchFamily="34" charset="0"/>
              <a:cs typeface="Calibri Light" panose="020F0302020204030204" pitchFamily="34" charset="0"/>
            </a:endParaRPr>
          </a:p>
          <a:p>
            <a:pPr>
              <a:spcBef>
                <a:spcPts val="51"/>
              </a:spcBef>
            </a:pPr>
            <a:endParaRPr sz="1221">
              <a:latin typeface="Calibri Light" panose="020F0302020204030204" pitchFamily="34" charset="0"/>
              <a:cs typeface="Calibri Light" panose="020F0302020204030204" pitchFamily="34" charset="0"/>
            </a:endParaRPr>
          </a:p>
          <a:p>
            <a:pPr marL="16328"/>
            <a:r>
              <a:rPr sz="1700">
                <a:solidFill>
                  <a:srgbClr val="5094B6"/>
                </a:solidFill>
                <a:latin typeface="+mn-lt"/>
                <a:cs typeface="Calibri Light" panose="020F0302020204030204" pitchFamily="34" charset="0"/>
              </a:rPr>
              <a:t>Kompressionsstrømpe</a:t>
            </a:r>
          </a:p>
          <a:p>
            <a:pPr marL="16328" marR="48985">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Hvis du har symptomer fra din blodprop i benet, bør du bruge </a:t>
            </a:r>
            <a:r>
              <a:rPr sz="1300" err="1">
                <a:solidFill>
                  <a:srgbClr val="231F20"/>
                </a:solidFill>
                <a:latin typeface="Calibri Light" panose="020F0302020204030204" pitchFamily="34" charset="0"/>
                <a:cs typeface="Calibri Light" panose="020F0302020204030204" pitchFamily="34" charset="0"/>
              </a:rPr>
              <a:t>en</a:t>
            </a:r>
            <a:r>
              <a:rPr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kompressionsstrømpe</a:t>
            </a:r>
            <a:r>
              <a:rPr sz="1300">
                <a:solidFill>
                  <a:srgbClr val="231F20"/>
                </a:solidFill>
                <a:latin typeface="Calibri Light" panose="020F0302020204030204" pitchFamily="34" charset="0"/>
                <a:cs typeface="Calibri Light" panose="020F0302020204030204" pitchFamily="34" charset="0"/>
              </a:rPr>
              <a:t> op til knæet i dagtimerne.</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58782">
              <a:lnSpc>
                <a:spcPct val="108300"/>
              </a:lnSpc>
              <a:spcBef>
                <a:spcPts val="6"/>
              </a:spcBef>
            </a:pPr>
            <a:r>
              <a:rPr sz="1300">
                <a:solidFill>
                  <a:srgbClr val="231F20"/>
                </a:solidFill>
                <a:latin typeface="Calibri Light" panose="020F0302020204030204" pitchFamily="34" charset="0"/>
                <a:cs typeface="Calibri Light" panose="020F0302020204030204" pitchFamily="34" charset="0"/>
              </a:rPr>
              <a:t>Kompressionsstrømpen kan hjælpe dig af med </a:t>
            </a:r>
            <a:r>
              <a:rPr sz="1300" err="1">
                <a:solidFill>
                  <a:srgbClr val="231F20"/>
                </a:solidFill>
                <a:latin typeface="Calibri Light" panose="020F0302020204030204" pitchFamily="34" charset="0"/>
                <a:cs typeface="Calibri Light" panose="020F0302020204030204" pitchFamily="34" charset="0"/>
              </a:rPr>
              <a:t>hævelsen</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i </a:t>
            </a:r>
            <a:r>
              <a:rPr sz="1300" err="1">
                <a:solidFill>
                  <a:srgbClr val="231F20"/>
                </a:solidFill>
                <a:latin typeface="Calibri Light" panose="020F0302020204030204" pitchFamily="34" charset="0"/>
                <a:cs typeface="Calibri Light" panose="020F0302020204030204" pitchFamily="34" charset="0"/>
              </a:rPr>
              <a:t>benet</a:t>
            </a:r>
            <a:r>
              <a:rPr lang="da-DK" sz="1300">
                <a:solidFill>
                  <a:srgbClr val="231F20"/>
                </a:solidFill>
                <a:latin typeface="Calibri Light" panose="020F0302020204030204" pitchFamily="34" charset="0"/>
                <a:cs typeface="Calibri Light" panose="020F0302020204030204" pitchFamily="34" charset="0"/>
              </a:rPr>
              <a:t> og mindske smerter. Den mindsker også din risiko for </a:t>
            </a:r>
            <a:r>
              <a:rPr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varige</a:t>
            </a:r>
            <a:r>
              <a:rPr sz="1300">
                <a:solidFill>
                  <a:srgbClr val="231F20"/>
                </a:solidFill>
                <a:latin typeface="Calibri Light" panose="020F0302020204030204" pitchFamily="34" charset="0"/>
                <a:cs typeface="Calibri Light" panose="020F0302020204030204" pitchFamily="34" charset="0"/>
              </a:rPr>
              <a:t> gener i benet.</a:t>
            </a:r>
            <a:endParaRPr sz="1300">
              <a:latin typeface="Calibri Light" panose="020F0302020204030204" pitchFamily="34" charset="0"/>
              <a:cs typeface="Calibri Light" panose="020F0302020204030204" pitchFamily="34" charset="0"/>
            </a:endParaRPr>
          </a:p>
          <a:p>
            <a:pPr>
              <a:spcBef>
                <a:spcPts val="39"/>
              </a:spcBef>
            </a:pPr>
            <a:endParaRPr sz="1300">
              <a:latin typeface="Calibri Light" panose="020F0302020204030204" pitchFamily="34" charset="0"/>
              <a:cs typeface="Calibri Light" panose="020F0302020204030204" pitchFamily="34" charset="0"/>
            </a:endParaRPr>
          </a:p>
          <a:p>
            <a:pPr marL="16328" marR="7348">
              <a:lnSpc>
                <a:spcPct val="108300"/>
              </a:lnSpc>
              <a:spcBef>
                <a:spcPts val="6"/>
              </a:spcBef>
            </a:pPr>
            <a:r>
              <a:rPr sz="1300" err="1">
                <a:solidFill>
                  <a:srgbClr val="231F20"/>
                </a:solidFill>
                <a:latin typeface="Calibri Light" panose="020F0302020204030204" pitchFamily="34" charset="0"/>
                <a:cs typeface="Calibri Light" panose="020F0302020204030204" pitchFamily="34" charset="0"/>
              </a:rPr>
              <a:t>Kontakt</a:t>
            </a:r>
            <a:r>
              <a:rPr lang="da-DK" sz="1300">
                <a:solidFill>
                  <a:srgbClr val="231F20"/>
                </a:solidFill>
                <a:latin typeface="Calibri Light" panose="020F0302020204030204" pitchFamily="34" charset="0"/>
                <a:cs typeface="Calibri Light" panose="020F0302020204030204" pitchFamily="34" charset="0"/>
              </a:rPr>
              <a:t> </a:t>
            </a:r>
            <a:r>
              <a:rPr lang="da-DK" sz="1300" b="1">
                <a:solidFill>
                  <a:schemeClr val="tx1"/>
                </a:solidFill>
                <a:highlight>
                  <a:srgbClr val="FFFF00"/>
                </a:highlight>
                <a:latin typeface="Calibri Light" panose="020F0302020204030204" pitchFamily="34" charset="0"/>
                <a:cs typeface="Calibri Light" panose="020F0302020204030204" pitchFamily="34" charset="0"/>
              </a:rPr>
              <a:t>[indsæt navn på klinik] </a:t>
            </a:r>
            <a:r>
              <a:rPr lang="da-DK" sz="1300">
                <a:solidFill>
                  <a:schemeClr val="tx1"/>
                </a:solidFill>
                <a:highlight>
                  <a:srgbClr val="FFFF00"/>
                </a:highlight>
                <a:latin typeface="Calibri Light" panose="020F0302020204030204" pitchFamily="34" charset="0"/>
                <a:cs typeface="Calibri Light" panose="020F0302020204030204" pitchFamily="34" charset="0"/>
              </a:rPr>
              <a:t>på</a:t>
            </a:r>
            <a:r>
              <a:rPr lang="da-DK" sz="1300" b="1">
                <a:solidFill>
                  <a:schemeClr val="tx1"/>
                </a:solidFill>
                <a:highlight>
                  <a:srgbClr val="FFFF00"/>
                </a:highlight>
                <a:latin typeface="Calibri Light" panose="020F0302020204030204" pitchFamily="34" charset="0"/>
                <a:cs typeface="Calibri Light" panose="020F0302020204030204" pitchFamily="34" charset="0"/>
              </a:rPr>
              <a:t> </a:t>
            </a:r>
            <a:r>
              <a:rPr lang="da-DK" sz="1300" b="1" err="1">
                <a:solidFill>
                  <a:schemeClr val="tx1"/>
                </a:solidFill>
                <a:highlight>
                  <a:srgbClr val="FFFF00"/>
                </a:highlight>
                <a:latin typeface="Calibri Light" panose="020F0302020204030204" pitchFamily="34" charset="0"/>
                <a:cs typeface="Calibri Light" panose="020F0302020204030204" pitchFamily="34" charset="0"/>
              </a:rPr>
              <a:t>tlf</a:t>
            </a:r>
            <a:r>
              <a:rPr lang="da-DK" sz="1300" b="1">
                <a:solidFill>
                  <a:schemeClr val="tx1"/>
                </a:solidFill>
                <a:highlight>
                  <a:srgbClr val="FFFF00"/>
                </a:highlight>
                <a:latin typeface="Calibri Light" panose="020F0302020204030204" pitchFamily="34" charset="0"/>
                <a:cs typeface="Calibri Light" panose="020F0302020204030204" pitchFamily="34" charset="0"/>
              </a:rPr>
              <a:t>: [indsæt telefonnummer]</a:t>
            </a:r>
            <a:r>
              <a:rPr lang="da-DK" sz="1300">
                <a:solidFill>
                  <a:srgbClr val="231F20"/>
                </a:solidFill>
                <a:highlight>
                  <a:srgbClr val="FFFF00"/>
                </a:highlight>
                <a:latin typeface="Calibri Light" panose="020F0302020204030204" pitchFamily="34" charset="0"/>
                <a:cs typeface="Calibri Light" panose="020F0302020204030204" pitchFamily="34" charset="0"/>
              </a:rPr>
              <a:t>,</a:t>
            </a:r>
            <a:r>
              <a:rPr lang="da-DK" sz="1300" b="1">
                <a:solidFill>
                  <a:srgbClr val="231F20"/>
                </a:solidFill>
                <a:highlight>
                  <a:srgbClr val="FFFF00"/>
                </a:highlight>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hvis</a:t>
            </a:r>
            <a:r>
              <a:rPr sz="1300">
                <a:solidFill>
                  <a:srgbClr val="231F20"/>
                </a:solidFill>
                <a:latin typeface="Calibri Light" panose="020F0302020204030204" pitchFamily="34" charset="0"/>
                <a:cs typeface="Calibri Light" panose="020F0302020204030204" pitchFamily="34" charset="0"/>
              </a:rPr>
              <a:t> du oplever udfordringer med strømpen, fx hvis strømpen føles for lille eller stor, gnaver eller gør ondt at have på.</a:t>
            </a:r>
            <a:endParaRPr sz="1300">
              <a:latin typeface="Calibri Light" panose="020F0302020204030204" pitchFamily="34" charset="0"/>
              <a:cs typeface="Calibri Light" panose="020F0302020204030204" pitchFamily="34" charset="0"/>
            </a:endParaRPr>
          </a:p>
          <a:p>
            <a:pPr>
              <a:lnSpc>
                <a:spcPct val="100000"/>
              </a:lnSpc>
            </a:pPr>
            <a:endParaRPr sz="1414">
              <a:latin typeface="Calibri Light" panose="020F0302020204030204" pitchFamily="34" charset="0"/>
              <a:cs typeface="Calibri Light" panose="020F0302020204030204" pitchFamily="34" charset="0"/>
            </a:endParaRPr>
          </a:p>
          <a:p>
            <a:pPr>
              <a:spcBef>
                <a:spcPts val="51"/>
              </a:spcBef>
            </a:pPr>
            <a:endParaRPr sz="1221">
              <a:latin typeface="Calibri Light" panose="020F0302020204030204" pitchFamily="34" charset="0"/>
              <a:cs typeface="Calibri Light" panose="020F0302020204030204" pitchFamily="34" charset="0"/>
            </a:endParaRPr>
          </a:p>
        </p:txBody>
      </p:sp>
      <p:sp>
        <p:nvSpPr>
          <p:cNvPr id="4" name="object 4"/>
          <p:cNvSpPr/>
          <p:nvPr/>
        </p:nvSpPr>
        <p:spPr>
          <a:xfrm>
            <a:off x="6850292" y="1063175"/>
            <a:ext cx="0" cy="578848"/>
          </a:xfrm>
          <a:custGeom>
            <a:avLst/>
            <a:gdLst/>
            <a:ahLst/>
            <a:cxnLst/>
            <a:rect l="l" t="t" r="r" b="b"/>
            <a:pathLst>
              <a:path h="450215">
                <a:moveTo>
                  <a:pt x="0" y="0"/>
                </a:moveTo>
                <a:lnTo>
                  <a:pt x="0" y="449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 name="object 5"/>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6" name="object 6"/>
          <p:cNvSpPr txBox="1"/>
          <p:nvPr/>
        </p:nvSpPr>
        <p:spPr>
          <a:xfrm>
            <a:off x="353958" y="9312085"/>
            <a:ext cx="1581866" cy="201154"/>
          </a:xfrm>
          <a:prstGeom prst="rect">
            <a:avLst/>
          </a:prstGeom>
        </p:spPr>
        <p:txBody>
          <a:bodyPr vert="horz" wrap="square" lIns="0" tIns="16329" rIns="0" bIns="0" rtlCol="0">
            <a:spAutoFit/>
          </a:bodyPr>
          <a:lstStyle/>
          <a:p>
            <a:pPr marL="16328">
              <a:spcBef>
                <a:spcPts val="129"/>
              </a:spcBef>
            </a:pPr>
            <a:r>
              <a:rPr lang="da-DK" sz="1200" i="1">
                <a:solidFill>
                  <a:srgbClr val="5094B6"/>
                </a:solidFill>
                <a:latin typeface="Calibri Light" panose="020F0302020204030204" pitchFamily="34" charset="0"/>
                <a:cs typeface="Calibri Light" panose="020F0302020204030204" pitchFamily="34" charset="0"/>
              </a:rPr>
              <a:t>Kompressionsstrømpe</a:t>
            </a:r>
            <a:endParaRPr sz="1200" i="1">
              <a:solidFill>
                <a:srgbClr val="5094B6"/>
              </a:solidFill>
              <a:latin typeface="Calibri Light" panose="020F0302020204030204" pitchFamily="34" charset="0"/>
              <a:cs typeface="Calibri Light" panose="020F0302020204030204" pitchFamily="34" charset="0"/>
            </a:endParaRPr>
          </a:p>
        </p:txBody>
      </p:sp>
      <p:sp>
        <p:nvSpPr>
          <p:cNvPr id="7" name="object 7"/>
          <p:cNvSpPr txBox="1"/>
          <p:nvPr/>
        </p:nvSpPr>
        <p:spPr>
          <a:xfrm>
            <a:off x="4343400" y="9312085"/>
            <a:ext cx="1581866" cy="201154"/>
          </a:xfrm>
          <a:prstGeom prst="rect">
            <a:avLst/>
          </a:prstGeom>
        </p:spPr>
        <p:txBody>
          <a:bodyPr vert="horz" wrap="square" lIns="0" tIns="16329" rIns="0" bIns="0" rtlCol="0">
            <a:spAutoFit/>
          </a:bodyPr>
          <a:lstStyle/>
          <a:p>
            <a:pPr marL="16328" algn="r">
              <a:spcBef>
                <a:spcPts val="129"/>
              </a:spcBef>
            </a:pPr>
            <a:r>
              <a:rPr lang="da-DK" sz="1200" i="1">
                <a:solidFill>
                  <a:srgbClr val="5094B6"/>
                </a:solidFill>
                <a:latin typeface="Calibri Light" panose="020F0302020204030204" pitchFamily="34" charset="0"/>
                <a:cs typeface="Calibri Light" panose="020F0302020204030204" pitchFamily="34" charset="0"/>
              </a:rPr>
              <a:t>13</a:t>
            </a:r>
            <a:endParaRPr sz="1200" i="1">
              <a:solidFill>
                <a:srgbClr val="5094B6"/>
              </a:solidFill>
              <a:latin typeface="Calibri Light" panose="020F0302020204030204" pitchFamily="34" charset="0"/>
              <a:cs typeface="Calibri Light" panose="020F0302020204030204" pitchFamily="34" charset="0"/>
            </a:endParaRPr>
          </a:p>
        </p:txBody>
      </p:sp>
      <p:sp>
        <p:nvSpPr>
          <p:cNvPr id="8" name="object 5">
            <a:extLst>
              <a:ext uri="{FF2B5EF4-FFF2-40B4-BE49-F238E27FC236}">
                <a16:creationId xmlns:a16="http://schemas.microsoft.com/office/drawing/2014/main" id="{A41B7BBD-88C3-1049-9CD2-BF62A3F7D4C4}"/>
              </a:ext>
            </a:extLst>
          </p:cNvPr>
          <p:cNvSpPr/>
          <p:nvPr/>
        </p:nvSpPr>
        <p:spPr>
          <a:xfrm>
            <a:off x="677958" y="618504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6">
            <a:extLst>
              <a:ext uri="{FF2B5EF4-FFF2-40B4-BE49-F238E27FC236}">
                <a16:creationId xmlns:a16="http://schemas.microsoft.com/office/drawing/2014/main" id="{4789E344-8640-9449-B3D5-4C21B7C50B94}"/>
              </a:ext>
            </a:extLst>
          </p:cNvPr>
          <p:cNvSpPr/>
          <p:nvPr/>
        </p:nvSpPr>
        <p:spPr>
          <a:xfrm>
            <a:off x="677958" y="6609585"/>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7">
            <a:extLst>
              <a:ext uri="{FF2B5EF4-FFF2-40B4-BE49-F238E27FC236}">
                <a16:creationId xmlns:a16="http://schemas.microsoft.com/office/drawing/2014/main" id="{DBCE6741-5EF7-944A-A640-CD4F622DE627}"/>
              </a:ext>
            </a:extLst>
          </p:cNvPr>
          <p:cNvSpPr/>
          <p:nvPr/>
        </p:nvSpPr>
        <p:spPr>
          <a:xfrm>
            <a:off x="677958" y="7034128"/>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8">
            <a:extLst>
              <a:ext uri="{FF2B5EF4-FFF2-40B4-BE49-F238E27FC236}">
                <a16:creationId xmlns:a16="http://schemas.microsoft.com/office/drawing/2014/main" id="{DC0671F0-2AEE-C546-B3DD-E85C387D4454}"/>
              </a:ext>
            </a:extLst>
          </p:cNvPr>
          <p:cNvSpPr/>
          <p:nvPr/>
        </p:nvSpPr>
        <p:spPr>
          <a:xfrm>
            <a:off x="677958" y="7458671"/>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9">
            <a:extLst>
              <a:ext uri="{FF2B5EF4-FFF2-40B4-BE49-F238E27FC236}">
                <a16:creationId xmlns:a16="http://schemas.microsoft.com/office/drawing/2014/main" id="{AF71F0F6-F4FA-DE4A-A0A7-8D127FAA42CD}"/>
              </a:ext>
            </a:extLst>
          </p:cNvPr>
          <p:cNvSpPr/>
          <p:nvPr/>
        </p:nvSpPr>
        <p:spPr>
          <a:xfrm>
            <a:off x="677958" y="788321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0">
            <a:extLst>
              <a:ext uri="{FF2B5EF4-FFF2-40B4-BE49-F238E27FC236}">
                <a16:creationId xmlns:a16="http://schemas.microsoft.com/office/drawing/2014/main" id="{BFAC28BF-087D-8042-9C22-3044072061AA}"/>
              </a:ext>
            </a:extLst>
          </p:cNvPr>
          <p:cNvSpPr/>
          <p:nvPr/>
        </p:nvSpPr>
        <p:spPr>
          <a:xfrm>
            <a:off x="677958" y="830775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 name="object 11">
            <a:extLst>
              <a:ext uri="{FF2B5EF4-FFF2-40B4-BE49-F238E27FC236}">
                <a16:creationId xmlns:a16="http://schemas.microsoft.com/office/drawing/2014/main" id="{064F404E-3E37-A04F-8876-EECAB3B357F0}"/>
              </a:ext>
            </a:extLst>
          </p:cNvPr>
          <p:cNvSpPr/>
          <p:nvPr/>
        </p:nvSpPr>
        <p:spPr>
          <a:xfrm>
            <a:off x="677958" y="873229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6" name="object 14">
            <a:extLst>
              <a:ext uri="{FF2B5EF4-FFF2-40B4-BE49-F238E27FC236}">
                <a16:creationId xmlns:a16="http://schemas.microsoft.com/office/drawing/2014/main" id="{ABE8219C-DFE3-8C41-871C-209C01E29AD5}"/>
              </a:ext>
            </a:extLst>
          </p:cNvPr>
          <p:cNvSpPr txBox="1"/>
          <p:nvPr/>
        </p:nvSpPr>
        <p:spPr>
          <a:xfrm>
            <a:off x="677957" y="5685389"/>
            <a:ext cx="550273" cy="27809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Noter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p:nvPr/>
        </p:nvSpPr>
        <p:spPr>
          <a:xfrm>
            <a:off x="353958" y="9312085"/>
            <a:ext cx="198392" cy="204360"/>
          </a:xfrm>
          <a:prstGeom prst="rect">
            <a:avLst/>
          </a:prstGeom>
        </p:spPr>
        <p:txBody>
          <a:bodyPr vert="horz" wrap="square" lIns="0" tIns="16329" rIns="0" bIns="0" rtlCol="0">
            <a:spAutoFit/>
          </a:bodyPr>
          <a:lstStyle/>
          <a:p>
            <a:pPr marL="16328">
              <a:spcBef>
                <a:spcPts val="129"/>
              </a:spcBef>
            </a:pPr>
            <a:r>
              <a:rPr lang="da-DK" sz="1200" i="1">
                <a:solidFill>
                  <a:srgbClr val="5094B6"/>
                </a:solidFill>
                <a:latin typeface="Calibri Light" panose="020F0302020204030204" pitchFamily="34" charset="0"/>
                <a:cs typeface="Calibri Light" panose="020F0302020204030204" pitchFamily="34" charset="0"/>
              </a:rPr>
              <a:t>14</a:t>
            </a:r>
            <a:endParaRPr sz="1200" i="1">
              <a:solidFill>
                <a:srgbClr val="5094B6"/>
              </a:solidFill>
              <a:latin typeface="Calibri Light" panose="020F0302020204030204" pitchFamily="34" charset="0"/>
              <a:cs typeface="Calibri Light" panose="020F0302020204030204" pitchFamily="34" charset="0"/>
            </a:endParaRPr>
          </a:p>
        </p:txBody>
      </p:sp>
      <p:sp>
        <p:nvSpPr>
          <p:cNvPr id="8" name="object 8"/>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2">
            <a:extLst>
              <a:ext uri="{FF2B5EF4-FFF2-40B4-BE49-F238E27FC236}">
                <a16:creationId xmlns:a16="http://schemas.microsoft.com/office/drawing/2014/main" id="{06593A91-B7D5-C14F-AEF3-102B47645209}"/>
              </a:ext>
            </a:extLst>
          </p:cNvPr>
          <p:cNvSpPr txBox="1"/>
          <p:nvPr/>
        </p:nvSpPr>
        <p:spPr>
          <a:xfrm>
            <a:off x="648001" y="1019717"/>
            <a:ext cx="5258128" cy="1540560"/>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Venepumpeøvelser</a:t>
            </a:r>
          </a:p>
          <a:p>
            <a:pPr marL="16328" marR="6531">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Er du generet af smerter og hævelse i benet, kan du med fordel begynde stille og roligt med at lave venepumpeøvelser. Disse øvelser kan mindske smerte og hævelse, fordi de hjælper tilbageløbet af blod fra ben til hjerte. Det kan være en fordel at træne med kompressionsstrømper. Du kan med fordel lave øvelserne flere gange i løbet af dagen.</a:t>
            </a:r>
            <a:endParaRPr sz="1300">
              <a:latin typeface="Calibri Light" panose="020F0302020204030204" pitchFamily="34" charset="0"/>
              <a:cs typeface="Calibri Light" panose="020F0302020204030204" pitchFamily="34" charset="0"/>
            </a:endParaRPr>
          </a:p>
        </p:txBody>
      </p:sp>
      <p:sp>
        <p:nvSpPr>
          <p:cNvPr id="70" name="object 62">
            <a:extLst>
              <a:ext uri="{FF2B5EF4-FFF2-40B4-BE49-F238E27FC236}">
                <a16:creationId xmlns:a16="http://schemas.microsoft.com/office/drawing/2014/main" id="{09618779-B1BE-4447-A50C-C83A6EBE0D2C}"/>
              </a:ext>
            </a:extLst>
          </p:cNvPr>
          <p:cNvSpPr txBox="1"/>
          <p:nvPr/>
        </p:nvSpPr>
        <p:spPr>
          <a:xfrm>
            <a:off x="3368944" y="3140130"/>
            <a:ext cx="2537186" cy="3444625"/>
          </a:xfrm>
          <a:prstGeom prst="rect">
            <a:avLst/>
          </a:prstGeom>
        </p:spPr>
        <p:txBody>
          <a:bodyPr vert="horz" wrap="square" lIns="0" tIns="111851" rIns="0" bIns="0" rtlCol="0">
            <a:spAutoFit/>
          </a:bodyPr>
          <a:lstStyle/>
          <a:p>
            <a:pPr marL="16328">
              <a:spcBef>
                <a:spcPts val="881"/>
              </a:spcBef>
              <a:spcAft>
                <a:spcPts val="771"/>
              </a:spcAft>
            </a:pPr>
            <a:r>
              <a:rPr sz="1200">
                <a:solidFill>
                  <a:srgbClr val="5094B6"/>
                </a:solidFill>
                <a:latin typeface="+mj-lt"/>
                <a:cs typeface="Calibri Light" panose="020F0302020204030204" pitchFamily="34" charset="0"/>
              </a:rPr>
              <a:t>Øvelse 1:</a:t>
            </a:r>
          </a:p>
          <a:p>
            <a:pPr marL="16328" marR="13879">
              <a:spcBef>
                <a:spcPts val="726"/>
              </a:spcBef>
              <a:spcAft>
                <a:spcPts val="771"/>
              </a:spcAft>
            </a:pPr>
            <a:r>
              <a:rPr sz="1200">
                <a:solidFill>
                  <a:schemeClr val="tx1"/>
                </a:solidFill>
                <a:latin typeface="Calibri Light" panose="020F0302020204030204" pitchFamily="34" charset="0"/>
                <a:cs typeface="Calibri Light" panose="020F0302020204030204" pitchFamily="34" charset="0"/>
              </a:rPr>
              <a:t>Læg dig på ryggen med bøjede ben og tag et par </a:t>
            </a:r>
            <a:r>
              <a:rPr sz="1200" err="1">
                <a:solidFill>
                  <a:schemeClr val="tx1"/>
                </a:solidFill>
                <a:latin typeface="Calibri Light" panose="020F0302020204030204" pitchFamily="34" charset="0"/>
                <a:cs typeface="Calibri Light" panose="020F0302020204030204" pitchFamily="34" charset="0"/>
              </a:rPr>
              <a:t>dybe</a:t>
            </a:r>
            <a:r>
              <a:rPr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vejrtrækninger</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endParaRPr lang="da-DK" sz="1200">
              <a:solidFill>
                <a:schemeClr val="tx1"/>
              </a:solidFill>
              <a:latin typeface="Calibri Light" panose="020F0302020204030204" pitchFamily="34" charset="0"/>
              <a:cs typeface="Calibri Light" panose="020F0302020204030204" pitchFamily="34" charset="0"/>
            </a:endParaRPr>
          </a:p>
          <a:p>
            <a:pPr marL="16328" marR="13879">
              <a:spcBef>
                <a:spcPts val="726"/>
              </a:spcBef>
              <a:spcAft>
                <a:spcPts val="771"/>
              </a:spcAft>
            </a:pPr>
            <a:r>
              <a:rPr sz="1200" err="1">
                <a:solidFill>
                  <a:schemeClr val="tx1"/>
                </a:solidFill>
                <a:latin typeface="Calibri Light" panose="020F0302020204030204" pitchFamily="34" charset="0"/>
                <a:cs typeface="Calibri Light" panose="020F0302020204030204" pitchFamily="34" charset="0"/>
              </a:rPr>
              <a:t>Løft</a:t>
            </a:r>
            <a:r>
              <a:rPr sz="1200">
                <a:solidFill>
                  <a:schemeClr val="tx1"/>
                </a:solidFill>
                <a:latin typeface="Calibri Light" panose="020F0302020204030204" pitchFamily="34" charset="0"/>
                <a:cs typeface="Calibri Light" panose="020F0302020204030204" pitchFamily="34" charset="0"/>
              </a:rPr>
              <a:t> bagdelen så højt, du kan, hold løftet et øjeblik og sænk så </a:t>
            </a:r>
            <a:r>
              <a:rPr sz="1200" err="1">
                <a:solidFill>
                  <a:schemeClr val="tx1"/>
                </a:solidFill>
                <a:latin typeface="Calibri Light" panose="020F0302020204030204" pitchFamily="34" charset="0"/>
                <a:cs typeface="Calibri Light" panose="020F0302020204030204" pitchFamily="34" charset="0"/>
              </a:rPr>
              <a:t>bagdelen</a:t>
            </a:r>
            <a:r>
              <a:rPr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igen</a:t>
            </a:r>
            <a:r>
              <a:rPr lang="da-DK" sz="1200">
                <a:solidFill>
                  <a:schemeClr val="tx1"/>
                </a:solidFill>
                <a:latin typeface="Calibri Light" panose="020F0302020204030204" pitchFamily="34" charset="0"/>
                <a:cs typeface="Calibri Light" panose="020F0302020204030204" pitchFamily="34" charset="0"/>
              </a:rPr>
              <a:t>.</a:t>
            </a:r>
          </a:p>
          <a:p>
            <a:pPr marL="16328" marR="13879">
              <a:spcBef>
                <a:spcPts val="726"/>
              </a:spcBef>
              <a:spcAft>
                <a:spcPts val="771"/>
              </a:spcAft>
            </a:pPr>
            <a:r>
              <a:rPr sz="1200" err="1">
                <a:solidFill>
                  <a:schemeClr val="tx1"/>
                </a:solidFill>
                <a:latin typeface="Calibri Light" panose="020F0302020204030204" pitchFamily="34" charset="0"/>
                <a:cs typeface="Calibri Light" panose="020F0302020204030204" pitchFamily="34" charset="0"/>
              </a:rPr>
              <a:t>Gentag</a:t>
            </a:r>
            <a:r>
              <a:rPr sz="1200">
                <a:solidFill>
                  <a:schemeClr val="tx1"/>
                </a:solidFill>
                <a:latin typeface="Calibri Light" panose="020F0302020204030204" pitchFamily="34" charset="0"/>
                <a:cs typeface="Calibri Light" panose="020F0302020204030204" pitchFamily="34" charset="0"/>
              </a:rPr>
              <a:t> 5-10 </a:t>
            </a:r>
            <a:r>
              <a:rPr sz="1200" err="1">
                <a:solidFill>
                  <a:schemeClr val="tx1"/>
                </a:solidFill>
                <a:latin typeface="Calibri Light" panose="020F0302020204030204" pitchFamily="34" charset="0"/>
                <a:cs typeface="Calibri Light" panose="020F0302020204030204" pitchFamily="34" charset="0"/>
              </a:rPr>
              <a:t>gange</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p>
          <a:p>
            <a:pPr>
              <a:spcBef>
                <a:spcPts val="58"/>
              </a:spcBef>
              <a:spcAft>
                <a:spcPts val="771"/>
              </a:spcAft>
            </a:pPr>
            <a:endParaRPr lang="da-DK" sz="1200">
              <a:solidFill>
                <a:srgbClr val="5094B6"/>
              </a:solidFill>
              <a:latin typeface="Calibri Light" panose="020F0302020204030204" pitchFamily="34" charset="0"/>
              <a:cs typeface="Calibri Light" panose="020F0302020204030204" pitchFamily="34" charset="0"/>
            </a:endParaRPr>
          </a:p>
          <a:p>
            <a:pPr>
              <a:spcBef>
                <a:spcPts val="58"/>
              </a:spcBef>
              <a:spcAft>
                <a:spcPts val="771"/>
              </a:spcAft>
            </a:pPr>
            <a:endParaRPr sz="1200">
              <a:solidFill>
                <a:srgbClr val="5094B6"/>
              </a:solidFill>
              <a:latin typeface="Calibri Light" panose="020F0302020204030204" pitchFamily="34" charset="0"/>
              <a:cs typeface="Calibri Light" panose="020F0302020204030204" pitchFamily="34" charset="0"/>
            </a:endParaRPr>
          </a:p>
          <a:p>
            <a:pPr marL="16328">
              <a:spcAft>
                <a:spcPts val="771"/>
              </a:spcAft>
            </a:pPr>
            <a:r>
              <a:rPr sz="1200">
                <a:solidFill>
                  <a:srgbClr val="5094B6"/>
                </a:solidFill>
                <a:latin typeface="+mj-lt"/>
                <a:cs typeface="Calibri Light" panose="020F0302020204030204" pitchFamily="34" charset="0"/>
              </a:rPr>
              <a:t>Øvelse 2:</a:t>
            </a:r>
          </a:p>
          <a:p>
            <a:pPr marL="16328" marR="324934">
              <a:spcAft>
                <a:spcPts val="771"/>
              </a:spcAft>
            </a:pPr>
            <a:r>
              <a:rPr sz="1200">
                <a:solidFill>
                  <a:schemeClr val="tx1"/>
                </a:solidFill>
                <a:latin typeface="Calibri Light" panose="020F0302020204030204" pitchFamily="34" charset="0"/>
                <a:cs typeface="Calibri Light" panose="020F0302020204030204" pitchFamily="34" charset="0"/>
              </a:rPr>
              <a:t>Løft det ene ben op mod </a:t>
            </a:r>
            <a:r>
              <a:rPr sz="1200" err="1">
                <a:solidFill>
                  <a:schemeClr val="tx1"/>
                </a:solidFill>
                <a:latin typeface="Calibri Light" panose="020F0302020204030204" pitchFamily="34" charset="0"/>
                <a:cs typeface="Calibri Light" panose="020F0302020204030204" pitchFamily="34" charset="0"/>
              </a:rPr>
              <a:t>loftet</a:t>
            </a:r>
            <a:r>
              <a:rPr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og</a:t>
            </a:r>
            <a:r>
              <a:rPr lang="da-DK"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stræk</a:t>
            </a:r>
            <a:r>
              <a:rPr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knæet</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endParaRPr lang="da-DK" sz="1200">
              <a:solidFill>
                <a:schemeClr val="tx1"/>
              </a:solidFill>
              <a:latin typeface="Calibri Light" panose="020F0302020204030204" pitchFamily="34" charset="0"/>
              <a:cs typeface="Calibri Light" panose="020F0302020204030204" pitchFamily="34" charset="0"/>
            </a:endParaRPr>
          </a:p>
          <a:p>
            <a:pPr marL="16328" marR="324934">
              <a:spcAft>
                <a:spcPts val="771"/>
              </a:spcAft>
            </a:pPr>
            <a:r>
              <a:rPr sz="1200" err="1">
                <a:solidFill>
                  <a:schemeClr val="tx1"/>
                </a:solidFill>
                <a:latin typeface="Calibri Light" panose="020F0302020204030204" pitchFamily="34" charset="0"/>
                <a:cs typeface="Calibri Light" panose="020F0302020204030204" pitchFamily="34" charset="0"/>
              </a:rPr>
              <a:t>Gentag</a:t>
            </a:r>
            <a:r>
              <a:rPr sz="1200">
                <a:solidFill>
                  <a:schemeClr val="tx1"/>
                </a:solidFill>
                <a:latin typeface="Calibri Light" panose="020F0302020204030204" pitchFamily="34" charset="0"/>
                <a:cs typeface="Calibri Light" panose="020F0302020204030204" pitchFamily="34" charset="0"/>
              </a:rPr>
              <a:t> 5-10 gange med </a:t>
            </a:r>
            <a:r>
              <a:rPr sz="1200" err="1">
                <a:solidFill>
                  <a:schemeClr val="tx1"/>
                </a:solidFill>
                <a:latin typeface="Calibri Light" panose="020F0302020204030204" pitchFamily="34" charset="0"/>
                <a:cs typeface="Calibri Light" panose="020F0302020204030204" pitchFamily="34" charset="0"/>
              </a:rPr>
              <a:t>hvert</a:t>
            </a:r>
            <a:r>
              <a:rPr sz="1200">
                <a:solidFill>
                  <a:schemeClr val="tx1"/>
                </a:solidFill>
                <a:latin typeface="Calibri Light" panose="020F0302020204030204" pitchFamily="34" charset="0"/>
                <a:cs typeface="Calibri Light" panose="020F0302020204030204" pitchFamily="34" charset="0"/>
              </a:rPr>
              <a:t> ben</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p>
        </p:txBody>
      </p:sp>
      <p:sp>
        <p:nvSpPr>
          <p:cNvPr id="71" name="object 63">
            <a:extLst>
              <a:ext uri="{FF2B5EF4-FFF2-40B4-BE49-F238E27FC236}">
                <a16:creationId xmlns:a16="http://schemas.microsoft.com/office/drawing/2014/main" id="{3D54F978-93C8-DE4F-9AF4-0FFE50A8A630}"/>
              </a:ext>
            </a:extLst>
          </p:cNvPr>
          <p:cNvSpPr txBox="1"/>
          <p:nvPr/>
        </p:nvSpPr>
        <p:spPr>
          <a:xfrm>
            <a:off x="3363196" y="6957734"/>
            <a:ext cx="2562070" cy="1387651"/>
          </a:xfrm>
          <a:prstGeom prst="rect">
            <a:avLst/>
          </a:prstGeom>
        </p:spPr>
        <p:txBody>
          <a:bodyPr vert="horz" wrap="square" lIns="0" tIns="111851" rIns="0" bIns="0" rtlCol="0">
            <a:spAutoFit/>
          </a:bodyPr>
          <a:lstStyle/>
          <a:p>
            <a:pPr marL="16328">
              <a:spcBef>
                <a:spcPts val="881"/>
              </a:spcBef>
              <a:spcAft>
                <a:spcPts val="771"/>
              </a:spcAft>
            </a:pPr>
            <a:r>
              <a:rPr sz="1200">
                <a:solidFill>
                  <a:srgbClr val="5094B6"/>
                </a:solidFill>
                <a:latin typeface="+mj-lt"/>
                <a:cs typeface="Calibri Light" panose="020F0302020204030204" pitchFamily="34" charset="0"/>
              </a:rPr>
              <a:t>Øvelse 3:</a:t>
            </a:r>
          </a:p>
          <a:p>
            <a:pPr marL="16328" marR="6531">
              <a:spcAft>
                <a:spcPts val="771"/>
              </a:spcAft>
            </a:pPr>
            <a:r>
              <a:rPr sz="1200">
                <a:solidFill>
                  <a:schemeClr val="tx1"/>
                </a:solidFill>
                <a:latin typeface="Calibri Light" panose="020F0302020204030204" pitchFamily="34" charset="0"/>
                <a:cs typeface="Calibri Light" panose="020F0302020204030204" pitchFamily="34" charset="0"/>
              </a:rPr>
              <a:t>Hold benet i en strakt position op mod </a:t>
            </a:r>
            <a:r>
              <a:rPr sz="1200" err="1">
                <a:solidFill>
                  <a:schemeClr val="tx1"/>
                </a:solidFill>
                <a:latin typeface="Calibri Light" panose="020F0302020204030204" pitchFamily="34" charset="0"/>
                <a:cs typeface="Calibri Light" panose="020F0302020204030204" pitchFamily="34" charset="0"/>
              </a:rPr>
              <a:t>loftet</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endParaRPr lang="da-DK" sz="1200">
              <a:solidFill>
                <a:schemeClr val="tx1"/>
              </a:solidFill>
              <a:latin typeface="Calibri Light" panose="020F0302020204030204" pitchFamily="34" charset="0"/>
              <a:cs typeface="Calibri Light" panose="020F0302020204030204" pitchFamily="34" charset="0"/>
            </a:endParaRPr>
          </a:p>
          <a:p>
            <a:pPr marL="16328" marR="6531">
              <a:spcAft>
                <a:spcPts val="771"/>
              </a:spcAft>
            </a:pPr>
            <a:r>
              <a:rPr sz="1200" err="1">
                <a:solidFill>
                  <a:schemeClr val="tx1"/>
                </a:solidFill>
                <a:latin typeface="Calibri Light" panose="020F0302020204030204" pitchFamily="34" charset="0"/>
                <a:cs typeface="Calibri Light" panose="020F0302020204030204" pitchFamily="34" charset="0"/>
              </a:rPr>
              <a:t>Bøj</a:t>
            </a:r>
            <a:r>
              <a:rPr sz="1200">
                <a:solidFill>
                  <a:schemeClr val="tx1"/>
                </a:solidFill>
                <a:latin typeface="Calibri Light" panose="020F0302020204030204" pitchFamily="34" charset="0"/>
                <a:cs typeface="Calibri Light" panose="020F0302020204030204" pitchFamily="34" charset="0"/>
              </a:rPr>
              <a:t> og stræk </a:t>
            </a:r>
            <a:r>
              <a:rPr sz="1200" err="1">
                <a:solidFill>
                  <a:schemeClr val="tx1"/>
                </a:solidFill>
                <a:latin typeface="Calibri Light" panose="020F0302020204030204" pitchFamily="34" charset="0"/>
                <a:cs typeface="Calibri Light" panose="020F0302020204030204" pitchFamily="34" charset="0"/>
              </a:rPr>
              <a:t>i</a:t>
            </a:r>
            <a:r>
              <a:rPr sz="1200">
                <a:solidFill>
                  <a:schemeClr val="tx1"/>
                </a:solidFill>
                <a:latin typeface="Calibri Light" panose="020F0302020204030204" pitchFamily="34" charset="0"/>
                <a:cs typeface="Calibri Light" panose="020F0302020204030204" pitchFamily="34" charset="0"/>
              </a:rPr>
              <a:t> </a:t>
            </a:r>
            <a:r>
              <a:rPr sz="1200" err="1">
                <a:solidFill>
                  <a:schemeClr val="tx1"/>
                </a:solidFill>
                <a:latin typeface="Calibri Light" panose="020F0302020204030204" pitchFamily="34" charset="0"/>
                <a:cs typeface="Calibri Light" panose="020F0302020204030204" pitchFamily="34" charset="0"/>
              </a:rPr>
              <a:t>fodleddet</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endParaRPr lang="da-DK" sz="1200">
              <a:solidFill>
                <a:schemeClr val="tx1"/>
              </a:solidFill>
              <a:latin typeface="Calibri Light" panose="020F0302020204030204" pitchFamily="34" charset="0"/>
              <a:cs typeface="Calibri Light" panose="020F0302020204030204" pitchFamily="34" charset="0"/>
            </a:endParaRPr>
          </a:p>
          <a:p>
            <a:pPr marL="16328" marR="6531">
              <a:spcAft>
                <a:spcPts val="771"/>
              </a:spcAft>
            </a:pPr>
            <a:r>
              <a:rPr sz="1200" err="1">
                <a:solidFill>
                  <a:schemeClr val="tx1"/>
                </a:solidFill>
                <a:latin typeface="Calibri Light" panose="020F0302020204030204" pitchFamily="34" charset="0"/>
                <a:cs typeface="Calibri Light" panose="020F0302020204030204" pitchFamily="34" charset="0"/>
              </a:rPr>
              <a:t>Gentag</a:t>
            </a:r>
            <a:r>
              <a:rPr sz="1200">
                <a:solidFill>
                  <a:schemeClr val="tx1"/>
                </a:solidFill>
                <a:latin typeface="Calibri Light" panose="020F0302020204030204" pitchFamily="34" charset="0"/>
                <a:cs typeface="Calibri Light" panose="020F0302020204030204" pitchFamily="34" charset="0"/>
              </a:rPr>
              <a:t> 5-10 gange med </a:t>
            </a:r>
            <a:r>
              <a:rPr sz="1200" err="1">
                <a:solidFill>
                  <a:schemeClr val="tx1"/>
                </a:solidFill>
                <a:latin typeface="Calibri Light" panose="020F0302020204030204" pitchFamily="34" charset="0"/>
                <a:cs typeface="Calibri Light" panose="020F0302020204030204" pitchFamily="34" charset="0"/>
              </a:rPr>
              <a:t>hvert</a:t>
            </a:r>
            <a:r>
              <a:rPr sz="1200">
                <a:solidFill>
                  <a:schemeClr val="tx1"/>
                </a:solidFill>
                <a:latin typeface="Calibri Light" panose="020F0302020204030204" pitchFamily="34" charset="0"/>
                <a:cs typeface="Calibri Light" panose="020F0302020204030204" pitchFamily="34" charset="0"/>
              </a:rPr>
              <a:t> ben</a:t>
            </a:r>
            <a:r>
              <a:rPr lang="da-DK" sz="1200">
                <a:solidFill>
                  <a:schemeClr val="tx1"/>
                </a:solidFill>
                <a:latin typeface="Calibri Light" panose="020F0302020204030204" pitchFamily="34" charset="0"/>
                <a:cs typeface="Calibri Light" panose="020F0302020204030204" pitchFamily="34" charset="0"/>
              </a:rPr>
              <a:t>.</a:t>
            </a:r>
            <a:r>
              <a:rPr sz="1200">
                <a:solidFill>
                  <a:schemeClr val="tx1"/>
                </a:solidFill>
                <a:latin typeface="Calibri Light" panose="020F0302020204030204" pitchFamily="34" charset="0"/>
                <a:cs typeface="Calibri Light" panose="020F0302020204030204" pitchFamily="34" charset="0"/>
              </a:rPr>
              <a:t> </a:t>
            </a:r>
          </a:p>
        </p:txBody>
      </p:sp>
      <p:pic>
        <p:nvPicPr>
          <p:cNvPr id="72" name="Grafik 71">
            <a:extLst>
              <a:ext uri="{FF2B5EF4-FFF2-40B4-BE49-F238E27FC236}">
                <a16:creationId xmlns:a16="http://schemas.microsoft.com/office/drawing/2014/main" id="{5C6595DF-9C7D-F54E-B28F-25F57D4AC4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7162" y="3634970"/>
            <a:ext cx="2335700" cy="1083088"/>
          </a:xfrm>
          <a:prstGeom prst="rect">
            <a:avLst/>
          </a:prstGeom>
        </p:spPr>
      </p:pic>
      <p:pic>
        <p:nvPicPr>
          <p:cNvPr id="73" name="Grafik 72">
            <a:extLst>
              <a:ext uri="{FF2B5EF4-FFF2-40B4-BE49-F238E27FC236}">
                <a16:creationId xmlns:a16="http://schemas.microsoft.com/office/drawing/2014/main" id="{BE9D528F-59DA-224A-B119-FB2A005F9D6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08924" y="5338723"/>
            <a:ext cx="2338852" cy="1112841"/>
          </a:xfrm>
          <a:prstGeom prst="rect">
            <a:avLst/>
          </a:prstGeom>
        </p:spPr>
      </p:pic>
      <p:pic>
        <p:nvPicPr>
          <p:cNvPr id="74" name="Grafik 73">
            <a:extLst>
              <a:ext uri="{FF2B5EF4-FFF2-40B4-BE49-F238E27FC236}">
                <a16:creationId xmlns:a16="http://schemas.microsoft.com/office/drawing/2014/main" id="{BFAA7A10-3192-3745-9E05-BD82016544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2952" y="6939398"/>
            <a:ext cx="2376086" cy="137008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833CA78-F943-573B-88F1-32F3B7534628}"/>
              </a:ext>
            </a:extLst>
          </p:cNvPr>
          <p:cNvSpPr/>
          <p:nvPr/>
        </p:nvSpPr>
        <p:spPr>
          <a:xfrm>
            <a:off x="0" y="0"/>
            <a:ext cx="6858000" cy="4443819"/>
          </a:xfrm>
          <a:custGeom>
            <a:avLst/>
            <a:gdLst/>
            <a:ahLst/>
            <a:cxnLst/>
            <a:rect l="l" t="t" r="r" b="b"/>
            <a:pathLst>
              <a:path w="5321935" h="3456304">
                <a:moveTo>
                  <a:pt x="5321642" y="0"/>
                </a:moveTo>
                <a:lnTo>
                  <a:pt x="0" y="0"/>
                </a:lnTo>
                <a:lnTo>
                  <a:pt x="0" y="3456000"/>
                </a:lnTo>
                <a:lnTo>
                  <a:pt x="5321642" y="3456000"/>
                </a:lnTo>
                <a:lnTo>
                  <a:pt x="5321642" y="0"/>
                </a:lnTo>
                <a:close/>
              </a:path>
            </a:pathLst>
          </a:custGeom>
          <a:solidFill>
            <a:srgbClr val="5094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0" name="object 2">
            <a:extLst>
              <a:ext uri="{FF2B5EF4-FFF2-40B4-BE49-F238E27FC236}">
                <a16:creationId xmlns:a16="http://schemas.microsoft.com/office/drawing/2014/main" id="{01A175EB-939B-4FFC-B5F8-3173C3156465}"/>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499197" y="1013252"/>
            <a:ext cx="5852258" cy="561704"/>
          </a:xfrm>
          <a:prstGeom prst="rect">
            <a:avLst/>
          </a:prstGeom>
        </p:spPr>
        <p:txBody>
          <a:bodyPr vert="horz" wrap="square" lIns="0" tIns="16329" rIns="0" bIns="0" rtlCol="0">
            <a:spAutoFit/>
          </a:bodyPr>
          <a:lstStyle/>
          <a:p>
            <a:pPr marL="455562">
              <a:spcBef>
                <a:spcPts val="129"/>
              </a:spcBef>
            </a:pPr>
            <a:r>
              <a:rPr sz="3500" b="0">
                <a:solidFill>
                  <a:schemeClr val="bg1"/>
                </a:solidFill>
                <a:latin typeface="Calibri Light" panose="020F0302020204030204" pitchFamily="34" charset="0"/>
                <a:cs typeface="Calibri Light" panose="020F0302020204030204" pitchFamily="34" charset="0"/>
              </a:rPr>
              <a:t>Tilbage til hverdagen</a:t>
            </a:r>
          </a:p>
        </p:txBody>
      </p:sp>
      <p:sp>
        <p:nvSpPr>
          <p:cNvPr id="5" name="object 5"/>
          <p:cNvSpPr txBox="1"/>
          <p:nvPr/>
        </p:nvSpPr>
        <p:spPr>
          <a:xfrm>
            <a:off x="909384" y="9312085"/>
            <a:ext cx="1452815" cy="204360"/>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200" b="0" i="1" u="none" strike="noStrike" kern="0" cap="none" spc="0" normalizeH="0" baseline="0" noProof="0">
                <a:ln>
                  <a:noFill/>
                </a:ln>
                <a:solidFill>
                  <a:srgbClr val="5094B6"/>
                </a:solidFill>
                <a:effectLst/>
                <a:uLnTx/>
                <a:uFillTx/>
                <a:latin typeface="Calibri Light" panose="020F0302020204030204" pitchFamily="34" charset="0"/>
                <a:cs typeface="Calibri Light" panose="020F0302020204030204" pitchFamily="34" charset="0"/>
              </a:rPr>
              <a:t>Tilbage til hverdagen</a:t>
            </a:r>
          </a:p>
        </p:txBody>
      </p:sp>
      <p:sp>
        <p:nvSpPr>
          <p:cNvPr id="6" name="object 6"/>
          <p:cNvSpPr txBox="1"/>
          <p:nvPr/>
        </p:nvSpPr>
        <p:spPr>
          <a:xfrm>
            <a:off x="6298315" y="9312085"/>
            <a:ext cx="198392" cy="204360"/>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200" b="0" i="1" u="none" strike="noStrike" kern="0" cap="none" spc="0" normalizeH="0" baseline="0" noProof="0">
                <a:ln>
                  <a:noFill/>
                </a:ln>
                <a:solidFill>
                  <a:srgbClr val="5094B6"/>
                </a:solidFill>
                <a:effectLst/>
                <a:uLnTx/>
                <a:uFillTx/>
                <a:latin typeface="Calibri Light" panose="020F0302020204030204" pitchFamily="34" charset="0"/>
                <a:cs typeface="Calibri Light" panose="020F0302020204030204" pitchFamily="34" charset="0"/>
              </a:rPr>
              <a:t>1</a:t>
            </a:r>
            <a:r>
              <a:rPr kumimoji="0" lang="da-DK" sz="1200" b="0" i="1" u="none" strike="noStrike" kern="0" cap="none" spc="0" normalizeH="0" baseline="0" noProof="0">
                <a:ln>
                  <a:noFill/>
                </a:ln>
                <a:solidFill>
                  <a:srgbClr val="5094B6"/>
                </a:solidFill>
                <a:effectLst/>
                <a:uLnTx/>
                <a:uFillTx/>
                <a:latin typeface="Calibri Light" panose="020F0302020204030204" pitchFamily="34" charset="0"/>
                <a:cs typeface="Calibri Light" panose="020F0302020204030204" pitchFamily="34" charset="0"/>
              </a:rPr>
              <a:t>5</a:t>
            </a:r>
            <a:endParaRPr kumimoji="0" sz="1200" b="0" i="1" u="none" strike="noStrike" kern="0" cap="none" spc="0" normalizeH="0" baseline="0" noProof="0">
              <a:ln>
                <a:noFill/>
              </a:ln>
              <a:solidFill>
                <a:srgbClr val="5094B6"/>
              </a:solidFill>
              <a:effectLst/>
              <a:uLnTx/>
              <a:uFillTx/>
              <a:latin typeface="Calibri Light" panose="020F0302020204030204" pitchFamily="34" charset="0"/>
              <a:cs typeface="Calibri Light" panose="020F0302020204030204" pitchFamily="34" charset="0"/>
            </a:endParaRPr>
          </a:p>
        </p:txBody>
      </p:sp>
      <p:sp>
        <p:nvSpPr>
          <p:cNvPr id="7" name="object 7"/>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2" name="object 4">
            <a:extLst>
              <a:ext uri="{FF2B5EF4-FFF2-40B4-BE49-F238E27FC236}">
                <a16:creationId xmlns:a16="http://schemas.microsoft.com/office/drawing/2014/main" id="{97E0FBB6-FD3A-562F-FD94-DE69AB575021}"/>
              </a:ext>
            </a:extLst>
          </p:cNvPr>
          <p:cNvSpPr txBox="1"/>
          <p:nvPr/>
        </p:nvSpPr>
        <p:spPr>
          <a:xfrm>
            <a:off x="709808" y="4733654"/>
            <a:ext cx="5210447" cy="4505346"/>
          </a:xfrm>
          <a:prstGeom prst="rect">
            <a:avLst/>
          </a:prstGeom>
        </p:spPr>
        <p:txBody>
          <a:bodyPr vert="horz" wrap="square" lIns="0" tIns="16329" rIns="0" bIns="0" rtlCol="0">
            <a:spAutoFit/>
          </a:bodyPr>
          <a:lstStyle/>
          <a:p>
            <a:pPr marL="16328" marR="0" lvl="0" indent="0" defTabSz="914400" eaLnBrk="1" fontAlgn="auto" latinLnBrk="0" hangingPunct="1">
              <a:lnSpc>
                <a:spcPct val="100000"/>
              </a:lnSpc>
              <a:spcBef>
                <a:spcPts val="129"/>
              </a:spcBef>
              <a:spcAft>
                <a:spcPts val="0"/>
              </a:spcAft>
              <a:buClrTx/>
              <a:buSzTx/>
              <a:buFontTx/>
              <a:buNone/>
              <a:tabLst/>
              <a:defRPr/>
            </a:pPr>
            <a:r>
              <a:rPr kumimoji="0" sz="1700" b="0" i="0" u="none" strike="noStrike" kern="0" cap="none" spc="0" normalizeH="0" baseline="0" noProof="0">
                <a:ln>
                  <a:noFill/>
                </a:ln>
                <a:solidFill>
                  <a:srgbClr val="5094B6"/>
                </a:solidFill>
                <a:effectLst/>
                <a:uLnTx/>
                <a:uFillTx/>
                <a:latin typeface="Calibri"/>
                <a:cs typeface="Calibri Light" panose="020F0302020204030204" pitchFamily="34" charset="0"/>
              </a:rPr>
              <a:t>Må jeg være fysisk aktiv?</a:t>
            </a:r>
          </a:p>
          <a:p>
            <a:pPr marL="16328" marR="0" lvl="0" indent="0" defTabSz="914400" eaLnBrk="1" fontAlgn="auto" latinLnBrk="0" hangingPunct="1">
              <a:lnSpc>
                <a:spcPct val="100000"/>
              </a:lnSpc>
              <a:spcBef>
                <a:spcPts val="1723"/>
              </a:spcBef>
              <a:spcAft>
                <a:spcPts val="0"/>
              </a:spcAft>
              <a:buClrTx/>
              <a:buSzTx/>
              <a:buFontTx/>
              <a:buNone/>
              <a:tabLst/>
              <a:defRPr/>
            </a:pP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Ja, det er vigtigt, at du bevæger dig efter en blodprop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i</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a:t>
            </a:r>
            <a:r>
              <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lungen/benet</a:t>
            </a:r>
            <a:r>
              <a:rPr lang="da-DK" sz="1300">
                <a:solidFill>
                  <a:srgbClr val="231F20"/>
                </a:solidFill>
                <a:latin typeface="Calibri Light" panose="020F0302020204030204" pitchFamily="34" charset="0"/>
                <a:cs typeface="Calibri Light" panose="020F0302020204030204" pitchFamily="34" charset="0"/>
              </a:rPr>
              <a:t>. </a:t>
            </a:r>
          </a:p>
          <a:p>
            <a:pPr marL="16328" marR="6531" lvl="0" indent="0" defTabSz="914400" eaLnBrk="1" fontAlgn="auto" latinLnBrk="0" hangingPunct="1">
              <a:lnSpc>
                <a:spcPct val="108300"/>
              </a:lnSpc>
              <a:spcBef>
                <a:spcPts val="0"/>
              </a:spcBef>
              <a:spcAft>
                <a:spcPts val="0"/>
              </a:spcAft>
              <a:buClrTx/>
              <a:buSzTx/>
              <a:buFontTx/>
              <a:buNone/>
              <a:tabLst/>
              <a:defRPr/>
            </a:pPr>
            <a:endParaRPr lang="da-DK" sz="1300">
              <a:latin typeface="Calibri Light" panose="020F0302020204030204" pitchFamily="34" charset="0"/>
              <a:cs typeface="Calibri Light" panose="020F0302020204030204" pitchFamily="34" charset="0"/>
            </a:endParaRPr>
          </a:p>
          <a:p>
            <a:pPr marL="16328" marR="6531" lvl="0" indent="0" defTabSz="914400" eaLnBrk="1" fontAlgn="auto" latinLnBrk="0" hangingPunct="1">
              <a:lnSpc>
                <a:spcPct val="108300"/>
              </a:lnSpc>
              <a:spcBef>
                <a:spcPts val="0"/>
              </a:spcBef>
              <a:spcAft>
                <a:spcPts val="0"/>
              </a:spcAft>
              <a:buClrTx/>
              <a:buSzTx/>
              <a:buFontTx/>
              <a:buNone/>
              <a:tabLst/>
              <a:defRPr/>
            </a:pP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Efter</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en blodprop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i</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a:t>
            </a:r>
            <a:r>
              <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ben eller lunge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kan</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du føle dig mere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træt</a:t>
            </a:r>
            <a:r>
              <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end du plejer</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a:t>
            </a:r>
            <a:r>
              <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eller opleve, at </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du nemt udmattet, når du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dyrker</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motion. Selvom du oplever disse symptomer, er det vigtigt, at du kommer i gang igen.</a:t>
            </a: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26"/>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sz="2507"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45"/>
              </a:spcBef>
              <a:spcAft>
                <a:spcPts val="0"/>
              </a:spcAft>
              <a:buClrTx/>
              <a:buSzTx/>
              <a:buFontTx/>
              <a:buNone/>
              <a:tabLst/>
              <a:defRPr/>
            </a:pPr>
            <a:endParaRPr kumimoji="0" sz="16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16328" marR="334732" lvl="0" indent="0" defTabSz="914400" eaLnBrk="1" fontAlgn="auto" latinLnBrk="0" hangingPunct="1">
              <a:lnSpc>
                <a:spcPct val="108300"/>
              </a:lnSpc>
              <a:spcBef>
                <a:spcPts val="0"/>
              </a:spcBef>
              <a:spcAft>
                <a:spcPts val="0"/>
              </a:spcAft>
              <a:buClrTx/>
              <a:buSzTx/>
              <a:buFontTx/>
              <a:buNone/>
              <a:tabLst/>
              <a:defRPr/>
            </a:pPr>
            <a:endPar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endParaRPr>
          </a:p>
          <a:p>
            <a:pPr marL="16328" marR="334732" lvl="0" indent="0" defTabSz="914400" eaLnBrk="1" fontAlgn="auto" latinLnBrk="0" hangingPunct="1">
              <a:lnSpc>
                <a:spcPct val="108300"/>
              </a:lnSpc>
              <a:spcBef>
                <a:spcPts val="0"/>
              </a:spcBef>
              <a:spcAft>
                <a:spcPts val="0"/>
              </a:spcAft>
              <a:buClrTx/>
              <a:buSzTx/>
              <a:buFontTx/>
              <a:buNone/>
              <a:tabLst/>
              <a:defRPr/>
            </a:pP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Når</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 du kommer i gang med at motionere og være fysisk aktiv, vil du kunne opleve:</a:t>
            </a: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0" marR="0" lvl="0" indent="0" defTabSz="914400" eaLnBrk="1" fontAlgn="auto" latinLnBrk="0" hangingPunct="1">
              <a:lnSpc>
                <a:spcPct val="100000"/>
              </a:lnSpc>
              <a:spcBef>
                <a:spcPts val="26"/>
              </a:spcBef>
              <a:spcAft>
                <a:spcPts val="0"/>
              </a:spcAft>
              <a:buClrTx/>
              <a:buSzTx/>
              <a:buFontTx/>
              <a:buNone/>
              <a:tabLst/>
              <a:defRPr/>
            </a:pP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0"/>
              </a:spcBef>
              <a:spcAft>
                <a:spcPts val="0"/>
              </a:spcAft>
              <a:buClrTx/>
              <a:buSzTx/>
              <a:buFontTx/>
              <a:buChar char="•"/>
              <a:tabLst>
                <a:tab pos="309423" algn="l"/>
                <a:tab pos="310239" algn="l"/>
              </a:tabLst>
              <a:defRPr/>
            </a:pP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færre symptomer</a:t>
            </a: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forbedret kondition</a:t>
            </a: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øget </a:t>
            </a:r>
            <a:r>
              <a:rPr kumimoji="0" sz="1300" b="0" i="0" u="none" strike="noStrike" kern="0" cap="none" spc="0" normalizeH="0" baseline="0" noProof="0" err="1">
                <a:ln>
                  <a:noFill/>
                </a:ln>
                <a:solidFill>
                  <a:srgbClr val="231F20"/>
                </a:solidFill>
                <a:effectLst/>
                <a:uLnTx/>
                <a:uFillTx/>
                <a:latin typeface="Calibri Light" panose="020F0302020204030204" pitchFamily="34" charset="0"/>
                <a:cs typeface="Calibri Light" panose="020F0302020204030204" pitchFamily="34" charset="0"/>
              </a:rPr>
              <a:t>livskvalitet</a:t>
            </a:r>
            <a:r>
              <a:rPr kumimoji="0"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a:t>
            </a:r>
            <a:endPar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endPar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kumimoji="0" lang="da-DK" sz="1300" b="0" i="0" u="none" strike="noStrike" kern="0" cap="none" spc="0" normalizeH="0" baseline="0" noProof="0">
                <a:ln>
                  <a:noFill/>
                </a:ln>
                <a:solidFill>
                  <a:srgbClr val="231F20"/>
                </a:solidFill>
                <a:effectLst/>
                <a:uLnTx/>
                <a:uFillTx/>
                <a:latin typeface="Calibri Light" panose="020F0302020204030204" pitchFamily="34" charset="0"/>
                <a:cs typeface="Calibri Light" panose="020F0302020204030204" pitchFamily="34" charset="0"/>
              </a:rPr>
              <a:t>Du må gerne dyrke sex.</a:t>
            </a:r>
            <a:endParaRPr kumimoji="0" lang="da-DK"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a:p>
            <a:pPr marL="309423" marR="0" lvl="0" indent="-293095" defTabSz="914400" eaLnBrk="1" fontAlgn="auto" latinLnBrk="0" hangingPunct="1">
              <a:lnSpc>
                <a:spcPct val="100000"/>
              </a:lnSpc>
              <a:spcBef>
                <a:spcPts val="129"/>
              </a:spcBef>
              <a:spcAft>
                <a:spcPts val="0"/>
              </a:spcAft>
              <a:buClrTx/>
              <a:buSzTx/>
              <a:buFontTx/>
              <a:buChar char="•"/>
              <a:tabLst>
                <a:tab pos="309423" algn="l"/>
                <a:tab pos="310239" algn="l"/>
              </a:tabLst>
              <a:defRPr/>
            </a:pPr>
            <a:endParaRPr kumimoji="0" sz="1300" b="0" i="0" u="none" strike="noStrike" kern="0" cap="none" spc="0" normalizeH="0" baseline="0" noProof="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3" name="object 5">
            <a:extLst>
              <a:ext uri="{FF2B5EF4-FFF2-40B4-BE49-F238E27FC236}">
                <a16:creationId xmlns:a16="http://schemas.microsoft.com/office/drawing/2014/main" id="{15E59F95-A368-3792-64E7-B2026D5ADA1D}"/>
              </a:ext>
            </a:extLst>
          </p:cNvPr>
          <p:cNvSpPr/>
          <p:nvPr/>
        </p:nvSpPr>
        <p:spPr>
          <a:xfrm>
            <a:off x="689397" y="6553200"/>
            <a:ext cx="5230858" cy="563425"/>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lvl="0" indent="0" algn="l" defTabSz="914400" eaLnBrk="1" fontAlgn="auto" latinLnBrk="0" hangingPunct="1">
              <a:lnSpc>
                <a:spcPct val="108300"/>
              </a:lnSpc>
              <a:spcBef>
                <a:spcPts val="0"/>
              </a:spcBef>
              <a:spcAft>
                <a:spcPts val="0"/>
              </a:spcAft>
              <a:buClrTx/>
              <a:buSzTx/>
              <a:buFontTx/>
              <a:buNone/>
              <a:tabLst/>
              <a:defRPr/>
            </a:pPr>
            <a:r>
              <a:rPr kumimoji="0" lang="da-DK" sz="1400" b="0" i="0" u="none" strike="noStrike" kern="0" cap="none" spc="0" normalizeH="0" baseline="0" noProof="0">
                <a:ln>
                  <a:noFill/>
                </a:ln>
                <a:solidFill>
                  <a:prstClr val="black"/>
                </a:solidFill>
                <a:effectLst/>
                <a:uLnTx/>
                <a:uFillTx/>
                <a:latin typeface="Calibri Light" panose="020F0302020204030204" pitchFamily="34" charset="0"/>
                <a:cs typeface="Calibri Light" panose="020F0302020204030204" pitchFamily="34" charset="0"/>
              </a:rPr>
              <a:t>Det er sikkert at være fysisk aktivt efter en blodprop i ben/lunge. </a:t>
            </a:r>
          </a:p>
        </p:txBody>
      </p:sp>
      <p:sp>
        <p:nvSpPr>
          <p:cNvPr id="14" name="object 4">
            <a:extLst>
              <a:ext uri="{FF2B5EF4-FFF2-40B4-BE49-F238E27FC236}">
                <a16:creationId xmlns:a16="http://schemas.microsoft.com/office/drawing/2014/main" id="{61955385-1224-8A86-D95C-3BF2A2C52086}"/>
              </a:ext>
            </a:extLst>
          </p:cNvPr>
          <p:cNvSpPr txBox="1"/>
          <p:nvPr/>
        </p:nvSpPr>
        <p:spPr>
          <a:xfrm>
            <a:off x="909384" y="1868802"/>
            <a:ext cx="5261066" cy="1911824"/>
          </a:xfrm>
          <a:prstGeom prst="rect">
            <a:avLst/>
          </a:prstGeom>
        </p:spPr>
        <p:txBody>
          <a:bodyPr vert="horz" wrap="square" lIns="0" tIns="9797" rIns="0" bIns="0" rtlCol="0">
            <a:spAutoFit/>
          </a:bodyPr>
          <a:lstStyle/>
          <a:p>
            <a:pPr marL="16328" marR="6531">
              <a:lnSpc>
                <a:spcPct val="102600"/>
              </a:lnSpc>
              <a:spcBef>
                <a:spcPts val="77"/>
              </a:spcBef>
            </a:pPr>
            <a:r>
              <a:rPr lang="da-DK" sz="1700">
                <a:solidFill>
                  <a:srgbClr val="FFFFFF"/>
                </a:solidFill>
                <a:latin typeface="Calibri Light" panose="020F0302020204030204" pitchFamily="34" charset="0"/>
                <a:cs typeface="Calibri Light" panose="020F0302020204030204" pitchFamily="34" charset="0"/>
              </a:rPr>
              <a:t>Mange oplever, at en blodprop i ben eller lunge kan medføre store og små forandringer i hverdagen både fysisk og følelsesmæssigt. Disse kan påvirke både den sygdomsramte og de pårørende.</a:t>
            </a:r>
          </a:p>
          <a:p>
            <a:pPr marL="16328" marR="6531">
              <a:lnSpc>
                <a:spcPct val="102600"/>
              </a:lnSpc>
              <a:spcBef>
                <a:spcPts val="77"/>
              </a:spcBef>
            </a:pPr>
            <a:endParaRPr lang="da-DK" sz="1700">
              <a:solidFill>
                <a:srgbClr val="FFFFFF"/>
              </a:solidFill>
              <a:latin typeface="Calibri Light" panose="020F0302020204030204" pitchFamily="34" charset="0"/>
              <a:cs typeface="Calibri Light" panose="020F0302020204030204" pitchFamily="34" charset="0"/>
            </a:endParaRPr>
          </a:p>
          <a:p>
            <a:pPr marL="16328" marR="6531">
              <a:lnSpc>
                <a:spcPct val="102600"/>
              </a:lnSpc>
              <a:spcBef>
                <a:spcPts val="77"/>
              </a:spcBef>
            </a:pPr>
            <a:r>
              <a:rPr lang="da-DK" sz="1700">
                <a:solidFill>
                  <a:srgbClr val="FFFFFF"/>
                </a:solidFill>
                <a:latin typeface="Calibri Light" panose="020F0302020204030204" pitchFamily="34" charset="0"/>
                <a:cs typeface="Calibri Light" panose="020F0302020204030204" pitchFamily="34" charset="0"/>
              </a:rPr>
              <a:t>Dette afsnit kan give dig viden og </a:t>
            </a:r>
            <a:r>
              <a:rPr sz="1700" err="1">
                <a:solidFill>
                  <a:srgbClr val="FFFFFF"/>
                </a:solidFill>
                <a:latin typeface="Calibri Light" panose="020F0302020204030204" pitchFamily="34" charset="0"/>
                <a:cs typeface="Calibri Light" panose="020F0302020204030204" pitchFamily="34" charset="0"/>
              </a:rPr>
              <a:t>redskaber</a:t>
            </a:r>
            <a:r>
              <a:rPr sz="1700">
                <a:solidFill>
                  <a:srgbClr val="FFFFFF"/>
                </a:solidFill>
                <a:latin typeface="Calibri Light" panose="020F0302020204030204" pitchFamily="34" charset="0"/>
                <a:cs typeface="Calibri Light" panose="020F0302020204030204" pitchFamily="34" charset="0"/>
              </a:rPr>
              <a:t> </a:t>
            </a:r>
            <a:r>
              <a:rPr lang="da-DK" sz="1700">
                <a:solidFill>
                  <a:srgbClr val="FFFFFF"/>
                </a:solidFill>
                <a:latin typeface="Calibri Light" panose="020F0302020204030204" pitchFamily="34" charset="0"/>
                <a:cs typeface="Calibri Light" panose="020F0302020204030204" pitchFamily="34" charset="0"/>
              </a:rPr>
              <a:t>til at komme tilbage til hverdagen. </a:t>
            </a:r>
            <a:endParaRPr sz="17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8283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object 2">
            <a:extLst>
              <a:ext uri="{FF2B5EF4-FFF2-40B4-BE49-F238E27FC236}">
                <a16:creationId xmlns:a16="http://schemas.microsoft.com/office/drawing/2014/main" id="{A1AD4CA5-99A8-4CA1-B0BF-B915A96BD62B}"/>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48000" y="1899991"/>
            <a:ext cx="5226776" cy="2180542"/>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Hvilken form for træning skal jeg lave?</a:t>
            </a:r>
          </a:p>
          <a:p>
            <a:pPr marL="16328" marR="6531">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Mulighederne er mange, når det kommer til motion og træningsformer. Det handler om at finde en form for fysisk aktivitet, som du synes om. Det kan være en god idé at være fysisk aktiv sammen med andre, for eksempel cykle eller gå ture med venner og familie. Det kan give dig tryghed og motivation til at </a:t>
            </a:r>
            <a:r>
              <a:rPr sz="1300" err="1">
                <a:solidFill>
                  <a:srgbClr val="231F20"/>
                </a:solidFill>
                <a:latin typeface="Calibri Light" panose="020F0302020204030204" pitchFamily="34" charset="0"/>
                <a:cs typeface="Calibri Light" panose="020F0302020204030204" pitchFamily="34" charset="0"/>
              </a:rPr>
              <a:t>bevæge</a:t>
            </a:r>
            <a:r>
              <a:rPr sz="1300">
                <a:solidFill>
                  <a:srgbClr val="231F20"/>
                </a:solidFill>
                <a:latin typeface="Calibri Light" panose="020F0302020204030204" pitchFamily="34" charset="0"/>
                <a:cs typeface="Calibri Light" panose="020F0302020204030204" pitchFamily="34" charset="0"/>
              </a:rPr>
              <a:t> dig.</a:t>
            </a:r>
            <a:endParaRPr sz="1300">
              <a:latin typeface="Calibri Light" panose="020F0302020204030204" pitchFamily="34" charset="0"/>
              <a:cs typeface="Calibri Light" panose="020F0302020204030204" pitchFamily="34" charset="0"/>
            </a:endParaRPr>
          </a:p>
          <a:p>
            <a:pPr>
              <a:spcBef>
                <a:spcPts val="26"/>
              </a:spcBef>
            </a:pPr>
            <a:endParaRPr sz="1300">
              <a:latin typeface="Calibri Light" panose="020F0302020204030204" pitchFamily="34" charset="0"/>
              <a:cs typeface="Calibri Light" panose="020F0302020204030204" pitchFamily="34" charset="0"/>
            </a:endParaRPr>
          </a:p>
          <a:p>
            <a:pPr marL="16328"/>
            <a:endParaRPr lang="da-DK" sz="1300">
              <a:solidFill>
                <a:srgbClr val="231F20"/>
              </a:solidFill>
              <a:latin typeface="Calibri Light" panose="020F0302020204030204" pitchFamily="34" charset="0"/>
              <a:cs typeface="Calibri Light" panose="020F0302020204030204" pitchFamily="34" charset="0"/>
            </a:endParaRPr>
          </a:p>
          <a:p>
            <a:pPr marL="16328"/>
            <a:r>
              <a:rPr sz="1300" err="1">
                <a:solidFill>
                  <a:srgbClr val="231F20"/>
                </a:solidFill>
                <a:latin typeface="Calibri Light" panose="020F0302020204030204" pitchFamily="34" charset="0"/>
                <a:cs typeface="Calibri Light" panose="020F0302020204030204" pitchFamily="34" charset="0"/>
              </a:rPr>
              <a:t>Motionsformer</a:t>
            </a:r>
            <a:r>
              <a:rPr sz="1300">
                <a:solidFill>
                  <a:srgbClr val="231F20"/>
                </a:solidFill>
                <a:latin typeface="Calibri Light" panose="020F0302020204030204" pitchFamily="34" charset="0"/>
                <a:cs typeface="Calibri Light" panose="020F0302020204030204" pitchFamily="34" charset="0"/>
              </a:rPr>
              <a:t>, du kan overveje:</a:t>
            </a:r>
            <a:endParaRPr sz="1300">
              <a:latin typeface="Calibri Light" panose="020F0302020204030204" pitchFamily="34" charset="0"/>
              <a:cs typeface="Calibri Light" panose="020F0302020204030204" pitchFamily="34" charset="0"/>
            </a:endParaRPr>
          </a:p>
        </p:txBody>
      </p:sp>
      <p:sp>
        <p:nvSpPr>
          <p:cNvPr id="311" name="object 311"/>
          <p:cNvSpPr txBox="1"/>
          <p:nvPr/>
        </p:nvSpPr>
        <p:spPr>
          <a:xfrm>
            <a:off x="728746" y="5858283"/>
            <a:ext cx="517757" cy="201154"/>
          </a:xfrm>
          <a:prstGeom prst="rect">
            <a:avLst/>
          </a:prstGeom>
        </p:spPr>
        <p:txBody>
          <a:bodyPr vert="horz" wrap="square" lIns="0" tIns="16329" rIns="0" bIns="0" rtlCol="0">
            <a:spAutoFit/>
          </a:bodyPr>
          <a:lstStyle/>
          <a:p>
            <a:pPr marL="16328">
              <a:spcBef>
                <a:spcPts val="129"/>
              </a:spcBef>
            </a:pPr>
            <a:r>
              <a:rPr sz="1200">
                <a:solidFill>
                  <a:srgbClr val="5094B6"/>
                </a:solidFill>
                <a:latin typeface="Calibri Light" panose="020F0302020204030204" pitchFamily="34" charset="0"/>
                <a:cs typeface="Calibri Light" panose="020F0302020204030204" pitchFamily="34" charset="0"/>
              </a:rPr>
              <a:t>Gåtur </a:t>
            </a:r>
          </a:p>
        </p:txBody>
      </p:sp>
      <p:sp>
        <p:nvSpPr>
          <p:cNvPr id="312" name="object 312"/>
          <p:cNvSpPr txBox="1"/>
          <p:nvPr/>
        </p:nvSpPr>
        <p:spPr>
          <a:xfrm>
            <a:off x="728746" y="7833496"/>
            <a:ext cx="1873520" cy="385820"/>
          </a:xfrm>
          <a:prstGeom prst="rect">
            <a:avLst/>
          </a:prstGeom>
        </p:spPr>
        <p:txBody>
          <a:bodyPr vert="horz" wrap="square" lIns="0" tIns="16329" rIns="0" bIns="0" rtlCol="0">
            <a:spAutoFit/>
          </a:bodyPr>
          <a:lstStyle/>
          <a:p>
            <a:pPr marL="16328">
              <a:spcBef>
                <a:spcPts val="129"/>
              </a:spcBef>
            </a:pPr>
            <a:r>
              <a:rPr lang="da-DK" sz="1200">
                <a:solidFill>
                  <a:srgbClr val="5094B6"/>
                </a:solidFill>
                <a:latin typeface="Calibri Light" panose="020F0302020204030204" pitchFamily="34" charset="0"/>
                <a:cs typeface="Calibri Light" panose="020F0302020204030204" pitchFamily="34" charset="0"/>
              </a:rPr>
              <a:t>Individuel- eller holdtræning i et motionscenter</a:t>
            </a:r>
          </a:p>
        </p:txBody>
      </p:sp>
      <p:sp>
        <p:nvSpPr>
          <p:cNvPr id="313" name="object 313"/>
          <p:cNvSpPr txBox="1"/>
          <p:nvPr/>
        </p:nvSpPr>
        <p:spPr>
          <a:xfrm>
            <a:off x="4431603" y="5858284"/>
            <a:ext cx="597597" cy="201154"/>
          </a:xfrm>
          <a:prstGeom prst="rect">
            <a:avLst/>
          </a:prstGeom>
        </p:spPr>
        <p:txBody>
          <a:bodyPr vert="horz" wrap="square" lIns="0" tIns="16329" rIns="0" bIns="0" rtlCol="0">
            <a:spAutoFit/>
          </a:bodyPr>
          <a:lstStyle/>
          <a:p>
            <a:pPr marL="16328">
              <a:spcBef>
                <a:spcPts val="129"/>
              </a:spcBef>
            </a:pPr>
            <a:r>
              <a:rPr sz="1200">
                <a:solidFill>
                  <a:srgbClr val="5094B6"/>
                </a:solidFill>
                <a:latin typeface="Calibri Light" panose="020F0302020204030204" pitchFamily="34" charset="0"/>
                <a:cs typeface="Calibri Light" panose="020F0302020204030204" pitchFamily="34" charset="0"/>
              </a:rPr>
              <a:t>Cykeltur </a:t>
            </a:r>
          </a:p>
        </p:txBody>
      </p:sp>
      <p:sp>
        <p:nvSpPr>
          <p:cNvPr id="314" name="object 314"/>
          <p:cNvSpPr txBox="1"/>
          <p:nvPr/>
        </p:nvSpPr>
        <p:spPr>
          <a:xfrm>
            <a:off x="4431603" y="7833496"/>
            <a:ext cx="517757" cy="201154"/>
          </a:xfrm>
          <a:prstGeom prst="rect">
            <a:avLst/>
          </a:prstGeom>
        </p:spPr>
        <p:txBody>
          <a:bodyPr vert="horz" wrap="square" lIns="0" tIns="16329" rIns="0" bIns="0" rtlCol="0">
            <a:spAutoFit/>
          </a:bodyPr>
          <a:lstStyle/>
          <a:p>
            <a:pPr marL="16328">
              <a:spcBef>
                <a:spcPts val="129"/>
              </a:spcBef>
            </a:pPr>
            <a:r>
              <a:rPr sz="1200">
                <a:solidFill>
                  <a:srgbClr val="5094B6"/>
                </a:solidFill>
                <a:latin typeface="Calibri Light" panose="020F0302020204030204" pitchFamily="34" charset="0"/>
                <a:cs typeface="Calibri Light" panose="020F0302020204030204" pitchFamily="34" charset="0"/>
              </a:rPr>
              <a:t>Løbetur </a:t>
            </a:r>
          </a:p>
        </p:txBody>
      </p:sp>
      <p:sp>
        <p:nvSpPr>
          <p:cNvPr id="315" name="object 315"/>
          <p:cNvSpPr txBox="1"/>
          <p:nvPr/>
        </p:nvSpPr>
        <p:spPr>
          <a:xfrm>
            <a:off x="3331071" y="6400800"/>
            <a:ext cx="707529" cy="201154"/>
          </a:xfrm>
          <a:prstGeom prst="rect">
            <a:avLst/>
          </a:prstGeom>
        </p:spPr>
        <p:txBody>
          <a:bodyPr vert="horz" wrap="square" lIns="0" tIns="16329" rIns="0" bIns="0" rtlCol="0">
            <a:spAutoFit/>
          </a:bodyPr>
          <a:lstStyle/>
          <a:p>
            <a:pPr marL="16328">
              <a:spcBef>
                <a:spcPts val="129"/>
              </a:spcBef>
            </a:pPr>
            <a:r>
              <a:rPr sz="1200">
                <a:solidFill>
                  <a:srgbClr val="5094B6"/>
                </a:solidFill>
                <a:latin typeface="Calibri Light" panose="020F0302020204030204" pitchFamily="34" charset="0"/>
                <a:cs typeface="Calibri Light" panose="020F0302020204030204" pitchFamily="34" charset="0"/>
              </a:rPr>
              <a:t>Svømning </a:t>
            </a:r>
          </a:p>
        </p:txBody>
      </p:sp>
      <p:sp>
        <p:nvSpPr>
          <p:cNvPr id="316" name="object 316"/>
          <p:cNvSpPr txBox="1"/>
          <p:nvPr/>
        </p:nvSpPr>
        <p:spPr>
          <a:xfrm>
            <a:off x="353958" y="9312085"/>
            <a:ext cx="198392"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1</a:t>
            </a:r>
            <a:r>
              <a:rPr lang="da-DK" sz="1200" i="1">
                <a:solidFill>
                  <a:srgbClr val="5094B6"/>
                </a:solidFill>
                <a:latin typeface="Calibri Light" panose="020F0302020204030204" pitchFamily="34" charset="0"/>
                <a:cs typeface="Calibri Light" panose="020F0302020204030204" pitchFamily="34" charset="0"/>
              </a:rPr>
              <a:t>6</a:t>
            </a:r>
            <a:endParaRPr sz="1200" i="1">
              <a:solidFill>
                <a:srgbClr val="5094B6"/>
              </a:solidFill>
              <a:latin typeface="Calibri Light" panose="020F0302020204030204" pitchFamily="34" charset="0"/>
              <a:cs typeface="Calibri Light" panose="020F0302020204030204" pitchFamily="34" charset="0"/>
            </a:endParaRPr>
          </a:p>
        </p:txBody>
      </p:sp>
      <p:sp>
        <p:nvSpPr>
          <p:cNvPr id="318" name="object 318"/>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21" name="object 2">
            <a:extLst>
              <a:ext uri="{FF2B5EF4-FFF2-40B4-BE49-F238E27FC236}">
                <a16:creationId xmlns:a16="http://schemas.microsoft.com/office/drawing/2014/main" id="{0DA1D664-3BA5-2840-B330-13E6F38F8817}"/>
              </a:ext>
            </a:extLst>
          </p:cNvPr>
          <p:cNvSpPr txBox="1">
            <a:spLocks/>
          </p:cNvSpPr>
          <p:nvPr/>
        </p:nvSpPr>
        <p:spPr>
          <a:xfrm>
            <a:off x="221647" y="996639"/>
            <a:ext cx="5852258" cy="550609"/>
          </a:xfrm>
          <a:prstGeom prst="rect">
            <a:avLst/>
          </a:prstGeom>
        </p:spPr>
        <p:txBody>
          <a:bodyPr vert="horz" wrap="square" lIns="0" tIns="16329" rIns="0" bIns="0" rtlCol="0">
            <a:spAutoFit/>
          </a:bodyPr>
          <a:lstStyle>
            <a:lvl1pPr>
              <a:defRPr>
                <a:latin typeface="+mj-lt"/>
                <a:ea typeface="+mj-ea"/>
                <a:cs typeface="+mj-cs"/>
              </a:defRPr>
            </a:lvl1pPr>
          </a:lstStyle>
          <a:p>
            <a:pPr marL="455562">
              <a:spcBef>
                <a:spcPts val="129"/>
              </a:spcBef>
            </a:pPr>
            <a:r>
              <a:rPr lang="da-DK" sz="3500">
                <a:solidFill>
                  <a:schemeClr val="bg1"/>
                </a:solidFill>
                <a:latin typeface="Calibri Light" panose="020F0302020204030204" pitchFamily="34" charset="0"/>
                <a:cs typeface="Calibri Light" panose="020F0302020204030204" pitchFamily="34" charset="0"/>
              </a:rPr>
              <a:t>Træning</a:t>
            </a:r>
          </a:p>
        </p:txBody>
      </p:sp>
      <p:sp>
        <p:nvSpPr>
          <p:cNvPr id="322" name="object 4">
            <a:extLst>
              <a:ext uri="{FF2B5EF4-FFF2-40B4-BE49-F238E27FC236}">
                <a16:creationId xmlns:a16="http://schemas.microsoft.com/office/drawing/2014/main" id="{AB271471-1AE7-EE4F-8C37-8A56DF61471A}"/>
              </a:ext>
            </a:extLst>
          </p:cNvPr>
          <p:cNvSpPr txBox="1"/>
          <p:nvPr/>
        </p:nvSpPr>
        <p:spPr>
          <a:xfrm>
            <a:off x="648000" y="8645237"/>
            <a:ext cx="5225855" cy="437116"/>
          </a:xfrm>
          <a:prstGeom prst="rect">
            <a:avLst/>
          </a:prstGeom>
        </p:spPr>
        <p:txBody>
          <a:bodyPr vert="horz" wrap="square" lIns="0" tIns="16329" rIns="0" bIns="0" rtlCol="0">
            <a:spAutoFit/>
          </a:bodyPr>
          <a:lstStyle/>
          <a:p>
            <a:pPr marL="16328" marR="6531">
              <a:lnSpc>
                <a:spcPct val="108300"/>
              </a:lnSpc>
              <a:spcBef>
                <a:spcPts val="129"/>
              </a:spcBef>
            </a:pPr>
            <a:r>
              <a:rPr sz="1300">
                <a:solidFill>
                  <a:srgbClr val="231F20"/>
                </a:solidFill>
                <a:latin typeface="Calibri Light" panose="020F0302020204030204" pitchFamily="34" charset="0"/>
                <a:cs typeface="Calibri Light" panose="020F0302020204030204" pitchFamily="34" charset="0"/>
              </a:rPr>
              <a:t>Hjerteforeningen tilbyder holdtræning, hvor motion og fællesskab er i centrum. Du kan læse mere ved at følge linket: </a:t>
            </a:r>
            <a:r>
              <a:rPr lang="da-DK" sz="1300" u="sng">
                <a:solidFill>
                  <a:srgbClr val="231F20"/>
                </a:solidFill>
                <a:latin typeface="Calibri Light" panose="020F0302020204030204" pitchFamily="34" charset="0"/>
                <a:cs typeface="Calibri Light" panose="020F0302020204030204" pitchFamily="34" charset="0"/>
              </a:rPr>
              <a:t>www.</a:t>
            </a:r>
            <a:r>
              <a:rPr sz="1300" u="sng" err="1">
                <a:solidFill>
                  <a:srgbClr val="231F20"/>
                </a:solidFill>
                <a:uFill>
                  <a:solidFill>
                    <a:srgbClr val="231F20"/>
                  </a:solidFill>
                </a:uFill>
                <a:latin typeface="Calibri Light" panose="020F0302020204030204" pitchFamily="34" charset="0"/>
                <a:cs typeface="Calibri Light" panose="020F0302020204030204" pitchFamily="34" charset="0"/>
              </a:rPr>
              <a:t>hjertemotion.dk</a:t>
            </a:r>
            <a:endParaRPr sz="1300">
              <a:latin typeface="Calibri Light" panose="020F0302020204030204" pitchFamily="34" charset="0"/>
              <a:cs typeface="Calibri Light" panose="020F0302020204030204" pitchFamily="34" charset="0"/>
            </a:endParaRPr>
          </a:p>
        </p:txBody>
      </p:sp>
      <p:pic>
        <p:nvPicPr>
          <p:cNvPr id="324" name="Grafik 323">
            <a:extLst>
              <a:ext uri="{FF2B5EF4-FFF2-40B4-BE49-F238E27FC236}">
                <a16:creationId xmlns:a16="http://schemas.microsoft.com/office/drawing/2014/main" id="{3C9B8A1B-DF00-F141-8C18-BD4750B8BC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391" y="4451059"/>
            <a:ext cx="1746000" cy="1407224"/>
          </a:xfrm>
          <a:prstGeom prst="rect">
            <a:avLst/>
          </a:prstGeom>
        </p:spPr>
      </p:pic>
      <p:pic>
        <p:nvPicPr>
          <p:cNvPr id="325" name="Grafik 324">
            <a:extLst>
              <a:ext uri="{FF2B5EF4-FFF2-40B4-BE49-F238E27FC236}">
                <a16:creationId xmlns:a16="http://schemas.microsoft.com/office/drawing/2014/main" id="{A2C970F4-147E-954E-8152-B984CFF3EB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21611" y="4417683"/>
            <a:ext cx="1526400" cy="1473308"/>
          </a:xfrm>
          <a:prstGeom prst="rect">
            <a:avLst/>
          </a:prstGeom>
        </p:spPr>
      </p:pic>
      <p:pic>
        <p:nvPicPr>
          <p:cNvPr id="326" name="Grafik 325">
            <a:extLst>
              <a:ext uri="{FF2B5EF4-FFF2-40B4-BE49-F238E27FC236}">
                <a16:creationId xmlns:a16="http://schemas.microsoft.com/office/drawing/2014/main" id="{A4E02CE5-D6D1-D44B-8C30-1AF933950F4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22161" y="5915553"/>
            <a:ext cx="1792639" cy="482634"/>
          </a:xfrm>
          <a:prstGeom prst="rect">
            <a:avLst/>
          </a:prstGeom>
        </p:spPr>
      </p:pic>
      <p:pic>
        <p:nvPicPr>
          <p:cNvPr id="327" name="Grafik 326">
            <a:extLst>
              <a:ext uri="{FF2B5EF4-FFF2-40B4-BE49-F238E27FC236}">
                <a16:creationId xmlns:a16="http://schemas.microsoft.com/office/drawing/2014/main" id="{0B3FF078-5152-4F4B-96BE-105CE157A89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9474" y="6562401"/>
            <a:ext cx="1873521" cy="1227916"/>
          </a:xfrm>
          <a:prstGeom prst="rect">
            <a:avLst/>
          </a:prstGeom>
        </p:spPr>
      </p:pic>
      <p:pic>
        <p:nvPicPr>
          <p:cNvPr id="328" name="Grafik 327">
            <a:extLst>
              <a:ext uri="{FF2B5EF4-FFF2-40B4-BE49-F238E27FC236}">
                <a16:creationId xmlns:a16="http://schemas.microsoft.com/office/drawing/2014/main" id="{6385AF6F-DE1F-F244-9456-1C2EB937C8A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86097" y="6605265"/>
            <a:ext cx="1787758" cy="122823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object 64"/>
          <p:cNvSpPr txBox="1"/>
          <p:nvPr/>
        </p:nvSpPr>
        <p:spPr>
          <a:xfrm>
            <a:off x="909385" y="9312084"/>
            <a:ext cx="1227092" cy="204360"/>
          </a:xfrm>
          <a:prstGeom prst="rect">
            <a:avLst/>
          </a:prstGeom>
        </p:spPr>
        <p:txBody>
          <a:bodyPr vert="horz" wrap="square" lIns="0" tIns="16329" rIns="0" bIns="0" rtlCol="0">
            <a:spAutoFit/>
          </a:bodyPr>
          <a:lstStyle/>
          <a:p>
            <a:pPr marL="16328">
              <a:spcBef>
                <a:spcPts val="129"/>
              </a:spcBef>
            </a:pPr>
            <a:r>
              <a:rPr lang="da-DK" sz="1200" i="1">
                <a:solidFill>
                  <a:srgbClr val="5094B6"/>
                </a:solidFill>
                <a:latin typeface="Calibri Light" panose="020F0302020204030204" pitchFamily="34" charset="0"/>
                <a:cs typeface="Calibri Light" panose="020F0302020204030204" pitchFamily="34" charset="0"/>
              </a:rPr>
              <a:t>Træning</a:t>
            </a:r>
            <a:endParaRPr sz="1200" i="1">
              <a:solidFill>
                <a:srgbClr val="5094B6"/>
              </a:solidFill>
              <a:latin typeface="Calibri Light" panose="020F0302020204030204" pitchFamily="34" charset="0"/>
              <a:cs typeface="Calibri Light" panose="020F0302020204030204" pitchFamily="34" charset="0"/>
            </a:endParaRPr>
          </a:p>
        </p:txBody>
      </p:sp>
      <p:sp>
        <p:nvSpPr>
          <p:cNvPr id="65" name="object 6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1</a:t>
            </a:r>
            <a:r>
              <a:rPr lang="da-DK" sz="1200" i="1">
                <a:solidFill>
                  <a:srgbClr val="5094B6"/>
                </a:solidFill>
                <a:latin typeface="Calibri Light" panose="020F0302020204030204" pitchFamily="34" charset="0"/>
                <a:cs typeface="Calibri Light" panose="020F0302020204030204" pitchFamily="34" charset="0"/>
              </a:rPr>
              <a:t>7</a:t>
            </a:r>
            <a:endParaRPr sz="1200" i="1">
              <a:solidFill>
                <a:srgbClr val="5094B6"/>
              </a:solidFill>
              <a:latin typeface="Calibri Light" panose="020F0302020204030204" pitchFamily="34" charset="0"/>
              <a:cs typeface="Calibri Light" panose="020F0302020204030204" pitchFamily="34" charset="0"/>
            </a:endParaRPr>
          </a:p>
        </p:txBody>
      </p:sp>
      <p:sp>
        <p:nvSpPr>
          <p:cNvPr id="66" name="object 6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67" name="object 2">
            <a:extLst>
              <a:ext uri="{FF2B5EF4-FFF2-40B4-BE49-F238E27FC236}">
                <a16:creationId xmlns:a16="http://schemas.microsoft.com/office/drawing/2014/main" id="{96295B87-0DB5-554E-BBDB-3D3FD1BA9DBB}"/>
              </a:ext>
            </a:extLst>
          </p:cNvPr>
          <p:cNvSpPr txBox="1"/>
          <p:nvPr/>
        </p:nvSpPr>
        <p:spPr>
          <a:xfrm>
            <a:off x="909385" y="3350036"/>
            <a:ext cx="5222694" cy="1113135"/>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Forslag til træningsprogram</a:t>
            </a:r>
          </a:p>
          <a:p>
            <a:pPr marL="16328" marR="6531">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Nedenfor ses et eksempel på et kort og et langt træningsprogram. Målet er at lave flere omgange, hvor du får pulsen op og forsøger at overstige snakke-grænsen.</a:t>
            </a:r>
            <a:endParaRPr sz="1300">
              <a:latin typeface="Calibri Light" panose="020F0302020204030204" pitchFamily="34" charset="0"/>
              <a:cs typeface="Calibri Light" panose="020F0302020204030204" pitchFamily="34" charset="0"/>
            </a:endParaRPr>
          </a:p>
        </p:txBody>
      </p:sp>
      <p:sp>
        <p:nvSpPr>
          <p:cNvPr id="70" name="object 310">
            <a:extLst>
              <a:ext uri="{FF2B5EF4-FFF2-40B4-BE49-F238E27FC236}">
                <a16:creationId xmlns:a16="http://schemas.microsoft.com/office/drawing/2014/main" id="{D3CF9B6B-48B0-644B-92C7-799CEE3AB303}"/>
              </a:ext>
            </a:extLst>
          </p:cNvPr>
          <p:cNvSpPr txBox="1"/>
          <p:nvPr/>
        </p:nvSpPr>
        <p:spPr>
          <a:xfrm>
            <a:off x="909384" y="1021511"/>
            <a:ext cx="5236573" cy="218592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Hvor meget skal jeg træne?</a:t>
            </a:r>
          </a:p>
          <a:p>
            <a:pPr marL="16328" marR="64497">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Ifølge Sundhedsstyrelsen bør du</a:t>
            </a:r>
            <a:r>
              <a:rPr sz="1300">
                <a:solidFill>
                  <a:srgbClr val="231F20"/>
                </a:solidFill>
                <a:latin typeface="Calibri Light" panose="020F0302020204030204" pitchFamily="34" charset="0"/>
                <a:cs typeface="Calibri Light" panose="020F0302020204030204" pitchFamily="34" charset="0"/>
              </a:rPr>
              <a:t> træne 2-5 gange om ugen i 30-60 minutter pr. gang. Du bør dyrke motion med høj intensitet flere gange om ugen. Dette kan eksempelvis være ved at sætte tempoet markant op </a:t>
            </a:r>
            <a:r>
              <a:rPr sz="1300" err="1">
                <a:solidFill>
                  <a:srgbClr val="231F20"/>
                </a:solidFill>
                <a:latin typeface="Calibri Light" panose="020F0302020204030204" pitchFamily="34" charset="0"/>
                <a:cs typeface="Calibri Light" panose="020F0302020204030204" pitchFamily="34" charset="0"/>
              </a:rPr>
              <a:t>på</a:t>
            </a:r>
            <a:r>
              <a:rPr sz="1300">
                <a:solidFill>
                  <a:srgbClr val="231F20"/>
                </a:solidFill>
                <a:latin typeface="Calibri Light" panose="020F0302020204030204" pitchFamily="34" charset="0"/>
                <a:cs typeface="Calibri Light" panose="020F0302020204030204" pitchFamily="34" charset="0"/>
              </a:rPr>
              <a:t> din</a:t>
            </a:r>
            <a:r>
              <a:rPr lang="da-DK" sz="1300">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gåtur</a:t>
            </a:r>
            <a:r>
              <a:rPr sz="1300">
                <a:solidFill>
                  <a:srgbClr val="231F20"/>
                </a:solidFill>
                <a:latin typeface="Calibri Light" panose="020F0302020204030204" pitchFamily="34" charset="0"/>
                <a:cs typeface="Calibri Light" panose="020F0302020204030204" pitchFamily="34" charset="0"/>
              </a:rPr>
              <a:t>, så du overstiger snakke-grænsen. Det betyder, at du er så forpustet, at du kun kan svare med enkelte ord.</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115115">
              <a:lnSpc>
                <a:spcPct val="108300"/>
              </a:lnSpc>
            </a:pPr>
            <a:r>
              <a:rPr sz="1300">
                <a:solidFill>
                  <a:srgbClr val="231F20"/>
                </a:solidFill>
                <a:latin typeface="Calibri Light" panose="020F0302020204030204" pitchFamily="34" charset="0"/>
                <a:cs typeface="Calibri Light" panose="020F0302020204030204" pitchFamily="34" charset="0"/>
              </a:rPr>
              <a:t>Sørg dog altid for at mærke efter, hvordan du har det. Føler du </a:t>
            </a:r>
            <a:r>
              <a:rPr sz="1300" err="1">
                <a:solidFill>
                  <a:srgbClr val="231F20"/>
                </a:solidFill>
                <a:latin typeface="Calibri Light" panose="020F0302020204030204" pitchFamily="34" charset="0"/>
                <a:cs typeface="Calibri Light" panose="020F0302020204030204" pitchFamily="34" charset="0"/>
              </a:rPr>
              <a:t>voldsomt</a:t>
            </a:r>
            <a:r>
              <a:rPr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ubehag</a:t>
            </a:r>
            <a:r>
              <a:rPr sz="1300">
                <a:solidFill>
                  <a:srgbClr val="231F20"/>
                </a:solidFill>
                <a:latin typeface="Calibri Light" panose="020F0302020204030204" pitchFamily="34" charset="0"/>
                <a:cs typeface="Calibri Light" panose="020F0302020204030204" pitchFamily="34" charset="0"/>
              </a:rPr>
              <a:t>, skal du </a:t>
            </a:r>
            <a:r>
              <a:rPr lang="da-DK" sz="1300">
                <a:solidFill>
                  <a:srgbClr val="231F20"/>
                </a:solidFill>
                <a:latin typeface="Calibri Light" panose="020F0302020204030204" pitchFamily="34" charset="0"/>
                <a:cs typeface="Calibri Light" panose="020F0302020204030204" pitchFamily="34" charset="0"/>
              </a:rPr>
              <a:t>afbryde din aktivitet</a:t>
            </a:r>
            <a:r>
              <a:rPr sz="1300">
                <a:solidFill>
                  <a:srgbClr val="231F20"/>
                </a:solidFill>
                <a:latin typeface="Calibri Light" panose="020F0302020204030204" pitchFamily="34" charset="0"/>
                <a:cs typeface="Calibri Light" panose="020F0302020204030204" pitchFamily="34" charset="0"/>
              </a:rPr>
              <a:t>.</a:t>
            </a:r>
            <a:endParaRPr sz="1300">
              <a:latin typeface="Calibri Light" panose="020F0302020204030204" pitchFamily="34" charset="0"/>
              <a:cs typeface="Calibri Light" panose="020F0302020204030204" pitchFamily="34" charset="0"/>
            </a:endParaRPr>
          </a:p>
        </p:txBody>
      </p:sp>
      <p:pic>
        <p:nvPicPr>
          <p:cNvPr id="6" name="Billede 5">
            <a:extLst>
              <a:ext uri="{FF2B5EF4-FFF2-40B4-BE49-F238E27FC236}">
                <a16:creationId xmlns:a16="http://schemas.microsoft.com/office/drawing/2014/main" id="{F441B019-8471-AC4C-B431-1DDCF82E8E20}"/>
              </a:ext>
            </a:extLst>
          </p:cNvPr>
          <p:cNvPicPr>
            <a:picLocks noChangeAspect="1"/>
          </p:cNvPicPr>
          <p:nvPr/>
        </p:nvPicPr>
        <p:blipFill rotWithShape="1">
          <a:blip r:embed="rId3">
            <a:extLst>
              <a:ext uri="{28A0092B-C50C-407E-A947-70E740481C1C}">
                <a14:useLocalDpi xmlns:a14="http://schemas.microsoft.com/office/drawing/2010/main" val="0"/>
              </a:ext>
            </a:extLst>
          </a:blip>
          <a:srcRect l="7777" t="23334" r="8161" b="4443"/>
          <a:stretch/>
        </p:blipFill>
        <p:spPr>
          <a:xfrm>
            <a:off x="901804" y="4572000"/>
            <a:ext cx="5237855" cy="4500157"/>
          </a:xfrm>
          <a:prstGeom prst="rect">
            <a:avLst/>
          </a:prstGeom>
        </p:spPr>
      </p:pic>
    </p:spTree>
    <p:extLst>
      <p:ext uri="{BB962C8B-B14F-4D97-AF65-F5344CB8AC3E}">
        <p14:creationId xmlns:p14="http://schemas.microsoft.com/office/powerpoint/2010/main" val="42809113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4BC9E27B-C910-4B10-8B73-9F94674D0400}"/>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3" name="object 2">
            <a:extLst>
              <a:ext uri="{FF2B5EF4-FFF2-40B4-BE49-F238E27FC236}">
                <a16:creationId xmlns:a16="http://schemas.microsoft.com/office/drawing/2014/main" id="{BA3C440D-AEE1-1D4C-998E-335A5AF8CFE4}"/>
              </a:ext>
            </a:extLst>
          </p:cNvPr>
          <p:cNvSpPr txBox="1"/>
          <p:nvPr/>
        </p:nvSpPr>
        <p:spPr>
          <a:xfrm>
            <a:off x="909385" y="1803322"/>
            <a:ext cx="5263515" cy="4664556"/>
          </a:xfrm>
          <a:prstGeom prst="rect">
            <a:avLst/>
          </a:prstGeom>
        </p:spPr>
        <p:txBody>
          <a:bodyPr vert="horz" wrap="square" lIns="0" tIns="16329" rIns="0" bIns="0" rtlCol="0">
            <a:spAutoFit/>
          </a:bodyPr>
          <a:lstStyle/>
          <a:p>
            <a:pPr marL="16328" marR="86540">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Det kan være en voldsom oplevelse at få en blodprop </a:t>
            </a:r>
            <a:r>
              <a:rPr sz="1300" err="1">
                <a:solidFill>
                  <a:srgbClr val="231F20"/>
                </a:solidFill>
                <a:latin typeface="Calibri Light" panose="020F0302020204030204" pitchFamily="34" charset="0"/>
                <a:cs typeface="Calibri Light" panose="020F0302020204030204" pitchFamily="34" charset="0"/>
              </a:rPr>
              <a:t>i</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benet/lungen</a:t>
            </a:r>
            <a:r>
              <a:rPr sz="1300">
                <a:solidFill>
                  <a:srgbClr val="231F20"/>
                </a:solidFill>
                <a:latin typeface="Calibri Light" panose="020F0302020204030204" pitchFamily="34" charset="0"/>
                <a:cs typeface="Calibri Light" panose="020F0302020204030204" pitchFamily="34" charset="0"/>
              </a:rPr>
              <a:t>. Derfor er det helt naturligt, hvis du oplever, at dit humør svinger mere end normalt, og at du nemmere bliver ked af det, bekymret, bange eller irritabel.</a:t>
            </a: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a:p>
            <a:pPr marL="16328" marR="137158">
              <a:lnSpc>
                <a:spcPct val="108300"/>
              </a:lnSpc>
            </a:pPr>
            <a:r>
              <a:rPr sz="1300">
                <a:solidFill>
                  <a:srgbClr val="231F20"/>
                </a:solidFill>
                <a:latin typeface="Calibri Light" panose="020F0302020204030204" pitchFamily="34" charset="0"/>
                <a:cs typeface="Calibri Light" panose="020F0302020204030204" pitchFamily="34" charset="0"/>
              </a:rPr>
              <a:t>Det er vigtigt, at du taler med dine pårørende om, hvordan du har det. Så kan de nemmere forstå dig og hjælpe dig på den bedste måde.</a:t>
            </a:r>
            <a:endParaRPr sz="1300">
              <a:latin typeface="Calibri Light" panose="020F0302020204030204" pitchFamily="34" charset="0"/>
              <a:cs typeface="Calibri Light" panose="020F0302020204030204" pitchFamily="34" charset="0"/>
            </a:endParaRPr>
          </a:p>
          <a:p>
            <a:pPr>
              <a:spcBef>
                <a:spcPts val="26"/>
              </a:spcBef>
            </a:pPr>
            <a:endParaRPr sz="1300">
              <a:latin typeface="Calibri Light" panose="020F0302020204030204" pitchFamily="34" charset="0"/>
              <a:cs typeface="Calibri Light" panose="020F0302020204030204" pitchFamily="34" charset="0"/>
            </a:endParaRPr>
          </a:p>
          <a:p>
            <a:pPr marL="16328"/>
            <a:r>
              <a:rPr sz="1300">
                <a:solidFill>
                  <a:srgbClr val="231F20"/>
                </a:solidFill>
                <a:latin typeface="Calibri Light" panose="020F0302020204030204" pitchFamily="34" charset="0"/>
                <a:cs typeface="Calibri Light" panose="020F0302020204030204" pitchFamily="34" charset="0"/>
              </a:rPr>
              <a:t>Hvis du er vedvarende følelsesmæssigt påvirket, </a:t>
            </a:r>
            <a:r>
              <a:rPr sz="1300" err="1">
                <a:solidFill>
                  <a:srgbClr val="231F20"/>
                </a:solidFill>
                <a:latin typeface="Calibri Light" panose="020F0302020204030204" pitchFamily="34" charset="0"/>
                <a:cs typeface="Calibri Light" panose="020F0302020204030204" pitchFamily="34" charset="0"/>
              </a:rPr>
              <a:t>kan</a:t>
            </a:r>
            <a:r>
              <a:rPr sz="1300">
                <a:solidFill>
                  <a:srgbClr val="231F20"/>
                </a:solidFill>
                <a:latin typeface="Calibri Light" panose="020F0302020204030204" pitchFamily="34" charset="0"/>
                <a:cs typeface="Calibri Light" panose="020F0302020204030204" pitchFamily="34" charset="0"/>
              </a:rPr>
              <a:t> du</a:t>
            </a:r>
            <a:r>
              <a:rPr lang="da-DK"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bestille</a:t>
            </a:r>
            <a:r>
              <a:rPr sz="1300">
                <a:solidFill>
                  <a:srgbClr val="231F20"/>
                </a:solidFill>
                <a:latin typeface="Calibri Light" panose="020F0302020204030204" pitchFamily="34" charset="0"/>
                <a:cs typeface="Calibri Light" panose="020F0302020204030204" pitchFamily="34" charset="0"/>
              </a:rPr>
              <a:t> en tid til en samtale med din egen læge; din læge kan henvise dig til </a:t>
            </a:r>
            <a:r>
              <a:rPr sz="1300" err="1">
                <a:solidFill>
                  <a:srgbClr val="231F20"/>
                </a:solidFill>
                <a:latin typeface="Calibri Light" panose="020F0302020204030204" pitchFamily="34" charset="0"/>
                <a:cs typeface="Calibri Light" panose="020F0302020204030204" pitchFamily="34" charset="0"/>
              </a:rPr>
              <a:t>en</a:t>
            </a:r>
            <a:r>
              <a:rPr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psykolog</a:t>
            </a:r>
            <a:r>
              <a:rPr lang="da-DK" sz="1300">
                <a:solidFill>
                  <a:srgbClr val="231F20"/>
                </a:solidFill>
                <a:latin typeface="Calibri Light" panose="020F0302020204030204" pitchFamily="34" charset="0"/>
                <a:cs typeface="Calibri Light" panose="020F0302020204030204" pitchFamily="34" charset="0"/>
              </a:rPr>
              <a:t>.</a:t>
            </a:r>
            <a:endParaRPr sz="1300">
              <a:latin typeface="Calibri Light" panose="020F0302020204030204" pitchFamily="34" charset="0"/>
              <a:cs typeface="Calibri Light" panose="020F0302020204030204" pitchFamily="34" charset="0"/>
            </a:endParaRPr>
          </a:p>
          <a:p>
            <a:pPr marL="16328" algn="just">
              <a:spcBef>
                <a:spcPts val="129"/>
              </a:spcBef>
              <a:tabLst>
                <a:tab pos="309423" algn="l"/>
                <a:tab pos="310239" algn="l"/>
              </a:tabLst>
            </a:pPr>
            <a:endParaRPr lang="da-DK" sz="130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a:solidFill>
                  <a:srgbClr val="231F20"/>
                </a:solidFill>
                <a:latin typeface="Calibri Light" panose="020F0302020204030204" pitchFamily="34" charset="0"/>
                <a:cs typeface="Calibri Light" panose="020F0302020204030204" pitchFamily="34" charset="0"/>
              </a:rPr>
              <a:t>Du kan læse mere om de psykiske reaktioner i Hjerteforeningens </a:t>
            </a:r>
          </a:p>
          <a:p>
            <a:pPr marL="16328" marR="49802">
              <a:lnSpc>
                <a:spcPct val="108300"/>
              </a:lnSpc>
            </a:pPr>
            <a:r>
              <a:rPr lang="da-DK" sz="1300">
                <a:solidFill>
                  <a:srgbClr val="231F20"/>
                </a:solidFill>
                <a:latin typeface="Calibri Light" panose="020F0302020204030204" pitchFamily="34" charset="0"/>
                <a:cs typeface="Calibri Light" panose="020F0302020204030204" pitchFamily="34" charset="0"/>
              </a:rPr>
              <a:t>minibog: </a:t>
            </a:r>
            <a:r>
              <a:rPr lang="da-DK" sz="1300" b="1">
                <a:solidFill>
                  <a:srgbClr val="231F20"/>
                </a:solidFill>
                <a:latin typeface="Calibri Light" panose="020F0302020204030204" pitchFamily="34" charset="0"/>
                <a:cs typeface="Calibri Light" panose="020F0302020204030204" pitchFamily="34" charset="0"/>
              </a:rPr>
              <a:t>"Du er ikke alene” </a:t>
            </a:r>
            <a:r>
              <a:rPr lang="da-DK" sz="1300">
                <a:solidFill>
                  <a:srgbClr val="231F20"/>
                </a:solidFill>
                <a:latin typeface="Calibri Light" panose="020F0302020204030204" pitchFamily="34" charset="0"/>
                <a:cs typeface="Calibri Light" panose="020F0302020204030204" pitchFamily="34" charset="0"/>
              </a:rPr>
              <a:t>eller på Hjerteforeningens </a:t>
            </a:r>
          </a:p>
          <a:p>
            <a:pPr marL="16328" marR="49802">
              <a:lnSpc>
                <a:spcPct val="108300"/>
              </a:lnSpc>
            </a:pPr>
            <a:r>
              <a:rPr lang="da-DK" sz="1300">
                <a:solidFill>
                  <a:srgbClr val="231F20"/>
                </a:solidFill>
                <a:latin typeface="Calibri Light" panose="020F0302020204030204" pitchFamily="34" charset="0"/>
                <a:cs typeface="Calibri Light" panose="020F0302020204030204" pitchFamily="34" charset="0"/>
              </a:rPr>
              <a:t>hjemmeside ved at scanne QR-koden med din </a:t>
            </a:r>
            <a:br>
              <a:rPr lang="da-DK" sz="1300">
                <a:solidFill>
                  <a:srgbClr val="231F20"/>
                </a:solidFill>
                <a:latin typeface="Calibri Light" panose="020F0302020204030204" pitchFamily="34" charset="0"/>
                <a:cs typeface="Calibri Light" panose="020F0302020204030204" pitchFamily="34" charset="0"/>
              </a:rPr>
            </a:br>
            <a:r>
              <a:rPr lang="da-DK" sz="1300">
                <a:solidFill>
                  <a:srgbClr val="231F20"/>
                </a:solidFill>
                <a:latin typeface="Calibri Light" panose="020F0302020204030204" pitchFamily="34" charset="0"/>
                <a:cs typeface="Calibri Light" panose="020F0302020204030204" pitchFamily="34" charset="0"/>
              </a:rPr>
              <a:t>mobiltelefon eller følge linket: </a:t>
            </a:r>
            <a:endParaRPr lang="da-DK" sz="130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lang="da-DK" sz="1300">
                <a:latin typeface="Calibri Light" panose="020F0302020204030204" pitchFamily="34" charset="0"/>
                <a:cs typeface="Calibri Light" panose="020F0302020204030204" pitchFamily="34" charset="0"/>
              </a:rPr>
              <a:t>www.hjerteforeningen.dk/alt-om-dit-hjerte/</a:t>
            </a:r>
          </a:p>
          <a:p>
            <a:pPr marL="16328">
              <a:spcBef>
                <a:spcPts val="129"/>
              </a:spcBef>
              <a:tabLst>
                <a:tab pos="309423" algn="l"/>
                <a:tab pos="310239" algn="l"/>
              </a:tabLst>
            </a:pPr>
            <a:r>
              <a:rPr lang="da-DK" sz="1300">
                <a:latin typeface="Calibri Light" panose="020F0302020204030204" pitchFamily="34" charset="0"/>
                <a:cs typeface="Calibri Light" panose="020F0302020204030204" pitchFamily="34" charset="0"/>
              </a:rPr>
              <a:t>livet-med-hjerte-kar-sygdom/</a:t>
            </a:r>
          </a:p>
          <a:p>
            <a:pPr marL="16328">
              <a:spcBef>
                <a:spcPts val="129"/>
              </a:spcBef>
              <a:tabLst>
                <a:tab pos="309423" algn="l"/>
                <a:tab pos="310239" algn="l"/>
              </a:tabLst>
            </a:pPr>
            <a:r>
              <a:rPr lang="da-DK" sz="1300">
                <a:latin typeface="Calibri Light" panose="020F0302020204030204" pitchFamily="34" charset="0"/>
                <a:cs typeface="Calibri Light" panose="020F0302020204030204" pitchFamily="34" charset="0"/>
              </a:rPr>
              <a:t>psykologiske-aspekter-ved-hjerte-kar-sygdom/</a:t>
            </a:r>
          </a:p>
          <a:p>
            <a:pPr marL="16328">
              <a:spcBef>
                <a:spcPts val="129"/>
              </a:spcBef>
              <a:tabLst>
                <a:tab pos="309423" algn="l"/>
                <a:tab pos="310239" algn="l"/>
              </a:tabLst>
            </a:pPr>
            <a:endParaRPr lang="da-DK" sz="130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r>
              <a:rPr lang="da-DK" sz="1300">
                <a:latin typeface="Calibri Light" panose="020F0302020204030204" pitchFamily="34" charset="0"/>
                <a:cs typeface="Calibri Light" panose="020F0302020204030204" pitchFamily="34" charset="0"/>
              </a:rPr>
              <a:t>Du kan også få hjælp hos Hjerteforeningens psykologer på 70 25 00 00. </a:t>
            </a:r>
          </a:p>
          <a:p>
            <a:pPr marL="16328">
              <a:spcBef>
                <a:spcPts val="129"/>
              </a:spcBef>
              <a:tabLst>
                <a:tab pos="309423" algn="l"/>
                <a:tab pos="310239" algn="l"/>
              </a:tabLst>
            </a:pPr>
            <a:endParaRPr lang="da-DK" sz="1300">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endParaRPr sz="1300">
              <a:latin typeface="Calibri Light" panose="020F0302020204030204" pitchFamily="34" charset="0"/>
              <a:cs typeface="Calibri Light" panose="020F0302020204030204" pitchFamily="34" charset="0"/>
            </a:endParaRPr>
          </a:p>
          <a:p>
            <a:pPr>
              <a:spcBef>
                <a:spcPts val="45"/>
              </a:spcBef>
            </a:pPr>
            <a:endParaRPr sz="1300">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9991" y="990600"/>
            <a:ext cx="5852258" cy="550700"/>
          </a:xfrm>
          <a:prstGeom prst="rect">
            <a:avLst/>
          </a:prstGeom>
        </p:spPr>
        <p:txBody>
          <a:bodyPr vert="horz" wrap="square" lIns="0" tIns="16329" rIns="0" bIns="0" rtlCol="0">
            <a:spAutoFit/>
          </a:bodyPr>
          <a:lstStyle/>
          <a:p>
            <a:pPr marL="455562">
              <a:spcBef>
                <a:spcPts val="129"/>
              </a:spcBef>
            </a:pPr>
            <a:r>
              <a:rPr lang="da-DK" sz="3500" b="0">
                <a:solidFill>
                  <a:schemeClr val="bg1"/>
                </a:solidFill>
                <a:latin typeface="Calibri Light" panose="020F0302020204030204" pitchFamily="34" charset="0"/>
                <a:cs typeface="Calibri Light" panose="020F0302020204030204" pitchFamily="34" charset="0"/>
              </a:rPr>
              <a:t>Følelsesmæssig påvirkning</a:t>
            </a:r>
            <a:endParaRPr sz="3500" b="0">
              <a:solidFill>
                <a:schemeClr val="bg1"/>
              </a:solidFill>
              <a:latin typeface="Calibri Light" panose="020F0302020204030204" pitchFamily="34" charset="0"/>
              <a:cs typeface="Calibri Light" panose="020F0302020204030204" pitchFamily="34" charset="0"/>
            </a:endParaRPr>
          </a:p>
        </p:txBody>
      </p:sp>
      <p:sp>
        <p:nvSpPr>
          <p:cNvPr id="4" name="object 4"/>
          <p:cNvSpPr txBox="1"/>
          <p:nvPr/>
        </p:nvSpPr>
        <p:spPr>
          <a:xfrm>
            <a:off x="909384" y="9312085"/>
            <a:ext cx="1681879" cy="204360"/>
          </a:xfrm>
          <a:prstGeom prst="rect">
            <a:avLst/>
          </a:prstGeom>
        </p:spPr>
        <p:txBody>
          <a:bodyPr vert="horz" wrap="square" lIns="0" tIns="16329" rIns="0" bIns="0" rtlCol="0">
            <a:spAutoFit/>
          </a:bodyPr>
          <a:lstStyle/>
          <a:p>
            <a:pPr marL="16328">
              <a:spcBef>
                <a:spcPts val="129"/>
              </a:spcBef>
            </a:pPr>
            <a:r>
              <a:rPr lang="da-DK" sz="1200" i="1">
                <a:solidFill>
                  <a:srgbClr val="5094B6"/>
                </a:solidFill>
                <a:latin typeface="Calibri Light" panose="020F0302020204030204" pitchFamily="34" charset="0"/>
                <a:cs typeface="Calibri Light" panose="020F0302020204030204" pitchFamily="34" charset="0"/>
              </a:rPr>
              <a:t>18</a:t>
            </a:r>
            <a:endParaRPr sz="1200" i="1">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7" name="object 7">
            <a:extLst>
              <a:ext uri="{FF2B5EF4-FFF2-40B4-BE49-F238E27FC236}">
                <a16:creationId xmlns:a16="http://schemas.microsoft.com/office/drawing/2014/main" id="{C42A146E-DC86-0349-9A70-C0FD95422EAB}"/>
              </a:ext>
            </a:extLst>
          </p:cNvPr>
          <p:cNvSpPr/>
          <p:nvPr/>
        </p:nvSpPr>
        <p:spPr>
          <a:xfrm>
            <a:off x="909385" y="6977301"/>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8" name="object 8">
            <a:extLst>
              <a:ext uri="{FF2B5EF4-FFF2-40B4-BE49-F238E27FC236}">
                <a16:creationId xmlns:a16="http://schemas.microsoft.com/office/drawing/2014/main" id="{064ACA74-E5E6-C449-916D-A96C0D3B73BD}"/>
              </a:ext>
            </a:extLst>
          </p:cNvPr>
          <p:cNvSpPr/>
          <p:nvPr/>
        </p:nvSpPr>
        <p:spPr>
          <a:xfrm>
            <a:off x="909385" y="740184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49" name="object 9">
            <a:extLst>
              <a:ext uri="{FF2B5EF4-FFF2-40B4-BE49-F238E27FC236}">
                <a16:creationId xmlns:a16="http://schemas.microsoft.com/office/drawing/2014/main" id="{FD149AAD-73AA-6E44-ADF4-26FA0F98925A}"/>
              </a:ext>
            </a:extLst>
          </p:cNvPr>
          <p:cNvSpPr/>
          <p:nvPr/>
        </p:nvSpPr>
        <p:spPr>
          <a:xfrm>
            <a:off x="909385" y="782638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0" name="object 10">
            <a:extLst>
              <a:ext uri="{FF2B5EF4-FFF2-40B4-BE49-F238E27FC236}">
                <a16:creationId xmlns:a16="http://schemas.microsoft.com/office/drawing/2014/main" id="{B4E5D01C-7844-9F4A-8AAB-0C3562DB132C}"/>
              </a:ext>
            </a:extLst>
          </p:cNvPr>
          <p:cNvSpPr/>
          <p:nvPr/>
        </p:nvSpPr>
        <p:spPr>
          <a:xfrm>
            <a:off x="909385" y="825092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1" name="object 11">
            <a:extLst>
              <a:ext uri="{FF2B5EF4-FFF2-40B4-BE49-F238E27FC236}">
                <a16:creationId xmlns:a16="http://schemas.microsoft.com/office/drawing/2014/main" id="{17EFF03E-C78B-A144-B20B-7CAE3C3F6713}"/>
              </a:ext>
            </a:extLst>
          </p:cNvPr>
          <p:cNvSpPr/>
          <p:nvPr/>
        </p:nvSpPr>
        <p:spPr>
          <a:xfrm>
            <a:off x="909385" y="867547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3" name="object 14">
            <a:extLst>
              <a:ext uri="{FF2B5EF4-FFF2-40B4-BE49-F238E27FC236}">
                <a16:creationId xmlns:a16="http://schemas.microsoft.com/office/drawing/2014/main" id="{49EC5B29-3506-1E45-ACB6-9B208725E681}"/>
              </a:ext>
            </a:extLst>
          </p:cNvPr>
          <p:cNvSpPr txBox="1"/>
          <p:nvPr/>
        </p:nvSpPr>
        <p:spPr>
          <a:xfrm>
            <a:off x="909384" y="6413709"/>
            <a:ext cx="550273" cy="27809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Noter</a:t>
            </a:r>
          </a:p>
        </p:txBody>
      </p:sp>
      <p:pic>
        <p:nvPicPr>
          <p:cNvPr id="7" name="Billede 6">
            <a:extLst>
              <a:ext uri="{FF2B5EF4-FFF2-40B4-BE49-F238E27FC236}">
                <a16:creationId xmlns:a16="http://schemas.microsoft.com/office/drawing/2014/main" id="{CC00B98D-F09E-41EF-B29D-EFAC83D03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107" y="4199989"/>
            <a:ext cx="1263386" cy="1263386"/>
          </a:xfrm>
          <a:prstGeom prst="rect">
            <a:avLst/>
          </a:prstGeom>
        </p:spPr>
      </p:pic>
    </p:spTree>
    <p:extLst>
      <p:ext uri="{BB962C8B-B14F-4D97-AF65-F5344CB8AC3E}">
        <p14:creationId xmlns:p14="http://schemas.microsoft.com/office/powerpoint/2010/main" val="1368645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2">
            <a:extLst>
              <a:ext uri="{FF2B5EF4-FFF2-40B4-BE49-F238E27FC236}">
                <a16:creationId xmlns:a16="http://schemas.microsoft.com/office/drawing/2014/main" id="{127DCE65-E94E-4D09-A7AC-AC9A447B207C}"/>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830348" y="990600"/>
            <a:ext cx="5388930" cy="561704"/>
          </a:xfrm>
          <a:prstGeom prst="rect">
            <a:avLst/>
          </a:prstGeom>
        </p:spPr>
        <p:txBody>
          <a:bodyPr vert="horz" wrap="square" lIns="0" tIns="16329" rIns="0" bIns="0" rtlCol="0">
            <a:spAutoFit/>
          </a:bodyPr>
          <a:lstStyle/>
          <a:p>
            <a:pPr marL="12246" algn="l">
              <a:spcBef>
                <a:spcPts val="129"/>
              </a:spcBef>
            </a:pPr>
            <a:r>
              <a:rPr sz="3500" b="0">
                <a:solidFill>
                  <a:schemeClr val="bg1"/>
                </a:solidFill>
                <a:latin typeface="Calibri Light" panose="020F0302020204030204" pitchFamily="34" charset="0"/>
                <a:cs typeface="Calibri Light" panose="020F0302020204030204" pitchFamily="34" charset="0"/>
              </a:rPr>
              <a:t>Til dig, der er pårørende</a:t>
            </a:r>
          </a:p>
        </p:txBody>
      </p:sp>
      <p:sp>
        <p:nvSpPr>
          <p:cNvPr id="3" name="object 3"/>
          <p:cNvSpPr txBox="1">
            <a:spLocks noGrp="1"/>
          </p:cNvSpPr>
          <p:nvPr>
            <p:ph type="body" idx="1"/>
          </p:nvPr>
        </p:nvSpPr>
        <p:spPr>
          <a:xfrm>
            <a:off x="830348" y="1793894"/>
            <a:ext cx="5230858" cy="2582063"/>
          </a:xfrm>
          <a:prstGeom prst="rect">
            <a:avLst/>
          </a:prstGeom>
        </p:spPr>
        <p:txBody>
          <a:bodyPr vert="horz" wrap="square" lIns="0" tIns="16329" rIns="0" bIns="0" rtlCol="0">
            <a:spAutoFit/>
          </a:bodyPr>
          <a:lstStyle/>
          <a:p>
            <a:pPr marL="16328" marR="6531">
              <a:lnSpc>
                <a:spcPct val="108300"/>
              </a:lnSpc>
              <a:spcBef>
                <a:spcPts val="129"/>
              </a:spcBef>
            </a:pPr>
            <a:r>
              <a:rPr sz="1300">
                <a:latin typeface="Calibri Light" panose="020F0302020204030204" pitchFamily="34" charset="0"/>
                <a:cs typeface="Calibri Light" panose="020F0302020204030204" pitchFamily="34" charset="0"/>
              </a:rPr>
              <a:t>Ligesom den sygdomsramte er du som pårørende også kommet i </a:t>
            </a:r>
            <a:r>
              <a:rPr sz="1300" err="1">
                <a:latin typeface="Calibri Light" panose="020F0302020204030204" pitchFamily="34" charset="0"/>
                <a:cs typeface="Calibri Light" panose="020F0302020204030204" pitchFamily="34" charset="0"/>
              </a:rPr>
              <a:t>en</a:t>
            </a:r>
            <a:r>
              <a:rPr sz="1300">
                <a:latin typeface="Calibri Light" panose="020F0302020204030204" pitchFamily="34" charset="0"/>
                <a:cs typeface="Calibri Light" panose="020F0302020204030204" pitchFamily="34" charset="0"/>
              </a:rPr>
              <a:t> </a:t>
            </a:r>
            <a:r>
              <a:rPr sz="1300" err="1">
                <a:latin typeface="Calibri Light" panose="020F0302020204030204" pitchFamily="34" charset="0"/>
                <a:cs typeface="Calibri Light" panose="020F0302020204030204" pitchFamily="34" charset="0"/>
              </a:rPr>
              <a:t>ny</a:t>
            </a:r>
            <a:r>
              <a:rPr lang="da-DK" sz="1300">
                <a:latin typeface="Calibri Light" panose="020F0302020204030204" pitchFamily="34" charset="0"/>
                <a:cs typeface="Calibri Light" panose="020F0302020204030204" pitchFamily="34" charset="0"/>
              </a:rPr>
              <a:t> – </a:t>
            </a:r>
            <a:r>
              <a:rPr sz="1300" err="1">
                <a:latin typeface="Calibri Light" panose="020F0302020204030204" pitchFamily="34" charset="0"/>
                <a:cs typeface="Calibri Light" panose="020F0302020204030204" pitchFamily="34" charset="0"/>
              </a:rPr>
              <a:t>måske</a:t>
            </a:r>
            <a:r>
              <a:rPr sz="1300">
                <a:latin typeface="Calibri Light" panose="020F0302020204030204" pitchFamily="34" charset="0"/>
                <a:cs typeface="Calibri Light" panose="020F0302020204030204" pitchFamily="34" charset="0"/>
              </a:rPr>
              <a:t> uventet – situation. Det vil for de fleste opleves utrygt, og det kan være svært at håndtere de tanker og følelser, der pludselig dukker op. Derfor er det vigtigt, at du får talt med andre, som kan lytte til dig.</a:t>
            </a:r>
          </a:p>
          <a:p>
            <a:pPr>
              <a:spcBef>
                <a:spcPts val="45"/>
              </a:spcBef>
            </a:pPr>
            <a:endParaRPr sz="1300">
              <a:latin typeface="Calibri Light" panose="020F0302020204030204" pitchFamily="34" charset="0"/>
              <a:cs typeface="Calibri Light" panose="020F0302020204030204" pitchFamily="34" charset="0"/>
            </a:endParaRPr>
          </a:p>
          <a:p>
            <a:pPr marL="16328" marR="88990">
              <a:lnSpc>
                <a:spcPct val="108300"/>
              </a:lnSpc>
            </a:pPr>
            <a:r>
              <a:rPr sz="1300">
                <a:latin typeface="Calibri Light" panose="020F0302020204030204" pitchFamily="34" charset="0"/>
                <a:cs typeface="Calibri Light" panose="020F0302020204030204" pitchFamily="34" charset="0"/>
              </a:rPr>
              <a:t>Du kan støtte den sygdomsramte ved at deltage i alle konsultationer. Det vil også være en god idé, at du læser og ser de videoer, der er linket til i </a:t>
            </a:r>
            <a:r>
              <a:rPr sz="1300" err="1">
                <a:latin typeface="Calibri Light" panose="020F0302020204030204" pitchFamily="34" charset="0"/>
                <a:cs typeface="Calibri Light" panose="020F0302020204030204" pitchFamily="34" charset="0"/>
              </a:rPr>
              <a:t>denne</a:t>
            </a:r>
            <a:r>
              <a:rPr sz="1300">
                <a:latin typeface="Calibri Light" panose="020F0302020204030204" pitchFamily="34" charset="0"/>
                <a:cs typeface="Calibri Light" panose="020F0302020204030204" pitchFamily="34" charset="0"/>
              </a:rPr>
              <a:t> </a:t>
            </a:r>
            <a:r>
              <a:rPr sz="1300" err="1">
                <a:latin typeface="Calibri Light" panose="020F0302020204030204" pitchFamily="34" charset="0"/>
                <a:cs typeface="Calibri Light" panose="020F0302020204030204" pitchFamily="34" charset="0"/>
              </a:rPr>
              <a:t>pjece</a:t>
            </a:r>
            <a:r>
              <a:rPr sz="1300">
                <a:latin typeface="Calibri Light" panose="020F0302020204030204" pitchFamily="34" charset="0"/>
                <a:cs typeface="Calibri Light" panose="020F0302020204030204" pitchFamily="34" charset="0"/>
              </a:rPr>
              <a:t>. Det kan hjælpe dig med bedre at forstå og sætte dig ind i den </a:t>
            </a:r>
            <a:r>
              <a:rPr lang="da-DK" sz="1300">
                <a:latin typeface="Calibri Light" panose="020F0302020204030204" pitchFamily="34" charset="0"/>
                <a:cs typeface="Calibri Light" panose="020F0302020204030204" pitchFamily="34" charset="0"/>
              </a:rPr>
              <a:t>sygdomsramtes</a:t>
            </a:r>
            <a:r>
              <a:rPr sz="1300">
                <a:latin typeface="Calibri Light" panose="020F0302020204030204" pitchFamily="34" charset="0"/>
                <a:cs typeface="Calibri Light" panose="020F0302020204030204" pitchFamily="34" charset="0"/>
              </a:rPr>
              <a:t> situation.</a:t>
            </a:r>
          </a:p>
          <a:p>
            <a:pPr>
              <a:spcBef>
                <a:spcPts val="45"/>
              </a:spcBef>
            </a:pPr>
            <a:endParaRPr sz="1300">
              <a:latin typeface="Calibri Light" panose="020F0302020204030204" pitchFamily="34" charset="0"/>
              <a:cs typeface="Calibri Light" panose="020F0302020204030204" pitchFamily="34" charset="0"/>
            </a:endParaRPr>
          </a:p>
          <a:p>
            <a:pPr marL="16328" marR="342080">
              <a:lnSpc>
                <a:spcPct val="108300"/>
              </a:lnSpc>
            </a:pPr>
            <a:r>
              <a:rPr sz="1300">
                <a:latin typeface="Calibri Light" panose="020F0302020204030204" pitchFamily="34" charset="0"/>
                <a:cs typeface="Calibri Light" panose="020F0302020204030204" pitchFamily="34" charset="0"/>
              </a:rPr>
              <a:t>Du kan du også søge råd, vejledning og støtte til at håndtere din rolle som pårørende hos Hjerteforeningen.</a:t>
            </a:r>
          </a:p>
        </p:txBody>
      </p:sp>
      <p:sp>
        <p:nvSpPr>
          <p:cNvPr id="4" name="object 4"/>
          <p:cNvSpPr txBox="1"/>
          <p:nvPr/>
        </p:nvSpPr>
        <p:spPr>
          <a:xfrm>
            <a:off x="909384" y="9312085"/>
            <a:ext cx="1681415"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Til dig, der er pårørende</a:t>
            </a:r>
          </a:p>
        </p:txBody>
      </p:sp>
      <p:sp>
        <p:nvSpPr>
          <p:cNvPr id="5" name="object 5"/>
          <p:cNvSpPr txBox="1"/>
          <p:nvPr/>
        </p:nvSpPr>
        <p:spPr>
          <a:xfrm>
            <a:off x="6298315" y="9312085"/>
            <a:ext cx="198392"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19</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26" name="Billede 25">
            <a:extLst>
              <a:ext uri="{FF2B5EF4-FFF2-40B4-BE49-F238E27FC236}">
                <a16:creationId xmlns:a16="http://schemas.microsoft.com/office/drawing/2014/main" id="{EF7F5DF9-66A0-604B-A95D-2D8724B0204F}"/>
              </a:ext>
            </a:extLst>
          </p:cNvPr>
          <p:cNvPicPr>
            <a:picLocks noChangeAspect="1"/>
          </p:cNvPicPr>
          <p:nvPr/>
        </p:nvPicPr>
        <p:blipFill>
          <a:blip r:embed="rId3"/>
          <a:stretch>
            <a:fillRect/>
          </a:stretch>
        </p:blipFill>
        <p:spPr>
          <a:xfrm>
            <a:off x="1752600" y="5372951"/>
            <a:ext cx="3733800" cy="277002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3956" y="1760266"/>
            <a:ext cx="2854404" cy="7849402"/>
          </a:xfrm>
          <a:prstGeom prst="rect">
            <a:avLst/>
          </a:prstGeom>
        </p:spPr>
        <p:txBody>
          <a:bodyPr vert="horz" wrap="square" lIns="0" tIns="16329" rIns="0" bIns="0" rtlCol="0">
            <a:spAutoFit/>
          </a:bodyPr>
          <a:lstStyle/>
          <a:p>
            <a:pPr marL="131444" algn="l">
              <a:tabLst>
                <a:tab pos="2686837" algn="l"/>
              </a:tabLst>
            </a:pPr>
            <a:endParaRPr lang="da-DK" sz="13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sz="1400" dirty="0" err="1">
                <a:solidFill>
                  <a:srgbClr val="5094B6"/>
                </a:solidFill>
                <a:latin typeface="+mj-lt"/>
                <a:cs typeface="Calibri Light" panose="020F0302020204030204" pitchFamily="34" charset="0"/>
              </a:rPr>
              <a:t>Blodprop</a:t>
            </a:r>
            <a:r>
              <a:rPr sz="1400" dirty="0">
                <a:solidFill>
                  <a:srgbClr val="5094B6"/>
                </a:solidFill>
                <a:latin typeface="+mj-lt"/>
                <a:cs typeface="Calibri Light" panose="020F0302020204030204" pitchFamily="34" charset="0"/>
              </a:rPr>
              <a:t> </a:t>
            </a:r>
            <a:r>
              <a:rPr sz="1400" dirty="0" err="1">
                <a:solidFill>
                  <a:srgbClr val="5094B6"/>
                </a:solidFill>
                <a:latin typeface="+mj-lt"/>
                <a:cs typeface="Calibri Light" panose="020F0302020204030204" pitchFamily="34" charset="0"/>
              </a:rPr>
              <a:t>i</a:t>
            </a:r>
            <a:r>
              <a:rPr sz="1400" dirty="0">
                <a:solidFill>
                  <a:srgbClr val="5094B6"/>
                </a:solidFill>
                <a:latin typeface="+mj-lt"/>
                <a:cs typeface="Calibri Light" panose="020F0302020204030204" pitchFamily="34" charset="0"/>
              </a:rPr>
              <a:t> </a:t>
            </a:r>
            <a:r>
              <a:rPr lang="da-DK" sz="1400" dirty="0">
                <a:solidFill>
                  <a:srgbClr val="5094B6"/>
                </a:solidFill>
                <a:latin typeface="+mj-lt"/>
                <a:cs typeface="Calibri Light" panose="020F0302020204030204" pitchFamily="34" charset="0"/>
              </a:rPr>
              <a:t>benet/</a:t>
            </a:r>
            <a:r>
              <a:rPr sz="1400" dirty="0">
                <a:solidFill>
                  <a:srgbClr val="5094B6"/>
                </a:solidFill>
                <a:latin typeface="+mj-lt"/>
                <a:cs typeface="Calibri Light" panose="020F0302020204030204" pitchFamily="34" charset="0"/>
              </a:rPr>
              <a:t>lunge</a:t>
            </a:r>
            <a:r>
              <a:rPr lang="da-DK" sz="1400" dirty="0">
                <a:solidFill>
                  <a:srgbClr val="5094B6"/>
                </a:solidFill>
                <a:latin typeface="+mj-lt"/>
                <a:cs typeface="Calibri Light" panose="020F0302020204030204" pitchFamily="34" charset="0"/>
              </a:rPr>
              <a:t>n</a:t>
            </a:r>
            <a:br>
              <a:rPr lang="da-DK" sz="1400" dirty="0">
                <a:solidFill>
                  <a:srgbClr val="5094B6"/>
                </a:solidFill>
                <a:latin typeface="+mj-lt"/>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Hvad</a:t>
            </a:r>
            <a:r>
              <a:rPr sz="1300" dirty="0">
                <a:solidFill>
                  <a:srgbClr val="231F20"/>
                </a:solidFill>
                <a:latin typeface="Calibri Light" panose="020F0302020204030204" pitchFamily="34" charset="0"/>
                <a:cs typeface="Calibri Light" panose="020F0302020204030204" pitchFamily="34" charset="0"/>
              </a:rPr>
              <a:t> er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benet</a:t>
            </a:r>
            <a:r>
              <a:rPr lang="da-DK" sz="1300" dirty="0">
                <a:solidFill>
                  <a:srgbClr val="231F20"/>
                </a:solidFill>
                <a:latin typeface="Calibri Light" panose="020F0302020204030204" pitchFamily="34" charset="0"/>
                <a:cs typeface="Calibri Light" panose="020F0302020204030204" pitchFamily="34" charset="0"/>
              </a:rPr>
              <a:t>/lungen</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endParaRPr lang="da-DK" sz="7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5094B6"/>
                </a:solidFill>
                <a:latin typeface="+mj-lt"/>
                <a:cs typeface="Calibri Light" panose="020F0302020204030204" pitchFamily="34" charset="0"/>
              </a:rPr>
              <a:t>Hvorfor</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får</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jeg</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en</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blodprop</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i</a:t>
            </a:r>
            <a:r>
              <a:rPr sz="1300" dirty="0">
                <a:solidFill>
                  <a:srgbClr val="5094B6"/>
                </a:solidFill>
                <a:latin typeface="+mj-lt"/>
                <a:cs typeface="Calibri Light" panose="020F0302020204030204" pitchFamily="34" charset="0"/>
              </a:rPr>
              <a:t> </a:t>
            </a:r>
            <a:r>
              <a:rPr lang="da-DK" sz="1300" dirty="0">
                <a:solidFill>
                  <a:srgbClr val="5094B6"/>
                </a:solidFill>
                <a:latin typeface="+mj-lt"/>
                <a:cs typeface="Calibri Light" panose="020F0302020204030204" pitchFamily="34" charset="0"/>
              </a:rPr>
              <a:t>ben/</a:t>
            </a:r>
            <a:r>
              <a:rPr sz="1300" dirty="0">
                <a:solidFill>
                  <a:srgbClr val="5094B6"/>
                </a:solidFill>
                <a:latin typeface="+mj-lt"/>
                <a:cs typeface="Calibri Light" panose="020F0302020204030204" pitchFamily="34" charset="0"/>
              </a:rPr>
              <a:t>lunge?</a:t>
            </a:r>
            <a:br>
              <a:rPr lang="da-DK" sz="1300" dirty="0">
                <a:solidFill>
                  <a:srgbClr val="5094B6"/>
                </a:solidFill>
                <a:latin typeface="+mj-lt"/>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Symptomer på blodprop i lungen</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a:solidFill>
                  <a:srgbClr val="231F20"/>
                </a:solidFill>
                <a:latin typeface="Calibri Light" panose="020F0302020204030204" pitchFamily="34" charset="0"/>
                <a:cs typeface="Calibri Light" panose="020F0302020204030204" pitchFamily="34" charset="0"/>
              </a:rPr>
              <a:t>Symptomer på en blodprop i benet</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231F20"/>
                </a:solidFill>
                <a:latin typeface="Calibri Light" panose="020F0302020204030204" pitchFamily="34" charset="0"/>
                <a:cs typeface="Calibri Light" panose="020F0302020204030204" pitchFamily="34" charset="0"/>
              </a:rPr>
              <a:t>Øger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lungen</a:t>
            </a:r>
            <a:r>
              <a:rPr sz="1300" dirty="0">
                <a:solidFill>
                  <a:srgbClr val="231F20"/>
                </a:solidFill>
                <a:latin typeface="Calibri Light" panose="020F0302020204030204" pitchFamily="34" charset="0"/>
                <a:cs typeface="Calibri Light" panose="020F0302020204030204" pitchFamily="34" charset="0"/>
              </a:rPr>
              <a:t> min </a:t>
            </a:r>
            <a:r>
              <a:rPr sz="1300" dirty="0" err="1">
                <a:solidFill>
                  <a:srgbClr val="231F20"/>
                </a:solidFill>
                <a:latin typeface="Calibri Light" panose="020F0302020204030204" pitchFamily="34" charset="0"/>
                <a:cs typeface="Calibri Light" panose="020F0302020204030204" pitchFamily="34" charset="0"/>
              </a:rPr>
              <a:t>risiko</a:t>
            </a:r>
            <a:r>
              <a:rPr sz="1300" dirty="0">
                <a:solidFill>
                  <a:srgbClr val="231F20"/>
                </a:solidFill>
                <a:latin typeface="Calibri Light" panose="020F0302020204030204" pitchFamily="34" charset="0"/>
                <a:cs typeface="Calibri Light" panose="020F0302020204030204" pitchFamily="34" charset="0"/>
              </a:rPr>
              <a:t> for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hjerte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hjerne</a:t>
            </a:r>
            <a:r>
              <a:rPr sz="1300" dirty="0">
                <a:solidFill>
                  <a:srgbClr val="231F20"/>
                </a:solidFill>
                <a:latin typeface="Calibri Light" panose="020F0302020204030204" pitchFamily="34" charset="0"/>
                <a:cs typeface="Calibri Light" panose="020F0302020204030204" pitchFamily="34" charset="0"/>
              </a:rPr>
              <a:t>?        </a:t>
            </a:r>
            <a:endParaRPr lang="da-DK" sz="1300" dirty="0">
              <a:latin typeface="Calibri Light" panose="020F0302020204030204" pitchFamily="34" charset="0"/>
              <a:cs typeface="Calibri Light" panose="020F0302020204030204" pitchFamily="34" charset="0"/>
            </a:endParaRPr>
          </a:p>
          <a:p>
            <a:pPr marL="131444" algn="l">
              <a:tabLst>
                <a:tab pos="2686837" algn="l"/>
              </a:tabLst>
            </a:pPr>
            <a:br>
              <a:rPr lang="da-DK" sz="1300" dirty="0">
                <a:solidFill>
                  <a:srgbClr val="5B7F9A"/>
                </a:solidFill>
                <a:latin typeface="Calibri Light" panose="020F0302020204030204" pitchFamily="34" charset="0"/>
                <a:cs typeface="Calibri Light" panose="020F0302020204030204" pitchFamily="34" charset="0"/>
              </a:rPr>
            </a:br>
            <a:endParaRPr lang="da-DK" sz="7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5094B6"/>
                </a:solidFill>
                <a:latin typeface="+mj-lt"/>
                <a:cs typeface="Calibri Light" panose="020F0302020204030204" pitchFamily="34" charset="0"/>
              </a:rPr>
              <a:t>Din </a:t>
            </a:r>
            <a:r>
              <a:rPr sz="1300" dirty="0" err="1">
                <a:solidFill>
                  <a:srgbClr val="5094B6"/>
                </a:solidFill>
                <a:latin typeface="+mj-lt"/>
                <a:cs typeface="Calibri Light" panose="020F0302020204030204" pitchFamily="34" charset="0"/>
              </a:rPr>
              <a:t>medicinske</a:t>
            </a:r>
            <a:r>
              <a:rPr sz="1300" dirty="0">
                <a:solidFill>
                  <a:srgbClr val="5094B6"/>
                </a:solidFill>
                <a:latin typeface="+mj-lt"/>
                <a:cs typeface="Calibri Light" panose="020F0302020204030204" pitchFamily="34" charset="0"/>
              </a:rPr>
              <a:t> </a:t>
            </a:r>
            <a:r>
              <a:rPr sz="1300" dirty="0" err="1">
                <a:solidFill>
                  <a:srgbClr val="5094B6"/>
                </a:solidFill>
                <a:latin typeface="+mj-lt"/>
                <a:cs typeface="Calibri Light" panose="020F0302020204030204" pitchFamily="34" charset="0"/>
              </a:rPr>
              <a:t>behandling</a:t>
            </a:r>
            <a:br>
              <a:rPr lang="da-DK" sz="1300" dirty="0">
                <a:solidFill>
                  <a:srgbClr val="5B7F9A"/>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Sådan virker medicinen</a:t>
            </a:r>
          </a:p>
          <a:p>
            <a:pPr marL="131444" algn="l">
              <a:tabLst>
                <a:tab pos="2686837" algn="l"/>
              </a:tabLst>
            </a:pPr>
            <a:endParaRPr lang="da-DK" sz="1300" dirty="0">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B</a:t>
            </a:r>
            <a:r>
              <a:rPr lang="da-DK" sz="1300" dirty="0" err="1">
                <a:solidFill>
                  <a:srgbClr val="231F20"/>
                </a:solidFill>
                <a:latin typeface="Calibri Light" panose="020F0302020204030204" pitchFamily="34" charset="0"/>
                <a:cs typeface="Calibri Light" panose="020F0302020204030204" pitchFamily="34" charset="0"/>
              </a:rPr>
              <a:t>lødninger</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a:solidFill>
                  <a:srgbClr val="231F20"/>
                </a:solidFill>
                <a:latin typeface="Calibri Light" panose="020F0302020204030204" pitchFamily="34" charset="0"/>
                <a:cs typeface="Calibri Light" panose="020F0302020204030204" pitchFamily="34" charset="0"/>
              </a:rPr>
              <a:t>Husk din medicin</a:t>
            </a: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Apaxiban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Eliquis</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Xarelto</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Edoxaban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Lixana</a:t>
            </a:r>
            <a:r>
              <a:rPr lang="da-DK" sz="1300" dirty="0">
                <a:solidFill>
                  <a:srgbClr val="231F20"/>
                </a:solidFill>
                <a:latin typeface="Calibri Light" panose="020F0302020204030204" pitchFamily="34" charset="0"/>
                <a:cs typeface="Calibri Light" panose="020F0302020204030204" pitchFamily="34" charset="0"/>
              </a:rPr>
              <a:t>®) </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Dabigatranetexilat</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Pradaxa</a:t>
            </a:r>
            <a:r>
              <a:rPr lang="da-DK" sz="1300" dirty="0">
                <a:solidFill>
                  <a:srgbClr val="231F20"/>
                </a:solidFill>
                <a:latin typeface="Calibri Light" panose="020F0302020204030204" pitchFamily="34" charset="0"/>
                <a:cs typeface="Calibri Light" panose="020F0302020204030204" pitchFamily="34" charset="0"/>
              </a:rPr>
              <a:t>®)</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Innohep</a:t>
            </a:r>
            <a:r>
              <a:rPr lang="da-DK" sz="1300" dirty="0">
                <a:solidFill>
                  <a:srgbClr val="231F20"/>
                </a:solidFill>
                <a:latin typeface="Calibri Light" panose="020F0302020204030204" pitchFamily="34" charset="0"/>
                <a:cs typeface="Calibri Light" panose="020F0302020204030204" pitchFamily="34" charset="0"/>
              </a:rPr>
              <a:t>® og </a:t>
            </a:r>
            <a:r>
              <a:rPr lang="da-DK" sz="1300" dirty="0" err="1">
                <a:solidFill>
                  <a:srgbClr val="231F20"/>
                </a:solidFill>
                <a:latin typeface="Calibri Light" panose="020F0302020204030204" pitchFamily="34" charset="0"/>
                <a:cs typeface="Calibri Light" panose="020F0302020204030204" pitchFamily="34" charset="0"/>
              </a:rPr>
              <a:t>Fragmin</a:t>
            </a:r>
            <a:r>
              <a:rPr lang="da-DK" sz="1300" dirty="0">
                <a:solidFill>
                  <a:srgbClr val="231F20"/>
                </a:solidFill>
                <a:latin typeface="Calibri Light" panose="020F0302020204030204" pitchFamily="34" charset="0"/>
                <a:cs typeface="Calibri Light" panose="020F0302020204030204" pitchFamily="34" charset="0"/>
              </a:rPr>
              <a:t>® </a:t>
            </a: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err="1">
                <a:solidFill>
                  <a:srgbClr val="231F20"/>
                </a:solidFill>
                <a:latin typeface="Calibri Light" panose="020F0302020204030204" pitchFamily="34" charset="0"/>
                <a:cs typeface="Calibri Light" panose="020F0302020204030204" pitchFamily="34" charset="0"/>
              </a:rPr>
              <a:t>Marevan</a:t>
            </a:r>
            <a:r>
              <a:rPr lang="da-DK"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Warfarin</a:t>
            </a:r>
            <a:r>
              <a:rPr lang="da-DK" sz="1300" dirty="0">
                <a:solidFill>
                  <a:srgbClr val="231F20"/>
                </a:solidFill>
                <a:latin typeface="Calibri Light" panose="020F0302020204030204" pitchFamily="34" charset="0"/>
                <a:cs typeface="Calibri Light" panose="020F0302020204030204" pitchFamily="34" charset="0"/>
              </a:rPr>
              <a:t>)</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a:solidFill>
                  <a:srgbClr val="231F20"/>
                </a:solidFill>
                <a:latin typeface="Calibri Light" panose="020F0302020204030204" pitchFamily="34" charset="0"/>
                <a:cs typeface="Calibri Light" panose="020F0302020204030204" pitchFamily="34" charset="0"/>
              </a:rPr>
              <a:t>Kan </a:t>
            </a:r>
            <a:r>
              <a:rPr sz="1300" dirty="0" err="1">
                <a:solidFill>
                  <a:srgbClr val="231F20"/>
                </a:solidFill>
                <a:latin typeface="Calibri Light" panose="020F0302020204030204" pitchFamily="34" charset="0"/>
                <a:cs typeface="Calibri Light" panose="020F0302020204030204" pitchFamily="34" charset="0"/>
              </a:rPr>
              <a:t>anden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påvirke</a:t>
            </a:r>
            <a:r>
              <a:rPr sz="1300" dirty="0">
                <a:solidFill>
                  <a:srgbClr val="231F20"/>
                </a:solidFill>
                <a:latin typeface="Calibri Light" panose="020F0302020204030204" pitchFamily="34" charset="0"/>
                <a:cs typeface="Calibri Light" panose="020F0302020204030204" pitchFamily="34" charset="0"/>
              </a:rPr>
              <a:t> min </a:t>
            </a:r>
            <a:r>
              <a:rPr sz="1300" dirty="0" err="1">
                <a:solidFill>
                  <a:srgbClr val="231F20"/>
                </a:solidFill>
                <a:latin typeface="Calibri Light" panose="020F0302020204030204" pitchFamily="34" charset="0"/>
                <a:cs typeface="Calibri Light" panose="020F0302020204030204" pitchFamily="34" charset="0"/>
              </a:rPr>
              <a:t>behandling</a:t>
            </a:r>
            <a:r>
              <a:rPr sz="1300" dirty="0">
                <a:solidFill>
                  <a:srgbClr val="231F20"/>
                </a:solidFill>
                <a:latin typeface="Calibri Light" panose="020F0302020204030204" pitchFamily="34" charset="0"/>
                <a:cs typeface="Calibri Light" panose="020F0302020204030204" pitchFamily="34" charset="0"/>
              </a:rPr>
              <a:t>? </a:t>
            </a: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endParaRPr lang="da-DK" sz="1300" dirty="0">
              <a:solidFill>
                <a:srgbClr val="231F20"/>
              </a:solidFill>
              <a:latin typeface="Calibri Light" panose="020F0302020204030204" pitchFamily="34" charset="0"/>
              <a:cs typeface="Calibri Light" panose="020F0302020204030204" pitchFamily="34" charset="0"/>
            </a:endParaRPr>
          </a:p>
          <a:p>
            <a:pPr marL="131444" algn="l">
              <a:tabLst>
                <a:tab pos="2686837" algn="l"/>
              </a:tabLst>
            </a:pPr>
            <a:r>
              <a:rPr sz="1300" dirty="0" err="1">
                <a:solidFill>
                  <a:srgbClr val="231F20"/>
                </a:solidFill>
                <a:latin typeface="Calibri Light" panose="020F0302020204030204" pitchFamily="34" charset="0"/>
                <a:cs typeface="Calibri Light" panose="020F0302020204030204" pitchFamily="34" charset="0"/>
              </a:rPr>
              <a:t>Tilskud</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recept</a:t>
            </a:r>
            <a:r>
              <a:rPr sz="1300" dirty="0">
                <a:solidFill>
                  <a:srgbClr val="231F20"/>
                </a:solidFill>
                <a:latin typeface="Calibri Light" panose="020F0302020204030204" pitchFamily="34" charset="0"/>
                <a:cs typeface="Calibri Light" panose="020F0302020204030204" pitchFamily="34" charset="0"/>
              </a:rPr>
              <a:t>            </a:t>
            </a:r>
            <a:endParaRPr sz="1300" dirty="0">
              <a:latin typeface="Calibri Light" panose="020F0302020204030204" pitchFamily="34" charset="0"/>
              <a:cs typeface="Calibri Light" panose="020F0302020204030204" pitchFamily="34" charset="0"/>
            </a:endParaRPr>
          </a:p>
          <a:p>
            <a:pPr marL="16328" algn="l"/>
            <a:endParaRPr sz="1300" dirty="0">
              <a:latin typeface="Calibri Light" panose="020F0302020204030204" pitchFamily="34" charset="0"/>
              <a:cs typeface="Calibri Light" panose="020F0302020204030204" pitchFamily="34" charset="0"/>
            </a:endParaRPr>
          </a:p>
        </p:txBody>
      </p:sp>
      <p:sp>
        <p:nvSpPr>
          <p:cNvPr id="11" name="object 11"/>
          <p:cNvSpPr txBox="1">
            <a:spLocks noGrp="1"/>
          </p:cNvSpPr>
          <p:nvPr>
            <p:ph type="title"/>
          </p:nvPr>
        </p:nvSpPr>
        <p:spPr>
          <a:xfrm>
            <a:off x="469890" y="1123368"/>
            <a:ext cx="7524332" cy="550700"/>
          </a:xfrm>
          <a:prstGeom prst="rect">
            <a:avLst/>
          </a:prstGeom>
        </p:spPr>
        <p:txBody>
          <a:bodyPr vert="horz" wrap="square" lIns="0" tIns="16329" rIns="0" bIns="0" rtlCol="0">
            <a:spAutoFit/>
          </a:bodyPr>
          <a:lstStyle/>
          <a:p>
            <a:pPr marL="16328">
              <a:spcBef>
                <a:spcPts val="129"/>
              </a:spcBef>
            </a:pPr>
            <a:r>
              <a:rPr sz="3500" b="0" err="1">
                <a:latin typeface="Calibri Light" panose="020F0302020204030204" pitchFamily="34" charset="0"/>
                <a:cs typeface="Calibri Light" panose="020F0302020204030204" pitchFamily="34" charset="0"/>
              </a:rPr>
              <a:t>Indhold</a:t>
            </a:r>
            <a:endParaRPr sz="3500" b="0">
              <a:solidFill>
                <a:srgbClr val="FF0000"/>
              </a:solidFill>
              <a:latin typeface="Calibri Light" panose="020F0302020204030204" pitchFamily="34" charset="0"/>
              <a:cs typeface="Calibri Light" panose="020F0302020204030204" pitchFamily="34" charset="0"/>
            </a:endParaRPr>
          </a:p>
        </p:txBody>
      </p:sp>
      <p:sp>
        <p:nvSpPr>
          <p:cNvPr id="13" name="object 13"/>
          <p:cNvSpPr/>
          <p:nvPr/>
        </p:nvSpPr>
        <p:spPr>
          <a:xfrm>
            <a:off x="370284" y="9289430"/>
            <a:ext cx="5554980" cy="0"/>
          </a:xfrm>
          <a:custGeom>
            <a:avLst/>
            <a:gdLst/>
            <a:ahLst/>
            <a:cxnLst/>
            <a:rect l="l" t="t" r="r" b="b"/>
            <a:pathLst>
              <a:path w="4320540">
                <a:moveTo>
                  <a:pt x="0" y="0"/>
                </a:moveTo>
                <a:lnTo>
                  <a:pt x="4320006" y="0"/>
                </a:lnTo>
              </a:path>
            </a:pathLst>
          </a:custGeom>
          <a:ln w="12699">
            <a:solidFill>
              <a:srgbClr val="5B7F9A"/>
            </a:solidFill>
          </a:ln>
        </p:spPr>
        <p:txBody>
          <a:bodyPr wrap="square" lIns="0" tIns="0" rIns="0" bIns="0" rtlCol="0"/>
          <a:lstStyle/>
          <a:p>
            <a:endParaRPr>
              <a:latin typeface="ITC Legacy Sans Std Book" pitchFamily="2" charset="0"/>
            </a:endParaRPr>
          </a:p>
        </p:txBody>
      </p:sp>
      <p:sp>
        <p:nvSpPr>
          <p:cNvPr id="14" name="object 4">
            <a:extLst>
              <a:ext uri="{FF2B5EF4-FFF2-40B4-BE49-F238E27FC236}">
                <a16:creationId xmlns:a16="http://schemas.microsoft.com/office/drawing/2014/main" id="{1C53FF70-0FF8-8946-9599-22444367FE56}"/>
              </a:ext>
            </a:extLst>
          </p:cNvPr>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lang="da-DK" sz="1200">
                <a:solidFill>
                  <a:srgbClr val="5B7F9A"/>
                </a:solidFill>
                <a:latin typeface="ITC Legacy Sans Std Book" pitchFamily="2" charset="0"/>
                <a:cs typeface="Arial"/>
              </a:rPr>
              <a:t>2</a:t>
            </a:r>
            <a:endParaRPr sz="1200">
              <a:latin typeface="ITC Legacy Sans Std Book" pitchFamily="2" charset="0"/>
              <a:cs typeface="Arial"/>
            </a:endParaRPr>
          </a:p>
        </p:txBody>
      </p:sp>
      <p:sp>
        <p:nvSpPr>
          <p:cNvPr id="15" name="object 2">
            <a:extLst>
              <a:ext uri="{FF2B5EF4-FFF2-40B4-BE49-F238E27FC236}">
                <a16:creationId xmlns:a16="http://schemas.microsoft.com/office/drawing/2014/main" id="{54F46554-F63F-ED4F-BF46-682E7CF267C1}"/>
              </a:ext>
            </a:extLst>
          </p:cNvPr>
          <p:cNvSpPr txBox="1"/>
          <p:nvPr/>
        </p:nvSpPr>
        <p:spPr>
          <a:xfrm>
            <a:off x="3360315" y="1760266"/>
            <a:ext cx="2575368" cy="7657042"/>
          </a:xfrm>
          <a:prstGeom prst="rect">
            <a:avLst/>
          </a:prstGeom>
        </p:spPr>
        <p:txBody>
          <a:bodyPr vert="horz" wrap="square" lIns="0" tIns="16329" rIns="0" bIns="0" rtlCol="0">
            <a:spAutoFit/>
          </a:bodyPr>
          <a:lstStyle/>
          <a:p>
            <a:pPr marL="131444" algn="l"/>
            <a:endParaRPr lang="da-DK" sz="1300" dirty="0">
              <a:solidFill>
                <a:srgbClr val="5094B6"/>
              </a:solidFill>
              <a:latin typeface="+mj-lt"/>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Kompressionsstrømpe</a:t>
            </a:r>
            <a:endParaRPr lang="da-DK" sz="1300" dirty="0">
              <a:solidFill>
                <a:schemeClr val="tx1"/>
              </a:solidFill>
              <a:latin typeface="Calibri Light" panose="020F0302020204030204" pitchFamily="34" charset="0"/>
              <a:cs typeface="Calibri Light" panose="020F0302020204030204" pitchFamily="34" charset="0"/>
            </a:endParaRPr>
          </a:p>
          <a:p>
            <a:pPr marL="131444" algn="l"/>
            <a:r>
              <a:rPr lang="da-DK" sz="1400" dirty="0">
                <a:solidFill>
                  <a:srgbClr val="231F20"/>
                </a:solidFill>
                <a:latin typeface="Calibri Light" panose="020F0302020204030204" pitchFamily="34" charset="0"/>
                <a:cs typeface="Calibri Light" panose="020F0302020204030204" pitchFamily="34" charset="0"/>
              </a:rPr>
              <a:t>Venepumpeøvelser</a:t>
            </a:r>
            <a:endParaRPr lang="da-DK" sz="1400" dirty="0">
              <a:solidFill>
                <a:schemeClr val="tx1"/>
              </a:solidFill>
              <a:latin typeface="Calibri Light" panose="020F0302020204030204" pitchFamily="34" charset="0"/>
              <a:cs typeface="Calibri Light" panose="020F0302020204030204" pitchFamily="34" charset="0"/>
            </a:endParaRPr>
          </a:p>
          <a:p>
            <a:pPr marL="131444" algn="l">
              <a:spcBef>
                <a:spcPts val="129"/>
              </a:spcBef>
              <a:tabLst>
                <a:tab pos="2686837" algn="l"/>
              </a:tabLst>
            </a:pPr>
            <a:endParaRPr lang="da-DK" sz="1300" dirty="0">
              <a:solidFill>
                <a:srgbClr val="5094B6"/>
              </a:solidFill>
              <a:latin typeface="+mj-lt"/>
              <a:cs typeface="Calibri Light" panose="020F0302020204030204" pitchFamily="34" charset="0"/>
            </a:endParaRPr>
          </a:p>
          <a:p>
            <a:pPr marL="131444" algn="l">
              <a:spcBef>
                <a:spcPts val="129"/>
              </a:spcBef>
              <a:tabLst>
                <a:tab pos="2686837" algn="l"/>
              </a:tabLst>
            </a:pPr>
            <a:r>
              <a:rPr lang="da-DK" sz="1400" dirty="0">
                <a:solidFill>
                  <a:srgbClr val="5094B6"/>
                </a:solidFill>
                <a:latin typeface="+mj-lt"/>
                <a:cs typeface="Calibri Light" panose="020F0302020204030204" pitchFamily="34" charset="0"/>
              </a:rPr>
              <a:t>Tilbage til hverdagen </a:t>
            </a:r>
          </a:p>
          <a:p>
            <a:pPr marL="131444" algn="l">
              <a:tabLst>
                <a:tab pos="2686837" algn="l"/>
              </a:tabLst>
            </a:pPr>
            <a:r>
              <a:rPr lang="da-DK" sz="1300" dirty="0">
                <a:solidFill>
                  <a:srgbClr val="231F20"/>
                </a:solidFill>
                <a:latin typeface="Calibri Light" panose="020F0302020204030204" pitchFamily="34" charset="0"/>
                <a:cs typeface="Calibri Light" panose="020F0302020204030204" pitchFamily="34" charset="0"/>
              </a:rPr>
              <a:t>Må jeg være fysisk aktiv?</a:t>
            </a:r>
          </a:p>
          <a:p>
            <a:pPr marL="131444" algn="l">
              <a:tabLst>
                <a:tab pos="2686837" algn="l"/>
              </a:tabLst>
            </a:pPr>
            <a:endParaRPr lang="da-DK" sz="1300" dirty="0">
              <a:solidFill>
                <a:srgbClr val="5B7F9A"/>
              </a:solidFill>
              <a:latin typeface="Calibri Light" panose="020F0302020204030204" pitchFamily="34" charset="0"/>
              <a:cs typeface="Calibri Light" panose="020F0302020204030204" pitchFamily="34" charset="0"/>
            </a:endParaRPr>
          </a:p>
          <a:p>
            <a:pPr marL="131444" algn="l">
              <a:tabLst>
                <a:tab pos="2686837" algn="l"/>
              </a:tabLst>
            </a:pPr>
            <a:r>
              <a:rPr lang="da-DK" sz="1300" dirty="0">
                <a:solidFill>
                  <a:srgbClr val="5094B6"/>
                </a:solidFill>
                <a:latin typeface="+mj-lt"/>
                <a:cs typeface="Calibri Light" panose="020F0302020204030204" pitchFamily="34" charset="0"/>
              </a:rPr>
              <a:t>Træning</a:t>
            </a:r>
            <a:br>
              <a:rPr lang="da-DK" sz="1300" dirty="0">
                <a:solidFill>
                  <a:srgbClr val="5B7F9A"/>
                </a:solidFill>
                <a:latin typeface="Calibri Light" panose="020F0302020204030204" pitchFamily="34" charset="0"/>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Hvilken form for træning skal jeg lave?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Hvor meget skal jeg træne?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Forslag til træningsprogram</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Følelsesmæssig påvirkning</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Til dig, der er pårørende</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Alkohol og rygning</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Tilbage til arbejde</a:t>
            </a:r>
          </a:p>
          <a:p>
            <a:pPr marL="131444" algn="l"/>
            <a:endParaRPr lang="da-DK" sz="1300" dirty="0">
              <a:solidFill>
                <a:srgbClr val="5B7F9A"/>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Hvad nu hvis? </a:t>
            </a:r>
          </a:p>
          <a:p>
            <a:pPr marL="131444" algn="l"/>
            <a:r>
              <a:rPr lang="da-DK" sz="1300" dirty="0">
                <a:solidFill>
                  <a:srgbClr val="231F20"/>
                </a:solidFill>
                <a:latin typeface="Calibri Light" panose="020F0302020204030204" pitchFamily="34" charset="0"/>
                <a:cs typeface="Calibri Light" panose="020F0302020204030204" pitchFamily="34" charset="0"/>
              </a:rPr>
              <a:t>Tandlæge</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Operation</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231F20"/>
                </a:solidFill>
                <a:latin typeface="Calibri Light" panose="020F0302020204030204" pitchFamily="34" charset="0"/>
                <a:cs typeface="Calibri Light" panose="020F0302020204030204" pitchFamily="34" charset="0"/>
              </a:rPr>
              <a:t>Graviditet og hormonbehandling</a:t>
            </a:r>
          </a:p>
          <a:p>
            <a:pPr marL="131444" algn="l"/>
            <a:endParaRPr lang="da-DK" sz="1300" dirty="0">
              <a:solidFill>
                <a:srgbClr val="231F20"/>
              </a:solidFill>
              <a:latin typeface="Calibri Light" panose="020F0302020204030204" pitchFamily="34" charset="0"/>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Rejser</a:t>
            </a:r>
          </a:p>
          <a:p>
            <a:pPr marL="131444" algn="l"/>
            <a:endParaRPr lang="da-DK" sz="1300" dirty="0">
              <a:solidFill>
                <a:srgbClr val="5094B6"/>
              </a:solidFill>
              <a:latin typeface="+mj-lt"/>
              <a:cs typeface="Calibri Light" panose="020F0302020204030204" pitchFamily="34" charset="0"/>
            </a:endParaRPr>
          </a:p>
          <a:p>
            <a:pPr marL="131444" algn="l"/>
            <a:r>
              <a:rPr lang="da-DK" sz="1300" dirty="0">
                <a:solidFill>
                  <a:srgbClr val="5094B6"/>
                </a:solidFill>
                <a:latin typeface="+mj-lt"/>
                <a:cs typeface="Calibri Light" panose="020F0302020204030204" pitchFamily="34" charset="0"/>
              </a:rPr>
              <a:t>Kontakt og mere viden</a:t>
            </a:r>
            <a:br>
              <a:rPr lang="da-DK" sz="1300" dirty="0">
                <a:solidFill>
                  <a:srgbClr val="5094B6"/>
                </a:solidFill>
                <a:latin typeface="+mj-lt"/>
                <a:cs typeface="Calibri Light" panose="020F0302020204030204" pitchFamily="34" charset="0"/>
              </a:rPr>
            </a:br>
            <a:r>
              <a:rPr lang="da-DK" sz="1300" dirty="0">
                <a:solidFill>
                  <a:srgbClr val="231F20"/>
                </a:solidFill>
                <a:latin typeface="Calibri Light" panose="020F0302020204030204" pitchFamily="34" charset="0"/>
                <a:cs typeface="Calibri Light" panose="020F0302020204030204" pitchFamily="34" charset="0"/>
              </a:rPr>
              <a:t>Hvor kan jeg finde mere information?</a:t>
            </a:r>
            <a:endParaRPr lang="da-DK" sz="1300" dirty="0">
              <a:solidFill>
                <a:srgbClr val="5B7F9A"/>
              </a:solidFill>
              <a:latin typeface="Calibri Light" panose="020F0302020204030204" pitchFamily="34" charset="0"/>
              <a:cs typeface="Calibri Light" panose="020F0302020204030204" pitchFamily="34" charset="0"/>
            </a:endParaRPr>
          </a:p>
          <a:p>
            <a:pPr marL="16328" algn="l">
              <a:spcBef>
                <a:spcPts val="1209"/>
              </a:spcBef>
            </a:pPr>
            <a:endParaRPr sz="1300" dirty="0">
              <a:latin typeface="Calibri Light" panose="020F0302020204030204" pitchFamily="34" charset="0"/>
              <a:cs typeface="Calibri Light" panose="020F0302020204030204" pitchFamily="34" charset="0"/>
            </a:endParaRPr>
          </a:p>
        </p:txBody>
      </p:sp>
      <p:sp>
        <p:nvSpPr>
          <p:cNvPr id="17" name="object 2">
            <a:extLst>
              <a:ext uri="{FF2B5EF4-FFF2-40B4-BE49-F238E27FC236}">
                <a16:creationId xmlns:a16="http://schemas.microsoft.com/office/drawing/2014/main" id="{656A19BA-95A1-A84F-A453-C9AD04EF4DE5}"/>
              </a:ext>
            </a:extLst>
          </p:cNvPr>
          <p:cNvSpPr txBox="1"/>
          <p:nvPr/>
        </p:nvSpPr>
        <p:spPr>
          <a:xfrm>
            <a:off x="780458" y="1750263"/>
            <a:ext cx="2475571" cy="7464681"/>
          </a:xfrm>
          <a:prstGeom prst="rect">
            <a:avLst/>
          </a:prstGeom>
        </p:spPr>
        <p:txBody>
          <a:bodyPr vert="horz" wrap="square" lIns="0" tIns="16329" rIns="0" bIns="0" rtlCol="0">
            <a:spAutoFit/>
          </a:bodyPr>
          <a:lstStyle/>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400" dirty="0">
                <a:solidFill>
                  <a:srgbClr val="5094B6"/>
                </a:solidFill>
                <a:latin typeface="+mj-lt"/>
                <a:cs typeface="Calibri Light" panose="020F0302020204030204" pitchFamily="34" charset="0"/>
              </a:rPr>
              <a:t>3</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3</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endParaRPr lang="da-DK" sz="700" dirty="0">
              <a:solidFill>
                <a:srgbClr val="5B7F9B"/>
              </a:solidFill>
              <a:latin typeface="Calibri Light" panose="020F0302020204030204" pitchFamily="34" charset="0"/>
              <a:cs typeface="Calibri Light" panose="020F0302020204030204" pitchFamily="34" charset="0"/>
            </a:endParaRPr>
          </a:p>
          <a:p>
            <a:pPr marL="16328" algn="r"/>
            <a:endParaRPr lang="da-DK" sz="1300" dirty="0">
              <a:solidFill>
                <a:srgbClr val="5094B6"/>
              </a:solidFill>
              <a:latin typeface="+mj-lt"/>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4</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 4</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5</a:t>
            </a:r>
          </a:p>
          <a:p>
            <a:pPr marL="16328" algn="r"/>
            <a:endParaRPr lang="da-DK" sz="1300" dirty="0">
              <a:latin typeface="Calibri Light" panose="020F0302020204030204" pitchFamily="34" charset="0"/>
              <a:cs typeface="Calibri Light" panose="020F0302020204030204" pitchFamily="34" charset="0"/>
            </a:endParaRP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5</a:t>
            </a:r>
          </a:p>
          <a:p>
            <a:pPr marL="16328" algn="r"/>
            <a:endParaRPr lang="da-DK" sz="1300" dirty="0">
              <a:solidFill>
                <a:srgbClr val="5094B6"/>
              </a:solidFill>
              <a:latin typeface="+mj-lt"/>
              <a:cs typeface="Calibri Light" panose="020F0302020204030204" pitchFamily="34" charset="0"/>
            </a:endParaRPr>
          </a:p>
          <a:p>
            <a:pPr marL="16328" algn="r"/>
            <a:endParaRPr lang="da-DK" sz="700" dirty="0">
              <a:solidFill>
                <a:srgbClr val="5094B6"/>
              </a:solidFill>
              <a:latin typeface="+mj-lt"/>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6</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 . . . . . . . . 6</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 . . . 6</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7</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8</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8</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9</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9</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10</a:t>
            </a:r>
          </a:p>
          <a:p>
            <a:pPr marL="16328" algn="r"/>
            <a:r>
              <a:rPr lang="da-DK" sz="1300" dirty="0">
                <a:latin typeface="Calibri Light" panose="020F0302020204030204" pitchFamily="34" charset="0"/>
                <a:cs typeface="Calibri Light" panose="020F0302020204030204" pitchFamily="34" charset="0"/>
              </a:rPr>
              <a:t> </a:t>
            </a:r>
          </a:p>
          <a:p>
            <a:pPr marL="16328" algn="r"/>
            <a:r>
              <a:rPr lang="da-DK" sz="1300" dirty="0">
                <a:latin typeface="Calibri Light" panose="020F0302020204030204" pitchFamily="34" charset="0"/>
                <a:cs typeface="Calibri Light" panose="020F0302020204030204" pitchFamily="34" charset="0"/>
              </a:rPr>
              <a:t>. . . . . . . . . . . . . . . 11 </a:t>
            </a:r>
          </a:p>
          <a:p>
            <a:pPr marL="16328" algn="r"/>
            <a:endParaRPr lang="da-DK" sz="1300" dirty="0">
              <a:latin typeface="Calibri Light" panose="020F0302020204030204" pitchFamily="34" charset="0"/>
              <a:cs typeface="Calibri Light" panose="020F0302020204030204" pitchFamily="34" charset="0"/>
            </a:endParaRP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 . 12</a:t>
            </a:r>
          </a:p>
          <a:p>
            <a:pPr marL="16328" algn="r"/>
            <a:endParaRPr lang="da-DK" sz="1300" dirty="0">
              <a:latin typeface="Calibri Light" panose="020F0302020204030204" pitchFamily="34" charset="0"/>
              <a:cs typeface="Calibri Light" panose="020F0302020204030204" pitchFamily="34" charset="0"/>
            </a:endParaRPr>
          </a:p>
          <a:p>
            <a:pPr marL="16328" algn="r"/>
            <a:endParaRPr lang="da-DK" sz="1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12</a:t>
            </a:r>
            <a:endParaRPr sz="1300" dirty="0">
              <a:latin typeface="Calibri Light" panose="020F0302020204030204" pitchFamily="34" charset="0"/>
              <a:cs typeface="Calibri Light" panose="020F0302020204030204" pitchFamily="34" charset="0"/>
            </a:endParaRPr>
          </a:p>
        </p:txBody>
      </p:sp>
      <p:sp>
        <p:nvSpPr>
          <p:cNvPr id="18" name="object 2">
            <a:extLst>
              <a:ext uri="{FF2B5EF4-FFF2-40B4-BE49-F238E27FC236}">
                <a16:creationId xmlns:a16="http://schemas.microsoft.com/office/drawing/2014/main" id="{4422BEB9-2D9D-4746-88D2-26197E3BA5B1}"/>
              </a:ext>
            </a:extLst>
          </p:cNvPr>
          <p:cNvSpPr txBox="1"/>
          <p:nvPr/>
        </p:nvSpPr>
        <p:spPr>
          <a:xfrm>
            <a:off x="3649641" y="1734470"/>
            <a:ext cx="2286042" cy="7510848"/>
          </a:xfrm>
          <a:prstGeom prst="rect">
            <a:avLst/>
          </a:prstGeom>
        </p:spPr>
        <p:txBody>
          <a:bodyPr vert="horz" wrap="square" lIns="0" tIns="16329" rIns="0" bIns="0" rtlCol="0">
            <a:spAutoFit/>
          </a:bodyPr>
          <a:lstStyle/>
          <a:p>
            <a:pPr marL="16328" algn="r"/>
            <a:endParaRPr lang="da-DK" sz="1400" dirty="0">
              <a:solidFill>
                <a:srgbClr val="5094B6"/>
              </a:solidFill>
              <a:latin typeface="+mj-lt"/>
              <a:cs typeface="Calibri Light" panose="020F0302020204030204" pitchFamily="34" charset="0"/>
            </a:endParaRPr>
          </a:p>
          <a:p>
            <a:pPr marL="16328" algn="r"/>
            <a:r>
              <a:rPr lang="da-DK" sz="1400" dirty="0">
                <a:solidFill>
                  <a:srgbClr val="5094B6"/>
                </a:solidFill>
                <a:latin typeface="+mj-lt"/>
                <a:cs typeface="Calibri Light" panose="020F0302020204030204" pitchFamily="34" charset="0"/>
              </a:rPr>
              <a:t>13</a:t>
            </a: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 . . . . . 14</a:t>
            </a:r>
          </a:p>
          <a:p>
            <a:pPr marL="16328" algn="r"/>
            <a:endParaRPr lang="da-DK" dirty="0">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15</a:t>
            </a:r>
          </a:p>
          <a:p>
            <a:pPr marL="16328" algn="r"/>
            <a:r>
              <a:rPr lang="da-DK" sz="1300" dirty="0">
                <a:solidFill>
                  <a:schemeClr val="tx1"/>
                </a:solidFill>
                <a:latin typeface="Calibri Light" panose="020F0302020204030204" pitchFamily="34" charset="0"/>
                <a:cs typeface="Calibri Light" panose="020F0302020204030204" pitchFamily="34" charset="0"/>
              </a:rPr>
              <a:t>. . . . . . . . 15</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a:t>
            </a:r>
            <a:r>
              <a:rPr lang="da-DK" sz="1300" dirty="0">
                <a:solidFill>
                  <a:srgbClr val="5094B6"/>
                </a:solidFill>
                <a:latin typeface="+mj-lt"/>
                <a:cs typeface="Calibri Light" panose="020F0302020204030204" pitchFamily="34" charset="0"/>
              </a:rPr>
              <a:t>16</a:t>
            </a:r>
          </a:p>
          <a:p>
            <a:pPr marL="16328" algn="r"/>
            <a:endParaRPr lang="da-DK" sz="12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 . . . . . . . . . . . . . . . . . . 16</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17</a:t>
            </a:r>
            <a:endParaRPr lang="da-DK" sz="1300" dirty="0">
              <a:solidFill>
                <a:srgbClr val="5094B6"/>
              </a:solidFill>
              <a:latin typeface="+mj-lt"/>
              <a:cs typeface="Calibri Light" panose="020F0302020204030204" pitchFamily="34" charset="0"/>
            </a:endParaRP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chemeClr val="tx1"/>
                </a:solidFill>
                <a:latin typeface="Calibri Light" panose="020F0302020204030204" pitchFamily="34" charset="0"/>
                <a:cs typeface="Calibri Light" panose="020F0302020204030204" pitchFamily="34" charset="0"/>
              </a:rPr>
              <a:t>. . . . . . 17</a:t>
            </a:r>
            <a:endParaRPr lang="da-DK" sz="1300" dirty="0">
              <a:solidFill>
                <a:srgbClr val="5094B6"/>
              </a:solidFill>
              <a:latin typeface="+mj-lt"/>
              <a:cs typeface="Calibri Light" panose="020F0302020204030204" pitchFamily="34" charset="0"/>
            </a:endParaRP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18</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19</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20</a:t>
            </a:r>
            <a:r>
              <a:rPr lang="da-DK" sz="1300" dirty="0">
                <a:solidFill>
                  <a:schemeClr val="tx1"/>
                </a:solidFill>
                <a:latin typeface="Calibri Light" panose="020F0302020204030204" pitchFamily="34" charset="0"/>
                <a:cs typeface="Calibri Light" panose="020F0302020204030204" pitchFamily="34" charset="0"/>
              </a:rPr>
              <a:t> </a:t>
            </a:r>
          </a:p>
          <a:p>
            <a:pPr marL="16328" algn="r"/>
            <a:r>
              <a:rPr lang="da-DK" sz="1300" dirty="0">
                <a:solidFill>
                  <a:schemeClr val="tx1"/>
                </a:solidFill>
                <a:latin typeface="Calibri Light" panose="020F0302020204030204" pitchFamily="34" charset="0"/>
                <a:cs typeface="Calibri Light" panose="020F0302020204030204" pitchFamily="34" charset="0"/>
              </a:rPr>
              <a:t> </a:t>
            </a:r>
            <a:endParaRPr lang="da-DK" sz="1300" dirty="0">
              <a:solidFill>
                <a:srgbClr val="5094B6"/>
              </a:solidFill>
              <a:latin typeface="+mj-lt"/>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21                                                                                                                                                                                                                                                                                                           </a:t>
            </a:r>
          </a:p>
          <a:p>
            <a:pPr marL="16328" algn="r"/>
            <a:endParaRPr lang="da-DK" sz="1300" dirty="0">
              <a:solidFill>
                <a:srgbClr val="5094B6"/>
              </a:solidFill>
              <a:latin typeface="+mj-lt"/>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22</a:t>
            </a:r>
            <a:endParaRPr lang="da-DK" sz="1300" dirty="0">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a:t>
            </a:r>
            <a:r>
              <a:rPr lang="da-DK" sz="1300" dirty="0">
                <a:solidFill>
                  <a:schemeClr val="tx1"/>
                </a:solidFill>
                <a:latin typeface="Calibri Light" panose="020F0302020204030204" pitchFamily="34" charset="0"/>
                <a:cs typeface="Calibri Light" panose="020F0302020204030204" pitchFamily="34" charset="0"/>
              </a:rPr>
              <a:t>22</a:t>
            </a:r>
          </a:p>
          <a:p>
            <a:pPr marL="16328" algn="r"/>
            <a:endParaRPr lang="da-DK" sz="1300" dirty="0">
              <a:solidFill>
                <a:srgbClr val="5B7F9B"/>
              </a:solidFill>
              <a:latin typeface="Calibri Light" panose="020F0302020204030204" pitchFamily="34" charset="0"/>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 . . . . . . . . . . . . . . . . . . </a:t>
            </a:r>
            <a:r>
              <a:rPr lang="da-DK" sz="1300" dirty="0">
                <a:solidFill>
                  <a:schemeClr val="tx1"/>
                </a:solidFill>
                <a:latin typeface="Calibri Light" panose="020F0302020204030204" pitchFamily="34" charset="0"/>
                <a:cs typeface="Calibri Light" panose="020F0302020204030204" pitchFamily="34" charset="0"/>
              </a:rPr>
              <a:t>22</a:t>
            </a:r>
          </a:p>
          <a:p>
            <a:pPr marL="16328" algn="r"/>
            <a:endParaRPr lang="da-DK" sz="1300" dirty="0">
              <a:solidFill>
                <a:srgbClr val="5094B6"/>
              </a:solidFill>
              <a:latin typeface="+mj-lt"/>
              <a:cs typeface="Calibri Light" panose="020F0302020204030204" pitchFamily="34" charset="0"/>
            </a:endParaRPr>
          </a:p>
          <a:p>
            <a:pPr marL="16328" algn="r"/>
            <a:r>
              <a:rPr lang="da-DK" sz="1300" dirty="0">
                <a:latin typeface="Calibri Light" panose="020F0302020204030204" pitchFamily="34" charset="0"/>
                <a:cs typeface="Calibri Light" panose="020F0302020204030204" pitchFamily="34" charset="0"/>
              </a:rPr>
              <a:t>. . </a:t>
            </a:r>
            <a:r>
              <a:rPr lang="da-DK" sz="1300" dirty="0">
                <a:solidFill>
                  <a:schemeClr val="tx1"/>
                </a:solidFill>
                <a:latin typeface="Calibri Light" panose="020F0302020204030204" pitchFamily="34" charset="0"/>
                <a:cs typeface="Calibri Light" panose="020F0302020204030204" pitchFamily="34" charset="0"/>
              </a:rPr>
              <a:t>22</a:t>
            </a:r>
          </a:p>
          <a:p>
            <a:pPr marL="16328" algn="r"/>
            <a:endParaRPr lang="da-DK" sz="1300" dirty="0">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23</a:t>
            </a:r>
          </a:p>
          <a:p>
            <a:pPr marL="16328" algn="r"/>
            <a:endParaRPr lang="da-DK" sz="1300" dirty="0">
              <a:solidFill>
                <a:schemeClr val="tx1"/>
              </a:solidFill>
              <a:latin typeface="Calibri Light" panose="020F0302020204030204" pitchFamily="34" charset="0"/>
              <a:cs typeface="Calibri Light" panose="020F0302020204030204" pitchFamily="34" charset="0"/>
            </a:endParaRPr>
          </a:p>
          <a:p>
            <a:pPr marL="16328" algn="r"/>
            <a:r>
              <a:rPr lang="da-DK" sz="1300" dirty="0">
                <a:solidFill>
                  <a:srgbClr val="5094B6"/>
                </a:solidFill>
                <a:latin typeface="+mj-lt"/>
                <a:cs typeface="Calibri Light" panose="020F0302020204030204" pitchFamily="34" charset="0"/>
              </a:rPr>
              <a:t>24</a:t>
            </a:r>
            <a:br>
              <a:rPr lang="da-DK" sz="1300" dirty="0">
                <a:latin typeface="Calibri Light" panose="020F0302020204030204" pitchFamily="34" charset="0"/>
                <a:cs typeface="Calibri Light" panose="020F0302020204030204" pitchFamily="34" charset="0"/>
              </a:rPr>
            </a:br>
            <a:br>
              <a:rPr lang="da-DK" sz="1300" dirty="0">
                <a:latin typeface="Calibri Light" panose="020F0302020204030204" pitchFamily="34" charset="0"/>
                <a:cs typeface="Calibri Light" panose="020F0302020204030204" pitchFamily="34" charset="0"/>
              </a:rPr>
            </a:br>
            <a:r>
              <a:rPr lang="da-DK" sz="1300" dirty="0">
                <a:latin typeface="Calibri Light" panose="020F0302020204030204" pitchFamily="34" charset="0"/>
                <a:cs typeface="Calibri Light" panose="020F0302020204030204" pitchFamily="34" charset="0"/>
              </a:rPr>
              <a:t>. . . .  . .  . . . . . . . . . . . 24</a:t>
            </a:r>
            <a:endParaRPr lang="da-DK" sz="1300" dirty="0">
              <a:solidFill>
                <a:srgbClr val="5B7F9B"/>
              </a:solidFill>
              <a:latin typeface="Calibri Light" panose="020F0302020204030204" pitchFamily="34" charset="0"/>
              <a:cs typeface="Calibri Light" panose="020F0302020204030204" pitchFamily="34" charset="0"/>
            </a:endParaRPr>
          </a:p>
          <a:p>
            <a:pPr marL="16328" algn="r"/>
            <a:endParaRPr sz="1300" dirty="0">
              <a:solidFill>
                <a:srgbClr val="5094B6"/>
              </a:solidFill>
              <a:latin typeface="+mj-lt"/>
              <a:cs typeface="Calibri Light" panose="020F03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5011E68C-B7F7-468A-BD1F-873F28662E12}"/>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9" name="object 2">
            <a:extLst>
              <a:ext uri="{FF2B5EF4-FFF2-40B4-BE49-F238E27FC236}">
                <a16:creationId xmlns:a16="http://schemas.microsoft.com/office/drawing/2014/main" id="{B178BC47-1EB5-0D4C-8F23-BA898F3BD17A}"/>
              </a:ext>
            </a:extLst>
          </p:cNvPr>
          <p:cNvSpPr txBox="1"/>
          <p:nvPr/>
        </p:nvSpPr>
        <p:spPr>
          <a:xfrm>
            <a:off x="648000" y="1915886"/>
            <a:ext cx="5425905" cy="2939083"/>
          </a:xfrm>
          <a:prstGeom prst="rect">
            <a:avLst/>
          </a:prstGeom>
        </p:spPr>
        <p:txBody>
          <a:bodyPr vert="horz" wrap="square" lIns="0" tIns="16329" rIns="0" bIns="0" rtlCol="0">
            <a:spAutoFit/>
          </a:bodyPr>
          <a:lstStyle/>
          <a:p>
            <a:pPr marL="16328" marR="1207484" algn="just" defTabSz="1175644">
              <a:lnSpc>
                <a:spcPct val="108300"/>
              </a:lnSpc>
              <a:defRPr/>
            </a:pPr>
            <a:r>
              <a:rPr lang="da-DK" sz="1700">
                <a:solidFill>
                  <a:srgbClr val="5094B6"/>
                </a:solidFill>
                <a:latin typeface="+mj-lt"/>
                <a:cs typeface="Calibri Light" panose="020F0302020204030204" pitchFamily="34" charset="0"/>
              </a:rPr>
              <a:t>Begræns dit indtag af alkohol</a:t>
            </a:r>
          </a:p>
          <a:p>
            <a:pPr marL="16328" marR="1207484" algn="just" defTabSz="1175644">
              <a:lnSpc>
                <a:spcPct val="108300"/>
              </a:lnSpc>
              <a:defRPr/>
            </a:pPr>
            <a:endParaRPr lang="da-DK" sz="1286">
              <a:solidFill>
                <a:srgbClr val="5B7F9A"/>
              </a:solidFill>
              <a:latin typeface="Calibri Light" panose="020F0302020204030204" pitchFamily="34" charset="0"/>
              <a:cs typeface="Calibri Light" panose="020F0302020204030204" pitchFamily="34" charset="0"/>
            </a:endParaRPr>
          </a:p>
          <a:p>
            <a:pPr marL="16328" marR="6531" algn="just" defTabSz="1175644">
              <a:lnSpc>
                <a:spcPct val="108300"/>
              </a:lnSpc>
              <a:defRPr/>
            </a:pPr>
            <a:r>
              <a:rPr lang="da-DK" sz="1300">
                <a:solidFill>
                  <a:srgbClr val="231F20"/>
                </a:solidFill>
                <a:latin typeface="Calibri Light" panose="020F0302020204030204" pitchFamily="34" charset="0"/>
                <a:cs typeface="Calibri Light" panose="020F0302020204030204" pitchFamily="34" charset="0"/>
              </a:rPr>
              <a:t>Hvis du indtager store mængder alkohol, øger du din blødningsrisiko. Du bør derfor følge Sundhedsstyrelsens  anbefalinger og højst drikke 10 genstande om ugen og højst 4 genstande samme dag.</a:t>
            </a:r>
          </a:p>
          <a:p>
            <a:pPr marL="16328" marR="1207484" algn="just" defTabSz="1175644">
              <a:lnSpc>
                <a:spcPct val="108300"/>
              </a:lnSpc>
              <a:defRPr/>
            </a:pPr>
            <a:endParaRPr lang="da-DK" sz="1286">
              <a:solidFill>
                <a:srgbClr val="5B7F9A"/>
              </a:solidFill>
              <a:latin typeface="Calibri Light" panose="020F0302020204030204" pitchFamily="34" charset="0"/>
              <a:cs typeface="Calibri Light" panose="020F0302020204030204" pitchFamily="34" charset="0"/>
            </a:endParaRPr>
          </a:p>
          <a:p>
            <a:pPr marL="16328" marR="1207484" algn="just" defTabSz="1175644">
              <a:lnSpc>
                <a:spcPct val="108300"/>
              </a:lnSpc>
              <a:defRPr/>
            </a:pPr>
            <a:r>
              <a:rPr lang="da-DK" sz="1700">
                <a:solidFill>
                  <a:srgbClr val="5094B6"/>
                </a:solidFill>
                <a:latin typeface="+mj-lt"/>
                <a:cs typeface="Calibri Light" panose="020F0302020204030204" pitchFamily="34" charset="0"/>
              </a:rPr>
              <a:t>Stop med at ryge</a:t>
            </a:r>
          </a:p>
          <a:p>
            <a:pPr marL="16328" marR="1207484" algn="just" defTabSz="1175644">
              <a:lnSpc>
                <a:spcPct val="108300"/>
              </a:lnSpc>
              <a:defRPr/>
            </a:pPr>
            <a:endParaRPr sz="1286">
              <a:latin typeface="Calibri Light" panose="020F0302020204030204" pitchFamily="34" charset="0"/>
              <a:cs typeface="Calibri Light" panose="020F0302020204030204" pitchFamily="34" charset="0"/>
            </a:endParaRPr>
          </a:p>
          <a:p>
            <a:pPr marL="16328" marR="6531">
              <a:lnSpc>
                <a:spcPct val="108300"/>
              </a:lnSpc>
            </a:pPr>
            <a:r>
              <a:rPr sz="1300">
                <a:solidFill>
                  <a:srgbClr val="231F20"/>
                </a:solidFill>
                <a:latin typeface="Calibri Light" panose="020F0302020204030204" pitchFamily="34" charset="0"/>
                <a:cs typeface="Calibri Light" panose="020F0302020204030204" pitchFamily="34" charset="0"/>
              </a:rPr>
              <a:t>Hvis du ryger, anbefales det, at du stopper med at ryge. Rygning øger din risiko for blodpropper. Der findes mange forskellige måder at slippe vanen på. Du kan bruge nikotinerstatning i form af tyggegummi eller plaster i en periode eller tilmelde dig et rygestopkursus. Du kan søge hjælp til </a:t>
            </a:r>
            <a:r>
              <a:rPr sz="1300" err="1">
                <a:solidFill>
                  <a:srgbClr val="231F20"/>
                </a:solidFill>
                <a:latin typeface="Calibri Light" panose="020F0302020204030204" pitchFamily="34" charset="0"/>
                <a:cs typeface="Calibri Light" panose="020F0302020204030204" pitchFamily="34" charset="0"/>
              </a:rPr>
              <a:t>rygestop</a:t>
            </a:r>
            <a:r>
              <a:rPr sz="1300">
                <a:solidFill>
                  <a:srgbClr val="231F20"/>
                </a:solidFill>
                <a:latin typeface="Calibri Light" panose="020F0302020204030204" pitchFamily="34" charset="0"/>
                <a:cs typeface="Calibri Light" panose="020F0302020204030204" pitchFamily="34" charset="0"/>
              </a:rPr>
              <a:t> p</a:t>
            </a:r>
            <a:r>
              <a:rPr lang="da-DK" sz="1300">
                <a:solidFill>
                  <a:srgbClr val="231F20"/>
                </a:solidFill>
                <a:latin typeface="Calibri Light" panose="020F0302020204030204" pitchFamily="34" charset="0"/>
                <a:cs typeface="Calibri Light" panose="020F0302020204030204" pitchFamily="34" charset="0"/>
              </a:rPr>
              <a:t>å</a:t>
            </a:r>
            <a:r>
              <a:rPr sz="1300">
                <a:solidFill>
                  <a:srgbClr val="231F20"/>
                </a:solidFill>
                <a:latin typeface="Calibri Light" panose="020F0302020204030204" pitchFamily="34" charset="0"/>
                <a:cs typeface="Calibri Light" panose="020F0302020204030204" pitchFamily="34" charset="0"/>
              </a:rPr>
              <a:t> </a:t>
            </a:r>
            <a:r>
              <a:rPr lang="da-DK" sz="1300" u="sng">
                <a:solidFill>
                  <a:srgbClr val="231F20"/>
                </a:solidFill>
                <a:uFill>
                  <a:solidFill>
                    <a:srgbClr val="231F20"/>
                  </a:solidFill>
                </a:uFill>
                <a:latin typeface="Calibri Light" panose="020F0302020204030204" pitchFamily="34" charset="0"/>
                <a:cs typeface="Calibri Light" panose="020F0302020204030204" pitchFamily="34" charset="0"/>
              </a:rPr>
              <a:t>S</a:t>
            </a:r>
            <a:r>
              <a:rPr sz="1300" u="sng" err="1">
                <a:solidFill>
                  <a:srgbClr val="231F20"/>
                </a:solidFill>
                <a:uFill>
                  <a:solidFill>
                    <a:srgbClr val="231F20"/>
                  </a:solidFill>
                </a:uFill>
                <a:latin typeface="Calibri Light" panose="020F0302020204030204" pitchFamily="34" charset="0"/>
                <a:cs typeface="Calibri Light" panose="020F0302020204030204" pitchFamily="34" charset="0"/>
              </a:rPr>
              <a:t>toplinien.dk</a:t>
            </a:r>
            <a:r>
              <a:rPr sz="1300">
                <a:solidFill>
                  <a:srgbClr val="231F20"/>
                </a:solidFill>
                <a:latin typeface="Calibri Light" panose="020F0302020204030204" pitchFamily="34" charset="0"/>
                <a:cs typeface="Calibri Light" panose="020F0302020204030204" pitchFamily="34" charset="0"/>
              </a:rPr>
              <a:t>.</a:t>
            </a:r>
            <a:endParaRPr lang="da-DK" sz="1300">
              <a:solidFill>
                <a:srgbClr val="231F20"/>
              </a:solidFill>
              <a:latin typeface="Calibri Light" panose="020F0302020204030204" pitchFamily="34" charset="0"/>
              <a:cs typeface="Calibri Light" panose="020F0302020204030204" pitchFamily="34" charset="0"/>
            </a:endParaRPr>
          </a:p>
          <a:p>
            <a:pPr marL="16328" marR="6531">
              <a:lnSpc>
                <a:spcPct val="108300"/>
              </a:lnSpc>
            </a:pPr>
            <a:endParaRPr sz="1286">
              <a:latin typeface="Calibri Light" panose="020F0302020204030204" pitchFamily="34" charset="0"/>
              <a:cs typeface="Calibri Light" panose="020F0302020204030204" pitchFamily="34" charset="0"/>
            </a:endParaRPr>
          </a:p>
        </p:txBody>
      </p:sp>
      <p:sp>
        <p:nvSpPr>
          <p:cNvPr id="2" name="object 2"/>
          <p:cNvSpPr/>
          <p:nvPr/>
        </p:nvSpPr>
        <p:spPr>
          <a:xfrm>
            <a:off x="6850292" y="1063175"/>
            <a:ext cx="0" cy="578848"/>
          </a:xfrm>
          <a:custGeom>
            <a:avLst/>
            <a:gdLst/>
            <a:ahLst/>
            <a:cxnLst/>
            <a:rect l="l" t="t" r="r" b="b"/>
            <a:pathLst>
              <a:path h="450215">
                <a:moveTo>
                  <a:pt x="0" y="0"/>
                </a:moveTo>
                <a:lnTo>
                  <a:pt x="0" y="449999"/>
                </a:lnTo>
                <a:lnTo>
                  <a:pt x="0" y="0"/>
                </a:lnTo>
                <a:close/>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 name="object 15"/>
          <p:cNvSpPr txBox="1"/>
          <p:nvPr/>
        </p:nvSpPr>
        <p:spPr>
          <a:xfrm>
            <a:off x="353958" y="9312085"/>
            <a:ext cx="1170042" cy="398644"/>
          </a:xfrm>
          <a:prstGeom prst="rect">
            <a:avLst/>
          </a:prstGeom>
        </p:spPr>
        <p:txBody>
          <a:bodyPr vert="horz" wrap="square" lIns="0" tIns="16329" rIns="0" bIns="0" rtlCol="0">
            <a:spAutoFit/>
          </a:bodyPr>
          <a:lstStyle/>
          <a:p>
            <a:pPr marL="16328" algn="r">
              <a:spcBef>
                <a:spcPts val="129"/>
              </a:spcBef>
            </a:pPr>
            <a:r>
              <a:rPr lang="da-DK" sz="1200" i="1">
                <a:solidFill>
                  <a:srgbClr val="5094B6"/>
                </a:solidFill>
                <a:latin typeface="Calibri Light" panose="020F0302020204030204" pitchFamily="34" charset="0"/>
                <a:cs typeface="Calibri Light" panose="020F0302020204030204" pitchFamily="34" charset="0"/>
              </a:rPr>
              <a:t>Alkohol og rygning</a:t>
            </a:r>
          </a:p>
          <a:p>
            <a:pPr marL="16328">
              <a:spcBef>
                <a:spcPts val="129"/>
              </a:spcBef>
            </a:pPr>
            <a:endParaRPr sz="1200" i="1">
              <a:solidFill>
                <a:srgbClr val="5094B6"/>
              </a:solidFill>
              <a:latin typeface="Calibri Light" panose="020F0302020204030204" pitchFamily="34" charset="0"/>
              <a:cs typeface="Calibri Light" panose="020F0302020204030204" pitchFamily="34" charset="0"/>
            </a:endParaRPr>
          </a:p>
        </p:txBody>
      </p:sp>
      <p:sp>
        <p:nvSpPr>
          <p:cNvPr id="17" name="object 17"/>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6" name="object 2">
            <a:extLst>
              <a:ext uri="{FF2B5EF4-FFF2-40B4-BE49-F238E27FC236}">
                <a16:creationId xmlns:a16="http://schemas.microsoft.com/office/drawing/2014/main" id="{6C5D23F1-E22C-2E43-B765-A577C4B290A5}"/>
              </a:ext>
            </a:extLst>
          </p:cNvPr>
          <p:cNvSpPr txBox="1">
            <a:spLocks/>
          </p:cNvSpPr>
          <p:nvPr/>
        </p:nvSpPr>
        <p:spPr>
          <a:xfrm>
            <a:off x="256283" y="995879"/>
            <a:ext cx="5852258" cy="550609"/>
          </a:xfrm>
          <a:prstGeom prst="rect">
            <a:avLst/>
          </a:prstGeom>
        </p:spPr>
        <p:txBody>
          <a:bodyPr vert="horz" wrap="square" lIns="0" tIns="16329" rIns="0" bIns="0" rtlCol="0">
            <a:spAutoFit/>
          </a:bodyPr>
          <a:lstStyle>
            <a:lvl1pPr>
              <a:defRPr>
                <a:latin typeface="+mj-lt"/>
                <a:ea typeface="+mj-ea"/>
                <a:cs typeface="+mj-cs"/>
              </a:defRPr>
            </a:lvl1pPr>
          </a:lstStyle>
          <a:p>
            <a:pPr marL="455562">
              <a:spcBef>
                <a:spcPts val="129"/>
              </a:spcBef>
            </a:pPr>
            <a:r>
              <a:rPr lang="da-DK" sz="3471">
                <a:solidFill>
                  <a:schemeClr val="bg1"/>
                </a:solidFill>
                <a:latin typeface="Calibri Light" panose="020F0302020204030204" pitchFamily="34" charset="0"/>
                <a:cs typeface="Calibri Light" panose="020F0302020204030204" pitchFamily="34" charset="0"/>
              </a:rPr>
              <a:t>Alkohol og rygning</a:t>
            </a:r>
          </a:p>
        </p:txBody>
      </p:sp>
      <p:pic>
        <p:nvPicPr>
          <p:cNvPr id="27" name="Grafik 26">
            <a:extLst>
              <a:ext uri="{FF2B5EF4-FFF2-40B4-BE49-F238E27FC236}">
                <a16:creationId xmlns:a16="http://schemas.microsoft.com/office/drawing/2014/main" id="{EB55666C-DA0C-5D42-AA7E-754407E02C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31307" y="5148943"/>
            <a:ext cx="812714" cy="1326880"/>
          </a:xfrm>
          <a:prstGeom prst="rect">
            <a:avLst/>
          </a:prstGeom>
        </p:spPr>
      </p:pic>
      <p:pic>
        <p:nvPicPr>
          <p:cNvPr id="28" name="Grafik 27">
            <a:extLst>
              <a:ext uri="{FF2B5EF4-FFF2-40B4-BE49-F238E27FC236}">
                <a16:creationId xmlns:a16="http://schemas.microsoft.com/office/drawing/2014/main" id="{F8103DE4-E80E-5D45-A773-F7F234005DB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075157" y="6814458"/>
            <a:ext cx="577810" cy="722264"/>
          </a:xfrm>
          <a:prstGeom prst="rect">
            <a:avLst/>
          </a:prstGeom>
        </p:spPr>
      </p:pic>
      <p:pic>
        <p:nvPicPr>
          <p:cNvPr id="29" name="Grafik 28">
            <a:extLst>
              <a:ext uri="{FF2B5EF4-FFF2-40B4-BE49-F238E27FC236}">
                <a16:creationId xmlns:a16="http://schemas.microsoft.com/office/drawing/2014/main" id="{BE9D2C82-B7E9-CC45-BBAA-23398694126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59726" y="7990115"/>
            <a:ext cx="929604" cy="929604"/>
          </a:xfrm>
          <a:prstGeom prst="rect">
            <a:avLst/>
          </a:prstGeom>
        </p:spPr>
      </p:pic>
      <p:sp>
        <p:nvSpPr>
          <p:cNvPr id="30" name="object 6">
            <a:extLst>
              <a:ext uri="{FF2B5EF4-FFF2-40B4-BE49-F238E27FC236}">
                <a16:creationId xmlns:a16="http://schemas.microsoft.com/office/drawing/2014/main" id="{6A7466C7-7E44-7745-90C4-B2E34D5A8AB7}"/>
              </a:ext>
            </a:extLst>
          </p:cNvPr>
          <p:cNvSpPr txBox="1"/>
          <p:nvPr/>
        </p:nvSpPr>
        <p:spPr>
          <a:xfrm>
            <a:off x="4048680" y="9312084"/>
            <a:ext cx="1892481" cy="204360"/>
          </a:xfrm>
          <a:prstGeom prst="rect">
            <a:avLst/>
          </a:prstGeom>
        </p:spPr>
        <p:txBody>
          <a:bodyPr vert="horz" wrap="square" lIns="0" tIns="16329" rIns="0" bIns="0" rtlCol="0">
            <a:spAutoFit/>
          </a:bodyPr>
          <a:lstStyle/>
          <a:p>
            <a:pPr marL="16328" algn="r">
              <a:spcBef>
                <a:spcPts val="129"/>
              </a:spcBef>
            </a:pPr>
            <a:r>
              <a:rPr lang="da-DK" sz="1200" i="1" dirty="0">
                <a:solidFill>
                  <a:srgbClr val="5094B6"/>
                </a:solidFill>
                <a:latin typeface="Calibri Light" panose="020F0302020204030204" pitchFamily="34" charset="0"/>
                <a:cs typeface="Calibri Light" panose="020F0302020204030204" pitchFamily="34" charset="0"/>
              </a:rPr>
              <a:t>20</a:t>
            </a:r>
            <a:endParaRPr sz="1200" i="1" dirty="0">
              <a:solidFill>
                <a:srgbClr val="5094B6"/>
              </a:solidFill>
              <a:latin typeface="Calibri Light" panose="020F0302020204030204" pitchFamily="34" charset="0"/>
              <a:cs typeface="Calibri Light" panose="020F03020202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9AD47A77-23D1-445B-9741-6A4F7CF6FAFD}"/>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6057" y="990600"/>
            <a:ext cx="5852258" cy="561704"/>
          </a:xfrm>
          <a:prstGeom prst="rect">
            <a:avLst/>
          </a:prstGeom>
        </p:spPr>
        <p:txBody>
          <a:bodyPr vert="horz" wrap="square" lIns="0" tIns="16329" rIns="0" bIns="0" rtlCol="0">
            <a:spAutoFit/>
          </a:bodyPr>
          <a:lstStyle/>
          <a:p>
            <a:pPr marL="455562">
              <a:spcBef>
                <a:spcPts val="129"/>
              </a:spcBef>
            </a:pPr>
            <a:r>
              <a:rPr lang="da-DK" b="0">
                <a:solidFill>
                  <a:schemeClr val="bg1"/>
                </a:solidFill>
                <a:latin typeface="Calibri Light" panose="020F0302020204030204" pitchFamily="34" charset="0"/>
                <a:cs typeface="Calibri Light" panose="020F0302020204030204" pitchFamily="34" charset="0"/>
              </a:rPr>
              <a:t>Tilbage til arbejde </a:t>
            </a:r>
            <a:endParaRPr b="0">
              <a:solidFill>
                <a:schemeClr val="bg1"/>
              </a:solidFill>
              <a:latin typeface="Calibri Light" panose="020F0302020204030204" pitchFamily="34" charset="0"/>
              <a:cs typeface="Calibri Light" panose="020F0302020204030204" pitchFamily="34" charset="0"/>
            </a:endParaRPr>
          </a:p>
        </p:txBody>
      </p:sp>
      <p:sp>
        <p:nvSpPr>
          <p:cNvPr id="3" name="object 3"/>
          <p:cNvSpPr txBox="1"/>
          <p:nvPr/>
        </p:nvSpPr>
        <p:spPr>
          <a:xfrm>
            <a:off x="909385" y="2144641"/>
            <a:ext cx="5225959" cy="2350717"/>
          </a:xfrm>
          <a:prstGeom prst="rect">
            <a:avLst/>
          </a:prstGeom>
        </p:spPr>
        <p:txBody>
          <a:bodyPr vert="horz" wrap="square" lIns="0" tIns="16329" rIns="0" bIns="0" rtlCol="0">
            <a:spAutoFit/>
          </a:bodyPr>
          <a:lstStyle/>
          <a:p>
            <a:pPr marL="16328" marR="6531">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Det er ikke ualmindeligt, at din arbejdsevne bliver påvirket, når du får en blodprop i benet/lungen. Det er forskelligt fra person til person, hvornår man kan vende tilbage til sit arbejde. Snak derfor med din læge og din arbejdsgiver om din situation.</a:t>
            </a:r>
          </a:p>
          <a:p>
            <a:pPr marL="16328" marR="6531">
              <a:lnSpc>
                <a:spcPct val="108300"/>
              </a:lnSpc>
              <a:spcBef>
                <a:spcPts val="1594"/>
              </a:spcBef>
            </a:pPr>
            <a:endParaRPr lang="da-DK" sz="1300">
              <a:solidFill>
                <a:srgbClr val="231F20"/>
              </a:solidFill>
              <a:latin typeface="Calibri Light" panose="020F0302020204030204" pitchFamily="34" charset="0"/>
              <a:cs typeface="Calibri Light" panose="020F0302020204030204" pitchFamily="34" charset="0"/>
            </a:endParaRPr>
          </a:p>
          <a:p>
            <a:pPr marL="16328" marR="6531">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Du kan også få råd og støtte hos Hjerteforeningens socialrådgivere på </a:t>
            </a:r>
            <a:br>
              <a:rPr lang="da-DK" sz="1300">
                <a:solidFill>
                  <a:srgbClr val="231F20"/>
                </a:solidFill>
                <a:latin typeface="Calibri Light" panose="020F0302020204030204" pitchFamily="34" charset="0"/>
                <a:cs typeface="Calibri Light" panose="020F0302020204030204" pitchFamily="34" charset="0"/>
              </a:rPr>
            </a:br>
            <a:r>
              <a:rPr lang="da-DK" sz="1300">
                <a:solidFill>
                  <a:srgbClr val="231F20"/>
                </a:solidFill>
                <a:latin typeface="Calibri Light" panose="020F0302020204030204" pitchFamily="34" charset="0"/>
                <a:cs typeface="Calibri Light" panose="020F0302020204030204" pitchFamily="34" charset="0"/>
              </a:rPr>
              <a:t>70 25 00 00. </a:t>
            </a:r>
          </a:p>
          <a:p>
            <a:pPr marL="16328" marR="6531">
              <a:lnSpc>
                <a:spcPct val="108300"/>
              </a:lnSpc>
              <a:spcBef>
                <a:spcPts val="1594"/>
              </a:spcBef>
            </a:pPr>
            <a:endParaRPr lang="da-DK" sz="1300">
              <a:solidFill>
                <a:srgbClr val="231F20"/>
              </a:solidFill>
              <a:latin typeface="Calibri Light" panose="020F0302020204030204" pitchFamily="34" charset="0"/>
              <a:cs typeface="Calibri Light" panose="020F0302020204030204" pitchFamily="34" charset="0"/>
            </a:endParaRPr>
          </a:p>
        </p:txBody>
      </p:sp>
      <p:sp>
        <p:nvSpPr>
          <p:cNvPr id="4" name="object 4"/>
          <p:cNvSpPr txBox="1"/>
          <p:nvPr/>
        </p:nvSpPr>
        <p:spPr>
          <a:xfrm>
            <a:off x="909385" y="9312084"/>
            <a:ext cx="1436914" cy="204360"/>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21</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9" name="object 5">
            <a:extLst>
              <a:ext uri="{FF2B5EF4-FFF2-40B4-BE49-F238E27FC236}">
                <a16:creationId xmlns:a16="http://schemas.microsoft.com/office/drawing/2014/main" id="{C666AA4A-C24C-0B4D-A692-5F425522F555}"/>
              </a:ext>
            </a:extLst>
          </p:cNvPr>
          <p:cNvSpPr/>
          <p:nvPr/>
        </p:nvSpPr>
        <p:spPr>
          <a:xfrm>
            <a:off x="925714" y="556338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0" name="object 6">
            <a:extLst>
              <a:ext uri="{FF2B5EF4-FFF2-40B4-BE49-F238E27FC236}">
                <a16:creationId xmlns:a16="http://schemas.microsoft.com/office/drawing/2014/main" id="{78609487-87F2-5F47-948E-8A5757080BB6}"/>
              </a:ext>
            </a:extLst>
          </p:cNvPr>
          <p:cNvSpPr/>
          <p:nvPr/>
        </p:nvSpPr>
        <p:spPr>
          <a:xfrm>
            <a:off x="925714" y="598793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1" name="object 7">
            <a:extLst>
              <a:ext uri="{FF2B5EF4-FFF2-40B4-BE49-F238E27FC236}">
                <a16:creationId xmlns:a16="http://schemas.microsoft.com/office/drawing/2014/main" id="{3009C504-C41F-8F49-B4A1-3F5B5030CD65}"/>
              </a:ext>
            </a:extLst>
          </p:cNvPr>
          <p:cNvSpPr/>
          <p:nvPr/>
        </p:nvSpPr>
        <p:spPr>
          <a:xfrm>
            <a:off x="925714" y="6412475"/>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2" name="object 8">
            <a:extLst>
              <a:ext uri="{FF2B5EF4-FFF2-40B4-BE49-F238E27FC236}">
                <a16:creationId xmlns:a16="http://schemas.microsoft.com/office/drawing/2014/main" id="{B545A554-DA57-0F45-80F3-B8AA9F961B1F}"/>
              </a:ext>
            </a:extLst>
          </p:cNvPr>
          <p:cNvSpPr/>
          <p:nvPr/>
        </p:nvSpPr>
        <p:spPr>
          <a:xfrm>
            <a:off x="925714" y="6837018"/>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3" name="object 9">
            <a:extLst>
              <a:ext uri="{FF2B5EF4-FFF2-40B4-BE49-F238E27FC236}">
                <a16:creationId xmlns:a16="http://schemas.microsoft.com/office/drawing/2014/main" id="{8C821070-5189-F843-B11F-1A7DFBFDE761}"/>
              </a:ext>
            </a:extLst>
          </p:cNvPr>
          <p:cNvSpPr/>
          <p:nvPr/>
        </p:nvSpPr>
        <p:spPr>
          <a:xfrm>
            <a:off x="925714" y="726156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4" name="object 10">
            <a:extLst>
              <a:ext uri="{FF2B5EF4-FFF2-40B4-BE49-F238E27FC236}">
                <a16:creationId xmlns:a16="http://schemas.microsoft.com/office/drawing/2014/main" id="{D8B0B64B-4700-B44C-862F-0B317E4427C5}"/>
              </a:ext>
            </a:extLst>
          </p:cNvPr>
          <p:cNvSpPr/>
          <p:nvPr/>
        </p:nvSpPr>
        <p:spPr>
          <a:xfrm>
            <a:off x="925714" y="768610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5" name="object 11">
            <a:extLst>
              <a:ext uri="{FF2B5EF4-FFF2-40B4-BE49-F238E27FC236}">
                <a16:creationId xmlns:a16="http://schemas.microsoft.com/office/drawing/2014/main" id="{5A93BD86-A2B8-BB4A-8836-6E4938B9A682}"/>
              </a:ext>
            </a:extLst>
          </p:cNvPr>
          <p:cNvSpPr/>
          <p:nvPr/>
        </p:nvSpPr>
        <p:spPr>
          <a:xfrm>
            <a:off x="925714" y="811064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6" name="object 12">
            <a:extLst>
              <a:ext uri="{FF2B5EF4-FFF2-40B4-BE49-F238E27FC236}">
                <a16:creationId xmlns:a16="http://schemas.microsoft.com/office/drawing/2014/main" id="{DFB5E324-A8B7-264C-A1E2-4D46402046C2}"/>
              </a:ext>
            </a:extLst>
          </p:cNvPr>
          <p:cNvSpPr/>
          <p:nvPr/>
        </p:nvSpPr>
        <p:spPr>
          <a:xfrm>
            <a:off x="925714" y="853518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7" name="object 14">
            <a:extLst>
              <a:ext uri="{FF2B5EF4-FFF2-40B4-BE49-F238E27FC236}">
                <a16:creationId xmlns:a16="http://schemas.microsoft.com/office/drawing/2014/main" id="{E0FA7F82-68A8-9643-BF20-33BC7E56588B}"/>
              </a:ext>
            </a:extLst>
          </p:cNvPr>
          <p:cNvSpPr txBox="1"/>
          <p:nvPr/>
        </p:nvSpPr>
        <p:spPr>
          <a:xfrm>
            <a:off x="925713" y="5063736"/>
            <a:ext cx="550273" cy="27809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Noter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871A5BBD-062B-41E7-BEF7-A24EBA43F399}"/>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53152" y="990600"/>
            <a:ext cx="5852258" cy="561704"/>
          </a:xfrm>
          <a:prstGeom prst="rect">
            <a:avLst/>
          </a:prstGeom>
        </p:spPr>
        <p:txBody>
          <a:bodyPr vert="horz" wrap="square" lIns="0" tIns="16329" rIns="0" bIns="0" rtlCol="0">
            <a:spAutoFit/>
          </a:bodyPr>
          <a:lstStyle/>
          <a:p>
            <a:pPr marL="224515">
              <a:spcBef>
                <a:spcPts val="129"/>
              </a:spcBef>
            </a:pPr>
            <a:r>
              <a:rPr lang="da-DK" sz="3500" b="0">
                <a:solidFill>
                  <a:schemeClr val="bg1"/>
                </a:solidFill>
                <a:latin typeface="Calibri Light" panose="020F0302020204030204" pitchFamily="34" charset="0"/>
                <a:cs typeface="Calibri Light" panose="020F0302020204030204" pitchFamily="34" charset="0"/>
              </a:rPr>
              <a:t>Hvad nu hvis?</a:t>
            </a:r>
            <a:endParaRPr sz="3500" b="0">
              <a:solidFill>
                <a:schemeClr val="bg1"/>
              </a:solidFill>
              <a:latin typeface="Calibri Light" panose="020F0302020204030204" pitchFamily="34" charset="0"/>
              <a:cs typeface="Calibri Light" panose="020F0302020204030204" pitchFamily="34" charset="0"/>
            </a:endParaRPr>
          </a:p>
        </p:txBody>
      </p:sp>
      <p:sp>
        <p:nvSpPr>
          <p:cNvPr id="4" name="object 4"/>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5" name="object 5"/>
          <p:cNvSpPr txBox="1"/>
          <p:nvPr/>
        </p:nvSpPr>
        <p:spPr>
          <a:xfrm>
            <a:off x="353958" y="9312085"/>
            <a:ext cx="941442" cy="201154"/>
          </a:xfrm>
          <a:prstGeom prst="rect">
            <a:avLst/>
          </a:prstGeom>
        </p:spPr>
        <p:txBody>
          <a:bodyPr vert="horz" wrap="square" lIns="0" tIns="16329" rIns="0" bIns="0" rtlCol="0">
            <a:spAutoFit/>
          </a:bodyPr>
          <a:lstStyle/>
          <a:p>
            <a:pPr marL="16328">
              <a:spcBef>
                <a:spcPts val="129"/>
              </a:spcBef>
            </a:pPr>
            <a:r>
              <a:rPr lang="da-DK" sz="1200" i="1">
                <a:solidFill>
                  <a:srgbClr val="5094B6"/>
                </a:solidFill>
                <a:latin typeface="Calibri Light" panose="020F0302020204030204" pitchFamily="34" charset="0"/>
                <a:cs typeface="Calibri Light" panose="020F0302020204030204" pitchFamily="34" charset="0"/>
              </a:rPr>
              <a:t>Hvad nu hvis?</a:t>
            </a:r>
            <a:endParaRPr sz="1200" i="1">
              <a:solidFill>
                <a:srgbClr val="5094B6"/>
              </a:solidFill>
              <a:latin typeface="Calibri Light" panose="020F0302020204030204" pitchFamily="34" charset="0"/>
              <a:cs typeface="Calibri Light" panose="020F0302020204030204" pitchFamily="34" charset="0"/>
            </a:endParaRPr>
          </a:p>
        </p:txBody>
      </p:sp>
      <p:sp>
        <p:nvSpPr>
          <p:cNvPr id="6" name="object 6"/>
          <p:cNvSpPr txBox="1"/>
          <p:nvPr/>
        </p:nvSpPr>
        <p:spPr>
          <a:xfrm>
            <a:off x="4048680" y="9312084"/>
            <a:ext cx="1892481" cy="204360"/>
          </a:xfrm>
          <a:prstGeom prst="rect">
            <a:avLst/>
          </a:prstGeom>
        </p:spPr>
        <p:txBody>
          <a:bodyPr vert="horz" wrap="square" lIns="0" tIns="16329" rIns="0" bIns="0" rtlCol="0">
            <a:spAutoFit/>
          </a:bodyPr>
          <a:lstStyle/>
          <a:p>
            <a:pPr marL="16328" algn="r">
              <a:spcBef>
                <a:spcPts val="129"/>
              </a:spcBef>
            </a:pPr>
            <a:r>
              <a:rPr lang="da-DK" sz="1200" i="1" dirty="0">
                <a:solidFill>
                  <a:srgbClr val="5094B6"/>
                </a:solidFill>
                <a:latin typeface="Calibri Light" panose="020F0302020204030204" pitchFamily="34" charset="0"/>
                <a:cs typeface="Calibri Light" panose="020F0302020204030204" pitchFamily="34" charset="0"/>
              </a:rPr>
              <a:t>22</a:t>
            </a:r>
            <a:endParaRPr sz="1200" i="1" dirty="0">
              <a:solidFill>
                <a:srgbClr val="5094B6"/>
              </a:solidFill>
              <a:latin typeface="Calibri Light" panose="020F0302020204030204" pitchFamily="34" charset="0"/>
              <a:cs typeface="Calibri Light" panose="020F0302020204030204" pitchFamily="34" charset="0"/>
            </a:endParaRPr>
          </a:p>
        </p:txBody>
      </p:sp>
      <p:sp>
        <p:nvSpPr>
          <p:cNvPr id="8" name="object 3">
            <a:extLst>
              <a:ext uri="{FF2B5EF4-FFF2-40B4-BE49-F238E27FC236}">
                <a16:creationId xmlns:a16="http://schemas.microsoft.com/office/drawing/2014/main" id="{F31C796B-7DA2-ED46-8AD4-229ED502FF39}"/>
              </a:ext>
            </a:extLst>
          </p:cNvPr>
          <p:cNvSpPr txBox="1"/>
          <p:nvPr/>
        </p:nvSpPr>
        <p:spPr>
          <a:xfrm>
            <a:off x="668281" y="1787875"/>
            <a:ext cx="5256984" cy="6231716"/>
          </a:xfrm>
          <a:prstGeom prst="rect">
            <a:avLst/>
          </a:prstGeom>
        </p:spPr>
        <p:txBody>
          <a:bodyPr vert="horz" wrap="square" lIns="0" tIns="16329" rIns="0" bIns="0" rtlCol="0">
            <a:spAutoFit/>
          </a:bodyPr>
          <a:lstStyle/>
          <a:p>
            <a:pPr marL="16328">
              <a:spcBef>
                <a:spcPts val="129"/>
              </a:spcBef>
            </a:pPr>
            <a:r>
              <a:rPr lang="da-DK" sz="1700">
                <a:solidFill>
                  <a:srgbClr val="5094B6"/>
                </a:solidFill>
                <a:latin typeface="+mj-lt"/>
                <a:cs typeface="Calibri Light" panose="020F0302020204030204" pitchFamily="34" charset="0"/>
              </a:rPr>
              <a:t>Tandlæge</a:t>
            </a:r>
            <a:endParaRPr sz="1700">
              <a:solidFill>
                <a:srgbClr val="5094B6"/>
              </a:solidFill>
              <a:latin typeface="+mj-lt"/>
              <a:cs typeface="Calibri Light" panose="020F0302020204030204" pitchFamily="34" charset="0"/>
            </a:endParaRPr>
          </a:p>
          <a:p>
            <a:pPr marL="16328" marR="16328">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Hvis du skal til tandlæge, skal du oplyse om, at du er i blodfortyndende behandling. </a:t>
            </a:r>
          </a:p>
          <a:p>
            <a:pPr marL="16328" marR="16328">
              <a:lnSpc>
                <a:spcPct val="108300"/>
              </a:lnSpc>
              <a:spcBef>
                <a:spcPts val="1594"/>
              </a:spcBef>
            </a:pPr>
            <a:r>
              <a:rPr lang="da-DK" sz="1700">
                <a:solidFill>
                  <a:srgbClr val="5094B6"/>
                </a:solidFill>
                <a:latin typeface="+mj-lt"/>
                <a:cs typeface="Calibri Light" panose="020F0302020204030204" pitchFamily="34" charset="0"/>
              </a:rPr>
              <a:t>Operation</a:t>
            </a:r>
          </a:p>
          <a:p>
            <a:pPr marL="16328" marR="16328">
              <a:lnSpc>
                <a:spcPct val="108300"/>
              </a:lnSpc>
              <a:spcBef>
                <a:spcPts val="1594"/>
              </a:spcBef>
            </a:pPr>
            <a:r>
              <a:rPr lang="da-DK" sz="1300">
                <a:solidFill>
                  <a:srgbClr val="231F20"/>
                </a:solidFill>
                <a:latin typeface="Calibri Light" panose="020F0302020204030204" pitchFamily="34" charset="0"/>
                <a:cs typeface="Calibri Light" panose="020F0302020204030204" pitchFamily="34" charset="0"/>
              </a:rPr>
              <a:t>Hvis du skal opereres, er det vigtigt, at du oplyser om, at du er i blodfortyndende behandling i god tid. </a:t>
            </a:r>
          </a:p>
          <a:p>
            <a:pPr marL="16328" marR="16328">
              <a:lnSpc>
                <a:spcPct val="108300"/>
              </a:lnSpc>
              <a:spcBef>
                <a:spcPts val="1594"/>
              </a:spcBef>
            </a:pPr>
            <a:endParaRPr lang="da-DK" sz="1400">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endParaRPr lang="da-DK" sz="1286">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endParaRPr lang="da-DK" sz="1671">
              <a:solidFill>
                <a:srgbClr val="5B7F9A"/>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r>
              <a:rPr lang="da-DK" sz="1700">
                <a:solidFill>
                  <a:srgbClr val="5094B6"/>
                </a:solidFill>
                <a:latin typeface="+mj-lt"/>
                <a:cs typeface="Calibri Light" panose="020F0302020204030204" pitchFamily="34" charset="0"/>
              </a:rPr>
              <a:t>Graviditet og hormonbehandling</a:t>
            </a:r>
          </a:p>
          <a:p>
            <a:pPr>
              <a:spcBef>
                <a:spcPts val="45"/>
              </a:spcBef>
            </a:pPr>
            <a:endParaRPr lang="da-DK" sz="1414">
              <a:latin typeface="Calibri Light" panose="020F0302020204030204" pitchFamily="34" charset="0"/>
              <a:cs typeface="Calibri Light" panose="020F0302020204030204" pitchFamily="34" charset="0"/>
            </a:endParaRPr>
          </a:p>
          <a:p>
            <a:pPr marL="16328" marR="25309">
              <a:lnSpc>
                <a:spcPct val="108300"/>
              </a:lnSpc>
            </a:pPr>
            <a:r>
              <a:rPr lang="da-DK" sz="1300">
                <a:solidFill>
                  <a:srgbClr val="231F20"/>
                </a:solidFill>
                <a:latin typeface="Calibri Light" panose="020F0302020204030204" pitchFamily="34" charset="0"/>
                <a:cs typeface="Calibri Light" panose="020F0302020204030204" pitchFamily="34" charset="0"/>
              </a:rPr>
              <a:t>Tal med din læge, og oplys, at du har haft en blodprop i benet/lungen, hvis du:</a:t>
            </a:r>
          </a:p>
          <a:p>
            <a:pPr marL="16328" marR="25309">
              <a:lnSpc>
                <a:spcPct val="108300"/>
              </a:lnSpc>
            </a:pPr>
            <a:endParaRPr lang="da-DK" sz="1300">
              <a:solidFill>
                <a:srgbClr val="231F20"/>
              </a:solidFill>
              <a:latin typeface="Calibri Light" panose="020F0302020204030204" pitchFamily="34" charset="0"/>
              <a:cs typeface="Calibri Light" panose="020F0302020204030204" pitchFamily="34" charset="0"/>
            </a:endParaRPr>
          </a:p>
          <a:p>
            <a:pPr marL="236762" marR="25309" indent="-220433">
              <a:lnSpc>
                <a:spcPct val="108300"/>
              </a:lnSpc>
              <a:buFont typeface="Arial" panose="020B0604020202020204" pitchFamily="34" charset="0"/>
              <a:buChar char="•"/>
            </a:pPr>
            <a:r>
              <a:rPr lang="da-DK" sz="1300">
                <a:solidFill>
                  <a:srgbClr val="231F20"/>
                </a:solidFill>
                <a:latin typeface="Calibri Light" panose="020F0302020204030204" pitchFamily="34" charset="0"/>
                <a:cs typeface="Calibri Light" panose="020F0302020204030204" pitchFamily="34" charset="0"/>
              </a:rPr>
              <a:t>planlægger at blive gravid, eller hvis du bliver gravid</a:t>
            </a:r>
          </a:p>
          <a:p>
            <a:pPr marL="236762" marR="25309" indent="-220433">
              <a:lnSpc>
                <a:spcPct val="108300"/>
              </a:lnSpc>
              <a:buFont typeface="Arial" panose="020B0604020202020204" pitchFamily="34" charset="0"/>
              <a:buChar char="•"/>
            </a:pPr>
            <a:r>
              <a:rPr lang="da-DK" sz="1300">
                <a:solidFill>
                  <a:srgbClr val="231F20"/>
                </a:solidFill>
                <a:latin typeface="Calibri Light" panose="020F0302020204030204" pitchFamily="34" charset="0"/>
                <a:cs typeface="Calibri Light" panose="020F0302020204030204" pitchFamily="34" charset="0"/>
              </a:rPr>
              <a:t>skal i fertilitetsbehandling</a:t>
            </a:r>
          </a:p>
          <a:p>
            <a:pPr marL="236762" marR="25309" indent="-220433">
              <a:lnSpc>
                <a:spcPct val="108300"/>
              </a:lnSpc>
              <a:buFont typeface="Arial" panose="020B0604020202020204" pitchFamily="34" charset="0"/>
              <a:buChar char="•"/>
            </a:pPr>
            <a:r>
              <a:rPr lang="da-DK" sz="1300">
                <a:solidFill>
                  <a:srgbClr val="231F20"/>
                </a:solidFill>
                <a:latin typeface="Calibri Light" panose="020F0302020204030204" pitchFamily="34" charset="0"/>
                <a:cs typeface="Calibri Light" panose="020F0302020204030204" pitchFamily="34" charset="0"/>
              </a:rPr>
              <a:t>har behov for p-piller</a:t>
            </a:r>
          </a:p>
          <a:p>
            <a:pPr marL="236762" marR="25309" indent="-220433">
              <a:lnSpc>
                <a:spcPct val="108300"/>
              </a:lnSpc>
              <a:buFont typeface="Arial" panose="020B0604020202020204" pitchFamily="34" charset="0"/>
              <a:buChar char="•"/>
            </a:pPr>
            <a:r>
              <a:rPr lang="da-DK" sz="1300">
                <a:solidFill>
                  <a:srgbClr val="231F20"/>
                </a:solidFill>
                <a:latin typeface="Calibri Light" panose="020F0302020204030204" pitchFamily="34" charset="0"/>
                <a:cs typeface="Calibri Light" panose="020F0302020204030204" pitchFamily="34" charset="0"/>
              </a:rPr>
              <a:t>har behov for hormonbehandling i overgangsalderen.</a:t>
            </a:r>
          </a:p>
          <a:p>
            <a:pPr marL="309423" indent="-293095">
              <a:spcBef>
                <a:spcPts val="129"/>
              </a:spcBef>
              <a:buChar char="•"/>
              <a:tabLst>
                <a:tab pos="309423" algn="l"/>
                <a:tab pos="310239" algn="l"/>
              </a:tabLst>
            </a:pPr>
            <a:endParaRPr lang="da-DK" sz="1286">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a:solidFill>
                <a:schemeClr val="tx1"/>
              </a:solidFill>
              <a:latin typeface="Calibri Light" panose="020F0302020204030204" pitchFamily="34" charset="0"/>
              <a:cs typeface="Calibri Light" panose="020F0302020204030204" pitchFamily="34" charset="0"/>
            </a:endParaRPr>
          </a:p>
          <a:p>
            <a:pPr>
              <a:spcBef>
                <a:spcPts val="45"/>
              </a:spcBef>
            </a:pPr>
            <a:endParaRPr lang="da-DK" sz="1414">
              <a:latin typeface="Calibri Light" panose="020F0302020204030204" pitchFamily="34" charset="0"/>
              <a:cs typeface="Calibri Light" panose="020F0302020204030204" pitchFamily="34" charset="0"/>
            </a:endParaRPr>
          </a:p>
        </p:txBody>
      </p:sp>
      <p:sp>
        <p:nvSpPr>
          <p:cNvPr id="9" name="object 5">
            <a:extLst>
              <a:ext uri="{FF2B5EF4-FFF2-40B4-BE49-F238E27FC236}">
                <a16:creationId xmlns:a16="http://schemas.microsoft.com/office/drawing/2014/main" id="{AC6053E1-48F7-6143-8D16-2390996D7363}"/>
              </a:ext>
            </a:extLst>
          </p:cNvPr>
          <p:cNvSpPr/>
          <p:nvPr/>
        </p:nvSpPr>
        <p:spPr>
          <a:xfrm>
            <a:off x="668281" y="4212499"/>
            <a:ext cx="5230858" cy="740501"/>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algn="l">
              <a:lnSpc>
                <a:spcPct val="108300"/>
              </a:lnSpc>
            </a:pPr>
            <a:r>
              <a:rPr lang="da-DK" sz="1400">
                <a:solidFill>
                  <a:schemeClr val="tx1"/>
                </a:solidFill>
                <a:latin typeface="Calibri Light" panose="020F0302020204030204" pitchFamily="34" charset="0"/>
                <a:cs typeface="Calibri Light" panose="020F0302020204030204" pitchFamily="34" charset="0"/>
              </a:rPr>
              <a:t>Stop aldrig med at tage din blodfortyndende medicin, uden du har været i kontakt med din behandlende læge.</a:t>
            </a:r>
            <a:r>
              <a:rPr lang="da-DK" sz="1400">
                <a:solidFill>
                  <a:srgbClr val="ED178C"/>
                </a:solidFill>
                <a:latin typeface="Calibri Light" panose="020F0302020204030204" pitchFamily="34" charset="0"/>
                <a:cs typeface="Calibri Light" panose="020F0302020204030204" pitchFamily="34" charset="0"/>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FAF04A56-B895-40B6-BA30-47135D9B705D}"/>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449991" y="990600"/>
            <a:ext cx="5852258" cy="561704"/>
          </a:xfrm>
          <a:prstGeom prst="rect">
            <a:avLst/>
          </a:prstGeom>
        </p:spPr>
        <p:txBody>
          <a:bodyPr vert="horz" wrap="square" lIns="0" tIns="16329" rIns="0" bIns="0" rtlCol="0">
            <a:spAutoFit/>
          </a:bodyPr>
          <a:lstStyle/>
          <a:p>
            <a:pPr marL="455562">
              <a:spcBef>
                <a:spcPts val="129"/>
              </a:spcBef>
            </a:pPr>
            <a:r>
              <a:rPr sz="3500" b="0">
                <a:solidFill>
                  <a:schemeClr val="bg1"/>
                </a:solidFill>
                <a:latin typeface="Calibri Light" panose="020F0302020204030204" pitchFamily="34" charset="0"/>
                <a:cs typeface="Calibri Light" panose="020F0302020204030204" pitchFamily="34" charset="0"/>
              </a:rPr>
              <a:t>Rejser</a:t>
            </a:r>
          </a:p>
        </p:txBody>
      </p:sp>
      <p:sp>
        <p:nvSpPr>
          <p:cNvPr id="3" name="object 3"/>
          <p:cNvSpPr txBox="1"/>
          <p:nvPr/>
        </p:nvSpPr>
        <p:spPr>
          <a:xfrm>
            <a:off x="909384" y="1705518"/>
            <a:ext cx="4870930" cy="2481266"/>
          </a:xfrm>
          <a:prstGeom prst="rect">
            <a:avLst/>
          </a:prstGeom>
        </p:spPr>
        <p:txBody>
          <a:bodyPr vert="horz" wrap="square" lIns="0" tIns="16329" rIns="0" bIns="0" rtlCol="0">
            <a:spAutoFit/>
          </a:bodyPr>
          <a:lstStyle/>
          <a:p>
            <a:pPr marL="16328">
              <a:spcBef>
                <a:spcPts val="129"/>
              </a:spcBef>
            </a:pPr>
            <a:r>
              <a:rPr sz="1300">
                <a:solidFill>
                  <a:srgbClr val="231F20"/>
                </a:solidFill>
                <a:latin typeface="Calibri Light" panose="020F0302020204030204" pitchFamily="34" charset="0"/>
                <a:cs typeface="Calibri Light" panose="020F0302020204030204" pitchFamily="34" charset="0"/>
              </a:rPr>
              <a:t>Husk følgende, hvis du skal ud at rejse:</a:t>
            </a:r>
            <a:endParaRPr sz="1300">
              <a:latin typeface="Calibri Light" panose="020F0302020204030204" pitchFamily="34" charset="0"/>
              <a:cs typeface="Calibri Light" panose="020F0302020204030204" pitchFamily="34" charset="0"/>
            </a:endParaRPr>
          </a:p>
          <a:p>
            <a:pPr>
              <a:spcBef>
                <a:spcPts val="26"/>
              </a:spcBef>
            </a:pPr>
            <a:endParaRPr sz="130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Du skal kontakte dit forsikringsselskab.</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Du skal have nok </a:t>
            </a:r>
            <a:r>
              <a:rPr sz="1300" err="1">
                <a:solidFill>
                  <a:srgbClr val="231F20"/>
                </a:solidFill>
                <a:latin typeface="Calibri Light" panose="020F0302020204030204" pitchFamily="34" charset="0"/>
                <a:cs typeface="Calibri Light" panose="020F0302020204030204" pitchFamily="34" charset="0"/>
              </a:rPr>
              <a:t>medicin</a:t>
            </a:r>
            <a:r>
              <a:rPr sz="1300">
                <a:solidFill>
                  <a:srgbClr val="231F20"/>
                </a:solidFill>
                <a:latin typeface="Calibri Light" panose="020F0302020204030204" pitchFamily="34" charset="0"/>
                <a:cs typeface="Calibri Light" panose="020F0302020204030204" pitchFamily="34" charset="0"/>
              </a:rPr>
              <a:t> med</a:t>
            </a:r>
            <a:r>
              <a:rPr lang="da-DK" sz="1300">
                <a:solidFill>
                  <a:srgbClr val="231F20"/>
                </a:solidFill>
                <a:latin typeface="Calibri Light" panose="020F0302020204030204" pitchFamily="34" charset="0"/>
                <a:cs typeface="Calibri Light" panose="020F0302020204030204" pitchFamily="34" charset="0"/>
              </a:rPr>
              <a:t>.</a:t>
            </a:r>
          </a:p>
          <a:p>
            <a:pPr marL="309423" indent="-293095">
              <a:spcBef>
                <a:spcPts val="129"/>
              </a:spcBef>
              <a:buChar char="•"/>
              <a:tabLst>
                <a:tab pos="309423" algn="l"/>
                <a:tab pos="310239" algn="l"/>
              </a:tabLst>
            </a:pPr>
            <a:r>
              <a:rPr lang="da-DK" sz="1300">
                <a:solidFill>
                  <a:srgbClr val="231F20"/>
                </a:solidFill>
                <a:latin typeface="Calibri Light" panose="020F0302020204030204" pitchFamily="34" charset="0"/>
                <a:cs typeface="Calibri Light" panose="020F0302020204030204" pitchFamily="34" charset="0"/>
              </a:rPr>
              <a:t>Du skal huske at medbringe din medicin i håndbagagen.</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Du skal medbringe dit behandlingskort.</a:t>
            </a:r>
            <a:endParaRPr sz="1300">
              <a:latin typeface="Calibri Light" panose="020F0302020204030204" pitchFamily="34" charset="0"/>
              <a:cs typeface="Calibri Light" panose="020F0302020204030204" pitchFamily="34" charset="0"/>
            </a:endParaRPr>
          </a:p>
          <a:p>
            <a:pPr>
              <a:spcBef>
                <a:spcPts val="26"/>
              </a:spcBef>
              <a:buClr>
                <a:srgbClr val="231F20"/>
              </a:buClr>
              <a:buFont typeface="Arial"/>
              <a:buChar char="•"/>
            </a:pPr>
            <a:endParaRPr sz="1300">
              <a:latin typeface="Calibri Light" panose="020F0302020204030204" pitchFamily="34" charset="0"/>
              <a:cs typeface="Calibri Light" panose="020F0302020204030204" pitchFamily="34" charset="0"/>
            </a:endParaRPr>
          </a:p>
          <a:p>
            <a:pPr marL="16328"/>
            <a:r>
              <a:rPr sz="1300">
                <a:solidFill>
                  <a:srgbClr val="231F20"/>
                </a:solidFill>
                <a:latin typeface="Calibri Light" panose="020F0302020204030204" pitchFamily="34" charset="0"/>
                <a:cs typeface="Calibri Light" panose="020F0302020204030204" pitchFamily="34" charset="0"/>
              </a:rPr>
              <a:t>Hvis du skal på en fly-, bus- eller togrejse på over 4 timer, skal du:</a:t>
            </a:r>
            <a:endParaRPr sz="1300">
              <a:latin typeface="Calibri Light" panose="020F0302020204030204" pitchFamily="34" charset="0"/>
              <a:cs typeface="Calibri Light" panose="020F0302020204030204" pitchFamily="34" charset="0"/>
            </a:endParaRPr>
          </a:p>
          <a:p>
            <a:pPr>
              <a:spcBef>
                <a:spcPts val="26"/>
              </a:spcBef>
            </a:pPr>
            <a:endParaRPr sz="130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bruge kompressionsstrømpe (alternativt flystrømper)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sørge for at komme op at gå nogle skridt med jævne mellemrum</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drikke rigeligt med væske.</a:t>
            </a:r>
            <a:endParaRPr sz="1300">
              <a:latin typeface="Calibri Light" panose="020F0302020204030204" pitchFamily="34" charset="0"/>
              <a:cs typeface="Calibri Light" panose="020F0302020204030204" pitchFamily="34" charset="0"/>
            </a:endParaRPr>
          </a:p>
        </p:txBody>
      </p:sp>
      <p:sp>
        <p:nvSpPr>
          <p:cNvPr id="4" name="object 4"/>
          <p:cNvSpPr txBox="1"/>
          <p:nvPr/>
        </p:nvSpPr>
        <p:spPr>
          <a:xfrm>
            <a:off x="909384" y="9312085"/>
            <a:ext cx="393519" cy="201154"/>
          </a:xfrm>
          <a:prstGeom prst="rect">
            <a:avLst/>
          </a:prstGeom>
        </p:spPr>
        <p:txBody>
          <a:bodyPr vert="horz" wrap="square" lIns="0" tIns="16329" rIns="0" bIns="0" rtlCol="0">
            <a:spAutoFit/>
          </a:bodyPr>
          <a:lstStyle/>
          <a:p>
            <a:pPr marL="16328">
              <a:spcBef>
                <a:spcPts val="129"/>
              </a:spcBef>
            </a:pPr>
            <a:r>
              <a:rPr lang="da-DK" sz="1200" i="1" dirty="0">
                <a:solidFill>
                  <a:srgbClr val="5094B6"/>
                </a:solidFill>
                <a:latin typeface="Calibri Light" panose="020F0302020204030204" pitchFamily="34" charset="0"/>
                <a:cs typeface="Calibri Light" panose="020F0302020204030204" pitchFamily="34" charset="0"/>
              </a:rPr>
              <a:t>23</a:t>
            </a:r>
            <a:endParaRPr sz="1200" i="1" dirty="0">
              <a:solidFill>
                <a:srgbClr val="5094B6"/>
              </a:solidFill>
              <a:latin typeface="Calibri Light" panose="020F0302020204030204" pitchFamily="34" charset="0"/>
              <a:cs typeface="Calibri Light" panose="020F0302020204030204" pitchFamily="34" charset="0"/>
            </a:endParaRPr>
          </a:p>
        </p:txBody>
      </p:sp>
      <p:sp>
        <p:nvSpPr>
          <p:cNvPr id="6" name="object 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3" name="Grafik 42">
            <a:extLst>
              <a:ext uri="{FF2B5EF4-FFF2-40B4-BE49-F238E27FC236}">
                <a16:creationId xmlns:a16="http://schemas.microsoft.com/office/drawing/2014/main" id="{67B43ED0-EE73-2842-A119-D7159E537CC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9912" y="5734601"/>
            <a:ext cx="1782394" cy="1655079"/>
          </a:xfrm>
          <a:prstGeom prst="rect">
            <a:avLst/>
          </a:prstGeom>
        </p:spPr>
      </p:pic>
      <p:pic>
        <p:nvPicPr>
          <p:cNvPr id="44" name="Grafik 43">
            <a:extLst>
              <a:ext uri="{FF2B5EF4-FFF2-40B4-BE49-F238E27FC236}">
                <a16:creationId xmlns:a16="http://schemas.microsoft.com/office/drawing/2014/main" id="{0A4FE226-33EA-7C42-9903-2069714289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78527" y="4457254"/>
            <a:ext cx="1245163" cy="1022812"/>
          </a:xfrm>
          <a:prstGeom prst="rect">
            <a:avLst/>
          </a:prstGeom>
        </p:spPr>
      </p:pic>
      <p:pic>
        <p:nvPicPr>
          <p:cNvPr id="45" name="Grafik 44">
            <a:extLst>
              <a:ext uri="{FF2B5EF4-FFF2-40B4-BE49-F238E27FC236}">
                <a16:creationId xmlns:a16="http://schemas.microsoft.com/office/drawing/2014/main" id="{47B527D6-EC85-8D49-A630-F5D37FEB43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90912" y="7556699"/>
            <a:ext cx="1076176" cy="1434901"/>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5AEEC282-409C-4A30-B023-4A8A8F07E49F}"/>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62713" y="3725576"/>
            <a:ext cx="5275802" cy="1559860"/>
          </a:xfrm>
          <a:prstGeom prst="rect">
            <a:avLst/>
          </a:prstGeom>
          <a:ln w="12700">
            <a:solidFill>
              <a:srgbClr val="5094B6"/>
            </a:solidFill>
          </a:ln>
        </p:spPr>
        <p:txBody>
          <a:bodyPr vert="horz" wrap="square" lIns="0" tIns="56334" rIns="0" bIns="0" rtlCol="0">
            <a:spAutoFit/>
          </a:bodyPr>
          <a:lstStyle/>
          <a:p>
            <a:pPr marL="100420">
              <a:spcBef>
                <a:spcPts val="444"/>
              </a:spcBef>
            </a:pPr>
            <a:r>
              <a:rPr lang="da-DK" sz="1300" b="1">
                <a:solidFill>
                  <a:srgbClr val="231F20"/>
                </a:solidFill>
                <a:highlight>
                  <a:srgbClr val="FFFF00"/>
                </a:highlight>
                <a:latin typeface="Calibri Light" panose="020F0302020204030204" pitchFamily="34" charset="0"/>
                <a:cs typeface="Calibri Light" panose="020F0302020204030204" pitchFamily="34" charset="0"/>
              </a:rPr>
              <a:t>[navn på klinik]</a:t>
            </a:r>
            <a:endParaRPr lang="da-DK" sz="1300">
              <a:solidFill>
                <a:srgbClr val="231F20"/>
              </a:solidFill>
              <a:highlight>
                <a:srgbClr val="FFFF00"/>
              </a:highlight>
              <a:latin typeface="Calibri Light" panose="020F0302020204030204" pitchFamily="34" charset="0"/>
              <a:cs typeface="Calibri Light" panose="020F0302020204030204" pitchFamily="34" charset="0"/>
            </a:endParaRPr>
          </a:p>
          <a:p>
            <a:pPr marL="100420">
              <a:spcBef>
                <a:spcPts val="444"/>
              </a:spcBef>
            </a:pPr>
            <a:endParaRPr lang="da-DK" sz="1300">
              <a:solidFill>
                <a:srgbClr val="231F20"/>
              </a:solidFill>
              <a:latin typeface="Calibri Light" panose="020F0302020204030204" pitchFamily="34" charset="0"/>
              <a:cs typeface="Calibri Light" panose="020F0302020204030204" pitchFamily="34" charset="0"/>
            </a:endParaRPr>
          </a:p>
          <a:p>
            <a:pPr marL="100420">
              <a:spcBef>
                <a:spcPts val="444"/>
              </a:spcBef>
            </a:pPr>
            <a:r>
              <a:rPr sz="1300" err="1">
                <a:solidFill>
                  <a:srgbClr val="231F20"/>
                </a:solidFill>
                <a:latin typeface="Calibri Light" panose="020F0302020204030204" pitchFamily="34" charset="0"/>
                <a:cs typeface="Calibri Light" panose="020F0302020204030204" pitchFamily="34" charset="0"/>
              </a:rPr>
              <a:t>Telefonnummer</a:t>
            </a:r>
            <a:r>
              <a:rPr sz="1300">
                <a:solidFill>
                  <a:schemeClr val="tx1"/>
                </a:solidFill>
                <a:latin typeface="Calibri Light" panose="020F0302020204030204" pitchFamily="34" charset="0"/>
                <a:cs typeface="Calibri Light" panose="020F0302020204030204" pitchFamily="34" charset="0"/>
              </a:rPr>
              <a:t>:</a:t>
            </a:r>
            <a:r>
              <a:rPr lang="da-DK" sz="1300">
                <a:solidFill>
                  <a:schemeClr val="tx1"/>
                </a:solidFill>
                <a:latin typeface="Calibri Light" panose="020F0302020204030204" pitchFamily="34" charset="0"/>
                <a:cs typeface="Calibri Light" panose="020F0302020204030204" pitchFamily="34" charset="0"/>
              </a:rPr>
              <a:t> </a:t>
            </a:r>
            <a:r>
              <a:rPr lang="da-DK" sz="1300" b="1">
                <a:solidFill>
                  <a:schemeClr val="tx1"/>
                </a:solidFill>
                <a:highlight>
                  <a:srgbClr val="FFFF00"/>
                </a:highlight>
                <a:latin typeface="Calibri Light" panose="020F0302020204030204" pitchFamily="34" charset="0"/>
                <a:cs typeface="Calibri Light" panose="020F0302020204030204" pitchFamily="34" charset="0"/>
              </a:rPr>
              <a:t>[indsæt telefonnummer]</a:t>
            </a:r>
            <a:endParaRPr sz="1300">
              <a:highlight>
                <a:srgbClr val="FFFF00"/>
              </a:highlight>
              <a:latin typeface="Calibri Light" panose="020F0302020204030204" pitchFamily="34" charset="0"/>
              <a:cs typeface="Calibri Light" panose="020F0302020204030204" pitchFamily="34" charset="0"/>
            </a:endParaRPr>
          </a:p>
          <a:p>
            <a:pPr marL="100420"/>
            <a:r>
              <a:rPr sz="1300">
                <a:solidFill>
                  <a:srgbClr val="231F20"/>
                </a:solidFill>
                <a:latin typeface="Calibri Light" panose="020F0302020204030204" pitchFamily="34" charset="0"/>
                <a:cs typeface="Calibri Light" panose="020F0302020204030204" pitchFamily="34" charset="0"/>
              </a:rPr>
              <a:t>Telefontid: </a:t>
            </a:r>
            <a:r>
              <a:rPr lang="da-DK" sz="1300">
                <a:solidFill>
                  <a:schemeClr val="tx1"/>
                </a:solidFill>
                <a:highlight>
                  <a:srgbClr val="FFFF00"/>
                </a:highlight>
                <a:latin typeface="Calibri Light" panose="020F0302020204030204" pitchFamily="34" charset="0"/>
                <a:cs typeface="Calibri Light" panose="020F0302020204030204" pitchFamily="34" charset="0"/>
              </a:rPr>
              <a:t>[indsæt træffetid]</a:t>
            </a:r>
          </a:p>
          <a:p>
            <a:pPr marL="100420"/>
            <a:endParaRPr lang="da-DK" sz="1300">
              <a:solidFill>
                <a:schemeClr val="tx1"/>
              </a:solidFill>
              <a:latin typeface="Calibri Light" panose="020F0302020204030204" pitchFamily="34" charset="0"/>
              <a:cs typeface="Calibri Light" panose="020F0302020204030204" pitchFamily="34" charset="0"/>
            </a:endParaRPr>
          </a:p>
          <a:p>
            <a:pPr marL="100420"/>
            <a:r>
              <a:rPr lang="da-DK" sz="1300">
                <a:solidFill>
                  <a:schemeClr val="tx1"/>
                </a:solidFill>
                <a:latin typeface="Calibri Light" panose="020F0302020204030204" pitchFamily="34" charset="0"/>
                <a:cs typeface="Calibri Light" panose="020F0302020204030204" pitchFamily="34" charset="0"/>
              </a:rPr>
              <a:t>Adresse: </a:t>
            </a:r>
            <a:r>
              <a:rPr lang="da-DK" sz="1300">
                <a:solidFill>
                  <a:schemeClr val="tx1"/>
                </a:solidFill>
                <a:highlight>
                  <a:srgbClr val="FFFF00"/>
                </a:highlight>
                <a:latin typeface="Calibri Light" panose="020F0302020204030204" pitchFamily="34" charset="0"/>
                <a:cs typeface="Calibri Light" panose="020F0302020204030204" pitchFamily="34" charset="0"/>
              </a:rPr>
              <a:t>[indsæt adresse]</a:t>
            </a:r>
          </a:p>
          <a:p>
            <a:pPr marL="100420"/>
            <a:endParaRPr lang="da-DK" sz="1300">
              <a:solidFill>
                <a:schemeClr val="tx1"/>
              </a:solidFill>
              <a:latin typeface="Calibri Light" panose="020F0302020204030204" pitchFamily="34" charset="0"/>
              <a:cs typeface="Calibri Light" panose="020F0302020204030204" pitchFamily="34" charset="0"/>
            </a:endParaRPr>
          </a:p>
        </p:txBody>
      </p:sp>
      <p:sp>
        <p:nvSpPr>
          <p:cNvPr id="3" name="object 3"/>
          <p:cNvSpPr txBox="1"/>
          <p:nvPr/>
        </p:nvSpPr>
        <p:spPr>
          <a:xfrm>
            <a:off x="662713" y="5668053"/>
            <a:ext cx="5355919" cy="1832370"/>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Hvor kan jeg finde mere information?</a:t>
            </a:r>
            <a:endParaRPr lang="da-DK" sz="1700">
              <a:solidFill>
                <a:srgbClr val="5094B6"/>
              </a:solidFill>
              <a:latin typeface="+mj-lt"/>
              <a:cs typeface="Calibri Light" panose="020F0302020204030204" pitchFamily="34" charset="0"/>
            </a:endParaRPr>
          </a:p>
          <a:p>
            <a:pPr marL="16328">
              <a:spcBef>
                <a:spcPts val="129"/>
              </a:spcBef>
            </a:pPr>
            <a:endParaRPr sz="1300">
              <a:solidFill>
                <a:srgbClr val="5094B6"/>
              </a:solidFill>
              <a:latin typeface="+mj-lt"/>
              <a:cs typeface="Calibri Light" panose="020F0302020204030204" pitchFamily="34" charset="0"/>
            </a:endParaRPr>
          </a:p>
          <a:p>
            <a:pPr marL="16328" marR="6531">
              <a:spcBef>
                <a:spcPts val="77"/>
              </a:spcBef>
              <a:spcAft>
                <a:spcPts val="400"/>
              </a:spcAft>
            </a:pPr>
            <a:r>
              <a:rPr lang="da-DK" sz="1300">
                <a:solidFill>
                  <a:srgbClr val="231F20"/>
                </a:solidFill>
                <a:latin typeface="Calibri Light" panose="020F0302020204030204" pitchFamily="34" charset="0"/>
                <a:cs typeface="Calibri Light" panose="020F0302020204030204" pitchFamily="34" charset="0"/>
              </a:rPr>
              <a:t>Både du og dine </a:t>
            </a:r>
            <a:r>
              <a:rPr sz="1300" err="1">
                <a:solidFill>
                  <a:srgbClr val="231F20"/>
                </a:solidFill>
                <a:latin typeface="Calibri Light" panose="020F0302020204030204" pitchFamily="34" charset="0"/>
                <a:cs typeface="Calibri Light" panose="020F0302020204030204" pitchFamily="34" charset="0"/>
              </a:rPr>
              <a:t>pårørende</a:t>
            </a:r>
            <a:r>
              <a:rPr sz="1300">
                <a:solidFill>
                  <a:srgbClr val="231F20"/>
                </a:solidFill>
                <a:latin typeface="Calibri Light" panose="020F0302020204030204" pitchFamily="34" charset="0"/>
                <a:cs typeface="Calibri Light" panose="020F0302020204030204" pitchFamily="34" charset="0"/>
              </a:rPr>
              <a:t> kan søge råd </a:t>
            </a:r>
            <a:r>
              <a:rPr sz="1300" err="1">
                <a:solidFill>
                  <a:srgbClr val="231F20"/>
                </a:solidFill>
                <a:latin typeface="Calibri Light" panose="020F0302020204030204" pitchFamily="34" charset="0"/>
                <a:cs typeface="Calibri Light" panose="020F0302020204030204" pitchFamily="34" charset="0"/>
              </a:rPr>
              <a:t>og</a:t>
            </a:r>
            <a:r>
              <a:rPr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vejledning</a:t>
            </a:r>
            <a:r>
              <a:rPr sz="1300">
                <a:solidFill>
                  <a:srgbClr val="231F20"/>
                </a:solidFill>
                <a:latin typeface="Calibri Light" panose="020F0302020204030204" pitchFamily="34" charset="0"/>
                <a:cs typeface="Calibri Light" panose="020F0302020204030204" pitchFamily="34" charset="0"/>
              </a:rPr>
              <a:t> hos</a:t>
            </a:r>
            <a:r>
              <a:rPr lang="da-DK" sz="1300">
                <a:solidFill>
                  <a:srgbClr val="231F20"/>
                </a:solidFill>
                <a:latin typeface="Calibri Light" panose="020F0302020204030204" pitchFamily="34" charset="0"/>
                <a:cs typeface="Calibri Light" panose="020F0302020204030204" pitchFamily="34" charset="0"/>
              </a:rPr>
              <a:t> </a:t>
            </a:r>
            <a:r>
              <a:rPr sz="1300" err="1">
                <a:solidFill>
                  <a:srgbClr val="231F20"/>
                </a:solidFill>
                <a:latin typeface="Calibri Light" panose="020F0302020204030204" pitchFamily="34" charset="0"/>
                <a:cs typeface="Calibri Light" panose="020F0302020204030204" pitchFamily="34" charset="0"/>
              </a:rPr>
              <a:t>Hjerteforeningen</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hlinkClick r:id="rId3"/>
              </a:rPr>
              <a:t>www.</a:t>
            </a:r>
            <a:r>
              <a:rPr sz="1300" u="sng">
                <a:solidFill>
                  <a:srgbClr val="231F20"/>
                </a:solidFill>
                <a:uFill>
                  <a:solidFill>
                    <a:srgbClr val="231F20"/>
                  </a:solidFill>
                </a:uFill>
                <a:latin typeface="Calibri Light" panose="020F0302020204030204" pitchFamily="34" charset="0"/>
                <a:cs typeface="Calibri Light" panose="020F0302020204030204" pitchFamily="34" charset="0"/>
                <a:hlinkClick r:id="rId3"/>
              </a:rPr>
              <a:t>hjerteforeningen.dk</a:t>
            </a:r>
            <a:r>
              <a:rPr lang="da-DK" sz="1300" u="sng">
                <a:solidFill>
                  <a:srgbClr val="231F20"/>
                </a:solidFill>
                <a:uFill>
                  <a:solidFill>
                    <a:srgbClr val="231F20"/>
                  </a:solidFill>
                </a:uFill>
                <a:latin typeface="Calibri Light" panose="020F0302020204030204" pitchFamily="34" charset="0"/>
                <a:cs typeface="Calibri Light" panose="020F0302020204030204" pitchFamily="34" charset="0"/>
              </a:rPr>
              <a:t>.</a:t>
            </a:r>
            <a:r>
              <a:rPr lang="da-DK" sz="1300">
                <a:latin typeface="Calibri Light" panose="020F0302020204030204" pitchFamily="34" charset="0"/>
                <a:cs typeface="Calibri Light" panose="020F0302020204030204" pitchFamily="34" charset="0"/>
              </a:rPr>
              <a:t> Eller du kan ringe til Hjerteforeningens gratis rådgivningslinje, Hjertelinjen, på 70 25 00 00.</a:t>
            </a:r>
          </a:p>
          <a:p>
            <a:pPr marL="16328" marR="6531">
              <a:spcBef>
                <a:spcPts val="77"/>
              </a:spcBef>
              <a:spcAft>
                <a:spcPts val="400"/>
              </a:spcAft>
            </a:pPr>
            <a:r>
              <a:rPr lang="da-DK" sz="1300">
                <a:latin typeface="Calibri Light" panose="020F0302020204030204" pitchFamily="34" charset="0"/>
                <a:cs typeface="Calibri Light" panose="020F0302020204030204" pitchFamily="34" charset="0"/>
              </a:rPr>
              <a:t>Hjerteforeningens rådgivere er hjertesygeplejersker, diætister, motionsrådgivere, socialrådgivere og psykologer </a:t>
            </a:r>
          </a:p>
          <a:p>
            <a:pPr marL="16328" marR="6531">
              <a:spcBef>
                <a:spcPts val="77"/>
              </a:spcBef>
              <a:spcAft>
                <a:spcPts val="400"/>
              </a:spcAft>
            </a:pPr>
            <a:endParaRPr lang="da-DK" sz="1300">
              <a:latin typeface="Calibri Light" panose="020F0302020204030204" pitchFamily="34" charset="0"/>
              <a:cs typeface="Calibri Light" panose="020F0302020204030204" pitchFamily="34" charset="0"/>
            </a:endParaRPr>
          </a:p>
        </p:txBody>
      </p:sp>
      <p:sp>
        <p:nvSpPr>
          <p:cNvPr id="4" name="object 4"/>
          <p:cNvSpPr txBox="1"/>
          <p:nvPr/>
        </p:nvSpPr>
        <p:spPr>
          <a:xfrm>
            <a:off x="695445" y="7500423"/>
            <a:ext cx="4107452" cy="870825"/>
          </a:xfrm>
          <a:prstGeom prst="rect">
            <a:avLst/>
          </a:prstGeom>
        </p:spPr>
        <p:txBody>
          <a:bodyPr vert="horz" wrap="square" lIns="0" tIns="16329" rIns="0" bIns="0" rtlCol="0">
            <a:spAutoFit/>
          </a:bodyPr>
          <a:lstStyle/>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Lyt til en podcast fra Hjerteforeningen om blodprop i lungen ved at scanne QR-koden med din mobiltelefon eller følge linket</a:t>
            </a:r>
            <a:r>
              <a:rPr sz="1300" dirty="0">
                <a:solidFill>
                  <a:srgbClr val="231F20"/>
                </a:solidFill>
                <a:latin typeface="Calibri Light" panose="020F0302020204030204" pitchFamily="34" charset="0"/>
                <a:cs typeface="Calibri Light" panose="020F0302020204030204" pitchFamily="34" charset="0"/>
              </a:rPr>
              <a:t>:</a:t>
            </a:r>
            <a:r>
              <a:rPr lang="da-DK" sz="1300" dirty="0">
                <a:solidFill>
                  <a:srgbClr val="231F20"/>
                </a:solidFill>
                <a:latin typeface="Calibri Light" panose="020F0302020204030204" pitchFamily="34" charset="0"/>
                <a:cs typeface="Calibri Light" panose="020F0302020204030204" pitchFamily="34" charset="0"/>
              </a:rPr>
              <a:t>https://hjerteforeningen.dk/hjaelp-og-rad/bliv-klogere/podcast/fakta/blodprop-i-lungen-lungeemboli/</a:t>
            </a:r>
          </a:p>
        </p:txBody>
      </p:sp>
      <p:sp>
        <p:nvSpPr>
          <p:cNvPr id="7" name="object 7"/>
          <p:cNvSpPr txBox="1">
            <a:spLocks noGrp="1"/>
          </p:cNvSpPr>
          <p:nvPr>
            <p:ph type="title"/>
          </p:nvPr>
        </p:nvSpPr>
        <p:spPr>
          <a:xfrm>
            <a:off x="393230" y="990600"/>
            <a:ext cx="5852258" cy="561704"/>
          </a:xfrm>
          <a:prstGeom prst="rect">
            <a:avLst/>
          </a:prstGeom>
        </p:spPr>
        <p:txBody>
          <a:bodyPr vert="horz" wrap="square" lIns="0" tIns="16329" rIns="0" bIns="0" rtlCol="0">
            <a:spAutoFit/>
          </a:bodyPr>
          <a:lstStyle/>
          <a:p>
            <a:pPr marL="224515">
              <a:spcBef>
                <a:spcPts val="129"/>
              </a:spcBef>
            </a:pPr>
            <a:r>
              <a:rPr sz="3500" b="0">
                <a:solidFill>
                  <a:schemeClr val="bg1"/>
                </a:solidFill>
                <a:latin typeface="Calibri Light" panose="020F0302020204030204" pitchFamily="34" charset="0"/>
                <a:cs typeface="Calibri Light" panose="020F0302020204030204" pitchFamily="34" charset="0"/>
              </a:rPr>
              <a:t>Kontakt og mere viden</a:t>
            </a:r>
          </a:p>
        </p:txBody>
      </p:sp>
      <p:sp>
        <p:nvSpPr>
          <p:cNvPr id="8" name="object 8"/>
          <p:cNvSpPr txBox="1"/>
          <p:nvPr/>
        </p:nvSpPr>
        <p:spPr>
          <a:xfrm>
            <a:off x="685574" y="3465826"/>
            <a:ext cx="4877025" cy="216543"/>
          </a:xfrm>
          <a:prstGeom prst="rect">
            <a:avLst/>
          </a:prstGeom>
        </p:spPr>
        <p:txBody>
          <a:bodyPr vert="horz" wrap="square" lIns="0" tIns="16329" rIns="0" bIns="0" rtlCol="0">
            <a:spAutoFit/>
          </a:bodyPr>
          <a:lstStyle/>
          <a:p>
            <a:pPr marL="16328">
              <a:spcBef>
                <a:spcPts val="129"/>
              </a:spcBef>
            </a:pPr>
            <a:r>
              <a:rPr lang="da-DK" sz="1300">
                <a:solidFill>
                  <a:srgbClr val="231F20"/>
                </a:solidFill>
                <a:latin typeface="Calibri Light" panose="020F0302020204030204" pitchFamily="34" charset="0"/>
                <a:cs typeface="Calibri Light" panose="020F0302020204030204" pitchFamily="34" charset="0"/>
              </a:rPr>
              <a:t>Hvis du har spørgsmål, kan du kontakte:</a:t>
            </a:r>
            <a:endParaRPr lang="da-DK" sz="1300">
              <a:latin typeface="Calibri Light" panose="020F0302020204030204" pitchFamily="34" charset="0"/>
              <a:cs typeface="Calibri Light" panose="020F0302020204030204" pitchFamily="34" charset="0"/>
            </a:endParaRPr>
          </a:p>
        </p:txBody>
      </p:sp>
      <p:sp>
        <p:nvSpPr>
          <p:cNvPr id="9" name="object 9"/>
          <p:cNvSpPr/>
          <p:nvPr/>
        </p:nvSpPr>
        <p:spPr>
          <a:xfrm>
            <a:off x="6850292" y="6200879"/>
            <a:ext cx="0" cy="3611064"/>
          </a:xfrm>
          <a:custGeom>
            <a:avLst/>
            <a:gdLst/>
            <a:ahLst/>
            <a:cxnLst/>
            <a:rect l="l" t="t" r="r" b="b"/>
            <a:pathLst>
              <a:path h="2808604">
                <a:moveTo>
                  <a:pt x="0" y="0"/>
                </a:moveTo>
                <a:lnTo>
                  <a:pt x="0" y="2808008"/>
                </a:lnTo>
                <a:lnTo>
                  <a:pt x="0" y="0"/>
                </a:lnTo>
                <a:close/>
              </a:path>
            </a:pathLst>
          </a:custGeom>
          <a:solidFill>
            <a:srgbClr val="6187A1"/>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txBox="1"/>
          <p:nvPr/>
        </p:nvSpPr>
        <p:spPr>
          <a:xfrm>
            <a:off x="2362214" y="8671241"/>
            <a:ext cx="2538490" cy="185766"/>
          </a:xfrm>
          <a:prstGeom prst="rect">
            <a:avLst/>
          </a:prstGeom>
        </p:spPr>
        <p:txBody>
          <a:bodyPr vert="horz" wrap="square" lIns="0" tIns="16329" rIns="0" bIns="0" rtlCol="0">
            <a:spAutoFit/>
          </a:bodyPr>
          <a:lstStyle/>
          <a:p>
            <a:pPr marL="16328" marR="6531"/>
            <a:r>
              <a:rPr lang="da-DK" sz="1100">
                <a:highlight>
                  <a:srgbClr val="FFFF00"/>
                </a:highlight>
                <a:latin typeface="+mn-lt"/>
              </a:rPr>
              <a:t>[indsæt klinik og hjemmeside]</a:t>
            </a:r>
            <a:endParaRPr lang="da-DK" sz="1100">
              <a:highlight>
                <a:srgbClr val="FFFF00"/>
              </a:highlight>
              <a:latin typeface="+mn-lt"/>
              <a:cs typeface="Calibri Light" panose="020F0302020204030204" pitchFamily="34" charset="0"/>
            </a:endParaRPr>
          </a:p>
        </p:txBody>
      </p:sp>
      <p:sp>
        <p:nvSpPr>
          <p:cNvPr id="12" name="object 12"/>
          <p:cNvSpPr txBox="1"/>
          <p:nvPr/>
        </p:nvSpPr>
        <p:spPr>
          <a:xfrm>
            <a:off x="5038679" y="8707312"/>
            <a:ext cx="907052" cy="201154"/>
          </a:xfrm>
          <a:prstGeom prst="rect">
            <a:avLst/>
          </a:prstGeom>
        </p:spPr>
        <p:txBody>
          <a:bodyPr vert="horz" wrap="square" lIns="0" tIns="16329" rIns="0" bIns="0" rtlCol="0">
            <a:spAutoFit/>
          </a:bodyPr>
          <a:lstStyle/>
          <a:p>
            <a:pPr marL="16328">
              <a:spcBef>
                <a:spcPts val="129"/>
              </a:spcBef>
            </a:pPr>
            <a:r>
              <a:rPr lang="da-DK" sz="1200" dirty="0">
                <a:solidFill>
                  <a:srgbClr val="231F20"/>
                </a:solidFill>
                <a:latin typeface="Calibri Light" panose="020F0302020204030204" pitchFamily="34" charset="0"/>
                <a:cs typeface="Calibri Light" panose="020F0302020204030204" pitchFamily="34" charset="0"/>
              </a:rPr>
              <a:t>Maj 2025</a:t>
            </a:r>
            <a:endParaRPr sz="1200" dirty="0">
              <a:latin typeface="Calibri Light" panose="020F0302020204030204" pitchFamily="34" charset="0"/>
              <a:cs typeface="Calibri Light" panose="020F0302020204030204" pitchFamily="34" charset="0"/>
            </a:endParaRPr>
          </a:p>
        </p:txBody>
      </p:sp>
      <p:sp>
        <p:nvSpPr>
          <p:cNvPr id="22" name="object 5">
            <a:extLst>
              <a:ext uri="{FF2B5EF4-FFF2-40B4-BE49-F238E27FC236}">
                <a16:creationId xmlns:a16="http://schemas.microsoft.com/office/drawing/2014/main" id="{0C14754B-4717-B44C-9C14-4B2270D111A2}"/>
              </a:ext>
            </a:extLst>
          </p:cNvPr>
          <p:cNvSpPr/>
          <p:nvPr/>
        </p:nvSpPr>
        <p:spPr>
          <a:xfrm>
            <a:off x="669929" y="1948001"/>
            <a:ext cx="5275802" cy="1261573"/>
          </a:xfrm>
          <a:custGeom>
            <a:avLst/>
            <a:gdLst/>
            <a:ahLst/>
            <a:cxnLst/>
            <a:rect l="l" t="t" r="r" b="b"/>
            <a:pathLst>
              <a:path w="4068445" h="575945">
                <a:moveTo>
                  <a:pt x="3959999" y="0"/>
                </a:moveTo>
                <a:lnTo>
                  <a:pt x="108000" y="0"/>
                </a:lnTo>
                <a:lnTo>
                  <a:pt x="65960" y="8486"/>
                </a:lnTo>
                <a:lnTo>
                  <a:pt x="31630" y="31630"/>
                </a:lnTo>
                <a:lnTo>
                  <a:pt x="8486" y="65960"/>
                </a:lnTo>
                <a:lnTo>
                  <a:pt x="0" y="108000"/>
                </a:lnTo>
                <a:lnTo>
                  <a:pt x="0" y="467575"/>
                </a:lnTo>
                <a:lnTo>
                  <a:pt x="8486" y="509616"/>
                </a:lnTo>
                <a:lnTo>
                  <a:pt x="31630" y="543945"/>
                </a:lnTo>
                <a:lnTo>
                  <a:pt x="65960" y="567090"/>
                </a:lnTo>
                <a:lnTo>
                  <a:pt x="108000" y="575576"/>
                </a:lnTo>
                <a:lnTo>
                  <a:pt x="3959999" y="575576"/>
                </a:lnTo>
                <a:lnTo>
                  <a:pt x="4002040" y="567090"/>
                </a:lnTo>
                <a:lnTo>
                  <a:pt x="4036369" y="543945"/>
                </a:lnTo>
                <a:lnTo>
                  <a:pt x="4059513" y="509616"/>
                </a:lnTo>
                <a:lnTo>
                  <a:pt x="4068000" y="467575"/>
                </a:lnTo>
                <a:lnTo>
                  <a:pt x="4068000" y="108000"/>
                </a:lnTo>
                <a:lnTo>
                  <a:pt x="4059513" y="65960"/>
                </a:lnTo>
                <a:lnTo>
                  <a:pt x="4036369" y="31630"/>
                </a:lnTo>
                <a:lnTo>
                  <a:pt x="4002040" y="8486"/>
                </a:lnTo>
                <a:lnTo>
                  <a:pt x="3959999" y="0"/>
                </a:lnTo>
                <a:close/>
              </a:path>
            </a:pathLst>
          </a:custGeom>
          <a:noFill/>
          <a:ln>
            <a:solidFill>
              <a:srgbClr val="5094B6"/>
            </a:solidFill>
          </a:ln>
        </p:spPr>
        <p:txBody>
          <a:bodyPr wrap="square" lIns="0" tIns="0" rIns="0" bIns="0" rtlCol="0" anchor="ctr"/>
          <a:lstStyle/>
          <a:p>
            <a:pPr marL="116340" marR="67763" algn="l">
              <a:lnSpc>
                <a:spcPct val="108300"/>
              </a:lnSpc>
            </a:pPr>
            <a:r>
              <a:rPr lang="da-DK" sz="1700">
                <a:solidFill>
                  <a:srgbClr val="5B7F9A"/>
                </a:solidFill>
                <a:latin typeface="+mj-lt"/>
                <a:cs typeface="Calibri Light" panose="020F0302020204030204" pitchFamily="34" charset="0"/>
              </a:rPr>
              <a:t>Husk!</a:t>
            </a:r>
            <a:endParaRPr lang="da-DK" sz="1300">
              <a:solidFill>
                <a:schemeClr val="tx1"/>
              </a:solidFill>
              <a:latin typeface="Calibri Light" panose="020F0302020204030204" pitchFamily="34" charset="0"/>
              <a:cs typeface="Calibri Light" panose="020F0302020204030204" pitchFamily="34" charset="0"/>
            </a:endParaRPr>
          </a:p>
          <a:p>
            <a:pPr marL="116340" marR="67763" algn="l">
              <a:lnSpc>
                <a:spcPct val="108300"/>
              </a:lnSpc>
            </a:pPr>
            <a:r>
              <a:rPr lang="da-DK" sz="1300">
                <a:solidFill>
                  <a:schemeClr val="tx1"/>
                </a:solidFill>
                <a:latin typeface="Calibri Light" panose="020F0302020204030204" pitchFamily="34" charset="0"/>
                <a:cs typeface="Calibri Light" panose="020F0302020204030204" pitchFamily="34" charset="0"/>
              </a:rPr>
              <a:t>Du skal bestille tid til blodprøver hos din egen læge, hvis du fortsat er i blodfortyndende behandling.</a:t>
            </a:r>
          </a:p>
          <a:p>
            <a:pPr marL="116340" marR="67763" algn="l">
              <a:lnSpc>
                <a:spcPct val="108300"/>
              </a:lnSpc>
            </a:pPr>
            <a:r>
              <a:rPr lang="da-DK" sz="1300">
                <a:solidFill>
                  <a:schemeClr val="tx1"/>
                </a:solidFill>
                <a:latin typeface="Calibri Light" panose="020F0302020204030204" pitchFamily="34" charset="0"/>
                <a:cs typeface="Calibri Light" panose="020F0302020204030204" pitchFamily="34" charset="0"/>
              </a:rPr>
              <a:t>Du vil blive indkaldt til en konsultation i </a:t>
            </a:r>
            <a:r>
              <a:rPr lang="da-DK" sz="1300">
                <a:solidFill>
                  <a:schemeClr val="tx1"/>
                </a:solidFill>
                <a:highlight>
                  <a:srgbClr val="FFFF00"/>
                </a:highlight>
                <a:latin typeface="Calibri Light" panose="020F0302020204030204" pitchFamily="34" charset="0"/>
                <a:cs typeface="Calibri Light" panose="020F0302020204030204" pitchFamily="34" charset="0"/>
              </a:rPr>
              <a:t>[navn på klinik].</a:t>
            </a:r>
          </a:p>
        </p:txBody>
      </p:sp>
      <p:pic>
        <p:nvPicPr>
          <p:cNvPr id="13" name="Billede 12">
            <a:extLst>
              <a:ext uri="{FF2B5EF4-FFF2-40B4-BE49-F238E27FC236}">
                <a16:creationId xmlns:a16="http://schemas.microsoft.com/office/drawing/2014/main" id="{EF50D7A4-11DC-94D4-6861-1103E4A6D93D}"/>
              </a:ext>
            </a:extLst>
          </p:cNvPr>
          <p:cNvPicPr>
            <a:picLocks noChangeAspect="1"/>
          </p:cNvPicPr>
          <p:nvPr/>
        </p:nvPicPr>
        <p:blipFill>
          <a:blip r:embed="rId4"/>
          <a:stretch>
            <a:fillRect/>
          </a:stretch>
        </p:blipFill>
        <p:spPr>
          <a:xfrm>
            <a:off x="4879861" y="7454918"/>
            <a:ext cx="995637" cy="100616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F3E367BD-7B84-48F2-9C6F-1F9079057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4643" y="7835443"/>
            <a:ext cx="1384757" cy="1384757"/>
          </a:xfrm>
          <a:prstGeom prst="rect">
            <a:avLst/>
          </a:prstGeom>
        </p:spPr>
      </p:pic>
      <p:sp>
        <p:nvSpPr>
          <p:cNvPr id="2" name="object 2"/>
          <p:cNvSpPr/>
          <p:nvPr/>
        </p:nvSpPr>
        <p:spPr>
          <a:xfrm>
            <a:off x="0" y="0"/>
            <a:ext cx="6858000" cy="4443819"/>
          </a:xfrm>
          <a:custGeom>
            <a:avLst/>
            <a:gdLst/>
            <a:ahLst/>
            <a:cxnLst/>
            <a:rect l="l" t="t" r="r" b="b"/>
            <a:pathLst>
              <a:path w="5321935" h="3456304">
                <a:moveTo>
                  <a:pt x="5321642" y="0"/>
                </a:moveTo>
                <a:lnTo>
                  <a:pt x="0" y="0"/>
                </a:lnTo>
                <a:lnTo>
                  <a:pt x="0" y="3456000"/>
                </a:lnTo>
                <a:lnTo>
                  <a:pt x="5321642" y="3456000"/>
                </a:lnTo>
                <a:lnTo>
                  <a:pt x="5321642"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457200" y="1066800"/>
            <a:ext cx="7524332" cy="550700"/>
          </a:xfrm>
          <a:prstGeom prst="rect">
            <a:avLst/>
          </a:prstGeom>
        </p:spPr>
        <p:txBody>
          <a:bodyPr vert="horz" wrap="square" lIns="0" tIns="16329" rIns="0" bIns="0" rtlCol="0">
            <a:spAutoFit/>
          </a:bodyPr>
          <a:lstStyle/>
          <a:p>
            <a:pPr marL="455562">
              <a:spcBef>
                <a:spcPts val="129"/>
              </a:spcBef>
            </a:pPr>
            <a:r>
              <a:rPr sz="3500" b="0">
                <a:solidFill>
                  <a:schemeClr val="bg1"/>
                </a:solidFill>
                <a:latin typeface="+mj-lt"/>
                <a:cs typeface="Calibri Light" panose="020F0302020204030204" pitchFamily="34" charset="0"/>
              </a:rPr>
              <a:t>Blodprop </a:t>
            </a:r>
            <a:r>
              <a:rPr sz="3500" b="0" err="1">
                <a:solidFill>
                  <a:schemeClr val="bg1"/>
                </a:solidFill>
                <a:latin typeface="+mj-lt"/>
                <a:cs typeface="Calibri Light" panose="020F0302020204030204" pitchFamily="34" charset="0"/>
              </a:rPr>
              <a:t>i</a:t>
            </a:r>
            <a:r>
              <a:rPr sz="3500" b="0">
                <a:solidFill>
                  <a:schemeClr val="bg1"/>
                </a:solidFill>
                <a:latin typeface="+mj-lt"/>
                <a:cs typeface="Calibri Light" panose="020F0302020204030204" pitchFamily="34" charset="0"/>
              </a:rPr>
              <a:t> </a:t>
            </a:r>
            <a:r>
              <a:rPr lang="da-DK" sz="3500" b="0">
                <a:solidFill>
                  <a:schemeClr val="bg1"/>
                </a:solidFill>
                <a:latin typeface="+mj-lt"/>
                <a:cs typeface="Calibri Light" panose="020F0302020204030204" pitchFamily="34" charset="0"/>
              </a:rPr>
              <a:t>benet/</a:t>
            </a:r>
            <a:r>
              <a:rPr sz="3500" b="0" err="1">
                <a:solidFill>
                  <a:schemeClr val="bg1"/>
                </a:solidFill>
                <a:latin typeface="+mj-lt"/>
                <a:cs typeface="Calibri Light" panose="020F0302020204030204" pitchFamily="34" charset="0"/>
              </a:rPr>
              <a:t>lungen</a:t>
            </a:r>
            <a:endParaRPr sz="3500" b="0">
              <a:solidFill>
                <a:schemeClr val="bg1"/>
              </a:solidFill>
              <a:latin typeface="+mj-lt"/>
              <a:cs typeface="Calibri Light" panose="020F0302020204030204" pitchFamily="34" charset="0"/>
            </a:endParaRPr>
          </a:p>
        </p:txBody>
      </p:sp>
      <p:sp>
        <p:nvSpPr>
          <p:cNvPr id="4" name="object 4"/>
          <p:cNvSpPr txBox="1"/>
          <p:nvPr/>
        </p:nvSpPr>
        <p:spPr>
          <a:xfrm>
            <a:off x="909384" y="1868802"/>
            <a:ext cx="5261066" cy="1347310"/>
          </a:xfrm>
          <a:prstGeom prst="rect">
            <a:avLst/>
          </a:prstGeom>
        </p:spPr>
        <p:txBody>
          <a:bodyPr vert="horz" wrap="square" lIns="0" tIns="9797" rIns="0" bIns="0" rtlCol="0">
            <a:spAutoFit/>
          </a:bodyPr>
          <a:lstStyle/>
          <a:p>
            <a:pPr marL="16328" marR="6531">
              <a:lnSpc>
                <a:spcPct val="102600"/>
              </a:lnSpc>
              <a:spcBef>
                <a:spcPts val="77"/>
              </a:spcBef>
            </a:pPr>
            <a:r>
              <a:rPr lang="da-DK" sz="1700">
                <a:solidFill>
                  <a:srgbClr val="FFFFFF"/>
                </a:solidFill>
                <a:latin typeface="Calibri Light" panose="020F0302020204030204" pitchFamily="34" charset="0"/>
                <a:cs typeface="Calibri Light" panose="020F0302020204030204" pitchFamily="34" charset="0"/>
              </a:rPr>
              <a:t>At</a:t>
            </a:r>
            <a:r>
              <a:rPr sz="1700">
                <a:solidFill>
                  <a:srgbClr val="FFFFFF"/>
                </a:solidFill>
                <a:latin typeface="Calibri Light" panose="020F0302020204030204" pitchFamily="34" charset="0"/>
                <a:cs typeface="Calibri Light" panose="020F0302020204030204" pitchFamily="34" charset="0"/>
              </a:rPr>
              <a:t> </a:t>
            </a:r>
            <a:r>
              <a:rPr sz="1700" err="1">
                <a:solidFill>
                  <a:srgbClr val="FFFFFF"/>
                </a:solidFill>
                <a:latin typeface="Calibri Light" panose="020F0302020204030204" pitchFamily="34" charset="0"/>
                <a:cs typeface="Calibri Light" panose="020F0302020204030204" pitchFamily="34" charset="0"/>
              </a:rPr>
              <a:t>blive</a:t>
            </a:r>
            <a:r>
              <a:rPr sz="1700">
                <a:solidFill>
                  <a:srgbClr val="FFFFFF"/>
                </a:solidFill>
                <a:latin typeface="Calibri Light" panose="020F0302020204030204" pitchFamily="34" charset="0"/>
                <a:cs typeface="Calibri Light" panose="020F0302020204030204" pitchFamily="34" charset="0"/>
              </a:rPr>
              <a:t> ramt af en blodprop </a:t>
            </a:r>
            <a:r>
              <a:rPr sz="1700" err="1">
                <a:solidFill>
                  <a:srgbClr val="FFFFFF"/>
                </a:solidFill>
                <a:latin typeface="Calibri Light" panose="020F0302020204030204" pitchFamily="34" charset="0"/>
                <a:cs typeface="Calibri Light" panose="020F0302020204030204" pitchFamily="34" charset="0"/>
              </a:rPr>
              <a:t>i</a:t>
            </a:r>
            <a:r>
              <a:rPr sz="1700">
                <a:solidFill>
                  <a:srgbClr val="FFFFFF"/>
                </a:solidFill>
                <a:latin typeface="Calibri Light" panose="020F0302020204030204" pitchFamily="34" charset="0"/>
                <a:cs typeface="Calibri Light" panose="020F0302020204030204" pitchFamily="34" charset="0"/>
              </a:rPr>
              <a:t> </a:t>
            </a:r>
            <a:r>
              <a:rPr lang="da-DK" sz="1700">
                <a:solidFill>
                  <a:srgbClr val="FFFFFF"/>
                </a:solidFill>
                <a:latin typeface="Calibri Light" panose="020F0302020204030204" pitchFamily="34" charset="0"/>
                <a:cs typeface="Calibri Light" panose="020F0302020204030204" pitchFamily="34" charset="0"/>
              </a:rPr>
              <a:t>benet/</a:t>
            </a:r>
            <a:r>
              <a:rPr sz="1700" err="1">
                <a:solidFill>
                  <a:srgbClr val="FFFFFF"/>
                </a:solidFill>
                <a:latin typeface="Calibri Light" panose="020F0302020204030204" pitchFamily="34" charset="0"/>
                <a:cs typeface="Calibri Light" panose="020F0302020204030204" pitchFamily="34" charset="0"/>
              </a:rPr>
              <a:t>lungen</a:t>
            </a:r>
            <a:r>
              <a:rPr sz="1700">
                <a:solidFill>
                  <a:srgbClr val="FFFFFF"/>
                </a:solidFill>
                <a:latin typeface="Calibri Light" panose="020F0302020204030204" pitchFamily="34" charset="0"/>
                <a:cs typeface="Calibri Light" panose="020F0302020204030204" pitchFamily="34" charset="0"/>
              </a:rPr>
              <a:t>, </a:t>
            </a:r>
            <a:r>
              <a:rPr lang="da-DK" sz="1700">
                <a:solidFill>
                  <a:srgbClr val="FFFFFF"/>
                </a:solidFill>
                <a:latin typeface="Calibri Light" panose="020F0302020204030204" pitchFamily="34" charset="0"/>
                <a:cs typeface="Calibri Light" panose="020F0302020204030204" pitchFamily="34" charset="0"/>
              </a:rPr>
              <a:t>vil for de fleste medføre ændringer i hverdagen. Men der er meget du selv kan gøre. </a:t>
            </a:r>
            <a:r>
              <a:rPr sz="1700">
                <a:solidFill>
                  <a:srgbClr val="FFFFFF"/>
                </a:solidFill>
                <a:latin typeface="Calibri Light" panose="020F0302020204030204" pitchFamily="34" charset="0"/>
                <a:cs typeface="Calibri Light" panose="020F0302020204030204" pitchFamily="34" charset="0"/>
              </a:rPr>
              <a:t>Denne pjece giver dig og dine </a:t>
            </a:r>
            <a:r>
              <a:rPr sz="1700" err="1">
                <a:solidFill>
                  <a:srgbClr val="FFFFFF"/>
                </a:solidFill>
                <a:latin typeface="Calibri Light" panose="020F0302020204030204" pitchFamily="34" charset="0"/>
                <a:cs typeface="Calibri Light" panose="020F0302020204030204" pitchFamily="34" charset="0"/>
              </a:rPr>
              <a:t>pårøren</a:t>
            </a:r>
            <a:r>
              <a:rPr lang="da-DK" sz="1700">
                <a:solidFill>
                  <a:srgbClr val="FFFFFF"/>
                </a:solidFill>
                <a:latin typeface="Calibri Light" panose="020F0302020204030204" pitchFamily="34" charset="0"/>
                <a:cs typeface="Calibri Light" panose="020F0302020204030204" pitchFamily="34" charset="0"/>
              </a:rPr>
              <a:t>d</a:t>
            </a:r>
            <a:r>
              <a:rPr sz="1700">
                <a:solidFill>
                  <a:srgbClr val="FFFFFF"/>
                </a:solidFill>
                <a:latin typeface="Calibri Light" panose="020F0302020204030204" pitchFamily="34" charset="0"/>
                <a:cs typeface="Calibri Light" panose="020F0302020204030204" pitchFamily="34" charset="0"/>
              </a:rPr>
              <a:t>e </a:t>
            </a:r>
            <a:r>
              <a:rPr sz="1700" err="1">
                <a:solidFill>
                  <a:srgbClr val="FFFFFF"/>
                </a:solidFill>
                <a:latin typeface="Calibri Light" panose="020F0302020204030204" pitchFamily="34" charset="0"/>
                <a:cs typeface="Calibri Light" panose="020F0302020204030204" pitchFamily="34" charset="0"/>
              </a:rPr>
              <a:t>viden</a:t>
            </a:r>
            <a:r>
              <a:rPr sz="1700">
                <a:solidFill>
                  <a:srgbClr val="FFFFFF"/>
                </a:solidFill>
                <a:latin typeface="Calibri Light" panose="020F0302020204030204" pitchFamily="34" charset="0"/>
                <a:cs typeface="Calibri Light" panose="020F0302020204030204" pitchFamily="34" charset="0"/>
              </a:rPr>
              <a:t> om blodpropper samt redskaber til at håndtere livet efter en blodprop </a:t>
            </a:r>
            <a:r>
              <a:rPr sz="1700" err="1">
                <a:solidFill>
                  <a:srgbClr val="FFFFFF"/>
                </a:solidFill>
                <a:latin typeface="Calibri Light" panose="020F0302020204030204" pitchFamily="34" charset="0"/>
                <a:cs typeface="Calibri Light" panose="020F0302020204030204" pitchFamily="34" charset="0"/>
              </a:rPr>
              <a:t>i</a:t>
            </a:r>
            <a:r>
              <a:rPr sz="1700">
                <a:solidFill>
                  <a:srgbClr val="FFFFFF"/>
                </a:solidFill>
                <a:latin typeface="Calibri Light" panose="020F0302020204030204" pitchFamily="34" charset="0"/>
                <a:cs typeface="Calibri Light" panose="020F0302020204030204" pitchFamily="34" charset="0"/>
              </a:rPr>
              <a:t> </a:t>
            </a:r>
            <a:r>
              <a:rPr lang="da-DK" sz="1700">
                <a:solidFill>
                  <a:srgbClr val="FFFFFF"/>
                </a:solidFill>
                <a:latin typeface="Calibri Light" panose="020F0302020204030204" pitchFamily="34" charset="0"/>
                <a:cs typeface="Calibri Light" panose="020F0302020204030204" pitchFamily="34" charset="0"/>
              </a:rPr>
              <a:t>benet/</a:t>
            </a:r>
            <a:r>
              <a:rPr sz="1700" err="1">
                <a:solidFill>
                  <a:srgbClr val="FFFFFF"/>
                </a:solidFill>
                <a:latin typeface="Calibri Light" panose="020F0302020204030204" pitchFamily="34" charset="0"/>
                <a:cs typeface="Calibri Light" panose="020F0302020204030204" pitchFamily="34" charset="0"/>
              </a:rPr>
              <a:t>lungen</a:t>
            </a:r>
            <a:r>
              <a:rPr sz="1700">
                <a:solidFill>
                  <a:srgbClr val="FFFFFF"/>
                </a:solidFill>
                <a:latin typeface="Calibri Light" panose="020F0302020204030204" pitchFamily="34" charset="0"/>
                <a:cs typeface="Calibri Light" panose="020F0302020204030204" pitchFamily="34" charset="0"/>
              </a:rPr>
              <a:t>.</a:t>
            </a:r>
            <a:endParaRPr sz="1700">
              <a:latin typeface="Calibri Light" panose="020F0302020204030204" pitchFamily="34" charset="0"/>
              <a:cs typeface="Calibri Light" panose="020F0302020204030204" pitchFamily="34" charset="0"/>
            </a:endParaRPr>
          </a:p>
        </p:txBody>
      </p:sp>
      <p:sp>
        <p:nvSpPr>
          <p:cNvPr id="5" name="object 5"/>
          <p:cNvSpPr txBox="1"/>
          <p:nvPr/>
        </p:nvSpPr>
        <p:spPr>
          <a:xfrm>
            <a:off x="909384" y="4953001"/>
            <a:ext cx="5554981" cy="4495792"/>
          </a:xfrm>
          <a:prstGeom prst="rect">
            <a:avLst/>
          </a:prstGeom>
        </p:spPr>
        <p:txBody>
          <a:bodyPr vert="horz" wrap="square" lIns="0" tIns="16329" rIns="0" bIns="0" rtlCol="0">
            <a:spAutoFit/>
          </a:bodyPr>
          <a:lstStyle/>
          <a:p>
            <a:pPr marL="16328">
              <a:spcBef>
                <a:spcPts val="129"/>
              </a:spcBef>
            </a:pPr>
            <a:r>
              <a:rPr sz="1700" dirty="0" err="1">
                <a:solidFill>
                  <a:srgbClr val="5094B6"/>
                </a:solidFill>
                <a:latin typeface="+mn-lt"/>
                <a:cs typeface="Calibri Light" panose="020F0302020204030204" pitchFamily="34" charset="0"/>
              </a:rPr>
              <a:t>Hvad</a:t>
            </a:r>
            <a:r>
              <a:rPr sz="1700" dirty="0">
                <a:solidFill>
                  <a:srgbClr val="5094B6"/>
                </a:solidFill>
                <a:latin typeface="+mn-lt"/>
                <a:cs typeface="Calibri Light" panose="020F0302020204030204" pitchFamily="34" charset="0"/>
              </a:rPr>
              <a:t> er </a:t>
            </a:r>
            <a:r>
              <a:rPr sz="1700" dirty="0" err="1">
                <a:solidFill>
                  <a:srgbClr val="5094B6"/>
                </a:solidFill>
                <a:latin typeface="+mn-lt"/>
                <a:cs typeface="Calibri Light" panose="020F0302020204030204" pitchFamily="34" charset="0"/>
              </a:rPr>
              <a:t>en</a:t>
            </a:r>
            <a:r>
              <a:rPr sz="1700" dirty="0">
                <a:solidFill>
                  <a:srgbClr val="5094B6"/>
                </a:solidFill>
                <a:latin typeface="+mn-lt"/>
                <a:cs typeface="Calibri Light" panose="020F0302020204030204" pitchFamily="34" charset="0"/>
              </a:rPr>
              <a:t> </a:t>
            </a:r>
            <a:r>
              <a:rPr sz="1700" dirty="0" err="1">
                <a:solidFill>
                  <a:srgbClr val="5094B6"/>
                </a:solidFill>
                <a:latin typeface="+mn-lt"/>
                <a:cs typeface="Calibri Light" panose="020F0302020204030204" pitchFamily="34" charset="0"/>
              </a:rPr>
              <a:t>blodprop</a:t>
            </a:r>
            <a:r>
              <a:rPr sz="1700" dirty="0">
                <a:solidFill>
                  <a:srgbClr val="5094B6"/>
                </a:solidFill>
                <a:latin typeface="+mn-lt"/>
                <a:cs typeface="Calibri Light" panose="020F0302020204030204" pitchFamily="34" charset="0"/>
              </a:rPr>
              <a:t> </a:t>
            </a:r>
            <a:r>
              <a:rPr sz="1700" dirty="0" err="1">
                <a:solidFill>
                  <a:srgbClr val="5094B6"/>
                </a:solidFill>
                <a:latin typeface="+mn-lt"/>
                <a:cs typeface="Calibri Light" panose="020F0302020204030204" pitchFamily="34" charset="0"/>
              </a:rPr>
              <a:t>i</a:t>
            </a:r>
            <a:r>
              <a:rPr sz="1700" dirty="0">
                <a:solidFill>
                  <a:srgbClr val="5094B6"/>
                </a:solidFill>
                <a:latin typeface="+mn-lt"/>
                <a:cs typeface="Calibri Light" panose="020F0302020204030204" pitchFamily="34" charset="0"/>
              </a:rPr>
              <a:t> </a:t>
            </a:r>
            <a:r>
              <a:rPr lang="da-DK" sz="1700" dirty="0">
                <a:solidFill>
                  <a:srgbClr val="5094B6"/>
                </a:solidFill>
                <a:latin typeface="+mn-lt"/>
                <a:cs typeface="Calibri Light" panose="020F0302020204030204" pitchFamily="34" charset="0"/>
              </a:rPr>
              <a:t>benet/lungen</a:t>
            </a:r>
            <a:r>
              <a:rPr sz="1700" dirty="0">
                <a:solidFill>
                  <a:srgbClr val="5094B6"/>
                </a:solidFill>
                <a:latin typeface="+mn-lt"/>
                <a:cs typeface="Calibri Light" panose="020F0302020204030204" pitchFamily="34" charset="0"/>
              </a:rPr>
              <a:t>?</a:t>
            </a:r>
          </a:p>
          <a:p>
            <a:pPr marL="16328" marR="6531">
              <a:lnSpc>
                <a:spcPct val="108300"/>
              </a:lnSpc>
              <a:spcBef>
                <a:spcPts val="1594"/>
              </a:spcBef>
            </a:pPr>
            <a:r>
              <a:rPr lang="da-DK" sz="1300" dirty="0">
                <a:solidFill>
                  <a:srgbClr val="231F20"/>
                </a:solidFill>
                <a:latin typeface="Calibri Light" panose="020F0302020204030204" pitchFamily="34" charset="0"/>
                <a:cs typeface="Calibri Light" panose="020F0302020204030204" pitchFamily="34" charset="0"/>
              </a:rPr>
              <a:t>En blodprop de dybe vener i benet sidder i de blodkar, der fører blodet tilbage til hjertet, kaldet vener. De kan sidde forskellige steder i benet, men dannes oftest i læggen og kan udvikle sig opad til knæhasen, låret og nogle gange helt op i bækkenet. </a:t>
            </a:r>
            <a:r>
              <a:rPr sz="1300" dirty="0">
                <a:solidFill>
                  <a:srgbClr val="231F20"/>
                </a:solidFill>
                <a:latin typeface="Calibri Light" panose="020F0302020204030204" pitchFamily="34" charset="0"/>
                <a:cs typeface="Calibri Light" panose="020F0302020204030204" pitchFamily="34" charset="0"/>
              </a:rPr>
              <a:t>En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lungen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kan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blive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dannet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lungen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ved</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benet</a:t>
            </a:r>
            <a:r>
              <a:rPr sz="1300" dirty="0">
                <a:solidFill>
                  <a:srgbClr val="231F20"/>
                </a:solidFill>
                <a:latin typeface="Calibri Light" panose="020F0302020204030204" pitchFamily="34" charset="0"/>
                <a:cs typeface="Calibri Light" panose="020F0302020204030204" pitchFamily="34" charset="0"/>
              </a:rPr>
              <a:t> river sig </a:t>
            </a:r>
            <a:r>
              <a:rPr sz="1300" dirty="0" err="1">
                <a:solidFill>
                  <a:srgbClr val="231F20"/>
                </a:solidFill>
                <a:latin typeface="Calibri Light" panose="020F0302020204030204" pitchFamily="34" charset="0"/>
                <a:cs typeface="Calibri Light" panose="020F0302020204030204" pitchFamily="34" charset="0"/>
              </a:rPr>
              <a:t>løs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transporter</a:t>
            </a:r>
            <a:r>
              <a:rPr lang="da-DK" sz="1300" dirty="0">
                <a:solidFill>
                  <a:srgbClr val="231F20"/>
                </a:solidFill>
                <a:latin typeface="Calibri Light" panose="020F0302020204030204" pitchFamily="34" charset="0"/>
                <a:cs typeface="Calibri Light" panose="020F0302020204030204" pitchFamily="34" charset="0"/>
              </a:rPr>
              <a:t>e</a:t>
            </a:r>
            <a:r>
              <a:rPr sz="1300" dirty="0">
                <a:solidFill>
                  <a:srgbClr val="231F20"/>
                </a:solidFill>
                <a:latin typeface="Calibri Light" panose="020F0302020204030204" pitchFamily="34" charset="0"/>
                <a:cs typeface="Calibri Light" panose="020F0302020204030204" pitchFamily="34" charset="0"/>
              </a:rPr>
              <a:t>s med </a:t>
            </a:r>
            <a:r>
              <a:rPr sz="1300" dirty="0" err="1">
                <a:solidFill>
                  <a:srgbClr val="231F20"/>
                </a:solidFill>
                <a:latin typeface="Calibri Light" panose="020F0302020204030204" pitchFamily="34" charset="0"/>
                <a:cs typeface="Calibri Light" panose="020F0302020204030204" pitchFamily="34" charset="0"/>
              </a:rPr>
              <a:t>blodstrømmen</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lungerne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hvor</a:t>
            </a:r>
            <a:r>
              <a:rPr sz="1300" dirty="0">
                <a:solidFill>
                  <a:srgbClr val="231F20"/>
                </a:solidFill>
                <a:latin typeface="Calibri Light" panose="020F0302020204030204" pitchFamily="34" charset="0"/>
                <a:cs typeface="Calibri Light" panose="020F0302020204030204" pitchFamily="34" charset="0"/>
              </a:rPr>
              <a:t> den </a:t>
            </a:r>
            <a:r>
              <a:rPr sz="1300" dirty="0" err="1">
                <a:solidFill>
                  <a:srgbClr val="231F20"/>
                </a:solidFill>
                <a:latin typeface="Calibri Light" panose="020F0302020204030204" pitchFamily="34" charset="0"/>
                <a:cs typeface="Calibri Light" panose="020F0302020204030204" pitchFamily="34" charset="0"/>
              </a:rPr>
              <a:t>sætter</a:t>
            </a:r>
            <a:r>
              <a:rPr sz="1300" dirty="0">
                <a:solidFill>
                  <a:srgbClr val="231F20"/>
                </a:solidFill>
                <a:latin typeface="Calibri Light" panose="020F0302020204030204" pitchFamily="34" charset="0"/>
                <a:cs typeface="Calibri Light" panose="020F0302020204030204" pitchFamily="34" charset="0"/>
              </a:rPr>
              <a:t> sig fast. </a:t>
            </a:r>
            <a:endParaRPr sz="1300" dirty="0">
              <a:latin typeface="Calibri Light" panose="020F0302020204030204" pitchFamily="34" charset="0"/>
              <a:cs typeface="Calibri Light" panose="020F0302020204030204" pitchFamily="34" charset="0"/>
            </a:endParaRPr>
          </a:p>
          <a:p>
            <a:pPr marL="16328" marR="49802">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sz="1300" dirty="0">
                <a:solidFill>
                  <a:srgbClr val="231F20"/>
                </a:solidFill>
                <a:latin typeface="Calibri Light" panose="020F0302020204030204" pitchFamily="34" charset="0"/>
                <a:cs typeface="Calibri Light" panose="020F0302020204030204" pitchFamily="34" charset="0"/>
              </a:rPr>
              <a:t>Det er dog </a:t>
            </a:r>
            <a:r>
              <a:rPr sz="1300" dirty="0" err="1">
                <a:solidFill>
                  <a:srgbClr val="231F20"/>
                </a:solidFill>
                <a:latin typeface="Calibri Light" panose="020F0302020204030204" pitchFamily="34" charset="0"/>
                <a:cs typeface="Calibri Light" panose="020F0302020204030204" pitchFamily="34" charset="0"/>
              </a:rPr>
              <a:t>ikke</a:t>
            </a:r>
            <a:r>
              <a:rPr sz="1300" dirty="0">
                <a:solidFill>
                  <a:srgbClr val="231F20"/>
                </a:solidFill>
                <a:latin typeface="Calibri Light" panose="020F0302020204030204" pitchFamily="34" charset="0"/>
                <a:cs typeface="Calibri Light" panose="020F0302020204030204" pitchFamily="34" charset="0"/>
              </a:rPr>
              <a:t> hos alle med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lungen</a:t>
            </a:r>
            <a:r>
              <a:rPr sz="1300" dirty="0">
                <a:solidFill>
                  <a:srgbClr val="231F20"/>
                </a:solidFill>
                <a:latin typeface="Calibri Light" panose="020F0302020204030204" pitchFamily="34" charset="0"/>
                <a:cs typeface="Calibri Light" panose="020F0302020204030204" pitchFamily="34" charset="0"/>
              </a:rPr>
              <a:t>, at man finder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blodprop</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benet</a:t>
            </a:r>
            <a:r>
              <a:rPr sz="1300" dirty="0">
                <a:solidFill>
                  <a:srgbClr val="231F20"/>
                </a:solidFill>
                <a:latin typeface="Calibri Light" panose="020F0302020204030204" pitchFamily="34" charset="0"/>
                <a:cs typeface="Calibri Light" panose="020F0302020204030204" pitchFamily="34" charset="0"/>
              </a:rPr>
              <a:t>.</a:t>
            </a:r>
            <a:r>
              <a:rPr lang="da-DK" sz="1300" dirty="0">
                <a:latin typeface="Calibri Light" panose="020F0302020204030204" pitchFamily="34" charset="0"/>
                <a:cs typeface="Calibri Light" panose="020F0302020204030204" pitchFamily="34" charset="0"/>
                <a:hlinkClick r:id="rId4"/>
              </a:rPr>
              <a:t> </a:t>
            </a:r>
            <a:endParaRPr lang="da-DK" sz="1300" dirty="0">
              <a:latin typeface="Calibri Light" panose="020F0302020204030204" pitchFamily="34" charset="0"/>
              <a:cs typeface="Calibri Light" panose="020F0302020204030204" pitchFamily="34" charset="0"/>
            </a:endParaRPr>
          </a:p>
          <a:p>
            <a:pPr marL="16328" marR="49802">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b="1" dirty="0">
                <a:solidFill>
                  <a:srgbClr val="231F20"/>
                </a:solidFill>
                <a:latin typeface="Calibri Light" panose="020F0302020204030204" pitchFamily="34" charset="0"/>
                <a:cs typeface="Calibri Light" panose="020F0302020204030204" pitchFamily="34" charset="0"/>
              </a:rPr>
              <a:t>På fagsprog kaldes en blodprop i lungen for en "</a:t>
            </a:r>
            <a:r>
              <a:rPr lang="da-DK" sz="1300" b="1" dirty="0" err="1">
                <a:solidFill>
                  <a:srgbClr val="231F20"/>
                </a:solidFill>
                <a:latin typeface="Calibri Light" panose="020F0302020204030204" pitchFamily="34" charset="0"/>
                <a:cs typeface="Calibri Light" panose="020F0302020204030204" pitchFamily="34" charset="0"/>
              </a:rPr>
              <a:t>lungeemboli</a:t>
            </a:r>
            <a:r>
              <a:rPr lang="da-DK" sz="1300" b="1" dirty="0">
                <a:solidFill>
                  <a:srgbClr val="231F20"/>
                </a:solidFill>
                <a:latin typeface="Calibri Light" panose="020F0302020204030204" pitchFamily="34" charset="0"/>
                <a:cs typeface="Calibri Light" panose="020F0302020204030204" pitchFamily="34" charset="0"/>
              </a:rPr>
              <a:t>" og en veneblodprop i benet kaldes for en ”dyb venetrombose”</a:t>
            </a:r>
          </a:p>
          <a:p>
            <a:pPr marL="16328" marR="49802">
              <a:lnSpc>
                <a:spcPct val="108300"/>
              </a:lnSpc>
            </a:pPr>
            <a:endParaRPr lang="da-DK" sz="13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Se videoen om blodpropper i benet/lungen på sundhed.dk ved at </a:t>
            </a:r>
          </a:p>
          <a:p>
            <a:pPr marL="16328" marR="49802">
              <a:lnSpc>
                <a:spcPct val="108300"/>
              </a:lnSpc>
            </a:pPr>
            <a:r>
              <a:rPr lang="da-DK" sz="1300" dirty="0">
                <a:solidFill>
                  <a:srgbClr val="231F20"/>
                </a:solidFill>
                <a:latin typeface="Calibri Light" panose="020F0302020204030204" pitchFamily="34" charset="0"/>
                <a:cs typeface="Calibri Light" panose="020F0302020204030204" pitchFamily="34" charset="0"/>
              </a:rPr>
              <a:t>scanne QR-koden med din mobiltelefon eller følge linket: </a:t>
            </a:r>
          </a:p>
          <a:p>
            <a:pPr marL="16328" marR="49802">
              <a:lnSpc>
                <a:spcPct val="108300"/>
              </a:lnSpc>
            </a:pPr>
            <a:endParaRPr lang="da-DK" sz="800" dirty="0">
              <a:solidFill>
                <a:srgbClr val="231F20"/>
              </a:solidFill>
              <a:latin typeface="Calibri Light" panose="020F0302020204030204" pitchFamily="34" charset="0"/>
              <a:cs typeface="Calibri Light" panose="020F0302020204030204" pitchFamily="34" charset="0"/>
            </a:endParaRPr>
          </a:p>
          <a:p>
            <a:pPr marL="16328" marR="49802">
              <a:lnSpc>
                <a:spcPct val="108300"/>
              </a:lnSpc>
            </a:pPr>
            <a:r>
              <a:rPr lang="da-DK" sz="1300" dirty="0">
                <a:latin typeface="Calibri Light" panose="020F0302020204030204" pitchFamily="34" charset="0"/>
                <a:cs typeface="Calibri Light" panose="020F0302020204030204" pitchFamily="34" charset="0"/>
                <a:hlinkClick r:id="rId4"/>
              </a:rPr>
              <a:t>www.sundhed.dk/borger/patienthaandbogen/hjerte-og-blodkar</a:t>
            </a:r>
          </a:p>
          <a:p>
            <a:pPr marL="16328" marR="49802">
              <a:lnSpc>
                <a:spcPct val="108300"/>
              </a:lnSpc>
            </a:pPr>
            <a:r>
              <a:rPr lang="da-DK" sz="1300" dirty="0">
                <a:latin typeface="Calibri Light" panose="020F0302020204030204" pitchFamily="34" charset="0"/>
                <a:cs typeface="Calibri Light" panose="020F0302020204030204" pitchFamily="34" charset="0"/>
                <a:hlinkClick r:id="rId4"/>
              </a:rPr>
              <a:t>/sygdomme/blodpropsygdom/blodprop-i-lungerne-</a:t>
            </a:r>
            <a:r>
              <a:rPr lang="da-DK" sz="1300" dirty="0" err="1">
                <a:latin typeface="Calibri Light" panose="020F0302020204030204" pitchFamily="34" charset="0"/>
                <a:cs typeface="Calibri Light" panose="020F0302020204030204" pitchFamily="34" charset="0"/>
                <a:hlinkClick r:id="rId4"/>
              </a:rPr>
              <a:t>lungeemboli</a:t>
            </a:r>
            <a:r>
              <a:rPr lang="da-DK" sz="1300" dirty="0">
                <a:latin typeface="Calibri Light" panose="020F0302020204030204" pitchFamily="34" charset="0"/>
                <a:cs typeface="Calibri Light" panose="020F0302020204030204" pitchFamily="34" charset="0"/>
                <a:hlinkClick r:id="rId4"/>
              </a:rPr>
              <a:t>/</a:t>
            </a:r>
            <a:r>
              <a:rPr lang="da-DK" sz="1300" dirty="0">
                <a:latin typeface="Calibri Light" panose="020F0302020204030204" pitchFamily="34" charset="0"/>
                <a:cs typeface="Calibri Light" panose="020F0302020204030204" pitchFamily="34" charset="0"/>
              </a:rPr>
              <a:t> </a:t>
            </a:r>
          </a:p>
          <a:p>
            <a:pPr marL="16328" marR="49802">
              <a:lnSpc>
                <a:spcPct val="108300"/>
              </a:lnSpc>
            </a:pPr>
            <a:endParaRPr lang="da-DK" sz="1300" dirty="0">
              <a:latin typeface="Calibri Light" panose="020F0302020204030204" pitchFamily="34" charset="0"/>
              <a:cs typeface="Calibri Light" panose="020F0302020204030204" pitchFamily="34" charset="0"/>
              <a:hlinkClick r:id="rId4"/>
            </a:endParaRPr>
          </a:p>
        </p:txBody>
      </p:sp>
      <p:sp>
        <p:nvSpPr>
          <p:cNvPr id="7" name="object 7"/>
          <p:cNvSpPr txBox="1"/>
          <p:nvPr/>
        </p:nvSpPr>
        <p:spPr>
          <a:xfrm>
            <a:off x="909384" y="9312085"/>
            <a:ext cx="1529016"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Blodprop </a:t>
            </a:r>
            <a:r>
              <a:rPr sz="1200" i="1" err="1">
                <a:solidFill>
                  <a:srgbClr val="5094B6"/>
                </a:solidFill>
                <a:latin typeface="Calibri Light" panose="020F0302020204030204" pitchFamily="34" charset="0"/>
                <a:cs typeface="Calibri Light" panose="020F0302020204030204" pitchFamily="34" charset="0"/>
              </a:rPr>
              <a:t>i</a:t>
            </a:r>
            <a:r>
              <a:rPr sz="1200" i="1">
                <a:solidFill>
                  <a:srgbClr val="5094B6"/>
                </a:solidFill>
                <a:latin typeface="Calibri Light" panose="020F0302020204030204" pitchFamily="34" charset="0"/>
                <a:cs typeface="Calibri Light" panose="020F0302020204030204" pitchFamily="34" charset="0"/>
              </a:rPr>
              <a:t> </a:t>
            </a:r>
            <a:r>
              <a:rPr sz="1200" i="1" err="1">
                <a:solidFill>
                  <a:srgbClr val="5094B6"/>
                </a:solidFill>
                <a:latin typeface="Calibri Light" panose="020F0302020204030204" pitchFamily="34" charset="0"/>
                <a:cs typeface="Calibri Light" panose="020F0302020204030204" pitchFamily="34" charset="0"/>
              </a:rPr>
              <a:t>lungen</a:t>
            </a:r>
            <a:r>
              <a:rPr lang="da-DK" sz="1200" i="1">
                <a:solidFill>
                  <a:srgbClr val="5094B6"/>
                </a:solidFill>
                <a:latin typeface="Calibri Light" panose="020F0302020204030204" pitchFamily="34" charset="0"/>
                <a:cs typeface="Calibri Light" panose="020F0302020204030204" pitchFamily="34" charset="0"/>
              </a:rPr>
              <a:t>/benet</a:t>
            </a:r>
            <a:endParaRPr sz="1200" i="1">
              <a:solidFill>
                <a:srgbClr val="5094B6"/>
              </a:solidFill>
              <a:latin typeface="Calibri Light" panose="020F0302020204030204" pitchFamily="34" charset="0"/>
              <a:cs typeface="Calibri Light" panose="020F0302020204030204" pitchFamily="34" charset="0"/>
            </a:endParaRPr>
          </a:p>
        </p:txBody>
      </p:sp>
      <p:sp>
        <p:nvSpPr>
          <p:cNvPr id="8" name="object 8"/>
          <p:cNvSpPr txBox="1"/>
          <p:nvPr/>
        </p:nvSpPr>
        <p:spPr>
          <a:xfrm>
            <a:off x="6380992"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3</a:t>
            </a:r>
          </a:p>
        </p:txBody>
      </p:sp>
      <p:sp>
        <p:nvSpPr>
          <p:cNvPr id="9" name="object 9"/>
          <p:cNvSpPr/>
          <p:nvPr/>
        </p:nvSpPr>
        <p:spPr>
          <a:xfrm>
            <a:off x="925713" y="9289430"/>
            <a:ext cx="5554980" cy="0"/>
          </a:xfrm>
          <a:custGeom>
            <a:avLst/>
            <a:gdLst/>
            <a:ahLst/>
            <a:cxnLst/>
            <a:rect l="l" t="t" r="r" b="b"/>
            <a:pathLst>
              <a:path w="4320540">
                <a:moveTo>
                  <a:pt x="0" y="0"/>
                </a:moveTo>
                <a:lnTo>
                  <a:pt x="4320006" y="0"/>
                </a:lnTo>
              </a:path>
            </a:pathLst>
          </a:custGeom>
          <a:ln w="12699">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64966384-A891-4E15-AE2E-47B0B496B111}"/>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p:nvPr/>
        </p:nvSpPr>
        <p:spPr>
          <a:xfrm>
            <a:off x="674866" y="1817915"/>
            <a:ext cx="5221877" cy="7034179"/>
          </a:xfrm>
          <a:prstGeom prst="rect">
            <a:avLst/>
          </a:prstGeom>
        </p:spPr>
        <p:txBody>
          <a:bodyPr vert="horz" wrap="square" lIns="0" tIns="16329" rIns="0" bIns="0" rtlCol="0">
            <a:spAutoFit/>
          </a:bodyPr>
          <a:lstStyle/>
          <a:p>
            <a:pPr marL="16328">
              <a:spcBef>
                <a:spcPts val="129"/>
              </a:spcBef>
            </a:pPr>
            <a:r>
              <a:rPr sz="1300">
                <a:solidFill>
                  <a:srgbClr val="231F20"/>
                </a:solidFill>
                <a:latin typeface="Calibri Light" panose="020F0302020204030204" pitchFamily="34" charset="0"/>
                <a:cs typeface="Calibri Light" panose="020F0302020204030204" pitchFamily="34" charset="0"/>
              </a:rPr>
              <a:t>Du er mere udsat for at udvikle blodpropper </a:t>
            </a:r>
            <a:r>
              <a:rPr sz="1300" err="1">
                <a:solidFill>
                  <a:srgbClr val="231F20"/>
                </a:solidFill>
                <a:latin typeface="Calibri Light" panose="020F0302020204030204" pitchFamily="34" charset="0"/>
                <a:cs typeface="Calibri Light" panose="020F0302020204030204" pitchFamily="34" charset="0"/>
              </a:rPr>
              <a:t>i</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benet/l</a:t>
            </a:r>
            <a:r>
              <a:rPr sz="1300" err="1">
                <a:solidFill>
                  <a:srgbClr val="231F20"/>
                </a:solidFill>
                <a:latin typeface="Calibri Light" panose="020F0302020204030204" pitchFamily="34" charset="0"/>
                <a:cs typeface="Calibri Light" panose="020F0302020204030204" pitchFamily="34" charset="0"/>
              </a:rPr>
              <a:t>unge</a:t>
            </a:r>
            <a:r>
              <a:rPr lang="da-DK" sz="1300">
                <a:solidFill>
                  <a:srgbClr val="231F20"/>
                </a:solidFill>
                <a:latin typeface="Calibri Light" panose="020F0302020204030204" pitchFamily="34" charset="0"/>
                <a:cs typeface="Calibri Light" panose="020F0302020204030204" pitchFamily="34" charset="0"/>
              </a:rPr>
              <a:t>n</a:t>
            </a:r>
            <a:r>
              <a:rPr sz="1300">
                <a:solidFill>
                  <a:srgbClr val="231F20"/>
                </a:solidFill>
                <a:latin typeface="Calibri Light" panose="020F0302020204030204" pitchFamily="34" charset="0"/>
                <a:cs typeface="Calibri Light" panose="020F0302020204030204" pitchFamily="34" charset="0"/>
              </a:rPr>
              <a:t>, hvis du:</a:t>
            </a:r>
            <a:endParaRPr sz="1300">
              <a:latin typeface="Calibri Light" panose="020F0302020204030204" pitchFamily="34" charset="0"/>
              <a:cs typeface="Calibri Light" panose="020F0302020204030204" pitchFamily="34" charset="0"/>
            </a:endParaRPr>
          </a:p>
          <a:p>
            <a:pPr>
              <a:spcBef>
                <a:spcPts val="26"/>
              </a:spcBef>
            </a:pPr>
            <a:endParaRPr sz="130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lang="da-DK" sz="1300">
                <a:solidFill>
                  <a:srgbClr val="231F20"/>
                </a:solidFill>
                <a:latin typeface="Calibri Light" panose="020F0302020204030204" pitchFamily="34" charset="0"/>
                <a:cs typeface="Calibri Light" panose="020F0302020204030204" pitchFamily="34" charset="0"/>
              </a:rPr>
              <a:t>har været sengeliggende eller bevæget dig meget lidt i længere tid</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har </a:t>
            </a:r>
            <a:r>
              <a:rPr sz="1300" err="1">
                <a:solidFill>
                  <a:srgbClr val="231F20"/>
                </a:solidFill>
                <a:latin typeface="Calibri Light" panose="020F0302020204030204" pitchFamily="34" charset="0"/>
                <a:cs typeface="Calibri Light" panose="020F0302020204030204" pitchFamily="34" charset="0"/>
              </a:rPr>
              <a:t>gennemgået</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en </a:t>
            </a:r>
            <a:r>
              <a:rPr sz="1300" err="1">
                <a:solidFill>
                  <a:srgbClr val="231F20"/>
                </a:solidFill>
                <a:latin typeface="Calibri Light" panose="020F0302020204030204" pitchFamily="34" charset="0"/>
                <a:cs typeface="Calibri Light" panose="020F0302020204030204" pitchFamily="34" charset="0"/>
              </a:rPr>
              <a:t>størr</a:t>
            </a:r>
            <a:r>
              <a:rPr lang="da-DK" sz="1300">
                <a:solidFill>
                  <a:srgbClr val="231F20"/>
                </a:solidFill>
                <a:latin typeface="Calibri Light" panose="020F0302020204030204" pitchFamily="34" charset="0"/>
                <a:cs typeface="Calibri Light" panose="020F0302020204030204" pitchFamily="34" charset="0"/>
              </a:rPr>
              <a:t>e</a:t>
            </a:r>
            <a:r>
              <a:rPr sz="1300">
                <a:solidFill>
                  <a:srgbClr val="231F20"/>
                </a:solidFill>
                <a:latin typeface="Calibri Light" panose="020F0302020204030204" pitchFamily="34" charset="0"/>
                <a:cs typeface="Calibri Light" panose="020F0302020204030204" pitchFamily="34" charset="0"/>
              </a:rPr>
              <a:t> operation</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har været på lange rejser med bil, bus eller fly</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har kræftsygdom</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tidligere har haft en blodprop i benet</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tager p-piller eller anden hormonbehandling</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er gravid eller lige har født</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har arvelige blodsygdomme</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er overvægtig.</a:t>
            </a:r>
            <a:endParaRPr sz="1300">
              <a:latin typeface="Calibri Light" panose="020F0302020204030204" pitchFamily="34" charset="0"/>
              <a:cs typeface="Calibri Light" panose="020F0302020204030204" pitchFamily="34" charset="0"/>
            </a:endParaRPr>
          </a:p>
          <a:p>
            <a:pPr>
              <a:spcBef>
                <a:spcPts val="45"/>
              </a:spcBef>
              <a:buClr>
                <a:srgbClr val="231F20"/>
              </a:buClr>
              <a:buFont typeface="Arial"/>
              <a:buChar char="•"/>
            </a:pPr>
            <a:endParaRPr sz="1300">
              <a:latin typeface="Calibri Light" panose="020F0302020204030204" pitchFamily="34" charset="0"/>
              <a:cs typeface="Calibri Light" panose="020F0302020204030204" pitchFamily="34" charset="0"/>
            </a:endParaRPr>
          </a:p>
          <a:p>
            <a:pPr marL="16328" marR="6531">
              <a:lnSpc>
                <a:spcPct val="108300"/>
              </a:lnSpc>
            </a:pPr>
            <a:r>
              <a:rPr sz="1300">
                <a:solidFill>
                  <a:srgbClr val="231F20"/>
                </a:solidFill>
                <a:latin typeface="Calibri Light" panose="020F0302020204030204" pitchFamily="34" charset="0"/>
                <a:cs typeface="Calibri Light" panose="020F0302020204030204" pitchFamily="34" charset="0"/>
              </a:rPr>
              <a:t>En blodprop </a:t>
            </a:r>
            <a:r>
              <a:rPr sz="1300" err="1">
                <a:solidFill>
                  <a:srgbClr val="231F20"/>
                </a:solidFill>
                <a:latin typeface="Calibri Light" panose="020F0302020204030204" pitchFamily="34" charset="0"/>
                <a:cs typeface="Calibri Light" panose="020F0302020204030204" pitchFamily="34" charset="0"/>
              </a:rPr>
              <a:t>i</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benet/</a:t>
            </a:r>
            <a:r>
              <a:rPr sz="1300" err="1">
                <a:solidFill>
                  <a:srgbClr val="231F20"/>
                </a:solidFill>
                <a:latin typeface="Calibri Light" panose="020F0302020204030204" pitchFamily="34" charset="0"/>
                <a:cs typeface="Calibri Light" panose="020F0302020204030204" pitchFamily="34" charset="0"/>
              </a:rPr>
              <a:t>lungen</a:t>
            </a:r>
            <a:r>
              <a:rPr sz="1300">
                <a:solidFill>
                  <a:srgbClr val="231F20"/>
                </a:solidFill>
                <a:latin typeface="Calibri Light" panose="020F0302020204030204" pitchFamily="34" charset="0"/>
                <a:cs typeface="Calibri Light" panose="020F0302020204030204" pitchFamily="34" charset="0"/>
              </a:rPr>
              <a:t> kan også opstå hos en rask person og uden at </a:t>
            </a:r>
            <a:r>
              <a:rPr sz="1300" err="1">
                <a:solidFill>
                  <a:srgbClr val="231F20"/>
                </a:solidFill>
                <a:latin typeface="Calibri Light" panose="020F0302020204030204" pitchFamily="34" charset="0"/>
                <a:cs typeface="Calibri Light" panose="020F0302020204030204" pitchFamily="34" charset="0"/>
              </a:rPr>
              <a:t>ovennævnte</a:t>
            </a:r>
            <a:r>
              <a:rPr sz="1300">
                <a:solidFill>
                  <a:srgbClr val="231F20"/>
                </a:solidFill>
                <a:latin typeface="Calibri Light" panose="020F0302020204030204" pitchFamily="34" charset="0"/>
                <a:cs typeface="Calibri Light" panose="020F0302020204030204" pitchFamily="34" charset="0"/>
              </a:rPr>
              <a:t> faktorer er til </a:t>
            </a:r>
            <a:r>
              <a:rPr sz="1300" err="1">
                <a:solidFill>
                  <a:srgbClr val="231F20"/>
                </a:solidFill>
                <a:latin typeface="Calibri Light" panose="020F0302020204030204" pitchFamily="34" charset="0"/>
                <a:cs typeface="Calibri Light" panose="020F0302020204030204" pitchFamily="34" charset="0"/>
              </a:rPr>
              <a:t>stede</a:t>
            </a:r>
            <a:r>
              <a:rPr sz="1300">
                <a:solidFill>
                  <a:srgbClr val="231F20"/>
                </a:solidFill>
                <a:latin typeface="Calibri Light" panose="020F0302020204030204" pitchFamily="34" charset="0"/>
                <a:cs typeface="Calibri Light" panose="020F0302020204030204" pitchFamily="34" charset="0"/>
              </a:rPr>
              <a:t>.</a:t>
            </a:r>
            <a:endParaRPr lang="da-DK" sz="1300">
              <a:solidFill>
                <a:srgbClr val="231F20"/>
              </a:solidFill>
              <a:latin typeface="Calibri Light" panose="020F0302020204030204" pitchFamily="34" charset="0"/>
              <a:cs typeface="Calibri Light" panose="020F0302020204030204" pitchFamily="34" charset="0"/>
            </a:endParaRPr>
          </a:p>
          <a:p>
            <a:pPr marL="16328" marR="6531">
              <a:lnSpc>
                <a:spcPct val="108300"/>
              </a:lnSpc>
            </a:pPr>
            <a:endParaRPr lang="da-DK" sz="1414">
              <a:latin typeface="Calibri Light" panose="020F0302020204030204" pitchFamily="34" charset="0"/>
              <a:cs typeface="Calibri Light" panose="020F0302020204030204" pitchFamily="34" charset="0"/>
            </a:endParaRPr>
          </a:p>
          <a:p>
            <a:pPr>
              <a:spcBef>
                <a:spcPts val="51"/>
              </a:spcBef>
            </a:pPr>
            <a:endParaRPr sz="1221">
              <a:solidFill>
                <a:srgbClr val="5094B6"/>
              </a:solidFill>
              <a:latin typeface="Calibri Light" panose="020F0302020204030204" pitchFamily="34" charset="0"/>
              <a:cs typeface="Calibri Light" panose="020F0302020204030204" pitchFamily="34" charset="0"/>
            </a:endParaRPr>
          </a:p>
          <a:p>
            <a:pPr marL="16328"/>
            <a:r>
              <a:rPr lang="da-DK" sz="1700">
                <a:solidFill>
                  <a:srgbClr val="5094B6"/>
                </a:solidFill>
                <a:latin typeface="+mj-lt"/>
                <a:cs typeface="Calibri Light" panose="020F0302020204030204" pitchFamily="34" charset="0"/>
              </a:rPr>
              <a:t>Symptomer på blodprop i lungen</a:t>
            </a:r>
            <a:endParaRPr sz="1700">
              <a:solidFill>
                <a:srgbClr val="5094B6"/>
              </a:solidFill>
              <a:latin typeface="+mj-lt"/>
              <a:cs typeface="Calibri Light" panose="020F0302020204030204" pitchFamily="34" charset="0"/>
            </a:endParaRPr>
          </a:p>
          <a:p>
            <a:pPr marL="16328" marR="53884">
              <a:lnSpc>
                <a:spcPct val="108300"/>
              </a:lnSpc>
              <a:spcBef>
                <a:spcPts val="1594"/>
              </a:spcBef>
            </a:pPr>
            <a:r>
              <a:rPr sz="1300">
                <a:solidFill>
                  <a:srgbClr val="231F20"/>
                </a:solidFill>
                <a:latin typeface="Calibri Light" panose="020F0302020204030204" pitchFamily="34" charset="0"/>
                <a:cs typeface="Calibri Light" panose="020F0302020204030204" pitchFamily="34" charset="0"/>
              </a:rPr>
              <a:t>En blodprop i lungen kan mærkes forskelligt fra person til person. Sympto- merne afhænger af blodproppens størrelse, og hvor den sætter sig i lungen. De hyppigste symptomer er:</a:t>
            </a:r>
            <a:endParaRPr lang="da-DK" sz="1300">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a:solidFill>
                <a:srgbClr val="231F20"/>
              </a:solidFill>
              <a:latin typeface="Calibri Light" panose="020F0302020204030204" pitchFamily="34" charset="0"/>
              <a:cs typeface="Calibri Light" panose="020F0302020204030204" pitchFamily="34" charset="0"/>
            </a:endParaRPr>
          </a:p>
          <a:p>
            <a:pPr marL="16328" marR="53884">
              <a:lnSpc>
                <a:spcPct val="108300"/>
              </a:lnSpc>
              <a:spcBef>
                <a:spcPts val="1594"/>
              </a:spcBef>
            </a:pPr>
            <a:endParaRPr lang="da-DK" sz="1286">
              <a:latin typeface="Calibri Light" panose="020F0302020204030204" pitchFamily="34" charset="0"/>
              <a:cs typeface="Calibri Light" panose="020F0302020204030204" pitchFamily="34" charset="0"/>
            </a:endParaRPr>
          </a:p>
          <a:p>
            <a:pPr>
              <a:spcBef>
                <a:spcPts val="45"/>
              </a:spcBef>
            </a:pPr>
            <a:endParaRPr sz="1414">
              <a:latin typeface="Calibri Light" panose="020F0302020204030204" pitchFamily="34" charset="0"/>
              <a:cs typeface="Calibri Light" panose="020F0302020204030204" pitchFamily="34" charset="0"/>
            </a:endParaRPr>
          </a:p>
          <a:p>
            <a:pPr marL="16328" marR="100420">
              <a:lnSpc>
                <a:spcPct val="108300"/>
              </a:lnSpc>
              <a:spcBef>
                <a:spcPts val="6"/>
              </a:spcBef>
            </a:pPr>
            <a:r>
              <a:rPr sz="1300">
                <a:solidFill>
                  <a:srgbClr val="231F20"/>
                </a:solidFill>
                <a:latin typeface="Calibri Light" panose="020F0302020204030204" pitchFamily="34" charset="0"/>
                <a:cs typeface="Calibri Light" panose="020F0302020204030204" pitchFamily="34" charset="0"/>
              </a:rPr>
              <a:t>Det er helt almindeligt at have åndenød og blive hurtigt træt de første uger. Åndenøden kommer især, når du anstrenger dig. Du kan også opleve hoste og smerte i brystet.</a:t>
            </a:r>
            <a:endParaRPr sz="1300">
              <a:latin typeface="Calibri Light" panose="020F0302020204030204" pitchFamily="34" charset="0"/>
              <a:cs typeface="Calibri Light" panose="020F0302020204030204" pitchFamily="34" charset="0"/>
            </a:endParaRPr>
          </a:p>
        </p:txBody>
      </p:sp>
      <p:sp>
        <p:nvSpPr>
          <p:cNvPr id="3" name="object 3"/>
          <p:cNvSpPr txBox="1">
            <a:spLocks noGrp="1"/>
          </p:cNvSpPr>
          <p:nvPr>
            <p:ph type="title"/>
          </p:nvPr>
        </p:nvSpPr>
        <p:spPr>
          <a:xfrm>
            <a:off x="7348" y="973943"/>
            <a:ext cx="6850652" cy="555097"/>
          </a:xfrm>
          <a:prstGeom prst="rect">
            <a:avLst/>
          </a:prstGeom>
        </p:spPr>
        <p:txBody>
          <a:bodyPr vert="horz" wrap="square" lIns="0" tIns="16329" rIns="0" bIns="0" rtlCol="0">
            <a:spAutoFit/>
          </a:bodyPr>
          <a:lstStyle/>
          <a:p>
            <a:pPr marL="224515">
              <a:spcBef>
                <a:spcPts val="129"/>
              </a:spcBef>
            </a:pPr>
            <a:r>
              <a:rPr sz="3500" b="0" spc="-150">
                <a:solidFill>
                  <a:schemeClr val="bg1"/>
                </a:solidFill>
                <a:latin typeface="Calibri Light" panose="020F0302020204030204" pitchFamily="34" charset="0"/>
                <a:cs typeface="Calibri Light" panose="020F0302020204030204" pitchFamily="34" charset="0"/>
              </a:rPr>
              <a:t>Hvorfor får jeg en blodprop </a:t>
            </a:r>
            <a:r>
              <a:rPr sz="3500" b="0" spc="-150" err="1">
                <a:solidFill>
                  <a:schemeClr val="bg1"/>
                </a:solidFill>
                <a:latin typeface="Calibri Light" panose="020F0302020204030204" pitchFamily="34" charset="0"/>
                <a:cs typeface="Calibri Light" panose="020F0302020204030204" pitchFamily="34" charset="0"/>
              </a:rPr>
              <a:t>i</a:t>
            </a:r>
            <a:r>
              <a:rPr sz="3500" b="0" spc="-150">
                <a:solidFill>
                  <a:schemeClr val="bg1"/>
                </a:solidFill>
                <a:latin typeface="Calibri Light" panose="020F0302020204030204" pitchFamily="34" charset="0"/>
                <a:cs typeface="Calibri Light" panose="020F0302020204030204" pitchFamily="34" charset="0"/>
              </a:rPr>
              <a:t> </a:t>
            </a:r>
            <a:r>
              <a:rPr lang="da-DK" sz="3500" b="0" spc="-150">
                <a:solidFill>
                  <a:schemeClr val="bg1"/>
                </a:solidFill>
                <a:latin typeface="Calibri Light" panose="020F0302020204030204" pitchFamily="34" charset="0"/>
                <a:cs typeface="Calibri Light" panose="020F0302020204030204" pitchFamily="34" charset="0"/>
              </a:rPr>
              <a:t>ben/lu</a:t>
            </a:r>
            <a:r>
              <a:rPr sz="3500" b="0" spc="-150">
                <a:solidFill>
                  <a:schemeClr val="bg1"/>
                </a:solidFill>
                <a:latin typeface="Calibri Light" panose="020F0302020204030204" pitchFamily="34" charset="0"/>
                <a:cs typeface="Calibri Light" panose="020F0302020204030204" pitchFamily="34" charset="0"/>
              </a:rPr>
              <a:t>n</a:t>
            </a:r>
            <a:r>
              <a:rPr lang="da-DK" sz="3500" b="0" spc="-150">
                <a:solidFill>
                  <a:schemeClr val="bg1"/>
                </a:solidFill>
                <a:latin typeface="Calibri Light" panose="020F0302020204030204" pitchFamily="34" charset="0"/>
                <a:cs typeface="Calibri Light" panose="020F0302020204030204" pitchFamily="34" charset="0"/>
              </a:rPr>
              <a:t>ge</a:t>
            </a:r>
            <a:r>
              <a:rPr sz="3500" b="0" spc="-150">
                <a:solidFill>
                  <a:schemeClr val="bg1"/>
                </a:solidFill>
                <a:latin typeface="Calibri Light" panose="020F0302020204030204" pitchFamily="34" charset="0"/>
                <a:cs typeface="Calibri Light" panose="020F0302020204030204" pitchFamily="34" charset="0"/>
              </a:rPr>
              <a:t>?</a:t>
            </a:r>
          </a:p>
        </p:txBody>
      </p:sp>
      <p:sp>
        <p:nvSpPr>
          <p:cNvPr id="4" name="object 4"/>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4</a:t>
            </a:r>
          </a:p>
        </p:txBody>
      </p:sp>
      <p:sp>
        <p:nvSpPr>
          <p:cNvPr id="6" name="object 6"/>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46" name="Billede 45">
            <a:extLst>
              <a:ext uri="{FF2B5EF4-FFF2-40B4-BE49-F238E27FC236}">
                <a16:creationId xmlns:a16="http://schemas.microsoft.com/office/drawing/2014/main" id="{A85F6350-3A4A-C945-9E25-E29AB4108175}"/>
              </a:ext>
            </a:extLst>
          </p:cNvPr>
          <p:cNvPicPr>
            <a:picLocks noChangeAspect="1"/>
          </p:cNvPicPr>
          <p:nvPr/>
        </p:nvPicPr>
        <p:blipFill>
          <a:blip r:embed="rId3"/>
          <a:stretch>
            <a:fillRect/>
          </a:stretch>
        </p:blipFill>
        <p:spPr>
          <a:xfrm>
            <a:off x="598205" y="6422572"/>
            <a:ext cx="5371593" cy="146955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063168"/>
            <a:ext cx="0" cy="578848"/>
          </a:xfrm>
          <a:custGeom>
            <a:avLst/>
            <a:gdLst/>
            <a:ahLst/>
            <a:cxnLst/>
            <a:rect l="l" t="t" r="r" b="b"/>
            <a:pathLst>
              <a:path h="450215">
                <a:moveTo>
                  <a:pt x="0" y="0"/>
                </a:moveTo>
                <a:lnTo>
                  <a:pt x="0" y="450011"/>
                </a:lnTo>
              </a:path>
            </a:pathLst>
          </a:custGeom>
          <a:solidFill>
            <a:srgbClr val="5B7F9A"/>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7" name="object 7"/>
          <p:cNvSpPr/>
          <p:nvPr/>
        </p:nvSpPr>
        <p:spPr>
          <a:xfrm>
            <a:off x="925714" y="6571430"/>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8" name="object 8"/>
          <p:cNvSpPr/>
          <p:nvPr/>
        </p:nvSpPr>
        <p:spPr>
          <a:xfrm>
            <a:off x="925714" y="6995973"/>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9"/>
          <p:cNvSpPr/>
          <p:nvPr/>
        </p:nvSpPr>
        <p:spPr>
          <a:xfrm>
            <a:off x="925714" y="7420516"/>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0" name="object 10"/>
          <p:cNvSpPr/>
          <p:nvPr/>
        </p:nvSpPr>
        <p:spPr>
          <a:xfrm>
            <a:off x="925714" y="7845059"/>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1" name="object 11"/>
          <p:cNvSpPr/>
          <p:nvPr/>
        </p:nvSpPr>
        <p:spPr>
          <a:xfrm>
            <a:off x="925714" y="8269602"/>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 name="object 12"/>
          <p:cNvSpPr/>
          <p:nvPr/>
        </p:nvSpPr>
        <p:spPr>
          <a:xfrm>
            <a:off x="925714" y="8694144"/>
            <a:ext cx="5230858" cy="0"/>
          </a:xfrm>
          <a:custGeom>
            <a:avLst/>
            <a:gdLst/>
            <a:ahLst/>
            <a:cxnLst/>
            <a:rect l="l" t="t" r="r" b="b"/>
            <a:pathLst>
              <a:path w="4068445">
                <a:moveTo>
                  <a:pt x="0" y="0"/>
                </a:moveTo>
                <a:lnTo>
                  <a:pt x="4068000" y="0"/>
                </a:lnTo>
              </a:path>
            </a:pathLst>
          </a:custGeom>
          <a:ln w="3175">
            <a:solidFill>
              <a:srgbClr val="231F20"/>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3" name="object 13"/>
          <p:cNvSpPr txBox="1"/>
          <p:nvPr/>
        </p:nvSpPr>
        <p:spPr>
          <a:xfrm>
            <a:off x="909384" y="1019718"/>
            <a:ext cx="5225143" cy="4895974"/>
          </a:xfrm>
          <a:prstGeom prst="rect">
            <a:avLst/>
          </a:prstGeom>
        </p:spPr>
        <p:txBody>
          <a:bodyPr vert="horz" wrap="square" lIns="0" tIns="9797" rIns="0" bIns="0" rtlCol="0">
            <a:spAutoFit/>
          </a:bodyPr>
          <a:lstStyle/>
          <a:p>
            <a:pPr marL="16328" marR="386983">
              <a:lnSpc>
                <a:spcPct val="102600"/>
              </a:lnSpc>
              <a:spcBef>
                <a:spcPts val="77"/>
              </a:spcBef>
            </a:pPr>
            <a:r>
              <a:rPr lang="da-DK" sz="1700">
                <a:solidFill>
                  <a:srgbClr val="5094B6"/>
                </a:solidFill>
                <a:latin typeface="+mj-lt"/>
                <a:cs typeface="Calibri Light" panose="020F0302020204030204" pitchFamily="34" charset="0"/>
              </a:rPr>
              <a:t>Symptomer på blodprop i benet</a:t>
            </a:r>
          </a:p>
          <a:p>
            <a:pPr marL="16328" marR="386983">
              <a:lnSpc>
                <a:spcPct val="102600"/>
              </a:lnSpc>
              <a:spcBef>
                <a:spcPts val="77"/>
              </a:spcBef>
            </a:pPr>
            <a:endParaRPr lang="da-DK" sz="1300">
              <a:solidFill>
                <a:srgbClr val="231F20"/>
              </a:solidFill>
              <a:latin typeface="Calibri Light" panose="020F0302020204030204" pitchFamily="34" charset="0"/>
              <a:cs typeface="Calibri Light" panose="020F0302020204030204" pitchFamily="34" charset="0"/>
            </a:endParaRPr>
          </a:p>
          <a:p>
            <a:pPr marL="16328" marR="386983">
              <a:lnSpc>
                <a:spcPct val="102600"/>
              </a:lnSpc>
              <a:spcBef>
                <a:spcPts val="77"/>
              </a:spcBef>
            </a:pPr>
            <a:r>
              <a:rPr lang="da-DK" sz="1300">
                <a:solidFill>
                  <a:srgbClr val="231F20"/>
                </a:solidFill>
                <a:latin typeface="Calibri Light" panose="020F0302020204030204" pitchFamily="34" charset="0"/>
                <a:cs typeface="Calibri Light" panose="020F0302020204030204" pitchFamily="34" charset="0"/>
              </a:rPr>
              <a:t>En blodprop i benet kan mærkes forskelligt fra person til person. Symptomerne afhænger af blodproppens størrelse, og hvor den sætter sig i benet. </a:t>
            </a:r>
          </a:p>
          <a:p>
            <a:pPr marL="16328" marR="386983">
              <a:lnSpc>
                <a:spcPct val="102600"/>
              </a:lnSpc>
              <a:spcBef>
                <a:spcPts val="77"/>
              </a:spcBef>
            </a:pPr>
            <a:r>
              <a:rPr lang="da-DK" sz="1300">
                <a:solidFill>
                  <a:srgbClr val="231F20"/>
                </a:solidFill>
                <a:latin typeface="Calibri Light" panose="020F0302020204030204" pitchFamily="34" charset="0"/>
                <a:cs typeface="Calibri Light" panose="020F0302020204030204" pitchFamily="34" charset="0"/>
              </a:rPr>
              <a:t>De hyppigste symptomer er:</a:t>
            </a:r>
          </a:p>
          <a:p>
            <a:pPr marL="16328" marR="386983">
              <a:lnSpc>
                <a:spcPct val="102600"/>
              </a:lnSpc>
              <a:spcBef>
                <a:spcPts val="77"/>
              </a:spcBef>
            </a:pPr>
            <a:endParaRPr lang="da-DK" sz="1300">
              <a:solidFill>
                <a:srgbClr val="231F20"/>
              </a:solidFill>
              <a:latin typeface="Calibri Light" panose="020F0302020204030204" pitchFamily="34" charset="0"/>
              <a:cs typeface="Calibri Light" panose="020F0302020204030204" pitchFamily="34" charset="0"/>
            </a:endParaRPr>
          </a:p>
          <a:p>
            <a:pPr marL="16328" marR="386983">
              <a:lnSpc>
                <a:spcPct val="102600"/>
              </a:lnSpc>
              <a:spcBef>
                <a:spcPts val="77"/>
              </a:spcBef>
            </a:pPr>
            <a:endParaRPr lang="da-DK" sz="1300">
              <a:solidFill>
                <a:srgbClr val="231F20"/>
              </a:solidFill>
              <a:latin typeface="Calibri Light" panose="020F0302020204030204" pitchFamily="34" charset="0"/>
              <a:cs typeface="Calibri Light" panose="020F0302020204030204" pitchFamily="34" charset="0"/>
            </a:endParaRPr>
          </a:p>
          <a:p>
            <a:pPr marL="16328" marR="386983">
              <a:lnSpc>
                <a:spcPct val="102600"/>
              </a:lnSpc>
              <a:spcBef>
                <a:spcPts val="77"/>
              </a:spcBef>
            </a:pPr>
            <a:endParaRPr lang="da-DK" sz="1300">
              <a:solidFill>
                <a:srgbClr val="231F20"/>
              </a:solidFill>
              <a:latin typeface="Calibri Light" panose="020F0302020204030204" pitchFamily="34" charset="0"/>
              <a:cs typeface="Calibri Light" panose="020F0302020204030204" pitchFamily="34" charset="0"/>
            </a:endParaRPr>
          </a:p>
          <a:p>
            <a:pPr marL="16328" marR="386983">
              <a:lnSpc>
                <a:spcPct val="102600"/>
              </a:lnSpc>
              <a:spcBef>
                <a:spcPts val="77"/>
              </a:spcBef>
            </a:pPr>
            <a:endParaRPr lang="da-DK" sz="1300">
              <a:solidFill>
                <a:srgbClr val="231F20"/>
              </a:solidFill>
              <a:latin typeface="Calibri Light" panose="020F0302020204030204" pitchFamily="34" charset="0"/>
              <a:cs typeface="Calibri Light" panose="020F0302020204030204" pitchFamily="34" charset="0"/>
            </a:endParaRPr>
          </a:p>
          <a:p>
            <a:pPr marL="16328" marR="386983">
              <a:lnSpc>
                <a:spcPct val="102600"/>
              </a:lnSpc>
              <a:spcBef>
                <a:spcPts val="77"/>
              </a:spcBef>
            </a:pPr>
            <a:endParaRPr lang="da-DK" sz="1700">
              <a:solidFill>
                <a:srgbClr val="5094B6"/>
              </a:solidFill>
              <a:latin typeface="+mj-lt"/>
              <a:cs typeface="Calibri Light" panose="020F0302020204030204" pitchFamily="34" charset="0"/>
            </a:endParaRPr>
          </a:p>
          <a:p>
            <a:pPr marL="16328" marR="386983">
              <a:lnSpc>
                <a:spcPct val="102600"/>
              </a:lnSpc>
              <a:spcBef>
                <a:spcPts val="77"/>
              </a:spcBef>
            </a:pPr>
            <a:endParaRPr lang="da-DK" sz="1700">
              <a:solidFill>
                <a:srgbClr val="5094B6"/>
              </a:solidFill>
              <a:latin typeface="+mj-lt"/>
              <a:cs typeface="Calibri Light" panose="020F0302020204030204" pitchFamily="34" charset="0"/>
            </a:endParaRPr>
          </a:p>
          <a:p>
            <a:pPr marL="16328" marR="386983">
              <a:lnSpc>
                <a:spcPct val="102600"/>
              </a:lnSpc>
              <a:spcBef>
                <a:spcPts val="77"/>
              </a:spcBef>
            </a:pPr>
            <a:r>
              <a:rPr lang="da-DK" sz="1700">
                <a:solidFill>
                  <a:srgbClr val="5094B6"/>
                </a:solidFill>
                <a:latin typeface="+mj-lt"/>
                <a:cs typeface="Calibri Light" panose="020F0302020204030204" pitchFamily="34" charset="0"/>
              </a:rPr>
              <a:t>Ingen sammenhæng mellem blodprop i benet/lungen og blodprop i hjerte og hjerne</a:t>
            </a:r>
            <a:br>
              <a:rPr lang="da-DK" sz="1700">
                <a:solidFill>
                  <a:srgbClr val="5094B6"/>
                </a:solidFill>
                <a:latin typeface="+mj-lt"/>
                <a:cs typeface="Calibri Light" panose="020F0302020204030204" pitchFamily="34" charset="0"/>
              </a:rPr>
            </a:br>
            <a:endParaRPr sz="1700">
              <a:latin typeface="Calibri Light" panose="020F0302020204030204" pitchFamily="34" charset="0"/>
              <a:cs typeface="Calibri Light" panose="020F0302020204030204" pitchFamily="34" charset="0"/>
            </a:endParaRPr>
          </a:p>
          <a:p>
            <a:pPr marL="16328" marR="6531">
              <a:lnSpc>
                <a:spcPct val="108300"/>
              </a:lnSpc>
              <a:spcBef>
                <a:spcPts val="6"/>
              </a:spcBef>
            </a:pPr>
            <a:r>
              <a:rPr lang="da-DK" sz="1300">
                <a:solidFill>
                  <a:srgbClr val="231F20"/>
                </a:solidFill>
                <a:latin typeface="Calibri Light" panose="020F0302020204030204" pitchFamily="34" charset="0"/>
                <a:cs typeface="Calibri Light" panose="020F0302020204030204" pitchFamily="34" charset="0"/>
              </a:rPr>
              <a:t>En blodprop i benet eller lungen øger </a:t>
            </a:r>
            <a:r>
              <a:rPr lang="da-DK" sz="1300" b="1" i="1">
                <a:solidFill>
                  <a:srgbClr val="231F20"/>
                </a:solidFill>
                <a:latin typeface="Calibri Light" panose="020F0302020204030204" pitchFamily="34" charset="0"/>
                <a:cs typeface="Calibri Light" panose="020F0302020204030204" pitchFamily="34" charset="0"/>
              </a:rPr>
              <a:t>ikke</a:t>
            </a:r>
            <a:r>
              <a:rPr lang="da-DK" sz="1300">
                <a:solidFill>
                  <a:srgbClr val="231F20"/>
                </a:solidFill>
                <a:latin typeface="Calibri Light" panose="020F0302020204030204" pitchFamily="34" charset="0"/>
                <a:cs typeface="Calibri Light" panose="020F0302020204030204" pitchFamily="34" charset="0"/>
              </a:rPr>
              <a:t> risikoen for at få en blodprop i hjerte og hjerne.</a:t>
            </a:r>
          </a:p>
          <a:p>
            <a:pPr marL="16328" marR="6531">
              <a:lnSpc>
                <a:spcPct val="108300"/>
              </a:lnSpc>
              <a:spcBef>
                <a:spcPts val="6"/>
              </a:spcBef>
            </a:pPr>
            <a:endParaRPr lang="da-DK" sz="1300">
              <a:solidFill>
                <a:srgbClr val="231F20"/>
              </a:solidFill>
              <a:latin typeface="Calibri Light" panose="020F0302020204030204" pitchFamily="34" charset="0"/>
              <a:cs typeface="Calibri Light" panose="020F0302020204030204" pitchFamily="34" charset="0"/>
            </a:endParaRPr>
          </a:p>
          <a:p>
            <a:pPr marL="16328" marR="6531">
              <a:lnSpc>
                <a:spcPct val="108300"/>
              </a:lnSpc>
              <a:spcBef>
                <a:spcPts val="6"/>
              </a:spcBef>
            </a:pPr>
            <a:r>
              <a:rPr lang="da-DK" sz="1300">
                <a:solidFill>
                  <a:srgbClr val="231F20"/>
                </a:solidFill>
                <a:latin typeface="Calibri Light" panose="020F0302020204030204" pitchFamily="34" charset="0"/>
                <a:cs typeface="Calibri Light" panose="020F0302020204030204" pitchFamily="34" charset="0"/>
              </a:rPr>
              <a:t>E</a:t>
            </a:r>
            <a:r>
              <a:rPr sz="1300">
                <a:solidFill>
                  <a:srgbClr val="231F20"/>
                </a:solidFill>
                <a:latin typeface="Calibri Light" panose="020F0302020204030204" pitchFamily="34" charset="0"/>
                <a:cs typeface="Calibri Light" panose="020F0302020204030204" pitchFamily="34" charset="0"/>
              </a:rPr>
              <a:t>n blodprop i lungen eller benet dannes i de blodkar (venerne), som fører blodet tilbage til hjertet. En blodprop i hjerte og hjerne dannes i en anden slags blodkar (arterierne), som fører blodet fra hjertet ud til organerne.</a:t>
            </a:r>
            <a:endParaRPr sz="1300">
              <a:latin typeface="Calibri Light" panose="020F0302020204030204" pitchFamily="34" charset="0"/>
              <a:cs typeface="Calibri Light" panose="020F0302020204030204" pitchFamily="34" charset="0"/>
            </a:endParaRPr>
          </a:p>
        </p:txBody>
      </p:sp>
      <p:sp>
        <p:nvSpPr>
          <p:cNvPr id="14" name="object 14"/>
          <p:cNvSpPr txBox="1"/>
          <p:nvPr/>
        </p:nvSpPr>
        <p:spPr>
          <a:xfrm>
            <a:off x="909384" y="6057584"/>
            <a:ext cx="843216" cy="278099"/>
          </a:xfrm>
          <a:prstGeom prst="rect">
            <a:avLst/>
          </a:prstGeom>
        </p:spPr>
        <p:txBody>
          <a:bodyPr vert="horz" wrap="square" lIns="0" tIns="16329" rIns="0" bIns="0" rtlCol="0">
            <a:spAutoFit/>
          </a:bodyPr>
          <a:lstStyle/>
          <a:p>
            <a:pPr marL="16328">
              <a:spcBef>
                <a:spcPts val="129"/>
              </a:spcBef>
            </a:pPr>
            <a:r>
              <a:rPr sz="1700">
                <a:solidFill>
                  <a:srgbClr val="5094B6"/>
                </a:solidFill>
                <a:latin typeface="+mj-lt"/>
                <a:cs typeface="Calibri Light" panose="020F0302020204030204" pitchFamily="34" charset="0"/>
              </a:rPr>
              <a:t>Noter</a:t>
            </a:r>
          </a:p>
        </p:txBody>
      </p:sp>
      <p:sp>
        <p:nvSpPr>
          <p:cNvPr id="15" name="object 15"/>
          <p:cNvSpPr txBox="1"/>
          <p:nvPr/>
        </p:nvSpPr>
        <p:spPr>
          <a:xfrm>
            <a:off x="909384" y="9312085"/>
            <a:ext cx="2900616"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Hvorfor får jeg en blodprop </a:t>
            </a:r>
            <a:r>
              <a:rPr sz="1200" i="1" err="1">
                <a:solidFill>
                  <a:srgbClr val="5094B6"/>
                </a:solidFill>
                <a:latin typeface="Calibri Light" panose="020F0302020204030204" pitchFamily="34" charset="0"/>
                <a:cs typeface="Calibri Light" panose="020F0302020204030204" pitchFamily="34" charset="0"/>
              </a:rPr>
              <a:t>i</a:t>
            </a:r>
            <a:r>
              <a:rPr sz="1200" i="1">
                <a:solidFill>
                  <a:srgbClr val="5094B6"/>
                </a:solidFill>
                <a:latin typeface="Calibri Light" panose="020F0302020204030204" pitchFamily="34" charset="0"/>
                <a:cs typeface="Calibri Light" panose="020F0302020204030204" pitchFamily="34" charset="0"/>
              </a:rPr>
              <a:t> </a:t>
            </a:r>
            <a:r>
              <a:rPr sz="1200" i="1" err="1">
                <a:solidFill>
                  <a:srgbClr val="5094B6"/>
                </a:solidFill>
                <a:latin typeface="Calibri Light" panose="020F0302020204030204" pitchFamily="34" charset="0"/>
                <a:cs typeface="Calibri Light" panose="020F0302020204030204" pitchFamily="34" charset="0"/>
              </a:rPr>
              <a:t>lungen</a:t>
            </a:r>
            <a:r>
              <a:rPr lang="da-DK" sz="1200" i="1">
                <a:solidFill>
                  <a:srgbClr val="5094B6"/>
                </a:solidFill>
                <a:latin typeface="Calibri Light" panose="020F0302020204030204" pitchFamily="34" charset="0"/>
                <a:cs typeface="Calibri Light" panose="020F0302020204030204" pitchFamily="34" charset="0"/>
              </a:rPr>
              <a:t>/benet</a:t>
            </a:r>
            <a:r>
              <a:rPr sz="1200" i="1">
                <a:solidFill>
                  <a:srgbClr val="5094B6"/>
                </a:solidFill>
                <a:latin typeface="Calibri Light" panose="020F0302020204030204" pitchFamily="34" charset="0"/>
                <a:cs typeface="Calibri Light" panose="020F0302020204030204" pitchFamily="34" charset="0"/>
              </a:rPr>
              <a:t>?</a:t>
            </a:r>
          </a:p>
        </p:txBody>
      </p:sp>
      <p:sp>
        <p:nvSpPr>
          <p:cNvPr id="16" name="object 16"/>
          <p:cNvSpPr txBox="1"/>
          <p:nvPr/>
        </p:nvSpPr>
        <p:spPr>
          <a:xfrm>
            <a:off x="6380983"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5</a:t>
            </a:r>
          </a:p>
        </p:txBody>
      </p:sp>
      <p:sp>
        <p:nvSpPr>
          <p:cNvPr id="17" name="object 17"/>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18" name="Grafik 17">
            <a:extLst>
              <a:ext uri="{FF2B5EF4-FFF2-40B4-BE49-F238E27FC236}">
                <a16:creationId xmlns:a16="http://schemas.microsoft.com/office/drawing/2014/main" id="{61061BF8-A84C-46F5-D72D-202AE0A4FD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2581" y="2504394"/>
            <a:ext cx="810094" cy="810094"/>
          </a:xfrm>
          <a:prstGeom prst="rect">
            <a:avLst/>
          </a:prstGeom>
        </p:spPr>
      </p:pic>
      <p:pic>
        <p:nvPicPr>
          <p:cNvPr id="19" name="Grafik 18">
            <a:extLst>
              <a:ext uri="{FF2B5EF4-FFF2-40B4-BE49-F238E27FC236}">
                <a16:creationId xmlns:a16="http://schemas.microsoft.com/office/drawing/2014/main" id="{F7AD50C8-CC28-205D-D32E-6FBC219960C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886876" y="2499049"/>
            <a:ext cx="810094" cy="810094"/>
          </a:xfrm>
          <a:prstGeom prst="rect">
            <a:avLst/>
          </a:prstGeom>
        </p:spPr>
      </p:pic>
      <p:sp>
        <p:nvSpPr>
          <p:cNvPr id="20" name="Tekstfelt 19">
            <a:extLst>
              <a:ext uri="{FF2B5EF4-FFF2-40B4-BE49-F238E27FC236}">
                <a16:creationId xmlns:a16="http://schemas.microsoft.com/office/drawing/2014/main" id="{50947C61-4D09-6077-FFEA-F50B5DBD7D4E}"/>
              </a:ext>
            </a:extLst>
          </p:cNvPr>
          <p:cNvSpPr txBox="1"/>
          <p:nvPr/>
        </p:nvSpPr>
        <p:spPr>
          <a:xfrm>
            <a:off x="2463351" y="2584127"/>
            <a:ext cx="1423525" cy="856645"/>
          </a:xfrm>
          <a:prstGeom prst="rect">
            <a:avLst/>
          </a:prstGeom>
          <a:noFill/>
        </p:spPr>
        <p:txBody>
          <a:bodyPr wrap="square" rtlCol="0">
            <a:spAutoFit/>
          </a:bodyPr>
          <a:lstStyle/>
          <a:p>
            <a:pPr marL="16328" marR="386983">
              <a:spcBef>
                <a:spcPts val="77"/>
              </a:spcBef>
            </a:pPr>
            <a:r>
              <a:rPr lang="da-DK" sz="1300">
                <a:solidFill>
                  <a:srgbClr val="231F20"/>
                </a:solidFill>
                <a:latin typeface="Calibri Light" panose="020F0302020204030204" pitchFamily="34" charset="0"/>
                <a:cs typeface="Calibri Light" panose="020F0302020204030204" pitchFamily="34" charset="0"/>
              </a:rPr>
              <a:t>Rødme </a:t>
            </a:r>
          </a:p>
          <a:p>
            <a:pPr marL="16328" marR="386983">
              <a:spcBef>
                <a:spcPts val="77"/>
              </a:spcBef>
            </a:pPr>
            <a:r>
              <a:rPr lang="da-DK" sz="1300">
                <a:solidFill>
                  <a:srgbClr val="231F20"/>
                </a:solidFill>
                <a:latin typeface="Calibri Light" panose="020F0302020204030204" pitchFamily="34" charset="0"/>
                <a:cs typeface="Calibri Light" panose="020F0302020204030204" pitchFamily="34" charset="0"/>
              </a:rPr>
              <a:t>Varme</a:t>
            </a:r>
          </a:p>
          <a:p>
            <a:pPr marL="16328" marR="386983">
              <a:spcBef>
                <a:spcPts val="77"/>
              </a:spcBef>
            </a:pPr>
            <a:r>
              <a:rPr lang="da-DK" sz="1300">
                <a:solidFill>
                  <a:srgbClr val="231F20"/>
                </a:solidFill>
                <a:latin typeface="Calibri Light" panose="020F0302020204030204" pitchFamily="34" charset="0"/>
                <a:cs typeface="Calibri Light" panose="020F0302020204030204" pitchFamily="34" charset="0"/>
              </a:rPr>
              <a:t>Hævelse</a:t>
            </a:r>
          </a:p>
          <a:p>
            <a:endParaRPr lang="da-DK" sz="900"/>
          </a:p>
        </p:txBody>
      </p:sp>
      <p:sp>
        <p:nvSpPr>
          <p:cNvPr id="23" name="Tekstfelt 22">
            <a:extLst>
              <a:ext uri="{FF2B5EF4-FFF2-40B4-BE49-F238E27FC236}">
                <a16:creationId xmlns:a16="http://schemas.microsoft.com/office/drawing/2014/main" id="{E7A81281-78DA-B8A8-F610-2354264804B9}"/>
              </a:ext>
            </a:extLst>
          </p:cNvPr>
          <p:cNvSpPr txBox="1"/>
          <p:nvPr/>
        </p:nvSpPr>
        <p:spPr>
          <a:xfrm>
            <a:off x="4712467" y="2657874"/>
            <a:ext cx="763351" cy="492443"/>
          </a:xfrm>
          <a:prstGeom prst="rect">
            <a:avLst/>
          </a:prstGeom>
          <a:noFill/>
        </p:spPr>
        <p:txBody>
          <a:bodyPr wrap="none" rtlCol="0">
            <a:spAutoFit/>
          </a:bodyPr>
          <a:lstStyle/>
          <a:p>
            <a:r>
              <a:rPr lang="da-DK" sz="1300">
                <a:solidFill>
                  <a:srgbClr val="231F20"/>
                </a:solidFill>
                <a:latin typeface="Calibri Light" panose="020F0302020204030204" pitchFamily="34" charset="0"/>
                <a:cs typeface="Calibri Light" panose="020F0302020204030204" pitchFamily="34" charset="0"/>
              </a:rPr>
              <a:t>Smerter </a:t>
            </a:r>
          </a:p>
          <a:p>
            <a:r>
              <a:rPr lang="da-DK" sz="1300">
                <a:solidFill>
                  <a:srgbClr val="231F20"/>
                </a:solidFill>
                <a:latin typeface="Calibri Light" panose="020F0302020204030204" pitchFamily="34" charset="0"/>
                <a:cs typeface="Calibri Light" panose="020F0302020204030204" pitchFamily="34" charset="0"/>
              </a:rPr>
              <a:t>Ømhed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2776DDBB-3376-45C5-8505-A00FABA732AE}"/>
              </a:ext>
            </a:extLst>
          </p:cNvPr>
          <p:cNvSpPr/>
          <p:nvPr/>
        </p:nvSpPr>
        <p:spPr>
          <a:xfrm>
            <a:off x="0" y="990600"/>
            <a:ext cx="6850652" cy="584356"/>
          </a:xfrm>
          <a:custGeom>
            <a:avLst/>
            <a:gdLst/>
            <a:ahLst/>
            <a:cxnLst/>
            <a:rect l="l" t="t" r="r" b="b"/>
            <a:pathLst>
              <a:path w="5328285" h="558165">
                <a:moveTo>
                  <a:pt x="5328005" y="0"/>
                </a:moveTo>
                <a:lnTo>
                  <a:pt x="0" y="0"/>
                </a:lnTo>
                <a:lnTo>
                  <a:pt x="0" y="557999"/>
                </a:lnTo>
                <a:lnTo>
                  <a:pt x="5328005" y="557999"/>
                </a:lnTo>
                <a:lnTo>
                  <a:pt x="5328005" y="0"/>
                </a:lnTo>
                <a:close/>
              </a:path>
            </a:pathLst>
          </a:custGeom>
          <a:solidFill>
            <a:srgbClr val="5094B6"/>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2" name="object 2"/>
          <p:cNvSpPr txBox="1">
            <a:spLocks noGrp="1"/>
          </p:cNvSpPr>
          <p:nvPr>
            <p:ph type="title"/>
          </p:nvPr>
        </p:nvSpPr>
        <p:spPr>
          <a:xfrm>
            <a:off x="391886" y="990600"/>
            <a:ext cx="5852258" cy="561704"/>
          </a:xfrm>
          <a:prstGeom prst="rect">
            <a:avLst/>
          </a:prstGeom>
        </p:spPr>
        <p:txBody>
          <a:bodyPr vert="horz" wrap="square" lIns="0" tIns="16329" rIns="0" bIns="0" rtlCol="0">
            <a:spAutoFit/>
          </a:bodyPr>
          <a:lstStyle/>
          <a:p>
            <a:pPr marL="224515">
              <a:spcBef>
                <a:spcPts val="129"/>
              </a:spcBef>
            </a:pPr>
            <a:r>
              <a:rPr sz="3500" b="0">
                <a:solidFill>
                  <a:schemeClr val="bg1"/>
                </a:solidFill>
                <a:latin typeface="Calibri Light" panose="020F0302020204030204" pitchFamily="34" charset="0"/>
                <a:cs typeface="Calibri Light" panose="020F0302020204030204" pitchFamily="34" charset="0"/>
              </a:rPr>
              <a:t>Din medicinske behandling</a:t>
            </a:r>
          </a:p>
        </p:txBody>
      </p:sp>
      <p:sp>
        <p:nvSpPr>
          <p:cNvPr id="3" name="object 3"/>
          <p:cNvSpPr txBox="1"/>
          <p:nvPr/>
        </p:nvSpPr>
        <p:spPr>
          <a:xfrm>
            <a:off x="668281" y="1787875"/>
            <a:ext cx="5256984" cy="7731806"/>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Sådan virker medicinen</a:t>
            </a:r>
            <a:endParaRPr sz="1700" dirty="0">
              <a:solidFill>
                <a:srgbClr val="5094B6"/>
              </a:solidFill>
              <a:latin typeface="+mj-lt"/>
              <a:cs typeface="Calibri Light" panose="020F0302020204030204" pitchFamily="34" charset="0"/>
            </a:endParaRPr>
          </a:p>
          <a:p>
            <a:pPr marL="16328" marR="16328">
              <a:lnSpc>
                <a:spcPct val="108300"/>
              </a:lnSpc>
              <a:spcBef>
                <a:spcPts val="1594"/>
              </a:spcBef>
            </a:pPr>
            <a:r>
              <a:rPr sz="1300" dirty="0" err="1">
                <a:solidFill>
                  <a:srgbClr val="231F20"/>
                </a:solidFill>
                <a:latin typeface="Calibri Light" panose="020F0302020204030204" pitchFamily="34" charset="0"/>
                <a:cs typeface="Calibri Light" panose="020F0302020204030204" pitchFamily="34" charset="0"/>
              </a:rPr>
              <a:t>Behandlingen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af</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blodprop i benet/lungen </a:t>
            </a:r>
            <a:r>
              <a:rPr sz="1300" dirty="0" err="1">
                <a:solidFill>
                  <a:srgbClr val="231F20"/>
                </a:solidFill>
                <a:latin typeface="Calibri Light" panose="020F0302020204030204" pitchFamily="34" charset="0"/>
                <a:cs typeface="Calibri Light" panose="020F0302020204030204" pitchFamily="34" charset="0"/>
              </a:rPr>
              <a:t>foregår</a:t>
            </a:r>
            <a:r>
              <a:rPr sz="1300" dirty="0">
                <a:solidFill>
                  <a:srgbClr val="231F20"/>
                </a:solidFill>
                <a:latin typeface="Calibri Light" panose="020F0302020204030204" pitchFamily="34" charset="0"/>
                <a:cs typeface="Calibri Light" panose="020F0302020204030204" pitchFamily="34" charset="0"/>
              </a:rPr>
              <a:t> med </a:t>
            </a:r>
            <a:r>
              <a:rPr sz="1300" dirty="0" err="1">
                <a:solidFill>
                  <a:srgbClr val="231F20"/>
                </a:solidFill>
                <a:latin typeface="Calibri Light" panose="020F0302020204030204" pitchFamily="34" charset="0"/>
                <a:cs typeface="Calibri Light" panose="020F0302020204030204" pitchFamily="34" charset="0"/>
              </a:rPr>
              <a:t>blodfortyndende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medicin</a:t>
            </a:r>
            <a:r>
              <a:rPr lang="da-DK" sz="1300" dirty="0">
                <a:solidFill>
                  <a:srgbClr val="231F20"/>
                </a:solidFill>
                <a:latin typeface="Calibri Light" panose="020F0302020204030204" pitchFamily="34" charset="0"/>
                <a:cs typeface="Calibri Light" panose="020F0302020204030204" pitchFamily="34" charset="0"/>
              </a:rPr>
              <a:t>, som</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får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blodet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størkne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langsommere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Formålet</a:t>
            </a:r>
            <a:r>
              <a:rPr sz="1300" dirty="0">
                <a:solidFill>
                  <a:srgbClr val="231F20"/>
                </a:solidFill>
                <a:latin typeface="Calibri Light" panose="020F0302020204030204" pitchFamily="34" charset="0"/>
                <a:cs typeface="Calibri Light" panose="020F0302020204030204" pitchFamily="34" charset="0"/>
              </a:rPr>
              <a:t> med </a:t>
            </a:r>
            <a:r>
              <a:rPr sz="1300" dirty="0" err="1">
                <a:solidFill>
                  <a:srgbClr val="231F20"/>
                </a:solidFill>
                <a:latin typeface="Calibri Light" panose="020F0302020204030204" pitchFamily="34" charset="0"/>
                <a:cs typeface="Calibri Light" panose="020F0302020204030204" pitchFamily="34" charset="0"/>
              </a:rPr>
              <a:t>behandlingen</a:t>
            </a:r>
            <a:r>
              <a:rPr sz="1300" dirty="0">
                <a:solidFill>
                  <a:srgbClr val="231F20"/>
                </a:solidFill>
                <a:latin typeface="Calibri Light" panose="020F0302020204030204" pitchFamily="34" charset="0"/>
                <a:cs typeface="Calibri Light" panose="020F0302020204030204" pitchFamily="34" charset="0"/>
              </a:rPr>
              <a:t> er at </a:t>
            </a:r>
            <a:r>
              <a:rPr sz="1300" dirty="0" err="1">
                <a:solidFill>
                  <a:srgbClr val="231F20"/>
                </a:solidFill>
                <a:latin typeface="Calibri Light" panose="020F0302020204030204" pitchFamily="34" charset="0"/>
                <a:cs typeface="Calibri Light" panose="020F0302020204030204" pitchFamily="34" charset="0"/>
              </a:rPr>
              <a:t>undgå</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blodproppen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udvikler</a:t>
            </a:r>
            <a:r>
              <a:rPr sz="1300" dirty="0">
                <a:solidFill>
                  <a:srgbClr val="231F20"/>
                </a:solidFill>
                <a:latin typeface="Calibri Light" panose="020F0302020204030204" pitchFamily="34" charset="0"/>
                <a:cs typeface="Calibri Light" panose="020F0302020204030204" pitchFamily="34" charset="0"/>
              </a:rPr>
              <a:t> sig,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forebygge</a:t>
            </a:r>
            <a:r>
              <a:rPr sz="1300" dirty="0">
                <a:solidFill>
                  <a:srgbClr val="231F20"/>
                </a:solidFill>
                <a:latin typeface="Calibri Light" panose="020F0302020204030204" pitchFamily="34" charset="0"/>
                <a:cs typeface="Calibri Light" panose="020F0302020204030204" pitchFamily="34" charset="0"/>
              </a:rPr>
              <a:t>, at du </a:t>
            </a:r>
            <a:r>
              <a:rPr sz="1300" dirty="0" err="1">
                <a:solidFill>
                  <a:srgbClr val="231F20"/>
                </a:solidFill>
                <a:latin typeface="Calibri Light" panose="020F0302020204030204" pitchFamily="34" charset="0"/>
                <a:cs typeface="Calibri Light" panose="020F0302020204030204" pitchFamily="34" charset="0"/>
              </a:rPr>
              <a:t>får</a:t>
            </a:r>
            <a:r>
              <a:rPr sz="1300" dirty="0">
                <a:solidFill>
                  <a:srgbClr val="231F20"/>
                </a:solidFill>
                <a:latin typeface="Calibri Light" panose="020F0302020204030204" pitchFamily="34" charset="0"/>
                <a:cs typeface="Calibri Light" panose="020F0302020204030204" pitchFamily="34" charset="0"/>
              </a:rPr>
              <a:t> nye </a:t>
            </a:r>
            <a:r>
              <a:rPr sz="1300" dirty="0" err="1">
                <a:solidFill>
                  <a:srgbClr val="231F20"/>
                </a:solidFill>
                <a:latin typeface="Calibri Light" panose="020F0302020204030204" pitchFamily="34" charset="0"/>
                <a:cs typeface="Calibri Light" panose="020F0302020204030204" pitchFamily="34" charset="0"/>
              </a:rPr>
              <a:t>blodpropper</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6328" marR="16328">
              <a:lnSpc>
                <a:spcPct val="108300"/>
              </a:lnSpc>
              <a:spcBef>
                <a:spcPts val="1594"/>
              </a:spcBef>
            </a:pPr>
            <a:r>
              <a:rPr lang="da-DK" sz="1700" dirty="0">
                <a:solidFill>
                  <a:srgbClr val="5094B6"/>
                </a:solidFill>
                <a:latin typeface="+mj-lt"/>
                <a:cs typeface="Calibri Light" panose="020F0302020204030204" pitchFamily="34" charset="0"/>
              </a:rPr>
              <a:t>Sådan foregår den medicinske behandling</a:t>
            </a:r>
            <a:endParaRPr sz="1700" dirty="0">
              <a:solidFill>
                <a:srgbClr val="5094B6"/>
              </a:solidFill>
              <a:latin typeface="+mj-lt"/>
              <a:cs typeface="Calibri Light" panose="020F0302020204030204" pitchFamily="34" charset="0"/>
            </a:endParaRPr>
          </a:p>
          <a:p>
            <a:pPr>
              <a:spcBef>
                <a:spcPts val="45"/>
              </a:spcBef>
            </a:pPr>
            <a:endParaRPr sz="1414" dirty="0">
              <a:latin typeface="Calibri Light" panose="020F0302020204030204" pitchFamily="34" charset="0"/>
              <a:cs typeface="Calibri Light" panose="020F0302020204030204" pitchFamily="34" charset="0"/>
            </a:endParaRPr>
          </a:p>
          <a:p>
            <a:pPr marL="16328" marR="314322">
              <a:lnSpc>
                <a:spcPct val="108300"/>
              </a:lnSpc>
            </a:pPr>
            <a:r>
              <a:rPr sz="1300" dirty="0">
                <a:solidFill>
                  <a:srgbClr val="231F20"/>
                </a:solidFill>
                <a:latin typeface="Calibri Light" panose="020F0302020204030204" pitchFamily="34" charset="0"/>
                <a:cs typeface="Calibri Light" panose="020F0302020204030204" pitchFamily="34" charset="0"/>
              </a:rPr>
              <a:t>Den </a:t>
            </a:r>
            <a:r>
              <a:rPr sz="1300" dirty="0" err="1">
                <a:solidFill>
                  <a:srgbClr val="231F20"/>
                </a:solidFill>
                <a:latin typeface="Calibri Light" panose="020F0302020204030204" pitchFamily="34" charset="0"/>
                <a:cs typeface="Calibri Light" panose="020F0302020204030204" pitchFamily="34" charset="0"/>
              </a:rPr>
              <a:t>blod</a:t>
            </a:r>
            <a:r>
              <a:rPr lang="da-DK" sz="1300" dirty="0">
                <a:solidFill>
                  <a:srgbClr val="231F20"/>
                </a:solidFill>
                <a:latin typeface="Calibri Light" panose="020F0302020204030204" pitchFamily="34" charset="0"/>
                <a:cs typeface="Calibri Light" panose="020F0302020204030204" pitchFamily="34" charset="0"/>
              </a:rPr>
              <a:t>fortyndende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 gives </a:t>
            </a:r>
            <a:r>
              <a:rPr sz="1300" dirty="0" err="1">
                <a:solidFill>
                  <a:srgbClr val="231F20"/>
                </a:solidFill>
                <a:latin typeface="Calibri Light" panose="020F0302020204030204" pitchFamily="34" charset="0"/>
                <a:cs typeface="Calibri Light" panose="020F0302020204030204" pitchFamily="34" charset="0"/>
              </a:rPr>
              <a:t>oftest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som</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tabletter</a:t>
            </a:r>
            <a:r>
              <a:rPr sz="1300" dirty="0">
                <a:solidFill>
                  <a:srgbClr val="231F20"/>
                </a:solidFill>
                <a:latin typeface="Calibri Light" panose="020F0302020204030204" pitchFamily="34" charset="0"/>
                <a:cs typeface="Calibri Light" panose="020F0302020204030204" pitchFamily="34" charset="0"/>
              </a:rPr>
              <a:t>, men den </a:t>
            </a:r>
            <a:r>
              <a:rPr sz="1300" dirty="0" err="1">
                <a:solidFill>
                  <a:srgbClr val="231F20"/>
                </a:solidFill>
                <a:latin typeface="Calibri Light" panose="020F0302020204030204" pitchFamily="34" charset="0"/>
                <a:cs typeface="Calibri Light" panose="020F0302020204030204" pitchFamily="34" charset="0"/>
              </a:rPr>
              <a:t>kan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også</a:t>
            </a:r>
            <a:r>
              <a:rPr sz="1300" dirty="0">
                <a:solidFill>
                  <a:srgbClr val="231F20"/>
                </a:solidFill>
                <a:latin typeface="Calibri Light" panose="020F0302020204030204" pitchFamily="34" charset="0"/>
                <a:cs typeface="Calibri Light" panose="020F0302020204030204" pitchFamily="34" charset="0"/>
              </a:rPr>
              <a:t> gives </a:t>
            </a:r>
            <a:r>
              <a:rPr sz="1300" dirty="0" err="1">
                <a:solidFill>
                  <a:srgbClr val="231F20"/>
                </a:solidFill>
                <a:latin typeface="Calibri Light" panose="020F0302020204030204" pitchFamily="34" charset="0"/>
                <a:cs typeface="Calibri Light" panose="020F0302020204030204" pitchFamily="34" charset="0"/>
              </a:rPr>
              <a:t>som</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indsprøjtninger</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45"/>
              </a:spcBef>
            </a:pPr>
            <a:endParaRPr sz="1300" dirty="0">
              <a:latin typeface="Calibri Light" panose="020F0302020204030204" pitchFamily="34" charset="0"/>
              <a:cs typeface="Calibri Light" panose="020F0302020204030204" pitchFamily="34" charset="0"/>
            </a:endParaRPr>
          </a:p>
          <a:p>
            <a:pPr marL="16328" marR="25309">
              <a:lnSpc>
                <a:spcPct val="108300"/>
              </a:lnSpc>
            </a:pPr>
            <a:r>
              <a:rPr lang="da-DK" sz="1300" dirty="0">
                <a:solidFill>
                  <a:srgbClr val="231F20"/>
                </a:solidFill>
                <a:latin typeface="Calibri Light" panose="020F0302020204030204" pitchFamily="34" charset="0"/>
                <a:cs typeface="Calibri Light" panose="020F0302020204030204" pitchFamily="34" charset="0"/>
              </a:rPr>
              <a:t>Varigheden af behandlingen er individuel. </a:t>
            </a:r>
          </a:p>
          <a:p>
            <a:pPr marL="16328" marR="25309">
              <a:lnSpc>
                <a:spcPct val="108300"/>
              </a:lnSpc>
            </a:pPr>
            <a:endParaRPr sz="1221" dirty="0">
              <a:latin typeface="Calibri Light" panose="020F0302020204030204" pitchFamily="34" charset="0"/>
              <a:cs typeface="Calibri Light" panose="020F0302020204030204" pitchFamily="34" charset="0"/>
            </a:endParaRPr>
          </a:p>
          <a:p>
            <a:pPr marL="16328">
              <a:spcBef>
                <a:spcPts val="6"/>
              </a:spcBef>
            </a:pPr>
            <a:r>
              <a:rPr lang="da-DK" sz="1700" dirty="0">
                <a:solidFill>
                  <a:srgbClr val="5094B6"/>
                </a:solidFill>
                <a:latin typeface="+mj-lt"/>
                <a:cs typeface="Calibri Light" panose="020F0302020204030204" pitchFamily="34" charset="0"/>
              </a:rPr>
              <a:t>Bivirkninger </a:t>
            </a:r>
          </a:p>
          <a:p>
            <a:pPr marL="16328">
              <a:spcBef>
                <a:spcPts val="6"/>
              </a:spcBef>
            </a:pPr>
            <a:endParaRPr lang="da-DK" sz="1414" dirty="0">
              <a:solidFill>
                <a:srgbClr val="5B7F9A"/>
              </a:solidFill>
              <a:latin typeface="Calibri Light" panose="020F0302020204030204" pitchFamily="34" charset="0"/>
              <a:cs typeface="Calibri Light" panose="020F0302020204030204" pitchFamily="34" charset="0"/>
            </a:endParaRPr>
          </a:p>
          <a:p>
            <a:pPr marL="16328">
              <a:spcBef>
                <a:spcPts val="6"/>
              </a:spcBef>
            </a:pPr>
            <a:r>
              <a:rPr lang="da-DK" sz="1200" b="1" dirty="0">
                <a:solidFill>
                  <a:schemeClr val="tx1"/>
                </a:solidFill>
                <a:latin typeface="+mj-lt"/>
                <a:cs typeface="Calibri Light" panose="020F0302020204030204" pitchFamily="34" charset="0"/>
              </a:rPr>
              <a:t>Øget tendens til blødninger</a:t>
            </a:r>
          </a:p>
          <a:p>
            <a:pPr marL="16328">
              <a:spcBef>
                <a:spcPts val="6"/>
              </a:spcBef>
            </a:pPr>
            <a:r>
              <a:rPr sz="1300" dirty="0">
                <a:solidFill>
                  <a:srgbClr val="231F20"/>
                </a:solidFill>
                <a:latin typeface="Calibri Light" panose="020F0302020204030204" pitchFamily="34" charset="0"/>
                <a:cs typeface="Calibri Light" panose="020F0302020204030204" pitchFamily="34" charset="0"/>
              </a:rPr>
              <a:t>En </a:t>
            </a:r>
            <a:r>
              <a:rPr sz="1300" dirty="0" err="1">
                <a:solidFill>
                  <a:srgbClr val="231F20"/>
                </a:solidFill>
                <a:latin typeface="Calibri Light" panose="020F0302020204030204" pitchFamily="34" charset="0"/>
                <a:cs typeface="Calibri Light" panose="020F0302020204030204" pitchFamily="34" charset="0"/>
              </a:rPr>
              <a:t>af</a:t>
            </a:r>
            <a:r>
              <a:rPr sz="1300" dirty="0">
                <a:solidFill>
                  <a:srgbClr val="231F20"/>
                </a:solidFill>
                <a:latin typeface="Calibri Light" panose="020F0302020204030204" pitchFamily="34" charset="0"/>
                <a:cs typeface="Calibri Light" panose="020F0302020204030204" pitchFamily="34" charset="0"/>
              </a:rPr>
              <a:t> de </a:t>
            </a:r>
            <a:r>
              <a:rPr sz="1300" dirty="0" err="1">
                <a:solidFill>
                  <a:srgbClr val="231F20"/>
                </a:solidFill>
                <a:latin typeface="Calibri Light" panose="020F0302020204030204" pitchFamily="34" charset="0"/>
                <a:cs typeface="Calibri Light" panose="020F0302020204030204" pitchFamily="34" charset="0"/>
              </a:rPr>
              <a:t>mest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almindelige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bivirkninger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ved</a:t>
            </a:r>
            <a:r>
              <a:rPr sz="1300" dirty="0">
                <a:solidFill>
                  <a:srgbClr val="231F20"/>
                </a:solidFill>
                <a:latin typeface="Calibri Light" panose="020F0302020204030204" pitchFamily="34" charset="0"/>
                <a:cs typeface="Calibri Light" panose="020F0302020204030204" pitchFamily="34" charset="0"/>
              </a:rPr>
              <a:t> </a:t>
            </a:r>
            <a:r>
              <a:rPr lang="da-DK" sz="1300" dirty="0">
                <a:solidFill>
                  <a:srgbClr val="231F20"/>
                </a:solidFill>
                <a:latin typeface="Calibri Light" panose="020F0302020204030204" pitchFamily="34" charset="0"/>
                <a:cs typeface="Calibri Light" panose="020F0302020204030204" pitchFamily="34" charset="0"/>
              </a:rPr>
              <a:t>blodfortyndende medicin </a:t>
            </a:r>
            <a:r>
              <a:rPr sz="1300" dirty="0">
                <a:solidFill>
                  <a:srgbClr val="231F20"/>
                </a:solidFill>
                <a:latin typeface="Calibri Light" panose="020F0302020204030204" pitchFamily="34" charset="0"/>
                <a:cs typeface="Calibri Light" panose="020F0302020204030204" pitchFamily="34" charset="0"/>
              </a:rPr>
              <a:t>er </a:t>
            </a:r>
            <a:r>
              <a:rPr sz="1300" dirty="0" err="1">
                <a:solidFill>
                  <a:srgbClr val="231F20"/>
                </a:solidFill>
                <a:latin typeface="Calibri Light" panose="020F0302020204030204" pitchFamily="34" charset="0"/>
                <a:cs typeface="Calibri Light" panose="020F0302020204030204" pitchFamily="34" charset="0"/>
              </a:rPr>
              <a:t>blødninger</a:t>
            </a:r>
            <a:r>
              <a:rPr sz="1300" dirty="0">
                <a:solidFill>
                  <a:srgbClr val="231F20"/>
                </a:solidFill>
                <a:latin typeface="Calibri Light" panose="020F0302020204030204" pitchFamily="34" charset="0"/>
                <a:cs typeface="Calibri Light" panose="020F0302020204030204" pitchFamily="34" charset="0"/>
              </a:rPr>
              <a:t>. Du </a:t>
            </a:r>
            <a:r>
              <a:rPr sz="1300" dirty="0" err="1">
                <a:solidFill>
                  <a:srgbClr val="231F20"/>
                </a:solidFill>
                <a:latin typeface="Calibri Light" panose="020F0302020204030204" pitchFamily="34" charset="0"/>
                <a:cs typeface="Calibri Light" panose="020F0302020204030204" pitchFamily="34" charset="0"/>
              </a:rPr>
              <a:t>kan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eksempelvis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opleve</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9"/>
              </a:spcBef>
            </a:pPr>
            <a:endParaRPr sz="1300" dirty="0">
              <a:latin typeface="Calibri Light" panose="020F0302020204030204" pitchFamily="34" charset="0"/>
              <a:cs typeface="Calibri Light" panose="020F0302020204030204" pitchFamily="34" charset="0"/>
            </a:endParaRPr>
          </a:p>
          <a:p>
            <a:pPr marL="309423" indent="-293095">
              <a:spcBef>
                <a:spcPts val="6"/>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let </a:t>
            </a:r>
            <a:r>
              <a:rPr sz="1300" dirty="0" err="1">
                <a:solidFill>
                  <a:srgbClr val="231F20"/>
                </a:solidFill>
                <a:latin typeface="Calibri Light" panose="020F0302020204030204" pitchFamily="34" charset="0"/>
                <a:cs typeface="Calibri Light" panose="020F0302020204030204" pitchFamily="34" charset="0"/>
              </a:rPr>
              <a:t>tandkødsblødning</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næseblod</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at du </a:t>
            </a:r>
            <a:r>
              <a:rPr sz="1300" dirty="0" err="1">
                <a:solidFill>
                  <a:srgbClr val="231F20"/>
                </a:solidFill>
                <a:latin typeface="Calibri Light" panose="020F0302020204030204" pitchFamily="34" charset="0"/>
                <a:cs typeface="Calibri Light" panose="020F0302020204030204" pitchFamily="34" charset="0"/>
              </a:rPr>
              <a:t>nemmere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får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mærker</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rifter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sår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kan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bløde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længere</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kraftigere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menstruationsblødning</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blod</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sædvæske</a:t>
            </a:r>
            <a:r>
              <a:rPr sz="1300" dirty="0">
                <a:solidFill>
                  <a:srgbClr val="231F20"/>
                </a:solidFill>
                <a:latin typeface="Calibri Light" panose="020F0302020204030204" pitchFamily="34" charset="0"/>
                <a:cs typeface="Calibri Light" panose="020F0302020204030204" pitchFamily="34" charset="0"/>
              </a:rPr>
              <a:t>.</a:t>
            </a:r>
            <a:endParaRPr lang="da-DK" sz="1300" dirty="0">
              <a:solidFill>
                <a:srgbClr val="231F20"/>
              </a:solidFill>
              <a:latin typeface="Calibri Light" panose="020F0302020204030204" pitchFamily="34" charset="0"/>
              <a:cs typeface="Calibri Light" panose="020F0302020204030204" pitchFamily="34" charset="0"/>
            </a:endParaRPr>
          </a:p>
          <a:p>
            <a:pPr marL="16328">
              <a:spcBef>
                <a:spcPts val="129"/>
              </a:spcBef>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marL="16328" algn="l">
              <a:spcBef>
                <a:spcPts val="129"/>
              </a:spcBef>
              <a:tabLst>
                <a:tab pos="309423" algn="l"/>
                <a:tab pos="310239" algn="l"/>
              </a:tabLst>
            </a:pPr>
            <a:endParaRPr lang="da-DK" sz="1300" dirty="0">
              <a:solidFill>
                <a:schemeClr val="tx1"/>
              </a:solidFill>
              <a:latin typeface="Calibri Light" panose="020F0302020204030204" pitchFamily="34" charset="0"/>
              <a:cs typeface="Calibri Light" panose="020F0302020204030204" pitchFamily="34" charset="0"/>
            </a:endParaRPr>
          </a:p>
          <a:p>
            <a:pPr marL="16328" algn="l">
              <a:spcBef>
                <a:spcPts val="129"/>
              </a:spcBef>
              <a:tabLst>
                <a:tab pos="309423" algn="l"/>
                <a:tab pos="310239" algn="l"/>
              </a:tabLst>
            </a:pPr>
            <a:r>
              <a:rPr lang="da-DK" sz="1300" dirty="0">
                <a:solidFill>
                  <a:schemeClr val="tx1"/>
                </a:solidFill>
                <a:latin typeface="Calibri Light" panose="020F0302020204030204" pitchFamily="34" charset="0"/>
                <a:cs typeface="Calibri Light" panose="020F0302020204030204" pitchFamily="34" charset="0"/>
              </a:rPr>
              <a:t>Søg straks lægehjælp, hvis du oplever en kraftig, vedvarende blødning, eller hvis du får et kraftigt slag mod mave, bryst eller hoved. Du skal også kontakte din læge, hvis du oplever blod i afføringen eller urinen eller kaster blod op.</a:t>
            </a:r>
          </a:p>
          <a:p>
            <a:pPr marL="309423" indent="-293095">
              <a:spcBef>
                <a:spcPts val="129"/>
              </a:spcBef>
              <a:buChar char="•"/>
              <a:tabLst>
                <a:tab pos="309423" algn="l"/>
                <a:tab pos="310239" algn="l"/>
              </a:tabLst>
            </a:pPr>
            <a:endParaRPr lang="da-DK" sz="1286" dirty="0">
              <a:solidFill>
                <a:schemeClr val="tx1"/>
              </a:solidFill>
              <a:latin typeface="Calibri Light" panose="020F0302020204030204" pitchFamily="34" charset="0"/>
              <a:cs typeface="Calibri Light" panose="020F0302020204030204" pitchFamily="34" charset="0"/>
            </a:endParaRPr>
          </a:p>
          <a:p>
            <a:pPr>
              <a:spcBef>
                <a:spcPts val="45"/>
              </a:spcBef>
            </a:pPr>
            <a:endParaRPr sz="1414" dirty="0">
              <a:latin typeface="Calibri Light" panose="020F0302020204030204" pitchFamily="34" charset="0"/>
              <a:cs typeface="Calibri Light" panose="020F0302020204030204" pitchFamily="34" charset="0"/>
            </a:endParaRPr>
          </a:p>
        </p:txBody>
      </p:sp>
      <p:sp>
        <p:nvSpPr>
          <p:cNvPr id="4" name="object 4"/>
          <p:cNvSpPr txBox="1"/>
          <p:nvPr/>
        </p:nvSpPr>
        <p:spPr>
          <a:xfrm>
            <a:off x="353957"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6</a:t>
            </a:r>
          </a:p>
        </p:txBody>
      </p:sp>
      <p:sp>
        <p:nvSpPr>
          <p:cNvPr id="6" name="object 6"/>
          <p:cNvSpPr/>
          <p:nvPr/>
        </p:nvSpPr>
        <p:spPr>
          <a:xfrm>
            <a:off x="370286"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25">
            <a:extLst>
              <a:ext uri="{FF2B5EF4-FFF2-40B4-BE49-F238E27FC236}">
                <a16:creationId xmlns:a16="http://schemas.microsoft.com/office/drawing/2014/main" id="{BEE27CCF-23BF-BF46-8DDC-DB252E70F62E}"/>
              </a:ext>
            </a:extLst>
          </p:cNvPr>
          <p:cNvSpPr/>
          <p:nvPr/>
        </p:nvSpPr>
        <p:spPr>
          <a:xfrm>
            <a:off x="689522" y="7633771"/>
            <a:ext cx="5256985" cy="391887"/>
          </a:xfrm>
          <a:custGeom>
            <a:avLst/>
            <a:gdLst/>
            <a:ahLst/>
            <a:cxnLst/>
            <a:rect l="l" t="t" r="r" b="b"/>
            <a:pathLst>
              <a:path w="4068445" h="2360295">
                <a:moveTo>
                  <a:pt x="108000" y="0"/>
                </a:moveTo>
                <a:lnTo>
                  <a:pt x="65960" y="8486"/>
                </a:lnTo>
                <a:lnTo>
                  <a:pt x="31630" y="31630"/>
                </a:lnTo>
                <a:lnTo>
                  <a:pt x="8486" y="65960"/>
                </a:lnTo>
                <a:lnTo>
                  <a:pt x="0" y="108000"/>
                </a:lnTo>
                <a:lnTo>
                  <a:pt x="0" y="2251697"/>
                </a:lnTo>
                <a:lnTo>
                  <a:pt x="8486" y="2293738"/>
                </a:lnTo>
                <a:lnTo>
                  <a:pt x="31630" y="2328067"/>
                </a:lnTo>
                <a:lnTo>
                  <a:pt x="65960" y="2351211"/>
                </a:lnTo>
                <a:lnTo>
                  <a:pt x="108000" y="2359698"/>
                </a:lnTo>
                <a:lnTo>
                  <a:pt x="3959999" y="2359698"/>
                </a:lnTo>
                <a:lnTo>
                  <a:pt x="4002040" y="2351211"/>
                </a:lnTo>
                <a:lnTo>
                  <a:pt x="4036369" y="2328067"/>
                </a:lnTo>
                <a:lnTo>
                  <a:pt x="4059513" y="2293738"/>
                </a:lnTo>
                <a:lnTo>
                  <a:pt x="4068000" y="2251697"/>
                </a:lnTo>
                <a:lnTo>
                  <a:pt x="4068000" y="108000"/>
                </a:lnTo>
                <a:lnTo>
                  <a:pt x="4059513" y="65960"/>
                </a:lnTo>
                <a:lnTo>
                  <a:pt x="4036369" y="31630"/>
                </a:lnTo>
                <a:lnTo>
                  <a:pt x="4002040" y="8486"/>
                </a:lnTo>
                <a:lnTo>
                  <a:pt x="3959999" y="0"/>
                </a:lnTo>
                <a:lnTo>
                  <a:pt x="108000" y="0"/>
                </a:lnTo>
                <a:close/>
              </a:path>
            </a:pathLst>
          </a:custGeom>
          <a:noFill/>
          <a:ln w="25400">
            <a:solidFill>
              <a:srgbClr val="5094B6"/>
            </a:solidFill>
          </a:ln>
        </p:spPr>
        <p:txBody>
          <a:bodyPr wrap="square" lIns="0" tIns="0" rIns="0" bIns="0" rtlCol="0" anchor="ctr"/>
          <a:lstStyle/>
          <a:p>
            <a:pPr marL="116340" marR="10613" algn="l">
              <a:lnSpc>
                <a:spcPct val="108300"/>
              </a:lnSpc>
            </a:pPr>
            <a:r>
              <a:rPr lang="da-DK" sz="1700" dirty="0">
                <a:solidFill>
                  <a:schemeClr val="tx1"/>
                </a:solidFill>
                <a:latin typeface="+mj-lt"/>
                <a:cs typeface="Calibri Light" panose="020F0302020204030204" pitchFamily="34" charset="0"/>
              </a:rPr>
              <a:t>Søg læge ved kraftig, vedvarende blødning</a:t>
            </a:r>
          </a:p>
        </p:txBody>
      </p:sp>
    </p:spTree>
    <p:extLst>
      <p:ext uri="{BB962C8B-B14F-4D97-AF65-F5344CB8AC3E}">
        <p14:creationId xmlns:p14="http://schemas.microsoft.com/office/powerpoint/2010/main" val="2116581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object 13"/>
          <p:cNvSpPr txBox="1"/>
          <p:nvPr/>
        </p:nvSpPr>
        <p:spPr>
          <a:xfrm>
            <a:off x="909385" y="1019718"/>
            <a:ext cx="5176974" cy="1914444"/>
          </a:xfrm>
          <a:prstGeom prst="rect">
            <a:avLst/>
          </a:prstGeom>
        </p:spPr>
        <p:txBody>
          <a:bodyPr vert="horz" wrap="square" lIns="0" tIns="16329" rIns="0" bIns="0" rtlCol="0">
            <a:spAutoFit/>
          </a:bodyPr>
          <a:lstStyle/>
          <a:p>
            <a:pPr marL="16328">
              <a:spcBef>
                <a:spcPts val="129"/>
              </a:spcBef>
            </a:pPr>
            <a:r>
              <a:rPr lang="da-DK" sz="1700" dirty="0">
                <a:solidFill>
                  <a:srgbClr val="5094B6"/>
                </a:solidFill>
                <a:latin typeface="+mj-lt"/>
                <a:cs typeface="Calibri Light" panose="020F0302020204030204" pitchFamily="34" charset="0"/>
              </a:rPr>
              <a:t>Husk din medicin</a:t>
            </a:r>
          </a:p>
          <a:p>
            <a:pPr marL="16328">
              <a:spcBef>
                <a:spcPts val="129"/>
              </a:spcBef>
            </a:pPr>
            <a:endParaRPr lang="da-DK" sz="1200" dirty="0">
              <a:solidFill>
                <a:srgbClr val="5094B6"/>
              </a:solidFill>
              <a:latin typeface="+mj-lt"/>
              <a:cs typeface="Calibri Light" panose="020F0302020204030204" pitchFamily="34" charset="0"/>
            </a:endParaRPr>
          </a:p>
          <a:p>
            <a:pPr marL="16328">
              <a:spcBef>
                <a:spcPts val="129"/>
              </a:spcBef>
            </a:pPr>
            <a:r>
              <a:rPr lang="da-DK" sz="1300" dirty="0">
                <a:solidFill>
                  <a:srgbClr val="231F20"/>
                </a:solidFill>
                <a:latin typeface="Calibri Light" panose="020F0302020204030204" pitchFamily="34" charset="0"/>
                <a:cs typeface="Calibri Light" panose="020F0302020204030204" pitchFamily="34" charset="0"/>
              </a:rPr>
              <a:t>Det er vigtigt, at du tager din blodfortyndende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 Der </a:t>
            </a:r>
            <a:r>
              <a:rPr sz="1300" dirty="0" err="1">
                <a:solidFill>
                  <a:srgbClr val="231F20"/>
                </a:solidFill>
                <a:latin typeface="Calibri Light" panose="020F0302020204030204" pitchFamily="34" charset="0"/>
                <a:cs typeface="Calibri Light" panose="020F0302020204030204" pitchFamily="34" charset="0"/>
              </a:rPr>
              <a:t>findes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række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værktøjer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som</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kan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hjælpe</a:t>
            </a:r>
            <a:r>
              <a:rPr sz="1300" dirty="0">
                <a:solidFill>
                  <a:srgbClr val="231F20"/>
                </a:solidFill>
                <a:latin typeface="Calibri Light" panose="020F0302020204030204" pitchFamily="34" charset="0"/>
                <a:cs typeface="Calibri Light" panose="020F0302020204030204" pitchFamily="34" charset="0"/>
              </a:rPr>
              <a:t> dig med at </a:t>
            </a:r>
            <a:r>
              <a:rPr sz="1300" dirty="0" err="1">
                <a:solidFill>
                  <a:srgbClr val="231F20"/>
                </a:solidFill>
                <a:latin typeface="Calibri Light" panose="020F0302020204030204" pitchFamily="34" charset="0"/>
                <a:cs typeface="Calibri Light" panose="020F0302020204030204" pitchFamily="34" charset="0"/>
              </a:rPr>
              <a:t>huske</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din </a:t>
            </a:r>
            <a:r>
              <a:rPr sz="1300" dirty="0" err="1">
                <a:solidFill>
                  <a:srgbClr val="231F20"/>
                </a:solidFill>
                <a:latin typeface="Calibri Light" panose="020F0302020204030204" pitchFamily="34" charset="0"/>
                <a:cs typeface="Calibri Light" panose="020F0302020204030204" pitchFamily="34" charset="0"/>
              </a:rPr>
              <a:t>medicin</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26"/>
              </a:spcBef>
            </a:pPr>
            <a:endParaRPr sz="1300" dirty="0">
              <a:latin typeface="Calibri Light" panose="020F0302020204030204" pitchFamily="34" charset="0"/>
              <a:cs typeface="Calibri Light" panose="020F0302020204030204" pitchFamily="34" charset="0"/>
            </a:endParaRPr>
          </a:p>
          <a:p>
            <a:pPr marL="309423" indent="-293095">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Sæt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alarm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din </a:t>
            </a:r>
            <a:r>
              <a:rPr sz="1300" dirty="0" err="1">
                <a:solidFill>
                  <a:srgbClr val="231F20"/>
                </a:solidFill>
                <a:latin typeface="Calibri Light" panose="020F0302020204030204" pitchFamily="34" charset="0"/>
                <a:cs typeface="Calibri Light" panose="020F0302020204030204" pitchFamily="34" charset="0"/>
              </a:rPr>
              <a:t>telefon</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Brug </a:t>
            </a:r>
            <a:r>
              <a:rPr sz="1300" dirty="0" err="1">
                <a:solidFill>
                  <a:srgbClr val="231F20"/>
                </a:solidFill>
                <a:latin typeface="Calibri Light" panose="020F0302020204030204" pitchFamily="34" charset="0"/>
                <a:cs typeface="Calibri Light" panose="020F0302020204030204" pitchFamily="34" charset="0"/>
              </a:rPr>
              <a:t>en</a:t>
            </a:r>
            <a:r>
              <a:rPr sz="1300" dirty="0">
                <a:solidFill>
                  <a:srgbClr val="231F20"/>
                </a:solidFill>
                <a:latin typeface="Calibri Light" panose="020F0302020204030204" pitchFamily="34" charset="0"/>
                <a:cs typeface="Calibri Light" panose="020F0302020204030204" pitchFamily="34" charset="0"/>
              </a:rPr>
              <a:t> app (</a:t>
            </a:r>
            <a:r>
              <a:rPr sz="1300" dirty="0" err="1">
                <a:solidFill>
                  <a:srgbClr val="231F20"/>
                </a:solidFill>
                <a:latin typeface="Calibri Light" panose="020F0302020204030204" pitchFamily="34" charset="0"/>
                <a:cs typeface="Calibri Light" panose="020F0302020204030204" pitchFamily="34" charset="0"/>
              </a:rPr>
              <a:t>fx</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apotekets</a:t>
            </a:r>
            <a:r>
              <a:rPr sz="1300" dirty="0">
                <a:solidFill>
                  <a:srgbClr val="231F20"/>
                </a:solidFill>
                <a:latin typeface="Calibri Light" panose="020F0302020204030204" pitchFamily="34" charset="0"/>
                <a:cs typeface="Calibri Light" panose="020F0302020204030204" pitchFamily="34" charset="0"/>
              </a:rPr>
              <a:t> app </a:t>
            </a:r>
            <a:r>
              <a:rPr sz="1300" dirty="0" err="1">
                <a:solidFill>
                  <a:srgbClr val="231F20"/>
                </a:solidFill>
                <a:latin typeface="Calibri Light" panose="020F0302020204030204" pitchFamily="34" charset="0"/>
                <a:cs typeface="Calibri Light" panose="020F0302020204030204" pitchFamily="34" charset="0"/>
              </a:rPr>
              <a:t>Medicinhusker</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Brug </a:t>
            </a:r>
            <a:r>
              <a:rPr sz="1300" dirty="0" err="1">
                <a:solidFill>
                  <a:srgbClr val="231F20"/>
                </a:solidFill>
                <a:latin typeface="Calibri Light" panose="020F0302020204030204" pitchFamily="34" charset="0"/>
                <a:cs typeface="Calibri Light" panose="020F0302020204030204" pitchFamily="34" charset="0"/>
              </a:rPr>
              <a:t>doseringsæsker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t>
            </a:r>
            <a:r>
              <a:rPr sz="1300" dirty="0" err="1">
                <a:solidFill>
                  <a:srgbClr val="231F20"/>
                </a:solidFill>
                <a:latin typeface="Calibri Light" panose="020F0302020204030204" pitchFamily="34" charset="0"/>
                <a:cs typeface="Calibri Light" panose="020F0302020204030204" pitchFamily="34" charset="0"/>
              </a:rPr>
              <a:t>holde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styr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medicinen</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14" name="object 14"/>
          <p:cNvSpPr txBox="1"/>
          <p:nvPr/>
        </p:nvSpPr>
        <p:spPr>
          <a:xfrm>
            <a:off x="909384" y="8286552"/>
            <a:ext cx="5110843" cy="416598"/>
          </a:xfrm>
          <a:prstGeom prst="rect">
            <a:avLst/>
          </a:prstGeom>
        </p:spPr>
        <p:txBody>
          <a:bodyPr vert="horz" wrap="square" lIns="0" tIns="16329" rIns="0" bIns="0" rtlCol="0">
            <a:spAutoFit/>
          </a:bodyPr>
          <a:lstStyle/>
          <a:p>
            <a:pPr marL="16328">
              <a:spcBef>
                <a:spcPts val="129"/>
              </a:spcBef>
            </a:pPr>
            <a:r>
              <a:rPr lang="da-DK" sz="1300">
                <a:solidFill>
                  <a:srgbClr val="231F20"/>
                </a:solidFill>
                <a:latin typeface="Calibri Light" panose="020F0302020204030204" pitchFamily="34" charset="0"/>
                <a:cs typeface="Calibri Light" panose="020F0302020204030204" pitchFamily="34" charset="0"/>
              </a:rPr>
              <a:t>Valget af blodfortyndende medicin foregår altid i samråd med en læge. </a:t>
            </a:r>
            <a:r>
              <a:rPr sz="1300">
                <a:solidFill>
                  <a:srgbClr val="231F20"/>
                </a:solidFill>
                <a:latin typeface="Calibri Light" panose="020F0302020204030204" pitchFamily="34" charset="0"/>
                <a:cs typeface="Calibri Light" panose="020F0302020204030204" pitchFamily="34" charset="0"/>
              </a:rPr>
              <a:t>I det følgende kan du læse mere om forskellige typer </a:t>
            </a:r>
            <a:r>
              <a:rPr sz="1300" err="1">
                <a:solidFill>
                  <a:srgbClr val="231F20"/>
                </a:solidFill>
                <a:latin typeface="Calibri Light" panose="020F0302020204030204" pitchFamily="34" charset="0"/>
                <a:cs typeface="Calibri Light" panose="020F0302020204030204" pitchFamily="34" charset="0"/>
              </a:rPr>
              <a:t>af</a:t>
            </a:r>
            <a:r>
              <a:rPr sz="1300">
                <a:solidFill>
                  <a:srgbClr val="231F20"/>
                </a:solidFill>
                <a:latin typeface="Calibri Light" panose="020F0302020204030204" pitchFamily="34" charset="0"/>
                <a:cs typeface="Calibri Light" panose="020F0302020204030204" pitchFamily="34" charset="0"/>
              </a:rPr>
              <a:t> </a:t>
            </a:r>
            <a:r>
              <a:rPr lang="da-DK" sz="1300">
                <a:solidFill>
                  <a:srgbClr val="231F20"/>
                </a:solidFill>
                <a:latin typeface="Calibri Light" panose="020F0302020204030204" pitchFamily="34" charset="0"/>
                <a:cs typeface="Calibri Light" panose="020F0302020204030204" pitchFamily="34" charset="0"/>
              </a:rPr>
              <a:t>blodfortyndende medicin.</a:t>
            </a:r>
            <a:endParaRPr sz="1300">
              <a:latin typeface="Calibri Light" panose="020F0302020204030204" pitchFamily="34" charset="0"/>
              <a:cs typeface="Calibri Light" panose="020F0302020204030204" pitchFamily="34" charset="0"/>
            </a:endParaRPr>
          </a:p>
        </p:txBody>
      </p:sp>
      <p:sp>
        <p:nvSpPr>
          <p:cNvPr id="15" name="object 15"/>
          <p:cNvSpPr/>
          <p:nvPr/>
        </p:nvSpPr>
        <p:spPr>
          <a:xfrm>
            <a:off x="2409917" y="5749932"/>
            <a:ext cx="1116874" cy="1199334"/>
          </a:xfrm>
          <a:custGeom>
            <a:avLst/>
            <a:gdLst/>
            <a:ahLst/>
            <a:cxnLst/>
            <a:rect l="l" t="t" r="r" b="b"/>
            <a:pathLst>
              <a:path w="868680" h="932814">
                <a:moveTo>
                  <a:pt x="175069" y="23990"/>
                </a:moveTo>
                <a:lnTo>
                  <a:pt x="172821" y="14655"/>
                </a:lnTo>
                <a:lnTo>
                  <a:pt x="166662" y="7023"/>
                </a:lnTo>
                <a:lnTo>
                  <a:pt x="157543" y="1892"/>
                </a:lnTo>
                <a:lnTo>
                  <a:pt x="146354" y="0"/>
                </a:lnTo>
                <a:lnTo>
                  <a:pt x="135191" y="1892"/>
                </a:lnTo>
                <a:lnTo>
                  <a:pt x="126072" y="7023"/>
                </a:lnTo>
                <a:lnTo>
                  <a:pt x="119926" y="14655"/>
                </a:lnTo>
                <a:lnTo>
                  <a:pt x="117665" y="23990"/>
                </a:lnTo>
                <a:lnTo>
                  <a:pt x="117665" y="104190"/>
                </a:lnTo>
                <a:lnTo>
                  <a:pt x="119926" y="113525"/>
                </a:lnTo>
                <a:lnTo>
                  <a:pt x="126072" y="121145"/>
                </a:lnTo>
                <a:lnTo>
                  <a:pt x="135191" y="126263"/>
                </a:lnTo>
                <a:lnTo>
                  <a:pt x="146354" y="128143"/>
                </a:lnTo>
                <a:lnTo>
                  <a:pt x="157543" y="126263"/>
                </a:lnTo>
                <a:lnTo>
                  <a:pt x="166662" y="121145"/>
                </a:lnTo>
                <a:lnTo>
                  <a:pt x="172821" y="113525"/>
                </a:lnTo>
                <a:lnTo>
                  <a:pt x="175069" y="104190"/>
                </a:lnTo>
                <a:lnTo>
                  <a:pt x="175069" y="23990"/>
                </a:lnTo>
                <a:close/>
              </a:path>
              <a:path w="868680" h="932814">
                <a:moveTo>
                  <a:pt x="346405" y="418706"/>
                </a:moveTo>
                <a:lnTo>
                  <a:pt x="294182" y="418706"/>
                </a:lnTo>
                <a:lnTo>
                  <a:pt x="287528" y="431711"/>
                </a:lnTo>
                <a:lnTo>
                  <a:pt x="278561" y="443865"/>
                </a:lnTo>
                <a:lnTo>
                  <a:pt x="239153" y="474903"/>
                </a:lnTo>
                <a:lnTo>
                  <a:pt x="198945" y="492963"/>
                </a:lnTo>
                <a:lnTo>
                  <a:pt x="198945" y="544017"/>
                </a:lnTo>
                <a:lnTo>
                  <a:pt x="222072" y="536168"/>
                </a:lnTo>
                <a:lnTo>
                  <a:pt x="243636" y="526453"/>
                </a:lnTo>
                <a:lnTo>
                  <a:pt x="263639" y="514858"/>
                </a:lnTo>
                <a:lnTo>
                  <a:pt x="282054" y="501370"/>
                </a:lnTo>
                <a:lnTo>
                  <a:pt x="282054" y="713359"/>
                </a:lnTo>
                <a:lnTo>
                  <a:pt x="346405" y="713359"/>
                </a:lnTo>
                <a:lnTo>
                  <a:pt x="346405" y="418706"/>
                </a:lnTo>
                <a:close/>
              </a:path>
              <a:path w="868680" h="932814">
                <a:moveTo>
                  <a:pt x="366890" y="23990"/>
                </a:moveTo>
                <a:lnTo>
                  <a:pt x="364629" y="14655"/>
                </a:lnTo>
                <a:lnTo>
                  <a:pt x="358470" y="7023"/>
                </a:lnTo>
                <a:lnTo>
                  <a:pt x="349351" y="1892"/>
                </a:lnTo>
                <a:lnTo>
                  <a:pt x="338188" y="0"/>
                </a:lnTo>
                <a:lnTo>
                  <a:pt x="327012" y="1892"/>
                </a:lnTo>
                <a:lnTo>
                  <a:pt x="317893" y="7023"/>
                </a:lnTo>
                <a:lnTo>
                  <a:pt x="311746" y="14655"/>
                </a:lnTo>
                <a:lnTo>
                  <a:pt x="309499" y="23990"/>
                </a:lnTo>
                <a:lnTo>
                  <a:pt x="309499" y="104190"/>
                </a:lnTo>
                <a:lnTo>
                  <a:pt x="311746" y="113525"/>
                </a:lnTo>
                <a:lnTo>
                  <a:pt x="317893" y="121145"/>
                </a:lnTo>
                <a:lnTo>
                  <a:pt x="327012" y="126263"/>
                </a:lnTo>
                <a:lnTo>
                  <a:pt x="338188" y="128143"/>
                </a:lnTo>
                <a:lnTo>
                  <a:pt x="349351" y="126263"/>
                </a:lnTo>
                <a:lnTo>
                  <a:pt x="358470" y="121145"/>
                </a:lnTo>
                <a:lnTo>
                  <a:pt x="364629" y="113525"/>
                </a:lnTo>
                <a:lnTo>
                  <a:pt x="366890" y="104190"/>
                </a:lnTo>
                <a:lnTo>
                  <a:pt x="366890" y="23990"/>
                </a:lnTo>
                <a:close/>
              </a:path>
              <a:path w="868680" h="932814">
                <a:moveTo>
                  <a:pt x="558698" y="23990"/>
                </a:moveTo>
                <a:lnTo>
                  <a:pt x="556450" y="14655"/>
                </a:lnTo>
                <a:lnTo>
                  <a:pt x="550291" y="7023"/>
                </a:lnTo>
                <a:lnTo>
                  <a:pt x="541172" y="1892"/>
                </a:lnTo>
                <a:lnTo>
                  <a:pt x="530009" y="0"/>
                </a:lnTo>
                <a:lnTo>
                  <a:pt x="518845" y="1892"/>
                </a:lnTo>
                <a:lnTo>
                  <a:pt x="509714" y="7023"/>
                </a:lnTo>
                <a:lnTo>
                  <a:pt x="503555" y="14655"/>
                </a:lnTo>
                <a:lnTo>
                  <a:pt x="501294" y="23990"/>
                </a:lnTo>
                <a:lnTo>
                  <a:pt x="501294" y="104190"/>
                </a:lnTo>
                <a:lnTo>
                  <a:pt x="503555" y="113525"/>
                </a:lnTo>
                <a:lnTo>
                  <a:pt x="509714" y="121145"/>
                </a:lnTo>
                <a:lnTo>
                  <a:pt x="518845" y="126263"/>
                </a:lnTo>
                <a:lnTo>
                  <a:pt x="530009" y="128143"/>
                </a:lnTo>
                <a:lnTo>
                  <a:pt x="541172" y="126263"/>
                </a:lnTo>
                <a:lnTo>
                  <a:pt x="550291" y="121145"/>
                </a:lnTo>
                <a:lnTo>
                  <a:pt x="556450" y="113525"/>
                </a:lnTo>
                <a:lnTo>
                  <a:pt x="558698" y="104190"/>
                </a:lnTo>
                <a:lnTo>
                  <a:pt x="558698" y="23990"/>
                </a:lnTo>
                <a:close/>
              </a:path>
              <a:path w="868680" h="932814">
                <a:moveTo>
                  <a:pt x="669251" y="614883"/>
                </a:moveTo>
                <a:lnTo>
                  <a:pt x="661809" y="575500"/>
                </a:lnTo>
                <a:lnTo>
                  <a:pt x="639483" y="544207"/>
                </a:lnTo>
                <a:lnTo>
                  <a:pt x="606450" y="523798"/>
                </a:lnTo>
                <a:lnTo>
                  <a:pt x="566902" y="516991"/>
                </a:lnTo>
                <a:lnTo>
                  <a:pt x="555726" y="517588"/>
                </a:lnTo>
                <a:lnTo>
                  <a:pt x="544677" y="519353"/>
                </a:lnTo>
                <a:lnTo>
                  <a:pt x="533755" y="522300"/>
                </a:lnTo>
                <a:lnTo>
                  <a:pt x="522947" y="526402"/>
                </a:lnTo>
                <a:lnTo>
                  <a:pt x="533006" y="476542"/>
                </a:lnTo>
                <a:lnTo>
                  <a:pt x="654367" y="476542"/>
                </a:lnTo>
                <a:lnTo>
                  <a:pt x="654367" y="423913"/>
                </a:lnTo>
                <a:lnTo>
                  <a:pt x="484225" y="423913"/>
                </a:lnTo>
                <a:lnTo>
                  <a:pt x="451269" y="576643"/>
                </a:lnTo>
                <a:lnTo>
                  <a:pt x="503491" y="583247"/>
                </a:lnTo>
                <a:lnTo>
                  <a:pt x="514832" y="573874"/>
                </a:lnTo>
                <a:lnTo>
                  <a:pt x="526884" y="567194"/>
                </a:lnTo>
                <a:lnTo>
                  <a:pt x="539661" y="563181"/>
                </a:lnTo>
                <a:lnTo>
                  <a:pt x="553148" y="561835"/>
                </a:lnTo>
                <a:lnTo>
                  <a:pt x="563740" y="562686"/>
                </a:lnTo>
                <a:lnTo>
                  <a:pt x="599617" y="592226"/>
                </a:lnTo>
                <a:lnTo>
                  <a:pt x="603084" y="615873"/>
                </a:lnTo>
                <a:lnTo>
                  <a:pt x="602208" y="629386"/>
                </a:lnTo>
                <a:lnTo>
                  <a:pt x="581748" y="665264"/>
                </a:lnTo>
                <a:lnTo>
                  <a:pt x="555002" y="673328"/>
                </a:lnTo>
                <a:lnTo>
                  <a:pt x="546430" y="672642"/>
                </a:lnTo>
                <a:lnTo>
                  <a:pt x="513029" y="649135"/>
                </a:lnTo>
                <a:lnTo>
                  <a:pt x="507619" y="632091"/>
                </a:lnTo>
                <a:lnTo>
                  <a:pt x="443471" y="637895"/>
                </a:lnTo>
                <a:lnTo>
                  <a:pt x="465328" y="684695"/>
                </a:lnTo>
                <a:lnTo>
                  <a:pt x="512102" y="712901"/>
                </a:lnTo>
                <a:lnTo>
                  <a:pt x="554316" y="718350"/>
                </a:lnTo>
                <a:lnTo>
                  <a:pt x="581799" y="715924"/>
                </a:lnTo>
                <a:lnTo>
                  <a:pt x="627240" y="696518"/>
                </a:lnTo>
                <a:lnTo>
                  <a:pt x="655713" y="664832"/>
                </a:lnTo>
                <a:lnTo>
                  <a:pt x="667740" y="632510"/>
                </a:lnTo>
                <a:lnTo>
                  <a:pt x="669251" y="614883"/>
                </a:lnTo>
                <a:close/>
              </a:path>
              <a:path w="868680" h="932814">
                <a:moveTo>
                  <a:pt x="750493" y="23990"/>
                </a:moveTo>
                <a:lnTo>
                  <a:pt x="748245" y="14655"/>
                </a:lnTo>
                <a:lnTo>
                  <a:pt x="742099" y="7023"/>
                </a:lnTo>
                <a:lnTo>
                  <a:pt x="732993" y="1892"/>
                </a:lnTo>
                <a:lnTo>
                  <a:pt x="721829" y="0"/>
                </a:lnTo>
                <a:lnTo>
                  <a:pt x="710653" y="1892"/>
                </a:lnTo>
                <a:lnTo>
                  <a:pt x="701522" y="7023"/>
                </a:lnTo>
                <a:lnTo>
                  <a:pt x="695375" y="14655"/>
                </a:lnTo>
                <a:lnTo>
                  <a:pt x="693115" y="23990"/>
                </a:lnTo>
                <a:lnTo>
                  <a:pt x="693115" y="104190"/>
                </a:lnTo>
                <a:lnTo>
                  <a:pt x="695375" y="113525"/>
                </a:lnTo>
                <a:lnTo>
                  <a:pt x="701522" y="121145"/>
                </a:lnTo>
                <a:lnTo>
                  <a:pt x="710653" y="126263"/>
                </a:lnTo>
                <a:lnTo>
                  <a:pt x="721829" y="128143"/>
                </a:lnTo>
                <a:lnTo>
                  <a:pt x="732993" y="126263"/>
                </a:lnTo>
                <a:lnTo>
                  <a:pt x="742099" y="121145"/>
                </a:lnTo>
                <a:lnTo>
                  <a:pt x="748245" y="113525"/>
                </a:lnTo>
                <a:lnTo>
                  <a:pt x="750493" y="104190"/>
                </a:lnTo>
                <a:lnTo>
                  <a:pt x="750493" y="23990"/>
                </a:lnTo>
                <a:close/>
              </a:path>
              <a:path w="868680" h="932814">
                <a:moveTo>
                  <a:pt x="868172" y="131876"/>
                </a:moveTo>
                <a:lnTo>
                  <a:pt x="862850" y="105486"/>
                </a:lnTo>
                <a:lnTo>
                  <a:pt x="848321" y="83934"/>
                </a:lnTo>
                <a:lnTo>
                  <a:pt x="826770" y="69405"/>
                </a:lnTo>
                <a:lnTo>
                  <a:pt x="800366" y="64084"/>
                </a:lnTo>
                <a:lnTo>
                  <a:pt x="767448" y="64084"/>
                </a:lnTo>
                <a:lnTo>
                  <a:pt x="767448" y="104190"/>
                </a:lnTo>
                <a:lnTo>
                  <a:pt x="763866" y="120091"/>
                </a:lnTo>
                <a:lnTo>
                  <a:pt x="754075" y="133096"/>
                </a:lnTo>
                <a:lnTo>
                  <a:pt x="753948" y="133184"/>
                </a:lnTo>
                <a:lnTo>
                  <a:pt x="753948" y="313245"/>
                </a:lnTo>
                <a:lnTo>
                  <a:pt x="753948" y="821042"/>
                </a:lnTo>
                <a:lnTo>
                  <a:pt x="114211" y="821042"/>
                </a:lnTo>
                <a:lnTo>
                  <a:pt x="114211" y="313245"/>
                </a:lnTo>
                <a:lnTo>
                  <a:pt x="753948" y="313245"/>
                </a:lnTo>
                <a:lnTo>
                  <a:pt x="753948" y="133184"/>
                </a:lnTo>
                <a:lnTo>
                  <a:pt x="739571" y="141871"/>
                </a:lnTo>
                <a:lnTo>
                  <a:pt x="721829" y="145097"/>
                </a:lnTo>
                <a:lnTo>
                  <a:pt x="704062" y="141871"/>
                </a:lnTo>
                <a:lnTo>
                  <a:pt x="689533" y="133096"/>
                </a:lnTo>
                <a:lnTo>
                  <a:pt x="679729" y="120091"/>
                </a:lnTo>
                <a:lnTo>
                  <a:pt x="676135" y="104190"/>
                </a:lnTo>
                <a:lnTo>
                  <a:pt x="676135" y="64084"/>
                </a:lnTo>
                <a:lnTo>
                  <a:pt x="575640" y="64084"/>
                </a:lnTo>
                <a:lnTo>
                  <a:pt x="575640" y="104190"/>
                </a:lnTo>
                <a:lnTo>
                  <a:pt x="572046" y="120091"/>
                </a:lnTo>
                <a:lnTo>
                  <a:pt x="562267" y="133096"/>
                </a:lnTo>
                <a:lnTo>
                  <a:pt x="547751" y="141871"/>
                </a:lnTo>
                <a:lnTo>
                  <a:pt x="530009" y="145097"/>
                </a:lnTo>
                <a:lnTo>
                  <a:pt x="512241" y="141871"/>
                </a:lnTo>
                <a:lnTo>
                  <a:pt x="497725" y="133096"/>
                </a:lnTo>
                <a:lnTo>
                  <a:pt x="487934" y="120091"/>
                </a:lnTo>
                <a:lnTo>
                  <a:pt x="484339" y="104190"/>
                </a:lnTo>
                <a:lnTo>
                  <a:pt x="484339" y="64084"/>
                </a:lnTo>
                <a:lnTo>
                  <a:pt x="383806" y="64084"/>
                </a:lnTo>
                <a:lnTo>
                  <a:pt x="383806" y="104190"/>
                </a:lnTo>
                <a:lnTo>
                  <a:pt x="380225" y="120091"/>
                </a:lnTo>
                <a:lnTo>
                  <a:pt x="370433" y="133096"/>
                </a:lnTo>
                <a:lnTo>
                  <a:pt x="355930" y="141871"/>
                </a:lnTo>
                <a:lnTo>
                  <a:pt x="338175" y="145097"/>
                </a:lnTo>
                <a:lnTo>
                  <a:pt x="320433" y="141871"/>
                </a:lnTo>
                <a:lnTo>
                  <a:pt x="305917" y="133096"/>
                </a:lnTo>
                <a:lnTo>
                  <a:pt x="296125" y="120091"/>
                </a:lnTo>
                <a:lnTo>
                  <a:pt x="292531" y="104190"/>
                </a:lnTo>
                <a:lnTo>
                  <a:pt x="292531" y="64084"/>
                </a:lnTo>
                <a:lnTo>
                  <a:pt x="192024" y="64084"/>
                </a:lnTo>
                <a:lnTo>
                  <a:pt x="192024" y="104190"/>
                </a:lnTo>
                <a:lnTo>
                  <a:pt x="188429" y="120091"/>
                </a:lnTo>
                <a:lnTo>
                  <a:pt x="178638" y="133096"/>
                </a:lnTo>
                <a:lnTo>
                  <a:pt x="164122" y="141871"/>
                </a:lnTo>
                <a:lnTo>
                  <a:pt x="146354" y="145097"/>
                </a:lnTo>
                <a:lnTo>
                  <a:pt x="128612" y="141871"/>
                </a:lnTo>
                <a:lnTo>
                  <a:pt x="114109" y="133096"/>
                </a:lnTo>
                <a:lnTo>
                  <a:pt x="104317" y="120091"/>
                </a:lnTo>
                <a:lnTo>
                  <a:pt x="100723" y="104190"/>
                </a:lnTo>
                <a:lnTo>
                  <a:pt x="100723" y="64084"/>
                </a:lnTo>
                <a:lnTo>
                  <a:pt x="67805" y="64084"/>
                </a:lnTo>
                <a:lnTo>
                  <a:pt x="41414" y="69405"/>
                </a:lnTo>
                <a:lnTo>
                  <a:pt x="19862" y="83934"/>
                </a:lnTo>
                <a:lnTo>
                  <a:pt x="5334" y="105486"/>
                </a:lnTo>
                <a:lnTo>
                  <a:pt x="0" y="131876"/>
                </a:lnTo>
                <a:lnTo>
                  <a:pt x="0" y="864463"/>
                </a:lnTo>
                <a:lnTo>
                  <a:pt x="5334" y="890854"/>
                </a:lnTo>
                <a:lnTo>
                  <a:pt x="19862" y="912406"/>
                </a:lnTo>
                <a:lnTo>
                  <a:pt x="41414" y="926934"/>
                </a:lnTo>
                <a:lnTo>
                  <a:pt x="67805" y="932268"/>
                </a:lnTo>
                <a:lnTo>
                  <a:pt x="800366" y="932268"/>
                </a:lnTo>
                <a:lnTo>
                  <a:pt x="826770" y="926934"/>
                </a:lnTo>
                <a:lnTo>
                  <a:pt x="848321" y="912406"/>
                </a:lnTo>
                <a:lnTo>
                  <a:pt x="862850" y="890854"/>
                </a:lnTo>
                <a:lnTo>
                  <a:pt x="868172" y="864463"/>
                </a:lnTo>
                <a:lnTo>
                  <a:pt x="868172" y="821042"/>
                </a:lnTo>
                <a:lnTo>
                  <a:pt x="868172" y="313245"/>
                </a:lnTo>
                <a:lnTo>
                  <a:pt x="868172" y="145097"/>
                </a:lnTo>
                <a:lnTo>
                  <a:pt x="868172" y="131876"/>
                </a:lnTo>
                <a:close/>
              </a:path>
            </a:pathLst>
          </a:custGeom>
          <a:solidFill>
            <a:srgbClr val="FFFFFF"/>
          </a:solidFill>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34" name="object 34"/>
          <p:cNvSpPr txBox="1"/>
          <p:nvPr/>
        </p:nvSpPr>
        <p:spPr>
          <a:xfrm>
            <a:off x="909384" y="9312085"/>
            <a:ext cx="1757616"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Din medicinske behandling</a:t>
            </a:r>
          </a:p>
        </p:txBody>
      </p:sp>
      <p:sp>
        <p:nvSpPr>
          <p:cNvPr id="35" name="object 35"/>
          <p:cNvSpPr txBox="1"/>
          <p:nvPr/>
        </p:nvSpPr>
        <p:spPr>
          <a:xfrm>
            <a:off x="6380992"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7</a:t>
            </a:r>
          </a:p>
        </p:txBody>
      </p:sp>
      <p:sp>
        <p:nvSpPr>
          <p:cNvPr id="36" name="object 36"/>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38" name="Grafik 37">
            <a:extLst>
              <a:ext uri="{FF2B5EF4-FFF2-40B4-BE49-F238E27FC236}">
                <a16:creationId xmlns:a16="http://schemas.microsoft.com/office/drawing/2014/main" id="{91CEF4B0-67E5-F24E-A162-114BF892DA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01802" y="3465393"/>
            <a:ext cx="2729442" cy="434911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object 23"/>
          <p:cNvSpPr txBox="1"/>
          <p:nvPr/>
        </p:nvSpPr>
        <p:spPr>
          <a:xfrm>
            <a:off x="855646" y="2555771"/>
            <a:ext cx="4847792" cy="1659885"/>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Apixiban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lang="da-DK" sz="1300" dirty="0">
              <a:latin typeface="Calibri Light" panose="020F0302020204030204" pitchFamily="34" charset="0"/>
              <a:cs typeface="Calibri Light" panose="020F0302020204030204" pitchFamily="34" charset="0"/>
            </a:endParaRPr>
          </a:p>
          <a:p>
            <a:pPr>
              <a:spcBef>
                <a:spcPts val="13"/>
              </a:spcBef>
            </a:pPr>
            <a:endParaRPr lang="da-DK" sz="9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6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2" name="object 2"/>
          <p:cNvSpPr txBox="1"/>
          <p:nvPr/>
        </p:nvSpPr>
        <p:spPr>
          <a:xfrm>
            <a:off x="833141" y="4628331"/>
            <a:ext cx="4591877" cy="278099"/>
          </a:xfrm>
          <a:prstGeom prst="rect">
            <a:avLst/>
          </a:prstGeom>
        </p:spPr>
        <p:txBody>
          <a:bodyPr vert="horz" wrap="square" lIns="0" tIns="16329" rIns="0" bIns="0" rtlCol="0">
            <a:spAutoFit/>
          </a:bodyPr>
          <a:lstStyle/>
          <a:p>
            <a:pPr marL="16328">
              <a:spcBef>
                <a:spcPts val="129"/>
              </a:spcBef>
            </a:pPr>
            <a:r>
              <a:rPr lang="da-DK" sz="1700" dirty="0" err="1">
                <a:solidFill>
                  <a:srgbClr val="5094B6"/>
                </a:solidFill>
                <a:latin typeface="+mj-lt"/>
                <a:cs typeface="Calibri Light" panose="020F0302020204030204" pitchFamily="34" charset="0"/>
              </a:rPr>
              <a:t>Rivaroxaban</a:t>
            </a:r>
            <a:r>
              <a:rPr lang="da-DK" sz="1700" dirty="0">
                <a:solidFill>
                  <a:srgbClr val="5094B6"/>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p:txBody>
      </p:sp>
      <p:sp>
        <p:nvSpPr>
          <p:cNvPr id="3" name="object 3"/>
          <p:cNvSpPr txBox="1"/>
          <p:nvPr/>
        </p:nvSpPr>
        <p:spPr>
          <a:xfrm>
            <a:off x="842939" y="5020008"/>
            <a:ext cx="1740365" cy="216543"/>
          </a:xfrm>
          <a:prstGeom prst="rect">
            <a:avLst/>
          </a:prstGeom>
        </p:spPr>
        <p:txBody>
          <a:bodyPr vert="horz" wrap="square" lIns="0" tIns="16329" rIns="0" bIns="0" rtlCol="0">
            <a:spAutoFit/>
          </a:bodyPr>
          <a:lstStyle/>
          <a:p>
            <a:pPr marL="16328">
              <a:spcBef>
                <a:spcPts val="129"/>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p:txBody>
      </p:sp>
      <p:sp>
        <p:nvSpPr>
          <p:cNvPr id="4" name="object 4"/>
          <p:cNvSpPr txBox="1"/>
          <p:nvPr/>
        </p:nvSpPr>
        <p:spPr>
          <a:xfrm>
            <a:off x="833142" y="5297803"/>
            <a:ext cx="1957482" cy="1510303"/>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Blødninger</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Kvalme</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Mavesmerter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diarré</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Svimmelhed</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Hovedpine</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Smerter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arme</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og</a:t>
            </a:r>
            <a:r>
              <a:rPr sz="1300" dirty="0">
                <a:solidFill>
                  <a:srgbClr val="231F20"/>
                </a:solidFill>
                <a:latin typeface="Calibri Light" panose="020F0302020204030204" pitchFamily="34" charset="0"/>
                <a:cs typeface="Calibri Light" panose="020F0302020204030204" pitchFamily="34" charset="0"/>
              </a:rPr>
              <a:t> ben.</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Træthed</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5" name="object 5"/>
          <p:cNvSpPr txBox="1"/>
          <p:nvPr/>
        </p:nvSpPr>
        <p:spPr>
          <a:xfrm>
            <a:off x="842939" y="7325121"/>
            <a:ext cx="4938758" cy="1498880"/>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sammen</a:t>
            </a:r>
            <a:r>
              <a:rPr sz="1300" dirty="0">
                <a:solidFill>
                  <a:srgbClr val="231F20"/>
                </a:solidFill>
                <a:latin typeface="Calibri Light" panose="020F0302020204030204" pitchFamily="34" charset="0"/>
                <a:cs typeface="Calibri Light" panose="020F0302020204030204" pitchFamily="34" charset="0"/>
              </a:rPr>
              <a:t> med mad.</a:t>
            </a:r>
            <a:endParaRPr sz="1300" dirty="0">
              <a:latin typeface="Calibri Light" panose="020F0302020204030204" pitchFamily="34" charset="0"/>
              <a:cs typeface="Calibri Light" panose="020F0302020204030204" pitchFamily="34" charset="0"/>
            </a:endParaRPr>
          </a:p>
          <a:p>
            <a:pPr marL="16328">
              <a:spcBef>
                <a:spcPts val="129"/>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Rivaroxaban</a:t>
            </a:r>
            <a:r>
              <a:rPr lang="da-DK"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12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7" name="object 7"/>
          <p:cNvSpPr/>
          <p:nvPr/>
        </p:nvSpPr>
        <p:spPr>
          <a:xfrm>
            <a:off x="695117" y="4550213"/>
            <a:ext cx="5498283" cy="4321638"/>
          </a:xfrm>
          <a:custGeom>
            <a:avLst/>
            <a:gdLst/>
            <a:ahLst/>
            <a:cxnLst/>
            <a:rect l="l" t="t" r="r" b="b"/>
            <a:pathLst>
              <a:path w="4068445" h="3173095">
                <a:moveTo>
                  <a:pt x="108000" y="0"/>
                </a:moveTo>
                <a:lnTo>
                  <a:pt x="65960" y="8486"/>
                </a:lnTo>
                <a:lnTo>
                  <a:pt x="31630" y="31630"/>
                </a:lnTo>
                <a:lnTo>
                  <a:pt x="8486" y="65960"/>
                </a:lnTo>
                <a:lnTo>
                  <a:pt x="0" y="108000"/>
                </a:lnTo>
                <a:lnTo>
                  <a:pt x="0" y="3065068"/>
                </a:lnTo>
                <a:lnTo>
                  <a:pt x="8486" y="3107109"/>
                </a:lnTo>
                <a:lnTo>
                  <a:pt x="31630" y="3141438"/>
                </a:lnTo>
                <a:lnTo>
                  <a:pt x="65960" y="3164583"/>
                </a:lnTo>
                <a:lnTo>
                  <a:pt x="108000" y="3173069"/>
                </a:lnTo>
                <a:lnTo>
                  <a:pt x="3959999" y="3173069"/>
                </a:lnTo>
                <a:lnTo>
                  <a:pt x="4002040" y="3164583"/>
                </a:lnTo>
                <a:lnTo>
                  <a:pt x="4036369" y="3141438"/>
                </a:lnTo>
                <a:lnTo>
                  <a:pt x="4059513" y="3107109"/>
                </a:lnTo>
                <a:lnTo>
                  <a:pt x="4068000" y="3065068"/>
                </a:lnTo>
                <a:lnTo>
                  <a:pt x="4068000" y="108000"/>
                </a:lnTo>
                <a:lnTo>
                  <a:pt x="4059513" y="65960"/>
                </a:lnTo>
                <a:lnTo>
                  <a:pt x="4036369" y="31630"/>
                </a:lnTo>
                <a:lnTo>
                  <a:pt x="4002040" y="8486"/>
                </a:lnTo>
                <a:lnTo>
                  <a:pt x="3959999" y="0"/>
                </a:lnTo>
                <a:lnTo>
                  <a:pt x="108000" y="0"/>
                </a:lnTo>
                <a:close/>
              </a:path>
            </a:pathLst>
          </a:custGeom>
          <a:ln w="25400">
            <a:solidFill>
              <a:srgbClr val="5B7F9A"/>
            </a:solidFill>
          </a:ln>
        </p:spPr>
        <p:txBody>
          <a:bodyPr wrap="square" lIns="0" tIns="0" rIns="0" bIns="0" rtlCol="0"/>
          <a:lstStyle/>
          <a:p>
            <a:endParaRPr>
              <a:solidFill>
                <a:srgbClr val="5094B6"/>
              </a:solidFill>
              <a:latin typeface="Calibri Light" panose="020F0302020204030204" pitchFamily="34" charset="0"/>
              <a:cs typeface="Calibri Light" panose="020F0302020204030204" pitchFamily="34" charset="0"/>
            </a:endParaRPr>
          </a:p>
        </p:txBody>
      </p:sp>
      <p:sp>
        <p:nvSpPr>
          <p:cNvPr id="19" name="object 19"/>
          <p:cNvSpPr txBox="1"/>
          <p:nvPr/>
        </p:nvSpPr>
        <p:spPr>
          <a:xfrm>
            <a:off x="2894775" y="5039388"/>
            <a:ext cx="2003823" cy="506366"/>
          </a:xfrm>
          <a:prstGeom prst="rect">
            <a:avLst/>
          </a:prstGeom>
        </p:spPr>
        <p:txBody>
          <a:bodyPr vert="horz" wrap="square" lIns="0" tIns="16329" rIns="0" bIns="0" rtlCol="0">
            <a:spAutoFit/>
          </a:bodyPr>
          <a:lstStyle/>
          <a:p>
            <a:pPr marL="48985">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(Xarelto</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a:p>
            <a:pPr marL="1631206" marR="39188">
              <a:spcBef>
                <a:spcPts val="688"/>
              </a:spcBef>
            </a:pPr>
            <a:endParaRPr sz="1300" dirty="0">
              <a:latin typeface="Calibri Light" panose="020F0302020204030204" pitchFamily="34" charset="0"/>
              <a:cs typeface="Calibri Light" panose="020F0302020204030204" pitchFamily="34" charset="0"/>
            </a:endParaRPr>
          </a:p>
        </p:txBody>
      </p:sp>
      <p:sp>
        <p:nvSpPr>
          <p:cNvPr id="20" name="object 20"/>
          <p:cNvSpPr txBox="1"/>
          <p:nvPr/>
        </p:nvSpPr>
        <p:spPr>
          <a:xfrm>
            <a:off x="849471" y="853459"/>
            <a:ext cx="3265330" cy="278099"/>
          </a:xfrm>
          <a:prstGeom prst="rect">
            <a:avLst/>
          </a:prstGeom>
        </p:spPr>
        <p:txBody>
          <a:bodyPr vert="horz" wrap="square" lIns="0" tIns="16329" rIns="0" bIns="0" rtlCol="0">
            <a:spAutoFit/>
          </a:bodyPr>
          <a:lstStyle/>
          <a:p>
            <a:pPr marL="16328">
              <a:spcBef>
                <a:spcPts val="129"/>
              </a:spcBef>
            </a:pPr>
            <a:r>
              <a:rPr lang="da-DK" sz="1700" dirty="0" err="1">
                <a:solidFill>
                  <a:srgbClr val="5094B6"/>
                </a:solidFill>
                <a:latin typeface="+mj-lt"/>
                <a:cs typeface="Calibri Light" panose="020F0302020204030204" pitchFamily="34" charset="0"/>
              </a:rPr>
              <a:t>Apixaban</a:t>
            </a:r>
            <a:r>
              <a:rPr sz="1700" dirty="0">
                <a:solidFill>
                  <a:srgbClr val="5094B6"/>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p:txBody>
      </p:sp>
      <p:sp>
        <p:nvSpPr>
          <p:cNvPr id="21" name="object 21"/>
          <p:cNvSpPr txBox="1"/>
          <p:nvPr/>
        </p:nvSpPr>
        <p:spPr>
          <a:xfrm>
            <a:off x="864630" y="1246683"/>
            <a:ext cx="1740365" cy="216543"/>
          </a:xfrm>
          <a:prstGeom prst="rect">
            <a:avLst/>
          </a:prstGeom>
        </p:spPr>
        <p:txBody>
          <a:bodyPr vert="horz" wrap="square" lIns="0" tIns="16329" rIns="0" bIns="0" rtlCol="0">
            <a:spAutoFit/>
          </a:bodyPr>
          <a:lstStyle/>
          <a:p>
            <a:pPr marL="16328">
              <a:spcBef>
                <a:spcPts val="129"/>
              </a:spcBef>
            </a:pPr>
            <a:r>
              <a:rPr sz="1300" b="1">
                <a:solidFill>
                  <a:srgbClr val="231F20"/>
                </a:solidFill>
                <a:latin typeface="Calibri Light" panose="020F0302020204030204" pitchFamily="34" charset="0"/>
                <a:cs typeface="Calibri Light" panose="020F0302020204030204" pitchFamily="34" charset="0"/>
              </a:rPr>
              <a:t>Almindelige bivirkninger</a:t>
            </a:r>
            <a:endParaRPr sz="1300" b="1">
              <a:latin typeface="Calibri Light" panose="020F0302020204030204" pitchFamily="34" charset="0"/>
              <a:cs typeface="Calibri Light" panose="020F0302020204030204" pitchFamily="34" charset="0"/>
            </a:endParaRPr>
          </a:p>
        </p:txBody>
      </p:sp>
      <p:sp>
        <p:nvSpPr>
          <p:cNvPr id="22" name="object 22"/>
          <p:cNvSpPr txBox="1"/>
          <p:nvPr/>
        </p:nvSpPr>
        <p:spPr>
          <a:xfrm>
            <a:off x="859500" y="1508375"/>
            <a:ext cx="1159385"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Kvalme.</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Hududslæt.</a:t>
            </a:r>
            <a:endParaRPr sz="1300">
              <a:latin typeface="Calibri Light" panose="020F0302020204030204" pitchFamily="34" charset="0"/>
              <a:cs typeface="Calibri Light" panose="020F0302020204030204" pitchFamily="34" charset="0"/>
            </a:endParaRPr>
          </a:p>
        </p:txBody>
      </p:sp>
      <p:sp>
        <p:nvSpPr>
          <p:cNvPr id="25" name="object 25"/>
          <p:cNvSpPr/>
          <p:nvPr/>
        </p:nvSpPr>
        <p:spPr>
          <a:xfrm>
            <a:off x="711446" y="740229"/>
            <a:ext cx="5498283" cy="3597857"/>
          </a:xfrm>
          <a:custGeom>
            <a:avLst/>
            <a:gdLst/>
            <a:ahLst/>
            <a:cxnLst/>
            <a:rect l="l" t="t" r="r" b="b"/>
            <a:pathLst>
              <a:path w="4068445" h="2360295">
                <a:moveTo>
                  <a:pt x="108000" y="0"/>
                </a:moveTo>
                <a:lnTo>
                  <a:pt x="65960" y="8486"/>
                </a:lnTo>
                <a:lnTo>
                  <a:pt x="31630" y="31630"/>
                </a:lnTo>
                <a:lnTo>
                  <a:pt x="8486" y="65960"/>
                </a:lnTo>
                <a:lnTo>
                  <a:pt x="0" y="108000"/>
                </a:lnTo>
                <a:lnTo>
                  <a:pt x="0" y="2251697"/>
                </a:lnTo>
                <a:lnTo>
                  <a:pt x="8486" y="2293738"/>
                </a:lnTo>
                <a:lnTo>
                  <a:pt x="31630" y="2328067"/>
                </a:lnTo>
                <a:lnTo>
                  <a:pt x="65960" y="2351211"/>
                </a:lnTo>
                <a:lnTo>
                  <a:pt x="108000" y="2359698"/>
                </a:lnTo>
                <a:lnTo>
                  <a:pt x="3959999" y="2359698"/>
                </a:lnTo>
                <a:lnTo>
                  <a:pt x="4002040" y="2351211"/>
                </a:lnTo>
                <a:lnTo>
                  <a:pt x="4036369" y="2328067"/>
                </a:lnTo>
                <a:lnTo>
                  <a:pt x="4059513" y="2293738"/>
                </a:lnTo>
                <a:lnTo>
                  <a:pt x="4068000" y="2251697"/>
                </a:lnTo>
                <a:lnTo>
                  <a:pt x="4068000" y="108000"/>
                </a:lnTo>
                <a:lnTo>
                  <a:pt x="4059513" y="65960"/>
                </a:lnTo>
                <a:lnTo>
                  <a:pt x="4036369" y="31630"/>
                </a:lnTo>
                <a:lnTo>
                  <a:pt x="4002040" y="8486"/>
                </a:lnTo>
                <a:lnTo>
                  <a:pt x="3959999" y="0"/>
                </a:lnTo>
                <a:lnTo>
                  <a:pt x="108000" y="0"/>
                </a:lnTo>
                <a:close/>
              </a:path>
            </a:pathLst>
          </a:custGeom>
          <a:ln w="25400">
            <a:solidFill>
              <a:srgbClr val="5B7F9A"/>
            </a:solidFill>
          </a:ln>
        </p:spPr>
        <p:txBody>
          <a:bodyPr wrap="square" lIns="0" tIns="0" rIns="0" bIns="0" rtlCol="0"/>
          <a:lstStyle/>
          <a:p>
            <a:endParaRPr>
              <a:solidFill>
                <a:srgbClr val="5094B6"/>
              </a:solidFill>
              <a:latin typeface="Calibri Light" panose="020F0302020204030204" pitchFamily="34" charset="0"/>
              <a:cs typeface="Calibri Light" panose="020F0302020204030204" pitchFamily="34" charset="0"/>
            </a:endParaRPr>
          </a:p>
        </p:txBody>
      </p:sp>
      <p:sp>
        <p:nvSpPr>
          <p:cNvPr id="32" name="object 32"/>
          <p:cNvSpPr txBox="1"/>
          <p:nvPr/>
        </p:nvSpPr>
        <p:spPr>
          <a:xfrm>
            <a:off x="2961174" y="1246683"/>
            <a:ext cx="1913715" cy="216543"/>
          </a:xfrm>
          <a:prstGeom prst="rect">
            <a:avLst/>
          </a:prstGeom>
        </p:spPr>
        <p:txBody>
          <a:bodyPr vert="horz" wrap="square" lIns="0" tIns="16329" rIns="0" bIns="0" rtlCol="0">
            <a:spAutoFit/>
          </a:bodyPr>
          <a:lstStyle/>
          <a:p>
            <a:pPr marL="16328">
              <a:spcBef>
                <a:spcPts val="129"/>
              </a:spcBef>
            </a:pP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(Eliquis</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33" name="object 33"/>
          <p:cNvSpPr txBox="1"/>
          <p:nvPr/>
        </p:nvSpPr>
        <p:spPr>
          <a:xfrm>
            <a:off x="4995398" y="1501080"/>
            <a:ext cx="888204" cy="233314"/>
          </a:xfrm>
          <a:prstGeom prst="rect">
            <a:avLst/>
          </a:prstGeom>
        </p:spPr>
        <p:txBody>
          <a:bodyPr vert="horz" wrap="square" lIns="0" tIns="18777" rIns="0" bIns="0" rtlCol="0">
            <a:spAutoFit/>
          </a:bodyPr>
          <a:lstStyle/>
          <a:p>
            <a:pPr algn="ctr">
              <a:lnSpc>
                <a:spcPts val="926"/>
              </a:lnSpc>
              <a:spcBef>
                <a:spcPts val="147"/>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(5 mg) Én gang dagligt</a:t>
            </a:r>
            <a:endParaRPr sz="643">
              <a:latin typeface="Calibri Light" panose="020F0302020204030204" pitchFamily="34" charset="0"/>
              <a:cs typeface="Calibri Light" panose="020F0302020204030204" pitchFamily="34" charset="0"/>
            </a:endParaRPr>
          </a:p>
        </p:txBody>
      </p:sp>
      <p:sp>
        <p:nvSpPr>
          <p:cNvPr id="34" name="object 34"/>
          <p:cNvSpPr txBox="1"/>
          <p:nvPr/>
        </p:nvSpPr>
        <p:spPr>
          <a:xfrm>
            <a:off x="4998728" y="2433609"/>
            <a:ext cx="91051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fra dag 8 og frem</a:t>
            </a:r>
            <a:endParaRPr sz="643">
              <a:latin typeface="Calibri Light" panose="020F0302020204030204" pitchFamily="34" charset="0"/>
              <a:cs typeface="Calibri Light" panose="020F0302020204030204" pitchFamily="34" charset="0"/>
            </a:endParaRPr>
          </a:p>
        </p:txBody>
      </p:sp>
      <p:sp>
        <p:nvSpPr>
          <p:cNvPr id="36" name="object 36"/>
          <p:cNvSpPr txBox="1"/>
          <p:nvPr/>
        </p:nvSpPr>
        <p:spPr>
          <a:xfrm>
            <a:off x="353957" y="9312084"/>
            <a:ext cx="121860"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8</a:t>
            </a:r>
          </a:p>
        </p:txBody>
      </p:sp>
      <p:sp>
        <p:nvSpPr>
          <p:cNvPr id="38" name="object 38"/>
          <p:cNvSpPr/>
          <p:nvPr/>
        </p:nvSpPr>
        <p:spPr>
          <a:xfrm>
            <a:off x="370286" y="9289431"/>
            <a:ext cx="5838976"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pic>
        <p:nvPicPr>
          <p:cNvPr id="99" name="Grafik 98" descr="Dæmp (mindre sol) med massiv udfyldning">
            <a:extLst>
              <a:ext uri="{FF2B5EF4-FFF2-40B4-BE49-F238E27FC236}">
                <a16:creationId xmlns:a16="http://schemas.microsoft.com/office/drawing/2014/main" id="{9A6F2AF0-3E10-6E45-A44F-2DC287C740B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8532" y="2253350"/>
            <a:ext cx="370286" cy="370286"/>
          </a:xfrm>
          <a:prstGeom prst="rect">
            <a:avLst/>
          </a:prstGeom>
        </p:spPr>
      </p:pic>
      <p:pic>
        <p:nvPicPr>
          <p:cNvPr id="100" name="Grafik 99" descr="Måne med massiv udfyldning">
            <a:extLst>
              <a:ext uri="{FF2B5EF4-FFF2-40B4-BE49-F238E27FC236}">
                <a16:creationId xmlns:a16="http://schemas.microsoft.com/office/drawing/2014/main" id="{3B7A4ED6-B381-F94C-9EF1-31F837BC735E}"/>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14752" y="2288337"/>
            <a:ext cx="277714" cy="277714"/>
          </a:xfrm>
          <a:prstGeom prst="rect">
            <a:avLst/>
          </a:prstGeom>
        </p:spPr>
      </p:pic>
      <p:grpSp>
        <p:nvGrpSpPr>
          <p:cNvPr id="115" name="object 41">
            <a:extLst>
              <a:ext uri="{FF2B5EF4-FFF2-40B4-BE49-F238E27FC236}">
                <a16:creationId xmlns:a16="http://schemas.microsoft.com/office/drawing/2014/main" id="{A3938CC7-FA28-7F4F-98AD-E4BE1EE2A2B4}"/>
              </a:ext>
            </a:extLst>
          </p:cNvPr>
          <p:cNvGrpSpPr/>
          <p:nvPr/>
        </p:nvGrpSpPr>
        <p:grpSpPr>
          <a:xfrm>
            <a:off x="3317216" y="1548825"/>
            <a:ext cx="639314" cy="708096"/>
            <a:chOff x="2661513" y="1733981"/>
            <a:chExt cx="263525" cy="241693"/>
          </a:xfrm>
        </p:grpSpPr>
        <p:sp>
          <p:nvSpPr>
            <p:cNvPr id="120" name="object 46">
              <a:extLst>
                <a:ext uri="{FF2B5EF4-FFF2-40B4-BE49-F238E27FC236}">
                  <a16:creationId xmlns:a16="http://schemas.microsoft.com/office/drawing/2014/main" id="{686B469A-ABD6-5441-A3F4-30E7F5672FCC}"/>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1" name="object 47">
              <a:extLst>
                <a:ext uri="{FF2B5EF4-FFF2-40B4-BE49-F238E27FC236}">
                  <a16:creationId xmlns:a16="http://schemas.microsoft.com/office/drawing/2014/main" id="{8F59B4CE-8B5F-1844-BF08-564652E58EFE}"/>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22" name="object 48">
              <a:extLst>
                <a:ext uri="{FF2B5EF4-FFF2-40B4-BE49-F238E27FC236}">
                  <a16:creationId xmlns:a16="http://schemas.microsoft.com/office/drawing/2014/main" id="{AED0E4A5-C89F-D940-BD79-EA7D8BCD8D3E}"/>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23" name="Tekstfelt 122">
            <a:extLst>
              <a:ext uri="{FF2B5EF4-FFF2-40B4-BE49-F238E27FC236}">
                <a16:creationId xmlns:a16="http://schemas.microsoft.com/office/drawing/2014/main" id="{CC7AE32F-0A31-0D46-898A-CD31FBBBFB48}"/>
              </a:ext>
            </a:extLst>
          </p:cNvPr>
          <p:cNvSpPr txBox="1"/>
          <p:nvPr/>
        </p:nvSpPr>
        <p:spPr>
          <a:xfrm>
            <a:off x="3171257" y="1737281"/>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Dag 1 </a:t>
            </a:r>
          </a:p>
          <a:p>
            <a:pPr algn="ctr"/>
            <a:r>
              <a:rPr lang="da-DK" sz="1300">
                <a:solidFill>
                  <a:schemeClr val="tx1"/>
                </a:solidFill>
                <a:latin typeface="Calibri Light" panose="020F0302020204030204" pitchFamily="34" charset="0"/>
                <a:cs typeface="Calibri Light" panose="020F0302020204030204" pitchFamily="34" charset="0"/>
              </a:rPr>
              <a:t>til 7</a:t>
            </a:r>
          </a:p>
        </p:txBody>
      </p:sp>
      <p:sp>
        <p:nvSpPr>
          <p:cNvPr id="125" name="object 31">
            <a:extLst>
              <a:ext uri="{FF2B5EF4-FFF2-40B4-BE49-F238E27FC236}">
                <a16:creationId xmlns:a16="http://schemas.microsoft.com/office/drawing/2014/main" id="{00DBC825-34A8-A543-AE4E-9976B7032CDF}"/>
              </a:ext>
            </a:extLst>
          </p:cNvPr>
          <p:cNvSpPr txBox="1"/>
          <p:nvPr/>
        </p:nvSpPr>
        <p:spPr>
          <a:xfrm>
            <a:off x="5178931" y="2578185"/>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grpSp>
        <p:nvGrpSpPr>
          <p:cNvPr id="138" name="object 41">
            <a:extLst>
              <a:ext uri="{FF2B5EF4-FFF2-40B4-BE49-F238E27FC236}">
                <a16:creationId xmlns:a16="http://schemas.microsoft.com/office/drawing/2014/main" id="{6D03D5E7-CE08-FD4E-BF13-3D559B05C593}"/>
              </a:ext>
            </a:extLst>
          </p:cNvPr>
          <p:cNvGrpSpPr/>
          <p:nvPr/>
        </p:nvGrpSpPr>
        <p:grpSpPr>
          <a:xfrm>
            <a:off x="4947935" y="1537814"/>
            <a:ext cx="639314" cy="708096"/>
            <a:chOff x="2661513" y="1733981"/>
            <a:chExt cx="263525" cy="241693"/>
          </a:xfrm>
        </p:grpSpPr>
        <p:sp>
          <p:nvSpPr>
            <p:cNvPr id="139" name="object 46">
              <a:extLst>
                <a:ext uri="{FF2B5EF4-FFF2-40B4-BE49-F238E27FC236}">
                  <a16:creationId xmlns:a16="http://schemas.microsoft.com/office/drawing/2014/main" id="{8620673C-DDF7-104A-A9A0-A329AD9F188A}"/>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0" name="object 47">
              <a:extLst>
                <a:ext uri="{FF2B5EF4-FFF2-40B4-BE49-F238E27FC236}">
                  <a16:creationId xmlns:a16="http://schemas.microsoft.com/office/drawing/2014/main" id="{6008DB80-EB43-394F-A260-04C551892EC4}"/>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41" name="object 48">
              <a:extLst>
                <a:ext uri="{FF2B5EF4-FFF2-40B4-BE49-F238E27FC236}">
                  <a16:creationId xmlns:a16="http://schemas.microsoft.com/office/drawing/2014/main" id="{DB4E366F-FADB-D945-9FDE-EA5C05A24AD3}"/>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42" name="Tekstfelt 141">
            <a:extLst>
              <a:ext uri="{FF2B5EF4-FFF2-40B4-BE49-F238E27FC236}">
                <a16:creationId xmlns:a16="http://schemas.microsoft.com/office/drawing/2014/main" id="{FF7C83E3-1B7D-BC49-86A9-13944B0B94E3}"/>
              </a:ext>
            </a:extLst>
          </p:cNvPr>
          <p:cNvSpPr txBox="1"/>
          <p:nvPr/>
        </p:nvSpPr>
        <p:spPr>
          <a:xfrm>
            <a:off x="4801976" y="1726270"/>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Fra </a:t>
            </a:r>
          </a:p>
          <a:p>
            <a:pPr algn="ctr"/>
            <a:r>
              <a:rPr lang="da-DK" sz="1300">
                <a:solidFill>
                  <a:schemeClr val="tx1"/>
                </a:solidFill>
                <a:latin typeface="Calibri Light" panose="020F0302020204030204" pitchFamily="34" charset="0"/>
                <a:cs typeface="Calibri Light" panose="020F0302020204030204" pitchFamily="34" charset="0"/>
              </a:rPr>
              <a:t>dag 8</a:t>
            </a:r>
          </a:p>
        </p:txBody>
      </p:sp>
      <p:sp>
        <p:nvSpPr>
          <p:cNvPr id="144" name="object 33">
            <a:extLst>
              <a:ext uri="{FF2B5EF4-FFF2-40B4-BE49-F238E27FC236}">
                <a16:creationId xmlns:a16="http://schemas.microsoft.com/office/drawing/2014/main" id="{E58545E8-F970-194E-9E07-857B7882108A}"/>
              </a:ext>
            </a:extLst>
          </p:cNvPr>
          <p:cNvSpPr txBox="1"/>
          <p:nvPr/>
        </p:nvSpPr>
        <p:spPr>
          <a:xfrm>
            <a:off x="5022403" y="5313016"/>
            <a:ext cx="888204" cy="233314"/>
          </a:xfrm>
          <a:prstGeom prst="rect">
            <a:avLst/>
          </a:prstGeom>
        </p:spPr>
        <p:txBody>
          <a:bodyPr vert="horz" wrap="square" lIns="0" tIns="18777" rIns="0" bIns="0" rtlCol="0">
            <a:spAutoFit/>
          </a:bodyPr>
          <a:lstStyle/>
          <a:p>
            <a:pPr algn="ctr">
              <a:lnSpc>
                <a:spcPts val="926"/>
              </a:lnSpc>
              <a:spcBef>
                <a:spcPts val="147"/>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(5 mg) Én gang dagligt</a:t>
            </a:r>
            <a:endParaRPr sz="643">
              <a:latin typeface="Calibri Light" panose="020F0302020204030204" pitchFamily="34" charset="0"/>
              <a:cs typeface="Calibri Light" panose="020F0302020204030204" pitchFamily="34" charset="0"/>
            </a:endParaRPr>
          </a:p>
        </p:txBody>
      </p:sp>
      <p:grpSp>
        <p:nvGrpSpPr>
          <p:cNvPr id="156" name="object 41">
            <a:extLst>
              <a:ext uri="{FF2B5EF4-FFF2-40B4-BE49-F238E27FC236}">
                <a16:creationId xmlns:a16="http://schemas.microsoft.com/office/drawing/2014/main" id="{82BF2D45-30CC-4640-9D4B-F4C6B23B0FC2}"/>
              </a:ext>
            </a:extLst>
          </p:cNvPr>
          <p:cNvGrpSpPr/>
          <p:nvPr/>
        </p:nvGrpSpPr>
        <p:grpSpPr>
          <a:xfrm>
            <a:off x="3344221" y="5360761"/>
            <a:ext cx="639314" cy="708096"/>
            <a:chOff x="2661513" y="1733981"/>
            <a:chExt cx="263525" cy="241693"/>
          </a:xfrm>
        </p:grpSpPr>
        <p:sp>
          <p:nvSpPr>
            <p:cNvPr id="157" name="object 46">
              <a:extLst>
                <a:ext uri="{FF2B5EF4-FFF2-40B4-BE49-F238E27FC236}">
                  <a16:creationId xmlns:a16="http://schemas.microsoft.com/office/drawing/2014/main" id="{0AECE0B4-F766-1346-82E3-C529FB1A5C89}"/>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8" name="object 47">
              <a:extLst>
                <a:ext uri="{FF2B5EF4-FFF2-40B4-BE49-F238E27FC236}">
                  <a16:creationId xmlns:a16="http://schemas.microsoft.com/office/drawing/2014/main" id="{4DBD3E15-2501-D645-B394-765E78957EB6}"/>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59" name="object 48">
              <a:extLst>
                <a:ext uri="{FF2B5EF4-FFF2-40B4-BE49-F238E27FC236}">
                  <a16:creationId xmlns:a16="http://schemas.microsoft.com/office/drawing/2014/main" id="{DF292D2F-A9BC-2547-B860-494A923A79F3}"/>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60" name="Tekstfelt 159">
            <a:extLst>
              <a:ext uri="{FF2B5EF4-FFF2-40B4-BE49-F238E27FC236}">
                <a16:creationId xmlns:a16="http://schemas.microsoft.com/office/drawing/2014/main" id="{1F411A6F-C10B-9244-A0BC-337EBF7E1CFB}"/>
              </a:ext>
            </a:extLst>
          </p:cNvPr>
          <p:cNvSpPr txBox="1"/>
          <p:nvPr/>
        </p:nvSpPr>
        <p:spPr>
          <a:xfrm>
            <a:off x="3198262" y="5549217"/>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Dag 1 </a:t>
            </a:r>
          </a:p>
          <a:p>
            <a:pPr algn="ctr"/>
            <a:r>
              <a:rPr lang="da-DK" sz="1300">
                <a:solidFill>
                  <a:schemeClr val="tx1"/>
                </a:solidFill>
                <a:latin typeface="Calibri Light" panose="020F0302020204030204" pitchFamily="34" charset="0"/>
                <a:cs typeface="Calibri Light" panose="020F0302020204030204" pitchFamily="34" charset="0"/>
              </a:rPr>
              <a:t>til 21</a:t>
            </a:r>
          </a:p>
        </p:txBody>
      </p:sp>
      <p:grpSp>
        <p:nvGrpSpPr>
          <p:cNvPr id="170" name="object 41">
            <a:extLst>
              <a:ext uri="{FF2B5EF4-FFF2-40B4-BE49-F238E27FC236}">
                <a16:creationId xmlns:a16="http://schemas.microsoft.com/office/drawing/2014/main" id="{79463742-FC95-A14E-A513-E0A666862DB9}"/>
              </a:ext>
            </a:extLst>
          </p:cNvPr>
          <p:cNvGrpSpPr/>
          <p:nvPr/>
        </p:nvGrpSpPr>
        <p:grpSpPr>
          <a:xfrm>
            <a:off x="4974940" y="5349750"/>
            <a:ext cx="639314" cy="708096"/>
            <a:chOff x="2661513" y="1733981"/>
            <a:chExt cx="263525" cy="241693"/>
          </a:xfrm>
        </p:grpSpPr>
        <p:sp>
          <p:nvSpPr>
            <p:cNvPr id="171" name="object 46">
              <a:extLst>
                <a:ext uri="{FF2B5EF4-FFF2-40B4-BE49-F238E27FC236}">
                  <a16:creationId xmlns:a16="http://schemas.microsoft.com/office/drawing/2014/main" id="{8D00DCD5-0504-FE4C-923E-0587B8B5BE31}"/>
                </a:ext>
              </a:extLst>
            </p:cNvPr>
            <p:cNvSpPr/>
            <p:nvPr/>
          </p:nvSpPr>
          <p:spPr>
            <a:xfrm>
              <a:off x="2664256" y="1757172"/>
              <a:ext cx="257810" cy="48895"/>
            </a:xfrm>
            <a:custGeom>
              <a:avLst/>
              <a:gdLst/>
              <a:ahLst/>
              <a:cxnLst/>
              <a:rect l="l" t="t" r="r" b="b"/>
              <a:pathLst>
                <a:path w="257810" h="48894">
                  <a:moveTo>
                    <a:pt x="257733" y="0"/>
                  </a:moveTo>
                  <a:lnTo>
                    <a:pt x="0" y="0"/>
                  </a:lnTo>
                  <a:lnTo>
                    <a:pt x="0" y="48323"/>
                  </a:lnTo>
                  <a:lnTo>
                    <a:pt x="257733" y="48323"/>
                  </a:lnTo>
                  <a:lnTo>
                    <a:pt x="257733" y="0"/>
                  </a:lnTo>
                  <a:close/>
                </a:path>
              </a:pathLst>
            </a:custGeom>
            <a:solidFill>
              <a:srgbClr val="BE1E2D"/>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2" name="object 47">
              <a:extLst>
                <a:ext uri="{FF2B5EF4-FFF2-40B4-BE49-F238E27FC236}">
                  <a16:creationId xmlns:a16="http://schemas.microsoft.com/office/drawing/2014/main" id="{0B18B92C-739E-9F4B-9626-6B476E12875E}"/>
                </a:ext>
              </a:extLst>
            </p:cNvPr>
            <p:cNvSpPr/>
            <p:nvPr/>
          </p:nvSpPr>
          <p:spPr>
            <a:xfrm>
              <a:off x="2661513" y="1754695"/>
              <a:ext cx="263525" cy="220979"/>
            </a:xfrm>
            <a:custGeom>
              <a:avLst/>
              <a:gdLst/>
              <a:ahLst/>
              <a:cxnLst/>
              <a:rect l="l" t="t" r="r" b="b"/>
              <a:pathLst>
                <a:path w="263525" h="220980">
                  <a:moveTo>
                    <a:pt x="263220" y="0"/>
                  </a:moveTo>
                  <a:lnTo>
                    <a:pt x="257733" y="0"/>
                  </a:lnTo>
                  <a:lnTo>
                    <a:pt x="257733" y="5080"/>
                  </a:lnTo>
                  <a:lnTo>
                    <a:pt x="257733" y="47955"/>
                  </a:lnTo>
                  <a:lnTo>
                    <a:pt x="5486" y="47955"/>
                  </a:lnTo>
                  <a:lnTo>
                    <a:pt x="5486" y="5080"/>
                  </a:lnTo>
                  <a:lnTo>
                    <a:pt x="257733" y="5080"/>
                  </a:lnTo>
                  <a:lnTo>
                    <a:pt x="257733" y="0"/>
                  </a:lnTo>
                  <a:lnTo>
                    <a:pt x="0" y="0"/>
                  </a:lnTo>
                  <a:lnTo>
                    <a:pt x="0" y="5080"/>
                  </a:lnTo>
                  <a:lnTo>
                    <a:pt x="0" y="47955"/>
                  </a:lnTo>
                  <a:lnTo>
                    <a:pt x="0" y="220675"/>
                  </a:lnTo>
                  <a:lnTo>
                    <a:pt x="260477" y="220675"/>
                  </a:lnTo>
                  <a:lnTo>
                    <a:pt x="260477" y="220878"/>
                  </a:lnTo>
                  <a:lnTo>
                    <a:pt x="263220" y="220878"/>
                  </a:lnTo>
                  <a:lnTo>
                    <a:pt x="263220" y="215595"/>
                  </a:lnTo>
                  <a:lnTo>
                    <a:pt x="263220" y="215392"/>
                  </a:lnTo>
                  <a:lnTo>
                    <a:pt x="263220" y="5080"/>
                  </a:lnTo>
                  <a:lnTo>
                    <a:pt x="263220" y="0"/>
                  </a:lnTo>
                  <a:close/>
                </a:path>
              </a:pathLst>
            </a:custGeom>
            <a:solidFill>
              <a:srgbClr val="FFFFFF"/>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3" name="object 48">
              <a:extLst>
                <a:ext uri="{FF2B5EF4-FFF2-40B4-BE49-F238E27FC236}">
                  <a16:creationId xmlns:a16="http://schemas.microsoft.com/office/drawing/2014/main" id="{0D3DFB92-B5C5-5843-91A3-F68F098B21C7}"/>
                </a:ext>
              </a:extLst>
            </p:cNvPr>
            <p:cNvSpPr/>
            <p:nvPr/>
          </p:nvSpPr>
          <p:spPr>
            <a:xfrm>
              <a:off x="2717393" y="1733981"/>
              <a:ext cx="162560" cy="46990"/>
            </a:xfrm>
            <a:custGeom>
              <a:avLst/>
              <a:gdLst/>
              <a:ahLst/>
              <a:cxnLst/>
              <a:rect l="l" t="t" r="r" b="b"/>
              <a:pathLst>
                <a:path w="162560" h="46989">
                  <a:moveTo>
                    <a:pt x="5486" y="0"/>
                  </a:moveTo>
                  <a:lnTo>
                    <a:pt x="0" y="0"/>
                  </a:lnTo>
                  <a:lnTo>
                    <a:pt x="0" y="46380"/>
                  </a:lnTo>
                  <a:lnTo>
                    <a:pt x="5486" y="46380"/>
                  </a:lnTo>
                  <a:lnTo>
                    <a:pt x="5486" y="0"/>
                  </a:lnTo>
                  <a:close/>
                </a:path>
                <a:path w="162560" h="46989">
                  <a:moveTo>
                    <a:pt x="161963" y="0"/>
                  </a:moveTo>
                  <a:lnTo>
                    <a:pt x="156476" y="0"/>
                  </a:lnTo>
                  <a:lnTo>
                    <a:pt x="156476" y="46380"/>
                  </a:lnTo>
                  <a:lnTo>
                    <a:pt x="161963" y="46380"/>
                  </a:lnTo>
                  <a:lnTo>
                    <a:pt x="161963" y="0"/>
                  </a:lnTo>
                  <a:close/>
                </a:path>
              </a:pathLst>
            </a:custGeom>
            <a:solidFill>
              <a:srgbClr val="231F20"/>
            </a:solidFill>
            <a:ln>
              <a:solidFill>
                <a:schemeClr val="tx1"/>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sp>
        <p:nvSpPr>
          <p:cNvPr id="174" name="Tekstfelt 173">
            <a:extLst>
              <a:ext uri="{FF2B5EF4-FFF2-40B4-BE49-F238E27FC236}">
                <a16:creationId xmlns:a16="http://schemas.microsoft.com/office/drawing/2014/main" id="{46C5D230-12B7-D445-8621-017A9A361197}"/>
              </a:ext>
            </a:extLst>
          </p:cNvPr>
          <p:cNvSpPr txBox="1"/>
          <p:nvPr/>
        </p:nvSpPr>
        <p:spPr>
          <a:xfrm>
            <a:off x="4828981" y="5538206"/>
            <a:ext cx="954868" cy="488082"/>
          </a:xfrm>
          <a:prstGeom prst="rect">
            <a:avLst/>
          </a:prstGeom>
          <a:noFill/>
        </p:spPr>
        <p:txBody>
          <a:bodyPr wrap="square">
            <a:spAutoFit/>
          </a:bodyPr>
          <a:lstStyle/>
          <a:p>
            <a:pPr algn="ctr"/>
            <a:r>
              <a:rPr lang="da-DK" sz="1300">
                <a:solidFill>
                  <a:schemeClr val="tx1"/>
                </a:solidFill>
                <a:latin typeface="Calibri Light" panose="020F0302020204030204" pitchFamily="34" charset="0"/>
                <a:cs typeface="Calibri Light" panose="020F0302020204030204" pitchFamily="34" charset="0"/>
              </a:rPr>
              <a:t>Fra </a:t>
            </a:r>
          </a:p>
          <a:p>
            <a:pPr algn="ctr"/>
            <a:r>
              <a:rPr lang="da-DK" sz="1300">
                <a:solidFill>
                  <a:schemeClr val="tx1"/>
                </a:solidFill>
                <a:latin typeface="Calibri Light" panose="020F0302020204030204" pitchFamily="34" charset="0"/>
                <a:cs typeface="Calibri Light" panose="020F0302020204030204" pitchFamily="34" charset="0"/>
              </a:rPr>
              <a:t>dag 22</a:t>
            </a:r>
          </a:p>
        </p:txBody>
      </p:sp>
      <p:sp>
        <p:nvSpPr>
          <p:cNvPr id="143" name="object 31">
            <a:extLst>
              <a:ext uri="{FF2B5EF4-FFF2-40B4-BE49-F238E27FC236}">
                <a16:creationId xmlns:a16="http://schemas.microsoft.com/office/drawing/2014/main" id="{D41695FC-737C-1C4D-8E1E-196599904058}"/>
              </a:ext>
            </a:extLst>
          </p:cNvPr>
          <p:cNvSpPr txBox="1"/>
          <p:nvPr/>
        </p:nvSpPr>
        <p:spPr>
          <a:xfrm>
            <a:off x="3579668" y="6390121"/>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sp>
        <p:nvSpPr>
          <p:cNvPr id="145" name="object 34">
            <a:extLst>
              <a:ext uri="{FF2B5EF4-FFF2-40B4-BE49-F238E27FC236}">
                <a16:creationId xmlns:a16="http://schemas.microsoft.com/office/drawing/2014/main" id="{132A7F33-3078-9349-B704-227337FC352B}"/>
              </a:ext>
            </a:extLst>
          </p:cNvPr>
          <p:cNvSpPr txBox="1"/>
          <p:nvPr/>
        </p:nvSpPr>
        <p:spPr>
          <a:xfrm>
            <a:off x="5025733" y="6245545"/>
            <a:ext cx="91051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fra dag 8 og frem</a:t>
            </a:r>
            <a:endParaRPr sz="643">
              <a:latin typeface="Calibri Light" panose="020F0302020204030204" pitchFamily="34" charset="0"/>
              <a:cs typeface="Calibri Light" panose="020F0302020204030204" pitchFamily="34" charset="0"/>
            </a:endParaRPr>
          </a:p>
        </p:txBody>
      </p:sp>
      <p:sp>
        <p:nvSpPr>
          <p:cNvPr id="146" name="Afrundet rektangel 145">
            <a:extLst>
              <a:ext uri="{FF2B5EF4-FFF2-40B4-BE49-F238E27FC236}">
                <a16:creationId xmlns:a16="http://schemas.microsoft.com/office/drawing/2014/main" id="{D453C021-157B-6049-9012-16C3AB253048}"/>
              </a:ext>
            </a:extLst>
          </p:cNvPr>
          <p:cNvSpPr/>
          <p:nvPr/>
        </p:nvSpPr>
        <p:spPr>
          <a:xfrm>
            <a:off x="2988180" y="6158912"/>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solidFill>
                <a:srgbClr val="5094B6"/>
              </a:solidFill>
              <a:latin typeface="Calibri Light" panose="020F0302020204030204" pitchFamily="34" charset="0"/>
              <a:cs typeface="Calibri Light" panose="020F0302020204030204" pitchFamily="34" charset="0"/>
            </a:endParaRPr>
          </a:p>
        </p:txBody>
      </p:sp>
      <p:sp>
        <p:nvSpPr>
          <p:cNvPr id="147" name="Højrepil 146">
            <a:extLst>
              <a:ext uri="{FF2B5EF4-FFF2-40B4-BE49-F238E27FC236}">
                <a16:creationId xmlns:a16="http://schemas.microsoft.com/office/drawing/2014/main" id="{F553058D-D9D4-B14F-B168-9F7716909B2E}"/>
              </a:ext>
            </a:extLst>
          </p:cNvPr>
          <p:cNvSpPr/>
          <p:nvPr/>
        </p:nvSpPr>
        <p:spPr>
          <a:xfrm>
            <a:off x="4412707" y="6665259"/>
            <a:ext cx="192383" cy="367686"/>
          </a:xfrm>
          <a:prstGeom prst="rightArrow">
            <a:avLst/>
          </a:prstGeom>
          <a:solidFill>
            <a:srgbClr val="5094B6"/>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a-DK">
              <a:latin typeface="Calibri Light" panose="020F0302020204030204" pitchFamily="34" charset="0"/>
              <a:cs typeface="Calibri Light" panose="020F0302020204030204" pitchFamily="34" charset="0"/>
            </a:endParaRPr>
          </a:p>
        </p:txBody>
      </p:sp>
      <p:pic>
        <p:nvPicPr>
          <p:cNvPr id="150" name="Grafik 149" descr="Dæmp (mindre sol) med massiv udfyldning">
            <a:extLst>
              <a:ext uri="{FF2B5EF4-FFF2-40B4-BE49-F238E27FC236}">
                <a16:creationId xmlns:a16="http://schemas.microsoft.com/office/drawing/2014/main" id="{BFC50022-6A0F-6944-BE30-D4E6C2592AA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85537" y="6065285"/>
            <a:ext cx="370286" cy="370286"/>
          </a:xfrm>
          <a:prstGeom prst="rect">
            <a:avLst/>
          </a:prstGeom>
        </p:spPr>
      </p:pic>
      <p:pic>
        <p:nvPicPr>
          <p:cNvPr id="151" name="Grafik 150" descr="Måne med massiv udfyldning">
            <a:extLst>
              <a:ext uri="{FF2B5EF4-FFF2-40B4-BE49-F238E27FC236}">
                <a16:creationId xmlns:a16="http://schemas.microsoft.com/office/drawing/2014/main" id="{BCC85A16-0C70-5748-B616-4F23148A4B17}"/>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41757" y="6100273"/>
            <a:ext cx="277714" cy="277714"/>
          </a:xfrm>
          <a:prstGeom prst="rect">
            <a:avLst/>
          </a:prstGeom>
        </p:spPr>
      </p:pic>
      <p:sp>
        <p:nvSpPr>
          <p:cNvPr id="161" name="object 31">
            <a:extLst>
              <a:ext uri="{FF2B5EF4-FFF2-40B4-BE49-F238E27FC236}">
                <a16:creationId xmlns:a16="http://schemas.microsoft.com/office/drawing/2014/main" id="{11F1B83C-68B5-074C-ACFA-9FD14B05929C}"/>
              </a:ext>
            </a:extLst>
          </p:cNvPr>
          <p:cNvSpPr txBox="1"/>
          <p:nvPr/>
        </p:nvSpPr>
        <p:spPr>
          <a:xfrm>
            <a:off x="5205936" y="6390121"/>
            <a:ext cx="883056" cy="113777"/>
          </a:xfrm>
          <a:prstGeom prst="rect">
            <a:avLst/>
          </a:prstGeom>
        </p:spPr>
        <p:txBody>
          <a:bodyPr vert="horz" wrap="square" lIns="0" tIns="14696" rIns="0" bIns="0" rtlCol="0">
            <a:spAutoFit/>
          </a:bodyPr>
          <a:lstStyle/>
          <a:p>
            <a:pPr marL="16328">
              <a:spcBef>
                <a:spcPts val="116"/>
              </a:spcBef>
            </a:pPr>
            <a:r>
              <a:rPr sz="643">
                <a:solidFill>
                  <a:srgbClr val="FFFFFF"/>
                </a:solidFill>
                <a:latin typeface="Calibri Light" panose="020F0302020204030204" pitchFamily="34" charset="0"/>
                <a:cs typeface="Calibri Light" panose="020F0302020204030204" pitchFamily="34" charset="0"/>
              </a:rPr>
              <a:t>Dosis de første 7 dage</a:t>
            </a:r>
            <a:endParaRPr sz="643">
              <a:latin typeface="Calibri Light" panose="020F0302020204030204" pitchFamily="34" charset="0"/>
              <a:cs typeface="Calibri Light" panose="020F0302020204030204" pitchFamily="34" charset="0"/>
            </a:endParaRPr>
          </a:p>
        </p:txBody>
      </p:sp>
      <p:sp>
        <p:nvSpPr>
          <p:cNvPr id="162" name="Afrundet rektangel 161">
            <a:extLst>
              <a:ext uri="{FF2B5EF4-FFF2-40B4-BE49-F238E27FC236}">
                <a16:creationId xmlns:a16="http://schemas.microsoft.com/office/drawing/2014/main" id="{C94FC8DB-16F2-CB4A-A5EC-8D1C98C00219}"/>
              </a:ext>
            </a:extLst>
          </p:cNvPr>
          <p:cNvSpPr/>
          <p:nvPr/>
        </p:nvSpPr>
        <p:spPr>
          <a:xfrm>
            <a:off x="4614447" y="6158912"/>
            <a:ext cx="1395883" cy="1380381"/>
          </a:xfrm>
          <a:prstGeom prst="roundRect">
            <a:avLst/>
          </a:prstGeom>
          <a:solidFill>
            <a:srgbClr val="5094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pic>
        <p:nvPicPr>
          <p:cNvPr id="176" name="Billede 175">
            <a:extLst>
              <a:ext uri="{FF2B5EF4-FFF2-40B4-BE49-F238E27FC236}">
                <a16:creationId xmlns:a16="http://schemas.microsoft.com/office/drawing/2014/main" id="{2AA8C039-A3C3-4E4E-9FE9-019E98B2B3D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Lst>
          </a:blip>
          <a:srcRect l="24350" t="7829" r="27207" b="28437"/>
          <a:stretch/>
        </p:blipFill>
        <p:spPr>
          <a:xfrm>
            <a:off x="5070607" y="6584307"/>
            <a:ext cx="471615" cy="540320"/>
          </a:xfrm>
          <a:prstGeom prst="rect">
            <a:avLst/>
          </a:prstGeom>
        </p:spPr>
      </p:pic>
      <p:pic>
        <p:nvPicPr>
          <p:cNvPr id="179" name="Billede 178">
            <a:extLst>
              <a:ext uri="{FF2B5EF4-FFF2-40B4-BE49-F238E27FC236}">
                <a16:creationId xmlns:a16="http://schemas.microsoft.com/office/drawing/2014/main" id="{852F0510-7683-374B-8F85-BC72B81788BE}"/>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21954" t="17061" r="34251" b="32697"/>
          <a:stretch/>
        </p:blipFill>
        <p:spPr>
          <a:xfrm>
            <a:off x="3103536" y="6635895"/>
            <a:ext cx="481371" cy="470849"/>
          </a:xfrm>
          <a:prstGeom prst="rect">
            <a:avLst/>
          </a:prstGeom>
        </p:spPr>
      </p:pic>
      <p:pic>
        <p:nvPicPr>
          <p:cNvPr id="180" name="Billede 179">
            <a:extLst>
              <a:ext uri="{FF2B5EF4-FFF2-40B4-BE49-F238E27FC236}">
                <a16:creationId xmlns:a16="http://schemas.microsoft.com/office/drawing/2014/main" id="{8685080C-31DE-6B47-80A9-1636EAA7DD4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21954" t="17061" r="34251" b="32697"/>
          <a:stretch/>
        </p:blipFill>
        <p:spPr>
          <a:xfrm>
            <a:off x="3794699" y="6628765"/>
            <a:ext cx="481371" cy="470849"/>
          </a:xfrm>
          <a:prstGeom prst="rect">
            <a:avLst/>
          </a:prstGeom>
        </p:spPr>
      </p:pic>
      <p:pic>
        <p:nvPicPr>
          <p:cNvPr id="16" name="Billede 15">
            <a:extLst>
              <a:ext uri="{FF2B5EF4-FFF2-40B4-BE49-F238E27FC236}">
                <a16:creationId xmlns:a16="http://schemas.microsoft.com/office/drawing/2014/main" id="{A0B23071-7C6D-4CA1-8554-F9097F9CCE64}"/>
              </a:ext>
            </a:extLst>
          </p:cNvPr>
          <p:cNvPicPr>
            <a:picLocks noChangeAspect="1"/>
          </p:cNvPicPr>
          <p:nvPr/>
        </p:nvPicPr>
        <p:blipFill>
          <a:blip r:embed="rId11"/>
          <a:stretch>
            <a:fillRect/>
          </a:stretch>
        </p:blipFill>
        <p:spPr>
          <a:xfrm>
            <a:off x="2945489" y="2293321"/>
            <a:ext cx="2973982" cy="1420750"/>
          </a:xfrm>
          <a:prstGeom prst="rect">
            <a:avLst/>
          </a:prstGeom>
        </p:spPr>
      </p:pic>
      <p:pic>
        <p:nvPicPr>
          <p:cNvPr id="97" name="Grafik 96" descr="Dæmp (mindre sol) med massiv udfyldning">
            <a:extLst>
              <a:ext uri="{FF2B5EF4-FFF2-40B4-BE49-F238E27FC236}">
                <a16:creationId xmlns:a16="http://schemas.microsoft.com/office/drawing/2014/main" id="{B2781AEA-F4EC-5643-B6FD-4E8EA914C7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38367" y="2371127"/>
            <a:ext cx="370286" cy="370286"/>
          </a:xfrm>
          <a:prstGeom prst="rect">
            <a:avLst/>
          </a:prstGeom>
        </p:spPr>
      </p:pic>
      <p:pic>
        <p:nvPicPr>
          <p:cNvPr id="98" name="Grafik 97" descr="Måne med massiv udfyldning">
            <a:extLst>
              <a:ext uri="{FF2B5EF4-FFF2-40B4-BE49-F238E27FC236}">
                <a16:creationId xmlns:a16="http://schemas.microsoft.com/office/drawing/2014/main" id="{2789ECAC-821A-7447-B80E-2F10A7554891}"/>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7621" y="2410007"/>
            <a:ext cx="277714" cy="277714"/>
          </a:xfrm>
          <a:prstGeom prst="rect">
            <a:avLst/>
          </a:prstGeom>
        </p:spPr>
      </p:pic>
      <p:pic>
        <p:nvPicPr>
          <p:cNvPr id="128" name="Grafik 127" descr="Dæmp (mindre sol) med massiv udfyldning">
            <a:extLst>
              <a:ext uri="{FF2B5EF4-FFF2-40B4-BE49-F238E27FC236}">
                <a16:creationId xmlns:a16="http://schemas.microsoft.com/office/drawing/2014/main" id="{7583586B-C674-A644-952A-6F1A5758844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63916" y="2371127"/>
            <a:ext cx="370286" cy="370286"/>
          </a:xfrm>
          <a:prstGeom prst="rect">
            <a:avLst/>
          </a:prstGeom>
        </p:spPr>
      </p:pic>
      <p:sp>
        <p:nvSpPr>
          <p:cNvPr id="136" name="Tekstfelt 135">
            <a:extLst>
              <a:ext uri="{FF2B5EF4-FFF2-40B4-BE49-F238E27FC236}">
                <a16:creationId xmlns:a16="http://schemas.microsoft.com/office/drawing/2014/main" id="{EE910505-907E-F34A-BD17-355E8A030236}"/>
              </a:ext>
            </a:extLst>
          </p:cNvPr>
          <p:cNvSpPr txBox="1"/>
          <p:nvPr/>
        </p:nvSpPr>
        <p:spPr>
          <a:xfrm>
            <a:off x="3488907" y="2633773"/>
            <a:ext cx="305792" cy="567207"/>
          </a:xfrm>
          <a:prstGeom prst="rect">
            <a:avLst/>
          </a:prstGeom>
          <a:noFill/>
        </p:spPr>
        <p:txBody>
          <a:bodyPr wrap="square">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sp>
        <p:nvSpPr>
          <p:cNvPr id="124" name="Tekstfelt 123">
            <a:extLst>
              <a:ext uri="{FF2B5EF4-FFF2-40B4-BE49-F238E27FC236}">
                <a16:creationId xmlns:a16="http://schemas.microsoft.com/office/drawing/2014/main" id="{67319AA1-8C06-C343-952C-338C1EFE7B94}"/>
              </a:ext>
            </a:extLst>
          </p:cNvPr>
          <p:cNvSpPr txBox="1"/>
          <p:nvPr/>
        </p:nvSpPr>
        <p:spPr>
          <a:xfrm>
            <a:off x="2351237" y="3312923"/>
            <a:ext cx="262263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10 mg x 2 dagligt</a:t>
            </a:r>
          </a:p>
        </p:txBody>
      </p:sp>
      <p:sp>
        <p:nvSpPr>
          <p:cNvPr id="134" name="Tekstfelt 133">
            <a:extLst>
              <a:ext uri="{FF2B5EF4-FFF2-40B4-BE49-F238E27FC236}">
                <a16:creationId xmlns:a16="http://schemas.microsoft.com/office/drawing/2014/main" id="{0A29F934-8721-C240-A478-7C3DB7159BE1}"/>
              </a:ext>
            </a:extLst>
          </p:cNvPr>
          <p:cNvSpPr txBox="1"/>
          <p:nvPr/>
        </p:nvSpPr>
        <p:spPr>
          <a:xfrm>
            <a:off x="3944506" y="3325517"/>
            <a:ext cx="262263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5 mg x 2 dagligt</a:t>
            </a:r>
          </a:p>
        </p:txBody>
      </p:sp>
      <p:sp>
        <p:nvSpPr>
          <p:cNvPr id="137" name="Tekstfelt 136">
            <a:extLst>
              <a:ext uri="{FF2B5EF4-FFF2-40B4-BE49-F238E27FC236}">
                <a16:creationId xmlns:a16="http://schemas.microsoft.com/office/drawing/2014/main" id="{27AE499E-6F86-E84C-A94E-18E902A92493}"/>
              </a:ext>
            </a:extLst>
          </p:cNvPr>
          <p:cNvSpPr txBox="1"/>
          <p:nvPr/>
        </p:nvSpPr>
        <p:spPr>
          <a:xfrm>
            <a:off x="4543736" y="2633193"/>
            <a:ext cx="1399864"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pic>
        <p:nvPicPr>
          <p:cNvPr id="129" name="Grafik 128" descr="Måne med massiv udfyldning">
            <a:extLst>
              <a:ext uri="{FF2B5EF4-FFF2-40B4-BE49-F238E27FC236}">
                <a16:creationId xmlns:a16="http://schemas.microsoft.com/office/drawing/2014/main" id="{D2CDE928-4208-DC4F-A37F-3AC62BE4F798}"/>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25018" y="2429280"/>
            <a:ext cx="277714" cy="277714"/>
          </a:xfrm>
          <a:prstGeom prst="rect">
            <a:avLst/>
          </a:prstGeom>
        </p:spPr>
      </p:pic>
      <p:pic>
        <p:nvPicPr>
          <p:cNvPr id="26" name="Billede 25">
            <a:extLst>
              <a:ext uri="{FF2B5EF4-FFF2-40B4-BE49-F238E27FC236}">
                <a16:creationId xmlns:a16="http://schemas.microsoft.com/office/drawing/2014/main" id="{0CD6C97F-50FD-4DE6-B795-1741D5D15229}"/>
              </a:ext>
            </a:extLst>
          </p:cNvPr>
          <p:cNvPicPr>
            <a:picLocks noChangeAspect="1"/>
          </p:cNvPicPr>
          <p:nvPr/>
        </p:nvPicPr>
        <p:blipFill>
          <a:blip r:embed="rId12"/>
          <a:stretch>
            <a:fillRect/>
          </a:stretch>
        </p:blipFill>
        <p:spPr>
          <a:xfrm>
            <a:off x="2945489" y="6088023"/>
            <a:ext cx="3138265" cy="1511491"/>
          </a:xfrm>
          <a:prstGeom prst="rect">
            <a:avLst/>
          </a:prstGeom>
        </p:spPr>
      </p:pic>
      <p:grpSp>
        <p:nvGrpSpPr>
          <p:cNvPr id="18" name="Gruppe 17">
            <a:extLst>
              <a:ext uri="{FF2B5EF4-FFF2-40B4-BE49-F238E27FC236}">
                <a16:creationId xmlns:a16="http://schemas.microsoft.com/office/drawing/2014/main" id="{DC35F308-FAD9-4F4B-8DAC-4BD6C6D9BDE9}"/>
              </a:ext>
            </a:extLst>
          </p:cNvPr>
          <p:cNvGrpSpPr/>
          <p:nvPr/>
        </p:nvGrpSpPr>
        <p:grpSpPr>
          <a:xfrm>
            <a:off x="2993247" y="6158480"/>
            <a:ext cx="3068739" cy="1313911"/>
            <a:chOff x="6118687" y="5921760"/>
            <a:chExt cx="3068739" cy="1313911"/>
          </a:xfrm>
        </p:grpSpPr>
        <p:pic>
          <p:nvPicPr>
            <p:cNvPr id="148" name="Grafik 147" descr="Dæmp (mindre sol) med massiv udfyldning">
              <a:extLst>
                <a:ext uri="{FF2B5EF4-FFF2-40B4-BE49-F238E27FC236}">
                  <a16:creationId xmlns:a16="http://schemas.microsoft.com/office/drawing/2014/main" id="{21EFA581-0CC8-C34D-9C82-BA9EBE69AFA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823" y="5921760"/>
              <a:ext cx="370286" cy="370286"/>
            </a:xfrm>
            <a:prstGeom prst="rect">
              <a:avLst/>
            </a:prstGeom>
          </p:spPr>
        </p:pic>
        <p:pic>
          <p:nvPicPr>
            <p:cNvPr id="149" name="Grafik 148" descr="Måne med massiv udfyldning">
              <a:extLst>
                <a:ext uri="{FF2B5EF4-FFF2-40B4-BE49-F238E27FC236}">
                  <a16:creationId xmlns:a16="http://schemas.microsoft.com/office/drawing/2014/main" id="{31402738-E671-4540-AAE9-7B98AC42D9FB}"/>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25321" y="5964098"/>
              <a:ext cx="277714" cy="277714"/>
            </a:xfrm>
            <a:prstGeom prst="rect">
              <a:avLst/>
            </a:prstGeom>
          </p:spPr>
        </p:pic>
        <p:sp>
          <p:nvSpPr>
            <p:cNvPr id="167" name="Tekstfelt 166">
              <a:extLst>
                <a:ext uri="{FF2B5EF4-FFF2-40B4-BE49-F238E27FC236}">
                  <a16:creationId xmlns:a16="http://schemas.microsoft.com/office/drawing/2014/main" id="{7E643DDF-B9A4-9643-B246-1FCFE7B10D96}"/>
                </a:ext>
              </a:extLst>
            </p:cNvPr>
            <p:cNvSpPr txBox="1"/>
            <p:nvPr/>
          </p:nvSpPr>
          <p:spPr>
            <a:xfrm>
              <a:off x="7739887" y="6916176"/>
              <a:ext cx="1447539"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20 mg x 1 dagligt</a:t>
              </a:r>
            </a:p>
          </p:txBody>
        </p:sp>
        <p:sp>
          <p:nvSpPr>
            <p:cNvPr id="175" name="Tekstfelt 174">
              <a:extLst>
                <a:ext uri="{FF2B5EF4-FFF2-40B4-BE49-F238E27FC236}">
                  <a16:creationId xmlns:a16="http://schemas.microsoft.com/office/drawing/2014/main" id="{2C804191-4AAA-4841-9BAC-F29E7390183F}"/>
                </a:ext>
              </a:extLst>
            </p:cNvPr>
            <p:cNvSpPr txBox="1"/>
            <p:nvPr/>
          </p:nvSpPr>
          <p:spPr>
            <a:xfrm>
              <a:off x="7739887" y="5955337"/>
              <a:ext cx="1410412"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Én gang dagligt</a:t>
              </a:r>
            </a:p>
          </p:txBody>
        </p:sp>
        <p:sp>
          <p:nvSpPr>
            <p:cNvPr id="177" name="Tekstfelt 176">
              <a:extLst>
                <a:ext uri="{FF2B5EF4-FFF2-40B4-BE49-F238E27FC236}">
                  <a16:creationId xmlns:a16="http://schemas.microsoft.com/office/drawing/2014/main" id="{D53004C4-05FD-C040-AE6C-CE3105B0911B}"/>
                </a:ext>
              </a:extLst>
            </p:cNvPr>
            <p:cNvSpPr txBox="1"/>
            <p:nvPr/>
          </p:nvSpPr>
          <p:spPr>
            <a:xfrm>
              <a:off x="6118687" y="6945463"/>
              <a:ext cx="1395883" cy="290208"/>
            </a:xfrm>
            <a:prstGeom prst="rect">
              <a:avLst/>
            </a:prstGeom>
            <a:noFill/>
          </p:spPr>
          <p:txBody>
            <a:bodyPr wrap="square">
              <a:spAutoFit/>
            </a:bodyPr>
            <a:lstStyle/>
            <a:p>
              <a:pPr algn="ctr"/>
              <a:r>
                <a:rPr lang="da-DK" sz="1300">
                  <a:solidFill>
                    <a:schemeClr val="bg1"/>
                  </a:solidFill>
                  <a:latin typeface="+mj-lt"/>
                  <a:cs typeface="Calibri Light" panose="020F0302020204030204" pitchFamily="34" charset="0"/>
                </a:rPr>
                <a:t>15 mg x 2 dagligt</a:t>
              </a:r>
            </a:p>
          </p:txBody>
        </p:sp>
        <p:sp>
          <p:nvSpPr>
            <p:cNvPr id="178" name="Tekstfelt 177">
              <a:extLst>
                <a:ext uri="{FF2B5EF4-FFF2-40B4-BE49-F238E27FC236}">
                  <a16:creationId xmlns:a16="http://schemas.microsoft.com/office/drawing/2014/main" id="{A6701B98-E559-F641-9437-78579952793A}"/>
                </a:ext>
              </a:extLst>
            </p:cNvPr>
            <p:cNvSpPr txBox="1"/>
            <p:nvPr/>
          </p:nvSpPr>
          <p:spPr>
            <a:xfrm>
              <a:off x="6129029" y="6291398"/>
              <a:ext cx="1385541"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41660" y="1011330"/>
            <a:ext cx="4163786" cy="711102"/>
          </a:xfrm>
          <a:prstGeom prst="rect">
            <a:avLst/>
          </a:prstGeom>
        </p:spPr>
        <p:txBody>
          <a:bodyPr vert="horz" wrap="square" lIns="0" tIns="16329" rIns="0" bIns="0" rtlCol="0">
            <a:spAutoFit/>
          </a:bodyPr>
          <a:lstStyle/>
          <a:p>
            <a:pPr marL="16328">
              <a:spcBef>
                <a:spcPts val="129"/>
              </a:spcBef>
            </a:pPr>
            <a:r>
              <a:rPr lang="da-DK" sz="1700" dirty="0" err="1">
                <a:solidFill>
                  <a:srgbClr val="5B7F9A"/>
                </a:solidFill>
                <a:latin typeface="+mj-lt"/>
                <a:cs typeface="Calibri Light" panose="020F0302020204030204" pitchFamily="34" charset="0"/>
              </a:rPr>
              <a:t>Edoxaban</a:t>
            </a:r>
            <a:r>
              <a:rPr lang="da-DK" sz="1700" dirty="0">
                <a:solidFill>
                  <a:srgbClr val="5B7F9A"/>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a:p>
            <a:pPr>
              <a:spcBef>
                <a:spcPts val="13"/>
              </a:spcBef>
            </a:pPr>
            <a:endParaRPr sz="1543" dirty="0">
              <a:latin typeface="Calibri Light" panose="020F0302020204030204" pitchFamily="34" charset="0"/>
              <a:cs typeface="Calibri Light" panose="020F0302020204030204" pitchFamily="34" charset="0"/>
            </a:endParaRPr>
          </a:p>
          <a:p>
            <a:pPr marL="47352">
              <a:tabLst>
                <a:tab pos="2366799" algn="l"/>
              </a:tabLst>
            </a:pPr>
            <a:r>
              <a:rPr sz="1300" b="1" dirty="0" err="1">
                <a:solidFill>
                  <a:srgbClr val="231F20"/>
                </a:solidFill>
                <a:latin typeface="Calibri Light" panose="020F0302020204030204" pitchFamily="34" charset="0"/>
                <a:cs typeface="Calibri Light" panose="020F0302020204030204" pitchFamily="34" charset="0"/>
              </a:rPr>
              <a:t>Almindelige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bivirkninger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Lixana</a:t>
            </a:r>
            <a:r>
              <a:rPr lang="da-DK" sz="1300" b="1" dirty="0">
                <a:solidFill>
                  <a:srgbClr val="231F20"/>
                </a:solidFill>
                <a:latin typeface="Calibri Light" panose="020F0302020204030204" pitchFamily="34" charset="0"/>
                <a:cs typeface="Calibri Light" panose="020F0302020204030204" pitchFamily="34" charset="0"/>
              </a:rPr>
              <a:t>®</a:t>
            </a:r>
            <a:r>
              <a:rPr sz="1300" b="1" dirty="0">
                <a:solidFill>
                  <a:srgbClr val="231F20"/>
                </a:solidFill>
                <a:latin typeface="Calibri Light" panose="020F0302020204030204" pitchFamily="34" charset="0"/>
                <a:cs typeface="Calibri Light" panose="020F0302020204030204" pitchFamily="34" charset="0"/>
              </a:rPr>
              <a:t>)</a:t>
            </a:r>
            <a:endParaRPr sz="1300" b="1" dirty="0">
              <a:latin typeface="Calibri Light" panose="020F0302020204030204" pitchFamily="34" charset="0"/>
              <a:cs typeface="Calibri Light" panose="020F0302020204030204" pitchFamily="34" charset="0"/>
            </a:endParaRPr>
          </a:p>
        </p:txBody>
      </p:sp>
      <p:sp>
        <p:nvSpPr>
          <p:cNvPr id="3" name="object 3"/>
          <p:cNvSpPr txBox="1"/>
          <p:nvPr/>
        </p:nvSpPr>
        <p:spPr>
          <a:xfrm>
            <a:off x="1041660" y="1680800"/>
            <a:ext cx="1399359"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Svimmelhed.</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err="1">
                <a:solidFill>
                  <a:srgbClr val="231F20"/>
                </a:solidFill>
                <a:latin typeface="Calibri Light" panose="020F0302020204030204" pitchFamily="34" charset="0"/>
                <a:cs typeface="Calibri Light" panose="020F0302020204030204" pitchFamily="34" charset="0"/>
              </a:rPr>
              <a:t>Leverpåvirkning</a:t>
            </a:r>
            <a:endParaRPr sz="1300">
              <a:latin typeface="Calibri Light" panose="020F0302020204030204" pitchFamily="34" charset="0"/>
              <a:cs typeface="Calibri Light" panose="020F0302020204030204" pitchFamily="34" charset="0"/>
            </a:endParaRPr>
          </a:p>
        </p:txBody>
      </p:sp>
      <p:sp>
        <p:nvSpPr>
          <p:cNvPr id="4" name="object 4"/>
          <p:cNvSpPr txBox="1"/>
          <p:nvPr/>
        </p:nvSpPr>
        <p:spPr>
          <a:xfrm>
            <a:off x="1041661" y="2868965"/>
            <a:ext cx="4698546" cy="1486056"/>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16328">
              <a:spcBef>
                <a:spcPts val="141"/>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Edoxaban</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br>
              <a:rPr lang="da-DK" sz="1300" dirty="0">
                <a:solidFill>
                  <a:srgbClr val="231F20"/>
                </a:solidFill>
                <a:latin typeface="Calibri Light" panose="020F0302020204030204" pitchFamily="34" charset="0"/>
                <a:cs typeface="Calibri Light" panose="020F0302020204030204" pitchFamily="34" charset="0"/>
              </a:rPr>
            </a:b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12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6" name="object 6"/>
          <p:cNvSpPr/>
          <p:nvPr/>
        </p:nvSpPr>
        <p:spPr>
          <a:xfrm>
            <a:off x="902802" y="933392"/>
            <a:ext cx="5230858" cy="3627723"/>
          </a:xfrm>
          <a:custGeom>
            <a:avLst/>
            <a:gdLst/>
            <a:ahLst/>
            <a:cxnLst/>
            <a:rect l="l" t="t" r="r" b="b"/>
            <a:pathLst>
              <a:path w="4068445" h="2350770">
                <a:moveTo>
                  <a:pt x="108000" y="0"/>
                </a:moveTo>
                <a:lnTo>
                  <a:pt x="65960" y="8486"/>
                </a:lnTo>
                <a:lnTo>
                  <a:pt x="31630" y="31630"/>
                </a:lnTo>
                <a:lnTo>
                  <a:pt x="8486" y="65960"/>
                </a:lnTo>
                <a:lnTo>
                  <a:pt x="0" y="108000"/>
                </a:lnTo>
                <a:lnTo>
                  <a:pt x="0" y="2242489"/>
                </a:lnTo>
                <a:lnTo>
                  <a:pt x="8486" y="2284530"/>
                </a:lnTo>
                <a:lnTo>
                  <a:pt x="31630" y="2318859"/>
                </a:lnTo>
                <a:lnTo>
                  <a:pt x="65960" y="2342004"/>
                </a:lnTo>
                <a:lnTo>
                  <a:pt x="108000" y="2350490"/>
                </a:lnTo>
                <a:lnTo>
                  <a:pt x="3959999" y="2350490"/>
                </a:lnTo>
                <a:lnTo>
                  <a:pt x="4002040" y="2342004"/>
                </a:lnTo>
                <a:lnTo>
                  <a:pt x="4036369" y="2318859"/>
                </a:lnTo>
                <a:lnTo>
                  <a:pt x="4059513" y="2284530"/>
                </a:lnTo>
                <a:lnTo>
                  <a:pt x="4068000" y="2242489"/>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9" name="object 9"/>
          <p:cNvSpPr txBox="1"/>
          <p:nvPr/>
        </p:nvSpPr>
        <p:spPr>
          <a:xfrm>
            <a:off x="1025332" y="4838532"/>
            <a:ext cx="4946194" cy="715591"/>
          </a:xfrm>
          <a:prstGeom prst="rect">
            <a:avLst/>
          </a:prstGeom>
        </p:spPr>
        <p:txBody>
          <a:bodyPr vert="horz" wrap="square" lIns="0" tIns="16329" rIns="0" bIns="0" rtlCol="0">
            <a:spAutoFit/>
          </a:bodyPr>
          <a:lstStyle/>
          <a:p>
            <a:pPr marL="16328">
              <a:spcBef>
                <a:spcPts val="129"/>
              </a:spcBef>
            </a:pPr>
            <a:r>
              <a:rPr lang="da-DK" sz="1700" dirty="0" err="1">
                <a:solidFill>
                  <a:srgbClr val="5B7F9A"/>
                </a:solidFill>
                <a:latin typeface="+mj-lt"/>
                <a:cs typeface="Calibri Light" panose="020F0302020204030204" pitchFamily="34" charset="0"/>
              </a:rPr>
              <a:t>Dabigatranetexilat</a:t>
            </a:r>
            <a:r>
              <a:rPr lang="da-DK" sz="1700" dirty="0">
                <a:solidFill>
                  <a:srgbClr val="5B7F9A"/>
                </a:solidFill>
                <a:latin typeface="+mj-lt"/>
                <a:cs typeface="Calibri Light" panose="020F0302020204030204" pitchFamily="34" charset="0"/>
              </a:rPr>
              <a:t> </a:t>
            </a:r>
            <a:r>
              <a:rPr sz="1300" dirty="0">
                <a:solidFill>
                  <a:schemeClr val="tx1"/>
                </a:solidFill>
                <a:latin typeface="Calibri Light" panose="020F0302020204030204" pitchFamily="34" charset="0"/>
                <a:cs typeface="Calibri Light" panose="020F0302020204030204" pitchFamily="34" charset="0"/>
              </a:rPr>
              <a:t>(de </a:t>
            </a:r>
            <a:r>
              <a:rPr sz="1300" dirty="0" err="1">
                <a:solidFill>
                  <a:schemeClr val="tx1"/>
                </a:solidFill>
                <a:latin typeface="Calibri Light" panose="020F0302020204030204" pitchFamily="34" charset="0"/>
                <a:cs typeface="Calibri Light" panose="020F0302020204030204" pitchFamily="34" charset="0"/>
              </a:rPr>
              <a:t>fleste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skal</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tage</a:t>
            </a:r>
            <a:r>
              <a:rPr sz="1300" dirty="0">
                <a:solidFill>
                  <a:schemeClr val="tx1"/>
                </a:solidFill>
                <a:latin typeface="Calibri Light" panose="020F0302020204030204" pitchFamily="34" charset="0"/>
                <a:cs typeface="Calibri Light" panose="020F0302020204030204" pitchFamily="34" charset="0"/>
              </a:rPr>
              <a:t> </a:t>
            </a:r>
            <a:r>
              <a:rPr sz="1300" dirty="0" err="1">
                <a:solidFill>
                  <a:schemeClr val="tx1"/>
                </a:solidFill>
                <a:latin typeface="Calibri Light" panose="020F0302020204030204" pitchFamily="34" charset="0"/>
                <a:cs typeface="Calibri Light" panose="020F0302020204030204" pitchFamily="34" charset="0"/>
              </a:rPr>
              <a:t>standarddosis</a:t>
            </a:r>
            <a:r>
              <a:rPr sz="1300" dirty="0">
                <a:solidFill>
                  <a:schemeClr val="tx1"/>
                </a:solidFill>
                <a:latin typeface="Calibri Light" panose="020F0302020204030204" pitchFamily="34" charset="0"/>
                <a:cs typeface="Calibri Light" panose="020F0302020204030204" pitchFamily="34" charset="0"/>
              </a:rPr>
              <a:t>)</a:t>
            </a:r>
          </a:p>
          <a:p>
            <a:pPr>
              <a:spcBef>
                <a:spcPts val="13"/>
              </a:spcBef>
            </a:pPr>
            <a:endParaRPr sz="1543" dirty="0">
              <a:latin typeface="Calibri Light" panose="020F0302020204030204" pitchFamily="34" charset="0"/>
              <a:cs typeface="Calibri Light" panose="020F0302020204030204" pitchFamily="34" charset="0"/>
            </a:endParaRPr>
          </a:p>
          <a:p>
            <a:pPr marL="16328">
              <a:tabLst>
                <a:tab pos="2366799" algn="l"/>
              </a:tabLst>
            </a:pPr>
            <a:r>
              <a:rPr sz="1300" b="1" dirty="0" err="1">
                <a:solidFill>
                  <a:srgbClr val="231F20"/>
                </a:solidFill>
                <a:latin typeface="Calibri Light" panose="020F0302020204030204" pitchFamily="34" charset="0"/>
                <a:cs typeface="Calibri Light" panose="020F0302020204030204" pitchFamily="34" charset="0"/>
              </a:rPr>
              <a:t>Almindelige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bivirkninger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Standarddosis</a:t>
            </a:r>
            <a:r>
              <a:rPr sz="1300" b="1" dirty="0">
                <a:solidFill>
                  <a:srgbClr val="231F20"/>
                </a:solidFill>
                <a:latin typeface="Calibri Light" panose="020F0302020204030204" pitchFamily="34" charset="0"/>
                <a:cs typeface="Calibri Light" panose="020F0302020204030204" pitchFamily="34" charset="0"/>
              </a:rPr>
              <a:t> (</a:t>
            </a:r>
            <a:r>
              <a:rPr lang="da-DK" sz="1300" b="1" dirty="0" err="1">
                <a:solidFill>
                  <a:srgbClr val="231F20"/>
                </a:solidFill>
                <a:latin typeface="Calibri Light" panose="020F0302020204030204" pitchFamily="34" charset="0"/>
                <a:cs typeface="Calibri Light" panose="020F0302020204030204" pitchFamily="34" charset="0"/>
              </a:rPr>
              <a:t>Pradaxa</a:t>
            </a:r>
            <a:r>
              <a:rPr lang="da-DK" sz="1300" b="1" dirty="0">
                <a:solidFill>
                  <a:srgbClr val="231F20"/>
                </a:solidFill>
                <a:latin typeface="Calibri Light" panose="020F0302020204030204" pitchFamily="34" charset="0"/>
                <a:cs typeface="Calibri Light" panose="020F0302020204030204" pitchFamily="34" charset="0"/>
              </a:rPr>
              <a:t>® )</a:t>
            </a:r>
            <a:endParaRPr sz="1300" b="1" dirty="0">
              <a:latin typeface="Calibri Light" panose="020F0302020204030204" pitchFamily="34" charset="0"/>
              <a:cs typeface="Calibri Light" panose="020F0302020204030204" pitchFamily="34" charset="0"/>
            </a:endParaRPr>
          </a:p>
        </p:txBody>
      </p:sp>
      <p:sp>
        <p:nvSpPr>
          <p:cNvPr id="10" name="object 10"/>
          <p:cNvSpPr txBox="1"/>
          <p:nvPr/>
        </p:nvSpPr>
        <p:spPr>
          <a:xfrm>
            <a:off x="1025332" y="5508003"/>
            <a:ext cx="1969752" cy="658788"/>
          </a:xfrm>
          <a:prstGeom prst="rect">
            <a:avLst/>
          </a:prstGeom>
        </p:spPr>
        <p:txBody>
          <a:bodyPr vert="horz" wrap="square" lIns="0" tIns="32657" rIns="0" bIns="0" rtlCol="0">
            <a:spAutoFit/>
          </a:bodyPr>
          <a:lstStyle/>
          <a:p>
            <a:pPr marL="309423" indent="-293095">
              <a:spcBef>
                <a:spcPts val="257"/>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Blødninger.</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Kvalme.</a:t>
            </a:r>
            <a:endParaRPr sz="130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a:solidFill>
                  <a:srgbClr val="231F20"/>
                </a:solidFill>
                <a:latin typeface="Calibri Light" panose="020F0302020204030204" pitchFamily="34" charset="0"/>
                <a:cs typeface="Calibri Light" panose="020F0302020204030204" pitchFamily="34" charset="0"/>
              </a:rPr>
              <a:t>Mavesmerter og </a:t>
            </a:r>
            <a:r>
              <a:rPr sz="1300" err="1">
                <a:solidFill>
                  <a:srgbClr val="231F20"/>
                </a:solidFill>
                <a:latin typeface="Calibri Light" panose="020F0302020204030204" pitchFamily="34" charset="0"/>
                <a:cs typeface="Calibri Light" panose="020F0302020204030204" pitchFamily="34" charset="0"/>
              </a:rPr>
              <a:t>diarré</a:t>
            </a:r>
            <a:r>
              <a:rPr sz="1300">
                <a:solidFill>
                  <a:srgbClr val="231F20"/>
                </a:solidFill>
                <a:latin typeface="Calibri Light" panose="020F0302020204030204" pitchFamily="34" charset="0"/>
                <a:cs typeface="Calibri Light" panose="020F0302020204030204" pitchFamily="34" charset="0"/>
              </a:rPr>
              <a:t>.</a:t>
            </a:r>
            <a:endParaRPr lang="da-DK" sz="1300">
              <a:solidFill>
                <a:srgbClr val="231F20"/>
              </a:solidFill>
              <a:latin typeface="Calibri Light" panose="020F0302020204030204" pitchFamily="34" charset="0"/>
              <a:cs typeface="Calibri Light" panose="020F0302020204030204" pitchFamily="34" charset="0"/>
            </a:endParaRPr>
          </a:p>
        </p:txBody>
      </p:sp>
      <p:sp>
        <p:nvSpPr>
          <p:cNvPr id="11" name="object 11"/>
          <p:cNvSpPr txBox="1"/>
          <p:nvPr/>
        </p:nvSpPr>
        <p:spPr>
          <a:xfrm>
            <a:off x="1041661" y="6703727"/>
            <a:ext cx="4612005" cy="1709579"/>
          </a:xfrm>
          <a:prstGeom prst="rect">
            <a:avLst/>
          </a:prstGeom>
        </p:spPr>
        <p:txBody>
          <a:bodyPr vert="horz" wrap="square" lIns="0" tIns="33472" rIns="0" bIns="0" rtlCol="0">
            <a:spAutoFit/>
          </a:bodyPr>
          <a:lstStyle/>
          <a:p>
            <a:pPr marL="16328">
              <a:spcBef>
                <a:spcPts val="262"/>
              </a:spcBef>
            </a:pPr>
            <a:r>
              <a:rPr sz="1300" b="1" dirty="0" err="1">
                <a:solidFill>
                  <a:srgbClr val="231F20"/>
                </a:solidFill>
                <a:latin typeface="Calibri Light" panose="020F0302020204030204" pitchFamily="34" charset="0"/>
                <a:cs typeface="Calibri Light" panose="020F0302020204030204" pitchFamily="34" charset="0"/>
              </a:rPr>
              <a:t>Særlige</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forholdsregler</a:t>
            </a:r>
            <a:endParaRPr sz="1300" b="1" dirty="0">
              <a:latin typeface="Calibri Light" panose="020F0302020204030204" pitchFamily="34" charset="0"/>
              <a:cs typeface="Calibri Light" panose="020F0302020204030204" pitchFamily="34" charset="0"/>
            </a:endParaRPr>
          </a:p>
          <a:p>
            <a:pPr marL="309423" indent="-293095">
              <a:spcBef>
                <a:spcPts val="141"/>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Kapslerne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synkes</a:t>
            </a:r>
            <a:r>
              <a:rPr sz="1300" dirty="0">
                <a:solidFill>
                  <a:srgbClr val="231F20"/>
                </a:solidFill>
                <a:latin typeface="Calibri Light" panose="020F0302020204030204" pitchFamily="34" charset="0"/>
                <a:cs typeface="Calibri Light" panose="020F0302020204030204" pitchFamily="34" charset="0"/>
              </a:rPr>
              <a:t> hele.</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err="1">
                <a:solidFill>
                  <a:srgbClr val="231F20"/>
                </a:solidFill>
                <a:latin typeface="Calibri Light" panose="020F0302020204030204" pitchFamily="34" charset="0"/>
                <a:cs typeface="Calibri Light" panose="020F0302020204030204" pitchFamily="34" charset="0"/>
              </a:rPr>
              <a:t>Kapslerne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blive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i</a:t>
            </a:r>
            <a:r>
              <a:rPr sz="1300" dirty="0">
                <a:solidFill>
                  <a:srgbClr val="231F20"/>
                </a:solidFill>
                <a:latin typeface="Calibri Light" panose="020F0302020204030204" pitchFamily="34" charset="0"/>
                <a:cs typeface="Calibri Light" panose="020F0302020204030204" pitchFamily="34" charset="0"/>
              </a:rPr>
              <a:t> den </a:t>
            </a:r>
            <a:r>
              <a:rPr sz="1300" dirty="0" err="1">
                <a:solidFill>
                  <a:srgbClr val="231F20"/>
                </a:solidFill>
                <a:latin typeface="Calibri Light" panose="020F0302020204030204" pitchFamily="34" charset="0"/>
                <a:cs typeface="Calibri Light" panose="020F0302020204030204" pitchFamily="34" charset="0"/>
              </a:rPr>
              <a:t>originale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pakning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marL="309423" indent="-293095">
              <a:spcBef>
                <a:spcPts val="129"/>
              </a:spcBef>
              <a:buChar char="•"/>
              <a:tabLst>
                <a:tab pos="309423" algn="l"/>
                <a:tab pos="310239" algn="l"/>
              </a:tabLst>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lang="da-DK" sz="1300" dirty="0" err="1">
                <a:solidFill>
                  <a:srgbClr val="231F20"/>
                </a:solidFill>
                <a:latin typeface="Calibri Light" panose="020F0302020204030204" pitchFamily="34" charset="0"/>
                <a:cs typeface="Calibri Light" panose="020F0302020204030204" pitchFamily="34" charset="0"/>
              </a:rPr>
              <a:t>Dabigatranetexilat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på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samme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hver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dag</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a:p>
            <a:pPr>
              <a:spcBef>
                <a:spcPts val="13"/>
              </a:spcBef>
            </a:pPr>
            <a:endParaRPr sz="1300" dirty="0">
              <a:latin typeface="Calibri Light" panose="020F0302020204030204" pitchFamily="34" charset="0"/>
              <a:cs typeface="Calibri Light" panose="020F0302020204030204" pitchFamily="34" charset="0"/>
            </a:endParaRPr>
          </a:p>
          <a:p>
            <a:pPr marL="16328"/>
            <a:r>
              <a:rPr sz="1300" b="1" dirty="0" err="1">
                <a:solidFill>
                  <a:srgbClr val="231F20"/>
                </a:solidFill>
                <a:latin typeface="Calibri Light" panose="020F0302020204030204" pitchFamily="34" charset="0"/>
                <a:cs typeface="Calibri Light" panose="020F0302020204030204" pitchFamily="34" charset="0"/>
              </a:rPr>
              <a:t>Hvis</a:t>
            </a:r>
            <a:r>
              <a:rPr sz="1300" b="1" dirty="0">
                <a:solidFill>
                  <a:srgbClr val="231F20"/>
                </a:solidFill>
                <a:latin typeface="Calibri Light" panose="020F0302020204030204" pitchFamily="34" charset="0"/>
                <a:cs typeface="Calibri Light" panose="020F0302020204030204" pitchFamily="34" charset="0"/>
              </a:rPr>
              <a:t> du </a:t>
            </a:r>
            <a:r>
              <a:rPr sz="1300" b="1" dirty="0" err="1">
                <a:solidFill>
                  <a:srgbClr val="231F20"/>
                </a:solidFill>
                <a:latin typeface="Calibri Light" panose="020F0302020204030204" pitchFamily="34" charset="0"/>
                <a:cs typeface="Calibri Light" panose="020F0302020204030204" pitchFamily="34" charset="0"/>
              </a:rPr>
              <a:t>har</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glemt</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en</a:t>
            </a:r>
            <a:r>
              <a:rPr sz="1300" b="1" dirty="0">
                <a:solidFill>
                  <a:srgbClr val="231F20"/>
                </a:solidFill>
                <a:latin typeface="Calibri Light" panose="020F0302020204030204" pitchFamily="34" charset="0"/>
                <a:cs typeface="Calibri Light" panose="020F0302020204030204" pitchFamily="34" charset="0"/>
              </a:rPr>
              <a:t> </a:t>
            </a:r>
            <a:r>
              <a:rPr sz="1300" b="1" dirty="0" err="1">
                <a:solidFill>
                  <a:srgbClr val="231F20"/>
                </a:solidFill>
                <a:latin typeface="Calibri Light" panose="020F0302020204030204" pitchFamily="34" charset="0"/>
                <a:cs typeface="Calibri Light" panose="020F0302020204030204" pitchFamily="34" charset="0"/>
              </a:rPr>
              <a:t>dosis</a:t>
            </a:r>
            <a:endParaRPr sz="1300" b="1" dirty="0">
              <a:latin typeface="Calibri Light" panose="020F0302020204030204" pitchFamily="34" charset="0"/>
              <a:cs typeface="Calibri Light" panose="020F0302020204030204" pitchFamily="34" charset="0"/>
            </a:endParaRPr>
          </a:p>
          <a:p>
            <a:pPr marL="16328" marR="6531">
              <a:lnSpc>
                <a:spcPct val="108300"/>
              </a:lnSpc>
              <a:spcBef>
                <a:spcPts val="13"/>
              </a:spcBef>
            </a:pPr>
            <a:r>
              <a:rPr sz="1300" dirty="0">
                <a:solidFill>
                  <a:srgbClr val="231F20"/>
                </a:solidFill>
                <a:latin typeface="Calibri Light" panose="020F0302020204030204" pitchFamily="34" charset="0"/>
                <a:cs typeface="Calibri Light" panose="020F0302020204030204" pitchFamily="34" charset="0"/>
              </a:rPr>
              <a:t>Du </a:t>
            </a:r>
            <a:r>
              <a:rPr sz="1300" dirty="0" err="1">
                <a:solidFill>
                  <a:srgbClr val="231F20"/>
                </a:solidFill>
                <a:latin typeface="Calibri Light" panose="020F0302020204030204" pitchFamily="34" charset="0"/>
                <a:cs typeface="Calibri Light" panose="020F0302020204030204" pitchFamily="34" charset="0"/>
              </a:rPr>
              <a:t>må</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tage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op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6 timer </a:t>
            </a:r>
            <a:r>
              <a:rPr sz="1300" dirty="0" err="1">
                <a:solidFill>
                  <a:srgbClr val="231F20"/>
                </a:solidFill>
                <a:latin typeface="Calibri Light" panose="020F0302020204030204" pitchFamily="34" charset="0"/>
                <a:cs typeface="Calibri Light" panose="020F0302020204030204" pitchFamily="34" charset="0"/>
              </a:rPr>
              <a:t>efter</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tidspunktet</a:t>
            </a:r>
            <a:r>
              <a:rPr sz="1300" dirty="0">
                <a:solidFill>
                  <a:srgbClr val="231F20"/>
                </a:solidFill>
                <a:latin typeface="Calibri Light" panose="020F0302020204030204" pitchFamily="34" charset="0"/>
                <a:cs typeface="Calibri Light" panose="020F0302020204030204" pitchFamily="34" charset="0"/>
              </a:rPr>
              <a:t> for den </a:t>
            </a:r>
            <a:r>
              <a:rPr sz="1300" dirty="0" err="1">
                <a:solidFill>
                  <a:srgbClr val="231F20"/>
                </a:solidFill>
                <a:latin typeface="Calibri Light" panose="020F0302020204030204" pitchFamily="34" charset="0"/>
                <a:cs typeface="Calibri Light" panose="020F0302020204030204" pitchFamily="34" charset="0"/>
              </a:rPr>
              <a:t>glemte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ellers</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skal</a:t>
            </a:r>
            <a:r>
              <a:rPr sz="1300" dirty="0">
                <a:solidFill>
                  <a:srgbClr val="231F20"/>
                </a:solidFill>
                <a:latin typeface="Calibri Light" panose="020F0302020204030204" pitchFamily="34" charset="0"/>
                <a:cs typeface="Calibri Light" panose="020F0302020204030204" pitchFamily="34" charset="0"/>
              </a:rPr>
              <a:t> du vente </a:t>
            </a:r>
            <a:r>
              <a:rPr sz="1300" dirty="0" err="1">
                <a:solidFill>
                  <a:srgbClr val="231F20"/>
                </a:solidFill>
                <a:latin typeface="Calibri Light" panose="020F0302020204030204" pitchFamily="34" charset="0"/>
                <a:cs typeface="Calibri Light" panose="020F0302020204030204" pitchFamily="34" charset="0"/>
              </a:rPr>
              <a:t>til</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næste</a:t>
            </a:r>
            <a:r>
              <a:rPr sz="1300" dirty="0">
                <a:solidFill>
                  <a:srgbClr val="231F20"/>
                </a:solidFill>
                <a:latin typeface="Calibri Light" panose="020F0302020204030204" pitchFamily="34" charset="0"/>
                <a:cs typeface="Calibri Light" panose="020F0302020204030204" pitchFamily="34" charset="0"/>
              </a:rPr>
              <a:t> </a:t>
            </a:r>
            <a:r>
              <a:rPr sz="1300" dirty="0" err="1">
                <a:solidFill>
                  <a:srgbClr val="231F20"/>
                </a:solidFill>
                <a:latin typeface="Calibri Light" panose="020F0302020204030204" pitchFamily="34" charset="0"/>
                <a:cs typeface="Calibri Light" panose="020F0302020204030204" pitchFamily="34" charset="0"/>
              </a:rPr>
              <a:t>dosis</a:t>
            </a:r>
            <a:r>
              <a:rPr sz="1300" dirty="0">
                <a:solidFill>
                  <a:srgbClr val="231F20"/>
                </a:solidFill>
                <a:latin typeface="Calibri Light" panose="020F0302020204030204" pitchFamily="34" charset="0"/>
                <a:cs typeface="Calibri Light" panose="020F0302020204030204" pitchFamily="34" charset="0"/>
              </a:rPr>
              <a:t>.</a:t>
            </a:r>
            <a:endParaRPr sz="1300" dirty="0">
              <a:latin typeface="Calibri Light" panose="020F0302020204030204" pitchFamily="34" charset="0"/>
              <a:cs typeface="Calibri Light" panose="020F0302020204030204" pitchFamily="34" charset="0"/>
            </a:endParaRPr>
          </a:p>
        </p:txBody>
      </p:sp>
      <p:sp>
        <p:nvSpPr>
          <p:cNvPr id="13" name="object 13"/>
          <p:cNvSpPr/>
          <p:nvPr/>
        </p:nvSpPr>
        <p:spPr>
          <a:xfrm>
            <a:off x="886474" y="4759461"/>
            <a:ext cx="5247186" cy="3916452"/>
          </a:xfrm>
          <a:custGeom>
            <a:avLst/>
            <a:gdLst/>
            <a:ahLst/>
            <a:cxnLst/>
            <a:rect l="l" t="t" r="r" b="b"/>
            <a:pathLst>
              <a:path w="4068445" h="2682875">
                <a:moveTo>
                  <a:pt x="108000" y="0"/>
                </a:moveTo>
                <a:lnTo>
                  <a:pt x="65960" y="8486"/>
                </a:lnTo>
                <a:lnTo>
                  <a:pt x="31630" y="31630"/>
                </a:lnTo>
                <a:lnTo>
                  <a:pt x="8486" y="65960"/>
                </a:lnTo>
                <a:lnTo>
                  <a:pt x="0" y="108000"/>
                </a:lnTo>
                <a:lnTo>
                  <a:pt x="0" y="2574378"/>
                </a:lnTo>
                <a:lnTo>
                  <a:pt x="8486" y="2616414"/>
                </a:lnTo>
                <a:lnTo>
                  <a:pt x="31630" y="2650744"/>
                </a:lnTo>
                <a:lnTo>
                  <a:pt x="65960" y="2673891"/>
                </a:lnTo>
                <a:lnTo>
                  <a:pt x="108000" y="2682379"/>
                </a:lnTo>
                <a:lnTo>
                  <a:pt x="3959999" y="2682379"/>
                </a:lnTo>
                <a:lnTo>
                  <a:pt x="4002040" y="2673891"/>
                </a:lnTo>
                <a:lnTo>
                  <a:pt x="4036369" y="2650744"/>
                </a:lnTo>
                <a:lnTo>
                  <a:pt x="4059513" y="2616414"/>
                </a:lnTo>
                <a:lnTo>
                  <a:pt x="4068000" y="2574378"/>
                </a:lnTo>
                <a:lnTo>
                  <a:pt x="4068000" y="108000"/>
                </a:lnTo>
                <a:lnTo>
                  <a:pt x="4059513" y="65960"/>
                </a:lnTo>
                <a:lnTo>
                  <a:pt x="4036369" y="31630"/>
                </a:lnTo>
                <a:lnTo>
                  <a:pt x="4002040" y="8486"/>
                </a:lnTo>
                <a:lnTo>
                  <a:pt x="3959999" y="0"/>
                </a:lnTo>
                <a:lnTo>
                  <a:pt x="108000" y="0"/>
                </a:lnTo>
                <a:close/>
              </a:path>
            </a:pathLst>
          </a:custGeom>
          <a:ln w="254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sp>
        <p:nvSpPr>
          <p:cNvPr id="17" name="object 17"/>
          <p:cNvSpPr txBox="1"/>
          <p:nvPr/>
        </p:nvSpPr>
        <p:spPr>
          <a:xfrm>
            <a:off x="3495743" y="5985947"/>
            <a:ext cx="653143" cy="237345"/>
          </a:xfrm>
          <a:prstGeom prst="rect">
            <a:avLst/>
          </a:prstGeom>
        </p:spPr>
        <p:txBody>
          <a:bodyPr vert="horz" wrap="square" lIns="0" tIns="19594" rIns="0" bIns="0" rtlCol="0">
            <a:spAutoFit/>
          </a:bodyPr>
          <a:lstStyle/>
          <a:p>
            <a:pPr algn="ctr">
              <a:spcBef>
                <a:spcPts val="154"/>
              </a:spcBef>
            </a:pPr>
            <a:r>
              <a:rPr sz="771">
                <a:solidFill>
                  <a:srgbClr val="FFFFFF"/>
                </a:solidFill>
                <a:latin typeface="Calibri Light" panose="020F0302020204030204" pitchFamily="34" charset="0"/>
                <a:cs typeface="Calibri Light" panose="020F0302020204030204" pitchFamily="34" charset="0"/>
              </a:rPr>
              <a:t>1 tablet</a:t>
            </a:r>
            <a:r>
              <a:rPr sz="643">
                <a:solidFill>
                  <a:srgbClr val="FFFFFF"/>
                </a:solidFill>
                <a:latin typeface="Calibri Light" panose="020F0302020204030204" pitchFamily="34" charset="0"/>
                <a:cs typeface="Calibri Light" panose="020F0302020204030204" pitchFamily="34" charset="0"/>
              </a:rPr>
              <a:t>(150 mg) morgen</a:t>
            </a:r>
            <a:endParaRPr sz="643">
              <a:latin typeface="Calibri Light" panose="020F0302020204030204" pitchFamily="34" charset="0"/>
              <a:cs typeface="Calibri Light" panose="020F0302020204030204" pitchFamily="34" charset="0"/>
            </a:endParaRPr>
          </a:p>
        </p:txBody>
      </p:sp>
      <p:sp>
        <p:nvSpPr>
          <p:cNvPr id="18" name="object 18"/>
          <p:cNvSpPr txBox="1"/>
          <p:nvPr/>
        </p:nvSpPr>
        <p:spPr>
          <a:xfrm>
            <a:off x="4401183" y="5989302"/>
            <a:ext cx="559254" cy="237345"/>
          </a:xfrm>
          <a:prstGeom prst="rect">
            <a:avLst/>
          </a:prstGeom>
        </p:spPr>
        <p:txBody>
          <a:bodyPr vert="horz" wrap="square" lIns="0" tIns="19594" rIns="0" bIns="0" rtlCol="0">
            <a:spAutoFit/>
          </a:bodyPr>
          <a:lstStyle/>
          <a:p>
            <a:pPr algn="ctr">
              <a:spcBef>
                <a:spcPts val="154"/>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spcBef>
                <a:spcPts val="6"/>
              </a:spcBef>
            </a:pPr>
            <a:r>
              <a:rPr sz="643">
                <a:solidFill>
                  <a:srgbClr val="FFFFFF"/>
                </a:solidFill>
                <a:latin typeface="Calibri Light" panose="020F0302020204030204" pitchFamily="34" charset="0"/>
                <a:cs typeface="Calibri Light" panose="020F0302020204030204" pitchFamily="34" charset="0"/>
              </a:rPr>
              <a:t>(150 mg) aften</a:t>
            </a:r>
            <a:endParaRPr sz="643">
              <a:latin typeface="Calibri Light" panose="020F0302020204030204" pitchFamily="34" charset="0"/>
              <a:cs typeface="Calibri Light" panose="020F0302020204030204" pitchFamily="34" charset="0"/>
            </a:endParaRPr>
          </a:p>
        </p:txBody>
      </p:sp>
      <p:sp>
        <p:nvSpPr>
          <p:cNvPr id="20" name="object 20"/>
          <p:cNvSpPr txBox="1"/>
          <p:nvPr/>
        </p:nvSpPr>
        <p:spPr>
          <a:xfrm>
            <a:off x="909384" y="9312085"/>
            <a:ext cx="1757616" cy="201154"/>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Din medicinske behandling</a:t>
            </a:r>
          </a:p>
        </p:txBody>
      </p:sp>
      <p:sp>
        <p:nvSpPr>
          <p:cNvPr id="21" name="object 21"/>
          <p:cNvSpPr txBox="1"/>
          <p:nvPr/>
        </p:nvSpPr>
        <p:spPr>
          <a:xfrm>
            <a:off x="6380983" y="9312084"/>
            <a:ext cx="115933" cy="204360"/>
          </a:xfrm>
          <a:prstGeom prst="rect">
            <a:avLst/>
          </a:prstGeom>
        </p:spPr>
        <p:txBody>
          <a:bodyPr vert="horz" wrap="square" lIns="0" tIns="16329" rIns="0" bIns="0" rtlCol="0">
            <a:spAutoFit/>
          </a:bodyPr>
          <a:lstStyle/>
          <a:p>
            <a:pPr marL="16328">
              <a:spcBef>
                <a:spcPts val="129"/>
              </a:spcBef>
            </a:pPr>
            <a:r>
              <a:rPr sz="1200" i="1">
                <a:solidFill>
                  <a:srgbClr val="5094B6"/>
                </a:solidFill>
                <a:latin typeface="Calibri Light" panose="020F0302020204030204" pitchFamily="34" charset="0"/>
                <a:cs typeface="Calibri Light" panose="020F0302020204030204" pitchFamily="34" charset="0"/>
              </a:rPr>
              <a:t>9</a:t>
            </a:r>
          </a:p>
        </p:txBody>
      </p:sp>
      <p:sp>
        <p:nvSpPr>
          <p:cNvPr id="22" name="object 22"/>
          <p:cNvSpPr/>
          <p:nvPr/>
        </p:nvSpPr>
        <p:spPr>
          <a:xfrm>
            <a:off x="925713" y="9289431"/>
            <a:ext cx="5554980" cy="0"/>
          </a:xfrm>
          <a:custGeom>
            <a:avLst/>
            <a:gdLst/>
            <a:ahLst/>
            <a:cxnLst/>
            <a:rect l="l" t="t" r="r" b="b"/>
            <a:pathLst>
              <a:path w="4320540">
                <a:moveTo>
                  <a:pt x="0" y="0"/>
                </a:moveTo>
                <a:lnTo>
                  <a:pt x="4320006" y="0"/>
                </a:lnTo>
              </a:path>
            </a:pathLst>
          </a:custGeom>
          <a:ln w="12700">
            <a:solidFill>
              <a:srgbClr val="5094B6"/>
            </a:solidFill>
          </a:ln>
        </p:spPr>
        <p:txBody>
          <a:bodyPr wrap="square" lIns="0" tIns="0" rIns="0" bIns="0" rtlCol="0"/>
          <a:lstStyle/>
          <a:p>
            <a:endParaRPr>
              <a:latin typeface="Calibri Light" panose="020F0302020204030204" pitchFamily="34" charset="0"/>
              <a:cs typeface="Calibri Light" panose="020F0302020204030204" pitchFamily="34" charset="0"/>
            </a:endParaRPr>
          </a:p>
        </p:txBody>
      </p:sp>
      <p:grpSp>
        <p:nvGrpSpPr>
          <p:cNvPr id="7" name="Gruppe 6">
            <a:extLst>
              <a:ext uri="{FF2B5EF4-FFF2-40B4-BE49-F238E27FC236}">
                <a16:creationId xmlns:a16="http://schemas.microsoft.com/office/drawing/2014/main" id="{F0AD455F-3F79-CD49-900A-1A6E124924C5}"/>
              </a:ext>
            </a:extLst>
          </p:cNvPr>
          <p:cNvGrpSpPr/>
          <p:nvPr/>
        </p:nvGrpSpPr>
        <p:grpSpPr>
          <a:xfrm>
            <a:off x="2768172" y="5633033"/>
            <a:ext cx="2622633" cy="1380381"/>
            <a:chOff x="2746294" y="1847180"/>
            <a:chExt cx="2622633" cy="1380381"/>
          </a:xfrm>
        </p:grpSpPr>
        <p:sp>
          <p:nvSpPr>
            <p:cNvPr id="19" name="object 19"/>
            <p:cNvSpPr txBox="1"/>
            <p:nvPr/>
          </p:nvSpPr>
          <p:spPr>
            <a:xfrm>
              <a:off x="3559098" y="2154540"/>
              <a:ext cx="895622" cy="237345"/>
            </a:xfrm>
            <a:prstGeom prst="rect">
              <a:avLst/>
            </a:prstGeom>
          </p:spPr>
          <p:txBody>
            <a:bodyPr vert="horz" wrap="square" lIns="0" tIns="19594" rIns="0" bIns="0" rtlCol="0">
              <a:spAutoFit/>
            </a:bodyPr>
            <a:lstStyle/>
            <a:p>
              <a:pPr marR="17961" algn="ctr">
                <a:spcBef>
                  <a:spcPts val="154"/>
                </a:spcBef>
              </a:pPr>
              <a:r>
                <a:rPr sz="771">
                  <a:solidFill>
                    <a:srgbClr val="FFFFFF"/>
                  </a:solidFill>
                  <a:latin typeface="Calibri Light" panose="020F0302020204030204" pitchFamily="34" charset="0"/>
                  <a:cs typeface="Calibri Light" panose="020F0302020204030204" pitchFamily="34" charset="0"/>
                </a:rPr>
                <a:t>1 tablet</a:t>
              </a:r>
              <a:endParaRPr sz="771">
                <a:latin typeface="Calibri Light" panose="020F0302020204030204" pitchFamily="34" charset="0"/>
                <a:cs typeface="Calibri Light" panose="020F0302020204030204" pitchFamily="34" charset="0"/>
              </a:endParaRPr>
            </a:p>
            <a:p>
              <a:pPr algn="ctr">
                <a:lnSpc>
                  <a:spcPct val="100000"/>
                </a:lnSpc>
              </a:pPr>
              <a:r>
                <a:rPr sz="643">
                  <a:solidFill>
                    <a:srgbClr val="FFFFFF"/>
                  </a:solidFill>
                  <a:latin typeface="Calibri Light" panose="020F0302020204030204" pitchFamily="34" charset="0"/>
                  <a:cs typeface="Calibri Light" panose="020F0302020204030204" pitchFamily="34" charset="0"/>
                </a:rPr>
                <a:t>(60 mg) Én gang dagligt</a:t>
              </a:r>
              <a:endParaRPr sz="643">
                <a:latin typeface="Calibri Light" panose="020F0302020204030204" pitchFamily="34" charset="0"/>
                <a:cs typeface="Calibri Light" panose="020F0302020204030204" pitchFamily="34" charset="0"/>
              </a:endParaRPr>
            </a:p>
          </p:txBody>
        </p:sp>
        <p:sp>
          <p:nvSpPr>
            <p:cNvPr id="26" name="Afrundet rektangel 25">
              <a:extLst>
                <a:ext uri="{FF2B5EF4-FFF2-40B4-BE49-F238E27FC236}">
                  <a16:creationId xmlns:a16="http://schemas.microsoft.com/office/drawing/2014/main" id="{9C320CEB-AD80-D64B-9A84-6DB5B27E300F}"/>
                </a:ext>
              </a:extLst>
            </p:cNvPr>
            <p:cNvSpPr/>
            <p:nvPr/>
          </p:nvSpPr>
          <p:spPr>
            <a:xfrm>
              <a:off x="3347663" y="1847180"/>
              <a:ext cx="1395883" cy="1380381"/>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solidFill>
                  <a:srgbClr val="5C7F9B"/>
                </a:solidFill>
                <a:latin typeface="Calibri Light" panose="020F0302020204030204" pitchFamily="34" charset="0"/>
                <a:cs typeface="Calibri Light" panose="020F0302020204030204" pitchFamily="34" charset="0"/>
              </a:endParaRPr>
            </a:p>
          </p:txBody>
        </p:sp>
        <p:sp>
          <p:nvSpPr>
            <p:cNvPr id="27" name="Tekstfelt 26">
              <a:extLst>
                <a:ext uri="{FF2B5EF4-FFF2-40B4-BE49-F238E27FC236}">
                  <a16:creationId xmlns:a16="http://schemas.microsoft.com/office/drawing/2014/main" id="{37BCF833-ADC7-C347-83EE-DF9641DD1048}"/>
                </a:ext>
              </a:extLst>
            </p:cNvPr>
            <p:cNvSpPr txBox="1"/>
            <p:nvPr/>
          </p:nvSpPr>
          <p:spPr>
            <a:xfrm>
              <a:off x="3347661" y="2203350"/>
              <a:ext cx="1399864" cy="567207"/>
            </a:xfrm>
            <a:prstGeom prst="rect">
              <a:avLst/>
            </a:prstGeom>
            <a:noFill/>
          </p:spPr>
          <p:txBody>
            <a:bodyPr wrap="square" anchor="ctr">
              <a:spAutoFit/>
            </a:bodyPr>
            <a:lstStyle/>
            <a:p>
              <a:pPr algn="ctr"/>
              <a:r>
                <a:rPr lang="da-DK">
                  <a:solidFill>
                    <a:schemeClr val="bg1"/>
                  </a:solidFill>
                  <a:latin typeface="Calibri Light" panose="020F0302020204030204" pitchFamily="34" charset="0"/>
                  <a:cs typeface="Calibri Light" panose="020F0302020204030204" pitchFamily="34" charset="0"/>
                </a:rPr>
                <a:t>+</a:t>
              </a:r>
              <a:endParaRPr lang="da-DK" sz="3086">
                <a:solidFill>
                  <a:schemeClr val="bg1"/>
                </a:solidFill>
                <a:latin typeface="Calibri Light" panose="020F0302020204030204" pitchFamily="34" charset="0"/>
                <a:cs typeface="Calibri Light" panose="020F0302020204030204" pitchFamily="34" charset="0"/>
              </a:endParaRPr>
            </a:p>
          </p:txBody>
        </p:sp>
        <p:pic>
          <p:nvPicPr>
            <p:cNvPr id="28" name="Grafik 27" descr="Dæmp (mindre sol) med massiv udfyldning">
              <a:extLst>
                <a:ext uri="{FF2B5EF4-FFF2-40B4-BE49-F238E27FC236}">
                  <a16:creationId xmlns:a16="http://schemas.microsoft.com/office/drawing/2014/main" id="{A81E691F-9846-1447-AFD2-6DADAC47396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30798" y="1871620"/>
              <a:ext cx="370286" cy="370286"/>
            </a:xfrm>
            <a:prstGeom prst="rect">
              <a:avLst/>
            </a:prstGeom>
          </p:spPr>
        </p:pic>
        <p:pic>
          <p:nvPicPr>
            <p:cNvPr id="29" name="Grafik 28" descr="Måne med massiv udfyldning">
              <a:extLst>
                <a:ext uri="{FF2B5EF4-FFF2-40B4-BE49-F238E27FC236}">
                  <a16:creationId xmlns:a16="http://schemas.microsoft.com/office/drawing/2014/main" id="{7C585495-9050-F44B-91C8-14651C091822}"/>
                </a:ext>
              </a:extLst>
            </p:cNvPr>
            <p:cNvPicPr>
              <a:picLocks/>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4295" y="1913957"/>
              <a:ext cx="277714" cy="277714"/>
            </a:xfrm>
            <a:prstGeom prst="rect">
              <a:avLst/>
            </a:prstGeom>
          </p:spPr>
        </p:pic>
        <p:sp>
          <p:nvSpPr>
            <p:cNvPr id="30" name="Tekstfelt 29">
              <a:extLst>
                <a:ext uri="{FF2B5EF4-FFF2-40B4-BE49-F238E27FC236}">
                  <a16:creationId xmlns:a16="http://schemas.microsoft.com/office/drawing/2014/main" id="{035564FA-93BD-3145-B018-667786696794}"/>
                </a:ext>
              </a:extLst>
            </p:cNvPr>
            <p:cNvSpPr txBox="1"/>
            <p:nvPr/>
          </p:nvSpPr>
          <p:spPr>
            <a:xfrm>
              <a:off x="2746294" y="2867434"/>
              <a:ext cx="2622633"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150 mg x 2 dagligt</a:t>
              </a:r>
            </a:p>
          </p:txBody>
        </p:sp>
        <p:pic>
          <p:nvPicPr>
            <p:cNvPr id="31" name="Billede 30">
              <a:extLst>
                <a:ext uri="{FF2B5EF4-FFF2-40B4-BE49-F238E27FC236}">
                  <a16:creationId xmlns:a16="http://schemas.microsoft.com/office/drawing/2014/main" id="{9947F867-43D6-3F4C-8858-1EBC2B1E9D6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3302125" y="2311627"/>
              <a:ext cx="643923" cy="475277"/>
            </a:xfrm>
            <a:prstGeom prst="rect">
              <a:avLst/>
            </a:prstGeom>
          </p:spPr>
        </p:pic>
        <p:pic>
          <p:nvPicPr>
            <p:cNvPr id="32" name="Billede 31">
              <a:extLst>
                <a:ext uri="{FF2B5EF4-FFF2-40B4-BE49-F238E27FC236}">
                  <a16:creationId xmlns:a16="http://schemas.microsoft.com/office/drawing/2014/main" id="{F9B894B7-1503-4D48-A2F9-7819DDA8822A}"/>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4118388" y="2301559"/>
              <a:ext cx="643923" cy="475277"/>
            </a:xfrm>
            <a:prstGeom prst="rect">
              <a:avLst/>
            </a:prstGeom>
          </p:spPr>
        </p:pic>
      </p:grpSp>
      <p:grpSp>
        <p:nvGrpSpPr>
          <p:cNvPr id="5" name="Gruppe 4">
            <a:extLst>
              <a:ext uri="{FF2B5EF4-FFF2-40B4-BE49-F238E27FC236}">
                <a16:creationId xmlns:a16="http://schemas.microsoft.com/office/drawing/2014/main" id="{B0FCBE50-C233-C144-9FF9-3078610109A7}"/>
              </a:ext>
            </a:extLst>
          </p:cNvPr>
          <p:cNvGrpSpPr/>
          <p:nvPr/>
        </p:nvGrpSpPr>
        <p:grpSpPr>
          <a:xfrm>
            <a:off x="2714545" y="1813030"/>
            <a:ext cx="2622633" cy="1380381"/>
            <a:chOff x="2734983" y="5604121"/>
            <a:chExt cx="2622633" cy="1380381"/>
          </a:xfrm>
        </p:grpSpPr>
        <p:sp>
          <p:nvSpPr>
            <p:cNvPr id="33" name="Afrundet rektangel 32">
              <a:extLst>
                <a:ext uri="{FF2B5EF4-FFF2-40B4-BE49-F238E27FC236}">
                  <a16:creationId xmlns:a16="http://schemas.microsoft.com/office/drawing/2014/main" id="{D6A52A34-5427-A045-BBCD-953BE3A31364}"/>
                </a:ext>
              </a:extLst>
            </p:cNvPr>
            <p:cNvSpPr/>
            <p:nvPr/>
          </p:nvSpPr>
          <p:spPr>
            <a:xfrm>
              <a:off x="3383402" y="5604121"/>
              <a:ext cx="1395883" cy="1380381"/>
            </a:xfrm>
            <a:prstGeom prst="roundRect">
              <a:avLst/>
            </a:prstGeom>
            <a:solidFill>
              <a:srgbClr val="5094B6"/>
            </a:solidFill>
            <a:ln>
              <a:solidFill>
                <a:srgbClr val="5094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14">
                <a:latin typeface="Calibri Light" panose="020F0302020204030204" pitchFamily="34" charset="0"/>
                <a:cs typeface="Calibri Light" panose="020F0302020204030204" pitchFamily="34" charset="0"/>
              </a:endParaRPr>
            </a:p>
          </p:txBody>
        </p:sp>
        <p:sp>
          <p:nvSpPr>
            <p:cNvPr id="34" name="Tekstfelt 33">
              <a:extLst>
                <a:ext uri="{FF2B5EF4-FFF2-40B4-BE49-F238E27FC236}">
                  <a16:creationId xmlns:a16="http://schemas.microsoft.com/office/drawing/2014/main" id="{9122F2D1-D2B0-E840-AE2C-58872C37975B}"/>
                </a:ext>
              </a:extLst>
            </p:cNvPr>
            <p:cNvSpPr txBox="1"/>
            <p:nvPr/>
          </p:nvSpPr>
          <p:spPr>
            <a:xfrm>
              <a:off x="3366426" y="6608697"/>
              <a:ext cx="1364806"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60 mg x 1 dagligt</a:t>
              </a:r>
            </a:p>
          </p:txBody>
        </p:sp>
        <p:sp>
          <p:nvSpPr>
            <p:cNvPr id="35" name="Tekstfelt 34">
              <a:extLst>
                <a:ext uri="{FF2B5EF4-FFF2-40B4-BE49-F238E27FC236}">
                  <a16:creationId xmlns:a16="http://schemas.microsoft.com/office/drawing/2014/main" id="{2A993491-C830-E946-9EDA-1826902C48F5}"/>
                </a:ext>
              </a:extLst>
            </p:cNvPr>
            <p:cNvSpPr txBox="1"/>
            <p:nvPr/>
          </p:nvSpPr>
          <p:spPr>
            <a:xfrm>
              <a:off x="2734983" y="5647858"/>
              <a:ext cx="2622633" cy="290208"/>
            </a:xfrm>
            <a:prstGeom prst="rect">
              <a:avLst/>
            </a:prstGeom>
            <a:noFill/>
          </p:spPr>
          <p:txBody>
            <a:bodyPr wrap="square">
              <a:spAutoFit/>
            </a:bodyPr>
            <a:lstStyle/>
            <a:p>
              <a:pPr algn="ctr"/>
              <a:r>
                <a:rPr lang="da-DK" sz="1300">
                  <a:solidFill>
                    <a:schemeClr val="bg1"/>
                  </a:solidFill>
                  <a:latin typeface="Calibri Light" panose="020F0302020204030204" pitchFamily="34" charset="0"/>
                  <a:cs typeface="Calibri Light" panose="020F0302020204030204" pitchFamily="34" charset="0"/>
                </a:rPr>
                <a:t>Én gang dagligt</a:t>
              </a:r>
            </a:p>
          </p:txBody>
        </p:sp>
        <p:pic>
          <p:nvPicPr>
            <p:cNvPr id="36" name="Billede 35">
              <a:extLst>
                <a:ext uri="{FF2B5EF4-FFF2-40B4-BE49-F238E27FC236}">
                  <a16:creationId xmlns:a16="http://schemas.microsoft.com/office/drawing/2014/main" id="{F15E2CC4-B060-D443-B926-C31B503DB74A}"/>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Lst>
            </a:blip>
            <a:stretch>
              <a:fillRect/>
            </a:stretch>
          </p:blipFill>
          <p:spPr>
            <a:xfrm>
              <a:off x="3771128" y="5988419"/>
              <a:ext cx="657598" cy="605584"/>
            </a:xfrm>
            <a:prstGeom prst="rect">
              <a:avLst/>
            </a:prstGeom>
          </p:spPr>
        </p:pic>
      </p:grpSp>
      <p:pic>
        <p:nvPicPr>
          <p:cNvPr id="12" name="Billede 11">
            <a:extLst>
              <a:ext uri="{FF2B5EF4-FFF2-40B4-BE49-F238E27FC236}">
                <a16:creationId xmlns:a16="http://schemas.microsoft.com/office/drawing/2014/main" id="{569C2417-1243-4CDD-AD7A-0A0BDBCFA38B}"/>
              </a:ext>
            </a:extLst>
          </p:cNvPr>
          <p:cNvPicPr>
            <a:picLocks noChangeAspect="1"/>
          </p:cNvPicPr>
          <p:nvPr/>
        </p:nvPicPr>
        <p:blipFill>
          <a:blip r:embed="rId11"/>
          <a:stretch>
            <a:fillRect/>
          </a:stretch>
        </p:blipFill>
        <p:spPr>
          <a:xfrm>
            <a:off x="3230549" y="1746321"/>
            <a:ext cx="1590624" cy="1543329"/>
          </a:xfrm>
          <a:prstGeom prst="rect">
            <a:avLst/>
          </a:prstGeom>
        </p:spPr>
      </p:pic>
      <p:pic>
        <p:nvPicPr>
          <p:cNvPr id="15" name="Billede 14">
            <a:extLst>
              <a:ext uri="{FF2B5EF4-FFF2-40B4-BE49-F238E27FC236}">
                <a16:creationId xmlns:a16="http://schemas.microsoft.com/office/drawing/2014/main" id="{829582FB-D1BD-4D7A-A2D9-6A4C86EFDB2D}"/>
              </a:ext>
            </a:extLst>
          </p:cNvPr>
          <p:cNvPicPr>
            <a:picLocks noChangeAspect="1"/>
          </p:cNvPicPr>
          <p:nvPr/>
        </p:nvPicPr>
        <p:blipFill>
          <a:blip r:embed="rId12"/>
          <a:stretch>
            <a:fillRect/>
          </a:stretch>
        </p:blipFill>
        <p:spPr>
          <a:xfrm>
            <a:off x="3317032" y="5566800"/>
            <a:ext cx="1626499" cy="154995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31F2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789767-14f7-44ea-926d-8754c814cb07">
      <Terms xmlns="http://schemas.microsoft.com/office/infopath/2007/PartnerControls"/>
    </lcf76f155ced4ddcb4097134ff3c332f>
    <TaxCatchAll xmlns="eebbd459-35f6-43b7-8d7d-a9625a0e00a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54CCDE1D4C8B489FD31D44886A939A" ma:contentTypeVersion="11" ma:contentTypeDescription="Create a new document." ma:contentTypeScope="" ma:versionID="a94a2696ac70eb3f92561cd97b4635d9">
  <xsd:schema xmlns:xsd="http://www.w3.org/2001/XMLSchema" xmlns:xs="http://www.w3.org/2001/XMLSchema" xmlns:p="http://schemas.microsoft.com/office/2006/metadata/properties" xmlns:ns2="84789767-14f7-44ea-926d-8754c814cb07" xmlns:ns3="eebbd459-35f6-43b7-8d7d-a9625a0e00ad" targetNamespace="http://schemas.microsoft.com/office/2006/metadata/properties" ma:root="true" ma:fieldsID="96e9b2fe063cbceb2e4baabc280bbecb" ns2:_="" ns3:_="">
    <xsd:import namespace="84789767-14f7-44ea-926d-8754c814cb07"/>
    <xsd:import namespace="eebbd459-35f6-43b7-8d7d-a9625a0e00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89767-14f7-44ea-926d-8754c814c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d459-35f6-43b7-8d7d-a9625a0e00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8ea612-c61c-4ed9-99fd-a999129431a7}" ma:internalName="TaxCatchAll" ma:showField="CatchAllData" ma:web="eebbd459-35f6-43b7-8d7d-a9625a0e00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2EE17F-0F0E-45A3-9459-06C1E5006EC6}">
  <ds:schemaRefs>
    <ds:schemaRef ds:uri="http://schemas.microsoft.com/sharepoint/v3/contenttype/forms"/>
  </ds:schemaRefs>
</ds:datastoreItem>
</file>

<file path=customXml/itemProps2.xml><?xml version="1.0" encoding="utf-8"?>
<ds:datastoreItem xmlns:ds="http://schemas.openxmlformats.org/officeDocument/2006/customXml" ds:itemID="{BDAC39C0-F362-44D3-ADF3-793671E72A00}">
  <ds:schemaRefs>
    <ds:schemaRef ds:uri="84789767-14f7-44ea-926d-8754c814cb07"/>
    <ds:schemaRef ds:uri="eebbd459-35f6-43b7-8d7d-a9625a0e00ad"/>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D76D934-2649-4C56-B90D-7C61A7722169}"/>
</file>

<file path=docProps/app.xml><?xml version="1.0" encoding="utf-8"?>
<Properties xmlns="http://schemas.openxmlformats.org/officeDocument/2006/extended-properties" xmlns:vt="http://schemas.openxmlformats.org/officeDocument/2006/docPropsVTypes">
  <Template/>
  <TotalTime>240</TotalTime>
  <Words>3812</Words>
  <Application>Microsoft Office PowerPoint</Application>
  <PresentationFormat>A4-papir (210 x 297 mm)</PresentationFormat>
  <Paragraphs>542</Paragraphs>
  <Slides>24</Slides>
  <Notes>24</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24</vt:i4>
      </vt:variant>
    </vt:vector>
  </HeadingPairs>
  <TitlesOfParts>
    <vt:vector size="29" baseType="lpstr">
      <vt:lpstr>Arial</vt:lpstr>
      <vt:lpstr>Calibri</vt:lpstr>
      <vt:lpstr>Calibri Light</vt:lpstr>
      <vt:lpstr>ITC Legacy Sans Std Book</vt:lpstr>
      <vt:lpstr>Office Theme</vt:lpstr>
      <vt:lpstr>PowerPoint-præsentation</vt:lpstr>
      <vt:lpstr>Indhold</vt:lpstr>
      <vt:lpstr>Blodprop i benet/lungen</vt:lpstr>
      <vt:lpstr>Hvorfor får jeg en blodprop i ben/lunge?</vt:lpstr>
      <vt:lpstr>PowerPoint-præsentation</vt:lpstr>
      <vt:lpstr>Din medicinske behandling</vt:lpstr>
      <vt:lpstr>PowerPoint-præsentation</vt:lpstr>
      <vt:lpstr>PowerPoint-præsentation</vt:lpstr>
      <vt:lpstr>PowerPoint-præsentation</vt:lpstr>
      <vt:lpstr>PowerPoint-præsentation</vt:lpstr>
      <vt:lpstr>PowerPoint-præsentation</vt:lpstr>
      <vt:lpstr>PowerPoint-præsentation</vt:lpstr>
      <vt:lpstr>Kompressionsstrømpe</vt:lpstr>
      <vt:lpstr>PowerPoint-præsentation</vt:lpstr>
      <vt:lpstr>Tilbage til hverdagen</vt:lpstr>
      <vt:lpstr>PowerPoint-præsentation</vt:lpstr>
      <vt:lpstr>PowerPoint-præsentation</vt:lpstr>
      <vt:lpstr>Følelsesmæssig påvirkning</vt:lpstr>
      <vt:lpstr>Til dig, der er pårørende</vt:lpstr>
      <vt:lpstr>PowerPoint-præsentation</vt:lpstr>
      <vt:lpstr>Tilbage til arbejde </vt:lpstr>
      <vt:lpstr>Hvad nu hvis?</vt:lpstr>
      <vt:lpstr>Rejser</vt:lpstr>
      <vt:lpstr>Kontakt og mere viden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Anette Arbjerg Højen</dc:creator>
  <cp:lastModifiedBy>Annesofie Løvdahl Hansen</cp:lastModifiedBy>
  <cp:revision>1</cp:revision>
  <cp:lastPrinted>2022-10-25T13:13:22Z</cp:lastPrinted>
  <dcterms:created xsi:type="dcterms:W3CDTF">2022-10-19T08:35:27Z</dcterms:created>
  <dcterms:modified xsi:type="dcterms:W3CDTF">2025-08-26T09:01:17Z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2022-10-17T00:00:00Z</vt:filetime>
  </property>
  <property fmtid="{D5CDD505-2E9C-101B-9397-08002B2CF9AE}" pid="3" name="Creator">
    <vt:lpwstr>Adobe InDesign 17.4 (Windows)</vt:lpwstr>
  </property>
  <property fmtid="{D5CDD505-2E9C-101B-9397-08002B2CF9AE}" pid="4" name="LastSaved">
    <vt:filetime>2022-10-19T00:00:00Z</vt:filetime>
  </property>
  <property fmtid="{D5CDD505-2E9C-101B-9397-08002B2CF9AE}" pid="5" name="Producer">
    <vt:lpwstr>Adobe PDF Library 16.0.7</vt:lpwstr>
  </property>
  <property fmtid="{D5CDD505-2E9C-101B-9397-08002B2CF9AE}" pid="6" name="DocumentInfoFinished">
    <vt:lpwstr>True</vt:lpwstr>
  </property>
  <property fmtid="{D5CDD505-2E9C-101B-9397-08002B2CF9AE}" pid="7" name="ContentTypeId">
    <vt:lpwstr>0x0101008854CCDE1D4C8B489FD31D44886A939A</vt:lpwstr>
  </property>
  <property fmtid="{D5CDD505-2E9C-101B-9397-08002B2CF9AE}" pid="8" name="MediaServiceImageTags">
    <vt:lpwstr/>
  </property>
</Properties>
</file>