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1.xml" ContentType="application/vnd.openxmlformats-officedocument.presentationml.comments+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comment2.xml" ContentType="application/vnd.openxmlformats-officedocument.presentationml.comments+xml"/>
  <Override PartName="/ppt/notesSlides/notesSlide59.xml" ContentType="application/vnd.openxmlformats-officedocument.presentationml.notesSlide+xml"/>
  <Override PartName="/ppt/comments/comment3.xml" ContentType="application/vnd.openxmlformats-officedocument.presentationml.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comment4.xml" ContentType="application/vnd.openxmlformats-officedocument.presentationml.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63" r:id="rId5"/>
    <p:sldMasterId id="2147483675" r:id="rId6"/>
  </p:sldMasterIdLst>
  <p:notesMasterIdLst>
    <p:notesMasterId r:id="rId112"/>
  </p:notesMasterIdLst>
  <p:handoutMasterIdLst>
    <p:handoutMasterId r:id="rId113"/>
  </p:handoutMasterIdLst>
  <p:sldIdLst>
    <p:sldId id="332" r:id="rId7"/>
    <p:sldId id="333" r:id="rId8"/>
    <p:sldId id="414" r:id="rId9"/>
    <p:sldId id="505" r:id="rId10"/>
    <p:sldId id="334" r:id="rId11"/>
    <p:sldId id="335" r:id="rId12"/>
    <p:sldId id="501" r:id="rId13"/>
    <p:sldId id="336" r:id="rId14"/>
    <p:sldId id="503" r:id="rId15"/>
    <p:sldId id="457" r:id="rId16"/>
    <p:sldId id="338" r:id="rId17"/>
    <p:sldId id="256" r:id="rId18"/>
    <p:sldId id="280" r:id="rId19"/>
    <p:sldId id="288" r:id="rId20"/>
    <p:sldId id="290" r:id="rId21"/>
    <p:sldId id="259" r:id="rId22"/>
    <p:sldId id="260" r:id="rId23"/>
    <p:sldId id="270" r:id="rId24"/>
    <p:sldId id="308" r:id="rId25"/>
    <p:sldId id="286" r:id="rId26"/>
    <p:sldId id="339" r:id="rId27"/>
    <p:sldId id="309" r:id="rId28"/>
    <p:sldId id="310" r:id="rId29"/>
    <p:sldId id="291" r:id="rId30"/>
    <p:sldId id="311" r:id="rId31"/>
    <p:sldId id="312" r:id="rId32"/>
    <p:sldId id="292" r:id="rId33"/>
    <p:sldId id="313" r:id="rId34"/>
    <p:sldId id="314" r:id="rId35"/>
    <p:sldId id="315" r:id="rId36"/>
    <p:sldId id="316" r:id="rId37"/>
    <p:sldId id="317" r:id="rId38"/>
    <p:sldId id="412" r:id="rId39"/>
    <p:sldId id="258" r:id="rId40"/>
    <p:sldId id="318" r:id="rId41"/>
    <p:sldId id="319" r:id="rId42"/>
    <p:sldId id="320" r:id="rId43"/>
    <p:sldId id="341" r:id="rId44"/>
    <p:sldId id="507" r:id="rId45"/>
    <p:sldId id="321" r:id="rId46"/>
    <p:sldId id="322" r:id="rId47"/>
    <p:sldId id="323" r:id="rId48"/>
    <p:sldId id="361" r:id="rId49"/>
    <p:sldId id="504" r:id="rId50"/>
    <p:sldId id="296" r:id="rId51"/>
    <p:sldId id="324" r:id="rId52"/>
    <p:sldId id="285" r:id="rId53"/>
    <p:sldId id="279" r:id="rId54"/>
    <p:sldId id="298" r:id="rId55"/>
    <p:sldId id="325" r:id="rId56"/>
    <p:sldId id="326" r:id="rId57"/>
    <p:sldId id="327" r:id="rId58"/>
    <p:sldId id="328" r:id="rId59"/>
    <p:sldId id="329" r:id="rId60"/>
    <p:sldId id="330" r:id="rId61"/>
    <p:sldId id="340" r:id="rId62"/>
    <p:sldId id="33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509" r:id="rId83"/>
    <p:sldId id="407" r:id="rId84"/>
    <p:sldId id="381" r:id="rId85"/>
    <p:sldId id="382" r:id="rId86"/>
    <p:sldId id="383" r:id="rId87"/>
    <p:sldId id="384" r:id="rId88"/>
    <p:sldId id="385" r:id="rId89"/>
    <p:sldId id="386" r:id="rId90"/>
    <p:sldId id="387" r:id="rId91"/>
    <p:sldId id="388" r:id="rId92"/>
    <p:sldId id="389" r:id="rId93"/>
    <p:sldId id="390" r:id="rId94"/>
    <p:sldId id="391" r:id="rId95"/>
    <p:sldId id="392" r:id="rId96"/>
    <p:sldId id="393" r:id="rId97"/>
    <p:sldId id="394" r:id="rId98"/>
    <p:sldId id="395" r:id="rId99"/>
    <p:sldId id="396" r:id="rId100"/>
    <p:sldId id="397" r:id="rId101"/>
    <p:sldId id="398" r:id="rId102"/>
    <p:sldId id="399" r:id="rId103"/>
    <p:sldId id="400" r:id="rId104"/>
    <p:sldId id="401" r:id="rId105"/>
    <p:sldId id="402" r:id="rId106"/>
    <p:sldId id="403" r:id="rId107"/>
    <p:sldId id="405" r:id="rId108"/>
    <p:sldId id="511" r:id="rId109"/>
    <p:sldId id="408" r:id="rId110"/>
    <p:sldId id="409" r:id="rId111"/>
  </p:sldIdLst>
  <p:sldSz cx="12188825" cy="6858000"/>
  <p:notesSz cx="6797675" cy="9928225"/>
  <p:defaultTextStyle>
    <a:defPPr rtl="0">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Bregnhøj Mortensen" initials="LBM" lastIdx="16" clrIdx="1">
    <p:extLst>
      <p:ext uri="{19B8F6BF-5375-455C-9EA6-DF929625EA0E}">
        <p15:presenceInfo xmlns:p15="http://schemas.microsoft.com/office/powerpoint/2012/main" userId="S-1-5-21-2412913313-1480690540-2552650486-859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065BF5-6C95-4463-A653-1D7AE85826C6}" v="22" dt="2026-04-23T11:17:47.601"/>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 til typografi 1 - Marker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 til typografi 1 - Markerin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llemlayout 4 - Marker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E25E649-3F16-4E02-A733-19D2CDBF48F0}" styleName="Mellemlayout 3 - Marker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39" autoAdjust="0"/>
    <p:restoredTop sz="82697" autoAdjust="0"/>
  </p:normalViewPr>
  <p:slideViewPr>
    <p:cSldViewPr>
      <p:cViewPr varScale="1">
        <p:scale>
          <a:sx n="61" d="100"/>
          <a:sy n="61" d="100"/>
        </p:scale>
        <p:origin x="480" y="56"/>
      </p:cViewPr>
      <p:guideLst>
        <p:guide pos="3839"/>
        <p:guide orient="horz" pos="2160"/>
      </p:guideLst>
    </p:cSldViewPr>
  </p:slideViewPr>
  <p:outlineViewPr>
    <p:cViewPr>
      <p:scale>
        <a:sx n="33" d="100"/>
        <a:sy n="33" d="100"/>
      </p:scale>
      <p:origin x="0" y="-2176"/>
    </p:cViewPr>
  </p:outlineViewPr>
  <p:notesTextViewPr>
    <p:cViewPr>
      <p:scale>
        <a:sx n="3" d="2"/>
        <a:sy n="3" d="2"/>
      </p:scale>
      <p:origin x="0" y="-900"/>
    </p:cViewPr>
  </p:notesTextViewPr>
  <p:notesViewPr>
    <p:cSldViewPr>
      <p:cViewPr varScale="1">
        <p:scale>
          <a:sx n="109" d="100"/>
          <a:sy n="109" d="100"/>
        </p:scale>
        <p:origin x="5360" y="184"/>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heme" Target="theme/theme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notesMaster" Target="notesMasters/notes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handoutMaster" Target="handoutMasters/handoutMaster1.xml"/><Relationship Id="rId118"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commentAuthors" Target="commentAuthors.xml"/><Relationship Id="rId119"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bse Bjerrum Jørgensen. VIBJ" userId="f4cae1c6-738c-4793-94d0-1462a56cd5da" providerId="ADAL" clId="{EA1959EB-1FA0-4DF2-9311-01A9CB545B0D}"/>
    <pc:docChg chg="custSel addSld delSld modSld">
      <pc:chgData name="Vibse Bjerrum Jørgensen. VIBJ" userId="f4cae1c6-738c-4793-94d0-1462a56cd5da" providerId="ADAL" clId="{EA1959EB-1FA0-4DF2-9311-01A9CB545B0D}" dt="2026-04-23T11:17:45.824" v="5348" actId="20577"/>
      <pc:docMkLst>
        <pc:docMk/>
      </pc:docMkLst>
      <pc:sldChg chg="modSp mod">
        <pc:chgData name="Vibse Bjerrum Jørgensen. VIBJ" userId="f4cae1c6-738c-4793-94d0-1462a56cd5da" providerId="ADAL" clId="{EA1959EB-1FA0-4DF2-9311-01A9CB545B0D}" dt="2026-04-23T11:17:28.607" v="5347" actId="20577"/>
        <pc:sldMkLst>
          <pc:docMk/>
          <pc:sldMk cId="1827353202" sldId="286"/>
        </pc:sldMkLst>
        <pc:spChg chg="mod">
          <ac:chgData name="Vibse Bjerrum Jørgensen. VIBJ" userId="f4cae1c6-738c-4793-94d0-1462a56cd5da" providerId="ADAL" clId="{EA1959EB-1FA0-4DF2-9311-01A9CB545B0D}" dt="2026-04-23T11:17:28.607" v="5347" actId="20577"/>
          <ac:spMkLst>
            <pc:docMk/>
            <pc:sldMk cId="1827353202" sldId="286"/>
            <ac:spMk id="2" creationId="{00000000-0000-0000-0000-000000000000}"/>
          </ac:spMkLst>
        </pc:spChg>
        <pc:spChg chg="mod">
          <ac:chgData name="Vibse Bjerrum Jørgensen. VIBJ" userId="f4cae1c6-738c-4793-94d0-1462a56cd5da" providerId="ADAL" clId="{EA1959EB-1FA0-4DF2-9311-01A9CB545B0D}" dt="2026-04-23T11:08:17.387" v="4714" actId="27636"/>
          <ac:spMkLst>
            <pc:docMk/>
            <pc:sldMk cId="1827353202" sldId="286"/>
            <ac:spMk id="3" creationId="{00000000-0000-0000-0000-000000000000}"/>
          </ac:spMkLst>
        </pc:spChg>
      </pc:sldChg>
      <pc:sldChg chg="modSp mod">
        <pc:chgData name="Vibse Bjerrum Jørgensen. VIBJ" userId="f4cae1c6-738c-4793-94d0-1462a56cd5da" providerId="ADAL" clId="{EA1959EB-1FA0-4DF2-9311-01A9CB545B0D}" dt="2026-04-23T11:16:48.113" v="5250" actId="20577"/>
        <pc:sldMkLst>
          <pc:docMk/>
          <pc:sldMk cId="3897056638" sldId="330"/>
        </pc:sldMkLst>
        <pc:spChg chg="mod">
          <ac:chgData name="Vibse Bjerrum Jørgensen. VIBJ" userId="f4cae1c6-738c-4793-94d0-1462a56cd5da" providerId="ADAL" clId="{EA1959EB-1FA0-4DF2-9311-01A9CB545B0D}" dt="2026-04-23T11:16:48.113" v="5250" actId="20577"/>
          <ac:spMkLst>
            <pc:docMk/>
            <pc:sldMk cId="3897056638" sldId="330"/>
            <ac:spMk id="2" creationId="{00000000-0000-0000-0000-000000000000}"/>
          </ac:spMkLst>
        </pc:spChg>
        <pc:spChg chg="mod">
          <ac:chgData name="Vibse Bjerrum Jørgensen. VIBJ" userId="f4cae1c6-738c-4793-94d0-1462a56cd5da" providerId="ADAL" clId="{EA1959EB-1FA0-4DF2-9311-01A9CB545B0D}" dt="2026-04-23T11:15:00.071" v="5126"/>
          <ac:spMkLst>
            <pc:docMk/>
            <pc:sldMk cId="3897056638" sldId="330"/>
            <ac:spMk id="3" creationId="{00000000-0000-0000-0000-000000000000}"/>
          </ac:spMkLst>
        </pc:spChg>
      </pc:sldChg>
      <pc:sldChg chg="modSp mod modNotesTx">
        <pc:chgData name="Vibse Bjerrum Jørgensen. VIBJ" userId="f4cae1c6-738c-4793-94d0-1462a56cd5da" providerId="ADAL" clId="{EA1959EB-1FA0-4DF2-9311-01A9CB545B0D}" dt="2026-04-23T11:17:45.824" v="5348" actId="20577"/>
        <pc:sldMkLst>
          <pc:docMk/>
          <pc:sldMk cId="961063878" sldId="332"/>
        </pc:sldMkLst>
        <pc:spChg chg="mod">
          <ac:chgData name="Vibse Bjerrum Jørgensen. VIBJ" userId="f4cae1c6-738c-4793-94d0-1462a56cd5da" providerId="ADAL" clId="{EA1959EB-1FA0-4DF2-9311-01A9CB545B0D}" dt="2026-04-23T11:10:48.715" v="5112" actId="20577"/>
          <ac:spMkLst>
            <pc:docMk/>
            <pc:sldMk cId="961063878" sldId="332"/>
            <ac:spMk id="2" creationId="{E300A55E-C071-85A6-213F-E65C3CC27EFD}"/>
          </ac:spMkLst>
        </pc:spChg>
      </pc:sldChg>
      <pc:sldChg chg="del">
        <pc:chgData name="Vibse Bjerrum Jørgensen. VIBJ" userId="f4cae1c6-738c-4793-94d0-1462a56cd5da" providerId="ADAL" clId="{EA1959EB-1FA0-4DF2-9311-01A9CB545B0D}" dt="2026-04-23T11:05:01.786" v="4492" actId="47"/>
        <pc:sldMkLst>
          <pc:docMk/>
          <pc:sldMk cId="1963887827" sldId="404"/>
        </pc:sldMkLst>
      </pc:sldChg>
      <pc:sldChg chg="modSp add mod modNotesTx">
        <pc:chgData name="Vibse Bjerrum Jørgensen. VIBJ" userId="f4cae1c6-738c-4793-94d0-1462a56cd5da" providerId="ADAL" clId="{EA1959EB-1FA0-4DF2-9311-01A9CB545B0D}" dt="2026-04-23T10:57:20.195" v="4394" actId="20577"/>
        <pc:sldMkLst>
          <pc:docMk/>
          <pc:sldMk cId="1974750203" sldId="457"/>
        </pc:sldMkLst>
      </pc:sldChg>
      <pc:sldChg chg="new del">
        <pc:chgData name="Vibse Bjerrum Jørgensen. VIBJ" userId="f4cae1c6-738c-4793-94d0-1462a56cd5da" providerId="ADAL" clId="{EA1959EB-1FA0-4DF2-9311-01A9CB545B0D}" dt="2026-04-23T11:02:47.799" v="4450" actId="47"/>
        <pc:sldMkLst>
          <pc:docMk/>
          <pc:sldMk cId="793377570" sldId="506"/>
        </pc:sldMkLst>
      </pc:sldChg>
      <pc:sldChg chg="modSp add mod">
        <pc:chgData name="Vibse Bjerrum Jørgensen. VIBJ" userId="f4cae1c6-738c-4793-94d0-1462a56cd5da" providerId="ADAL" clId="{EA1959EB-1FA0-4DF2-9311-01A9CB545B0D}" dt="2026-04-23T11:17:05.892" v="5294" actId="20577"/>
        <pc:sldMkLst>
          <pc:docMk/>
          <pc:sldMk cId="1240541099" sldId="507"/>
        </pc:sldMkLst>
        <pc:spChg chg="mod">
          <ac:chgData name="Vibse Bjerrum Jørgensen. VIBJ" userId="f4cae1c6-738c-4793-94d0-1462a56cd5da" providerId="ADAL" clId="{EA1959EB-1FA0-4DF2-9311-01A9CB545B0D}" dt="2026-04-23T11:17:05.892" v="5294" actId="20577"/>
          <ac:spMkLst>
            <pc:docMk/>
            <pc:sldMk cId="1240541099" sldId="507"/>
            <ac:spMk id="2" creationId="{91AEE936-1628-1AB6-AB82-B3301EE0F3CD}"/>
          </ac:spMkLst>
        </pc:spChg>
        <pc:spChg chg="mod">
          <ac:chgData name="Vibse Bjerrum Jørgensen. VIBJ" userId="f4cae1c6-738c-4793-94d0-1462a56cd5da" providerId="ADAL" clId="{EA1959EB-1FA0-4DF2-9311-01A9CB545B0D}" dt="2026-04-23T11:13:31.416" v="5122" actId="27636"/>
          <ac:spMkLst>
            <pc:docMk/>
            <pc:sldMk cId="1240541099" sldId="507"/>
            <ac:spMk id="3" creationId="{7B907EE7-54E2-546F-994B-8F683C350DF0}"/>
          </ac:spMkLst>
        </pc:spChg>
      </pc:sldChg>
      <pc:sldChg chg="new del">
        <pc:chgData name="Vibse Bjerrum Jørgensen. VIBJ" userId="f4cae1c6-738c-4793-94d0-1462a56cd5da" providerId="ADAL" clId="{EA1959EB-1FA0-4DF2-9311-01A9CB545B0D}" dt="2026-04-23T11:04:23.359" v="4491" actId="47"/>
        <pc:sldMkLst>
          <pc:docMk/>
          <pc:sldMk cId="1424163177" sldId="508"/>
        </pc:sldMkLst>
      </pc:sldChg>
      <pc:sldChg chg="modSp add mod">
        <pc:chgData name="Vibse Bjerrum Jørgensen. VIBJ" userId="f4cae1c6-738c-4793-94d0-1462a56cd5da" providerId="ADAL" clId="{EA1959EB-1FA0-4DF2-9311-01A9CB545B0D}" dt="2026-04-23T11:15:24.426" v="5128" actId="255"/>
        <pc:sldMkLst>
          <pc:docMk/>
          <pc:sldMk cId="794175806" sldId="509"/>
        </pc:sldMkLst>
        <pc:spChg chg="mod">
          <ac:chgData name="Vibse Bjerrum Jørgensen. VIBJ" userId="f4cae1c6-738c-4793-94d0-1462a56cd5da" providerId="ADAL" clId="{EA1959EB-1FA0-4DF2-9311-01A9CB545B0D}" dt="2026-04-23T11:15:24.426" v="5128" actId="255"/>
          <ac:spMkLst>
            <pc:docMk/>
            <pc:sldMk cId="794175806" sldId="509"/>
            <ac:spMk id="3" creationId="{CA6B2B6B-6D7B-1D84-F927-D2FA4A91549D}"/>
          </ac:spMkLst>
        </pc:spChg>
      </pc:sldChg>
      <pc:sldChg chg="new del">
        <pc:chgData name="Vibse Bjerrum Jørgensen. VIBJ" userId="f4cae1c6-738c-4793-94d0-1462a56cd5da" providerId="ADAL" clId="{EA1959EB-1FA0-4DF2-9311-01A9CB545B0D}" dt="2026-04-23T11:05:10.746" v="4495" actId="47"/>
        <pc:sldMkLst>
          <pc:docMk/>
          <pc:sldMk cId="3727881517" sldId="510"/>
        </pc:sldMkLst>
      </pc:sldChg>
      <pc:sldChg chg="modSp add mod">
        <pc:chgData name="Vibse Bjerrum Jørgensen. VIBJ" userId="f4cae1c6-738c-4793-94d0-1462a56cd5da" providerId="ADAL" clId="{EA1959EB-1FA0-4DF2-9311-01A9CB545B0D}" dt="2026-04-23T11:16:16.681" v="5205" actId="20577"/>
        <pc:sldMkLst>
          <pc:docMk/>
          <pc:sldMk cId="4115226669" sldId="511"/>
        </pc:sldMkLst>
        <pc:spChg chg="mod">
          <ac:chgData name="Vibse Bjerrum Jørgensen. VIBJ" userId="f4cae1c6-738c-4793-94d0-1462a56cd5da" providerId="ADAL" clId="{EA1959EB-1FA0-4DF2-9311-01A9CB545B0D}" dt="2026-04-23T11:16:16.681" v="5205" actId="20577"/>
          <ac:spMkLst>
            <pc:docMk/>
            <pc:sldMk cId="4115226669" sldId="511"/>
            <ac:spMk id="2" creationId="{CA916CFA-A820-53A1-CFD5-58263B5BE676}"/>
          </ac:spMkLst>
        </pc:spChg>
        <pc:spChg chg="mod">
          <ac:chgData name="Vibse Bjerrum Jørgensen. VIBJ" userId="f4cae1c6-738c-4793-94d0-1462a56cd5da" providerId="ADAL" clId="{EA1959EB-1FA0-4DF2-9311-01A9CB545B0D}" dt="2026-04-23T11:15:56.077" v="5134" actId="27636"/>
          <ac:spMkLst>
            <pc:docMk/>
            <pc:sldMk cId="4115226669" sldId="511"/>
            <ac:spMk id="3" creationId="{4C19D41F-586B-5BCD-6D7D-0C8F7CF7DF01}"/>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5-09-29T09:52:51.786"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9-29T09:55:49.597" idx="3">
    <p:pos x="10" y="10"/>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5-09-29T09:57:49.293" idx="7">
    <p:pos x="10" y="10"/>
    <p:text>Kilde Christina Graugaard.</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5-09-29T10:07:36.416" idx="16">
    <p:pos x="5192" y="3736"/>
    <p:text>Ikke enig. Der bør ikke være foretaget en gynækologisk undersøglese før sexologisk rådgivning, men har kvinden gener, skal hun selvfølgelig have lavet en.</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E2E802-AD15-42C4-9B9C-33DCE91790F0}" type="doc">
      <dgm:prSet loTypeId="urn:microsoft.com/office/officeart/2005/8/layout/venn1" loCatId="relationship" qsTypeId="urn:microsoft.com/office/officeart/2005/8/quickstyle/simple1" qsCatId="simple" csTypeId="urn:microsoft.com/office/officeart/2005/8/colors/accent0_1" csCatId="mainScheme" phldr="1"/>
      <dgm:spPr/>
    </dgm:pt>
    <dgm:pt modelId="{B6EA6A97-CB3F-4CA9-B46A-BA6402E914A4}">
      <dgm:prSet phldrT="[Tekst]"/>
      <dgm:spPr>
        <a:ln w="28575">
          <a:solidFill>
            <a:srgbClr val="FFFF00"/>
          </a:solidFill>
        </a:ln>
      </dgm:spPr>
      <dgm:t>
        <a:bodyPr/>
        <a:lstStyle/>
        <a:p>
          <a:endParaRPr lang="da-DK" dirty="0"/>
        </a:p>
      </dgm:t>
    </dgm:pt>
    <dgm:pt modelId="{0FFFEF99-69CB-4A68-A155-0257D1D7047B}" type="parTrans" cxnId="{7737684B-C053-458A-ADF1-B2CCEFAE0C1D}">
      <dgm:prSet/>
      <dgm:spPr/>
      <dgm:t>
        <a:bodyPr/>
        <a:lstStyle/>
        <a:p>
          <a:endParaRPr lang="da-DK"/>
        </a:p>
      </dgm:t>
    </dgm:pt>
    <dgm:pt modelId="{D95C6B5F-3A24-43BD-B31E-45B173634100}" type="sibTrans" cxnId="{7737684B-C053-458A-ADF1-B2CCEFAE0C1D}">
      <dgm:prSet/>
      <dgm:spPr/>
      <dgm:t>
        <a:bodyPr/>
        <a:lstStyle/>
        <a:p>
          <a:endParaRPr lang="da-DK"/>
        </a:p>
      </dgm:t>
    </dgm:pt>
    <dgm:pt modelId="{CB0E5F8C-1732-4D84-BD3A-124C3C7A368C}">
      <dgm:prSet phldrT="[Tekst]"/>
      <dgm:spPr>
        <a:ln w="28575">
          <a:solidFill>
            <a:srgbClr val="002060"/>
          </a:solidFill>
        </a:ln>
      </dgm:spPr>
      <dgm:t>
        <a:bodyPr/>
        <a:lstStyle/>
        <a:p>
          <a:endParaRPr lang="da-DK" dirty="0"/>
        </a:p>
      </dgm:t>
    </dgm:pt>
    <dgm:pt modelId="{CCC662FE-FC9B-4496-A2A6-E77362AFE9BC}" type="parTrans" cxnId="{428E20D7-29FA-4320-B8C7-7696A3CA9E80}">
      <dgm:prSet/>
      <dgm:spPr/>
      <dgm:t>
        <a:bodyPr/>
        <a:lstStyle/>
        <a:p>
          <a:endParaRPr lang="da-DK"/>
        </a:p>
      </dgm:t>
    </dgm:pt>
    <dgm:pt modelId="{ED6B0E47-7554-4104-AE22-433E7F06E316}" type="sibTrans" cxnId="{428E20D7-29FA-4320-B8C7-7696A3CA9E80}">
      <dgm:prSet/>
      <dgm:spPr/>
      <dgm:t>
        <a:bodyPr/>
        <a:lstStyle/>
        <a:p>
          <a:endParaRPr lang="da-DK"/>
        </a:p>
      </dgm:t>
    </dgm:pt>
    <dgm:pt modelId="{C24239C4-6AF6-47CF-B0CD-BD2151DB5A5E}">
      <dgm:prSet phldrT="[Tekst]" custT="1"/>
      <dgm:spPr>
        <a:ln w="28575">
          <a:solidFill>
            <a:srgbClr val="C00000"/>
          </a:solidFill>
        </a:ln>
      </dgm:spPr>
      <dgm:t>
        <a:bodyPr/>
        <a:lstStyle/>
        <a:p>
          <a:pPr algn="l"/>
          <a:endParaRPr lang="da-DK" sz="2400" dirty="0"/>
        </a:p>
      </dgm:t>
    </dgm:pt>
    <dgm:pt modelId="{1886D720-21AD-4A8B-9E71-D05F7289457D}" type="parTrans" cxnId="{F93B3B4B-E4C4-4619-AD20-CC54C18218B3}">
      <dgm:prSet/>
      <dgm:spPr/>
      <dgm:t>
        <a:bodyPr/>
        <a:lstStyle/>
        <a:p>
          <a:endParaRPr lang="da-DK"/>
        </a:p>
      </dgm:t>
    </dgm:pt>
    <dgm:pt modelId="{90A95EF1-879C-48E3-BAD9-FEA7F45481A0}" type="sibTrans" cxnId="{F93B3B4B-E4C4-4619-AD20-CC54C18218B3}">
      <dgm:prSet/>
      <dgm:spPr/>
      <dgm:t>
        <a:bodyPr/>
        <a:lstStyle/>
        <a:p>
          <a:endParaRPr lang="da-DK"/>
        </a:p>
      </dgm:t>
    </dgm:pt>
    <dgm:pt modelId="{D37D8A82-145D-4717-B925-D2BBA7B7AA27}" type="pres">
      <dgm:prSet presAssocID="{76E2E802-AD15-42C4-9B9C-33DCE91790F0}" presName="compositeShape" presStyleCnt="0">
        <dgm:presLayoutVars>
          <dgm:chMax val="7"/>
          <dgm:dir/>
          <dgm:resizeHandles val="exact"/>
        </dgm:presLayoutVars>
      </dgm:prSet>
      <dgm:spPr/>
    </dgm:pt>
    <dgm:pt modelId="{0637CBC3-B0D3-4CA8-8B8E-121DC05DD25D}" type="pres">
      <dgm:prSet presAssocID="{B6EA6A97-CB3F-4CA9-B46A-BA6402E914A4}" presName="circ1" presStyleLbl="vennNode1" presStyleIdx="0" presStyleCnt="3" custScaleY="101925" custLinFactNeighborX="-8255" custLinFactNeighborY="64504"/>
      <dgm:spPr/>
    </dgm:pt>
    <dgm:pt modelId="{DEED5D7B-29ED-42EB-9527-1A3437EEF24D}" type="pres">
      <dgm:prSet presAssocID="{B6EA6A97-CB3F-4CA9-B46A-BA6402E914A4}" presName="circ1Tx" presStyleLbl="revTx" presStyleIdx="0" presStyleCnt="0">
        <dgm:presLayoutVars>
          <dgm:chMax val="0"/>
          <dgm:chPref val="0"/>
          <dgm:bulletEnabled val="1"/>
        </dgm:presLayoutVars>
      </dgm:prSet>
      <dgm:spPr/>
    </dgm:pt>
    <dgm:pt modelId="{D31AFCCD-DDD6-4667-8395-054A458F319A}" type="pres">
      <dgm:prSet presAssocID="{CB0E5F8C-1732-4D84-BD3A-124C3C7A368C}" presName="circ2" presStyleLbl="vennNode1" presStyleIdx="1" presStyleCnt="3" custLinFactNeighborX="-9509" custLinFactNeighborY="-37694"/>
      <dgm:spPr/>
    </dgm:pt>
    <dgm:pt modelId="{A1DEDACB-AE18-4339-95D0-ED35D0D17E1B}" type="pres">
      <dgm:prSet presAssocID="{CB0E5F8C-1732-4D84-BD3A-124C3C7A368C}" presName="circ2Tx" presStyleLbl="revTx" presStyleIdx="0" presStyleCnt="0">
        <dgm:presLayoutVars>
          <dgm:chMax val="0"/>
          <dgm:chPref val="0"/>
          <dgm:bulletEnabled val="1"/>
        </dgm:presLayoutVars>
      </dgm:prSet>
      <dgm:spPr/>
    </dgm:pt>
    <dgm:pt modelId="{91F1217A-4AD0-43F4-AF07-38860F418802}" type="pres">
      <dgm:prSet presAssocID="{C24239C4-6AF6-47CF-B0CD-BD2151DB5A5E}" presName="circ3" presStyleLbl="vennNode1" presStyleIdx="2" presStyleCnt="3" custLinFactNeighborX="-905" custLinFactNeighborY="-37694"/>
      <dgm:spPr/>
    </dgm:pt>
    <dgm:pt modelId="{636DB833-D825-4F28-BF8A-86DB3D804E86}" type="pres">
      <dgm:prSet presAssocID="{C24239C4-6AF6-47CF-B0CD-BD2151DB5A5E}" presName="circ3Tx" presStyleLbl="revTx" presStyleIdx="0" presStyleCnt="0">
        <dgm:presLayoutVars>
          <dgm:chMax val="0"/>
          <dgm:chPref val="0"/>
          <dgm:bulletEnabled val="1"/>
        </dgm:presLayoutVars>
      </dgm:prSet>
      <dgm:spPr/>
    </dgm:pt>
  </dgm:ptLst>
  <dgm:cxnLst>
    <dgm:cxn modelId="{5FBCEC00-C3C7-42DB-9D17-04A5F3797322}" type="presOf" srcId="{CB0E5F8C-1732-4D84-BD3A-124C3C7A368C}" destId="{D31AFCCD-DDD6-4667-8395-054A458F319A}" srcOrd="0" destOrd="0" presId="urn:microsoft.com/office/officeart/2005/8/layout/venn1"/>
    <dgm:cxn modelId="{2872E616-171F-43D1-A003-06C16EDA9445}" type="presOf" srcId="{B6EA6A97-CB3F-4CA9-B46A-BA6402E914A4}" destId="{DEED5D7B-29ED-42EB-9527-1A3437EEF24D}" srcOrd="1" destOrd="0" presId="urn:microsoft.com/office/officeart/2005/8/layout/venn1"/>
    <dgm:cxn modelId="{1EDFE417-9878-40BC-811F-A20B3DCBC877}" type="presOf" srcId="{76E2E802-AD15-42C4-9B9C-33DCE91790F0}" destId="{D37D8A82-145D-4717-B925-D2BBA7B7AA27}" srcOrd="0" destOrd="0" presId="urn:microsoft.com/office/officeart/2005/8/layout/venn1"/>
    <dgm:cxn modelId="{F93B3B4B-E4C4-4619-AD20-CC54C18218B3}" srcId="{76E2E802-AD15-42C4-9B9C-33DCE91790F0}" destId="{C24239C4-6AF6-47CF-B0CD-BD2151DB5A5E}" srcOrd="2" destOrd="0" parTransId="{1886D720-21AD-4A8B-9E71-D05F7289457D}" sibTransId="{90A95EF1-879C-48E3-BAD9-FEA7F45481A0}"/>
    <dgm:cxn modelId="{7737684B-C053-458A-ADF1-B2CCEFAE0C1D}" srcId="{76E2E802-AD15-42C4-9B9C-33DCE91790F0}" destId="{B6EA6A97-CB3F-4CA9-B46A-BA6402E914A4}" srcOrd="0" destOrd="0" parTransId="{0FFFEF99-69CB-4A68-A155-0257D1D7047B}" sibTransId="{D95C6B5F-3A24-43BD-B31E-45B173634100}"/>
    <dgm:cxn modelId="{C8E40384-EF87-476A-A585-6429E1DC075D}" type="presOf" srcId="{C24239C4-6AF6-47CF-B0CD-BD2151DB5A5E}" destId="{636DB833-D825-4F28-BF8A-86DB3D804E86}" srcOrd="1" destOrd="0" presId="urn:microsoft.com/office/officeart/2005/8/layout/venn1"/>
    <dgm:cxn modelId="{6579ED8C-1109-42A3-A5AB-90412C0B02C4}" type="presOf" srcId="{C24239C4-6AF6-47CF-B0CD-BD2151DB5A5E}" destId="{91F1217A-4AD0-43F4-AF07-38860F418802}" srcOrd="0" destOrd="0" presId="urn:microsoft.com/office/officeart/2005/8/layout/venn1"/>
    <dgm:cxn modelId="{34D4FBC2-3CA5-41E7-89C0-F452F64BB3BF}" type="presOf" srcId="{B6EA6A97-CB3F-4CA9-B46A-BA6402E914A4}" destId="{0637CBC3-B0D3-4CA8-8B8E-121DC05DD25D}" srcOrd="0" destOrd="0" presId="urn:microsoft.com/office/officeart/2005/8/layout/venn1"/>
    <dgm:cxn modelId="{428E20D7-29FA-4320-B8C7-7696A3CA9E80}" srcId="{76E2E802-AD15-42C4-9B9C-33DCE91790F0}" destId="{CB0E5F8C-1732-4D84-BD3A-124C3C7A368C}" srcOrd="1" destOrd="0" parTransId="{CCC662FE-FC9B-4496-A2A6-E77362AFE9BC}" sibTransId="{ED6B0E47-7554-4104-AE22-433E7F06E316}"/>
    <dgm:cxn modelId="{74A27EF2-E0AC-43D5-B5EE-AAC3FFD186D9}" type="presOf" srcId="{CB0E5F8C-1732-4D84-BD3A-124C3C7A368C}" destId="{A1DEDACB-AE18-4339-95D0-ED35D0D17E1B}" srcOrd="1" destOrd="0" presId="urn:microsoft.com/office/officeart/2005/8/layout/venn1"/>
    <dgm:cxn modelId="{BABEBC5E-4CF2-48FF-AE0B-8F6E4A6C73B6}" type="presParOf" srcId="{D37D8A82-145D-4717-B925-D2BBA7B7AA27}" destId="{0637CBC3-B0D3-4CA8-8B8E-121DC05DD25D}" srcOrd="0" destOrd="0" presId="urn:microsoft.com/office/officeart/2005/8/layout/venn1"/>
    <dgm:cxn modelId="{755F2DAE-5E73-4A82-9BDD-7FBDF5DDB004}" type="presParOf" srcId="{D37D8A82-145D-4717-B925-D2BBA7B7AA27}" destId="{DEED5D7B-29ED-42EB-9527-1A3437EEF24D}" srcOrd="1" destOrd="0" presId="urn:microsoft.com/office/officeart/2005/8/layout/venn1"/>
    <dgm:cxn modelId="{A21D517A-4FE8-466B-8ED8-E5078A013FB2}" type="presParOf" srcId="{D37D8A82-145D-4717-B925-D2BBA7B7AA27}" destId="{D31AFCCD-DDD6-4667-8395-054A458F319A}" srcOrd="2" destOrd="0" presId="urn:microsoft.com/office/officeart/2005/8/layout/venn1"/>
    <dgm:cxn modelId="{A2EEEB42-DA81-4B99-9E32-A4E7E185BB98}" type="presParOf" srcId="{D37D8A82-145D-4717-B925-D2BBA7B7AA27}" destId="{A1DEDACB-AE18-4339-95D0-ED35D0D17E1B}" srcOrd="3" destOrd="0" presId="urn:microsoft.com/office/officeart/2005/8/layout/venn1"/>
    <dgm:cxn modelId="{921675C8-9D28-44C7-8DA9-34ED5BAB67A5}" type="presParOf" srcId="{D37D8A82-145D-4717-B925-D2BBA7B7AA27}" destId="{91F1217A-4AD0-43F4-AF07-38860F418802}" srcOrd="4" destOrd="0" presId="urn:microsoft.com/office/officeart/2005/8/layout/venn1"/>
    <dgm:cxn modelId="{176D044E-CB09-49A2-8B03-DD7989A1080A}" type="presParOf" srcId="{D37D8A82-145D-4717-B925-D2BBA7B7AA27}" destId="{636DB833-D825-4F28-BF8A-86DB3D804E8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7CBC3-B0D3-4CA8-8B8E-121DC05DD25D}">
      <dsp:nvSpPr>
        <dsp:cNvPr id="0" name=""/>
        <dsp:cNvSpPr/>
      </dsp:nvSpPr>
      <dsp:spPr>
        <a:xfrm>
          <a:off x="2111188" y="2168524"/>
          <a:ext cx="3349503" cy="3413981"/>
        </a:xfrm>
        <a:prstGeom prst="ellipse">
          <a:avLst/>
        </a:prstGeom>
        <a:solidFill>
          <a:schemeClr val="lt1">
            <a:alpha val="50000"/>
            <a:hueOff val="0"/>
            <a:satOff val="0"/>
            <a:lumOff val="0"/>
            <a:alphaOff val="0"/>
          </a:schemeClr>
        </a:solidFill>
        <a:ln w="28575"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da-DK" sz="6500" kern="1200" dirty="0"/>
        </a:p>
      </dsp:txBody>
      <dsp:txXfrm>
        <a:off x="2557789" y="2765971"/>
        <a:ext cx="2456302" cy="1536291"/>
      </dsp:txXfrm>
    </dsp:sp>
    <dsp:sp modelId="{D31AFCCD-DDD6-4667-8395-054A458F319A}">
      <dsp:nvSpPr>
        <dsp:cNvPr id="0" name=""/>
        <dsp:cNvSpPr/>
      </dsp:nvSpPr>
      <dsp:spPr>
        <a:xfrm>
          <a:off x="3277798" y="916778"/>
          <a:ext cx="3349503" cy="3349503"/>
        </a:xfrm>
        <a:prstGeom prst="ellipse">
          <a:avLst/>
        </a:prstGeom>
        <a:solidFill>
          <a:schemeClr val="lt1">
            <a:alpha val="50000"/>
            <a:hueOff val="0"/>
            <a:satOff val="0"/>
            <a:lumOff val="0"/>
            <a:alphaOff val="0"/>
          </a:schemeClr>
        </a:solidFill>
        <a:ln w="28575"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da-DK" sz="6500" kern="1200" dirty="0"/>
        </a:p>
      </dsp:txBody>
      <dsp:txXfrm>
        <a:off x="4302188" y="1782067"/>
        <a:ext cx="2009702" cy="1842226"/>
      </dsp:txXfrm>
    </dsp:sp>
    <dsp:sp modelId="{91F1217A-4AD0-43F4-AF07-38860F418802}">
      <dsp:nvSpPr>
        <dsp:cNvPr id="0" name=""/>
        <dsp:cNvSpPr/>
      </dsp:nvSpPr>
      <dsp:spPr>
        <a:xfrm>
          <a:off x="1148764" y="916778"/>
          <a:ext cx="3349503" cy="3349503"/>
        </a:xfrm>
        <a:prstGeom prst="ellipse">
          <a:avLst/>
        </a:prstGeom>
        <a:solidFill>
          <a:schemeClr val="lt1">
            <a:alpha val="50000"/>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endParaRPr lang="da-DK" sz="2400" kern="1200" dirty="0"/>
        </a:p>
      </dsp:txBody>
      <dsp:txXfrm>
        <a:off x="1464176" y="1782067"/>
        <a:ext cx="2009702" cy="184222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0"/>
            <a:ext cx="2945659" cy="496411"/>
          </a:xfrm>
          <a:prstGeom prst="rect">
            <a:avLst/>
          </a:prstGeom>
        </p:spPr>
        <p:txBody>
          <a:bodyPr vert="horz" lIns="91294" tIns="45646" rIns="91294" bIns="45646" rtlCol="0"/>
          <a:lstStyle>
            <a:lvl1pPr algn="l" rtl="0">
              <a:defRPr sz="1200"/>
            </a:lvl1pPr>
          </a:lstStyle>
          <a:p>
            <a:pPr rtl="0"/>
            <a:endParaRPr lang="da-DK"/>
          </a:p>
        </p:txBody>
      </p:sp>
      <p:sp>
        <p:nvSpPr>
          <p:cNvPr id="3" name="Pladsholder til dato 2"/>
          <p:cNvSpPr>
            <a:spLocks noGrp="1"/>
          </p:cNvSpPr>
          <p:nvPr>
            <p:ph type="dt" sz="quarter" idx="1"/>
          </p:nvPr>
        </p:nvSpPr>
        <p:spPr>
          <a:xfrm>
            <a:off x="3850444" y="0"/>
            <a:ext cx="2945659" cy="496411"/>
          </a:xfrm>
          <a:prstGeom prst="rect">
            <a:avLst/>
          </a:prstGeom>
        </p:spPr>
        <p:txBody>
          <a:bodyPr vert="horz" lIns="91294" tIns="45646" rIns="91294" bIns="45646" rtlCol="0"/>
          <a:lstStyle>
            <a:lvl1pPr algn="l" rtl="0">
              <a:defRPr sz="1200"/>
            </a:lvl1pPr>
          </a:lstStyle>
          <a:p>
            <a:pPr algn="r" rtl="0"/>
            <a:fld id="{9496676B-5C4B-45ED-A5CA-FDC17E0701F0}" type="datetime1">
              <a:rPr lang="da-DK" smtClean="0"/>
              <a:pPr algn="r" rtl="0"/>
              <a:t>23-04-2026</a:t>
            </a:fld>
            <a:endParaRPr lang="da-DK"/>
          </a:p>
        </p:txBody>
      </p:sp>
      <p:sp>
        <p:nvSpPr>
          <p:cNvPr id="4" name="Pladsholder til sidefod 3"/>
          <p:cNvSpPr>
            <a:spLocks noGrp="1"/>
          </p:cNvSpPr>
          <p:nvPr>
            <p:ph type="ftr" sz="quarter" idx="2"/>
          </p:nvPr>
        </p:nvSpPr>
        <p:spPr>
          <a:xfrm>
            <a:off x="2" y="9430091"/>
            <a:ext cx="2945659" cy="496411"/>
          </a:xfrm>
          <a:prstGeom prst="rect">
            <a:avLst/>
          </a:prstGeom>
        </p:spPr>
        <p:txBody>
          <a:bodyPr vert="horz" lIns="91294" tIns="45646" rIns="91294" bIns="45646" rtlCol="0" anchor="b"/>
          <a:lstStyle>
            <a:lvl1pPr algn="l" rtl="0">
              <a:defRPr sz="1200"/>
            </a:lvl1pPr>
          </a:lstStyle>
          <a:p>
            <a:pPr rtl="0"/>
            <a:endParaRPr lang="da-DK"/>
          </a:p>
        </p:txBody>
      </p:sp>
      <p:sp>
        <p:nvSpPr>
          <p:cNvPr id="5" name="Pladsholder til slidenummer 4"/>
          <p:cNvSpPr>
            <a:spLocks noGrp="1"/>
          </p:cNvSpPr>
          <p:nvPr>
            <p:ph type="sldNum" sz="quarter" idx="3"/>
          </p:nvPr>
        </p:nvSpPr>
        <p:spPr>
          <a:xfrm>
            <a:off x="3850444" y="9430091"/>
            <a:ext cx="2945659" cy="496411"/>
          </a:xfrm>
          <a:prstGeom prst="rect">
            <a:avLst/>
          </a:prstGeom>
        </p:spPr>
        <p:txBody>
          <a:bodyPr vert="horz" lIns="91294" tIns="45646" rIns="91294" bIns="45646" rtlCol="0" anchor="b"/>
          <a:lstStyle>
            <a:lvl1pPr algn="l" rtl="0">
              <a:defRPr sz="1200"/>
            </a:lvl1pPr>
          </a:lstStyle>
          <a:p>
            <a:pPr algn="r" rtl="0"/>
            <a:fld id="{9C567D4A-04CB-4EDF-8FB1-342A02FC8EC5}" type="slidenum">
              <a:rPr lang="da-DK"/>
              <a:pPr algn="r" rtl="0"/>
              <a:t>‹nr.›</a:t>
            </a:fld>
            <a:endParaRPr lang="da-DK"/>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0"/>
            <a:ext cx="2945659" cy="496411"/>
          </a:xfrm>
          <a:prstGeom prst="rect">
            <a:avLst/>
          </a:prstGeom>
        </p:spPr>
        <p:txBody>
          <a:bodyPr vert="horz" lIns="91294" tIns="45646" rIns="91294" bIns="45646" rtlCol="0"/>
          <a:lstStyle>
            <a:lvl1pPr algn="l" rtl="0">
              <a:defRPr sz="1200"/>
            </a:lvl1pPr>
          </a:lstStyle>
          <a:p>
            <a:pPr rtl="0"/>
            <a:endParaRPr lang="da-DK"/>
          </a:p>
        </p:txBody>
      </p:sp>
      <p:sp>
        <p:nvSpPr>
          <p:cNvPr id="3" name="Pladsholder til dato 2"/>
          <p:cNvSpPr>
            <a:spLocks noGrp="1"/>
          </p:cNvSpPr>
          <p:nvPr>
            <p:ph type="dt" idx="1"/>
          </p:nvPr>
        </p:nvSpPr>
        <p:spPr>
          <a:xfrm>
            <a:off x="3850444" y="0"/>
            <a:ext cx="2945659" cy="496411"/>
          </a:xfrm>
          <a:prstGeom prst="rect">
            <a:avLst/>
          </a:prstGeom>
        </p:spPr>
        <p:txBody>
          <a:bodyPr vert="horz" lIns="91294" tIns="45646" rIns="91294" bIns="45646" rtlCol="0"/>
          <a:lstStyle>
            <a:lvl1pPr algn="r" rtl="0">
              <a:defRPr sz="1200"/>
            </a:lvl1pPr>
          </a:lstStyle>
          <a:p>
            <a:fld id="{E8D6D984-CD27-4580-ABD0-8729266465A5}" type="datetime1">
              <a:rPr lang="da-DK" smtClean="0"/>
              <a:pPr/>
              <a:t>23-04-2026</a:t>
            </a:fld>
            <a:endParaRPr lang="da-DK"/>
          </a:p>
        </p:txBody>
      </p:sp>
      <p:sp>
        <p:nvSpPr>
          <p:cNvPr id="4" name="Pladsholder til slidebillede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294" tIns="45646" rIns="91294" bIns="45646" rtlCol="0" anchor="ctr"/>
          <a:lstStyle/>
          <a:p>
            <a:pPr rtl="0"/>
            <a:endParaRPr lang="da-DK"/>
          </a:p>
        </p:txBody>
      </p:sp>
      <p:sp>
        <p:nvSpPr>
          <p:cNvPr id="5" name="Pladsholder til noter 4"/>
          <p:cNvSpPr>
            <a:spLocks noGrp="1"/>
          </p:cNvSpPr>
          <p:nvPr>
            <p:ph type="body" sz="quarter" idx="3"/>
          </p:nvPr>
        </p:nvSpPr>
        <p:spPr>
          <a:xfrm>
            <a:off x="679768" y="4715908"/>
            <a:ext cx="5438140" cy="4467701"/>
          </a:xfrm>
          <a:prstGeom prst="rect">
            <a:avLst/>
          </a:prstGeom>
        </p:spPr>
        <p:txBody>
          <a:bodyPr vert="horz" lIns="91294" tIns="45646" rIns="91294" bIns="45646" rtlCol="0"/>
          <a:lstStyle/>
          <a:p>
            <a:pPr lvl="0" rtl="0"/>
            <a:r>
              <a:rPr lang="da-DK" dirty="0"/>
              <a:t>Klik for at redigere i master</a:t>
            </a:r>
          </a:p>
          <a:p>
            <a:pPr lvl="1" rtl="0"/>
            <a:r>
              <a:rPr lang="da-DK" dirty="0"/>
              <a:t>Andet niveau</a:t>
            </a:r>
          </a:p>
          <a:p>
            <a:pPr lvl="2" rtl="0"/>
            <a:r>
              <a:rPr lang="da-DK" dirty="0"/>
              <a:t>Tredje niveau</a:t>
            </a:r>
          </a:p>
          <a:p>
            <a:pPr lvl="3" rtl="0"/>
            <a:r>
              <a:rPr lang="da-DK" dirty="0"/>
              <a:t>Fjerde niveau</a:t>
            </a:r>
          </a:p>
          <a:p>
            <a:pPr lvl="4" rtl="0"/>
            <a:r>
              <a:rPr lang="da-DK" dirty="0"/>
              <a:t>Femte niveau</a:t>
            </a:r>
          </a:p>
        </p:txBody>
      </p:sp>
      <p:sp>
        <p:nvSpPr>
          <p:cNvPr id="6" name="Pladsholder til sidefod 5"/>
          <p:cNvSpPr>
            <a:spLocks noGrp="1"/>
          </p:cNvSpPr>
          <p:nvPr>
            <p:ph type="ftr" sz="quarter" idx="4"/>
          </p:nvPr>
        </p:nvSpPr>
        <p:spPr>
          <a:xfrm>
            <a:off x="2" y="9430091"/>
            <a:ext cx="2945659" cy="496411"/>
          </a:xfrm>
          <a:prstGeom prst="rect">
            <a:avLst/>
          </a:prstGeom>
        </p:spPr>
        <p:txBody>
          <a:bodyPr vert="horz" lIns="91294" tIns="45646" rIns="91294" bIns="45646" rtlCol="0" anchor="b"/>
          <a:lstStyle>
            <a:lvl1pPr algn="l" rtl="0">
              <a:defRPr sz="1200"/>
            </a:lvl1pPr>
          </a:lstStyle>
          <a:p>
            <a:pPr rtl="0"/>
            <a:endParaRPr lang="da-DK"/>
          </a:p>
        </p:txBody>
      </p:sp>
      <p:sp>
        <p:nvSpPr>
          <p:cNvPr id="7" name="Pladsholder til slidenummer 6"/>
          <p:cNvSpPr>
            <a:spLocks noGrp="1"/>
          </p:cNvSpPr>
          <p:nvPr>
            <p:ph type="sldNum" sz="quarter" idx="5"/>
          </p:nvPr>
        </p:nvSpPr>
        <p:spPr>
          <a:xfrm>
            <a:off x="3850444" y="9430091"/>
            <a:ext cx="2945659" cy="496411"/>
          </a:xfrm>
          <a:prstGeom prst="rect">
            <a:avLst/>
          </a:prstGeom>
        </p:spPr>
        <p:txBody>
          <a:bodyPr vert="horz" lIns="91294" tIns="45646" rIns="91294" bIns="45646" rtlCol="0" anchor="b"/>
          <a:lstStyle>
            <a:lvl1pPr algn="r" rtl="0">
              <a:defRPr sz="1200"/>
            </a:lvl1pPr>
          </a:lstStyle>
          <a:p>
            <a:fld id="{2E61351F-DBB1-4664-ADA9-83BC7CB8848D}" type="slidenum">
              <a:rPr lang="da-DK" smtClean="0"/>
              <a:pPr/>
              <a:t>‹nr.›</a:t>
            </a:fld>
            <a:endParaRPr lang="da-DK"/>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hpa.dk/materialer/sygdoms-og-livsmestring-for-udvalgte-generelle-senfolger/"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sundhed.dk/borger/sygdom-og-behandling/om-sundhedsvaesenet/anbefalede-sundhedsapps/mit-liv---mi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ncer.dk/hjaelp-viden/hvis-du-har-kraeft/psykiske-reaktioner/angs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ubmed.ncbi.nlm.nih.gov/3134701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knaek.cancer.dk/da/content/kraeftoverlevere-faar-hjaelp-til-haandtere-frygt-tilbagefal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mcg.dk/kliniske-retningslinjer/kliniske-retningslinjer-opdelt-paa-dmcg/tvargaende-retningslinjer/senfolger/kognitive-vanskeligheder-efter-kraft-og-kraftbehandl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brystkraeftforeningen.dk/fileadmin/user_upload/Editor/documents/DBObladet-Kemohjerne-nr.-53.pdf" TargetMode="External"/><Relationship Id="rId7" Type="http://schemas.openxmlformats.org/officeDocument/2006/relationships/hyperlink" Target="https://www.cancer.dk/hjaelp-viden/det-kan-du-selv-goer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cancer.dk/hjaelp-viden/det-kan-du-selv-goere/ditliv-kursus/" TargetMode="External"/><Relationship Id="rId5" Type="http://schemas.openxmlformats.org/officeDocument/2006/relationships/hyperlink" Target="https://www.senfoelger.dk/" TargetMode="External"/><Relationship Id="rId4" Type="http://schemas.openxmlformats.org/officeDocument/2006/relationships/hyperlink" Target="https://www.senfoelger.dk/dyn/resources/File/file/2/9652/1648557519/gode-rad-senfoelger.pdf"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undhed.rm.dk/sundhedstilbud/livet-med-og-efter-kraft/folgevirkninger/trathed/"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dmcg.dk/kliniske-retningslinjer/kliniske-retningslinjer-opdelt-paa-dmcg/tvargaende-retningslinjer/senfolger/kraftrelateret-traethed/"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nccn.org/members/network.asp"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sundhed.rm.dk/sundhedstilbud/livet-med-og-efter-kraft/folgevirkninger/psykisk-pavirkning/"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dsam.dk/vejledninger/cancer/8-senfolger?utm_source=chatgpt.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ancer.dk/hverdag/dit-liv-med-kraeft/reaktioner-og-tanker/efter-kraeft/#Nye_tanker_og_f%C3%B8lelser_efter_behandlingen"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sundhed.rm.dk/sundhedstilbud/livet-med-og-efter-kraft/folgevirkninger/psykisk-pavirkning/"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sundhed.rm.dk/sundhedstilbud/livet-med-og-efter-kraft/folgevirkninger/psykisk-pavirkning/"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sundhed.rm.dk/sundhedstilbud/livet-med-og-efter-kraft/fardig-med-behandling---hvad-sa/"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sundhed.rm.dk/sundhedstilbud/livet-med-og-efter-kraft/fardig-med-behandling---hvad-sa/"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rigshospitalet.dk/afdelinger-og-klinikker/julianemarie/forskningsenhed-kvinders-boerns-og-familiers-sundhed/forskning/guidet-egen-beslutning/Documents/kraeft-2020-til-fagfolk.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folkekirken.dk/eksistens/sorg-1/sorgen-er-et-landskab-vi-skal-vandre-i-ikke-en-tunnel-vi-skal-igennem" TargetMode="External"/><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hyperlink" Target="https://www.folkekirken.dk/eksistens/sorg/sorgen-er-et-landskab-vi-skal-vandre-i-ikke-en-tunnel-vi-skal-igennem" TargetMode="Externa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sundhed.rm.dk/sundhedstilbud/livet-med-og-efter-kraft/folgevirkninger/psykisk-pavirkning/"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helsing&#248;rstift.dk/nyheder/hospitalspraest-naar-boblen-brister-opdager-vi-at-livet-er-ukontrollerbart"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folkekirken.dk/eksistens/sorg-1/sorgen-er-et-landskab-vi-skal-vandre-i-ikke-en-tunnel-vi-skal-igennem"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hpa.dk/nyheder/frygt-for-tilbagefald-af-kraef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dmcg.dk/kliniske-retningslinjer/kliniske-retningslinjer-opdelt-paa-dmcg/tvargaende-retningslinjer/senfolger/angst-depression-og-frygt-for-tilbagefald-af-kraft/"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QR koden indeholde alle de nye nationale retningslinjer indenfor generelle senfølger</a:t>
            </a:r>
          </a:p>
          <a:p>
            <a:pPr marL="0" indent="0">
              <a:buNone/>
            </a:pPr>
            <a:r>
              <a:rPr lang="da-DK" sz="1200" dirty="0"/>
              <a:t>REHPA, Videncenter for Rehabilitering og Palliation. (2026, marts). Sygdoms- og livsmestring for udvalgte generelle senfølger. rehpa.dk.</a:t>
            </a:r>
            <a:br>
              <a:rPr lang="da-DK" sz="1200" dirty="0"/>
            </a:br>
            <a:r>
              <a:rPr lang="da-DK" sz="1200" dirty="0">
                <a:hlinkClick r:id="rId3"/>
              </a:rPr>
              <a:t>https://www.rehpa.dk/materialer/sygdoms-og-livsmestring-for-udvalgte-generelle-senfolger/</a:t>
            </a:r>
            <a:endParaRPr lang="da-DK" sz="1200" dirty="0"/>
          </a:p>
          <a:p>
            <a:pPr marL="0" indent="0">
              <a:buNone/>
            </a:pPr>
            <a:endParaRPr lang="da-DK" sz="1200" dirty="0">
              <a:latin typeface="Euphemia" panose="020B050304010202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a:hlinkClick r:id="rId4"/>
              </a:rPr>
              <a:t>https://www.sundhed.dk/borger/sygdom-og-behandling/om-sundhedsvaesenet/anbefalede-sundhedsapps/mit-liv---min</a:t>
            </a:r>
            <a:endParaRPr lang="da-DK" sz="1200"/>
          </a:p>
          <a:p>
            <a:pPr marL="0" indent="0">
              <a:buNone/>
            </a:pPr>
            <a:endParaRPr lang="da-DK" sz="1200" dirty="0">
              <a:latin typeface="Euphemia" panose="020B0503040102020104" pitchFamily="34" charset="0"/>
            </a:endParaRPr>
          </a:p>
          <a:p>
            <a:pPr marL="0" indent="0">
              <a:buNone/>
            </a:pPr>
            <a:endParaRPr lang="da-DK" sz="1200" dirty="0">
              <a:latin typeface="Euphemia" panose="020B0503040102020104" pitchFamily="34" charset="0"/>
            </a:endParaRPr>
          </a:p>
          <a:p>
            <a:pPr marL="0" indent="0">
              <a:buNone/>
            </a:pPr>
            <a:endParaRPr lang="da-DK" sz="1200" dirty="0">
              <a:latin typeface="Euphemia" panose="020B0503040102020104" pitchFamily="34" charset="0"/>
            </a:endParaRPr>
          </a:p>
          <a:p>
            <a:endParaRPr lang="da-DK" dirty="0"/>
          </a:p>
        </p:txBody>
      </p:sp>
      <p:sp>
        <p:nvSpPr>
          <p:cNvPr id="4" name="Pladsholder til slidenummer 3"/>
          <p:cNvSpPr>
            <a:spLocks noGrp="1"/>
          </p:cNvSpPr>
          <p:nvPr>
            <p:ph type="sldNum" sz="quarter" idx="5"/>
          </p:nvPr>
        </p:nvSpPr>
        <p:spPr/>
        <p:txBody>
          <a:bodyPr/>
          <a:lstStyle/>
          <a:p>
            <a:fld id="{2E61351F-DBB1-4664-ADA9-83BC7CB8848D}" type="slidenum">
              <a:rPr lang="da-DK" smtClean="0"/>
              <a:pPr/>
              <a:t>1</a:t>
            </a:fld>
            <a:endParaRPr lang="da-DK"/>
          </a:p>
        </p:txBody>
      </p:sp>
    </p:spTree>
    <p:extLst>
      <p:ext uri="{BB962C8B-B14F-4D97-AF65-F5344CB8AC3E}">
        <p14:creationId xmlns:p14="http://schemas.microsoft.com/office/powerpoint/2010/main" val="741200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b="0" dirty="0"/>
              <a:t>At</a:t>
            </a:r>
            <a:r>
              <a:rPr lang="da-DK" b="0" baseline="0" dirty="0"/>
              <a:t> de får et samlet forståelse af frygt for tilbagefald</a:t>
            </a:r>
            <a:endParaRPr lang="da-DK" b="0" dirty="0"/>
          </a:p>
          <a:p>
            <a:r>
              <a:rPr lang="da-DK" b="1" dirty="0"/>
              <a:t>Baggrundsviden</a:t>
            </a:r>
          </a:p>
          <a:p>
            <a:r>
              <a:rPr lang="da-DK" dirty="0"/>
              <a:t>Næsten alle, som har haft kræft, frygter tilbagefald. For hver femte er det så belastende, at det er ødelæggende for livskvaliteten. Kilde: https://www.cancer.dk/nyheder/kraeftoverlevere-faar-hjaelp-til-at-haandtere-frygt-for-tilbagefald</a:t>
            </a:r>
          </a:p>
          <a:p>
            <a:r>
              <a:rPr lang="da-DK" b="1" dirty="0"/>
              <a:t>DIDAKTIK:</a:t>
            </a:r>
          </a:p>
          <a:p>
            <a:r>
              <a:rPr lang="da-DK" dirty="0"/>
              <a:t>Spille regler: </a:t>
            </a:r>
          </a:p>
          <a:p>
            <a:r>
              <a:rPr lang="da-DK" dirty="0"/>
              <a:t>Fælles ansvar – frirum</a:t>
            </a:r>
          </a:p>
          <a:p>
            <a:endParaRPr lang="da-DK" dirty="0"/>
          </a:p>
          <a:p>
            <a:r>
              <a:rPr lang="da-DK" dirty="0"/>
              <a:t>At italesætte: </a:t>
            </a:r>
          </a:p>
          <a:p>
            <a:pPr marL="171707" indent="-171707">
              <a:buFont typeface="Arial" panose="020B0604020202020204" pitchFamily="34" charset="0"/>
              <a:buChar char="•"/>
            </a:pPr>
            <a:r>
              <a:rPr lang="da-DK" dirty="0"/>
              <a:t>Vi har alle tavshedspligt.</a:t>
            </a:r>
          </a:p>
          <a:p>
            <a:pPr marL="171707" indent="-171707">
              <a:buFont typeface="Arial" panose="020B0604020202020204" pitchFamily="34" charset="0"/>
              <a:buChar char="•"/>
            </a:pPr>
            <a:r>
              <a:rPr lang="da-DK" dirty="0"/>
              <a:t>Vi sætter rammen og deler taletiden – og for at styre tiden, kan det være nødvendigt at lukke ned for spørgsmål.</a:t>
            </a:r>
          </a:p>
          <a:p>
            <a:pPr marL="171707" indent="-171707">
              <a:buFont typeface="Arial" panose="020B0604020202020204" pitchFamily="34" charset="0"/>
              <a:buChar char="•"/>
            </a:pPr>
            <a:r>
              <a:rPr lang="da-DK" dirty="0"/>
              <a:t>Respekterer hinandens forskellige situationer</a:t>
            </a:r>
          </a:p>
          <a:p>
            <a:pPr marL="171707" indent="-171707">
              <a:buFont typeface="Arial" panose="020B0604020202020204" pitchFamily="34" charset="0"/>
              <a:buChar char="•"/>
            </a:pPr>
            <a:r>
              <a:rPr lang="da-DK" dirty="0"/>
              <a:t>Håndterer sin egen situation – ikke andres. </a:t>
            </a:r>
          </a:p>
          <a:p>
            <a:pPr marL="171707" indent="-171707">
              <a:buFont typeface="Arial" panose="020B0604020202020204" pitchFamily="34" charset="0"/>
              <a:buChar char="•"/>
            </a:pPr>
            <a:r>
              <a:rPr lang="da-DK" dirty="0"/>
              <a:t>Giv dig tid til at mærke efter hvad du selv har lyst til at dele med gruppen.</a:t>
            </a:r>
          </a:p>
          <a:p>
            <a:pPr marL="171707" indent="-171707">
              <a:buFont typeface="Arial" panose="020B0604020202020204" pitchFamily="34" charset="0"/>
              <a:buChar char="•"/>
            </a:pPr>
            <a:r>
              <a:rPr lang="da-DK" dirty="0"/>
              <a:t>Giv udtryk for, hvor vidt du ønsker andre deltagers kommentarer eller råd.</a:t>
            </a:r>
          </a:p>
          <a:p>
            <a:pPr marL="171707" indent="-171707">
              <a:buFont typeface="Arial" panose="020B0604020202020204" pitchFamily="34" charset="0"/>
              <a:buChar char="•"/>
            </a:pPr>
            <a:r>
              <a:rPr lang="da-DK" dirty="0"/>
              <a:t>Sæt gerne mobil telefoner på lydløs</a:t>
            </a:r>
          </a:p>
          <a:p>
            <a:endParaRPr lang="da-DK" dirty="0"/>
          </a:p>
          <a:p>
            <a:r>
              <a:rPr lang="da-DK" dirty="0"/>
              <a:t>Lav evt.  en kort præsentationsrunde med</a:t>
            </a:r>
          </a:p>
          <a:p>
            <a:r>
              <a:rPr lang="da-DK" dirty="0"/>
              <a:t> </a:t>
            </a:r>
          </a:p>
          <a:p>
            <a:r>
              <a:rPr lang="da-DK" dirty="0"/>
              <a:t>SPØRGSMÅL:</a:t>
            </a:r>
          </a:p>
          <a:p>
            <a:r>
              <a:rPr lang="da-DK" i="1" dirty="0"/>
              <a:t>Hvor er jeg i mit forløb?, hvilke forventninger har jeg til dagens oplæg om ”frygt for tilbagefald”</a:t>
            </a:r>
          </a:p>
          <a:p>
            <a:r>
              <a:rPr lang="da-DK" dirty="0"/>
              <a:t>(skrives gerne på tavle for at de kan huske dem)</a:t>
            </a:r>
          </a:p>
          <a:p>
            <a:endParaRPr lang="da-DK" dirty="0"/>
          </a:p>
          <a:p>
            <a:endParaRPr lang="da-DK" dirty="0"/>
          </a:p>
          <a:p>
            <a:endParaRPr lang="da-DK" b="1" dirty="0"/>
          </a:p>
          <a:p>
            <a:endParaRPr lang="da-DK" dirty="0"/>
          </a:p>
        </p:txBody>
      </p:sp>
      <p:sp>
        <p:nvSpPr>
          <p:cNvPr id="4" name="Pladsholder til slidenummer 3"/>
          <p:cNvSpPr>
            <a:spLocks noGrp="1"/>
          </p:cNvSpPr>
          <p:nvPr>
            <p:ph type="sldNum" sz="quarter" idx="10"/>
          </p:nvPr>
        </p:nvSpPr>
        <p:spPr/>
        <p:txBody>
          <a:bodyPr/>
          <a:lstStyle/>
          <a:p>
            <a:fld id="{AEF5421C-768F-4257-A877-DF2AE64F2743}" type="slidenum">
              <a:rPr lang="da-DK" smtClean="0"/>
              <a:t>13</a:t>
            </a:fld>
            <a:endParaRPr lang="da-DK"/>
          </a:p>
        </p:txBody>
      </p:sp>
    </p:spTree>
    <p:extLst>
      <p:ext uri="{BB962C8B-B14F-4D97-AF65-F5344CB8AC3E}">
        <p14:creationId xmlns:p14="http://schemas.microsoft.com/office/powerpoint/2010/main" val="862153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b="1" dirty="0"/>
              <a:t>Formål:</a:t>
            </a:r>
          </a:p>
          <a:p>
            <a:r>
              <a:rPr lang="da-DK" dirty="0"/>
              <a:t>Det er en overgang for mange at gå</a:t>
            </a:r>
            <a:r>
              <a:rPr lang="da-DK" baseline="0" dirty="0"/>
              <a:t> fra behandlingsforløb til kontrolforløb</a:t>
            </a:r>
          </a:p>
          <a:p>
            <a:r>
              <a:rPr lang="da-DK" baseline="0" dirty="0"/>
              <a:t>Hvis ovenstående symptomer bliver for meget, skal man søge hjælp, også hvis man har svært ved at fokusere på andet end sygdom</a:t>
            </a:r>
          </a:p>
          <a:p>
            <a:endParaRPr lang="da-DK" baseline="0" dirty="0"/>
          </a:p>
          <a:p>
            <a:r>
              <a:rPr lang="da-DK" b="1" baseline="0" dirty="0"/>
              <a:t>Baggrundsviden</a:t>
            </a:r>
          </a:p>
          <a:p>
            <a:r>
              <a:rPr lang="da-DK" baseline="0" dirty="0"/>
              <a:t>Kilde: observationer og udtalelser fra patienter </a:t>
            </a:r>
          </a:p>
          <a:p>
            <a:r>
              <a:rPr lang="da-DK" dirty="0"/>
              <a:t>fra at være i behandlingsforløb til kontrolforløb</a:t>
            </a:r>
          </a:p>
          <a:p>
            <a:r>
              <a:rPr lang="da-DK" dirty="0"/>
              <a:t>Dels kan det give en følelse</a:t>
            </a:r>
            <a:r>
              <a:rPr lang="da-DK" baseline="0" dirty="0"/>
              <a:t> af tab af kontrol, hvem holder nu øje med om jeg er sygdomsfri og hvad er det lige jeg skal mærke efter.</a:t>
            </a:r>
          </a:p>
          <a:p>
            <a:r>
              <a:rPr lang="da-DK" baseline="0" dirty="0"/>
              <a:t>Det er også der at det kan være en form for ensomhed , for nu er jeg ikke i behandling jeg betragtes ikke som syg . Hvem er jeg så?</a:t>
            </a:r>
          </a:p>
        </p:txBody>
      </p:sp>
      <p:sp>
        <p:nvSpPr>
          <p:cNvPr id="4" name="Pladsholder til slidenummer 3"/>
          <p:cNvSpPr>
            <a:spLocks noGrp="1"/>
          </p:cNvSpPr>
          <p:nvPr>
            <p:ph type="sldNum" sz="quarter" idx="10"/>
          </p:nvPr>
        </p:nvSpPr>
        <p:spPr/>
        <p:txBody>
          <a:bodyPr/>
          <a:lstStyle/>
          <a:p>
            <a:fld id="{AEF5421C-768F-4257-A877-DF2AE64F2743}" type="slidenum">
              <a:rPr lang="da-DK" smtClean="0"/>
              <a:t>14</a:t>
            </a:fld>
            <a:endParaRPr lang="da-DK"/>
          </a:p>
        </p:txBody>
      </p:sp>
    </p:spTree>
    <p:extLst>
      <p:ext uri="{BB962C8B-B14F-4D97-AF65-F5344CB8AC3E}">
        <p14:creationId xmlns:p14="http://schemas.microsoft.com/office/powerpoint/2010/main" val="4172236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b="0" dirty="0"/>
              <a:t>At deltager lære, at det er helt forståeligt at have frygt for tilbagefald,</a:t>
            </a:r>
            <a:r>
              <a:rPr lang="da-DK" b="0" baseline="0" dirty="0"/>
              <a:t> hvad er symptomerne er og</a:t>
            </a:r>
            <a:r>
              <a:rPr lang="da-DK" b="0" dirty="0"/>
              <a:t> at det kan blive så overvældende, at det fylder det hele og at man der kan få hjælp.</a:t>
            </a:r>
          </a:p>
          <a:p>
            <a:r>
              <a:rPr lang="da-DK" b="1" dirty="0"/>
              <a:t>Baggrundsviden:</a:t>
            </a:r>
          </a:p>
          <a:p>
            <a:r>
              <a:rPr lang="da-DK" dirty="0"/>
              <a:t>Kilde</a:t>
            </a:r>
            <a:r>
              <a:rPr lang="da-DK" baseline="0" dirty="0"/>
              <a:t> kap 8, Livet efter kræft Bobby </a:t>
            </a:r>
            <a:r>
              <a:rPr lang="da-DK" baseline="0" dirty="0" err="1"/>
              <a:t>Zachariae</a:t>
            </a:r>
            <a:r>
              <a:rPr lang="da-DK" baseline="0" dirty="0"/>
              <a:t>, Mimi </a:t>
            </a:r>
            <a:r>
              <a:rPr lang="da-DK" baseline="0" dirty="0" err="1"/>
              <a:t>Yung</a:t>
            </a:r>
            <a:r>
              <a:rPr lang="da-DK" baseline="0" dirty="0"/>
              <a:t> Mehlsen</a:t>
            </a:r>
          </a:p>
          <a:p>
            <a:r>
              <a:rPr lang="da-DK" i="1" baseline="0" dirty="0"/>
              <a:t>Hvordan kommer frygten til udtryk hos dig? </a:t>
            </a:r>
            <a:r>
              <a:rPr lang="da-DK" baseline="0" dirty="0"/>
              <a:t>Spørg enten gruppen, eller sæt jer sammen to og to. </a:t>
            </a:r>
          </a:p>
          <a:p>
            <a:endParaRPr lang="da-DK" baseline="0" dirty="0"/>
          </a:p>
          <a:p>
            <a:r>
              <a:rPr lang="da-DK" baseline="0" dirty="0"/>
              <a:t>Kilde Johanne Lyhne</a:t>
            </a:r>
            <a:endParaRPr lang="da-DK" dirty="0"/>
          </a:p>
        </p:txBody>
      </p:sp>
      <p:sp>
        <p:nvSpPr>
          <p:cNvPr id="4" name="Pladsholder til slidenummer 3"/>
          <p:cNvSpPr>
            <a:spLocks noGrp="1"/>
          </p:cNvSpPr>
          <p:nvPr>
            <p:ph type="sldNum" sz="quarter" idx="10"/>
          </p:nvPr>
        </p:nvSpPr>
        <p:spPr/>
        <p:txBody>
          <a:bodyPr/>
          <a:lstStyle/>
          <a:p>
            <a:fld id="{AEF5421C-768F-4257-A877-DF2AE64F2743}" type="slidenum">
              <a:rPr lang="da-DK" smtClean="0"/>
              <a:t>15</a:t>
            </a:fld>
            <a:endParaRPr lang="da-DK"/>
          </a:p>
        </p:txBody>
      </p:sp>
    </p:spTree>
    <p:extLst>
      <p:ext uri="{BB962C8B-B14F-4D97-AF65-F5344CB8AC3E}">
        <p14:creationId xmlns:p14="http://schemas.microsoft.com/office/powerpoint/2010/main" val="3924397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b="0" dirty="0"/>
              <a:t>At</a:t>
            </a:r>
            <a:r>
              <a:rPr lang="da-DK" b="0" baseline="0" dirty="0"/>
              <a:t> de får sat ord på 2 og 2 hvordan de oplever det at have frygt for tilbagefald. Det opleves ikke ens men hvordan oplever de det.</a:t>
            </a:r>
            <a:endParaRPr lang="da-DK" b="0" dirty="0"/>
          </a:p>
          <a:p>
            <a:endParaRPr lang="da-DK" b="1" dirty="0"/>
          </a:p>
          <a:p>
            <a:r>
              <a:rPr lang="da-DK" b="1" dirty="0"/>
              <a:t>Baggrundsviden</a:t>
            </a:r>
          </a:p>
          <a:p>
            <a:endParaRPr lang="da-DK" dirty="0"/>
          </a:p>
          <a:p>
            <a:r>
              <a:rPr lang="da-DK" dirty="0"/>
              <a:t>Man kan med</a:t>
            </a:r>
            <a:r>
              <a:rPr lang="da-DK" baseline="0" dirty="0"/>
              <a:t> fordel vise den kognitive diamant </a:t>
            </a:r>
            <a:endParaRPr lang="da-DK" dirty="0"/>
          </a:p>
          <a:p>
            <a:r>
              <a:rPr lang="da-DK" dirty="0"/>
              <a:t>Her kan deltager</a:t>
            </a:r>
            <a:r>
              <a:rPr lang="da-DK" baseline="0" dirty="0"/>
              <a:t> drøfte det i plenum eller 2 og 2</a:t>
            </a:r>
          </a:p>
          <a:p>
            <a:endParaRPr lang="da-DK" baseline="0" dirty="0"/>
          </a:p>
          <a:p>
            <a:endParaRPr lang="da-DK" baseline="0" dirty="0"/>
          </a:p>
          <a:p>
            <a:endParaRPr lang="da-DK" dirty="0"/>
          </a:p>
        </p:txBody>
      </p:sp>
      <p:sp>
        <p:nvSpPr>
          <p:cNvPr id="4" name="Pladsholder til slidenummer 3"/>
          <p:cNvSpPr>
            <a:spLocks noGrp="1"/>
          </p:cNvSpPr>
          <p:nvPr>
            <p:ph type="sldNum" sz="quarter" idx="10"/>
          </p:nvPr>
        </p:nvSpPr>
        <p:spPr/>
        <p:txBody>
          <a:bodyPr/>
          <a:lstStyle/>
          <a:p>
            <a:fld id="{AEF5421C-768F-4257-A877-DF2AE64F2743}" type="slidenum">
              <a:rPr lang="da-DK" smtClean="0"/>
              <a:t>16</a:t>
            </a:fld>
            <a:endParaRPr lang="da-DK"/>
          </a:p>
        </p:txBody>
      </p:sp>
    </p:spTree>
    <p:extLst>
      <p:ext uri="{BB962C8B-B14F-4D97-AF65-F5344CB8AC3E}">
        <p14:creationId xmlns:p14="http://schemas.microsoft.com/office/powerpoint/2010/main" val="2574231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hlinkClick r:id="rId3"/>
            </a:endParaRPr>
          </a:p>
          <a:p>
            <a:r>
              <a:rPr lang="da-DK" b="1">
                <a:solidFill>
                  <a:schemeClr val="tx1"/>
                </a:solidFill>
                <a:hlinkClick r:id="rId3"/>
              </a:rPr>
              <a:t>Baggrundsviden</a:t>
            </a:r>
          </a:p>
          <a:p>
            <a:r>
              <a:rPr lang="da-DK">
                <a:solidFill>
                  <a:schemeClr val="tx1"/>
                </a:solidFill>
                <a:hlinkClick r:id="rId3"/>
              </a:rPr>
              <a:t>https://www.cancer.dk/hjaelp-viden/hvis-du-har-kraeft/psykiske-reaktioner/angst</a:t>
            </a:r>
            <a:endParaRPr lang="da-DK">
              <a:solidFill>
                <a:schemeClr val="tx1"/>
              </a:solidFill>
            </a:endParaRPr>
          </a:p>
          <a:p>
            <a:endParaRPr lang="da-DK">
              <a:solidFill>
                <a:schemeClr val="tx1"/>
              </a:solidFill>
            </a:endParaRPr>
          </a:p>
          <a:p>
            <a:endParaRPr lang="da-DK">
              <a:solidFill>
                <a:schemeClr val="tx1"/>
              </a:solidFill>
            </a:endParaRPr>
          </a:p>
          <a:p>
            <a:r>
              <a:rPr lang="da-DK" i="1">
                <a:solidFill>
                  <a:schemeClr val="tx1"/>
                </a:solidFill>
              </a:rPr>
              <a:t>Hvilke tanker sætter videoen i gang hos dig?</a:t>
            </a:r>
          </a:p>
          <a:p>
            <a:r>
              <a:rPr lang="da-DK" err="1">
                <a:solidFill>
                  <a:schemeClr val="tx1"/>
                </a:solidFill>
              </a:rPr>
              <a:t>Evt</a:t>
            </a:r>
            <a:r>
              <a:rPr lang="da-DK">
                <a:solidFill>
                  <a:schemeClr val="tx1"/>
                </a:solidFill>
              </a:rPr>
              <a:t> print denne artikel ud og udlever:</a:t>
            </a:r>
            <a:r>
              <a:rPr lang="da-DK" baseline="0">
                <a:solidFill>
                  <a:schemeClr val="tx1"/>
                </a:solidFill>
              </a:rPr>
              <a:t> https://www.cancer.dk/hjaelp-viden/hvis-du-har-kraeft/psykiske-reaktioner/angst/</a:t>
            </a:r>
          </a:p>
          <a:p>
            <a:r>
              <a:rPr lang="da-DK"/>
              <a:t>Her øver vi os i at afklare personlige værdier og at sætte konkrete mål. Vi skifter fokus fra frygten for tilbagefald til noget andet</a:t>
            </a:r>
            <a:endParaRPr lang="da-DK" baseline="0">
              <a:solidFill>
                <a:schemeClr val="tx1"/>
              </a:solidFill>
            </a:endParaRPr>
          </a:p>
          <a:p>
            <a:endParaRPr lang="da-DK"/>
          </a:p>
        </p:txBody>
      </p:sp>
      <p:sp>
        <p:nvSpPr>
          <p:cNvPr id="4" name="Pladsholder til slidenummer 3"/>
          <p:cNvSpPr>
            <a:spLocks noGrp="1"/>
          </p:cNvSpPr>
          <p:nvPr>
            <p:ph type="sldNum" sz="quarter" idx="10"/>
          </p:nvPr>
        </p:nvSpPr>
        <p:spPr/>
        <p:txBody>
          <a:bodyPr/>
          <a:lstStyle/>
          <a:p>
            <a:fld id="{AEF5421C-768F-4257-A877-DF2AE64F2743}" type="slidenum">
              <a:rPr lang="da-DK" smtClean="0"/>
              <a:t>17</a:t>
            </a:fld>
            <a:endParaRPr lang="da-DK"/>
          </a:p>
        </p:txBody>
      </p:sp>
    </p:spTree>
    <p:extLst>
      <p:ext uri="{BB962C8B-B14F-4D97-AF65-F5344CB8AC3E}">
        <p14:creationId xmlns:p14="http://schemas.microsoft.com/office/powerpoint/2010/main" val="1469215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dirty="0"/>
              <a:t>At de finder ud af hvordan</a:t>
            </a:r>
            <a:r>
              <a:rPr lang="da-DK" baseline="0" dirty="0"/>
              <a:t> de kan få hjælp og hvad de selv kan gøre ( </a:t>
            </a:r>
            <a:r>
              <a:rPr lang="da-DK" baseline="0" dirty="0" err="1"/>
              <a:t>self</a:t>
            </a:r>
            <a:r>
              <a:rPr lang="da-DK" baseline="0" dirty="0"/>
              <a:t> </a:t>
            </a:r>
            <a:r>
              <a:rPr lang="da-DK" baseline="0" dirty="0" err="1"/>
              <a:t>managenment</a:t>
            </a:r>
            <a:r>
              <a:rPr lang="da-DK" baseline="0" dirty="0"/>
              <a:t>)</a:t>
            </a:r>
          </a:p>
          <a:p>
            <a:r>
              <a:rPr lang="da-DK" baseline="0" dirty="0"/>
              <a:t>DMCG: guidelines:</a:t>
            </a:r>
          </a:p>
          <a:p>
            <a:r>
              <a:rPr lang="da-DK" sz="1200" b="0" i="0" kern="1200" dirty="0">
                <a:solidFill>
                  <a:schemeClr val="tx1"/>
                </a:solidFill>
                <a:effectLst/>
                <a:latin typeface="+mn-lt"/>
                <a:ea typeface="+mn-ea"/>
                <a:cs typeface="+mn-cs"/>
              </a:rPr>
              <a:t>7. Kræftoverlevere, som udviser normale eller milde symptomer på frygt for </a:t>
            </a:r>
            <a:r>
              <a:rPr lang="da-DK" sz="1200" b="0" i="0" kern="1200" dirty="0" err="1">
                <a:solidFill>
                  <a:schemeClr val="tx1"/>
                </a:solidFill>
                <a:effectLst/>
                <a:latin typeface="+mn-lt"/>
                <a:ea typeface="+mn-ea"/>
                <a:cs typeface="+mn-cs"/>
              </a:rPr>
              <a:t>tilbagefald</a:t>
            </a:r>
            <a:r>
              <a:rPr lang="da-DK" sz="1200" b="0" i="0" kern="1200" dirty="0">
                <a:solidFill>
                  <a:schemeClr val="tx1"/>
                </a:solidFill>
                <a:effectLst/>
                <a:latin typeface="+mn-lt"/>
                <a:ea typeface="+mn-ea"/>
                <a:cs typeface="+mn-cs"/>
              </a:rPr>
              <a:t> kan tilbydes information, internetbaserede selvhjælps programmer eller fysiske træningsprogrammer (D)</a:t>
            </a:r>
            <a:br>
              <a:rPr lang="da-DK" dirty="0"/>
            </a:br>
            <a:br>
              <a:rPr lang="da-DK" dirty="0"/>
            </a:br>
            <a:r>
              <a:rPr lang="da-DK" sz="1200" b="0" i="0" kern="1200" dirty="0">
                <a:solidFill>
                  <a:schemeClr val="tx1"/>
                </a:solidFill>
                <a:effectLst/>
                <a:latin typeface="+mn-lt"/>
                <a:ea typeface="+mn-ea"/>
                <a:cs typeface="+mn-cs"/>
              </a:rPr>
              <a:t>8. Kræftoverlevere, som udviser moderate symptomer på frygt for tilbagefald kan </a:t>
            </a:r>
            <a:r>
              <a:rPr lang="da-DK" sz="1200" b="0" i="0" kern="1200" dirty="0" err="1">
                <a:solidFill>
                  <a:schemeClr val="tx1"/>
                </a:solidFill>
                <a:effectLst/>
                <a:latin typeface="+mn-lt"/>
                <a:ea typeface="+mn-ea"/>
                <a:cs typeface="+mn-cs"/>
              </a:rPr>
              <a:t>tilbydes</a:t>
            </a:r>
            <a:r>
              <a:rPr lang="da-DK" sz="1200" b="0" i="0" kern="1200" dirty="0">
                <a:solidFill>
                  <a:schemeClr val="tx1"/>
                </a:solidFill>
                <a:effectLst/>
                <a:latin typeface="+mn-lt"/>
                <a:ea typeface="+mn-ea"/>
                <a:cs typeface="+mn-cs"/>
              </a:rPr>
              <a:t> moderat intensive indsatser som for eksempel </a:t>
            </a:r>
            <a:r>
              <a:rPr lang="da-DK" sz="1200" b="0" i="0" kern="1200" dirty="0" err="1">
                <a:solidFill>
                  <a:schemeClr val="tx1"/>
                </a:solidFill>
                <a:effectLst/>
                <a:latin typeface="+mn-lt"/>
                <a:ea typeface="+mn-ea"/>
                <a:cs typeface="+mn-cs"/>
              </a:rPr>
              <a:t>psykoedukative</a:t>
            </a:r>
            <a:r>
              <a:rPr lang="da-DK" sz="1200" b="0" i="0" kern="1200" dirty="0">
                <a:solidFill>
                  <a:schemeClr val="tx1"/>
                </a:solidFill>
                <a:effectLst/>
                <a:latin typeface="+mn-lt"/>
                <a:ea typeface="+mn-ea"/>
                <a:cs typeface="+mn-cs"/>
              </a:rPr>
              <a:t> programmer, afslapningstræning og/eller professionelt ledede støttegrupper (D)</a:t>
            </a:r>
            <a:br>
              <a:rPr lang="da-DK" dirty="0"/>
            </a:br>
            <a:br>
              <a:rPr lang="da-DK" dirty="0"/>
            </a:br>
            <a:r>
              <a:rPr lang="da-DK" sz="1200" b="0" i="0" kern="1200" dirty="0">
                <a:solidFill>
                  <a:schemeClr val="tx1"/>
                </a:solidFill>
                <a:effectLst/>
                <a:latin typeface="+mn-lt"/>
                <a:ea typeface="+mn-ea"/>
                <a:cs typeface="+mn-cs"/>
              </a:rPr>
              <a:t>9. Kræftoverlevere, som udviser svære symptomer på frygt for tilbagefald bør tilbydes intensive indsatser rettet specifikt mod frygt for tilbagefald, som for eksempel </a:t>
            </a:r>
            <a:r>
              <a:rPr lang="da-DK" sz="1200" b="0" i="0" kern="1200" dirty="0" err="1">
                <a:solidFill>
                  <a:schemeClr val="tx1"/>
                </a:solidFill>
                <a:effectLst/>
                <a:latin typeface="+mn-lt"/>
                <a:ea typeface="+mn-ea"/>
                <a:cs typeface="+mn-cs"/>
              </a:rPr>
              <a:t>kognitiv</a:t>
            </a:r>
            <a:r>
              <a:rPr lang="da-DK" sz="1200" b="0" i="0" kern="1200" dirty="0">
                <a:solidFill>
                  <a:schemeClr val="tx1"/>
                </a:solidFill>
                <a:effectLst/>
                <a:latin typeface="+mn-lt"/>
                <a:ea typeface="+mn-ea"/>
                <a:cs typeface="+mn-cs"/>
              </a:rPr>
              <a:t> adfærdsterapi eller mind-body interventioner (A)</a:t>
            </a:r>
            <a:endParaRPr lang="da-DK" dirty="0"/>
          </a:p>
          <a:p>
            <a:endParaRPr lang="da-DK" b="1" dirty="0"/>
          </a:p>
          <a:p>
            <a:endParaRPr lang="da-DK" b="1" dirty="0"/>
          </a:p>
          <a:p>
            <a:r>
              <a:rPr lang="da-DK" b="1" dirty="0"/>
              <a:t>Baggrundsviden:</a:t>
            </a:r>
          </a:p>
          <a:p>
            <a:r>
              <a:rPr lang="da-DK" dirty="0">
                <a:hlinkClick r:id="rId3"/>
              </a:rPr>
              <a:t>Psykologisk intervention (</a:t>
            </a:r>
            <a:r>
              <a:rPr lang="da-DK" dirty="0" err="1">
                <a:hlinkClick r:id="rId3"/>
              </a:rPr>
              <a:t>ConquerFear</a:t>
            </a:r>
            <a:r>
              <a:rPr lang="da-DK" dirty="0">
                <a:hlinkClick r:id="rId3"/>
              </a:rPr>
              <a:t>) til behandling af frygt for tilbagefald af kræft: mediatorer og moderatorer af behandlingseffektivitet - PubMed (nih.gov)</a:t>
            </a:r>
            <a:endParaRPr lang="da-DK" dirty="0"/>
          </a:p>
          <a:p>
            <a:r>
              <a:rPr lang="da-DK" dirty="0">
                <a:hlinkClick r:id="rId4"/>
              </a:rPr>
              <a:t>Kræftoverlevere får hjælp til at håndtere frygt for tilbagefald | Knæk Cancer</a:t>
            </a:r>
            <a:endParaRPr lang="da-DK" dirty="0"/>
          </a:p>
          <a:p>
            <a:endParaRPr lang="da-DK" dirty="0"/>
          </a:p>
          <a:p>
            <a:r>
              <a:rPr lang="da-DK" dirty="0"/>
              <a:t>Grader af frygt for tilbagefald: Kilde Johanne Lyhne :</a:t>
            </a:r>
            <a:r>
              <a:rPr lang="da-DK" dirty="0" err="1"/>
              <a:t>https</a:t>
            </a:r>
            <a:r>
              <a:rPr lang="da-DK" dirty="0"/>
              <a:t>://www.rehpa.dk/nyheder/frygt-for-tilbagefald-af-kraeft/#/</a:t>
            </a:r>
          </a:p>
          <a:p>
            <a:r>
              <a:rPr lang="da-DK" b="1" dirty="0">
                <a:latin typeface="Verdana" panose="020B0604030504040204" pitchFamily="34" charset="0"/>
                <a:ea typeface="Verdana" panose="020B0604030504040204" pitchFamily="34" charset="0"/>
              </a:rPr>
              <a:t>Let:</a:t>
            </a:r>
          </a:p>
          <a:p>
            <a:r>
              <a:rPr lang="da-DK" altLang="da-DK" dirty="0">
                <a:latin typeface="Verdana" panose="020B0604030504040204" pitchFamily="34" charset="0"/>
                <a:ea typeface="Verdana" panose="020B0604030504040204" pitchFamily="34" charset="0"/>
                <a:cs typeface="Times New Roman" panose="02020603050405020304" pitchFamily="18" charset="0"/>
              </a:rPr>
              <a:t>Tankerne opstår oftest grundet indre (eksempelvis smerter eller ubehag) eller ydre triggere. Det kan fx være op til en scanning, hvor tankerne kan få angstniveauet til at stige (benævnt </a:t>
            </a:r>
            <a:r>
              <a:rPr lang="da-DK" altLang="da-DK" dirty="0" err="1">
                <a:latin typeface="Verdana" panose="020B0604030504040204" pitchFamily="34" charset="0"/>
                <a:ea typeface="Verdana" panose="020B0604030504040204" pitchFamily="34" charset="0"/>
                <a:cs typeface="Times New Roman" panose="02020603050405020304" pitchFamily="18" charset="0"/>
              </a:rPr>
              <a:t>scanxiety</a:t>
            </a:r>
            <a:r>
              <a:rPr lang="da-DK" altLang="da-DK" dirty="0">
                <a:latin typeface="Verdana" panose="020B0604030504040204" pitchFamily="34" charset="0"/>
                <a:ea typeface="Verdana" panose="020B0604030504040204" pitchFamily="34" charset="0"/>
                <a:cs typeface="Times New Roman" panose="02020603050405020304" pitchFamily="18" charset="0"/>
              </a:rPr>
              <a:t> ) Det kan vare ved nogle dage for herefter langsomt at normalisere sig igen. </a:t>
            </a:r>
            <a:endParaRPr lang="da-DK" altLang="da-DK" dirty="0">
              <a:latin typeface="Verdana" panose="020B0604030504040204" pitchFamily="34" charset="0"/>
              <a:ea typeface="Verdana" panose="020B0604030504040204" pitchFamily="34" charset="0"/>
            </a:endParaRPr>
          </a:p>
          <a:p>
            <a:endParaRPr lang="da-DK" b="1" dirty="0">
              <a:latin typeface="Verdana" panose="020B0604030504040204" pitchFamily="34" charset="0"/>
              <a:ea typeface="Verdana" panose="020B0604030504040204" pitchFamily="34" charset="0"/>
            </a:endParaRPr>
          </a:p>
          <a:p>
            <a:r>
              <a:rPr lang="da-DK" b="1" dirty="0" err="1">
                <a:latin typeface="Verdana" panose="020B0604030504040204" pitchFamily="34" charset="0"/>
                <a:ea typeface="Verdana" panose="020B0604030504040204" pitchFamily="34" charset="0"/>
              </a:rPr>
              <a:t>Moderart</a:t>
            </a:r>
            <a:r>
              <a:rPr lang="da-DK" b="1" dirty="0">
                <a:latin typeface="Verdana" panose="020B0604030504040204" pitchFamily="34" charset="0"/>
                <a:ea typeface="Verdana" panose="020B0604030504040204" pitchFamily="34" charset="0"/>
              </a:rPr>
              <a:t>:</a:t>
            </a:r>
          </a:p>
          <a:p>
            <a:r>
              <a:rPr lang="da-DK" dirty="0">
                <a:latin typeface="Verdana" panose="020B0604030504040204" pitchFamily="34" charset="0"/>
                <a:ea typeface="Verdana" panose="020B0604030504040204" pitchFamily="34" charset="0"/>
              </a:rPr>
              <a:t>Tanker omkring tilbagefald opleves oftere og af en mere intens grad. Det ledsages samtidig ofte af en oplevelse af mangel på kontrol over disse tanker og kan medføre stort ubehag </a:t>
            </a:r>
          </a:p>
          <a:p>
            <a:endParaRPr lang="da-DK" dirty="0">
              <a:latin typeface="Verdana" panose="020B0604030504040204" pitchFamily="34" charset="0"/>
              <a:ea typeface="Verdana" panose="020B0604030504040204" pitchFamily="34" charset="0"/>
            </a:endParaRPr>
          </a:p>
          <a:p>
            <a:r>
              <a:rPr lang="da-DK" b="1" dirty="0">
                <a:latin typeface="Verdana" panose="020B0604030504040204" pitchFamily="34" charset="0"/>
                <a:ea typeface="Verdana" panose="020B0604030504040204" pitchFamily="34" charset="0"/>
              </a:rPr>
              <a:t>Svær: </a:t>
            </a:r>
          </a:p>
          <a:p>
            <a:r>
              <a:rPr lang="da-DK" dirty="0">
                <a:latin typeface="Verdana" panose="020B0604030504040204" pitchFamily="34" charset="0"/>
                <a:ea typeface="Verdana" panose="020B0604030504040204" pitchFamily="34" charset="0"/>
              </a:rPr>
              <a:t>Tankemylder, der centrerer sig om tilbagefald, uhensigtsmæssige mestringsstrategier øget tjekkeadfærd, tendens til vedvarende bekymringer eller undgåelsesadfærd i forhold til ting, der minder om kræftsygdommen. Overdrevent behov for kontakt til sundhedspersoner eller undgåelse af screeninger og kontroller </a:t>
            </a:r>
          </a:p>
          <a:p>
            <a:r>
              <a:rPr lang="da-DK" dirty="0">
                <a:latin typeface="Verdana" panose="020B0604030504040204" pitchFamily="34" charset="0"/>
                <a:ea typeface="Verdana" panose="020B0604030504040204" pitchFamily="34" charset="0"/>
              </a:rPr>
              <a:t>Svært ved at passe sit arbejde eller klare de samme ting i hjemmet, som man gjorde før. Tankerne kredser sig om kræft</a:t>
            </a:r>
          </a:p>
          <a:p>
            <a:r>
              <a:rPr lang="da-DK" dirty="0">
                <a:latin typeface="Verdana" panose="020B0604030504040204" pitchFamily="34" charset="0"/>
                <a:ea typeface="Verdana" panose="020B0604030504040204" pitchFamily="34" charset="0"/>
              </a:rPr>
              <a:t>Fysisk og psykisk ubehag, en følelse af at være i alarmberedskab eller have uro i kroppen</a:t>
            </a:r>
          </a:p>
          <a:p>
            <a:r>
              <a:rPr lang="da-DK" dirty="0">
                <a:latin typeface="Verdana" panose="020B0604030504040204" pitchFamily="34" charset="0"/>
                <a:ea typeface="Verdana" panose="020B0604030504040204" pitchFamily="34" charset="0"/>
              </a:rPr>
              <a:t>Begrænset evne til at lægge planer for fremtid, lever lidt i intervaller mellem kontroller. Ikke turde bestille rejsen til næste sommerferie, fordi man er bange for, det ikke bliver en realitet. </a:t>
            </a:r>
          </a:p>
          <a:p>
            <a:endParaRPr lang="da-DK" dirty="0"/>
          </a:p>
          <a:p>
            <a:endParaRPr lang="da-DK" dirty="0"/>
          </a:p>
          <a:p>
            <a:r>
              <a:rPr lang="da-DK" dirty="0"/>
              <a:t>Ønsker man terapi</a:t>
            </a:r>
            <a:r>
              <a:rPr lang="da-DK" baseline="0" dirty="0"/>
              <a:t> har metakognitiv terapi vist sig af være hjælpsomt</a:t>
            </a:r>
            <a:endParaRPr lang="da-DK" dirty="0"/>
          </a:p>
          <a:p>
            <a:endParaRPr lang="da-DK" dirty="0"/>
          </a:p>
          <a:p>
            <a:r>
              <a:rPr lang="da-DK" dirty="0"/>
              <a:t>At</a:t>
            </a:r>
            <a:r>
              <a:rPr lang="da-DK" baseline="0" dirty="0"/>
              <a:t> finde mening og retning i livet : Mange kommer efter et sygdomsforløb til at kigge på hvad er det for et job jeg har er det meningsfuldt, hvilke relationer har jeg i mit liv, hvad kan gøre mig glad. Hvordan holder jeg fast på den jeg er og det jeg mærker.</a:t>
            </a:r>
          </a:p>
          <a:p>
            <a:r>
              <a:rPr lang="da-DK" baseline="0" dirty="0"/>
              <a:t>De kan opleve at de bliver bedre til at sige nej og mærke efter egne behov fremfor at opfylde andre, i hensigt af hvad man burde, skulle . Vi kalder det burde , skulle tyranni når vi lader normen og kulturen bestemme for hvad der er rigtigt og forkert og når vi sammenligner os selv med andre</a:t>
            </a:r>
          </a:p>
          <a:p>
            <a:r>
              <a:rPr lang="da-DK" baseline="0" dirty="0"/>
              <a:t>Det kan også være gavnligt at kigge på teorien omkring ACT hvor man taler om borgers ønsker for livet, værdier , hvad er styrende for dem. Også en opmærksomhed på deres ressourcer på hvilke områder lykkes de</a:t>
            </a:r>
          </a:p>
          <a:p>
            <a:r>
              <a:rPr lang="da-DK" baseline="0" dirty="0"/>
              <a:t>Man kan fysisk flytte sig fra frygt tanker og spørge sig selv er det tanker der gavner mig</a:t>
            </a:r>
          </a:p>
          <a:p>
            <a:r>
              <a:rPr lang="da-DK" baseline="0" dirty="0"/>
              <a:t>Er det tanker jeg får svar på eller er det vilkår</a:t>
            </a:r>
          </a:p>
          <a:p>
            <a:r>
              <a:rPr lang="da-DK" baseline="0" dirty="0"/>
              <a:t>Mange oplever de bliver stærkere af at lave noget fysisk </a:t>
            </a:r>
          </a:p>
          <a:p>
            <a:r>
              <a:rPr lang="da-DK" baseline="0" dirty="0"/>
              <a:t>Henviser til Pia Callesen </a:t>
            </a:r>
            <a:r>
              <a:rPr lang="da-DK" baseline="0" dirty="0" err="1"/>
              <a:t>meta</a:t>
            </a:r>
            <a:r>
              <a:rPr lang="da-DK" baseline="0" dirty="0"/>
              <a:t> kognitiv terapi ( afgrænser 1 time hver dag , hvor man bekymre sig og tillader sig at være i </a:t>
            </a:r>
            <a:r>
              <a:rPr lang="da-DK" baseline="0" dirty="0">
                <a:solidFill>
                  <a:srgbClr val="FF0000"/>
                </a:solidFill>
              </a:rPr>
              <a:t>frygten) </a:t>
            </a:r>
            <a:r>
              <a:rPr lang="da-DK" baseline="0" dirty="0">
                <a:solidFill>
                  <a:srgbClr val="C00000"/>
                </a:solidFill>
              </a:rPr>
              <a:t>husk kilder !!!</a:t>
            </a:r>
          </a:p>
          <a:p>
            <a:pPr defTabSz="913028">
              <a:defRPr/>
            </a:pPr>
            <a:r>
              <a:rPr lang="da-DK" dirty="0"/>
              <a:t>Ved hjælp fra psykolog er det Metakognitiv terapi eller ACT ( </a:t>
            </a:r>
            <a:r>
              <a:rPr lang="da-DK" dirty="0" err="1"/>
              <a:t>Acceptance</a:t>
            </a:r>
            <a:r>
              <a:rPr lang="da-DK" dirty="0"/>
              <a:t> and </a:t>
            </a:r>
            <a:r>
              <a:rPr lang="da-DK" dirty="0" err="1"/>
              <a:t>commitment</a:t>
            </a:r>
            <a:r>
              <a:rPr lang="da-DK" dirty="0"/>
              <a:t> </a:t>
            </a:r>
            <a:r>
              <a:rPr lang="da-DK" dirty="0" err="1"/>
              <a:t>therapy</a:t>
            </a:r>
            <a:r>
              <a:rPr lang="da-DK" dirty="0"/>
              <a:t>) eller mindfulness baseret kognitiv terapi</a:t>
            </a:r>
          </a:p>
          <a:p>
            <a:endParaRPr lang="da-DK" dirty="0">
              <a:solidFill>
                <a:srgbClr val="333333"/>
              </a:solidFill>
              <a:latin typeface="Arial" panose="020B0604020202020204" pitchFamily="34" charset="0"/>
            </a:endParaRPr>
          </a:p>
          <a:p>
            <a:endParaRPr lang="da-DK" sz="1000" dirty="0">
              <a:solidFill>
                <a:srgbClr val="333333"/>
              </a:solidFill>
              <a:latin typeface="Arial" panose="020B0604020202020204" pitchFamily="34" charset="0"/>
            </a:endParaRPr>
          </a:p>
          <a:p>
            <a:r>
              <a:rPr lang="da-DK" sz="1000" dirty="0" err="1">
                <a:solidFill>
                  <a:srgbClr val="333333"/>
                </a:solidFill>
                <a:latin typeface="Arial" panose="020B0604020202020204" pitchFamily="34" charset="0"/>
              </a:rPr>
              <a:t>Kilde:https</a:t>
            </a:r>
            <a:r>
              <a:rPr lang="da-DK" sz="1000" dirty="0">
                <a:solidFill>
                  <a:srgbClr val="333333"/>
                </a:solidFill>
                <a:latin typeface="Arial" panose="020B0604020202020204" pitchFamily="34" charset="0"/>
              </a:rPr>
              <a:t>://www.cancer.dk/nyheder/kraeftoverlevere-faar-hjaelp-til-at-haandtere-frygt-for-tilbagefald/</a:t>
            </a:r>
          </a:p>
          <a:p>
            <a:endParaRPr lang="da-DK" sz="1000" dirty="0">
              <a:solidFill>
                <a:srgbClr val="333333"/>
              </a:solidFill>
              <a:latin typeface="Arial" panose="020B0604020202020204" pitchFamily="34" charset="0"/>
            </a:endParaRPr>
          </a:p>
          <a:p>
            <a:r>
              <a:rPr lang="da-DK" sz="1000" dirty="0">
                <a:solidFill>
                  <a:srgbClr val="333333"/>
                </a:solidFill>
                <a:latin typeface="Arial" panose="020B0604020202020204" pitchFamily="34" charset="0"/>
              </a:rPr>
              <a:t>ACT:  Der vil man hjælpe patienten med at leve det det liv der er i overensstemmelse med de værdier man har. Antagelse af ja livet gør ondt en gang i mellem men det gør mere ondt hvis ikke man gør de handlinger der er værdifulde for en. Ved at formulere værdier kan  patienten skabe mening i at handle i overensstemmelse med hvad der er vigtigt</a:t>
            </a:r>
          </a:p>
          <a:p>
            <a:endParaRPr lang="da-DK" baseline="0" dirty="0">
              <a:solidFill>
                <a:srgbClr val="C00000"/>
              </a:solidFill>
            </a:endParaRPr>
          </a:p>
          <a:p>
            <a:endParaRPr lang="da-DK" baseline="0" dirty="0">
              <a:solidFill>
                <a:srgbClr val="C00000"/>
              </a:solidFill>
            </a:endParaRPr>
          </a:p>
        </p:txBody>
      </p:sp>
      <p:sp>
        <p:nvSpPr>
          <p:cNvPr id="4" name="Pladsholder til slidenummer 3"/>
          <p:cNvSpPr>
            <a:spLocks noGrp="1"/>
          </p:cNvSpPr>
          <p:nvPr>
            <p:ph type="sldNum" sz="quarter" idx="10"/>
          </p:nvPr>
        </p:nvSpPr>
        <p:spPr/>
        <p:txBody>
          <a:bodyPr/>
          <a:lstStyle/>
          <a:p>
            <a:fld id="{660D78A1-67A0-47B9-A9EF-F09EE0810AEB}" type="slidenum">
              <a:rPr lang="da-DK" smtClean="0"/>
              <a:pPr/>
              <a:t>18</a:t>
            </a:fld>
            <a:endParaRPr lang="da-DK"/>
          </a:p>
        </p:txBody>
      </p:sp>
    </p:spTree>
    <p:extLst>
      <p:ext uri="{BB962C8B-B14F-4D97-AF65-F5344CB8AC3E}">
        <p14:creationId xmlns:p14="http://schemas.microsoft.com/office/powerpoint/2010/main" val="4144122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Formål:</a:t>
            </a:r>
          </a:p>
          <a:p>
            <a:r>
              <a:rPr lang="da-DK"/>
              <a:t>At deltagere</a:t>
            </a:r>
            <a:r>
              <a:rPr lang="da-DK" baseline="0"/>
              <a:t> for redskaber til at påvirke sig selv på en hensigtsmæssige måde, ved at fokusere på det der også er at være taknemmelig for i en svær tid.</a:t>
            </a:r>
            <a:endParaRPr lang="da-DK"/>
          </a:p>
          <a:p>
            <a:r>
              <a:rPr lang="da-DK"/>
              <a:t>I</a:t>
            </a:r>
            <a:r>
              <a:rPr lang="da-DK" baseline="0"/>
              <a:t> en uge skrive taknemmeligheds dagbog ned</a:t>
            </a:r>
          </a:p>
          <a:p>
            <a:endParaRPr lang="da-DK" baseline="0"/>
          </a:p>
          <a:p>
            <a:r>
              <a:rPr lang="da-DK" b="1" baseline="0"/>
              <a:t>Baggrundsviden:</a:t>
            </a:r>
          </a:p>
          <a:p>
            <a:r>
              <a:rPr lang="da-DK" b="1" baseline="0"/>
              <a:t>”TAK”</a:t>
            </a:r>
            <a:r>
              <a:rPr lang="da-DK" b="0" baseline="0"/>
              <a:t>, der er altid noget at være taknemmelig for , af Rikke Østergaard kap. 3 s. 111-118</a:t>
            </a:r>
          </a:p>
          <a:p>
            <a:endParaRPr lang="da-DK" baseline="0"/>
          </a:p>
          <a:p>
            <a:endParaRPr lang="da-DK"/>
          </a:p>
        </p:txBody>
      </p:sp>
      <p:sp>
        <p:nvSpPr>
          <p:cNvPr id="4" name="Pladsholder til slidenummer 3"/>
          <p:cNvSpPr>
            <a:spLocks noGrp="1"/>
          </p:cNvSpPr>
          <p:nvPr>
            <p:ph type="sldNum" sz="quarter" idx="10"/>
          </p:nvPr>
        </p:nvSpPr>
        <p:spPr/>
        <p:txBody>
          <a:bodyPr/>
          <a:lstStyle/>
          <a:p>
            <a:fld id="{AEF5421C-768F-4257-A877-DF2AE64F2743}" type="slidenum">
              <a:rPr lang="da-DK" smtClean="0"/>
              <a:t>19</a:t>
            </a:fld>
            <a:endParaRPr lang="da-DK"/>
          </a:p>
        </p:txBody>
      </p:sp>
    </p:spTree>
    <p:extLst>
      <p:ext uri="{BB962C8B-B14F-4D97-AF65-F5344CB8AC3E}">
        <p14:creationId xmlns:p14="http://schemas.microsoft.com/office/powerpoint/2010/main" val="742028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dirty="0"/>
              <a:t>Hvor</a:t>
            </a:r>
            <a:r>
              <a:rPr lang="da-DK" baseline="0" dirty="0"/>
              <a:t> kan de få hjælp</a:t>
            </a:r>
            <a:endParaRPr lang="da-DK" dirty="0"/>
          </a:p>
          <a:p>
            <a:endParaRPr lang="da-DK" dirty="0"/>
          </a:p>
          <a:p>
            <a:endParaRPr lang="da-DK" dirty="0"/>
          </a:p>
          <a:p>
            <a:endParaRPr lang="da-DK" dirty="0"/>
          </a:p>
          <a:p>
            <a:endParaRPr lang="da-DK" dirty="0"/>
          </a:p>
          <a:p>
            <a:r>
              <a:rPr lang="da-DK" dirty="0"/>
              <a:t>Er der nogen af jer der har fået hjælp et sted fra?</a:t>
            </a:r>
          </a:p>
          <a:p>
            <a:r>
              <a:rPr lang="da-DK" dirty="0" err="1"/>
              <a:t>https</a:t>
            </a:r>
            <a:r>
              <a:rPr lang="da-DK" dirty="0"/>
              <a:t>://</a:t>
            </a:r>
            <a:r>
              <a:rPr lang="da-DK" dirty="0" err="1"/>
              <a:t>www.cancer.dk</a:t>
            </a:r>
            <a:r>
              <a:rPr lang="da-DK" dirty="0"/>
              <a:t>/</a:t>
            </a:r>
            <a:r>
              <a:rPr lang="da-DK" dirty="0" err="1"/>
              <a:t>hjaelp</a:t>
            </a:r>
            <a:r>
              <a:rPr lang="da-DK" dirty="0"/>
              <a:t>-viden/</a:t>
            </a:r>
            <a:r>
              <a:rPr lang="da-DK" dirty="0" err="1"/>
              <a:t>raadgivning</a:t>
            </a:r>
            <a:r>
              <a:rPr lang="da-DK" dirty="0"/>
              <a:t>/digitale-samtalegrupper/</a:t>
            </a:r>
          </a:p>
          <a:p>
            <a:r>
              <a:rPr lang="da-DK" dirty="0" err="1"/>
              <a:t>https</a:t>
            </a:r>
            <a:r>
              <a:rPr lang="da-DK" dirty="0"/>
              <a:t>://</a:t>
            </a:r>
            <a:r>
              <a:rPr lang="da-DK" dirty="0" err="1"/>
              <a:t>www.cancer.dk</a:t>
            </a:r>
            <a:r>
              <a:rPr lang="da-DK" dirty="0"/>
              <a:t>/</a:t>
            </a:r>
            <a:r>
              <a:rPr lang="da-DK" dirty="0" err="1"/>
              <a:t>hjaelp</a:t>
            </a:r>
            <a:r>
              <a:rPr lang="da-DK" dirty="0"/>
              <a:t>-viden/hvis-du-har-</a:t>
            </a:r>
            <a:r>
              <a:rPr lang="da-DK" dirty="0" err="1"/>
              <a:t>kraeft</a:t>
            </a:r>
            <a:r>
              <a:rPr lang="da-DK" dirty="0"/>
              <a:t>/psykiske-reaktioner/angst/</a:t>
            </a:r>
          </a:p>
          <a:p>
            <a:r>
              <a:rPr lang="da-DK" dirty="0" err="1"/>
              <a:t>https</a:t>
            </a:r>
            <a:r>
              <a:rPr lang="da-DK" dirty="0"/>
              <a:t>://</a:t>
            </a:r>
            <a:r>
              <a:rPr lang="da-DK" dirty="0" err="1"/>
              <a:t>www.senfoelger.dk</a:t>
            </a:r>
            <a:r>
              <a:rPr lang="da-DK" dirty="0"/>
              <a:t>/</a:t>
            </a:r>
          </a:p>
          <a:p>
            <a:endParaRPr lang="da-DK" dirty="0"/>
          </a:p>
        </p:txBody>
      </p:sp>
      <p:sp>
        <p:nvSpPr>
          <p:cNvPr id="4" name="Pladsholder til slidenummer 3"/>
          <p:cNvSpPr>
            <a:spLocks noGrp="1"/>
          </p:cNvSpPr>
          <p:nvPr>
            <p:ph type="sldNum" sz="quarter" idx="10"/>
          </p:nvPr>
        </p:nvSpPr>
        <p:spPr/>
        <p:txBody>
          <a:bodyPr/>
          <a:lstStyle/>
          <a:p>
            <a:fld id="{AEF5421C-768F-4257-A877-DF2AE64F2743}" type="slidenum">
              <a:rPr lang="da-DK" smtClean="0"/>
              <a:t>20</a:t>
            </a:fld>
            <a:endParaRPr lang="da-DK"/>
          </a:p>
        </p:txBody>
      </p:sp>
    </p:spTree>
    <p:extLst>
      <p:ext uri="{BB962C8B-B14F-4D97-AF65-F5344CB8AC3E}">
        <p14:creationId xmlns:p14="http://schemas.microsoft.com/office/powerpoint/2010/main" val="399910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FORMÅL:</a:t>
            </a:r>
          </a:p>
          <a:p>
            <a:r>
              <a:rPr lang="da-DK" b="0" i="0" dirty="0"/>
              <a:t>At få deltagerne til at reflektere over hvad de tager med sig fra undervisningen.</a:t>
            </a:r>
          </a:p>
          <a:p>
            <a:endParaRPr lang="da-DK" b="1" i="0" dirty="0"/>
          </a:p>
          <a:p>
            <a:r>
              <a:rPr lang="da-DK" b="1" i="0" dirty="0"/>
              <a:t>DIDAKTIK</a:t>
            </a:r>
            <a:r>
              <a:rPr lang="da-DK" i="1" dirty="0"/>
              <a:t> </a:t>
            </a:r>
          </a:p>
          <a:p>
            <a:endParaRPr lang="da-DK" i="1" dirty="0"/>
          </a:p>
          <a:p>
            <a:r>
              <a:rPr lang="da-DK" i="1" dirty="0"/>
              <a:t>Skriv ned hvad det vigtigste er som du tager med fra i dag. </a:t>
            </a:r>
          </a:p>
          <a:p>
            <a:r>
              <a:rPr lang="da-DK" i="0" dirty="0"/>
              <a:t>‘Take Home Message’ (5 min)</a:t>
            </a:r>
          </a:p>
          <a:p>
            <a:endParaRPr lang="da-DK" i="1" dirty="0"/>
          </a:p>
          <a:p>
            <a:r>
              <a:rPr lang="da-DK" i="1" dirty="0"/>
              <a:t>Afsluttende runde, få ord fra hver</a:t>
            </a:r>
            <a:r>
              <a:rPr lang="da-DK" dirty="0"/>
              <a:t>.</a:t>
            </a:r>
          </a:p>
          <a:p>
            <a:endParaRPr lang="da-DK" dirty="0"/>
          </a:p>
          <a:p>
            <a:r>
              <a:rPr lang="da-DK" dirty="0"/>
              <a:t>Evt. afslutte med Sindsro bønnen.</a:t>
            </a:r>
          </a:p>
          <a:p>
            <a:r>
              <a:rPr lang="da-DK" sz="1100" b="0" i="1" kern="1200" dirty="0">
                <a:solidFill>
                  <a:schemeClr val="tx1"/>
                </a:solidFill>
                <a:effectLst/>
                <a:latin typeface="+mn-lt"/>
                <a:ea typeface="+mn-ea"/>
                <a:cs typeface="+mn-cs"/>
              </a:rPr>
              <a:t>Giv mig</a:t>
            </a:r>
            <a:br>
              <a:rPr lang="da-DK" sz="1100" b="0" i="1" kern="1200" dirty="0">
                <a:solidFill>
                  <a:schemeClr val="tx1"/>
                </a:solidFill>
                <a:effectLst/>
                <a:latin typeface="+mn-lt"/>
                <a:ea typeface="+mn-ea"/>
                <a:cs typeface="+mn-cs"/>
              </a:rPr>
            </a:br>
            <a:r>
              <a:rPr lang="da-DK" sz="1100" b="0" i="1" kern="1200" dirty="0">
                <a:solidFill>
                  <a:schemeClr val="tx1"/>
                </a:solidFill>
                <a:effectLst/>
                <a:latin typeface="+mn-lt"/>
                <a:ea typeface="+mn-ea"/>
                <a:cs typeface="+mn-cs"/>
              </a:rPr>
              <a:t>sindsro til at acceptere de ting, jeg ikke kan ændre,</a:t>
            </a:r>
            <a:br>
              <a:rPr lang="da-DK" sz="1100" b="0" i="1" kern="1200" dirty="0">
                <a:solidFill>
                  <a:schemeClr val="tx1"/>
                </a:solidFill>
                <a:effectLst/>
                <a:latin typeface="+mn-lt"/>
                <a:ea typeface="+mn-ea"/>
                <a:cs typeface="+mn-cs"/>
              </a:rPr>
            </a:br>
            <a:r>
              <a:rPr lang="da-DK" sz="1100" b="0" i="1" kern="1200" dirty="0">
                <a:solidFill>
                  <a:schemeClr val="tx1"/>
                </a:solidFill>
                <a:effectLst/>
                <a:latin typeface="+mn-lt"/>
                <a:ea typeface="+mn-ea"/>
                <a:cs typeface="+mn-cs"/>
              </a:rPr>
              <a:t>mod til at ændre de ting jeg kan,</a:t>
            </a:r>
            <a:br>
              <a:rPr lang="da-DK" sz="1100" b="0" i="1" kern="1200" dirty="0">
                <a:solidFill>
                  <a:schemeClr val="tx1"/>
                </a:solidFill>
                <a:effectLst/>
                <a:latin typeface="+mn-lt"/>
                <a:ea typeface="+mn-ea"/>
                <a:cs typeface="+mn-cs"/>
              </a:rPr>
            </a:br>
            <a:r>
              <a:rPr lang="da-DK" sz="1100" b="0" i="1" kern="1200" dirty="0">
                <a:solidFill>
                  <a:schemeClr val="tx1"/>
                </a:solidFill>
                <a:effectLst/>
                <a:latin typeface="+mn-lt"/>
                <a:ea typeface="+mn-ea"/>
                <a:cs typeface="+mn-cs"/>
              </a:rPr>
              <a:t>og visdom til at se forskellen.</a:t>
            </a:r>
            <a:endParaRPr lang="da-DK" sz="1100" b="0" dirty="0"/>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600001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Vigtigt hold tiden, gerne slut lidt før, det bevarer energien høj</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10"/>
          </p:nvPr>
        </p:nvSpPr>
        <p:spPr/>
        <p:txBody>
          <a:bodyPr/>
          <a:lstStyle/>
          <a:p>
            <a:fld id="{AEF5421C-768F-4257-A877-DF2AE64F2743}" type="slidenum">
              <a:rPr lang="da-DK" smtClean="0"/>
              <a:t>22</a:t>
            </a:fld>
            <a:endParaRPr lang="da-DK"/>
          </a:p>
        </p:txBody>
      </p:sp>
    </p:spTree>
    <p:extLst>
      <p:ext uri="{BB962C8B-B14F-4D97-AF65-F5344CB8AC3E}">
        <p14:creationId xmlns:p14="http://schemas.microsoft.com/office/powerpoint/2010/main" val="3804812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dirty="0"/>
              <a:t>Kilde: Kjær 2017</a:t>
            </a:r>
          </a:p>
        </p:txBody>
      </p:sp>
      <p:sp>
        <p:nvSpPr>
          <p:cNvPr id="4" name="Pladsholder til slidenummer 3"/>
          <p:cNvSpPr>
            <a:spLocks noGrp="1"/>
          </p:cNvSpPr>
          <p:nvPr>
            <p:ph type="sldNum" sz="quarter" idx="5"/>
          </p:nvPr>
        </p:nvSpPr>
        <p:spPr/>
        <p:txBody>
          <a:bodyPr/>
          <a:lstStyle/>
          <a:p>
            <a:fld id="{2E61351F-DBB1-4664-ADA9-83BC7CB8848D}" type="slidenum">
              <a:rPr lang="da-DK" smtClean="0"/>
              <a:pPr/>
              <a:t>2</a:t>
            </a:fld>
            <a:endParaRPr lang="da-DK"/>
          </a:p>
        </p:txBody>
      </p:sp>
    </p:spTree>
    <p:extLst>
      <p:ext uri="{BB962C8B-B14F-4D97-AF65-F5344CB8AC3E}">
        <p14:creationId xmlns:p14="http://schemas.microsoft.com/office/powerpoint/2010/main" val="4233731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b="0" dirty="0"/>
              <a:t>I</a:t>
            </a:r>
            <a:r>
              <a:rPr lang="da-DK" b="0" baseline="0" dirty="0"/>
              <a:t> oplægget bruger vi ordene koncentrations- og hukommelsesbesvær om de kognitive forandringer, der kan opstå efter kræft og kræftbehandling.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Kognitive vanskeligheder efter kræft- og kræftbehandling - DMCG - Danske Multidisciplinære Cancer Grupper</a:t>
            </a:r>
            <a:endParaRPr lang="da-DK" dirty="0"/>
          </a:p>
          <a:p>
            <a:endParaRPr lang="da-DK" b="0" dirty="0"/>
          </a:p>
          <a:p>
            <a:endParaRPr lang="da-DK" b="1" dirty="0"/>
          </a:p>
          <a:p>
            <a:r>
              <a:rPr lang="da-DK" b="1" dirty="0"/>
              <a:t>VIDEN TIL SUNDHEDSPROFESSIONELLE:</a:t>
            </a:r>
          </a:p>
          <a:p>
            <a:pPr defTabSz="912935">
              <a:defRPr/>
            </a:pPr>
            <a:r>
              <a:rPr lang="da-DK" sz="1200" dirty="0">
                <a:solidFill>
                  <a:srgbClr val="1F497D"/>
                </a:solidFill>
                <a:latin typeface="Calibri" panose="020F0502020204030204" pitchFamily="34" charset="0"/>
                <a:ea typeface="Calibri" panose="020F0502020204030204" pitchFamily="34" charset="0"/>
              </a:rPr>
              <a:t>Varighed af kognitive gener: ”forskning i langtidsprognosen for kognitiv reduktion efter kræft og kræftbehandling er sparsom, men samlet set peger undersøgelserne på, at kognitiv reduktion kan være til stede mange år efter den afsluttende behandling, men at størstedelen tilpasser sig et ændret kognitivt niveau over tid. Der savnes fortsat viden om langtidsprognosen. </a:t>
            </a:r>
          </a:p>
          <a:p>
            <a:pPr defTabSz="912935">
              <a:defRPr/>
            </a:pPr>
            <a:r>
              <a:rPr lang="da-DK" sz="1200" dirty="0"/>
              <a:t>(Kilde: Liv og kræft 2020 s.94.)</a:t>
            </a:r>
          </a:p>
          <a:p>
            <a:pPr defTabSz="912935">
              <a:defRPr/>
            </a:pPr>
            <a:endParaRPr lang="da-DK" sz="1200" dirty="0">
              <a:latin typeface="Calibri" panose="020F0502020204030204" pitchFamily="34" charset="0"/>
              <a:ea typeface="Calibri" panose="020F0502020204030204" pitchFamily="34" charset="0"/>
            </a:endParaRPr>
          </a:p>
          <a:p>
            <a:r>
              <a:rPr lang="da-DK" dirty="0"/>
              <a:t>Didaktik</a:t>
            </a:r>
            <a:endParaRPr lang="da-DK" sz="1400" dirty="0"/>
          </a:p>
          <a:p>
            <a:r>
              <a:rPr lang="da-DK" b="1" dirty="0"/>
              <a:t>DIDAKTIK:</a:t>
            </a:r>
          </a:p>
          <a:p>
            <a:r>
              <a:rPr lang="da-DK" dirty="0"/>
              <a:t>Spille regler: </a:t>
            </a:r>
          </a:p>
          <a:p>
            <a:r>
              <a:rPr lang="da-DK" dirty="0"/>
              <a:t>Fælles ansvar – frirum</a:t>
            </a:r>
          </a:p>
          <a:p>
            <a:endParaRPr lang="da-DK" dirty="0"/>
          </a:p>
          <a:p>
            <a:r>
              <a:rPr lang="da-DK" dirty="0"/>
              <a:t>At italesætte: </a:t>
            </a:r>
          </a:p>
          <a:p>
            <a:pPr marL="171707" indent="-171707">
              <a:buFont typeface="Arial" panose="020B0604020202020204" pitchFamily="34" charset="0"/>
              <a:buChar char="•"/>
            </a:pPr>
            <a:r>
              <a:rPr lang="da-DK" dirty="0"/>
              <a:t>Vi har alle tavshedspligt.</a:t>
            </a:r>
          </a:p>
          <a:p>
            <a:pPr marL="171707" indent="-171707">
              <a:buFont typeface="Arial" panose="020B0604020202020204" pitchFamily="34" charset="0"/>
              <a:buChar char="•"/>
            </a:pPr>
            <a:r>
              <a:rPr lang="da-DK" dirty="0"/>
              <a:t>Vi sætter rammen og deler taletiden – og for at styre tiden, kan det være nødvendigt at lukke ned for spørgsmål.</a:t>
            </a:r>
          </a:p>
          <a:p>
            <a:pPr marL="171707" indent="-171707">
              <a:buFont typeface="Arial" panose="020B0604020202020204" pitchFamily="34" charset="0"/>
              <a:buChar char="•"/>
            </a:pPr>
            <a:r>
              <a:rPr lang="da-DK" dirty="0"/>
              <a:t>Respekterer hinandens forskellige situationer</a:t>
            </a:r>
          </a:p>
          <a:p>
            <a:pPr marL="171707" indent="-171707">
              <a:buFont typeface="Arial" panose="020B0604020202020204" pitchFamily="34" charset="0"/>
              <a:buChar char="•"/>
            </a:pPr>
            <a:r>
              <a:rPr lang="da-DK" dirty="0"/>
              <a:t>Håndterer sin egen situation – ikke andres. </a:t>
            </a:r>
          </a:p>
          <a:p>
            <a:pPr marL="171707" indent="-171707">
              <a:buFont typeface="Arial" panose="020B0604020202020204" pitchFamily="34" charset="0"/>
              <a:buChar char="•"/>
            </a:pPr>
            <a:r>
              <a:rPr lang="da-DK" dirty="0"/>
              <a:t>Giv dig tid til at mærke efter hvad du selv har lyst til at dele med gruppen.</a:t>
            </a:r>
          </a:p>
          <a:p>
            <a:pPr marL="171707" indent="-171707">
              <a:buFont typeface="Arial" panose="020B0604020202020204" pitchFamily="34" charset="0"/>
              <a:buChar char="•"/>
            </a:pPr>
            <a:r>
              <a:rPr lang="da-DK" dirty="0"/>
              <a:t>Giv udtryk for, hvor vidt du ønsker andre deltagers kommentarer eller råd.</a:t>
            </a:r>
          </a:p>
          <a:p>
            <a:pPr marL="171707" indent="-171707">
              <a:buFont typeface="Arial" panose="020B0604020202020204" pitchFamily="34" charset="0"/>
              <a:buChar char="•"/>
            </a:pPr>
            <a:r>
              <a:rPr lang="da-DK" dirty="0"/>
              <a:t>Sæt gerne mobil telefoner på lydløs</a:t>
            </a:r>
          </a:p>
          <a:p>
            <a:endParaRPr lang="da-DK" dirty="0"/>
          </a:p>
          <a:p>
            <a:r>
              <a:rPr lang="da-DK" dirty="0"/>
              <a:t>Lav evt.  en kort præsentationsrunde med</a:t>
            </a:r>
          </a:p>
          <a:p>
            <a:r>
              <a:rPr lang="da-DK" dirty="0"/>
              <a:t> </a:t>
            </a:r>
          </a:p>
          <a:p>
            <a:r>
              <a:rPr lang="da-DK" dirty="0"/>
              <a:t>SPØRGSMÅL:</a:t>
            </a:r>
          </a:p>
          <a:p>
            <a:r>
              <a:rPr lang="da-DK" i="1" dirty="0"/>
              <a:t>Hvor er jeg i mit forløb?, hvilke forventninger har jeg til dagens oplæg om ”Koncentrations-og hukommelsesbesvær” ?</a:t>
            </a:r>
          </a:p>
          <a:p>
            <a:r>
              <a:rPr lang="da-DK" dirty="0"/>
              <a:t>(skrives gerne på tavle for at de kan huske dem)</a:t>
            </a:r>
          </a:p>
          <a:p>
            <a:endParaRPr lang="da-DK" dirty="0"/>
          </a:p>
          <a:p>
            <a:endParaRPr lang="da-DK" dirty="0"/>
          </a:p>
        </p:txBody>
      </p:sp>
      <p:sp>
        <p:nvSpPr>
          <p:cNvPr id="4" name="Pladsholder til slidenummer 3"/>
          <p:cNvSpPr>
            <a:spLocks noGrp="1"/>
          </p:cNvSpPr>
          <p:nvPr>
            <p:ph type="sldNum" sz="quarter" idx="10"/>
          </p:nvPr>
        </p:nvSpPr>
        <p:spPr/>
        <p:txBody>
          <a:bodyPr/>
          <a:lstStyle/>
          <a:p>
            <a:pPr rtl="0"/>
            <a:fld id="{2E61351F-DBB1-4664-ADA9-83BC7CB8848D}" type="slidenum">
              <a:rPr lang="da-DK" smtClean="0"/>
              <a:t>23</a:t>
            </a:fld>
            <a:endParaRPr lang="da-DK"/>
          </a:p>
        </p:txBody>
      </p:sp>
    </p:spTree>
    <p:extLst>
      <p:ext uri="{BB962C8B-B14F-4D97-AF65-F5344CB8AC3E}">
        <p14:creationId xmlns:p14="http://schemas.microsoft.com/office/powerpoint/2010/main" val="3717231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 </a:t>
            </a:r>
          </a:p>
          <a:p>
            <a:r>
              <a:rPr lang="da-DK" b="0" dirty="0"/>
              <a:t>At deltagerne for</a:t>
            </a:r>
            <a:r>
              <a:rPr lang="da-DK" b="0" baseline="0" dirty="0"/>
              <a:t> indblik i årsagerne og forandringerne i forhold til koncentrations- og hukommelsesbesvær. Få igangsat en reflektion over hvad de i forvejen gør af gode ting, der hjælper dem, samt give dem nye redskaber til hvordan de fremadrettet kan afhjælpe deres koncentrations- og hukommelsesbesvær.</a:t>
            </a:r>
            <a:endParaRPr lang="da-DK" b="0" dirty="0"/>
          </a:p>
          <a:p>
            <a:endParaRPr lang="da-DK" dirty="0"/>
          </a:p>
          <a:p>
            <a:r>
              <a:rPr lang="da-DK" b="1" dirty="0"/>
              <a:t>DIDAKTIK:</a:t>
            </a:r>
          </a:p>
          <a:p>
            <a:r>
              <a:rPr lang="da-DK" b="0" dirty="0"/>
              <a:t>Italesætte hvorvidt det stemmer overens med deres forventninger fra præsentations runden.</a:t>
            </a:r>
          </a:p>
          <a:p>
            <a:r>
              <a:rPr lang="da-DK" b="0" dirty="0"/>
              <a:t>At der er tid til spørgsmål samt fælles og gruppe refleksion. Der vil være videoer som inspiration.</a:t>
            </a:r>
          </a:p>
          <a:p>
            <a:r>
              <a:rPr lang="da-DK" b="0" dirty="0"/>
              <a:t> </a:t>
            </a:r>
          </a:p>
          <a:p>
            <a:pPr>
              <a:lnSpc>
                <a:spcPct val="170000"/>
              </a:lnSpc>
            </a:pPr>
            <a:r>
              <a:rPr lang="da-DK" b="1" dirty="0"/>
              <a:t>VIDEN TIL SUNDHEDSPROFESSIONELLE:</a:t>
            </a:r>
          </a:p>
          <a:p>
            <a:pPr>
              <a:lnSpc>
                <a:spcPct val="100000"/>
              </a:lnSpc>
            </a:pPr>
            <a:r>
              <a:rPr lang="da-DK" dirty="0"/>
              <a:t>Op til 90 % med hjernetumorer og op til 70% med kræft udenfor hjernen, kan opleve nedsat koncentrations – og hukommelsesbesvær i forbindelse med kræft eller behandling heraf.</a:t>
            </a:r>
          </a:p>
          <a:p>
            <a:endParaRPr lang="da-DK" dirty="0"/>
          </a:p>
          <a:p>
            <a:pPr>
              <a:lnSpc>
                <a:spcPct val="100000"/>
              </a:lnSpc>
            </a:pPr>
            <a:r>
              <a:rPr lang="da-DK" dirty="0"/>
              <a:t>Der mangler forskning i, om kognitiv rehabilitering kan forbedre det oplevede eller målte kognitive funktionsniveau blandt tidligere kræftpatienter.</a:t>
            </a:r>
          </a:p>
          <a:p>
            <a:r>
              <a:rPr lang="da-DK" dirty="0"/>
              <a:t>Kognitive funktioner kan måles, som den subjektive oplevelse, ved brug af spørgeskemaer og måles ved objektivt præstations niveau ved neuropsykologiske tests.</a:t>
            </a:r>
          </a:p>
          <a:p>
            <a:endParaRPr lang="da-DK" dirty="0"/>
          </a:p>
          <a:p>
            <a:r>
              <a:rPr lang="da-DK" dirty="0"/>
              <a:t>En udfordring ved at bruge spørgeskemaer er, at patientens/ borgerens egen opfattelse af kognitive udfordringer, er forbundet med forhøjede symptomer på psykologisk stress i form af </a:t>
            </a:r>
            <a:r>
              <a:rPr lang="da-DK" b="1" dirty="0"/>
              <a:t>angst, depression, og træthed</a:t>
            </a:r>
            <a:r>
              <a:rPr lang="da-DK" dirty="0"/>
              <a:t>. </a:t>
            </a:r>
          </a:p>
          <a:p>
            <a:pPr defTabSz="912935">
              <a:defRPr/>
            </a:pPr>
            <a:r>
              <a:rPr lang="da-DK" dirty="0"/>
              <a:t>Det kan være problematisk, hvis det antages, at det er kognitive forandringer og der igangsættes kognitivtræning fremfor psykologisk behandling, hvis årsagen er eks. angst og depression. </a:t>
            </a:r>
          </a:p>
          <a:p>
            <a:pPr defTabSz="912935">
              <a:defRPr/>
            </a:pPr>
            <a:endParaRPr lang="da-DK" dirty="0"/>
          </a:p>
          <a:p>
            <a:pPr defTabSz="912935">
              <a:defRPr/>
            </a:pPr>
            <a:r>
              <a:rPr lang="da-DK" dirty="0"/>
              <a:t>(Kilde: Livet efter kræft. 2020. Kap. 6, side 87-88)</a:t>
            </a:r>
            <a:endParaRPr lang="da-DK" baseline="0" dirty="0"/>
          </a:p>
        </p:txBody>
      </p:sp>
      <p:sp>
        <p:nvSpPr>
          <p:cNvPr id="4" name="Pladsholder til slidenummer 3"/>
          <p:cNvSpPr>
            <a:spLocks noGrp="1"/>
          </p:cNvSpPr>
          <p:nvPr>
            <p:ph type="sldNum" sz="quarter" idx="10"/>
          </p:nvPr>
        </p:nvSpPr>
        <p:spPr/>
        <p:txBody>
          <a:bodyPr/>
          <a:lstStyle/>
          <a:p>
            <a:fld id="{2E61351F-DBB1-4664-ADA9-83BC7CB8848D}" type="slidenum">
              <a:rPr lang="da-DK" smtClean="0"/>
              <a:pPr/>
              <a:t>24</a:t>
            </a:fld>
            <a:endParaRPr lang="da-DK"/>
          </a:p>
        </p:txBody>
      </p:sp>
    </p:spTree>
    <p:extLst>
      <p:ext uri="{BB962C8B-B14F-4D97-AF65-F5344CB8AC3E}">
        <p14:creationId xmlns:p14="http://schemas.microsoft.com/office/powerpoint/2010/main" val="2707143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solidFill>
                  <a:srgbClr val="333333"/>
                </a:solidFill>
                <a:latin typeface="Verdana" panose="020B0604030504040204" pitchFamily="34" charset="0"/>
              </a:rPr>
              <a:t>FORMÅL:</a:t>
            </a:r>
          </a:p>
          <a:p>
            <a:r>
              <a:rPr lang="da-DK" b="0" dirty="0">
                <a:solidFill>
                  <a:srgbClr val="333333"/>
                </a:solidFill>
                <a:latin typeface="Verdana" panose="020B0604030504040204" pitchFamily="34" charset="0"/>
              </a:rPr>
              <a:t>Få deltagere til at reflektere over hvordan de oplever koncentrations-</a:t>
            </a:r>
            <a:r>
              <a:rPr lang="da-DK" b="0" baseline="0" dirty="0">
                <a:solidFill>
                  <a:srgbClr val="333333"/>
                </a:solidFill>
                <a:latin typeface="Verdana" panose="020B0604030504040204" pitchFamily="34" charset="0"/>
              </a:rPr>
              <a:t> og hukommelsesbesvær og italesættes med deres egne ord.</a:t>
            </a:r>
          </a:p>
          <a:p>
            <a:endParaRPr lang="da-DK" b="0" dirty="0">
              <a:solidFill>
                <a:srgbClr val="333333"/>
              </a:solidFill>
              <a:latin typeface="Verdana" panose="020B0604030504040204" pitchFamily="34" charset="0"/>
            </a:endParaRPr>
          </a:p>
          <a:p>
            <a:r>
              <a:rPr lang="da-DK" b="1" dirty="0">
                <a:solidFill>
                  <a:srgbClr val="333333"/>
                </a:solidFill>
                <a:latin typeface="Verdana" panose="020B0604030504040204" pitchFamily="34" charset="0"/>
              </a:rPr>
              <a:t>DIDAKTIK:</a:t>
            </a:r>
          </a:p>
          <a:p>
            <a:r>
              <a:rPr lang="da-DK" dirty="0">
                <a:solidFill>
                  <a:srgbClr val="333333"/>
                </a:solidFill>
                <a:latin typeface="Verdana" panose="020B0604030504040204" pitchFamily="34" charset="0"/>
              </a:rPr>
              <a:t>Få deltagere til at sidde og reflektere individuelt i 2 min over de 3 korte spørgsmål. </a:t>
            </a:r>
          </a:p>
          <a:p>
            <a:r>
              <a:rPr lang="da-DK" dirty="0">
                <a:solidFill>
                  <a:srgbClr val="333333"/>
                </a:solidFill>
                <a:latin typeface="Verdana" panose="020B0604030504040204" pitchFamily="34" charset="0"/>
              </a:rPr>
              <a:t>Dermed får de mulighed for at mærke sig selv og deres egen oplevelse af besvær, uden at blive påvirket af de andre. </a:t>
            </a:r>
          </a:p>
          <a:p>
            <a:r>
              <a:rPr lang="da-DK" dirty="0" err="1">
                <a:solidFill>
                  <a:srgbClr val="333333"/>
                </a:solidFill>
                <a:latin typeface="Verdana" panose="020B0604030504040204" pitchFamily="34" charset="0"/>
              </a:rPr>
              <a:t>Evt</a:t>
            </a:r>
            <a:r>
              <a:rPr lang="da-DK" dirty="0">
                <a:solidFill>
                  <a:srgbClr val="333333"/>
                </a:solidFill>
                <a:latin typeface="Verdana" panose="020B0604030504040204" pitchFamily="34" charset="0"/>
              </a:rPr>
              <a:t> pen og papir til at skrive oplevelser ned.</a:t>
            </a:r>
          </a:p>
          <a:p>
            <a:endParaRPr lang="da-DK" dirty="0">
              <a:solidFill>
                <a:srgbClr val="333333"/>
              </a:solidFill>
              <a:latin typeface="Verdana" panose="020B0604030504040204" pitchFamily="34" charset="0"/>
            </a:endParaRPr>
          </a:p>
          <a:p>
            <a:r>
              <a:rPr lang="da-DK" b="1" i="0" dirty="0">
                <a:solidFill>
                  <a:srgbClr val="333333"/>
                </a:solidFill>
                <a:effectLst/>
                <a:latin typeface="Verdana" panose="020B0604030504040204" pitchFamily="34" charset="0"/>
              </a:rPr>
              <a:t>VIDEN SUNDEHEDSPROFESSIONELLE:</a:t>
            </a:r>
            <a:br>
              <a:rPr lang="da-DK" b="0" i="0" dirty="0">
                <a:solidFill>
                  <a:srgbClr val="333333"/>
                </a:solidFill>
                <a:effectLst/>
                <a:latin typeface="Verdana" panose="020B0604030504040204" pitchFamily="34" charset="0"/>
              </a:rPr>
            </a:br>
            <a:r>
              <a:rPr lang="da-DK" b="0" i="0" dirty="0">
                <a:solidFill>
                  <a:srgbClr val="333333"/>
                </a:solidFill>
                <a:effectLst/>
                <a:latin typeface="Verdana" panose="020B0604030504040204" pitchFamily="34" charset="0"/>
              </a:rPr>
              <a:t>En del patienter vil opleve besvær med koncentrationen og hukommelsen enten under eller efter et kræftbehandlingsforløb. Det kan komme bag på nogle patienter at opleve disse symptomer og kan skabe bekymring. </a:t>
            </a:r>
          </a:p>
          <a:p>
            <a:r>
              <a:rPr lang="da-DK" b="0" i="0" dirty="0">
                <a:solidFill>
                  <a:srgbClr val="333333"/>
                </a:solidFill>
                <a:effectLst/>
                <a:latin typeface="Verdana" panose="020B0604030504040204" pitchFamily="34" charset="0"/>
              </a:rPr>
              <a:t>Koncentrations- og hukommelsesbesvær er et usynligt symptom, som kan være vigtigt at snakke med andre om.</a:t>
            </a:r>
            <a:r>
              <a:rPr lang="da-DK" dirty="0"/>
              <a:t> </a:t>
            </a:r>
          </a:p>
          <a:p>
            <a:r>
              <a:rPr lang="da-DK" dirty="0"/>
              <a:t>Testen kan udføres og det anbefales at tale med sundhedsprofessionelle om testen efterfølgende.</a:t>
            </a:r>
          </a:p>
          <a:p>
            <a:r>
              <a:rPr lang="da-DK" dirty="0"/>
              <a:t>Opfordre dem til at tale med familie og pårørende om koncentration og hukommelsesbesvær, så de kan støtte og vise forståelse samt acceptere.</a:t>
            </a:r>
          </a:p>
          <a:p>
            <a:endParaRPr lang="da-DK" dirty="0"/>
          </a:p>
          <a:p>
            <a:r>
              <a:rPr lang="da-DK" dirty="0">
                <a:solidFill>
                  <a:srgbClr val="FFFF00"/>
                </a:solidFill>
              </a:rPr>
              <a:t>(Kilde: https://www.sundhed.rm.dk/sundhedstilbud/livet-med-og-efter-kraft/folgevirkninger/koncentration-og-hukommelse/)</a:t>
            </a:r>
          </a:p>
          <a:p>
            <a:endParaRPr lang="da-DK" dirty="0">
              <a:solidFill>
                <a:srgbClr val="FFFF00"/>
              </a:solidFill>
            </a:endParaRPr>
          </a:p>
          <a:p>
            <a:endParaRPr lang="da-DK" dirty="0">
              <a:solidFill>
                <a:srgbClr val="FF0000"/>
              </a:solidFill>
              <a:latin typeface="Verdana" panose="020B0604030504040204" pitchFamily="34" charset="0"/>
            </a:endParaRPr>
          </a:p>
          <a:p>
            <a:endParaRPr lang="da-DK" b="0" i="0" dirty="0">
              <a:solidFill>
                <a:srgbClr val="333333"/>
              </a:solidFill>
              <a:effectLst/>
              <a:latin typeface="Verdana" panose="020B0604030504040204" pitchFamily="34" charset="0"/>
            </a:endParaRPr>
          </a:p>
          <a:p>
            <a:endParaRPr lang="da-DK" dirty="0"/>
          </a:p>
        </p:txBody>
      </p:sp>
      <p:sp>
        <p:nvSpPr>
          <p:cNvPr id="4" name="Pladsholder til slidenummer 3"/>
          <p:cNvSpPr>
            <a:spLocks noGrp="1"/>
          </p:cNvSpPr>
          <p:nvPr>
            <p:ph type="sldNum" sz="quarter" idx="5"/>
          </p:nvPr>
        </p:nvSpPr>
        <p:spPr/>
        <p:txBody>
          <a:bodyPr/>
          <a:lstStyle/>
          <a:p>
            <a:fld id="{2E61351F-DBB1-4664-ADA9-83BC7CB8848D}" type="slidenum">
              <a:rPr lang="da-DK" smtClean="0"/>
              <a:pPr/>
              <a:t>25</a:t>
            </a:fld>
            <a:endParaRPr lang="da-DK"/>
          </a:p>
        </p:txBody>
      </p:sp>
    </p:spTree>
    <p:extLst>
      <p:ext uri="{BB962C8B-B14F-4D97-AF65-F5344CB8AC3E}">
        <p14:creationId xmlns:p14="http://schemas.microsoft.com/office/powerpoint/2010/main" val="2867421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Kilde: patient rapporterede oplevelser</a:t>
            </a:r>
          </a:p>
          <a:p>
            <a:r>
              <a:rPr lang="da-DK" b="1" dirty="0"/>
              <a:t>FORMÅL:  </a:t>
            </a:r>
            <a:r>
              <a:rPr lang="da-DK" b="0" i="0" dirty="0"/>
              <a:t>At samle op på øvelsen fra foregående slide og sætte ord på hvad deltagerne kan have svært ved, når koncentration og hukommelse er påvirket</a:t>
            </a:r>
          </a:p>
          <a:p>
            <a:endParaRPr lang="da-DK" b="0" i="0" dirty="0"/>
          </a:p>
          <a:p>
            <a:r>
              <a:rPr lang="da-DK" b="1" i="0" dirty="0"/>
              <a:t>DIDAKTIK: </a:t>
            </a:r>
          </a:p>
          <a:p>
            <a:r>
              <a:rPr lang="da-DK" b="0" i="0" dirty="0"/>
              <a:t>Efter egen refleksion, vise denne slide </a:t>
            </a:r>
          </a:p>
          <a:p>
            <a:r>
              <a:rPr lang="da-DK" b="0" i="0" dirty="0"/>
              <a:t>Stil dem spørgsmålet: </a:t>
            </a:r>
            <a:r>
              <a:rPr lang="da-DK" b="0" i="1" dirty="0"/>
              <a:t>Hvilke påvirkninger kan du genkende? Og evt. hvordan det føles i situationen?</a:t>
            </a:r>
          </a:p>
          <a:p>
            <a:endParaRPr lang="da-DK" b="1" i="0" dirty="0"/>
          </a:p>
          <a:p>
            <a:r>
              <a:rPr lang="da-DK" b="1" i="0" dirty="0"/>
              <a:t>VIDEN SUNDHEDSPROFESSIONELLE:</a:t>
            </a:r>
          </a:p>
          <a:p>
            <a:endParaRPr lang="da-DK" b="0" i="0" dirty="0"/>
          </a:p>
          <a:p>
            <a:r>
              <a:rPr lang="da-DK" i="1" dirty="0"/>
              <a:t>”Kognition er en overordnet betegnelse for de mentale processer, hvormed information registreres, bearbejdes, forstås, lagres og huskes”</a:t>
            </a:r>
          </a:p>
          <a:p>
            <a:r>
              <a:rPr lang="da-DK" i="1" dirty="0"/>
              <a:t>”Det hyppigt anvendte begreb er ”kemohjerne” er ikke passende, da kognitive forandringer kan skyldes mange faktorer”. </a:t>
            </a:r>
          </a:p>
          <a:p>
            <a:r>
              <a:rPr lang="da-DK" i="0" dirty="0"/>
              <a:t>(</a:t>
            </a:r>
            <a:r>
              <a:rPr lang="da-DK" sz="800" dirty="0"/>
              <a:t>Kilde: Livet efter kræft. 2020. Kap 6.)</a:t>
            </a:r>
          </a:p>
          <a:p>
            <a:endParaRPr lang="da-DK" sz="800" dirty="0"/>
          </a:p>
          <a:p>
            <a:r>
              <a:rPr lang="da-DK" u="sng" dirty="0"/>
              <a:t>Påvirket koncentration og hukommelse:</a:t>
            </a:r>
          </a:p>
          <a:p>
            <a:r>
              <a:rPr lang="da-DK" u="none" dirty="0"/>
              <a:t>Iagttagelse af omgivelserne kan være påvirket (registrerer ikke det man går forbi, eller opfatter den andens handlinger/udtryk eller omvendt opfanger alt og tager alt ind fra omgivelserne) </a:t>
            </a:r>
          </a:p>
          <a:p>
            <a:r>
              <a:rPr lang="da-DK" u="none" dirty="0"/>
              <a:t>Iagttagelse igennem sanser kan være påvirket (eks. musik og tv kan opleves som støj)</a:t>
            </a:r>
          </a:p>
          <a:p>
            <a:r>
              <a:rPr lang="da-DK" dirty="0"/>
              <a:t>Mentalt tempo er påvirket – føler at man tænker langsommere og ikke opfanger ting så hurtigt.</a:t>
            </a:r>
            <a:r>
              <a:rPr lang="da-DK" baseline="0" dirty="0"/>
              <a:t> </a:t>
            </a:r>
          </a:p>
          <a:p>
            <a:endParaRPr lang="da-DK" dirty="0"/>
          </a:p>
          <a:p>
            <a:pPr marL="342351" indent="-342351">
              <a:buFont typeface="Arial" panose="020B0604020202020204" pitchFamily="34" charset="0"/>
              <a:buChar char="•"/>
            </a:pPr>
            <a:r>
              <a:rPr lang="da-DK" dirty="0"/>
              <a:t>Opmærksomheds problemer, hvor det kan være vanskeligt at fokusere på én opgave eller at dele sin opmærksomhed på flere opgaver.</a:t>
            </a:r>
          </a:p>
          <a:p>
            <a:pPr marL="342351" indent="-342351">
              <a:buFont typeface="Arial" panose="020B0604020202020204" pitchFamily="34" charset="0"/>
              <a:buChar char="•"/>
            </a:pPr>
            <a:r>
              <a:rPr lang="da-DK" dirty="0"/>
              <a:t>Manglende opmærksomhed på information kan betyde, at de ikke lagres og bliver til </a:t>
            </a:r>
            <a:r>
              <a:rPr lang="da-DK" b="1" dirty="0"/>
              <a:t>langtidshukommelse.</a:t>
            </a:r>
          </a:p>
          <a:p>
            <a:pPr marL="342351" indent="-342351">
              <a:buFont typeface="Arial" panose="020B0604020202020204" pitchFamily="34" charset="0"/>
              <a:buChar char="•"/>
            </a:pPr>
            <a:r>
              <a:rPr lang="da-DK" dirty="0"/>
              <a:t>Er </a:t>
            </a:r>
            <a:r>
              <a:rPr lang="da-DK" b="1" dirty="0"/>
              <a:t>korttidshukommelsen</a:t>
            </a:r>
            <a:r>
              <a:rPr lang="da-DK" dirty="0"/>
              <a:t> ikke i stand til at rumme informationen lagres den ikke i </a:t>
            </a:r>
            <a:r>
              <a:rPr lang="da-DK" b="1" dirty="0"/>
              <a:t>langtidshukommelsen. </a:t>
            </a:r>
          </a:p>
          <a:p>
            <a:pPr marL="342351" indent="-342351">
              <a:buFont typeface="Arial" panose="020B0604020202020204" pitchFamily="34" charset="0"/>
              <a:buChar char="•"/>
            </a:pPr>
            <a:r>
              <a:rPr lang="da-DK" dirty="0"/>
              <a:t>Hvis informationer ikke bearbejdes og indkodes så de kan genkaldes igen som </a:t>
            </a:r>
            <a:r>
              <a:rPr lang="da-DK" b="1" dirty="0"/>
              <a:t>langtidshukommelse.</a:t>
            </a:r>
          </a:p>
          <a:p>
            <a:pPr marL="456467" lvl="1"/>
            <a:endParaRPr lang="da-DK" dirty="0"/>
          </a:p>
          <a:p>
            <a:pPr marL="456467" lvl="1" defTabSz="913028">
              <a:defRPr/>
            </a:pPr>
            <a:r>
              <a:rPr lang="da-DK" b="1" dirty="0"/>
              <a:t>Korttidshukommelsen</a:t>
            </a:r>
            <a:r>
              <a:rPr lang="da-DK" dirty="0"/>
              <a:t> kan være påvirket. Korttidshukommelsen strækker sig over en meget kort periode 15-30 sek. Den er begrænset i tid og i mængden af information den kan indeholde – eks. huske et </a:t>
            </a:r>
            <a:r>
              <a:rPr lang="da-DK" dirty="0" err="1"/>
              <a:t>tlf</a:t>
            </a:r>
            <a:r>
              <a:rPr lang="da-DK" dirty="0"/>
              <a:t> mens det skrives ned. Arbejdshukommelse= korttidshukommelse, fastholde f.eks. Tanker, ord i længere tid (læse, regne, løse problemer) sprog.</a:t>
            </a:r>
          </a:p>
          <a:p>
            <a:pPr marL="456467" lvl="1"/>
            <a:r>
              <a:rPr lang="da-DK" dirty="0"/>
              <a:t> </a:t>
            </a:r>
          </a:p>
          <a:p>
            <a:pPr marL="456467" lvl="1"/>
            <a:r>
              <a:rPr lang="da-DK" b="1" dirty="0"/>
              <a:t>Langtidshukommelsen </a:t>
            </a:r>
            <a:r>
              <a:rPr lang="da-DK" dirty="0"/>
              <a:t>kan være påvirket og har ikke de samme begrænsninger som korttidshukommelsen i forhold til mængden af information. Den indeholder både de personlige erindringer, den akkumulerede faktuelle viden samt den handlebaserede knowhow, som er opsamlet igennem den enkeltes liv.</a:t>
            </a:r>
          </a:p>
          <a:p>
            <a:pPr marL="456467" lvl="1" defTabSz="913028">
              <a:defRPr/>
            </a:pPr>
            <a:endParaRPr lang="da-DK" u="sng" dirty="0"/>
          </a:p>
          <a:p>
            <a:pPr marL="456467" lvl="1" defTabSz="913028">
              <a:defRPr/>
            </a:pPr>
            <a:r>
              <a:rPr lang="da-DK" u="sng" dirty="0"/>
              <a:t>Kognitionerne fungerer som et samlet hele og samles af én central proces: eksekutive funktioner:  hvor vi laver hypoteser, ser sammenhænge og handlemuligheder og kan planlægge</a:t>
            </a:r>
          </a:p>
          <a:p>
            <a:r>
              <a:rPr lang="da-DK" dirty="0"/>
              <a:t>            Fx Det at tilberede et måltid er en kompleks opgave, der skal forberedes, handles ind, strukturering af hvilke af delene af opskriften der skal tilberedes først</a:t>
            </a:r>
          </a:p>
          <a:p>
            <a:pPr marL="1255285" lvl="2" indent="-342351">
              <a:buFont typeface="Arial" panose="020B0604020202020204" pitchFamily="34" charset="0"/>
              <a:buChar char="•"/>
            </a:pPr>
            <a:endParaRPr lang="da-DK" dirty="0"/>
          </a:p>
          <a:p>
            <a:pPr defTabSz="912935">
              <a:defRPr/>
            </a:pPr>
            <a:r>
              <a:rPr lang="da-DK" dirty="0"/>
              <a:t>(Kilde: </a:t>
            </a:r>
            <a:r>
              <a:rPr lang="da-DK" sz="1800" dirty="0">
                <a:solidFill>
                  <a:srgbClr val="44546A"/>
                </a:solidFill>
                <a:latin typeface="Arial" panose="020B0604020202020204" pitchFamily="34" charset="0"/>
                <a:ea typeface="Calibri" panose="020F0502020204030204" pitchFamily="34" charset="0"/>
              </a:rPr>
              <a:t>Livet efter kræft. Kap 6 side 85 – 88)</a:t>
            </a:r>
            <a:endParaRPr lang="da-DK" sz="1800" dirty="0">
              <a:latin typeface="Calibri" panose="020F0502020204030204" pitchFamily="34" charset="0"/>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2E61351F-DBB1-4664-ADA9-83BC7CB8848D}" type="slidenum">
              <a:rPr lang="da-DK" smtClean="0"/>
              <a:pPr/>
              <a:t>26</a:t>
            </a:fld>
            <a:endParaRPr lang="da-DK"/>
          </a:p>
        </p:txBody>
      </p:sp>
    </p:spTree>
    <p:extLst>
      <p:ext uri="{BB962C8B-B14F-4D97-AF65-F5344CB8AC3E}">
        <p14:creationId xmlns:p14="http://schemas.microsoft.com/office/powerpoint/2010/main" val="692231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eaLnBrk="1" hangingPunct="1"/>
            <a:r>
              <a:rPr lang="da-DK" altLang="da-DK" b="1" dirty="0">
                <a:latin typeface="Arial" panose="020B0604020202020204" pitchFamily="34" charset="0"/>
              </a:rPr>
              <a:t>FORMÅL:</a:t>
            </a:r>
          </a:p>
          <a:p>
            <a:pPr eaLnBrk="1" hangingPunct="1"/>
            <a:r>
              <a:rPr lang="da-DK" altLang="da-DK" b="0" u="none" dirty="0">
                <a:latin typeface="Arial" panose="020B0604020202020204" pitchFamily="34" charset="0"/>
              </a:rPr>
              <a:t>At forklare hvilke</a:t>
            </a:r>
            <a:r>
              <a:rPr lang="da-DK" altLang="da-DK" b="0" u="none" baseline="0" dirty="0">
                <a:latin typeface="Arial" panose="020B0604020202020204" pitchFamily="34" charset="0"/>
              </a:rPr>
              <a:t> årsager der kan være.</a:t>
            </a:r>
          </a:p>
          <a:p>
            <a:pPr eaLnBrk="1" hangingPunct="1"/>
            <a:r>
              <a:rPr lang="da-DK" dirty="0" err="1"/>
              <a:t>Psykoedukation</a:t>
            </a:r>
            <a:r>
              <a:rPr lang="da-DK" dirty="0"/>
              <a:t> kan tilbydes som behandling af kræftrelaterede kognitive vanskeligheder. Niveau og detaljegrad af informationen bør tilpasses den enkelte patients behov, forudsætninger og præferencer (C) 4. Fysisk aktivitet kan anvendes som behandling af kræftrelaterede kognitive vanskeligheder. Det er væsentligt, at indsatsen tilpasses den enkeltes fysiske formåen og præferencer (B) 5. Mindfulness-baserede interventioner kan anvendes som behandling af kræftrelaterede kognitive vanskeligheder, især når koncentrations- og opmærksomhedsproblemer er fremtrædende (C) 6. Kognitiv træning kan anvendes som behandling af kræftrelaterede kognitive vanskeligheder (B) 7. Multikomponent kognitiv rehabilitering bør anvendes som behandling af kræftrelaterede kognitive vanskeligheder, hvor der er påvist objektive kognitive vanskeligheder ved en neuropsykologisk vurdering (B) 8. Farmakologisk behandling bør ikke anvendes til behandling af kræftrelaterede kognitive vanskeligheder (B)</a:t>
            </a:r>
            <a:endParaRPr lang="da-DK" altLang="da-DK" b="0" u="none" dirty="0">
              <a:latin typeface="Arial" panose="020B0604020202020204" pitchFamily="34" charset="0"/>
            </a:endParaRPr>
          </a:p>
          <a:p>
            <a:pPr eaLnBrk="1" hangingPunct="1"/>
            <a:endParaRPr lang="da-DK" altLang="da-DK" b="0" u="sng" dirty="0">
              <a:latin typeface="Arial" panose="020B0604020202020204" pitchFamily="34" charset="0"/>
            </a:endParaRPr>
          </a:p>
          <a:p>
            <a:pPr eaLnBrk="1" hangingPunct="1"/>
            <a:r>
              <a:rPr lang="da-DK" altLang="da-DK" b="1" dirty="0">
                <a:latin typeface="Arial" panose="020B0604020202020204" pitchFamily="34" charset="0"/>
              </a:rPr>
              <a:t>DIDAKTIK:</a:t>
            </a:r>
            <a:br>
              <a:rPr lang="da-DK" altLang="da-DK" dirty="0">
                <a:latin typeface="Arial" panose="020B0604020202020204" pitchFamily="34" charset="0"/>
              </a:rPr>
            </a:br>
            <a:r>
              <a:rPr lang="da-DK" altLang="da-DK" dirty="0"/>
              <a:t>Mange årsager til koncentrations- og hukommelsesbesvær.</a:t>
            </a:r>
          </a:p>
          <a:p>
            <a:pPr eaLnBrk="1" hangingPunct="1"/>
            <a:r>
              <a:rPr lang="da-DK" altLang="da-DK" dirty="0">
                <a:latin typeface="Arial" panose="020B0604020202020204" pitchFamily="34" charset="0"/>
              </a:rPr>
              <a:t>Kan beskrives som kendt fra hverdagen med en computer/telefon ”at have for mange filer eller faner åbnet på én gang” </a:t>
            </a:r>
          </a:p>
          <a:p>
            <a:pPr eaLnBrk="1" hangingPunct="1"/>
            <a:endParaRPr lang="da-DK" altLang="da-DK" dirty="0">
              <a:latin typeface="Arial" panose="020B0604020202020204" pitchFamily="34" charset="0"/>
            </a:endParaRPr>
          </a:p>
          <a:p>
            <a:pPr eaLnBrk="1" hangingPunct="1"/>
            <a:r>
              <a:rPr lang="da-DK" altLang="da-DK" dirty="0">
                <a:latin typeface="Arial" panose="020B0604020202020204" pitchFamily="34" charset="0"/>
              </a:rPr>
              <a:t>SPØRGSMÅL:</a:t>
            </a:r>
          </a:p>
          <a:p>
            <a:pPr eaLnBrk="1" hangingPunct="1"/>
            <a:r>
              <a:rPr lang="da-DK" altLang="da-DK" dirty="0">
                <a:latin typeface="Arial" panose="020B0604020202020204" pitchFamily="34" charset="0"/>
              </a:rPr>
              <a:t>- </a:t>
            </a:r>
            <a:r>
              <a:rPr lang="da-DK" altLang="da-DK" i="1" dirty="0">
                <a:latin typeface="Arial" panose="020B0604020202020204" pitchFamily="34" charset="0"/>
              </a:rPr>
              <a:t>hvilke tanker gør du/ I jer ift. til de mange årsager? (er det nyt? Overrasker det?)</a:t>
            </a:r>
          </a:p>
          <a:p>
            <a:endParaRPr lang="da-DK" b="1" i="1" u="sng" baseline="0" dirty="0">
              <a:latin typeface="Arial" panose="020B0604020202020204" pitchFamily="34" charset="0"/>
            </a:endParaRPr>
          </a:p>
          <a:p>
            <a:r>
              <a:rPr lang="da-DK" b="1" u="sng" baseline="0" dirty="0"/>
              <a:t>VIDEN SUNDEHEDSPROFESSIONELLE:</a:t>
            </a:r>
            <a:endParaRPr lang="da-DK" u="none" baseline="0" dirty="0"/>
          </a:p>
          <a:p>
            <a:r>
              <a:rPr lang="da-DK" u="sng" baseline="0" dirty="0"/>
              <a:t>Kræft i CNS/primærtumorer:</a:t>
            </a:r>
          </a:p>
          <a:p>
            <a:r>
              <a:rPr lang="da-DK" baseline="0" dirty="0"/>
              <a:t>Primær hjernetumor (afhængig af hvilken type tumor, lokalisering og spredningsmønstret) – kan have negative konsekvenser for de kognitive funktioner.</a:t>
            </a:r>
          </a:p>
          <a:p>
            <a:r>
              <a:rPr lang="da-DK" baseline="0" dirty="0"/>
              <a:t>Behandlingen af primærtumorer kan medføre beskadigelser af hjernen med risiko for kognitive reduktioner.</a:t>
            </a:r>
          </a:p>
          <a:p>
            <a:endParaRPr lang="da-DK" baseline="0" dirty="0"/>
          </a:p>
          <a:p>
            <a:r>
              <a:rPr lang="da-DK" u="sng" baseline="0" dirty="0"/>
              <a:t>Kræft udenfor CNS</a:t>
            </a:r>
          </a:p>
          <a:p>
            <a:r>
              <a:rPr lang="da-DK" baseline="0" dirty="0"/>
              <a:t>‘Kemohjerne’, ‘Kemotåge’ henfører til oplevelsen af kognitivreduktion i forbindelse med kemoterapien.</a:t>
            </a:r>
          </a:p>
          <a:p>
            <a:r>
              <a:rPr lang="da-DK" baseline="0" dirty="0"/>
              <a:t>Forskningen viser at kemoterapien kan være </a:t>
            </a:r>
            <a:r>
              <a:rPr lang="da-DK" u="none" baseline="0" dirty="0"/>
              <a:t>én af årsagerne til kognitive reduktioner.</a:t>
            </a:r>
          </a:p>
          <a:p>
            <a:endParaRPr lang="da-DK" baseline="0" dirty="0"/>
          </a:p>
          <a:p>
            <a:r>
              <a:rPr lang="da-DK" u="sng" baseline="0" dirty="0"/>
              <a:t>Kemoterapi: </a:t>
            </a:r>
            <a:r>
              <a:rPr lang="da-DK" u="none" baseline="0" dirty="0"/>
              <a:t>Nyere forskning har vist, at nogle stoffer af kemoterapi under en række omstændigheder, kan passere blod-hjerne-barrieren. At kemoterapi kan svække blod-hjerne-barrieren og dermed nemmere passere. Men kemoterapi, der øger inflammation som påvirker hjernen i cellerne og fører til DNA skader, kan resultere i tab af hjerneceller.</a:t>
            </a:r>
          </a:p>
          <a:p>
            <a:endParaRPr lang="da-DK" u="sng" baseline="0" dirty="0"/>
          </a:p>
          <a:p>
            <a:r>
              <a:rPr lang="da-DK" u="sng" baseline="0" dirty="0"/>
              <a:t>Antihormonbehandling</a:t>
            </a:r>
            <a:r>
              <a:rPr lang="da-DK" u="none" baseline="0" dirty="0"/>
              <a:t>: Kønshormoners indvirkning på kognitive funktioner sker igennem hjernen. I hjernen omdannes de to typer hormoner østrogener og androgener til det mere potente hormon </a:t>
            </a:r>
            <a:r>
              <a:rPr lang="da-DK" u="none" baseline="0" dirty="0" err="1"/>
              <a:t>østradiol</a:t>
            </a:r>
            <a:r>
              <a:rPr lang="da-DK" u="none" baseline="0" dirty="0"/>
              <a:t>, som har en vigtig rolle for hjernens funktioner.</a:t>
            </a:r>
          </a:p>
          <a:p>
            <a:endParaRPr lang="da-DK" baseline="0" dirty="0"/>
          </a:p>
          <a:p>
            <a:pPr defTabSz="912935">
              <a:defRPr/>
            </a:pPr>
            <a:r>
              <a:rPr lang="da-DK" u="sng" baseline="0" dirty="0"/>
              <a:t>Søvn:</a:t>
            </a:r>
            <a:r>
              <a:rPr lang="da-DK" baseline="0" dirty="0"/>
              <a:t> spiller en væsentlig rolle for at opretholde kognitive funktioner, vedvarende stressbelastninger resulterer i strukturelle forandringer i hjernen. Belastninger kan medføre søvnforstyrrelser og nogle af de samme inflammatoriske reaktioner. </a:t>
            </a:r>
          </a:p>
          <a:p>
            <a:endParaRPr lang="da-DK" baseline="0" dirty="0"/>
          </a:p>
          <a:p>
            <a:endParaRPr lang="da-DK" baseline="0" dirty="0"/>
          </a:p>
          <a:p>
            <a:r>
              <a:rPr lang="da-DK" u="sng" baseline="0" dirty="0"/>
              <a:t>Psykologiske, adfærdsmæssige/fysiske påvirkninger:</a:t>
            </a:r>
          </a:p>
          <a:p>
            <a:r>
              <a:rPr lang="da-DK" baseline="0" dirty="0"/>
              <a:t>De som oplever kognitive problemer vil ofte udvise tegn på andre senfølgeproblematikker såsom smerter, søvnforstyrrelser, træthed samt symptomer på angst og depression – hver af disse har i sig selv en negativ indvirkning på kognitive funktioner og bidrager til at forværre oplevelsen og udtrykket af kognitiv reduktion.</a:t>
            </a:r>
          </a:p>
          <a:p>
            <a:endParaRPr lang="da-DK" baseline="0" dirty="0"/>
          </a:p>
          <a:p>
            <a:pPr defTabSz="912935">
              <a:defRPr/>
            </a:pPr>
            <a:r>
              <a:rPr lang="da-DK" u="none" baseline="0" dirty="0"/>
              <a:t>(Kilde: Livet efter kræft 2020. kap.6, side 89-92.)</a:t>
            </a:r>
          </a:p>
          <a:p>
            <a:endParaRPr lang="da-DK" u="sng" baseline="0" dirty="0"/>
          </a:p>
        </p:txBody>
      </p:sp>
      <p:sp>
        <p:nvSpPr>
          <p:cNvPr id="4" name="Pladsholder til slidenummer 3"/>
          <p:cNvSpPr>
            <a:spLocks noGrp="1"/>
          </p:cNvSpPr>
          <p:nvPr>
            <p:ph type="sldNum" sz="quarter" idx="10"/>
          </p:nvPr>
        </p:nvSpPr>
        <p:spPr/>
        <p:txBody>
          <a:bodyPr/>
          <a:lstStyle/>
          <a:p>
            <a:fld id="{2E61351F-DBB1-4664-ADA9-83BC7CB8848D}" type="slidenum">
              <a:rPr lang="da-DK" smtClean="0"/>
              <a:pPr/>
              <a:t>27</a:t>
            </a:fld>
            <a:endParaRPr lang="da-DK"/>
          </a:p>
        </p:txBody>
      </p:sp>
    </p:spTree>
    <p:extLst>
      <p:ext uri="{BB962C8B-B14F-4D97-AF65-F5344CB8AC3E}">
        <p14:creationId xmlns:p14="http://schemas.microsoft.com/office/powerpoint/2010/main" val="2086174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2935">
              <a:defRPr/>
            </a:pPr>
            <a:r>
              <a:rPr lang="da-DK" b="1" dirty="0"/>
              <a:t>FORMÅL:</a:t>
            </a:r>
          </a:p>
          <a:p>
            <a:pPr defTabSz="912935">
              <a:defRPr/>
            </a:pPr>
            <a:r>
              <a:rPr lang="da-DK" b="0" dirty="0"/>
              <a:t>Mulighed</a:t>
            </a:r>
            <a:r>
              <a:rPr lang="da-DK" b="0" baseline="0" dirty="0"/>
              <a:t> for at få en psykologs ord på hvad der sker.</a:t>
            </a:r>
            <a:endParaRPr lang="da-DK" b="0" dirty="0"/>
          </a:p>
          <a:p>
            <a:pPr defTabSz="912935">
              <a:defRPr/>
            </a:pPr>
            <a:endParaRPr lang="da-DK" b="0" dirty="0"/>
          </a:p>
          <a:p>
            <a:pPr defTabSz="912935">
              <a:defRPr/>
            </a:pPr>
            <a:r>
              <a:rPr lang="da-DK" b="1" dirty="0"/>
              <a:t>DIDAKTIK:</a:t>
            </a:r>
            <a:br>
              <a:rPr lang="da-DK" b="1" dirty="0"/>
            </a:br>
            <a:r>
              <a:rPr lang="da-DK" dirty="0"/>
              <a:t>Høre Psykolog Ali </a:t>
            </a:r>
            <a:r>
              <a:rPr lang="da-DK" dirty="0" err="1"/>
              <a:t>Amidi</a:t>
            </a:r>
            <a:r>
              <a:rPr lang="da-DK" dirty="0"/>
              <a:t> fortælle om hvad der sker med koncentrationen</a:t>
            </a:r>
          </a:p>
          <a:p>
            <a:pPr defTabSz="912935">
              <a:defRPr/>
            </a:pPr>
            <a:endParaRPr lang="da-DK" dirty="0"/>
          </a:p>
          <a:p>
            <a:pPr defTabSz="912935">
              <a:defRPr/>
            </a:pPr>
            <a:r>
              <a:rPr lang="da-DK" dirty="0">
                <a:solidFill>
                  <a:srgbClr val="000000"/>
                </a:solidFill>
                <a:latin typeface="verdana" panose="020B0604030504040204" pitchFamily="34" charset="0"/>
              </a:rPr>
              <a:t>VIDEO: ”Hvad sker der med koncentrationen og hukommelsen?”(3 min)</a:t>
            </a:r>
          </a:p>
          <a:p>
            <a:pPr defTabSz="912935">
              <a:defRPr/>
            </a:pPr>
            <a:endParaRPr lang="da-DK" dirty="0">
              <a:solidFill>
                <a:srgbClr val="000000"/>
              </a:solidFill>
              <a:latin typeface="verdana" panose="020B0604030504040204" pitchFamily="34" charset="0"/>
            </a:endParaRPr>
          </a:p>
          <a:p>
            <a:pPr defTabSz="912935">
              <a:defRPr/>
            </a:pPr>
            <a:r>
              <a:rPr lang="da-DK" dirty="0">
                <a:solidFill>
                  <a:srgbClr val="000000"/>
                </a:solidFill>
                <a:latin typeface="verdana" panose="020B0604030504040204" pitchFamily="34" charset="0"/>
              </a:rPr>
              <a:t>Efter video </a:t>
            </a:r>
          </a:p>
          <a:p>
            <a:pPr defTabSz="912935">
              <a:defRPr/>
            </a:pPr>
            <a:endParaRPr lang="da-DK" dirty="0">
              <a:solidFill>
                <a:srgbClr val="000000"/>
              </a:solidFill>
              <a:latin typeface="verdana" panose="020B0604030504040204" pitchFamily="34" charset="0"/>
            </a:endParaRPr>
          </a:p>
          <a:p>
            <a:pPr defTabSz="912935">
              <a:defRPr/>
            </a:pPr>
            <a:r>
              <a:rPr lang="da-DK" dirty="0">
                <a:solidFill>
                  <a:srgbClr val="000000"/>
                </a:solidFill>
                <a:latin typeface="verdana" panose="020B0604030504040204" pitchFamily="34" charset="0"/>
              </a:rPr>
              <a:t>SPØRGSMÅL: </a:t>
            </a:r>
          </a:p>
          <a:p>
            <a:pPr defTabSz="912935">
              <a:defRPr/>
            </a:pPr>
            <a:r>
              <a:rPr lang="da-DK" i="1" dirty="0">
                <a:solidFill>
                  <a:srgbClr val="000000"/>
                </a:solidFill>
                <a:latin typeface="verdana" panose="020B0604030504040204" pitchFamily="34" charset="0"/>
              </a:rPr>
              <a:t>Hvad tænker du om det Ali </a:t>
            </a:r>
            <a:r>
              <a:rPr lang="da-DK" i="1" dirty="0" err="1">
                <a:solidFill>
                  <a:srgbClr val="000000"/>
                </a:solidFill>
                <a:latin typeface="verdana" panose="020B0604030504040204" pitchFamily="34" charset="0"/>
              </a:rPr>
              <a:t>Amidi</a:t>
            </a:r>
            <a:r>
              <a:rPr lang="da-DK" i="1" dirty="0">
                <a:solidFill>
                  <a:srgbClr val="000000"/>
                </a:solidFill>
                <a:latin typeface="verdana" panose="020B0604030504040204" pitchFamily="34" charset="0"/>
              </a:rPr>
              <a:t> fortæller? Er der årsager til koncentration og hukommelses besvær du kan handle på?</a:t>
            </a:r>
            <a:endParaRPr lang="da-DK" dirty="0"/>
          </a:p>
          <a:p>
            <a:r>
              <a:rPr lang="da-DK" i="1" dirty="0"/>
              <a:t>Tænk over disse to spørgsmål og skriv ned.</a:t>
            </a:r>
          </a:p>
        </p:txBody>
      </p:sp>
      <p:sp>
        <p:nvSpPr>
          <p:cNvPr id="4" name="Pladsholder til slidenummer 3"/>
          <p:cNvSpPr>
            <a:spLocks noGrp="1"/>
          </p:cNvSpPr>
          <p:nvPr>
            <p:ph type="sldNum" sz="quarter" idx="10"/>
          </p:nvPr>
        </p:nvSpPr>
        <p:spPr/>
        <p:txBody>
          <a:bodyPr/>
          <a:lstStyle/>
          <a:p>
            <a:fld id="{2E61351F-DBB1-4664-ADA9-83BC7CB8848D}" type="slidenum">
              <a:rPr lang="da-DK" smtClean="0"/>
              <a:pPr/>
              <a:t>28</a:t>
            </a:fld>
            <a:endParaRPr lang="da-DK"/>
          </a:p>
        </p:txBody>
      </p:sp>
    </p:spTree>
    <p:extLst>
      <p:ext uri="{BB962C8B-B14F-4D97-AF65-F5344CB8AC3E}">
        <p14:creationId xmlns:p14="http://schemas.microsoft.com/office/powerpoint/2010/main" val="3469664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b="0" dirty="0"/>
              <a:t>At få sat ord på hvad det gør ved deltagerne at have koncentrations- og hukommelsesbesvær.</a:t>
            </a:r>
          </a:p>
          <a:p>
            <a:endParaRPr lang="da-DK" b="1" dirty="0"/>
          </a:p>
          <a:p>
            <a:r>
              <a:rPr lang="da-DK" b="1" dirty="0"/>
              <a:t>DIDAKTIK: </a:t>
            </a:r>
          </a:p>
          <a:p>
            <a:endParaRPr lang="da-DK" b="1" dirty="0"/>
          </a:p>
          <a:p>
            <a:r>
              <a:rPr lang="da-DK" b="0" dirty="0"/>
              <a:t>Ofte opleves det at koncentrations- og hukommelses forandringer kan medføre en række følelser.</a:t>
            </a:r>
          </a:p>
          <a:p>
            <a:r>
              <a:rPr lang="da-DK" b="0" dirty="0"/>
              <a:t>Oplevelsen af genkendelighed hos deltagerne</a:t>
            </a:r>
          </a:p>
        </p:txBody>
      </p:sp>
      <p:sp>
        <p:nvSpPr>
          <p:cNvPr id="4" name="Pladsholder til slidenummer 3"/>
          <p:cNvSpPr>
            <a:spLocks noGrp="1"/>
          </p:cNvSpPr>
          <p:nvPr>
            <p:ph type="sldNum" sz="quarter" idx="5"/>
          </p:nvPr>
        </p:nvSpPr>
        <p:spPr/>
        <p:txBody>
          <a:bodyPr/>
          <a:lstStyle/>
          <a:p>
            <a:fld id="{2E61351F-DBB1-4664-ADA9-83BC7CB8848D}" type="slidenum">
              <a:rPr lang="da-DK" smtClean="0"/>
              <a:pPr/>
              <a:t>29</a:t>
            </a:fld>
            <a:endParaRPr lang="da-DK"/>
          </a:p>
        </p:txBody>
      </p:sp>
    </p:spTree>
    <p:extLst>
      <p:ext uri="{BB962C8B-B14F-4D97-AF65-F5344CB8AC3E}">
        <p14:creationId xmlns:p14="http://schemas.microsoft.com/office/powerpoint/2010/main" val="884919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FORMÅL:</a:t>
            </a:r>
          </a:p>
          <a:p>
            <a:r>
              <a:rPr lang="da-DK" b="0"/>
              <a:t>At give deltagerne indblik i hvordan deltagerne kan forbedre deres koncentrations- og hukommelsesbesvær.</a:t>
            </a:r>
          </a:p>
          <a:p>
            <a:endParaRPr lang="da-DK" b="1"/>
          </a:p>
          <a:p>
            <a:r>
              <a:rPr lang="da-DK" b="1"/>
              <a:t>DIDAKTIK:</a:t>
            </a:r>
          </a:p>
          <a:p>
            <a:pPr defTabSz="912935">
              <a:defRPr/>
            </a:pPr>
            <a:r>
              <a:rPr lang="da-DK" b="0"/>
              <a:t>Vi skal derfor se nærmere på hvilke muligheder der er, for ikke at blive fastholdt men afhjælpe /forbedre forandringerne. </a:t>
            </a:r>
          </a:p>
          <a:p>
            <a:endParaRPr lang="da-DK"/>
          </a:p>
          <a:p>
            <a:endParaRPr lang="da-DK"/>
          </a:p>
        </p:txBody>
      </p:sp>
      <p:sp>
        <p:nvSpPr>
          <p:cNvPr id="4" name="Pladsholder til slidenummer 3"/>
          <p:cNvSpPr>
            <a:spLocks noGrp="1"/>
          </p:cNvSpPr>
          <p:nvPr>
            <p:ph type="sldNum" sz="quarter" idx="5"/>
          </p:nvPr>
        </p:nvSpPr>
        <p:spPr/>
        <p:txBody>
          <a:bodyPr/>
          <a:lstStyle/>
          <a:p>
            <a:fld id="{2E61351F-DBB1-4664-ADA9-83BC7CB8848D}" type="slidenum">
              <a:rPr lang="da-DK" smtClean="0"/>
              <a:pPr/>
              <a:t>30</a:t>
            </a:fld>
            <a:endParaRPr lang="da-DK"/>
          </a:p>
        </p:txBody>
      </p:sp>
    </p:spTree>
    <p:extLst>
      <p:ext uri="{BB962C8B-B14F-4D97-AF65-F5344CB8AC3E}">
        <p14:creationId xmlns:p14="http://schemas.microsoft.com/office/powerpoint/2010/main" val="997695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a:t>FORMÅL:</a:t>
            </a:r>
          </a:p>
          <a:p>
            <a:r>
              <a:rPr lang="da-DK" i="0"/>
              <a:t>At deltagerne taler sammen og bliver opmærksomme på hvad der kan forværre eller afhjælpe koncentrations- og hukommelsesbesvær.</a:t>
            </a:r>
          </a:p>
          <a:p>
            <a:endParaRPr lang="da-DK" i="0"/>
          </a:p>
          <a:p>
            <a:r>
              <a:rPr lang="da-DK" b="1" i="0"/>
              <a:t>DIDAKTIK:</a:t>
            </a:r>
          </a:p>
          <a:p>
            <a:r>
              <a:rPr lang="da-DK" i="0"/>
              <a:t>Ofte vil vi gerne løse hinandens problemer, men for at opleve at blive lyttet til og forstået fordeles tiden.</a:t>
            </a:r>
          </a:p>
          <a:p>
            <a:endParaRPr lang="da-DK" i="1"/>
          </a:p>
          <a:p>
            <a:r>
              <a:rPr lang="da-DK" i="1"/>
              <a:t>Fordel taletid lige imellem jer med 5 min til hver.</a:t>
            </a:r>
          </a:p>
          <a:p>
            <a:r>
              <a:rPr lang="da-DK" i="1"/>
              <a:t>Den ene lytter anerkendende og den anden fortæller</a:t>
            </a:r>
            <a:r>
              <a:rPr lang="da-DK"/>
              <a:t>.</a:t>
            </a:r>
          </a:p>
          <a:p>
            <a:r>
              <a:rPr lang="da-DK" i="1"/>
              <a:t>Undgå at afbryde hinanden, men stil gerne afklarende spørgsmål, hvis der er brug for det.</a:t>
            </a:r>
          </a:p>
          <a:p>
            <a:r>
              <a:rPr lang="da-DK" i="1"/>
              <a:t>Sæt timer på og i bytter, når halvdelen af tiden er gået.</a:t>
            </a:r>
          </a:p>
          <a:p>
            <a:endParaRPr lang="da-DK" i="1"/>
          </a:p>
          <a:p>
            <a:r>
              <a:rPr lang="da-DK" i="1"/>
              <a:t>Brug gerne det som du skrevet ned.</a:t>
            </a:r>
          </a:p>
        </p:txBody>
      </p:sp>
      <p:sp>
        <p:nvSpPr>
          <p:cNvPr id="4" name="Pladsholder til slidenummer 3"/>
          <p:cNvSpPr>
            <a:spLocks noGrp="1"/>
          </p:cNvSpPr>
          <p:nvPr>
            <p:ph type="sldNum" sz="quarter" idx="5"/>
          </p:nvPr>
        </p:nvSpPr>
        <p:spPr/>
        <p:txBody>
          <a:bodyPr/>
          <a:lstStyle/>
          <a:p>
            <a:fld id="{2E61351F-DBB1-4664-ADA9-83BC7CB8848D}" type="slidenum">
              <a:rPr lang="da-DK" smtClean="0"/>
              <a:pPr/>
              <a:t>31</a:t>
            </a:fld>
            <a:endParaRPr lang="da-DK"/>
          </a:p>
        </p:txBody>
      </p:sp>
    </p:spTree>
    <p:extLst>
      <p:ext uri="{BB962C8B-B14F-4D97-AF65-F5344CB8AC3E}">
        <p14:creationId xmlns:p14="http://schemas.microsoft.com/office/powerpoint/2010/main" val="784203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2935">
              <a:defRPr/>
            </a:pPr>
            <a:r>
              <a:rPr lang="da-DK" b="1"/>
              <a:t>FORMÅL:</a:t>
            </a:r>
          </a:p>
          <a:p>
            <a:pPr defTabSz="912935">
              <a:defRPr/>
            </a:pPr>
            <a:r>
              <a:rPr lang="da-DK" b="0"/>
              <a:t>Kendskab til anbefalinger og handlemuligheder</a:t>
            </a:r>
            <a:r>
              <a:rPr lang="da-DK" b="0" baseline="0"/>
              <a:t> til koncentrations-og hukommelsesbesvær.</a:t>
            </a:r>
            <a:endParaRPr lang="da-DK" b="0"/>
          </a:p>
          <a:p>
            <a:pPr defTabSz="912935">
              <a:defRPr/>
            </a:pPr>
            <a:endParaRPr lang="da-DK" b="1"/>
          </a:p>
          <a:p>
            <a:pPr defTabSz="912935">
              <a:defRPr/>
            </a:pPr>
            <a:r>
              <a:rPr lang="da-DK" b="1"/>
              <a:t>DIDAKTIK:</a:t>
            </a:r>
          </a:p>
          <a:p>
            <a:pPr defTabSz="912935">
              <a:defRPr/>
            </a:pPr>
            <a:r>
              <a:rPr lang="da-DK" i="1"/>
              <a:t>Nu har i talt med hinanden om hvad der forværrer og forbedrer og hvem der kan hjælpe.</a:t>
            </a:r>
          </a:p>
          <a:p>
            <a:pPr defTabSz="912935">
              <a:defRPr/>
            </a:pPr>
            <a:r>
              <a:rPr lang="da-DK" i="1"/>
              <a:t>Her kommer Psykolog Ali </a:t>
            </a:r>
            <a:r>
              <a:rPr lang="da-DK" i="1" err="1"/>
              <a:t>Amidis</a:t>
            </a:r>
            <a:r>
              <a:rPr lang="da-DK" i="1"/>
              <a:t> ”Anbefalinger til koncentrations- og hukommelsesbesvær”</a:t>
            </a:r>
            <a:br>
              <a:rPr lang="da-DK" i="1"/>
            </a:br>
            <a:r>
              <a:rPr lang="da-DK" i="1"/>
              <a:t>(3 min)</a:t>
            </a:r>
          </a:p>
          <a:p>
            <a:endParaRPr lang="da-DK" i="1"/>
          </a:p>
          <a:p>
            <a:r>
              <a:rPr lang="da-DK" i="0"/>
              <a:t>SPØRGSMÅL:</a:t>
            </a:r>
          </a:p>
          <a:p>
            <a:r>
              <a:rPr lang="da-DK" i="1"/>
              <a:t> Er der noget du bliver nysgerrig på at afprøve eller ændre? </a:t>
            </a:r>
          </a:p>
        </p:txBody>
      </p:sp>
      <p:sp>
        <p:nvSpPr>
          <p:cNvPr id="4" name="Pladsholder til slidenummer 3"/>
          <p:cNvSpPr>
            <a:spLocks noGrp="1"/>
          </p:cNvSpPr>
          <p:nvPr>
            <p:ph type="sldNum" sz="quarter" idx="5"/>
          </p:nvPr>
        </p:nvSpPr>
        <p:spPr/>
        <p:txBody>
          <a:bodyPr/>
          <a:lstStyle/>
          <a:p>
            <a:fld id="{2E61351F-DBB1-4664-ADA9-83BC7CB8848D}" type="slidenum">
              <a:rPr lang="da-DK" smtClean="0"/>
              <a:pPr/>
              <a:t>32</a:t>
            </a:fld>
            <a:endParaRPr lang="da-DK"/>
          </a:p>
        </p:txBody>
      </p:sp>
    </p:spTree>
    <p:extLst>
      <p:ext uri="{BB962C8B-B14F-4D97-AF65-F5344CB8AC3E}">
        <p14:creationId xmlns:p14="http://schemas.microsoft.com/office/powerpoint/2010/main" val="179191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i="1" dirty="0"/>
          </a:p>
          <a:p>
            <a:r>
              <a:rPr lang="da-DK" i="1" dirty="0"/>
              <a:t>https://mediebibliotek.cancer.dk/m/51e36737e3c0356d/original/Helbredt-men-ikke-rask.pdf</a:t>
            </a:r>
          </a:p>
          <a:p>
            <a:endParaRPr lang="da-DK" i="1" dirty="0"/>
          </a:p>
          <a:p>
            <a:r>
              <a:rPr lang="da-DK" i="1" dirty="0"/>
              <a:t>Senfølger er helbredsproblemer, der opstår under primær behandling og bliver kroniske, eller som opstår og manifesterer sig måneder eller år efter behandlingen er afsluttet. Senfølgerne omfatter ny primær kræftsygdom og fysiske, psykiske eller sociale forandringer, der er en følge af kræftsygdommen og/eller behandlingen af denne. </a:t>
            </a:r>
            <a:endParaRPr lang="da-DK" dirty="0"/>
          </a:p>
        </p:txBody>
      </p:sp>
      <p:sp>
        <p:nvSpPr>
          <p:cNvPr id="4" name="Pladsholder til slidenummer 3"/>
          <p:cNvSpPr>
            <a:spLocks noGrp="1"/>
          </p:cNvSpPr>
          <p:nvPr>
            <p:ph type="sldNum" sz="quarter" idx="5"/>
          </p:nvPr>
        </p:nvSpPr>
        <p:spPr/>
        <p:txBody>
          <a:bodyPr/>
          <a:lstStyle/>
          <a:p>
            <a:fld id="{95D31A03-4247-4EAD-ABCB-CE5C8137426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68502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None/>
            </a:pPr>
            <a:r>
              <a:rPr lang="da-DK" sz="1200" b="1" dirty="0">
                <a:solidFill>
                  <a:srgbClr val="164B4F"/>
                </a:solidFill>
              </a:rPr>
              <a:t>Kognitiv træning (KT):</a:t>
            </a:r>
          </a:p>
          <a:p>
            <a:pPr marL="0" lvl="0" indent="0">
              <a:buNone/>
            </a:pPr>
            <a:r>
              <a:rPr lang="da-DK" sz="1200" dirty="0">
                <a:solidFill>
                  <a:srgbClr val="164B4F"/>
                </a:solidFill>
              </a:rPr>
              <a:t>Som adfærdsmæssig behandling, der bruges til at træne kognitiv funktion (fx evnen til at koncentrere sig eller huske). </a:t>
            </a:r>
          </a:p>
          <a:p>
            <a:pPr marL="0" lvl="0" indent="0">
              <a:buNone/>
            </a:pPr>
            <a:r>
              <a:rPr lang="da-DK" sz="1200" dirty="0">
                <a:solidFill>
                  <a:srgbClr val="164B4F"/>
                </a:solidFill>
              </a:rPr>
              <a:t>Træningen består ofte af gentagende øvelser med gradvis stigning i sværhedsgrad. Eks ved en neuropsykolog.</a:t>
            </a:r>
          </a:p>
          <a:p>
            <a:pPr marL="0" lvl="0" indent="0">
              <a:buNone/>
            </a:pPr>
            <a:r>
              <a:rPr lang="da-DK" dirty="0" err="1"/>
              <a:t>Psykoedukation</a:t>
            </a:r>
            <a:r>
              <a:rPr lang="da-DK" dirty="0"/>
              <a:t> kan tilbydes som behandling af kræftrelaterede kognitive vanskeligheder. Niveau og detaljegrad af informationen bør tilpasses den enkelte patients behov, forudsætninger og præferencer (C) 4. Fysisk aktivitet kan anvendes som behandling af kræftrelaterede kognitive vanskeligheder. Det er væsentligt, at indsatsen tilpasses den enkeltes fysiske formåen og præferencer (B) 5. Mindfulness-baserede interventioner kan anvendes som behandling af kræftrelaterede kognitive vanskeligheder, især når koncentrations- og opmærksomhedsproblemer er fremtrædende (C) 6. Kognitiv træning kan anvendes som behandling af kræftrelaterede kognitive vanskeligheder (B) 7. Multikomponent kognitiv rehabilitering bør anvendes som behandling af kræftrelaterede kognitive vanskeligheder, hvor der er påvist objektive kognitive vanskeligheder ved en neuropsykologisk vurdering (B) 8. Farmakologisk behandling bør ikke anvendes til behandling af kræftrelaterede kognitive vanskeligheder (B)</a:t>
            </a:r>
            <a:endParaRPr lang="da-DK" sz="1200" dirty="0">
              <a:solidFill>
                <a:srgbClr val="164B4F"/>
              </a:solidFill>
            </a:endParaRPr>
          </a:p>
          <a:p>
            <a:pPr marL="0" lvl="0" indent="0">
              <a:buNone/>
            </a:pPr>
            <a:endParaRPr lang="da-DK" sz="1200" dirty="0">
              <a:solidFill>
                <a:srgbClr val="164B4F"/>
              </a:solidFill>
            </a:endParaRPr>
          </a:p>
          <a:p>
            <a:pPr marL="0" lvl="0" indent="0">
              <a:buNone/>
            </a:pPr>
            <a:r>
              <a:rPr lang="da-DK" sz="1200" b="1" dirty="0">
                <a:solidFill>
                  <a:srgbClr val="164B4F"/>
                </a:solidFill>
              </a:rPr>
              <a:t>Multikomponent kognitiv rehabilitering (MKR): </a:t>
            </a:r>
          </a:p>
          <a:p>
            <a:pPr marL="0" lvl="0" indent="0">
              <a:buNone/>
            </a:pPr>
            <a:r>
              <a:rPr lang="da-DK" sz="1200" dirty="0">
                <a:solidFill>
                  <a:srgbClr val="164B4F"/>
                </a:solidFill>
              </a:rPr>
              <a:t>Individuelt tilpasset kognitivrehabilitering med en kombination af de ovenstående anbefalinger.</a:t>
            </a:r>
          </a:p>
          <a:p>
            <a:pPr marL="0" lvl="0" indent="0">
              <a:buNone/>
            </a:pPr>
            <a:endParaRPr lang="da-DK" sz="1200" dirty="0">
              <a:solidFill>
                <a:srgbClr val="164B4F"/>
              </a:solidFill>
            </a:endParaRPr>
          </a:p>
          <a:p>
            <a:pPr marL="0" lvl="0" indent="0">
              <a:buNone/>
            </a:pPr>
            <a:r>
              <a:rPr lang="da-DK" sz="1200" dirty="0">
                <a:solidFill>
                  <a:srgbClr val="164B4F"/>
                </a:solidFill>
              </a:rPr>
              <a:t>Medicin bør </a:t>
            </a:r>
            <a:r>
              <a:rPr lang="da-DK" sz="1200" u="sng" dirty="0">
                <a:solidFill>
                  <a:srgbClr val="164B4F"/>
                </a:solidFill>
              </a:rPr>
              <a:t>ikke</a:t>
            </a:r>
            <a:r>
              <a:rPr lang="da-DK" sz="1200" dirty="0">
                <a:solidFill>
                  <a:srgbClr val="164B4F"/>
                </a:solidFill>
              </a:rPr>
              <a:t> anvendes til kræftrelaterede kognitive forandringer</a:t>
            </a:r>
          </a:p>
          <a:p>
            <a:endParaRPr lang="da-DK" dirty="0"/>
          </a:p>
          <a:p>
            <a:endParaRPr lang="da-DK" dirty="0"/>
          </a:p>
          <a:p>
            <a:endParaRPr lang="da-DK" dirty="0"/>
          </a:p>
          <a:p>
            <a:endParaRPr lang="da-DK" dirty="0"/>
          </a:p>
          <a:p>
            <a:r>
              <a:rPr lang="da-DK" dirty="0"/>
              <a:t>DMCG Kognitive vanskeligheder efter kræft- og kræftbehandling– Screening, vurdering og behandling 2025.</a:t>
            </a:r>
          </a:p>
          <a:p>
            <a:endParaRPr lang="da-DK" dirty="0"/>
          </a:p>
          <a:p>
            <a:r>
              <a:rPr lang="da-DK" b="1" dirty="0"/>
              <a:t>Formål: </a:t>
            </a:r>
          </a:p>
          <a:p>
            <a:r>
              <a:rPr lang="da-DK" b="0" dirty="0"/>
              <a:t>At</a:t>
            </a:r>
            <a:r>
              <a:rPr lang="da-DK" b="0" baseline="0" dirty="0"/>
              <a:t> informere om anbefalinger, der er til behandling af kognitive vanskeligheder </a:t>
            </a:r>
            <a:r>
              <a:rPr lang="da-DK" b="0" baseline="0" dirty="0" err="1"/>
              <a:t>mhp</a:t>
            </a:r>
            <a:r>
              <a:rPr lang="da-DK" b="0" baseline="0" dirty="0"/>
              <a:t> at de opnår viden og motivation til at søge de muligheder der er.</a:t>
            </a:r>
            <a:endParaRPr lang="da-DK" b="0" dirty="0"/>
          </a:p>
          <a:p>
            <a:endParaRPr lang="da-DK" b="1" dirty="0"/>
          </a:p>
          <a:p>
            <a:r>
              <a:rPr lang="da-DK" b="1" dirty="0"/>
              <a:t>Didaktik:</a:t>
            </a:r>
          </a:p>
          <a:p>
            <a:r>
              <a:rPr lang="da-DK" b="0" dirty="0"/>
              <a:t>Der findes disse</a:t>
            </a:r>
            <a:r>
              <a:rPr lang="da-DK" b="0" baseline="0" dirty="0"/>
              <a:t> anbefalinger til behandling af kognitive vanskeligheder efter kræft- og kræftbehandling. Anbefalingerne er lavet af DMCG –  Danske Multidisciplinære Cancer Grupper.</a:t>
            </a:r>
            <a:endParaRPr lang="da-DK" b="0" dirty="0"/>
          </a:p>
          <a:p>
            <a:endParaRPr lang="da-DK" b="1" dirty="0"/>
          </a:p>
          <a:p>
            <a:r>
              <a:rPr lang="da-DK" b="1" dirty="0"/>
              <a:t>Viden sundhedsprofessionelle:</a:t>
            </a:r>
          </a:p>
          <a:p>
            <a:r>
              <a:rPr lang="da-DK" b="0" dirty="0"/>
              <a:t>DMCG har lavet de kliniske retningslinjer på baggrund af eksisterende evidens og retningslinjer. Anbefalingerne bygger på systematiske </a:t>
            </a:r>
            <a:r>
              <a:rPr lang="da-DK" b="0" dirty="0" err="1"/>
              <a:t>rewiews</a:t>
            </a:r>
            <a:r>
              <a:rPr lang="da-DK" b="0" dirty="0"/>
              <a:t> og metaanalyser.</a:t>
            </a:r>
            <a:r>
              <a:rPr lang="da-DK" b="0" baseline="0" dirty="0"/>
              <a:t> </a:t>
            </a:r>
          </a:p>
          <a:p>
            <a:endParaRPr lang="da-DK" b="0" baseline="0" dirty="0"/>
          </a:p>
          <a:p>
            <a:r>
              <a:rPr lang="da-DK" b="0" dirty="0"/>
              <a:t>Typiske behandlere:</a:t>
            </a:r>
          </a:p>
          <a:p>
            <a:r>
              <a:rPr lang="da-DK" b="0" dirty="0"/>
              <a:t>	</a:t>
            </a:r>
            <a:r>
              <a:rPr lang="da-DK" b="1" dirty="0" err="1"/>
              <a:t>Psykoedukation</a:t>
            </a:r>
            <a:r>
              <a:rPr lang="da-DK" b="1" baseline="0" dirty="0"/>
              <a:t> </a:t>
            </a:r>
            <a:r>
              <a:rPr lang="da-DK" b="0" baseline="0" dirty="0"/>
              <a:t>– Sundhedsprofessionel med viden om kræftrelaterede kognitive vanskeligheder.</a:t>
            </a:r>
          </a:p>
          <a:p>
            <a:r>
              <a:rPr lang="da-DK" b="0" baseline="0" dirty="0"/>
              <a:t>	</a:t>
            </a:r>
            <a:r>
              <a:rPr lang="da-DK" b="1" baseline="0" dirty="0"/>
              <a:t>Fysisk aktivitet </a:t>
            </a:r>
            <a:r>
              <a:rPr lang="da-DK" b="0" baseline="0" dirty="0"/>
              <a:t>– Sundhedsprofessionelle med viden om træning og kræft.</a:t>
            </a:r>
          </a:p>
          <a:p>
            <a:r>
              <a:rPr lang="da-DK" b="0" baseline="0" dirty="0"/>
              <a:t>	</a:t>
            </a:r>
            <a:r>
              <a:rPr lang="da-DK" b="1" baseline="0" dirty="0"/>
              <a:t>Mindfulness</a:t>
            </a:r>
            <a:r>
              <a:rPr lang="da-DK" b="0" baseline="0" dirty="0"/>
              <a:t> – Instruktør med træning i mindfulness eller meditation, </a:t>
            </a:r>
            <a:r>
              <a:rPr lang="da-DK" b="0" baseline="0" dirty="0" err="1"/>
              <a:t>evt</a:t>
            </a:r>
            <a:r>
              <a:rPr lang="da-DK" b="0" baseline="0" dirty="0"/>
              <a:t> sundhedsprofessionel med relevant efteruddannelse.</a:t>
            </a:r>
            <a:endParaRPr lang="da-DK" b="0" dirty="0"/>
          </a:p>
        </p:txBody>
      </p:sp>
      <p:sp>
        <p:nvSpPr>
          <p:cNvPr id="4" name="Pladsholder til slidenummer 3"/>
          <p:cNvSpPr>
            <a:spLocks noGrp="1"/>
          </p:cNvSpPr>
          <p:nvPr>
            <p:ph type="sldNum" sz="quarter" idx="5"/>
          </p:nvPr>
        </p:nvSpPr>
        <p:spPr/>
        <p:txBody>
          <a:bodyPr/>
          <a:lstStyle/>
          <a:p>
            <a:fld id="{2E61351F-DBB1-4664-ADA9-83BC7CB8848D}" type="slidenum">
              <a:rPr lang="da-DK" smtClean="0"/>
              <a:pPr/>
              <a:t>33</a:t>
            </a:fld>
            <a:endParaRPr lang="da-DK" dirty="0"/>
          </a:p>
        </p:txBody>
      </p:sp>
    </p:spTree>
    <p:extLst>
      <p:ext uri="{BB962C8B-B14F-4D97-AF65-F5344CB8AC3E}">
        <p14:creationId xmlns:p14="http://schemas.microsoft.com/office/powerpoint/2010/main" val="1088905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ok at glemme tilgiv dig selv at det er svært</a:t>
            </a:r>
          </a:p>
          <a:p>
            <a:r>
              <a:rPr lang="da-DK" dirty="0"/>
              <a:t>Tal med familien/venner herom, de kan ikke se det på dig</a:t>
            </a:r>
          </a:p>
        </p:txBody>
      </p:sp>
      <p:sp>
        <p:nvSpPr>
          <p:cNvPr id="4" name="Pladsholder til slidenummer 3"/>
          <p:cNvSpPr>
            <a:spLocks noGrp="1"/>
          </p:cNvSpPr>
          <p:nvPr>
            <p:ph type="sldNum" sz="quarter" idx="10"/>
          </p:nvPr>
        </p:nvSpPr>
        <p:spPr/>
        <p:txBody>
          <a:bodyPr/>
          <a:lstStyle/>
          <a:p>
            <a:fld id="{236FBEDB-93C7-42AA-82B3-E363B2A6BB02}" type="slidenum">
              <a:rPr lang="da-DK" smtClean="0"/>
              <a:pPr/>
              <a:t>34</a:t>
            </a:fld>
            <a:endParaRPr lang="da-DK"/>
          </a:p>
        </p:txBody>
      </p:sp>
    </p:spTree>
    <p:extLst>
      <p:ext uri="{BB962C8B-B14F-4D97-AF65-F5344CB8AC3E}">
        <p14:creationId xmlns:p14="http://schemas.microsoft.com/office/powerpoint/2010/main" val="1818037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b="0" dirty="0"/>
              <a:t>At præsentere video og udlevere</a:t>
            </a:r>
            <a:r>
              <a:rPr lang="da-DK" b="0" baseline="0" dirty="0"/>
              <a:t> redskabsark, så den enkelte kan bruge det derhjemme til at afhjælpe koncentration- og hukommelsesbesvær.</a:t>
            </a:r>
            <a:endParaRPr lang="da-DK" b="0" dirty="0"/>
          </a:p>
          <a:p>
            <a:endParaRPr lang="da-DK" b="1" dirty="0"/>
          </a:p>
          <a:p>
            <a:r>
              <a:rPr lang="da-DK" b="1" dirty="0"/>
              <a:t>DIDAKTIK:</a:t>
            </a:r>
            <a:br>
              <a:rPr lang="da-DK" dirty="0"/>
            </a:br>
            <a:endParaRPr lang="da-DK" dirty="0"/>
          </a:p>
          <a:p>
            <a:r>
              <a:rPr lang="da-DK" dirty="0"/>
              <a:t>1) Se video og redskabsark udleveres</a:t>
            </a:r>
          </a:p>
          <a:p>
            <a:r>
              <a:rPr lang="da-DK" dirty="0"/>
              <a:t>2) GODE RÅD TIL AT GIV DIN HJERNE DE BEDSTE BETINGELSER© </a:t>
            </a:r>
          </a:p>
          <a:p>
            <a:r>
              <a:rPr lang="da-DK" dirty="0"/>
              <a:t>Af Cand.psych., Ph.d., Malene Flensborg </a:t>
            </a:r>
            <a:r>
              <a:rPr lang="da-DK" dirty="0" err="1"/>
              <a:t>Damholdt</a:t>
            </a:r>
            <a:r>
              <a:rPr lang="da-DK" dirty="0"/>
              <a:t> &amp; Cand.psych., Ph.d., Ali </a:t>
            </a:r>
            <a:r>
              <a:rPr lang="da-DK" dirty="0" err="1"/>
              <a:t>Amidi</a:t>
            </a:r>
            <a:r>
              <a:rPr lang="da-DK" dirty="0"/>
              <a:t> udleveres </a:t>
            </a:r>
            <a:r>
              <a:rPr lang="da-DK" dirty="0">
                <a:hlinkClick r:id="rId3"/>
              </a:rPr>
              <a:t>DBObladet-Kemohjerne-nr.-53.pdf</a:t>
            </a:r>
            <a:endParaRPr lang="da-DK" dirty="0"/>
          </a:p>
          <a:p>
            <a:endParaRPr lang="da-DK" dirty="0"/>
          </a:p>
          <a:p>
            <a:pPr defTabSz="912935">
              <a:defRPr/>
            </a:pPr>
            <a:r>
              <a:rPr lang="da-DK" dirty="0"/>
              <a:t>Evt. bede dem reflektere over: </a:t>
            </a:r>
            <a:r>
              <a:rPr lang="da-DK" i="1" dirty="0"/>
              <a:t>hvornår problemerne typisk opstår? </a:t>
            </a:r>
            <a:r>
              <a:rPr lang="da-DK" dirty="0"/>
              <a:t> </a:t>
            </a:r>
          </a:p>
          <a:p>
            <a:pPr defTabSz="912935">
              <a:defRPr/>
            </a:pPr>
            <a:r>
              <a:rPr lang="da-DK" dirty="0"/>
              <a:t>Ved at reflektere over hvornår problemerne opstår, får de muligheden for at gøre tiltag til at forebygge, at der sker en af forværring af deres koncentration og hukommelsesbesvær.</a:t>
            </a:r>
          </a:p>
          <a:p>
            <a:endParaRPr lang="da-DK" dirty="0"/>
          </a:p>
          <a:p>
            <a:endParaRPr lang="da-DK" b="1" dirty="0"/>
          </a:p>
          <a:p>
            <a:r>
              <a:rPr lang="da-DK" b="1" dirty="0"/>
              <a:t>VIDEN SUNDHEDSPROFESIONELLE: </a:t>
            </a:r>
            <a:r>
              <a:rPr lang="da-DK" b="1" u="none" dirty="0"/>
              <a:t>FORMÅL:</a:t>
            </a:r>
          </a:p>
          <a:p>
            <a:r>
              <a:rPr lang="da-DK" b="0" u="none" dirty="0"/>
              <a:t>Handlemuligheder til </a:t>
            </a:r>
            <a:r>
              <a:rPr lang="da-DK" b="0" u="none" baseline="0" dirty="0"/>
              <a:t>hvad de selv kan gøre og hvordan netværket kan støtte.</a:t>
            </a:r>
            <a:endParaRPr lang="da-DK" b="0" u="none" dirty="0"/>
          </a:p>
          <a:p>
            <a:endParaRPr lang="da-DK" b="1" u="none" dirty="0"/>
          </a:p>
          <a:p>
            <a:r>
              <a:rPr lang="da-DK" b="1" u="none" dirty="0"/>
              <a:t>VIDEN TIL SUNDHEDSPROFESSIONELLE:</a:t>
            </a:r>
          </a:p>
          <a:p>
            <a:endParaRPr lang="da-DK" b="1" u="none" dirty="0"/>
          </a:p>
          <a:p>
            <a:r>
              <a:rPr lang="da-DK" b="0" u="sng" dirty="0"/>
              <a:t>Hvad kan omgivelserne gøre: </a:t>
            </a:r>
          </a:p>
          <a:p>
            <a:pPr marL="171176" indent="-171176">
              <a:buFont typeface="Arial" panose="020B0604020202020204" pitchFamily="34" charset="0"/>
              <a:buChar char="•"/>
            </a:pPr>
            <a:r>
              <a:rPr lang="da-DK" dirty="0"/>
              <a:t>Begræns informationsmængden</a:t>
            </a:r>
          </a:p>
          <a:p>
            <a:pPr marL="171176" indent="-171176">
              <a:buFont typeface="Arial" panose="020B0604020202020204" pitchFamily="34" charset="0"/>
              <a:buChar char="•"/>
            </a:pPr>
            <a:r>
              <a:rPr lang="da-DK" dirty="0"/>
              <a:t>Tilpas samtalens form og indhold</a:t>
            </a:r>
          </a:p>
          <a:p>
            <a:pPr marL="171176" indent="-171176">
              <a:buFont typeface="Arial" panose="020B0604020202020204" pitchFamily="34" charset="0"/>
              <a:buChar char="•"/>
            </a:pPr>
            <a:r>
              <a:rPr lang="da-DK" dirty="0"/>
              <a:t>Styrke motivationen ved at inddrage personens egne erfaringer, eksempler, refleksioner</a:t>
            </a:r>
          </a:p>
          <a:p>
            <a:pPr marL="171176" indent="-171176">
              <a:buFont typeface="Arial" panose="020B0604020202020204" pitchFamily="34" charset="0"/>
              <a:buChar char="•"/>
            </a:pPr>
            <a:r>
              <a:rPr lang="da-DK" dirty="0"/>
              <a:t>Holde pauser</a:t>
            </a:r>
          </a:p>
          <a:p>
            <a:pPr marL="171176" indent="-171176">
              <a:buFont typeface="Arial" panose="020B0604020202020204" pitchFamily="34" charset="0"/>
              <a:buChar char="•"/>
            </a:pPr>
            <a:r>
              <a:rPr lang="da-DK" dirty="0"/>
              <a:t>Støtte hukommelsen med visuelle illustrationer, skriftlig information og gentagelser</a:t>
            </a:r>
          </a:p>
          <a:p>
            <a:pPr marL="171176" indent="-171176">
              <a:buFont typeface="Arial" panose="020B0604020202020204" pitchFamily="34" charset="0"/>
              <a:buChar char="•"/>
            </a:pPr>
            <a:r>
              <a:rPr lang="da-DK" dirty="0"/>
              <a:t>Være opmærksom på forstyrrelser i lokalet (afbrydelser, telefon, tv lyde, støj)</a:t>
            </a:r>
          </a:p>
          <a:p>
            <a:endParaRPr lang="da-DK" b="1" dirty="0"/>
          </a:p>
          <a:p>
            <a:endParaRPr lang="da-DK" b="1" dirty="0">
              <a:hlinkClick r:id="rId4"/>
            </a:endParaRPr>
          </a:p>
          <a:p>
            <a:r>
              <a:rPr lang="da-DK" dirty="0">
                <a:hlinkClick r:id="rId4"/>
              </a:rPr>
              <a:t>Microsoft Word - Gode råd.docx (senfoelger.dk)</a:t>
            </a:r>
            <a:endParaRPr lang="da-DK" dirty="0"/>
          </a:p>
          <a:p>
            <a:r>
              <a:rPr lang="da-DK" dirty="0">
                <a:hlinkClick r:id="rId5"/>
              </a:rPr>
              <a:t>Forside - Senfølgerforeningen (senfoelger.dk)</a:t>
            </a:r>
            <a:endParaRPr lang="da-DK" dirty="0"/>
          </a:p>
          <a:p>
            <a:r>
              <a:rPr lang="da-DK" dirty="0">
                <a:hlinkClick r:id="rId6"/>
              </a:rPr>
              <a:t>Dit liv kursus - Kræftens Bekæmpelse (cancer.dk)</a:t>
            </a:r>
            <a:endParaRPr lang="da-DK" dirty="0"/>
          </a:p>
          <a:p>
            <a:r>
              <a:rPr lang="da-DK" dirty="0">
                <a:hlinkClick r:id="rId7"/>
              </a:rPr>
              <a:t>Hvad kan du selv gøre - Kræftens Bekæmpelse (cancer.dk)</a:t>
            </a:r>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2E61351F-DBB1-4664-ADA9-83BC7CB8848D}" type="slidenum">
              <a:rPr lang="da-DK" smtClean="0"/>
              <a:pPr/>
              <a:t>35</a:t>
            </a:fld>
            <a:endParaRPr lang="da-DK"/>
          </a:p>
        </p:txBody>
      </p:sp>
    </p:spTree>
    <p:extLst>
      <p:ext uri="{BB962C8B-B14F-4D97-AF65-F5344CB8AC3E}">
        <p14:creationId xmlns:p14="http://schemas.microsoft.com/office/powerpoint/2010/main" val="280287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b="0" dirty="0"/>
              <a:t>At få deltagerne til at reflektere over, om de i forvejen forsøger at gøre ting, der kan afhjælpe deres hukommelses- og koncentrationsbesvær.</a:t>
            </a:r>
          </a:p>
          <a:p>
            <a:r>
              <a:rPr lang="da-DK" b="0" dirty="0"/>
              <a:t>At få deltageren til at erfaringsudveksle med hinanden.</a:t>
            </a:r>
          </a:p>
          <a:p>
            <a:endParaRPr lang="da-DK" b="0" dirty="0"/>
          </a:p>
          <a:p>
            <a:r>
              <a:rPr lang="da-DK" b="1" dirty="0"/>
              <a:t>DIDAKTIK</a:t>
            </a:r>
            <a:r>
              <a:rPr lang="da-DK" dirty="0"/>
              <a:t>:</a:t>
            </a:r>
          </a:p>
          <a:p>
            <a:endParaRPr lang="da-DK" i="0" dirty="0"/>
          </a:p>
          <a:p>
            <a:r>
              <a:rPr lang="da-DK" i="0" dirty="0"/>
              <a:t>Stil spørgsmålet og samle op i plenum, så de kan dele de gode erfaringer med hinanden.</a:t>
            </a:r>
          </a:p>
          <a:p>
            <a:endParaRPr lang="da-DK" i="1" dirty="0"/>
          </a:p>
          <a:p>
            <a:r>
              <a:rPr lang="da-DK" dirty="0"/>
              <a:t>Evt. planlægge en konkret handling (Engageret handling med afsæt i </a:t>
            </a:r>
            <a:r>
              <a:rPr lang="da-DK" dirty="0" err="1"/>
              <a:t>Acceptance</a:t>
            </a:r>
            <a:r>
              <a:rPr lang="da-DK" dirty="0"/>
              <a:t> and </a:t>
            </a:r>
            <a:r>
              <a:rPr lang="da-DK" dirty="0" err="1"/>
              <a:t>Commitment</a:t>
            </a:r>
            <a:r>
              <a:rPr lang="da-DK" dirty="0"/>
              <a:t> </a:t>
            </a:r>
            <a:r>
              <a:rPr lang="da-DK" dirty="0" err="1"/>
              <a:t>Therapy</a:t>
            </a:r>
            <a:r>
              <a:rPr lang="da-DK" dirty="0"/>
              <a:t>) </a:t>
            </a:r>
            <a:r>
              <a:rPr lang="da-DK" sz="1800" dirty="0">
                <a:solidFill>
                  <a:srgbClr val="2E2E2E"/>
                </a:solidFill>
                <a:highlight>
                  <a:srgbClr val="F5F5F5"/>
                </a:highlight>
                <a:latin typeface="Arial" panose="020B0604020202020204" pitchFamily="34" charset="0"/>
              </a:rPr>
              <a:t>Kilde</a:t>
            </a:r>
            <a:r>
              <a:rPr lang="da-DK" sz="1800" b="1" dirty="0">
                <a:solidFill>
                  <a:srgbClr val="2E2E2E"/>
                </a:solidFill>
                <a:highlight>
                  <a:srgbClr val="F5F5F5"/>
                </a:highlight>
                <a:latin typeface="Arial" panose="020B0604020202020204" pitchFamily="34" charset="0"/>
              </a:rPr>
              <a:t>: </a:t>
            </a:r>
            <a:r>
              <a:rPr lang="da-DK" sz="1800" dirty="0">
                <a:solidFill>
                  <a:srgbClr val="2E2E2E"/>
                </a:solidFill>
                <a:highlight>
                  <a:srgbClr val="F5F5F5"/>
                </a:highlight>
                <a:latin typeface="Arial" panose="020B0604020202020204" pitchFamily="34" charset="0"/>
              </a:rPr>
              <a:t>Harris, </a:t>
            </a:r>
            <a:r>
              <a:rPr lang="da-DK" sz="1800" dirty="0" err="1">
                <a:solidFill>
                  <a:srgbClr val="2E2E2E"/>
                </a:solidFill>
                <a:highlight>
                  <a:srgbClr val="F5F5F5"/>
                </a:highlight>
                <a:latin typeface="Arial" panose="020B0604020202020204" pitchFamily="34" charset="0"/>
              </a:rPr>
              <a:t>Russ</a:t>
            </a:r>
            <a:r>
              <a:rPr lang="da-DK" sz="1800" dirty="0">
                <a:solidFill>
                  <a:srgbClr val="2E2E2E"/>
                </a:solidFill>
                <a:highlight>
                  <a:srgbClr val="F5F5F5"/>
                </a:highlight>
                <a:latin typeface="Arial" panose="020B0604020202020204" pitchFamily="34" charset="0"/>
              </a:rPr>
              <a:t> (2014): Lykkefælden – stop kampen lev livet. Dansk Psykologisk forlag.</a:t>
            </a:r>
            <a:endParaRPr lang="da-DK" i="0" u="none" dirty="0"/>
          </a:p>
          <a:p>
            <a:endParaRPr lang="da-DK" dirty="0"/>
          </a:p>
          <a:p>
            <a:r>
              <a:rPr lang="da-DK" i="1" u="none" dirty="0"/>
              <a:t>1. Hvad vil du gøre fremadrettet ift. koncentration og hukommelses besvær?</a:t>
            </a:r>
          </a:p>
          <a:p>
            <a:r>
              <a:rPr lang="da-DK" i="1" u="none" dirty="0"/>
              <a:t>2. Beskriv dit overordnede mål for de næste 3 måneder - ud fra hvad du vil ændre.</a:t>
            </a:r>
          </a:p>
          <a:p>
            <a:r>
              <a:rPr lang="da-DK" i="1" u="none" dirty="0"/>
              <a:t>3. Beskriv hvad du vil gøre i den kommende uge ud fra hjælpespørgsmålene: </a:t>
            </a:r>
          </a:p>
          <a:p>
            <a:pPr marL="171176" indent="-171176">
              <a:buFont typeface="Arial" panose="020B0604020202020204" pitchFamily="34" charset="0"/>
              <a:buChar char="•"/>
            </a:pPr>
            <a:r>
              <a:rPr lang="da-DK" i="1" dirty="0"/>
              <a:t>Hvad vil jeg gøre?</a:t>
            </a:r>
          </a:p>
          <a:p>
            <a:pPr marL="171176" indent="-171176">
              <a:buFont typeface="Arial" panose="020B0604020202020204" pitchFamily="34" charset="0"/>
              <a:buChar char="•"/>
            </a:pPr>
            <a:r>
              <a:rPr lang="da-DK" i="1" dirty="0"/>
              <a:t>Hvornår vil jeg gøre det?</a:t>
            </a:r>
          </a:p>
          <a:p>
            <a:pPr marL="171176" indent="-171176">
              <a:buFont typeface="Arial" panose="020B0604020202020204" pitchFamily="34" charset="0"/>
              <a:buChar char="•"/>
            </a:pPr>
            <a:r>
              <a:rPr lang="da-DK" i="1" dirty="0"/>
              <a:t>Hvor vil jeg gøre det?</a:t>
            </a:r>
          </a:p>
          <a:p>
            <a:pPr marL="171176" indent="-171176">
              <a:buFont typeface="Arial" panose="020B0604020202020204" pitchFamily="34" charset="0"/>
              <a:buChar char="•"/>
            </a:pPr>
            <a:r>
              <a:rPr lang="da-DK" i="1" dirty="0"/>
              <a:t>Hvor ofte vil jeg gøre det?</a:t>
            </a:r>
          </a:p>
          <a:p>
            <a:pPr marL="171176" indent="-171176">
              <a:buFont typeface="Arial" panose="020B0604020202020204" pitchFamily="34" charset="0"/>
              <a:buChar char="•"/>
            </a:pPr>
            <a:r>
              <a:rPr lang="da-DK" i="1" dirty="0"/>
              <a:t>Hvem kan støtte dig i at gøre det?</a:t>
            </a:r>
          </a:p>
          <a:p>
            <a:endParaRPr lang="da-DK" dirty="0"/>
          </a:p>
        </p:txBody>
      </p:sp>
      <p:sp>
        <p:nvSpPr>
          <p:cNvPr id="4" name="Pladsholder til slidenummer 3"/>
          <p:cNvSpPr>
            <a:spLocks noGrp="1"/>
          </p:cNvSpPr>
          <p:nvPr>
            <p:ph type="sldNum" sz="quarter" idx="10"/>
          </p:nvPr>
        </p:nvSpPr>
        <p:spPr/>
        <p:txBody>
          <a:bodyPr/>
          <a:lstStyle/>
          <a:p>
            <a:fld id="{2E61351F-DBB1-4664-ADA9-83BC7CB8848D}" type="slidenum">
              <a:rPr lang="da-DK" smtClean="0"/>
              <a:pPr/>
              <a:t>36</a:t>
            </a:fld>
            <a:endParaRPr lang="da-DK"/>
          </a:p>
        </p:txBody>
      </p:sp>
    </p:spTree>
    <p:extLst>
      <p:ext uri="{BB962C8B-B14F-4D97-AF65-F5344CB8AC3E}">
        <p14:creationId xmlns:p14="http://schemas.microsoft.com/office/powerpoint/2010/main" val="1405702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FORMÅL:</a:t>
            </a:r>
          </a:p>
          <a:p>
            <a:r>
              <a:rPr lang="da-DK" b="0" i="0" dirty="0"/>
              <a:t>At få deltagerne til at reflektere over hvad de tager med sig fra undervisningen.</a:t>
            </a:r>
          </a:p>
          <a:p>
            <a:endParaRPr lang="da-DK" b="1" i="0" dirty="0"/>
          </a:p>
          <a:p>
            <a:r>
              <a:rPr lang="da-DK" b="1" i="0" dirty="0"/>
              <a:t>DIDAKTIK</a:t>
            </a:r>
            <a:r>
              <a:rPr lang="da-DK" i="1" dirty="0"/>
              <a:t> </a:t>
            </a:r>
          </a:p>
          <a:p>
            <a:endParaRPr lang="da-DK" i="1" dirty="0"/>
          </a:p>
          <a:p>
            <a:r>
              <a:rPr lang="da-DK" i="1" dirty="0"/>
              <a:t>Skriv ned hvad det vigtigste er som du tager med fra i dag. </a:t>
            </a:r>
          </a:p>
          <a:p>
            <a:r>
              <a:rPr lang="da-DK" i="0" dirty="0"/>
              <a:t>‘Take Home Message’ (5 min)</a:t>
            </a:r>
          </a:p>
          <a:p>
            <a:endParaRPr lang="da-DK" i="1" dirty="0"/>
          </a:p>
          <a:p>
            <a:r>
              <a:rPr lang="da-DK" i="1" dirty="0"/>
              <a:t>Afsluttende runde, få ord fra hver</a:t>
            </a:r>
            <a:r>
              <a:rPr lang="da-DK" dirty="0"/>
              <a:t>.</a:t>
            </a:r>
          </a:p>
          <a:p>
            <a:endParaRPr lang="da-DK" dirty="0"/>
          </a:p>
          <a:p>
            <a:r>
              <a:rPr lang="da-DK" dirty="0"/>
              <a:t>Evt. afslutte med Sindsro bønnen.</a:t>
            </a:r>
          </a:p>
          <a:p>
            <a:endParaRPr lang="da-DK" dirty="0"/>
          </a:p>
          <a:p>
            <a:endParaRPr lang="da-DK" dirty="0"/>
          </a:p>
          <a:p>
            <a:r>
              <a:rPr lang="da-DK" b="1" dirty="0"/>
              <a:t>VIDEN TIL SUNDHEDSPROFESSIONELLE:</a:t>
            </a:r>
          </a:p>
          <a:p>
            <a:pPr defTabSz="912935">
              <a:defRPr/>
            </a:pPr>
            <a:r>
              <a:rPr lang="da-DK" sz="1800" dirty="0">
                <a:solidFill>
                  <a:srgbClr val="1F497D"/>
                </a:solidFill>
                <a:latin typeface="Calibri" panose="020F0502020204030204" pitchFamily="34" charset="0"/>
                <a:ea typeface="Calibri" panose="020F0502020204030204" pitchFamily="34" charset="0"/>
              </a:rPr>
              <a:t>Varighed af kognitive gener: ”forskning i langtidsprognosen for kognitiv reduktion efter kræft og kræftbehandling er sparsom, men samlet set peger undersøgelserne på, at kognitiv reduktion kan være til stede mange år efter den afsluttende behandling, men at størstedelen tilpasser sig et ændret kognitivt niveau over tid. Der savnes fortsat viden om langtidsprognosen. </a:t>
            </a:r>
          </a:p>
          <a:p>
            <a:pPr defTabSz="912935">
              <a:defRPr/>
            </a:pPr>
            <a:r>
              <a:rPr lang="da-DK" sz="1800" dirty="0"/>
              <a:t>(Kilde: Liv og kræft 2020 s.94.)</a:t>
            </a:r>
          </a:p>
          <a:p>
            <a:pPr defTabSz="912935">
              <a:defRPr/>
            </a:pPr>
            <a:endParaRPr lang="da-DK" sz="1800" dirty="0">
              <a:latin typeface="Calibri" panose="020F0502020204030204" pitchFamily="34" charset="0"/>
              <a:ea typeface="Calibri" panose="020F0502020204030204" pitchFamily="34" charset="0"/>
            </a:endParaRPr>
          </a:p>
          <a:p>
            <a:endParaRPr lang="da-DK" dirty="0"/>
          </a:p>
          <a:p>
            <a:endParaRPr lang="da-DK" dirty="0"/>
          </a:p>
        </p:txBody>
      </p:sp>
      <p:sp>
        <p:nvSpPr>
          <p:cNvPr id="4" name="Pladsholder til slidenummer 3"/>
          <p:cNvSpPr>
            <a:spLocks noGrp="1"/>
          </p:cNvSpPr>
          <p:nvPr>
            <p:ph type="sldNum" sz="quarter" idx="10"/>
          </p:nvPr>
        </p:nvSpPr>
        <p:spPr/>
        <p:txBody>
          <a:bodyPr/>
          <a:lstStyle/>
          <a:p>
            <a:fld id="{2E61351F-DBB1-4664-ADA9-83BC7CB8848D}" type="slidenum">
              <a:rPr lang="da-DK" smtClean="0"/>
              <a:pPr/>
              <a:t>37</a:t>
            </a:fld>
            <a:endParaRPr lang="da-DK"/>
          </a:p>
        </p:txBody>
      </p:sp>
    </p:spTree>
    <p:extLst>
      <p:ext uri="{BB962C8B-B14F-4D97-AF65-F5344CB8AC3E}">
        <p14:creationId xmlns:p14="http://schemas.microsoft.com/office/powerpoint/2010/main" val="652086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Vigtigt hold tiden, gerne slut lidt før, det bevarer energien høj</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5421C-768F-4257-A877-DF2AE64F2743}"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82412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1E0CC-7F27-154D-ED7E-845422F1C5C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9CAE0C7-C14F-9995-2C59-5795020B4AF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AB2F73C-1A32-F137-A264-719470016875}"/>
              </a:ext>
            </a:extLst>
          </p:cNvPr>
          <p:cNvSpPr>
            <a:spLocks noGrp="1"/>
          </p:cNvSpPr>
          <p:nvPr>
            <p:ph type="body" idx="1"/>
          </p:nvPr>
        </p:nvSpPr>
        <p:spPr/>
        <p:txBody>
          <a:bodyPr/>
          <a:lstStyle/>
          <a:p>
            <a:r>
              <a:rPr lang="da-DK" b="1" dirty="0"/>
              <a:t>Formål:</a:t>
            </a:r>
          </a:p>
          <a:p>
            <a:r>
              <a:rPr lang="da-DK" dirty="0"/>
              <a:t>Hvor</a:t>
            </a:r>
            <a:r>
              <a:rPr lang="da-DK" baseline="0" dirty="0"/>
              <a:t> kan de få hjælp</a:t>
            </a:r>
            <a:endParaRPr lang="da-DK" dirty="0"/>
          </a:p>
          <a:p>
            <a:endParaRPr lang="da-DK" dirty="0"/>
          </a:p>
          <a:p>
            <a:endParaRPr lang="da-DK" dirty="0"/>
          </a:p>
          <a:p>
            <a:endParaRPr lang="da-DK" dirty="0"/>
          </a:p>
          <a:p>
            <a:endParaRPr lang="da-DK" dirty="0"/>
          </a:p>
          <a:p>
            <a:r>
              <a:rPr lang="da-DK" dirty="0"/>
              <a:t>Er der nogen af jer der har fået hjælp et sted fra?</a:t>
            </a:r>
          </a:p>
          <a:p>
            <a:r>
              <a:rPr lang="da-DK" dirty="0" err="1"/>
              <a:t>https</a:t>
            </a:r>
            <a:r>
              <a:rPr lang="da-DK" dirty="0"/>
              <a:t>://</a:t>
            </a:r>
            <a:r>
              <a:rPr lang="da-DK" dirty="0" err="1"/>
              <a:t>www.cancer.dk</a:t>
            </a:r>
            <a:r>
              <a:rPr lang="da-DK" dirty="0"/>
              <a:t>/</a:t>
            </a:r>
            <a:r>
              <a:rPr lang="da-DK" dirty="0" err="1"/>
              <a:t>hjaelp</a:t>
            </a:r>
            <a:r>
              <a:rPr lang="da-DK" dirty="0"/>
              <a:t>-viden/</a:t>
            </a:r>
            <a:r>
              <a:rPr lang="da-DK" dirty="0" err="1"/>
              <a:t>raadgivning</a:t>
            </a:r>
            <a:r>
              <a:rPr lang="da-DK" dirty="0"/>
              <a:t>/digitale-samtalegrupper/</a:t>
            </a:r>
          </a:p>
          <a:p>
            <a:r>
              <a:rPr lang="da-DK" dirty="0" err="1"/>
              <a:t>https</a:t>
            </a:r>
            <a:r>
              <a:rPr lang="da-DK" dirty="0"/>
              <a:t>://</a:t>
            </a:r>
            <a:r>
              <a:rPr lang="da-DK" dirty="0" err="1"/>
              <a:t>www.cancer.dk</a:t>
            </a:r>
            <a:r>
              <a:rPr lang="da-DK" dirty="0"/>
              <a:t>/</a:t>
            </a:r>
            <a:r>
              <a:rPr lang="da-DK" dirty="0" err="1"/>
              <a:t>hjaelp</a:t>
            </a:r>
            <a:r>
              <a:rPr lang="da-DK" dirty="0"/>
              <a:t>-viden/hvis-du-har-</a:t>
            </a:r>
            <a:r>
              <a:rPr lang="da-DK" dirty="0" err="1"/>
              <a:t>kraeft</a:t>
            </a:r>
            <a:r>
              <a:rPr lang="da-DK" dirty="0"/>
              <a:t>/psykiske-reaktioner/angst/</a:t>
            </a:r>
          </a:p>
          <a:p>
            <a:r>
              <a:rPr lang="da-DK" dirty="0" err="1"/>
              <a:t>https</a:t>
            </a:r>
            <a:r>
              <a:rPr lang="da-DK" dirty="0"/>
              <a:t>://</a:t>
            </a:r>
            <a:r>
              <a:rPr lang="da-DK" dirty="0" err="1"/>
              <a:t>www.senfoelger.dk</a:t>
            </a:r>
            <a:r>
              <a:rPr lang="da-DK" dirty="0"/>
              <a:t>/</a:t>
            </a:r>
          </a:p>
          <a:p>
            <a:endParaRPr lang="da-DK" dirty="0"/>
          </a:p>
        </p:txBody>
      </p:sp>
      <p:sp>
        <p:nvSpPr>
          <p:cNvPr id="4" name="Pladsholder til slidenummer 3">
            <a:extLst>
              <a:ext uri="{FF2B5EF4-FFF2-40B4-BE49-F238E27FC236}">
                <a16:creationId xmlns:a16="http://schemas.microsoft.com/office/drawing/2014/main" id="{1A2C9FD4-61E4-F03D-788F-0EFFEFFD2CD2}"/>
              </a:ext>
            </a:extLst>
          </p:cNvPr>
          <p:cNvSpPr>
            <a:spLocks noGrp="1"/>
          </p:cNvSpPr>
          <p:nvPr>
            <p:ph type="sldNum" sz="quarter" idx="10"/>
          </p:nvPr>
        </p:nvSpPr>
        <p:spPr/>
        <p:txBody>
          <a:bodyPr/>
          <a:lstStyle/>
          <a:p>
            <a:fld id="{AEF5421C-768F-4257-A877-DF2AE64F2743}" type="slidenum">
              <a:rPr lang="da-DK" smtClean="0"/>
              <a:t>39</a:t>
            </a:fld>
            <a:endParaRPr lang="da-DK"/>
          </a:p>
        </p:txBody>
      </p:sp>
    </p:spTree>
    <p:extLst>
      <p:ext uri="{BB962C8B-B14F-4D97-AF65-F5344CB8AC3E}">
        <p14:creationId xmlns:p14="http://schemas.microsoft.com/office/powerpoint/2010/main" val="1108095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u="sng"/>
              <a:t>FORMÅL:</a:t>
            </a:r>
          </a:p>
          <a:p>
            <a:r>
              <a:rPr lang="da-DK" b="0" u="none"/>
              <a:t>Afslutningsvis takke for deres</a:t>
            </a:r>
            <a:r>
              <a:rPr lang="da-DK" b="0" u="none" baseline="0"/>
              <a:t> deltagelse og at dele med hinanden. Samle op med links på hvor de kan søge hjælp.</a:t>
            </a:r>
            <a:endParaRPr lang="da-DK" b="0" u="none"/>
          </a:p>
          <a:p>
            <a:endParaRPr lang="da-DK" b="1" u="sng"/>
          </a:p>
          <a:p>
            <a:r>
              <a:rPr lang="da-DK" b="1" u="sng"/>
              <a:t>DIDAKTIK:</a:t>
            </a:r>
          </a:p>
          <a:p>
            <a:endParaRPr lang="da-DK" b="1" u="sng"/>
          </a:p>
          <a:p>
            <a:r>
              <a:rPr lang="da-DK" i="1"/>
              <a:t>Tal med din læge om dine senfølger. Du kan også hente viden her vha. disse links.</a:t>
            </a:r>
          </a:p>
          <a:p>
            <a:r>
              <a:rPr lang="da-DK" i="1"/>
              <a:t>Er der noget der fylder fra i dag, så kom og tal med underviser eller en anden sundhedsprofessionel.</a:t>
            </a:r>
          </a:p>
          <a:p>
            <a:endParaRPr lang="da-DK"/>
          </a:p>
          <a:p>
            <a:endParaRPr lang="da-DK"/>
          </a:p>
        </p:txBody>
      </p:sp>
      <p:sp>
        <p:nvSpPr>
          <p:cNvPr id="4" name="Pladsholder til slidenummer 3"/>
          <p:cNvSpPr>
            <a:spLocks noGrp="1"/>
          </p:cNvSpPr>
          <p:nvPr>
            <p:ph type="sldNum" sz="quarter" idx="5"/>
          </p:nvPr>
        </p:nvSpPr>
        <p:spPr/>
        <p:txBody>
          <a:bodyPr/>
          <a:lstStyle/>
          <a:p>
            <a:fld id="{2E61351F-DBB1-4664-ADA9-83BC7CB8848D}" type="slidenum">
              <a:rPr lang="da-DK" smtClean="0"/>
              <a:pPr/>
              <a:t>40</a:t>
            </a:fld>
            <a:endParaRPr lang="da-DK"/>
          </a:p>
        </p:txBody>
      </p:sp>
    </p:spTree>
    <p:extLst>
      <p:ext uri="{BB962C8B-B14F-4D97-AF65-F5344CB8AC3E}">
        <p14:creationId xmlns:p14="http://schemas.microsoft.com/office/powerpoint/2010/main" val="1979286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dirty="0"/>
              <a:t>I oplægget</a:t>
            </a:r>
            <a:r>
              <a:rPr lang="da-DK" baseline="0" dirty="0"/>
              <a:t> omkring </a:t>
            </a:r>
            <a:r>
              <a:rPr lang="da-DK" baseline="0" dirty="0" err="1"/>
              <a:t>Fatique</a:t>
            </a:r>
            <a:r>
              <a:rPr lang="da-DK" baseline="0" dirty="0"/>
              <a:t> </a:t>
            </a:r>
            <a:r>
              <a:rPr lang="da-DK" baseline="0" dirty="0" err="1"/>
              <a:t>briuger</a:t>
            </a:r>
            <a:r>
              <a:rPr lang="da-DK" baseline="0" dirty="0"/>
              <a:t> vi ordet træthed, eller kræftrelateret </a:t>
            </a:r>
            <a:r>
              <a:rPr lang="da-DK" baseline="0" dirty="0" err="1"/>
              <a:t>træthed,for</a:t>
            </a:r>
            <a:r>
              <a:rPr lang="da-DK" baseline="0" dirty="0"/>
              <a:t> ikke at få for mange fremmedord ind vi er godt klar over at vi som professionelle skelner mellem træthed og </a:t>
            </a:r>
            <a:r>
              <a:rPr lang="da-DK" baseline="0" dirty="0" err="1"/>
              <a:t>fatique</a:t>
            </a:r>
            <a:endParaRPr lang="da-DK" dirty="0"/>
          </a:p>
          <a:p>
            <a:r>
              <a:rPr lang="da-DK" b="1" dirty="0" err="1"/>
              <a:t>Baggrundsviden</a:t>
            </a:r>
            <a:r>
              <a:rPr lang="da-DK" dirty="0" err="1"/>
              <a:t>:</a:t>
            </a:r>
            <a:r>
              <a:rPr lang="da-DK" dirty="0" err="1">
                <a:hlinkClick r:id="rId3"/>
              </a:rPr>
              <a:t>Træthed</a:t>
            </a:r>
            <a:r>
              <a:rPr lang="da-DK" dirty="0">
                <a:hlinkClick r:id="rId3"/>
              </a:rPr>
              <a:t> - Sundhed - Region Midtjylland (rm.dk)</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linkClick r:id="rId4"/>
              </a:rPr>
              <a:t>Kræftrelateret træthed - DMCG - Danske Multidisciplinære Cancer Grupper</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b="1" dirty="0"/>
              <a:t>DIDAKTIK:</a:t>
            </a:r>
          </a:p>
          <a:p>
            <a:r>
              <a:rPr lang="da-DK" dirty="0"/>
              <a:t>Spille regler: </a:t>
            </a:r>
          </a:p>
          <a:p>
            <a:r>
              <a:rPr lang="da-DK" dirty="0"/>
              <a:t>Fælles ansvar – frirum</a:t>
            </a:r>
          </a:p>
          <a:p>
            <a:endParaRPr lang="da-DK" dirty="0"/>
          </a:p>
          <a:p>
            <a:r>
              <a:rPr lang="da-DK" dirty="0"/>
              <a:t>At italesætte: </a:t>
            </a:r>
          </a:p>
          <a:p>
            <a:pPr marL="171707" indent="-171707">
              <a:buFont typeface="Arial" panose="020B0604020202020204" pitchFamily="34" charset="0"/>
              <a:buChar char="•"/>
            </a:pPr>
            <a:r>
              <a:rPr lang="da-DK" dirty="0"/>
              <a:t>Vi har alle tavshedspligt.</a:t>
            </a:r>
          </a:p>
          <a:p>
            <a:pPr marL="171707" indent="-171707">
              <a:buFont typeface="Arial" panose="020B0604020202020204" pitchFamily="34" charset="0"/>
              <a:buChar char="•"/>
            </a:pPr>
            <a:r>
              <a:rPr lang="da-DK" dirty="0"/>
              <a:t>Vi sætter rammen og deler taletiden – og for at styre tiden, kan det være nødvendigt at lukke ned for spørgsmål.</a:t>
            </a:r>
          </a:p>
          <a:p>
            <a:pPr marL="171707" indent="-171707">
              <a:buFont typeface="Arial" panose="020B0604020202020204" pitchFamily="34" charset="0"/>
              <a:buChar char="•"/>
            </a:pPr>
            <a:r>
              <a:rPr lang="da-DK" dirty="0"/>
              <a:t>Respekterer hinandens forskellige situationer</a:t>
            </a:r>
          </a:p>
          <a:p>
            <a:pPr marL="171707" indent="-171707">
              <a:buFont typeface="Arial" panose="020B0604020202020204" pitchFamily="34" charset="0"/>
              <a:buChar char="•"/>
            </a:pPr>
            <a:r>
              <a:rPr lang="da-DK" dirty="0"/>
              <a:t>Håndterer sin egen situation – ikke andres. </a:t>
            </a:r>
          </a:p>
          <a:p>
            <a:pPr marL="171707" indent="-171707">
              <a:buFont typeface="Arial" panose="020B0604020202020204" pitchFamily="34" charset="0"/>
              <a:buChar char="•"/>
            </a:pPr>
            <a:r>
              <a:rPr lang="da-DK" dirty="0"/>
              <a:t>Giv dig tid til at mærke efter hvad du selv har lyst til at dele med gruppen.</a:t>
            </a:r>
          </a:p>
          <a:p>
            <a:pPr marL="171707" indent="-171707">
              <a:buFont typeface="Arial" panose="020B0604020202020204" pitchFamily="34" charset="0"/>
              <a:buChar char="•"/>
            </a:pPr>
            <a:r>
              <a:rPr lang="da-DK" dirty="0"/>
              <a:t>Giv udtryk for, hvor vidt du ønsker andre deltagers kommentarer eller råd.</a:t>
            </a:r>
          </a:p>
          <a:p>
            <a:pPr marL="171707" indent="-171707">
              <a:buFont typeface="Arial" panose="020B0604020202020204" pitchFamily="34" charset="0"/>
              <a:buChar char="•"/>
            </a:pPr>
            <a:r>
              <a:rPr lang="da-DK" dirty="0"/>
              <a:t>Sæt gerne mobil telefoner på lydløs</a:t>
            </a:r>
          </a:p>
          <a:p>
            <a:endParaRPr lang="da-DK" dirty="0"/>
          </a:p>
          <a:p>
            <a:r>
              <a:rPr lang="da-DK" dirty="0"/>
              <a:t>Lav evt.  en kort præsentationsrunde med</a:t>
            </a:r>
          </a:p>
          <a:p>
            <a:r>
              <a:rPr lang="da-DK" dirty="0"/>
              <a:t> </a:t>
            </a:r>
          </a:p>
          <a:p>
            <a:r>
              <a:rPr lang="da-DK" dirty="0"/>
              <a:t>SPØRGSMÅL:</a:t>
            </a:r>
          </a:p>
          <a:p>
            <a:r>
              <a:rPr lang="da-DK" i="1" dirty="0"/>
              <a:t>Hvor er jeg i mit forløb?, hvilke forventninger har jeg til dagens oplæg om ” Træthed”</a:t>
            </a:r>
          </a:p>
          <a:p>
            <a:r>
              <a:rPr lang="da-DK" dirty="0"/>
              <a:t>(skrives gerne på tavle for at de kan huske dem)</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pPr rtl="0"/>
            <a:fld id="{2E61351F-DBB1-4664-ADA9-83BC7CB8848D}" type="slidenum">
              <a:rPr lang="da-DK" smtClean="0"/>
              <a:t>41</a:t>
            </a:fld>
            <a:endParaRPr lang="da-DK"/>
          </a:p>
        </p:txBody>
      </p:sp>
    </p:spTree>
    <p:extLst>
      <p:ext uri="{BB962C8B-B14F-4D97-AF65-F5344CB8AC3E}">
        <p14:creationId xmlns:p14="http://schemas.microsoft.com/office/powerpoint/2010/main" val="2141079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Kilde Dorte Pallesen,- til den ikke farmakologiske del</a:t>
            </a:r>
          </a:p>
          <a:p>
            <a:r>
              <a:rPr lang="da-DK" sz="1200" b="1" kern="1200" dirty="0">
                <a:solidFill>
                  <a:schemeClr val="tx1"/>
                </a:solidFill>
                <a:effectLst/>
                <a:latin typeface="Arial" charset="0"/>
                <a:ea typeface="+mn-ea"/>
                <a:cs typeface="+mn-cs"/>
              </a:rPr>
              <a:t>Noter til problem/lidelse</a:t>
            </a:r>
            <a:endParaRPr lang="da-DK" sz="1200" kern="1200" dirty="0">
              <a:solidFill>
                <a:schemeClr val="tx1"/>
              </a:solidFill>
              <a:effectLst/>
              <a:latin typeface="Arial" charset="0"/>
              <a:ea typeface="+mn-ea"/>
              <a:cs typeface="+mn-cs"/>
            </a:endParaRPr>
          </a:p>
          <a:p>
            <a:r>
              <a:rPr lang="da-DK" sz="1200" kern="1200" dirty="0">
                <a:solidFill>
                  <a:schemeClr val="tx1"/>
                </a:solidFill>
                <a:effectLst/>
                <a:latin typeface="Arial" charset="0"/>
                <a:ea typeface="+mn-ea"/>
                <a:cs typeface="+mn-cs"/>
              </a:rPr>
              <a:t>I mødet med </a:t>
            </a:r>
            <a:r>
              <a:rPr lang="da-DK" sz="1200" kern="1200" dirty="0" err="1">
                <a:solidFill>
                  <a:schemeClr val="tx1"/>
                </a:solidFill>
                <a:effectLst/>
                <a:latin typeface="Arial" charset="0"/>
                <a:ea typeface="+mn-ea"/>
                <a:cs typeface="+mn-cs"/>
              </a:rPr>
              <a:t>pt`s</a:t>
            </a:r>
            <a:r>
              <a:rPr lang="da-DK" sz="1200" kern="1200" dirty="0">
                <a:solidFill>
                  <a:schemeClr val="tx1"/>
                </a:solidFill>
                <a:effectLst/>
                <a:latin typeface="Arial" charset="0"/>
                <a:ea typeface="+mn-ea"/>
                <a:cs typeface="+mn-cs"/>
              </a:rPr>
              <a:t> lidelse skal den sundhedsprofessionelle forsøge at skelne imellem om lidelsen udspringer fra et problem eller om lidelsen udspringer fra menneskets grundvilkår.</a:t>
            </a:r>
          </a:p>
          <a:p>
            <a:r>
              <a:rPr lang="da-DK" sz="1200" kern="1200" dirty="0">
                <a:solidFill>
                  <a:schemeClr val="tx1"/>
                </a:solidFill>
                <a:effectLst/>
                <a:latin typeface="Arial" charset="0"/>
                <a:ea typeface="+mn-ea"/>
                <a:cs typeface="+mn-cs"/>
              </a:rPr>
              <a:t>Et problem er kendetegnet ved at kunne løses. Problemet er kun afhængig af tilstrækkelig viden, kompetencer og ressourcer. Den sundhedsprofessionelle påtager sig rollen som problemløser, der er kendetegnet ved</a:t>
            </a:r>
          </a:p>
          <a:p>
            <a:pPr lvl="0"/>
            <a:r>
              <a:rPr lang="da-DK" sz="1200" kern="1200" dirty="0">
                <a:solidFill>
                  <a:schemeClr val="tx1"/>
                </a:solidFill>
                <a:effectLst/>
                <a:latin typeface="Arial" charset="0"/>
                <a:ea typeface="+mn-ea"/>
                <a:cs typeface="+mn-cs"/>
              </a:rPr>
              <a:t>Intensionen er at gøre noget</a:t>
            </a:r>
            <a:r>
              <a:rPr lang="da-DK" sz="1200" u="sng" kern="1200" dirty="0">
                <a:solidFill>
                  <a:schemeClr val="tx1"/>
                </a:solidFill>
                <a:effectLst/>
                <a:latin typeface="Arial" charset="0"/>
                <a:ea typeface="+mn-ea"/>
                <a:cs typeface="+mn-cs"/>
              </a:rPr>
              <a:t> for </a:t>
            </a:r>
            <a:r>
              <a:rPr lang="da-DK" sz="1200" kern="1200" dirty="0">
                <a:solidFill>
                  <a:schemeClr val="tx1"/>
                </a:solidFill>
                <a:effectLst/>
                <a:latin typeface="Arial" charset="0"/>
                <a:ea typeface="+mn-ea"/>
                <a:cs typeface="+mn-cs"/>
              </a:rPr>
              <a:t>patienten og </a:t>
            </a:r>
            <a:r>
              <a:rPr lang="da-DK" sz="1200" u="sng" kern="1200" dirty="0">
                <a:solidFill>
                  <a:schemeClr val="tx1"/>
                </a:solidFill>
                <a:effectLst/>
                <a:latin typeface="Arial" charset="0"/>
                <a:ea typeface="+mn-ea"/>
                <a:cs typeface="+mn-cs"/>
              </a:rPr>
              <a:t>ved </a:t>
            </a:r>
            <a:r>
              <a:rPr lang="da-DK" sz="1200" kern="1200" dirty="0" err="1">
                <a:solidFill>
                  <a:schemeClr val="tx1"/>
                </a:solidFill>
                <a:effectLst/>
                <a:latin typeface="Arial" charset="0"/>
                <a:ea typeface="+mn-ea"/>
                <a:cs typeface="+mn-cs"/>
              </a:rPr>
              <a:t>pt`s</a:t>
            </a:r>
            <a:r>
              <a:rPr lang="da-DK" sz="1200" kern="1200" dirty="0">
                <a:solidFill>
                  <a:schemeClr val="tx1"/>
                </a:solidFill>
                <a:effectLst/>
                <a:latin typeface="Arial" charset="0"/>
                <a:ea typeface="+mn-ea"/>
                <a:cs typeface="+mn-cs"/>
              </a:rPr>
              <a:t> situation</a:t>
            </a:r>
          </a:p>
          <a:p>
            <a:pPr lvl="0"/>
            <a:r>
              <a:rPr lang="da-DK" sz="1200" kern="1200" dirty="0">
                <a:solidFill>
                  <a:schemeClr val="tx1"/>
                </a:solidFill>
                <a:effectLst/>
                <a:latin typeface="Arial" charset="0"/>
                <a:ea typeface="+mn-ea"/>
                <a:cs typeface="+mn-cs"/>
              </a:rPr>
              <a:t>At den professionelle har en handlende, informativ og problemfokuseret indstilling.</a:t>
            </a:r>
          </a:p>
          <a:p>
            <a:pPr lvl="0"/>
            <a:r>
              <a:rPr lang="da-DK" sz="1200" kern="1200" dirty="0">
                <a:solidFill>
                  <a:schemeClr val="tx1"/>
                </a:solidFill>
                <a:effectLst/>
                <a:latin typeface="Arial" charset="0"/>
                <a:ea typeface="+mn-ea"/>
                <a:cs typeface="+mn-cs"/>
              </a:rPr>
              <a:t>At den professionelle handler ud fra egen oplevelse af </a:t>
            </a:r>
            <a:r>
              <a:rPr lang="da-DK" sz="1200" kern="1200" dirty="0" err="1">
                <a:solidFill>
                  <a:schemeClr val="tx1"/>
                </a:solidFill>
                <a:effectLst/>
                <a:latin typeface="Arial" charset="0"/>
                <a:ea typeface="+mn-ea"/>
                <a:cs typeface="+mn-cs"/>
              </a:rPr>
              <a:t>pt`s</a:t>
            </a:r>
            <a:r>
              <a:rPr lang="da-DK" sz="1200" kern="1200" dirty="0">
                <a:solidFill>
                  <a:schemeClr val="tx1"/>
                </a:solidFill>
                <a:effectLst/>
                <a:latin typeface="Arial" charset="0"/>
                <a:ea typeface="+mn-ea"/>
                <a:cs typeface="+mn-cs"/>
              </a:rPr>
              <a:t> behov og bærer hovedansvaret for intervention, ændringer og problemløsning</a:t>
            </a:r>
          </a:p>
          <a:p>
            <a:r>
              <a:rPr lang="da-DK" sz="1200" kern="1200" dirty="0">
                <a:solidFill>
                  <a:schemeClr val="tx1"/>
                </a:solidFill>
                <a:effectLst/>
                <a:latin typeface="Arial" charset="0"/>
                <a:ea typeface="+mn-ea"/>
                <a:cs typeface="+mn-cs"/>
              </a:rPr>
              <a:t>Grundvilkår er kendetegnet ved at alle mennesker er underlagt eksistentielle rammer. Eks på grundvilkår er døden, tab og sorg, at fremtiden er uvis og meningen med livet ikke er givet på forhånd.</a:t>
            </a:r>
          </a:p>
          <a:p>
            <a:r>
              <a:rPr lang="da-DK" sz="1200" kern="1200" dirty="0">
                <a:solidFill>
                  <a:schemeClr val="tx1"/>
                </a:solidFill>
                <a:effectLst/>
                <a:latin typeface="Arial" charset="0"/>
                <a:ea typeface="+mn-ea"/>
                <a:cs typeface="+mn-cs"/>
              </a:rPr>
              <a:t>Hvis </a:t>
            </a:r>
            <a:r>
              <a:rPr lang="da-DK" sz="1200" kern="1200" dirty="0" err="1">
                <a:solidFill>
                  <a:schemeClr val="tx1"/>
                </a:solidFill>
                <a:effectLst/>
                <a:latin typeface="Arial" charset="0"/>
                <a:ea typeface="+mn-ea"/>
                <a:cs typeface="+mn-cs"/>
              </a:rPr>
              <a:t>pt`s</a:t>
            </a:r>
            <a:r>
              <a:rPr lang="da-DK" sz="1200" kern="1200" dirty="0">
                <a:solidFill>
                  <a:schemeClr val="tx1"/>
                </a:solidFill>
                <a:effectLst/>
                <a:latin typeface="Arial" charset="0"/>
                <a:ea typeface="+mn-ea"/>
                <a:cs typeface="+mn-cs"/>
              </a:rPr>
              <a:t> lidelse er opstået som følge af konfrontationer med et af livets grundvilkår eks tab og sorg over funktionstab, tab af mening som følge af sygdom, skal den sundhedsprofessionelle vælge rollen som ledsager. Den er kendetegnet ved at den sundhedsprofessionelle</a:t>
            </a:r>
          </a:p>
          <a:p>
            <a:pPr lvl="0"/>
            <a:r>
              <a:rPr lang="da-DK" sz="1200" kern="1200" dirty="0">
                <a:solidFill>
                  <a:schemeClr val="tx1"/>
                </a:solidFill>
                <a:effectLst/>
                <a:latin typeface="Arial" charset="0"/>
                <a:ea typeface="+mn-ea"/>
                <a:cs typeface="+mn-cs"/>
              </a:rPr>
              <a:t>Har intensionen om at være nærværende fremfor handlende</a:t>
            </a:r>
          </a:p>
          <a:p>
            <a:pPr lvl="0"/>
            <a:r>
              <a:rPr lang="da-DK" sz="1200" kern="1200" dirty="0">
                <a:solidFill>
                  <a:schemeClr val="tx1"/>
                </a:solidFill>
                <a:effectLst/>
                <a:latin typeface="Arial" charset="0"/>
                <a:ea typeface="+mn-ea"/>
                <a:cs typeface="+mn-cs"/>
              </a:rPr>
              <a:t>Stræber efter en lyttende, spørgende og undersøgende attitude</a:t>
            </a:r>
          </a:p>
          <a:p>
            <a:pPr lvl="0"/>
            <a:r>
              <a:rPr lang="da-DK" sz="1200" kern="1200" dirty="0">
                <a:solidFill>
                  <a:schemeClr val="tx1"/>
                </a:solidFill>
                <a:effectLst/>
                <a:latin typeface="Arial" charset="0"/>
                <a:ea typeface="+mn-ea"/>
                <a:cs typeface="+mn-cs"/>
              </a:rPr>
              <a:t>Forsøger at forstå </a:t>
            </a:r>
            <a:r>
              <a:rPr lang="da-DK" sz="1200" kern="1200" dirty="0" err="1">
                <a:solidFill>
                  <a:schemeClr val="tx1"/>
                </a:solidFill>
                <a:effectLst/>
                <a:latin typeface="Arial" charset="0"/>
                <a:ea typeface="+mn-ea"/>
                <a:cs typeface="+mn-cs"/>
              </a:rPr>
              <a:t>pt`s</a:t>
            </a:r>
            <a:r>
              <a:rPr lang="da-DK" sz="1200" kern="1200" dirty="0">
                <a:solidFill>
                  <a:schemeClr val="tx1"/>
                </a:solidFill>
                <a:effectLst/>
                <a:latin typeface="Arial" charset="0"/>
                <a:ea typeface="+mn-ea"/>
                <a:cs typeface="+mn-cs"/>
              </a:rPr>
              <a:t> perspektiv, behov og ønsker</a:t>
            </a:r>
          </a:p>
          <a:p>
            <a:pPr lvl="0"/>
            <a:r>
              <a:rPr lang="da-DK" sz="1200" kern="1200" dirty="0">
                <a:solidFill>
                  <a:schemeClr val="tx1"/>
                </a:solidFill>
                <a:effectLst/>
                <a:latin typeface="Arial" charset="0"/>
                <a:ea typeface="+mn-ea"/>
                <a:cs typeface="+mn-cs"/>
              </a:rPr>
              <a:t>Støtter pt i at kunne forholde sig til sine problemer uden at skulle løse disse</a:t>
            </a:r>
          </a:p>
          <a:p>
            <a:r>
              <a:rPr lang="da-DK" sz="1200" kern="1200" dirty="0">
                <a:solidFill>
                  <a:schemeClr val="tx1"/>
                </a:solidFill>
                <a:effectLst/>
                <a:latin typeface="Arial" charset="0"/>
                <a:ea typeface="+mn-ea"/>
                <a:cs typeface="+mn-cs"/>
              </a:rPr>
              <a:t>Faldgruben for den sundhedsprofessionelle er </a:t>
            </a:r>
            <a:r>
              <a:rPr lang="da-DK" sz="1200" u="sng" kern="1200" dirty="0">
                <a:solidFill>
                  <a:schemeClr val="tx1"/>
                </a:solidFill>
                <a:effectLst/>
                <a:latin typeface="Arial" charset="0"/>
                <a:ea typeface="+mn-ea"/>
                <a:cs typeface="+mn-cs"/>
              </a:rPr>
              <a:t>kun</a:t>
            </a:r>
            <a:r>
              <a:rPr lang="da-DK" sz="1200" kern="1200" dirty="0">
                <a:solidFill>
                  <a:schemeClr val="tx1"/>
                </a:solidFill>
                <a:effectLst/>
                <a:latin typeface="Arial" charset="0"/>
                <a:ea typeface="+mn-ea"/>
                <a:cs typeface="+mn-cs"/>
              </a:rPr>
              <a:t> at se lidelse som et problem hvorved fagpersonen kun ser sig selv i rollen som problemløser. Dermed kommer magtesløsheden. </a:t>
            </a:r>
          </a:p>
          <a:p>
            <a:r>
              <a:rPr lang="da-DK" sz="1200" kern="1200" dirty="0">
                <a:solidFill>
                  <a:schemeClr val="tx1"/>
                </a:solidFill>
                <a:effectLst/>
                <a:latin typeface="Arial" charset="0"/>
                <a:ea typeface="+mn-ea"/>
                <a:cs typeface="+mn-cs"/>
              </a:rPr>
              <a:t>Kilde: Palliativ medicin , kap 5. ”at være professionel” af Steen Peter Nielsen og Henrik Larsen. Side 77-80</a:t>
            </a:r>
          </a:p>
          <a:p>
            <a:r>
              <a:rPr lang="da-DK" sz="1200" kern="1200" dirty="0">
                <a:solidFill>
                  <a:schemeClr val="tx1"/>
                </a:solidFill>
                <a:effectLst/>
                <a:latin typeface="Arial" charset="0"/>
                <a:ea typeface="+mn-ea"/>
                <a:cs typeface="+mn-cs"/>
              </a:rPr>
              <a:t>I forhold til træthed/fatigue</a:t>
            </a:r>
          </a:p>
          <a:p>
            <a:pPr lvl="0"/>
            <a:r>
              <a:rPr lang="da-DK" sz="1200" kern="1200" dirty="0">
                <a:solidFill>
                  <a:schemeClr val="tx1"/>
                </a:solidFill>
                <a:effectLst/>
                <a:latin typeface="Arial" charset="0"/>
                <a:ea typeface="+mn-ea"/>
                <a:cs typeface="+mn-cs"/>
              </a:rPr>
              <a:t>Vigtigt at være problemløsende overfor nogle af årsagerne såsom smerter, kvalme, anæmi </a:t>
            </a:r>
            <a:r>
              <a:rPr lang="da-DK" sz="1200" kern="1200" dirty="0" err="1">
                <a:solidFill>
                  <a:schemeClr val="tx1"/>
                </a:solidFill>
                <a:effectLst/>
                <a:latin typeface="Arial" charset="0"/>
                <a:ea typeface="+mn-ea"/>
                <a:cs typeface="+mn-cs"/>
              </a:rPr>
              <a:t>osv</a:t>
            </a:r>
            <a:r>
              <a:rPr lang="da-DK" sz="1200" kern="1200" dirty="0">
                <a:solidFill>
                  <a:schemeClr val="tx1"/>
                </a:solidFill>
                <a:effectLst/>
                <a:latin typeface="Arial" charset="0"/>
                <a:ea typeface="+mn-ea"/>
                <a:cs typeface="+mn-cs"/>
              </a:rPr>
              <a:t>, men være ledsagende og lyttende overfor hvordan pt lever med trætheden i hverdagslivet og med de tab der følger med.</a:t>
            </a:r>
          </a:p>
          <a:p>
            <a:r>
              <a:rPr lang="da-DK" sz="1200" kern="1200" dirty="0">
                <a:solidFill>
                  <a:schemeClr val="tx1"/>
                </a:solidFill>
                <a:effectLst/>
                <a:latin typeface="Arial" charset="0"/>
                <a:ea typeface="+mn-ea"/>
                <a:cs typeface="+mn-cs"/>
              </a:rPr>
              <a:t> </a:t>
            </a:r>
          </a:p>
          <a:p>
            <a:r>
              <a:rPr lang="da-DK" sz="1200" u="none" strike="noStrike" kern="1200" dirty="0">
                <a:solidFill>
                  <a:schemeClr val="tx1"/>
                </a:solidFill>
                <a:effectLst/>
                <a:latin typeface="Arial" charset="0"/>
                <a:ea typeface="+mn-ea"/>
                <a:cs typeface="+mn-cs"/>
              </a:rPr>
              <a:t> </a:t>
            </a:r>
            <a:endParaRPr lang="da-DK" sz="1200" kern="1200" dirty="0">
              <a:solidFill>
                <a:schemeClr val="tx1"/>
              </a:solidFill>
              <a:effectLst/>
              <a:latin typeface="Arial" charset="0"/>
              <a:ea typeface="+mn-ea"/>
              <a:cs typeface="+mn-cs"/>
            </a:endParaRPr>
          </a:p>
          <a:p>
            <a:r>
              <a:rPr lang="da-DK" sz="1200" kern="1200" dirty="0">
                <a:solidFill>
                  <a:schemeClr val="tx1"/>
                </a:solidFill>
                <a:effectLst/>
                <a:latin typeface="Arial" charset="0"/>
                <a:ea typeface="+mn-ea"/>
                <a:cs typeface="+mn-cs"/>
              </a:rPr>
              <a:t> </a:t>
            </a:r>
          </a:p>
          <a:p>
            <a:r>
              <a:rPr lang="da-DK" sz="1200" kern="1200" dirty="0">
                <a:solidFill>
                  <a:schemeClr val="tx1"/>
                </a:solidFill>
                <a:effectLst/>
                <a:latin typeface="Arial" charset="0"/>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2E61351F-DBB1-4664-ADA9-83BC7CB8848D}" type="slidenum">
              <a:rPr lang="da-DK" smtClean="0"/>
              <a:pPr/>
              <a:t>42</a:t>
            </a:fld>
            <a:endParaRPr lang="da-DK"/>
          </a:p>
        </p:txBody>
      </p:sp>
    </p:spTree>
    <p:extLst>
      <p:ext uri="{BB962C8B-B14F-4D97-AF65-F5344CB8AC3E}">
        <p14:creationId xmlns:p14="http://schemas.microsoft.com/office/powerpoint/2010/main" val="421821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Kilde Senfølgeforeningen</a:t>
            </a:r>
          </a:p>
        </p:txBody>
      </p:sp>
      <p:sp>
        <p:nvSpPr>
          <p:cNvPr id="4" name="Pladsholder til slidenummer 3"/>
          <p:cNvSpPr>
            <a:spLocks noGrp="1"/>
          </p:cNvSpPr>
          <p:nvPr>
            <p:ph type="sldNum" sz="quarter" idx="5"/>
          </p:nvPr>
        </p:nvSpPr>
        <p:spPr/>
        <p:txBody>
          <a:bodyPr/>
          <a:lstStyle/>
          <a:p>
            <a:fld id="{2E61351F-DBB1-4664-ADA9-83BC7CB8848D}" type="slidenum">
              <a:rPr lang="da-DK" smtClean="0"/>
              <a:pPr/>
              <a:t>4</a:t>
            </a:fld>
            <a:endParaRPr lang="da-DK"/>
          </a:p>
        </p:txBody>
      </p:sp>
    </p:spTree>
    <p:extLst>
      <p:ext uri="{BB962C8B-B14F-4D97-AF65-F5344CB8AC3E}">
        <p14:creationId xmlns:p14="http://schemas.microsoft.com/office/powerpoint/2010/main" val="3769478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96B50-3701-B348-883A-2882E9D67888}"/>
            </a:ext>
          </a:extLst>
        </p:cNvPr>
        <p:cNvGrpSpPr/>
        <p:nvPr/>
      </p:nvGrpSpPr>
      <p:grpSpPr>
        <a:xfrm>
          <a:off x="0" y="0"/>
          <a:ext cx="0" cy="0"/>
          <a:chOff x="0" y="0"/>
          <a:chExt cx="0" cy="0"/>
        </a:xfrm>
      </p:grpSpPr>
      <p:sp>
        <p:nvSpPr>
          <p:cNvPr id="44034" name="Rectangle 7">
            <a:extLst>
              <a:ext uri="{FF2B5EF4-FFF2-40B4-BE49-F238E27FC236}">
                <a16:creationId xmlns:a16="http://schemas.microsoft.com/office/drawing/2014/main" id="{48CAD056-ECB4-63F9-B399-107D73023AF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accent1"/>
                </a:solidFill>
                <a:latin typeface="Arial" charset="0"/>
              </a:defRPr>
            </a:lvl1pPr>
            <a:lvl2pPr marL="742950" indent="-285750" eaLnBrk="0" hangingPunct="0">
              <a:defRPr sz="2000">
                <a:solidFill>
                  <a:schemeClr val="accent1"/>
                </a:solidFill>
                <a:latin typeface="Arial" charset="0"/>
              </a:defRPr>
            </a:lvl2pPr>
            <a:lvl3pPr marL="1143000" indent="-228600" eaLnBrk="0" hangingPunct="0">
              <a:defRPr sz="2000">
                <a:solidFill>
                  <a:schemeClr val="accent1"/>
                </a:solidFill>
                <a:latin typeface="Arial" charset="0"/>
              </a:defRPr>
            </a:lvl3pPr>
            <a:lvl4pPr marL="1600200" indent="-228600" eaLnBrk="0" hangingPunct="0">
              <a:defRPr sz="2000">
                <a:solidFill>
                  <a:schemeClr val="accent1"/>
                </a:solidFill>
                <a:latin typeface="Arial" charset="0"/>
              </a:defRPr>
            </a:lvl4pPr>
            <a:lvl5pPr marL="2057400" indent="-228600" eaLnBrk="0" hangingPunct="0">
              <a:defRPr sz="2000">
                <a:solidFill>
                  <a:schemeClr val="accent1"/>
                </a:solidFill>
                <a:latin typeface="Arial" charset="0"/>
              </a:defRPr>
            </a:lvl5pPr>
            <a:lvl6pPr marL="2514600" indent="-228600" algn="ctr" eaLnBrk="0" fontAlgn="base" hangingPunct="0">
              <a:spcBef>
                <a:spcPct val="0"/>
              </a:spcBef>
              <a:spcAft>
                <a:spcPct val="0"/>
              </a:spcAft>
              <a:defRPr sz="2000">
                <a:solidFill>
                  <a:schemeClr val="accent1"/>
                </a:solidFill>
                <a:latin typeface="Arial" charset="0"/>
              </a:defRPr>
            </a:lvl6pPr>
            <a:lvl7pPr marL="2971800" indent="-228600" algn="ctr" eaLnBrk="0" fontAlgn="base" hangingPunct="0">
              <a:spcBef>
                <a:spcPct val="0"/>
              </a:spcBef>
              <a:spcAft>
                <a:spcPct val="0"/>
              </a:spcAft>
              <a:defRPr sz="2000">
                <a:solidFill>
                  <a:schemeClr val="accent1"/>
                </a:solidFill>
                <a:latin typeface="Arial" charset="0"/>
              </a:defRPr>
            </a:lvl7pPr>
            <a:lvl8pPr marL="3429000" indent="-228600" algn="ctr" eaLnBrk="0" fontAlgn="base" hangingPunct="0">
              <a:spcBef>
                <a:spcPct val="0"/>
              </a:spcBef>
              <a:spcAft>
                <a:spcPct val="0"/>
              </a:spcAft>
              <a:defRPr sz="2000">
                <a:solidFill>
                  <a:schemeClr val="accent1"/>
                </a:solidFill>
                <a:latin typeface="Arial" charset="0"/>
              </a:defRPr>
            </a:lvl8pPr>
            <a:lvl9pPr marL="3886200" indent="-228600" algn="ctr" eaLnBrk="0" fontAlgn="base" hangingPunct="0">
              <a:spcBef>
                <a:spcPct val="0"/>
              </a:spcBef>
              <a:spcAft>
                <a:spcPct val="0"/>
              </a:spcAft>
              <a:defRPr sz="2000">
                <a:solidFill>
                  <a:schemeClr val="accent1"/>
                </a:solidFill>
                <a:latin typeface="Arial" charset="0"/>
              </a:defRPr>
            </a:lvl9pPr>
          </a:lstStyle>
          <a:p>
            <a:pPr eaLnBrk="1" hangingPunct="1"/>
            <a:fld id="{19D94970-D4B1-448A-A93A-9CE3F7CE72FD}" type="slidenum">
              <a:rPr lang="da-DK" altLang="da-DK" sz="1200" smtClean="0">
                <a:solidFill>
                  <a:schemeClr val="tx1"/>
                </a:solidFill>
              </a:rPr>
              <a:pPr eaLnBrk="1" hangingPunct="1"/>
              <a:t>43</a:t>
            </a:fld>
            <a:endParaRPr lang="da-DK" altLang="da-DK" sz="1200">
              <a:solidFill>
                <a:schemeClr val="tx1"/>
              </a:solidFill>
            </a:endParaRPr>
          </a:p>
        </p:txBody>
      </p:sp>
      <p:sp>
        <p:nvSpPr>
          <p:cNvPr id="44035" name="Rectangle 2">
            <a:extLst>
              <a:ext uri="{FF2B5EF4-FFF2-40B4-BE49-F238E27FC236}">
                <a16:creationId xmlns:a16="http://schemas.microsoft.com/office/drawing/2014/main" id="{EECE8D10-BBB6-A323-07FD-3D7D432F01E4}"/>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A43847F8-5337-3E86-4CD0-8184CE7A3EE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da-DK" altLang="da-DK" dirty="0"/>
              <a:t>NCCN = </a:t>
            </a:r>
            <a:r>
              <a:rPr lang="da-DK" altLang="da-DK" b="1" dirty="0"/>
              <a:t>National Comprehensive Cancer Network</a:t>
            </a:r>
          </a:p>
          <a:p>
            <a:pPr eaLnBrk="1" hangingPunct="1"/>
            <a:r>
              <a:rPr lang="da-DK" altLang="da-DK" dirty="0"/>
              <a:t>NCCN er en not-for-profit </a:t>
            </a:r>
            <a:r>
              <a:rPr lang="da-DK" altLang="da-DK" dirty="0" err="1"/>
              <a:t>sammenslutining</a:t>
            </a:r>
            <a:r>
              <a:rPr lang="da-DK" altLang="da-DK" dirty="0"/>
              <a:t> af</a:t>
            </a:r>
            <a:r>
              <a:rPr lang="da-DK" altLang="da-DK" dirty="0">
                <a:hlinkClick r:id="rId3"/>
              </a:rPr>
              <a:t> 21 af verdens ledende cancer centre (kun fra USA), og er</a:t>
            </a:r>
            <a:r>
              <a:rPr lang="da-DK" altLang="da-DK" dirty="0"/>
              <a:t>  dedikeret til at forbedre kvaliteten og effektiviteten af den pleje </a:t>
            </a:r>
            <a:r>
              <a:rPr lang="da-DK" altLang="da-DK" dirty="0" err="1"/>
              <a:t>dergives</a:t>
            </a:r>
            <a:r>
              <a:rPr lang="da-DK" altLang="da-DK" dirty="0"/>
              <a:t> til cancer patienter. </a:t>
            </a:r>
          </a:p>
          <a:p>
            <a:pPr eaLnBrk="1" hangingPunct="1"/>
            <a:endParaRPr lang="da-DK" altLang="da-DK" dirty="0"/>
          </a:p>
          <a:p>
            <a:pPr eaLnBrk="1" hangingPunct="1"/>
            <a:r>
              <a:rPr lang="da-DK" altLang="da-DK" i="1" dirty="0"/>
              <a:t>Through the </a:t>
            </a:r>
            <a:r>
              <a:rPr lang="da-DK" altLang="da-DK" i="1" dirty="0" err="1"/>
              <a:t>leadership</a:t>
            </a:r>
            <a:r>
              <a:rPr lang="da-DK" altLang="da-DK" i="1" dirty="0"/>
              <a:t> and </a:t>
            </a:r>
            <a:r>
              <a:rPr lang="da-DK" altLang="da-DK" i="1" dirty="0" err="1"/>
              <a:t>expertise</a:t>
            </a:r>
            <a:r>
              <a:rPr lang="da-DK" altLang="da-DK" i="1" dirty="0"/>
              <a:t> of </a:t>
            </a:r>
            <a:r>
              <a:rPr lang="da-DK" altLang="da-DK" i="1" dirty="0" err="1"/>
              <a:t>clinical</a:t>
            </a:r>
            <a:r>
              <a:rPr lang="da-DK" altLang="da-DK" i="1" dirty="0"/>
              <a:t> professionals at NCCN </a:t>
            </a:r>
            <a:r>
              <a:rPr lang="da-DK" altLang="da-DK" i="1" dirty="0" err="1"/>
              <a:t>Member</a:t>
            </a:r>
            <a:r>
              <a:rPr lang="da-DK" altLang="da-DK" i="1" dirty="0"/>
              <a:t> Institutions, NCCN </a:t>
            </a:r>
            <a:r>
              <a:rPr lang="da-DK" altLang="da-DK" i="1" dirty="0" err="1"/>
              <a:t>develops</a:t>
            </a:r>
            <a:r>
              <a:rPr lang="da-DK" altLang="da-DK" i="1" dirty="0"/>
              <a:t> </a:t>
            </a:r>
            <a:r>
              <a:rPr lang="da-DK" altLang="da-DK" i="1" dirty="0" err="1"/>
              <a:t>resources</a:t>
            </a:r>
            <a:r>
              <a:rPr lang="da-DK" altLang="da-DK" i="1" dirty="0"/>
              <a:t> </a:t>
            </a:r>
            <a:r>
              <a:rPr lang="da-DK" altLang="da-DK" i="1" dirty="0" err="1"/>
              <a:t>that</a:t>
            </a:r>
            <a:r>
              <a:rPr lang="da-DK" altLang="da-DK" i="1" dirty="0"/>
              <a:t> present </a:t>
            </a:r>
            <a:r>
              <a:rPr lang="da-DK" altLang="da-DK" i="1" dirty="0" err="1"/>
              <a:t>valuable</a:t>
            </a:r>
            <a:r>
              <a:rPr lang="da-DK" altLang="da-DK" i="1" dirty="0"/>
              <a:t> information to the </a:t>
            </a:r>
            <a:r>
              <a:rPr lang="da-DK" altLang="da-DK" i="1" dirty="0" err="1"/>
              <a:t>numerous</a:t>
            </a:r>
            <a:r>
              <a:rPr lang="da-DK" altLang="da-DK" i="1" dirty="0"/>
              <a:t> </a:t>
            </a:r>
            <a:r>
              <a:rPr lang="da-DK" altLang="da-DK" i="1" dirty="0" err="1"/>
              <a:t>stakeholders</a:t>
            </a:r>
            <a:r>
              <a:rPr lang="da-DK" altLang="da-DK" i="1" dirty="0"/>
              <a:t> in the </a:t>
            </a:r>
            <a:r>
              <a:rPr lang="da-DK" altLang="da-DK" i="1" dirty="0" err="1"/>
              <a:t>health</a:t>
            </a:r>
            <a:r>
              <a:rPr lang="da-DK" altLang="da-DK" i="1" dirty="0"/>
              <a:t> </a:t>
            </a:r>
            <a:r>
              <a:rPr lang="da-DK" altLang="da-DK" i="1" dirty="0" err="1"/>
              <a:t>care</a:t>
            </a:r>
            <a:r>
              <a:rPr lang="da-DK" altLang="da-DK" i="1" dirty="0"/>
              <a:t> </a:t>
            </a:r>
            <a:r>
              <a:rPr lang="da-DK" altLang="da-DK" i="1" dirty="0" err="1"/>
              <a:t>delivery</a:t>
            </a:r>
            <a:r>
              <a:rPr lang="da-DK" altLang="da-DK" i="1" dirty="0"/>
              <a:t> system. As the </a:t>
            </a:r>
            <a:r>
              <a:rPr lang="da-DK" altLang="da-DK" i="1" dirty="0" err="1"/>
              <a:t>arbiter</a:t>
            </a:r>
            <a:r>
              <a:rPr lang="da-DK" altLang="da-DK" i="1" dirty="0"/>
              <a:t> of </a:t>
            </a:r>
            <a:r>
              <a:rPr lang="da-DK" altLang="da-DK" i="1" dirty="0" err="1"/>
              <a:t>high-quality</a:t>
            </a:r>
            <a:r>
              <a:rPr lang="da-DK" altLang="da-DK" i="1" dirty="0"/>
              <a:t> cancer </a:t>
            </a:r>
            <a:r>
              <a:rPr lang="da-DK" altLang="da-DK" i="1" dirty="0" err="1"/>
              <a:t>care</a:t>
            </a:r>
            <a:r>
              <a:rPr lang="da-DK" altLang="da-DK" i="1" dirty="0"/>
              <a:t>, NCCN promotes the </a:t>
            </a:r>
            <a:r>
              <a:rPr lang="da-DK" altLang="da-DK" i="1" dirty="0" err="1"/>
              <a:t>importance</a:t>
            </a:r>
            <a:r>
              <a:rPr lang="da-DK" altLang="da-DK" i="1" dirty="0"/>
              <a:t> of </a:t>
            </a:r>
            <a:r>
              <a:rPr lang="da-DK" altLang="da-DK" i="1" dirty="0" err="1"/>
              <a:t>continuous</a:t>
            </a:r>
            <a:r>
              <a:rPr lang="da-DK" altLang="da-DK" i="1" dirty="0"/>
              <a:t> </a:t>
            </a:r>
            <a:r>
              <a:rPr lang="da-DK" altLang="da-DK" i="1" dirty="0" err="1"/>
              <a:t>quality</a:t>
            </a:r>
            <a:r>
              <a:rPr lang="da-DK" altLang="da-DK" i="1" dirty="0"/>
              <a:t> </a:t>
            </a:r>
            <a:r>
              <a:rPr lang="da-DK" altLang="da-DK" i="1" dirty="0" err="1"/>
              <a:t>improvement</a:t>
            </a:r>
            <a:r>
              <a:rPr lang="da-DK" altLang="da-DK" i="1" dirty="0"/>
              <a:t> and </a:t>
            </a:r>
            <a:r>
              <a:rPr lang="da-DK" altLang="da-DK" i="1" dirty="0" err="1"/>
              <a:t>recognizes</a:t>
            </a:r>
            <a:r>
              <a:rPr lang="da-DK" altLang="da-DK" i="1" dirty="0"/>
              <a:t> the </a:t>
            </a:r>
            <a:r>
              <a:rPr lang="da-DK" altLang="da-DK" i="1" dirty="0" err="1"/>
              <a:t>significance</a:t>
            </a:r>
            <a:r>
              <a:rPr lang="da-DK" altLang="da-DK" i="1" dirty="0"/>
              <a:t> of </a:t>
            </a:r>
            <a:r>
              <a:rPr lang="da-DK" altLang="da-DK" i="1" dirty="0" err="1"/>
              <a:t>creating</a:t>
            </a:r>
            <a:r>
              <a:rPr lang="da-DK" altLang="da-DK" i="1" dirty="0"/>
              <a:t> </a:t>
            </a:r>
            <a:r>
              <a:rPr lang="da-DK" altLang="da-DK" i="1" dirty="0" err="1"/>
              <a:t>clinical</a:t>
            </a:r>
            <a:r>
              <a:rPr lang="da-DK" altLang="da-DK" i="1" dirty="0"/>
              <a:t> </a:t>
            </a:r>
            <a:r>
              <a:rPr lang="da-DK" altLang="da-DK" i="1" dirty="0" err="1"/>
              <a:t>practice</a:t>
            </a:r>
            <a:r>
              <a:rPr lang="da-DK" altLang="da-DK" i="1" dirty="0"/>
              <a:t> guidelines </a:t>
            </a:r>
            <a:r>
              <a:rPr lang="da-DK" altLang="da-DK" i="1" dirty="0" err="1"/>
              <a:t>appropriate</a:t>
            </a:r>
            <a:r>
              <a:rPr lang="da-DK" altLang="da-DK" i="1" dirty="0"/>
              <a:t> for </a:t>
            </a:r>
            <a:r>
              <a:rPr lang="da-DK" altLang="da-DK" i="1" dirty="0" err="1"/>
              <a:t>use</a:t>
            </a:r>
            <a:r>
              <a:rPr lang="da-DK" altLang="da-DK" i="1" dirty="0"/>
              <a:t> by patients, </a:t>
            </a:r>
            <a:r>
              <a:rPr lang="da-DK" altLang="da-DK" i="1" dirty="0" err="1"/>
              <a:t>clinicians</a:t>
            </a:r>
            <a:r>
              <a:rPr lang="da-DK" altLang="da-DK" i="1" dirty="0"/>
              <a:t>, and </a:t>
            </a:r>
            <a:r>
              <a:rPr lang="da-DK" altLang="da-DK" i="1" dirty="0" err="1"/>
              <a:t>other</a:t>
            </a:r>
            <a:r>
              <a:rPr lang="da-DK" altLang="da-DK" i="1" dirty="0"/>
              <a:t> </a:t>
            </a:r>
            <a:r>
              <a:rPr lang="da-DK" altLang="da-DK" i="1" dirty="0" err="1"/>
              <a:t>health</a:t>
            </a:r>
            <a:r>
              <a:rPr lang="da-DK" altLang="da-DK" i="1" dirty="0"/>
              <a:t> </a:t>
            </a:r>
            <a:r>
              <a:rPr lang="da-DK" altLang="da-DK" i="1" dirty="0" err="1"/>
              <a:t>care</a:t>
            </a:r>
            <a:r>
              <a:rPr lang="da-DK" altLang="da-DK" i="1" dirty="0"/>
              <a:t> decision-</a:t>
            </a:r>
            <a:r>
              <a:rPr lang="da-DK" altLang="da-DK" i="1" dirty="0" err="1"/>
              <a:t>makers</a:t>
            </a:r>
            <a:r>
              <a:rPr lang="da-DK" altLang="da-DK" i="1" dirty="0"/>
              <a:t>. The </a:t>
            </a:r>
            <a:r>
              <a:rPr lang="da-DK" altLang="da-DK" i="1" dirty="0" err="1"/>
              <a:t>primary</a:t>
            </a:r>
            <a:r>
              <a:rPr lang="da-DK" altLang="da-DK" i="1" dirty="0"/>
              <a:t> </a:t>
            </a:r>
            <a:r>
              <a:rPr lang="da-DK" altLang="da-DK" i="1" dirty="0" err="1"/>
              <a:t>goal</a:t>
            </a:r>
            <a:r>
              <a:rPr lang="da-DK" altLang="da-DK" i="1" dirty="0"/>
              <a:t> of all NCCN </a:t>
            </a:r>
            <a:r>
              <a:rPr lang="da-DK" altLang="da-DK" i="1" dirty="0" err="1"/>
              <a:t>initiatives</a:t>
            </a:r>
            <a:r>
              <a:rPr lang="da-DK" altLang="da-DK" i="1" dirty="0"/>
              <a:t> is to </a:t>
            </a:r>
            <a:r>
              <a:rPr lang="da-DK" altLang="da-DK" i="1" dirty="0" err="1"/>
              <a:t>improve</a:t>
            </a:r>
            <a:r>
              <a:rPr lang="da-DK" altLang="da-DK" i="1" dirty="0"/>
              <a:t> the </a:t>
            </a:r>
            <a:r>
              <a:rPr lang="da-DK" altLang="da-DK" i="1" dirty="0" err="1"/>
              <a:t>quality</a:t>
            </a:r>
            <a:r>
              <a:rPr lang="da-DK" altLang="da-DK" i="1" dirty="0"/>
              <a:t>, </a:t>
            </a:r>
            <a:r>
              <a:rPr lang="da-DK" altLang="da-DK" i="1" dirty="0" err="1"/>
              <a:t>effectiveness</a:t>
            </a:r>
            <a:r>
              <a:rPr lang="da-DK" altLang="da-DK" i="1" dirty="0"/>
              <a:t>, and </a:t>
            </a:r>
            <a:r>
              <a:rPr lang="da-DK" altLang="da-DK" i="1" dirty="0" err="1"/>
              <a:t>efficiency</a:t>
            </a:r>
            <a:r>
              <a:rPr lang="da-DK" altLang="da-DK" i="1" dirty="0"/>
              <a:t> of </a:t>
            </a:r>
            <a:r>
              <a:rPr lang="da-DK" altLang="da-DK" i="1" dirty="0" err="1"/>
              <a:t>oncology</a:t>
            </a:r>
            <a:r>
              <a:rPr lang="da-DK" altLang="da-DK" i="1" dirty="0"/>
              <a:t> </a:t>
            </a:r>
            <a:r>
              <a:rPr lang="da-DK" altLang="da-DK" i="1" dirty="0" err="1"/>
              <a:t>practice</a:t>
            </a:r>
            <a:r>
              <a:rPr lang="da-DK" altLang="da-DK" i="1" dirty="0"/>
              <a:t> so patients </a:t>
            </a:r>
            <a:r>
              <a:rPr lang="da-DK" altLang="da-DK" i="1" dirty="0" err="1"/>
              <a:t>can</a:t>
            </a:r>
            <a:r>
              <a:rPr lang="da-DK" altLang="da-DK" i="1" dirty="0"/>
              <a:t> live </a:t>
            </a:r>
            <a:r>
              <a:rPr lang="da-DK" altLang="da-DK" i="1" dirty="0" err="1"/>
              <a:t>better</a:t>
            </a:r>
            <a:r>
              <a:rPr lang="da-DK" altLang="da-DK" i="1" dirty="0"/>
              <a:t> lives. </a:t>
            </a:r>
          </a:p>
          <a:p>
            <a:pPr eaLnBrk="1" hangingPunct="1"/>
            <a:r>
              <a:rPr lang="da-DK" altLang="da-DK" i="1" dirty="0"/>
              <a:t>World-</a:t>
            </a:r>
            <a:r>
              <a:rPr lang="da-DK" altLang="da-DK" i="1" dirty="0" err="1"/>
              <a:t>renowned</a:t>
            </a:r>
            <a:r>
              <a:rPr lang="da-DK" altLang="da-DK" i="1" dirty="0"/>
              <a:t> </a:t>
            </a:r>
            <a:r>
              <a:rPr lang="da-DK" altLang="da-DK" i="1" dirty="0" err="1"/>
              <a:t>experts</a:t>
            </a:r>
            <a:r>
              <a:rPr lang="da-DK" altLang="da-DK" i="1" dirty="0"/>
              <a:t> from NCCN </a:t>
            </a:r>
            <a:r>
              <a:rPr lang="da-DK" altLang="da-DK" i="1" dirty="0" err="1"/>
              <a:t>Member</a:t>
            </a:r>
            <a:r>
              <a:rPr lang="da-DK" altLang="da-DK" i="1" dirty="0"/>
              <a:t> Institutions diagnose and </a:t>
            </a:r>
            <a:r>
              <a:rPr lang="da-DK" altLang="da-DK" i="1" dirty="0" err="1"/>
              <a:t>treat</a:t>
            </a:r>
            <a:r>
              <a:rPr lang="da-DK" altLang="da-DK" i="1" dirty="0"/>
              <a:t> patients with a </a:t>
            </a:r>
            <a:r>
              <a:rPr lang="da-DK" altLang="da-DK" i="1" dirty="0" err="1"/>
              <a:t>broad</a:t>
            </a:r>
            <a:r>
              <a:rPr lang="da-DK" altLang="da-DK" i="1" dirty="0"/>
              <a:t> </a:t>
            </a:r>
            <a:r>
              <a:rPr lang="da-DK" altLang="da-DK" i="1" dirty="0" err="1"/>
              <a:t>spectrum</a:t>
            </a:r>
            <a:r>
              <a:rPr lang="da-DK" altLang="da-DK" i="1" dirty="0"/>
              <a:t> of cancers and </a:t>
            </a:r>
            <a:r>
              <a:rPr lang="da-DK" altLang="da-DK" i="1" dirty="0" err="1"/>
              <a:t>are</a:t>
            </a:r>
            <a:r>
              <a:rPr lang="da-DK" altLang="da-DK" i="1" dirty="0"/>
              <a:t> </a:t>
            </a:r>
            <a:r>
              <a:rPr lang="da-DK" altLang="da-DK" i="1" dirty="0" err="1"/>
              <a:t>recognized</a:t>
            </a:r>
            <a:r>
              <a:rPr lang="da-DK" altLang="da-DK" i="1" dirty="0"/>
              <a:t> for </a:t>
            </a:r>
            <a:r>
              <a:rPr lang="da-DK" altLang="da-DK" i="1" dirty="0" err="1"/>
              <a:t>dealing</a:t>
            </a:r>
            <a:r>
              <a:rPr lang="da-DK" altLang="da-DK" i="1" dirty="0"/>
              <a:t> with </a:t>
            </a:r>
            <a:r>
              <a:rPr lang="da-DK" altLang="da-DK" i="1" dirty="0" err="1"/>
              <a:t>complex</a:t>
            </a:r>
            <a:r>
              <a:rPr lang="da-DK" altLang="da-DK" i="1" dirty="0"/>
              <a:t>, aggressive, or rare cancers. More </a:t>
            </a:r>
            <a:r>
              <a:rPr lang="da-DK" altLang="da-DK" i="1" dirty="0" err="1"/>
              <a:t>than</a:t>
            </a:r>
            <a:r>
              <a:rPr lang="da-DK" altLang="da-DK" i="1" dirty="0"/>
              <a:t> </a:t>
            </a:r>
          </a:p>
          <a:p>
            <a:pPr eaLnBrk="1" hangingPunct="1"/>
            <a:endParaRPr lang="da-DK" altLang="da-DK" i="1" dirty="0"/>
          </a:p>
          <a:p>
            <a:pPr eaLnBrk="1" hangingPunct="1"/>
            <a:r>
              <a:rPr lang="da-DK" altLang="da-DK" b="1" dirty="0"/>
              <a:t>Definitionsvanskeligheder</a:t>
            </a:r>
            <a:br>
              <a:rPr lang="da-DK" altLang="da-DK" b="1" dirty="0"/>
            </a:br>
            <a:r>
              <a:rPr lang="da-DK" altLang="da-DK" dirty="0"/>
              <a:t>(Patrick Stone 2002)</a:t>
            </a:r>
            <a:br>
              <a:rPr lang="da-DK" altLang="da-DK" dirty="0"/>
            </a:br>
            <a:endParaRPr lang="da-DK" altLang="da-DK" dirty="0"/>
          </a:p>
          <a:p>
            <a:pPr eaLnBrk="1" hangingPunct="1"/>
            <a:r>
              <a:rPr lang="da-DK" altLang="da-DK" u="sng" dirty="0"/>
              <a:t>Metode 1</a:t>
            </a:r>
          </a:p>
          <a:p>
            <a:pPr eaLnBrk="1" hangingPunct="1"/>
            <a:r>
              <a:rPr lang="da-DK" altLang="da-DK" dirty="0"/>
              <a:t>Spørge pt. om de lider af træthed fx indenfor den sidste uge</a:t>
            </a:r>
          </a:p>
          <a:p>
            <a:pPr eaLnBrk="1" hangingPunct="1"/>
            <a:r>
              <a:rPr lang="da-DK" altLang="da-DK" dirty="0"/>
              <a:t>Problem: Raske mennesker er også trætte</a:t>
            </a:r>
          </a:p>
          <a:p>
            <a:pPr eaLnBrk="1" hangingPunct="1"/>
            <a:r>
              <a:rPr lang="da-DK" altLang="da-DK" u="sng" dirty="0"/>
              <a:t>Metode 2</a:t>
            </a:r>
          </a:p>
          <a:p>
            <a:pPr eaLnBrk="1" hangingPunct="1"/>
            <a:r>
              <a:rPr lang="da-DK" altLang="da-DK" dirty="0"/>
              <a:t>Kontrol gruppe af raske mennesker versus patienter</a:t>
            </a:r>
          </a:p>
          <a:p>
            <a:pPr eaLnBrk="1" hangingPunct="1"/>
            <a:r>
              <a:rPr lang="da-DK" altLang="da-DK" dirty="0"/>
              <a:t>Problem: Divergerende resultater</a:t>
            </a:r>
          </a:p>
          <a:p>
            <a:pPr eaLnBrk="1" hangingPunct="1"/>
            <a:r>
              <a:rPr lang="da-DK" altLang="da-DK" u="sng" dirty="0"/>
              <a:t>Metode 3</a:t>
            </a:r>
          </a:p>
          <a:p>
            <a:pPr eaLnBrk="1" hangingPunct="1"/>
            <a:r>
              <a:rPr lang="da-DK" altLang="da-DK" dirty="0"/>
              <a:t>Kriterier, der skal være opfyldte fx:</a:t>
            </a:r>
          </a:p>
          <a:p>
            <a:pPr eaLnBrk="1" hangingPunct="1"/>
            <a:r>
              <a:rPr lang="da-DK" altLang="da-DK" dirty="0"/>
              <a:t>6 eller flere træthedsrelaterede symptomer i mindst 2 uger f.eks. Træthed, svaghed, nedsat koncentration</a:t>
            </a:r>
          </a:p>
          <a:p>
            <a:pPr lvl="1" eaLnBrk="1" hangingPunct="1"/>
            <a:r>
              <a:rPr lang="da-DK" altLang="da-DK" dirty="0"/>
              <a:t>Betydelig funktionsnedsættelse som følge af symptomerne</a:t>
            </a:r>
          </a:p>
          <a:p>
            <a:pPr lvl="1" eaLnBrk="1" hangingPunct="1"/>
            <a:r>
              <a:rPr lang="da-DK" altLang="da-DK" dirty="0"/>
              <a:t>Symptomerne skal være en følge af kræften eller </a:t>
            </a:r>
            <a:r>
              <a:rPr lang="da-DK" altLang="da-DK" dirty="0" err="1"/>
              <a:t>beh</a:t>
            </a:r>
            <a:r>
              <a:rPr lang="da-DK" altLang="da-DK" dirty="0"/>
              <a:t>.</a:t>
            </a:r>
          </a:p>
          <a:p>
            <a:pPr lvl="1" eaLnBrk="1" hangingPunct="1"/>
            <a:r>
              <a:rPr lang="da-DK" altLang="da-DK" dirty="0"/>
              <a:t>Symptomerne må ikke være en følge af andre lidelser fx depression</a:t>
            </a:r>
          </a:p>
          <a:p>
            <a:pPr lvl="1" eaLnBrk="1" hangingPunct="1"/>
            <a:r>
              <a:rPr lang="da-DK" altLang="da-DK" dirty="0"/>
              <a:t>Hvile hjælper ikke</a:t>
            </a:r>
          </a:p>
          <a:p>
            <a:pPr eaLnBrk="1" hangingPunct="1"/>
            <a:r>
              <a:rPr lang="da-DK" altLang="da-DK" dirty="0"/>
              <a:t>Problem: Svær at anvende, - kræver yderligere forskning</a:t>
            </a:r>
          </a:p>
          <a:p>
            <a:pPr eaLnBrk="1" hangingPunct="1"/>
            <a:endParaRPr lang="da-DK" altLang="da-DK" dirty="0"/>
          </a:p>
          <a:p>
            <a:pPr eaLnBrk="1" hangingPunct="1"/>
            <a:endParaRPr lang="da-DK" altLang="da-DK" dirty="0"/>
          </a:p>
          <a:p>
            <a:pPr eaLnBrk="1" hangingPunct="1"/>
            <a:endParaRPr lang="da-DK" altLang="da-DK" dirty="0"/>
          </a:p>
        </p:txBody>
      </p:sp>
    </p:spTree>
    <p:extLst>
      <p:ext uri="{BB962C8B-B14F-4D97-AF65-F5344CB8AC3E}">
        <p14:creationId xmlns:p14="http://schemas.microsoft.com/office/powerpoint/2010/main" val="1703224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man er ramt af træthed eller andre senfølger er man ramt på mange områder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Og områderne påvirker hinanden.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Didaktik: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Forklar sliden og spørg ind til om de kan genkende sig i det, at de er ramt på flere områder.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2E61351F-DBB1-4664-ADA9-83BC7CB8848D}" type="slidenum">
              <a:rPr lang="da-DK" smtClean="0"/>
              <a:pPr/>
              <a:t>44</a:t>
            </a:fld>
            <a:endParaRPr lang="da-DK"/>
          </a:p>
        </p:txBody>
      </p:sp>
    </p:spTree>
    <p:extLst>
      <p:ext uri="{BB962C8B-B14F-4D97-AF65-F5344CB8AC3E}">
        <p14:creationId xmlns:p14="http://schemas.microsoft.com/office/powerpoint/2010/main" val="1383937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a:p>
            <a:r>
              <a:rPr lang="da-DK" b="1" dirty="0"/>
              <a:t>Formål:</a:t>
            </a:r>
          </a:p>
          <a:p>
            <a:r>
              <a:rPr lang="da-DK" dirty="0"/>
              <a:t>At forstå at træthed ikke bare er et fysisk symptom og den kræftrelateret træthed (</a:t>
            </a:r>
            <a:r>
              <a:rPr lang="da-DK" dirty="0" err="1"/>
              <a:t>fatique</a:t>
            </a:r>
            <a:r>
              <a:rPr lang="da-DK" dirty="0"/>
              <a:t>) adskiller sig fra almindelig træthed, ved ikke at være styret af hvor meget du har sovet men også at det påvirker ens kognitive funktioner.</a:t>
            </a:r>
          </a:p>
          <a:p>
            <a:r>
              <a:rPr lang="da-DK" b="1" dirty="0"/>
              <a:t>Didaktik:</a:t>
            </a:r>
          </a:p>
          <a:p>
            <a:r>
              <a:rPr lang="da-DK" dirty="0"/>
              <a:t>Kræftrelateret træthed er oplevelsen af en belastende og vedvarende fysisk, følelsesmæssig og / eller kognitiv træthed/ udmattelse </a:t>
            </a:r>
          </a:p>
          <a:p>
            <a:r>
              <a:rPr lang="da-DK" dirty="0"/>
              <a:t>Den hyppigst forkomne senfølge (21% oplever det) , optræder ikke alene men ofte sammen med andre senfølger</a:t>
            </a:r>
          </a:p>
          <a:p>
            <a:r>
              <a:rPr lang="da-DK" dirty="0"/>
              <a:t>Årsagen kan være mange </a:t>
            </a:r>
          </a:p>
          <a:p>
            <a:r>
              <a:rPr lang="da-DK" dirty="0"/>
              <a:t>Der findes ingen standard behandling  mod kræftrelateret træthed</a:t>
            </a:r>
          </a:p>
          <a:p>
            <a:r>
              <a:rPr lang="da-DK" dirty="0"/>
              <a:t>Kilde: Professor Bobby </a:t>
            </a:r>
            <a:r>
              <a:rPr lang="da-DK" dirty="0" err="1"/>
              <a:t>Zachariae</a:t>
            </a:r>
            <a:r>
              <a:rPr lang="da-DK" dirty="0"/>
              <a:t> og læge Bo Andreassen Rix. Cancer.dk træthed</a:t>
            </a:r>
          </a:p>
          <a:p>
            <a:endParaRPr lang="da-DK" dirty="0"/>
          </a:p>
          <a:p>
            <a:endParaRPr lang="da-DK" dirty="0"/>
          </a:p>
        </p:txBody>
      </p:sp>
      <p:sp>
        <p:nvSpPr>
          <p:cNvPr id="4" name="Pladsholder til diasnummer 3"/>
          <p:cNvSpPr>
            <a:spLocks noGrp="1"/>
          </p:cNvSpPr>
          <p:nvPr>
            <p:ph type="sldNum" sz="quarter" idx="10"/>
          </p:nvPr>
        </p:nvSpPr>
        <p:spPr/>
        <p:txBody>
          <a:bodyPr/>
          <a:lstStyle/>
          <a:p>
            <a:fld id="{34221F88-F37E-45AB-9261-67115240811A}" type="slidenum">
              <a:rPr lang="da-DK" smtClean="0"/>
              <a:pPr/>
              <a:t>45</a:t>
            </a:fld>
            <a:endParaRPr lang="da-DK"/>
          </a:p>
        </p:txBody>
      </p:sp>
    </p:spTree>
    <p:extLst>
      <p:ext uri="{BB962C8B-B14F-4D97-AF65-F5344CB8AC3E}">
        <p14:creationId xmlns:p14="http://schemas.microsoft.com/office/powerpoint/2010/main" val="3268492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r>
              <a:rPr lang="da-DK" b="1" dirty="0"/>
              <a:t>Formål:</a:t>
            </a:r>
          </a:p>
          <a:p>
            <a:r>
              <a:rPr lang="da-DK" dirty="0"/>
              <a:t>At</a:t>
            </a:r>
            <a:r>
              <a:rPr lang="da-DK" baseline="0" dirty="0"/>
              <a:t> deltagerne selv forholder sig til deres træthed og at de sammen taler om hvad de kan gøre når de oplever træthed</a:t>
            </a:r>
            <a:endParaRPr lang="da-DK" dirty="0"/>
          </a:p>
          <a:p>
            <a:r>
              <a:rPr lang="da-DK" dirty="0"/>
              <a:t>Kilde cancer.dk</a:t>
            </a:r>
          </a:p>
        </p:txBody>
      </p:sp>
      <p:sp>
        <p:nvSpPr>
          <p:cNvPr id="4" name="Pladsholder til slidenummer 3"/>
          <p:cNvSpPr>
            <a:spLocks noGrp="1"/>
          </p:cNvSpPr>
          <p:nvPr>
            <p:ph type="sldNum" sz="quarter" idx="10"/>
          </p:nvPr>
        </p:nvSpPr>
        <p:spPr/>
        <p:txBody>
          <a:bodyPr/>
          <a:lstStyle/>
          <a:p>
            <a:fld id="{2E61351F-DBB1-4664-ADA9-83BC7CB8848D}" type="slidenum">
              <a:rPr lang="da-DK" smtClean="0"/>
              <a:pPr/>
              <a:t>46</a:t>
            </a:fld>
            <a:endParaRPr lang="da-DK"/>
          </a:p>
        </p:txBody>
      </p:sp>
    </p:spTree>
    <p:extLst>
      <p:ext uri="{BB962C8B-B14F-4D97-AF65-F5344CB8AC3E}">
        <p14:creationId xmlns:p14="http://schemas.microsoft.com/office/powerpoint/2010/main" val="8872162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836" indent="-285321">
              <a:spcBef>
                <a:spcPct val="30000"/>
              </a:spcBef>
              <a:defRPr sz="1200">
                <a:solidFill>
                  <a:schemeClr val="tx1"/>
                </a:solidFill>
                <a:latin typeface="Arial" panose="020B0604020202020204" pitchFamily="34" charset="0"/>
              </a:defRPr>
            </a:lvl2pPr>
            <a:lvl3pPr marL="1141286" indent="-228257">
              <a:spcBef>
                <a:spcPct val="30000"/>
              </a:spcBef>
              <a:defRPr sz="1200">
                <a:solidFill>
                  <a:schemeClr val="tx1"/>
                </a:solidFill>
                <a:latin typeface="Arial" panose="020B0604020202020204" pitchFamily="34" charset="0"/>
              </a:defRPr>
            </a:lvl3pPr>
            <a:lvl4pPr marL="1597800" indent="-228257">
              <a:spcBef>
                <a:spcPct val="30000"/>
              </a:spcBef>
              <a:defRPr sz="1200">
                <a:solidFill>
                  <a:schemeClr val="tx1"/>
                </a:solidFill>
                <a:latin typeface="Arial" panose="020B0604020202020204" pitchFamily="34" charset="0"/>
              </a:defRPr>
            </a:lvl4pPr>
            <a:lvl5pPr marL="2054314" indent="-228257">
              <a:spcBef>
                <a:spcPct val="30000"/>
              </a:spcBef>
              <a:defRPr sz="1200">
                <a:solidFill>
                  <a:schemeClr val="tx1"/>
                </a:solidFill>
                <a:latin typeface="Arial" panose="020B0604020202020204" pitchFamily="34" charset="0"/>
              </a:defRPr>
            </a:lvl5pPr>
            <a:lvl6pPr marL="2510828" indent="-228257" eaLnBrk="0" fontAlgn="base" hangingPunct="0">
              <a:spcBef>
                <a:spcPct val="30000"/>
              </a:spcBef>
              <a:spcAft>
                <a:spcPct val="0"/>
              </a:spcAft>
              <a:defRPr sz="1200">
                <a:solidFill>
                  <a:schemeClr val="tx1"/>
                </a:solidFill>
                <a:latin typeface="Arial" panose="020B0604020202020204" pitchFamily="34" charset="0"/>
              </a:defRPr>
            </a:lvl6pPr>
            <a:lvl7pPr marL="2967342" indent="-228257" eaLnBrk="0" fontAlgn="base" hangingPunct="0">
              <a:spcBef>
                <a:spcPct val="30000"/>
              </a:spcBef>
              <a:spcAft>
                <a:spcPct val="0"/>
              </a:spcAft>
              <a:defRPr sz="1200">
                <a:solidFill>
                  <a:schemeClr val="tx1"/>
                </a:solidFill>
                <a:latin typeface="Arial" panose="020B0604020202020204" pitchFamily="34" charset="0"/>
              </a:defRPr>
            </a:lvl7pPr>
            <a:lvl8pPr marL="3423857" indent="-228257" eaLnBrk="0" fontAlgn="base" hangingPunct="0">
              <a:spcBef>
                <a:spcPct val="30000"/>
              </a:spcBef>
              <a:spcAft>
                <a:spcPct val="0"/>
              </a:spcAft>
              <a:defRPr sz="1200">
                <a:solidFill>
                  <a:schemeClr val="tx1"/>
                </a:solidFill>
                <a:latin typeface="Arial" panose="020B0604020202020204" pitchFamily="34" charset="0"/>
              </a:defRPr>
            </a:lvl8pPr>
            <a:lvl9pPr marL="3880371" indent="-22825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D5081C-DCD8-4C8B-837A-CCD97E0803C5}" type="slidenum">
              <a:rPr lang="da-DK" altLang="da-DK" smtClean="0"/>
              <a:pPr>
                <a:spcBef>
                  <a:spcPct val="0"/>
                </a:spcBef>
              </a:pPr>
              <a:t>47</a:t>
            </a:fld>
            <a:endParaRPr lang="da-DK" altLang="da-DK"/>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altLang="da-DK" b="1" dirty="0">
                <a:latin typeface="Arial" panose="020B0604020202020204" pitchFamily="34" charset="0"/>
                <a:sym typeface="Wingdings" panose="05000000000000000000" pitchFamily="2" charset="2"/>
              </a:rPr>
              <a:t>Formål:</a:t>
            </a:r>
            <a:endParaRPr lang="da-DK" altLang="da-DK" b="0" dirty="0">
              <a:latin typeface="Arial" panose="020B0604020202020204" pitchFamily="34" charset="0"/>
              <a:sym typeface="Wingdings" panose="05000000000000000000" pitchFamily="2" charset="2"/>
            </a:endParaRPr>
          </a:p>
          <a:p>
            <a:pPr eaLnBrk="1" hangingPunct="1"/>
            <a:r>
              <a:rPr lang="da-DK" altLang="da-DK" b="0" dirty="0">
                <a:latin typeface="Arial" panose="020B0604020202020204" pitchFamily="34" charset="0"/>
                <a:sym typeface="Wingdings" panose="05000000000000000000" pitchFamily="2" charset="2"/>
              </a:rPr>
              <a:t>At deltager forstå hvor mange årsager der kan være til træthed</a:t>
            </a:r>
            <a:r>
              <a:rPr lang="da-DK" altLang="da-DK" b="0" baseline="0" dirty="0">
                <a:latin typeface="Arial" panose="020B0604020202020204" pitchFamily="34" charset="0"/>
                <a:sym typeface="Wingdings" panose="05000000000000000000" pitchFamily="2" charset="2"/>
              </a:rPr>
              <a:t> og derfor også flere muligheder i håndtering af træthed. Men at det også kan være kompleks at man ikke altid  kender årsagen og derfor ikke altid kan behandle, men hvor det mere består i at samarbejde og forstå trætheden og lære at mestre den. Der kan være mange måder at håndtere den på.</a:t>
            </a:r>
          </a:p>
          <a:p>
            <a:pPr eaLnBrk="1" hangingPunct="1"/>
            <a:endParaRPr lang="da-DK" altLang="da-DK" b="1" dirty="0">
              <a:latin typeface="Arial" panose="020B0604020202020204" pitchFamily="34" charset="0"/>
              <a:sym typeface="Wingdings" panose="05000000000000000000" pitchFamily="2" charset="2"/>
            </a:endParaRPr>
          </a:p>
          <a:p>
            <a:pPr eaLnBrk="1" hangingPunct="1"/>
            <a:endParaRPr lang="da-DK" altLang="da-DK" dirty="0">
              <a:latin typeface="Arial" panose="020B0604020202020204" pitchFamily="34" charset="0"/>
              <a:sym typeface="Wingdings" panose="05000000000000000000" pitchFamily="2" charset="2"/>
            </a:endParaRPr>
          </a:p>
          <a:p>
            <a:pPr eaLnBrk="1" hangingPunct="1"/>
            <a:endParaRPr lang="da-DK" altLang="da-DK" dirty="0">
              <a:latin typeface="Arial" panose="020B0604020202020204" pitchFamily="34" charset="0"/>
              <a:sym typeface="Wingdings" panose="05000000000000000000" pitchFamily="2" charset="2"/>
            </a:endParaRPr>
          </a:p>
          <a:p>
            <a:pPr eaLnBrk="1" hangingPunct="1"/>
            <a:r>
              <a:rPr lang="da-DK" altLang="da-DK" b="1" dirty="0">
                <a:latin typeface="Arial" panose="020B0604020202020204" pitchFamily="34" charset="0"/>
                <a:sym typeface="Wingdings" panose="05000000000000000000" pitchFamily="2" charset="2"/>
              </a:rPr>
              <a:t>Baggrundsviden</a:t>
            </a:r>
          </a:p>
          <a:p>
            <a:pPr eaLnBrk="1" hangingPunct="1"/>
            <a:r>
              <a:rPr lang="da-DK" altLang="da-DK" dirty="0">
                <a:latin typeface="Arial" panose="020B0604020202020204" pitchFamily="34" charset="0"/>
                <a:sym typeface="Wingdings" panose="05000000000000000000" pitchFamily="2" charset="2"/>
              </a:rPr>
              <a:t>Man kan vælge at screene for træthed: </a:t>
            </a:r>
          </a:p>
          <a:p>
            <a:pPr eaLnBrk="1" hangingPunct="1"/>
            <a:r>
              <a:rPr lang="da-DK" dirty="0"/>
              <a:t>Kræftoverleveren kan indledningsvis spørges ind til træthed på en skala fra 1-10 (hvor 1-3 = mild, 4-6 = moderat, 7-10 = høj). Kræftoverlevere med moderat til høj træthed kan herefter evalueres med validerede skalaer, f.eks. følgende skalaer, som findes på dansk: • FACIT-Fatigue </a:t>
            </a:r>
            <a:r>
              <a:rPr lang="da-DK" dirty="0" err="1"/>
              <a:t>Scale</a:t>
            </a:r>
            <a:r>
              <a:rPr lang="da-DK" dirty="0"/>
              <a:t> (13-item) (42) • EORTC-QLQ-C30 (3-item fatigue subskala) (43) • Brief Fatigue Inventory (9-item) (44) Det er vigtigt, at behandlende læger og andre fagprofessionelle altid overvejer mulige komorbiditeter, der kan bidrage til træthed, før de anbefalede interventioner iværksættes (f.eks. anæmi, ernæringsmæssige mangler, endokrine sygdomme, samt bivirkninger til medicinsk behandling). ( guidelines DMCG)</a:t>
            </a:r>
            <a:endParaRPr lang="da-DK" altLang="da-DK" dirty="0">
              <a:latin typeface="Arial" panose="020B0604020202020204" pitchFamily="34" charset="0"/>
              <a:sym typeface="Wingdings" panose="05000000000000000000" pitchFamily="2" charset="2"/>
            </a:endParaRPr>
          </a:p>
          <a:p>
            <a:pPr eaLnBrk="1" hangingPunct="1"/>
            <a:r>
              <a:rPr lang="da-DK" altLang="da-DK" b="0" baseline="0" dirty="0">
                <a:latin typeface="Arial" panose="020B0604020202020204" pitchFamily="34" charset="0"/>
                <a:sym typeface="Wingdings" panose="05000000000000000000" pitchFamily="2" charset="2"/>
              </a:rPr>
              <a:t>.</a:t>
            </a:r>
          </a:p>
          <a:p>
            <a:pPr eaLnBrk="1" hangingPunct="1"/>
            <a:endParaRPr lang="da-DK" altLang="da-DK" b="1" dirty="0">
              <a:latin typeface="Arial" panose="020B0604020202020204" pitchFamily="34" charset="0"/>
              <a:sym typeface="Wingdings" panose="05000000000000000000" pitchFamily="2" charset="2"/>
            </a:endParaRPr>
          </a:p>
          <a:p>
            <a:pPr eaLnBrk="1" hangingPunct="1"/>
            <a:r>
              <a:rPr lang="da-DK" altLang="da-DK" dirty="0">
                <a:latin typeface="Arial" panose="020B0604020202020204" pitchFamily="34" charset="0"/>
                <a:sym typeface="Wingdings" panose="05000000000000000000" pitchFamily="2" charset="2"/>
              </a:rPr>
              <a:t>Klarlæg</a:t>
            </a:r>
            <a:r>
              <a:rPr lang="da-DK" altLang="da-DK" baseline="0" dirty="0">
                <a:latin typeface="Arial" panose="020B0604020202020204" pitchFamily="34" charset="0"/>
                <a:sym typeface="Wingdings" panose="05000000000000000000" pitchFamily="2" charset="2"/>
              </a:rPr>
              <a:t> om der er årsager til træthed, der kan handles på, evt. via egen læge, onkologisk, kræftrehabilitering mm. F.eks. D –vitamin mangel, lave blodprocent, B-vitamin mangel, jern mangel skal udelukkes, og andet medicinsk regulering af </a:t>
            </a:r>
            <a:r>
              <a:rPr lang="da-DK" altLang="da-DK" baseline="0" dirty="0" err="1">
                <a:latin typeface="Arial" panose="020B0604020202020204" pitchFamily="34" charset="0"/>
                <a:sym typeface="Wingdings" panose="05000000000000000000" pitchFamily="2" charset="2"/>
              </a:rPr>
              <a:t>f.eks</a:t>
            </a:r>
            <a:r>
              <a:rPr lang="da-DK" altLang="da-DK" baseline="0" dirty="0">
                <a:latin typeface="Arial" panose="020B0604020202020204" pitchFamily="34" charset="0"/>
                <a:sym typeface="Wingdings" panose="05000000000000000000" pitchFamily="2" charset="2"/>
              </a:rPr>
              <a:t> smertestillende. </a:t>
            </a:r>
            <a:endParaRPr lang="da-DK" altLang="da-DK" dirty="0">
              <a:latin typeface="Arial" panose="020B0604020202020204" pitchFamily="34" charset="0"/>
              <a:sym typeface="Wingdings" panose="05000000000000000000" pitchFamily="2" charset="2"/>
            </a:endParaRPr>
          </a:p>
          <a:p>
            <a:pPr eaLnBrk="1" hangingPunct="1"/>
            <a:endParaRPr lang="da-DK" altLang="da-DK" b="1" dirty="0">
              <a:latin typeface="Arial" panose="020B0604020202020204" pitchFamily="34" charset="0"/>
              <a:sym typeface="Wingdings" panose="05000000000000000000" pitchFamily="2" charset="2"/>
            </a:endParaRPr>
          </a:p>
          <a:p>
            <a:pPr eaLnBrk="1" hangingPunct="1"/>
            <a:r>
              <a:rPr lang="da-DK" altLang="da-DK" b="1" dirty="0">
                <a:latin typeface="Arial" panose="020B0604020202020204" pitchFamily="34" charset="0"/>
                <a:sym typeface="Wingdings" panose="05000000000000000000" pitchFamily="2" charset="2"/>
              </a:rPr>
              <a:t>Didaktik:</a:t>
            </a:r>
          </a:p>
          <a:p>
            <a:pPr eaLnBrk="1" hangingPunct="1"/>
            <a:r>
              <a:rPr lang="da-DK" altLang="da-DK" b="0" dirty="0">
                <a:latin typeface="Arial" panose="020B0604020202020204" pitchFamily="34" charset="0"/>
                <a:sym typeface="Wingdings" panose="05000000000000000000" pitchFamily="2" charset="2"/>
              </a:rPr>
              <a:t>Model fra SIG træthed.</a:t>
            </a:r>
          </a:p>
          <a:p>
            <a:r>
              <a:rPr lang="da-DK" altLang="da-DK" b="0" dirty="0">
                <a:latin typeface="Arial" panose="020B0604020202020204" pitchFamily="34" charset="0"/>
                <a:sym typeface="Wingdings" panose="05000000000000000000" pitchFamily="2" charset="2"/>
              </a:rPr>
              <a:t>Kroppen opfatter</a:t>
            </a:r>
            <a:r>
              <a:rPr lang="da-DK" altLang="da-DK" b="0" baseline="0" dirty="0">
                <a:latin typeface="Arial" panose="020B0604020202020204" pitchFamily="34" charset="0"/>
                <a:sym typeface="Wingdings" panose="05000000000000000000" pitchFamily="2" charset="2"/>
              </a:rPr>
              <a:t> kræften som en inflammation og producerer derfor </a:t>
            </a:r>
            <a:r>
              <a:rPr lang="da-DK" altLang="da-DK" b="0" dirty="0" err="1">
                <a:latin typeface="Arial" panose="020B0604020202020204" pitchFamily="34" charset="0"/>
                <a:sym typeface="Wingdings" panose="05000000000000000000" pitchFamily="2" charset="2"/>
              </a:rPr>
              <a:t>Proinflamatoriske</a:t>
            </a:r>
            <a:r>
              <a:rPr lang="da-DK" altLang="da-DK" b="0" dirty="0">
                <a:latin typeface="Arial" panose="020B0604020202020204" pitchFamily="34" charset="0"/>
                <a:sym typeface="Wingdings" panose="05000000000000000000" pitchFamily="2" charset="2"/>
              </a:rPr>
              <a:t> cytokiner, der</a:t>
            </a:r>
            <a:r>
              <a:rPr lang="da-DK" altLang="da-DK" b="0" baseline="0" dirty="0">
                <a:latin typeface="Arial" panose="020B0604020202020204" pitchFamily="34" charset="0"/>
                <a:sym typeface="Wingdings" panose="05000000000000000000" pitchFamily="2" charset="2"/>
              </a:rPr>
              <a:t> påvirker immunforsvaret, der aktiveres, som hvis vi eks. har influenza. Har man influenza, er det smart at kroppen reagerer, så du kommer ned i gear og hviler, men som senfølge er det generende. </a:t>
            </a:r>
            <a:r>
              <a:rPr lang="da-DK" altLang="da-DK" b="0" dirty="0">
                <a:latin typeface="Arial" panose="020B0604020202020204" pitchFamily="34" charset="0"/>
                <a:sym typeface="Wingdings" panose="05000000000000000000" pitchFamily="2" charset="2"/>
              </a:rPr>
              <a:t>: Kilde Livet efter kræft kap 4. </a:t>
            </a:r>
            <a:r>
              <a:rPr lang="da-DK" altLang="da-DK" b="0" baseline="0" dirty="0">
                <a:latin typeface="Arial" panose="020B0604020202020204" pitchFamily="34" charset="0"/>
                <a:sym typeface="Wingdings" panose="05000000000000000000" pitchFamily="2" charset="2"/>
              </a:rPr>
              <a:t> </a:t>
            </a:r>
            <a:r>
              <a:rPr lang="da-DK" altLang="da-DK" b="0" baseline="0" dirty="0" err="1">
                <a:latin typeface="Arial" panose="020B0604020202020204" pitchFamily="34" charset="0"/>
                <a:sym typeface="Wingdings" panose="05000000000000000000" pitchFamily="2" charset="2"/>
              </a:rPr>
              <a:t>Cytokier</a:t>
            </a:r>
            <a:r>
              <a:rPr lang="da-DK" altLang="da-DK" b="0" baseline="0" dirty="0">
                <a:latin typeface="Arial" panose="020B0604020202020204" pitchFamily="34" charset="0"/>
                <a:sym typeface="Wingdings" panose="05000000000000000000" pitchFamily="2" charset="2"/>
              </a:rPr>
              <a:t> kap 1 side 21.</a:t>
            </a:r>
            <a:r>
              <a:rPr lang="da-DK" b="0" dirty="0"/>
              <a:t> Selve kræftsygdommen</a:t>
            </a:r>
          </a:p>
          <a:p>
            <a:r>
              <a:rPr lang="da-DK" b="0" dirty="0"/>
              <a:t>Selve kræftsygdommen kan øge stofskiftet og dermed kroppens energiforbrug. Hvis man ikke får dækket energibehovet gennem sin kost, bliver man træt</a:t>
            </a:r>
          </a:p>
          <a:p>
            <a:r>
              <a:rPr lang="da-DK" b="0" dirty="0"/>
              <a:t>Kroppens celler - også kræftcellerne - producerer nogle signalstoffer, der kaldes cytokiner. Når man har kræft, producerer kroppen flere cytokiner end normalt. Cytokiner kan have forskellige virkninger på kroppen, f.eks. kan de give feber, som igen giver træthed</a:t>
            </a:r>
          </a:p>
          <a:p>
            <a:r>
              <a:rPr lang="da-DK" b="0" dirty="0"/>
              <a:t>Blodmangel (anæmi) kan opstå som følge af sygdommen</a:t>
            </a:r>
          </a:p>
          <a:p>
            <a:r>
              <a:rPr lang="da-DK" b="0" dirty="0"/>
              <a:t>Kræftbehandlingen, mangel</a:t>
            </a:r>
            <a:r>
              <a:rPr lang="da-DK" b="0" baseline="0" dirty="0"/>
              <a:t> på optagelse af fødevare, dårlig søvn, depression ( </a:t>
            </a:r>
            <a:r>
              <a:rPr lang="da-DK" b="0" baseline="0" dirty="0" err="1"/>
              <a:t>evt</a:t>
            </a:r>
            <a:r>
              <a:rPr lang="da-DK" b="0" baseline="0" dirty="0"/>
              <a:t> udredning hos egen læge </a:t>
            </a:r>
            <a:r>
              <a:rPr lang="da-DK" b="0" baseline="0" dirty="0" err="1"/>
              <a:t>v.hj.a</a:t>
            </a:r>
            <a:r>
              <a:rPr lang="da-DK" b="0" baseline="0" dirty="0"/>
              <a:t> HADS skema) </a:t>
            </a:r>
            <a:endParaRPr lang="da-DK" b="0" dirty="0"/>
          </a:p>
          <a:p>
            <a:r>
              <a:rPr lang="da-DK" b="0" dirty="0"/>
              <a:t>Behandling med operation, kemoterapi eller strålebehandling</a:t>
            </a:r>
          </a:p>
          <a:p>
            <a:r>
              <a:rPr lang="da-DK" b="0" dirty="0"/>
              <a:t>Medicin, f.eks. antidepressiv, sovemedicin, beroligende og smertestillende medicin (f.eks. morfin) eller antihistamin</a:t>
            </a:r>
          </a:p>
          <a:p>
            <a:r>
              <a:rPr lang="da-DK" b="0" dirty="0"/>
              <a:t>Kost, søvn, aktivitet</a:t>
            </a:r>
          </a:p>
          <a:p>
            <a:r>
              <a:rPr lang="da-DK" b="0" dirty="0"/>
              <a:t>Inaktivitet, for lidt motion og for lidt frisk luft</a:t>
            </a:r>
          </a:p>
          <a:p>
            <a:r>
              <a:rPr lang="da-DK" b="0" dirty="0"/>
              <a:t>Mangel på søvn og hvile eller dårligt søvnmønster</a:t>
            </a:r>
          </a:p>
          <a:p>
            <a:r>
              <a:rPr lang="da-DK" b="0" dirty="0"/>
              <a:t>Utilstrækkelig kost og væskeindtag, fordi man måske også har kvalme, nedsat appetit, diarré, forstoppelse eller andet</a:t>
            </a:r>
          </a:p>
          <a:p>
            <a:r>
              <a:rPr lang="da-DK" b="0" dirty="0"/>
              <a:t>Symptomer fra sygdommen eller behandlingen</a:t>
            </a:r>
          </a:p>
          <a:p>
            <a:r>
              <a:rPr lang="da-DK" b="0" dirty="0"/>
              <a:t>Blodmangel (anæmi), åndenød, infektioner eller smerter</a:t>
            </a:r>
          </a:p>
          <a:p>
            <a:r>
              <a:rPr lang="da-DK" b="0" dirty="0"/>
              <a:t>Utilstrækkelig behandling af andre symptomer, da det tærer på ens almene kræfter og forværrer trætheden</a:t>
            </a:r>
          </a:p>
          <a:p>
            <a:r>
              <a:rPr lang="da-DK" b="0" dirty="0"/>
              <a:t>Vægttab og tab af muskelkraft</a:t>
            </a:r>
          </a:p>
          <a:p>
            <a:r>
              <a:rPr lang="da-DK" b="0" dirty="0"/>
              <a:t>Psykologiske følger af kræftsygdommen</a:t>
            </a:r>
          </a:p>
          <a:p>
            <a:r>
              <a:rPr lang="da-DK" b="0" dirty="0"/>
              <a:t>Følelsesmæssig stress og bekymringer</a:t>
            </a:r>
          </a:p>
          <a:p>
            <a:r>
              <a:rPr lang="da-DK" b="0" dirty="0"/>
              <a:t>Angst og depression. Vær opmærksom på, om du eventuelt har en behandlingskrævende depression</a:t>
            </a:r>
          </a:p>
          <a:p>
            <a:endParaRPr lang="da-DK" b="0" dirty="0"/>
          </a:p>
          <a:p>
            <a:pPr eaLnBrk="1" hangingPunct="1"/>
            <a:endParaRPr lang="da-DK" altLang="da-DK" b="0" dirty="0">
              <a:latin typeface="Arial" panose="020B0604020202020204" pitchFamily="34" charset="0"/>
              <a:sym typeface="Wingdings" panose="05000000000000000000" pitchFamily="2" charset="2"/>
            </a:endParaRPr>
          </a:p>
          <a:p>
            <a:pPr eaLnBrk="1" hangingPunct="1"/>
            <a:endParaRPr lang="da-DK" altLang="da-DK" b="0" dirty="0">
              <a:latin typeface="Arial" panose="020B0604020202020204" pitchFamily="34" charset="0"/>
              <a:sym typeface="Wingdings" panose="05000000000000000000" pitchFamily="2" charset="2"/>
            </a:endParaRPr>
          </a:p>
          <a:p>
            <a:pPr eaLnBrk="1" hangingPunct="1"/>
            <a:endParaRPr lang="da-DK" altLang="da-DK" b="0" dirty="0">
              <a:latin typeface="Arial" panose="020B0604020202020204" pitchFamily="34" charset="0"/>
            </a:endParaRPr>
          </a:p>
          <a:p>
            <a:pPr eaLnBrk="1" hangingPunct="1"/>
            <a:endParaRPr lang="da-DK" altLang="da-DK" b="0" dirty="0">
              <a:latin typeface="Arial" panose="020B0604020202020204" pitchFamily="34" charset="0"/>
            </a:endParaRPr>
          </a:p>
        </p:txBody>
      </p:sp>
    </p:spTree>
    <p:extLst>
      <p:ext uri="{BB962C8B-B14F-4D97-AF65-F5344CB8AC3E}">
        <p14:creationId xmlns:p14="http://schemas.microsoft.com/office/powerpoint/2010/main" val="22446706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Kræftoverleveren kan indledningsvis spørges ind til træthed på en skala fra 1-10 (hvor 1-3 = mild, 4-6 = moderat, 7-10 = høj). Kræftoverlevere med moderat til høj træthed kan herefter evalueres med validerede skalaer, f.eks. følgende skalaer, som findes på dansk: • FACIT-Fatigue </a:t>
            </a:r>
            <a:r>
              <a:rPr lang="da-DK" dirty="0" err="1"/>
              <a:t>Scale</a:t>
            </a:r>
            <a:r>
              <a:rPr lang="da-DK" dirty="0"/>
              <a:t> (13-item) (42) • EORTC-QLQ-C30 (3-item fatigue subskala) (43) • Brief Fatigue Inventory (9-item) (44) Det er vigtigt, at behandlende læger og andre fagprofessionelle altid overvejer mulige komorbiditeter, der kan bidrage til træthed, før de anbefalede interventioner iværksættes (f.eks. anæmi, ernæringsmæssige mangler, </a:t>
            </a:r>
          </a:p>
          <a:p>
            <a:r>
              <a:rPr lang="da-DK" dirty="0"/>
              <a:t>(kilde kliniske retningslinjer for kræftrelateret træthed)</a:t>
            </a:r>
          </a:p>
          <a:p>
            <a:r>
              <a:rPr lang="da-DK" b="1" dirty="0"/>
              <a:t>Formål:</a:t>
            </a:r>
          </a:p>
          <a:p>
            <a:r>
              <a:rPr lang="da-DK" dirty="0"/>
              <a:t>At vise deltager på at der er 3</a:t>
            </a:r>
            <a:r>
              <a:rPr lang="da-DK" baseline="0" dirty="0"/>
              <a:t> forskellige grader af træthed og de skal forsøge at undgå at komme dertil hvor det bliver udmattelse.</a:t>
            </a:r>
          </a:p>
          <a:p>
            <a:endParaRPr lang="da-DK" dirty="0"/>
          </a:p>
          <a:p>
            <a:r>
              <a:rPr lang="da-DK" b="1" dirty="0"/>
              <a:t>Baggrundsviden:</a:t>
            </a:r>
          </a:p>
          <a:p>
            <a:r>
              <a:rPr lang="da-DK" dirty="0"/>
              <a:t>Spørg borger / patienter: Hvor</a:t>
            </a:r>
            <a:r>
              <a:rPr lang="da-DK" baseline="0" dirty="0"/>
              <a:t> har I agt på denne skala den sidste uge. </a:t>
            </a:r>
            <a:r>
              <a:rPr lang="da-DK" baseline="0" dirty="0" err="1"/>
              <a:t>Evt</a:t>
            </a:r>
            <a:r>
              <a:rPr lang="da-DK" baseline="0" dirty="0"/>
              <a:t> vend jer sammen to og to og fortæl hinanden, hvor ligger I henne på skalaen og hvornår og hvordan den sidste uge. Print </a:t>
            </a:r>
            <a:r>
              <a:rPr lang="da-DK" baseline="0" dirty="0" err="1"/>
              <a:t>evt</a:t>
            </a:r>
            <a:r>
              <a:rPr lang="da-DK" baseline="0" dirty="0"/>
              <a:t> ud til hver borger. Hvordan oplever de trætheden</a:t>
            </a:r>
            <a:endParaRPr lang="da-DK" dirty="0"/>
          </a:p>
        </p:txBody>
      </p:sp>
      <p:sp>
        <p:nvSpPr>
          <p:cNvPr id="4" name="Pladsholder til slidenummer 3"/>
          <p:cNvSpPr>
            <a:spLocks noGrp="1"/>
          </p:cNvSpPr>
          <p:nvPr>
            <p:ph type="sldNum" sz="quarter" idx="10"/>
          </p:nvPr>
        </p:nvSpPr>
        <p:spPr/>
        <p:txBody>
          <a:bodyPr/>
          <a:lstStyle/>
          <a:p>
            <a:fld id="{2E61351F-DBB1-4664-ADA9-83BC7CB8848D}" type="slidenum">
              <a:rPr lang="da-DK" smtClean="0"/>
              <a:pPr/>
              <a:t>48</a:t>
            </a:fld>
            <a:endParaRPr lang="da-DK"/>
          </a:p>
        </p:txBody>
      </p:sp>
    </p:spTree>
    <p:extLst>
      <p:ext uri="{BB962C8B-B14F-4D97-AF65-F5344CB8AC3E}">
        <p14:creationId xmlns:p14="http://schemas.microsoft.com/office/powerpoint/2010/main" val="1286905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77500" lnSpcReduction="20000"/>
          </a:bodyPr>
          <a:lstStyle/>
          <a:p>
            <a:r>
              <a:rPr lang="da-DK" sz="800" dirty="0"/>
              <a:t>Nationale guidelines for behandling af </a:t>
            </a:r>
            <a:r>
              <a:rPr lang="da-DK" sz="800" dirty="0" err="1"/>
              <a:t>fatique</a:t>
            </a:r>
            <a:r>
              <a:rPr lang="da-DK" sz="800" dirty="0"/>
              <a:t> (DMCG)</a:t>
            </a:r>
          </a:p>
          <a:p>
            <a:r>
              <a:rPr lang="da-DK" sz="800" dirty="0"/>
              <a:t>https://www.dmcg.dk/siteassets/kliniske-retningslinjer/opdelt-paa-dmcg/tvargaende-retningslinjer/tvarg_rl_trathed_v1.0_admgodk220825.pdf</a:t>
            </a:r>
          </a:p>
          <a:p>
            <a:endParaRPr lang="da-DK"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b="0" i="0" dirty="0">
                <a:effectLst/>
                <a:latin typeface="Tahoma" pitchFamily="34" charset="0"/>
                <a:ea typeface="Tahoma" pitchFamily="34" charset="0"/>
                <a:cs typeface="Tahoma" pitchFamily="34" charset="0"/>
              </a:rPr>
              <a:t>Alle kræftoverlevere skal tilbydes </a:t>
            </a:r>
            <a:r>
              <a:rPr lang="da-DK" sz="800" b="0" i="0" dirty="0" err="1">
                <a:effectLst/>
                <a:latin typeface="Tahoma" pitchFamily="34" charset="0"/>
                <a:ea typeface="Tahoma" pitchFamily="34" charset="0"/>
                <a:cs typeface="Tahoma" pitchFamily="34" charset="0"/>
              </a:rPr>
              <a:t>psykoedukation</a:t>
            </a:r>
            <a:r>
              <a:rPr lang="da-DK" sz="800" b="0" i="0" dirty="0">
                <a:effectLst/>
                <a:latin typeface="Tahoma" pitchFamily="34" charset="0"/>
                <a:ea typeface="Tahoma" pitchFamily="34" charset="0"/>
                <a:cs typeface="Tahoma" pitchFamily="34" charset="0"/>
              </a:rPr>
              <a:t> om kræftrelateret træthed (A)</a:t>
            </a:r>
            <a:br>
              <a:rPr lang="da-DK" sz="800" dirty="0">
                <a:latin typeface="Tahoma" pitchFamily="34" charset="0"/>
                <a:ea typeface="Tahoma" pitchFamily="34" charset="0"/>
                <a:cs typeface="Tahoma" pitchFamily="34" charset="0"/>
              </a:rPr>
            </a:br>
            <a:br>
              <a:rPr lang="da-DK" sz="800" dirty="0">
                <a:latin typeface="Tahoma" pitchFamily="34" charset="0"/>
                <a:ea typeface="Tahoma" pitchFamily="34" charset="0"/>
                <a:cs typeface="Tahoma" pitchFamily="34" charset="0"/>
              </a:rPr>
            </a:br>
            <a:r>
              <a:rPr lang="da-DK" sz="800" b="0" i="0" dirty="0">
                <a:effectLst/>
                <a:latin typeface="Tahoma" pitchFamily="34" charset="0"/>
                <a:ea typeface="Tahoma" pitchFamily="34" charset="0"/>
                <a:cs typeface="Tahoma" pitchFamily="34" charset="0"/>
              </a:rPr>
              <a:t>Fysisk træning skal tilbydes til kræftoverlevere med moderat til svær</a:t>
            </a:r>
            <a:br>
              <a:rPr lang="da-DK" sz="800" dirty="0">
                <a:latin typeface="Tahoma" pitchFamily="34" charset="0"/>
                <a:ea typeface="Tahoma" pitchFamily="34" charset="0"/>
                <a:cs typeface="Tahoma" pitchFamily="34" charset="0"/>
              </a:rPr>
            </a:br>
            <a:r>
              <a:rPr lang="da-DK" sz="800" b="0" i="0" dirty="0">
                <a:effectLst/>
                <a:latin typeface="Tahoma" pitchFamily="34" charset="0"/>
                <a:ea typeface="Tahoma" pitchFamily="34" charset="0"/>
                <a:cs typeface="Tahoma" pitchFamily="34" charset="0"/>
              </a:rPr>
              <a:t>kræftrelateret træthed, tilpasset funktionsevne og individuelle forhold (A)</a:t>
            </a:r>
            <a:br>
              <a:rPr lang="da-DK" sz="800" dirty="0">
                <a:latin typeface="Tahoma" pitchFamily="34" charset="0"/>
                <a:ea typeface="Tahoma" pitchFamily="34" charset="0"/>
                <a:cs typeface="Tahoma" pitchFamily="34" charset="0"/>
              </a:rPr>
            </a:br>
            <a:br>
              <a:rPr lang="da-DK" sz="800" dirty="0">
                <a:latin typeface="Tahoma" pitchFamily="34" charset="0"/>
                <a:ea typeface="Tahoma" pitchFamily="34" charset="0"/>
                <a:cs typeface="Tahoma" pitchFamily="34" charset="0"/>
              </a:rPr>
            </a:br>
            <a:r>
              <a:rPr lang="da-DK" sz="800" b="0" i="0" dirty="0">
                <a:effectLst/>
                <a:latin typeface="Tahoma" pitchFamily="34" charset="0"/>
                <a:ea typeface="Tahoma" pitchFamily="34" charset="0"/>
                <a:cs typeface="Tahoma" pitchFamily="34" charset="0"/>
              </a:rPr>
              <a:t>Kognitiv adfærdsterapi kan tilbydes til kræftoverlevere med moderat til svær kræftrelateret træthed og kan leveres som almindelig fremmødekonsultation eller virtuelt (B)</a:t>
            </a:r>
            <a:br>
              <a:rPr lang="da-DK" sz="800" dirty="0">
                <a:latin typeface="Tahoma" pitchFamily="34" charset="0"/>
                <a:ea typeface="Tahoma" pitchFamily="34" charset="0"/>
                <a:cs typeface="Tahoma" pitchFamily="34" charset="0"/>
              </a:rPr>
            </a:br>
            <a:br>
              <a:rPr lang="da-DK" sz="800" dirty="0">
                <a:latin typeface="Tahoma" pitchFamily="34" charset="0"/>
                <a:ea typeface="Tahoma" pitchFamily="34" charset="0"/>
                <a:cs typeface="Tahoma" pitchFamily="34" charset="0"/>
              </a:rPr>
            </a:br>
            <a:r>
              <a:rPr lang="da-DK" sz="800" b="0" i="0" dirty="0">
                <a:effectLst/>
                <a:latin typeface="Tahoma" pitchFamily="34" charset="0"/>
                <a:ea typeface="Tahoma" pitchFamily="34" charset="0"/>
                <a:cs typeface="Tahoma" pitchFamily="34" charset="0"/>
              </a:rPr>
              <a:t>Mindfulness-baserede programmer kan tilbydes som en behandling for</a:t>
            </a:r>
            <a:br>
              <a:rPr lang="da-DK" sz="800" dirty="0">
                <a:latin typeface="Tahoma" pitchFamily="34" charset="0"/>
                <a:ea typeface="Tahoma" pitchFamily="34" charset="0"/>
                <a:cs typeface="Tahoma" pitchFamily="34" charset="0"/>
              </a:rPr>
            </a:br>
            <a:r>
              <a:rPr lang="da-DK" sz="800" b="0" i="0" dirty="0">
                <a:effectLst/>
                <a:latin typeface="Tahoma" pitchFamily="34" charset="0"/>
                <a:ea typeface="Tahoma" pitchFamily="34" charset="0"/>
                <a:cs typeface="Tahoma" pitchFamily="34" charset="0"/>
              </a:rPr>
              <a:t>kræftrelateret træthed og kan leveres som almindelig fremmødekonsultation</a:t>
            </a:r>
            <a:br>
              <a:rPr lang="da-DK" sz="800" dirty="0">
                <a:latin typeface="Tahoma" pitchFamily="34" charset="0"/>
                <a:ea typeface="Tahoma" pitchFamily="34" charset="0"/>
                <a:cs typeface="Tahoma" pitchFamily="34" charset="0"/>
              </a:rPr>
            </a:br>
            <a:r>
              <a:rPr lang="da-DK" sz="800" b="0" i="0" dirty="0">
                <a:effectLst/>
                <a:latin typeface="Tahoma" pitchFamily="34" charset="0"/>
                <a:ea typeface="Tahoma" pitchFamily="34" charset="0"/>
                <a:cs typeface="Tahoma" pitchFamily="34" charset="0"/>
              </a:rPr>
              <a:t>eller virtuelt (B)</a:t>
            </a:r>
            <a:br>
              <a:rPr lang="da-DK" sz="800" dirty="0">
                <a:latin typeface="Tahoma" pitchFamily="34" charset="0"/>
                <a:ea typeface="Tahoma" pitchFamily="34" charset="0"/>
                <a:cs typeface="Tahoma" pitchFamily="34" charset="0"/>
              </a:rPr>
            </a:br>
            <a:br>
              <a:rPr lang="da-DK" sz="800" dirty="0">
                <a:latin typeface="Tahoma" pitchFamily="34" charset="0"/>
                <a:ea typeface="Tahoma" pitchFamily="34" charset="0"/>
                <a:cs typeface="Tahoma" pitchFamily="34" charset="0"/>
              </a:rPr>
            </a:br>
            <a:r>
              <a:rPr lang="da-DK" sz="800" b="0" i="0" dirty="0">
                <a:effectLst/>
                <a:latin typeface="Tahoma" pitchFamily="34" charset="0"/>
                <a:ea typeface="Tahoma" pitchFamily="34" charset="0"/>
                <a:cs typeface="Tahoma" pitchFamily="34" charset="0"/>
              </a:rPr>
              <a:t>Lysterapi kan tilbydes som supplerende behandling til kræftoverlever</a:t>
            </a:r>
            <a:br>
              <a:rPr lang="da-DK" sz="800" dirty="0">
                <a:latin typeface="Tahoma" pitchFamily="34" charset="0"/>
                <a:ea typeface="Tahoma" pitchFamily="34" charset="0"/>
                <a:cs typeface="Tahoma" pitchFamily="34" charset="0"/>
              </a:rPr>
            </a:br>
            <a:br>
              <a:rPr lang="da-DK" sz="800" dirty="0">
                <a:latin typeface="Tahoma" pitchFamily="34" charset="0"/>
                <a:ea typeface="Tahoma" pitchFamily="34" charset="0"/>
                <a:cs typeface="Tahoma" pitchFamily="34" charset="0"/>
              </a:rPr>
            </a:br>
            <a:r>
              <a:rPr lang="da-DK" sz="800" b="0" i="0" dirty="0">
                <a:effectLst/>
                <a:latin typeface="Tahoma" pitchFamily="34" charset="0"/>
                <a:ea typeface="Tahoma" pitchFamily="34" charset="0"/>
                <a:cs typeface="Tahoma" pitchFamily="34" charset="0"/>
              </a:rPr>
              <a:t>Yoga kan tilbydes til kræftoverlevere, der udtrykker interesse, særligt</a:t>
            </a:r>
            <a:br>
              <a:rPr lang="da-DK" sz="800" dirty="0">
                <a:latin typeface="Tahoma" pitchFamily="34" charset="0"/>
                <a:ea typeface="Tahoma" pitchFamily="34" charset="0"/>
                <a:cs typeface="Tahoma" pitchFamily="34" charset="0"/>
              </a:rPr>
            </a:br>
            <a:r>
              <a:rPr lang="da-DK" sz="800" b="0" i="0" dirty="0">
                <a:effectLst/>
                <a:latin typeface="Tahoma" pitchFamily="34" charset="0"/>
                <a:ea typeface="Tahoma" pitchFamily="34" charset="0"/>
                <a:cs typeface="Tahoma" pitchFamily="34" charset="0"/>
              </a:rPr>
              <a:t>yogaformen </a:t>
            </a:r>
            <a:r>
              <a:rPr lang="da-DK" sz="800" b="0" i="0" dirty="0" err="1">
                <a:effectLst/>
                <a:latin typeface="Tahoma" pitchFamily="34" charset="0"/>
                <a:ea typeface="Tahoma" pitchFamily="34" charset="0"/>
                <a:cs typeface="Tahoma" pitchFamily="34" charset="0"/>
              </a:rPr>
              <a:t>Hatha</a:t>
            </a:r>
            <a:r>
              <a:rPr lang="da-DK" sz="800" b="0" i="0" dirty="0">
                <a:effectLst/>
                <a:latin typeface="Tahoma" pitchFamily="34" charset="0"/>
                <a:ea typeface="Tahoma" pitchFamily="34" charset="0"/>
                <a:cs typeface="Tahoma" pitchFamily="34" charset="0"/>
              </a:rPr>
              <a:t> (D)</a:t>
            </a:r>
            <a:endParaRPr lang="da-DK" sz="800" dirty="0">
              <a:latin typeface="Tahoma" pitchFamily="34" charset="0"/>
              <a:ea typeface="Tahoma" pitchFamily="34" charset="0"/>
              <a:cs typeface="Tahoma" pitchFamily="34" charset="0"/>
            </a:endParaRPr>
          </a:p>
          <a:p>
            <a:endParaRPr lang="da-DK" sz="800" dirty="0"/>
          </a:p>
          <a:p>
            <a:r>
              <a:rPr lang="da-DK" sz="800" b="1" dirty="0"/>
              <a:t>Formål:</a:t>
            </a:r>
          </a:p>
          <a:p>
            <a:r>
              <a:rPr lang="da-DK" sz="800" b="0" dirty="0"/>
              <a:t>At</a:t>
            </a:r>
            <a:r>
              <a:rPr lang="da-DK" sz="800" b="0" baseline="0" dirty="0"/>
              <a:t> de lære om hvad de kan gøre for at håndtere trætheden og det er noget de skal gøre gennem længere tid for at opnå effekt og for mange livslang vilkår at de skal lære at energiforvalte hvad de bruger energien på. </a:t>
            </a:r>
          </a:p>
          <a:p>
            <a:r>
              <a:rPr lang="da-DK" sz="800" b="1" baseline="0" dirty="0"/>
              <a:t>Baggrundsviden:</a:t>
            </a:r>
          </a:p>
          <a:p>
            <a:r>
              <a:rPr lang="da-DK" sz="800" b="0" baseline="0" dirty="0"/>
              <a:t>Man kan også give dem et skema/ eller skrive ned på tavlen hvor de komme med eksempler på hvad dræner dem for energi og hvad giver dem energi. Man kan også lære dem at de har 10 skeer på en dag og </a:t>
            </a:r>
            <a:r>
              <a:rPr lang="da-DK" sz="800" b="0" baseline="0" dirty="0" err="1"/>
              <a:t>f.kes</a:t>
            </a:r>
            <a:r>
              <a:rPr lang="da-DK" sz="800" b="0" baseline="0" dirty="0"/>
              <a:t> at gå i bad kræver 2 skeer , så er der 8 tilbage, så skal de handle det koster 3, så er der 5. Så kan de tage et hvil så får de 2 skeer mere tilbage </a:t>
            </a:r>
            <a:r>
              <a:rPr lang="da-DK" sz="800" b="0" baseline="0" dirty="0" err="1"/>
              <a:t>osv</a:t>
            </a:r>
            <a:r>
              <a:rPr lang="da-DK" sz="800" b="0" baseline="0" dirty="0"/>
              <a:t> så de lære at økonomisere med hvad de bruger kræfter på. </a:t>
            </a:r>
            <a:endParaRPr lang="da-DK" sz="800" b="0" dirty="0"/>
          </a:p>
          <a:p>
            <a:r>
              <a:rPr lang="da-DK" sz="800" dirty="0"/>
              <a:t>Eksempler på let fordøjelige mellem måltider – nemt at tage med/anskaffe</a:t>
            </a:r>
          </a:p>
          <a:p>
            <a:r>
              <a:rPr lang="da-DK" sz="800" dirty="0"/>
              <a:t>Gør det der betyder mest først </a:t>
            </a:r>
          </a:p>
          <a:p>
            <a:r>
              <a:rPr lang="da-DK" sz="800" dirty="0"/>
              <a:t>Gå</a:t>
            </a:r>
            <a:r>
              <a:rPr lang="da-DK" sz="800" baseline="0" dirty="0"/>
              <a:t> i seng til samme tid stå op ingen stimulanser </a:t>
            </a:r>
          </a:p>
          <a:p>
            <a:r>
              <a:rPr lang="da-DK" sz="800" baseline="0" dirty="0"/>
              <a:t>Gå in  seng mellem 22-23.30</a:t>
            </a:r>
          </a:p>
          <a:p>
            <a:r>
              <a:rPr lang="da-DK" sz="800" baseline="0" dirty="0"/>
              <a:t>Nedsat lyst til sex når man er træt vær åben om det seksuelle hjælpe midler hvis lysten mangler</a:t>
            </a:r>
          </a:p>
          <a:p>
            <a:r>
              <a:rPr lang="da-DK" sz="800" baseline="0" dirty="0"/>
              <a:t>Blodtransfusion</a:t>
            </a:r>
          </a:p>
          <a:p>
            <a:pPr defTabSz="913028">
              <a:defRPr/>
            </a:pPr>
            <a:r>
              <a:rPr lang="da-DK" sz="800" b="1" dirty="0"/>
              <a:t>Tristhed er en normal reaktion </a:t>
            </a:r>
            <a:r>
              <a:rPr lang="da-DK" sz="800" dirty="0"/>
              <a:t>Hvis du bliver ved med at være trist, kan det være, at du har en depression. Hvis man har en depression, er det ofte sådan, at man oplever, at både </a:t>
            </a:r>
            <a:r>
              <a:rPr lang="da-DK" sz="800" b="1" dirty="0"/>
              <a:t>ens tanker, følelser og adfærd bliver anderledes</a:t>
            </a:r>
            <a:r>
              <a:rPr lang="da-DK" sz="800" dirty="0"/>
              <a:t>. De triste tanker og følelser bliver mere og mere alvorlige, fylder mere og mere af dagen og varer længere end to uger. På den måde bliver det </a:t>
            </a:r>
            <a:r>
              <a:rPr lang="da-DK" sz="800" b="1" dirty="0"/>
              <a:t>triste eller tunge humør meget dominerende,</a:t>
            </a:r>
            <a:r>
              <a:rPr lang="da-DK" sz="800" dirty="0"/>
              <a:t> og der er næsten ingenting, der kan give dig en følelse af glæde, hvis du har en depression. </a:t>
            </a:r>
            <a:br>
              <a:rPr lang="da-DK" sz="800" dirty="0"/>
            </a:br>
            <a:r>
              <a:rPr lang="da-DK" sz="800" dirty="0"/>
              <a:t> </a:t>
            </a:r>
            <a:br>
              <a:rPr lang="da-DK" sz="800" dirty="0"/>
            </a:br>
            <a:r>
              <a:rPr lang="da-DK" sz="800" dirty="0"/>
              <a:t>Dine omgivelser (familie og venner) fornemmer nok, at du har ændret dig og virker </a:t>
            </a:r>
            <a:r>
              <a:rPr lang="da-DK" sz="800" b="1" dirty="0"/>
              <a:t>modløs</a:t>
            </a:r>
            <a:r>
              <a:rPr lang="da-DK" sz="800" dirty="0"/>
              <a:t>, men det kan være svært for dem at hjælpe dig. Måske foreslår de forskellige ting for at glæde dig og bliver skuffede, når det ikke muntrer dig op. Du har måske mest lyst til, at de bare holder sig væk, og </a:t>
            </a:r>
            <a:r>
              <a:rPr lang="da-DK" sz="800" b="1" dirty="0"/>
              <a:t>lader dig være i fred</a:t>
            </a:r>
            <a:r>
              <a:rPr lang="da-DK" sz="800" dirty="0"/>
              <a:t>. Den følelse kan gøre ondt både på dig og dine nærmeste. </a:t>
            </a:r>
            <a:br>
              <a:rPr lang="da-DK" sz="800" dirty="0"/>
            </a:br>
            <a:r>
              <a:rPr lang="da-DK" sz="800" dirty="0"/>
              <a:t> </a:t>
            </a:r>
            <a:br>
              <a:rPr lang="da-DK" sz="800" dirty="0"/>
            </a:br>
            <a:r>
              <a:rPr lang="da-DK" sz="800" dirty="0"/>
              <a:t>Hvis man har en depression, kommer man meget nemt til at </a:t>
            </a:r>
            <a:r>
              <a:rPr lang="da-DK" sz="800" b="1" dirty="0"/>
              <a:t>isolere sig</a:t>
            </a:r>
            <a:r>
              <a:rPr lang="da-DK" sz="800" dirty="0"/>
              <a:t>. Du har sikkert ikke lyst til eller er interesseret i de aktiviteter, du ellers plejer at være glad for. Måske føler du dig udmattet, orker ikke rigtig noget, kan ikke koncentrere dig. Mange beskriver det som at være i et </a:t>
            </a:r>
            <a:r>
              <a:rPr lang="da-DK" sz="800" b="1" dirty="0"/>
              <a:t>’sort hul’ </a:t>
            </a:r>
            <a:r>
              <a:rPr lang="da-DK" sz="800" dirty="0"/>
              <a:t>eller </a:t>
            </a:r>
            <a:r>
              <a:rPr lang="da-DK" sz="800" b="1" dirty="0"/>
              <a:t>’inde i en glasklokke</a:t>
            </a:r>
            <a:r>
              <a:rPr lang="da-DK" sz="800" dirty="0"/>
              <a:t>’ uden rigtig kontakt med verden udenfor, symptomet for mænd er ofte en øget vrede</a:t>
            </a:r>
          </a:p>
          <a:p>
            <a:pPr defTabSz="913028">
              <a:defRPr/>
            </a:pPr>
            <a:endParaRPr lang="da-DK" sz="800" dirty="0"/>
          </a:p>
          <a:p>
            <a:pPr defTabSz="913028">
              <a:defRPr/>
            </a:pPr>
            <a:r>
              <a:rPr lang="da-DK" sz="800" dirty="0"/>
              <a:t>Kognitiv adfærdsterapi (KAT) er en struktureret, evidensbaseret psykologisk intervention, der adresserer samspillet mellem tanker, følelser og adfærd. I konteksten af kræftrelateret træthed benyttes KAT til at modificere uhensigtsmæssige overbevisninger og adfærd, der bidrager til trætheden, med henblik på at forbedre kræftoverlevernes mestringsstrategier og overordnede livskvalitet (54). KAT mod kræftrelateret træthed kan inkludere et mere intensivt fokus på energiforvaltning sammenlignet med det, der tilbydes gennem </a:t>
            </a:r>
            <a:r>
              <a:rPr lang="da-DK" sz="800" dirty="0" err="1"/>
              <a:t>psykoedukation</a:t>
            </a:r>
            <a:r>
              <a:rPr lang="da-DK" sz="800" dirty="0"/>
              <a:t> alene. Litteratur og evidensgennemgang </a:t>
            </a:r>
            <a:r>
              <a:rPr lang="da-DK" sz="800" dirty="0" err="1"/>
              <a:t>ASCOs</a:t>
            </a:r>
            <a:r>
              <a:rPr lang="da-DK" sz="800" dirty="0"/>
              <a:t> guideline er baseret på tre tidligere identificerede systematiske </a:t>
            </a:r>
            <a:r>
              <a:rPr lang="da-DK" sz="800" dirty="0" err="1"/>
              <a:t>reviews</a:t>
            </a:r>
            <a:r>
              <a:rPr lang="da-DK" sz="800" dirty="0"/>
              <a:t> og t</a:t>
            </a:r>
          </a:p>
          <a:p>
            <a:endParaRPr lang="da-DK" dirty="0"/>
          </a:p>
        </p:txBody>
      </p:sp>
      <p:sp>
        <p:nvSpPr>
          <p:cNvPr id="4" name="Pladsholder til slidenummer 3"/>
          <p:cNvSpPr>
            <a:spLocks noGrp="1"/>
          </p:cNvSpPr>
          <p:nvPr>
            <p:ph type="sldNum" sz="quarter" idx="10"/>
          </p:nvPr>
        </p:nvSpPr>
        <p:spPr/>
        <p:txBody>
          <a:bodyPr/>
          <a:lstStyle/>
          <a:p>
            <a:fld id="{660D78A1-67A0-47B9-A9EF-F09EE0810AEB}" type="slidenum">
              <a:rPr lang="da-DK" smtClean="0"/>
              <a:pPr/>
              <a:t>49</a:t>
            </a:fld>
            <a:endParaRPr lang="da-DK"/>
          </a:p>
        </p:txBody>
      </p:sp>
    </p:spTree>
    <p:extLst>
      <p:ext uri="{BB962C8B-B14F-4D97-AF65-F5344CB8AC3E}">
        <p14:creationId xmlns:p14="http://schemas.microsoft.com/office/powerpoint/2010/main" val="1691073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b="0" dirty="0"/>
              <a:t>Eksempel på ugeskema.</a:t>
            </a:r>
            <a:r>
              <a:rPr lang="da-DK" b="0" baseline="0" dirty="0"/>
              <a:t> Man kan have en ide om at man ikke laver noget, men når man skriver ned så viser det sig at man har lavet meget</a:t>
            </a:r>
            <a:endParaRPr lang="da-DK" b="0" dirty="0"/>
          </a:p>
        </p:txBody>
      </p:sp>
      <p:sp>
        <p:nvSpPr>
          <p:cNvPr id="4" name="Pladsholder til slidenummer 3"/>
          <p:cNvSpPr>
            <a:spLocks noGrp="1"/>
          </p:cNvSpPr>
          <p:nvPr>
            <p:ph type="sldNum" sz="quarter" idx="10"/>
          </p:nvPr>
        </p:nvSpPr>
        <p:spPr/>
        <p:txBody>
          <a:bodyPr/>
          <a:lstStyle/>
          <a:p>
            <a:fld id="{2E61351F-DBB1-4664-ADA9-83BC7CB8848D}" type="slidenum">
              <a:rPr lang="da-DK" smtClean="0"/>
              <a:pPr/>
              <a:t>50</a:t>
            </a:fld>
            <a:endParaRPr lang="da-DK"/>
          </a:p>
        </p:txBody>
      </p:sp>
    </p:spTree>
    <p:extLst>
      <p:ext uri="{BB962C8B-B14F-4D97-AF65-F5344CB8AC3E}">
        <p14:creationId xmlns:p14="http://schemas.microsoft.com/office/powerpoint/2010/main" val="1331076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Formål:</a:t>
            </a:r>
          </a:p>
          <a:p>
            <a:r>
              <a:rPr lang="da-DK"/>
              <a:t>Dit batteri bliver aldrig helt opladt. Utydelig billede og mangler forklaring samt en overskrift. </a:t>
            </a:r>
          </a:p>
          <a:p>
            <a:r>
              <a:rPr lang="da-DK"/>
              <a:t>Mobiltelefon eksempel at det svare til den ikke er helt ladet op når man står op om morgenen</a:t>
            </a:r>
          </a:p>
          <a:p>
            <a:endParaRPr lang="da-DK"/>
          </a:p>
          <a:p>
            <a:r>
              <a:rPr lang="da-DK"/>
              <a:t>Ved</a:t>
            </a:r>
            <a:r>
              <a:rPr lang="da-DK" baseline="0"/>
              <a:t> </a:t>
            </a:r>
            <a:r>
              <a:rPr lang="da-DK" baseline="0" err="1"/>
              <a:t>fatigue</a:t>
            </a:r>
            <a:r>
              <a:rPr lang="da-DK" baseline="0"/>
              <a:t> kan trætheden ikke soves væk dit batteri blive aldrig fult opladet.</a:t>
            </a:r>
          </a:p>
          <a:p>
            <a:r>
              <a:rPr lang="da-DK" b="1" baseline="0"/>
              <a:t>Baggrundsviden:</a:t>
            </a:r>
          </a:p>
          <a:p>
            <a:r>
              <a:rPr lang="da-DK" b="0" baseline="0"/>
              <a:t>Energibesparende metoder og energiforvaltning i hverdagen, Gitte Johannesen, Line </a:t>
            </a:r>
            <a:r>
              <a:rPr lang="da-DK" b="0" baseline="0" err="1"/>
              <a:t>Linddahl</a:t>
            </a:r>
            <a:r>
              <a:rPr lang="da-DK" b="0" baseline="0"/>
              <a:t> </a:t>
            </a:r>
            <a:r>
              <a:rPr lang="da-DK" b="0" baseline="0" err="1"/>
              <a:t>jacobsen</a:t>
            </a:r>
            <a:endParaRPr lang="da-DK" b="0" baseline="0"/>
          </a:p>
          <a:p>
            <a:endParaRPr lang="da-DK" b="0" baseline="0"/>
          </a:p>
          <a:p>
            <a:pPr defTabSz="913028">
              <a:defRPr/>
            </a:pPr>
            <a:r>
              <a:rPr lang="da-DK" b="0"/>
              <a:t>Eksempler: hvis du kører stærkt</a:t>
            </a:r>
            <a:r>
              <a:rPr lang="da-DK" b="0" baseline="0"/>
              <a:t> i den bil i et lavt gear, løber du hurtigere tør for brændstof. Hvis du kører langsommere og får tanket op løbende kan du køre længere</a:t>
            </a:r>
            <a:endParaRPr lang="da-DK" b="0"/>
          </a:p>
          <a:p>
            <a:endParaRPr lang="da-DK"/>
          </a:p>
        </p:txBody>
      </p:sp>
      <p:sp>
        <p:nvSpPr>
          <p:cNvPr id="4" name="Pladsholder til slidenummer 3"/>
          <p:cNvSpPr>
            <a:spLocks noGrp="1"/>
          </p:cNvSpPr>
          <p:nvPr>
            <p:ph type="sldNum" sz="quarter" idx="10"/>
          </p:nvPr>
        </p:nvSpPr>
        <p:spPr/>
        <p:txBody>
          <a:bodyPr/>
          <a:lstStyle/>
          <a:p>
            <a:fld id="{2E61351F-DBB1-4664-ADA9-83BC7CB8848D}" type="slidenum">
              <a:rPr lang="da-DK" smtClean="0"/>
              <a:pPr/>
              <a:t>51</a:t>
            </a:fld>
            <a:endParaRPr lang="da-DK"/>
          </a:p>
        </p:txBody>
      </p:sp>
    </p:spTree>
    <p:extLst>
      <p:ext uri="{BB962C8B-B14F-4D97-AF65-F5344CB8AC3E}">
        <p14:creationId xmlns:p14="http://schemas.microsoft.com/office/powerpoint/2010/main" val="54743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endParaRPr lang="da-DK" dirty="0"/>
          </a:p>
          <a:p>
            <a:r>
              <a:rPr lang="da-DK" b="1" dirty="0"/>
              <a:t>Formål.</a:t>
            </a:r>
          </a:p>
          <a:p>
            <a:r>
              <a:rPr lang="da-DK" dirty="0"/>
              <a:t>sidde 2 og 2 og</a:t>
            </a:r>
            <a:r>
              <a:rPr lang="da-DK" baseline="0" dirty="0"/>
              <a:t> tale om hvordan deres træthed ser ud så de også forstår at den kan være forskellig fra hinanden også i håndtering af den. De behøver ikke gå alle spørgsmål igennem men kan vælge nogle ud</a:t>
            </a:r>
            <a:endParaRPr lang="da-DK" dirty="0"/>
          </a:p>
        </p:txBody>
      </p:sp>
      <p:sp>
        <p:nvSpPr>
          <p:cNvPr id="4" name="Pladsholder til slidenummer 3"/>
          <p:cNvSpPr>
            <a:spLocks noGrp="1"/>
          </p:cNvSpPr>
          <p:nvPr>
            <p:ph type="sldNum" sz="quarter" idx="5"/>
          </p:nvPr>
        </p:nvSpPr>
        <p:spPr/>
        <p:txBody>
          <a:bodyPr/>
          <a:lstStyle/>
          <a:p>
            <a:fld id="{2E61351F-DBB1-4664-ADA9-83BC7CB8848D}" type="slidenum">
              <a:rPr lang="da-DK" smtClean="0"/>
              <a:pPr/>
              <a:t>52</a:t>
            </a:fld>
            <a:endParaRPr lang="da-DK"/>
          </a:p>
        </p:txBody>
      </p:sp>
    </p:spTree>
    <p:extLst>
      <p:ext uri="{BB962C8B-B14F-4D97-AF65-F5344CB8AC3E}">
        <p14:creationId xmlns:p14="http://schemas.microsoft.com/office/powerpoint/2010/main" val="1986126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46DA4-F3DF-A3B0-F963-18566922AE3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CC9A4D0-68CF-31DD-58C9-84AB85AAFCF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9DF53A7-EF04-9E5F-F442-2F634E516C2F}"/>
              </a:ext>
            </a:extLst>
          </p:cNvPr>
          <p:cNvSpPr>
            <a:spLocks noGrp="1"/>
          </p:cNvSpPr>
          <p:nvPr>
            <p:ph type="body" idx="1"/>
          </p:nvPr>
        </p:nvSpPr>
        <p:spPr/>
        <p:txBody>
          <a:bodyPr/>
          <a:lstStyle/>
          <a:p>
            <a:r>
              <a:rPr lang="da-DK" dirty="0"/>
              <a:t>Søvnproblemer medvirker til træthed og det er svære at tackle smerter…….</a:t>
            </a:r>
          </a:p>
          <a:p>
            <a:r>
              <a:rPr lang="da-DK" dirty="0"/>
              <a:t>Omvendt sover man dårligere når man har smerter og hvis man er angst</a:t>
            </a:r>
          </a:p>
          <a:p>
            <a:r>
              <a:rPr lang="da-DK" dirty="0"/>
              <a:t>God grund til at tage fat om søvnproblemet</a:t>
            </a:r>
          </a:p>
        </p:txBody>
      </p:sp>
      <p:sp>
        <p:nvSpPr>
          <p:cNvPr id="4" name="Pladsholder til slidenummer 3">
            <a:extLst>
              <a:ext uri="{FF2B5EF4-FFF2-40B4-BE49-F238E27FC236}">
                <a16:creationId xmlns:a16="http://schemas.microsoft.com/office/drawing/2014/main" id="{67F921B2-73B1-D25D-4C5E-B1B2BB34E91C}"/>
              </a:ext>
            </a:extLst>
          </p:cNvPr>
          <p:cNvSpPr>
            <a:spLocks noGrp="1"/>
          </p:cNvSpPr>
          <p:nvPr>
            <p:ph type="sldNum" sz="quarter" idx="10"/>
          </p:nvPr>
        </p:nvSpPr>
        <p:spPr/>
        <p:txBody>
          <a:bodyPr/>
          <a:lstStyle/>
          <a:p>
            <a:fld id="{42C45DB3-7679-4CAB-95B7-A5CF1874736D}" type="slidenum">
              <a:rPr lang="da-DK" smtClean="0">
                <a:solidFill>
                  <a:prstClr val="black"/>
                </a:solidFill>
              </a:rPr>
              <a:pPr/>
              <a:t>7</a:t>
            </a:fld>
            <a:endParaRPr lang="da-DK">
              <a:solidFill>
                <a:prstClr val="black"/>
              </a:solidFill>
            </a:endParaRPr>
          </a:p>
        </p:txBody>
      </p:sp>
    </p:spTree>
    <p:extLst>
      <p:ext uri="{BB962C8B-B14F-4D97-AF65-F5344CB8AC3E}">
        <p14:creationId xmlns:p14="http://schemas.microsoft.com/office/powerpoint/2010/main" val="3299254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40000" lnSpcReduction="20000"/>
          </a:bodyPr>
          <a:lstStyle/>
          <a:p>
            <a:r>
              <a:rPr lang="da-DK" sz="1200" b="0" i="0" kern="1200" dirty="0">
                <a:solidFill>
                  <a:schemeClr val="tx1"/>
                </a:solidFill>
                <a:effectLst/>
                <a:latin typeface="+mn-lt"/>
                <a:ea typeface="+mn-ea"/>
                <a:cs typeface="+mn-cs"/>
              </a:rPr>
              <a:t>3. Kognitiv adfærdsterapi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(CBT-I) skal tilbydes som </a:t>
            </a:r>
            <a:r>
              <a:rPr lang="da-DK" sz="1200" b="0" i="0" kern="1200" dirty="0" err="1">
                <a:solidFill>
                  <a:schemeClr val="tx1"/>
                </a:solidFill>
                <a:effectLst/>
                <a:latin typeface="+mn-lt"/>
                <a:ea typeface="+mn-ea"/>
                <a:cs typeface="+mn-cs"/>
              </a:rPr>
              <a:t>førstelinje-behandling</a:t>
            </a:r>
            <a:r>
              <a:rPr lang="da-DK" sz="1200" b="0" i="0" kern="1200" dirty="0">
                <a:solidFill>
                  <a:schemeClr val="tx1"/>
                </a:solidFill>
                <a:effectLst/>
                <a:latin typeface="+mn-lt"/>
                <a:ea typeface="+mn-ea"/>
                <a:cs typeface="+mn-cs"/>
              </a:rPr>
              <a:t>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(A). Anbefalingen gælder såvel personligt leveret som digitalt leveret CBT-I</a:t>
            </a:r>
            <a:br>
              <a:rPr lang="da-DK" dirty="0"/>
            </a:br>
            <a:br>
              <a:rPr lang="da-DK" dirty="0"/>
            </a:br>
            <a:r>
              <a:rPr lang="da-DK" sz="1200" b="0" i="0" kern="1200" dirty="0">
                <a:solidFill>
                  <a:schemeClr val="tx1"/>
                </a:solidFill>
                <a:effectLst/>
                <a:latin typeface="+mn-lt"/>
                <a:ea typeface="+mn-ea"/>
                <a:cs typeface="+mn-cs"/>
              </a:rPr>
              <a:t>4. Mindfulness-baseret terapi og terapier med fokus på afspænding kan tilbydes kræftoverlevere med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hvis CBT-I ikke er tilgængelig, eller hvis sådanne </a:t>
            </a:r>
            <a:r>
              <a:rPr lang="da-DK" sz="1200" b="0" i="0" kern="1200" dirty="0" err="1">
                <a:solidFill>
                  <a:schemeClr val="tx1"/>
                </a:solidFill>
                <a:effectLst/>
                <a:latin typeface="+mn-lt"/>
                <a:ea typeface="+mn-ea"/>
                <a:cs typeface="+mn-cs"/>
              </a:rPr>
              <a:t>behandlinger</a:t>
            </a:r>
            <a:r>
              <a:rPr lang="da-DK" sz="1200" b="0" i="0" kern="1200" dirty="0">
                <a:solidFill>
                  <a:schemeClr val="tx1"/>
                </a:solidFill>
                <a:effectLst/>
                <a:latin typeface="+mn-lt"/>
                <a:ea typeface="+mn-ea"/>
                <a:cs typeface="+mn-cs"/>
              </a:rPr>
              <a:t> foretrækkes af kræftoverleveren (B)</a:t>
            </a:r>
            <a:br>
              <a:rPr lang="da-DK" dirty="0"/>
            </a:br>
            <a:br>
              <a:rPr lang="da-DK" dirty="0"/>
            </a:br>
            <a:r>
              <a:rPr lang="da-DK" sz="1200" b="0" i="0" kern="1200" dirty="0">
                <a:solidFill>
                  <a:schemeClr val="tx1"/>
                </a:solidFill>
                <a:effectLst/>
                <a:latin typeface="+mn-lt"/>
                <a:ea typeface="+mn-ea"/>
                <a:cs typeface="+mn-cs"/>
              </a:rPr>
              <a:t>5. Sovemedicin, herunder såvel benzodiazepiner som nyere benzodiazepin-lignende stoffer, anbefales ikke til behandling af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da den </a:t>
            </a:r>
            <a:r>
              <a:rPr lang="da-DK" sz="1200" b="0" i="0" kern="1200" dirty="0" err="1">
                <a:solidFill>
                  <a:schemeClr val="tx1"/>
                </a:solidFill>
                <a:effectLst/>
                <a:latin typeface="+mn-lt"/>
                <a:ea typeface="+mn-ea"/>
                <a:cs typeface="+mn-cs"/>
              </a:rPr>
              <a:t>begrænsede</a:t>
            </a:r>
            <a:r>
              <a:rPr lang="da-DK" sz="1200" b="0" i="0" kern="1200" dirty="0">
                <a:solidFill>
                  <a:schemeClr val="tx1"/>
                </a:solidFill>
                <a:effectLst/>
                <a:latin typeface="+mn-lt"/>
                <a:ea typeface="+mn-ea"/>
                <a:cs typeface="+mn-cs"/>
              </a:rPr>
              <a:t> evidens for effekt ikke opvejer bivirkninger og risiko for utilsigtede </a:t>
            </a:r>
            <a:r>
              <a:rPr lang="da-DK" sz="1200" b="0" i="0" kern="1200" dirty="0" err="1">
                <a:solidFill>
                  <a:schemeClr val="tx1"/>
                </a:solidFill>
                <a:effectLst/>
                <a:latin typeface="+mn-lt"/>
                <a:ea typeface="+mn-ea"/>
                <a:cs typeface="+mn-cs"/>
              </a:rPr>
              <a:t>hændelser</a:t>
            </a:r>
            <a:r>
              <a:rPr lang="da-DK" sz="1200" b="0" i="0" kern="1200" dirty="0">
                <a:solidFill>
                  <a:schemeClr val="tx1"/>
                </a:solidFill>
                <a:effectLst/>
                <a:latin typeface="+mn-lt"/>
                <a:ea typeface="+mn-ea"/>
                <a:cs typeface="+mn-cs"/>
              </a:rPr>
              <a:t> ved længerevarende brug (A). Dette udelukker ikke kortvarig behandling ved</a:t>
            </a:r>
            <a:br>
              <a:rPr lang="da-DK" dirty="0"/>
            </a:br>
            <a:r>
              <a:rPr lang="da-DK" sz="1200" b="0" i="0" kern="1200" dirty="0">
                <a:solidFill>
                  <a:schemeClr val="tx1"/>
                </a:solidFill>
                <a:effectLst/>
                <a:latin typeface="+mn-lt"/>
                <a:ea typeface="+mn-ea"/>
                <a:cs typeface="+mn-cs"/>
              </a:rPr>
              <a:t>akut behov (&lt; 2 uger)</a:t>
            </a:r>
            <a:br>
              <a:rPr lang="da-DK" dirty="0"/>
            </a:br>
            <a:br>
              <a:rPr lang="da-DK" dirty="0"/>
            </a:br>
            <a:r>
              <a:rPr lang="da-DK" sz="1200" b="0" i="0" kern="1200" dirty="0">
                <a:solidFill>
                  <a:schemeClr val="tx1"/>
                </a:solidFill>
                <a:effectLst/>
                <a:latin typeface="+mn-lt"/>
                <a:ea typeface="+mn-ea"/>
                <a:cs typeface="+mn-cs"/>
              </a:rPr>
              <a:t>6. Der foreligger ikke tilstrækkeligt grundlag for at tilbyde </a:t>
            </a:r>
            <a:r>
              <a:rPr lang="da-DK" sz="1200" b="0" i="0" kern="1200" dirty="0" err="1">
                <a:solidFill>
                  <a:schemeClr val="tx1"/>
                </a:solidFill>
                <a:effectLst/>
                <a:latin typeface="+mn-lt"/>
                <a:ea typeface="+mn-ea"/>
                <a:cs typeface="+mn-cs"/>
              </a:rPr>
              <a:t>melatonin</a:t>
            </a:r>
            <a:r>
              <a:rPr lang="da-DK" sz="1200" b="0" i="0" kern="1200" dirty="0">
                <a:solidFill>
                  <a:schemeClr val="tx1"/>
                </a:solidFill>
                <a:effectLst/>
                <a:latin typeface="+mn-lt"/>
                <a:ea typeface="+mn-ea"/>
                <a:cs typeface="+mn-cs"/>
              </a:rPr>
              <a:t>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a:t>
            </a:r>
            <a:r>
              <a:rPr lang="da-DK" sz="1200" b="0" i="0" kern="1200" dirty="0" err="1">
                <a:solidFill>
                  <a:schemeClr val="tx1"/>
                </a:solidFill>
                <a:effectLst/>
                <a:latin typeface="+mn-lt"/>
                <a:ea typeface="+mn-ea"/>
                <a:cs typeface="+mn-cs"/>
              </a:rPr>
              <a:t>Melatonin</a:t>
            </a:r>
            <a:r>
              <a:rPr lang="da-DK" sz="1200" b="0" i="0" kern="1200" dirty="0">
                <a:solidFill>
                  <a:schemeClr val="tx1"/>
                </a:solidFill>
                <a:effectLst/>
                <a:latin typeface="+mn-lt"/>
                <a:ea typeface="+mn-ea"/>
                <a:cs typeface="+mn-cs"/>
              </a:rPr>
              <a:t> kan dog overvejes, såfremt det vurderes, at </a:t>
            </a:r>
            <a:r>
              <a:rPr lang="da-DK" sz="1200" b="0" i="0" kern="1200" dirty="0" err="1">
                <a:solidFill>
                  <a:schemeClr val="tx1"/>
                </a:solidFill>
                <a:effectLst/>
                <a:latin typeface="+mn-lt"/>
                <a:ea typeface="+mn-ea"/>
                <a:cs typeface="+mn-cs"/>
              </a:rPr>
              <a:t>døgnrytmeforstyrrelse</a:t>
            </a:r>
            <a:r>
              <a:rPr lang="da-DK" sz="1200" b="0" i="0" kern="1200" dirty="0">
                <a:solidFill>
                  <a:schemeClr val="tx1"/>
                </a:solidFill>
                <a:effectLst/>
                <a:latin typeface="+mn-lt"/>
                <a:ea typeface="+mn-ea"/>
                <a:cs typeface="+mn-cs"/>
              </a:rPr>
              <a:t> udgør en væsentlig vedligeholdende faktor for søvnproblemet, og hvis relevante nonfarmakologiske alternativer ikke er tilgængelige (D)</a:t>
            </a:r>
            <a:br>
              <a:rPr lang="da-DK" dirty="0"/>
            </a:br>
            <a:br>
              <a:rPr lang="da-DK" dirty="0"/>
            </a:br>
            <a:r>
              <a:rPr lang="da-DK" sz="1200" b="0" i="0" kern="1200" dirty="0">
                <a:solidFill>
                  <a:schemeClr val="tx1"/>
                </a:solidFill>
                <a:effectLst/>
                <a:latin typeface="+mn-lt"/>
                <a:ea typeface="+mn-ea"/>
                <a:cs typeface="+mn-cs"/>
              </a:rPr>
              <a:t>7. De generelle fordele ved fysisk træning peger på, at fysisk træning tilpasset </a:t>
            </a:r>
            <a:r>
              <a:rPr lang="da-DK" sz="1200" b="0" i="0" kern="1200" dirty="0" err="1">
                <a:solidFill>
                  <a:schemeClr val="tx1"/>
                </a:solidFill>
                <a:effectLst/>
                <a:latin typeface="+mn-lt"/>
                <a:ea typeface="+mn-ea"/>
                <a:cs typeface="+mn-cs"/>
              </a:rPr>
              <a:t>kræftoverleverens</a:t>
            </a:r>
            <a:r>
              <a:rPr lang="da-DK" sz="1200" b="0" i="0" kern="1200" dirty="0">
                <a:solidFill>
                  <a:schemeClr val="tx1"/>
                </a:solidFill>
                <a:effectLst/>
                <a:latin typeface="+mn-lt"/>
                <a:ea typeface="+mn-ea"/>
                <a:cs typeface="+mn-cs"/>
              </a:rPr>
              <a:t> evner og behov kan tilbydes som enkeltstående eller supplerende </a:t>
            </a:r>
            <a:r>
              <a:rPr lang="da-DK" sz="1200" b="0" i="0" kern="1200" dirty="0" err="1">
                <a:solidFill>
                  <a:schemeClr val="tx1"/>
                </a:solidFill>
                <a:effectLst/>
                <a:latin typeface="+mn-lt"/>
                <a:ea typeface="+mn-ea"/>
                <a:cs typeface="+mn-cs"/>
              </a:rPr>
              <a:t>behandling</a:t>
            </a:r>
            <a:r>
              <a:rPr lang="da-DK" sz="1200" b="0" i="0" kern="1200" dirty="0">
                <a:solidFill>
                  <a:schemeClr val="tx1"/>
                </a:solidFill>
                <a:effectLst/>
                <a:latin typeface="+mn-lt"/>
                <a:ea typeface="+mn-ea"/>
                <a:cs typeface="+mn-cs"/>
              </a:rPr>
              <a:t>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(C) </a:t>
            </a:r>
            <a:br>
              <a:rPr lang="da-DK" dirty="0"/>
            </a:br>
            <a:br>
              <a:rPr lang="da-DK" dirty="0"/>
            </a:br>
            <a:r>
              <a:rPr lang="da-DK" sz="1200" b="0" i="0" kern="1200" dirty="0">
                <a:solidFill>
                  <a:schemeClr val="tx1"/>
                </a:solidFill>
                <a:effectLst/>
                <a:latin typeface="+mn-lt"/>
                <a:ea typeface="+mn-ea"/>
                <a:cs typeface="+mn-cs"/>
              </a:rPr>
              <a:t>8. Der foreligger ikke tilstrækkeligt grundlag for at tilbyde lysterapi (</a:t>
            </a:r>
            <a:r>
              <a:rPr lang="da-DK" sz="1200" b="0" i="0" kern="1200" dirty="0" err="1">
                <a:solidFill>
                  <a:schemeClr val="tx1"/>
                </a:solidFill>
                <a:effectLst/>
                <a:latin typeface="+mn-lt"/>
                <a:ea typeface="+mn-ea"/>
                <a:cs typeface="+mn-cs"/>
              </a:rPr>
              <a:t>bright</a:t>
            </a:r>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white</a:t>
            </a:r>
            <a:r>
              <a:rPr lang="da-DK" sz="1200" b="0" i="0" kern="1200" dirty="0">
                <a:solidFill>
                  <a:schemeClr val="tx1"/>
                </a:solidFill>
                <a:effectLst/>
                <a:latin typeface="+mn-lt"/>
                <a:ea typeface="+mn-ea"/>
                <a:cs typeface="+mn-cs"/>
              </a:rPr>
              <a:t> light </a:t>
            </a:r>
            <a:r>
              <a:rPr lang="da-DK" sz="1200" b="0" i="0" kern="1200" dirty="0" err="1">
                <a:solidFill>
                  <a:schemeClr val="tx1"/>
                </a:solidFill>
                <a:effectLst/>
                <a:latin typeface="+mn-lt"/>
                <a:ea typeface="+mn-ea"/>
                <a:cs typeface="+mn-cs"/>
              </a:rPr>
              <a:t>therapy</a:t>
            </a:r>
            <a:r>
              <a:rPr lang="da-DK" sz="1200" b="0" i="0" kern="1200" dirty="0">
                <a:solidFill>
                  <a:schemeClr val="tx1"/>
                </a:solidFill>
                <a:effectLst/>
                <a:latin typeface="+mn-lt"/>
                <a:ea typeface="+mn-ea"/>
                <a:cs typeface="+mn-cs"/>
              </a:rPr>
              <a:t>)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a:t>
            </a:r>
          </a:p>
          <a:p>
            <a:r>
              <a:rPr lang="da-DK" sz="1200" b="0" i="0" kern="1200" dirty="0">
                <a:solidFill>
                  <a:schemeClr val="tx1"/>
                </a:solidFill>
                <a:effectLst/>
                <a:latin typeface="+mn-lt"/>
                <a:ea typeface="+mn-ea"/>
                <a:cs typeface="+mn-cs"/>
              </a:rPr>
              <a:t>Kilde :3. Kognitiv adfærdsterapi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(CBT-I) skal tilbydes som </a:t>
            </a:r>
            <a:r>
              <a:rPr lang="da-DK" sz="1200" b="0" i="0" kern="1200" dirty="0" err="1">
                <a:solidFill>
                  <a:schemeClr val="tx1"/>
                </a:solidFill>
                <a:effectLst/>
                <a:latin typeface="+mn-lt"/>
                <a:ea typeface="+mn-ea"/>
                <a:cs typeface="+mn-cs"/>
              </a:rPr>
              <a:t>førstelinje-behandling</a:t>
            </a:r>
            <a:r>
              <a:rPr lang="da-DK" sz="1200" b="0" i="0" kern="1200" dirty="0">
                <a:solidFill>
                  <a:schemeClr val="tx1"/>
                </a:solidFill>
                <a:effectLst/>
                <a:latin typeface="+mn-lt"/>
                <a:ea typeface="+mn-ea"/>
                <a:cs typeface="+mn-cs"/>
              </a:rPr>
              <a:t>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(A). Anbefalingen gælder såvel personligt leveret som digitalt leveret CBT-I</a:t>
            </a:r>
            <a:br>
              <a:rPr lang="da-DK" dirty="0"/>
            </a:br>
            <a:br>
              <a:rPr lang="da-DK" dirty="0"/>
            </a:br>
            <a:r>
              <a:rPr lang="da-DK" sz="1200" b="0" i="0" kern="1200" dirty="0">
                <a:solidFill>
                  <a:schemeClr val="tx1"/>
                </a:solidFill>
                <a:effectLst/>
                <a:latin typeface="+mn-lt"/>
                <a:ea typeface="+mn-ea"/>
                <a:cs typeface="+mn-cs"/>
              </a:rPr>
              <a:t>4. Mindfulness-baseret terapi og terapier med fokus på afspænding kan tilbydes kræftoverlevere med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hvis CBT-I ikke er tilgængelig, eller hvis sådanne </a:t>
            </a:r>
            <a:r>
              <a:rPr lang="da-DK" sz="1200" b="0" i="0" kern="1200" dirty="0" err="1">
                <a:solidFill>
                  <a:schemeClr val="tx1"/>
                </a:solidFill>
                <a:effectLst/>
                <a:latin typeface="+mn-lt"/>
                <a:ea typeface="+mn-ea"/>
                <a:cs typeface="+mn-cs"/>
              </a:rPr>
              <a:t>behandlinger</a:t>
            </a:r>
            <a:r>
              <a:rPr lang="da-DK" sz="1200" b="0" i="0" kern="1200" dirty="0">
                <a:solidFill>
                  <a:schemeClr val="tx1"/>
                </a:solidFill>
                <a:effectLst/>
                <a:latin typeface="+mn-lt"/>
                <a:ea typeface="+mn-ea"/>
                <a:cs typeface="+mn-cs"/>
              </a:rPr>
              <a:t> foretrækkes af kræftoverleveren (B)</a:t>
            </a:r>
            <a:br>
              <a:rPr lang="da-DK" dirty="0"/>
            </a:br>
            <a:br>
              <a:rPr lang="da-DK" dirty="0"/>
            </a:br>
            <a:r>
              <a:rPr lang="da-DK" sz="1200" b="0" i="0" kern="1200" dirty="0">
                <a:solidFill>
                  <a:schemeClr val="tx1"/>
                </a:solidFill>
                <a:effectLst/>
                <a:latin typeface="+mn-lt"/>
                <a:ea typeface="+mn-ea"/>
                <a:cs typeface="+mn-cs"/>
              </a:rPr>
              <a:t>5. Sovemedicin, herunder såvel benzodiazepiner som nyere benzodiazepin-lignende stoffer, anbefales ikke til behandling af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da den </a:t>
            </a:r>
            <a:r>
              <a:rPr lang="da-DK" sz="1200" b="0" i="0" kern="1200" dirty="0" err="1">
                <a:solidFill>
                  <a:schemeClr val="tx1"/>
                </a:solidFill>
                <a:effectLst/>
                <a:latin typeface="+mn-lt"/>
                <a:ea typeface="+mn-ea"/>
                <a:cs typeface="+mn-cs"/>
              </a:rPr>
              <a:t>begrænsede</a:t>
            </a:r>
            <a:r>
              <a:rPr lang="da-DK" sz="1200" b="0" i="0" kern="1200" dirty="0">
                <a:solidFill>
                  <a:schemeClr val="tx1"/>
                </a:solidFill>
                <a:effectLst/>
                <a:latin typeface="+mn-lt"/>
                <a:ea typeface="+mn-ea"/>
                <a:cs typeface="+mn-cs"/>
              </a:rPr>
              <a:t> evidens for effekt ikke opvejer bivirkninger og risiko for utilsigtede </a:t>
            </a:r>
            <a:r>
              <a:rPr lang="da-DK" sz="1200" b="0" i="0" kern="1200" dirty="0" err="1">
                <a:solidFill>
                  <a:schemeClr val="tx1"/>
                </a:solidFill>
                <a:effectLst/>
                <a:latin typeface="+mn-lt"/>
                <a:ea typeface="+mn-ea"/>
                <a:cs typeface="+mn-cs"/>
              </a:rPr>
              <a:t>hændelser</a:t>
            </a:r>
            <a:r>
              <a:rPr lang="da-DK" sz="1200" b="0" i="0" kern="1200" dirty="0">
                <a:solidFill>
                  <a:schemeClr val="tx1"/>
                </a:solidFill>
                <a:effectLst/>
                <a:latin typeface="+mn-lt"/>
                <a:ea typeface="+mn-ea"/>
                <a:cs typeface="+mn-cs"/>
              </a:rPr>
              <a:t> ved længerevarende brug (A). Dette udelukker ikke kortvarig behandling ved</a:t>
            </a:r>
            <a:br>
              <a:rPr lang="da-DK" dirty="0"/>
            </a:br>
            <a:r>
              <a:rPr lang="da-DK" sz="1200" b="0" i="0" kern="1200" dirty="0">
                <a:solidFill>
                  <a:schemeClr val="tx1"/>
                </a:solidFill>
                <a:effectLst/>
                <a:latin typeface="+mn-lt"/>
                <a:ea typeface="+mn-ea"/>
                <a:cs typeface="+mn-cs"/>
              </a:rPr>
              <a:t>akut behov (&lt; 2 uger)</a:t>
            </a:r>
            <a:br>
              <a:rPr lang="da-DK" dirty="0"/>
            </a:br>
            <a:br>
              <a:rPr lang="da-DK" dirty="0"/>
            </a:br>
            <a:r>
              <a:rPr lang="da-DK" sz="1200" b="0" i="0" kern="1200" dirty="0">
                <a:solidFill>
                  <a:schemeClr val="tx1"/>
                </a:solidFill>
                <a:effectLst/>
                <a:latin typeface="+mn-lt"/>
                <a:ea typeface="+mn-ea"/>
                <a:cs typeface="+mn-cs"/>
              </a:rPr>
              <a:t>6. Der foreligger ikke tilstrækkeligt grundlag for at tilbyde </a:t>
            </a:r>
            <a:r>
              <a:rPr lang="da-DK" sz="1200" b="0" i="0" kern="1200" dirty="0" err="1">
                <a:solidFill>
                  <a:schemeClr val="tx1"/>
                </a:solidFill>
                <a:effectLst/>
                <a:latin typeface="+mn-lt"/>
                <a:ea typeface="+mn-ea"/>
                <a:cs typeface="+mn-cs"/>
              </a:rPr>
              <a:t>melatonin</a:t>
            </a:r>
            <a:r>
              <a:rPr lang="da-DK" sz="1200" b="0" i="0" kern="1200" dirty="0">
                <a:solidFill>
                  <a:schemeClr val="tx1"/>
                </a:solidFill>
                <a:effectLst/>
                <a:latin typeface="+mn-lt"/>
                <a:ea typeface="+mn-ea"/>
                <a:cs typeface="+mn-cs"/>
              </a:rPr>
              <a:t>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a:t>
            </a:r>
            <a:r>
              <a:rPr lang="da-DK" sz="1200" b="0" i="0" kern="1200" dirty="0" err="1">
                <a:solidFill>
                  <a:schemeClr val="tx1"/>
                </a:solidFill>
                <a:effectLst/>
                <a:latin typeface="+mn-lt"/>
                <a:ea typeface="+mn-ea"/>
                <a:cs typeface="+mn-cs"/>
              </a:rPr>
              <a:t>Melatonin</a:t>
            </a:r>
            <a:r>
              <a:rPr lang="da-DK" sz="1200" b="0" i="0" kern="1200" dirty="0">
                <a:solidFill>
                  <a:schemeClr val="tx1"/>
                </a:solidFill>
                <a:effectLst/>
                <a:latin typeface="+mn-lt"/>
                <a:ea typeface="+mn-ea"/>
                <a:cs typeface="+mn-cs"/>
              </a:rPr>
              <a:t> kan dog overvejes, såfremt det vurderes, at </a:t>
            </a:r>
            <a:r>
              <a:rPr lang="da-DK" sz="1200" b="0" i="0" kern="1200" dirty="0" err="1">
                <a:solidFill>
                  <a:schemeClr val="tx1"/>
                </a:solidFill>
                <a:effectLst/>
                <a:latin typeface="+mn-lt"/>
                <a:ea typeface="+mn-ea"/>
                <a:cs typeface="+mn-cs"/>
              </a:rPr>
              <a:t>døgnrytmeforstyrrelse</a:t>
            </a:r>
            <a:r>
              <a:rPr lang="da-DK" sz="1200" b="0" i="0" kern="1200" dirty="0">
                <a:solidFill>
                  <a:schemeClr val="tx1"/>
                </a:solidFill>
                <a:effectLst/>
                <a:latin typeface="+mn-lt"/>
                <a:ea typeface="+mn-ea"/>
                <a:cs typeface="+mn-cs"/>
              </a:rPr>
              <a:t> udgør en væsentlig vedligeholdende faktor for søvnproblemet, og hvis relevante nonfarmakologiske alternativer ikke er tilgængelige (D)</a:t>
            </a:r>
            <a:br>
              <a:rPr lang="da-DK" dirty="0"/>
            </a:br>
            <a:br>
              <a:rPr lang="da-DK" dirty="0"/>
            </a:br>
            <a:r>
              <a:rPr lang="da-DK" sz="1200" b="0" i="0" kern="1200" dirty="0">
                <a:solidFill>
                  <a:schemeClr val="tx1"/>
                </a:solidFill>
                <a:effectLst/>
                <a:latin typeface="+mn-lt"/>
                <a:ea typeface="+mn-ea"/>
                <a:cs typeface="+mn-cs"/>
              </a:rPr>
              <a:t>7. De generelle fordele ved fysisk træning peger på, at fysisk træning tilpasset </a:t>
            </a:r>
            <a:r>
              <a:rPr lang="da-DK" sz="1200" b="0" i="0" kern="1200" dirty="0" err="1">
                <a:solidFill>
                  <a:schemeClr val="tx1"/>
                </a:solidFill>
                <a:effectLst/>
                <a:latin typeface="+mn-lt"/>
                <a:ea typeface="+mn-ea"/>
                <a:cs typeface="+mn-cs"/>
              </a:rPr>
              <a:t>kræftoverleverens</a:t>
            </a:r>
            <a:r>
              <a:rPr lang="da-DK" sz="1200" b="0" i="0" kern="1200" dirty="0">
                <a:solidFill>
                  <a:schemeClr val="tx1"/>
                </a:solidFill>
                <a:effectLst/>
                <a:latin typeface="+mn-lt"/>
                <a:ea typeface="+mn-ea"/>
                <a:cs typeface="+mn-cs"/>
              </a:rPr>
              <a:t> evner og behov kan tilbydes som enkeltstående eller supplerende </a:t>
            </a:r>
            <a:r>
              <a:rPr lang="da-DK" sz="1200" b="0" i="0" kern="1200" dirty="0" err="1">
                <a:solidFill>
                  <a:schemeClr val="tx1"/>
                </a:solidFill>
                <a:effectLst/>
                <a:latin typeface="+mn-lt"/>
                <a:ea typeface="+mn-ea"/>
                <a:cs typeface="+mn-cs"/>
              </a:rPr>
              <a:t>behandling</a:t>
            </a:r>
            <a:r>
              <a:rPr lang="da-DK" sz="1200" b="0" i="0" kern="1200" dirty="0">
                <a:solidFill>
                  <a:schemeClr val="tx1"/>
                </a:solidFill>
                <a:effectLst/>
                <a:latin typeface="+mn-lt"/>
                <a:ea typeface="+mn-ea"/>
                <a:cs typeface="+mn-cs"/>
              </a:rPr>
              <a:t>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(C) </a:t>
            </a:r>
            <a:br>
              <a:rPr lang="da-DK" dirty="0"/>
            </a:br>
            <a:br>
              <a:rPr lang="da-DK" dirty="0"/>
            </a:br>
            <a:r>
              <a:rPr lang="da-DK" sz="1200" b="0" i="0" kern="1200" dirty="0">
                <a:solidFill>
                  <a:schemeClr val="tx1"/>
                </a:solidFill>
                <a:effectLst/>
                <a:latin typeface="+mn-lt"/>
                <a:ea typeface="+mn-ea"/>
                <a:cs typeface="+mn-cs"/>
              </a:rPr>
              <a:t>8. Der foreligger ikke tilstrækkeligt grundlag for at tilbyde lysterapi (</a:t>
            </a:r>
            <a:r>
              <a:rPr lang="da-DK" sz="1200" b="0" i="0" kern="1200" dirty="0" err="1">
                <a:solidFill>
                  <a:schemeClr val="tx1"/>
                </a:solidFill>
                <a:effectLst/>
                <a:latin typeface="+mn-lt"/>
                <a:ea typeface="+mn-ea"/>
                <a:cs typeface="+mn-cs"/>
              </a:rPr>
              <a:t>bright</a:t>
            </a:r>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white</a:t>
            </a:r>
            <a:r>
              <a:rPr lang="da-DK" sz="1200" b="0" i="0" kern="1200" dirty="0">
                <a:solidFill>
                  <a:schemeClr val="tx1"/>
                </a:solidFill>
                <a:effectLst/>
                <a:latin typeface="+mn-lt"/>
                <a:ea typeface="+mn-ea"/>
                <a:cs typeface="+mn-cs"/>
              </a:rPr>
              <a:t> light </a:t>
            </a:r>
            <a:r>
              <a:rPr lang="da-DK" sz="1200" b="0" i="0" kern="1200" dirty="0" err="1">
                <a:solidFill>
                  <a:schemeClr val="tx1"/>
                </a:solidFill>
                <a:effectLst/>
                <a:latin typeface="+mn-lt"/>
                <a:ea typeface="+mn-ea"/>
                <a:cs typeface="+mn-cs"/>
              </a:rPr>
              <a:t>therapy</a:t>
            </a:r>
            <a:r>
              <a:rPr lang="da-DK" sz="1200" b="0" i="0" kern="1200" dirty="0">
                <a:solidFill>
                  <a:schemeClr val="tx1"/>
                </a:solidFill>
                <a:effectLst/>
                <a:latin typeface="+mn-lt"/>
                <a:ea typeface="+mn-ea"/>
                <a:cs typeface="+mn-cs"/>
              </a:rPr>
              <a:t>) for </a:t>
            </a:r>
            <a:r>
              <a:rPr lang="da-DK" sz="1200" b="0" i="0" kern="1200" dirty="0" err="1">
                <a:solidFill>
                  <a:schemeClr val="tx1"/>
                </a:solidFill>
                <a:effectLst/>
                <a:latin typeface="+mn-lt"/>
                <a:ea typeface="+mn-ea"/>
                <a:cs typeface="+mn-cs"/>
              </a:rPr>
              <a:t>insomni</a:t>
            </a:r>
            <a:r>
              <a:rPr lang="da-DK" sz="1200" b="0" i="0" kern="1200" dirty="0">
                <a:solidFill>
                  <a:schemeClr val="tx1"/>
                </a:solidFill>
                <a:effectLst/>
                <a:latin typeface="+mn-lt"/>
                <a:ea typeface="+mn-ea"/>
                <a:cs typeface="+mn-cs"/>
              </a:rPr>
              <a:t> blandt kræftoverlevere (D kliniske retningslinjer for </a:t>
            </a:r>
            <a:r>
              <a:rPr lang="da-DK" sz="1200" b="0" i="0" kern="1200" dirty="0" err="1">
                <a:solidFill>
                  <a:schemeClr val="tx1"/>
                </a:solidFill>
                <a:effectLst/>
                <a:latin typeface="+mn-lt"/>
                <a:ea typeface="+mn-ea"/>
                <a:cs typeface="+mn-cs"/>
              </a:rPr>
              <a:t>Insomni</a:t>
            </a:r>
            <a:endParaRPr lang="da-DK" dirty="0"/>
          </a:p>
          <a:p>
            <a:r>
              <a:rPr lang="da-DK" b="1" dirty="0"/>
              <a:t>Formål:</a:t>
            </a:r>
          </a:p>
          <a:p>
            <a:r>
              <a:rPr lang="da-DK" b="0" dirty="0"/>
              <a:t>Søvnbesvær kan tage lang tid at behandle</a:t>
            </a:r>
            <a:r>
              <a:rPr lang="da-DK" b="0" baseline="0" dirty="0"/>
              <a:t> og man kan henvises til søvncenter men der er en del ting man selv kan gøre for at opnå en god nattesøvn. Disse ting der står på sliden skal man gøre gennem lang tid før man oplever effekt</a:t>
            </a:r>
          </a:p>
          <a:p>
            <a:endParaRPr lang="da-DK" b="0" baseline="0" dirty="0"/>
          </a:p>
          <a:p>
            <a:r>
              <a:rPr lang="da-DK" b="1" baseline="0" dirty="0"/>
              <a:t>Baggrundsviden:</a:t>
            </a:r>
          </a:p>
          <a:p>
            <a:r>
              <a:rPr lang="sv-SE" dirty="0" err="1"/>
              <a:t>Kilde</a:t>
            </a:r>
            <a:r>
              <a:rPr lang="sv-SE" dirty="0"/>
              <a:t>: Professor, </a:t>
            </a:r>
            <a:r>
              <a:rPr lang="sv-SE" dirty="0" err="1"/>
              <a:t>dr.med</a:t>
            </a:r>
            <a:r>
              <a:rPr lang="sv-SE" dirty="0"/>
              <a:t>., </a:t>
            </a:r>
            <a:r>
              <a:rPr lang="sv-SE" dirty="0" err="1"/>
              <a:t>cand.psych</a:t>
            </a:r>
            <a:r>
              <a:rPr lang="sv-SE" dirty="0"/>
              <a:t>. Bobby </a:t>
            </a:r>
            <a:r>
              <a:rPr lang="sv-SE" dirty="0" err="1"/>
              <a:t>Zachariae</a:t>
            </a:r>
            <a:r>
              <a:rPr lang="sv-SE" dirty="0"/>
              <a:t>, </a:t>
            </a:r>
            <a:r>
              <a:rPr lang="sv-SE" dirty="0" err="1"/>
              <a:t>cancer,dk</a:t>
            </a:r>
            <a:r>
              <a:rPr lang="sv-SE" dirty="0"/>
              <a:t>- dålig </a:t>
            </a:r>
            <a:r>
              <a:rPr lang="sv-SE" dirty="0" err="1"/>
              <a:t>nattesøvn</a:t>
            </a:r>
            <a:endParaRPr lang="sv-SE" dirty="0"/>
          </a:p>
          <a:p>
            <a:r>
              <a:rPr lang="da-DK" b="1" baseline="0" dirty="0"/>
              <a:t>https://www.dmcg.dk/kliniske-retningslinjer/kliniske-retningslinjer-opdelt-paa-dmcg/tvargaende-retningslinjer/senfolger/insomni-blandt-voksne-personer-behandlet-for-kraft/</a:t>
            </a:r>
          </a:p>
          <a:p>
            <a:endParaRPr lang="da-DK" b="1" baseline="0" dirty="0"/>
          </a:p>
          <a:p>
            <a:endParaRPr lang="da-DK" b="0" dirty="0"/>
          </a:p>
          <a:p>
            <a:r>
              <a:rPr lang="da-DK" dirty="0"/>
              <a:t>Ikke for meget motion tæt på nattesøvnen,</a:t>
            </a:r>
            <a:r>
              <a:rPr lang="da-DK" baseline="0" dirty="0"/>
              <a:t> det kvikker kroppen op. </a:t>
            </a:r>
            <a:r>
              <a:rPr lang="da-DK" dirty="0"/>
              <a:t>Frisk</a:t>
            </a:r>
            <a:r>
              <a:rPr lang="da-DK" baseline="0" dirty="0"/>
              <a:t> luft for man også luft for tankerne</a:t>
            </a:r>
            <a:endParaRPr lang="da-DK" dirty="0"/>
          </a:p>
          <a:p>
            <a:pPr eaLnBrk="1" hangingPunct="1">
              <a:lnSpc>
                <a:spcPct val="150000"/>
              </a:lnSpc>
              <a:spcBef>
                <a:spcPct val="0"/>
              </a:spcBef>
            </a:pPr>
            <a:r>
              <a:rPr lang="da-DK" dirty="0"/>
              <a:t>Søvndagbog måske sover jeg ikke så lidt </a:t>
            </a:r>
            <a:r>
              <a:rPr lang="da-DK" altLang="da-DK" dirty="0">
                <a:latin typeface="Arial" panose="020B0604020202020204" pitchFamily="34" charset="0"/>
              </a:rPr>
              <a:t>Ritualer</a:t>
            </a:r>
          </a:p>
          <a:p>
            <a:pPr eaLnBrk="1" hangingPunct="1">
              <a:lnSpc>
                <a:spcPct val="150000"/>
              </a:lnSpc>
              <a:spcBef>
                <a:spcPct val="0"/>
              </a:spcBef>
            </a:pPr>
            <a:r>
              <a:rPr lang="da-DK" altLang="da-DK" dirty="0">
                <a:latin typeface="Arial" panose="020B0604020202020204" pitchFamily="34" charset="0"/>
              </a:rPr>
              <a:t> Tænk igennem og noter hvad du skal gøre næste dag, vær opmærksom på at morgendagens opgaver bliver på  papiret, og ikke i hovedet.</a:t>
            </a:r>
          </a:p>
          <a:p>
            <a:pPr eaLnBrk="1" hangingPunct="1">
              <a:lnSpc>
                <a:spcPct val="150000"/>
              </a:lnSpc>
              <a:spcBef>
                <a:spcPct val="0"/>
              </a:spcBef>
              <a:buFontTx/>
              <a:buNone/>
            </a:pPr>
            <a:r>
              <a:rPr lang="da-DK" altLang="da-DK" dirty="0">
                <a:latin typeface="Arial" panose="020B0604020202020204" pitchFamily="34" charset="0"/>
              </a:rPr>
              <a:t>• ”Læg an til” og ”slap af ” mindst en time før søvnen</a:t>
            </a:r>
          </a:p>
          <a:p>
            <a:pPr eaLnBrk="1" hangingPunct="1">
              <a:lnSpc>
                <a:spcPct val="150000"/>
              </a:lnSpc>
              <a:spcBef>
                <a:spcPct val="0"/>
              </a:spcBef>
              <a:buFontTx/>
              <a:buNone/>
            </a:pPr>
            <a:r>
              <a:rPr lang="da-DK" altLang="da-DK" dirty="0">
                <a:latin typeface="Arial" panose="020B0604020202020204" pitchFamily="34" charset="0"/>
              </a:rPr>
              <a:t>• Gør ting, du oplever at slappe af eller geare ned med</a:t>
            </a:r>
          </a:p>
          <a:p>
            <a:pPr eaLnBrk="1" hangingPunct="1">
              <a:lnSpc>
                <a:spcPct val="150000"/>
              </a:lnSpc>
              <a:spcBef>
                <a:spcPct val="0"/>
              </a:spcBef>
              <a:buFontTx/>
              <a:buNone/>
            </a:pPr>
            <a:r>
              <a:rPr lang="da-DK" altLang="da-DK" dirty="0">
                <a:latin typeface="Arial" panose="020B0604020202020204" pitchFamily="34" charset="0"/>
              </a:rPr>
              <a:t>• Sørg for at forbinde søvnen med noget dejligt, rart og godt</a:t>
            </a:r>
            <a:endParaRPr lang="da-DK" altLang="da-DK" dirty="0">
              <a:solidFill>
                <a:srgbClr val="000000"/>
              </a:solidFill>
              <a:latin typeface="Arial" panose="020B0604020202020204" pitchFamily="34" charset="0"/>
            </a:endParaRPr>
          </a:p>
          <a:p>
            <a:pPr eaLnBrk="1" hangingPunct="1">
              <a:lnSpc>
                <a:spcPct val="150000"/>
              </a:lnSpc>
              <a:spcBef>
                <a:spcPct val="0"/>
              </a:spcBef>
            </a:pPr>
            <a:r>
              <a:rPr lang="da-DK" altLang="da-DK" dirty="0">
                <a:solidFill>
                  <a:srgbClr val="000000"/>
                </a:solidFill>
                <a:latin typeface="Arial" panose="020B0604020202020204" pitchFamily="34" charset="0"/>
              </a:rPr>
              <a:t> Lær at identificere egne negative automatiske tanker</a:t>
            </a:r>
          </a:p>
          <a:p>
            <a:pPr eaLnBrk="1" hangingPunct="1">
              <a:lnSpc>
                <a:spcPct val="150000"/>
              </a:lnSpc>
              <a:spcBef>
                <a:spcPct val="0"/>
              </a:spcBef>
            </a:pPr>
            <a:r>
              <a:rPr lang="da-DK" altLang="da-DK" dirty="0">
                <a:solidFill>
                  <a:srgbClr val="000000"/>
                </a:solidFill>
                <a:latin typeface="Arial" panose="020B0604020202020204" pitchFamily="34" charset="0"/>
              </a:rPr>
              <a:t> Afspænding eller åndedrætsøvelser</a:t>
            </a:r>
            <a:r>
              <a:rPr lang="da-DK" altLang="da-DK" dirty="0">
                <a:latin typeface="Arial" panose="020B0604020202020204" pitchFamily="34" charset="0"/>
              </a:rPr>
              <a:t> </a:t>
            </a:r>
          </a:p>
          <a:p>
            <a:endParaRPr lang="da-DK" dirty="0"/>
          </a:p>
        </p:txBody>
      </p:sp>
      <p:sp>
        <p:nvSpPr>
          <p:cNvPr id="4" name="Pladsholder til diasnummer 3"/>
          <p:cNvSpPr>
            <a:spLocks noGrp="1"/>
          </p:cNvSpPr>
          <p:nvPr>
            <p:ph type="sldNum" sz="quarter" idx="10"/>
          </p:nvPr>
        </p:nvSpPr>
        <p:spPr/>
        <p:txBody>
          <a:bodyPr/>
          <a:lstStyle/>
          <a:p>
            <a:fld id="{34221F88-F37E-45AB-9261-67115240811A}" type="slidenum">
              <a:rPr lang="da-DK" smtClean="0"/>
              <a:pPr/>
              <a:t>53</a:t>
            </a:fld>
            <a:endParaRPr lang="da-DK"/>
          </a:p>
        </p:txBody>
      </p:sp>
    </p:spTree>
    <p:extLst>
      <p:ext uri="{BB962C8B-B14F-4D97-AF65-F5344CB8AC3E}">
        <p14:creationId xmlns:p14="http://schemas.microsoft.com/office/powerpoint/2010/main" val="2479921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Formål:</a:t>
            </a:r>
          </a:p>
          <a:p>
            <a:r>
              <a:rPr lang="da-DK" b="0"/>
              <a:t>At</a:t>
            </a:r>
            <a:r>
              <a:rPr lang="da-DK" b="0" baseline="0"/>
              <a:t> de kan se en film om træthed som senfølge og </a:t>
            </a:r>
            <a:r>
              <a:rPr lang="da-DK" b="0" baseline="0" err="1"/>
              <a:t>evt</a:t>
            </a:r>
            <a:r>
              <a:rPr lang="da-DK" b="0" baseline="0"/>
              <a:t> se den hjemme med pårørende</a:t>
            </a:r>
            <a:endParaRPr lang="da-DK" b="0"/>
          </a:p>
        </p:txBody>
      </p:sp>
      <p:sp>
        <p:nvSpPr>
          <p:cNvPr id="4" name="Pladsholder til slidenummer 3"/>
          <p:cNvSpPr>
            <a:spLocks noGrp="1"/>
          </p:cNvSpPr>
          <p:nvPr>
            <p:ph type="sldNum" sz="quarter" idx="10"/>
          </p:nvPr>
        </p:nvSpPr>
        <p:spPr/>
        <p:txBody>
          <a:bodyPr/>
          <a:lstStyle/>
          <a:p>
            <a:fld id="{2E61351F-DBB1-4664-ADA9-83BC7CB8848D}" type="slidenum">
              <a:rPr lang="da-DK" smtClean="0"/>
              <a:pPr/>
              <a:t>54</a:t>
            </a:fld>
            <a:endParaRPr lang="da-DK"/>
          </a:p>
        </p:txBody>
      </p:sp>
    </p:spTree>
    <p:extLst>
      <p:ext uri="{BB962C8B-B14F-4D97-AF65-F5344CB8AC3E}">
        <p14:creationId xmlns:p14="http://schemas.microsoft.com/office/powerpoint/2010/main" val="2680791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Formål:</a:t>
            </a:r>
          </a:p>
          <a:p>
            <a:r>
              <a:rPr lang="da-DK" b="0"/>
              <a:t>At</a:t>
            </a:r>
            <a:r>
              <a:rPr lang="da-DK" b="0" baseline="0"/>
              <a:t> de kan søge hjælp flere steder</a:t>
            </a:r>
            <a:endParaRPr lang="da-DK" b="0"/>
          </a:p>
          <a:p>
            <a:endParaRPr lang="da-DK"/>
          </a:p>
          <a:p>
            <a:endParaRPr lang="da-DK"/>
          </a:p>
          <a:p>
            <a:endParaRPr lang="da-DK"/>
          </a:p>
          <a:p>
            <a:endParaRPr lang="da-DK"/>
          </a:p>
          <a:p>
            <a:r>
              <a:rPr lang="da-DK"/>
              <a:t>Er der nogen af jer der har fået hjælp et sted fra?</a:t>
            </a:r>
          </a:p>
          <a:p>
            <a:r>
              <a:rPr lang="da-DK"/>
              <a:t>https://www.cancer.dk/hjaelp-viden/raadgivning/digitale-samtalegrupper/</a:t>
            </a:r>
          </a:p>
          <a:p>
            <a:r>
              <a:rPr lang="da-DK"/>
              <a:t>https://www.cancer.dk/hjaelp-viden/hvis-du-har-kraeft/psykiske-reaktioner/angst/</a:t>
            </a:r>
          </a:p>
          <a:p>
            <a:r>
              <a:rPr lang="da-DK"/>
              <a:t>https://www.senfoelger.dk/</a:t>
            </a:r>
          </a:p>
          <a:p>
            <a:endParaRPr lang="da-DK"/>
          </a:p>
        </p:txBody>
      </p:sp>
      <p:sp>
        <p:nvSpPr>
          <p:cNvPr id="4" name="Pladsholder til slidenummer 3"/>
          <p:cNvSpPr>
            <a:spLocks noGrp="1"/>
          </p:cNvSpPr>
          <p:nvPr>
            <p:ph type="sldNum" sz="quarter" idx="10"/>
          </p:nvPr>
        </p:nvSpPr>
        <p:spPr/>
        <p:txBody>
          <a:bodyPr/>
          <a:lstStyle/>
          <a:p>
            <a:fld id="{AEF5421C-768F-4257-A877-DF2AE64F2743}" type="slidenum">
              <a:rPr lang="da-DK" smtClean="0"/>
              <a:t>55</a:t>
            </a:fld>
            <a:endParaRPr lang="da-DK"/>
          </a:p>
        </p:txBody>
      </p:sp>
    </p:spTree>
    <p:extLst>
      <p:ext uri="{BB962C8B-B14F-4D97-AF65-F5344CB8AC3E}">
        <p14:creationId xmlns:p14="http://schemas.microsoft.com/office/powerpoint/2010/main" val="2471056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a:t>FORMÅL:</a:t>
            </a:r>
          </a:p>
          <a:p>
            <a:r>
              <a:rPr lang="da-DK" b="0" i="0"/>
              <a:t>At få deltagerne til at reflektere over hvad de tager med sig fra undervisningen.</a:t>
            </a:r>
          </a:p>
          <a:p>
            <a:endParaRPr lang="da-DK" b="1" i="0"/>
          </a:p>
          <a:p>
            <a:r>
              <a:rPr lang="da-DK" b="1" i="0"/>
              <a:t>DIDAKTIK</a:t>
            </a:r>
            <a:r>
              <a:rPr lang="da-DK" i="1"/>
              <a:t> </a:t>
            </a:r>
          </a:p>
          <a:p>
            <a:endParaRPr lang="da-DK" i="1"/>
          </a:p>
          <a:p>
            <a:r>
              <a:rPr lang="da-DK" i="1"/>
              <a:t>Skriv ned hvad det vigtigste er som du tager med fra i dag. </a:t>
            </a:r>
          </a:p>
          <a:p>
            <a:r>
              <a:rPr lang="da-DK" i="0"/>
              <a:t>‘Take Home Message’ (5 min)</a:t>
            </a:r>
          </a:p>
          <a:p>
            <a:endParaRPr lang="da-DK" i="1"/>
          </a:p>
          <a:p>
            <a:r>
              <a:rPr lang="da-DK" i="1"/>
              <a:t>Afsluttende runde, få ord fra hver</a:t>
            </a:r>
            <a:r>
              <a:rPr lang="da-DK"/>
              <a:t>.</a:t>
            </a:r>
          </a:p>
          <a:p>
            <a:endParaRPr lang="da-DK"/>
          </a:p>
          <a:p>
            <a:r>
              <a:rPr lang="da-DK"/>
              <a:t>Evt. afslutte med Sindsro bønnen.</a:t>
            </a:r>
          </a:p>
          <a:p>
            <a:endParaRPr lang="da-DK"/>
          </a:p>
          <a:p>
            <a:endParaRPr lang="da-DK"/>
          </a:p>
          <a:p>
            <a:r>
              <a:rPr lang="da-DK" b="1"/>
              <a:t>VIDEN TIL SUNDHEDSPROFESSIONELLE:</a:t>
            </a:r>
          </a:p>
          <a:p>
            <a:pPr defTabSz="912935">
              <a:defRPr/>
            </a:pPr>
            <a:r>
              <a:rPr lang="da-DK" sz="1800">
                <a:solidFill>
                  <a:srgbClr val="1F497D"/>
                </a:solidFill>
                <a:latin typeface="Calibri" panose="020F0502020204030204" pitchFamily="34" charset="0"/>
                <a:ea typeface="Calibri" panose="020F0502020204030204" pitchFamily="34" charset="0"/>
              </a:rPr>
              <a:t>Varighed af kognitive gener: ”forskning i langtidsprognosen for kognitiv reduktion efter kræft og kræftbehandling er sparsom, men samlet set peger undersøgelserne på, at kognitiv reduktion kan være til stede mange år efter den afsluttende behandling, men at størstedelen tilpasser sig et ændret kognitivt niveau over tid. Der savnes fortsat viden om langtidsprognosen. </a:t>
            </a:r>
          </a:p>
          <a:p>
            <a:pPr defTabSz="912935">
              <a:defRPr/>
            </a:pPr>
            <a:r>
              <a:rPr lang="da-DK" sz="1800"/>
              <a:t>(Kilde: Liv og kræft 2020 s.94.)</a:t>
            </a:r>
          </a:p>
          <a:p>
            <a:pPr defTabSz="912935">
              <a:defRPr/>
            </a:pPr>
            <a:endParaRPr lang="da-DK" sz="1800">
              <a:latin typeface="Calibri" panose="020F0502020204030204" pitchFamily="34" charset="0"/>
              <a:ea typeface="Calibri" panose="020F0502020204030204" pitchFamily="34" charset="0"/>
            </a:endParaRPr>
          </a:p>
          <a:p>
            <a:endParaRPr lang="da-DK"/>
          </a:p>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368923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Vigtigt hold tiden, gerne slut lidt før, det bevarer energien høj</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10"/>
          </p:nvPr>
        </p:nvSpPr>
        <p:spPr/>
        <p:txBody>
          <a:bodyPr/>
          <a:lstStyle/>
          <a:p>
            <a:fld id="{AEF5421C-768F-4257-A877-DF2AE64F2743}" type="slidenum">
              <a:rPr lang="da-DK" smtClean="0"/>
              <a:t>57</a:t>
            </a:fld>
            <a:endParaRPr lang="da-DK"/>
          </a:p>
        </p:txBody>
      </p:sp>
    </p:spTree>
    <p:extLst>
      <p:ext uri="{BB962C8B-B14F-4D97-AF65-F5344CB8AC3E}">
        <p14:creationId xmlns:p14="http://schemas.microsoft.com/office/powerpoint/2010/main" val="240494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687388" y="1143000"/>
            <a:ext cx="5481637" cy="3084513"/>
          </a:xfrm>
          <a:prstGeom prst="rect">
            <a:avLst/>
          </a:prstGeom>
          <a:ln w="0">
            <a:noFill/>
          </a:ln>
        </p:spPr>
      </p:sp>
      <p:sp>
        <p:nvSpPr>
          <p:cNvPr id="269"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r>
              <a:rPr lang="da-DK" sz="2000" b="0" strike="noStrike" spc="-1" dirty="0">
                <a:solidFill>
                  <a:srgbClr val="000000"/>
                </a:solidFill>
                <a:latin typeface="Arial"/>
              </a:rPr>
              <a:t>Vedr. kilder til de næste slides:</a:t>
            </a:r>
          </a:p>
          <a:p>
            <a:pPr marL="216000" indent="0">
              <a:lnSpc>
                <a:spcPct val="100000"/>
              </a:lnSpc>
              <a:buNone/>
              <a:tabLst>
                <a:tab pos="0" algn="l"/>
              </a:tabLst>
            </a:pPr>
            <a:r>
              <a:rPr lang="da-DK" sz="2000" b="0" strike="noStrike" spc="-1" dirty="0">
                <a:solidFill>
                  <a:srgbClr val="000000"/>
                </a:solidFill>
                <a:latin typeface="Arial"/>
              </a:rPr>
              <a:t>Vi har haft en </a:t>
            </a:r>
            <a:r>
              <a:rPr lang="da-DK" sz="2000" b="0" strike="noStrike" spc="-1" dirty="0" err="1">
                <a:solidFill>
                  <a:srgbClr val="000000"/>
                </a:solidFill>
                <a:latin typeface="Arial"/>
              </a:rPr>
              <a:t>seksolog</a:t>
            </a:r>
            <a:r>
              <a:rPr lang="da-DK" sz="2000" b="0" strike="noStrike" spc="-1" dirty="0">
                <a:solidFill>
                  <a:srgbClr val="000000"/>
                </a:solidFill>
                <a:latin typeface="Arial"/>
              </a:rPr>
              <a:t> fra Århus Universitets hospital og SIG </a:t>
            </a:r>
            <a:r>
              <a:rPr lang="da-DK" sz="2000" b="0" strike="noStrike" spc="-1" dirty="0" err="1">
                <a:solidFill>
                  <a:srgbClr val="000000"/>
                </a:solidFill>
                <a:latin typeface="Arial"/>
              </a:rPr>
              <a:t>seksulaitet</a:t>
            </a:r>
            <a:r>
              <a:rPr lang="da-DK" sz="2000" b="0" strike="noStrike" spc="-1" dirty="0">
                <a:solidFill>
                  <a:srgbClr val="000000"/>
                </a:solidFill>
                <a:latin typeface="Arial"/>
              </a:rPr>
              <a:t> til at gennemgå vores oplæg. Der kan være mange forskellige kilder. Har i spørgsmål til kilder eller til oplægget, anbefaler vi at i retter henvendelse til os eller til SIG </a:t>
            </a:r>
            <a:r>
              <a:rPr lang="da-DK" sz="2000" b="0" strike="noStrike" spc="-1">
                <a:solidFill>
                  <a:srgbClr val="000000"/>
                </a:solidFill>
                <a:latin typeface="Arial"/>
              </a:rPr>
              <a:t>seksulaitet</a:t>
            </a:r>
            <a:endParaRPr lang="da-DK" sz="2000" b="0" strike="noStrike" spc="-1" dirty="0">
              <a:solidFill>
                <a:srgbClr val="000000"/>
              </a:solidFill>
              <a:latin typeface="Arial"/>
            </a:endParaRPr>
          </a:p>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r>
              <a:rPr lang="da-DK" sz="2000" b="0" strike="noStrike" spc="-1" dirty="0">
                <a:solidFill>
                  <a:srgbClr val="000000"/>
                </a:solidFill>
                <a:latin typeface="Arial"/>
              </a:rPr>
              <a:t>Omkring det seksuelle skal det ses i forhold til hvordan det var før man blev syg og der er en glidende overgang mellem bivirkninger og senfølger</a:t>
            </a:r>
          </a:p>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r>
              <a:rPr lang="da-DK" sz="2000" b="0" strike="noStrike" spc="-1" dirty="0">
                <a:solidFill>
                  <a:srgbClr val="000000"/>
                </a:solidFill>
                <a:latin typeface="Arial"/>
              </a:rPr>
              <a:t>Kilde : Else Olesen : Når kærligheden bliver svær</a:t>
            </a:r>
          </a:p>
          <a:p>
            <a:pPr marL="216000" indent="0">
              <a:lnSpc>
                <a:spcPct val="100000"/>
              </a:lnSpc>
              <a:buNone/>
              <a:tabLst>
                <a:tab pos="0" algn="l"/>
              </a:tabLst>
            </a:pPr>
            <a:endParaRPr lang="da-DK" sz="2000" b="0" strike="noStrike" spc="-1" dirty="0">
              <a:solidFill>
                <a:srgbClr val="000000"/>
              </a:solidFill>
              <a:latin typeface="Arial"/>
            </a:endParaRPr>
          </a:p>
          <a:p>
            <a:r>
              <a:rPr lang="da-DK" sz="2000" dirty="0"/>
              <a:t>Didaktik</a:t>
            </a:r>
            <a:endParaRPr lang="da-DK" sz="2400" dirty="0"/>
          </a:p>
          <a:p>
            <a:r>
              <a:rPr lang="da-DK" sz="2000" b="1" dirty="0"/>
              <a:t>DIDAKTIK:</a:t>
            </a:r>
          </a:p>
          <a:p>
            <a:r>
              <a:rPr lang="da-DK" sz="2000" dirty="0"/>
              <a:t>Spille regler: </a:t>
            </a:r>
          </a:p>
          <a:p>
            <a:r>
              <a:rPr lang="da-DK" sz="2000" dirty="0"/>
              <a:t>Fælles ansvar – frirum</a:t>
            </a:r>
          </a:p>
          <a:p>
            <a:endParaRPr lang="da-DK" sz="2000" dirty="0"/>
          </a:p>
          <a:p>
            <a:r>
              <a:rPr lang="da-DK" sz="2000" dirty="0"/>
              <a:t>At italesætte: </a:t>
            </a:r>
          </a:p>
          <a:p>
            <a:pPr marL="171707" indent="-171707">
              <a:buFont typeface="Arial" panose="020B0604020202020204" pitchFamily="34" charset="0"/>
              <a:buChar char="•"/>
            </a:pPr>
            <a:r>
              <a:rPr lang="da-DK" sz="2000" dirty="0"/>
              <a:t>Vi har alle tavshedspligt.</a:t>
            </a:r>
          </a:p>
          <a:p>
            <a:pPr marL="171707" indent="-171707">
              <a:buFont typeface="Arial" panose="020B0604020202020204" pitchFamily="34" charset="0"/>
              <a:buChar char="•"/>
            </a:pPr>
            <a:r>
              <a:rPr lang="da-DK" sz="2000" dirty="0"/>
              <a:t>Vi sætter rammen og deler taletiden – og for at styre tiden, kan det være nødvendigt at lukke ned for spørgsmål.</a:t>
            </a:r>
          </a:p>
          <a:p>
            <a:pPr marL="171707" indent="-171707">
              <a:buFont typeface="Arial" panose="020B0604020202020204" pitchFamily="34" charset="0"/>
              <a:buChar char="•"/>
            </a:pPr>
            <a:r>
              <a:rPr lang="da-DK" sz="2000" dirty="0"/>
              <a:t>Respekterer hinandens forskellige situationer</a:t>
            </a:r>
          </a:p>
          <a:p>
            <a:pPr marL="171707" indent="-171707">
              <a:buFont typeface="Arial" panose="020B0604020202020204" pitchFamily="34" charset="0"/>
              <a:buChar char="•"/>
            </a:pPr>
            <a:r>
              <a:rPr lang="da-DK" sz="2000" dirty="0"/>
              <a:t>Håndterer sin egen situation – ikke andres. </a:t>
            </a:r>
          </a:p>
          <a:p>
            <a:pPr marL="171707" indent="-171707">
              <a:buFont typeface="Arial" panose="020B0604020202020204" pitchFamily="34" charset="0"/>
              <a:buChar char="•"/>
            </a:pPr>
            <a:r>
              <a:rPr lang="da-DK" sz="2000" dirty="0"/>
              <a:t>Giv dig tid til at mærke efter hvad du selv har lyst til at dele med gruppen.</a:t>
            </a:r>
          </a:p>
          <a:p>
            <a:pPr marL="171707" indent="-171707">
              <a:buFont typeface="Arial" panose="020B0604020202020204" pitchFamily="34" charset="0"/>
              <a:buChar char="•"/>
            </a:pPr>
            <a:r>
              <a:rPr lang="da-DK" sz="2000" dirty="0"/>
              <a:t>Giv udtryk for, hvor vidt du ønsker andre deltagers kommentarer eller råd.</a:t>
            </a:r>
          </a:p>
          <a:p>
            <a:pPr marL="171707" indent="-171707">
              <a:buFont typeface="Arial" panose="020B0604020202020204" pitchFamily="34" charset="0"/>
              <a:buChar char="•"/>
            </a:pPr>
            <a:r>
              <a:rPr lang="da-DK" sz="2000" dirty="0"/>
              <a:t>Sæt gerne mobil telefoner på lydløs</a:t>
            </a:r>
          </a:p>
          <a:p>
            <a:endParaRPr lang="da-DK" sz="2000" dirty="0"/>
          </a:p>
          <a:p>
            <a:r>
              <a:rPr lang="da-DK" sz="2000" dirty="0"/>
              <a:t>Lav evt.  en kort præsentationsrunde med</a:t>
            </a:r>
          </a:p>
          <a:p>
            <a:r>
              <a:rPr lang="da-DK" sz="2000" dirty="0"/>
              <a:t> </a:t>
            </a:r>
          </a:p>
          <a:p>
            <a:r>
              <a:rPr lang="da-DK" sz="2000" dirty="0"/>
              <a:t>SPØRGSMÅL:</a:t>
            </a:r>
          </a:p>
          <a:p>
            <a:r>
              <a:rPr lang="da-DK" sz="2000" i="1" dirty="0"/>
              <a:t>Hvor er jeg i mit forløb?, hvilke forventninger har jeg til dagens oplæg om ” Senfølger og seksualitet”</a:t>
            </a:r>
          </a:p>
          <a:p>
            <a:r>
              <a:rPr lang="da-DK" sz="2000" dirty="0"/>
              <a:t>(skrives gerne på tavle for at de kan huske dem)</a:t>
            </a:r>
          </a:p>
          <a:p>
            <a:endParaRPr lang="da-DK" sz="2000" dirty="0"/>
          </a:p>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r>
              <a:rPr lang="da-DK" sz="2000" b="0" strike="noStrike" spc="-1" dirty="0">
                <a:solidFill>
                  <a:srgbClr val="000000"/>
                </a:solidFill>
                <a:latin typeface="Arial"/>
              </a:rPr>
              <a:t>Vi har forsøgt at beskrive senfølger og seksualitet men oplever også at det kan være svært at skelne imellem hvornår det bliver en senfølge og det skal ses ud fra hvad samlivet og hvordan ens seksuelle liv var før de blev syge</a:t>
            </a:r>
          </a:p>
          <a:p>
            <a:pPr marL="216000" indent="0">
              <a:lnSpc>
                <a:spcPct val="100000"/>
              </a:lnSpc>
              <a:buNone/>
              <a:tabLst>
                <a:tab pos="0" algn="l"/>
              </a:tabLst>
            </a:pPr>
            <a:r>
              <a:rPr lang="da-DK" sz="2000" b="0" strike="noStrike" spc="-1" dirty="0">
                <a:solidFill>
                  <a:srgbClr val="000000"/>
                </a:solidFill>
                <a:latin typeface="Arial"/>
              </a:rPr>
              <a:t>Er man i par </a:t>
            </a:r>
            <a:r>
              <a:rPr lang="da-DK" sz="2000" b="0" strike="noStrike" spc="-1" dirty="0" err="1">
                <a:solidFill>
                  <a:srgbClr val="000000"/>
                </a:solidFill>
                <a:latin typeface="Arial"/>
              </a:rPr>
              <a:t>fohold</a:t>
            </a:r>
            <a:r>
              <a:rPr lang="da-DK" sz="2000" b="0" strike="noStrike" spc="-1" dirty="0">
                <a:solidFill>
                  <a:srgbClr val="000000"/>
                </a:solidFill>
                <a:latin typeface="Arial"/>
              </a:rPr>
              <a:t> er man enlig</a:t>
            </a:r>
          </a:p>
          <a:p>
            <a:pPr marL="216000" indent="0">
              <a:lnSpc>
                <a:spcPct val="100000"/>
              </a:lnSpc>
              <a:buNone/>
              <a:tabLst>
                <a:tab pos="0" algn="l"/>
              </a:tabLst>
            </a:pPr>
            <a:r>
              <a:rPr lang="da-DK" sz="2000" b="0" strike="noStrike" spc="-1" dirty="0">
                <a:solidFill>
                  <a:srgbClr val="000000"/>
                </a:solidFill>
                <a:latin typeface="Arial"/>
              </a:rPr>
              <a:t>Else O</a:t>
            </a:r>
          </a:p>
          <a:p>
            <a:pPr marL="216000" indent="0">
              <a:lnSpc>
                <a:spcPct val="100000"/>
              </a:lnSpc>
              <a:buNone/>
              <a:tabLst>
                <a:tab pos="0" algn="l"/>
              </a:tabLst>
            </a:pPr>
            <a:r>
              <a:rPr lang="da-DK" sz="2000" b="0" strike="noStrike" spc="-1" dirty="0">
                <a:solidFill>
                  <a:srgbClr val="000000"/>
                </a:solidFill>
                <a:latin typeface="Arial"/>
              </a:rPr>
              <a:t>Når kærligheden bliver svær”, ”Når Rådgivning bliver svær”</a:t>
            </a:r>
          </a:p>
          <a:p>
            <a:pPr marL="216000" indent="0">
              <a:lnSpc>
                <a:spcPct val="100000"/>
              </a:lnSpc>
              <a:buNone/>
              <a:tabLst>
                <a:tab pos="0" algn="l"/>
              </a:tabLst>
            </a:pPr>
            <a:endParaRPr lang="da-DK" sz="2000" b="0" strike="noStrike" spc="-1" dirty="0">
              <a:solidFill>
                <a:srgbClr val="000000"/>
              </a:solidFill>
              <a:latin typeface="Arial"/>
            </a:endParaRPr>
          </a:p>
        </p:txBody>
      </p:sp>
      <p:sp>
        <p:nvSpPr>
          <p:cNvPr id="270" name="PlaceHolder 3"/>
          <p:cNvSpPr>
            <a:spLocks noGrp="1"/>
          </p:cNvSpPr>
          <p:nvPr>
            <p:ph type="sldNum" idx="13"/>
          </p:nvPr>
        </p:nvSpPr>
        <p:spPr>
          <a:xfrm>
            <a:off x="3884760" y="8685360"/>
            <a:ext cx="2970720" cy="457560"/>
          </a:xfrm>
          <a:prstGeom prst="rect">
            <a:avLst/>
          </a:prstGeom>
          <a:noFill/>
          <a:ln w="0">
            <a:noFill/>
          </a:ln>
        </p:spPr>
        <p:txBody>
          <a:bodyPr lIns="0" tIns="0" rIns="0" bIns="0" anchor="b">
            <a:noAutofit/>
          </a:bodyPr>
          <a:lstStyle>
            <a:lvl1pPr indent="0" algn="r">
              <a:lnSpc>
                <a:spcPct val="100000"/>
              </a:lnSpc>
              <a:buNone/>
              <a:tabLst>
                <a:tab pos="0" algn="l"/>
              </a:tabLst>
              <a:defRPr lang="da-DK" sz="12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4C05A632-B205-495C-965B-6A335BA97411}" type="slidenum">
              <a:rPr kumimoji="0" lang="da-DK"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58</a:t>
            </a:fld>
            <a:endParaRPr kumimoji="0" lang="da-DK"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2255345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687388" y="1143000"/>
            <a:ext cx="5481637" cy="3084513"/>
          </a:xfrm>
          <a:prstGeom prst="rect">
            <a:avLst/>
          </a:prstGeom>
          <a:ln w="0">
            <a:noFill/>
          </a:ln>
        </p:spPr>
      </p:sp>
      <p:sp>
        <p:nvSpPr>
          <p:cNvPr id="272"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6000" indent="0">
              <a:buNone/>
            </a:pPr>
            <a:endParaRPr lang="da-DK" sz="1800" b="0" strike="noStrike" spc="-1" dirty="0">
              <a:solidFill>
                <a:srgbClr val="000000"/>
              </a:solidFill>
              <a:latin typeface="Arial"/>
            </a:endParaRPr>
          </a:p>
          <a:p>
            <a:pPr marL="216000" indent="0">
              <a:buNone/>
            </a:pPr>
            <a:r>
              <a:rPr lang="da-DK" sz="1800" b="0" strike="noStrike" spc="-1" dirty="0">
                <a:solidFill>
                  <a:srgbClr val="000000"/>
                </a:solidFill>
                <a:latin typeface="Arial"/>
              </a:rPr>
              <a:t>Formål:</a:t>
            </a:r>
          </a:p>
          <a:p>
            <a:pPr marL="216000" indent="0">
              <a:buNone/>
            </a:pPr>
            <a:r>
              <a:rPr lang="da-DK" sz="1800" b="0" strike="noStrike" spc="-1" dirty="0">
                <a:solidFill>
                  <a:srgbClr val="000000"/>
                </a:solidFill>
                <a:latin typeface="Arial"/>
              </a:rPr>
              <a:t>At forstå at seksualitet påvirkes af mange faktorer herunder også især kultur og normer</a:t>
            </a:r>
          </a:p>
          <a:p>
            <a:pPr marL="216000" indent="0">
              <a:buNone/>
            </a:pPr>
            <a:endParaRPr lang="da-DK" sz="1800" b="0" strike="noStrike" spc="-1" dirty="0">
              <a:solidFill>
                <a:srgbClr val="000000"/>
              </a:solidFill>
              <a:latin typeface="Arial"/>
            </a:endParaRPr>
          </a:p>
          <a:p>
            <a:pPr marL="216000" indent="0">
              <a:buNone/>
            </a:pPr>
            <a:r>
              <a:rPr lang="da-DK" sz="1800" b="0" strike="noStrike" spc="-1" dirty="0">
                <a:solidFill>
                  <a:srgbClr val="000000"/>
                </a:solidFill>
                <a:latin typeface="Arial"/>
              </a:rPr>
              <a:t>Baggrundsviden:</a:t>
            </a:r>
          </a:p>
          <a:p>
            <a:pPr marL="216000" indent="0">
              <a:buNone/>
            </a:pPr>
            <a:r>
              <a:rPr lang="da-DK" sz="1800" b="0" strike="noStrike" spc="-1" dirty="0" err="1">
                <a:solidFill>
                  <a:srgbClr val="000000"/>
                </a:solidFill>
                <a:latin typeface="Arial"/>
              </a:rPr>
              <a:t>Seksualitetten</a:t>
            </a:r>
            <a:r>
              <a:rPr lang="da-DK" sz="1800" b="0" strike="noStrike" spc="-1" dirty="0">
                <a:solidFill>
                  <a:srgbClr val="000000"/>
                </a:solidFill>
                <a:latin typeface="Arial"/>
              </a:rPr>
              <a:t> er påvirket af både hvordan man har det psykisk, hvordan relationen er , det biologisk/fysiske ( smerter, ubehag, bodyimage) men også i forhold til kultur, føler man at det er noget man bør og antal gange , oplevelse </a:t>
            </a:r>
            <a:r>
              <a:rPr lang="da-DK" sz="1800" b="0" strike="noStrike" spc="-1" dirty="0" err="1">
                <a:solidFill>
                  <a:srgbClr val="000000"/>
                </a:solidFill>
                <a:latin typeface="Arial"/>
              </a:rPr>
              <a:t>m.m</a:t>
            </a:r>
            <a:endParaRPr lang="da-DK" sz="1800" b="0" strike="noStrike" spc="-1" dirty="0">
              <a:solidFill>
                <a:srgbClr val="000000"/>
              </a:solidFill>
              <a:latin typeface="Arial"/>
            </a:endParaRPr>
          </a:p>
          <a:p>
            <a:pPr marL="216000" indent="0">
              <a:buNone/>
            </a:pPr>
            <a:r>
              <a:rPr lang="da-DK" sz="1800" b="0" strike="noStrike" spc="-1" dirty="0">
                <a:solidFill>
                  <a:srgbClr val="000000"/>
                </a:solidFill>
                <a:latin typeface="Arial"/>
              </a:rPr>
              <a:t>( uddybes i de efterfølgende slides)</a:t>
            </a:r>
          </a:p>
        </p:txBody>
      </p:sp>
      <p:sp>
        <p:nvSpPr>
          <p:cNvPr id="273" name="PlaceHolder 3"/>
          <p:cNvSpPr>
            <a:spLocks noGrp="1"/>
          </p:cNvSpPr>
          <p:nvPr>
            <p:ph type="sldNum" idx="14"/>
          </p:nvPr>
        </p:nvSpPr>
        <p:spPr>
          <a:xfrm>
            <a:off x="3884760" y="8685360"/>
            <a:ext cx="2970720" cy="457560"/>
          </a:xfrm>
          <a:prstGeom prst="rect">
            <a:avLst/>
          </a:prstGeom>
          <a:noFill/>
          <a:ln w="0">
            <a:noFill/>
          </a:ln>
        </p:spPr>
        <p:txBody>
          <a:bodyPr lIns="0" tIns="0" rIns="0" bIns="0" anchor="b">
            <a:noAutofit/>
          </a:bodyPr>
          <a:lstStyle>
            <a:lvl1pPr indent="0" algn="r">
              <a:lnSpc>
                <a:spcPct val="100000"/>
              </a:lnSpc>
              <a:buNone/>
              <a:tabLst>
                <a:tab pos="0" algn="l"/>
              </a:tabLst>
              <a:defRPr lang="da-DK" sz="1200" b="0" strike="noStrike" spc="-1">
                <a:solidFill>
                  <a:srgbClr val="000000"/>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A03ABAC6-7627-4BF5-9638-A5C7B531B70B}" type="slidenum">
              <a:rPr kumimoji="0" lang="da-DK"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59</a:t>
            </a:fld>
            <a:endParaRPr kumimoji="0" lang="da-DK"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21114058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7488" y="812800"/>
            <a:ext cx="7124700" cy="4008438"/>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Baggrundsviden: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Ikke alle mænd ejakulere synkront med orgasme. Og problematikken er ofte når det er deres erfaring og dette ændres og de ikke lægenere ejakulere eller hvis de har retrograd ejakulation.</a:t>
            </a:r>
          </a:p>
          <a:p>
            <a:endParaRPr lang="da-DK" dirty="0"/>
          </a:p>
        </p:txBody>
      </p:sp>
      <p:sp>
        <p:nvSpPr>
          <p:cNvPr id="4" name="Pladsholder til slide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B3FA2-30C8-4DEE-AF3F-9AB33B8D5CAD}" type="slidenum">
              <a:rPr kumimoji="0" lang="da-DK"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a-DK"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33190808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7488" y="812800"/>
            <a:ext cx="7124700" cy="4008438"/>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B3FA2-30C8-4DEE-AF3F-9AB33B8D5CAD}" type="slidenum">
              <a:rPr kumimoji="0" lang="da-DK"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a-DK"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38157558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noRot="1" noChangeAspect="1"/>
          </p:cNvSpPr>
          <p:nvPr>
            <p:ph type="sldImg"/>
          </p:nvPr>
        </p:nvSpPr>
        <p:spPr>
          <a:xfrm>
            <a:off x="685800" y="1143000"/>
            <a:ext cx="5484813" cy="3084513"/>
          </a:xfrm>
          <a:prstGeom prst="rect">
            <a:avLst/>
          </a:prstGeom>
          <a:ln w="0">
            <a:noFill/>
          </a:ln>
        </p:spPr>
      </p:sp>
      <p:sp>
        <p:nvSpPr>
          <p:cNvPr id="278"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6000" indent="0">
              <a:lnSpc>
                <a:spcPct val="100000"/>
              </a:lnSpc>
              <a:buNone/>
              <a:tabLst>
                <a:tab pos="0" algn="l"/>
              </a:tabLst>
            </a:pPr>
            <a:endParaRPr lang="da-DK" sz="2000" b="0" strike="noStrike" spc="-1" dirty="0">
              <a:solidFill>
                <a:srgbClr val="000000"/>
              </a:solidFill>
              <a:latin typeface="Arial"/>
            </a:endParaRPr>
          </a:p>
          <a:p>
            <a:pPr marL="216000" marR="0" lvl="0" indent="0" algn="l" defTabSz="914400" rtl="0" eaLnBrk="1" fontAlgn="auto" latinLnBrk="0" hangingPunct="1">
              <a:lnSpc>
                <a:spcPct val="100000"/>
              </a:lnSpc>
              <a:spcBef>
                <a:spcPts val="0"/>
              </a:spcBef>
              <a:spcAft>
                <a:spcPts val="0"/>
              </a:spcAft>
              <a:buClrTx/>
              <a:buSzTx/>
              <a:buFontTx/>
              <a:buNone/>
              <a:tabLst>
                <a:tab pos="0" algn="l"/>
              </a:tabLst>
              <a:defRPr/>
            </a:pPr>
            <a:r>
              <a:rPr lang="da-DK" sz="1200" kern="1200" dirty="0">
                <a:solidFill>
                  <a:schemeClr val="tx1"/>
                </a:solidFill>
                <a:effectLst/>
                <a:latin typeface="+mn-lt"/>
                <a:ea typeface="+mn-ea"/>
                <a:cs typeface="+mn-cs"/>
              </a:rPr>
              <a:t>Kilde Christina Graugaard.</a:t>
            </a:r>
          </a:p>
          <a:p>
            <a:pPr marL="216000" indent="0">
              <a:lnSpc>
                <a:spcPct val="100000"/>
              </a:lnSpc>
              <a:buNone/>
              <a:tabLst>
                <a:tab pos="0" algn="l"/>
              </a:tabLst>
            </a:pPr>
            <a:endParaRPr lang="da-DK" sz="2000" b="0" strike="noStrike" spc="-1" dirty="0">
              <a:solidFill>
                <a:srgbClr val="000000"/>
              </a:solidFill>
              <a:latin typeface="Arial"/>
            </a:endParaRPr>
          </a:p>
          <a:p>
            <a:pPr marL="216000" indent="0">
              <a:lnSpc>
                <a:spcPct val="100000"/>
              </a:lnSpc>
              <a:buNone/>
              <a:tabLst>
                <a:tab pos="0" algn="l"/>
              </a:tabLst>
            </a:pPr>
            <a:endParaRPr lang="da-DK" sz="2000" b="0" strike="noStrike" spc="-1" dirty="0">
              <a:solidFill>
                <a:srgbClr val="000000"/>
              </a:solidFill>
              <a:latin typeface="Arial"/>
            </a:endParaRPr>
          </a:p>
        </p:txBody>
      </p:sp>
      <p:sp>
        <p:nvSpPr>
          <p:cNvPr id="279" name="PlaceHolder 3"/>
          <p:cNvSpPr>
            <a:spLocks noGrp="1"/>
          </p:cNvSpPr>
          <p:nvPr>
            <p:ph type="sldNum" idx="16"/>
          </p:nvPr>
        </p:nvSpPr>
        <p:spPr>
          <a:xfrm>
            <a:off x="3884760" y="8685360"/>
            <a:ext cx="2970720" cy="457560"/>
          </a:xfrm>
          <a:prstGeom prst="rect">
            <a:avLst/>
          </a:prstGeom>
          <a:noFill/>
          <a:ln w="0">
            <a:noFill/>
          </a:ln>
        </p:spPr>
        <p:txBody>
          <a:bodyPr lIns="0" tIns="0" rIns="0" bIns="0" anchor="b">
            <a:noAutofit/>
          </a:bodyPr>
          <a:lstStyle>
            <a:lvl1pPr indent="0" algn="r">
              <a:lnSpc>
                <a:spcPct val="100000"/>
              </a:lnSpc>
              <a:buNone/>
              <a:tabLst>
                <a:tab pos="0" algn="l"/>
              </a:tabLst>
              <a:defRPr lang="da-DK" sz="12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38B0E9B5-9673-4BA8-8D79-A42A9058B91D}" type="slidenum">
              <a:rPr kumimoji="0" lang="da-DK"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64</a:t>
            </a:fld>
            <a:endParaRPr kumimoji="0" lang="da-DK"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153560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E61351F-DBB1-4664-ADA9-83BC7CB8848D}" type="slidenum">
              <a:rPr lang="da-DK" smtClean="0"/>
              <a:pPr/>
              <a:t>8</a:t>
            </a:fld>
            <a:endParaRPr lang="da-DK"/>
          </a:p>
        </p:txBody>
      </p:sp>
    </p:spTree>
    <p:extLst>
      <p:ext uri="{BB962C8B-B14F-4D97-AF65-F5344CB8AC3E}">
        <p14:creationId xmlns:p14="http://schemas.microsoft.com/office/powerpoint/2010/main" val="1008412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7488" y="812800"/>
            <a:ext cx="7124700" cy="4008438"/>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samleje og penetrationssex. Kvinder der har sex med kvinder oplever det også i forbindelse med penetrationssex.</a:t>
            </a:r>
          </a:p>
          <a:p>
            <a:endParaRPr lang="da-DK" dirty="0"/>
          </a:p>
        </p:txBody>
      </p:sp>
      <p:sp>
        <p:nvSpPr>
          <p:cNvPr id="4" name="Pladsholder til slide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B3FA2-30C8-4DEE-AF3F-9AB33B8D5CAD}" type="slidenum">
              <a:rPr kumimoji="0" lang="da-DK"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a-DK"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19199063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7488" y="812800"/>
            <a:ext cx="7124700" cy="4008438"/>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B3FA2-30C8-4DEE-AF3F-9AB33B8D5CAD}" type="slidenum">
              <a:rPr kumimoji="0" lang="da-DK"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a-DK"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28871931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7488" y="812800"/>
            <a:ext cx="7124700" cy="4008438"/>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Kilde Birgitte Schantz Lauersen (en pårørende til en </a:t>
            </a:r>
            <a:r>
              <a:rPr lang="da-DK" sz="1200" kern="1200" dirty="0" err="1">
                <a:solidFill>
                  <a:schemeClr val="tx1"/>
                </a:solidFill>
                <a:effectLst/>
                <a:latin typeface="+mn-lt"/>
                <a:ea typeface="+mn-ea"/>
                <a:cs typeface="+mn-cs"/>
              </a:rPr>
              <a:t>patinet</a:t>
            </a:r>
            <a:r>
              <a:rPr lang="da-DK" sz="1200" kern="1200" dirty="0">
                <a:solidFill>
                  <a:schemeClr val="tx1"/>
                </a:solidFill>
                <a:effectLst/>
                <a:latin typeface="+mn-lt"/>
                <a:ea typeface="+mn-ea"/>
                <a:cs typeface="+mn-cs"/>
              </a:rPr>
              <a:t> hun havde engang, har lavet denne cirkel)</a:t>
            </a:r>
          </a:p>
          <a:p>
            <a:endParaRPr lang="da-DK" dirty="0"/>
          </a:p>
        </p:txBody>
      </p:sp>
      <p:sp>
        <p:nvSpPr>
          <p:cNvPr id="4" name="Pladsholder til slide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B3FA2-30C8-4DEE-AF3F-9AB33B8D5CAD}" type="slidenum">
              <a:rPr kumimoji="0" lang="da-DK"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a-DK"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2473941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7488" y="812800"/>
            <a:ext cx="7124700" cy="4008438"/>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B3FA2-30C8-4DEE-AF3F-9AB33B8D5CAD}" type="slidenum">
              <a:rPr kumimoji="0" lang="da-DK"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da-DK"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7399799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7488" y="812800"/>
            <a:ext cx="7124700" cy="4008438"/>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B3FA2-30C8-4DEE-AF3F-9AB33B8D5CAD}" type="slidenum">
              <a:rPr kumimoji="0" lang="da-DK"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da-DK"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42103536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7488" y="812800"/>
            <a:ext cx="7124700" cy="4008438"/>
          </a:xfrm>
        </p:spPr>
      </p:sp>
      <p:sp>
        <p:nvSpPr>
          <p:cNvPr id="3" name="Pladsholder til noter 2"/>
          <p:cNvSpPr>
            <a:spLocks noGrp="1"/>
          </p:cNvSpPr>
          <p:nvPr>
            <p:ph type="body" idx="1"/>
          </p:nvPr>
        </p:nvSpPr>
        <p:spPr/>
        <p:txBody>
          <a:bodyPr/>
          <a:lstStyle/>
          <a:p>
            <a:r>
              <a:rPr lang="da-DK" dirty="0"/>
              <a:t>Cancer.dk</a:t>
            </a:r>
          </a:p>
        </p:txBody>
      </p:sp>
      <p:sp>
        <p:nvSpPr>
          <p:cNvPr id="4" name="Pladsholder til slide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B3FA2-30C8-4DEE-AF3F-9AB33B8D5CAD}" type="slidenum">
              <a:rPr kumimoji="0" lang="da-DK"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a-DK"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17871626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685800" y="1143000"/>
            <a:ext cx="5484813" cy="3084513"/>
          </a:xfrm>
          <a:prstGeom prst="rect">
            <a:avLst/>
          </a:prstGeom>
          <a:ln w="0">
            <a:noFill/>
          </a:ln>
        </p:spPr>
      </p:sp>
      <p:sp>
        <p:nvSpPr>
          <p:cNvPr id="281"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6000" indent="0">
              <a:lnSpc>
                <a:spcPct val="100000"/>
              </a:lnSpc>
              <a:buNone/>
              <a:tabLst>
                <a:tab pos="0" algn="l"/>
              </a:tabLst>
            </a:pPr>
            <a:r>
              <a:rPr lang="da-DK" sz="2000" b="0" strike="noStrike" spc="-1" dirty="0">
                <a:solidFill>
                  <a:srgbClr val="000000"/>
                </a:solidFill>
                <a:latin typeface="Arial"/>
              </a:rPr>
              <a:t>SIG seksualitet her finder du artikler , viden  </a:t>
            </a:r>
            <a:r>
              <a:rPr lang="da-DK" sz="2000" b="0" strike="noStrike" spc="-1" dirty="0" err="1">
                <a:solidFill>
                  <a:srgbClr val="000000"/>
                </a:solidFill>
                <a:latin typeface="Arial"/>
              </a:rPr>
              <a:t>m.m</a:t>
            </a:r>
            <a:r>
              <a:rPr lang="da-DK" sz="2000" b="0" strike="noStrike" spc="-1" dirty="0">
                <a:solidFill>
                  <a:srgbClr val="000000"/>
                </a:solidFill>
                <a:latin typeface="Arial"/>
              </a:rPr>
              <a:t> omkring når kræft rammer seksualiteten</a:t>
            </a:r>
          </a:p>
        </p:txBody>
      </p:sp>
      <p:sp>
        <p:nvSpPr>
          <p:cNvPr id="282" name="PlaceHolder 3"/>
          <p:cNvSpPr>
            <a:spLocks noGrp="1"/>
          </p:cNvSpPr>
          <p:nvPr>
            <p:ph type="sldNum" idx="17"/>
          </p:nvPr>
        </p:nvSpPr>
        <p:spPr>
          <a:xfrm>
            <a:off x="3884760" y="8685360"/>
            <a:ext cx="2970720" cy="457560"/>
          </a:xfrm>
          <a:prstGeom prst="rect">
            <a:avLst/>
          </a:prstGeom>
          <a:noFill/>
          <a:ln w="0">
            <a:noFill/>
          </a:ln>
        </p:spPr>
        <p:txBody>
          <a:bodyPr lIns="0" tIns="0" rIns="0" bIns="0" anchor="b">
            <a:noAutofit/>
          </a:bodyPr>
          <a:lstStyle>
            <a:lvl1pPr indent="0" algn="r">
              <a:lnSpc>
                <a:spcPct val="100000"/>
              </a:lnSpc>
              <a:buNone/>
              <a:tabLst>
                <a:tab pos="0" algn="l"/>
              </a:tabLst>
              <a:defRPr lang="da-DK" sz="12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1E188E9C-66EE-494A-998A-0084F0B7BF68}" type="slidenum">
              <a:rPr kumimoji="0" lang="da-DK"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76</a:t>
            </a:fld>
            <a:endParaRPr kumimoji="0" lang="da-DK"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3898598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9891-980C-6208-E39B-6ED5355BB2B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8F36CE1-D7A6-F65D-199C-0938083E6D0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2F39A0F-B7FE-EDD2-4456-A73272295621}"/>
              </a:ext>
            </a:extLst>
          </p:cNvPr>
          <p:cNvSpPr>
            <a:spLocks noGrp="1"/>
          </p:cNvSpPr>
          <p:nvPr>
            <p:ph type="body" idx="1"/>
          </p:nvPr>
        </p:nvSpPr>
        <p:spPr/>
        <p:txBody>
          <a:bodyPr/>
          <a:lstStyle/>
          <a:p>
            <a:r>
              <a:rPr lang="da-DK" b="1"/>
              <a:t>Formål:</a:t>
            </a:r>
          </a:p>
          <a:p>
            <a:r>
              <a:rPr lang="da-DK" b="0"/>
              <a:t>At</a:t>
            </a:r>
            <a:r>
              <a:rPr lang="da-DK" b="0" baseline="0"/>
              <a:t> de kan søge hjælp flere steder</a:t>
            </a:r>
            <a:endParaRPr lang="da-DK" b="0"/>
          </a:p>
          <a:p>
            <a:endParaRPr lang="da-DK"/>
          </a:p>
          <a:p>
            <a:endParaRPr lang="da-DK"/>
          </a:p>
          <a:p>
            <a:endParaRPr lang="da-DK"/>
          </a:p>
          <a:p>
            <a:endParaRPr lang="da-DK"/>
          </a:p>
          <a:p>
            <a:r>
              <a:rPr lang="da-DK"/>
              <a:t>Er der nogen af jer der har fået hjælp et sted fra?</a:t>
            </a:r>
          </a:p>
          <a:p>
            <a:r>
              <a:rPr lang="da-DK"/>
              <a:t>https://www.cancer.dk/hjaelp-viden/raadgivning/digitale-samtalegrupper/</a:t>
            </a:r>
          </a:p>
          <a:p>
            <a:r>
              <a:rPr lang="da-DK"/>
              <a:t>https://www.cancer.dk/hjaelp-viden/hvis-du-har-kraeft/psykiske-reaktioner/angst/</a:t>
            </a:r>
          </a:p>
          <a:p>
            <a:r>
              <a:rPr lang="da-DK"/>
              <a:t>https://www.senfoelger.dk/</a:t>
            </a:r>
          </a:p>
          <a:p>
            <a:endParaRPr lang="da-DK"/>
          </a:p>
        </p:txBody>
      </p:sp>
      <p:sp>
        <p:nvSpPr>
          <p:cNvPr id="4" name="Pladsholder til slidenummer 3">
            <a:extLst>
              <a:ext uri="{FF2B5EF4-FFF2-40B4-BE49-F238E27FC236}">
                <a16:creationId xmlns:a16="http://schemas.microsoft.com/office/drawing/2014/main" id="{C8FA3719-7914-9258-502B-05C4E1B8A6AE}"/>
              </a:ext>
            </a:extLst>
          </p:cNvPr>
          <p:cNvSpPr>
            <a:spLocks noGrp="1"/>
          </p:cNvSpPr>
          <p:nvPr>
            <p:ph type="sldNum" sz="quarter" idx="10"/>
          </p:nvPr>
        </p:nvSpPr>
        <p:spPr/>
        <p:txBody>
          <a:bodyPr/>
          <a:lstStyle/>
          <a:p>
            <a:fld id="{AEF5421C-768F-4257-A877-DF2AE64F2743}" type="slidenum">
              <a:rPr lang="da-DK" smtClean="0"/>
              <a:t>77</a:t>
            </a:fld>
            <a:endParaRPr lang="da-DK"/>
          </a:p>
        </p:txBody>
      </p:sp>
    </p:spTree>
    <p:extLst>
      <p:ext uri="{BB962C8B-B14F-4D97-AF65-F5344CB8AC3E}">
        <p14:creationId xmlns:p14="http://schemas.microsoft.com/office/powerpoint/2010/main" val="31001640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Vigtigt hold tiden, gerne slut lidt før, det bevarer energien høj</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5421C-768F-4257-A877-DF2AE64F2743}"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2128455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forslår 2 timer til denne undervisning</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7485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92075" y="746125"/>
            <a:ext cx="6624638" cy="3727450"/>
          </a:xfrm>
          <a:prstGeom prst="rect">
            <a:avLst/>
          </a:prstGeom>
          <a:ln w="0">
            <a:noFill/>
          </a:ln>
        </p:spPr>
      </p:sp>
      <p:sp>
        <p:nvSpPr>
          <p:cNvPr id="212" name="PlaceHolder 2"/>
          <p:cNvSpPr>
            <a:spLocks noGrp="1"/>
          </p:cNvSpPr>
          <p:nvPr>
            <p:ph type="body"/>
          </p:nvPr>
        </p:nvSpPr>
        <p:spPr>
          <a:xfrm>
            <a:off x="680879" y="4721939"/>
            <a:ext cx="5446316" cy="4472634"/>
          </a:xfrm>
          <a:prstGeom prst="rect">
            <a:avLst/>
          </a:prstGeom>
          <a:noFill/>
          <a:ln w="0">
            <a:noFill/>
          </a:ln>
        </p:spPr>
        <p:txBody>
          <a:bodyPr lIns="0" tIns="0" rIns="0" bIns="0" anchor="t">
            <a:noAutofit/>
          </a:bodyPr>
          <a:lstStyle/>
          <a:p>
            <a:pPr marL="216000" indent="0">
              <a:lnSpc>
                <a:spcPct val="100000"/>
              </a:lnSpc>
              <a:buNone/>
              <a:tabLst>
                <a:tab pos="0" algn="l"/>
              </a:tabLst>
            </a:pPr>
            <a:r>
              <a:rPr lang="da-DK" sz="2000" b="0" strike="noStrike" spc="-1" dirty="0">
                <a:solidFill>
                  <a:srgbClr val="000000"/>
                </a:solidFill>
                <a:latin typeface="Arial"/>
              </a:rPr>
              <a:t>At undgå funktionel fald inden og efter operation inden  rehabilitering.</a:t>
            </a:r>
          </a:p>
          <a:p>
            <a:pPr marL="216000" indent="0">
              <a:lnSpc>
                <a:spcPct val="100000"/>
              </a:lnSpc>
              <a:buNone/>
              <a:tabLst>
                <a:tab pos="0" algn="l"/>
              </a:tabLst>
            </a:pPr>
            <a:r>
              <a:rPr lang="da-DK" sz="2000" b="0" strike="noStrike" spc="-1" dirty="0">
                <a:solidFill>
                  <a:srgbClr val="000000"/>
                </a:solidFill>
                <a:latin typeface="Arial"/>
              </a:rPr>
              <a:t>Træthed, nedsat funktion, og </a:t>
            </a:r>
            <a:r>
              <a:rPr lang="da-DK" sz="2000" b="0" strike="noStrike" spc="-1" dirty="0" err="1">
                <a:solidFill>
                  <a:srgbClr val="000000"/>
                </a:solidFill>
                <a:latin typeface="Arial"/>
              </a:rPr>
              <a:t>co</a:t>
            </a:r>
            <a:r>
              <a:rPr lang="da-DK" sz="2000" b="0" strike="noStrike" spc="-1" dirty="0">
                <a:solidFill>
                  <a:srgbClr val="000000"/>
                </a:solidFill>
                <a:latin typeface="Arial"/>
              </a:rPr>
              <a:t> -morbiditet øger risikoen for: </a:t>
            </a:r>
          </a:p>
          <a:p>
            <a:pPr marL="216000" indent="0">
              <a:lnSpc>
                <a:spcPct val="100000"/>
              </a:lnSpc>
              <a:buNone/>
              <a:tabLst>
                <a:tab pos="0" algn="l"/>
              </a:tabLst>
            </a:pPr>
            <a:r>
              <a:rPr lang="da-DK" sz="2000" b="0" strike="noStrike" spc="-1" dirty="0">
                <a:solidFill>
                  <a:srgbClr val="000000"/>
                </a:solidFill>
                <a:latin typeface="Arial"/>
              </a:rPr>
              <a:t>Uønsket medicinsk hændelser, </a:t>
            </a:r>
          </a:p>
          <a:p>
            <a:pPr marL="216000" indent="0">
              <a:lnSpc>
                <a:spcPct val="100000"/>
              </a:lnSpc>
              <a:buNone/>
              <a:tabLst>
                <a:tab pos="0" algn="l"/>
              </a:tabLst>
            </a:pPr>
            <a:r>
              <a:rPr lang="da-DK" sz="2000" b="0" strike="noStrike" spc="-1" dirty="0">
                <a:solidFill>
                  <a:srgbClr val="000000"/>
                </a:solidFill>
                <a:latin typeface="Arial"/>
              </a:rPr>
              <a:t>tab af fysisk og eller kognitiv funktionsevne, </a:t>
            </a:r>
          </a:p>
          <a:p>
            <a:pPr marL="216000" indent="0">
              <a:lnSpc>
                <a:spcPct val="100000"/>
              </a:lnSpc>
              <a:buNone/>
              <a:tabLst>
                <a:tab pos="0" algn="l"/>
              </a:tabLst>
            </a:pPr>
            <a:r>
              <a:rPr lang="da-DK" sz="2000" b="0" strike="noStrike" spc="-1" dirty="0">
                <a:solidFill>
                  <a:srgbClr val="000000"/>
                </a:solidFill>
                <a:latin typeface="Arial"/>
              </a:rPr>
              <a:t>post operative komplikationer, </a:t>
            </a:r>
          </a:p>
          <a:p>
            <a:pPr marL="216000" indent="0">
              <a:lnSpc>
                <a:spcPct val="100000"/>
              </a:lnSpc>
              <a:buNone/>
              <a:tabLst>
                <a:tab pos="0" algn="l"/>
              </a:tabLst>
            </a:pPr>
            <a:r>
              <a:rPr lang="da-DK" sz="2000" b="0" strike="noStrike" spc="-1" dirty="0">
                <a:solidFill>
                  <a:srgbClr val="000000"/>
                </a:solidFill>
                <a:latin typeface="Arial"/>
              </a:rPr>
              <a:t>forlænget hospitals indlæggelse, </a:t>
            </a:r>
          </a:p>
          <a:p>
            <a:pPr marL="216000" indent="0">
              <a:lnSpc>
                <a:spcPct val="100000"/>
              </a:lnSpc>
              <a:buNone/>
              <a:tabLst>
                <a:tab pos="0" algn="l"/>
              </a:tabLst>
            </a:pPr>
            <a:r>
              <a:rPr lang="da-DK" sz="2000" b="0" strike="noStrike" spc="-1" dirty="0">
                <a:solidFill>
                  <a:srgbClr val="000000"/>
                </a:solidFill>
                <a:latin typeface="Arial"/>
              </a:rPr>
              <a:t>forringet evne til at tolerere behandling, </a:t>
            </a:r>
          </a:p>
          <a:p>
            <a:pPr marL="216000" indent="0">
              <a:lnSpc>
                <a:spcPct val="100000"/>
              </a:lnSpc>
              <a:buNone/>
              <a:tabLst>
                <a:tab pos="0" algn="l"/>
              </a:tabLst>
            </a:pPr>
            <a:r>
              <a:rPr lang="da-DK" sz="2000" b="0" strike="noStrike" spc="-1" dirty="0">
                <a:solidFill>
                  <a:srgbClr val="000000"/>
                </a:solidFill>
                <a:latin typeface="Arial"/>
              </a:rPr>
              <a:t>ringere livskvalitet, </a:t>
            </a:r>
          </a:p>
          <a:p>
            <a:pPr marL="216000" indent="0">
              <a:lnSpc>
                <a:spcPct val="100000"/>
              </a:lnSpc>
              <a:buNone/>
              <a:tabLst>
                <a:tab pos="0" algn="l"/>
              </a:tabLst>
            </a:pPr>
            <a:r>
              <a:rPr lang="da-DK" sz="2000" b="0" strike="noStrike" spc="-1" dirty="0">
                <a:solidFill>
                  <a:srgbClr val="000000"/>
                </a:solidFill>
                <a:latin typeface="Arial"/>
              </a:rPr>
              <a:t>dårligere overlevelse. (Slide Tenna)</a:t>
            </a:r>
          </a:p>
          <a:p>
            <a:pPr marL="216000" indent="0">
              <a:lnSpc>
                <a:spcPct val="100000"/>
              </a:lnSpc>
              <a:buNone/>
              <a:tabLst>
                <a:tab pos="0" algn="l"/>
              </a:tabLst>
            </a:pPr>
            <a:endParaRPr lang="da-DK" sz="1200" b="0" strike="noStrike" spc="-1" dirty="0">
              <a:solidFill>
                <a:srgbClr val="000000"/>
              </a:solidFill>
              <a:latin typeface="Arial"/>
            </a:endParaRPr>
          </a:p>
          <a:p>
            <a:pPr marL="216000" indent="0">
              <a:lnSpc>
                <a:spcPct val="100000"/>
              </a:lnSpc>
              <a:buNone/>
              <a:tabLst>
                <a:tab pos="0" algn="l"/>
              </a:tabLst>
            </a:pPr>
            <a:r>
              <a:rPr lang="da-DK" sz="1200" b="0" strike="noStrike" spc="-1" dirty="0">
                <a:solidFill>
                  <a:srgbClr val="000000"/>
                </a:solidFill>
                <a:latin typeface="Arial"/>
              </a:rPr>
              <a:t>Senfølger er påvirket af:</a:t>
            </a:r>
          </a:p>
          <a:p>
            <a:pPr marL="216000" indent="0">
              <a:lnSpc>
                <a:spcPct val="100000"/>
              </a:lnSpc>
              <a:buNone/>
              <a:tabLst>
                <a:tab pos="0" algn="l"/>
              </a:tabLst>
            </a:pPr>
            <a:r>
              <a:rPr lang="da-DK" sz="1200" b="0" strike="noStrike" spc="-1" dirty="0">
                <a:solidFill>
                  <a:srgbClr val="000000"/>
                </a:solidFill>
                <a:latin typeface="Verdana"/>
                <a:ea typeface="Verdana"/>
              </a:rPr>
              <a:t>Hvad havde man af symptomer/sygdomme før man blev syg </a:t>
            </a:r>
            <a:endParaRPr lang="da-DK" sz="1200" b="0" strike="noStrike" spc="-1" dirty="0">
              <a:solidFill>
                <a:srgbClr val="000000"/>
              </a:solidFill>
              <a:latin typeface="Arial"/>
            </a:endParaRPr>
          </a:p>
          <a:p>
            <a:pPr marL="216000" indent="0">
              <a:lnSpc>
                <a:spcPct val="100000"/>
              </a:lnSpc>
              <a:buNone/>
              <a:tabLst>
                <a:tab pos="0" algn="l"/>
              </a:tabLst>
            </a:pPr>
            <a:r>
              <a:rPr lang="da-DK" sz="1200" b="0" strike="noStrike" spc="-1" dirty="0">
                <a:solidFill>
                  <a:srgbClr val="000000"/>
                </a:solidFill>
                <a:latin typeface="Verdana"/>
                <a:ea typeface="Verdana"/>
              </a:rPr>
              <a:t>Afhængig af hvordan man normalt håndterer fysiske og psykiske udfordringer</a:t>
            </a:r>
            <a:endParaRPr lang="da-DK" sz="1200" b="0" strike="noStrike" spc="-1" dirty="0">
              <a:solidFill>
                <a:srgbClr val="000000"/>
              </a:solidFill>
              <a:latin typeface="Arial"/>
            </a:endParaRPr>
          </a:p>
          <a:p>
            <a:pPr marL="216000" indent="0">
              <a:lnSpc>
                <a:spcPct val="100000"/>
              </a:lnSpc>
              <a:buNone/>
              <a:tabLst>
                <a:tab pos="0" algn="l"/>
              </a:tabLst>
            </a:pPr>
            <a:r>
              <a:rPr lang="da-DK" sz="1200" b="0" strike="noStrike" spc="-1" dirty="0">
                <a:solidFill>
                  <a:srgbClr val="000000"/>
                </a:solidFill>
                <a:latin typeface="Verdana"/>
                <a:ea typeface="Verdana"/>
              </a:rPr>
              <a:t>Tidligere belastede begivenheder, tab, ensomhed, lav socialøkonomisk status</a:t>
            </a:r>
            <a:endParaRPr lang="da-DK" sz="1200" b="0" strike="noStrike" spc="-1" dirty="0">
              <a:solidFill>
                <a:srgbClr val="000000"/>
              </a:solidFill>
              <a:latin typeface="Arial"/>
            </a:endParaRPr>
          </a:p>
          <a:p>
            <a:pPr marL="216000" indent="0">
              <a:lnSpc>
                <a:spcPct val="100000"/>
              </a:lnSpc>
              <a:buNone/>
              <a:tabLst>
                <a:tab pos="0" algn="l"/>
              </a:tabLst>
            </a:pPr>
            <a:r>
              <a:rPr lang="da-DK" sz="1200" b="0" strike="noStrike" spc="-1" dirty="0">
                <a:solidFill>
                  <a:srgbClr val="000000"/>
                </a:solidFill>
                <a:latin typeface="Verdana"/>
                <a:ea typeface="Verdana"/>
              </a:rPr>
              <a:t>Særlige sensitive kan have tendens til at gruble mere </a:t>
            </a:r>
            <a:endParaRPr lang="da-DK" sz="1200" b="0" strike="noStrike" spc="-1" dirty="0">
              <a:solidFill>
                <a:srgbClr val="000000"/>
              </a:solidFill>
              <a:latin typeface="Arial"/>
            </a:endParaRPr>
          </a:p>
          <a:p>
            <a:pPr marL="216000" indent="0">
              <a:lnSpc>
                <a:spcPct val="100000"/>
              </a:lnSpc>
              <a:buNone/>
              <a:tabLst>
                <a:tab pos="0" algn="l"/>
              </a:tabLst>
            </a:pPr>
            <a:r>
              <a:rPr lang="da-DK" sz="1200" b="0" strike="noStrike" spc="-1" dirty="0">
                <a:solidFill>
                  <a:srgbClr val="000000"/>
                </a:solidFill>
                <a:latin typeface="Verdana"/>
                <a:ea typeface="Verdana"/>
              </a:rPr>
              <a:t>Hvis man har en evne til at finde positive aspekter, ved selv negative livsbegivenheder, er man bedre beskyttet f.eks. mod depression, frygt for tilbagefald. Havde man angst før er man også mere udsat for frygt for tilbagefald</a:t>
            </a:r>
            <a:endParaRPr lang="da-DK" sz="1200" b="0" strike="noStrike" spc="-1" dirty="0">
              <a:solidFill>
                <a:srgbClr val="000000"/>
              </a:solidFill>
              <a:latin typeface="Arial"/>
            </a:endParaRPr>
          </a:p>
          <a:p>
            <a:pPr marL="216000" indent="0">
              <a:lnSpc>
                <a:spcPct val="100000"/>
              </a:lnSpc>
              <a:buNone/>
              <a:tabLst>
                <a:tab pos="0" algn="l"/>
              </a:tabLst>
            </a:pPr>
            <a:r>
              <a:rPr lang="da-DK" sz="1200" b="0" strike="noStrike" spc="-1" dirty="0">
                <a:solidFill>
                  <a:srgbClr val="000000"/>
                </a:solidFill>
                <a:latin typeface="Verdana"/>
                <a:ea typeface="Verdana"/>
              </a:rPr>
              <a:t>Tendens til katastrofe tanker, vedligeholder symptomer</a:t>
            </a:r>
            <a:endParaRPr lang="da-DK" sz="1200" b="0" strike="noStrike" spc="-1" dirty="0">
              <a:solidFill>
                <a:srgbClr val="000000"/>
              </a:solidFill>
              <a:latin typeface="Arial"/>
            </a:endParaRPr>
          </a:p>
          <a:p>
            <a:pPr marL="216000" indent="0">
              <a:lnSpc>
                <a:spcPct val="100000"/>
              </a:lnSpc>
              <a:buNone/>
              <a:tabLst>
                <a:tab pos="0" algn="l"/>
              </a:tabLst>
            </a:pPr>
            <a:r>
              <a:rPr lang="da-DK" sz="1200" b="0" strike="noStrike" spc="-1" dirty="0">
                <a:solidFill>
                  <a:srgbClr val="000000"/>
                </a:solidFill>
                <a:latin typeface="Verdana"/>
                <a:ea typeface="Verdana"/>
              </a:rPr>
              <a:t>Derudover ændring i immunsystemet påvirker de hyppigste senfølger: smerter, træthed, depression, søvn</a:t>
            </a:r>
            <a:endParaRPr lang="da-DK" sz="1200" b="0" strike="noStrike" spc="-1" dirty="0">
              <a:solidFill>
                <a:srgbClr val="000000"/>
              </a:solidFill>
              <a:latin typeface="Arial"/>
            </a:endParaRPr>
          </a:p>
          <a:p>
            <a:pPr marL="216000" indent="0">
              <a:lnSpc>
                <a:spcPct val="100000"/>
              </a:lnSpc>
              <a:buNone/>
              <a:tabLst>
                <a:tab pos="0" algn="l"/>
              </a:tabLst>
            </a:pPr>
            <a:r>
              <a:rPr lang="da-DK" sz="1200" b="0" strike="noStrike" spc="-1" dirty="0">
                <a:solidFill>
                  <a:srgbClr val="000000"/>
                </a:solidFill>
                <a:latin typeface="Verdana"/>
                <a:ea typeface="Verdana"/>
              </a:rPr>
              <a:t>Evnen til accept (kilde: ”Livet efter kræft”, af Bobby </a:t>
            </a:r>
            <a:r>
              <a:rPr lang="da-DK" sz="1200" b="0" strike="noStrike" spc="-1" dirty="0" err="1">
                <a:solidFill>
                  <a:srgbClr val="000000"/>
                </a:solidFill>
                <a:latin typeface="Verdana"/>
                <a:ea typeface="Verdana"/>
              </a:rPr>
              <a:t>Zachariae</a:t>
            </a:r>
            <a:r>
              <a:rPr lang="da-DK" sz="1200" b="0" strike="noStrike" spc="-1" dirty="0">
                <a:solidFill>
                  <a:srgbClr val="000000"/>
                </a:solidFill>
                <a:latin typeface="Verdana"/>
                <a:ea typeface="Verdana"/>
              </a:rPr>
              <a:t> og Mimi Mehlsen)</a:t>
            </a:r>
            <a:endParaRPr lang="da-DK" sz="1200" b="0" strike="noStrike" spc="-1" dirty="0">
              <a:solidFill>
                <a:srgbClr val="000000"/>
              </a:solidFill>
              <a:latin typeface="Arial"/>
            </a:endParaRPr>
          </a:p>
          <a:p>
            <a:pPr marL="216000" indent="0">
              <a:lnSpc>
                <a:spcPct val="100000"/>
              </a:lnSpc>
              <a:buNone/>
              <a:tabLst>
                <a:tab pos="0" algn="l"/>
              </a:tabLst>
            </a:pPr>
            <a:endParaRPr lang="da-DK" sz="1200" b="0" strike="noStrike" spc="-1" dirty="0">
              <a:solidFill>
                <a:srgbClr val="000000"/>
              </a:solidFill>
              <a:latin typeface="Arial"/>
            </a:endParaRPr>
          </a:p>
        </p:txBody>
      </p:sp>
      <p:sp>
        <p:nvSpPr>
          <p:cNvPr id="213" name="PlaceHolder 3"/>
          <p:cNvSpPr>
            <a:spLocks noGrp="1"/>
          </p:cNvSpPr>
          <p:nvPr>
            <p:ph type="sldNum" idx="19"/>
          </p:nvPr>
        </p:nvSpPr>
        <p:spPr>
          <a:xfrm>
            <a:off x="3856884" y="9442313"/>
            <a:ext cx="2949760" cy="496264"/>
          </a:xfrm>
          <a:prstGeom prst="rect">
            <a:avLst/>
          </a:prstGeom>
          <a:noFill/>
          <a:ln w="0">
            <a:noFill/>
          </a:ln>
        </p:spPr>
        <p:txBody>
          <a:bodyPr lIns="0" tIns="0" rIns="0" bIns="0" anchor="b">
            <a:noAutofit/>
          </a:bodyPr>
          <a:lstStyle>
            <a:lvl1pPr indent="0" algn="r">
              <a:lnSpc>
                <a:spcPct val="100000"/>
              </a:lnSpc>
              <a:buNone/>
              <a:tabLst>
                <a:tab pos="0" algn="l"/>
              </a:tabLst>
              <a:defRPr lang="da-DK" sz="1200" b="0" strike="noStrike" spc="-1">
                <a:solidFill>
                  <a:srgbClr val="000000"/>
                </a:solidFill>
                <a:latin typeface="Times New Roman"/>
                <a:ea typeface="+mn-ea"/>
              </a:defRPr>
            </a:lvl1pPr>
          </a:lstStyle>
          <a:p>
            <a:pPr indent="0" algn="r">
              <a:lnSpc>
                <a:spcPct val="100000"/>
              </a:lnSpc>
              <a:buNone/>
              <a:tabLst>
                <a:tab pos="0" algn="l"/>
              </a:tabLst>
            </a:pPr>
            <a:fld id="{8583DD4C-CAE3-4869-A74B-586FB265CECA}" type="slidenum">
              <a:rPr lang="da-DK" sz="1200" b="0" strike="noStrike" spc="-1">
                <a:solidFill>
                  <a:srgbClr val="000000"/>
                </a:solidFill>
                <a:latin typeface="Times New Roman"/>
                <a:ea typeface="+mn-ea"/>
              </a:rPr>
              <a:t>9</a:t>
            </a:fld>
            <a:endParaRPr lang="da-DK" sz="1200" b="0" strike="noStrike" spc="-1">
              <a:solidFill>
                <a:srgbClr val="000000"/>
              </a:solidFill>
              <a:latin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p>
          <a:p>
            <a:r>
              <a:rPr lang="da-DK" b="0" dirty="0"/>
              <a:t>At</a:t>
            </a:r>
            <a:r>
              <a:rPr lang="da-DK" b="0" baseline="0" dirty="0"/>
              <a:t> de får et samlet forståelse af eksistentielle senfølger</a:t>
            </a:r>
            <a:endParaRPr lang="da-DK" b="0" dirty="0"/>
          </a:p>
          <a:p>
            <a:r>
              <a:rPr lang="da-DK" b="0" dirty="0"/>
              <a:t>Baggrundsviden</a:t>
            </a:r>
          </a:p>
          <a:p>
            <a:r>
              <a:rPr lang="da-DK" b="0" dirty="0"/>
              <a:t>Mange mennesker der får en kræftsygdom oplever det som et eksistentielt chok. De kastes i en livskrise og må forholde sig til de store spørgsmål som liv og død på nye måder Det er vigtigt at give patienten mulighed for at sat ord på disse tanker og overvejelser.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Kræftsygepleje i et forløbsperspektiv s. 91</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5421C-768F-4257-A877-DF2AE64F2743}"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2612104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dag har vi fokus på det eksistentielle. Dette kan omhandle identitet, Mening, lidelse, død, skyld, skam, forsoning, tilgivelse, frihed, ansvar, håb, fortvivlelse, kærlighed, glæde, værdibaserede overvejelser (hvad er vigtigt for mig og mit liv, familie mm), religiøse overvejelser (kilde s 94 kræftsygepleje i et forløbsperspektiv)</a:t>
            </a:r>
          </a:p>
          <a:p>
            <a:r>
              <a:rPr lang="da-DK" dirty="0"/>
              <a:t>Modellen blomsten: Kilde: </a:t>
            </a:r>
            <a:r>
              <a:rPr lang="da-DK" dirty="0">
                <a:hlinkClick r:id="rId3"/>
              </a:rPr>
              <a:t>Psykisk påvirkning - Sundhed - Region Midtjylland</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2270571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Definition eksistentielt: </a:t>
            </a:r>
            <a:r>
              <a:rPr lang="da-DK" sz="1200" b="0" i="0" kern="1200" dirty="0">
                <a:solidFill>
                  <a:schemeClr val="tx1"/>
                </a:solidFill>
                <a:effectLst/>
                <a:latin typeface="+mn-lt"/>
                <a:ea typeface="+mn-ea"/>
                <a:cs typeface="+mn-cs"/>
              </a:rPr>
              <a:t>som vedrører eller er afgørende for menneskets eksistens</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kræftsygepleje i et forløbsperspektiv s. 91</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7479961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Kræftramte og de pårørende kan rammes af mange spørgsmål. Kilde: kræftsygepleje i et forløbsperspektiv s. 91</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4881581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b="1" dirty="0"/>
              <a:t>DSAM (Dansk Selskab for Almen Medicin)</a:t>
            </a:r>
          </a:p>
          <a:p>
            <a:r>
              <a:rPr lang="da-DK" dirty="0"/>
              <a:t>I deres kliniske retningslinjer beskrives, hvordan kræft fører til eksistentielle overvejelser omkring sygdommens årsag, døden, tab af identitet og håb. Det fremhæves, at nogle patienter finder nye værdier og mening, mens andre oplever vedvarende uro og eksistentielt tab – og at almen praksis</a:t>
            </a:r>
            <a:r>
              <a:rPr lang="da-DK" dirty="0">
                <a:hlinkClick r:id="rId3"/>
              </a:rPr>
              <a:t>Reddit+6DSAM+6senfoelger.dk+6</a:t>
            </a:r>
            <a:r>
              <a:rPr lang="da-DK" dirty="0"/>
              <a:t>.</a:t>
            </a:r>
          </a:p>
          <a:p>
            <a:endParaRPr lang="da-DK" dirty="0"/>
          </a:p>
          <a:p>
            <a:r>
              <a:rPr lang="da-DK" dirty="0"/>
              <a:t>Kilde kræftsygepleje i et forløbsperspektiv s. 94</a:t>
            </a:r>
          </a:p>
          <a:p>
            <a:r>
              <a:rPr lang="da-DK" dirty="0"/>
              <a:t>Kilde: Kræftsygepleje i et forløbsperspektiv: Anne Pip og Karine Wittrup s.95</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862638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Eksistensiel</a:t>
            </a:r>
            <a:r>
              <a:rPr lang="da-DK" dirty="0"/>
              <a:t> psykoterapi</a:t>
            </a:r>
          </a:p>
          <a:p>
            <a:endParaRPr lang="da-DK" dirty="0"/>
          </a:p>
          <a:p>
            <a:r>
              <a:rPr lang="da-DK" dirty="0"/>
              <a:t>Fra bogen: Meningen med livet og andre psykoterapeutiske fortællinger. Irwin D. </a:t>
            </a:r>
            <a:r>
              <a:rPr lang="da-DK" dirty="0" err="1"/>
              <a:t>Yalom</a:t>
            </a:r>
            <a:r>
              <a:rPr lang="da-DK" dirty="0"/>
              <a:t>.  </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D78A1-67A0-47B9-A9EF-F09EE0810AEB}"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817709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Reaktioner efter kræft - Kræftens Bekæmpelse</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1459995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Helbredets mysterium. Aron </a:t>
            </a:r>
            <a:r>
              <a:rPr lang="da-DK" dirty="0" err="1"/>
              <a:t>Antonowsky</a:t>
            </a:r>
            <a:r>
              <a:rPr lang="da-DK" dirty="0"/>
              <a:t>. Hans Reitzels forlag 2000.</a:t>
            </a:r>
          </a:p>
          <a:p>
            <a:r>
              <a:rPr lang="da-DK" dirty="0"/>
              <a:t>Evnen til at leve med udfordringer som eks. senfølger mener </a:t>
            </a:r>
            <a:r>
              <a:rPr lang="da-DK" dirty="0" err="1"/>
              <a:t>Antonowsky</a:t>
            </a:r>
            <a:r>
              <a:rPr lang="da-DK" dirty="0"/>
              <a:t> handler om den enkeltes evne til at opleve sammenhæng (OAS). Han deler Oplevelsen Af Sammenhæng op i tre dele: Begribelighed, håndterbarhed og meningsfuldhed. </a:t>
            </a:r>
          </a:p>
          <a:p>
            <a:r>
              <a:rPr lang="da-DK" dirty="0"/>
              <a:t>Skab en dialog med deltagerne på dit hold. Hvad kan hjælpe dem med at håndtere deres situation, forstå og finde mening i der hvor de er nu og leve med de senfølger de har.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730904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Dialog baserede spørgsmål. Drøftelse omkring hvad deltagerne på holdet oplever der er ændret i deres liv, hverdag og opfattelse af dem selv og verden.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7828153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Dialog omkring, hvordan deltagerne oplever deres krop. Nogle kan have den følelse at kroppen har svigtet en, at kroppen føles fremmed. Søg mere inspiration her: </a:t>
            </a:r>
          </a:p>
          <a:p>
            <a:r>
              <a:rPr lang="da-DK" dirty="0"/>
              <a:t>Nogle oplever en overopmærksomhed. Har man tillid til at kroppen reagerer på det den skal?</a:t>
            </a:r>
          </a:p>
          <a:p>
            <a:r>
              <a:rPr lang="da-DK" dirty="0"/>
              <a:t>Find mere viden, inspiration: </a:t>
            </a:r>
          </a:p>
          <a:p>
            <a:r>
              <a:rPr lang="da-DK" dirty="0">
                <a:hlinkClick r:id="rId3"/>
              </a:rPr>
              <a:t>Psykisk påvirkning - Sundhed - Region Midtjylland</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Video: ”At føle sig ramt, fysisk”</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673330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Link mangler</a:t>
            </a:r>
          </a:p>
        </p:txBody>
      </p:sp>
      <p:sp>
        <p:nvSpPr>
          <p:cNvPr id="4" name="Pladsholder til slidenummer 3"/>
          <p:cNvSpPr>
            <a:spLocks noGrp="1"/>
          </p:cNvSpPr>
          <p:nvPr>
            <p:ph type="sldNum" sz="quarter" idx="10"/>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2089611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Psykisk påvirkning - Sundhed - Region Midtjylland</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249515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Film om hvad kan forekomme når du er færdig med dit kræftforløb, eller har et pause i et længe forløb: forskudt sorgreaktion, bevidsthed om livets skrøbelighed og sin nye identitet</a:t>
            </a:r>
          </a:p>
          <a:p>
            <a:r>
              <a:rPr lang="da-DK" dirty="0">
                <a:hlinkClick r:id="rId3"/>
              </a:rPr>
              <a:t>Færdig med behandling - hvad så? - Sundhed - Region Midtjylland</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2451100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Sorg teori, to </a:t>
            </a:r>
            <a:r>
              <a:rPr lang="da-DK" dirty="0" err="1"/>
              <a:t>sporsprocessen</a:t>
            </a:r>
            <a:r>
              <a:rPr lang="da-DK" dirty="0"/>
              <a:t>. </a:t>
            </a:r>
          </a:p>
          <a:p>
            <a:r>
              <a:rPr lang="da-DK" dirty="0"/>
              <a:t>Det restituerende spor og det tabsorienterende spor. Kilde: </a:t>
            </a:r>
            <a:r>
              <a:rPr lang="da-DK" dirty="0">
                <a:hlinkClick r:id="rId3"/>
              </a:rPr>
              <a:t>Færdig med behandling - hvad så? - Sundhed - Region Midtjylland</a:t>
            </a:r>
            <a:endParaRPr lang="da-DK" dirty="0"/>
          </a:p>
          <a:p>
            <a:r>
              <a:rPr lang="da-DK" dirty="0"/>
              <a:t>Eks tab af roller, tab af eks. bryst, tab af at være den der passer børnebørn, tab af at kunne leve ubekymret mm. </a:t>
            </a:r>
          </a:p>
          <a:p>
            <a:r>
              <a:rPr lang="da-DK" dirty="0"/>
              <a:t>Vippen kan vippe mange gange i løbet af dagen.</a:t>
            </a:r>
          </a:p>
          <a:p>
            <a:r>
              <a:rPr lang="da-DK" dirty="0"/>
              <a:t>Vigtigt med pauser i denne vippen/pendulering, hvor man slapper af i reaktionerne.</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7412929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Vibeke </a:t>
            </a:r>
            <a:r>
              <a:rPr lang="da-DK" dirty="0" err="1"/>
              <a:t>zofmann</a:t>
            </a:r>
            <a:r>
              <a:rPr lang="da-DK" sz="1200" kern="1200" dirty="0">
                <a:solidFill>
                  <a:schemeClr val="tx1"/>
                </a:solidFill>
                <a:effectLst/>
                <a:latin typeface="+mn-lt"/>
                <a:ea typeface="+mn-ea"/>
                <a:cs typeface="+mn-cs"/>
              </a:rPr>
              <a:t>(2004): </a:t>
            </a:r>
            <a:r>
              <a:rPr lang="da-DK" sz="1200" kern="1200" dirty="0" err="1">
                <a:solidFill>
                  <a:schemeClr val="tx1"/>
                </a:solidFill>
                <a:effectLst/>
                <a:latin typeface="+mn-lt"/>
                <a:ea typeface="+mn-ea"/>
                <a:cs typeface="+mn-cs"/>
              </a:rPr>
              <a:t>Guided</a:t>
            </a:r>
            <a:r>
              <a:rPr lang="da-DK" sz="1200" kern="1200" dirty="0">
                <a:solidFill>
                  <a:schemeClr val="tx1"/>
                </a:solidFill>
                <a:effectLst/>
                <a:latin typeface="+mn-lt"/>
                <a:ea typeface="+mn-ea"/>
                <a:cs typeface="+mn-cs"/>
              </a:rPr>
              <a:t> Self-Determination – a </a:t>
            </a:r>
            <a:r>
              <a:rPr lang="da-DK" sz="1200" kern="1200" dirty="0" err="1">
                <a:solidFill>
                  <a:schemeClr val="tx1"/>
                </a:solidFill>
                <a:effectLst/>
                <a:latin typeface="+mn-lt"/>
                <a:ea typeface="+mn-ea"/>
                <a:cs typeface="+mn-cs"/>
              </a:rPr>
              <a:t>life-skills</a:t>
            </a:r>
            <a:r>
              <a:rPr lang="da-DK" sz="1200" kern="1200" dirty="0">
                <a:solidFill>
                  <a:schemeClr val="tx1"/>
                </a:solidFill>
                <a:effectLst/>
                <a:latin typeface="+mn-lt"/>
                <a:ea typeface="+mn-ea"/>
                <a:cs typeface="+mn-cs"/>
              </a:rPr>
              <a:t> approach </a:t>
            </a:r>
            <a:r>
              <a:rPr lang="da-DK" sz="1200" kern="1200" dirty="0" err="1">
                <a:solidFill>
                  <a:schemeClr val="tx1"/>
                </a:solidFill>
                <a:effectLst/>
                <a:latin typeface="+mn-lt"/>
                <a:ea typeface="+mn-ea"/>
                <a:cs typeface="+mn-cs"/>
              </a:rPr>
              <a:t>developed</a:t>
            </a:r>
            <a:r>
              <a:rPr lang="da-DK" sz="1200" kern="1200" dirty="0">
                <a:solidFill>
                  <a:schemeClr val="tx1"/>
                </a:solidFill>
                <a:effectLst/>
                <a:latin typeface="+mn-lt"/>
                <a:ea typeface="+mn-ea"/>
                <a:cs typeface="+mn-cs"/>
              </a:rPr>
              <a:t> in </a:t>
            </a:r>
            <a:r>
              <a:rPr lang="da-DK" sz="1200" kern="1200" dirty="0" err="1">
                <a:solidFill>
                  <a:schemeClr val="tx1"/>
                </a:solidFill>
                <a:effectLst/>
                <a:latin typeface="+mn-lt"/>
                <a:ea typeface="+mn-ea"/>
                <a:cs typeface="+mn-cs"/>
              </a:rPr>
              <a:t>difficult</a:t>
            </a:r>
            <a:r>
              <a:rPr lang="da-DK" sz="1200" kern="1200" dirty="0">
                <a:solidFill>
                  <a:schemeClr val="tx1"/>
                </a:solidFill>
                <a:effectLst/>
                <a:latin typeface="+mn-lt"/>
                <a:ea typeface="+mn-ea"/>
                <a:cs typeface="+mn-cs"/>
              </a:rPr>
              <a:t> Type 1 diabetes. University of Aarhus, </a:t>
            </a:r>
            <a:r>
              <a:rPr lang="da-DK" sz="1200" kern="1200" dirty="0" err="1">
                <a:solidFill>
                  <a:schemeClr val="tx1"/>
                </a:solidFill>
                <a:effectLst/>
                <a:latin typeface="+mn-lt"/>
                <a:ea typeface="+mn-ea"/>
                <a:cs typeface="+mn-cs"/>
              </a:rPr>
              <a:t>Faculty</a:t>
            </a:r>
            <a:r>
              <a:rPr lang="da-DK" sz="1200" kern="1200" dirty="0">
                <a:solidFill>
                  <a:schemeClr val="tx1"/>
                </a:solidFill>
                <a:effectLst/>
                <a:latin typeface="+mn-lt"/>
                <a:ea typeface="+mn-ea"/>
                <a:cs typeface="+mn-cs"/>
              </a:rPr>
              <a:t> of Health Science.</a:t>
            </a:r>
          </a:p>
          <a:p>
            <a:r>
              <a:rPr lang="da-DK" sz="1200" u="sng" kern="1200">
                <a:solidFill>
                  <a:schemeClr val="tx1"/>
                </a:solidFill>
                <a:effectLst/>
                <a:latin typeface="+mn-lt"/>
                <a:ea typeface="+mn-ea"/>
                <a:cs typeface="+mn-cs"/>
                <a:hlinkClick r:id="rId3"/>
              </a:rPr>
              <a:t>https://www.rigshospitalet.dk/afdelinger-og-klinikker/julianemarie/forskningsenhed-kvinders-boerns-og-familiers-sundhed/forskning/guidet-egen-beslutning/Documents/kraeft-2020-til-fagfolk.pdf</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3843000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Vi oplever ikke kun sorg og tab når vi mister én men også når vi mister en funktion eller mister tanken om at være et rask menneske. Der er flyttet en bekymring ind , som fylder i mig men som også fylder hos de mennesker jeg elsker allermest i livet</a:t>
            </a:r>
          </a:p>
          <a:p>
            <a:r>
              <a:rPr lang="da-DK" dirty="0">
                <a:hlinkClick r:id="rId3"/>
              </a:rPr>
              <a:t>Der er noget essentielt galt med vores sorgkultur, mener hospicepræst Ole </a:t>
            </a:r>
            <a:r>
              <a:rPr lang="da-DK" dirty="0" err="1">
                <a:hlinkClick r:id="rId3"/>
              </a:rPr>
              <a:t>Raakjær</a:t>
            </a:r>
            <a:r>
              <a:rPr lang="da-DK" dirty="0">
                <a:hlinkClick r:id="rId3"/>
              </a:rPr>
              <a:t> | Folkekirken.dk</a:t>
            </a:r>
            <a:endParaRPr lang="da-DK" dirty="0"/>
          </a:p>
          <a:p>
            <a:endParaRPr lang="da-DK" dirty="0"/>
          </a:p>
          <a:p>
            <a:r>
              <a:rPr lang="da-DK" dirty="0">
                <a:hlinkClick r:id="rId4"/>
              </a:rPr>
              <a:t>Sorgen er et landskab, vi skal vandre i - ikke en tunnel, vi skal igennem' | Folkekirken.dk</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1139816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Hensigten: at give et eksempel på, hvordan en patient kan opleve at få konstateret kræft”. At lede undervisningen i den eksistentielle retning og give mulighed på hvordan det kan opleves, når man rammes eksistentielt. </a:t>
            </a:r>
          </a:p>
          <a:p>
            <a:r>
              <a:rPr lang="da-DK" dirty="0"/>
              <a:t>Når man får konstateret kræft, kommer man ofte i kontakt med de store spørgsmål, ift. hvorfor mig, spørgsmål om liv og død mm.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Få evt. mere viden på </a:t>
            </a:r>
            <a:r>
              <a:rPr lang="da-DK" dirty="0">
                <a:hlinkClick r:id="rId3"/>
              </a:rPr>
              <a:t>Psykisk påvirkning - Sundhed - Region Midtjylland</a:t>
            </a:r>
            <a:r>
              <a:rPr lang="da-DK" dirty="0"/>
              <a:t> , </a:t>
            </a:r>
            <a:r>
              <a:rPr lang="da-DK" b="0" dirty="0"/>
              <a:t>se </a:t>
            </a:r>
            <a:r>
              <a:rPr lang="da-DK" sz="1200" b="0" i="0" kern="1200" dirty="0">
                <a:solidFill>
                  <a:schemeClr val="tx1"/>
                </a:solidFill>
                <a:effectLst/>
                <a:latin typeface="+mn-lt"/>
                <a:ea typeface="+mn-ea"/>
                <a:cs typeface="+mn-cs"/>
              </a:rPr>
              <a:t>video: At føle sig ramt, eksistentielt.</a:t>
            </a:r>
          </a:p>
          <a:p>
            <a:endParaRPr lang="da-DK" dirty="0"/>
          </a:p>
          <a:p>
            <a:r>
              <a:rPr lang="da-DK" dirty="0"/>
              <a:t>Søg </a:t>
            </a:r>
            <a:r>
              <a:rPr lang="da-DK" dirty="0" err="1"/>
              <a:t>evt</a:t>
            </a:r>
            <a:r>
              <a:rPr lang="da-DK" dirty="0"/>
              <a:t> flere spørgsmål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0186010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Mange raske mennesker føler sig usårlige og udødelige (s. 95 Kræftsygepleje i et forløbsperspektiv). </a:t>
            </a:r>
          </a:p>
          <a:p>
            <a:r>
              <a:rPr lang="da-DK" dirty="0"/>
              <a:t>En del stiller spørgsmål til sig selv som ”hvem er jeg, hvad er det bærende i min tilværelse – kan det opretholdes eller ødelægges det ifm. kræftdiagnosen (s. 93 Kræftsygepleje i et forløbsperspektiv).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1397623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Boblen der beskytter os mod de eksistentielle grundvilkår og vil ofte briste / blive ramt ifm. kræftdiagnosen. Yalom beskriver grundvilkårene: Døden, mening, isolation og frihed (kilde: Kræftsygepleje i et forløbsperspektiv s 95).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til </a:t>
            </a:r>
            <a:r>
              <a:rPr lang="da-DK" dirty="0" err="1"/>
              <a:t>sæblebobbelmetaforen</a:t>
            </a:r>
            <a:r>
              <a:rPr lang="da-DK" dirty="0"/>
              <a:t>: </a:t>
            </a:r>
            <a:r>
              <a:rPr lang="da-DK" dirty="0">
                <a:hlinkClick r:id="rId3"/>
              </a:rPr>
              <a:t>Hospitalspræst: Når boblen brister opdager vi, at livet er ukontrollerbart | Helsingørstift.dk</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Følelsen af usårlighed brister. Ofte beskriver patienten det som , ”det plejer ellers at ramme naboen” (s 95 i kræftsygepleje i et forløbsperspektiv).</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0109356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Vigtigt at kende forskellen. Hvis man prøver at løse byder bliver man slidt, det er meningsløst. Byde er nemmere at bære, hvis man er sammen om at bære det tunge.</a:t>
            </a:r>
          </a:p>
          <a:p>
            <a:r>
              <a:rPr lang="da-DK" dirty="0">
                <a:hlinkClick r:id="rId3"/>
              </a:rPr>
              <a:t>Der er noget essentielt galt med vores sorgkultur, mener hospicepræst Ole </a:t>
            </a:r>
            <a:r>
              <a:rPr lang="da-DK" dirty="0" err="1">
                <a:hlinkClick r:id="rId3"/>
              </a:rPr>
              <a:t>Raakjær</a:t>
            </a:r>
            <a:r>
              <a:rPr lang="da-DK" dirty="0">
                <a:hlinkClick r:id="rId3"/>
              </a:rPr>
              <a:t> | Folkekirken.dk</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7211981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FORMÅL:</a:t>
            </a:r>
          </a:p>
          <a:p>
            <a:r>
              <a:rPr lang="da-DK" b="0" i="0" dirty="0"/>
              <a:t>At få deltagerne til at reflektere over hvad de tager med sig fra undervisningen.</a:t>
            </a:r>
          </a:p>
          <a:p>
            <a:endParaRPr lang="da-DK" b="1" i="0" dirty="0"/>
          </a:p>
          <a:p>
            <a:r>
              <a:rPr lang="da-DK" b="1" i="0" dirty="0"/>
              <a:t>DIDAKTIK</a:t>
            </a:r>
            <a:r>
              <a:rPr lang="da-DK" i="1" dirty="0"/>
              <a:t> </a:t>
            </a:r>
          </a:p>
          <a:p>
            <a:endParaRPr lang="da-DK" i="1" dirty="0"/>
          </a:p>
          <a:p>
            <a:r>
              <a:rPr lang="da-DK" i="1" dirty="0"/>
              <a:t>Skriv ned hvad det vigtigste er som du tager med fra i dag. </a:t>
            </a:r>
          </a:p>
          <a:p>
            <a:r>
              <a:rPr lang="da-DK" i="0" dirty="0"/>
              <a:t>‘Take Home Message’ (5 min)</a:t>
            </a:r>
          </a:p>
          <a:p>
            <a:endParaRPr lang="da-DK" i="1" dirty="0"/>
          </a:p>
          <a:p>
            <a:r>
              <a:rPr lang="da-DK" i="1" dirty="0"/>
              <a:t>Afsluttende runde, få ord fra hver</a:t>
            </a:r>
            <a:r>
              <a:rPr lang="da-DK" dirty="0"/>
              <a:t>.</a:t>
            </a:r>
          </a:p>
          <a:p>
            <a:endParaRPr lang="da-DK" dirty="0"/>
          </a:p>
          <a:p>
            <a:r>
              <a:rPr lang="da-DK" dirty="0"/>
              <a:t>Evt. afslutte med Sindsro bønnen.</a:t>
            </a:r>
          </a:p>
          <a:p>
            <a:endParaRPr lang="da-DK" dirty="0"/>
          </a:p>
          <a:p>
            <a:endParaRPr lang="da-DK" dirty="0"/>
          </a:p>
          <a:p>
            <a:r>
              <a:rPr lang="da-DK" b="1" dirty="0"/>
              <a:t>VIDEN TIL SUNDHEDSPROFESSIONELLE:</a:t>
            </a:r>
          </a:p>
          <a:p>
            <a:pPr defTabSz="912935">
              <a:defRPr/>
            </a:pPr>
            <a:r>
              <a:rPr lang="da-DK" sz="1800" dirty="0">
                <a:solidFill>
                  <a:srgbClr val="1F497D"/>
                </a:solidFill>
                <a:latin typeface="Calibri" panose="020F0502020204030204" pitchFamily="34" charset="0"/>
                <a:ea typeface="Calibri" panose="020F0502020204030204" pitchFamily="34" charset="0"/>
              </a:rPr>
              <a:t>Varighed af kognitive gener: ”forskning i langtidsprognosen for kognitiv reduktion efter kræft og kræftbehandling er sparsom, men samlet set peger undersøgelserne på, at kognitiv reduktion kan være til stede mange år efter den afsluttende behandling, men at størstedelen tilpasser sig et ændret kognitivt niveau over tid. Der savnes fortsat viden om langtidsprognosen. </a:t>
            </a:r>
          </a:p>
          <a:p>
            <a:pPr defTabSz="912935">
              <a:defRPr/>
            </a:pPr>
            <a:r>
              <a:rPr lang="da-DK" sz="1800" dirty="0"/>
              <a:t>(Kilde: Liv og kræft 2020 s.94.)</a:t>
            </a:r>
          </a:p>
          <a:p>
            <a:pPr defTabSz="912935">
              <a:defRPr/>
            </a:pPr>
            <a:endParaRPr lang="da-DK" sz="1800" dirty="0">
              <a:latin typeface="Calibri" panose="020F0502020204030204" pitchFamily="34" charset="0"/>
              <a:ea typeface="Calibri" panose="020F0502020204030204" pitchFamily="34" charset="0"/>
            </a:endParaRPr>
          </a:p>
          <a:p>
            <a:endParaRPr lang="da-DK"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37196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u="sng" dirty="0">
                <a:hlinkClick r:id="rId3"/>
              </a:rPr>
              <a:t>  Artikel :</a:t>
            </a:r>
            <a:r>
              <a:rPr lang="da-DK" u="sng" dirty="0" err="1">
                <a:hlinkClick r:id="rId3"/>
              </a:rPr>
              <a:t>https</a:t>
            </a:r>
            <a:r>
              <a:rPr lang="da-DK" u="sng" dirty="0">
                <a:hlinkClick r:id="rId3"/>
              </a:rPr>
              <a:t>://www.rehpa.dk/nyheder/frygt-for-tilbagefald-af-kraeft/</a:t>
            </a:r>
            <a:r>
              <a:rPr lang="da-DK" u="sng" dirty="0"/>
              <a:t> </a:t>
            </a:r>
          </a:p>
          <a:p>
            <a:pPr defTabSz="913028">
              <a:defRPr/>
            </a:pPr>
            <a:r>
              <a:rPr lang="da-DK" dirty="0"/>
              <a:t>manual fra Phyllis </a:t>
            </a:r>
            <a:r>
              <a:rPr lang="da-DK" dirty="0" err="1"/>
              <a:t>Butow</a:t>
            </a:r>
            <a:r>
              <a:rPr lang="da-DK" dirty="0"/>
              <a:t> og hendes </a:t>
            </a:r>
            <a:r>
              <a:rPr lang="da-DK" dirty="0" err="1"/>
              <a:t>PoCoG</a:t>
            </a:r>
            <a:r>
              <a:rPr lang="da-DK" dirty="0"/>
              <a:t>-gruppe i Australien (</a:t>
            </a:r>
            <a:r>
              <a:rPr lang="da-DK" dirty="0" err="1"/>
              <a:t>Butow</a:t>
            </a:r>
            <a:r>
              <a:rPr lang="da-DK" dirty="0"/>
              <a:t> P, </a:t>
            </a:r>
            <a:r>
              <a:rPr lang="da-DK" dirty="0" err="1"/>
              <a:t>Sharpe</a:t>
            </a:r>
            <a:r>
              <a:rPr lang="da-DK" dirty="0"/>
              <a:t> L, </a:t>
            </a:r>
            <a:r>
              <a:rPr lang="da-DK" dirty="0" err="1"/>
              <a:t>Thewes</a:t>
            </a:r>
            <a:r>
              <a:rPr lang="da-DK" dirty="0"/>
              <a:t> B, Turner J, </a:t>
            </a:r>
            <a:r>
              <a:rPr lang="da-DK" dirty="0" err="1"/>
              <a:t>Gilchrist</a:t>
            </a:r>
            <a:r>
              <a:rPr lang="da-DK" dirty="0"/>
              <a:t> J, </a:t>
            </a:r>
            <a:r>
              <a:rPr lang="da-DK" dirty="0" err="1"/>
              <a:t>Beith</a:t>
            </a:r>
            <a:r>
              <a:rPr lang="da-DK" dirty="0"/>
              <a:t> J. </a:t>
            </a:r>
            <a:r>
              <a:rPr lang="da-DK" dirty="0" err="1"/>
              <a:t>Fear</a:t>
            </a:r>
            <a:r>
              <a:rPr lang="da-DK" dirty="0"/>
              <a:t> of Cancer </a:t>
            </a:r>
            <a:r>
              <a:rPr lang="da-DK" dirty="0" err="1"/>
              <a:t>Recurrence</a:t>
            </a:r>
            <a:r>
              <a:rPr lang="da-DK" dirty="0"/>
              <a:t>: A Practical Guide for </a:t>
            </a:r>
            <a:r>
              <a:rPr lang="da-DK" dirty="0" err="1"/>
              <a:t>Clinicians</a:t>
            </a:r>
            <a:r>
              <a:rPr lang="da-DK" dirty="0"/>
              <a:t>. </a:t>
            </a:r>
            <a:r>
              <a:rPr lang="da-DK" dirty="0" err="1"/>
              <a:t>Oncology</a:t>
            </a:r>
            <a:r>
              <a:rPr lang="da-DK" dirty="0"/>
              <a:t>)</a:t>
            </a:r>
          </a:p>
          <a:p>
            <a:endParaRPr lang="da-DK" dirty="0"/>
          </a:p>
          <a:p>
            <a:r>
              <a:rPr lang="da-DK" dirty="0"/>
              <a:t>Viden til sundhedspersonale</a:t>
            </a:r>
          </a:p>
          <a:p>
            <a:r>
              <a:rPr lang="da-DK" dirty="0"/>
              <a:t>Frygt for tilbagefald</a:t>
            </a:r>
          </a:p>
          <a:p>
            <a:endParaRPr lang="da-DK" dirty="0"/>
          </a:p>
          <a:p>
            <a:r>
              <a:rPr lang="da-DK" dirty="0"/>
              <a:t>Indledning til undervisning:</a:t>
            </a:r>
          </a:p>
          <a:p>
            <a:r>
              <a:rPr lang="da-DK" dirty="0"/>
              <a:t>Mange kræftoverlevere frygter, selv efter lang tid, at sygdommen vender tilbage. Andre frygter at, behandlingen ikke har den ønskede effekt, og at sygdommen forværres. Det at have eller at have haft kræft, skaber tit stor usikkerhed for fremtiden, som kan medføre angst. Et for højt angstniveau vil for mange betyde, at deres liv påvirkes negativt f.eks. I forhold til humør, parforhold, arbejde og livskvalitet.</a:t>
            </a:r>
          </a:p>
          <a:p>
            <a:r>
              <a:rPr lang="da-DK" dirty="0"/>
              <a:t>Frygt for tilbagefald opleves i tiden efter behandling. Det kan gøre at man har svært ved at sove , ekstra </a:t>
            </a:r>
            <a:r>
              <a:rPr lang="da-DK" dirty="0" err="1"/>
              <a:t>bodychekking</a:t>
            </a:r>
            <a:r>
              <a:rPr lang="da-DK" dirty="0"/>
              <a:t>. Tanker der er meget baseret på frygt. </a:t>
            </a:r>
          </a:p>
          <a:p>
            <a:r>
              <a:rPr lang="da-DK" dirty="0"/>
              <a:t>Erfaring viser at frygten falder over tid, jo flere kontroller der går godt. Frygten er også reel. Det er vigtigt at fortælle borgeren,  at frygten er helt normal, at det næsten vil være mere unormalt ikke at have den. Den vil være der i en vis grad, for dem der har været et kræftforløb igennem. Der hvor vi ser frygt for tilbagefald, som senfølge, er der hvor det livsbegrænser en og er ødelæggende for ens livskvalitet </a:t>
            </a:r>
            <a:r>
              <a:rPr lang="da-DK" dirty="0" err="1"/>
              <a:t>pga</a:t>
            </a:r>
            <a:r>
              <a:rPr lang="da-DK" dirty="0"/>
              <a:t>, tankemylder, hyppige opvågninger, svært ved at fokusere, mange tanker omkring død og sygdom. Så fokus ikke er så meget baseret på glæde over livet,  men mere frygt for livet. Man skulle egentlig være glad og komme videre med sit liv. Men sådan går det ikke, for ud af den vellykkede kræftbehandling vokser frygten for, at kræften vender tilbage.</a:t>
            </a:r>
          </a:p>
          <a:p>
            <a:r>
              <a:rPr lang="da-DK" dirty="0"/>
              <a:t>Det er noget, mange, som har haft kræft, kender til. Undersøgelser viser, at 58 pct. af kræftoverlevere, har en moderat grad af frygt for tilbagefald, og 20 pct. har en høj grad af frygt for tilbagefald, selv mange år efter at behandlingen blev afsluttet.</a:t>
            </a:r>
          </a:p>
          <a:p>
            <a:r>
              <a:rPr lang="da-DK" dirty="0"/>
              <a:t>Samtidig står frygt for tilbagefald øverst på listen over de problemer, som mennesker, der har overlevet kræft,</a:t>
            </a:r>
          </a:p>
          <a:p>
            <a:endParaRPr lang="da-DK" dirty="0"/>
          </a:p>
          <a:p>
            <a:r>
              <a:rPr lang="da-DK" dirty="0"/>
              <a:t>( kilde cancer.dk 25.05.23)</a:t>
            </a:r>
          </a:p>
          <a:p>
            <a:endParaRPr lang="da-DK" dirty="0"/>
          </a:p>
          <a:p>
            <a:r>
              <a:rPr lang="da-DK" dirty="0"/>
              <a:t>Har man svær</a:t>
            </a:r>
            <a:r>
              <a:rPr lang="da-DK" baseline="0" dirty="0"/>
              <a:t> frygt for tilbagefald, anbefaler man metakognitiv terapi, eller ACT terapi, kombineret med mindfulness baseret kognitiv terapi</a:t>
            </a:r>
          </a:p>
          <a:p>
            <a:r>
              <a:rPr lang="da-DK" baseline="0" dirty="0"/>
              <a:t>Oplægget her, er ment som en samtale oplæg, hvor deltagere kan dele med hinanden hvordan de har det.</a:t>
            </a:r>
          </a:p>
          <a:p>
            <a:r>
              <a:rPr lang="da-DK" baseline="0" dirty="0"/>
              <a:t>For mange kan det være godt at vide de ikke er alene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linkClick r:id="rId4"/>
              </a:rPr>
              <a:t>Angst, depression og frygt for tilbagefald af kræft - DMCG - Danske Multidisciplinære Cancer Grupper</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1. Kræftoverlevere med symptomer på angst, depression og frygt for tilbagefald bør identificeres (D)</a:t>
            </a:r>
            <a:br>
              <a:rPr lang="da-DK" dirty="0"/>
            </a:br>
            <a:br>
              <a:rPr lang="da-DK" dirty="0"/>
            </a:br>
            <a:r>
              <a:rPr lang="da-DK" sz="1200" b="0" i="0" kern="1200" dirty="0">
                <a:solidFill>
                  <a:schemeClr val="tx1"/>
                </a:solidFill>
                <a:effectLst/>
                <a:latin typeface="+mn-lt"/>
                <a:ea typeface="+mn-ea"/>
                <a:cs typeface="+mn-cs"/>
              </a:rPr>
              <a:t>2. Korte screeninger (1-2 korte spørgsmål) kan anvendes som indledende opsporing af symptomer på angst, depression og frygt for tilbagefald (B). Herefter bør anvendes validerede instrumenter med etablerede grænseværdier (PRO-skemaer) (B)</a:t>
            </a:r>
            <a:br>
              <a:rPr lang="da-DK" dirty="0"/>
            </a:br>
            <a:br>
              <a:rPr lang="da-DK" dirty="0"/>
            </a:br>
            <a:r>
              <a:rPr lang="da-DK" sz="1200" b="0" i="0" kern="1200" dirty="0">
                <a:solidFill>
                  <a:schemeClr val="tx1"/>
                </a:solidFill>
                <a:effectLst/>
                <a:latin typeface="+mn-lt"/>
                <a:ea typeface="+mn-ea"/>
                <a:cs typeface="+mn-cs"/>
              </a:rPr>
              <a:t>3. Hvis der opdages moderate til svære symptomer på angst eller depression bør </a:t>
            </a:r>
            <a:r>
              <a:rPr lang="da-DK" sz="1200" b="0" i="0" kern="1200" dirty="0" err="1">
                <a:solidFill>
                  <a:schemeClr val="tx1"/>
                </a:solidFill>
                <a:effectLst/>
                <a:latin typeface="+mn-lt"/>
                <a:ea typeface="+mn-ea"/>
                <a:cs typeface="+mn-cs"/>
              </a:rPr>
              <a:t>kræftoverleveren</a:t>
            </a:r>
            <a:r>
              <a:rPr lang="da-DK" sz="1200" b="0" i="0" kern="1200" dirty="0">
                <a:solidFill>
                  <a:schemeClr val="tx1"/>
                </a:solidFill>
                <a:effectLst/>
                <a:latin typeface="+mn-lt"/>
                <a:ea typeface="+mn-ea"/>
                <a:cs typeface="+mn-cs"/>
              </a:rPr>
              <a:t> henvises til udredning via egen læge. Ved svær patologi eller ved </a:t>
            </a:r>
            <a:r>
              <a:rPr lang="da-DK" sz="1200" b="0" i="0" kern="1200" dirty="0" err="1">
                <a:solidFill>
                  <a:schemeClr val="tx1"/>
                </a:solidFill>
                <a:effectLst/>
                <a:latin typeface="+mn-lt"/>
                <a:ea typeface="+mn-ea"/>
                <a:cs typeface="+mn-cs"/>
              </a:rPr>
              <a:t>symptomer</a:t>
            </a:r>
            <a:r>
              <a:rPr lang="da-DK" sz="1200" b="0" i="0" kern="1200" dirty="0">
                <a:solidFill>
                  <a:schemeClr val="tx1"/>
                </a:solidFill>
                <a:effectLst/>
                <a:latin typeface="+mn-lt"/>
                <a:ea typeface="+mn-ea"/>
                <a:cs typeface="+mn-cs"/>
              </a:rPr>
              <a:t>, som giver anledning til særlige bekymringer, f.eks. suicidal risiko, suicidal adfærd eller psykose, bør kræftoverleveren hurtigst muligt henvises til relevante </a:t>
            </a:r>
            <a:r>
              <a:rPr lang="da-DK" sz="1200" b="0" i="0" kern="1200" dirty="0" err="1">
                <a:solidFill>
                  <a:schemeClr val="tx1"/>
                </a:solidFill>
                <a:effectLst/>
                <a:latin typeface="+mn-lt"/>
                <a:ea typeface="+mn-ea"/>
                <a:cs typeface="+mn-cs"/>
              </a:rPr>
              <a:t>tilbud</a:t>
            </a:r>
            <a:r>
              <a:rPr lang="da-DK" sz="1200" b="0" i="0" kern="1200" dirty="0">
                <a:solidFill>
                  <a:schemeClr val="tx1"/>
                </a:solidFill>
                <a:effectLst/>
                <a:latin typeface="+mn-lt"/>
                <a:ea typeface="+mn-ea"/>
                <a:cs typeface="+mn-cs"/>
              </a:rPr>
              <a:t> i psykiatrien, herunder psykiatrisk akutmodtagelse, efter gældende, lokale </a:t>
            </a:r>
            <a:r>
              <a:rPr lang="da-DK" sz="1200" b="0" i="0" kern="1200" dirty="0" err="1">
                <a:solidFill>
                  <a:schemeClr val="tx1"/>
                </a:solidFill>
                <a:effectLst/>
                <a:latin typeface="+mn-lt"/>
                <a:ea typeface="+mn-ea"/>
                <a:cs typeface="+mn-cs"/>
              </a:rPr>
              <a:t>retningslinjer</a:t>
            </a:r>
            <a:r>
              <a:rPr lang="da-DK" sz="1200" b="0" i="0" kern="1200" dirty="0">
                <a:solidFill>
                  <a:schemeClr val="tx1"/>
                </a:solidFill>
                <a:effectLst/>
                <a:latin typeface="+mn-lt"/>
                <a:ea typeface="+mn-ea"/>
                <a:cs typeface="+mn-cs"/>
              </a:rPr>
              <a:t> (D)</a:t>
            </a:r>
            <a:endParaRPr lang="da-DK" baseline="0" dirty="0"/>
          </a:p>
          <a:p>
            <a:endParaRPr lang="da-DK" baseline="0" dirty="0"/>
          </a:p>
          <a:p>
            <a:endParaRPr lang="da-DK" baseline="0" dirty="0"/>
          </a:p>
          <a:p>
            <a:endParaRPr lang="da-DK" dirty="0"/>
          </a:p>
          <a:p>
            <a:endParaRPr lang="da-DK" dirty="0"/>
          </a:p>
        </p:txBody>
      </p:sp>
      <p:sp>
        <p:nvSpPr>
          <p:cNvPr id="4" name="Pladsholder til slidenummer 3"/>
          <p:cNvSpPr>
            <a:spLocks noGrp="1"/>
          </p:cNvSpPr>
          <p:nvPr>
            <p:ph type="sldNum" sz="quarter" idx="10"/>
          </p:nvPr>
        </p:nvSpPr>
        <p:spPr/>
        <p:txBody>
          <a:bodyPr/>
          <a:lstStyle/>
          <a:p>
            <a:fld id="{AEF5421C-768F-4257-A877-DF2AE64F2743}" type="slidenum">
              <a:rPr lang="da-DK" smtClean="0"/>
              <a:t>12</a:t>
            </a:fld>
            <a:endParaRPr lang="da-DK"/>
          </a:p>
        </p:txBody>
      </p:sp>
    </p:spTree>
    <p:extLst>
      <p:ext uri="{BB962C8B-B14F-4D97-AF65-F5344CB8AC3E}">
        <p14:creationId xmlns:p14="http://schemas.microsoft.com/office/powerpoint/2010/main" val="11962543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0D571-2E72-FB30-12CB-DFB43500170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33C1188-A29E-3DB0-B068-1700AF4C017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CECF359-70ED-B965-4202-F8C6A5E214DE}"/>
              </a:ext>
            </a:extLst>
          </p:cNvPr>
          <p:cNvSpPr>
            <a:spLocks noGrp="1"/>
          </p:cNvSpPr>
          <p:nvPr>
            <p:ph type="body" idx="1"/>
          </p:nvPr>
        </p:nvSpPr>
        <p:spPr/>
        <p:txBody>
          <a:bodyPr/>
          <a:lstStyle/>
          <a:p>
            <a:r>
              <a:rPr lang="da-DK" b="1"/>
              <a:t>Formål:</a:t>
            </a:r>
          </a:p>
          <a:p>
            <a:r>
              <a:rPr lang="da-DK" b="0"/>
              <a:t>At</a:t>
            </a:r>
            <a:r>
              <a:rPr lang="da-DK" b="0" baseline="0"/>
              <a:t> de kan søge hjælp flere steder</a:t>
            </a:r>
            <a:endParaRPr lang="da-DK" b="0"/>
          </a:p>
          <a:p>
            <a:endParaRPr lang="da-DK"/>
          </a:p>
          <a:p>
            <a:endParaRPr lang="da-DK"/>
          </a:p>
          <a:p>
            <a:endParaRPr lang="da-DK"/>
          </a:p>
          <a:p>
            <a:endParaRPr lang="da-DK"/>
          </a:p>
          <a:p>
            <a:r>
              <a:rPr lang="da-DK"/>
              <a:t>Er der nogen af jer der har fået hjælp et sted fra?</a:t>
            </a:r>
          </a:p>
          <a:p>
            <a:r>
              <a:rPr lang="da-DK"/>
              <a:t>https://www.cancer.dk/hjaelp-viden/raadgivning/digitale-samtalegrupper/</a:t>
            </a:r>
          </a:p>
          <a:p>
            <a:r>
              <a:rPr lang="da-DK"/>
              <a:t>https://www.cancer.dk/hjaelp-viden/hvis-du-har-kraeft/psykiske-reaktioner/angst/</a:t>
            </a:r>
          </a:p>
          <a:p>
            <a:r>
              <a:rPr lang="da-DK"/>
              <a:t>https://www.senfoelger.dk/</a:t>
            </a:r>
          </a:p>
          <a:p>
            <a:endParaRPr lang="da-DK"/>
          </a:p>
        </p:txBody>
      </p:sp>
      <p:sp>
        <p:nvSpPr>
          <p:cNvPr id="4" name="Pladsholder til slidenummer 3">
            <a:extLst>
              <a:ext uri="{FF2B5EF4-FFF2-40B4-BE49-F238E27FC236}">
                <a16:creationId xmlns:a16="http://schemas.microsoft.com/office/drawing/2014/main" id="{E1F136AF-002F-D827-CC2D-7C069C84A1D7}"/>
              </a:ext>
            </a:extLst>
          </p:cNvPr>
          <p:cNvSpPr>
            <a:spLocks noGrp="1"/>
          </p:cNvSpPr>
          <p:nvPr>
            <p:ph type="sldNum" sz="quarter" idx="10"/>
          </p:nvPr>
        </p:nvSpPr>
        <p:spPr/>
        <p:txBody>
          <a:bodyPr/>
          <a:lstStyle/>
          <a:p>
            <a:fld id="{AEF5421C-768F-4257-A877-DF2AE64F2743}" type="slidenum">
              <a:rPr lang="da-DK" smtClean="0"/>
              <a:t>103</a:t>
            </a:fld>
            <a:endParaRPr lang="da-DK"/>
          </a:p>
        </p:txBody>
      </p:sp>
    </p:spTree>
    <p:extLst>
      <p:ext uri="{BB962C8B-B14F-4D97-AF65-F5344CB8AC3E}">
        <p14:creationId xmlns:p14="http://schemas.microsoft.com/office/powerpoint/2010/main" val="2263798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Vigtigt hold tiden, gerne slut lidt før, det bevarer energien høj</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5421C-768F-4257-A877-DF2AE64F2743}" type="slidenum">
              <a:rPr kumimoji="0" lang="da-DK"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da-DK"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257377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293814" y="990600"/>
            <a:ext cx="8458200" cy="3200400"/>
          </a:xfrm>
        </p:spPr>
        <p:txBody>
          <a:bodyPr rtlCol="0">
            <a:normAutofit/>
          </a:bodyPr>
          <a:lstStyle>
            <a:lvl1pPr algn="l" rtl="0">
              <a:defRPr sz="6000"/>
            </a:lvl1pPr>
          </a:lstStyle>
          <a:p>
            <a:pPr rtl="0"/>
            <a:r>
              <a:rPr lang="da-DK" dirty="0"/>
              <a:t>Klik for at redigere i master</a:t>
            </a:r>
          </a:p>
        </p:txBody>
      </p:sp>
      <p:sp>
        <p:nvSpPr>
          <p:cNvPr id="3" name="Undertitel 2"/>
          <p:cNvSpPr>
            <a:spLocks noGrp="1"/>
          </p:cNvSpPr>
          <p:nvPr>
            <p:ph type="subTitle" idx="1"/>
          </p:nvPr>
        </p:nvSpPr>
        <p:spPr>
          <a:xfrm>
            <a:off x="1293813" y="4267200"/>
            <a:ext cx="8458200" cy="1371600"/>
          </a:xfrm>
        </p:spPr>
        <p:txBody>
          <a:bodyPr rtlCol="0">
            <a:normAutofit/>
          </a:bodyPr>
          <a:lstStyle>
            <a:lvl1pPr marL="0" indent="0" algn="l" rtl="0">
              <a:spcBef>
                <a:spcPts val="0"/>
              </a:spcBef>
              <a:buNone/>
              <a:defRPr sz="2400">
                <a:solidFill>
                  <a:schemeClr val="tx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da-DK" dirty="0"/>
              <a:t>Klik for at redigere undertiteltypografien i masteren</a:t>
            </a:r>
          </a:p>
        </p:txBody>
      </p:sp>
      <p:sp>
        <p:nvSpPr>
          <p:cNvPr id="4" name="Pladsholder til dato 3"/>
          <p:cNvSpPr>
            <a:spLocks noGrp="1"/>
          </p:cNvSpPr>
          <p:nvPr>
            <p:ph type="dt" sz="half" idx="10"/>
          </p:nvPr>
        </p:nvSpPr>
        <p:spPr/>
        <p:txBody>
          <a:bodyPr rtlCol="0"/>
          <a:lstStyle>
            <a:lvl1pPr algn="l" rtl="0">
              <a:defRPr sz="1100"/>
            </a:lvl1pPr>
          </a:lstStyle>
          <a:p>
            <a:fld id="{C2AA98DF-5B4B-43DE-9912-D7A35B2AACA2}" type="datetime1">
              <a:rPr lang="da-DK" smtClean="0"/>
              <a:pPr/>
              <a:t>23-04-2026</a:t>
            </a:fld>
            <a:endParaRPr lang="da-DK"/>
          </a:p>
        </p:txBody>
      </p:sp>
      <p:sp>
        <p:nvSpPr>
          <p:cNvPr id="5" name="Pladsholder til sidefod 4"/>
          <p:cNvSpPr>
            <a:spLocks noGrp="1"/>
          </p:cNvSpPr>
          <p:nvPr>
            <p:ph type="ftr" sz="quarter" idx="11"/>
          </p:nvPr>
        </p:nvSpPr>
        <p:spPr/>
        <p:txBody>
          <a:bodyPr rtlCol="0"/>
          <a:lstStyle>
            <a:lvl1pPr algn="ctr" rtl="0">
              <a:defRPr sz="1100"/>
            </a:lvl1pPr>
          </a:lstStyle>
          <a:p>
            <a:endParaRPr lang="da-DK"/>
          </a:p>
        </p:txBody>
      </p:sp>
      <p:sp>
        <p:nvSpPr>
          <p:cNvPr id="6" name="Pladsholder til slidenummer 5"/>
          <p:cNvSpPr>
            <a:spLocks noGrp="1"/>
          </p:cNvSpPr>
          <p:nvPr>
            <p:ph type="sldNum" sz="quarter" idx="12"/>
          </p:nvPr>
        </p:nvSpPr>
        <p:spPr/>
        <p:txBody>
          <a:bodyPr rtlCol="0"/>
          <a:lstStyle>
            <a:lvl1pPr algn="r" rtl="0">
              <a:defRPr sz="1100"/>
            </a:lvl1pPr>
          </a:lstStyle>
          <a:p>
            <a:fld id="{81FEFA0A-2F20-4B60-98C6-5FFDA469AA1C}" type="slidenum">
              <a:rPr lang="da-DK" smtClean="0"/>
              <a:pPr/>
              <a:t>‹nr.›</a:t>
            </a:fld>
            <a:endParaRPr lang="da-DK"/>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a:t>Klik for at redigere i master</a:t>
            </a:r>
            <a:endParaRPr lang="da-DK" dirty="0"/>
          </a:p>
        </p:txBody>
      </p:sp>
      <p:sp>
        <p:nvSpPr>
          <p:cNvPr id="3" name="Pladsholder til lodret tekst 2"/>
          <p:cNvSpPr>
            <a:spLocks noGrp="1"/>
          </p:cNvSpPr>
          <p:nvPr>
            <p:ph type="body" orient="vert" idx="1"/>
          </p:nvPr>
        </p:nvSpPr>
        <p:spPr/>
        <p:txBody>
          <a:bodyPr vert="eaVert" rtlCol="0"/>
          <a:lstStyle>
            <a:lvl5pPr algn="l" rtl="0">
              <a:defRPr/>
            </a:lvl5pPr>
            <a:lvl6pPr marL="1600200" algn="l" rtl="0">
              <a:defRPr/>
            </a:lvl6pPr>
            <a:lvl7pPr marL="1874520" algn="l" rtl="0">
              <a:defRPr/>
            </a:lvl7pPr>
            <a:lvl8pPr marL="2148840" algn="l" rtl="0">
              <a:defRPr/>
            </a:lvl8pPr>
            <a:lvl9pPr marL="2423160" algn="l" rtl="0">
              <a:defRPr/>
            </a:lvl9pPr>
          </a:lstStyle>
          <a:p>
            <a:pPr lvl="0" rtl="0"/>
            <a:r>
              <a:rPr lang="da-DK"/>
              <a:t>Rediger typografien i masterens</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4" name="Pladsholder til dato 3"/>
          <p:cNvSpPr>
            <a:spLocks noGrp="1"/>
          </p:cNvSpPr>
          <p:nvPr>
            <p:ph type="dt" sz="half" idx="10"/>
          </p:nvPr>
        </p:nvSpPr>
        <p:spPr/>
        <p:txBody>
          <a:bodyPr rtlCol="0"/>
          <a:lstStyle>
            <a:lvl1pPr algn="l" rtl="0">
              <a:defRPr sz="1100"/>
            </a:lvl1pPr>
          </a:lstStyle>
          <a:p>
            <a:fld id="{8F28782F-4CD0-450F-A81D-FE007107866B}" type="datetime1">
              <a:rPr lang="da-DK" smtClean="0"/>
              <a:pPr/>
              <a:t>23-04-2026</a:t>
            </a:fld>
            <a:endParaRPr lang="da-DK"/>
          </a:p>
        </p:txBody>
      </p:sp>
      <p:sp>
        <p:nvSpPr>
          <p:cNvPr id="5" name="Pladsholder til sidefod 4"/>
          <p:cNvSpPr>
            <a:spLocks noGrp="1"/>
          </p:cNvSpPr>
          <p:nvPr>
            <p:ph type="ftr" sz="quarter" idx="11"/>
          </p:nvPr>
        </p:nvSpPr>
        <p:spPr/>
        <p:txBody>
          <a:bodyPr rtlCol="0"/>
          <a:lstStyle>
            <a:lvl1pPr algn="ctr" rtl="0">
              <a:defRPr sz="1100"/>
            </a:lvl1pPr>
          </a:lstStyle>
          <a:p>
            <a:endParaRPr lang="da-DK"/>
          </a:p>
        </p:txBody>
      </p:sp>
      <p:sp>
        <p:nvSpPr>
          <p:cNvPr id="6" name="Pladsholder til slidenummer 5"/>
          <p:cNvSpPr>
            <a:spLocks noGrp="1"/>
          </p:cNvSpPr>
          <p:nvPr>
            <p:ph type="sldNum" sz="quarter" idx="12"/>
          </p:nvPr>
        </p:nvSpPr>
        <p:spPr/>
        <p:txBody>
          <a:bodyPr rtlCol="0"/>
          <a:lstStyle>
            <a:lvl1pPr algn="r" rtl="0">
              <a:defRPr sz="1100"/>
            </a:lvl1pPr>
          </a:lstStyle>
          <a:p>
            <a:fld id="{81FEFA0A-2F20-4B60-98C6-5FFDA469AA1C}" type="slidenum">
              <a:rPr lang="da-DK" smtClean="0"/>
              <a:pPr/>
              <a:t>‹nr.›</a:t>
            </a:fld>
            <a:endParaRPr lang="da-DK"/>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9752014" y="381000"/>
            <a:ext cx="1904998" cy="5791200"/>
          </a:xfrm>
        </p:spPr>
        <p:txBody>
          <a:bodyPr vert="eaVert" rtlCol="0"/>
          <a:lstStyle/>
          <a:p>
            <a:pPr rtl="0"/>
            <a:r>
              <a:rPr lang="da-DK"/>
              <a:t>Klik for at redigere i master</a:t>
            </a:r>
            <a:endParaRPr lang="da-DK" dirty="0"/>
          </a:p>
        </p:txBody>
      </p:sp>
      <p:sp>
        <p:nvSpPr>
          <p:cNvPr id="3" name="Pladsholder til lodret tekst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da-DK"/>
              <a:t>Rediger typografien i masterens</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4" name="Pladsholder til dato 3"/>
          <p:cNvSpPr>
            <a:spLocks noGrp="1"/>
          </p:cNvSpPr>
          <p:nvPr>
            <p:ph type="dt" sz="half" idx="10"/>
          </p:nvPr>
        </p:nvSpPr>
        <p:spPr/>
        <p:txBody>
          <a:bodyPr rtlCol="0"/>
          <a:lstStyle>
            <a:lvl1pPr algn="l" rtl="0">
              <a:defRPr sz="1100"/>
            </a:lvl1pPr>
          </a:lstStyle>
          <a:p>
            <a:fld id="{F72807E2-CD70-444E-AC46-C92CC4F955CC}" type="datetime1">
              <a:rPr lang="da-DK" smtClean="0"/>
              <a:pPr/>
              <a:t>23-04-2026</a:t>
            </a:fld>
            <a:endParaRPr lang="da-DK"/>
          </a:p>
        </p:txBody>
      </p:sp>
      <p:sp>
        <p:nvSpPr>
          <p:cNvPr id="5" name="Pladsholder til sidefod 4"/>
          <p:cNvSpPr>
            <a:spLocks noGrp="1"/>
          </p:cNvSpPr>
          <p:nvPr>
            <p:ph type="ftr" sz="quarter" idx="11"/>
          </p:nvPr>
        </p:nvSpPr>
        <p:spPr/>
        <p:txBody>
          <a:bodyPr rtlCol="0"/>
          <a:lstStyle>
            <a:lvl1pPr algn="ctr" rtl="0">
              <a:defRPr sz="1100"/>
            </a:lvl1pPr>
          </a:lstStyle>
          <a:p>
            <a:endParaRPr lang="da-DK"/>
          </a:p>
        </p:txBody>
      </p:sp>
      <p:sp>
        <p:nvSpPr>
          <p:cNvPr id="6" name="Pladsholder til slidenummer 5"/>
          <p:cNvSpPr>
            <a:spLocks noGrp="1"/>
          </p:cNvSpPr>
          <p:nvPr>
            <p:ph type="sldNum" sz="quarter" idx="12"/>
          </p:nvPr>
        </p:nvSpPr>
        <p:spPr/>
        <p:txBody>
          <a:bodyPr rtlCol="0"/>
          <a:lstStyle>
            <a:lvl1pPr algn="l" rtl="0">
              <a:defRPr sz="1100"/>
            </a:lvl1pPr>
          </a:lstStyle>
          <a:p>
            <a:pPr algn="r"/>
            <a:fld id="{81FEFA0A-2F20-4B60-98C6-5FFDA469AA1C}" type="slidenum">
              <a:rPr lang="da-DK" smtClean="0"/>
              <a:pPr algn="r"/>
              <a:t>‹nr.›</a:t>
            </a:fld>
            <a:endParaRPr lang="da-DK"/>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Overskrift og tekst med punktopstill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91114" y="740703"/>
            <a:ext cx="10078495" cy="768085"/>
          </a:xfrm>
          <a:prstGeom prst="rect">
            <a:avLst/>
          </a:prstGeom>
        </p:spPr>
        <p:txBody>
          <a:bodyPr>
            <a:normAutofit/>
          </a:bodyPr>
          <a:lstStyle>
            <a:lvl1pPr marL="0" indent="0">
              <a:tabLst/>
              <a:defRPr sz="3999" b="1" baseline="0"/>
            </a:lvl1pPr>
          </a:lstStyle>
          <a:p>
            <a:r>
              <a:rPr lang="da-DK" dirty="0"/>
              <a:t>Skriv overskrift</a:t>
            </a:r>
          </a:p>
        </p:txBody>
      </p:sp>
      <p:sp>
        <p:nvSpPr>
          <p:cNvPr id="4" name="Pladsholder til indhold 2"/>
          <p:cNvSpPr>
            <a:spLocks noGrp="1"/>
          </p:cNvSpPr>
          <p:nvPr>
            <p:ph idx="11" hasCustomPrompt="1"/>
          </p:nvPr>
        </p:nvSpPr>
        <p:spPr>
          <a:xfrm>
            <a:off x="1391114" y="1700809"/>
            <a:ext cx="10078495" cy="4992555"/>
          </a:xfrm>
          <a:prstGeom prst="rect">
            <a:avLst/>
          </a:prstGeom>
        </p:spPr>
        <p:txBody>
          <a:bodyPr/>
          <a:lstStyle>
            <a:lvl1pPr marL="355484" indent="-355484">
              <a:buClr>
                <a:srgbClr val="3383CC"/>
              </a:buClr>
              <a:buSzPct val="100000"/>
              <a:buFont typeface="Arial" pitchFamily="34" charset="0"/>
              <a:buChar char="•"/>
              <a:defRPr sz="2666">
                <a:latin typeface="Tahoma" pitchFamily="34" charset="0"/>
                <a:ea typeface="Tahoma" pitchFamily="34" charset="0"/>
                <a:cs typeface="Tahoma" pitchFamily="34" charset="0"/>
              </a:defRPr>
            </a:lvl1pPr>
            <a:lvl2pPr marL="952190" indent="-368181">
              <a:buClr>
                <a:srgbClr val="0083CC"/>
              </a:buClr>
              <a:buSzPct val="120000"/>
              <a:buFont typeface="Tahoma" pitchFamily="34" charset="0"/>
              <a:buChar char="◦"/>
              <a:defRPr sz="2666">
                <a:latin typeface="Tahoma" pitchFamily="34" charset="0"/>
                <a:ea typeface="Tahoma" pitchFamily="34" charset="0"/>
                <a:cs typeface="Tahoma" pitchFamily="34" charset="0"/>
              </a:defRPr>
            </a:lvl2pPr>
            <a:lvl3pPr marL="1548896" indent="-304701">
              <a:buClr>
                <a:schemeClr val="tx1">
                  <a:lumMod val="50000"/>
                  <a:lumOff val="50000"/>
                </a:schemeClr>
              </a:buClr>
              <a:buFont typeface="Arial" panose="020B0604020202020204" pitchFamily="34" charset="0"/>
              <a:buChar char="•"/>
              <a:defRPr sz="2266">
                <a:latin typeface="Tahoma" pitchFamily="34" charset="0"/>
                <a:ea typeface="Tahoma" pitchFamily="34" charset="0"/>
                <a:cs typeface="Tahoma" pitchFamily="34" charset="0"/>
              </a:defRPr>
            </a:lvl3pPr>
            <a:lvl4pPr marL="2158298" indent="-368181">
              <a:buClr>
                <a:schemeClr val="tx1">
                  <a:lumMod val="50000"/>
                  <a:lumOff val="50000"/>
                </a:schemeClr>
              </a:buClr>
              <a:buSzPct val="120000"/>
              <a:buFont typeface="Tahoma" pitchFamily="34" charset="0"/>
              <a:buChar char="◦"/>
              <a:defRPr sz="2266">
                <a:latin typeface="Tahoma" pitchFamily="34" charset="0"/>
                <a:ea typeface="Tahoma" pitchFamily="34" charset="0"/>
                <a:cs typeface="Tahoma" pitchFamily="34" charset="0"/>
              </a:defRPr>
            </a:lvl4pPr>
            <a:lvl5pPr>
              <a:buFont typeface="Courier New" pitchFamily="49" charset="0"/>
              <a:buChar char="o"/>
              <a:defRPr sz="3199">
                <a:latin typeface="Tahoma" pitchFamily="34" charset="0"/>
                <a:ea typeface="Tahoma" pitchFamily="34" charset="0"/>
                <a:cs typeface="Tahoma" pitchFamily="34" charset="0"/>
              </a:defRPr>
            </a:lvl5pPr>
          </a:lstStyle>
          <a:p>
            <a:pPr lvl="0"/>
            <a:r>
              <a:rPr lang="da-DK" dirty="0"/>
              <a:t>Tekst</a:t>
            </a:r>
          </a:p>
          <a:p>
            <a:pPr lvl="1"/>
            <a:r>
              <a:rPr lang="da-DK" dirty="0"/>
              <a:t>Andet niveau</a:t>
            </a:r>
          </a:p>
          <a:p>
            <a:pPr lvl="2"/>
            <a:r>
              <a:rPr lang="da-DK" dirty="0"/>
              <a:t>Tredje niveau</a:t>
            </a:r>
          </a:p>
          <a:p>
            <a:pPr lvl="3"/>
            <a:r>
              <a:rPr lang="da-DK" dirty="0"/>
              <a:t>Fjerde niveau</a:t>
            </a:r>
          </a:p>
        </p:txBody>
      </p:sp>
    </p:spTree>
    <p:extLst>
      <p:ext uri="{BB962C8B-B14F-4D97-AF65-F5344CB8AC3E}">
        <p14:creationId xmlns:p14="http://schemas.microsoft.com/office/powerpoint/2010/main" val="1873137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Overskrift og tekst uden punktopstillin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0"/>
            <a:ext cx="12188825" cy="6858000"/>
          </a:xfrm>
          <a:prstGeom prst="rect">
            <a:avLst/>
          </a:prstGeom>
          <a:noFill/>
        </p:spPr>
      </p:pic>
      <p:sp>
        <p:nvSpPr>
          <p:cNvPr id="2" name="Titel 1"/>
          <p:cNvSpPr>
            <a:spLocks noGrp="1"/>
          </p:cNvSpPr>
          <p:nvPr>
            <p:ph type="title" hasCustomPrompt="1"/>
          </p:nvPr>
        </p:nvSpPr>
        <p:spPr>
          <a:xfrm>
            <a:off x="1103712" y="624002"/>
            <a:ext cx="10078495" cy="768085"/>
          </a:xfrm>
          <a:prstGeom prst="rect">
            <a:avLst/>
          </a:prstGeom>
        </p:spPr>
        <p:txBody>
          <a:bodyPr lIns="0" tIns="0" rIns="0" bIns="0">
            <a:normAutofit/>
          </a:bodyPr>
          <a:lstStyle>
            <a:lvl1pPr marL="0" indent="0">
              <a:tabLst/>
              <a:defRPr sz="3998" b="1" baseline="0">
                <a:solidFill>
                  <a:schemeClr val="bg1"/>
                </a:solidFill>
              </a:defRPr>
            </a:lvl1pPr>
          </a:lstStyle>
          <a:p>
            <a:r>
              <a:rPr lang="da-DK" dirty="0"/>
              <a:t>Tak</a:t>
            </a:r>
          </a:p>
        </p:txBody>
      </p:sp>
      <p:sp>
        <p:nvSpPr>
          <p:cNvPr id="4" name="Pladsholder til indhold 2"/>
          <p:cNvSpPr>
            <a:spLocks noGrp="1"/>
          </p:cNvSpPr>
          <p:nvPr>
            <p:ph idx="11" hasCustomPrompt="1"/>
          </p:nvPr>
        </p:nvSpPr>
        <p:spPr>
          <a:xfrm>
            <a:off x="1103712" y="1584000"/>
            <a:ext cx="10078495" cy="3456000"/>
          </a:xfrm>
          <a:prstGeom prst="rect">
            <a:avLst/>
          </a:prstGeom>
        </p:spPr>
        <p:txBody>
          <a:bodyPr lIns="0" tIns="0" rIns="0" bIns="0"/>
          <a:lstStyle>
            <a:lvl1pPr marL="0" indent="0">
              <a:buClr>
                <a:srgbClr val="3383CC"/>
              </a:buClr>
              <a:buSzPct val="100000"/>
              <a:buFontTx/>
              <a:buNone/>
              <a:defRPr sz="2665">
                <a:solidFill>
                  <a:schemeClr val="bg1"/>
                </a:solidFill>
                <a:latin typeface="Tahoma" pitchFamily="34" charset="0"/>
                <a:ea typeface="Tahoma" pitchFamily="34" charset="0"/>
                <a:cs typeface="Tahoma" pitchFamily="34" charset="0"/>
              </a:defRPr>
            </a:lvl1pPr>
            <a:lvl2pPr marL="951976" indent="-368098">
              <a:buClr>
                <a:srgbClr val="0083CC"/>
              </a:buClr>
              <a:buSzPct val="120000"/>
              <a:buFont typeface="Tahoma" pitchFamily="34" charset="0"/>
              <a:buNone/>
              <a:defRPr sz="2665">
                <a:latin typeface="Tahoma" pitchFamily="34" charset="0"/>
                <a:ea typeface="Tahoma" pitchFamily="34" charset="0"/>
                <a:cs typeface="Tahoma" pitchFamily="34" charset="0"/>
              </a:defRPr>
            </a:lvl2pPr>
            <a:lvl3pPr marL="1548548" indent="-304633">
              <a:buClr>
                <a:schemeClr val="tx1">
                  <a:lumMod val="50000"/>
                  <a:lumOff val="50000"/>
                </a:schemeClr>
              </a:buClr>
              <a:buFont typeface="Arial" panose="020B0604020202020204" pitchFamily="34" charset="0"/>
              <a:buChar char="•"/>
              <a:defRPr sz="2265">
                <a:latin typeface="Tahoma" pitchFamily="34" charset="0"/>
                <a:ea typeface="Tahoma" pitchFamily="34" charset="0"/>
                <a:cs typeface="Tahoma" pitchFamily="34" charset="0"/>
              </a:defRPr>
            </a:lvl3pPr>
            <a:lvl4pPr marL="2157812" indent="-368098">
              <a:buClr>
                <a:schemeClr val="tx1">
                  <a:lumMod val="50000"/>
                  <a:lumOff val="50000"/>
                </a:schemeClr>
              </a:buClr>
              <a:buSzPct val="120000"/>
              <a:buFont typeface="Tahoma" pitchFamily="34" charset="0"/>
              <a:buChar char="◦"/>
              <a:defRPr sz="2265">
                <a:latin typeface="Tahoma" pitchFamily="34" charset="0"/>
                <a:ea typeface="Tahoma" pitchFamily="34" charset="0"/>
                <a:cs typeface="Tahoma" pitchFamily="34" charset="0"/>
              </a:defRPr>
            </a:lvl4pPr>
            <a:lvl5pPr>
              <a:buFont typeface="Courier New" pitchFamily="49" charset="0"/>
              <a:buChar char="o"/>
              <a:defRPr sz="3198">
                <a:latin typeface="Tahoma" pitchFamily="34" charset="0"/>
                <a:ea typeface="Tahoma" pitchFamily="34" charset="0"/>
                <a:cs typeface="Tahoma" pitchFamily="34" charset="0"/>
              </a:defRPr>
            </a:lvl5pPr>
          </a:lstStyle>
          <a:p>
            <a:pPr lvl="0"/>
            <a:r>
              <a:rPr lang="da-DK" dirty="0"/>
              <a:t>Tekst</a:t>
            </a:r>
          </a:p>
        </p:txBody>
      </p:sp>
    </p:spTree>
    <p:extLst>
      <p:ext uri="{BB962C8B-B14F-4D97-AF65-F5344CB8AC3E}">
        <p14:creationId xmlns:p14="http://schemas.microsoft.com/office/powerpoint/2010/main" val="212556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0988" y="1881187"/>
            <a:ext cx="8997656"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298504-841E-420E-8BEB-9BEF8DA1C3F1}" type="datetime1">
              <a:rPr lang="da-DK" smtClean="0"/>
              <a:t>23-04-2026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nn-NO"/>
              <a:t>Lise Bjerrum og Vibse Bjerrum</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32" y="6534000"/>
            <a:ext cx="359906"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115667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A909D-9722-0E82-4EB1-D22798B42F49}"/>
              </a:ext>
            </a:extLst>
          </p:cNvPr>
          <p:cNvSpPr>
            <a:spLocks noGrp="1"/>
          </p:cNvSpPr>
          <p:nvPr>
            <p:ph type="ctrTitle"/>
          </p:nvPr>
        </p:nvSpPr>
        <p:spPr>
          <a:xfrm>
            <a:off x="1524000" y="1122363"/>
            <a:ext cx="9140825"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CC1BDC0-2221-B4CA-895C-31CB1F65D7C5}"/>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E6AAD72-A155-9C58-DA83-015FF522EB97}"/>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5" name="Pladsholder til sidefod 4">
            <a:extLst>
              <a:ext uri="{FF2B5EF4-FFF2-40B4-BE49-F238E27FC236}">
                <a16:creationId xmlns:a16="http://schemas.microsoft.com/office/drawing/2014/main" id="{A881069B-8D9B-7D19-D7AE-38E1212B82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EE19F3-D386-9A48-419F-F4321ADE42BB}"/>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1423953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4AE9C-F99D-BB9D-E30A-869F4D66670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659BC0A-6963-CB7B-6DCE-44D3F303DBD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4F10E22-06FB-8C2C-F68F-02CD37DD8B18}"/>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5" name="Pladsholder til sidefod 4">
            <a:extLst>
              <a:ext uri="{FF2B5EF4-FFF2-40B4-BE49-F238E27FC236}">
                <a16:creationId xmlns:a16="http://schemas.microsoft.com/office/drawing/2014/main" id="{80D29C05-F040-E749-A9F4-9B1B825E59B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0802F35-A5E4-208A-F534-9AD6BEBF03F6}"/>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317037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B4975-E2B9-53A3-679F-27122529911B}"/>
              </a:ext>
            </a:extLst>
          </p:cNvPr>
          <p:cNvSpPr>
            <a:spLocks noGrp="1"/>
          </p:cNvSpPr>
          <p:nvPr>
            <p:ph type="title"/>
          </p:nvPr>
        </p:nvSpPr>
        <p:spPr>
          <a:xfrm>
            <a:off x="831850" y="1709738"/>
            <a:ext cx="10512425"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CB41FC6-AFA2-9A1C-593D-95752AD4B4A4}"/>
              </a:ext>
            </a:extLst>
          </p:cNvPr>
          <p:cNvSpPr>
            <a:spLocks noGrp="1"/>
          </p:cNvSpPr>
          <p:nvPr>
            <p:ph type="body" idx="1"/>
          </p:nvPr>
        </p:nvSpPr>
        <p:spPr>
          <a:xfrm>
            <a:off x="831850" y="4589463"/>
            <a:ext cx="105124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5213338-A071-6D39-188E-663CF4FA250F}"/>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5" name="Pladsholder til sidefod 4">
            <a:extLst>
              <a:ext uri="{FF2B5EF4-FFF2-40B4-BE49-F238E27FC236}">
                <a16:creationId xmlns:a16="http://schemas.microsoft.com/office/drawing/2014/main" id="{B625C7F4-0AF5-481F-FA8F-67A6D30F198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15335CE-EB52-D6BB-D65A-DA4865400F8D}"/>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4274509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E0E7A1-BC1D-F911-10B8-B85DCDF557F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EFAB6AD-BE3F-4E38-4611-E65C40312F55}"/>
              </a:ext>
            </a:extLst>
          </p:cNvPr>
          <p:cNvSpPr>
            <a:spLocks noGrp="1"/>
          </p:cNvSpPr>
          <p:nvPr>
            <p:ph sz="half" idx="1"/>
          </p:nvPr>
        </p:nvSpPr>
        <p:spPr>
          <a:xfrm>
            <a:off x="838200" y="1825625"/>
            <a:ext cx="5180013"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017C860-CD98-FBD3-EBBD-4DEE616EA7E3}"/>
              </a:ext>
            </a:extLst>
          </p:cNvPr>
          <p:cNvSpPr>
            <a:spLocks noGrp="1"/>
          </p:cNvSpPr>
          <p:nvPr>
            <p:ph sz="half" idx="2"/>
          </p:nvPr>
        </p:nvSpPr>
        <p:spPr>
          <a:xfrm>
            <a:off x="6170613" y="1825625"/>
            <a:ext cx="5180012"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DC791FE9-C5A8-D0C0-20DC-5592FD1FB234}"/>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6" name="Pladsholder til sidefod 5">
            <a:extLst>
              <a:ext uri="{FF2B5EF4-FFF2-40B4-BE49-F238E27FC236}">
                <a16:creationId xmlns:a16="http://schemas.microsoft.com/office/drawing/2014/main" id="{0DEF7ADC-5C9B-8112-FE47-1FEB8703572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BC51920-A89E-0569-39CA-A4E922150DF3}"/>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2230175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416CB-6143-EC88-0CEF-596AFDB0ED9E}"/>
              </a:ext>
            </a:extLst>
          </p:cNvPr>
          <p:cNvSpPr>
            <a:spLocks noGrp="1"/>
          </p:cNvSpPr>
          <p:nvPr>
            <p:ph type="title"/>
          </p:nvPr>
        </p:nvSpPr>
        <p:spPr>
          <a:xfrm>
            <a:off x="839788" y="365125"/>
            <a:ext cx="10512425"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1A47E6A-026D-9913-60FB-9530B9F70BE4}"/>
              </a:ext>
            </a:extLst>
          </p:cNvPr>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6FD4EA-9B07-99D5-383F-AD678357DCD9}"/>
              </a:ext>
            </a:extLst>
          </p:cNvPr>
          <p:cNvSpPr>
            <a:spLocks noGrp="1"/>
          </p:cNvSpPr>
          <p:nvPr>
            <p:ph sz="half" idx="2"/>
          </p:nvPr>
        </p:nvSpPr>
        <p:spPr>
          <a:xfrm>
            <a:off x="839788" y="2505075"/>
            <a:ext cx="515620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4255F21-A177-3910-153F-42E57A27A06F}"/>
              </a:ext>
            </a:extLst>
          </p:cNvPr>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1677CD4-4A85-37FE-7773-777C6618F2A6}"/>
              </a:ext>
            </a:extLst>
          </p:cNvPr>
          <p:cNvSpPr>
            <a:spLocks noGrp="1"/>
          </p:cNvSpPr>
          <p:nvPr>
            <p:ph sz="quarter" idx="4"/>
          </p:nvPr>
        </p:nvSpPr>
        <p:spPr>
          <a:xfrm>
            <a:off x="6170613" y="2505075"/>
            <a:ext cx="518160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E109AB7-7CE1-5B08-2F45-8C994E74719B}"/>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8" name="Pladsholder til sidefod 7">
            <a:extLst>
              <a:ext uri="{FF2B5EF4-FFF2-40B4-BE49-F238E27FC236}">
                <a16:creationId xmlns:a16="http://schemas.microsoft.com/office/drawing/2014/main" id="{8A528240-8EAB-790A-AEC1-0C15DEB0B1D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C058F58C-2638-B260-7FC5-C7D10CD9CEC3}"/>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426792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a:t>Klik for at redigere i master</a:t>
            </a:r>
            <a:endParaRPr lang="da-DK" dirty="0"/>
          </a:p>
        </p:txBody>
      </p:sp>
      <p:sp>
        <p:nvSpPr>
          <p:cNvPr id="3" name="Pladsholder til indhold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da-DK" dirty="0"/>
              <a:t>Rediger typografien i masterens</a:t>
            </a:r>
          </a:p>
          <a:p>
            <a:pPr lvl="1" rtl="0"/>
            <a:r>
              <a:rPr lang="da-DK" dirty="0"/>
              <a:t>Andet niveau</a:t>
            </a:r>
          </a:p>
          <a:p>
            <a:pPr lvl="2" rtl="0"/>
            <a:r>
              <a:rPr lang="da-DK" dirty="0"/>
              <a:t>Tredje niveau</a:t>
            </a:r>
          </a:p>
          <a:p>
            <a:pPr lvl="3" rtl="0"/>
            <a:r>
              <a:rPr lang="da-DK" dirty="0"/>
              <a:t>Fjerde niveau</a:t>
            </a:r>
          </a:p>
          <a:p>
            <a:pPr lvl="4" rtl="0"/>
            <a:r>
              <a:rPr lang="da-DK" dirty="0"/>
              <a:t>Femte niveau</a:t>
            </a:r>
          </a:p>
        </p:txBody>
      </p:sp>
      <p:sp>
        <p:nvSpPr>
          <p:cNvPr id="4" name="Pladsholder til dato 3"/>
          <p:cNvSpPr>
            <a:spLocks noGrp="1"/>
          </p:cNvSpPr>
          <p:nvPr>
            <p:ph type="dt" sz="half" idx="10"/>
          </p:nvPr>
        </p:nvSpPr>
        <p:spPr/>
        <p:txBody>
          <a:bodyPr rtlCol="0"/>
          <a:lstStyle>
            <a:lvl1pPr algn="l" rtl="0">
              <a:defRPr sz="1100"/>
            </a:lvl1pPr>
          </a:lstStyle>
          <a:p>
            <a:fld id="{133E4AEA-CDE1-4541-BE86-1677EF3BCB6B}" type="datetime1">
              <a:rPr lang="da-DK" smtClean="0"/>
              <a:pPr/>
              <a:t>23-04-2026</a:t>
            </a:fld>
            <a:endParaRPr lang="da-DK"/>
          </a:p>
        </p:txBody>
      </p:sp>
      <p:sp>
        <p:nvSpPr>
          <p:cNvPr id="5" name="Pladsholder til sidefod 4"/>
          <p:cNvSpPr>
            <a:spLocks noGrp="1"/>
          </p:cNvSpPr>
          <p:nvPr>
            <p:ph type="ftr" sz="quarter" idx="11"/>
          </p:nvPr>
        </p:nvSpPr>
        <p:spPr/>
        <p:txBody>
          <a:bodyPr rtlCol="0"/>
          <a:lstStyle>
            <a:lvl1pPr algn="ctr" rtl="0">
              <a:defRPr sz="1100"/>
            </a:lvl1pPr>
          </a:lstStyle>
          <a:p>
            <a:endParaRPr lang="da-DK"/>
          </a:p>
        </p:txBody>
      </p:sp>
      <p:sp>
        <p:nvSpPr>
          <p:cNvPr id="6" name="Pladsholder til slidenummer 5"/>
          <p:cNvSpPr>
            <a:spLocks noGrp="1"/>
          </p:cNvSpPr>
          <p:nvPr>
            <p:ph type="sldNum" sz="quarter" idx="12"/>
          </p:nvPr>
        </p:nvSpPr>
        <p:spPr/>
        <p:txBody>
          <a:bodyPr rtlCol="0"/>
          <a:lstStyle>
            <a:lvl1pPr algn="l" rtl="0">
              <a:defRPr sz="1100"/>
            </a:lvl1pPr>
          </a:lstStyle>
          <a:p>
            <a:pPr algn="r"/>
            <a:fld id="{81FEFA0A-2F20-4B60-98C6-5FFDA469AA1C}" type="slidenum">
              <a:rPr lang="da-DK" smtClean="0"/>
              <a:pPr algn="r"/>
              <a:t>‹nr.›</a:t>
            </a:fld>
            <a:endParaRPr lang="da-DK"/>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C52F2-328E-FF4B-06B5-8BD5C0CA8E1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C2910DE-7CC2-86B7-37B8-021EE83B17EE}"/>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4" name="Pladsholder til sidefod 3">
            <a:extLst>
              <a:ext uri="{FF2B5EF4-FFF2-40B4-BE49-F238E27FC236}">
                <a16:creationId xmlns:a16="http://schemas.microsoft.com/office/drawing/2014/main" id="{D2EA8DA4-9F0B-479C-78E3-FC21C59103D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460203F-71FF-F994-DDBC-F9BB3FC23239}"/>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1016695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DDEB674-FC2C-9A10-A27F-6B46B28AFAD4}"/>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3" name="Pladsholder til sidefod 2">
            <a:extLst>
              <a:ext uri="{FF2B5EF4-FFF2-40B4-BE49-F238E27FC236}">
                <a16:creationId xmlns:a16="http://schemas.microsoft.com/office/drawing/2014/main" id="{AEBA32EA-1248-6C92-766D-53B566AF2A5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D8D47098-AB8F-428A-612B-FEBB45B7CCEE}"/>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1890319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44BD3-C25B-4C99-7B02-598F1A863788}"/>
              </a:ext>
            </a:extLst>
          </p:cNvPr>
          <p:cNvSpPr>
            <a:spLocks noGrp="1"/>
          </p:cNvSpPr>
          <p:nvPr>
            <p:ph type="title"/>
          </p:nvPr>
        </p:nvSpPr>
        <p:spPr>
          <a:xfrm>
            <a:off x="839788" y="457200"/>
            <a:ext cx="3930650"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8CCB32C-DD80-F448-3D43-CFDB096ACE48}"/>
              </a:ext>
            </a:extLst>
          </p:cNvPr>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FF02DDA-DBA9-910A-B989-9E620CB7D089}"/>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C8E4254-0900-867C-5C00-91C4784314DA}"/>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6" name="Pladsholder til sidefod 5">
            <a:extLst>
              <a:ext uri="{FF2B5EF4-FFF2-40B4-BE49-F238E27FC236}">
                <a16:creationId xmlns:a16="http://schemas.microsoft.com/office/drawing/2014/main" id="{62AA00B9-4046-8B6E-486D-293B6AC5488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14DBC8E-2D35-8A0D-4DFD-CE1A4C8DA58C}"/>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2258167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11644-5B17-65EA-F6DD-4C22CD2D9483}"/>
              </a:ext>
            </a:extLst>
          </p:cNvPr>
          <p:cNvSpPr>
            <a:spLocks noGrp="1"/>
          </p:cNvSpPr>
          <p:nvPr>
            <p:ph type="title"/>
          </p:nvPr>
        </p:nvSpPr>
        <p:spPr>
          <a:xfrm>
            <a:off x="839788" y="457200"/>
            <a:ext cx="3930650"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78E17D8-8D7E-B906-BBCE-A076BC44F4F0}"/>
              </a:ext>
            </a:extLst>
          </p:cNvPr>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B95B5E7-727D-97D3-3611-95ECA5A32A3B}"/>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F0B264F-0682-E277-3BBF-95C8F0FDBE41}"/>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6" name="Pladsholder til sidefod 5">
            <a:extLst>
              <a:ext uri="{FF2B5EF4-FFF2-40B4-BE49-F238E27FC236}">
                <a16:creationId xmlns:a16="http://schemas.microsoft.com/office/drawing/2014/main" id="{BFD71B30-79DD-FFE3-4F5B-590A04AD854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B1B9F19-59C6-E455-2217-2E90E91CECFB}"/>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2105081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0AECC-2D67-2F56-AE3F-C05A88D04D5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36D5385-6032-01D4-E256-42450A6E560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FCF40D6-037E-CF9B-B3A2-50F6A5DAB3FC}"/>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5" name="Pladsholder til sidefod 4">
            <a:extLst>
              <a:ext uri="{FF2B5EF4-FFF2-40B4-BE49-F238E27FC236}">
                <a16:creationId xmlns:a16="http://schemas.microsoft.com/office/drawing/2014/main" id="{18974BFF-F543-8D6E-7D2F-9B64C76672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E2954E0-2514-C346-A6EC-CE4DB37613E2}"/>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3545024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A201E9F-3434-1DDA-13B8-9FAE8B6CD24A}"/>
              </a:ext>
            </a:extLst>
          </p:cNvPr>
          <p:cNvSpPr>
            <a:spLocks noGrp="1"/>
          </p:cNvSpPr>
          <p:nvPr>
            <p:ph type="title" orient="vert"/>
          </p:nvPr>
        </p:nvSpPr>
        <p:spPr>
          <a:xfrm>
            <a:off x="8723313" y="365125"/>
            <a:ext cx="2627312"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5D724E4-E27D-D2B2-BA2A-BD3392299481}"/>
              </a:ext>
            </a:extLst>
          </p:cNvPr>
          <p:cNvSpPr>
            <a:spLocks noGrp="1"/>
          </p:cNvSpPr>
          <p:nvPr>
            <p:ph type="body" orient="vert" idx="1"/>
          </p:nvPr>
        </p:nvSpPr>
        <p:spPr>
          <a:xfrm>
            <a:off x="838200" y="365125"/>
            <a:ext cx="7732713"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07C0626-15ED-6C75-24A8-819B5CEEB140}"/>
              </a:ext>
            </a:extLst>
          </p:cNvPr>
          <p:cNvSpPr>
            <a:spLocks noGrp="1"/>
          </p:cNvSpPr>
          <p:nvPr>
            <p:ph type="dt" sz="half" idx="10"/>
          </p:nvPr>
        </p:nvSpPr>
        <p:spPr/>
        <p:txBody>
          <a:bodyPr/>
          <a:lstStyle/>
          <a:p>
            <a:fld id="{58F3BA90-54E7-7349-B049-D182F52F5C3B}" type="datetimeFigureOut">
              <a:rPr lang="da-DK" smtClean="0"/>
              <a:t>23-04-2026</a:t>
            </a:fld>
            <a:endParaRPr lang="da-DK"/>
          </a:p>
        </p:txBody>
      </p:sp>
      <p:sp>
        <p:nvSpPr>
          <p:cNvPr id="5" name="Pladsholder til sidefod 4">
            <a:extLst>
              <a:ext uri="{FF2B5EF4-FFF2-40B4-BE49-F238E27FC236}">
                <a16:creationId xmlns:a16="http://schemas.microsoft.com/office/drawing/2014/main" id="{F0D40C96-EC66-E612-F921-A598B2AFCE7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7839AE-E9DA-41DF-EBB9-F9D9521FD37B}"/>
              </a:ext>
            </a:extLst>
          </p:cNvPr>
          <p:cNvSpPr>
            <a:spLocks noGrp="1"/>
          </p:cNvSpPr>
          <p:nvPr>
            <p:ph type="sldNum" sz="quarter" idx="12"/>
          </p:nvPr>
        </p:nvSpPr>
        <p:spPr/>
        <p:txBody>
          <a:bodyPr/>
          <a:lstStyle/>
          <a:p>
            <a:fld id="{617E8F4B-668A-AB49-8642-0B6657364CA2}" type="slidenum">
              <a:rPr lang="da-DK" smtClean="0"/>
              <a:t>‹nr.›</a:t>
            </a:fld>
            <a:endParaRPr lang="da-DK"/>
          </a:p>
        </p:txBody>
      </p:sp>
    </p:spTree>
    <p:extLst>
      <p:ext uri="{BB962C8B-B14F-4D97-AF65-F5344CB8AC3E}">
        <p14:creationId xmlns:p14="http://schemas.microsoft.com/office/powerpoint/2010/main" val="372700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293814" y="990600"/>
            <a:ext cx="8458200" cy="3200400"/>
          </a:xfrm>
        </p:spPr>
        <p:txBody>
          <a:bodyPr rtlCol="0">
            <a:normAutofit/>
          </a:bodyPr>
          <a:lstStyle>
            <a:lvl1pPr algn="l" rtl="0">
              <a:defRPr sz="5998"/>
            </a:lvl1pPr>
          </a:lstStyle>
          <a:p>
            <a:pPr rtl="0"/>
            <a:r>
              <a:rPr lang="da-DK"/>
              <a:t>Klik for at redigere titeltypografien i masteren</a:t>
            </a:r>
            <a:endParaRPr lang="da-DK" dirty="0"/>
          </a:p>
        </p:txBody>
      </p:sp>
      <p:sp>
        <p:nvSpPr>
          <p:cNvPr id="3" name="Undertitel 2"/>
          <p:cNvSpPr>
            <a:spLocks noGrp="1"/>
          </p:cNvSpPr>
          <p:nvPr>
            <p:ph type="subTitle" idx="1"/>
          </p:nvPr>
        </p:nvSpPr>
        <p:spPr>
          <a:xfrm>
            <a:off x="1293813" y="4267200"/>
            <a:ext cx="8458200" cy="1371600"/>
          </a:xfrm>
        </p:spPr>
        <p:txBody>
          <a:bodyPr rtlCol="0">
            <a:normAutofit/>
          </a:bodyPr>
          <a:lstStyle>
            <a:lvl1pPr marL="0" indent="0" algn="l" rtl="0">
              <a:spcBef>
                <a:spcPts val="0"/>
              </a:spcBef>
              <a:buNone/>
              <a:defRPr sz="2399">
                <a:solidFill>
                  <a:schemeClr val="tx1"/>
                </a:solidFill>
              </a:defRPr>
            </a:lvl1pPr>
            <a:lvl2pPr marL="457063" indent="0" algn="ctr" rtl="0">
              <a:buNone/>
              <a:defRPr>
                <a:solidFill>
                  <a:schemeClr val="tx1">
                    <a:tint val="75000"/>
                  </a:schemeClr>
                </a:solidFill>
              </a:defRPr>
            </a:lvl2pPr>
            <a:lvl3pPr marL="914126" indent="0" algn="ctr" rtl="0">
              <a:buNone/>
              <a:defRPr>
                <a:solidFill>
                  <a:schemeClr val="tx1">
                    <a:tint val="75000"/>
                  </a:schemeClr>
                </a:solidFill>
              </a:defRPr>
            </a:lvl3pPr>
            <a:lvl4pPr marL="1371189" indent="0" algn="ctr" rtl="0">
              <a:buNone/>
              <a:defRPr>
                <a:solidFill>
                  <a:schemeClr val="tx1">
                    <a:tint val="75000"/>
                  </a:schemeClr>
                </a:solidFill>
              </a:defRPr>
            </a:lvl4pPr>
            <a:lvl5pPr marL="1828251" indent="0" algn="ctr" rtl="0">
              <a:buNone/>
              <a:defRPr>
                <a:solidFill>
                  <a:schemeClr val="tx1">
                    <a:tint val="75000"/>
                  </a:schemeClr>
                </a:solidFill>
              </a:defRPr>
            </a:lvl5pPr>
            <a:lvl6pPr marL="2285314" indent="0" algn="ctr" rtl="0">
              <a:buNone/>
              <a:defRPr>
                <a:solidFill>
                  <a:schemeClr val="tx1">
                    <a:tint val="75000"/>
                  </a:schemeClr>
                </a:solidFill>
              </a:defRPr>
            </a:lvl6pPr>
            <a:lvl7pPr marL="2742377" indent="0" algn="ctr" rtl="0">
              <a:buNone/>
              <a:defRPr>
                <a:solidFill>
                  <a:schemeClr val="tx1">
                    <a:tint val="75000"/>
                  </a:schemeClr>
                </a:solidFill>
              </a:defRPr>
            </a:lvl7pPr>
            <a:lvl8pPr marL="3199440" indent="0" algn="ctr" rtl="0">
              <a:buNone/>
              <a:defRPr>
                <a:solidFill>
                  <a:schemeClr val="tx1">
                    <a:tint val="75000"/>
                  </a:schemeClr>
                </a:solidFill>
              </a:defRPr>
            </a:lvl8pPr>
            <a:lvl9pPr marL="3656503" indent="0" algn="ctr" rtl="0">
              <a:buNone/>
              <a:defRPr>
                <a:solidFill>
                  <a:schemeClr val="tx1">
                    <a:tint val="75000"/>
                  </a:schemeClr>
                </a:solidFill>
              </a:defRPr>
            </a:lvl9pPr>
          </a:lstStyle>
          <a:p>
            <a:pPr rtl="0"/>
            <a:r>
              <a:rPr lang="da-DK"/>
              <a:t>Klik for at redigere undertiteltypografien i masteren</a:t>
            </a:r>
            <a:endParaRPr lang="da-DK" dirty="0"/>
          </a:p>
        </p:txBody>
      </p:sp>
      <p:sp>
        <p:nvSpPr>
          <p:cNvPr id="4" name="Pladsholder til dato 3"/>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5" name="Pladsholder til sidefod 4"/>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6" name="Pladsholder til slidenummer 5"/>
          <p:cNvSpPr>
            <a:spLocks noGrp="1"/>
          </p:cNvSpPr>
          <p:nvPr>
            <p:ph type="sldNum" sz="quarter" idx="12"/>
          </p:nvPr>
        </p:nvSpPr>
        <p:spPr/>
        <p:txBody>
          <a:bodyPr rtlCol="0"/>
          <a:lstStyle>
            <a:lvl1pPr algn="r" rtl="0">
              <a:defRPr sz="1100"/>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40545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a:t>Klik for at redigere titeltypografien i masteren</a:t>
            </a:r>
            <a:endParaRPr lang="da-DK" dirty="0"/>
          </a:p>
        </p:txBody>
      </p:sp>
      <p:sp>
        <p:nvSpPr>
          <p:cNvPr id="3" name="Pladsholder til indhold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da-DK"/>
              <a:t>Klik for at redigere teksttypografierne i masteren</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4" name="Pladsholder til dato 3"/>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5" name="Pladsholder til sidefod 4"/>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6" name="Pladsholder til slidenummer 5"/>
          <p:cNvSpPr>
            <a:spLocks noGrp="1"/>
          </p:cNvSpPr>
          <p:nvPr>
            <p:ph type="sldNum" sz="quarter" idx="12"/>
          </p:nvPr>
        </p:nvSpPr>
        <p:spPr/>
        <p:txBody>
          <a:bodyPr rtlCol="0"/>
          <a:lstStyle>
            <a:lvl1pPr algn="l" rtl="0">
              <a:defRPr sz="1100"/>
            </a:lvl1pPr>
          </a:lstStyle>
          <a:p>
            <a:pPr algn="r">
              <a:tabLst>
                <a:tab pos="0" algn="l"/>
              </a:tabLst>
            </a:pPr>
            <a:fld id="{B67983FB-C633-41EE-843D-A6D05AF6219D}" type="slidenum">
              <a:rPr lang="en-US" sz="1999" spc="-1" smtClean="0">
                <a:solidFill>
                  <a:srgbClr val="FEFFFF"/>
                </a:solidFill>
                <a:latin typeface="Century Gothic"/>
              </a:rPr>
              <a:pPr algn="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250415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93814" y="2057402"/>
            <a:ext cx="8458201" cy="2666999"/>
          </a:xfrm>
        </p:spPr>
        <p:txBody>
          <a:bodyPr rtlCol="0" anchor="b">
            <a:normAutofit/>
          </a:bodyPr>
          <a:lstStyle>
            <a:lvl1pPr algn="l" rtl="0">
              <a:defRPr sz="4799" b="0" i="0" cap="none" baseline="0"/>
            </a:lvl1pPr>
          </a:lstStyle>
          <a:p>
            <a:pPr rtl="0"/>
            <a:r>
              <a:rPr lang="da-DK"/>
              <a:t>Klik for at redigere titeltypografien i masteren</a:t>
            </a:r>
            <a:endParaRPr lang="da-DK" dirty="0"/>
          </a:p>
        </p:txBody>
      </p:sp>
      <p:sp>
        <p:nvSpPr>
          <p:cNvPr id="3" name="Pladsholder til tekst 2"/>
          <p:cNvSpPr>
            <a:spLocks noGrp="1"/>
          </p:cNvSpPr>
          <p:nvPr>
            <p:ph type="body" idx="1"/>
          </p:nvPr>
        </p:nvSpPr>
        <p:spPr>
          <a:xfrm>
            <a:off x="1293814" y="4876800"/>
            <a:ext cx="8458201" cy="1143000"/>
          </a:xfrm>
        </p:spPr>
        <p:txBody>
          <a:bodyPr rtlCol="0" anchor="t">
            <a:normAutofit/>
          </a:bodyPr>
          <a:lstStyle>
            <a:lvl1pPr marL="0" indent="0" algn="l" rtl="0">
              <a:spcBef>
                <a:spcPts val="0"/>
              </a:spcBef>
              <a:buNone/>
              <a:defRPr sz="2399">
                <a:solidFill>
                  <a:schemeClr val="tx1"/>
                </a:solidFill>
              </a:defRPr>
            </a:lvl1pPr>
            <a:lvl2pPr marL="457063" indent="0" algn="l" rtl="0">
              <a:buNone/>
              <a:defRPr sz="1799">
                <a:solidFill>
                  <a:schemeClr val="tx1">
                    <a:tint val="75000"/>
                  </a:schemeClr>
                </a:solidFill>
              </a:defRPr>
            </a:lvl2pPr>
            <a:lvl3pPr marL="914126" indent="0" algn="l" rtl="0">
              <a:buNone/>
              <a:defRPr sz="1600">
                <a:solidFill>
                  <a:schemeClr val="tx1">
                    <a:tint val="75000"/>
                  </a:schemeClr>
                </a:solidFill>
              </a:defRPr>
            </a:lvl3pPr>
            <a:lvl4pPr marL="1371189" indent="0" algn="l" rtl="0">
              <a:buNone/>
              <a:defRPr sz="1400">
                <a:solidFill>
                  <a:schemeClr val="tx1">
                    <a:tint val="75000"/>
                  </a:schemeClr>
                </a:solidFill>
              </a:defRPr>
            </a:lvl4pPr>
            <a:lvl5pPr marL="1828251" indent="0" algn="l" rtl="0">
              <a:buNone/>
              <a:defRPr sz="1400">
                <a:solidFill>
                  <a:schemeClr val="tx1">
                    <a:tint val="75000"/>
                  </a:schemeClr>
                </a:solidFill>
              </a:defRPr>
            </a:lvl5pPr>
            <a:lvl6pPr marL="2285314" indent="0" algn="l" rtl="0">
              <a:buNone/>
              <a:defRPr sz="1400">
                <a:solidFill>
                  <a:schemeClr val="tx1">
                    <a:tint val="75000"/>
                  </a:schemeClr>
                </a:solidFill>
              </a:defRPr>
            </a:lvl6pPr>
            <a:lvl7pPr marL="2742377" indent="0" algn="l" rtl="0">
              <a:buNone/>
              <a:defRPr sz="1400">
                <a:solidFill>
                  <a:schemeClr val="tx1">
                    <a:tint val="75000"/>
                  </a:schemeClr>
                </a:solidFill>
              </a:defRPr>
            </a:lvl7pPr>
            <a:lvl8pPr marL="3199440" indent="0" algn="l" rtl="0">
              <a:buNone/>
              <a:defRPr sz="1400">
                <a:solidFill>
                  <a:schemeClr val="tx1">
                    <a:tint val="75000"/>
                  </a:schemeClr>
                </a:solidFill>
              </a:defRPr>
            </a:lvl8pPr>
            <a:lvl9pPr marL="3656503" indent="0" algn="l" rtl="0">
              <a:buNone/>
              <a:defRPr sz="1400">
                <a:solidFill>
                  <a:schemeClr val="tx1">
                    <a:tint val="75000"/>
                  </a:schemeClr>
                </a:solidFill>
              </a:defRPr>
            </a:lvl9pPr>
          </a:lstStyle>
          <a:p>
            <a:pPr lvl="0" rtl="0"/>
            <a:r>
              <a:rPr lang="da-DK"/>
              <a:t>Klik for at redigere teksttypografierne i masteren</a:t>
            </a:r>
          </a:p>
        </p:txBody>
      </p:sp>
      <p:sp>
        <p:nvSpPr>
          <p:cNvPr id="4" name="Pladsholder til dato 3"/>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5" name="Pladsholder til sidefod 4"/>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6" name="Pladsholder til slidenummer 5"/>
          <p:cNvSpPr>
            <a:spLocks noGrp="1"/>
          </p:cNvSpPr>
          <p:nvPr>
            <p:ph type="sldNum" sz="quarter" idx="12"/>
          </p:nvPr>
        </p:nvSpPr>
        <p:spPr/>
        <p:txBody>
          <a:bodyPr rtlCol="0"/>
          <a:lstStyle>
            <a:lvl1pPr algn="r" rtl="0">
              <a:defRPr sz="1100"/>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30545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o indho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a:t>Klik for at redigere titeltypografien i masteren</a:t>
            </a:r>
            <a:endParaRPr lang="da-DK" dirty="0"/>
          </a:p>
        </p:txBody>
      </p:sp>
      <p:sp>
        <p:nvSpPr>
          <p:cNvPr id="3" name="Pladsholder til indhold 2"/>
          <p:cNvSpPr>
            <a:spLocks noGrp="1"/>
          </p:cNvSpPr>
          <p:nvPr>
            <p:ph sz="half" idx="1"/>
          </p:nvPr>
        </p:nvSpPr>
        <p:spPr>
          <a:xfrm>
            <a:off x="1293812" y="1676400"/>
            <a:ext cx="4700016" cy="4495800"/>
          </a:xfrm>
        </p:spPr>
        <p:txBody>
          <a:bodyPr rtlCol="0">
            <a:normAutofit/>
          </a:bodyPr>
          <a:lstStyle>
            <a:lvl1pPr algn="l" rtl="0">
              <a:defRPr sz="2399"/>
            </a:lvl1pPr>
            <a:lvl2pPr algn="l" rtl="0">
              <a:defRPr sz="1999"/>
            </a:lvl2pPr>
            <a:lvl3pPr algn="l" rtl="0">
              <a:defRPr sz="1799"/>
            </a:lvl3pPr>
            <a:lvl4pPr algn="l" rtl="0">
              <a:defRPr sz="1600"/>
            </a:lvl4pPr>
            <a:lvl5pPr algn="l" rtl="0">
              <a:defRPr sz="1600"/>
            </a:lvl5pPr>
            <a:lvl6pPr marL="1599720" algn="l" rtl="0">
              <a:defRPr sz="1600"/>
            </a:lvl6pPr>
            <a:lvl7pPr marL="1873958" algn="l" rtl="0">
              <a:defRPr sz="1600"/>
            </a:lvl7pPr>
            <a:lvl8pPr marL="2148195" algn="l" rtl="0">
              <a:defRPr sz="1600"/>
            </a:lvl8pPr>
            <a:lvl9pPr marL="2422433" algn="l" rtl="0">
              <a:defRPr sz="1600"/>
            </a:lvl9pPr>
          </a:lstStyle>
          <a:p>
            <a:pPr lvl="0" rtl="0"/>
            <a:r>
              <a:rPr lang="da-DK"/>
              <a:t>Klik for at redigere teksttypografierne i masteren</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4" name="Pladsholder til indhold 3"/>
          <p:cNvSpPr>
            <a:spLocks noGrp="1"/>
          </p:cNvSpPr>
          <p:nvPr>
            <p:ph sz="half" idx="2"/>
          </p:nvPr>
        </p:nvSpPr>
        <p:spPr>
          <a:xfrm>
            <a:off x="6202035" y="1676401"/>
            <a:ext cx="4700016" cy="4495800"/>
          </a:xfrm>
        </p:spPr>
        <p:txBody>
          <a:bodyPr rtlCol="0">
            <a:normAutofit/>
          </a:bodyPr>
          <a:lstStyle>
            <a:lvl1pPr algn="l" rtl="0">
              <a:defRPr sz="2399"/>
            </a:lvl1pPr>
            <a:lvl2pPr algn="l" rtl="0">
              <a:defRPr sz="1999"/>
            </a:lvl2pPr>
            <a:lvl3pPr algn="l" rtl="0">
              <a:defRPr sz="1799"/>
            </a:lvl3pPr>
            <a:lvl4pPr algn="l" rtl="0">
              <a:defRPr sz="1600"/>
            </a:lvl4pPr>
            <a:lvl5pPr algn="l" rtl="0">
              <a:defRPr sz="1600"/>
            </a:lvl5pPr>
            <a:lvl6pPr marL="1599720" algn="l" rtl="0">
              <a:defRPr sz="1600"/>
            </a:lvl6pPr>
            <a:lvl7pPr marL="1873958" algn="l" rtl="0">
              <a:defRPr sz="1600"/>
            </a:lvl7pPr>
            <a:lvl8pPr marL="2148195" algn="l" rtl="0">
              <a:defRPr sz="1600"/>
            </a:lvl8pPr>
            <a:lvl9pPr marL="2422433" algn="l" rtl="0">
              <a:defRPr sz="1600"/>
            </a:lvl9pPr>
          </a:lstStyle>
          <a:p>
            <a:pPr lvl="0" rtl="0"/>
            <a:r>
              <a:rPr lang="da-DK"/>
              <a:t>Klik for at redigere teksttypografierne i masteren</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5" name="Pladsholder til dato 4"/>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6" name="Pladsholder til sidefod 5"/>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7" name="Pladsholder til slidenummer 6"/>
          <p:cNvSpPr>
            <a:spLocks noGrp="1"/>
          </p:cNvSpPr>
          <p:nvPr>
            <p:ph type="sldNum" sz="quarter" idx="12"/>
          </p:nvPr>
        </p:nvSpPr>
        <p:spPr/>
        <p:txBody>
          <a:bodyPr rtlCol="0"/>
          <a:lstStyle>
            <a:lvl1pPr algn="r" rtl="0">
              <a:defRPr sz="1100"/>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30054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93813" y="2057400"/>
            <a:ext cx="8458201" cy="2666999"/>
          </a:xfrm>
        </p:spPr>
        <p:txBody>
          <a:bodyPr rtlCol="0" anchor="b">
            <a:normAutofit/>
          </a:bodyPr>
          <a:lstStyle>
            <a:lvl1pPr algn="l" rtl="0">
              <a:defRPr sz="4800" b="0" i="0" cap="none" baseline="0"/>
            </a:lvl1pPr>
          </a:lstStyle>
          <a:p>
            <a:pPr rtl="0"/>
            <a:r>
              <a:rPr lang="da-DK"/>
              <a:t>Klik for at redigere i master</a:t>
            </a:r>
            <a:endParaRPr lang="da-DK" dirty="0"/>
          </a:p>
        </p:txBody>
      </p:sp>
      <p:sp>
        <p:nvSpPr>
          <p:cNvPr id="3" name="Pladsholder til tekst 2"/>
          <p:cNvSpPr>
            <a:spLocks noGrp="1"/>
          </p:cNvSpPr>
          <p:nvPr>
            <p:ph type="body" idx="1"/>
          </p:nvPr>
        </p:nvSpPr>
        <p:spPr>
          <a:xfrm>
            <a:off x="1293813" y="4876800"/>
            <a:ext cx="8458201" cy="1143000"/>
          </a:xfrm>
        </p:spPr>
        <p:txBody>
          <a:bodyPr rtlCol="0" anchor="t">
            <a:normAutofit/>
          </a:bodyPr>
          <a:lstStyle>
            <a:lvl1pPr marL="0" indent="0" algn="l" rtl="0">
              <a:spcBef>
                <a:spcPts val="0"/>
              </a:spcBef>
              <a:buNone/>
              <a:defRPr sz="240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da-DK"/>
              <a:t>Rediger typografien i masterens</a:t>
            </a:r>
          </a:p>
        </p:txBody>
      </p:sp>
      <p:sp>
        <p:nvSpPr>
          <p:cNvPr id="4" name="Pladsholder til dato 3"/>
          <p:cNvSpPr>
            <a:spLocks noGrp="1"/>
          </p:cNvSpPr>
          <p:nvPr>
            <p:ph type="dt" sz="half" idx="10"/>
          </p:nvPr>
        </p:nvSpPr>
        <p:spPr/>
        <p:txBody>
          <a:bodyPr rtlCol="0"/>
          <a:lstStyle>
            <a:lvl1pPr algn="l" rtl="0">
              <a:defRPr sz="1100"/>
            </a:lvl1pPr>
          </a:lstStyle>
          <a:p>
            <a:fld id="{500003FF-DB02-4C04-90B8-2E7AA7544BF9}" type="datetime1">
              <a:rPr lang="da-DK" smtClean="0"/>
              <a:pPr/>
              <a:t>23-04-2026</a:t>
            </a:fld>
            <a:endParaRPr lang="da-DK"/>
          </a:p>
        </p:txBody>
      </p:sp>
      <p:sp>
        <p:nvSpPr>
          <p:cNvPr id="5" name="Pladsholder til sidefod 4"/>
          <p:cNvSpPr>
            <a:spLocks noGrp="1"/>
          </p:cNvSpPr>
          <p:nvPr>
            <p:ph type="ftr" sz="quarter" idx="11"/>
          </p:nvPr>
        </p:nvSpPr>
        <p:spPr/>
        <p:txBody>
          <a:bodyPr rtlCol="0"/>
          <a:lstStyle>
            <a:lvl1pPr algn="ctr" rtl="0">
              <a:defRPr sz="1100"/>
            </a:lvl1pPr>
          </a:lstStyle>
          <a:p>
            <a:endParaRPr lang="da-DK"/>
          </a:p>
        </p:txBody>
      </p:sp>
      <p:sp>
        <p:nvSpPr>
          <p:cNvPr id="6" name="Pladsholder til slidenummer 5"/>
          <p:cNvSpPr>
            <a:spLocks noGrp="1"/>
          </p:cNvSpPr>
          <p:nvPr>
            <p:ph type="sldNum" sz="quarter" idx="12"/>
          </p:nvPr>
        </p:nvSpPr>
        <p:spPr/>
        <p:txBody>
          <a:bodyPr rtlCol="0"/>
          <a:lstStyle>
            <a:lvl1pPr algn="r" rtl="0">
              <a:defRPr sz="1100"/>
            </a:lvl1pPr>
          </a:lstStyle>
          <a:p>
            <a:fld id="{81FEFA0A-2F20-4B60-98C6-5FFDA469AA1C}" type="slidenum">
              <a:rPr lang="da-DK" smtClean="0"/>
              <a:pPr/>
              <a:t>‹nr.›</a:t>
            </a:fld>
            <a:endParaRPr lang="da-DK"/>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algn="l" rtl="0">
              <a:defRPr/>
            </a:lvl1pPr>
          </a:lstStyle>
          <a:p>
            <a:pPr rtl="0"/>
            <a:r>
              <a:rPr lang="da-DK"/>
              <a:t>Klik for at redigere titeltypografien i masteren</a:t>
            </a:r>
            <a:endParaRPr lang="da-DK" dirty="0"/>
          </a:p>
        </p:txBody>
      </p:sp>
      <p:sp>
        <p:nvSpPr>
          <p:cNvPr id="3" name="Pladsholder til tekst 2"/>
          <p:cNvSpPr>
            <a:spLocks noGrp="1"/>
          </p:cNvSpPr>
          <p:nvPr>
            <p:ph type="body" idx="1"/>
          </p:nvPr>
        </p:nvSpPr>
        <p:spPr>
          <a:xfrm>
            <a:off x="1293814" y="1676400"/>
            <a:ext cx="4701142" cy="762001"/>
          </a:xfrm>
        </p:spPr>
        <p:txBody>
          <a:bodyPr rtlCol="0" anchor="ctr">
            <a:noAutofit/>
          </a:bodyPr>
          <a:lstStyle>
            <a:lvl1pPr marL="0" indent="0" algn="l" rtl="0">
              <a:spcBef>
                <a:spcPts val="0"/>
              </a:spcBef>
              <a:buNone/>
              <a:defRPr sz="2399" b="0"/>
            </a:lvl1pPr>
            <a:lvl2pPr marL="457063" indent="0" algn="l" rtl="0">
              <a:buNone/>
              <a:defRPr sz="1999" b="1"/>
            </a:lvl2pPr>
            <a:lvl3pPr marL="914126" indent="0" algn="l" rtl="0">
              <a:buNone/>
              <a:defRPr sz="1799" b="1"/>
            </a:lvl3pPr>
            <a:lvl4pPr marL="1371189" indent="0" algn="l" rtl="0">
              <a:buNone/>
              <a:defRPr sz="1600" b="1"/>
            </a:lvl4pPr>
            <a:lvl5pPr marL="1828251" indent="0" algn="l" rtl="0">
              <a:buNone/>
              <a:defRPr sz="1600" b="1"/>
            </a:lvl5pPr>
            <a:lvl6pPr marL="2285314" indent="0" algn="l" rtl="0">
              <a:buNone/>
              <a:defRPr sz="1600" b="1"/>
            </a:lvl6pPr>
            <a:lvl7pPr marL="2742377" indent="0" algn="l" rtl="0">
              <a:buNone/>
              <a:defRPr sz="1600" b="1"/>
            </a:lvl7pPr>
            <a:lvl8pPr marL="3199440" indent="0" algn="l" rtl="0">
              <a:buNone/>
              <a:defRPr sz="1600" b="1"/>
            </a:lvl8pPr>
            <a:lvl9pPr marL="3656503" indent="0" algn="l" rtl="0">
              <a:buNone/>
              <a:defRPr sz="1600" b="1"/>
            </a:lvl9pPr>
          </a:lstStyle>
          <a:p>
            <a:pPr lvl="0" rtl="0"/>
            <a:r>
              <a:rPr lang="da-DK"/>
              <a:t>Klik for at redigere teksttypografierne i masteren</a:t>
            </a:r>
          </a:p>
        </p:txBody>
      </p:sp>
      <p:sp>
        <p:nvSpPr>
          <p:cNvPr id="4" name="Pladsholder til indhold 3"/>
          <p:cNvSpPr>
            <a:spLocks noGrp="1"/>
          </p:cNvSpPr>
          <p:nvPr>
            <p:ph sz="half" idx="2"/>
          </p:nvPr>
        </p:nvSpPr>
        <p:spPr>
          <a:xfrm>
            <a:off x="1293814" y="2516459"/>
            <a:ext cx="4701142" cy="3655743"/>
          </a:xfrm>
        </p:spPr>
        <p:txBody>
          <a:bodyPr rtlCol="0"/>
          <a:lstStyle>
            <a:lvl1pPr algn="l" rtl="0">
              <a:defRPr sz="2199"/>
            </a:lvl1pPr>
            <a:lvl2pPr algn="l" rtl="0">
              <a:defRPr sz="1999"/>
            </a:lvl2pPr>
            <a:lvl3pPr algn="l" rtl="0">
              <a:defRPr sz="1799"/>
            </a:lvl3pPr>
            <a:lvl4pPr algn="l" rtl="0">
              <a:defRPr sz="1600"/>
            </a:lvl4pPr>
            <a:lvl5pPr algn="l" rtl="0">
              <a:defRPr sz="1600"/>
            </a:lvl5pPr>
            <a:lvl6pPr marL="1599720" algn="l" rtl="0">
              <a:defRPr sz="1600"/>
            </a:lvl6pPr>
            <a:lvl7pPr marL="1873958" algn="l" rtl="0">
              <a:defRPr sz="1600"/>
            </a:lvl7pPr>
            <a:lvl8pPr marL="2148195" algn="l" rtl="0">
              <a:defRPr sz="1600"/>
            </a:lvl8pPr>
            <a:lvl9pPr marL="2422433" algn="l" rtl="0">
              <a:defRPr sz="1600"/>
            </a:lvl9pPr>
          </a:lstStyle>
          <a:p>
            <a:pPr lvl="0" rtl="0"/>
            <a:r>
              <a:rPr lang="da-DK"/>
              <a:t>Klik for at redigere teksttypografierne i masteren</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5" name="Pladsholder til tekst 4"/>
          <p:cNvSpPr>
            <a:spLocks noGrp="1"/>
          </p:cNvSpPr>
          <p:nvPr>
            <p:ph type="body" sz="quarter" idx="3"/>
          </p:nvPr>
        </p:nvSpPr>
        <p:spPr>
          <a:xfrm>
            <a:off x="6191754" y="1676400"/>
            <a:ext cx="4703259" cy="762001"/>
          </a:xfrm>
        </p:spPr>
        <p:txBody>
          <a:bodyPr rtlCol="0" anchor="ctr">
            <a:noAutofit/>
          </a:bodyPr>
          <a:lstStyle>
            <a:lvl1pPr marL="0" indent="0" algn="l" rtl="0">
              <a:spcBef>
                <a:spcPts val="0"/>
              </a:spcBef>
              <a:buNone/>
              <a:defRPr sz="2399" b="0"/>
            </a:lvl1pPr>
            <a:lvl2pPr marL="457063" indent="0" algn="l" rtl="0">
              <a:buNone/>
              <a:defRPr sz="1999" b="1"/>
            </a:lvl2pPr>
            <a:lvl3pPr marL="914126" indent="0" algn="l" rtl="0">
              <a:buNone/>
              <a:defRPr sz="1799" b="1"/>
            </a:lvl3pPr>
            <a:lvl4pPr marL="1371189" indent="0" algn="l" rtl="0">
              <a:buNone/>
              <a:defRPr sz="1600" b="1"/>
            </a:lvl4pPr>
            <a:lvl5pPr marL="1828251" indent="0" algn="l" rtl="0">
              <a:buNone/>
              <a:defRPr sz="1600" b="1"/>
            </a:lvl5pPr>
            <a:lvl6pPr marL="2285314" indent="0" algn="l" rtl="0">
              <a:buNone/>
              <a:defRPr sz="1600" b="1"/>
            </a:lvl6pPr>
            <a:lvl7pPr marL="2742377" indent="0" algn="l" rtl="0">
              <a:buNone/>
              <a:defRPr sz="1600" b="1"/>
            </a:lvl7pPr>
            <a:lvl8pPr marL="3199440" indent="0" algn="l" rtl="0">
              <a:buNone/>
              <a:defRPr sz="1600" b="1"/>
            </a:lvl8pPr>
            <a:lvl9pPr marL="3656503" indent="0" algn="l" rtl="0">
              <a:buNone/>
              <a:defRPr sz="1600" b="1"/>
            </a:lvl9pPr>
          </a:lstStyle>
          <a:p>
            <a:pPr lvl="0" rtl="0"/>
            <a:r>
              <a:rPr lang="da-DK"/>
              <a:t>Klik for at redigere teksttypografierne i masteren</a:t>
            </a:r>
          </a:p>
        </p:txBody>
      </p:sp>
      <p:sp>
        <p:nvSpPr>
          <p:cNvPr id="6" name="Pladsholder til indhold 5"/>
          <p:cNvSpPr>
            <a:spLocks noGrp="1"/>
          </p:cNvSpPr>
          <p:nvPr>
            <p:ph sz="quarter" idx="4"/>
          </p:nvPr>
        </p:nvSpPr>
        <p:spPr>
          <a:xfrm>
            <a:off x="6191754" y="2516459"/>
            <a:ext cx="4703259" cy="3655743"/>
          </a:xfrm>
        </p:spPr>
        <p:txBody>
          <a:bodyPr rtlCol="0"/>
          <a:lstStyle>
            <a:lvl1pPr algn="l" rtl="0">
              <a:defRPr sz="2199"/>
            </a:lvl1pPr>
            <a:lvl2pPr algn="l" rtl="0">
              <a:defRPr sz="1999"/>
            </a:lvl2pPr>
            <a:lvl3pPr algn="l" rtl="0">
              <a:defRPr sz="1799"/>
            </a:lvl3pPr>
            <a:lvl4pPr algn="l" rtl="0">
              <a:defRPr sz="1600"/>
            </a:lvl4pPr>
            <a:lvl5pPr algn="l" rtl="0">
              <a:defRPr sz="1600"/>
            </a:lvl5pPr>
            <a:lvl6pPr marL="1599720" algn="l" rtl="0">
              <a:defRPr sz="1600"/>
            </a:lvl6pPr>
            <a:lvl7pPr marL="1873958" algn="l" rtl="0">
              <a:defRPr sz="1600"/>
            </a:lvl7pPr>
            <a:lvl8pPr marL="2148195" algn="l" rtl="0">
              <a:defRPr sz="1600"/>
            </a:lvl8pPr>
            <a:lvl9pPr marL="2422433" algn="l" rtl="0">
              <a:defRPr sz="1600"/>
            </a:lvl9pPr>
          </a:lstStyle>
          <a:p>
            <a:pPr lvl="0" rtl="0"/>
            <a:r>
              <a:rPr lang="da-DK"/>
              <a:t>Klik for at redigere teksttypografierne i masteren</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7" name="Pladsholder til dato 6"/>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8" name="Pladsholder til sidefod 7"/>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9" name="Pladsholder til slidenummer 8"/>
          <p:cNvSpPr>
            <a:spLocks noGrp="1"/>
          </p:cNvSpPr>
          <p:nvPr>
            <p:ph type="sldNum" sz="quarter" idx="12"/>
          </p:nvPr>
        </p:nvSpPr>
        <p:spPr/>
        <p:txBody>
          <a:bodyPr rtlCol="0"/>
          <a:lstStyle>
            <a:lvl1pPr algn="r" rtl="0">
              <a:defRPr sz="1100"/>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1202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a:t>Klik for at redigere titeltypografien i masteren</a:t>
            </a:r>
            <a:endParaRPr lang="da-DK" dirty="0"/>
          </a:p>
        </p:txBody>
      </p:sp>
      <p:sp>
        <p:nvSpPr>
          <p:cNvPr id="3" name="Pladsholder til dato 2"/>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4" name="Pladsholder til sidefod 3"/>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5" name="Pladsholder til slidenummer 4"/>
          <p:cNvSpPr>
            <a:spLocks noGrp="1"/>
          </p:cNvSpPr>
          <p:nvPr>
            <p:ph type="sldNum" sz="quarter" idx="12"/>
          </p:nvPr>
        </p:nvSpPr>
        <p:spPr/>
        <p:txBody>
          <a:bodyPr rtlCol="0"/>
          <a:lstStyle>
            <a:lvl1pPr algn="r" rtl="0">
              <a:defRPr sz="1100"/>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198073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3" name="Pladsholder til sidefod 2"/>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4" name="Pladsholder til slidenummer 3"/>
          <p:cNvSpPr>
            <a:spLocks noGrp="1"/>
          </p:cNvSpPr>
          <p:nvPr>
            <p:ph type="sldNum" sz="quarter" idx="12"/>
          </p:nvPr>
        </p:nvSpPr>
        <p:spPr/>
        <p:txBody>
          <a:bodyPr rtlCol="0"/>
          <a:lstStyle>
            <a:lvl1pPr algn="r" rtl="0">
              <a:defRPr sz="1100"/>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117463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7770811" y="1676400"/>
            <a:ext cx="3810000" cy="2438400"/>
          </a:xfrm>
        </p:spPr>
        <p:txBody>
          <a:bodyPr rtlCol="0" anchor="b">
            <a:normAutofit/>
          </a:bodyPr>
          <a:lstStyle>
            <a:lvl1pPr algn="l" rtl="0">
              <a:defRPr sz="3199" b="0"/>
            </a:lvl1pPr>
          </a:lstStyle>
          <a:p>
            <a:pPr rtl="0"/>
            <a:r>
              <a:rPr lang="da-DK"/>
              <a:t>Klik for at redigere titeltypografien i masteren</a:t>
            </a:r>
            <a:endParaRPr lang="da-DK" dirty="0"/>
          </a:p>
        </p:txBody>
      </p:sp>
      <p:sp>
        <p:nvSpPr>
          <p:cNvPr id="3" name="Pladsholder til indhold 2"/>
          <p:cNvSpPr>
            <a:spLocks noGrp="1"/>
          </p:cNvSpPr>
          <p:nvPr>
            <p:ph idx="1"/>
          </p:nvPr>
        </p:nvSpPr>
        <p:spPr>
          <a:xfrm>
            <a:off x="1293813" y="685800"/>
            <a:ext cx="6172200" cy="5486400"/>
          </a:xfrm>
        </p:spPr>
        <p:txBody>
          <a:bodyPr rtlCol="0">
            <a:normAutofit/>
          </a:bodyPr>
          <a:lstStyle>
            <a:lvl1pPr algn="l" rtl="0">
              <a:defRPr sz="2399"/>
            </a:lvl1pPr>
            <a:lvl2pPr algn="l" rtl="0">
              <a:defRPr sz="1999"/>
            </a:lvl2pPr>
            <a:lvl3pPr algn="l" rtl="0">
              <a:defRPr sz="1799"/>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a-DK"/>
              <a:t>Klik for at redigere teksttypografierne i masteren</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4" name="Pladsholder til tekst 3"/>
          <p:cNvSpPr>
            <a:spLocks noGrp="1"/>
          </p:cNvSpPr>
          <p:nvPr>
            <p:ph type="body" sz="half" idx="2"/>
          </p:nvPr>
        </p:nvSpPr>
        <p:spPr>
          <a:xfrm>
            <a:off x="7770811" y="4191000"/>
            <a:ext cx="3810000" cy="1524000"/>
          </a:xfrm>
        </p:spPr>
        <p:txBody>
          <a:bodyPr rtlCol="0">
            <a:normAutofit/>
          </a:bodyPr>
          <a:lstStyle>
            <a:lvl1pPr marL="0" indent="0" algn="l" rtl="0">
              <a:buNone/>
              <a:defRPr sz="1799"/>
            </a:lvl1pPr>
            <a:lvl2pPr marL="457063" indent="0" algn="l" rtl="0">
              <a:buNone/>
              <a:defRPr sz="1200"/>
            </a:lvl2pPr>
            <a:lvl3pPr marL="914126" indent="0" algn="l" rtl="0">
              <a:buNone/>
              <a:defRPr sz="1000"/>
            </a:lvl3pPr>
            <a:lvl4pPr marL="1371189" indent="0" algn="l" rtl="0">
              <a:buNone/>
              <a:defRPr sz="900"/>
            </a:lvl4pPr>
            <a:lvl5pPr marL="1828251" indent="0" algn="l" rtl="0">
              <a:buNone/>
              <a:defRPr sz="900"/>
            </a:lvl5pPr>
            <a:lvl6pPr marL="2285314" indent="0" algn="l" rtl="0">
              <a:buNone/>
              <a:defRPr sz="900"/>
            </a:lvl6pPr>
            <a:lvl7pPr marL="2742377" indent="0" algn="l" rtl="0">
              <a:buNone/>
              <a:defRPr sz="900"/>
            </a:lvl7pPr>
            <a:lvl8pPr marL="3199440" indent="0" algn="l" rtl="0">
              <a:buNone/>
              <a:defRPr sz="900"/>
            </a:lvl8pPr>
            <a:lvl9pPr marL="3656503" indent="0" algn="l" rtl="0">
              <a:buNone/>
              <a:defRPr sz="900"/>
            </a:lvl9pPr>
          </a:lstStyle>
          <a:p>
            <a:pPr lvl="0" rtl="0"/>
            <a:r>
              <a:rPr lang="da-DK"/>
              <a:t>Klik for at redigere teksttypografierne i masteren</a:t>
            </a:r>
          </a:p>
        </p:txBody>
      </p:sp>
      <p:sp>
        <p:nvSpPr>
          <p:cNvPr id="5" name="Pladsholder til dato 4"/>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6" name="Pladsholder til sidefod 5"/>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7" name="Pladsholder til slidenummer 6"/>
          <p:cNvSpPr>
            <a:spLocks noGrp="1"/>
          </p:cNvSpPr>
          <p:nvPr>
            <p:ph type="sldNum" sz="quarter" idx="12"/>
          </p:nvPr>
        </p:nvSpPr>
        <p:spPr/>
        <p:txBody>
          <a:bodyPr rtlCol="0"/>
          <a:lstStyle>
            <a:lvl1pPr algn="r" rtl="0">
              <a:defRPr sz="1100"/>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72612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7770812" y="1676400"/>
            <a:ext cx="3810000" cy="2438400"/>
          </a:xfrm>
        </p:spPr>
        <p:txBody>
          <a:bodyPr rtlCol="0" anchor="b">
            <a:noAutofit/>
          </a:bodyPr>
          <a:lstStyle>
            <a:lvl1pPr algn="l" rtl="0">
              <a:defRPr sz="3199" b="0"/>
            </a:lvl1pPr>
          </a:lstStyle>
          <a:p>
            <a:pPr rtl="0"/>
            <a:r>
              <a:rPr lang="da-DK"/>
              <a:t>Klik for at redigere titeltypografien i masteren</a:t>
            </a:r>
            <a:endParaRPr lang="da-DK" dirty="0"/>
          </a:p>
        </p:txBody>
      </p:sp>
      <p:sp>
        <p:nvSpPr>
          <p:cNvPr id="3" name="Pladsholder til billede 2" descr="En tom pladsholder til at tilføje et billede. Klik på pladsholderen, og vælg det billede, du vil tilføje."/>
          <p:cNvSpPr>
            <a:spLocks noGrp="1"/>
          </p:cNvSpPr>
          <p:nvPr>
            <p:ph type="pic" idx="1"/>
          </p:nvPr>
        </p:nvSpPr>
        <p:spPr>
          <a:xfrm>
            <a:off x="1522413" y="0"/>
            <a:ext cx="5943601" cy="6858000"/>
          </a:xfrm>
        </p:spPr>
        <p:txBody>
          <a:bodyPr tIns="914400" rtlCol="0">
            <a:normAutofit/>
          </a:bodyPr>
          <a:lstStyle>
            <a:lvl1pPr marL="0" indent="0" algn="ctr" rtl="0">
              <a:buNone/>
              <a:defRPr sz="2399"/>
            </a:lvl1pPr>
            <a:lvl2pPr marL="457063" indent="0" algn="l" rtl="0">
              <a:buNone/>
              <a:defRPr sz="2799"/>
            </a:lvl2pPr>
            <a:lvl3pPr marL="914126" indent="0" algn="l" rtl="0">
              <a:buNone/>
              <a:defRPr sz="2399"/>
            </a:lvl3pPr>
            <a:lvl4pPr marL="1371189" indent="0" algn="l" rtl="0">
              <a:buNone/>
              <a:defRPr sz="1999"/>
            </a:lvl4pPr>
            <a:lvl5pPr marL="1828251" indent="0" algn="l" rtl="0">
              <a:buNone/>
              <a:defRPr sz="1999"/>
            </a:lvl5pPr>
            <a:lvl6pPr marL="2285314" indent="0" algn="l" rtl="0">
              <a:buNone/>
              <a:defRPr sz="1999"/>
            </a:lvl6pPr>
            <a:lvl7pPr marL="2742377" indent="0" algn="l" rtl="0">
              <a:buNone/>
              <a:defRPr sz="1999"/>
            </a:lvl7pPr>
            <a:lvl8pPr marL="3199440" indent="0" algn="l" rtl="0">
              <a:buNone/>
              <a:defRPr sz="1999"/>
            </a:lvl8pPr>
            <a:lvl9pPr marL="3656503" indent="0" algn="l" rtl="0">
              <a:buNone/>
              <a:defRPr sz="1999"/>
            </a:lvl9pPr>
          </a:lstStyle>
          <a:p>
            <a:pPr rtl="0"/>
            <a:r>
              <a:rPr lang="da-DK"/>
              <a:t>Klik på ikonet for at tilføje et billede</a:t>
            </a:r>
          </a:p>
        </p:txBody>
      </p:sp>
      <p:sp>
        <p:nvSpPr>
          <p:cNvPr id="4" name="Pladsholder til tekst 3"/>
          <p:cNvSpPr>
            <a:spLocks noGrp="1"/>
          </p:cNvSpPr>
          <p:nvPr>
            <p:ph type="body" sz="half" idx="2"/>
          </p:nvPr>
        </p:nvSpPr>
        <p:spPr>
          <a:xfrm>
            <a:off x="7770812" y="4191000"/>
            <a:ext cx="3810000" cy="1524000"/>
          </a:xfrm>
        </p:spPr>
        <p:txBody>
          <a:bodyPr rtlCol="0">
            <a:normAutofit/>
          </a:bodyPr>
          <a:lstStyle>
            <a:lvl1pPr marL="0" indent="0" algn="l" rtl="0">
              <a:buNone/>
              <a:defRPr sz="1799"/>
            </a:lvl1pPr>
            <a:lvl2pPr marL="457063" indent="0" algn="l" rtl="0">
              <a:buNone/>
              <a:defRPr sz="1200"/>
            </a:lvl2pPr>
            <a:lvl3pPr marL="914126" indent="0" algn="l" rtl="0">
              <a:buNone/>
              <a:defRPr sz="1000"/>
            </a:lvl3pPr>
            <a:lvl4pPr marL="1371189" indent="0" algn="l" rtl="0">
              <a:buNone/>
              <a:defRPr sz="900"/>
            </a:lvl4pPr>
            <a:lvl5pPr marL="1828251" indent="0" algn="l" rtl="0">
              <a:buNone/>
              <a:defRPr sz="900"/>
            </a:lvl5pPr>
            <a:lvl6pPr marL="2285314" indent="0" algn="l" rtl="0">
              <a:buNone/>
              <a:defRPr sz="900"/>
            </a:lvl6pPr>
            <a:lvl7pPr marL="2742377" indent="0" algn="l" rtl="0">
              <a:buNone/>
              <a:defRPr sz="900"/>
            </a:lvl7pPr>
            <a:lvl8pPr marL="3199440" indent="0" algn="l" rtl="0">
              <a:buNone/>
              <a:defRPr sz="900"/>
            </a:lvl8pPr>
            <a:lvl9pPr marL="3656503" indent="0" algn="l" rtl="0">
              <a:buNone/>
              <a:defRPr sz="900"/>
            </a:lvl9pPr>
          </a:lstStyle>
          <a:p>
            <a:pPr lvl="0" rtl="0"/>
            <a:r>
              <a:rPr lang="da-DK"/>
              <a:t>Klik for at redigere teksttypografierne i masteren</a:t>
            </a:r>
          </a:p>
        </p:txBody>
      </p:sp>
    </p:spTree>
    <p:extLst>
      <p:ext uri="{BB962C8B-B14F-4D97-AF65-F5344CB8AC3E}">
        <p14:creationId xmlns:p14="http://schemas.microsoft.com/office/powerpoint/2010/main" val="203232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a:t>Klik for at redigere titeltypografien i masteren</a:t>
            </a:r>
            <a:endParaRPr lang="da-DK" dirty="0"/>
          </a:p>
        </p:txBody>
      </p:sp>
      <p:sp>
        <p:nvSpPr>
          <p:cNvPr id="3" name="Pladsholder til lodret tekst 2"/>
          <p:cNvSpPr>
            <a:spLocks noGrp="1"/>
          </p:cNvSpPr>
          <p:nvPr>
            <p:ph type="body" orient="vert" idx="1"/>
          </p:nvPr>
        </p:nvSpPr>
        <p:spPr/>
        <p:txBody>
          <a:bodyPr vert="eaVert" rtlCol="0"/>
          <a:lstStyle>
            <a:lvl5pPr algn="l" rtl="0">
              <a:defRPr/>
            </a:lvl5pPr>
            <a:lvl6pPr marL="1599720" algn="l" rtl="0">
              <a:defRPr/>
            </a:lvl6pPr>
            <a:lvl7pPr marL="1873958" algn="l" rtl="0">
              <a:defRPr/>
            </a:lvl7pPr>
            <a:lvl8pPr marL="2148195" algn="l" rtl="0">
              <a:defRPr/>
            </a:lvl8pPr>
            <a:lvl9pPr marL="2422433" algn="l" rtl="0">
              <a:defRPr/>
            </a:lvl9pPr>
          </a:lstStyle>
          <a:p>
            <a:pPr lvl="0" rtl="0"/>
            <a:r>
              <a:rPr lang="da-DK"/>
              <a:t>Klik for at redigere teksttypografierne i masteren</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4" name="Pladsholder til dato 3"/>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5" name="Pladsholder til sidefod 4"/>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6" name="Pladsholder til slidenummer 5"/>
          <p:cNvSpPr>
            <a:spLocks noGrp="1"/>
          </p:cNvSpPr>
          <p:nvPr>
            <p:ph type="sldNum" sz="quarter" idx="12"/>
          </p:nvPr>
        </p:nvSpPr>
        <p:spPr/>
        <p:txBody>
          <a:bodyPr rtlCol="0"/>
          <a:lstStyle>
            <a:lvl1pPr algn="r" rtl="0">
              <a:defRPr sz="1100"/>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106349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9752014" y="381000"/>
            <a:ext cx="1904998" cy="5791200"/>
          </a:xfrm>
        </p:spPr>
        <p:txBody>
          <a:bodyPr vert="eaVert" rtlCol="0"/>
          <a:lstStyle/>
          <a:p>
            <a:pPr rtl="0"/>
            <a:r>
              <a:rPr lang="da-DK"/>
              <a:t>Klik for at redigere titeltypografien i masteren</a:t>
            </a:r>
            <a:endParaRPr lang="da-DK" dirty="0"/>
          </a:p>
        </p:txBody>
      </p:sp>
      <p:sp>
        <p:nvSpPr>
          <p:cNvPr id="3" name="Pladsholder til lodret tekst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da-DK"/>
              <a:t>Klik for at redigere teksttypografierne i masteren</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4" name="Pladsholder til dato 3"/>
          <p:cNvSpPr>
            <a:spLocks noGrp="1"/>
          </p:cNvSpPr>
          <p:nvPr>
            <p:ph type="dt" sz="half" idx="10"/>
          </p:nvPr>
        </p:nvSpPr>
        <p:spPr/>
        <p:txBody>
          <a:bodyPr rtlCol="0"/>
          <a:lstStyle>
            <a:lvl1pPr algn="l" rtl="0">
              <a:defRPr sz="1100"/>
            </a:lvl1pPr>
          </a:lstStyle>
          <a:p>
            <a:r>
              <a:rPr lang="da-DK" sz="1400" spc="-1">
                <a:solidFill>
                  <a:srgbClr val="000000"/>
                </a:solidFill>
                <a:latin typeface="Times New Roman"/>
              </a:rPr>
              <a:t>&lt;dato/klokkeslæt&gt;</a:t>
            </a:r>
          </a:p>
        </p:txBody>
      </p:sp>
      <p:sp>
        <p:nvSpPr>
          <p:cNvPr id="5" name="Pladsholder til sidefod 4"/>
          <p:cNvSpPr>
            <a:spLocks noGrp="1"/>
          </p:cNvSpPr>
          <p:nvPr>
            <p:ph type="ftr" sz="quarter" idx="11"/>
          </p:nvPr>
        </p:nvSpPr>
        <p:spPr/>
        <p:txBody>
          <a:bodyPr rtlCol="0"/>
          <a:lstStyle>
            <a:lvl1pPr algn="ctr" rtl="0">
              <a:defRPr sz="1100"/>
            </a:lvl1pPr>
          </a:lstStyle>
          <a:p>
            <a:pPr>
              <a:tabLst>
                <a:tab pos="0" algn="l"/>
              </a:tabLst>
            </a:pPr>
            <a:r>
              <a:rPr lang="da-DK" sz="1400" spc="-1">
                <a:solidFill>
                  <a:srgbClr val="000000"/>
                </a:solidFill>
                <a:latin typeface="Times New Roman"/>
              </a:rPr>
              <a:t>&lt;sidefod&gt;</a:t>
            </a:r>
          </a:p>
        </p:txBody>
      </p:sp>
      <p:sp>
        <p:nvSpPr>
          <p:cNvPr id="6" name="Pladsholder til slidenummer 5"/>
          <p:cNvSpPr>
            <a:spLocks noGrp="1"/>
          </p:cNvSpPr>
          <p:nvPr>
            <p:ph type="sldNum" sz="quarter" idx="12"/>
          </p:nvPr>
        </p:nvSpPr>
        <p:spPr/>
        <p:txBody>
          <a:bodyPr rtlCol="0"/>
          <a:lstStyle>
            <a:lvl1pPr algn="l" rtl="0">
              <a:defRPr sz="1100"/>
            </a:lvl1pPr>
          </a:lstStyle>
          <a:p>
            <a:pPr algn="r">
              <a:tabLst>
                <a:tab pos="0" algn="l"/>
              </a:tabLst>
            </a:pPr>
            <a:fld id="{B67983FB-C633-41EE-843D-A6D05AF6219D}" type="slidenum">
              <a:rPr lang="en-US" sz="1999" spc="-1" smtClean="0">
                <a:solidFill>
                  <a:srgbClr val="FEFFFF"/>
                </a:solidFill>
                <a:latin typeface="Century Gothic"/>
              </a:rPr>
              <a:pPr algn="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57636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Overskrift og tekst med punktopstill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91114" y="740705"/>
            <a:ext cx="10078495" cy="768085"/>
          </a:xfrm>
          <a:prstGeom prst="rect">
            <a:avLst/>
          </a:prstGeom>
        </p:spPr>
        <p:txBody>
          <a:bodyPr>
            <a:normAutofit/>
          </a:bodyPr>
          <a:lstStyle>
            <a:lvl1pPr marL="0" indent="0">
              <a:tabLst/>
              <a:defRPr sz="3998" b="1" baseline="0"/>
            </a:lvl1pPr>
          </a:lstStyle>
          <a:p>
            <a:r>
              <a:rPr lang="da-DK" dirty="0"/>
              <a:t>Skriv overskrift</a:t>
            </a:r>
          </a:p>
        </p:txBody>
      </p:sp>
      <p:sp>
        <p:nvSpPr>
          <p:cNvPr id="4" name="Pladsholder til indhold 2"/>
          <p:cNvSpPr>
            <a:spLocks noGrp="1"/>
          </p:cNvSpPr>
          <p:nvPr>
            <p:ph idx="11" hasCustomPrompt="1"/>
          </p:nvPr>
        </p:nvSpPr>
        <p:spPr>
          <a:xfrm>
            <a:off x="1391114" y="1700811"/>
            <a:ext cx="10078495" cy="4992555"/>
          </a:xfrm>
          <a:prstGeom prst="rect">
            <a:avLst/>
          </a:prstGeom>
        </p:spPr>
        <p:txBody>
          <a:bodyPr/>
          <a:lstStyle>
            <a:lvl1pPr marL="355377" indent="-355377">
              <a:buClr>
                <a:srgbClr val="3383CC"/>
              </a:buClr>
              <a:buSzPct val="100000"/>
              <a:buFont typeface="Arial" pitchFamily="34" charset="0"/>
              <a:buChar char="•"/>
              <a:defRPr sz="2665">
                <a:latin typeface="Tahoma" pitchFamily="34" charset="0"/>
                <a:ea typeface="Tahoma" pitchFamily="34" charset="0"/>
                <a:cs typeface="Tahoma" pitchFamily="34" charset="0"/>
              </a:defRPr>
            </a:lvl1pPr>
            <a:lvl2pPr marL="951904" indent="-368071">
              <a:buClr>
                <a:srgbClr val="0083CC"/>
              </a:buClr>
              <a:buSzPct val="120000"/>
              <a:buFont typeface="Tahoma" pitchFamily="34" charset="0"/>
              <a:buChar char="◦"/>
              <a:defRPr sz="2665">
                <a:latin typeface="Tahoma" pitchFamily="34" charset="0"/>
                <a:ea typeface="Tahoma" pitchFamily="34" charset="0"/>
                <a:cs typeface="Tahoma" pitchFamily="34" charset="0"/>
              </a:defRPr>
            </a:lvl2pPr>
            <a:lvl3pPr marL="1548431" indent="-304610">
              <a:buClr>
                <a:schemeClr val="tx1">
                  <a:lumMod val="50000"/>
                  <a:lumOff val="50000"/>
                </a:schemeClr>
              </a:buClr>
              <a:buFont typeface="Arial" panose="020B0604020202020204" pitchFamily="34" charset="0"/>
              <a:buChar char="•"/>
              <a:defRPr sz="2265">
                <a:latin typeface="Tahoma" pitchFamily="34" charset="0"/>
                <a:ea typeface="Tahoma" pitchFamily="34" charset="0"/>
                <a:cs typeface="Tahoma" pitchFamily="34" charset="0"/>
              </a:defRPr>
            </a:lvl3pPr>
            <a:lvl4pPr marL="2157651" indent="-368071">
              <a:buClr>
                <a:schemeClr val="tx1">
                  <a:lumMod val="50000"/>
                  <a:lumOff val="50000"/>
                </a:schemeClr>
              </a:buClr>
              <a:buSzPct val="120000"/>
              <a:buFont typeface="Tahoma" pitchFamily="34" charset="0"/>
              <a:buChar char="◦"/>
              <a:defRPr sz="2265">
                <a:latin typeface="Tahoma" pitchFamily="34" charset="0"/>
                <a:ea typeface="Tahoma" pitchFamily="34" charset="0"/>
                <a:cs typeface="Tahoma" pitchFamily="34" charset="0"/>
              </a:defRPr>
            </a:lvl4pPr>
            <a:lvl5pPr>
              <a:buFont typeface="Courier New" pitchFamily="49" charset="0"/>
              <a:buChar char="o"/>
              <a:defRPr sz="3198">
                <a:latin typeface="Tahoma" pitchFamily="34" charset="0"/>
                <a:ea typeface="Tahoma" pitchFamily="34" charset="0"/>
                <a:cs typeface="Tahoma" pitchFamily="34" charset="0"/>
              </a:defRPr>
            </a:lvl5pPr>
          </a:lstStyle>
          <a:p>
            <a:pPr lvl="0"/>
            <a:r>
              <a:rPr lang="da-DK" dirty="0"/>
              <a:t>Tekst</a:t>
            </a:r>
          </a:p>
          <a:p>
            <a:pPr lvl="1"/>
            <a:r>
              <a:rPr lang="da-DK" dirty="0"/>
              <a:t>Andet niveau</a:t>
            </a:r>
          </a:p>
          <a:p>
            <a:pPr lvl="2"/>
            <a:r>
              <a:rPr lang="da-DK" dirty="0"/>
              <a:t>Tredje niveau</a:t>
            </a:r>
          </a:p>
          <a:p>
            <a:pPr lvl="3"/>
            <a:r>
              <a:rPr lang="da-DK" dirty="0"/>
              <a:t>Fjerde niveau</a:t>
            </a:r>
          </a:p>
        </p:txBody>
      </p:sp>
    </p:spTree>
    <p:extLst>
      <p:ext uri="{BB962C8B-B14F-4D97-AF65-F5344CB8AC3E}">
        <p14:creationId xmlns:p14="http://schemas.microsoft.com/office/powerpoint/2010/main" val="1526529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2" y="0"/>
            <a:ext cx="12190025" cy="6861600"/>
          </a:xfrm>
        </p:spPr>
        <p:txBody>
          <a:bodyPr tIns="36000" anchor="t" anchorCtr="0"/>
          <a:lstStyle>
            <a:lvl1pPr marL="0" indent="0" algn="ctr">
              <a:buNone/>
              <a:defRPr sz="1600"/>
            </a:lvl1pPr>
          </a:lstStyle>
          <a:p>
            <a:r>
              <a:rPr lang="da-DK" noProof="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33">
                <a:noFill/>
              </a:defRPr>
            </a:lvl1pPr>
          </a:lstStyle>
          <a:p>
            <a:r>
              <a:rPr lang="da-DK" sz="1400" spc="-1">
                <a:solidFill>
                  <a:srgbClr val="000000"/>
                </a:solidFill>
                <a:latin typeface="Times New Roman"/>
              </a:rPr>
              <a:t>&lt;dato/klokkeslæt&gt;</a:t>
            </a:r>
          </a:p>
        </p:txBody>
      </p:sp>
      <p:sp>
        <p:nvSpPr>
          <p:cNvPr id="10" name="FLD_PresentationTitle"/>
          <p:cNvSpPr>
            <a:spLocks noGrp="1"/>
          </p:cNvSpPr>
          <p:nvPr>
            <p:ph type="ftr" sz="quarter" idx="11"/>
          </p:nvPr>
        </p:nvSpPr>
        <p:spPr>
          <a:xfrm>
            <a:off x="0" y="6912000"/>
            <a:ext cx="0" cy="0"/>
          </a:xfrm>
        </p:spPr>
        <p:txBody>
          <a:bodyPr/>
          <a:lstStyle>
            <a:lvl1pPr>
              <a:defRPr sz="133">
                <a:noFill/>
              </a:defRPr>
            </a:lvl1pPr>
          </a:lstStyle>
          <a:p>
            <a:pPr>
              <a:tabLst>
                <a:tab pos="0" algn="l"/>
              </a:tabLst>
            </a:pPr>
            <a:r>
              <a:rPr lang="da-DK" sz="1400" spc="-1">
                <a:solidFill>
                  <a:srgbClr val="000000"/>
                </a:solidFill>
                <a:latin typeface="Times New Roman"/>
              </a:rPr>
              <a:t>&lt;sidefod&gt;</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3545359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Overskrift og tekst uden punktopstillin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 y="0"/>
            <a:ext cx="12188825" cy="6858000"/>
          </a:xfrm>
          <a:prstGeom prst="rect">
            <a:avLst/>
          </a:prstGeom>
          <a:noFill/>
        </p:spPr>
      </p:pic>
      <p:sp>
        <p:nvSpPr>
          <p:cNvPr id="2" name="Titel 1"/>
          <p:cNvSpPr>
            <a:spLocks noGrp="1"/>
          </p:cNvSpPr>
          <p:nvPr>
            <p:ph type="title" hasCustomPrompt="1"/>
          </p:nvPr>
        </p:nvSpPr>
        <p:spPr>
          <a:xfrm>
            <a:off x="1103712" y="624002"/>
            <a:ext cx="10078495" cy="768085"/>
          </a:xfrm>
          <a:prstGeom prst="rect">
            <a:avLst/>
          </a:prstGeom>
        </p:spPr>
        <p:txBody>
          <a:bodyPr lIns="0" tIns="0" rIns="0" bIns="0">
            <a:normAutofit/>
          </a:bodyPr>
          <a:lstStyle>
            <a:lvl1pPr marL="0" indent="0">
              <a:tabLst/>
              <a:defRPr sz="3997" b="1" baseline="0">
                <a:solidFill>
                  <a:schemeClr val="bg1"/>
                </a:solidFill>
              </a:defRPr>
            </a:lvl1pPr>
          </a:lstStyle>
          <a:p>
            <a:r>
              <a:rPr lang="da-DK" dirty="0"/>
              <a:t>Tak</a:t>
            </a:r>
          </a:p>
        </p:txBody>
      </p:sp>
      <p:sp>
        <p:nvSpPr>
          <p:cNvPr id="4" name="Pladsholder til indhold 2"/>
          <p:cNvSpPr>
            <a:spLocks noGrp="1"/>
          </p:cNvSpPr>
          <p:nvPr>
            <p:ph idx="11" hasCustomPrompt="1"/>
          </p:nvPr>
        </p:nvSpPr>
        <p:spPr>
          <a:xfrm>
            <a:off x="1103712" y="1584000"/>
            <a:ext cx="10078495" cy="3456000"/>
          </a:xfrm>
          <a:prstGeom prst="rect">
            <a:avLst/>
          </a:prstGeom>
        </p:spPr>
        <p:txBody>
          <a:bodyPr lIns="0" tIns="0" rIns="0" bIns="0"/>
          <a:lstStyle>
            <a:lvl1pPr marL="0" indent="0">
              <a:buClr>
                <a:srgbClr val="3383CC"/>
              </a:buClr>
              <a:buSzPct val="100000"/>
              <a:buFontTx/>
              <a:buNone/>
              <a:defRPr sz="2664">
                <a:solidFill>
                  <a:schemeClr val="bg1"/>
                </a:solidFill>
                <a:latin typeface="Tahoma" pitchFamily="34" charset="0"/>
                <a:ea typeface="Tahoma" pitchFamily="34" charset="0"/>
                <a:cs typeface="Tahoma" pitchFamily="34" charset="0"/>
              </a:defRPr>
            </a:lvl1pPr>
            <a:lvl2pPr marL="951690" indent="-367988">
              <a:buClr>
                <a:srgbClr val="0083CC"/>
              </a:buClr>
              <a:buSzPct val="120000"/>
              <a:buFont typeface="Tahoma" pitchFamily="34" charset="0"/>
              <a:buNone/>
              <a:defRPr sz="2664">
                <a:latin typeface="Tahoma" pitchFamily="34" charset="0"/>
                <a:ea typeface="Tahoma" pitchFamily="34" charset="0"/>
                <a:cs typeface="Tahoma" pitchFamily="34" charset="0"/>
              </a:defRPr>
            </a:lvl2pPr>
            <a:lvl3pPr marL="1548083" indent="-304542">
              <a:buClr>
                <a:schemeClr val="tx1">
                  <a:lumMod val="50000"/>
                  <a:lumOff val="50000"/>
                </a:schemeClr>
              </a:buClr>
              <a:buFont typeface="Arial" panose="020B0604020202020204" pitchFamily="34" charset="0"/>
              <a:buChar char="•"/>
              <a:defRPr sz="2264">
                <a:latin typeface="Tahoma" pitchFamily="34" charset="0"/>
                <a:ea typeface="Tahoma" pitchFamily="34" charset="0"/>
                <a:cs typeface="Tahoma" pitchFamily="34" charset="0"/>
              </a:defRPr>
            </a:lvl3pPr>
            <a:lvl4pPr marL="2157165" indent="-367988">
              <a:buClr>
                <a:schemeClr val="tx1">
                  <a:lumMod val="50000"/>
                  <a:lumOff val="50000"/>
                </a:schemeClr>
              </a:buClr>
              <a:buSzPct val="120000"/>
              <a:buFont typeface="Tahoma" pitchFamily="34" charset="0"/>
              <a:buChar char="◦"/>
              <a:defRPr sz="2264">
                <a:latin typeface="Tahoma" pitchFamily="34" charset="0"/>
                <a:ea typeface="Tahoma" pitchFamily="34" charset="0"/>
                <a:cs typeface="Tahoma" pitchFamily="34" charset="0"/>
              </a:defRPr>
            </a:lvl4pPr>
            <a:lvl5pPr>
              <a:buFont typeface="Courier New" pitchFamily="49" charset="0"/>
              <a:buChar char="o"/>
              <a:defRPr sz="3197">
                <a:latin typeface="Tahoma" pitchFamily="34" charset="0"/>
                <a:ea typeface="Tahoma" pitchFamily="34" charset="0"/>
                <a:cs typeface="Tahoma" pitchFamily="34" charset="0"/>
              </a:defRPr>
            </a:lvl5pPr>
          </a:lstStyle>
          <a:p>
            <a:pPr lvl="0"/>
            <a:r>
              <a:rPr lang="da-DK" dirty="0"/>
              <a:t>Tekst</a:t>
            </a:r>
          </a:p>
        </p:txBody>
      </p:sp>
    </p:spTree>
    <p:extLst>
      <p:ext uri="{BB962C8B-B14F-4D97-AF65-F5344CB8AC3E}">
        <p14:creationId xmlns:p14="http://schemas.microsoft.com/office/powerpoint/2010/main" val="254929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a:t>Klik for at redigere i master</a:t>
            </a:r>
            <a:endParaRPr lang="da-DK" dirty="0"/>
          </a:p>
        </p:txBody>
      </p:sp>
      <p:sp>
        <p:nvSpPr>
          <p:cNvPr id="3" name="Pladsholder til indhold 2"/>
          <p:cNvSpPr>
            <a:spLocks noGrp="1"/>
          </p:cNvSpPr>
          <p:nvPr>
            <p:ph sz="half" idx="1"/>
          </p:nvPr>
        </p:nvSpPr>
        <p:spPr>
          <a:xfrm>
            <a:off x="1293812" y="1676400"/>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da-DK"/>
              <a:t>Rediger typografien i masterens</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4" name="Pladsholder til indhold 3"/>
          <p:cNvSpPr>
            <a:spLocks noGrp="1"/>
          </p:cNvSpPr>
          <p:nvPr>
            <p:ph sz="half" idx="2"/>
          </p:nvPr>
        </p:nvSpPr>
        <p:spPr>
          <a:xfrm>
            <a:off x="6202035" y="1676401"/>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da-DK"/>
              <a:t>Rediger typografien i masterens</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5" name="Pladsholder til dato 4"/>
          <p:cNvSpPr>
            <a:spLocks noGrp="1"/>
          </p:cNvSpPr>
          <p:nvPr>
            <p:ph type="dt" sz="half" idx="10"/>
          </p:nvPr>
        </p:nvSpPr>
        <p:spPr/>
        <p:txBody>
          <a:bodyPr rtlCol="0"/>
          <a:lstStyle>
            <a:lvl1pPr algn="l" rtl="0">
              <a:defRPr sz="1100"/>
            </a:lvl1pPr>
          </a:lstStyle>
          <a:p>
            <a:fld id="{207405D4-30E0-481D-BEDB-624814157691}" type="datetime1">
              <a:rPr lang="da-DK" smtClean="0"/>
              <a:pPr/>
              <a:t>23-04-2026</a:t>
            </a:fld>
            <a:endParaRPr lang="da-DK"/>
          </a:p>
        </p:txBody>
      </p:sp>
      <p:sp>
        <p:nvSpPr>
          <p:cNvPr id="6" name="Pladsholder til sidefod 5"/>
          <p:cNvSpPr>
            <a:spLocks noGrp="1"/>
          </p:cNvSpPr>
          <p:nvPr>
            <p:ph type="ftr" sz="quarter" idx="11"/>
          </p:nvPr>
        </p:nvSpPr>
        <p:spPr/>
        <p:txBody>
          <a:bodyPr rtlCol="0"/>
          <a:lstStyle>
            <a:lvl1pPr algn="ctr" rtl="0">
              <a:defRPr sz="1100"/>
            </a:lvl1pPr>
          </a:lstStyle>
          <a:p>
            <a:endParaRPr lang="da-DK"/>
          </a:p>
        </p:txBody>
      </p:sp>
      <p:sp>
        <p:nvSpPr>
          <p:cNvPr id="7" name="Pladsholder til slidenummer 6"/>
          <p:cNvSpPr>
            <a:spLocks noGrp="1"/>
          </p:cNvSpPr>
          <p:nvPr>
            <p:ph type="sldNum" sz="quarter" idx="12"/>
          </p:nvPr>
        </p:nvSpPr>
        <p:spPr/>
        <p:txBody>
          <a:bodyPr rtlCol="0"/>
          <a:lstStyle>
            <a:lvl1pPr algn="r" rtl="0">
              <a:defRPr sz="1100"/>
            </a:lvl1pPr>
          </a:lstStyle>
          <a:p>
            <a:fld id="{81FEFA0A-2F20-4B60-98C6-5FFDA469AA1C}" type="slidenum">
              <a:rPr lang="da-DK" smtClean="0"/>
              <a:pPr/>
              <a:t>‹nr.›</a:t>
            </a:fld>
            <a:endParaRPr lang="da-DK"/>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0" name="PlaceHolder 1"/>
          <p:cNvSpPr>
            <a:spLocks noGrp="1"/>
          </p:cNvSpPr>
          <p:nvPr>
            <p:ph type="title"/>
          </p:nvPr>
        </p:nvSpPr>
        <p:spPr>
          <a:xfrm>
            <a:off x="609321" y="273600"/>
            <a:ext cx="10969583" cy="1144800"/>
          </a:xfrm>
          <a:prstGeom prst="rect">
            <a:avLst/>
          </a:prstGeom>
          <a:noFill/>
          <a:ln w="0">
            <a:noFill/>
          </a:ln>
        </p:spPr>
        <p:txBody>
          <a:bodyPr lIns="0" tIns="0" rIns="0" bIns="0" anchor="ctr">
            <a:noAutofit/>
          </a:bodyPr>
          <a:lstStyle>
            <a:lvl1pPr indent="0" algn="ctr">
              <a:buNone/>
              <a:defRPr/>
            </a:lvl1pPr>
          </a:lstStyle>
          <a:p>
            <a:pPr indent="0" algn="ctr">
              <a:buNone/>
            </a:pPr>
            <a:endParaRPr lang="da-DK" sz="4399" b="0" strike="noStrike" spc="-1">
              <a:solidFill>
                <a:srgbClr val="000000"/>
              </a:solidFill>
              <a:latin typeface="Arial"/>
            </a:endParaRPr>
          </a:p>
        </p:txBody>
      </p:sp>
      <p:sp>
        <p:nvSpPr>
          <p:cNvPr id="171" name="PlaceHolder 2"/>
          <p:cNvSpPr>
            <a:spLocks noGrp="1"/>
          </p:cNvSpPr>
          <p:nvPr>
            <p:ph type="subTitle"/>
          </p:nvPr>
        </p:nvSpPr>
        <p:spPr>
          <a:xfrm>
            <a:off x="609321" y="1604520"/>
            <a:ext cx="10969583" cy="3977280"/>
          </a:xfrm>
          <a:prstGeom prst="rect">
            <a:avLst/>
          </a:prstGeom>
          <a:noFill/>
          <a:ln w="0">
            <a:noFill/>
          </a:ln>
        </p:spPr>
        <p:txBody>
          <a:bodyPr lIns="0" tIns="0" rIns="0" bIns="0" anchor="ctr">
            <a:noAutofit/>
          </a:bodyPr>
          <a:lstStyle>
            <a:lvl1pPr indent="0" algn="ctr">
              <a:buNone/>
              <a:defRPr/>
            </a:lvl1pPr>
          </a:lstStyle>
          <a:p>
            <a:pPr indent="0" algn="ctr">
              <a:buNone/>
            </a:pPr>
            <a:endParaRPr lang="da-DK" sz="3199"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D4B3CF98-5606-45BD-8246-DF54705BFA17}" type="slidenum">
              <a:t>‹nr.›</a:t>
            </a:fld>
            <a:endParaRPr/>
          </a:p>
        </p:txBody>
      </p:sp>
      <p:sp>
        <p:nvSpPr>
          <p:cNvPr id="6" name="PlaceHolder 5"/>
          <p:cNvSpPr>
            <a:spLocks noGrp="1"/>
          </p:cNvSpPr>
          <p:nvPr>
            <p:ph type="dt" idx="9"/>
          </p:nvPr>
        </p:nvSpPr>
        <p:spPr/>
        <p:txBody>
          <a:bodyPr/>
          <a:lstStyle/>
          <a:p>
            <a:endParaRPr/>
          </a:p>
        </p:txBody>
      </p:sp>
    </p:spTree>
    <p:extLst>
      <p:ext uri="{BB962C8B-B14F-4D97-AF65-F5344CB8AC3E}">
        <p14:creationId xmlns:p14="http://schemas.microsoft.com/office/powerpoint/2010/main" val="191155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algn="l" rtl="0">
              <a:defRPr/>
            </a:lvl1pPr>
          </a:lstStyle>
          <a:p>
            <a:pPr rtl="0"/>
            <a:r>
              <a:rPr lang="da-DK"/>
              <a:t>Klik for at redigere i master</a:t>
            </a:r>
            <a:endParaRPr lang="da-DK" dirty="0"/>
          </a:p>
        </p:txBody>
      </p:sp>
      <p:sp>
        <p:nvSpPr>
          <p:cNvPr id="3" name="Pladsholder til tekst 2"/>
          <p:cNvSpPr>
            <a:spLocks noGrp="1"/>
          </p:cNvSpPr>
          <p:nvPr>
            <p:ph type="body" idx="1"/>
          </p:nvPr>
        </p:nvSpPr>
        <p:spPr>
          <a:xfrm>
            <a:off x="1293813" y="1676399"/>
            <a:ext cx="4701142"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da-DK"/>
              <a:t>Rediger typografien i masterens</a:t>
            </a:r>
          </a:p>
        </p:txBody>
      </p:sp>
      <p:sp>
        <p:nvSpPr>
          <p:cNvPr id="4" name="Pladsholder til indhold 3"/>
          <p:cNvSpPr>
            <a:spLocks noGrp="1"/>
          </p:cNvSpPr>
          <p:nvPr>
            <p:ph sz="half" idx="2"/>
          </p:nvPr>
        </p:nvSpPr>
        <p:spPr>
          <a:xfrm>
            <a:off x="1293813" y="2516457"/>
            <a:ext cx="4701142"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da-DK"/>
              <a:t>Rediger typografien i masterens</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5" name="Pladsholder til tekst 4"/>
          <p:cNvSpPr>
            <a:spLocks noGrp="1"/>
          </p:cNvSpPr>
          <p:nvPr>
            <p:ph type="body" sz="quarter" idx="3"/>
          </p:nvPr>
        </p:nvSpPr>
        <p:spPr>
          <a:xfrm>
            <a:off x="6191754" y="1676399"/>
            <a:ext cx="4703259"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da-DK"/>
              <a:t>Rediger typografien i masterens</a:t>
            </a:r>
          </a:p>
        </p:txBody>
      </p:sp>
      <p:sp>
        <p:nvSpPr>
          <p:cNvPr id="6" name="Pladsholder til indhold 5"/>
          <p:cNvSpPr>
            <a:spLocks noGrp="1"/>
          </p:cNvSpPr>
          <p:nvPr>
            <p:ph sz="quarter" idx="4"/>
          </p:nvPr>
        </p:nvSpPr>
        <p:spPr>
          <a:xfrm>
            <a:off x="6191754" y="2516457"/>
            <a:ext cx="4703259"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da-DK"/>
              <a:t>Rediger typografien i masterens</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7" name="Pladsholder til dato 6"/>
          <p:cNvSpPr>
            <a:spLocks noGrp="1"/>
          </p:cNvSpPr>
          <p:nvPr>
            <p:ph type="dt" sz="half" idx="10"/>
          </p:nvPr>
        </p:nvSpPr>
        <p:spPr/>
        <p:txBody>
          <a:bodyPr rtlCol="0"/>
          <a:lstStyle>
            <a:lvl1pPr algn="l" rtl="0">
              <a:defRPr sz="1100"/>
            </a:lvl1pPr>
          </a:lstStyle>
          <a:p>
            <a:fld id="{5CF7EFED-C6F0-48E3-8FA4-F84E5DF4B18E}" type="datetime1">
              <a:rPr lang="da-DK" smtClean="0"/>
              <a:pPr/>
              <a:t>23-04-2026</a:t>
            </a:fld>
            <a:endParaRPr lang="da-DK"/>
          </a:p>
        </p:txBody>
      </p:sp>
      <p:sp>
        <p:nvSpPr>
          <p:cNvPr id="8" name="Pladsholder til sidefod 7"/>
          <p:cNvSpPr>
            <a:spLocks noGrp="1"/>
          </p:cNvSpPr>
          <p:nvPr>
            <p:ph type="ftr" sz="quarter" idx="11"/>
          </p:nvPr>
        </p:nvSpPr>
        <p:spPr/>
        <p:txBody>
          <a:bodyPr rtlCol="0"/>
          <a:lstStyle>
            <a:lvl1pPr algn="ctr" rtl="0">
              <a:defRPr sz="1100"/>
            </a:lvl1pPr>
          </a:lstStyle>
          <a:p>
            <a:endParaRPr lang="da-DK"/>
          </a:p>
        </p:txBody>
      </p:sp>
      <p:sp>
        <p:nvSpPr>
          <p:cNvPr id="9" name="Pladsholder til slidenummer 8"/>
          <p:cNvSpPr>
            <a:spLocks noGrp="1"/>
          </p:cNvSpPr>
          <p:nvPr>
            <p:ph type="sldNum" sz="quarter" idx="12"/>
          </p:nvPr>
        </p:nvSpPr>
        <p:spPr/>
        <p:txBody>
          <a:bodyPr rtlCol="0"/>
          <a:lstStyle>
            <a:lvl1pPr algn="r" rtl="0">
              <a:defRPr sz="1100"/>
            </a:lvl1pPr>
          </a:lstStyle>
          <a:p>
            <a:fld id="{81FEFA0A-2F20-4B60-98C6-5FFDA469AA1C}" type="slidenum">
              <a:rPr lang="da-DK" smtClean="0"/>
              <a:pPr/>
              <a:t>‹nr.›</a:t>
            </a:fld>
            <a:endParaRPr lang="da-DK"/>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a:t>Klik for at redigere i master</a:t>
            </a:r>
            <a:endParaRPr lang="da-DK" dirty="0"/>
          </a:p>
        </p:txBody>
      </p:sp>
      <p:sp>
        <p:nvSpPr>
          <p:cNvPr id="3" name="Pladsholder til dato 2"/>
          <p:cNvSpPr>
            <a:spLocks noGrp="1"/>
          </p:cNvSpPr>
          <p:nvPr>
            <p:ph type="dt" sz="half" idx="10"/>
          </p:nvPr>
        </p:nvSpPr>
        <p:spPr/>
        <p:txBody>
          <a:bodyPr rtlCol="0"/>
          <a:lstStyle>
            <a:lvl1pPr algn="l" rtl="0">
              <a:defRPr sz="1100"/>
            </a:lvl1pPr>
          </a:lstStyle>
          <a:p>
            <a:fld id="{FDDC7785-D81F-428C-9A68-1314363620FD}" type="datetime1">
              <a:rPr lang="da-DK" smtClean="0"/>
              <a:pPr/>
              <a:t>23-04-2026</a:t>
            </a:fld>
            <a:endParaRPr lang="da-DK"/>
          </a:p>
        </p:txBody>
      </p:sp>
      <p:sp>
        <p:nvSpPr>
          <p:cNvPr id="4" name="Pladsholder til sidefod 3"/>
          <p:cNvSpPr>
            <a:spLocks noGrp="1"/>
          </p:cNvSpPr>
          <p:nvPr>
            <p:ph type="ftr" sz="quarter" idx="11"/>
          </p:nvPr>
        </p:nvSpPr>
        <p:spPr/>
        <p:txBody>
          <a:bodyPr rtlCol="0"/>
          <a:lstStyle>
            <a:lvl1pPr algn="ctr" rtl="0">
              <a:defRPr sz="1100"/>
            </a:lvl1pPr>
          </a:lstStyle>
          <a:p>
            <a:endParaRPr lang="da-DK"/>
          </a:p>
        </p:txBody>
      </p:sp>
      <p:sp>
        <p:nvSpPr>
          <p:cNvPr id="5" name="Pladsholder til slidenummer 4"/>
          <p:cNvSpPr>
            <a:spLocks noGrp="1"/>
          </p:cNvSpPr>
          <p:nvPr>
            <p:ph type="sldNum" sz="quarter" idx="12"/>
          </p:nvPr>
        </p:nvSpPr>
        <p:spPr/>
        <p:txBody>
          <a:bodyPr rtlCol="0"/>
          <a:lstStyle>
            <a:lvl1pPr algn="r" rtl="0">
              <a:defRPr sz="1100"/>
            </a:lvl1pPr>
          </a:lstStyle>
          <a:p>
            <a:fld id="{81FEFA0A-2F20-4B60-98C6-5FFDA469AA1C}" type="slidenum">
              <a:rPr lang="da-DK" smtClean="0"/>
              <a:pPr/>
              <a:t>‹nr.›</a:t>
            </a:fld>
            <a:endParaRPr lang="da-DK"/>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rtlCol="0"/>
          <a:lstStyle>
            <a:lvl1pPr algn="l" rtl="0">
              <a:defRPr sz="1100"/>
            </a:lvl1pPr>
          </a:lstStyle>
          <a:p>
            <a:fld id="{7806D625-04D8-4D53-A8C5-B22CF31CB4CA}" type="datetime1">
              <a:rPr lang="da-DK" smtClean="0"/>
              <a:pPr/>
              <a:t>23-04-2026</a:t>
            </a:fld>
            <a:endParaRPr lang="da-DK"/>
          </a:p>
        </p:txBody>
      </p:sp>
      <p:sp>
        <p:nvSpPr>
          <p:cNvPr id="3" name="Pladsholder til sidefod 2"/>
          <p:cNvSpPr>
            <a:spLocks noGrp="1"/>
          </p:cNvSpPr>
          <p:nvPr>
            <p:ph type="ftr" sz="quarter" idx="11"/>
          </p:nvPr>
        </p:nvSpPr>
        <p:spPr/>
        <p:txBody>
          <a:bodyPr rtlCol="0"/>
          <a:lstStyle>
            <a:lvl1pPr algn="ctr" rtl="0">
              <a:defRPr sz="1100"/>
            </a:lvl1pPr>
          </a:lstStyle>
          <a:p>
            <a:endParaRPr lang="da-DK"/>
          </a:p>
        </p:txBody>
      </p:sp>
      <p:sp>
        <p:nvSpPr>
          <p:cNvPr id="4" name="Pladsholder til slidenummer 3"/>
          <p:cNvSpPr>
            <a:spLocks noGrp="1"/>
          </p:cNvSpPr>
          <p:nvPr>
            <p:ph type="sldNum" sz="quarter" idx="12"/>
          </p:nvPr>
        </p:nvSpPr>
        <p:spPr/>
        <p:txBody>
          <a:bodyPr rtlCol="0"/>
          <a:lstStyle>
            <a:lvl1pPr algn="r" rtl="0">
              <a:defRPr sz="1100"/>
            </a:lvl1pPr>
          </a:lstStyle>
          <a:p>
            <a:fld id="{81FEFA0A-2F20-4B60-98C6-5FFDA469AA1C}" type="slidenum">
              <a:rPr lang="da-DK" smtClean="0"/>
              <a:pPr/>
              <a:t>‹nr.›</a:t>
            </a:fld>
            <a:endParaRPr lang="da-DK"/>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7770811" y="1676400"/>
            <a:ext cx="3810000" cy="2438400"/>
          </a:xfrm>
        </p:spPr>
        <p:txBody>
          <a:bodyPr rtlCol="0" anchor="b">
            <a:normAutofit/>
          </a:bodyPr>
          <a:lstStyle>
            <a:lvl1pPr algn="l" rtl="0">
              <a:defRPr sz="3200" b="0"/>
            </a:lvl1pPr>
          </a:lstStyle>
          <a:p>
            <a:pPr rtl="0"/>
            <a:r>
              <a:rPr lang="da-DK"/>
              <a:t>Klik for at redigere i master</a:t>
            </a:r>
            <a:endParaRPr lang="da-DK" dirty="0"/>
          </a:p>
        </p:txBody>
      </p:sp>
      <p:sp>
        <p:nvSpPr>
          <p:cNvPr id="3" name="Pladsholder til indhold 2"/>
          <p:cNvSpPr>
            <a:spLocks noGrp="1"/>
          </p:cNvSpPr>
          <p:nvPr>
            <p:ph idx="1"/>
          </p:nvPr>
        </p:nvSpPr>
        <p:spPr>
          <a:xfrm>
            <a:off x="1293813" y="685800"/>
            <a:ext cx="617220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a-DK"/>
              <a:t>Rediger typografien i masterens</a:t>
            </a:r>
          </a:p>
          <a:p>
            <a:pPr lvl="1" rtl="0"/>
            <a:r>
              <a:rPr lang="da-DK"/>
              <a:t>Andet niveau</a:t>
            </a:r>
          </a:p>
          <a:p>
            <a:pPr lvl="2" rtl="0"/>
            <a:r>
              <a:rPr lang="da-DK"/>
              <a:t>Tredje niveau</a:t>
            </a:r>
          </a:p>
          <a:p>
            <a:pPr lvl="3" rtl="0"/>
            <a:r>
              <a:rPr lang="da-DK"/>
              <a:t>Fjerde niveau</a:t>
            </a:r>
          </a:p>
          <a:p>
            <a:pPr lvl="4" rtl="0"/>
            <a:r>
              <a:rPr lang="da-DK"/>
              <a:t>Femte niveau</a:t>
            </a:r>
            <a:endParaRPr lang="da-DK" dirty="0"/>
          </a:p>
        </p:txBody>
      </p:sp>
      <p:sp>
        <p:nvSpPr>
          <p:cNvPr id="4" name="Pladsholder til tekst 3"/>
          <p:cNvSpPr>
            <a:spLocks noGrp="1"/>
          </p:cNvSpPr>
          <p:nvPr>
            <p:ph type="body" sz="half" idx="2"/>
          </p:nvPr>
        </p:nvSpPr>
        <p:spPr>
          <a:xfrm>
            <a:off x="7770811"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da-DK"/>
              <a:t>Rediger typografien i masterens</a:t>
            </a:r>
          </a:p>
        </p:txBody>
      </p:sp>
      <p:sp>
        <p:nvSpPr>
          <p:cNvPr id="5" name="Pladsholder til dato 4"/>
          <p:cNvSpPr>
            <a:spLocks noGrp="1"/>
          </p:cNvSpPr>
          <p:nvPr>
            <p:ph type="dt" sz="half" idx="10"/>
          </p:nvPr>
        </p:nvSpPr>
        <p:spPr/>
        <p:txBody>
          <a:bodyPr rtlCol="0"/>
          <a:lstStyle>
            <a:lvl1pPr algn="l" rtl="0">
              <a:defRPr sz="1100"/>
            </a:lvl1pPr>
          </a:lstStyle>
          <a:p>
            <a:fld id="{51CDA58A-1E61-4AA1-8BA3-D3F1432C7915}" type="datetime1">
              <a:rPr lang="da-DK" smtClean="0"/>
              <a:pPr/>
              <a:t>23-04-2026</a:t>
            </a:fld>
            <a:endParaRPr lang="da-DK"/>
          </a:p>
        </p:txBody>
      </p:sp>
      <p:sp>
        <p:nvSpPr>
          <p:cNvPr id="6" name="Pladsholder til sidefod 5"/>
          <p:cNvSpPr>
            <a:spLocks noGrp="1"/>
          </p:cNvSpPr>
          <p:nvPr>
            <p:ph type="ftr" sz="quarter" idx="11"/>
          </p:nvPr>
        </p:nvSpPr>
        <p:spPr/>
        <p:txBody>
          <a:bodyPr rtlCol="0"/>
          <a:lstStyle>
            <a:lvl1pPr algn="ctr" rtl="0">
              <a:defRPr sz="1100"/>
            </a:lvl1pPr>
          </a:lstStyle>
          <a:p>
            <a:endParaRPr lang="da-DK"/>
          </a:p>
        </p:txBody>
      </p:sp>
      <p:sp>
        <p:nvSpPr>
          <p:cNvPr id="7" name="Pladsholder til slidenummer 6"/>
          <p:cNvSpPr>
            <a:spLocks noGrp="1"/>
          </p:cNvSpPr>
          <p:nvPr>
            <p:ph type="sldNum" sz="quarter" idx="12"/>
          </p:nvPr>
        </p:nvSpPr>
        <p:spPr/>
        <p:txBody>
          <a:bodyPr rtlCol="0"/>
          <a:lstStyle>
            <a:lvl1pPr algn="r" rtl="0">
              <a:defRPr sz="1100"/>
            </a:lvl1pPr>
          </a:lstStyle>
          <a:p>
            <a:fld id="{81FEFA0A-2F20-4B60-98C6-5FFDA469AA1C}" type="slidenum">
              <a:rPr lang="da-DK" smtClean="0"/>
              <a:pPr/>
              <a:t>‹nr.›</a:t>
            </a:fld>
            <a:endParaRPr lang="da-DK"/>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7770812" y="1676400"/>
            <a:ext cx="3810000" cy="2438400"/>
          </a:xfrm>
        </p:spPr>
        <p:txBody>
          <a:bodyPr rtlCol="0" anchor="b">
            <a:noAutofit/>
          </a:bodyPr>
          <a:lstStyle>
            <a:lvl1pPr algn="l" rtl="0">
              <a:defRPr sz="3200" b="0"/>
            </a:lvl1pPr>
          </a:lstStyle>
          <a:p>
            <a:pPr rtl="0"/>
            <a:r>
              <a:rPr lang="da-DK"/>
              <a:t>Klik for at redigere i master</a:t>
            </a:r>
            <a:endParaRPr lang="da-DK" dirty="0"/>
          </a:p>
        </p:txBody>
      </p:sp>
      <p:sp>
        <p:nvSpPr>
          <p:cNvPr id="3" name="Pladsholder til billede 2" descr="En tom pladsholder til at tilføje et billede. Klik på pladsholderen, og vælg det billede, du vil tilføje."/>
          <p:cNvSpPr>
            <a:spLocks noGrp="1"/>
          </p:cNvSpPr>
          <p:nvPr>
            <p:ph type="pic" idx="1"/>
          </p:nvPr>
        </p:nvSpPr>
        <p:spPr>
          <a:xfrm>
            <a:off x="1522412" y="0"/>
            <a:ext cx="5943601" cy="6858000"/>
          </a:xfr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da-DK"/>
              <a:t>Klik på ikonet for at tilføje et billede</a:t>
            </a:r>
          </a:p>
        </p:txBody>
      </p:sp>
      <p:sp>
        <p:nvSpPr>
          <p:cNvPr id="4" name="Pladsholder til tekst 3"/>
          <p:cNvSpPr>
            <a:spLocks noGrp="1"/>
          </p:cNvSpPr>
          <p:nvPr>
            <p:ph type="body" sz="half" idx="2"/>
          </p:nvPr>
        </p:nvSpPr>
        <p:spPr>
          <a:xfrm>
            <a:off x="7770812"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da-DK"/>
              <a:t>Rediger typografien i masterens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7" name="Rektangel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2" name="Pladsholder til titel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da-DK" dirty="0"/>
              <a:t>Klik for at redigere teksttypografier i master</a:t>
            </a:r>
          </a:p>
        </p:txBody>
      </p:sp>
      <p:sp>
        <p:nvSpPr>
          <p:cNvPr id="3" name="Pladsholder til tekst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da-DK" dirty="0"/>
              <a:t>Rediger teksttypografier i master</a:t>
            </a:r>
          </a:p>
          <a:p>
            <a:pPr lvl="1" rtl="0"/>
            <a:r>
              <a:rPr lang="da-DK" dirty="0"/>
              <a:t>Andet niveau</a:t>
            </a:r>
          </a:p>
          <a:p>
            <a:pPr lvl="2" rtl="0"/>
            <a:r>
              <a:rPr lang="da-DK" dirty="0"/>
              <a:t>Tredje niveau</a:t>
            </a:r>
          </a:p>
          <a:p>
            <a:pPr lvl="3" rtl="0"/>
            <a:r>
              <a:rPr lang="da-DK" dirty="0"/>
              <a:t>Fjerde niveau</a:t>
            </a:r>
          </a:p>
          <a:p>
            <a:pPr lvl="4" rtl="0"/>
            <a:r>
              <a:rPr lang="da-DK" dirty="0"/>
              <a:t>Femte niveau</a:t>
            </a:r>
          </a:p>
        </p:txBody>
      </p:sp>
      <p:sp>
        <p:nvSpPr>
          <p:cNvPr id="4" name="Pladsholder til dato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fld id="{258304EC-FEC5-4FC0-B23D-6DE3F0E54964}" type="datetime1">
              <a:rPr lang="da-DK" smtClean="0"/>
              <a:pPr/>
              <a:t>23-04-2026</a:t>
            </a:fld>
            <a:endParaRPr lang="da-DK"/>
          </a:p>
        </p:txBody>
      </p:sp>
      <p:sp>
        <p:nvSpPr>
          <p:cNvPr id="5" name="Pladsholder til sidefod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defRPr>
            </a:lvl1pPr>
          </a:lstStyle>
          <a:p>
            <a:pPr rtl="0"/>
            <a:endParaRPr lang="da-DK"/>
          </a:p>
        </p:txBody>
      </p:sp>
      <p:sp>
        <p:nvSpPr>
          <p:cNvPr id="6" name="Pladsholder til slidenumm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rtl="0">
              <a:defRPr sz="1100">
                <a:solidFill>
                  <a:schemeClr val="tx1">
                    <a:lumMod val="90000"/>
                    <a:lumOff val="10000"/>
                  </a:schemeClr>
                </a:solidFill>
              </a:defRPr>
            </a:lvl1pPr>
          </a:lstStyle>
          <a:p>
            <a:fld id="{81FEFA0A-2F20-4B60-98C6-5FFDA469AA1C}" type="slidenum">
              <a:rPr lang="da-DK" smtClean="0"/>
              <a:pPr/>
              <a:t>‹nr.›</a:t>
            </a:fld>
            <a:endParaRPr lang="da-DK"/>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9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00E35178-0830-3F4C-C282-7ECC0176D3FA}"/>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4AC9909-0D9B-9823-4CE6-8719FF678A14}"/>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706B9F5-DF2F-60E8-0D49-2FCDF442260A}"/>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F3BA90-54E7-7349-B049-D182F52F5C3B}" type="datetimeFigureOut">
              <a:rPr lang="da-DK" smtClean="0"/>
              <a:t>23-04-2026</a:t>
            </a:fld>
            <a:endParaRPr lang="da-DK"/>
          </a:p>
        </p:txBody>
      </p:sp>
      <p:sp>
        <p:nvSpPr>
          <p:cNvPr id="5" name="Pladsholder til sidefod 4">
            <a:extLst>
              <a:ext uri="{FF2B5EF4-FFF2-40B4-BE49-F238E27FC236}">
                <a16:creationId xmlns:a16="http://schemas.microsoft.com/office/drawing/2014/main" id="{2D988CFD-D073-B4F7-CE57-15CF9F2341F6}"/>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524735D4-D309-31E9-FA26-762318519FA0}"/>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7E8F4B-668A-AB49-8642-0B6657364CA2}" type="slidenum">
              <a:rPr lang="da-DK" smtClean="0"/>
              <a:t>‹nr.›</a:t>
            </a:fld>
            <a:endParaRPr lang="da-DK"/>
          </a:p>
        </p:txBody>
      </p:sp>
    </p:spTree>
    <p:extLst>
      <p:ext uri="{BB962C8B-B14F-4D97-AF65-F5344CB8AC3E}">
        <p14:creationId xmlns:p14="http://schemas.microsoft.com/office/powerpoint/2010/main" val="9438479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7" name="Rektangel 6"/>
          <p:cNvSpPr/>
          <p:nvPr/>
        </p:nvSpPr>
        <p:spPr>
          <a:xfrm>
            <a:off x="836615"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sz="1799"/>
          </a:p>
        </p:txBody>
      </p:sp>
      <p:sp>
        <p:nvSpPr>
          <p:cNvPr id="2" name="Pladsholder til titel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da-DK" dirty="0"/>
              <a:t>Klik for at redigere teksttypografier i master</a:t>
            </a:r>
          </a:p>
        </p:txBody>
      </p:sp>
      <p:sp>
        <p:nvSpPr>
          <p:cNvPr id="3" name="Pladsholder til tekst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da-DK" dirty="0"/>
              <a:t>Rediger teksttypografier i master</a:t>
            </a:r>
          </a:p>
          <a:p>
            <a:pPr lvl="1" rtl="0"/>
            <a:r>
              <a:rPr lang="da-DK" dirty="0"/>
              <a:t>Andet niveau</a:t>
            </a:r>
          </a:p>
          <a:p>
            <a:pPr lvl="2" rtl="0"/>
            <a:r>
              <a:rPr lang="da-DK" dirty="0"/>
              <a:t>Tredje niveau</a:t>
            </a:r>
          </a:p>
          <a:p>
            <a:pPr lvl="3" rtl="0"/>
            <a:r>
              <a:rPr lang="da-DK" dirty="0"/>
              <a:t>Fjerde niveau</a:t>
            </a:r>
          </a:p>
          <a:p>
            <a:pPr lvl="4" rtl="0"/>
            <a:r>
              <a:rPr lang="da-DK" dirty="0"/>
              <a:t>Femte niveau</a:t>
            </a:r>
          </a:p>
        </p:txBody>
      </p:sp>
      <p:sp>
        <p:nvSpPr>
          <p:cNvPr id="4" name="Pladsholder til dato 3"/>
          <p:cNvSpPr>
            <a:spLocks noGrp="1"/>
          </p:cNvSpPr>
          <p:nvPr>
            <p:ph type="dt" sz="half" idx="2"/>
          </p:nvPr>
        </p:nvSpPr>
        <p:spPr>
          <a:xfrm>
            <a:off x="1271782" y="6356353"/>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r>
              <a:rPr lang="da-DK" sz="1400" spc="-1">
                <a:solidFill>
                  <a:srgbClr val="000000"/>
                </a:solidFill>
                <a:latin typeface="Times New Roman"/>
              </a:rPr>
              <a:t>&lt;dato/klokkeslæt&gt;</a:t>
            </a:r>
          </a:p>
        </p:txBody>
      </p:sp>
      <p:sp>
        <p:nvSpPr>
          <p:cNvPr id="5" name="Pladsholder til sidefod 4"/>
          <p:cNvSpPr>
            <a:spLocks noGrp="1"/>
          </p:cNvSpPr>
          <p:nvPr>
            <p:ph type="ftr" sz="quarter" idx="3"/>
          </p:nvPr>
        </p:nvSpPr>
        <p:spPr>
          <a:xfrm>
            <a:off x="4164516" y="6356353"/>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defRPr>
            </a:lvl1pPr>
          </a:lstStyle>
          <a:p>
            <a:pPr>
              <a:tabLst>
                <a:tab pos="0" algn="l"/>
              </a:tabLst>
            </a:pPr>
            <a:r>
              <a:rPr lang="da-DK" sz="1400" spc="-1">
                <a:solidFill>
                  <a:srgbClr val="000000"/>
                </a:solidFill>
                <a:latin typeface="Times New Roman"/>
              </a:rPr>
              <a:t>&lt;sidefod&gt;</a:t>
            </a:r>
          </a:p>
        </p:txBody>
      </p:sp>
      <p:sp>
        <p:nvSpPr>
          <p:cNvPr id="6" name="Pladsholder til slidenummer 5"/>
          <p:cNvSpPr>
            <a:spLocks noGrp="1"/>
          </p:cNvSpPr>
          <p:nvPr>
            <p:ph type="sldNum" sz="quarter" idx="4"/>
          </p:nvPr>
        </p:nvSpPr>
        <p:spPr>
          <a:xfrm>
            <a:off x="8051226" y="6356353"/>
            <a:ext cx="2844059" cy="365125"/>
          </a:xfrm>
          <a:prstGeom prst="rect">
            <a:avLst/>
          </a:prstGeom>
        </p:spPr>
        <p:txBody>
          <a:bodyPr vert="horz" lIns="91440" tIns="45720" rIns="91440" bIns="45720" rtlCol="0" anchor="ctr"/>
          <a:lstStyle>
            <a:lvl1pPr algn="r" rtl="0">
              <a:defRPr sz="1100">
                <a:solidFill>
                  <a:schemeClr val="tx1">
                    <a:lumMod val="90000"/>
                    <a:lumOff val="10000"/>
                  </a:schemeClr>
                </a:solidFill>
              </a:defRPr>
            </a:lvl1pPr>
          </a:lstStyle>
          <a:p>
            <a:pPr>
              <a:tabLst>
                <a:tab pos="0" algn="l"/>
              </a:tabLst>
            </a:pPr>
            <a:fld id="{B67983FB-C633-41EE-843D-A6D05AF6219D}" type="slidenum">
              <a:rPr lang="en-US" sz="1999" spc="-1" smtClean="0">
                <a:solidFill>
                  <a:srgbClr val="FEFFFF"/>
                </a:solidFill>
                <a:latin typeface="Century Gothic"/>
              </a:rPr>
              <a:pPr>
                <a:tabLst>
                  <a:tab pos="0" algn="l"/>
                </a:tabLst>
              </a:pPr>
              <a:t>‹nr.›</a:t>
            </a:fld>
            <a:endParaRPr lang="da-DK" sz="1999" spc="-1">
              <a:solidFill>
                <a:srgbClr val="000000"/>
              </a:solidFill>
              <a:latin typeface="Times New Roman"/>
            </a:endParaRPr>
          </a:p>
        </p:txBody>
      </p:sp>
    </p:spTree>
    <p:extLst>
      <p:ext uri="{BB962C8B-B14F-4D97-AF65-F5344CB8AC3E}">
        <p14:creationId xmlns:p14="http://schemas.microsoft.com/office/powerpoint/2010/main" val="204782056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3599" kern="1200">
          <a:solidFill>
            <a:schemeClr val="tx1"/>
          </a:solidFill>
          <a:latin typeface="+mj-lt"/>
          <a:ea typeface="+mj-ea"/>
          <a:cs typeface="+mj-cs"/>
        </a:defRPr>
      </a:lvl1pPr>
    </p:titleStyle>
    <p:bodyStyle>
      <a:lvl1pPr marL="223771" indent="-228531" algn="l" defTabSz="914126" rtl="0" eaLnBrk="1" latinLnBrk="0" hangingPunct="1">
        <a:lnSpc>
          <a:spcPct val="90000"/>
        </a:lnSpc>
        <a:spcBef>
          <a:spcPts val="1600"/>
        </a:spcBef>
        <a:buFont typeface="Arial" pitchFamily="34" charset="0"/>
        <a:buChar char="•"/>
        <a:defRPr sz="2399" kern="1200">
          <a:solidFill>
            <a:schemeClr val="tx1"/>
          </a:solidFill>
          <a:latin typeface="+mn-lt"/>
          <a:ea typeface="+mn-ea"/>
          <a:cs typeface="+mn-cs"/>
        </a:defRPr>
      </a:lvl1pPr>
      <a:lvl2pPr marL="502769" indent="-228531" algn="l" defTabSz="914126" rtl="0" eaLnBrk="1" latinLnBrk="0" hangingPunct="1">
        <a:lnSpc>
          <a:spcPct val="90000"/>
        </a:lnSpc>
        <a:spcBef>
          <a:spcPts val="600"/>
        </a:spcBef>
        <a:buFont typeface="Euphemia" pitchFamily="34" charset="0"/>
        <a:buChar char="–"/>
        <a:defRPr sz="1999" kern="1200">
          <a:solidFill>
            <a:schemeClr val="tx1"/>
          </a:solidFill>
          <a:latin typeface="+mn-lt"/>
          <a:ea typeface="+mn-ea"/>
          <a:cs typeface="+mn-cs"/>
        </a:defRPr>
      </a:lvl2pPr>
      <a:lvl3pPr marL="777007" indent="-228531" algn="l" defTabSz="914126" rtl="0" eaLnBrk="1" latinLnBrk="0" hangingPunct="1">
        <a:lnSpc>
          <a:spcPct val="90000"/>
        </a:lnSpc>
        <a:spcBef>
          <a:spcPts val="600"/>
        </a:spcBef>
        <a:buFont typeface="Euphemia" pitchFamily="34" charset="0"/>
        <a:buChar char="–"/>
        <a:defRPr sz="1799" kern="1200">
          <a:solidFill>
            <a:schemeClr val="tx1"/>
          </a:solidFill>
          <a:latin typeface="+mn-lt"/>
          <a:ea typeface="+mn-ea"/>
          <a:cs typeface="+mn-cs"/>
        </a:defRPr>
      </a:lvl3pPr>
      <a:lvl4pPr marL="1051245" indent="-228531" algn="l" defTabSz="914126"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482" indent="-228531" algn="l" defTabSz="914126"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599720" indent="-228531" algn="l" defTabSz="914126"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3958" indent="-228531" algn="l" defTabSz="914126"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195" indent="-228531" algn="l" defTabSz="914126"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2433" indent="-228531" algn="l" defTabSz="914126"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hyperlink" Target="https://www.senfoelger.dk/" TargetMode="External"/><Relationship Id="rId3" Type="http://schemas.openxmlformats.org/officeDocument/2006/relationships/hyperlink" Target="https://www.rehpa.dk/materialer/sygdoms-og-livsmestring-for-udvalgte-generelle-senfolger/" TargetMode="External"/><Relationship Id="rId7" Type="http://schemas.openxmlformats.org/officeDocument/2006/relationships/hyperlink" Target="https://www.cancer.dk/hjaelp-viden/hvis-du-har-kraeft/psykiske-reaktioner/angst/"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https://www.cancer.dk/hjaelp-viden/raadgivning/digitale-samtalegrupper/" TargetMode="External"/><Relationship Id="rId5" Type="http://schemas.openxmlformats.org/officeDocument/2006/relationships/hyperlink" Target="https://www.cancer.dk/nyheder/kraeftoverlevere-faar-hjaelp-til-at-haandtere-frygt-for-tilbagefald" TargetMode="External"/><Relationship Id="rId10" Type="http://schemas.openxmlformats.org/officeDocument/2006/relationships/image" Target="../media/image27.png"/><Relationship Id="rId4" Type="http://schemas.openxmlformats.org/officeDocument/2006/relationships/hyperlink" Target="https://www.sundhed.dk/borger/sygdom-og-behandling/om-sundhedsvaesenet/anbefalede-sundhedsapps/mit-liv---min" TargetMode="External"/><Relationship Id="rId9" Type="http://schemas.openxmlformats.org/officeDocument/2006/relationships/image" Target="../media/image13.png"/></Relationships>
</file>

<file path=ppt/slides/_rels/slide10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rela@frederikshavn.dk" TargetMode="External"/><Relationship Id="rId7" Type="http://schemas.openxmlformats.org/officeDocument/2006/relationships/hyperlink" Target="mailto:vibj@esbjerg.dk" TargetMode="External"/><Relationship Id="rId2" Type="http://schemas.openxmlformats.org/officeDocument/2006/relationships/hyperlink" Target="mailto:gittesoe@rm.dk" TargetMode="External"/><Relationship Id="rId1" Type="http://schemas.openxmlformats.org/officeDocument/2006/relationships/slideLayout" Target="../slideLayouts/slideLayout2.xml"/><Relationship Id="rId6" Type="http://schemas.openxmlformats.org/officeDocument/2006/relationships/hyperlink" Target="mailto:rm9a@kk.dk" TargetMode="External"/><Relationship Id="rId5" Type="http://schemas.openxmlformats.org/officeDocument/2006/relationships/hyperlink" Target="mailto:cbl.sc.as@taarnby.dk" TargetMode="External"/><Relationship Id="rId4" Type="http://schemas.openxmlformats.org/officeDocument/2006/relationships/hyperlink" Target="mailto:irdy@aarhus.d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ncer.dk/hjaelp-viden/det-kan-du-selv-goere/mentale-redskabe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ancer.dk/hjaelp-viden/hvis-du-har-kraeft/psykiske-reaktioner/angs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senfoelger.dk/for-dig-med-senfoelger/om-kraeftsenfoelger/hvad-er-kraeftsenfoelger/"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ehpa.dk/materialer/sygdoms-og-livsmestring-for-udvalgte-generelle-senfolger/" TargetMode="External"/><Relationship Id="rId7" Type="http://schemas.openxmlformats.org/officeDocument/2006/relationships/hyperlink" Target="https://www.senfoelger.d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cancer.dk/hjaelp-viden/hvis-du-har-kraeft/psykiske-reaktioner/angst/" TargetMode="External"/><Relationship Id="rId5" Type="http://schemas.openxmlformats.org/officeDocument/2006/relationships/hyperlink" Target="https://www.cancer.dk/hjaelp-viden/raadgivning/digitale-samtalegrupper/" TargetMode="External"/><Relationship Id="rId4" Type="http://schemas.openxmlformats.org/officeDocument/2006/relationships/hyperlink" Target="https://www.cancer.dk/nyheder/kraeftoverlevere-faar-hjaelp-til-at-haandtere-frygt-for-tilbagefald" TargetMode="External"/><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sundhed.rm.dk/sundhedstilbud/livet-med-og-efter-kraft/folgevirkninger/koncentration-og-hukommelse/"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senfoelger.dk/om-senfoelger/dokumentarfil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www.sundhed.rm.dk/sundhedstilbud/livet-med-og-efter-kraft/folgevirkninger/koncentration-og-hukommels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rm.plan2learn.dk/scorm/Default.aspx?spg=6a952e2c-91d7-4e11-b8f9-cfa775902c19" TargetMode="External"/><Relationship Id="rId5" Type="http://schemas.openxmlformats.org/officeDocument/2006/relationships/hyperlink" Target="https://www.sundhed.rm.dk/globalassets/sundhed-rm-dk/sundhedstilbud/liv-og-kraft/folgevirkninger/koncentration-og-hukommelse/hvad-kan-jeg-selv-gore-redskabsark.pdf" TargetMode="External"/><Relationship Id="rId4" Type="http://schemas.openxmlformats.org/officeDocument/2006/relationships/hyperlink" Target="https://www.sundhed.rm.dk/sundhedstilbud/livet-med-og-efter-kraft/folgevirkninger/koncentration-og-hukommelse/"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www.senfoelger.dk/" TargetMode="External"/><Relationship Id="rId3" Type="http://schemas.openxmlformats.org/officeDocument/2006/relationships/hyperlink" Target="https://www.rehpa.dk/materialer/sygdoms-og-livsmestring-for-udvalgte-generelle-senfolger/" TargetMode="External"/><Relationship Id="rId7" Type="http://schemas.openxmlformats.org/officeDocument/2006/relationships/hyperlink" Target="https://www.cancer.dk/hjaelp-viden/hvis-du-har-kraeft/psykiske-reaktioner/angs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cancer.dk/hjaelp-viden/raadgivning/digitale-samtalegrupper/" TargetMode="External"/><Relationship Id="rId5" Type="http://schemas.openxmlformats.org/officeDocument/2006/relationships/hyperlink" Target="https://www.cancer.dk/nyheder/kraeftoverlevere-faar-hjaelp-til-at-haandtere-frygt-for-tilbagefald" TargetMode="External"/><Relationship Id="rId10" Type="http://schemas.openxmlformats.org/officeDocument/2006/relationships/image" Target="../media/image14.png"/><Relationship Id="rId4" Type="http://schemas.openxmlformats.org/officeDocument/2006/relationships/hyperlink" Target="https://www.sundhed.dk/borger/sygdom-og-behandling/om-sundhedsvaesenet/anbefalede-sundhedsapps/mit-liv---min" TargetMode="Externa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cancer.dk/fagfolk/rehabilitering-og-senfoelger/senfoelgecentre-forskning-i-senfoelger/"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hyperlink" Target="https://www.sundhed.rm.dk/sundhedstilbud/livet-med-og-efter-kraft/folgevirkninger/koncentration-og-hukommelse/" TargetMode="External"/><Relationship Id="rId5" Type="http://schemas.openxmlformats.org/officeDocument/2006/relationships/hyperlink" Target="https://www.senfoelger.dk/" TargetMode="External"/><Relationship Id="rId4" Type="http://schemas.openxmlformats.org/officeDocument/2006/relationships/hyperlink" Target="https://www.cancer.dk/hjaelp-viden/bivirkninger-senfolger/kemohjerne/"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cancer.dk/dyn/resources/File/file/3/3443/1386194249/dagbogsskema.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cancer.dk/fagfolk/rehabilitering-og-senfoelger/videoer-om-senfoelger/"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cancer.dk/hverdag/senfoelger/traethed/"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senfoelger.dk/" TargetMode="External"/><Relationship Id="rId3" Type="http://schemas.openxmlformats.org/officeDocument/2006/relationships/hyperlink" Target="https://www.rehpa.dk/materialer/sygdoms-og-livsmestring-for-udvalgte-generelle-senfolger/" TargetMode="External"/><Relationship Id="rId7" Type="http://schemas.openxmlformats.org/officeDocument/2006/relationships/hyperlink" Target="https://www.cancer.dk/hjaelp-viden/hvis-du-har-kraeft/psykiske-reaktioner/angst/"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cancer.dk/hjaelp-viden/raadgivning/digitale-samtalegrupper/" TargetMode="External"/><Relationship Id="rId5" Type="http://schemas.openxmlformats.org/officeDocument/2006/relationships/hyperlink" Target="https://www.cancer.dk/nyheder/kraeftoverlevere-faar-hjaelp-til-at-haandtere-frygt-for-tilbagefald" TargetMode="External"/><Relationship Id="rId10" Type="http://schemas.openxmlformats.org/officeDocument/2006/relationships/image" Target="../media/image27.png"/><Relationship Id="rId4" Type="http://schemas.openxmlformats.org/officeDocument/2006/relationships/hyperlink" Target="https://www.sundhed.dk/borger/sygdom-og-behandling/om-sundhedsvaesenet/anbefalede-sundhedsapps/mit-liv---min" TargetMode="External"/><Relationship Id="rId9" Type="http://schemas.openxmlformats.org/officeDocument/2006/relationships/image" Target="../media/image1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6.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9.xml"/><Relationship Id="rId1" Type="http://schemas.openxmlformats.org/officeDocument/2006/relationships/slideLayout" Target="../slideLayouts/slideLayout27.xml"/><Relationship Id="rId4" Type="http://schemas.openxmlformats.org/officeDocument/2006/relationships/comments" Target="../comments/commen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comments" Target="../comments/commen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8" Type="http://schemas.openxmlformats.org/officeDocument/2006/relationships/hyperlink" Target="https://www.senfoelger.dk/" TargetMode="External"/><Relationship Id="rId3" Type="http://schemas.openxmlformats.org/officeDocument/2006/relationships/hyperlink" Target="https://www.rehpa.dk/materialer/sygdoms-og-livsmestring-for-udvalgte-generelle-senfolger/" TargetMode="External"/><Relationship Id="rId7" Type="http://schemas.openxmlformats.org/officeDocument/2006/relationships/hyperlink" Target="https://www.cancer.dk/hjaelp-viden/hvis-du-har-kraeft/psykiske-reaktioner/angst/" TargetMode="External"/><Relationship Id="rId2" Type="http://schemas.openxmlformats.org/officeDocument/2006/relationships/notesSlide" Target="../notesSlides/notesSlide67.xml"/><Relationship Id="rId1" Type="http://schemas.openxmlformats.org/officeDocument/2006/relationships/slideLayout" Target="../slideLayouts/slideLayout27.xml"/><Relationship Id="rId6" Type="http://schemas.openxmlformats.org/officeDocument/2006/relationships/hyperlink" Target="https://www.cancer.dk/hjaelp-viden/raadgivning/digitale-samtalegrupper/" TargetMode="External"/><Relationship Id="rId5" Type="http://schemas.openxmlformats.org/officeDocument/2006/relationships/hyperlink" Target="https://www.cancer.dk/nyheder/kraeftoverlevere-faar-hjaelp-til-at-haandtere-frygt-for-tilbagefald" TargetMode="External"/><Relationship Id="rId10" Type="http://schemas.openxmlformats.org/officeDocument/2006/relationships/image" Target="../media/image27.png"/><Relationship Id="rId4" Type="http://schemas.openxmlformats.org/officeDocument/2006/relationships/hyperlink" Target="https://www.sundhed.dk/borger/sygdom-og-behandling/om-sundhedsvaesenet/anbefalede-sundhedsapps/mit-liv---min" TargetMode="External"/><Relationship Id="rId9" Type="http://schemas.openxmlformats.org/officeDocument/2006/relationships/image" Target="../media/image13.png"/></Relationships>
</file>

<file path=ppt/slides/_rels/slide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0A55E-C071-85A6-213F-E65C3CC27EFD}"/>
              </a:ext>
            </a:extLst>
          </p:cNvPr>
          <p:cNvSpPr>
            <a:spLocks noGrp="1"/>
          </p:cNvSpPr>
          <p:nvPr>
            <p:ph type="ctrTitle"/>
          </p:nvPr>
        </p:nvSpPr>
        <p:spPr/>
        <p:txBody>
          <a:bodyPr>
            <a:normAutofit fontScale="90000"/>
          </a:bodyPr>
          <a:lstStyle/>
          <a:p>
            <a:r>
              <a:rPr lang="da-DK" kern="0" dirty="0">
                <a:effectLst/>
                <a:latin typeface="Euphemia" panose="020B0503040102020104" pitchFamily="34" charset="0"/>
                <a:ea typeface="Times New Roman" panose="02020603050405020304" pitchFamily="18" charset="0"/>
                <a:cs typeface="Times New Roman" panose="02020603050405020304" pitchFamily="18" charset="0"/>
              </a:rPr>
              <a:t>Introduktion til undervisningsmateriale til generelle senfølger 2026</a:t>
            </a:r>
            <a:endParaRPr lang="da-DK" dirty="0">
              <a:latin typeface="Euphemia" panose="020B0503040102020104" pitchFamily="34" charset="0"/>
            </a:endParaRPr>
          </a:p>
        </p:txBody>
      </p:sp>
      <p:pic>
        <p:nvPicPr>
          <p:cNvPr id="3" name="Billede 2">
            <a:extLst>
              <a:ext uri="{FF2B5EF4-FFF2-40B4-BE49-F238E27FC236}">
                <a16:creationId xmlns:a16="http://schemas.microsoft.com/office/drawing/2014/main" id="{B854803B-377A-2E60-A4F1-78B51DD1789C}"/>
              </a:ext>
            </a:extLst>
          </p:cNvPr>
          <p:cNvPicPr/>
          <p:nvPr/>
        </p:nvPicPr>
        <p:blipFill>
          <a:blip r:embed="rId3"/>
          <a:stretch/>
        </p:blipFill>
        <p:spPr>
          <a:xfrm>
            <a:off x="10198867" y="5157192"/>
            <a:ext cx="1968093" cy="1700808"/>
          </a:xfrm>
          <a:prstGeom prst="rect">
            <a:avLst/>
          </a:prstGeom>
          <a:ln w="0">
            <a:noFill/>
          </a:ln>
        </p:spPr>
      </p:pic>
    </p:spTree>
    <p:extLst>
      <p:ext uri="{BB962C8B-B14F-4D97-AF65-F5344CB8AC3E}">
        <p14:creationId xmlns:p14="http://schemas.microsoft.com/office/powerpoint/2010/main" val="96106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p:cNvGraphicFramePr>
            <a:graphicFrameLocks noGrp="1"/>
          </p:cNvGraphicFramePr>
          <p:nvPr>
            <p:extLst>
              <p:ext uri="{D42A27DB-BD31-4B8C-83A1-F6EECF244321}">
                <p14:modId xmlns:p14="http://schemas.microsoft.com/office/powerpoint/2010/main" val="543469899"/>
              </p:ext>
            </p:extLst>
          </p:nvPr>
        </p:nvGraphicFramePr>
        <p:xfrm>
          <a:off x="295198" y="303508"/>
          <a:ext cx="11607952" cy="6052845"/>
        </p:xfrm>
        <a:graphic>
          <a:graphicData uri="http://schemas.openxmlformats.org/drawingml/2006/table">
            <a:tbl>
              <a:tblPr firstRow="1" bandRow="1">
                <a:tableStyleId>{5C22544A-7EE6-4342-B048-85BDC9FD1C3A}</a:tableStyleId>
              </a:tblPr>
              <a:tblGrid>
                <a:gridCol w="1943724">
                  <a:extLst>
                    <a:ext uri="{9D8B030D-6E8A-4147-A177-3AD203B41FA5}">
                      <a16:colId xmlns:a16="http://schemas.microsoft.com/office/drawing/2014/main" val="20000"/>
                    </a:ext>
                  </a:extLst>
                </a:gridCol>
                <a:gridCol w="1836603">
                  <a:extLst>
                    <a:ext uri="{9D8B030D-6E8A-4147-A177-3AD203B41FA5}">
                      <a16:colId xmlns:a16="http://schemas.microsoft.com/office/drawing/2014/main" val="20001"/>
                    </a:ext>
                  </a:extLst>
                </a:gridCol>
                <a:gridCol w="5732671">
                  <a:extLst>
                    <a:ext uri="{9D8B030D-6E8A-4147-A177-3AD203B41FA5}">
                      <a16:colId xmlns:a16="http://schemas.microsoft.com/office/drawing/2014/main" val="20002"/>
                    </a:ext>
                  </a:extLst>
                </a:gridCol>
                <a:gridCol w="2094954">
                  <a:extLst>
                    <a:ext uri="{9D8B030D-6E8A-4147-A177-3AD203B41FA5}">
                      <a16:colId xmlns:a16="http://schemas.microsoft.com/office/drawing/2014/main" val="20003"/>
                    </a:ext>
                  </a:extLst>
                </a:gridCol>
              </a:tblGrid>
              <a:tr h="487230">
                <a:tc>
                  <a:txBody>
                    <a:bodyPr/>
                    <a:lstStyle/>
                    <a:p>
                      <a:r>
                        <a:rPr lang="da-DK" sz="1000" dirty="0"/>
                        <a:t>Senfølge</a:t>
                      </a: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Estimeret prævalens</a:t>
                      </a:r>
                      <a:r>
                        <a:rPr lang="da-DK" sz="1000" baseline="0" dirty="0"/>
                        <a:t> blandt kræftoverlevere</a:t>
                      </a:r>
                      <a:endParaRPr lang="da-DK" sz="1000" dirty="0"/>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Anbefalet behandling</a:t>
                      </a:r>
                    </a:p>
                  </a:txBody>
                  <a:tcPr marL="91416" marR="91416" marT="45708" marB="45708"/>
                </a:tc>
                <a:tc>
                  <a:txBody>
                    <a:bodyPr/>
                    <a:lstStyle/>
                    <a:p>
                      <a:r>
                        <a:rPr lang="da-DK" sz="1000" dirty="0"/>
                        <a:t>Evidensniveau</a:t>
                      </a:r>
                    </a:p>
                  </a:txBody>
                  <a:tcPr marL="91416" marR="91416" marT="45708" marB="45708"/>
                </a:tc>
                <a:extLst>
                  <a:ext uri="{0D108BD9-81ED-4DB2-BD59-A6C34878D82A}">
                    <a16:rowId xmlns:a16="http://schemas.microsoft.com/office/drawing/2014/main" val="10000"/>
                  </a:ext>
                </a:extLst>
              </a:tr>
              <a:tr h="350731">
                <a:tc>
                  <a:txBody>
                    <a:bodyPr/>
                    <a:lstStyle/>
                    <a:p>
                      <a:r>
                        <a:rPr lang="da-DK" sz="1000" dirty="0"/>
                        <a:t>Hjertesvigt</a:t>
                      </a:r>
                    </a:p>
                  </a:txBody>
                  <a:tcPr marL="91416" marR="91416" marT="45708" marB="45708"/>
                </a:tc>
                <a:tc>
                  <a:txBody>
                    <a:bodyPr/>
                    <a:lstStyle/>
                    <a:p>
                      <a:r>
                        <a:rPr lang="da-DK" sz="1000" dirty="0"/>
                        <a:t>1-48%</a:t>
                      </a:r>
                    </a:p>
                  </a:txBody>
                  <a:tcPr marL="91416" marR="91416" marT="45708" marB="45708"/>
                </a:tc>
                <a:tc>
                  <a:txBody>
                    <a:bodyPr/>
                    <a:lstStyle/>
                    <a:p>
                      <a:r>
                        <a:rPr lang="da-DK" sz="1000" dirty="0"/>
                        <a:t>Ekkokardiografi, optimering af hjertekar risikofaktorer, </a:t>
                      </a:r>
                      <a:r>
                        <a:rPr lang="da-DK" sz="1000" dirty="0" err="1"/>
                        <a:t>antikongestiva</a:t>
                      </a:r>
                      <a:endParaRPr lang="da-DK" sz="1000" dirty="0"/>
                    </a:p>
                  </a:txBody>
                  <a:tcPr marL="91416" marR="91416" marT="45708" marB="45708"/>
                </a:tc>
                <a:tc>
                  <a:txBody>
                    <a:bodyPr/>
                    <a:lstStyle/>
                    <a:p>
                      <a:r>
                        <a:rPr lang="da-DK" sz="1000" dirty="0" err="1"/>
                        <a:t>Prospektive</a:t>
                      </a:r>
                      <a:r>
                        <a:rPr lang="da-DK" sz="1000" dirty="0"/>
                        <a:t> kohortestudier</a:t>
                      </a:r>
                    </a:p>
                  </a:txBody>
                  <a:tcPr marL="91416" marR="91416" marT="45708" marB="45708"/>
                </a:tc>
                <a:extLst>
                  <a:ext uri="{0D108BD9-81ED-4DB2-BD59-A6C34878D82A}">
                    <a16:rowId xmlns:a16="http://schemas.microsoft.com/office/drawing/2014/main" val="10001"/>
                  </a:ext>
                </a:extLst>
              </a:tr>
              <a:tr h="330691">
                <a:tc>
                  <a:txBody>
                    <a:bodyPr/>
                    <a:lstStyle/>
                    <a:p>
                      <a:r>
                        <a:rPr lang="da-DK" sz="1000" dirty="0"/>
                        <a:t>Metabolisk syndrom</a:t>
                      </a:r>
                    </a:p>
                  </a:txBody>
                  <a:tcPr marL="91416" marR="91416" marT="45708" marB="45708"/>
                </a:tc>
                <a:tc>
                  <a:txBody>
                    <a:bodyPr/>
                    <a:lstStyle/>
                    <a:p>
                      <a:r>
                        <a:rPr lang="da-DK" sz="1000" dirty="0"/>
                        <a:t>8-39% </a:t>
                      </a:r>
                    </a:p>
                  </a:txBody>
                  <a:tcPr marL="91416" marR="91416" marT="45708" marB="45708"/>
                </a:tc>
                <a:tc>
                  <a:txBody>
                    <a:bodyPr/>
                    <a:lstStyle/>
                    <a:p>
                      <a:r>
                        <a:rPr lang="da-DK" sz="1000" dirty="0"/>
                        <a:t>Træning, kost, rygeophør, optimering af hjertekar risikofaktorer</a:t>
                      </a:r>
                    </a:p>
                  </a:txBody>
                  <a:tcPr marL="91416" marR="91416" marT="45708" marB="45708"/>
                </a:tc>
                <a:tc>
                  <a:txBody>
                    <a:bodyPr/>
                    <a:lstStyle/>
                    <a:p>
                      <a:r>
                        <a:rPr lang="da-DK" sz="1000" dirty="0"/>
                        <a:t>Metaanalyser</a:t>
                      </a:r>
                    </a:p>
                  </a:txBody>
                  <a:tcPr marL="91416" marR="91416" marT="45708" marB="45708"/>
                </a:tc>
                <a:extLst>
                  <a:ext uri="{0D108BD9-81ED-4DB2-BD59-A6C34878D82A}">
                    <a16:rowId xmlns:a16="http://schemas.microsoft.com/office/drawing/2014/main" val="10002"/>
                  </a:ext>
                </a:extLst>
              </a:tr>
              <a:tr h="320669">
                <a:tc>
                  <a:txBody>
                    <a:bodyPr/>
                    <a:lstStyle/>
                    <a:p>
                      <a:r>
                        <a:rPr lang="da-DK" sz="1000" dirty="0" err="1"/>
                        <a:t>Lymfødem</a:t>
                      </a:r>
                      <a:endParaRPr lang="da-DK" sz="1000" dirty="0"/>
                    </a:p>
                  </a:txBody>
                  <a:tcPr marL="91416" marR="91416" marT="45708" marB="45708"/>
                </a:tc>
                <a:tc>
                  <a:txBody>
                    <a:bodyPr/>
                    <a:lstStyle/>
                    <a:p>
                      <a:r>
                        <a:rPr lang="da-DK" sz="1000" dirty="0"/>
                        <a:t>5-75%</a:t>
                      </a:r>
                    </a:p>
                  </a:txBody>
                  <a:tcPr marL="91416" marR="91416" marT="45708" marB="45708"/>
                </a:tc>
                <a:tc>
                  <a:txBody>
                    <a:bodyPr/>
                    <a:lstStyle/>
                    <a:p>
                      <a:r>
                        <a:rPr lang="da-DK" sz="1000" dirty="0"/>
                        <a:t>Manuel </a:t>
                      </a:r>
                      <a:r>
                        <a:rPr lang="da-DK" sz="1000" dirty="0" err="1"/>
                        <a:t>lymfedrænage</a:t>
                      </a:r>
                      <a:r>
                        <a:rPr lang="da-DK" sz="1000" dirty="0"/>
                        <a:t>, kompression, træning</a:t>
                      </a:r>
                    </a:p>
                  </a:txBody>
                  <a:tcPr marL="91416" marR="91416" marT="45708" marB="45708"/>
                </a:tc>
                <a:tc>
                  <a:txBody>
                    <a:bodyPr/>
                    <a:lstStyle/>
                    <a:p>
                      <a:r>
                        <a:rPr lang="da-DK" sz="1000" dirty="0"/>
                        <a:t>Systematiske </a:t>
                      </a:r>
                      <a:r>
                        <a:rPr lang="da-DK" sz="1000" dirty="0" err="1"/>
                        <a:t>reviews</a:t>
                      </a:r>
                      <a:endParaRPr lang="da-DK" sz="1000" dirty="0"/>
                    </a:p>
                  </a:txBody>
                  <a:tcPr marL="91416" marR="91416" marT="45708" marB="45708"/>
                </a:tc>
                <a:extLst>
                  <a:ext uri="{0D108BD9-81ED-4DB2-BD59-A6C34878D82A}">
                    <a16:rowId xmlns:a16="http://schemas.microsoft.com/office/drawing/2014/main" val="10003"/>
                  </a:ext>
                </a:extLst>
              </a:tr>
              <a:tr h="456953">
                <a:tc>
                  <a:txBody>
                    <a:bodyPr/>
                    <a:lstStyle/>
                    <a:p>
                      <a:r>
                        <a:rPr lang="da-DK" sz="1000" dirty="0"/>
                        <a:t>Smerter</a:t>
                      </a:r>
                    </a:p>
                  </a:txBody>
                  <a:tcPr marL="91416" marR="91416" marT="45708" marB="45708"/>
                </a:tc>
                <a:tc>
                  <a:txBody>
                    <a:bodyPr/>
                    <a:lstStyle/>
                    <a:p>
                      <a:r>
                        <a:rPr lang="da-DK" sz="1000" dirty="0"/>
                        <a:t>38%</a:t>
                      </a:r>
                    </a:p>
                  </a:txBody>
                  <a:tcPr marL="91416" marR="91416" marT="45708" marB="45708"/>
                </a:tc>
                <a:tc>
                  <a:txBody>
                    <a:bodyPr/>
                    <a:lstStyle/>
                    <a:p>
                      <a:r>
                        <a:rPr lang="da-DK" sz="1000" dirty="0"/>
                        <a:t>Non-farmakologisk: Træning, akupunktur, psykoterapi, meditation, gruppeterapi</a:t>
                      </a:r>
                    </a:p>
                    <a:p>
                      <a:r>
                        <a:rPr lang="da-DK" sz="1000" dirty="0"/>
                        <a:t>Farmakologisk: PCM, NSAID, sekundære </a:t>
                      </a:r>
                      <a:r>
                        <a:rPr lang="da-DK" sz="1000" dirty="0" err="1"/>
                        <a:t>analgetika</a:t>
                      </a:r>
                      <a:r>
                        <a:rPr lang="da-DK" sz="1000" dirty="0"/>
                        <a:t>,</a:t>
                      </a:r>
                      <a:r>
                        <a:rPr lang="da-DK" sz="1000" baseline="0" dirty="0"/>
                        <a:t> </a:t>
                      </a:r>
                      <a:r>
                        <a:rPr lang="da-DK" sz="1000" baseline="0" dirty="0" err="1"/>
                        <a:t>opioider</a:t>
                      </a:r>
                      <a:r>
                        <a:rPr lang="da-DK" sz="1000" baseline="0" dirty="0"/>
                        <a:t>, </a:t>
                      </a:r>
                      <a:r>
                        <a:rPr lang="da-DK" sz="1000" baseline="0" dirty="0" err="1"/>
                        <a:t>cannabinoider</a:t>
                      </a:r>
                      <a:endParaRPr lang="da-DK" sz="1000" dirty="0"/>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Metaanalyser og systematiske </a:t>
                      </a:r>
                      <a:r>
                        <a:rPr lang="da-DK" sz="1000" dirty="0" err="1"/>
                        <a:t>reviews</a:t>
                      </a:r>
                      <a:endParaRPr lang="da-DK" sz="1000" dirty="0"/>
                    </a:p>
                  </a:txBody>
                  <a:tcPr marL="91416" marR="91416" marT="45708" marB="45708"/>
                </a:tc>
                <a:extLst>
                  <a:ext uri="{0D108BD9-81ED-4DB2-BD59-A6C34878D82A}">
                    <a16:rowId xmlns:a16="http://schemas.microsoft.com/office/drawing/2014/main" val="10004"/>
                  </a:ext>
                </a:extLst>
              </a:tr>
              <a:tr h="324677">
                <a:tc>
                  <a:txBody>
                    <a:bodyPr/>
                    <a:lstStyle/>
                    <a:p>
                      <a:r>
                        <a:rPr lang="da-DK" sz="1000" dirty="0"/>
                        <a:t>Perifer </a:t>
                      </a:r>
                      <a:r>
                        <a:rPr lang="da-DK" sz="1000" dirty="0" err="1"/>
                        <a:t>neuropati</a:t>
                      </a:r>
                      <a:endParaRPr lang="da-DK" sz="1000" dirty="0"/>
                    </a:p>
                  </a:txBody>
                  <a:tcPr marL="91416" marR="91416" marT="45708" marB="45708"/>
                </a:tc>
                <a:tc>
                  <a:txBody>
                    <a:bodyPr/>
                    <a:lstStyle/>
                    <a:p>
                      <a:r>
                        <a:rPr lang="da-DK" sz="1000" dirty="0"/>
                        <a:t>30-68%</a:t>
                      </a:r>
                    </a:p>
                  </a:txBody>
                  <a:tcPr marL="91416" marR="91416" marT="45708" marB="45708"/>
                </a:tc>
                <a:tc>
                  <a:txBody>
                    <a:bodyPr/>
                    <a:lstStyle/>
                    <a:p>
                      <a:r>
                        <a:rPr lang="da-DK" sz="1000" dirty="0" err="1"/>
                        <a:t>Duloxetin</a:t>
                      </a:r>
                      <a:endParaRPr lang="da-DK" sz="1000" dirty="0"/>
                    </a:p>
                  </a:txBody>
                  <a:tcPr marL="91416" marR="91416" marT="45708" marB="45708"/>
                </a:tc>
                <a:tc>
                  <a:txBody>
                    <a:bodyPr/>
                    <a:lstStyle/>
                    <a:p>
                      <a:r>
                        <a:rPr lang="da-DK" sz="1000" dirty="0"/>
                        <a:t>RCT</a:t>
                      </a:r>
                    </a:p>
                  </a:txBody>
                  <a:tcPr marL="91416" marR="91416" marT="45708" marB="45708"/>
                </a:tc>
                <a:extLst>
                  <a:ext uri="{0D108BD9-81ED-4DB2-BD59-A6C34878D82A}">
                    <a16:rowId xmlns:a16="http://schemas.microsoft.com/office/drawing/2014/main" val="10005"/>
                  </a:ext>
                </a:extLst>
              </a:tr>
              <a:tr h="300628">
                <a:tc>
                  <a:txBody>
                    <a:bodyPr/>
                    <a:lstStyle/>
                    <a:p>
                      <a:r>
                        <a:rPr lang="da-DK" sz="1000" dirty="0"/>
                        <a:t>Knogleskørhed</a:t>
                      </a:r>
                    </a:p>
                  </a:txBody>
                  <a:tcPr marL="91416" marR="91416" marT="45708" marB="45708"/>
                </a:tc>
                <a:tc>
                  <a:txBody>
                    <a:bodyPr/>
                    <a:lstStyle/>
                    <a:p>
                      <a:r>
                        <a:rPr lang="da-DK" sz="1000" dirty="0"/>
                        <a:t>Ej angivet</a:t>
                      </a:r>
                    </a:p>
                  </a:txBody>
                  <a:tcPr marL="91416" marR="91416" marT="45708" marB="45708"/>
                </a:tc>
                <a:tc>
                  <a:txBody>
                    <a:bodyPr/>
                    <a:lstStyle/>
                    <a:p>
                      <a:r>
                        <a:rPr lang="da-DK" sz="1000" dirty="0"/>
                        <a:t>Kalk</a:t>
                      </a:r>
                      <a:r>
                        <a:rPr lang="da-DK" sz="1000" baseline="0" dirty="0"/>
                        <a:t> og D-vitamin, træning, rygeophør, </a:t>
                      </a:r>
                      <a:r>
                        <a:rPr lang="da-DK" sz="1000" baseline="0" dirty="0" err="1"/>
                        <a:t>bisfosfonat</a:t>
                      </a:r>
                      <a:endParaRPr lang="da-DK" sz="1000" dirty="0"/>
                    </a:p>
                  </a:txBody>
                  <a:tcPr marL="91416" marR="91416" marT="45708" marB="45708"/>
                </a:tc>
                <a:tc>
                  <a:txBody>
                    <a:bodyPr/>
                    <a:lstStyle/>
                    <a:p>
                      <a:r>
                        <a:rPr lang="da-DK" sz="1000" dirty="0"/>
                        <a:t>Guideline</a:t>
                      </a:r>
                    </a:p>
                  </a:txBody>
                  <a:tcPr marL="91416" marR="91416" marT="45708" marB="45708"/>
                </a:tc>
                <a:extLst>
                  <a:ext uri="{0D108BD9-81ED-4DB2-BD59-A6C34878D82A}">
                    <a16:rowId xmlns:a16="http://schemas.microsoft.com/office/drawing/2014/main" val="10006"/>
                  </a:ext>
                </a:extLst>
              </a:tr>
              <a:tr h="416870">
                <a:tc>
                  <a:txBody>
                    <a:bodyPr/>
                    <a:lstStyle/>
                    <a:p>
                      <a:r>
                        <a:rPr lang="da-DK" sz="1000" dirty="0"/>
                        <a:t>Immunterapi-relaterede senfølger</a:t>
                      </a:r>
                    </a:p>
                  </a:txBody>
                  <a:tcPr marL="91416" marR="91416" marT="45708" marB="45708"/>
                </a:tc>
                <a:tc>
                  <a:txBody>
                    <a:bodyPr/>
                    <a:lstStyle/>
                    <a:p>
                      <a:r>
                        <a:rPr lang="da-DK" sz="1000" dirty="0"/>
                        <a:t>15-90% </a:t>
                      </a:r>
                    </a:p>
                    <a:p>
                      <a:r>
                        <a:rPr lang="da-DK" sz="1000" dirty="0"/>
                        <a:t>(inkl. akutte </a:t>
                      </a:r>
                      <a:r>
                        <a:rPr lang="da-DK" sz="1000" dirty="0" err="1"/>
                        <a:t>biv</a:t>
                      </a:r>
                      <a:r>
                        <a:rPr lang="da-DK" sz="1000" dirty="0"/>
                        <a:t>.)</a:t>
                      </a:r>
                    </a:p>
                  </a:txBody>
                  <a:tcPr marL="91416" marR="91416" marT="45708" marB="45708"/>
                </a:tc>
                <a:tc>
                  <a:txBody>
                    <a:bodyPr/>
                    <a:lstStyle/>
                    <a:p>
                      <a:r>
                        <a:rPr lang="da-DK" sz="1000" dirty="0"/>
                        <a:t>Immunsuppression (akut</a:t>
                      </a:r>
                      <a:r>
                        <a:rPr lang="da-DK" sz="1000" baseline="0" dirty="0"/>
                        <a:t> fase)</a:t>
                      </a:r>
                      <a:r>
                        <a:rPr lang="da-DK" sz="1000" dirty="0"/>
                        <a:t>, behandlingsophør / -ændring</a:t>
                      </a:r>
                    </a:p>
                  </a:txBody>
                  <a:tcPr marL="91416" marR="91416" marT="45708" marB="45708"/>
                </a:tc>
                <a:tc>
                  <a:txBody>
                    <a:bodyPr/>
                    <a:lstStyle/>
                    <a:p>
                      <a:r>
                        <a:rPr lang="da-DK" sz="1000" dirty="0"/>
                        <a:t>Guideline</a:t>
                      </a:r>
                    </a:p>
                    <a:p>
                      <a:endParaRPr lang="da-DK" sz="1000" dirty="0"/>
                    </a:p>
                  </a:txBody>
                  <a:tcPr marL="91416" marR="91416" marT="45708" marB="45708"/>
                </a:tc>
                <a:extLst>
                  <a:ext uri="{0D108BD9-81ED-4DB2-BD59-A6C34878D82A}">
                    <a16:rowId xmlns:a16="http://schemas.microsoft.com/office/drawing/2014/main" val="10007"/>
                  </a:ext>
                </a:extLst>
              </a:tr>
              <a:tr h="344719">
                <a:tc>
                  <a:txBody>
                    <a:bodyPr/>
                    <a:lstStyle/>
                    <a:p>
                      <a:r>
                        <a:rPr lang="da-DK" sz="1000" dirty="0"/>
                        <a:t>Angst og depression</a:t>
                      </a:r>
                    </a:p>
                  </a:txBody>
                  <a:tcPr marL="91416" marR="91416" marT="45708" marB="45708"/>
                </a:tc>
                <a:tc>
                  <a:txBody>
                    <a:bodyPr/>
                    <a:lstStyle/>
                    <a:p>
                      <a:r>
                        <a:rPr lang="da-DK" sz="1000" dirty="0"/>
                        <a:t>21% 5 år efter </a:t>
                      </a:r>
                      <a:r>
                        <a:rPr lang="da-DK" sz="1000" dirty="0" err="1"/>
                        <a:t>beh</a:t>
                      </a:r>
                      <a:r>
                        <a:rPr lang="da-DK" sz="1000" dirty="0"/>
                        <a:t>.</a:t>
                      </a:r>
                    </a:p>
                  </a:txBody>
                  <a:tcPr marL="91416" marR="91416" marT="45708" marB="45708"/>
                </a:tc>
                <a:tc>
                  <a:txBody>
                    <a:bodyPr/>
                    <a:lstStyle/>
                    <a:p>
                      <a:r>
                        <a:rPr lang="da-DK" sz="1000" dirty="0"/>
                        <a:t>Psykoterapi, mindfulness, </a:t>
                      </a:r>
                      <a:r>
                        <a:rPr lang="da-DK" sz="1000" dirty="0" err="1"/>
                        <a:t>antidepressiva</a:t>
                      </a:r>
                      <a:r>
                        <a:rPr lang="da-DK" sz="1000" dirty="0"/>
                        <a:t> og </a:t>
                      </a:r>
                      <a:r>
                        <a:rPr lang="da-DK" sz="1000" dirty="0" err="1"/>
                        <a:t>anxiolytika</a:t>
                      </a:r>
                      <a:r>
                        <a:rPr lang="da-DK" sz="1000" dirty="0"/>
                        <a:t> </a:t>
                      </a:r>
                    </a:p>
                  </a:txBody>
                  <a:tcPr marL="91416" marR="91416" marT="45708" marB="45708"/>
                </a:tc>
                <a:tc>
                  <a:txBody>
                    <a:bodyPr/>
                    <a:lstStyle/>
                    <a:p>
                      <a:r>
                        <a:rPr lang="da-DK" sz="1000" dirty="0"/>
                        <a:t>Metaanalyser</a:t>
                      </a:r>
                    </a:p>
                  </a:txBody>
                  <a:tcPr marL="91416" marR="91416" marT="45708" marB="45708"/>
                </a:tc>
                <a:extLst>
                  <a:ext uri="{0D108BD9-81ED-4DB2-BD59-A6C34878D82A}">
                    <a16:rowId xmlns:a16="http://schemas.microsoft.com/office/drawing/2014/main" val="10008"/>
                  </a:ext>
                </a:extLst>
              </a:tr>
              <a:tr h="416870">
                <a:tc>
                  <a:txBody>
                    <a:bodyPr/>
                    <a:lstStyle/>
                    <a:p>
                      <a:r>
                        <a:rPr lang="da-DK" sz="1000" dirty="0"/>
                        <a:t>Frygt for tilbagefald</a:t>
                      </a:r>
                    </a:p>
                  </a:txBody>
                  <a:tcPr marL="91416" marR="91416" marT="45708" marB="45708"/>
                </a:tc>
                <a:tc>
                  <a:txBody>
                    <a:bodyPr/>
                    <a:lstStyle/>
                    <a:p>
                      <a:r>
                        <a:rPr lang="da-DK" sz="1000" dirty="0"/>
                        <a:t>49% (mild-moderat)</a:t>
                      </a:r>
                    </a:p>
                    <a:p>
                      <a:r>
                        <a:rPr lang="da-DK" sz="1000" dirty="0"/>
                        <a:t>7% (svær)</a:t>
                      </a:r>
                    </a:p>
                  </a:txBody>
                  <a:tcPr marL="91416" marR="91416" marT="45708" marB="45708"/>
                </a:tc>
                <a:tc>
                  <a:txBody>
                    <a:bodyPr/>
                    <a:lstStyle/>
                    <a:p>
                      <a:r>
                        <a:rPr lang="da-DK" sz="1000" dirty="0"/>
                        <a:t>Psykoterapi</a:t>
                      </a: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Metaanalyser</a:t>
                      </a:r>
                    </a:p>
                    <a:p>
                      <a:endParaRPr lang="da-DK" sz="1000" dirty="0"/>
                    </a:p>
                  </a:txBody>
                  <a:tcPr marL="91416" marR="91416" marT="45708" marB="45708"/>
                </a:tc>
                <a:extLst>
                  <a:ext uri="{0D108BD9-81ED-4DB2-BD59-A6C34878D82A}">
                    <a16:rowId xmlns:a16="http://schemas.microsoft.com/office/drawing/2014/main" val="10009"/>
                  </a:ext>
                </a:extLst>
              </a:tr>
              <a:tr h="304636">
                <a:tc>
                  <a:txBody>
                    <a:bodyPr/>
                    <a:lstStyle/>
                    <a:p>
                      <a:r>
                        <a:rPr lang="da-DK" sz="1000" dirty="0"/>
                        <a:t>Kognitive vanskeligheder</a:t>
                      </a:r>
                    </a:p>
                  </a:txBody>
                  <a:tcPr marL="91416" marR="91416" marT="45708" marB="45708"/>
                </a:tc>
                <a:tc>
                  <a:txBody>
                    <a:bodyPr/>
                    <a:lstStyle/>
                    <a:p>
                      <a:r>
                        <a:rPr lang="da-DK" sz="1000" dirty="0"/>
                        <a:t>35%</a:t>
                      </a:r>
                    </a:p>
                  </a:txBody>
                  <a:tcPr marL="91416" marR="91416" marT="45708" marB="45708"/>
                </a:tc>
                <a:tc>
                  <a:txBody>
                    <a:bodyPr/>
                    <a:lstStyle/>
                    <a:p>
                      <a:r>
                        <a:rPr lang="da-DK" sz="1000" dirty="0"/>
                        <a:t>Kognitiv træning, fysisk træning, mindfulness</a:t>
                      </a: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Systematiske </a:t>
                      </a:r>
                      <a:r>
                        <a:rPr lang="da-DK" sz="1000" dirty="0" err="1"/>
                        <a:t>reviews</a:t>
                      </a:r>
                      <a:r>
                        <a:rPr lang="da-DK" sz="1000" baseline="0" dirty="0"/>
                        <a:t> </a:t>
                      </a:r>
                      <a:r>
                        <a:rPr lang="da-DK" sz="1000" dirty="0"/>
                        <a:t>og RCT</a:t>
                      </a:r>
                    </a:p>
                  </a:txBody>
                  <a:tcPr marL="91416" marR="91416" marT="45708" marB="45708"/>
                </a:tc>
                <a:extLst>
                  <a:ext uri="{0D108BD9-81ED-4DB2-BD59-A6C34878D82A}">
                    <a16:rowId xmlns:a16="http://schemas.microsoft.com/office/drawing/2014/main" val="10010"/>
                  </a:ext>
                </a:extLst>
              </a:tr>
              <a:tr h="416870">
                <a:tc>
                  <a:txBody>
                    <a:bodyPr/>
                    <a:lstStyle/>
                    <a:p>
                      <a:r>
                        <a:rPr lang="da-DK" sz="1000" dirty="0" err="1"/>
                        <a:t>Fatigue</a:t>
                      </a:r>
                      <a:endParaRPr lang="da-DK" sz="1000" dirty="0"/>
                    </a:p>
                  </a:txBody>
                  <a:tcPr marL="91416" marR="91416" marT="45708" marB="45708"/>
                </a:tc>
                <a:tc>
                  <a:txBody>
                    <a:bodyPr/>
                    <a:lstStyle/>
                    <a:p>
                      <a:r>
                        <a:rPr lang="da-DK" sz="1000" dirty="0"/>
                        <a:t>25-33% ≤10 år efter </a:t>
                      </a:r>
                      <a:r>
                        <a:rPr lang="da-DK" sz="1000" dirty="0" err="1"/>
                        <a:t>beh</a:t>
                      </a:r>
                      <a:r>
                        <a:rPr lang="da-DK" sz="1000" dirty="0"/>
                        <a:t>.</a:t>
                      </a:r>
                    </a:p>
                  </a:txBody>
                  <a:tcPr marL="91416" marR="91416" marT="45708" marB="45708"/>
                </a:tc>
                <a:tc>
                  <a:txBody>
                    <a:bodyPr/>
                    <a:lstStyle/>
                    <a:p>
                      <a:r>
                        <a:rPr lang="da-DK" sz="1000" dirty="0"/>
                        <a:t>Træning, </a:t>
                      </a:r>
                      <a:r>
                        <a:rPr lang="da-DK" sz="1000" dirty="0" err="1"/>
                        <a:t>psykoedukation</a:t>
                      </a:r>
                      <a:r>
                        <a:rPr lang="da-DK" sz="1000" dirty="0"/>
                        <a:t>, mindfulness, psykoterapi</a:t>
                      </a: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Metaanalyser og systematiske </a:t>
                      </a:r>
                      <a:r>
                        <a:rPr lang="da-DK" sz="1000" dirty="0" err="1"/>
                        <a:t>reviews</a:t>
                      </a:r>
                      <a:endParaRPr lang="da-DK" sz="1000" dirty="0"/>
                    </a:p>
                  </a:txBody>
                  <a:tcPr marL="91416" marR="91416" marT="45708" marB="45708"/>
                </a:tc>
                <a:extLst>
                  <a:ext uri="{0D108BD9-81ED-4DB2-BD59-A6C34878D82A}">
                    <a16:rowId xmlns:a16="http://schemas.microsoft.com/office/drawing/2014/main" val="10011"/>
                  </a:ext>
                </a:extLst>
              </a:tr>
              <a:tr h="416870">
                <a:tc>
                  <a:txBody>
                    <a:bodyPr/>
                    <a:lstStyle/>
                    <a:p>
                      <a:r>
                        <a:rPr lang="da-DK" sz="1000" dirty="0"/>
                        <a:t>Søvnproblemer</a:t>
                      </a:r>
                    </a:p>
                  </a:txBody>
                  <a:tcPr marL="91416" marR="91416" marT="45708" marB="45708"/>
                </a:tc>
                <a:tc>
                  <a:txBody>
                    <a:bodyPr/>
                    <a:lstStyle/>
                    <a:p>
                      <a:r>
                        <a:rPr lang="da-DK" sz="1000" dirty="0"/>
                        <a:t>25-60%</a:t>
                      </a:r>
                    </a:p>
                  </a:txBody>
                  <a:tcPr marL="91416" marR="91416" marT="45708" marB="45708"/>
                </a:tc>
                <a:tc>
                  <a:txBody>
                    <a:bodyPr/>
                    <a:lstStyle/>
                    <a:p>
                      <a:r>
                        <a:rPr lang="da-DK" sz="1000" dirty="0"/>
                        <a:t>Kognitiv</a:t>
                      </a:r>
                      <a:r>
                        <a:rPr lang="da-DK" sz="1000" baseline="0" dirty="0"/>
                        <a:t> terapi for </a:t>
                      </a:r>
                      <a:r>
                        <a:rPr lang="da-DK" sz="1000" baseline="0" dirty="0" err="1"/>
                        <a:t>insomni</a:t>
                      </a:r>
                      <a:r>
                        <a:rPr lang="da-DK" sz="1000" baseline="0" dirty="0"/>
                        <a:t>, søvnhygiejne</a:t>
                      </a:r>
                      <a:endParaRPr lang="da-DK" sz="1000" dirty="0"/>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Metaanalyser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dirty="0"/>
                    </a:p>
                  </a:txBody>
                  <a:tcPr marL="91416" marR="91416" marT="45708" marB="45708"/>
                </a:tc>
                <a:extLst>
                  <a:ext uri="{0D108BD9-81ED-4DB2-BD59-A6C34878D82A}">
                    <a16:rowId xmlns:a16="http://schemas.microsoft.com/office/drawing/2014/main" val="10012"/>
                  </a:ext>
                </a:extLst>
              </a:tr>
              <a:tr h="416870">
                <a:tc>
                  <a:txBody>
                    <a:bodyPr/>
                    <a:lstStyle/>
                    <a:p>
                      <a:r>
                        <a:rPr lang="da-DK" sz="1000" dirty="0"/>
                        <a:t>Seksuelle senfølger</a:t>
                      </a:r>
                    </a:p>
                  </a:txBody>
                  <a:tcPr marL="91416" marR="91416" marT="45708" marB="45708"/>
                </a:tc>
                <a:tc>
                  <a:txBody>
                    <a:bodyPr/>
                    <a:lstStyle/>
                    <a:p>
                      <a:r>
                        <a:rPr lang="da-DK" sz="1000" dirty="0"/>
                        <a:t>40-100%</a:t>
                      </a:r>
                    </a:p>
                  </a:txBody>
                  <a:tcPr marL="91416" marR="91416" marT="45708" marB="45708"/>
                </a:tc>
                <a:tc>
                  <a:txBody>
                    <a:bodyPr/>
                    <a:lstStyle/>
                    <a:p>
                      <a:r>
                        <a:rPr lang="da-DK" sz="1000" dirty="0"/>
                        <a:t>Non-farmakologisk: Bækkenbundstræning, psykoterapi, parterapi</a:t>
                      </a:r>
                    </a:p>
                    <a:p>
                      <a:r>
                        <a:rPr lang="da-DK" sz="1000" dirty="0"/>
                        <a:t>Farmakologisk: PDE5-hæmmere,</a:t>
                      </a:r>
                      <a:r>
                        <a:rPr lang="da-DK" sz="1000" baseline="0" dirty="0"/>
                        <a:t> </a:t>
                      </a:r>
                      <a:r>
                        <a:rPr lang="da-DK" sz="1000" baseline="0" dirty="0" err="1"/>
                        <a:t>prostaglandin</a:t>
                      </a:r>
                      <a:r>
                        <a:rPr lang="da-DK" sz="1000" baseline="0" dirty="0"/>
                        <a:t> E1, penispumpe, </a:t>
                      </a:r>
                      <a:r>
                        <a:rPr lang="da-DK" sz="1000" baseline="0" dirty="0" err="1"/>
                        <a:t>vaginadilatator</a:t>
                      </a:r>
                      <a:endParaRPr lang="da-DK" sz="1000" dirty="0"/>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Systematiske </a:t>
                      </a:r>
                      <a:r>
                        <a:rPr lang="da-DK" sz="1000" dirty="0" err="1"/>
                        <a:t>reviews</a:t>
                      </a:r>
                      <a:endParaRPr lang="da-DK"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dirty="0"/>
                    </a:p>
                  </a:txBody>
                  <a:tcPr marL="91416" marR="91416" marT="45708" marB="45708"/>
                </a:tc>
                <a:extLst>
                  <a:ext uri="{0D108BD9-81ED-4DB2-BD59-A6C34878D82A}">
                    <a16:rowId xmlns:a16="http://schemas.microsoft.com/office/drawing/2014/main" val="10013"/>
                  </a:ext>
                </a:extLst>
              </a:tr>
              <a:tr h="416870">
                <a:tc>
                  <a:txBody>
                    <a:bodyPr/>
                    <a:lstStyle/>
                    <a:p>
                      <a:r>
                        <a:rPr lang="da-DK" sz="1000" dirty="0"/>
                        <a:t>Påvirket arbejdsmarkedstilknytning</a:t>
                      </a:r>
                    </a:p>
                  </a:txBody>
                  <a:tcPr marL="91416" marR="91416" marT="45708" marB="45708"/>
                </a:tc>
                <a:tc>
                  <a:txBody>
                    <a:bodyPr/>
                    <a:lstStyle/>
                    <a:p>
                      <a:r>
                        <a:rPr lang="da-DK" sz="1000" dirty="0"/>
                        <a:t>37%</a:t>
                      </a:r>
                    </a:p>
                  </a:txBody>
                  <a:tcPr marL="91416" marR="91416" marT="45708" marB="45708"/>
                </a:tc>
                <a:tc>
                  <a:txBody>
                    <a:bodyPr/>
                    <a:lstStyle/>
                    <a:p>
                      <a:r>
                        <a:rPr lang="da-DK" sz="1000" dirty="0"/>
                        <a:t>Multidisciplinær intervention inkl. fysiske, </a:t>
                      </a:r>
                      <a:r>
                        <a:rPr lang="da-DK" sz="1000" dirty="0" err="1"/>
                        <a:t>psykoedukative</a:t>
                      </a:r>
                      <a:r>
                        <a:rPr lang="da-DK" sz="1000" dirty="0"/>
                        <a:t> og erhvervsrettede</a:t>
                      </a:r>
                      <a:r>
                        <a:rPr lang="da-DK" sz="1000" baseline="0" dirty="0"/>
                        <a:t> komponenter målrettet den enkelte patients omstændigheder</a:t>
                      </a:r>
                      <a:endParaRPr lang="da-DK" sz="1000" dirty="0"/>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Metaanalyser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dirty="0"/>
                    </a:p>
                  </a:txBody>
                  <a:tcPr marL="91416" marR="91416" marT="45708" marB="45708"/>
                </a:tc>
                <a:extLst>
                  <a:ext uri="{0D108BD9-81ED-4DB2-BD59-A6C34878D82A}">
                    <a16:rowId xmlns:a16="http://schemas.microsoft.com/office/drawing/2014/main" val="10014"/>
                  </a:ext>
                </a:extLst>
              </a:tr>
              <a:tr h="330691">
                <a:tc>
                  <a:txBody>
                    <a:bodyPr/>
                    <a:lstStyle/>
                    <a:p>
                      <a:r>
                        <a:rPr lang="da-DK" sz="1000" dirty="0"/>
                        <a:t>Økonomiske senfølger</a:t>
                      </a:r>
                    </a:p>
                  </a:txBody>
                  <a:tcPr marL="91416" marR="91416" marT="45708" marB="45708"/>
                </a:tc>
                <a:tc>
                  <a:txBody>
                    <a:bodyPr/>
                    <a:lstStyle/>
                    <a:p>
                      <a:r>
                        <a:rPr lang="da-DK" sz="1000" dirty="0"/>
                        <a:t>28%</a:t>
                      </a:r>
                    </a:p>
                  </a:txBody>
                  <a:tcPr marL="91416" marR="91416" marT="45708" marB="45708"/>
                </a:tc>
                <a:tc>
                  <a:txBody>
                    <a:bodyPr/>
                    <a:lstStyle/>
                    <a:p>
                      <a:r>
                        <a:rPr lang="da-DK" sz="1000" dirty="0"/>
                        <a:t>Økonomisk kompensation</a:t>
                      </a:r>
                      <a:r>
                        <a:rPr lang="da-DK" sz="1000" baseline="0" dirty="0"/>
                        <a:t> for tabt erhvervsevne</a:t>
                      </a:r>
                      <a:endParaRPr lang="da-DK" sz="1000" dirty="0"/>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t>Konsensus</a:t>
                      </a:r>
                    </a:p>
                  </a:txBody>
                  <a:tcPr marL="91416" marR="91416" marT="45708" marB="45708"/>
                </a:tc>
                <a:extLst>
                  <a:ext uri="{0D108BD9-81ED-4DB2-BD59-A6C34878D82A}">
                    <a16:rowId xmlns:a16="http://schemas.microsoft.com/office/drawing/2014/main" val="10015"/>
                  </a:ext>
                </a:extLst>
              </a:tr>
            </a:tbl>
          </a:graphicData>
        </a:graphic>
      </p:graphicFrame>
      <p:sp>
        <p:nvSpPr>
          <p:cNvPr id="8" name="Tekstfelt 7"/>
          <p:cNvSpPr txBox="1"/>
          <p:nvPr/>
        </p:nvSpPr>
        <p:spPr>
          <a:xfrm>
            <a:off x="8598835" y="6438115"/>
            <a:ext cx="3304314" cy="369236"/>
          </a:xfrm>
          <a:prstGeom prst="rect">
            <a:avLst/>
          </a:prstGeom>
          <a:noFill/>
        </p:spPr>
        <p:txBody>
          <a:bodyPr wrap="square" rtlCol="0">
            <a:spAutoFit/>
          </a:bodyPr>
          <a:lstStyle/>
          <a:p>
            <a:r>
              <a:rPr lang="da-DK" sz="1799" dirty="0" err="1"/>
              <a:t>Emery</a:t>
            </a:r>
            <a:r>
              <a:rPr lang="da-DK" sz="1799" dirty="0"/>
              <a:t> et al., Lancet 2022</a:t>
            </a:r>
          </a:p>
        </p:txBody>
      </p:sp>
      <p:sp>
        <p:nvSpPr>
          <p:cNvPr id="2" name="Pladsholder til sidefod 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9747502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4BB9814B-7BB3-7D9D-0A68-9D4FF287BAE7}"/>
              </a:ext>
            </a:extLst>
          </p:cNvPr>
          <p:cNvSpPr>
            <a:spLocks noGrp="1"/>
          </p:cNvSpPr>
          <p:nvPr>
            <p:ph type="title"/>
          </p:nvPr>
        </p:nvSpPr>
        <p:spPr/>
        <p:txBody>
          <a:bodyPr/>
          <a:lstStyle/>
          <a:p>
            <a:r>
              <a:rPr lang="da-DK" altLang="da-DK"/>
              <a:t>Tager tid</a:t>
            </a:r>
          </a:p>
        </p:txBody>
      </p:sp>
      <p:sp>
        <p:nvSpPr>
          <p:cNvPr id="33795" name="Pladsholder til indhold 2">
            <a:extLst>
              <a:ext uri="{FF2B5EF4-FFF2-40B4-BE49-F238E27FC236}">
                <a16:creationId xmlns:a16="http://schemas.microsoft.com/office/drawing/2014/main" id="{B9008440-5D97-9397-D07B-7899D81E7C16}"/>
              </a:ext>
            </a:extLst>
          </p:cNvPr>
          <p:cNvSpPr>
            <a:spLocks noGrp="1"/>
          </p:cNvSpPr>
          <p:nvPr>
            <p:ph idx="1"/>
          </p:nvPr>
        </p:nvSpPr>
        <p:spPr/>
        <p:txBody>
          <a:bodyPr/>
          <a:lstStyle/>
          <a:p>
            <a:pPr>
              <a:buFont typeface="Wingdings" panose="05000000000000000000" pitchFamily="2" charset="2"/>
              <a:buNone/>
            </a:pPr>
            <a:r>
              <a:rPr lang="da-DK" altLang="da-DK"/>
              <a:t>”Jo mere jeg læste og tænkte, desto klarere stod det for</a:t>
            </a:r>
          </a:p>
          <a:p>
            <a:pPr>
              <a:buFont typeface="Wingdings" panose="05000000000000000000" pitchFamily="2" charset="2"/>
              <a:buNone/>
            </a:pPr>
            <a:r>
              <a:rPr lang="da-DK" altLang="da-DK"/>
              <a:t>mig, hvor svært det er at blive rask. At det i sig selv er</a:t>
            </a:r>
          </a:p>
          <a:p>
            <a:pPr>
              <a:buFont typeface="Wingdings" panose="05000000000000000000" pitchFamily="2" charset="2"/>
              <a:buNone/>
            </a:pPr>
            <a:r>
              <a:rPr lang="da-DK" altLang="da-DK"/>
              <a:t>en stor og krævende udfordring at finde sig selv og</a:t>
            </a:r>
          </a:p>
          <a:p>
            <a:pPr>
              <a:buFont typeface="Wingdings" panose="05000000000000000000" pitchFamily="2" charset="2"/>
              <a:buNone/>
            </a:pPr>
            <a:r>
              <a:rPr lang="da-DK" altLang="da-DK"/>
              <a:t>vende tilbage til et normalt liv og forstå, hvad</a:t>
            </a:r>
          </a:p>
          <a:p>
            <a:pPr>
              <a:buFont typeface="Wingdings" panose="05000000000000000000" pitchFamily="2" charset="2"/>
              <a:buNone/>
            </a:pPr>
            <a:r>
              <a:rPr lang="da-DK" altLang="da-DK"/>
              <a:t>sygdommen har gjort ved én – og </a:t>
            </a:r>
            <a:r>
              <a:rPr lang="da-DK" altLang="da-DK" b="1"/>
              <a:t>for</a:t>
            </a:r>
            <a:r>
              <a:rPr lang="da-DK" altLang="da-DK"/>
              <a:t> én.”</a:t>
            </a:r>
          </a:p>
          <a:p>
            <a:pPr>
              <a:buFont typeface="Wingdings" panose="05000000000000000000" pitchFamily="2" charset="2"/>
              <a:buNone/>
            </a:pPr>
            <a:endParaRPr lang="da-DK" altLang="da-DK"/>
          </a:p>
          <a:p>
            <a:pPr>
              <a:buFont typeface="Wingdings" panose="05000000000000000000" pitchFamily="2" charset="2"/>
              <a:buNone/>
            </a:pPr>
            <a:r>
              <a:rPr lang="da-DK" altLang="da-DK"/>
              <a:t>		</a:t>
            </a:r>
            <a:r>
              <a:rPr lang="da-DK" altLang="da-DK" sz="1800"/>
              <a:t>		Erik Rasmussen. Den dag du får kræft. 2003</a:t>
            </a:r>
          </a:p>
          <a:p>
            <a:endParaRPr lang="da-DK" altLang="da-DK"/>
          </a:p>
        </p:txBody>
      </p:sp>
      <p:sp>
        <p:nvSpPr>
          <p:cNvPr id="33796" name="Pladsholder til sidefod 3">
            <a:extLst>
              <a:ext uri="{FF2B5EF4-FFF2-40B4-BE49-F238E27FC236}">
                <a16:creationId xmlns:a16="http://schemas.microsoft.com/office/drawing/2014/main" id="{7581AD97-5C40-AA93-BB09-55AE56CDE3A5}"/>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rPr>
              <a:t>Side </a:t>
            </a:r>
            <a:fld id="{A1C78D19-45D6-4316-A9A2-A058E10566C9}" type="slidenum">
              <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100</a:t>
            </a:fld>
            <a:endPar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128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8EC1D-BF6B-DB89-0C29-3085CBE19F7B}"/>
              </a:ext>
            </a:extLst>
          </p:cNvPr>
          <p:cNvSpPr>
            <a:spLocks noGrp="1"/>
          </p:cNvSpPr>
          <p:nvPr>
            <p:ph type="title"/>
          </p:nvPr>
        </p:nvSpPr>
        <p:spPr/>
        <p:txBody>
          <a:bodyPr>
            <a:normAutofit fontScale="90000"/>
          </a:bodyPr>
          <a:lstStyle/>
          <a:p>
            <a:pPr algn="ctr"/>
            <a:r>
              <a:rPr lang="da-DK" sz="4400" b="1" dirty="0"/>
              <a:t>Problemer &gt;&lt; Byrder</a:t>
            </a:r>
            <a:br>
              <a:rPr lang="da-DK" dirty="0"/>
            </a:br>
            <a:endParaRPr lang="da-DK" dirty="0"/>
          </a:p>
        </p:txBody>
      </p:sp>
      <p:sp>
        <p:nvSpPr>
          <p:cNvPr id="3" name="Pladsholder til indhold 2">
            <a:extLst>
              <a:ext uri="{FF2B5EF4-FFF2-40B4-BE49-F238E27FC236}">
                <a16:creationId xmlns:a16="http://schemas.microsoft.com/office/drawing/2014/main" id="{66D1858A-6486-5145-5A2F-6EE93D037FF7}"/>
              </a:ext>
            </a:extLst>
          </p:cNvPr>
          <p:cNvSpPr>
            <a:spLocks noGrp="1"/>
          </p:cNvSpPr>
          <p:nvPr>
            <p:ph idx="1"/>
          </p:nvPr>
        </p:nvSpPr>
        <p:spPr/>
        <p:txBody>
          <a:bodyPr/>
          <a:lstStyle/>
          <a:p>
            <a:endParaRPr lang="da-DK" dirty="0"/>
          </a:p>
          <a:p>
            <a:endParaRPr lang="da-DK" dirty="0"/>
          </a:p>
          <a:p>
            <a:r>
              <a:rPr lang="da-DK" dirty="0"/>
              <a:t>Problemer kan løses  </a:t>
            </a:r>
          </a:p>
          <a:p>
            <a:endParaRPr lang="da-DK" dirty="0"/>
          </a:p>
          <a:p>
            <a:endParaRPr lang="da-DK" dirty="0"/>
          </a:p>
          <a:p>
            <a:endParaRPr lang="da-DK" dirty="0"/>
          </a:p>
          <a:p>
            <a:endParaRPr lang="da-DK" dirty="0"/>
          </a:p>
          <a:p>
            <a:r>
              <a:rPr lang="da-DK" dirty="0"/>
              <a:t>Byrder skal bæres</a:t>
            </a:r>
          </a:p>
        </p:txBody>
      </p:sp>
      <p:pic>
        <p:nvPicPr>
          <p:cNvPr id="4" name="Billede 3">
            <a:extLst>
              <a:ext uri="{FF2B5EF4-FFF2-40B4-BE49-F238E27FC236}">
                <a16:creationId xmlns:a16="http://schemas.microsoft.com/office/drawing/2014/main" id="{A9F2B359-64AD-E1B8-2B16-D5AE1421017F}"/>
              </a:ext>
            </a:extLst>
          </p:cNvPr>
          <p:cNvPicPr>
            <a:picLocks noChangeAspect="1"/>
          </p:cNvPicPr>
          <p:nvPr/>
        </p:nvPicPr>
        <p:blipFill>
          <a:blip r:embed="rId3"/>
          <a:stretch>
            <a:fillRect/>
          </a:stretch>
        </p:blipFill>
        <p:spPr>
          <a:xfrm>
            <a:off x="5621908" y="1524000"/>
            <a:ext cx="2363686" cy="2084699"/>
          </a:xfrm>
          <a:prstGeom prst="rect">
            <a:avLst/>
          </a:prstGeom>
        </p:spPr>
      </p:pic>
      <p:pic>
        <p:nvPicPr>
          <p:cNvPr id="6" name="Billede 5">
            <a:extLst>
              <a:ext uri="{FF2B5EF4-FFF2-40B4-BE49-F238E27FC236}">
                <a16:creationId xmlns:a16="http://schemas.microsoft.com/office/drawing/2014/main" id="{9FE05FC9-6199-3749-F69B-A13612CA0B4F}"/>
              </a:ext>
            </a:extLst>
          </p:cNvPr>
          <p:cNvPicPr>
            <a:picLocks noChangeAspect="1"/>
          </p:cNvPicPr>
          <p:nvPr/>
        </p:nvPicPr>
        <p:blipFill>
          <a:blip r:embed="rId4"/>
          <a:stretch>
            <a:fillRect/>
          </a:stretch>
        </p:blipFill>
        <p:spPr>
          <a:xfrm>
            <a:off x="5590356" y="4120606"/>
            <a:ext cx="2395238" cy="2395238"/>
          </a:xfrm>
          <a:prstGeom prst="rect">
            <a:avLst/>
          </a:prstGeom>
        </p:spPr>
      </p:pic>
    </p:spTree>
    <p:extLst>
      <p:ext uri="{BB962C8B-B14F-4D97-AF65-F5344CB8AC3E}">
        <p14:creationId xmlns:p14="http://schemas.microsoft.com/office/powerpoint/2010/main" val="347292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FB36E0DC-FCB2-D185-D5A7-C6C49044041E}"/>
              </a:ext>
            </a:extLst>
          </p:cNvPr>
          <p:cNvSpPr>
            <a:spLocks noGrp="1"/>
          </p:cNvSpPr>
          <p:nvPr>
            <p:ph type="title"/>
          </p:nvPr>
        </p:nvSpPr>
        <p:spPr>
          <a:xfrm>
            <a:off x="1293813" y="260648"/>
            <a:ext cx="9601200" cy="1143000"/>
          </a:xfrm>
        </p:spPr>
        <p:txBody>
          <a:bodyPr/>
          <a:lstStyle/>
          <a:p>
            <a:r>
              <a:rPr lang="da-DK"/>
              <a:t>Opsamling og afslutning</a:t>
            </a:r>
          </a:p>
        </p:txBody>
      </p:sp>
      <p:sp>
        <p:nvSpPr>
          <p:cNvPr id="3" name="Pladsholder til indhold 2"/>
          <p:cNvSpPr>
            <a:spLocks noGrp="1"/>
          </p:cNvSpPr>
          <p:nvPr>
            <p:ph idx="1"/>
          </p:nvPr>
        </p:nvSpPr>
        <p:spPr/>
        <p:txBody>
          <a:bodyPr>
            <a:normAutofit/>
          </a:bodyPr>
          <a:lstStyle/>
          <a:p>
            <a:pPr marL="0" indent="0">
              <a:buNone/>
            </a:pPr>
            <a:r>
              <a:rPr lang="da-DK" sz="1900"/>
              <a:t>Mit udbytte af oplæg og erfaringsudveksling: </a:t>
            </a:r>
          </a:p>
          <a:p>
            <a:pPr marL="342900" indent="-342900"/>
            <a:r>
              <a:rPr lang="da-DK" sz="1900" i="1"/>
              <a:t>Hvad tager jeg med mig?</a:t>
            </a:r>
          </a:p>
          <a:p>
            <a:pPr marL="342900" indent="-342900"/>
            <a:r>
              <a:rPr lang="da-DK" sz="1900" i="1"/>
              <a:t>Hvad vil jeg have (mere) fokus på i den kommende tid?</a:t>
            </a:r>
          </a:p>
        </p:txBody>
      </p:sp>
    </p:spTree>
    <p:extLst>
      <p:ext uri="{BB962C8B-B14F-4D97-AF65-F5344CB8AC3E}">
        <p14:creationId xmlns:p14="http://schemas.microsoft.com/office/powerpoint/2010/main" val="371083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E25FC-B0EC-F8F4-7149-2D754EADFB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916CFA-A820-53A1-CFD5-58263B5BE676}"/>
              </a:ext>
            </a:extLst>
          </p:cNvPr>
          <p:cNvSpPr>
            <a:spLocks noGrp="1"/>
          </p:cNvSpPr>
          <p:nvPr>
            <p:ph type="title"/>
          </p:nvPr>
        </p:nvSpPr>
        <p:spPr>
          <a:xfrm>
            <a:off x="1293813" y="381000"/>
            <a:ext cx="9601200" cy="779242"/>
          </a:xfrm>
        </p:spPr>
        <p:txBody>
          <a:bodyPr>
            <a:normAutofit/>
          </a:bodyPr>
          <a:lstStyle/>
          <a:p>
            <a:r>
              <a:rPr lang="da-DK" dirty="0"/>
              <a:t>Mere viden om senfølger</a:t>
            </a:r>
            <a:endParaRPr lang="da-DK" sz="3600" b="0" dirty="0"/>
          </a:p>
        </p:txBody>
      </p:sp>
      <p:sp>
        <p:nvSpPr>
          <p:cNvPr id="3" name="Pladsholder til indhold 2">
            <a:extLst>
              <a:ext uri="{FF2B5EF4-FFF2-40B4-BE49-F238E27FC236}">
                <a16:creationId xmlns:a16="http://schemas.microsoft.com/office/drawing/2014/main" id="{4C19D41F-586B-5BCD-6D7D-0C8F7CF7DF01}"/>
              </a:ext>
            </a:extLst>
          </p:cNvPr>
          <p:cNvSpPr>
            <a:spLocks noGrp="1"/>
          </p:cNvSpPr>
          <p:nvPr>
            <p:ph idx="1"/>
          </p:nvPr>
        </p:nvSpPr>
        <p:spPr>
          <a:xfrm>
            <a:off x="1293813" y="1340768"/>
            <a:ext cx="9409111" cy="4831432"/>
          </a:xfrm>
        </p:spPr>
        <p:txBody>
          <a:bodyPr>
            <a:normAutofit fontScale="25000" lnSpcReduction="20000"/>
          </a:bodyPr>
          <a:lstStyle/>
          <a:p>
            <a:pPr>
              <a:lnSpc>
                <a:spcPct val="120000"/>
              </a:lnSpc>
              <a:spcBef>
                <a:spcPts val="600"/>
              </a:spcBef>
            </a:pPr>
            <a:r>
              <a:rPr lang="da-DK" sz="2100" dirty="0">
                <a:latin typeface="+mn-lt"/>
              </a:rPr>
              <a:t>Egen læge (husk senfølger skal dokumenteres i journal)</a:t>
            </a:r>
          </a:p>
          <a:p>
            <a:pPr>
              <a:lnSpc>
                <a:spcPct val="120000"/>
              </a:lnSpc>
              <a:spcBef>
                <a:spcPts val="600"/>
              </a:spcBef>
            </a:pPr>
            <a:r>
              <a:rPr lang="da-DK" sz="2100" dirty="0">
                <a:latin typeface="+mn-lt"/>
              </a:rPr>
              <a:t>De regionale senfølgecentre (henvises fra sygehus eller egen læge)</a:t>
            </a:r>
          </a:p>
          <a:p>
            <a:pPr>
              <a:lnSpc>
                <a:spcPct val="120000"/>
              </a:lnSpc>
              <a:spcBef>
                <a:spcPts val="600"/>
              </a:spcBef>
            </a:pPr>
            <a:r>
              <a:rPr lang="da-DK" sz="2100" dirty="0">
                <a:latin typeface="+mn-lt"/>
              </a:rPr>
              <a:t>Tilskud til psykolog (du kan få tilskud via henvisning fra lægen)</a:t>
            </a:r>
          </a:p>
          <a:p>
            <a:pPr>
              <a:lnSpc>
                <a:spcPct val="120000"/>
              </a:lnSpc>
              <a:spcBef>
                <a:spcPts val="600"/>
              </a:spcBef>
            </a:pPr>
            <a:r>
              <a:rPr lang="da-DK" sz="2100" dirty="0">
                <a:latin typeface="+mn-lt"/>
              </a:rPr>
              <a:t>Kræftens Bekæmpelses rådgivning</a:t>
            </a:r>
          </a:p>
          <a:p>
            <a:pPr>
              <a:lnSpc>
                <a:spcPct val="120000"/>
              </a:lnSpc>
              <a:spcBef>
                <a:spcPts val="600"/>
              </a:spcBef>
            </a:pPr>
            <a:r>
              <a:rPr lang="da-DK" sz="2100" dirty="0">
                <a:latin typeface="+mn-lt"/>
              </a:rPr>
              <a:t>Kræftens Bekæmpelse har online grupper om frygt for tilbagefald (</a:t>
            </a:r>
            <a:r>
              <a:rPr lang="da-DK" sz="2100" dirty="0" err="1">
                <a:latin typeface="+mn-lt"/>
              </a:rPr>
              <a:t>ConquerFear-teknikkerner</a:t>
            </a:r>
            <a:r>
              <a:rPr lang="da-DK" sz="2100" dirty="0">
                <a:latin typeface="+mn-lt"/>
              </a:rPr>
              <a:t>), udbydes i nogle af Kræftens Bekæmpelses centre(Herlev, Aabenraa, København, Næstved, Odense og Vejle)</a:t>
            </a:r>
          </a:p>
          <a:p>
            <a:pPr>
              <a:lnSpc>
                <a:spcPct val="120000"/>
              </a:lnSpc>
              <a:spcBef>
                <a:spcPts val="600"/>
              </a:spcBef>
            </a:pPr>
            <a:r>
              <a:rPr lang="da-DK" sz="2100" dirty="0">
                <a:latin typeface="+mn-lt"/>
              </a:rPr>
              <a:t>Senfølgeforeningen (se film, foredrag, rådgivning)</a:t>
            </a:r>
          </a:p>
          <a:p>
            <a:pPr>
              <a:lnSpc>
                <a:spcPct val="120000"/>
              </a:lnSpc>
              <a:spcBef>
                <a:spcPts val="600"/>
              </a:spcBef>
            </a:pPr>
            <a:r>
              <a:rPr lang="da-DK" sz="2100" dirty="0">
                <a:latin typeface="+mn-lt"/>
              </a:rPr>
              <a:t>Senfølgeforeningens netværksgrupper</a:t>
            </a:r>
          </a:p>
          <a:p>
            <a:pPr>
              <a:lnSpc>
                <a:spcPct val="120000"/>
              </a:lnSpc>
              <a:spcBef>
                <a:spcPts val="600"/>
              </a:spcBef>
            </a:pPr>
            <a:r>
              <a:rPr lang="da-DK" sz="2100" dirty="0">
                <a:latin typeface="+mn-lt"/>
              </a:rPr>
              <a:t>Kontakt din kommune om muligheder for hjælp</a:t>
            </a:r>
          </a:p>
          <a:p>
            <a:pPr>
              <a:lnSpc>
                <a:spcPct val="120000"/>
              </a:lnSpc>
              <a:spcBef>
                <a:spcPts val="600"/>
              </a:spcBef>
            </a:pPr>
            <a:r>
              <a:rPr lang="da-DK" sz="2100" dirty="0">
                <a:latin typeface="+mn-lt"/>
              </a:rPr>
              <a:t>Mere vidne på cancer.dk/ senfølger</a:t>
            </a:r>
          </a:p>
          <a:p>
            <a:pPr>
              <a:lnSpc>
                <a:spcPct val="110000"/>
              </a:lnSpc>
              <a:spcBef>
                <a:spcPts val="600"/>
              </a:spcBef>
            </a:pPr>
            <a:r>
              <a:rPr lang="da-DK" dirty="0"/>
              <a:t>App: ”Mit liv min sundhed”</a:t>
            </a:r>
          </a:p>
          <a:p>
            <a:pPr marL="0" indent="0">
              <a:lnSpc>
                <a:spcPct val="110000"/>
              </a:lnSpc>
              <a:spcBef>
                <a:spcPts val="600"/>
              </a:spcBef>
              <a:buNone/>
            </a:pPr>
            <a:endParaRPr lang="da-DK" dirty="0"/>
          </a:p>
          <a:p>
            <a:pPr marL="0" indent="0">
              <a:buNone/>
            </a:pPr>
            <a:r>
              <a:rPr lang="da-DK" dirty="0"/>
              <a:t>REHPA, Videncenter for Rehabilitering og Palliation. (2026, marts). Sygdoms- og livsmestring for udvalgte generelle senfølger. rehpa.dk.</a:t>
            </a:r>
            <a:br>
              <a:rPr lang="da-DK" sz="1800" dirty="0"/>
            </a:br>
            <a:r>
              <a:rPr lang="da-DK" dirty="0">
                <a:hlinkClick r:id="rId3"/>
              </a:rPr>
              <a:t>https://www.rehpa.dk/materialer/sygdoms-og-livsmestring-for-udvalgte-generelle-senfolger/</a:t>
            </a:r>
            <a:endParaRPr lang="da-DK" dirty="0"/>
          </a:p>
          <a:p>
            <a:pPr marL="0" indent="0">
              <a:buNone/>
            </a:pPr>
            <a:endParaRPr lang="da-DK" dirty="0"/>
          </a:p>
          <a:p>
            <a:pPr marL="0" indent="0">
              <a:buNone/>
            </a:pPr>
            <a:r>
              <a:rPr lang="da-DK" sz="3400" dirty="0">
                <a:hlinkClick r:id="rId4"/>
              </a:rPr>
              <a:t>https://www.sundhed.dk/borger/sygdom-og-behandling/om-sundhedsvaesenet/anbefalede-sundhedsapps/mit-liv---min</a:t>
            </a:r>
            <a:endParaRPr lang="da-DK" sz="3400" dirty="0"/>
          </a:p>
          <a:p>
            <a:pPr marL="0" indent="0">
              <a:buNone/>
            </a:pPr>
            <a:endParaRPr lang="da-DK" sz="3400" dirty="0"/>
          </a:p>
          <a:p>
            <a:pPr marL="0" indent="0">
              <a:buNone/>
            </a:pPr>
            <a:endParaRPr lang="da-DK" sz="1800" dirty="0">
              <a:latin typeface="Euphemia" panose="020B0503040102020104" pitchFamily="34" charset="0"/>
            </a:endParaRPr>
          </a:p>
          <a:p>
            <a:pPr>
              <a:lnSpc>
                <a:spcPct val="120000"/>
              </a:lnSpc>
              <a:spcBef>
                <a:spcPts val="600"/>
              </a:spcBef>
            </a:pPr>
            <a:endParaRPr lang="da-DK" sz="2100" dirty="0">
              <a:latin typeface="+mn-lt"/>
            </a:endParaRPr>
          </a:p>
          <a:p>
            <a:pPr marL="0" indent="0">
              <a:buNone/>
            </a:pPr>
            <a:endParaRPr lang="da-DK" sz="1700" dirty="0">
              <a:latin typeface="+mn-lt"/>
            </a:endParaRPr>
          </a:p>
          <a:p>
            <a:pPr marL="0" indent="0">
              <a:buNone/>
            </a:pPr>
            <a:r>
              <a:rPr lang="da-DK" sz="1700" dirty="0">
                <a:latin typeface="+mn-lt"/>
              </a:rPr>
              <a:t>Kilde: </a:t>
            </a:r>
            <a:br>
              <a:rPr lang="da-DK" sz="1700" dirty="0">
                <a:latin typeface="+mn-lt"/>
              </a:rPr>
            </a:br>
            <a:r>
              <a:rPr lang="da-DK" sz="1700" dirty="0">
                <a:latin typeface="+mn-lt"/>
                <a:hlinkClick r:id="rId5"/>
              </a:rPr>
              <a:t>https://www.cancer.dk/nyheder/kraeftoverlevere-faar-hjaelp-til-at-haandtere-frygt-for-tilbagefald</a:t>
            </a:r>
            <a:r>
              <a:rPr lang="da-DK" sz="1700" dirty="0">
                <a:latin typeface="+mn-lt"/>
              </a:rPr>
              <a:t> </a:t>
            </a:r>
            <a:endParaRPr lang="da-DK" sz="1700" dirty="0">
              <a:solidFill>
                <a:prstClr val="black"/>
              </a:solidFill>
              <a:latin typeface="+mn-lt"/>
              <a:ea typeface="+mn-ea"/>
              <a:cs typeface="+mn-cs"/>
            </a:endParaRPr>
          </a:p>
          <a:p>
            <a:pPr marL="0" indent="0" defTabSz="913852">
              <a:spcBef>
                <a:spcPts val="0"/>
              </a:spcBef>
              <a:buClrTx/>
              <a:buSzTx/>
              <a:buNone/>
            </a:pPr>
            <a:endParaRPr lang="da-DK" sz="1700" dirty="0">
              <a:solidFill>
                <a:prstClr val="black"/>
              </a:solidFill>
              <a:latin typeface="Calibri" panose="020F0502020204030204"/>
              <a:ea typeface="+mn-ea"/>
              <a:cs typeface="+mn-cs"/>
            </a:endParaRPr>
          </a:p>
          <a:p>
            <a:pPr marL="0" indent="0" defTabSz="913852">
              <a:spcBef>
                <a:spcPts val="0"/>
              </a:spcBef>
              <a:buClrTx/>
              <a:buSzTx/>
              <a:buNone/>
            </a:pPr>
            <a:endParaRPr lang="da-DK" sz="1700" dirty="0">
              <a:solidFill>
                <a:prstClr val="black"/>
              </a:solidFill>
              <a:latin typeface="Calibri" panose="020F0502020204030204"/>
              <a:ea typeface="+mn-ea"/>
              <a:cs typeface="+mn-cs"/>
            </a:endParaRPr>
          </a:p>
          <a:p>
            <a:pPr marL="0" indent="0" defTabSz="913852">
              <a:lnSpc>
                <a:spcPct val="120000"/>
              </a:lnSpc>
              <a:spcBef>
                <a:spcPts val="0"/>
              </a:spcBef>
              <a:buClrTx/>
              <a:buSzTx/>
              <a:buNone/>
            </a:pPr>
            <a:r>
              <a:rPr lang="da-DK" sz="1700" dirty="0">
                <a:latin typeface="Euphemia" panose="020B0503040102020104" pitchFamily="34" charset="0"/>
              </a:rPr>
              <a:t>Kilder</a:t>
            </a:r>
            <a:r>
              <a:rPr lang="da-DK" sz="1700" dirty="0">
                <a:solidFill>
                  <a:prstClr val="black"/>
                </a:solidFill>
                <a:latin typeface="Euphemia" panose="020B0503040102020104" pitchFamily="34" charset="0"/>
              </a:rPr>
              <a:t>:</a:t>
            </a:r>
          </a:p>
          <a:p>
            <a:pPr marL="0" indent="0" defTabSz="913852">
              <a:lnSpc>
                <a:spcPct val="120000"/>
              </a:lnSpc>
              <a:spcBef>
                <a:spcPts val="0"/>
              </a:spcBef>
              <a:buClrTx/>
              <a:buSzTx/>
              <a:buNone/>
            </a:pPr>
            <a:r>
              <a:rPr lang="da-DK" sz="1700" dirty="0">
                <a:solidFill>
                  <a:prstClr val="black"/>
                </a:solidFill>
                <a:latin typeface="Euphemia" panose="020B0503040102020104" pitchFamily="34" charset="0"/>
                <a:hlinkClick r:id="rId6"/>
              </a:rPr>
              <a:t>https://www.cancer.dk/hjaelp-viden/raadgivning/digitale-samtalegrupper/</a:t>
            </a:r>
            <a:r>
              <a:rPr lang="da-DK" sz="1700" dirty="0">
                <a:solidFill>
                  <a:prstClr val="black"/>
                </a:solidFill>
                <a:latin typeface="Euphemia" panose="020B0503040102020104" pitchFamily="34" charset="0"/>
              </a:rPr>
              <a:t> </a:t>
            </a:r>
          </a:p>
          <a:p>
            <a:pPr marL="0" indent="0" defTabSz="913852">
              <a:lnSpc>
                <a:spcPct val="120000"/>
              </a:lnSpc>
              <a:spcBef>
                <a:spcPts val="0"/>
              </a:spcBef>
              <a:buClrTx/>
              <a:buSzTx/>
              <a:buNone/>
            </a:pPr>
            <a:r>
              <a:rPr lang="da-DK" sz="1700" dirty="0">
                <a:solidFill>
                  <a:prstClr val="black"/>
                </a:solidFill>
                <a:latin typeface="Euphemia" panose="020B0503040102020104" pitchFamily="34" charset="0"/>
                <a:hlinkClick r:id="rId7"/>
              </a:rPr>
              <a:t>https://www.cancer.dk/hjaelp-viden/hvis-du-har-kraeft/psykiske-reaktioner/angst/</a:t>
            </a:r>
            <a:r>
              <a:rPr lang="da-DK" sz="1700" dirty="0">
                <a:solidFill>
                  <a:prstClr val="black"/>
                </a:solidFill>
                <a:latin typeface="Euphemia" panose="020B0503040102020104" pitchFamily="34" charset="0"/>
              </a:rPr>
              <a:t> </a:t>
            </a:r>
          </a:p>
          <a:p>
            <a:pPr marL="0" indent="0" defTabSz="913852">
              <a:lnSpc>
                <a:spcPct val="120000"/>
              </a:lnSpc>
              <a:spcBef>
                <a:spcPts val="0"/>
              </a:spcBef>
              <a:buClrTx/>
              <a:buSzTx/>
              <a:buNone/>
            </a:pPr>
            <a:r>
              <a:rPr lang="da-DK" sz="1700" dirty="0">
                <a:solidFill>
                  <a:prstClr val="black"/>
                </a:solidFill>
                <a:latin typeface="Euphemia" panose="020B0503040102020104" pitchFamily="34" charset="0"/>
                <a:hlinkClick r:id="rId8"/>
              </a:rPr>
              <a:t>https://www.senfoelger.dk/</a:t>
            </a:r>
            <a:r>
              <a:rPr lang="da-DK" sz="1700" dirty="0">
                <a:solidFill>
                  <a:prstClr val="black"/>
                </a:solidFill>
                <a:latin typeface="Euphemia" panose="020B0503040102020104" pitchFamily="34" charset="0"/>
              </a:rPr>
              <a:t> </a:t>
            </a:r>
            <a:endParaRPr lang="da-DK" dirty="0"/>
          </a:p>
          <a:p>
            <a:endParaRPr lang="da-DK" dirty="0"/>
          </a:p>
        </p:txBody>
      </p:sp>
      <p:pic>
        <p:nvPicPr>
          <p:cNvPr id="4" name="Billede 3">
            <a:extLst>
              <a:ext uri="{FF2B5EF4-FFF2-40B4-BE49-F238E27FC236}">
                <a16:creationId xmlns:a16="http://schemas.microsoft.com/office/drawing/2014/main" id="{2B2A3A47-E894-8FA1-4BF2-CDA967E084B1}"/>
              </a:ext>
            </a:extLst>
          </p:cNvPr>
          <p:cNvPicPr>
            <a:picLocks noChangeAspect="1"/>
          </p:cNvPicPr>
          <p:nvPr/>
        </p:nvPicPr>
        <p:blipFill>
          <a:blip r:embed="rId9"/>
          <a:stretch>
            <a:fillRect/>
          </a:stretch>
        </p:blipFill>
        <p:spPr>
          <a:xfrm>
            <a:off x="8288395" y="1087019"/>
            <a:ext cx="3491887" cy="779242"/>
          </a:xfrm>
          <a:prstGeom prst="rect">
            <a:avLst/>
          </a:prstGeom>
        </p:spPr>
      </p:pic>
      <p:pic>
        <p:nvPicPr>
          <p:cNvPr id="1026" name="Picture 2" descr="KraeftensBekaempelse_Logo_RGB_Roed_Primaer | Kræftens Bekæmpelse">
            <a:extLst>
              <a:ext uri="{FF2B5EF4-FFF2-40B4-BE49-F238E27FC236}">
                <a16:creationId xmlns:a16="http://schemas.microsoft.com/office/drawing/2014/main" id="{5536E94D-71CC-B64B-279F-92F6E210D11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877" t="23992" r="8436" b="23265"/>
          <a:stretch/>
        </p:blipFill>
        <p:spPr bwMode="auto">
          <a:xfrm>
            <a:off x="8288395" y="343675"/>
            <a:ext cx="3491887" cy="74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22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7" y="1135943"/>
            <a:ext cx="12185650" cy="646214"/>
          </a:xfrm>
        </p:spPr>
        <p:txBody>
          <a:bodyPr>
            <a:normAutofit fontScale="90000"/>
          </a:bodyPr>
          <a:lstStyle/>
          <a:p>
            <a:pPr algn="ctr"/>
            <a:r>
              <a:rPr lang="da-DK" sz="3198" dirty="0"/>
              <a:t>Spørgsmål?</a:t>
            </a:r>
            <a:br>
              <a:rPr lang="da-DK" dirty="0"/>
            </a:br>
            <a:endParaRPr lang="da-DK" dirty="0"/>
          </a:p>
        </p:txBody>
      </p:sp>
      <p:pic>
        <p:nvPicPr>
          <p:cNvPr id="5" name="Pladsholder til indhold 4">
            <a:extLst>
              <a:ext uri="{FF2B5EF4-FFF2-40B4-BE49-F238E27FC236}">
                <a16:creationId xmlns:a16="http://schemas.microsoft.com/office/drawing/2014/main" id="{B9AC050B-E577-D77D-8CE8-6B0C6CD9C7E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flipH="1">
            <a:off x="4222204" y="1492899"/>
            <a:ext cx="4032448" cy="4679302"/>
          </a:xfrm>
        </p:spPr>
      </p:pic>
    </p:spTree>
    <p:extLst>
      <p:ext uri="{BB962C8B-B14F-4D97-AF65-F5344CB8AC3E}">
        <p14:creationId xmlns:p14="http://schemas.microsoft.com/office/powerpoint/2010/main" val="151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6C7E0-554B-D5ED-BB3C-ABD496DC62E2}"/>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6866BCE6-702A-8AE9-9C14-BD567CA583C9}"/>
              </a:ext>
            </a:extLst>
          </p:cNvPr>
          <p:cNvSpPr>
            <a:spLocks noGrp="1"/>
          </p:cNvSpPr>
          <p:nvPr>
            <p:ph idx="1"/>
          </p:nvPr>
        </p:nvSpPr>
        <p:spPr/>
        <p:txBody>
          <a:bodyPr/>
          <a:lstStyle/>
          <a:p>
            <a:endParaRPr lang="da-DK" dirty="0"/>
          </a:p>
        </p:txBody>
      </p:sp>
    </p:spTree>
    <p:extLst>
      <p:ext uri="{BB962C8B-B14F-4D97-AF65-F5344CB8AC3E}">
        <p14:creationId xmlns:p14="http://schemas.microsoft.com/office/powerpoint/2010/main" val="358566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2">
            <a:extLst>
              <a:ext uri="{FF2B5EF4-FFF2-40B4-BE49-F238E27FC236}">
                <a16:creationId xmlns:a16="http://schemas.microsoft.com/office/drawing/2014/main" id="{D76516D0-E151-CDDE-A5E8-85BF22722A38}"/>
              </a:ext>
            </a:extLst>
          </p:cNvPr>
          <p:cNvSpPr>
            <a:spLocks noGrp="1"/>
          </p:cNvSpPr>
          <p:nvPr>
            <p:ph idx="1"/>
          </p:nvPr>
        </p:nvSpPr>
        <p:spPr>
          <a:xfrm>
            <a:off x="1293812" y="404664"/>
            <a:ext cx="10417224" cy="5791200"/>
          </a:xfrm>
        </p:spPr>
        <p:txBody>
          <a:bodyPr>
            <a:noAutofit/>
          </a:bodyPr>
          <a:lstStyle/>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Vi modtager gerne feedback</a:t>
            </a:r>
          </a:p>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Med venlig Hilsen</a:t>
            </a:r>
          </a:p>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Gitte Kjær Sørensen, Udviklingsansvarlig sygeplejerske, MKS Klinik for Bækkenbundslidelser, Aarhus AUH, mail: </a:t>
            </a:r>
            <a:r>
              <a:rPr lang="da-DK" sz="1800" dirty="0">
                <a:effectLst/>
                <a:latin typeface="Euphemia" panose="020B0503040102020104" pitchFamily="34" charset="0"/>
                <a:ea typeface="Verdana" panose="020B0604030504040204" pitchFamily="34" charset="0"/>
                <a:cs typeface="Verdana" panose="020B0604030504040204" pitchFamily="34" charset="0"/>
                <a:hlinkClick r:id="rId2"/>
              </a:rPr>
              <a:t>gittesoe@rm.dk</a:t>
            </a:r>
            <a:r>
              <a:rPr lang="da-DK" sz="1800" dirty="0">
                <a:effectLst/>
                <a:latin typeface="Euphemia" panose="020B0503040102020104" pitchFamily="34" charset="0"/>
                <a:ea typeface="Verdana" panose="020B0604030504040204" pitchFamily="34" charset="0"/>
                <a:cs typeface="Verdana" panose="020B0604030504040204" pitchFamily="34" charset="0"/>
              </a:rPr>
              <a:t> tlf. 24 99 52 23</a:t>
            </a:r>
          </a:p>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Rebekka Vestergaard Larsen, Sygeplejerske Frederikshavns kommune, mail: </a:t>
            </a:r>
            <a:r>
              <a:rPr lang="da-DK" sz="1800" dirty="0">
                <a:effectLst/>
                <a:latin typeface="Euphemia" panose="020B0503040102020104" pitchFamily="34" charset="0"/>
                <a:ea typeface="Verdana" panose="020B0604030504040204" pitchFamily="34" charset="0"/>
                <a:cs typeface="Verdana" panose="020B0604030504040204" pitchFamily="34" charset="0"/>
                <a:hlinkClick r:id="rId3"/>
              </a:rPr>
              <a:t>rela@frederikshavn.dk</a:t>
            </a:r>
            <a:r>
              <a:rPr lang="da-DK" sz="1800" dirty="0">
                <a:effectLst/>
                <a:latin typeface="Euphemia" panose="020B0503040102020104" pitchFamily="34" charset="0"/>
                <a:ea typeface="Verdana" panose="020B0604030504040204" pitchFamily="34" charset="0"/>
                <a:cs typeface="Verdana" panose="020B0604030504040204" pitchFamily="34" charset="0"/>
              </a:rPr>
              <a:t> </a:t>
            </a:r>
            <a:br>
              <a:rPr lang="da-DK" sz="1800" dirty="0">
                <a:effectLst/>
                <a:latin typeface="Euphemia" panose="020B0503040102020104" pitchFamily="34" charset="0"/>
                <a:ea typeface="Verdana" panose="020B0604030504040204" pitchFamily="34" charset="0"/>
                <a:cs typeface="Verdana" panose="020B0604030504040204" pitchFamily="34" charset="0"/>
              </a:rPr>
            </a:br>
            <a:r>
              <a:rPr lang="da-DK" sz="1800" dirty="0">
                <a:effectLst/>
                <a:latin typeface="Euphemia" panose="020B0503040102020104" pitchFamily="34" charset="0"/>
                <a:ea typeface="Verdana" panose="020B0604030504040204" pitchFamily="34" charset="0"/>
                <a:cs typeface="Verdana" panose="020B0604030504040204" pitchFamily="34" charset="0"/>
              </a:rPr>
              <a:t>tlf. 98 45 53 79</a:t>
            </a:r>
          </a:p>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Irene Dyhrberg Andersen, Sygeplejerske, Specialuddannelsen i Borgernær Sygepleje, </a:t>
            </a:r>
            <a:br>
              <a:rPr lang="da-DK" sz="1800" dirty="0">
                <a:effectLst/>
                <a:latin typeface="Euphemia" panose="020B0503040102020104" pitchFamily="34" charset="0"/>
                <a:ea typeface="Verdana" panose="020B0604030504040204" pitchFamily="34" charset="0"/>
                <a:cs typeface="Verdana" panose="020B0604030504040204" pitchFamily="34" charset="0"/>
              </a:rPr>
            </a:br>
            <a:r>
              <a:rPr lang="da-DK" sz="1800" dirty="0">
                <a:effectLst/>
                <a:latin typeface="Euphemia" panose="020B0503040102020104" pitchFamily="34" charset="0"/>
                <a:ea typeface="Verdana" panose="020B0604030504040204" pitchFamily="34" charset="0"/>
                <a:cs typeface="Verdana" panose="020B0604030504040204" pitchFamily="34" charset="0"/>
              </a:rPr>
              <a:t>Aarhus Kommune, mail: </a:t>
            </a:r>
            <a:r>
              <a:rPr lang="da-DK" sz="1800" dirty="0">
                <a:effectLst/>
                <a:latin typeface="Euphemia" panose="020B0503040102020104" pitchFamily="34" charset="0"/>
                <a:ea typeface="Verdana" panose="020B0604030504040204" pitchFamily="34" charset="0"/>
                <a:cs typeface="Verdana" panose="020B0604030504040204" pitchFamily="34" charset="0"/>
                <a:hlinkClick r:id="rId4"/>
              </a:rPr>
              <a:t>irdy@aarhus.dk</a:t>
            </a:r>
            <a:r>
              <a:rPr lang="da-DK" sz="1800" dirty="0">
                <a:effectLst/>
                <a:latin typeface="Euphemia" panose="020B0503040102020104" pitchFamily="34" charset="0"/>
                <a:ea typeface="Verdana" panose="020B0604030504040204" pitchFamily="34" charset="0"/>
                <a:cs typeface="Verdana" panose="020B0604030504040204" pitchFamily="34" charset="0"/>
              </a:rPr>
              <a:t> tlf. 41 84 85 83</a:t>
            </a:r>
          </a:p>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Christel Bernth Larsen, Forløbskoordinator/Sygeplejerske Tårnby kommune, mail: </a:t>
            </a:r>
            <a:r>
              <a:rPr lang="da-DK" sz="1800" dirty="0">
                <a:effectLst/>
                <a:latin typeface="Euphemia" panose="020B0503040102020104" pitchFamily="34" charset="0"/>
                <a:ea typeface="Verdana" panose="020B0604030504040204" pitchFamily="34" charset="0"/>
                <a:cs typeface="Verdana" panose="020B0604030504040204" pitchFamily="34" charset="0"/>
                <a:hlinkClick r:id="rId5"/>
              </a:rPr>
              <a:t>cbl.sc.as@taarnby.dk</a:t>
            </a:r>
            <a:r>
              <a:rPr lang="da-DK" sz="1800" dirty="0">
                <a:effectLst/>
                <a:latin typeface="Euphemia" panose="020B0503040102020104" pitchFamily="34" charset="0"/>
                <a:ea typeface="Verdana" panose="020B0604030504040204" pitchFamily="34" charset="0"/>
                <a:cs typeface="Verdana" panose="020B0604030504040204" pitchFamily="34" charset="0"/>
              </a:rPr>
              <a:t> tlf. 30 76 05 92</a:t>
            </a:r>
          </a:p>
          <a:p>
            <a:pPr marL="0" indent="0">
              <a:lnSpc>
                <a:spcPct val="100000"/>
              </a:lnSpc>
              <a:spcBef>
                <a:spcPts val="1200"/>
              </a:spcBef>
              <a:spcAft>
                <a:spcPts val="1200"/>
              </a:spcAft>
              <a:buNone/>
            </a:pPr>
            <a:r>
              <a:rPr lang="da-DK" sz="1800" dirty="0">
                <a:latin typeface="Euphemia" panose="020B0503040102020104" pitchFamily="34" charset="0"/>
                <a:ea typeface="Verdana" panose="020B0604030504040204" pitchFamily="34" charset="0"/>
                <a:cs typeface="Verdana" panose="020B0604030504040204" pitchFamily="34" charset="0"/>
              </a:rPr>
              <a:t>Anne Toft Krog, Sygeplejerske Københavns kommune, mail: </a:t>
            </a:r>
            <a:r>
              <a:rPr lang="da-DK" sz="1800" dirty="0">
                <a:latin typeface="Euphemia" panose="020B0503040102020104" pitchFamily="34" charset="0"/>
                <a:ea typeface="Verdana" panose="020B0604030504040204" pitchFamily="34" charset="0"/>
                <a:cs typeface="Verdana" panose="020B0604030504040204" pitchFamily="34" charset="0"/>
                <a:hlinkClick r:id="rId6"/>
              </a:rPr>
              <a:t>rm9a@kk.dk</a:t>
            </a:r>
            <a:r>
              <a:rPr lang="da-DK" sz="1800" dirty="0">
                <a:latin typeface="Euphemia" panose="020B0503040102020104" pitchFamily="34" charset="0"/>
                <a:ea typeface="Verdana" panose="020B0604030504040204" pitchFamily="34" charset="0"/>
                <a:cs typeface="Verdana" panose="020B0604030504040204" pitchFamily="34" charset="0"/>
              </a:rPr>
              <a:t> tlf. 60 29 82 22</a:t>
            </a:r>
          </a:p>
          <a:p>
            <a:pPr marL="0" indent="0">
              <a:lnSpc>
                <a:spcPct val="100000"/>
              </a:lnSpc>
              <a:spcBef>
                <a:spcPts val="1200"/>
              </a:spcBef>
              <a:spcAft>
                <a:spcPts val="1200"/>
              </a:spcAft>
              <a:buNone/>
            </a:pPr>
            <a:r>
              <a:rPr lang="da-DK" sz="1800" dirty="0">
                <a:latin typeface="Euphemia" panose="020B0503040102020104" pitchFamily="34" charset="0"/>
                <a:ea typeface="Verdana" panose="020B0604030504040204" pitchFamily="34" charset="0"/>
                <a:cs typeface="Verdana" panose="020B0604030504040204" pitchFamily="34" charset="0"/>
              </a:rPr>
              <a:t>Vibse Bjerrum, Kræftsygeplejerske Esbjerg kommune, mail: </a:t>
            </a:r>
            <a:r>
              <a:rPr lang="da-DK" sz="1800" dirty="0">
                <a:latin typeface="Euphemia" panose="020B0503040102020104" pitchFamily="34" charset="0"/>
                <a:ea typeface="Verdana" panose="020B0604030504040204" pitchFamily="34" charset="0"/>
                <a:cs typeface="Verdana" panose="020B0604030504040204" pitchFamily="34" charset="0"/>
                <a:hlinkClick r:id="rId7"/>
              </a:rPr>
              <a:t>vibj@esbjerg.dk</a:t>
            </a:r>
            <a:r>
              <a:rPr lang="da-DK" sz="1800" dirty="0">
                <a:latin typeface="Euphemia" panose="020B0503040102020104" pitchFamily="34" charset="0"/>
                <a:ea typeface="Verdana" panose="020B0604030504040204" pitchFamily="34" charset="0"/>
                <a:cs typeface="Verdana" panose="020B0604030504040204" pitchFamily="34" charset="0"/>
              </a:rPr>
              <a:t> tlf. 21 37 93 64 (formand, SIG senfølger)</a:t>
            </a:r>
          </a:p>
          <a:p>
            <a:pPr marL="0" indent="0">
              <a:lnSpc>
                <a:spcPct val="100000"/>
              </a:lnSpc>
              <a:spcBef>
                <a:spcPts val="1200"/>
              </a:spcBef>
              <a:spcAft>
                <a:spcPts val="1200"/>
              </a:spcAft>
              <a:buNone/>
            </a:pPr>
            <a:endParaRPr lang="da-DK" sz="1800" dirty="0">
              <a:effectLst/>
              <a:latin typeface="Euphemia" panose="020B0503040102020104" pitchFamily="34" charset="0"/>
              <a:ea typeface="Verdana" panose="020B0604030504040204" pitchFamily="34" charset="0"/>
              <a:cs typeface="Verdana" panose="020B0604030504040204" pitchFamily="34" charset="0"/>
            </a:endParaRPr>
          </a:p>
          <a:p>
            <a:pPr marL="0" indent="0">
              <a:lnSpc>
                <a:spcPct val="100000"/>
              </a:lnSpc>
              <a:spcBef>
                <a:spcPts val="1200"/>
              </a:spcBef>
              <a:spcAft>
                <a:spcPts val="1200"/>
              </a:spcAft>
              <a:buNone/>
            </a:pPr>
            <a:endParaRPr lang="da-DK" sz="1800" dirty="0">
              <a:effectLst/>
              <a:latin typeface="Euphemia" panose="020B0503040102020104" pitchFamily="34" charset="0"/>
              <a:ea typeface="Verdana" panose="020B0604030504040204" pitchFamily="34" charset="0"/>
              <a:cs typeface="Verdana" panose="020B0604030504040204" pitchFamily="34" charset="0"/>
            </a:endParaRPr>
          </a:p>
          <a:p>
            <a:pPr marL="0" indent="0">
              <a:lnSpc>
                <a:spcPct val="100000"/>
              </a:lnSpc>
              <a:spcBef>
                <a:spcPts val="1200"/>
              </a:spcBef>
              <a:spcAft>
                <a:spcPts val="1200"/>
              </a:spcAft>
              <a:buNone/>
            </a:pPr>
            <a:endParaRPr lang="da-DK" sz="1800" dirty="0">
              <a:effectLst/>
              <a:latin typeface="Euphemia" panose="020B05030401020201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373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a:t>Frygt for tilbagefald </a:t>
            </a:r>
          </a:p>
        </p:txBody>
      </p:sp>
    </p:spTree>
    <p:extLst>
      <p:ext uri="{BB962C8B-B14F-4D97-AF65-F5344CB8AC3E}">
        <p14:creationId xmlns:p14="http://schemas.microsoft.com/office/powerpoint/2010/main" val="127344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Program:</a:t>
            </a:r>
          </a:p>
        </p:txBody>
      </p:sp>
      <p:sp>
        <p:nvSpPr>
          <p:cNvPr id="3" name="Pladsholder til indhold 2"/>
          <p:cNvSpPr>
            <a:spLocks noGrp="1"/>
          </p:cNvSpPr>
          <p:nvPr>
            <p:ph idx="1"/>
          </p:nvPr>
        </p:nvSpPr>
        <p:spPr/>
        <p:txBody>
          <a:bodyPr>
            <a:normAutofit/>
          </a:bodyPr>
          <a:lstStyle/>
          <a:p>
            <a:r>
              <a:rPr lang="da-DK"/>
              <a:t>Frygt for tilbagefald/forværring</a:t>
            </a:r>
          </a:p>
          <a:p>
            <a:r>
              <a:rPr lang="da-DK"/>
              <a:t>Hvad kan du selv gøre?</a:t>
            </a:r>
          </a:p>
          <a:p>
            <a:r>
              <a:rPr lang="da-DK"/>
              <a:t>Film om bekymring for tilbagefald</a:t>
            </a:r>
          </a:p>
          <a:p>
            <a:r>
              <a:rPr lang="da-DK"/>
              <a:t>Hvad kan jeg gøre?</a:t>
            </a:r>
          </a:p>
          <a:p>
            <a:r>
              <a:rPr lang="da-DK"/>
              <a:t>Hvor kan jeg/vi få hjælp?</a:t>
            </a:r>
          </a:p>
        </p:txBody>
      </p:sp>
    </p:spTree>
    <p:extLst>
      <p:ext uri="{BB962C8B-B14F-4D97-AF65-F5344CB8AC3E}">
        <p14:creationId xmlns:p14="http://schemas.microsoft.com/office/powerpoint/2010/main" val="296429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b">
            <a:normAutofit/>
          </a:bodyPr>
          <a:lstStyle/>
          <a:p>
            <a:r>
              <a:rPr lang="da-DK"/>
              <a:t>Frygt for tilbagefald</a:t>
            </a:r>
          </a:p>
        </p:txBody>
      </p:sp>
      <p:sp>
        <p:nvSpPr>
          <p:cNvPr id="3" name="Pladsholder til indhold 2"/>
          <p:cNvSpPr>
            <a:spLocks noGrp="1"/>
          </p:cNvSpPr>
          <p:nvPr>
            <p:ph idx="1"/>
          </p:nvPr>
        </p:nvSpPr>
        <p:spPr/>
        <p:txBody>
          <a:bodyPr>
            <a:normAutofit/>
          </a:bodyPr>
          <a:lstStyle/>
          <a:p>
            <a:pPr>
              <a:lnSpc>
                <a:spcPct val="100000"/>
              </a:lnSpc>
            </a:pPr>
            <a:r>
              <a:rPr lang="da-DK" sz="1900" dirty="0"/>
              <a:t>Næsten ingen går igennem et kræftforløb, uden en vis grad af frygt for at det vender tilbage. Det vil sidde lidt i baghovedet</a:t>
            </a:r>
          </a:p>
          <a:p>
            <a:pPr>
              <a:lnSpc>
                <a:spcPct val="100000"/>
              </a:lnSpc>
            </a:pPr>
            <a:r>
              <a:rPr lang="da-DK" sz="1900" dirty="0"/>
              <a:t>Det er normalt at være lidt urolig og spændt, når man skal til kontrol</a:t>
            </a:r>
          </a:p>
          <a:p>
            <a:pPr>
              <a:lnSpc>
                <a:spcPct val="100000"/>
              </a:lnSpc>
            </a:pPr>
            <a:r>
              <a:rPr lang="da-DK" sz="1900" dirty="0"/>
              <a:t>Det er normalt at man til en vis grad, er mere opmærksom på sin kroppens signaler.</a:t>
            </a:r>
          </a:p>
          <a:p>
            <a:pPr>
              <a:lnSpc>
                <a:spcPct val="100000"/>
              </a:lnSpc>
            </a:pPr>
            <a:r>
              <a:rPr lang="da-DK" sz="1900" dirty="0"/>
              <a:t>Det er normalt, hvis man f.eks. har ondt i maven, straks at tænke, er det nu kræften? Man kan opleve at man lever livet lidt i intervaller mellem kontrollerne </a:t>
            </a:r>
          </a:p>
          <a:p>
            <a:pPr>
              <a:lnSpc>
                <a:spcPct val="100000"/>
              </a:lnSpc>
            </a:pPr>
            <a:r>
              <a:rPr lang="da-DK" sz="1900" dirty="0"/>
              <a:t>Man skal lære den forandrede krop at kende, efter en behandling</a:t>
            </a:r>
          </a:p>
          <a:p>
            <a:pPr>
              <a:lnSpc>
                <a:spcPct val="100000"/>
              </a:lnSpc>
            </a:pPr>
            <a:r>
              <a:rPr lang="da-DK" sz="1900" dirty="0"/>
              <a:t>Det er normalt, at man kan føle man ikke er den samme som før, og en form for usikkerhed, hvem og hvad er jeg, for jeg er ikke syg men føler mig heller ikke rask?</a:t>
            </a:r>
          </a:p>
          <a:p>
            <a:pPr>
              <a:lnSpc>
                <a:spcPct val="100000"/>
              </a:lnSpc>
            </a:pPr>
            <a:r>
              <a:rPr lang="da-DK" sz="1900" dirty="0"/>
              <a:t>Nogle kan opleve, at de kan have svært ved at være glad, i frygt for at der sikkert sker et eller andet uforudset</a:t>
            </a:r>
          </a:p>
        </p:txBody>
      </p:sp>
    </p:spTree>
    <p:extLst>
      <p:ext uri="{BB962C8B-B14F-4D97-AF65-F5344CB8AC3E}">
        <p14:creationId xmlns:p14="http://schemas.microsoft.com/office/powerpoint/2010/main" val="185795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Symptomer på frygt for tilbagefald</a:t>
            </a:r>
          </a:p>
        </p:txBody>
      </p:sp>
      <p:sp>
        <p:nvSpPr>
          <p:cNvPr id="3" name="Pladsholder til indhold 2"/>
          <p:cNvSpPr>
            <a:spLocks noGrp="1"/>
          </p:cNvSpPr>
          <p:nvPr>
            <p:ph idx="1"/>
          </p:nvPr>
        </p:nvSpPr>
        <p:spPr/>
        <p:txBody>
          <a:bodyPr>
            <a:noAutofit/>
          </a:bodyPr>
          <a:lstStyle/>
          <a:p>
            <a:r>
              <a:rPr lang="da-DK" sz="1900"/>
              <a:t>Vedvarende tanke om at kræften vender tilbage </a:t>
            </a:r>
          </a:p>
          <a:p>
            <a:r>
              <a:rPr lang="da-DK" sz="1900"/>
              <a:t>Svært ved at sove og nedsat/ forringet daglig funktion</a:t>
            </a:r>
          </a:p>
          <a:p>
            <a:r>
              <a:rPr lang="da-DK" sz="1900"/>
              <a:t>Svært ved at fokusere, tænker meget i sygdom, Øget tjekke adfærd</a:t>
            </a:r>
          </a:p>
          <a:p>
            <a:r>
              <a:rPr lang="da-DK" sz="1900"/>
              <a:t>Social tilbagetrækning</a:t>
            </a:r>
          </a:p>
          <a:p>
            <a:r>
              <a:rPr lang="da-DK" sz="1900"/>
              <a:t>Svært ved at finde glæde og være fokuseret på det positive</a:t>
            </a:r>
          </a:p>
          <a:p>
            <a:r>
              <a:rPr lang="da-DK" sz="1900"/>
              <a:t>Tristhed, angst</a:t>
            </a:r>
          </a:p>
          <a:p>
            <a:r>
              <a:rPr lang="da-DK" sz="1900"/>
              <a:t>Fysisk og psykisk ubehag. Hele tiden på vagt (svært ved at tage initiativ, rastløs, indre uro, hjertebanken, svedtendens) </a:t>
            </a:r>
          </a:p>
          <a:p>
            <a:r>
              <a:rPr lang="da-DK" sz="1900"/>
              <a:t>Frygt for tilbagefald kan forstærke andre senfølger som træthed (</a:t>
            </a:r>
            <a:r>
              <a:rPr lang="da-DK" sz="1900" err="1"/>
              <a:t>fatigue</a:t>
            </a:r>
            <a:r>
              <a:rPr lang="da-DK" sz="1900"/>
              <a:t>), smerter, depression og søvnproblemer</a:t>
            </a:r>
          </a:p>
          <a:p>
            <a:r>
              <a:rPr lang="da-DK" sz="1900"/>
              <a:t>Frygt for tilbagefald giver nedsat livskvalitet</a:t>
            </a:r>
          </a:p>
        </p:txBody>
      </p:sp>
    </p:spTree>
    <p:extLst>
      <p:ext uri="{BB962C8B-B14F-4D97-AF65-F5344CB8AC3E}">
        <p14:creationId xmlns:p14="http://schemas.microsoft.com/office/powerpoint/2010/main" val="180875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Hvilke symptomer har du?</a:t>
            </a:r>
          </a:p>
        </p:txBody>
      </p:sp>
      <p:sp>
        <p:nvSpPr>
          <p:cNvPr id="3" name="Pladsholder til indhold 2"/>
          <p:cNvSpPr>
            <a:spLocks noGrp="1"/>
          </p:cNvSpPr>
          <p:nvPr>
            <p:ph idx="1"/>
          </p:nvPr>
        </p:nvSpPr>
        <p:spPr/>
        <p:txBody>
          <a:bodyPr>
            <a:normAutofit/>
          </a:bodyPr>
          <a:lstStyle/>
          <a:p>
            <a:r>
              <a:rPr lang="da-DK" sz="1900"/>
              <a:t>Frygt opleves ikke ens i os alle. Beskriv hvordan din frygt opleves.</a:t>
            </a:r>
          </a:p>
          <a:p>
            <a:r>
              <a:rPr lang="da-DK" sz="1900"/>
              <a:t>Hvilke tanker har du?</a:t>
            </a:r>
          </a:p>
          <a:p>
            <a:r>
              <a:rPr lang="da-DK" sz="1900"/>
              <a:t>Hvad gør du, når du oplever frygt? (adfærd, handling)</a:t>
            </a:r>
          </a:p>
          <a:p>
            <a:r>
              <a:rPr lang="da-DK" sz="1900"/>
              <a:t>Hvor længe varer den, og hvad får den til at gå væk?</a:t>
            </a:r>
          </a:p>
        </p:txBody>
      </p:sp>
    </p:spTree>
    <p:extLst>
      <p:ext uri="{BB962C8B-B14F-4D97-AF65-F5344CB8AC3E}">
        <p14:creationId xmlns:p14="http://schemas.microsoft.com/office/powerpoint/2010/main" val="392313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Film og råd om frygt for tilbagefald</a:t>
            </a:r>
          </a:p>
        </p:txBody>
      </p:sp>
      <p:sp>
        <p:nvSpPr>
          <p:cNvPr id="3" name="Pladsholder til indhold 2"/>
          <p:cNvSpPr>
            <a:spLocks noGrp="1"/>
          </p:cNvSpPr>
          <p:nvPr>
            <p:ph idx="1"/>
          </p:nvPr>
        </p:nvSpPr>
        <p:spPr/>
        <p:txBody>
          <a:bodyPr>
            <a:normAutofit/>
          </a:bodyPr>
          <a:lstStyle/>
          <a:p>
            <a:pPr marL="0" indent="0">
              <a:buNone/>
            </a:pPr>
            <a:r>
              <a:rPr lang="da-DK" altLang="da-DK" sz="1900" dirty="0">
                <a:hlinkClick r:id="rId3"/>
              </a:rPr>
              <a:t>Mentale redskaber - Kræftens Bekæmpelse (cancer.dk)</a:t>
            </a:r>
            <a:endParaRPr lang="da-DK" altLang="da-DK" sz="1900" dirty="0"/>
          </a:p>
          <a:p>
            <a:endParaRPr lang="da-DK" altLang="da-DK" sz="1900" dirty="0"/>
          </a:p>
          <a:p>
            <a:pPr marL="0" indent="0">
              <a:buNone/>
            </a:pPr>
            <a:r>
              <a:rPr lang="da-DK" sz="1900" dirty="0"/>
              <a:t>Film om frygt for tilbagefald: en psykolog og en tidligere kræftpatient fortæller omkring bekymringen for tilbagefald</a:t>
            </a:r>
          </a:p>
          <a:p>
            <a:endParaRPr lang="da-DK" sz="1900" dirty="0"/>
          </a:p>
          <a:p>
            <a:pPr marL="0" indent="0">
              <a:buNone/>
            </a:pPr>
            <a:r>
              <a:rPr lang="da-DK" sz="1900" dirty="0">
                <a:hlinkClick r:id="rId4"/>
              </a:rPr>
              <a:t>https://www.cancer.dk/hjaelp-viden/hvis-du-har-kraeft/psykiske-reaktioner/angst/</a:t>
            </a:r>
            <a:endParaRPr lang="da-DK" sz="1900" dirty="0"/>
          </a:p>
          <a:p>
            <a:pPr marL="0" indent="0">
              <a:buNone/>
            </a:pPr>
            <a:endParaRPr lang="da-DK" sz="1900" dirty="0"/>
          </a:p>
        </p:txBody>
      </p:sp>
    </p:spTree>
    <p:extLst>
      <p:ext uri="{BB962C8B-B14F-4D97-AF65-F5344CB8AC3E}">
        <p14:creationId xmlns:p14="http://schemas.microsoft.com/office/powerpoint/2010/main" val="270046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Hjælp til frygt for tilbagefald</a:t>
            </a:r>
          </a:p>
        </p:txBody>
      </p:sp>
      <p:sp>
        <p:nvSpPr>
          <p:cNvPr id="3" name="Pladsholder til indhold 2"/>
          <p:cNvSpPr>
            <a:spLocks noGrp="1"/>
          </p:cNvSpPr>
          <p:nvPr>
            <p:ph idx="1"/>
          </p:nvPr>
        </p:nvSpPr>
        <p:spPr>
          <a:xfrm>
            <a:off x="1293812" y="1676400"/>
            <a:ext cx="10561239" cy="4495800"/>
          </a:xfrm>
        </p:spPr>
        <p:txBody>
          <a:bodyPr>
            <a:noAutofit/>
          </a:bodyPr>
          <a:lstStyle/>
          <a:p>
            <a:pPr>
              <a:lnSpc>
                <a:spcPct val="100000"/>
              </a:lnSpc>
              <a:spcBef>
                <a:spcPts val="600"/>
              </a:spcBef>
            </a:pPr>
            <a:r>
              <a:rPr lang="da-DK" sz="1800" dirty="0"/>
              <a:t>Hvad er vigtigt for dig, hvad giver dig værdi og livskvalitet?</a:t>
            </a:r>
          </a:p>
          <a:p>
            <a:pPr>
              <a:lnSpc>
                <a:spcPct val="100000"/>
              </a:lnSpc>
              <a:spcBef>
                <a:spcPts val="600"/>
              </a:spcBef>
            </a:pPr>
            <a:r>
              <a:rPr lang="da-DK" sz="1800" dirty="0"/>
              <a:t>Træne opmærksomheden til at gøre andet end at bekymre sig, når frygten trænger sig på. Afled tanker, f.eks. ved en gåtur, spil, film.</a:t>
            </a:r>
          </a:p>
          <a:p>
            <a:pPr>
              <a:lnSpc>
                <a:spcPct val="100000"/>
              </a:lnSpc>
              <a:spcBef>
                <a:spcPts val="600"/>
              </a:spcBef>
            </a:pPr>
            <a:r>
              <a:rPr lang="da-DK" sz="1800" dirty="0"/>
              <a:t>Kig på dine tanker, er det tanker der gavner mig? Er det tanker jeg kan få svar på? Hvad er vilkår?</a:t>
            </a:r>
          </a:p>
          <a:p>
            <a:pPr>
              <a:lnSpc>
                <a:spcPct val="100000"/>
              </a:lnSpc>
              <a:spcBef>
                <a:spcPts val="600"/>
              </a:spcBef>
            </a:pPr>
            <a:r>
              <a:rPr lang="da-DK" sz="1800" dirty="0"/>
              <a:t>Opøve en tolerance/accept af frygten, at den følger med fordi man har haft kræft. Det er sådan det er, at være mig lige nu.</a:t>
            </a:r>
          </a:p>
          <a:p>
            <a:pPr>
              <a:lnSpc>
                <a:spcPct val="100000"/>
              </a:lnSpc>
              <a:spcBef>
                <a:spcPts val="600"/>
              </a:spcBef>
            </a:pPr>
            <a:r>
              <a:rPr lang="da-DK" sz="1800" dirty="0"/>
              <a:t>Når jeg ser tilbage på mit liv om nogle år, hvordan vil jeg så gerne have taklet det jeg står i?</a:t>
            </a:r>
          </a:p>
          <a:p>
            <a:pPr>
              <a:lnSpc>
                <a:spcPct val="100000"/>
              </a:lnSpc>
              <a:spcBef>
                <a:spcPts val="600"/>
              </a:spcBef>
            </a:pPr>
            <a:r>
              <a:rPr lang="da-DK" sz="1800" dirty="0"/>
              <a:t>Opøv evnen til at lade tanker passere og observere dem. Afgræns en time hver dag til at spekulere.</a:t>
            </a:r>
          </a:p>
          <a:p>
            <a:pPr>
              <a:lnSpc>
                <a:spcPct val="100000"/>
              </a:lnSpc>
              <a:spcBef>
                <a:spcPts val="600"/>
              </a:spcBef>
            </a:pPr>
            <a:r>
              <a:rPr lang="da-DK" sz="1800" dirty="0"/>
              <a:t>Øvelser der beroliger nervesystemet: Vejrtrækningsøvelser, yoga, afspænding, mindfulness, ud i naturen. Fysisk træning kan gøre dig stærkere psykisk</a:t>
            </a:r>
          </a:p>
          <a:p>
            <a:pPr>
              <a:lnSpc>
                <a:spcPct val="100000"/>
              </a:lnSpc>
              <a:spcBef>
                <a:spcPts val="600"/>
              </a:spcBef>
            </a:pPr>
            <a:r>
              <a:rPr lang="da-DK" sz="1800" dirty="0" err="1"/>
              <a:t>Conquer</a:t>
            </a:r>
            <a:r>
              <a:rPr lang="da-DK" sz="1800" dirty="0"/>
              <a:t> program, som hjælper mod frygt for tilbagefald. Kurset findes på 6 af Kræftens Bekæmpelses afdelinger (se hjemmesiden).</a:t>
            </a:r>
          </a:p>
          <a:p>
            <a:pPr>
              <a:lnSpc>
                <a:spcPct val="100000"/>
              </a:lnSpc>
              <a:spcBef>
                <a:spcPts val="600"/>
              </a:spcBef>
            </a:pPr>
            <a:r>
              <a:rPr lang="da-DK" sz="1800" dirty="0"/>
              <a:t>Del med andre om hvordan din frygt opleves, det kan få den til at føles mindre </a:t>
            </a:r>
          </a:p>
        </p:txBody>
      </p:sp>
      <p:pic>
        <p:nvPicPr>
          <p:cNvPr id="5" name="Pladsholder til indhold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052320" y="643290"/>
            <a:ext cx="1753379" cy="991398"/>
          </a:xfrm>
          <a:prstGeom prst="rect">
            <a:avLst/>
          </a:prstGeom>
        </p:spPr>
      </p:pic>
    </p:spTree>
    <p:extLst>
      <p:ext uri="{BB962C8B-B14F-4D97-AF65-F5344CB8AC3E}">
        <p14:creationId xmlns:p14="http://schemas.microsoft.com/office/powerpoint/2010/main" val="387199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Rund dagen af på en god måde</a:t>
            </a:r>
          </a:p>
        </p:txBody>
      </p:sp>
      <p:sp>
        <p:nvSpPr>
          <p:cNvPr id="3" name="Pladsholder til indhold 2">
            <a:extLst>
              <a:ext uri="{FF2B5EF4-FFF2-40B4-BE49-F238E27FC236}">
                <a16:creationId xmlns:a16="http://schemas.microsoft.com/office/drawing/2014/main" id="{9EDDEE19-8D6E-4174-A403-AE7DAD0B5087}"/>
              </a:ext>
            </a:extLst>
          </p:cNvPr>
          <p:cNvSpPr>
            <a:spLocks noGrp="1"/>
          </p:cNvSpPr>
          <p:nvPr>
            <p:ph idx="1"/>
          </p:nvPr>
        </p:nvSpPr>
        <p:spPr>
          <a:xfrm>
            <a:off x="1293813" y="1676400"/>
            <a:ext cx="9337103" cy="4495800"/>
          </a:xfrm>
        </p:spPr>
        <p:txBody>
          <a:bodyPr>
            <a:normAutofit/>
          </a:bodyPr>
          <a:lstStyle/>
          <a:p>
            <a:pPr marL="342900" indent="-342900"/>
            <a:endParaRPr lang="da-DK" sz="1900" dirty="0"/>
          </a:p>
          <a:p>
            <a:pPr marL="342900" indent="-342900"/>
            <a:r>
              <a:rPr lang="da-DK" sz="1900" dirty="0"/>
              <a:t>Skriv ned hvad du er taknemmelig for om aftenen inden du lægger dig til at sove - i en uge</a:t>
            </a:r>
          </a:p>
          <a:p>
            <a:pPr marL="342900" indent="-342900"/>
            <a:endParaRPr lang="da-DK" sz="1900" dirty="0"/>
          </a:p>
          <a:p>
            <a:pPr marL="342900" indent="-342900"/>
            <a:r>
              <a:rPr lang="da-DK" sz="1900" dirty="0"/>
              <a:t>Lav åndedrætsøvelser, mindfulness eller anden afslapning - flere gange dagligt</a:t>
            </a:r>
          </a:p>
          <a:p>
            <a:pPr marL="342900" indent="-342900"/>
            <a:endParaRPr lang="da-DK" sz="1900" dirty="0"/>
          </a:p>
          <a:p>
            <a:pPr marL="342900" indent="-342900"/>
            <a:r>
              <a:rPr lang="da-DK" sz="1900" dirty="0"/>
              <a:t>Skriv tanker ned i en bog. - De bliver parkeret dér og sindet falder mere til ro</a:t>
            </a:r>
          </a:p>
        </p:txBody>
      </p:sp>
    </p:spTree>
    <p:extLst>
      <p:ext uri="{BB962C8B-B14F-4D97-AF65-F5344CB8AC3E}">
        <p14:creationId xmlns:p14="http://schemas.microsoft.com/office/powerpoint/2010/main" val="180609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D90674-276F-47BC-FFAF-F65739BBBEC2}"/>
              </a:ext>
            </a:extLst>
          </p:cNvPr>
          <p:cNvSpPr>
            <a:spLocks noGrp="1"/>
          </p:cNvSpPr>
          <p:nvPr>
            <p:ph type="title"/>
          </p:nvPr>
        </p:nvSpPr>
        <p:spPr>
          <a:xfrm>
            <a:off x="1293813" y="381000"/>
            <a:ext cx="9601200" cy="1143000"/>
          </a:xfrm>
        </p:spPr>
        <p:txBody>
          <a:bodyPr/>
          <a:lstStyle/>
          <a:p>
            <a:endParaRPr lang="en-US"/>
          </a:p>
        </p:txBody>
      </p:sp>
      <p:pic>
        <p:nvPicPr>
          <p:cNvPr id="2" name="Billede 1">
            <a:extLst>
              <a:ext uri="{FF2B5EF4-FFF2-40B4-BE49-F238E27FC236}">
                <a16:creationId xmlns:a16="http://schemas.microsoft.com/office/drawing/2014/main" id="{4D36F93A-0958-0BEA-8ACD-AD956AB9007C}"/>
              </a:ext>
            </a:extLst>
          </p:cNvPr>
          <p:cNvPicPr>
            <a:picLocks noChangeAspect="1"/>
          </p:cNvPicPr>
          <p:nvPr/>
        </p:nvPicPr>
        <p:blipFill>
          <a:blip r:embed="rId3"/>
          <a:stretch>
            <a:fillRect/>
          </a:stretch>
        </p:blipFill>
        <p:spPr>
          <a:xfrm>
            <a:off x="2064670" y="1676400"/>
            <a:ext cx="3158299" cy="4495800"/>
          </a:xfrm>
          <a:prstGeom prst="rect">
            <a:avLst/>
          </a:prstGeom>
          <a:noFill/>
        </p:spPr>
      </p:pic>
      <p:sp>
        <p:nvSpPr>
          <p:cNvPr id="3" name="Pladsholder til indhold 2">
            <a:extLst>
              <a:ext uri="{FF2B5EF4-FFF2-40B4-BE49-F238E27FC236}">
                <a16:creationId xmlns:a16="http://schemas.microsoft.com/office/drawing/2014/main" id="{A8A213D4-0240-6D13-CFB9-7FC3F3CA05A0}"/>
              </a:ext>
            </a:extLst>
          </p:cNvPr>
          <p:cNvSpPr>
            <a:spLocks noGrp="1"/>
          </p:cNvSpPr>
          <p:nvPr>
            <p:ph sz="half" idx="2"/>
          </p:nvPr>
        </p:nvSpPr>
        <p:spPr>
          <a:xfrm>
            <a:off x="6202035" y="1676401"/>
            <a:ext cx="4700016" cy="4495800"/>
          </a:xfrm>
        </p:spPr>
        <p:txBody>
          <a:bodyPr>
            <a:normAutofit/>
          </a:bodyPr>
          <a:lstStyle/>
          <a:p>
            <a:pPr marL="0" indent="0">
              <a:spcBef>
                <a:spcPts val="1200"/>
              </a:spcBef>
              <a:spcAft>
                <a:spcPts val="1200"/>
              </a:spcAft>
              <a:buNone/>
            </a:pPr>
            <a:r>
              <a:rPr lang="da-DK" sz="1100" dirty="0">
                <a:effectLst/>
              </a:rPr>
              <a:t>Kræft er en udfordrende og livsændrende sygdom. Moderne medicin og behandlinger har gjort det muligt for mange at overleve kræft. Mange kræftoverleverer oplever senfølger, som er langvarige eller forsinkede bivirkninger til kræftbehandlingen eller selve sygdommen. Senfølger rammer mellem 50-60 % af alle kræftoverlevere. Senfølger kan være mangeartede og komplekse og kan have store konsekvenser for kræftoverleverens hverdagsliv og livskvalitet.</a:t>
            </a:r>
          </a:p>
          <a:p>
            <a:pPr marL="0" indent="0">
              <a:spcBef>
                <a:spcPts val="1200"/>
              </a:spcBef>
              <a:spcAft>
                <a:spcPts val="1200"/>
              </a:spcAft>
              <a:buNone/>
            </a:pPr>
            <a:r>
              <a:rPr lang="da-DK" sz="1100" dirty="0">
                <a:effectLst/>
              </a:rPr>
              <a:t>Mange kræftoverlevere oplever at stå alene med disse problemer og symptomer. Det er derfor vigtigt at sundhedsprofessionelle arbejder sammen med kræftoverlevende for at finde måder at håndtere og forbedre deres livssituation på trods af disse udfordringer, så vi får større viden, forståelse og anerkendelse af senfølgers betydning for den enkeltes liv.</a:t>
            </a:r>
            <a:endParaRPr lang="da-DK" sz="1100" dirty="0"/>
          </a:p>
          <a:p>
            <a:pPr marL="0" indent="0">
              <a:spcBef>
                <a:spcPts val="1200"/>
              </a:spcBef>
              <a:spcAft>
                <a:spcPts val="1200"/>
              </a:spcAft>
              <a:buNone/>
            </a:pPr>
            <a:r>
              <a:rPr lang="da-DK" sz="1100" dirty="0">
                <a:effectLst/>
              </a:rPr>
              <a:t>Senfølger er helbredsproblemer, der opstår under primær behandling og bliver kroniske, eller opstår og manifesterer sig måneder eller år efter behandlingen er afsluttet (</a:t>
            </a:r>
            <a:r>
              <a:rPr lang="da-DK" sz="1100" dirty="0" err="1">
                <a:effectLst/>
              </a:rPr>
              <a:t>Sst</a:t>
            </a:r>
            <a:r>
              <a:rPr lang="da-DK" sz="1100" dirty="0">
                <a:effectLst/>
              </a:rPr>
              <a:t>, 2017). Nogle patienter er i livslang behandling, og de vil skulle have hjælp til deres senfølger i de afdelinger hvor de får behandling. </a:t>
            </a:r>
            <a:r>
              <a:rPr lang="da-DK" sz="1100">
                <a:effectLst/>
              </a:rPr>
              <a:t>Derudover findes der senfølgeklinikken, som egen læge eller behandlende læge kan henvise til (se oversigt på senfoelger.dk).</a:t>
            </a:r>
          </a:p>
          <a:p>
            <a:pPr marL="0" indent="0">
              <a:spcBef>
                <a:spcPts val="1200"/>
              </a:spcBef>
              <a:spcAft>
                <a:spcPts val="1200"/>
              </a:spcAft>
              <a:buNone/>
            </a:pPr>
            <a:r>
              <a:rPr lang="da-DK" sz="1100" dirty="0">
                <a:hlinkClick r:id="rId4"/>
              </a:rPr>
              <a:t>Hvad er kræftsenfølger? | </a:t>
            </a:r>
            <a:r>
              <a:rPr lang="da-DK" sz="1100" dirty="0" err="1">
                <a:hlinkClick r:id="rId4"/>
              </a:rPr>
              <a:t>Senfølgerforeningen</a:t>
            </a:r>
            <a:endParaRPr lang="da-DK" sz="1100" dirty="0">
              <a:effectLst/>
            </a:endParaRPr>
          </a:p>
        </p:txBody>
      </p:sp>
    </p:spTree>
    <p:extLst>
      <p:ext uri="{BB962C8B-B14F-4D97-AF65-F5344CB8AC3E}">
        <p14:creationId xmlns:p14="http://schemas.microsoft.com/office/powerpoint/2010/main" val="411898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3" y="381000"/>
            <a:ext cx="9601200" cy="779445"/>
          </a:xfrm>
        </p:spPr>
        <p:txBody>
          <a:bodyPr>
            <a:normAutofit/>
          </a:bodyPr>
          <a:lstStyle/>
          <a:p>
            <a:r>
              <a:rPr lang="da-DK" dirty="0"/>
              <a:t>Mere viden om senfølger</a:t>
            </a:r>
            <a:endParaRPr lang="da-DK" sz="3600" b="0" dirty="0"/>
          </a:p>
        </p:txBody>
      </p:sp>
      <p:sp>
        <p:nvSpPr>
          <p:cNvPr id="3" name="Pladsholder til indhold 2"/>
          <p:cNvSpPr>
            <a:spLocks noGrp="1"/>
          </p:cNvSpPr>
          <p:nvPr>
            <p:ph idx="1"/>
          </p:nvPr>
        </p:nvSpPr>
        <p:spPr>
          <a:xfrm>
            <a:off x="1293813" y="1340768"/>
            <a:ext cx="9601200" cy="4831432"/>
          </a:xfrm>
        </p:spPr>
        <p:txBody>
          <a:bodyPr>
            <a:normAutofit fontScale="77500" lnSpcReduction="20000"/>
          </a:bodyPr>
          <a:lstStyle/>
          <a:p>
            <a:pPr>
              <a:lnSpc>
                <a:spcPct val="110000"/>
              </a:lnSpc>
              <a:spcBef>
                <a:spcPts val="600"/>
              </a:spcBef>
            </a:pPr>
            <a:r>
              <a:rPr lang="da-DK" sz="1500" dirty="0">
                <a:latin typeface="+mn-lt"/>
              </a:rPr>
              <a:t>Egen læge (husk senfølger skal dokumenteres i journal)</a:t>
            </a:r>
          </a:p>
          <a:p>
            <a:pPr>
              <a:lnSpc>
                <a:spcPct val="110000"/>
              </a:lnSpc>
              <a:spcBef>
                <a:spcPts val="600"/>
              </a:spcBef>
            </a:pPr>
            <a:r>
              <a:rPr lang="da-DK" sz="1500" dirty="0">
                <a:latin typeface="+mn-lt"/>
              </a:rPr>
              <a:t>De regionale senfølgecentre (henvises fra sygehus eller egen læge)</a:t>
            </a:r>
          </a:p>
          <a:p>
            <a:pPr>
              <a:lnSpc>
                <a:spcPct val="110000"/>
              </a:lnSpc>
              <a:spcBef>
                <a:spcPts val="600"/>
              </a:spcBef>
            </a:pPr>
            <a:r>
              <a:rPr lang="da-DK" sz="1500" dirty="0">
                <a:latin typeface="+mn-lt"/>
              </a:rPr>
              <a:t>Tilskud til psykolog (du kan få tilskud via henvisning fra lægen)</a:t>
            </a:r>
          </a:p>
          <a:p>
            <a:pPr>
              <a:lnSpc>
                <a:spcPct val="110000"/>
              </a:lnSpc>
              <a:spcBef>
                <a:spcPts val="600"/>
              </a:spcBef>
            </a:pPr>
            <a:r>
              <a:rPr lang="da-DK" sz="1500" dirty="0">
                <a:latin typeface="+mn-lt"/>
              </a:rPr>
              <a:t>Kræftens Bekæmpelses rådgivning</a:t>
            </a:r>
          </a:p>
          <a:p>
            <a:pPr>
              <a:lnSpc>
                <a:spcPct val="110000"/>
              </a:lnSpc>
              <a:spcBef>
                <a:spcPts val="600"/>
              </a:spcBef>
            </a:pPr>
            <a:r>
              <a:rPr lang="da-DK" sz="1500" dirty="0">
                <a:latin typeface="+mn-lt"/>
              </a:rPr>
              <a:t>Kræftens Bekæmpelse har online grupper om frygt for tilbagefald (</a:t>
            </a:r>
            <a:r>
              <a:rPr lang="da-DK" sz="1500" dirty="0" err="1">
                <a:latin typeface="+mn-lt"/>
              </a:rPr>
              <a:t>ConquerFear-teknikkerner</a:t>
            </a:r>
            <a:r>
              <a:rPr lang="da-DK" sz="1500" dirty="0">
                <a:latin typeface="+mn-lt"/>
              </a:rPr>
              <a:t>), udbydes i nogle af Kræftens Bekæmpelses centre(Herlev, Aabenraa, København, Næstved, Odense og Vejle)</a:t>
            </a:r>
          </a:p>
          <a:p>
            <a:pPr>
              <a:lnSpc>
                <a:spcPct val="110000"/>
              </a:lnSpc>
              <a:spcBef>
                <a:spcPts val="600"/>
              </a:spcBef>
            </a:pPr>
            <a:r>
              <a:rPr lang="da-DK" sz="1500" dirty="0">
                <a:latin typeface="+mn-lt"/>
              </a:rPr>
              <a:t>Senfølgeforeningen (se film, foredrag, rådgivning)</a:t>
            </a:r>
          </a:p>
          <a:p>
            <a:pPr>
              <a:lnSpc>
                <a:spcPct val="110000"/>
              </a:lnSpc>
              <a:spcBef>
                <a:spcPts val="600"/>
              </a:spcBef>
            </a:pPr>
            <a:r>
              <a:rPr lang="da-DK" sz="1500" dirty="0">
                <a:latin typeface="+mn-lt"/>
              </a:rPr>
              <a:t>Senfølgeforeningens netværksgrupper</a:t>
            </a:r>
          </a:p>
          <a:p>
            <a:pPr>
              <a:lnSpc>
                <a:spcPct val="110000"/>
              </a:lnSpc>
              <a:spcBef>
                <a:spcPts val="600"/>
              </a:spcBef>
            </a:pPr>
            <a:r>
              <a:rPr lang="da-DK" sz="1500" dirty="0">
                <a:latin typeface="+mn-lt"/>
              </a:rPr>
              <a:t>Kontakt din kommune hvad de har af hjælp</a:t>
            </a:r>
          </a:p>
          <a:p>
            <a:pPr>
              <a:lnSpc>
                <a:spcPct val="110000"/>
              </a:lnSpc>
              <a:spcBef>
                <a:spcPts val="600"/>
              </a:spcBef>
            </a:pPr>
            <a:r>
              <a:rPr lang="da-DK" sz="1500" dirty="0">
                <a:latin typeface="+mn-lt"/>
              </a:rPr>
              <a:t>App: ”Mit liv min sundhed”</a:t>
            </a:r>
          </a:p>
          <a:p>
            <a:pPr marL="0" indent="0">
              <a:buNone/>
            </a:pPr>
            <a:r>
              <a:rPr lang="da-DK" sz="1600" dirty="0"/>
              <a:t>REHPA, Videncenter for Rehabilitering og Palliation. (2026, marts). Sygdoms- og livsmestring for udvalgte generelle senfølger. rehpa.dk.</a:t>
            </a:r>
            <a:br>
              <a:rPr lang="da-DK" sz="1600" dirty="0"/>
            </a:br>
            <a:r>
              <a:rPr lang="da-DK" sz="1600" dirty="0">
                <a:hlinkClick r:id="rId3"/>
              </a:rPr>
              <a:t>https://www.rehpa.dk/materialer/sygdoms-og-livsmestring-for-udvalgte-generelle-senfolger/</a:t>
            </a:r>
            <a:endParaRPr lang="da-DK" sz="1600" dirty="0"/>
          </a:p>
          <a:p>
            <a:pPr marL="0" indent="0">
              <a:buNone/>
            </a:pPr>
            <a:endParaRPr lang="da-DK" sz="1600" dirty="0">
              <a:latin typeface="Euphemia" panose="020B0503040102020104" pitchFamily="34" charset="0"/>
            </a:endParaRPr>
          </a:p>
          <a:p>
            <a:pPr>
              <a:lnSpc>
                <a:spcPct val="110000"/>
              </a:lnSpc>
              <a:spcBef>
                <a:spcPts val="600"/>
              </a:spcBef>
            </a:pPr>
            <a:endParaRPr lang="da-DK" sz="1500" dirty="0">
              <a:latin typeface="+mn-lt"/>
            </a:endParaRPr>
          </a:p>
          <a:p>
            <a:pPr marL="0" indent="0">
              <a:buNone/>
            </a:pPr>
            <a:endParaRPr lang="da-DK" sz="1200" dirty="0">
              <a:latin typeface="Euphemia" panose="020B0503040102020104" pitchFamily="34" charset="0"/>
            </a:endParaRPr>
          </a:p>
          <a:p>
            <a:pPr marL="0" indent="0">
              <a:buNone/>
            </a:pPr>
            <a:r>
              <a:rPr lang="da-DK" sz="1200" dirty="0">
                <a:latin typeface="Euphemia" panose="020B0503040102020104" pitchFamily="34" charset="0"/>
              </a:rPr>
              <a:t>Kilde: </a:t>
            </a:r>
            <a:br>
              <a:rPr lang="da-DK" sz="1200" dirty="0">
                <a:latin typeface="Euphemia" panose="020B0503040102020104" pitchFamily="34" charset="0"/>
              </a:rPr>
            </a:br>
            <a:r>
              <a:rPr lang="da-DK" sz="1200" dirty="0">
                <a:latin typeface="Euphemia" panose="020B0503040102020104" pitchFamily="34" charset="0"/>
                <a:hlinkClick r:id="rId4"/>
              </a:rPr>
              <a:t>https://www.cancer.dk/nyheder/kraeftoverlevere-faar-hjaelp-til-at-haandtere-frygt-for-tilbagefald</a:t>
            </a:r>
            <a:r>
              <a:rPr lang="da-DK" sz="1200" dirty="0">
                <a:latin typeface="Euphemia" panose="020B0503040102020104" pitchFamily="34" charset="0"/>
              </a:rPr>
              <a:t> </a:t>
            </a:r>
          </a:p>
          <a:p>
            <a:pPr marL="0" indent="0" defTabSz="914126">
              <a:spcBef>
                <a:spcPts val="0"/>
              </a:spcBef>
              <a:buClrTx/>
              <a:buSzTx/>
              <a:buNone/>
            </a:pPr>
            <a:endParaRPr lang="da-DK" sz="1200" dirty="0">
              <a:latin typeface="Euphemia" panose="020B0503040102020104" pitchFamily="34" charset="0"/>
            </a:endParaRPr>
          </a:p>
          <a:p>
            <a:pPr marL="0" indent="0" defTabSz="914126">
              <a:spcBef>
                <a:spcPts val="0"/>
              </a:spcBef>
              <a:buClrTx/>
              <a:buSzTx/>
              <a:buNone/>
            </a:pPr>
            <a:endParaRPr lang="da-DK" sz="1200" dirty="0">
              <a:latin typeface="Euphemia" panose="020B0503040102020104" pitchFamily="34" charset="0"/>
            </a:endParaRPr>
          </a:p>
          <a:p>
            <a:pPr marL="0" indent="0" defTabSz="914126">
              <a:spcBef>
                <a:spcPts val="0"/>
              </a:spcBef>
              <a:buClrTx/>
              <a:buSzTx/>
              <a:buNone/>
            </a:pPr>
            <a:r>
              <a:rPr lang="da-DK" sz="1200" dirty="0">
                <a:latin typeface="Euphemia" panose="020B0503040102020104" pitchFamily="34" charset="0"/>
              </a:rPr>
              <a:t>Kilder:</a:t>
            </a:r>
          </a:p>
          <a:p>
            <a:pPr marL="0" indent="0" defTabSz="914126">
              <a:spcBef>
                <a:spcPts val="0"/>
              </a:spcBef>
              <a:buClrTx/>
              <a:buSzTx/>
              <a:buNone/>
            </a:pPr>
            <a:r>
              <a:rPr lang="da-DK" sz="1200" dirty="0">
                <a:latin typeface="Euphemia" panose="020B0503040102020104" pitchFamily="34" charset="0"/>
                <a:hlinkClick r:id="rId5"/>
              </a:rPr>
              <a:t>https://www.cancer.dk/hjaelp-viden/raadgivning/digitale-samtalegrupper/</a:t>
            </a:r>
            <a:r>
              <a:rPr lang="da-DK" sz="1200" dirty="0">
                <a:latin typeface="Euphemia" panose="020B0503040102020104" pitchFamily="34" charset="0"/>
              </a:rPr>
              <a:t> </a:t>
            </a:r>
          </a:p>
          <a:p>
            <a:pPr marL="0" indent="0" defTabSz="914126">
              <a:spcBef>
                <a:spcPts val="0"/>
              </a:spcBef>
              <a:buClrTx/>
              <a:buSzTx/>
              <a:buNone/>
            </a:pPr>
            <a:r>
              <a:rPr lang="da-DK" sz="1200" dirty="0">
                <a:latin typeface="Euphemia" panose="020B0503040102020104" pitchFamily="34" charset="0"/>
                <a:hlinkClick r:id="rId6"/>
              </a:rPr>
              <a:t>https://www.cancer.dk/hjaelp-viden/hvis-du-har-kraeft/psykiske-reaktioner/angst/</a:t>
            </a:r>
            <a:r>
              <a:rPr lang="da-DK" sz="1200" dirty="0">
                <a:latin typeface="Euphemia" panose="020B0503040102020104" pitchFamily="34" charset="0"/>
              </a:rPr>
              <a:t> </a:t>
            </a:r>
          </a:p>
          <a:p>
            <a:pPr marL="0" indent="0" defTabSz="914126">
              <a:spcBef>
                <a:spcPts val="0"/>
              </a:spcBef>
              <a:buClrTx/>
              <a:buSzTx/>
              <a:buNone/>
            </a:pPr>
            <a:r>
              <a:rPr lang="da-DK" sz="1200" dirty="0">
                <a:latin typeface="Euphemia" panose="020B0503040102020104" pitchFamily="34" charset="0"/>
                <a:hlinkClick r:id="rId7"/>
              </a:rPr>
              <a:t>https://www.senfoelger.dk/</a:t>
            </a:r>
            <a:r>
              <a:rPr lang="da-DK" sz="1200" dirty="0">
                <a:latin typeface="Euphemia" panose="020B0503040102020104" pitchFamily="34" charset="0"/>
              </a:rPr>
              <a:t> </a:t>
            </a:r>
          </a:p>
        </p:txBody>
      </p:sp>
      <p:pic>
        <p:nvPicPr>
          <p:cNvPr id="4" name="Billede 3"/>
          <p:cNvPicPr>
            <a:picLocks noChangeAspect="1"/>
          </p:cNvPicPr>
          <p:nvPr/>
        </p:nvPicPr>
        <p:blipFill>
          <a:blip r:embed="rId8"/>
          <a:stretch>
            <a:fillRect/>
          </a:stretch>
        </p:blipFill>
        <p:spPr>
          <a:xfrm>
            <a:off x="8288965" y="1086407"/>
            <a:ext cx="3492797" cy="779445"/>
          </a:xfrm>
          <a:prstGeom prst="rect">
            <a:avLst/>
          </a:prstGeom>
        </p:spPr>
      </p:pic>
      <p:pic>
        <p:nvPicPr>
          <p:cNvPr id="1026" name="Picture 2" descr="KraeftensBekaempelse_Logo_RGB_Roed_Primaer | Kræftens Bekæmpelse">
            <a:extLst>
              <a:ext uri="{FF2B5EF4-FFF2-40B4-BE49-F238E27FC236}">
                <a16:creationId xmlns:a16="http://schemas.microsoft.com/office/drawing/2014/main" id="{47AB73C2-C4C3-1F42-3B39-5CD805A9FA1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877" t="23992" r="8436" b="23265"/>
          <a:stretch/>
        </p:blipFill>
        <p:spPr bwMode="auto">
          <a:xfrm>
            <a:off x="8288965" y="342870"/>
            <a:ext cx="3492797" cy="74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35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FB36E0DC-FCB2-D185-D5A7-C6C49044041E}"/>
              </a:ext>
            </a:extLst>
          </p:cNvPr>
          <p:cNvSpPr>
            <a:spLocks noGrp="1"/>
          </p:cNvSpPr>
          <p:nvPr>
            <p:ph type="title"/>
          </p:nvPr>
        </p:nvSpPr>
        <p:spPr>
          <a:xfrm>
            <a:off x="1293813" y="260648"/>
            <a:ext cx="9601200" cy="1143000"/>
          </a:xfrm>
        </p:spPr>
        <p:txBody>
          <a:bodyPr/>
          <a:lstStyle/>
          <a:p>
            <a:r>
              <a:rPr lang="da-DK"/>
              <a:t>Opsamling og afslutning</a:t>
            </a:r>
          </a:p>
        </p:txBody>
      </p:sp>
      <p:sp>
        <p:nvSpPr>
          <p:cNvPr id="3" name="Pladsholder til indhold 2"/>
          <p:cNvSpPr>
            <a:spLocks noGrp="1"/>
          </p:cNvSpPr>
          <p:nvPr>
            <p:ph idx="1"/>
          </p:nvPr>
        </p:nvSpPr>
        <p:spPr/>
        <p:txBody>
          <a:bodyPr>
            <a:normAutofit/>
          </a:bodyPr>
          <a:lstStyle/>
          <a:p>
            <a:pPr marL="0" indent="0">
              <a:buNone/>
            </a:pPr>
            <a:r>
              <a:rPr lang="da-DK" sz="1900"/>
              <a:t>Mit udbytte af oplæg og erfaringsudveksling: </a:t>
            </a:r>
          </a:p>
          <a:p>
            <a:pPr marL="342900" indent="-342900"/>
            <a:r>
              <a:rPr lang="da-DK" sz="1900" i="1"/>
              <a:t>Hvad tager jeg med mig?</a:t>
            </a:r>
          </a:p>
          <a:p>
            <a:pPr marL="342900" indent="-342900"/>
            <a:r>
              <a:rPr lang="da-DK" sz="1900" i="1"/>
              <a:t>Hvad vil jeg have (mere) fokus på i den kommende tid?</a:t>
            </a:r>
          </a:p>
        </p:txBody>
      </p:sp>
    </p:spTree>
    <p:extLst>
      <p:ext uri="{BB962C8B-B14F-4D97-AF65-F5344CB8AC3E}">
        <p14:creationId xmlns:p14="http://schemas.microsoft.com/office/powerpoint/2010/main" val="370047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0" y="1135346"/>
            <a:ext cx="12188824" cy="646382"/>
          </a:xfrm>
        </p:spPr>
        <p:txBody>
          <a:bodyPr>
            <a:normAutofit fontScale="90000"/>
          </a:bodyPr>
          <a:lstStyle/>
          <a:p>
            <a:pPr algn="ctr"/>
            <a:r>
              <a:rPr lang="da-DK" sz="3199" dirty="0"/>
              <a:t>Spørgsmål?</a:t>
            </a:r>
            <a:br>
              <a:rPr lang="da-DK" dirty="0"/>
            </a:br>
            <a:endParaRPr lang="da-DK" dirty="0"/>
          </a:p>
        </p:txBody>
      </p:sp>
      <p:pic>
        <p:nvPicPr>
          <p:cNvPr id="5" name="Pladsholder til indhold 4">
            <a:extLst>
              <a:ext uri="{FF2B5EF4-FFF2-40B4-BE49-F238E27FC236}">
                <a16:creationId xmlns:a16="http://schemas.microsoft.com/office/drawing/2014/main" id="{D9644666-70F1-33FE-09BA-7B02CC190CD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flipH="1">
            <a:off x="4222204" y="1676400"/>
            <a:ext cx="3888432" cy="4495800"/>
          </a:xfrm>
          <a:scene3d>
            <a:camera prst="orthographicFront">
              <a:rot lat="0" lon="0" rev="0"/>
            </a:camera>
            <a:lightRig rig="threePt" dir="t"/>
          </a:scene3d>
        </p:spPr>
      </p:pic>
    </p:spTree>
    <p:extLst>
      <p:ext uri="{BB962C8B-B14F-4D97-AF65-F5344CB8AC3E}">
        <p14:creationId xmlns:p14="http://schemas.microsoft.com/office/powerpoint/2010/main" val="273561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rtlCol="0">
            <a:normAutofit/>
          </a:bodyPr>
          <a:lstStyle/>
          <a:p>
            <a:r>
              <a:rPr lang="da-DK"/>
              <a:t>Koncentrations-og hukommelsesbesvær</a:t>
            </a:r>
            <a:br>
              <a:rPr lang="da-DK"/>
            </a:br>
            <a:r>
              <a:rPr lang="da-DK" sz="4000"/>
              <a:t>Som senfølge til kræft</a:t>
            </a:r>
            <a:br>
              <a:rPr lang="da-DK"/>
            </a:br>
            <a:endParaRPr lang="da-DK"/>
          </a:p>
        </p:txBody>
      </p:sp>
      <p:sp>
        <p:nvSpPr>
          <p:cNvPr id="3" name="Undertitel 2"/>
          <p:cNvSpPr>
            <a:spLocks noGrp="1"/>
          </p:cNvSpPr>
          <p:nvPr>
            <p:ph type="subTitle" idx="1"/>
          </p:nvPr>
        </p:nvSpPr>
        <p:spPr/>
        <p:txBody>
          <a:bodyPr rtlCol="0"/>
          <a:lstStyle/>
          <a:p>
            <a:r>
              <a:rPr lang="da-DK"/>
              <a:t>SIG Senfølger gruppens undervisningsmateriale</a:t>
            </a:r>
          </a:p>
        </p:txBody>
      </p:sp>
    </p:spTree>
    <p:extLst>
      <p:ext uri="{BB962C8B-B14F-4D97-AF65-F5344CB8AC3E}">
        <p14:creationId xmlns:p14="http://schemas.microsoft.com/office/powerpoint/2010/main" val="39033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3" y="381000"/>
            <a:ext cx="9601200" cy="1143000"/>
          </a:xfrm>
        </p:spPr>
        <p:txBody>
          <a:bodyPr>
            <a:normAutofit/>
          </a:bodyPr>
          <a:lstStyle/>
          <a:p>
            <a:r>
              <a:rPr lang="da-DK"/>
              <a:t>Koncentrations- og hukommelsesbesvær </a:t>
            </a:r>
            <a:br>
              <a:rPr lang="da-DK"/>
            </a:br>
            <a:r>
              <a:rPr lang="da-DK"/>
              <a:t>Hvorfor og hvad kan du gøre?	</a:t>
            </a:r>
          </a:p>
        </p:txBody>
      </p:sp>
      <p:sp>
        <p:nvSpPr>
          <p:cNvPr id="3" name="Pladsholder til indhold 2"/>
          <p:cNvSpPr>
            <a:spLocks noGrp="1"/>
          </p:cNvSpPr>
          <p:nvPr>
            <p:ph idx="1"/>
          </p:nvPr>
        </p:nvSpPr>
        <p:spPr>
          <a:xfrm>
            <a:off x="1293813" y="1676400"/>
            <a:ext cx="9601200" cy="4495800"/>
          </a:xfrm>
        </p:spPr>
        <p:txBody>
          <a:bodyPr>
            <a:normAutofit/>
          </a:bodyPr>
          <a:lstStyle/>
          <a:p>
            <a:pPr marL="0" indent="0">
              <a:buNone/>
            </a:pPr>
            <a:r>
              <a:rPr lang="da-DK" b="1"/>
              <a:t>Program:</a:t>
            </a:r>
          </a:p>
          <a:p>
            <a:r>
              <a:rPr lang="da-DK"/>
              <a:t>Hvordan opleves koncentrations- og hukommelsesbesvær?</a:t>
            </a:r>
          </a:p>
          <a:p>
            <a:r>
              <a:rPr lang="da-DK"/>
              <a:t>Hvad kan være årsagen til koncentrations- og hukommelsesbesvær?</a:t>
            </a:r>
          </a:p>
          <a:p>
            <a:r>
              <a:rPr lang="da-DK"/>
              <a:t>Hvad kan koncentrations - og hukommelses forandringer medføre?</a:t>
            </a:r>
          </a:p>
          <a:p>
            <a:r>
              <a:rPr lang="da-DK"/>
              <a:t>Forandringerne i koncentration og hukommelse</a:t>
            </a:r>
          </a:p>
          <a:p>
            <a:r>
              <a:rPr lang="da-DK"/>
              <a:t>Anbefalinger og gode råd</a:t>
            </a:r>
          </a:p>
          <a:p>
            <a:r>
              <a:rPr lang="da-DK"/>
              <a:t>Hvad kan man selv og pårørende gøre?</a:t>
            </a:r>
          </a:p>
        </p:txBody>
      </p:sp>
    </p:spTree>
    <p:extLst>
      <p:ext uri="{BB962C8B-B14F-4D97-AF65-F5344CB8AC3E}">
        <p14:creationId xmlns:p14="http://schemas.microsoft.com/office/powerpoint/2010/main" val="370147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063" y="630114"/>
            <a:ext cx="7535653" cy="1142702"/>
          </a:xfrm>
        </p:spPr>
        <p:txBody>
          <a:bodyPr anchor="b">
            <a:normAutofit/>
          </a:bodyPr>
          <a:lstStyle/>
          <a:p>
            <a:r>
              <a:rPr lang="da-DK"/>
              <a:t>Hvordan opleves koncentrations- og hukommelsesbesvær?</a:t>
            </a:r>
          </a:p>
        </p:txBody>
      </p:sp>
      <p:sp>
        <p:nvSpPr>
          <p:cNvPr id="3" name="Pladsholder til indhold 2"/>
          <p:cNvSpPr>
            <a:spLocks noGrp="1"/>
          </p:cNvSpPr>
          <p:nvPr>
            <p:ph sz="half" idx="1"/>
          </p:nvPr>
        </p:nvSpPr>
        <p:spPr>
          <a:xfrm>
            <a:off x="1295062" y="2348880"/>
            <a:ext cx="4367302" cy="2592288"/>
          </a:xfrm>
        </p:spPr>
        <p:txBody>
          <a:bodyPr>
            <a:normAutofit/>
          </a:bodyPr>
          <a:lstStyle/>
          <a:p>
            <a:pPr marL="0" indent="0">
              <a:buNone/>
            </a:pPr>
            <a:r>
              <a:rPr lang="da-DK" sz="1900" b="1"/>
              <a:t>3 korte spørgsmål:</a:t>
            </a:r>
          </a:p>
          <a:p>
            <a:pPr marL="342900" indent="-342900"/>
            <a:r>
              <a:rPr lang="da-DK" sz="1900" i="1"/>
              <a:t>Oplever du hukommelses og koncentrationsbesvær?</a:t>
            </a:r>
          </a:p>
          <a:p>
            <a:pPr marL="342900" indent="-342900"/>
            <a:r>
              <a:rPr lang="da-DK" sz="1900" i="1"/>
              <a:t>Hvis ja, hvor udtalt er det gennem den sidste uge på denne skala?</a:t>
            </a:r>
          </a:p>
          <a:p>
            <a:pPr marL="342900" indent="-342900"/>
            <a:r>
              <a:rPr lang="da-DK" sz="1900" i="1"/>
              <a:t>Hvilken indflydelse har det haft på din hverdag?</a:t>
            </a:r>
          </a:p>
        </p:txBody>
      </p:sp>
      <p:graphicFrame>
        <p:nvGraphicFramePr>
          <p:cNvPr id="5" name="Tabel 4">
            <a:extLst>
              <a:ext uri="{FF2B5EF4-FFF2-40B4-BE49-F238E27FC236}">
                <a16:creationId xmlns:a16="http://schemas.microsoft.com/office/drawing/2014/main" id="{87B066FD-F521-5644-1501-7A3CA0DE08D6}"/>
              </a:ext>
            </a:extLst>
          </p:cNvPr>
          <p:cNvGraphicFramePr>
            <a:graphicFrameLocks noGrp="1"/>
          </p:cNvGraphicFramePr>
          <p:nvPr>
            <p:extLst>
              <p:ext uri="{D42A27DB-BD31-4B8C-83A1-F6EECF244321}">
                <p14:modId xmlns:p14="http://schemas.microsoft.com/office/powerpoint/2010/main" val="3415630712"/>
              </p:ext>
            </p:extLst>
          </p:nvPr>
        </p:nvGraphicFramePr>
        <p:xfrm>
          <a:off x="6022461" y="3068960"/>
          <a:ext cx="5616567" cy="1367983"/>
        </p:xfrm>
        <a:graphic>
          <a:graphicData uri="http://schemas.openxmlformats.org/drawingml/2006/table">
            <a:tbl>
              <a:tblPr firstRow="1" bandRow="1">
                <a:tableStyleId>{6E25E649-3F16-4E02-A733-19D2CDBF48F0}</a:tableStyleId>
              </a:tblPr>
              <a:tblGrid>
                <a:gridCol w="777420">
                  <a:extLst>
                    <a:ext uri="{9D8B030D-6E8A-4147-A177-3AD203B41FA5}">
                      <a16:colId xmlns:a16="http://schemas.microsoft.com/office/drawing/2014/main" val="2520373130"/>
                    </a:ext>
                  </a:extLst>
                </a:gridCol>
                <a:gridCol w="1094731">
                  <a:extLst>
                    <a:ext uri="{9D8B030D-6E8A-4147-A177-3AD203B41FA5}">
                      <a16:colId xmlns:a16="http://schemas.microsoft.com/office/drawing/2014/main" val="1575905398"/>
                    </a:ext>
                  </a:extLst>
                </a:gridCol>
                <a:gridCol w="1463399">
                  <a:extLst>
                    <a:ext uri="{9D8B030D-6E8A-4147-A177-3AD203B41FA5}">
                      <a16:colId xmlns:a16="http://schemas.microsoft.com/office/drawing/2014/main" val="1746100380"/>
                    </a:ext>
                  </a:extLst>
                </a:gridCol>
                <a:gridCol w="912865">
                  <a:extLst>
                    <a:ext uri="{9D8B030D-6E8A-4147-A177-3AD203B41FA5}">
                      <a16:colId xmlns:a16="http://schemas.microsoft.com/office/drawing/2014/main" val="4099906695"/>
                    </a:ext>
                  </a:extLst>
                </a:gridCol>
                <a:gridCol w="1368152">
                  <a:extLst>
                    <a:ext uri="{9D8B030D-6E8A-4147-A177-3AD203B41FA5}">
                      <a16:colId xmlns:a16="http://schemas.microsoft.com/office/drawing/2014/main" val="2313958943"/>
                    </a:ext>
                  </a:extLst>
                </a:gridCol>
              </a:tblGrid>
              <a:tr h="1367983">
                <a:tc>
                  <a:txBody>
                    <a:bodyPr/>
                    <a:lstStyle/>
                    <a:p>
                      <a:pPr algn="ctr" fontAlgn="auto">
                        <a:lnSpc>
                          <a:spcPct val="100000"/>
                        </a:lnSpc>
                      </a:pPr>
                      <a:endParaRPr lang="da-DK" sz="1600"/>
                    </a:p>
                    <a:p>
                      <a:pPr algn="ctr" fontAlgn="auto">
                        <a:lnSpc>
                          <a:spcPct val="100000"/>
                        </a:lnSpc>
                      </a:pPr>
                      <a:r>
                        <a:rPr lang="da-DK" sz="1600"/>
                        <a:t>Aldrig</a:t>
                      </a:r>
                    </a:p>
                  </a:txBody>
                  <a:tcPr marL="91416" marR="91416" marT="45708" marB="45708"/>
                </a:tc>
                <a:tc>
                  <a:txBody>
                    <a:bodyPr/>
                    <a:lstStyle/>
                    <a:p>
                      <a:pPr algn="ctr" fontAlgn="auto">
                        <a:lnSpc>
                          <a:spcPct val="100000"/>
                        </a:lnSpc>
                      </a:pPr>
                      <a:endParaRPr lang="da-DK" sz="1600"/>
                    </a:p>
                    <a:p>
                      <a:pPr algn="ctr" fontAlgn="auto">
                        <a:lnSpc>
                          <a:spcPct val="100000"/>
                        </a:lnSpc>
                      </a:pPr>
                      <a:r>
                        <a:rPr lang="da-DK" sz="1600"/>
                        <a:t>Sjældent</a:t>
                      </a:r>
                    </a:p>
                    <a:p>
                      <a:pPr algn="ctr" fontAlgn="auto">
                        <a:lnSpc>
                          <a:spcPct val="100000"/>
                        </a:lnSpc>
                      </a:pPr>
                      <a:endParaRPr lang="da-DK" sz="1200"/>
                    </a:p>
                    <a:p>
                      <a:pPr algn="ctr" fontAlgn="auto">
                        <a:lnSpc>
                          <a:spcPct val="100000"/>
                        </a:lnSpc>
                      </a:pPr>
                      <a:r>
                        <a:rPr lang="da-DK" sz="1200"/>
                        <a:t>(en enkelt gang)</a:t>
                      </a:r>
                    </a:p>
                  </a:txBody>
                  <a:tcPr marL="91416" marR="91416" marT="45708" marB="45708"/>
                </a:tc>
                <a:tc>
                  <a:txBody>
                    <a:bodyPr/>
                    <a:lstStyle/>
                    <a:p>
                      <a:pPr algn="ctr" fontAlgn="auto">
                        <a:lnSpc>
                          <a:spcPct val="100000"/>
                        </a:lnSpc>
                      </a:pPr>
                      <a:endParaRPr lang="da-DK" sz="1600"/>
                    </a:p>
                    <a:p>
                      <a:pPr algn="ctr" fontAlgn="auto">
                        <a:lnSpc>
                          <a:spcPct val="100000"/>
                        </a:lnSpc>
                      </a:pPr>
                      <a:r>
                        <a:rPr lang="da-DK" sz="1600"/>
                        <a:t>Nogle gange</a:t>
                      </a:r>
                    </a:p>
                    <a:p>
                      <a:pPr algn="ctr" fontAlgn="auto">
                        <a:lnSpc>
                          <a:spcPct val="100000"/>
                        </a:lnSpc>
                      </a:pPr>
                      <a:endParaRPr lang="da-DK" sz="1200"/>
                    </a:p>
                    <a:p>
                      <a:pPr algn="ctr" fontAlgn="auto">
                        <a:lnSpc>
                          <a:spcPct val="100000"/>
                        </a:lnSpc>
                      </a:pPr>
                      <a:r>
                        <a:rPr lang="da-DK" sz="1200"/>
                        <a:t>  (2-3 gange)</a:t>
                      </a:r>
                    </a:p>
                  </a:txBody>
                  <a:tcPr marL="91416" marR="91416" marT="45708" marB="45708"/>
                </a:tc>
                <a:tc>
                  <a:txBody>
                    <a:bodyPr/>
                    <a:lstStyle/>
                    <a:p>
                      <a:pPr algn="ctr" fontAlgn="auto">
                        <a:lnSpc>
                          <a:spcPct val="100000"/>
                        </a:lnSpc>
                      </a:pPr>
                      <a:endParaRPr lang="da-DK" sz="1600"/>
                    </a:p>
                    <a:p>
                      <a:pPr algn="ctr" fontAlgn="auto">
                        <a:lnSpc>
                          <a:spcPct val="100000"/>
                        </a:lnSpc>
                      </a:pPr>
                      <a:r>
                        <a:rPr lang="da-DK" sz="1600"/>
                        <a:t>Ofte</a:t>
                      </a:r>
                    </a:p>
                    <a:p>
                      <a:pPr algn="ctr" fontAlgn="auto">
                        <a:lnSpc>
                          <a:spcPct val="100000"/>
                        </a:lnSpc>
                      </a:pPr>
                      <a:endParaRPr lang="da-DK" sz="1200"/>
                    </a:p>
                    <a:p>
                      <a:pPr algn="ctr" fontAlgn="auto">
                        <a:lnSpc>
                          <a:spcPct val="100000"/>
                        </a:lnSpc>
                      </a:pPr>
                      <a:r>
                        <a:rPr lang="da-DK" sz="1200"/>
                        <a:t>(en gang dagligt)</a:t>
                      </a:r>
                    </a:p>
                  </a:txBody>
                  <a:tcPr marL="91416" marR="91416" marT="45708" marB="45708"/>
                </a:tc>
                <a:tc>
                  <a:txBody>
                    <a:bodyPr/>
                    <a:lstStyle/>
                    <a:p>
                      <a:pPr algn="ctr" fontAlgn="auto">
                        <a:lnSpc>
                          <a:spcPct val="100000"/>
                        </a:lnSpc>
                      </a:pPr>
                      <a:endParaRPr lang="da-DK" sz="1600"/>
                    </a:p>
                    <a:p>
                      <a:pPr algn="ctr" fontAlgn="auto">
                        <a:lnSpc>
                          <a:spcPct val="100000"/>
                        </a:lnSpc>
                      </a:pPr>
                      <a:r>
                        <a:rPr lang="da-DK" sz="1600"/>
                        <a:t>Meget ofte</a:t>
                      </a:r>
                    </a:p>
                    <a:p>
                      <a:pPr algn="ctr" fontAlgn="auto">
                        <a:lnSpc>
                          <a:spcPct val="100000"/>
                        </a:lnSpc>
                      </a:pPr>
                      <a:endParaRPr lang="da-DK" sz="1200"/>
                    </a:p>
                    <a:p>
                      <a:pPr algn="ctr" fontAlgn="auto">
                        <a:lnSpc>
                          <a:spcPct val="100000"/>
                        </a:lnSpc>
                      </a:pPr>
                      <a:r>
                        <a:rPr lang="da-DK" sz="1200"/>
                        <a:t>(flere gange   dagligt)</a:t>
                      </a:r>
                    </a:p>
                  </a:txBody>
                  <a:tcPr marL="91416" marR="91416" marT="45708" marB="45708"/>
                </a:tc>
                <a:extLst>
                  <a:ext uri="{0D108BD9-81ED-4DB2-BD59-A6C34878D82A}">
                    <a16:rowId xmlns:a16="http://schemas.microsoft.com/office/drawing/2014/main" val="3617078308"/>
                  </a:ext>
                </a:extLst>
              </a:tr>
            </a:tbl>
          </a:graphicData>
        </a:graphic>
      </p:graphicFrame>
    </p:spTree>
    <p:extLst>
      <p:ext uri="{BB962C8B-B14F-4D97-AF65-F5344CB8AC3E}">
        <p14:creationId xmlns:p14="http://schemas.microsoft.com/office/powerpoint/2010/main" val="194837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063" y="316497"/>
            <a:ext cx="9598700" cy="952827"/>
          </a:xfrm>
        </p:spPr>
        <p:txBody>
          <a:bodyPr/>
          <a:lstStyle/>
          <a:p>
            <a:r>
              <a:rPr lang="da-DK"/>
              <a:t>Påvirket koncentration og hukommelse</a:t>
            </a:r>
          </a:p>
        </p:txBody>
      </p:sp>
      <p:sp>
        <p:nvSpPr>
          <p:cNvPr id="3" name="Pladsholder til indhold 2"/>
          <p:cNvSpPr>
            <a:spLocks noGrp="1"/>
          </p:cNvSpPr>
          <p:nvPr>
            <p:ph idx="1"/>
          </p:nvPr>
        </p:nvSpPr>
        <p:spPr>
          <a:xfrm>
            <a:off x="1295062" y="1341312"/>
            <a:ext cx="10559990" cy="4830174"/>
          </a:xfrm>
        </p:spPr>
        <p:txBody>
          <a:bodyPr>
            <a:normAutofit/>
          </a:bodyPr>
          <a:lstStyle/>
          <a:p>
            <a:pPr marL="0" indent="0">
              <a:buNone/>
            </a:pPr>
            <a:r>
              <a:rPr lang="da-DK" sz="1900" b="1"/>
              <a:t>Svært ved…</a:t>
            </a:r>
          </a:p>
          <a:p>
            <a:pPr marL="285750" indent="-285750">
              <a:lnSpc>
                <a:spcPct val="100000"/>
              </a:lnSpc>
              <a:spcBef>
                <a:spcPts val="800"/>
              </a:spcBef>
            </a:pPr>
            <a:r>
              <a:rPr lang="da-DK" sz="1900"/>
              <a:t>At finde ord</a:t>
            </a:r>
          </a:p>
          <a:p>
            <a:pPr marL="285750" indent="-285750">
              <a:lnSpc>
                <a:spcPct val="100000"/>
              </a:lnSpc>
              <a:spcBef>
                <a:spcPts val="800"/>
              </a:spcBef>
            </a:pPr>
            <a:r>
              <a:rPr lang="da-DK" sz="1900"/>
              <a:t>At koncentrere sig, og opmærksomhed på ikke at lave fejl</a:t>
            </a:r>
          </a:p>
          <a:p>
            <a:pPr marL="285750" indent="-285750">
              <a:lnSpc>
                <a:spcPct val="100000"/>
              </a:lnSpc>
              <a:spcBef>
                <a:spcPts val="800"/>
              </a:spcBef>
            </a:pPr>
            <a:r>
              <a:rPr lang="da-DK" sz="1900"/>
              <a:t>At samle tankerne</a:t>
            </a:r>
          </a:p>
          <a:p>
            <a:pPr marL="285750" indent="-285750">
              <a:lnSpc>
                <a:spcPct val="100000"/>
              </a:lnSpc>
              <a:spcBef>
                <a:spcPts val="800"/>
              </a:spcBef>
            </a:pPr>
            <a:r>
              <a:rPr lang="da-DK" sz="1900"/>
              <a:t>At forstå sammenhængen f.eks. i en tekst eller hovedregning, lægge sammen og trække fra</a:t>
            </a:r>
          </a:p>
          <a:p>
            <a:pPr marL="285750" indent="-285750">
              <a:lnSpc>
                <a:spcPct val="100000"/>
              </a:lnSpc>
              <a:spcBef>
                <a:spcPts val="800"/>
              </a:spcBef>
            </a:pPr>
            <a:r>
              <a:rPr lang="da-DK" sz="1900"/>
              <a:t>At huske informationer og samtaler</a:t>
            </a:r>
          </a:p>
          <a:p>
            <a:pPr marL="285750" indent="-285750">
              <a:lnSpc>
                <a:spcPct val="100000"/>
              </a:lnSpc>
              <a:spcBef>
                <a:spcPts val="800"/>
              </a:spcBef>
            </a:pPr>
            <a:r>
              <a:rPr lang="da-DK" sz="1900"/>
              <a:t>At lære nye ting</a:t>
            </a:r>
          </a:p>
          <a:p>
            <a:pPr marL="285750" indent="-285750">
              <a:lnSpc>
                <a:spcPct val="100000"/>
              </a:lnSpc>
              <a:spcBef>
                <a:spcPts val="800"/>
              </a:spcBef>
            </a:pPr>
            <a:r>
              <a:rPr lang="da-DK" sz="1900"/>
              <a:t>At huske hvad man er i gang med (svært ved at skrifte frem og tilbage i det jeg laver)</a:t>
            </a:r>
          </a:p>
          <a:p>
            <a:pPr marL="285750" indent="-285750">
              <a:lnSpc>
                <a:spcPct val="100000"/>
              </a:lnSpc>
              <a:spcBef>
                <a:spcPts val="800"/>
              </a:spcBef>
            </a:pPr>
            <a:r>
              <a:rPr lang="da-DK" sz="1900"/>
              <a:t>At huske navne, fødselsdage</a:t>
            </a:r>
          </a:p>
          <a:p>
            <a:pPr marL="285750" indent="-285750">
              <a:lnSpc>
                <a:spcPct val="100000"/>
              </a:lnSpc>
              <a:spcBef>
                <a:spcPts val="800"/>
              </a:spcBef>
            </a:pPr>
            <a:r>
              <a:rPr lang="da-DK" sz="1900"/>
              <a:t>At ting tager længere tid, skal anstrenge mig </a:t>
            </a:r>
          </a:p>
          <a:p>
            <a:pPr marL="285750" indent="-285750">
              <a:lnSpc>
                <a:spcPct val="100000"/>
              </a:lnSpc>
              <a:spcBef>
                <a:spcPts val="800"/>
              </a:spcBef>
            </a:pPr>
            <a:r>
              <a:rPr lang="da-DK" sz="1900"/>
              <a:t>At kunne klare flere opgaver samtidig (multitaske)</a:t>
            </a:r>
          </a:p>
          <a:p>
            <a:pPr marL="285750" indent="-285750">
              <a:lnSpc>
                <a:spcPct val="100000"/>
              </a:lnSpc>
              <a:spcBef>
                <a:spcPts val="800"/>
              </a:spcBef>
            </a:pPr>
            <a:r>
              <a:rPr lang="da-DK" sz="1900"/>
              <a:t>At planlægge og udføre opgaver (strukturere, have overblik)</a:t>
            </a:r>
          </a:p>
        </p:txBody>
      </p:sp>
    </p:spTree>
    <p:extLst>
      <p:ext uri="{BB962C8B-B14F-4D97-AF65-F5344CB8AC3E}">
        <p14:creationId xmlns:p14="http://schemas.microsoft.com/office/powerpoint/2010/main" val="83977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063" y="381794"/>
            <a:ext cx="9598700" cy="1142702"/>
          </a:xfrm>
        </p:spPr>
        <p:txBody>
          <a:bodyPr anchor="b">
            <a:normAutofit fontScale="90000"/>
          </a:bodyPr>
          <a:lstStyle/>
          <a:p>
            <a:r>
              <a:rPr lang="da-DK" dirty="0"/>
              <a:t>Hvad kan være årsagen til koncentrations- og hukommelsesbesvær i et kræftforløb?</a:t>
            </a:r>
            <a:br>
              <a:rPr lang="da-DK" dirty="0"/>
            </a:br>
            <a:endParaRPr lang="da-DK" dirty="0"/>
          </a:p>
        </p:txBody>
      </p:sp>
      <p:sp>
        <p:nvSpPr>
          <p:cNvPr id="3" name="Pladsholder til indhold 2"/>
          <p:cNvSpPr>
            <a:spLocks noGrp="1"/>
          </p:cNvSpPr>
          <p:nvPr>
            <p:ph idx="1"/>
          </p:nvPr>
        </p:nvSpPr>
        <p:spPr>
          <a:xfrm>
            <a:off x="1295063" y="1701258"/>
            <a:ext cx="9598700" cy="4967258"/>
          </a:xfrm>
        </p:spPr>
        <p:txBody>
          <a:bodyPr>
            <a:noAutofit/>
          </a:bodyPr>
          <a:lstStyle/>
          <a:p>
            <a:pPr marL="0" indent="0">
              <a:lnSpc>
                <a:spcPct val="100000"/>
              </a:lnSpc>
              <a:spcBef>
                <a:spcPts val="0"/>
              </a:spcBef>
              <a:buNone/>
            </a:pPr>
            <a:r>
              <a:rPr lang="da-DK" sz="1900" b="1"/>
              <a:t>Kræftsygdom</a:t>
            </a:r>
          </a:p>
          <a:p>
            <a:pPr marL="0" indent="0">
              <a:lnSpc>
                <a:spcPct val="100000"/>
              </a:lnSpc>
              <a:spcBef>
                <a:spcPts val="0"/>
              </a:spcBef>
              <a:buNone/>
            </a:pPr>
            <a:endParaRPr lang="da-DK" sz="1900" b="1"/>
          </a:p>
          <a:p>
            <a:pPr marL="0" indent="0">
              <a:lnSpc>
                <a:spcPct val="100000"/>
              </a:lnSpc>
              <a:spcBef>
                <a:spcPts val="0"/>
              </a:spcBef>
              <a:buNone/>
            </a:pPr>
            <a:r>
              <a:rPr lang="da-DK" sz="1900" b="1"/>
              <a:t>Kræftbehandling:</a:t>
            </a:r>
          </a:p>
          <a:p>
            <a:pPr marL="342900" indent="-342900">
              <a:lnSpc>
                <a:spcPct val="100000"/>
              </a:lnSpc>
              <a:spcBef>
                <a:spcPts val="0"/>
              </a:spcBef>
            </a:pPr>
            <a:r>
              <a:rPr lang="da-DK" sz="1900"/>
              <a:t>Kemoterapi - små mængder kan krydse blod -/hjernebarrieren</a:t>
            </a:r>
          </a:p>
          <a:p>
            <a:pPr marL="342900" indent="-342900">
              <a:lnSpc>
                <a:spcPct val="100000"/>
              </a:lnSpc>
              <a:spcBef>
                <a:spcPts val="0"/>
              </a:spcBef>
            </a:pPr>
            <a:r>
              <a:rPr lang="da-DK" sz="1900"/>
              <a:t>Kan ændre netværket i hjernen, så neuronerne leder langsommere</a:t>
            </a:r>
          </a:p>
          <a:p>
            <a:pPr marL="342900" indent="-342900">
              <a:lnSpc>
                <a:spcPct val="100000"/>
              </a:lnSpc>
              <a:spcBef>
                <a:spcPts val="0"/>
              </a:spcBef>
            </a:pPr>
            <a:r>
              <a:rPr lang="da-DK" sz="1900"/>
              <a:t>Strålebehandling, antihormon behandling</a:t>
            </a:r>
          </a:p>
          <a:p>
            <a:pPr marL="0" indent="0">
              <a:lnSpc>
                <a:spcPct val="100000"/>
              </a:lnSpc>
              <a:spcBef>
                <a:spcPts val="0"/>
              </a:spcBef>
              <a:buNone/>
            </a:pPr>
            <a:endParaRPr lang="da-DK" sz="1900" b="1"/>
          </a:p>
          <a:p>
            <a:pPr marL="0" indent="0">
              <a:lnSpc>
                <a:spcPct val="100000"/>
              </a:lnSpc>
              <a:spcBef>
                <a:spcPts val="0"/>
              </a:spcBef>
              <a:buNone/>
            </a:pPr>
            <a:r>
              <a:rPr lang="da-DK" sz="1900" b="1"/>
              <a:t>Fysiske reaktioner:</a:t>
            </a:r>
          </a:p>
          <a:p>
            <a:pPr marL="342900" indent="-342900">
              <a:lnSpc>
                <a:spcPct val="100000"/>
              </a:lnSpc>
              <a:spcBef>
                <a:spcPts val="0"/>
              </a:spcBef>
            </a:pPr>
            <a:r>
              <a:rPr lang="da-DK" sz="1900"/>
              <a:t>Træthed, manglende søvn, inaktivitet</a:t>
            </a:r>
          </a:p>
          <a:p>
            <a:pPr marL="0" indent="0">
              <a:lnSpc>
                <a:spcPct val="100000"/>
              </a:lnSpc>
              <a:spcBef>
                <a:spcPts val="0"/>
              </a:spcBef>
              <a:buNone/>
            </a:pPr>
            <a:endParaRPr lang="da-DK" sz="1900" b="1"/>
          </a:p>
          <a:p>
            <a:pPr marL="0" indent="0">
              <a:lnSpc>
                <a:spcPct val="100000"/>
              </a:lnSpc>
              <a:spcBef>
                <a:spcPts val="0"/>
              </a:spcBef>
              <a:buNone/>
            </a:pPr>
            <a:r>
              <a:rPr lang="da-DK" sz="1900" b="1"/>
              <a:t>Følelsesmæssige reaktioner: </a:t>
            </a:r>
          </a:p>
          <a:p>
            <a:pPr marL="342900" indent="-342900">
              <a:lnSpc>
                <a:spcPct val="100000"/>
              </a:lnSpc>
              <a:spcBef>
                <a:spcPts val="0"/>
              </a:spcBef>
            </a:pPr>
            <a:r>
              <a:rPr lang="da-DK" sz="1900"/>
              <a:t>Mange tanker og bekymringer, stress og depression</a:t>
            </a:r>
          </a:p>
        </p:txBody>
      </p:sp>
    </p:spTree>
    <p:extLst>
      <p:ext uri="{BB962C8B-B14F-4D97-AF65-F5344CB8AC3E}">
        <p14:creationId xmlns:p14="http://schemas.microsoft.com/office/powerpoint/2010/main" val="84428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063" y="381794"/>
            <a:ext cx="9598700" cy="1142702"/>
          </a:xfrm>
        </p:spPr>
        <p:txBody>
          <a:bodyPr anchor="b">
            <a:normAutofit/>
          </a:bodyPr>
          <a:lstStyle/>
          <a:p>
            <a:r>
              <a:rPr lang="da-DK"/>
              <a:t>Video koncentration og hukommelse</a:t>
            </a:r>
          </a:p>
        </p:txBody>
      </p:sp>
      <p:sp>
        <p:nvSpPr>
          <p:cNvPr id="4" name="Pladsholder til indhold 3"/>
          <p:cNvSpPr>
            <a:spLocks noGrp="1"/>
          </p:cNvSpPr>
          <p:nvPr>
            <p:ph sz="half" idx="1"/>
          </p:nvPr>
        </p:nvSpPr>
        <p:spPr>
          <a:xfrm>
            <a:off x="1295062" y="1671012"/>
            <a:ext cx="4698792" cy="4500475"/>
          </a:xfrm>
        </p:spPr>
        <p:txBody>
          <a:bodyPr>
            <a:normAutofit/>
          </a:bodyPr>
          <a:lstStyle/>
          <a:p>
            <a:pPr marL="0" indent="0">
              <a:buNone/>
            </a:pPr>
            <a:endParaRPr lang="da-DK" sz="1900"/>
          </a:p>
          <a:p>
            <a:r>
              <a:rPr lang="da-DK" sz="1900"/>
              <a:t>Hvordan påvirkes koncentrationen og hukommelsen ved kræftsygdom og hvordan kan det komme til udtryk i hverdagen? </a:t>
            </a:r>
          </a:p>
          <a:p>
            <a:r>
              <a:rPr lang="da-DK" sz="1900"/>
              <a:t>Er der årsager, der kan handles på?</a:t>
            </a:r>
            <a:endParaRPr lang="da-DK" altLang="da-DK" sz="1900"/>
          </a:p>
        </p:txBody>
      </p:sp>
      <p:pic>
        <p:nvPicPr>
          <p:cNvPr id="3" name="Billede 2"/>
          <p:cNvPicPr>
            <a:picLocks noChangeAspect="1"/>
          </p:cNvPicPr>
          <p:nvPr/>
        </p:nvPicPr>
        <p:blipFill>
          <a:blip r:embed="rId3"/>
          <a:stretch>
            <a:fillRect/>
          </a:stretch>
        </p:blipFill>
        <p:spPr>
          <a:xfrm>
            <a:off x="6375351" y="2082412"/>
            <a:ext cx="4830298" cy="2722256"/>
          </a:xfrm>
          <a:prstGeom prst="rect">
            <a:avLst/>
          </a:prstGeom>
        </p:spPr>
      </p:pic>
      <p:sp>
        <p:nvSpPr>
          <p:cNvPr id="6" name="Tekstfelt 5">
            <a:extLst>
              <a:ext uri="{FF2B5EF4-FFF2-40B4-BE49-F238E27FC236}">
                <a16:creationId xmlns:a16="http://schemas.microsoft.com/office/drawing/2014/main" id="{5CF61BA7-DA60-931B-E4D8-DBDB4C7EAE54}"/>
              </a:ext>
            </a:extLst>
          </p:cNvPr>
          <p:cNvSpPr txBox="1"/>
          <p:nvPr/>
        </p:nvSpPr>
        <p:spPr>
          <a:xfrm flipH="1">
            <a:off x="6375351" y="4804666"/>
            <a:ext cx="4830298" cy="738472"/>
          </a:xfrm>
          <a:prstGeom prst="rect">
            <a:avLst/>
          </a:prstGeom>
          <a:noFill/>
        </p:spPr>
        <p:txBody>
          <a:bodyPr wrap="square">
            <a:spAutoFit/>
          </a:bodyPr>
          <a:lstStyle/>
          <a:p>
            <a:r>
              <a:rPr lang="da-DK" sz="1400" dirty="0">
                <a:hlinkClick r:id="rId4"/>
              </a:rPr>
              <a:t>https://www.sundhed.rm.dk/sundhedstilbud/livet-med-og-efter-kraft/folgevirkninger/koncentration-og-hukommelse/</a:t>
            </a:r>
            <a:endParaRPr lang="da-DK" sz="1400" dirty="0"/>
          </a:p>
        </p:txBody>
      </p:sp>
    </p:spTree>
    <p:extLst>
      <p:ext uri="{BB962C8B-B14F-4D97-AF65-F5344CB8AC3E}">
        <p14:creationId xmlns:p14="http://schemas.microsoft.com/office/powerpoint/2010/main" val="320797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3EE220-5250-3E19-2306-18BF84E24647}"/>
              </a:ext>
            </a:extLst>
          </p:cNvPr>
          <p:cNvSpPr>
            <a:spLocks noGrp="1"/>
          </p:cNvSpPr>
          <p:nvPr>
            <p:ph type="title"/>
          </p:nvPr>
        </p:nvSpPr>
        <p:spPr/>
        <p:txBody>
          <a:bodyPr/>
          <a:lstStyle/>
          <a:p>
            <a:r>
              <a:rPr lang="da-DK"/>
              <a:t>Hvad kan koncentrations - og hukommelses forandringer medføre?</a:t>
            </a:r>
          </a:p>
        </p:txBody>
      </p:sp>
      <p:sp>
        <p:nvSpPr>
          <p:cNvPr id="3" name="Pladsholder til indhold 2">
            <a:extLst>
              <a:ext uri="{FF2B5EF4-FFF2-40B4-BE49-F238E27FC236}">
                <a16:creationId xmlns:a16="http://schemas.microsoft.com/office/drawing/2014/main" id="{A9365ECF-F2A7-7AB8-D03D-F1F6A25DC15A}"/>
              </a:ext>
            </a:extLst>
          </p:cNvPr>
          <p:cNvSpPr>
            <a:spLocks noGrp="1"/>
          </p:cNvSpPr>
          <p:nvPr>
            <p:ph idx="1"/>
          </p:nvPr>
        </p:nvSpPr>
        <p:spPr/>
        <p:txBody>
          <a:bodyPr/>
          <a:lstStyle/>
          <a:p>
            <a:r>
              <a:rPr lang="da-DK" sz="1900"/>
              <a:t>Selvbebrejdelse og påvirket selvfølelse</a:t>
            </a:r>
          </a:p>
          <a:p>
            <a:r>
              <a:rPr lang="da-DK" sz="1900"/>
              <a:t>Mistolkes som tegn på dumhed, dovenskab eller demens?</a:t>
            </a:r>
          </a:p>
          <a:p>
            <a:r>
              <a:rPr lang="da-DK" sz="1900"/>
              <a:t>Påvirket evne til at udnytte egen intelligens og ressourcer</a:t>
            </a:r>
          </a:p>
          <a:p>
            <a:r>
              <a:rPr lang="da-DK" sz="1900"/>
              <a:t>Påvirket evne til at fungere i sociale sammenhænge, arbejde, uddannelse og fritid</a:t>
            </a:r>
          </a:p>
          <a:p>
            <a:r>
              <a:rPr lang="da-DK" sz="1900"/>
              <a:t>Øget sårbarhed overfor stress og kan medføre forværring</a:t>
            </a:r>
          </a:p>
          <a:p>
            <a:r>
              <a:rPr lang="da-DK" sz="1900"/>
              <a:t>Sværere ved sygdomserkendelse og følge behandlingen</a:t>
            </a:r>
          </a:p>
          <a:p>
            <a:endParaRPr lang="da-DK" sz="1900"/>
          </a:p>
          <a:p>
            <a:pPr marL="0" indent="0">
              <a:buNone/>
            </a:pPr>
            <a:r>
              <a:rPr lang="da-DK" sz="1200"/>
              <a:t>Kilde: patientudsagn samt erfaringer</a:t>
            </a:r>
          </a:p>
        </p:txBody>
      </p:sp>
    </p:spTree>
    <p:extLst>
      <p:ext uri="{BB962C8B-B14F-4D97-AF65-F5344CB8AC3E}">
        <p14:creationId xmlns:p14="http://schemas.microsoft.com/office/powerpoint/2010/main" val="70201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1FC585BE-4EBF-4516-9FA5-6F696B02C0D1}"/>
              </a:ext>
            </a:extLst>
          </p:cNvPr>
          <p:cNvPicPr>
            <a:picLocks noGrp="1" noChangeAspect="1"/>
          </p:cNvPicPr>
          <p:nvPr>
            <p:ph sz="quarter" idx="4294967295"/>
          </p:nvPr>
        </p:nvPicPr>
        <p:blipFill rotWithShape="1">
          <a:blip r:embed="rId3"/>
          <a:srcRect r="51701"/>
          <a:stretch/>
        </p:blipFill>
        <p:spPr>
          <a:xfrm>
            <a:off x="1892742" y="200866"/>
            <a:ext cx="4237521" cy="6105523"/>
          </a:xfrm>
          <a:prstGeom prst="rect">
            <a:avLst/>
          </a:prstGeom>
        </p:spPr>
      </p:pic>
      <p:pic>
        <p:nvPicPr>
          <p:cNvPr id="6" name="Pladsholder til indhold 4">
            <a:extLst>
              <a:ext uri="{FF2B5EF4-FFF2-40B4-BE49-F238E27FC236}">
                <a16:creationId xmlns:a16="http://schemas.microsoft.com/office/drawing/2014/main" id="{7453B476-2058-4111-A7CD-5927ECEA9E80}"/>
              </a:ext>
            </a:extLst>
          </p:cNvPr>
          <p:cNvPicPr>
            <a:picLocks noChangeAspect="1"/>
          </p:cNvPicPr>
          <p:nvPr/>
        </p:nvPicPr>
        <p:blipFill rotWithShape="1">
          <a:blip r:embed="rId3"/>
          <a:srcRect l="50036"/>
          <a:stretch/>
        </p:blipFill>
        <p:spPr>
          <a:xfrm>
            <a:off x="6130263" y="209153"/>
            <a:ext cx="4382962" cy="6105606"/>
          </a:xfrm>
          <a:prstGeom prst="rect">
            <a:avLst/>
          </a:prstGeom>
        </p:spPr>
      </p:pic>
      <p:sp>
        <p:nvSpPr>
          <p:cNvPr id="2" name="Pladsholder til sidefod 1">
            <a:extLst>
              <a:ext uri="{FF2B5EF4-FFF2-40B4-BE49-F238E27FC236}">
                <a16:creationId xmlns:a16="http://schemas.microsoft.com/office/drawing/2014/main" id="{A79DBBF1-9446-0135-949C-5DBA0F0CBE7E}"/>
              </a:ext>
            </a:extLst>
          </p:cNvPr>
          <p:cNvSpPr>
            <a:spLocks noGrp="1"/>
          </p:cNvSpPr>
          <p:nvPr>
            <p:ph type="ftr" sz="quarter" idx="11"/>
          </p:nvPr>
        </p:nvSpPr>
        <p:spPr/>
        <p:txBody>
          <a:bodyPr/>
          <a:lstStyle/>
          <a:p>
            <a:r>
              <a:rPr lang="nn-NO" dirty="0"/>
              <a:t>Billede fra Helbredt men ikke rask</a:t>
            </a:r>
            <a:endParaRPr lang="da-DK" dirty="0"/>
          </a:p>
        </p:txBody>
      </p:sp>
    </p:spTree>
    <p:extLst>
      <p:ext uri="{BB962C8B-B14F-4D97-AF65-F5344CB8AC3E}">
        <p14:creationId xmlns:p14="http://schemas.microsoft.com/office/powerpoint/2010/main" val="64032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D53301-AC6D-D7C3-2E69-585E64A1055A}"/>
              </a:ext>
            </a:extLst>
          </p:cNvPr>
          <p:cNvSpPr>
            <a:spLocks noGrp="1"/>
          </p:cNvSpPr>
          <p:nvPr>
            <p:ph type="title"/>
          </p:nvPr>
        </p:nvSpPr>
        <p:spPr/>
        <p:txBody>
          <a:bodyPr/>
          <a:lstStyle/>
          <a:p>
            <a:r>
              <a:rPr lang="da-DK"/>
              <a:t>Forandringerne i koncentration og hukommelse</a:t>
            </a:r>
          </a:p>
        </p:txBody>
      </p:sp>
      <p:sp>
        <p:nvSpPr>
          <p:cNvPr id="3" name="Pladsholder til indhold 2">
            <a:extLst>
              <a:ext uri="{FF2B5EF4-FFF2-40B4-BE49-F238E27FC236}">
                <a16:creationId xmlns:a16="http://schemas.microsoft.com/office/drawing/2014/main" id="{3F82AE73-0DF4-9D71-4341-445841484B9D}"/>
              </a:ext>
            </a:extLst>
          </p:cNvPr>
          <p:cNvSpPr>
            <a:spLocks noGrp="1"/>
          </p:cNvSpPr>
          <p:nvPr>
            <p:ph idx="1"/>
          </p:nvPr>
        </p:nvSpPr>
        <p:spPr>
          <a:xfrm>
            <a:off x="1295063" y="1772815"/>
            <a:ext cx="9598700" cy="4823711"/>
          </a:xfrm>
        </p:spPr>
        <p:txBody>
          <a:bodyPr>
            <a:normAutofit/>
          </a:bodyPr>
          <a:lstStyle/>
          <a:p>
            <a:pPr marL="0" indent="0">
              <a:lnSpc>
                <a:spcPct val="100000"/>
              </a:lnSpc>
              <a:spcBef>
                <a:spcPts val="0"/>
              </a:spcBef>
              <a:buNone/>
            </a:pPr>
            <a:r>
              <a:rPr lang="da-DK" sz="1900" b="1"/>
              <a:t>Fastholdes hvis</a:t>
            </a:r>
            <a:r>
              <a:rPr lang="da-DK" sz="1900"/>
              <a:t>:</a:t>
            </a:r>
          </a:p>
          <a:p>
            <a:pPr marL="342900" indent="-342900">
              <a:lnSpc>
                <a:spcPct val="100000"/>
              </a:lnSpc>
              <a:spcBef>
                <a:spcPts val="600"/>
              </a:spcBef>
            </a:pPr>
            <a:r>
              <a:rPr lang="da-DK" sz="1900"/>
              <a:t>Krav overstiger hjernens evne</a:t>
            </a:r>
          </a:p>
          <a:p>
            <a:pPr marL="342900" indent="-342900">
              <a:lnSpc>
                <a:spcPct val="100000"/>
              </a:lnSpc>
              <a:spcBef>
                <a:spcPts val="600"/>
              </a:spcBef>
            </a:pPr>
            <a:r>
              <a:rPr lang="da-DK" sz="1900"/>
              <a:t>Hvis manglende erkendelse, støtte og forståelse</a:t>
            </a:r>
          </a:p>
          <a:p>
            <a:pPr>
              <a:lnSpc>
                <a:spcPct val="100000"/>
              </a:lnSpc>
              <a:spcBef>
                <a:spcPts val="0"/>
              </a:spcBef>
              <a:buFontTx/>
              <a:buChar char="-"/>
            </a:pPr>
            <a:endParaRPr lang="da-DK" sz="1900"/>
          </a:p>
          <a:p>
            <a:pPr marL="0" indent="0">
              <a:lnSpc>
                <a:spcPct val="100000"/>
              </a:lnSpc>
              <a:spcBef>
                <a:spcPts val="0"/>
              </a:spcBef>
              <a:buNone/>
            </a:pPr>
            <a:r>
              <a:rPr lang="da-DK" sz="1900" b="1"/>
              <a:t>Forbedres hvis:</a:t>
            </a:r>
          </a:p>
          <a:p>
            <a:pPr marL="342900" indent="-342900">
              <a:lnSpc>
                <a:spcPct val="100000"/>
              </a:lnSpc>
              <a:spcBef>
                <a:spcPts val="600"/>
              </a:spcBef>
            </a:pPr>
            <a:r>
              <a:rPr lang="da-DK" sz="1900"/>
              <a:t>Balance mellem krav til hjernen og ressourcer</a:t>
            </a:r>
          </a:p>
          <a:p>
            <a:pPr marL="342900" indent="-342900">
              <a:lnSpc>
                <a:spcPct val="100000"/>
              </a:lnSpc>
              <a:spcBef>
                <a:spcPts val="600"/>
              </a:spcBef>
            </a:pPr>
            <a:r>
              <a:rPr lang="da-DK" sz="1900"/>
              <a:t>Støtte og opbakning</a:t>
            </a:r>
          </a:p>
          <a:p>
            <a:pPr marL="342900" indent="-342900">
              <a:lnSpc>
                <a:spcPct val="100000"/>
              </a:lnSpc>
              <a:spcBef>
                <a:spcPts val="600"/>
              </a:spcBef>
            </a:pPr>
            <a:r>
              <a:rPr lang="da-DK" sz="1900"/>
              <a:t>Indsigt og accept</a:t>
            </a:r>
          </a:p>
          <a:p>
            <a:pPr marL="342900" indent="-342900">
              <a:lnSpc>
                <a:spcPct val="100000"/>
              </a:lnSpc>
              <a:spcBef>
                <a:spcPts val="600"/>
              </a:spcBef>
            </a:pPr>
            <a:r>
              <a:rPr lang="da-DK" sz="1900"/>
              <a:t>Gode strategier/handlemuligheder</a:t>
            </a:r>
          </a:p>
          <a:p>
            <a:pPr marL="0" indent="0">
              <a:buNone/>
            </a:pPr>
            <a:endParaRPr lang="da-DK" sz="1300"/>
          </a:p>
          <a:p>
            <a:pPr marL="0" indent="0">
              <a:buNone/>
            </a:pPr>
            <a:r>
              <a:rPr lang="da-DK" sz="1300"/>
              <a:t>Kilde: Kognitive problemer: </a:t>
            </a:r>
            <a:r>
              <a:rPr lang="da-DK" sz="1300">
                <a:hlinkClick r:id="rId3"/>
              </a:rPr>
              <a:t>Dokumentarfilm om senfølger - Senfølgerforeningen</a:t>
            </a:r>
            <a:endParaRPr lang="da-DK" sz="1300"/>
          </a:p>
          <a:p>
            <a:pPr marL="0" indent="0">
              <a:buNone/>
            </a:pPr>
            <a:endParaRPr lang="da-DK"/>
          </a:p>
        </p:txBody>
      </p:sp>
    </p:spTree>
    <p:extLst>
      <p:ext uri="{BB962C8B-B14F-4D97-AF65-F5344CB8AC3E}">
        <p14:creationId xmlns:p14="http://schemas.microsoft.com/office/powerpoint/2010/main" val="399456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b">
            <a:normAutofit/>
          </a:bodyPr>
          <a:lstStyle/>
          <a:p>
            <a:r>
              <a:rPr lang="da-DK"/>
              <a:t>Spørgsmål 2 og 2 </a:t>
            </a:r>
          </a:p>
        </p:txBody>
      </p:sp>
      <p:sp>
        <p:nvSpPr>
          <p:cNvPr id="3" name="Pladsholder til indhold 2"/>
          <p:cNvSpPr>
            <a:spLocks noGrp="1"/>
          </p:cNvSpPr>
          <p:nvPr>
            <p:ph idx="1"/>
          </p:nvPr>
        </p:nvSpPr>
        <p:spPr/>
        <p:txBody>
          <a:bodyPr>
            <a:normAutofit/>
          </a:bodyPr>
          <a:lstStyle/>
          <a:p>
            <a:pPr>
              <a:lnSpc>
                <a:spcPct val="100000"/>
              </a:lnSpc>
              <a:spcAft>
                <a:spcPts val="600"/>
              </a:spcAft>
            </a:pPr>
            <a:r>
              <a:rPr lang="da-DK" sz="1900" i="1"/>
              <a:t>Er der noget du gør eller oplever der forværrer din koncentrations- og hukommelsesbesvær? </a:t>
            </a:r>
          </a:p>
          <a:p>
            <a:pPr>
              <a:lnSpc>
                <a:spcPct val="100000"/>
              </a:lnSpc>
              <a:spcAft>
                <a:spcPts val="600"/>
              </a:spcAft>
            </a:pPr>
            <a:r>
              <a:rPr lang="da-DK" sz="1900" i="1"/>
              <a:t>Er der noget der afhjælper din koncentrations-og hukommelsesbesvær?</a:t>
            </a:r>
          </a:p>
          <a:p>
            <a:pPr>
              <a:lnSpc>
                <a:spcPct val="100000"/>
              </a:lnSpc>
              <a:spcAft>
                <a:spcPts val="600"/>
              </a:spcAft>
            </a:pPr>
            <a:r>
              <a:rPr lang="da-DK" sz="1900" i="1"/>
              <a:t>Kan du hente hjælp fra andre/flere? </a:t>
            </a:r>
          </a:p>
        </p:txBody>
      </p:sp>
    </p:spTree>
    <p:extLst>
      <p:ext uri="{BB962C8B-B14F-4D97-AF65-F5344CB8AC3E}">
        <p14:creationId xmlns:p14="http://schemas.microsoft.com/office/powerpoint/2010/main" val="279141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9C2FC-34ED-E7D9-FBC6-EF96BBCCD00A}"/>
              </a:ext>
            </a:extLst>
          </p:cNvPr>
          <p:cNvSpPr>
            <a:spLocks noGrp="1"/>
          </p:cNvSpPr>
          <p:nvPr>
            <p:ph type="title"/>
          </p:nvPr>
        </p:nvSpPr>
        <p:spPr>
          <a:xfrm>
            <a:off x="1295063" y="381794"/>
            <a:ext cx="9598700" cy="1175486"/>
          </a:xfrm>
        </p:spPr>
        <p:txBody>
          <a:bodyPr anchor="b">
            <a:normAutofit/>
          </a:bodyPr>
          <a:lstStyle/>
          <a:p>
            <a:r>
              <a:rPr lang="da-DK"/>
              <a:t>Anbefalinger og handlemuligheder til koncentrations- og hukommelsesbesvær</a:t>
            </a:r>
          </a:p>
        </p:txBody>
      </p:sp>
      <p:sp>
        <p:nvSpPr>
          <p:cNvPr id="3" name="Pladsholder til indhold 2">
            <a:extLst>
              <a:ext uri="{FF2B5EF4-FFF2-40B4-BE49-F238E27FC236}">
                <a16:creationId xmlns:a16="http://schemas.microsoft.com/office/drawing/2014/main" id="{324A5B32-C295-F92A-AFFD-62AA4BDF95F4}"/>
              </a:ext>
            </a:extLst>
          </p:cNvPr>
          <p:cNvSpPr>
            <a:spLocks noGrp="1"/>
          </p:cNvSpPr>
          <p:nvPr>
            <p:ph sz="half" idx="1"/>
          </p:nvPr>
        </p:nvSpPr>
        <p:spPr>
          <a:xfrm>
            <a:off x="6194971" y="1845237"/>
            <a:ext cx="4698792" cy="4494629"/>
          </a:xfrm>
        </p:spPr>
        <p:txBody>
          <a:bodyPr>
            <a:normAutofit/>
          </a:bodyPr>
          <a:lstStyle/>
          <a:p>
            <a:pPr>
              <a:lnSpc>
                <a:spcPct val="100000"/>
              </a:lnSpc>
            </a:pPr>
            <a:r>
              <a:rPr lang="da-DK" sz="1900" b="0" i="0">
                <a:effectLst/>
              </a:rPr>
              <a:t>Hvad man kan gøre, for at undersøge om man har nedsat koncentrations- og hukommelsesevne, og hvad man kan gøre for at håndtere problemet.</a:t>
            </a:r>
            <a:endParaRPr lang="da-DK" sz="1900">
              <a:hlinkClick r:id="" action="ppaction://noaction"/>
            </a:endParaRPr>
          </a:p>
        </p:txBody>
      </p:sp>
      <p:pic>
        <p:nvPicPr>
          <p:cNvPr id="4" name="Billede 3"/>
          <p:cNvPicPr>
            <a:picLocks noChangeAspect="1"/>
          </p:cNvPicPr>
          <p:nvPr/>
        </p:nvPicPr>
        <p:blipFill>
          <a:blip r:embed="rId3"/>
          <a:stretch>
            <a:fillRect/>
          </a:stretch>
        </p:blipFill>
        <p:spPr>
          <a:xfrm>
            <a:off x="1295063" y="1917226"/>
            <a:ext cx="4290838" cy="2425786"/>
          </a:xfrm>
          <a:prstGeom prst="rect">
            <a:avLst/>
          </a:prstGeom>
        </p:spPr>
      </p:pic>
      <p:sp>
        <p:nvSpPr>
          <p:cNvPr id="6" name="Tekstfelt 5"/>
          <p:cNvSpPr txBox="1"/>
          <p:nvPr/>
        </p:nvSpPr>
        <p:spPr>
          <a:xfrm>
            <a:off x="1415111" y="5012764"/>
            <a:ext cx="4170791" cy="840011"/>
          </a:xfrm>
          <a:prstGeom prst="rect">
            <a:avLst/>
          </a:prstGeom>
          <a:noFill/>
        </p:spPr>
        <p:txBody>
          <a:bodyPr wrap="square" rtlCol="0">
            <a:spAutoFit/>
          </a:bodyPr>
          <a:lstStyle/>
          <a:p>
            <a:pPr>
              <a:lnSpc>
                <a:spcPct val="90000"/>
              </a:lnSpc>
            </a:pPr>
            <a:r>
              <a:rPr lang="da-DK">
                <a:hlinkClick r:id="rId4"/>
              </a:rPr>
              <a:t>Video - Anbefalinger til koncentrations- og hukommelsesbesvær</a:t>
            </a:r>
            <a:endParaRPr lang="da-DK"/>
          </a:p>
        </p:txBody>
      </p:sp>
    </p:spTree>
    <p:extLst>
      <p:ext uri="{BB962C8B-B14F-4D97-AF65-F5344CB8AC3E}">
        <p14:creationId xmlns:p14="http://schemas.microsoft.com/office/powerpoint/2010/main" val="16890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A0D71-0B97-8248-6278-66D793DEEF6F}"/>
              </a:ext>
            </a:extLst>
          </p:cNvPr>
          <p:cNvSpPr>
            <a:spLocks noGrp="1"/>
          </p:cNvSpPr>
          <p:nvPr>
            <p:ph type="title"/>
          </p:nvPr>
        </p:nvSpPr>
        <p:spPr>
          <a:xfrm>
            <a:off x="1293813" y="381000"/>
            <a:ext cx="9601200" cy="671736"/>
          </a:xfrm>
        </p:spPr>
        <p:txBody>
          <a:bodyPr>
            <a:normAutofit/>
          </a:bodyPr>
          <a:lstStyle/>
          <a:p>
            <a:r>
              <a:rPr lang="da-DK" dirty="0"/>
              <a:t>Anbefalinger til behandling</a:t>
            </a:r>
          </a:p>
        </p:txBody>
      </p:sp>
      <p:sp>
        <p:nvSpPr>
          <p:cNvPr id="3" name="Pladsholder til indhold 2">
            <a:extLst>
              <a:ext uri="{FF2B5EF4-FFF2-40B4-BE49-F238E27FC236}">
                <a16:creationId xmlns:a16="http://schemas.microsoft.com/office/drawing/2014/main" id="{69136CC2-6F94-F0EF-B30B-56466C23FA07}"/>
              </a:ext>
            </a:extLst>
          </p:cNvPr>
          <p:cNvSpPr>
            <a:spLocks noGrp="1"/>
          </p:cNvSpPr>
          <p:nvPr>
            <p:ph idx="1"/>
          </p:nvPr>
        </p:nvSpPr>
        <p:spPr>
          <a:xfrm>
            <a:off x="1293813" y="1052736"/>
            <a:ext cx="9601200" cy="4752528"/>
          </a:xfrm>
        </p:spPr>
        <p:txBody>
          <a:bodyPr>
            <a:normAutofit fontScale="92500" lnSpcReduction="10000"/>
          </a:bodyPr>
          <a:lstStyle/>
          <a:p>
            <a:pPr marL="0" indent="0">
              <a:buNone/>
            </a:pPr>
            <a:endParaRPr lang="da-DK" b="1" dirty="0"/>
          </a:p>
          <a:p>
            <a:pPr marL="0" indent="0">
              <a:buNone/>
            </a:pPr>
            <a:r>
              <a:rPr lang="da-DK" sz="2200" b="1" dirty="0"/>
              <a:t>Undervisning i læren om håndtering af hukommelse og koncentrations besvær:</a:t>
            </a:r>
          </a:p>
          <a:p>
            <a:pPr marL="0" indent="0">
              <a:buNone/>
            </a:pPr>
            <a:r>
              <a:rPr lang="da-DK" sz="2200" dirty="0"/>
              <a:t>Med det formål at opnå større forståelse af sygdomssymptomer samt styrke ens evne til at håndtere dem.</a:t>
            </a:r>
          </a:p>
          <a:p>
            <a:pPr marL="0" indent="0">
              <a:buNone/>
            </a:pPr>
            <a:endParaRPr lang="da-DK" sz="2200" dirty="0"/>
          </a:p>
          <a:p>
            <a:pPr marL="0" indent="0">
              <a:buNone/>
            </a:pPr>
            <a:r>
              <a:rPr lang="da-DK" sz="2200" b="1" dirty="0"/>
              <a:t>Fysisk aktivitet: </a:t>
            </a:r>
          </a:p>
          <a:p>
            <a:pPr marL="0" indent="0">
              <a:buNone/>
            </a:pPr>
            <a:r>
              <a:rPr lang="da-DK" sz="2200" dirty="0"/>
              <a:t>Det er væsentligt at den fysiske aktivitet passer til det du kan og foretrækker af aktivitet.</a:t>
            </a:r>
          </a:p>
          <a:p>
            <a:pPr marL="0" indent="0">
              <a:buNone/>
            </a:pPr>
            <a:endParaRPr lang="da-DK" sz="2200" dirty="0"/>
          </a:p>
          <a:p>
            <a:pPr marL="0" indent="0">
              <a:buNone/>
            </a:pPr>
            <a:r>
              <a:rPr lang="da-DK" sz="2200" b="1" dirty="0"/>
              <a:t>Mindfulness:</a:t>
            </a:r>
          </a:p>
          <a:p>
            <a:pPr marL="0" indent="0">
              <a:buNone/>
            </a:pPr>
            <a:r>
              <a:rPr lang="da-DK" sz="2200" dirty="0"/>
              <a:t>Ofte kombination af vejrtrækningsøvelser, opmærksomhedstræning, kropsscanning og meditation.</a:t>
            </a:r>
          </a:p>
          <a:p>
            <a:pPr marL="0" indent="0">
              <a:buNone/>
            </a:pPr>
            <a:endParaRPr lang="da-DK" sz="4200" dirty="0"/>
          </a:p>
        </p:txBody>
      </p:sp>
      <p:pic>
        <p:nvPicPr>
          <p:cNvPr id="4" name="Billede 3"/>
          <p:cNvPicPr>
            <a:picLocks noChangeAspect="1"/>
          </p:cNvPicPr>
          <p:nvPr/>
        </p:nvPicPr>
        <p:blipFill>
          <a:blip r:embed="rId3"/>
          <a:stretch>
            <a:fillRect/>
          </a:stretch>
        </p:blipFill>
        <p:spPr>
          <a:xfrm>
            <a:off x="128960" y="6381328"/>
            <a:ext cx="11930906" cy="377985"/>
          </a:xfrm>
          <a:prstGeom prst="rect">
            <a:avLst/>
          </a:prstGeom>
        </p:spPr>
      </p:pic>
    </p:spTree>
    <p:extLst>
      <p:ext uri="{BB962C8B-B14F-4D97-AF65-F5344CB8AC3E}">
        <p14:creationId xmlns:p14="http://schemas.microsoft.com/office/powerpoint/2010/main" val="216241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kan jeg selv gøre</a:t>
            </a:r>
          </a:p>
        </p:txBody>
      </p:sp>
      <p:sp>
        <p:nvSpPr>
          <p:cNvPr id="3" name="Pladsholder til indhold 2"/>
          <p:cNvSpPr>
            <a:spLocks noGrp="1"/>
          </p:cNvSpPr>
          <p:nvPr>
            <p:ph idx="1"/>
          </p:nvPr>
        </p:nvSpPr>
        <p:spPr/>
        <p:txBody>
          <a:bodyPr>
            <a:normAutofit fontScale="47500" lnSpcReduction="20000"/>
          </a:bodyPr>
          <a:lstStyle/>
          <a:p>
            <a:r>
              <a:rPr lang="da-DK" dirty="0"/>
              <a:t>Kompenserende strategier</a:t>
            </a:r>
          </a:p>
          <a:p>
            <a:r>
              <a:rPr lang="da-DK" dirty="0"/>
              <a:t>Struktur / rutiner- spare på den mentale energi ( skrive ned)</a:t>
            </a:r>
          </a:p>
          <a:p>
            <a:r>
              <a:rPr lang="da-DK" dirty="0"/>
              <a:t>Kalender</a:t>
            </a:r>
          </a:p>
          <a:p>
            <a:pPr marL="0" indent="0">
              <a:buNone/>
            </a:pPr>
            <a:r>
              <a:rPr lang="da-DK" dirty="0"/>
              <a:t>   Huskebord : nøgler, breve, pung</a:t>
            </a:r>
          </a:p>
          <a:p>
            <a:r>
              <a:rPr lang="da-DK" dirty="0"/>
              <a:t>Det man skal huske kan siges højt, find associationer til det i skal huske</a:t>
            </a:r>
          </a:p>
          <a:p>
            <a:r>
              <a:rPr lang="da-DK" dirty="0"/>
              <a:t>Afslapningsteknikker / meditation</a:t>
            </a:r>
          </a:p>
          <a:p>
            <a:r>
              <a:rPr lang="da-DK" dirty="0"/>
              <a:t>Minimer forstyrrelser, en ting af gangen</a:t>
            </a:r>
          </a:p>
          <a:p>
            <a:r>
              <a:rPr lang="da-DK" dirty="0"/>
              <a:t>Fokus på søvn og hvile</a:t>
            </a:r>
          </a:p>
          <a:p>
            <a:r>
              <a:rPr lang="da-DK" dirty="0"/>
              <a:t>Minimer støj ( obs. opvaskemaskine, lys, lyde, brug ikke forstyrres skilt. Telefon lydløs</a:t>
            </a:r>
          </a:p>
          <a:p>
            <a:r>
              <a:rPr lang="da-DK" dirty="0"/>
              <a:t>Del opgaver op i mindre dele.</a:t>
            </a:r>
          </a:p>
          <a:p>
            <a:r>
              <a:rPr lang="da-DK" dirty="0"/>
              <a:t>Forbered dig på undersøgelser samtaler, få det dokumenteret  </a:t>
            </a:r>
          </a:p>
          <a:p>
            <a:r>
              <a:rPr lang="da-DK" dirty="0"/>
              <a:t>Træning </a:t>
            </a:r>
            <a:r>
              <a:rPr lang="da-DK" dirty="0" err="1"/>
              <a:t>træning</a:t>
            </a:r>
            <a:r>
              <a:rPr lang="da-DK" dirty="0"/>
              <a:t> </a:t>
            </a:r>
            <a:r>
              <a:rPr lang="da-DK" dirty="0" err="1"/>
              <a:t>træning</a:t>
            </a:r>
            <a:r>
              <a:rPr lang="da-DK" dirty="0"/>
              <a:t> </a:t>
            </a:r>
            <a:r>
              <a:rPr lang="da-DK" dirty="0" err="1"/>
              <a:t>suduko</a:t>
            </a:r>
            <a:r>
              <a:rPr lang="da-DK" dirty="0"/>
              <a:t>, huskespil, </a:t>
            </a:r>
            <a:r>
              <a:rPr lang="da-DK" dirty="0" err="1"/>
              <a:t>lumocity</a:t>
            </a:r>
            <a:endParaRPr lang="da-DK" dirty="0"/>
          </a:p>
          <a:p>
            <a:r>
              <a:rPr lang="da-DK" dirty="0"/>
              <a:t>Vær åben overfor det: når energien falder hvad kan pårørende gøre</a:t>
            </a:r>
          </a:p>
          <a:p>
            <a:r>
              <a:rPr lang="da-DK" b="1" dirty="0"/>
              <a:t>Generelt få dit stress niveau ned. </a:t>
            </a:r>
          </a:p>
          <a:p>
            <a:endParaRPr lang="da-DK"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DBC7F-3B9F-8D31-1CF9-F3BCF674DCEA}"/>
              </a:ext>
            </a:extLst>
          </p:cNvPr>
          <p:cNvSpPr>
            <a:spLocks noGrp="1"/>
          </p:cNvSpPr>
          <p:nvPr>
            <p:ph type="title"/>
          </p:nvPr>
        </p:nvSpPr>
        <p:spPr>
          <a:xfrm>
            <a:off x="1293812" y="381000"/>
            <a:ext cx="10345215" cy="671736"/>
          </a:xfrm>
        </p:spPr>
        <p:txBody>
          <a:bodyPr>
            <a:normAutofit/>
          </a:bodyPr>
          <a:lstStyle/>
          <a:p>
            <a:pPr fontAlgn="t"/>
            <a:r>
              <a:rPr lang="da-DK"/>
              <a:t>Hvad kan man selv gøre? Hvad virker for dig?</a:t>
            </a:r>
          </a:p>
        </p:txBody>
      </p:sp>
      <p:sp>
        <p:nvSpPr>
          <p:cNvPr id="3" name="Pladsholder til tekst 2">
            <a:extLst>
              <a:ext uri="{FF2B5EF4-FFF2-40B4-BE49-F238E27FC236}">
                <a16:creationId xmlns:a16="http://schemas.microsoft.com/office/drawing/2014/main" id="{5EE13324-3CDD-653C-A5C9-07EC205669CD}"/>
              </a:ext>
            </a:extLst>
          </p:cNvPr>
          <p:cNvSpPr>
            <a:spLocks noGrp="1"/>
          </p:cNvSpPr>
          <p:nvPr>
            <p:ph idx="1"/>
          </p:nvPr>
        </p:nvSpPr>
        <p:spPr/>
        <p:txBody>
          <a:bodyPr/>
          <a:lstStyle/>
          <a:p>
            <a:endParaRPr lang="da-DK"/>
          </a:p>
          <a:p>
            <a:endParaRPr lang="da-DK"/>
          </a:p>
          <a:p>
            <a:endParaRPr lang="da-DK"/>
          </a:p>
          <a:p>
            <a:endParaRPr lang="da-DK"/>
          </a:p>
          <a:p>
            <a:endParaRPr lang="da-DK"/>
          </a:p>
          <a:p>
            <a:endParaRPr lang="da-DK"/>
          </a:p>
          <a:p>
            <a:endParaRPr lang="da-DK"/>
          </a:p>
          <a:p>
            <a:endParaRPr lang="da-DK"/>
          </a:p>
          <a:p>
            <a:endParaRPr lang="da-DK"/>
          </a:p>
        </p:txBody>
      </p:sp>
      <p:pic>
        <p:nvPicPr>
          <p:cNvPr id="9" name="Pladsholder til indhold 4" descr="Et billede, der indeholder tekst, skærmbillede, menu, Font/skrifttype&#10;&#10;Automatisk genereret beskrivelse">
            <a:extLst>
              <a:ext uri="{FF2B5EF4-FFF2-40B4-BE49-F238E27FC236}">
                <a16:creationId xmlns:a16="http://schemas.microsoft.com/office/drawing/2014/main" id="{F0754D70-EA76-8B3D-D0E5-20C8F6AE3EFB}"/>
              </a:ext>
            </a:extLst>
          </p:cNvPr>
          <p:cNvPicPr>
            <a:picLocks noChangeAspect="1"/>
          </p:cNvPicPr>
          <p:nvPr/>
        </p:nvPicPr>
        <p:blipFill>
          <a:blip r:embed="rId3"/>
          <a:stretch>
            <a:fillRect/>
          </a:stretch>
        </p:blipFill>
        <p:spPr>
          <a:xfrm>
            <a:off x="5878388" y="1409151"/>
            <a:ext cx="4679302" cy="3671451"/>
          </a:xfrm>
          <a:prstGeom prst="rect">
            <a:avLst/>
          </a:prstGeom>
          <a:noFill/>
        </p:spPr>
      </p:pic>
      <p:sp>
        <p:nvSpPr>
          <p:cNvPr id="11" name="Tekstfelt 10">
            <a:extLst>
              <a:ext uri="{FF2B5EF4-FFF2-40B4-BE49-F238E27FC236}">
                <a16:creationId xmlns:a16="http://schemas.microsoft.com/office/drawing/2014/main" id="{1E320010-F476-651C-62AB-A3B9D489D117}"/>
              </a:ext>
            </a:extLst>
          </p:cNvPr>
          <p:cNvSpPr txBox="1"/>
          <p:nvPr/>
        </p:nvSpPr>
        <p:spPr>
          <a:xfrm>
            <a:off x="1363580" y="4842684"/>
            <a:ext cx="10699400" cy="1785104"/>
          </a:xfrm>
          <a:prstGeom prst="rect">
            <a:avLst/>
          </a:prstGeom>
          <a:noFill/>
        </p:spPr>
        <p:txBody>
          <a:bodyPr wrap="square">
            <a:spAutoFit/>
          </a:bodyPr>
          <a:lstStyle/>
          <a:p>
            <a:r>
              <a:rPr lang="da-DK" sz="1900" dirty="0"/>
              <a:t>Gode råd</a:t>
            </a:r>
          </a:p>
          <a:p>
            <a:endParaRPr lang="da-DK" sz="1900" dirty="0"/>
          </a:p>
          <a:p>
            <a:r>
              <a:rPr lang="da-DK" sz="1200" dirty="0">
                <a:hlinkClick r:id="rId4"/>
              </a:rPr>
              <a:t>Koncentration og hukommelse - Sundhed - Region Midtjylland</a:t>
            </a:r>
            <a:endParaRPr lang="da-DK" sz="1200" dirty="0"/>
          </a:p>
          <a:p>
            <a:endParaRPr lang="da-DK" sz="1200" dirty="0">
              <a:solidFill>
                <a:srgbClr val="94AE9D"/>
              </a:solidFill>
              <a:hlinkClick r:id="rId4">
                <a:extLst>
                  <a:ext uri="{A12FA001-AC4F-418D-AE19-62706E023703}">
                    <ahyp:hlinkClr xmlns:ahyp="http://schemas.microsoft.com/office/drawing/2018/hyperlinkcolor" val="tx"/>
                  </a:ext>
                </a:extLst>
              </a:hlinkClick>
            </a:endParaRPr>
          </a:p>
          <a:p>
            <a:r>
              <a:rPr lang="da-DK" sz="1200" dirty="0">
                <a:hlinkClick r:id="rId5"/>
              </a:rPr>
              <a:t>hvad-kan-jeg-selv-gore-redskabsark.pdf</a:t>
            </a:r>
            <a:endParaRPr lang="da-DK" sz="1200" dirty="0"/>
          </a:p>
          <a:p>
            <a:endParaRPr lang="da-DK" sz="1200" dirty="0">
              <a:solidFill>
                <a:srgbClr val="94AE9D"/>
              </a:solidFill>
              <a:hlinkClick r:id="rId4">
                <a:extLst>
                  <a:ext uri="{A12FA001-AC4F-418D-AE19-62706E023703}">
                    <ahyp:hlinkClr xmlns:ahyp="http://schemas.microsoft.com/office/drawing/2018/hyperlinkcolor" val="tx"/>
                  </a:ext>
                </a:extLst>
              </a:hlinkClick>
            </a:endParaRPr>
          </a:p>
          <a:p>
            <a:r>
              <a:rPr lang="da-DK" sz="1200" dirty="0" err="1">
                <a:hlinkClick r:id="rId6"/>
              </a:rPr>
              <a:t>KonHuk</a:t>
            </a:r>
            <a:r>
              <a:rPr lang="da-DK" sz="1200" dirty="0">
                <a:hlinkClick r:id="rId6"/>
              </a:rPr>
              <a:t> - Test dig selv - v9_20200513</a:t>
            </a:r>
            <a:endParaRPr lang="da-DK" sz="1200" dirty="0">
              <a:hlinkClick r:id="" action="ppaction://noaction"/>
            </a:endParaRPr>
          </a:p>
          <a:p>
            <a:endParaRPr lang="da-DK" sz="1200" dirty="0"/>
          </a:p>
        </p:txBody>
      </p:sp>
      <p:pic>
        <p:nvPicPr>
          <p:cNvPr id="4" name="Pladsholder til indhold 5">
            <a:extLst>
              <a:ext uri="{FF2B5EF4-FFF2-40B4-BE49-F238E27FC236}">
                <a16:creationId xmlns:a16="http://schemas.microsoft.com/office/drawing/2014/main" id="{2758F19F-2BA8-D015-1A4D-D7274E00854E}"/>
              </a:ext>
            </a:extLst>
          </p:cNvPr>
          <p:cNvPicPr>
            <a:picLocks noChangeAspect="1"/>
          </p:cNvPicPr>
          <p:nvPr/>
        </p:nvPicPr>
        <p:blipFill>
          <a:blip r:embed="rId7"/>
          <a:stretch>
            <a:fillRect/>
          </a:stretch>
        </p:blipFill>
        <p:spPr>
          <a:xfrm>
            <a:off x="1370118" y="1413302"/>
            <a:ext cx="4252349" cy="3239516"/>
          </a:xfrm>
          <a:prstGeom prst="rect">
            <a:avLst/>
          </a:prstGeom>
        </p:spPr>
      </p:pic>
    </p:spTree>
    <p:extLst>
      <p:ext uri="{BB962C8B-B14F-4D97-AF65-F5344CB8AC3E}">
        <p14:creationId xmlns:p14="http://schemas.microsoft.com/office/powerpoint/2010/main" val="143461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2" y="836712"/>
            <a:ext cx="9601200" cy="1143000"/>
          </a:xfrm>
        </p:spPr>
        <p:txBody>
          <a:bodyPr anchor="b">
            <a:normAutofit/>
          </a:bodyPr>
          <a:lstStyle/>
          <a:p>
            <a:r>
              <a:rPr lang="da-DK"/>
              <a:t>Spørgsmål 2 og 2</a:t>
            </a:r>
            <a:br>
              <a:rPr lang="da-DK"/>
            </a:br>
            <a:endParaRPr lang="da-DK"/>
          </a:p>
        </p:txBody>
      </p:sp>
      <p:sp>
        <p:nvSpPr>
          <p:cNvPr id="3" name="Pladsholder til indhold 2"/>
          <p:cNvSpPr>
            <a:spLocks noGrp="1"/>
          </p:cNvSpPr>
          <p:nvPr>
            <p:ph idx="1"/>
          </p:nvPr>
        </p:nvSpPr>
        <p:spPr>
          <a:xfrm>
            <a:off x="1293813" y="1676400"/>
            <a:ext cx="8040959" cy="4495800"/>
          </a:xfrm>
        </p:spPr>
        <p:txBody>
          <a:bodyPr>
            <a:normAutofit/>
          </a:bodyPr>
          <a:lstStyle/>
          <a:p>
            <a:pPr>
              <a:lnSpc>
                <a:spcPct val="100000"/>
              </a:lnSpc>
            </a:pPr>
            <a:r>
              <a:rPr lang="da-DK" sz="1900" i="1"/>
              <a:t>Har du god erfaring med noget du gør eller ændrer, når du oplever hukommelses- og koncentrations besvær?</a:t>
            </a:r>
          </a:p>
        </p:txBody>
      </p:sp>
    </p:spTree>
    <p:extLst>
      <p:ext uri="{BB962C8B-B14F-4D97-AF65-F5344CB8AC3E}">
        <p14:creationId xmlns:p14="http://schemas.microsoft.com/office/powerpoint/2010/main" val="84450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FB36E0DC-FCB2-D185-D5A7-C6C49044041E}"/>
              </a:ext>
            </a:extLst>
          </p:cNvPr>
          <p:cNvSpPr>
            <a:spLocks noGrp="1"/>
          </p:cNvSpPr>
          <p:nvPr>
            <p:ph type="title"/>
          </p:nvPr>
        </p:nvSpPr>
        <p:spPr>
          <a:xfrm>
            <a:off x="1293813" y="260648"/>
            <a:ext cx="9601200" cy="1143000"/>
          </a:xfrm>
        </p:spPr>
        <p:txBody>
          <a:bodyPr/>
          <a:lstStyle/>
          <a:p>
            <a:r>
              <a:rPr lang="da-DK"/>
              <a:t>Opsamling og afslutning</a:t>
            </a:r>
          </a:p>
        </p:txBody>
      </p:sp>
      <p:sp>
        <p:nvSpPr>
          <p:cNvPr id="3" name="Pladsholder til indhold 2"/>
          <p:cNvSpPr>
            <a:spLocks noGrp="1"/>
          </p:cNvSpPr>
          <p:nvPr>
            <p:ph idx="1"/>
          </p:nvPr>
        </p:nvSpPr>
        <p:spPr/>
        <p:txBody>
          <a:bodyPr>
            <a:normAutofit/>
          </a:bodyPr>
          <a:lstStyle/>
          <a:p>
            <a:pPr marL="0" indent="0">
              <a:buNone/>
            </a:pPr>
            <a:r>
              <a:rPr lang="da-DK" sz="1900"/>
              <a:t>Mit udbytte af oplæg og erfaringsudveksling: </a:t>
            </a:r>
          </a:p>
          <a:p>
            <a:pPr marL="342900" indent="-342900"/>
            <a:r>
              <a:rPr lang="da-DK" sz="1900" i="1"/>
              <a:t>Hvad tager jeg med mig?</a:t>
            </a:r>
          </a:p>
          <a:p>
            <a:pPr marL="342900" indent="-342900"/>
            <a:r>
              <a:rPr lang="da-DK" sz="1900" i="1"/>
              <a:t>Hvad vil jeg have (mere) fokus på i den kommende tid?</a:t>
            </a:r>
          </a:p>
        </p:txBody>
      </p:sp>
    </p:spTree>
    <p:extLst>
      <p:ext uri="{BB962C8B-B14F-4D97-AF65-F5344CB8AC3E}">
        <p14:creationId xmlns:p14="http://schemas.microsoft.com/office/powerpoint/2010/main" val="225176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7" y="1135943"/>
            <a:ext cx="12185650" cy="646214"/>
          </a:xfrm>
        </p:spPr>
        <p:txBody>
          <a:bodyPr>
            <a:normAutofit fontScale="90000"/>
          </a:bodyPr>
          <a:lstStyle/>
          <a:p>
            <a:pPr algn="ctr"/>
            <a:r>
              <a:rPr lang="da-DK" sz="3198" dirty="0"/>
              <a:t>Spørgsmål?</a:t>
            </a:r>
            <a:br>
              <a:rPr lang="da-DK" dirty="0"/>
            </a:br>
            <a:endParaRPr lang="da-DK" dirty="0"/>
          </a:p>
        </p:txBody>
      </p:sp>
      <p:pic>
        <p:nvPicPr>
          <p:cNvPr id="5" name="Pladsholder til indhold 4">
            <a:extLst>
              <a:ext uri="{FF2B5EF4-FFF2-40B4-BE49-F238E27FC236}">
                <a16:creationId xmlns:a16="http://schemas.microsoft.com/office/drawing/2014/main" id="{B9AC050B-E577-D77D-8CE8-6B0C6CD9C7E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flipH="1">
            <a:off x="4222204" y="1492899"/>
            <a:ext cx="4032448" cy="4679302"/>
          </a:xfrm>
        </p:spPr>
      </p:pic>
    </p:spTree>
    <p:extLst>
      <p:ext uri="{BB962C8B-B14F-4D97-AF65-F5344CB8AC3E}">
        <p14:creationId xmlns:p14="http://schemas.microsoft.com/office/powerpoint/2010/main" val="352112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AE15F-6084-7FDE-8AEA-877E8F3C3B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AEE936-1628-1AB6-AB82-B3301EE0F3CD}"/>
              </a:ext>
            </a:extLst>
          </p:cNvPr>
          <p:cNvSpPr>
            <a:spLocks noGrp="1"/>
          </p:cNvSpPr>
          <p:nvPr>
            <p:ph type="title"/>
          </p:nvPr>
        </p:nvSpPr>
        <p:spPr>
          <a:xfrm>
            <a:off x="1293813" y="381000"/>
            <a:ext cx="9601200" cy="779445"/>
          </a:xfrm>
        </p:spPr>
        <p:txBody>
          <a:bodyPr>
            <a:normAutofit/>
          </a:bodyPr>
          <a:lstStyle/>
          <a:p>
            <a:r>
              <a:rPr lang="da-DK" dirty="0"/>
              <a:t>Mere viden om senfølger</a:t>
            </a:r>
            <a:r>
              <a:rPr lang="da-DK" sz="3600" b="0" dirty="0"/>
              <a:t>?</a:t>
            </a:r>
          </a:p>
        </p:txBody>
      </p:sp>
      <p:sp>
        <p:nvSpPr>
          <p:cNvPr id="3" name="Pladsholder til indhold 2">
            <a:extLst>
              <a:ext uri="{FF2B5EF4-FFF2-40B4-BE49-F238E27FC236}">
                <a16:creationId xmlns:a16="http://schemas.microsoft.com/office/drawing/2014/main" id="{7B907EE7-54E2-546F-994B-8F683C350DF0}"/>
              </a:ext>
            </a:extLst>
          </p:cNvPr>
          <p:cNvSpPr>
            <a:spLocks noGrp="1"/>
          </p:cNvSpPr>
          <p:nvPr>
            <p:ph idx="1"/>
          </p:nvPr>
        </p:nvSpPr>
        <p:spPr>
          <a:xfrm>
            <a:off x="1293813" y="1340768"/>
            <a:ext cx="9601200" cy="4831432"/>
          </a:xfrm>
        </p:spPr>
        <p:txBody>
          <a:bodyPr>
            <a:normAutofit fontScale="85000" lnSpcReduction="20000"/>
          </a:bodyPr>
          <a:lstStyle/>
          <a:p>
            <a:pPr>
              <a:lnSpc>
                <a:spcPct val="110000"/>
              </a:lnSpc>
              <a:spcBef>
                <a:spcPts val="600"/>
              </a:spcBef>
            </a:pPr>
            <a:r>
              <a:rPr lang="da-DK" sz="1500" dirty="0">
                <a:latin typeface="+mn-lt"/>
              </a:rPr>
              <a:t>Egen læge (husk senfølger skal dokumenteres i journal)</a:t>
            </a:r>
          </a:p>
          <a:p>
            <a:pPr>
              <a:lnSpc>
                <a:spcPct val="110000"/>
              </a:lnSpc>
              <a:spcBef>
                <a:spcPts val="600"/>
              </a:spcBef>
            </a:pPr>
            <a:r>
              <a:rPr lang="da-DK" sz="1500" dirty="0">
                <a:latin typeface="+mn-lt"/>
              </a:rPr>
              <a:t>De regionale senfølgecentre (henvises fra sygehus eller egen læge)</a:t>
            </a:r>
          </a:p>
          <a:p>
            <a:pPr>
              <a:lnSpc>
                <a:spcPct val="110000"/>
              </a:lnSpc>
              <a:spcBef>
                <a:spcPts val="600"/>
              </a:spcBef>
            </a:pPr>
            <a:r>
              <a:rPr lang="da-DK" sz="1500" dirty="0">
                <a:latin typeface="+mn-lt"/>
              </a:rPr>
              <a:t>Tilskud til psykolog (du kan få tilskud via henvisning fra lægen)</a:t>
            </a:r>
          </a:p>
          <a:p>
            <a:pPr>
              <a:lnSpc>
                <a:spcPct val="110000"/>
              </a:lnSpc>
              <a:spcBef>
                <a:spcPts val="600"/>
              </a:spcBef>
            </a:pPr>
            <a:r>
              <a:rPr lang="da-DK" sz="1500" dirty="0">
                <a:latin typeface="+mn-lt"/>
              </a:rPr>
              <a:t>Kræftens Bekæmpelses rådgivning</a:t>
            </a:r>
          </a:p>
          <a:p>
            <a:pPr>
              <a:lnSpc>
                <a:spcPct val="110000"/>
              </a:lnSpc>
              <a:spcBef>
                <a:spcPts val="600"/>
              </a:spcBef>
            </a:pPr>
            <a:r>
              <a:rPr lang="da-DK" sz="1500" dirty="0">
                <a:latin typeface="+mn-lt"/>
              </a:rPr>
              <a:t>Kræftens Bekæmpelse har online grupper om frygt for tilbagefald (</a:t>
            </a:r>
            <a:r>
              <a:rPr lang="da-DK" sz="1500" dirty="0" err="1">
                <a:latin typeface="+mn-lt"/>
              </a:rPr>
              <a:t>ConquerFear-teknikkerner</a:t>
            </a:r>
            <a:r>
              <a:rPr lang="da-DK" sz="1500" dirty="0">
                <a:latin typeface="+mn-lt"/>
              </a:rPr>
              <a:t>), udbydes i nogle af Kræftens Bekæmpelses centre(Herlev, Aabenraa, København, Næstved, Odense og Vejle)</a:t>
            </a:r>
          </a:p>
          <a:p>
            <a:pPr>
              <a:lnSpc>
                <a:spcPct val="110000"/>
              </a:lnSpc>
              <a:spcBef>
                <a:spcPts val="600"/>
              </a:spcBef>
            </a:pPr>
            <a:r>
              <a:rPr lang="da-DK" sz="1500" dirty="0">
                <a:latin typeface="+mn-lt"/>
              </a:rPr>
              <a:t>Senfølgeforeningen (se film, foredrag, rådgivning)</a:t>
            </a:r>
          </a:p>
          <a:p>
            <a:pPr>
              <a:lnSpc>
                <a:spcPct val="110000"/>
              </a:lnSpc>
              <a:spcBef>
                <a:spcPts val="600"/>
              </a:spcBef>
            </a:pPr>
            <a:r>
              <a:rPr lang="da-DK" sz="1500" dirty="0">
                <a:latin typeface="+mn-lt"/>
              </a:rPr>
              <a:t>Senfølgeforeningens netværksgrupper</a:t>
            </a:r>
          </a:p>
          <a:p>
            <a:pPr>
              <a:lnSpc>
                <a:spcPct val="110000"/>
              </a:lnSpc>
              <a:spcBef>
                <a:spcPts val="600"/>
              </a:spcBef>
            </a:pPr>
            <a:r>
              <a:rPr lang="da-DK" sz="1500" dirty="0">
                <a:latin typeface="+mn-lt"/>
              </a:rPr>
              <a:t>Kontakt din kommune hvad de har af hjælp</a:t>
            </a:r>
          </a:p>
          <a:p>
            <a:pPr>
              <a:lnSpc>
                <a:spcPct val="110000"/>
              </a:lnSpc>
              <a:spcBef>
                <a:spcPts val="600"/>
              </a:spcBef>
            </a:pPr>
            <a:r>
              <a:rPr lang="da-DK" sz="1500" dirty="0">
                <a:latin typeface="+mn-lt"/>
              </a:rPr>
              <a:t>App: ”Mit liv min sundhed”</a:t>
            </a:r>
          </a:p>
          <a:p>
            <a:pPr marL="0" indent="0">
              <a:buNone/>
            </a:pPr>
            <a:r>
              <a:rPr lang="da-DK" sz="1400" dirty="0"/>
              <a:t>REHPA, Videncenter for Rehabilitering og Palliation. (2026, marts). Sygdoms- og livsmestring for udvalgte generelle senfølger. rehpa.dk.</a:t>
            </a:r>
            <a:br>
              <a:rPr lang="da-DK" sz="1400" dirty="0"/>
            </a:br>
            <a:r>
              <a:rPr lang="da-DK" sz="1400" dirty="0">
                <a:hlinkClick r:id="rId3"/>
              </a:rPr>
              <a:t>https://www.rehpa.dk/materialer/sygdoms-og-livsmestring-for-udvalgte-generelle-senfolger/</a:t>
            </a:r>
            <a:endParaRPr lang="da-DK" sz="1400" dirty="0"/>
          </a:p>
          <a:p>
            <a:pPr marL="0" indent="0">
              <a:buNone/>
            </a:pPr>
            <a:r>
              <a:rPr lang="da-DK" sz="1400" dirty="0">
                <a:hlinkClick r:id="rId4"/>
              </a:rPr>
              <a:t>https://www.sundhed.dk/borger/sygdom-og-behandling/om-sundhedsvaesenet/anbefalede-sundhedsapps/mit-liv---min</a:t>
            </a:r>
            <a:endParaRPr lang="da-DK" sz="1400" dirty="0"/>
          </a:p>
          <a:p>
            <a:pPr marL="0" indent="0">
              <a:buNone/>
            </a:pPr>
            <a:endParaRPr lang="da-DK" sz="1400" dirty="0">
              <a:latin typeface="Euphemia" panose="020B0503040102020104" pitchFamily="34" charset="0"/>
            </a:endParaRPr>
          </a:p>
          <a:p>
            <a:pPr marL="0" indent="0">
              <a:buNone/>
            </a:pPr>
            <a:r>
              <a:rPr lang="da-DK" sz="1200" dirty="0">
                <a:latin typeface="Euphemia" panose="020B0503040102020104" pitchFamily="34" charset="0"/>
              </a:rPr>
              <a:t>Kilde: </a:t>
            </a:r>
            <a:br>
              <a:rPr lang="da-DK" sz="1200" dirty="0">
                <a:latin typeface="Euphemia" panose="020B0503040102020104" pitchFamily="34" charset="0"/>
              </a:rPr>
            </a:br>
            <a:r>
              <a:rPr lang="da-DK" sz="1200" dirty="0">
                <a:latin typeface="Euphemia" panose="020B0503040102020104" pitchFamily="34" charset="0"/>
                <a:hlinkClick r:id="rId5"/>
              </a:rPr>
              <a:t>https://www.cancer.dk/nyheder/kraeftoverlevere-faar-hjaelp-til-at-haandtere-frygt-for-tilbagefald</a:t>
            </a:r>
            <a:r>
              <a:rPr lang="da-DK" sz="1200" dirty="0">
                <a:latin typeface="Euphemia" panose="020B0503040102020104" pitchFamily="34" charset="0"/>
              </a:rPr>
              <a:t> </a:t>
            </a:r>
          </a:p>
          <a:p>
            <a:pPr marL="0" indent="0" defTabSz="914126">
              <a:spcBef>
                <a:spcPts val="0"/>
              </a:spcBef>
              <a:buClrTx/>
              <a:buSzTx/>
              <a:buNone/>
            </a:pPr>
            <a:endParaRPr lang="da-DK" sz="1200" dirty="0">
              <a:latin typeface="Euphemia" panose="020B0503040102020104" pitchFamily="34" charset="0"/>
            </a:endParaRPr>
          </a:p>
          <a:p>
            <a:pPr marL="0" indent="0" defTabSz="914126">
              <a:spcBef>
                <a:spcPts val="0"/>
              </a:spcBef>
              <a:buClrTx/>
              <a:buSzTx/>
              <a:buNone/>
            </a:pPr>
            <a:endParaRPr lang="da-DK" sz="1200" dirty="0">
              <a:latin typeface="Euphemia" panose="020B0503040102020104" pitchFamily="34" charset="0"/>
            </a:endParaRPr>
          </a:p>
          <a:p>
            <a:pPr marL="0" indent="0" defTabSz="914126">
              <a:spcBef>
                <a:spcPts val="0"/>
              </a:spcBef>
              <a:buClrTx/>
              <a:buSzTx/>
              <a:buNone/>
            </a:pPr>
            <a:r>
              <a:rPr lang="da-DK" sz="1200" dirty="0">
                <a:latin typeface="Euphemia" panose="020B0503040102020104" pitchFamily="34" charset="0"/>
              </a:rPr>
              <a:t>Kilder:</a:t>
            </a:r>
          </a:p>
          <a:p>
            <a:pPr marL="0" indent="0" defTabSz="914126">
              <a:spcBef>
                <a:spcPts val="0"/>
              </a:spcBef>
              <a:buClrTx/>
              <a:buSzTx/>
              <a:buNone/>
            </a:pPr>
            <a:r>
              <a:rPr lang="da-DK" sz="1200" dirty="0">
                <a:latin typeface="Euphemia" panose="020B0503040102020104" pitchFamily="34" charset="0"/>
                <a:hlinkClick r:id="rId6"/>
              </a:rPr>
              <a:t>https://www.cancer.dk/hjaelp-viden/raadgivning/digitale-samtalegrupper/</a:t>
            </a:r>
            <a:r>
              <a:rPr lang="da-DK" sz="1200" dirty="0">
                <a:latin typeface="Euphemia" panose="020B0503040102020104" pitchFamily="34" charset="0"/>
              </a:rPr>
              <a:t> </a:t>
            </a:r>
          </a:p>
          <a:p>
            <a:pPr marL="0" indent="0" defTabSz="914126">
              <a:spcBef>
                <a:spcPts val="0"/>
              </a:spcBef>
              <a:buClrTx/>
              <a:buSzTx/>
              <a:buNone/>
            </a:pPr>
            <a:r>
              <a:rPr lang="da-DK" sz="1200" dirty="0">
                <a:latin typeface="Euphemia" panose="020B0503040102020104" pitchFamily="34" charset="0"/>
                <a:hlinkClick r:id="rId7"/>
              </a:rPr>
              <a:t>https://www.cancer.dk/hjaelp-viden/hvis-du-har-kraeft/psykiske-reaktioner/angst/</a:t>
            </a:r>
            <a:r>
              <a:rPr lang="da-DK" sz="1200" dirty="0">
                <a:latin typeface="Euphemia" panose="020B0503040102020104" pitchFamily="34" charset="0"/>
              </a:rPr>
              <a:t> </a:t>
            </a:r>
          </a:p>
          <a:p>
            <a:pPr marL="0" indent="0" defTabSz="914126">
              <a:spcBef>
                <a:spcPts val="0"/>
              </a:spcBef>
              <a:buClrTx/>
              <a:buSzTx/>
              <a:buNone/>
            </a:pPr>
            <a:r>
              <a:rPr lang="da-DK" sz="1200" dirty="0">
                <a:latin typeface="Euphemia" panose="020B0503040102020104" pitchFamily="34" charset="0"/>
                <a:hlinkClick r:id="rId8"/>
              </a:rPr>
              <a:t>https://www.senfoelger.dk/</a:t>
            </a:r>
            <a:r>
              <a:rPr lang="da-DK" sz="1200" dirty="0">
                <a:latin typeface="Euphemia" panose="020B0503040102020104" pitchFamily="34" charset="0"/>
              </a:rPr>
              <a:t> </a:t>
            </a:r>
          </a:p>
        </p:txBody>
      </p:sp>
      <p:pic>
        <p:nvPicPr>
          <p:cNvPr id="4" name="Billede 3">
            <a:extLst>
              <a:ext uri="{FF2B5EF4-FFF2-40B4-BE49-F238E27FC236}">
                <a16:creationId xmlns:a16="http://schemas.microsoft.com/office/drawing/2014/main" id="{9B06CCD3-6DDD-3476-54C6-A5B679FF93FA}"/>
              </a:ext>
            </a:extLst>
          </p:cNvPr>
          <p:cNvPicPr>
            <a:picLocks noChangeAspect="1"/>
          </p:cNvPicPr>
          <p:nvPr/>
        </p:nvPicPr>
        <p:blipFill>
          <a:blip r:embed="rId9"/>
          <a:stretch>
            <a:fillRect/>
          </a:stretch>
        </p:blipFill>
        <p:spPr>
          <a:xfrm>
            <a:off x="8288965" y="1086407"/>
            <a:ext cx="3492797" cy="779445"/>
          </a:xfrm>
          <a:prstGeom prst="rect">
            <a:avLst/>
          </a:prstGeom>
        </p:spPr>
      </p:pic>
      <p:pic>
        <p:nvPicPr>
          <p:cNvPr id="1026" name="Picture 2" descr="KraeftensBekaempelse_Logo_RGB_Roed_Primaer | Kræftens Bekæmpelse">
            <a:extLst>
              <a:ext uri="{FF2B5EF4-FFF2-40B4-BE49-F238E27FC236}">
                <a16:creationId xmlns:a16="http://schemas.microsoft.com/office/drawing/2014/main" id="{CE0B1310-C348-F9B2-BDF0-EC1F09CEA30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877" t="23992" r="8436" b="23265"/>
          <a:stretch/>
        </p:blipFill>
        <p:spPr bwMode="auto">
          <a:xfrm>
            <a:off x="8288965" y="342870"/>
            <a:ext cx="3492797" cy="74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54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CC8ECEC-C2CD-7E07-D59E-1F267C4E10A2}"/>
              </a:ext>
            </a:extLst>
          </p:cNvPr>
          <p:cNvPicPr>
            <a:picLocks noChangeAspect="1"/>
          </p:cNvPicPr>
          <p:nvPr/>
        </p:nvPicPr>
        <p:blipFill>
          <a:blip r:embed="rId3"/>
          <a:stretch>
            <a:fillRect/>
          </a:stretch>
        </p:blipFill>
        <p:spPr>
          <a:xfrm>
            <a:off x="456712" y="455602"/>
            <a:ext cx="11275399" cy="6420714"/>
          </a:xfrm>
          <a:prstGeom prst="rect">
            <a:avLst/>
          </a:prstGeom>
        </p:spPr>
      </p:pic>
    </p:spTree>
    <p:extLst>
      <p:ext uri="{BB962C8B-B14F-4D97-AF65-F5344CB8AC3E}">
        <p14:creationId xmlns:p14="http://schemas.microsoft.com/office/powerpoint/2010/main" val="239343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22D86-AF90-F516-98E4-F1F3B3F66BFF}"/>
              </a:ext>
            </a:extLst>
          </p:cNvPr>
          <p:cNvSpPr>
            <a:spLocks noGrp="1"/>
          </p:cNvSpPr>
          <p:nvPr>
            <p:ph type="title"/>
          </p:nvPr>
        </p:nvSpPr>
        <p:spPr/>
        <p:txBody>
          <a:bodyPr/>
          <a:lstStyle/>
          <a:p>
            <a:r>
              <a:rPr lang="da-DK"/>
              <a:t>Tak for at dele, tak for jeres ord </a:t>
            </a:r>
          </a:p>
        </p:txBody>
      </p:sp>
      <p:sp>
        <p:nvSpPr>
          <p:cNvPr id="3" name="Pladsholder til indhold 2">
            <a:extLst>
              <a:ext uri="{FF2B5EF4-FFF2-40B4-BE49-F238E27FC236}">
                <a16:creationId xmlns:a16="http://schemas.microsoft.com/office/drawing/2014/main" id="{D1F8A43E-B1E6-D697-DC39-B078E86B055C}"/>
              </a:ext>
            </a:extLst>
          </p:cNvPr>
          <p:cNvSpPr>
            <a:spLocks noGrp="1"/>
          </p:cNvSpPr>
          <p:nvPr>
            <p:ph sz="half" idx="1"/>
          </p:nvPr>
        </p:nvSpPr>
        <p:spPr>
          <a:xfrm>
            <a:off x="1293812" y="1931227"/>
            <a:ext cx="4700016" cy="4087091"/>
          </a:xfrm>
        </p:spPr>
        <p:txBody>
          <a:bodyPr>
            <a:normAutofit/>
          </a:bodyPr>
          <a:lstStyle/>
          <a:p>
            <a:pPr>
              <a:lnSpc>
                <a:spcPct val="100000"/>
              </a:lnSpc>
            </a:pPr>
            <a:r>
              <a:rPr lang="da-DK" sz="1900" dirty="0"/>
              <a:t>Egen læge</a:t>
            </a:r>
          </a:p>
          <a:p>
            <a:pPr marL="0" indent="0">
              <a:lnSpc>
                <a:spcPct val="100000"/>
              </a:lnSpc>
              <a:buNone/>
            </a:pPr>
            <a:r>
              <a:rPr lang="da-DK" sz="1900" dirty="0">
                <a:hlinkClick r:id="rId3"/>
              </a:rPr>
              <a:t>Senfølgeklinikker (senfølgecentre)</a:t>
            </a:r>
            <a:endParaRPr lang="da-DK" sz="1900" dirty="0">
              <a:hlinkClick r:id="" action="ppaction://noaction"/>
            </a:endParaRPr>
          </a:p>
          <a:p>
            <a:pPr marL="0" indent="0">
              <a:lnSpc>
                <a:spcPct val="100000"/>
              </a:lnSpc>
              <a:buNone/>
            </a:pPr>
            <a:endParaRPr lang="da-DK" sz="1900" dirty="0"/>
          </a:p>
          <a:p>
            <a:pPr>
              <a:lnSpc>
                <a:spcPct val="100000"/>
              </a:lnSpc>
            </a:pPr>
            <a:r>
              <a:rPr lang="da-DK" sz="1900" dirty="0"/>
              <a:t>Kræftens Bekæmpelse</a:t>
            </a:r>
          </a:p>
          <a:p>
            <a:pPr marL="0" indent="0">
              <a:lnSpc>
                <a:spcPct val="100000"/>
              </a:lnSpc>
              <a:buNone/>
            </a:pPr>
            <a:r>
              <a:rPr lang="da-DK" sz="1900" dirty="0">
                <a:hlinkClick r:id="rId4"/>
              </a:rPr>
              <a:t>Kognitive udfordringer - Kemohjerne - Kræftens Bekæmpelse (cancer.dk)</a:t>
            </a:r>
            <a:endParaRPr lang="da-DK" sz="1900" dirty="0"/>
          </a:p>
        </p:txBody>
      </p:sp>
      <p:sp>
        <p:nvSpPr>
          <p:cNvPr id="4" name="Pladsholder til indhold 3">
            <a:extLst>
              <a:ext uri="{FF2B5EF4-FFF2-40B4-BE49-F238E27FC236}">
                <a16:creationId xmlns:a16="http://schemas.microsoft.com/office/drawing/2014/main" id="{6C656E5C-8D1C-F6DC-C10E-299E34AB30D4}"/>
              </a:ext>
            </a:extLst>
          </p:cNvPr>
          <p:cNvSpPr>
            <a:spLocks noGrp="1"/>
          </p:cNvSpPr>
          <p:nvPr>
            <p:ph sz="half" idx="2"/>
          </p:nvPr>
        </p:nvSpPr>
        <p:spPr>
          <a:xfrm>
            <a:off x="6742484" y="1946275"/>
            <a:ext cx="3600306" cy="4363045"/>
          </a:xfrm>
        </p:spPr>
        <p:txBody>
          <a:bodyPr>
            <a:normAutofit/>
          </a:bodyPr>
          <a:lstStyle/>
          <a:p>
            <a:pPr marL="342900" indent="-342900">
              <a:lnSpc>
                <a:spcPct val="100000"/>
              </a:lnSpc>
            </a:pPr>
            <a:r>
              <a:rPr lang="da-DK" sz="1900">
                <a:latin typeface="Euphemia" panose="020B0503040102020104" pitchFamily="34" charset="0"/>
              </a:rPr>
              <a:t>Senfølgeforeningen</a:t>
            </a:r>
            <a:endParaRPr lang="da-DK" sz="1900">
              <a:solidFill>
                <a:prstClr val="black"/>
              </a:solidFill>
              <a:latin typeface="Euphemia" panose="020B0503040102020104" pitchFamily="34" charset="0"/>
              <a:hlinkClick r:id="rId5"/>
            </a:endParaRPr>
          </a:p>
          <a:p>
            <a:pPr marL="0" indent="0">
              <a:lnSpc>
                <a:spcPct val="100000"/>
              </a:lnSpc>
              <a:buNone/>
            </a:pPr>
            <a:r>
              <a:rPr lang="da-DK" sz="1900">
                <a:solidFill>
                  <a:prstClr val="black"/>
                </a:solidFill>
                <a:latin typeface="Euphemia" panose="020B0503040102020104" pitchFamily="34" charset="0"/>
                <a:hlinkClick r:id="rId5"/>
              </a:rPr>
              <a:t>https://www.senfoelger.dk/</a:t>
            </a:r>
            <a:endParaRPr lang="da-DK" sz="1900">
              <a:solidFill>
                <a:prstClr val="black"/>
              </a:solidFill>
              <a:latin typeface="Euphemia" panose="020B0503040102020104" pitchFamily="34" charset="0"/>
            </a:endParaRPr>
          </a:p>
          <a:p>
            <a:pPr marL="0" indent="0">
              <a:lnSpc>
                <a:spcPct val="100000"/>
              </a:lnSpc>
              <a:buNone/>
            </a:pPr>
            <a:endParaRPr lang="da-DK" sz="1900">
              <a:latin typeface="Euphemia" panose="020B0503040102020104" pitchFamily="34" charset="0"/>
            </a:endParaRPr>
          </a:p>
          <a:p>
            <a:pPr marL="342900" indent="-342900">
              <a:lnSpc>
                <a:spcPct val="100000"/>
              </a:lnSpc>
            </a:pPr>
            <a:r>
              <a:rPr lang="da-DK" sz="1900">
                <a:latin typeface="Euphemia" panose="020B0503040102020104" pitchFamily="34" charset="0"/>
              </a:rPr>
              <a:t>Liv og Kræft Regionmidt</a:t>
            </a:r>
            <a:endParaRPr lang="da-DK" sz="1900">
              <a:latin typeface="Euphemia" panose="020B0503040102020104" pitchFamily="34" charset="0"/>
              <a:hlinkClick r:id="rId6"/>
            </a:endParaRPr>
          </a:p>
          <a:p>
            <a:pPr marL="0" indent="0">
              <a:lnSpc>
                <a:spcPct val="100000"/>
              </a:lnSpc>
              <a:buNone/>
            </a:pPr>
            <a:r>
              <a:rPr lang="da-DK" sz="1900">
                <a:latin typeface="Euphemia" panose="020B0503040102020104" pitchFamily="34" charset="0"/>
                <a:hlinkClick r:id="rId6"/>
              </a:rPr>
              <a:t>Koncentration og hukommelse - Liv og kræft (rm.dk)</a:t>
            </a:r>
            <a:endParaRPr lang="da-DK" sz="1900">
              <a:latin typeface="Euphemia" panose="020B0503040102020104" pitchFamily="34" charset="0"/>
            </a:endParaRPr>
          </a:p>
        </p:txBody>
      </p:sp>
    </p:spTree>
    <p:extLst>
      <p:ext uri="{BB962C8B-B14F-4D97-AF65-F5344CB8AC3E}">
        <p14:creationId xmlns:p14="http://schemas.microsoft.com/office/powerpoint/2010/main" val="408823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93814" y="990600"/>
            <a:ext cx="8458200" cy="3200400"/>
          </a:xfrm>
        </p:spPr>
        <p:txBody>
          <a:bodyPr rtlCol="0"/>
          <a:lstStyle/>
          <a:p>
            <a:r>
              <a:rPr lang="da-DK"/>
              <a:t>Træthed</a:t>
            </a:r>
          </a:p>
        </p:txBody>
      </p:sp>
      <p:sp>
        <p:nvSpPr>
          <p:cNvPr id="3" name="Undertitel 2"/>
          <p:cNvSpPr>
            <a:spLocks noGrp="1"/>
          </p:cNvSpPr>
          <p:nvPr>
            <p:ph type="subTitle" idx="1"/>
          </p:nvPr>
        </p:nvSpPr>
        <p:spPr>
          <a:xfrm>
            <a:off x="1293813" y="4267200"/>
            <a:ext cx="8458200" cy="1371600"/>
          </a:xfrm>
        </p:spPr>
        <p:txBody>
          <a:bodyPr rtlCol="0"/>
          <a:lstStyle/>
          <a:p>
            <a:r>
              <a:rPr lang="da-DK"/>
              <a:t>Kræftrelateret træthed (</a:t>
            </a:r>
            <a:r>
              <a:rPr lang="da-DK" err="1"/>
              <a:t>Fatique</a:t>
            </a:r>
            <a:r>
              <a:rPr lang="da-DK"/>
              <a:t>)</a:t>
            </a:r>
          </a:p>
        </p:txBody>
      </p:sp>
    </p:spTree>
    <p:extLst>
      <p:ext uri="{BB962C8B-B14F-4D97-AF65-F5344CB8AC3E}">
        <p14:creationId xmlns:p14="http://schemas.microsoft.com/office/powerpoint/2010/main" val="199343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5059" y="797856"/>
            <a:ext cx="9564917" cy="975066"/>
          </a:xfrm>
        </p:spPr>
        <p:txBody>
          <a:bodyPr/>
          <a:lstStyle/>
          <a:p>
            <a:r>
              <a:rPr lang="da-DK"/>
              <a:t>Program: Kræftrelateret træthed - </a:t>
            </a:r>
            <a:r>
              <a:rPr lang="da-DK" err="1"/>
              <a:t>fatique</a:t>
            </a:r>
            <a:endParaRPr lang="da-DK"/>
          </a:p>
        </p:txBody>
      </p:sp>
      <p:sp>
        <p:nvSpPr>
          <p:cNvPr id="3" name="Pladsholder til indhold 2"/>
          <p:cNvSpPr>
            <a:spLocks noGrp="1"/>
          </p:cNvSpPr>
          <p:nvPr>
            <p:ph idx="1"/>
          </p:nvPr>
        </p:nvSpPr>
        <p:spPr>
          <a:xfrm>
            <a:off x="1775059" y="2061204"/>
            <a:ext cx="7445855" cy="4134683"/>
          </a:xfrm>
        </p:spPr>
        <p:txBody>
          <a:bodyPr/>
          <a:lstStyle/>
          <a:p>
            <a:r>
              <a:rPr lang="da-DK"/>
              <a:t>Hvad er symptomerne på kræftrelateret træthed?</a:t>
            </a:r>
          </a:p>
          <a:p>
            <a:r>
              <a:rPr lang="da-DK"/>
              <a:t>Hvordan opleves kræftrelateret træthed?</a:t>
            </a:r>
          </a:p>
          <a:p>
            <a:r>
              <a:rPr lang="da-DK"/>
              <a:t>Årsager </a:t>
            </a:r>
          </a:p>
          <a:p>
            <a:r>
              <a:rPr lang="da-DK"/>
              <a:t>Behandling af kræftrelateret træthed</a:t>
            </a:r>
          </a:p>
          <a:p>
            <a:r>
              <a:rPr lang="da-DK"/>
              <a:t>Hvad kan du selv gøre ved træthed og søvnbesvær</a:t>
            </a:r>
          </a:p>
          <a:p>
            <a:r>
              <a:rPr lang="da-DK"/>
              <a:t>Film om træthed</a:t>
            </a:r>
          </a:p>
          <a:p>
            <a:r>
              <a:rPr lang="da-DK"/>
              <a:t>Hvor kan man få hjælp?</a:t>
            </a:r>
          </a:p>
          <a:p>
            <a:endParaRPr lang="da-DK"/>
          </a:p>
        </p:txBody>
      </p:sp>
    </p:spTree>
    <p:extLst>
      <p:ext uri="{BB962C8B-B14F-4D97-AF65-F5344CB8AC3E}">
        <p14:creationId xmlns:p14="http://schemas.microsoft.com/office/powerpoint/2010/main" val="119908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E7306-A0A0-1EE0-B84F-F6A0A1A2490E}"/>
            </a:ext>
          </a:extLst>
        </p:cNvPr>
        <p:cNvGrpSpPr/>
        <p:nvPr/>
      </p:nvGrpSpPr>
      <p:grpSpPr>
        <a:xfrm>
          <a:off x="0" y="0"/>
          <a:ext cx="0" cy="0"/>
          <a:chOff x="0" y="0"/>
          <a:chExt cx="0" cy="0"/>
        </a:xfrm>
      </p:grpSpPr>
      <p:sp>
        <p:nvSpPr>
          <p:cNvPr id="21507" name="Rectangle 2">
            <a:extLst>
              <a:ext uri="{FF2B5EF4-FFF2-40B4-BE49-F238E27FC236}">
                <a16:creationId xmlns:a16="http://schemas.microsoft.com/office/drawing/2014/main" id="{D967BC28-6581-F6D9-E4A6-E6FC35B9D358}"/>
              </a:ext>
            </a:extLst>
          </p:cNvPr>
          <p:cNvSpPr>
            <a:spLocks noGrp="1" noChangeArrowheads="1"/>
          </p:cNvSpPr>
          <p:nvPr>
            <p:ph type="title"/>
          </p:nvPr>
        </p:nvSpPr>
        <p:spPr>
          <a:xfrm>
            <a:off x="1991794" y="477019"/>
            <a:ext cx="8227457" cy="1142702"/>
          </a:xfrm>
        </p:spPr>
        <p:txBody>
          <a:bodyPr>
            <a:normAutofit/>
          </a:bodyPr>
          <a:lstStyle/>
          <a:p>
            <a:pPr eaLnBrk="1" hangingPunct="1"/>
            <a:r>
              <a:rPr lang="da-DK" altLang="da-DK" dirty="0" err="1"/>
              <a:t>NCCN’s</a:t>
            </a:r>
            <a:r>
              <a:rPr lang="da-DK" altLang="da-DK" dirty="0"/>
              <a:t> definition på cancerrelateret Fatigue</a:t>
            </a:r>
          </a:p>
        </p:txBody>
      </p:sp>
      <p:sp>
        <p:nvSpPr>
          <p:cNvPr id="21508" name="Rectangle 3">
            <a:extLst>
              <a:ext uri="{FF2B5EF4-FFF2-40B4-BE49-F238E27FC236}">
                <a16:creationId xmlns:a16="http://schemas.microsoft.com/office/drawing/2014/main" id="{8706DE1F-A829-9D60-FD02-7F6322758F5B}"/>
              </a:ext>
            </a:extLst>
          </p:cNvPr>
          <p:cNvSpPr>
            <a:spLocks noGrp="1" noChangeArrowheads="1"/>
          </p:cNvSpPr>
          <p:nvPr>
            <p:ph idx="1"/>
          </p:nvPr>
        </p:nvSpPr>
        <p:spPr>
          <a:xfrm>
            <a:off x="2063212" y="1916508"/>
            <a:ext cx="8227457" cy="3240831"/>
          </a:xfrm>
        </p:spPr>
        <p:txBody>
          <a:bodyPr>
            <a:normAutofit fontScale="92500" lnSpcReduction="10000"/>
          </a:bodyPr>
          <a:lstStyle/>
          <a:p>
            <a:pPr eaLnBrk="1" hangingPunct="1">
              <a:buFontTx/>
              <a:buNone/>
            </a:pPr>
            <a:r>
              <a:rPr lang="da-DK" altLang="da-DK" dirty="0">
                <a:solidFill>
                  <a:schemeClr val="accent1"/>
                </a:solidFill>
              </a:rPr>
              <a:t>  </a:t>
            </a:r>
            <a:endParaRPr lang="da-DK" altLang="da-DK" dirty="0"/>
          </a:p>
          <a:p>
            <a:pPr eaLnBrk="1" hangingPunct="1">
              <a:buFontTx/>
              <a:buNone/>
            </a:pPr>
            <a:r>
              <a:rPr lang="da-DK" altLang="da-DK" dirty="0"/>
              <a:t>	</a:t>
            </a:r>
            <a:r>
              <a:rPr lang="da-DK" altLang="da-DK" sz="2799" dirty="0"/>
              <a:t>En vedvarende, belastende,</a:t>
            </a:r>
            <a:r>
              <a:rPr lang="da-DK" altLang="da-DK" sz="2799" i="1" dirty="0"/>
              <a:t> subjektiv</a:t>
            </a:r>
            <a:r>
              <a:rPr lang="da-DK" altLang="da-DK" sz="2799" dirty="0"/>
              <a:t> følelse af fysisk, psykisk og/eller kognitiv træthed eller udmattelse, der er relateret til kræft eller kræftbehandling, som </a:t>
            </a:r>
            <a:r>
              <a:rPr lang="da-DK" altLang="da-DK" sz="2799" i="1" dirty="0"/>
              <a:t>ikke </a:t>
            </a:r>
            <a:r>
              <a:rPr lang="da-DK" altLang="da-DK" sz="2799" dirty="0"/>
              <a:t>er </a:t>
            </a:r>
            <a:r>
              <a:rPr lang="da-DK" altLang="da-DK" sz="2799" i="1" dirty="0"/>
              <a:t>proportional med nylig aktivitet </a:t>
            </a:r>
            <a:r>
              <a:rPr lang="da-DK" altLang="da-DK" sz="2799" dirty="0"/>
              <a:t>og </a:t>
            </a:r>
            <a:r>
              <a:rPr lang="da-DK" altLang="da-DK" sz="2799" i="1" dirty="0"/>
              <a:t>påvirker patientens vanlige funktionsniveau</a:t>
            </a:r>
          </a:p>
          <a:p>
            <a:pPr eaLnBrk="1" hangingPunct="1">
              <a:buFontTx/>
              <a:buNone/>
            </a:pPr>
            <a:r>
              <a:rPr lang="da-DK" altLang="da-DK" sz="2399" i="1" dirty="0"/>
              <a:t>                                                                                   							</a:t>
            </a:r>
            <a:r>
              <a:rPr lang="da-DK" altLang="da-DK" sz="1100" dirty="0"/>
              <a:t>(NCCN, 2025)</a:t>
            </a:r>
            <a:endParaRPr lang="da-DK" altLang="da-DK" sz="2399" dirty="0"/>
          </a:p>
          <a:p>
            <a:pPr eaLnBrk="1" hangingPunct="1">
              <a:buFontTx/>
              <a:buNone/>
            </a:pPr>
            <a:endParaRPr lang="da-DK" altLang="da-DK" sz="2399" dirty="0"/>
          </a:p>
          <a:p>
            <a:pPr eaLnBrk="1" hangingPunct="1">
              <a:buFontTx/>
              <a:buNone/>
            </a:pPr>
            <a:endParaRPr lang="da-DK" altLang="da-DK" sz="2399" dirty="0">
              <a:solidFill>
                <a:schemeClr val="accent1"/>
              </a:solidFill>
            </a:endParaRPr>
          </a:p>
        </p:txBody>
      </p:sp>
      <p:sp>
        <p:nvSpPr>
          <p:cNvPr id="21506" name="Pladsholder til dato 3">
            <a:extLst>
              <a:ext uri="{FF2B5EF4-FFF2-40B4-BE49-F238E27FC236}">
                <a16:creationId xmlns:a16="http://schemas.microsoft.com/office/drawing/2014/main" id="{BCA11F78-299A-138F-2BED-96C6A039BA3A}"/>
              </a:ext>
            </a:extLst>
          </p:cNvPr>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999">
                <a:solidFill>
                  <a:schemeClr val="accent1"/>
                </a:solidFill>
                <a:latin typeface="Arial" charset="0"/>
              </a:defRPr>
            </a:lvl1pPr>
            <a:lvl2pPr marL="742727" indent="-285664" eaLnBrk="0" hangingPunct="0">
              <a:defRPr sz="1999">
                <a:solidFill>
                  <a:schemeClr val="accent1"/>
                </a:solidFill>
                <a:latin typeface="Arial" charset="0"/>
              </a:defRPr>
            </a:lvl2pPr>
            <a:lvl3pPr marL="1142657" indent="-228531" eaLnBrk="0" hangingPunct="0">
              <a:defRPr sz="1999">
                <a:solidFill>
                  <a:schemeClr val="accent1"/>
                </a:solidFill>
                <a:latin typeface="Arial" charset="0"/>
              </a:defRPr>
            </a:lvl3pPr>
            <a:lvl4pPr marL="1599720" indent="-228531" eaLnBrk="0" hangingPunct="0">
              <a:defRPr sz="1999">
                <a:solidFill>
                  <a:schemeClr val="accent1"/>
                </a:solidFill>
                <a:latin typeface="Arial" charset="0"/>
              </a:defRPr>
            </a:lvl4pPr>
            <a:lvl5pPr marL="2056783" indent="-228531" eaLnBrk="0" hangingPunct="0">
              <a:defRPr sz="1999">
                <a:solidFill>
                  <a:schemeClr val="accent1"/>
                </a:solidFill>
                <a:latin typeface="Arial" charset="0"/>
              </a:defRPr>
            </a:lvl5pPr>
            <a:lvl6pPr marL="2513846" indent="-228531" algn="ctr" eaLnBrk="0" fontAlgn="base" hangingPunct="0">
              <a:spcBef>
                <a:spcPct val="0"/>
              </a:spcBef>
              <a:spcAft>
                <a:spcPct val="0"/>
              </a:spcAft>
              <a:defRPr sz="1999">
                <a:solidFill>
                  <a:schemeClr val="accent1"/>
                </a:solidFill>
                <a:latin typeface="Arial" charset="0"/>
              </a:defRPr>
            </a:lvl6pPr>
            <a:lvl7pPr marL="2970908" indent="-228531" algn="ctr" eaLnBrk="0" fontAlgn="base" hangingPunct="0">
              <a:spcBef>
                <a:spcPct val="0"/>
              </a:spcBef>
              <a:spcAft>
                <a:spcPct val="0"/>
              </a:spcAft>
              <a:defRPr sz="1999">
                <a:solidFill>
                  <a:schemeClr val="accent1"/>
                </a:solidFill>
                <a:latin typeface="Arial" charset="0"/>
              </a:defRPr>
            </a:lvl7pPr>
            <a:lvl8pPr marL="3427971" indent="-228531" algn="ctr" eaLnBrk="0" fontAlgn="base" hangingPunct="0">
              <a:spcBef>
                <a:spcPct val="0"/>
              </a:spcBef>
              <a:spcAft>
                <a:spcPct val="0"/>
              </a:spcAft>
              <a:defRPr sz="1999">
                <a:solidFill>
                  <a:schemeClr val="accent1"/>
                </a:solidFill>
                <a:latin typeface="Arial" charset="0"/>
              </a:defRPr>
            </a:lvl8pPr>
            <a:lvl9pPr marL="3885034" indent="-228531" algn="ctr" eaLnBrk="0" fontAlgn="base" hangingPunct="0">
              <a:spcBef>
                <a:spcPct val="0"/>
              </a:spcBef>
              <a:spcAft>
                <a:spcPct val="0"/>
              </a:spcAft>
              <a:defRPr sz="1999">
                <a:solidFill>
                  <a:schemeClr val="accent1"/>
                </a:solidFill>
                <a:latin typeface="Arial" charset="0"/>
              </a:defRPr>
            </a:lvl9pPr>
          </a:lstStyle>
          <a:p>
            <a:pPr eaLnBrk="1" hangingPunct="1"/>
            <a:endParaRPr lang="da-DK" altLang="da-DK" sz="1400" dirty="0">
              <a:solidFill>
                <a:schemeClr val="tx1"/>
              </a:solidFill>
              <a:latin typeface="Tahoma" pitchFamily="34" charset="0"/>
            </a:endParaRPr>
          </a:p>
        </p:txBody>
      </p:sp>
    </p:spTree>
    <p:extLst>
      <p:ext uri="{BB962C8B-B14F-4D97-AF65-F5344CB8AC3E}">
        <p14:creationId xmlns:p14="http://schemas.microsoft.com/office/powerpoint/2010/main" val="391723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EF70C-42C0-F137-8B8C-A4D4EE9391BD}"/>
              </a:ext>
            </a:extLst>
          </p:cNvPr>
          <p:cNvSpPr>
            <a:spLocks noGrp="1"/>
          </p:cNvSpPr>
          <p:nvPr>
            <p:ph type="title"/>
          </p:nvPr>
        </p:nvSpPr>
        <p:spPr/>
        <p:txBody>
          <a:bodyPr/>
          <a:lstStyle/>
          <a:p>
            <a:r>
              <a:rPr lang="da-DK" dirty="0"/>
              <a:t>Total smerten</a:t>
            </a:r>
          </a:p>
        </p:txBody>
      </p:sp>
      <p:pic>
        <p:nvPicPr>
          <p:cNvPr id="4" name="Pladsholder til indhold 3">
            <a:extLst>
              <a:ext uri="{FF2B5EF4-FFF2-40B4-BE49-F238E27FC236}">
                <a16:creationId xmlns:a16="http://schemas.microsoft.com/office/drawing/2014/main" id="{551EFB62-61B6-A101-84FE-D599ED6B14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8829" y="1676400"/>
            <a:ext cx="7571168" cy="4495800"/>
          </a:xfrm>
        </p:spPr>
      </p:pic>
    </p:spTree>
    <p:extLst>
      <p:ext uri="{BB962C8B-B14F-4D97-AF65-F5344CB8AC3E}">
        <p14:creationId xmlns:p14="http://schemas.microsoft.com/office/powerpoint/2010/main" val="337999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063" y="261473"/>
            <a:ext cx="9598700" cy="1142702"/>
          </a:xfrm>
        </p:spPr>
        <p:txBody>
          <a:bodyPr>
            <a:normAutofit/>
          </a:bodyPr>
          <a:lstStyle/>
          <a:p>
            <a:r>
              <a:rPr lang="da-DK"/>
              <a:t>Kræftrelateret træthed (</a:t>
            </a:r>
            <a:r>
              <a:rPr lang="da-DK" err="1"/>
              <a:t>fatique</a:t>
            </a:r>
            <a:r>
              <a:rPr lang="da-DK"/>
              <a:t>) </a:t>
            </a:r>
          </a:p>
        </p:txBody>
      </p:sp>
      <p:sp>
        <p:nvSpPr>
          <p:cNvPr id="3" name="Pladsholder til indhold 2"/>
          <p:cNvSpPr>
            <a:spLocks noGrp="1"/>
          </p:cNvSpPr>
          <p:nvPr>
            <p:ph idx="1"/>
          </p:nvPr>
        </p:nvSpPr>
        <p:spPr>
          <a:xfrm>
            <a:off x="1295063" y="1629269"/>
            <a:ext cx="9598700" cy="4494629"/>
          </a:xfrm>
        </p:spPr>
        <p:txBody>
          <a:bodyPr>
            <a:normAutofit/>
          </a:bodyPr>
          <a:lstStyle/>
          <a:p>
            <a:pPr marL="0" indent="0">
              <a:lnSpc>
                <a:spcPct val="100000"/>
              </a:lnSpc>
              <a:spcBef>
                <a:spcPts val="1000"/>
              </a:spcBef>
              <a:buNone/>
            </a:pPr>
            <a:r>
              <a:rPr lang="da-DK" sz="1900" b="1"/>
              <a:t>Træthed er ikke bare et fysisk symptom, men er påvirket af psykiske og sociale årsager:</a:t>
            </a:r>
          </a:p>
          <a:p>
            <a:pPr>
              <a:lnSpc>
                <a:spcPct val="100000"/>
              </a:lnSpc>
              <a:spcBef>
                <a:spcPts val="1000"/>
              </a:spcBef>
              <a:buClr>
                <a:schemeClr val="tx1"/>
              </a:buClr>
            </a:pPr>
            <a:r>
              <a:rPr lang="da-DK" sz="1900"/>
              <a:t>Besvær med selv de mindste gøremål i hjemmet</a:t>
            </a:r>
          </a:p>
          <a:p>
            <a:pPr>
              <a:lnSpc>
                <a:spcPct val="100000"/>
              </a:lnSpc>
              <a:spcBef>
                <a:spcPts val="1000"/>
              </a:spcBef>
              <a:buClr>
                <a:schemeClr val="tx1"/>
              </a:buClr>
            </a:pPr>
            <a:r>
              <a:rPr lang="da-DK" sz="1900"/>
              <a:t>Besvær med at passe arbejdet</a:t>
            </a:r>
          </a:p>
          <a:p>
            <a:pPr>
              <a:lnSpc>
                <a:spcPct val="100000"/>
              </a:lnSpc>
              <a:spcBef>
                <a:spcPts val="1000"/>
              </a:spcBef>
              <a:buClr>
                <a:schemeClr val="tx1"/>
              </a:buClr>
            </a:pPr>
            <a:r>
              <a:rPr lang="da-DK" sz="1900"/>
              <a:t>Besvær med at tænke klart, tale og træffe beslutninger</a:t>
            </a:r>
          </a:p>
          <a:p>
            <a:pPr>
              <a:lnSpc>
                <a:spcPct val="100000"/>
              </a:lnSpc>
              <a:spcBef>
                <a:spcPts val="1000"/>
              </a:spcBef>
              <a:buClr>
                <a:schemeClr val="tx1"/>
              </a:buClr>
            </a:pPr>
            <a:r>
              <a:rPr lang="da-DK" sz="1900"/>
              <a:t>Besvær med at koncentrere sig, læse, lytte, huske, finde ord</a:t>
            </a:r>
          </a:p>
          <a:p>
            <a:pPr>
              <a:lnSpc>
                <a:spcPct val="100000"/>
              </a:lnSpc>
              <a:spcBef>
                <a:spcPts val="1000"/>
              </a:spcBef>
              <a:buClr>
                <a:schemeClr val="tx1"/>
              </a:buClr>
            </a:pPr>
            <a:r>
              <a:rPr lang="da-DK" sz="1900"/>
              <a:t>Besvær med at klare sociale relationer i længere tid</a:t>
            </a:r>
          </a:p>
          <a:p>
            <a:pPr>
              <a:lnSpc>
                <a:spcPct val="100000"/>
              </a:lnSpc>
              <a:spcBef>
                <a:spcPts val="1000"/>
              </a:spcBef>
              <a:buClr>
                <a:schemeClr val="tx1"/>
              </a:buClr>
            </a:pPr>
            <a:r>
              <a:rPr lang="da-DK" sz="1900"/>
              <a:t>Følsom overfor støj, lyde, uro</a:t>
            </a:r>
          </a:p>
          <a:p>
            <a:pPr>
              <a:lnSpc>
                <a:spcPct val="100000"/>
              </a:lnSpc>
              <a:spcBef>
                <a:spcPts val="1000"/>
              </a:spcBef>
              <a:buClr>
                <a:schemeClr val="tx1"/>
              </a:buClr>
            </a:pPr>
            <a:r>
              <a:rPr lang="da-DK" sz="1900"/>
              <a:t>Følelsen af ikke have energi </a:t>
            </a:r>
          </a:p>
          <a:p>
            <a:pPr>
              <a:lnSpc>
                <a:spcPct val="100000"/>
              </a:lnSpc>
              <a:spcBef>
                <a:spcPts val="1000"/>
              </a:spcBef>
              <a:buClr>
                <a:schemeClr val="tx1"/>
              </a:buClr>
            </a:pPr>
            <a:r>
              <a:rPr lang="da-DK" sz="1900"/>
              <a:t>Irritation og utålmodighed, utilstrækkelighed, dårligere humør, påvirkning af sexlivet</a:t>
            </a:r>
          </a:p>
          <a:p>
            <a:pPr>
              <a:lnSpc>
                <a:spcPct val="100000"/>
              </a:lnSpc>
              <a:spcBef>
                <a:spcPts val="1000"/>
              </a:spcBef>
              <a:buClr>
                <a:schemeClr val="tx1"/>
              </a:buClr>
            </a:pPr>
            <a:r>
              <a:rPr lang="da-DK" sz="1900"/>
              <a:t>Frustreret over at alt tager længere tid, fordi man er nødt til at have pauser</a:t>
            </a:r>
          </a:p>
        </p:txBody>
      </p:sp>
    </p:spTree>
    <p:extLst>
      <p:ext uri="{BB962C8B-B14F-4D97-AF65-F5344CB8AC3E}">
        <p14:creationId xmlns:p14="http://schemas.microsoft.com/office/powerpoint/2010/main" val="161572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062" y="332656"/>
            <a:ext cx="9598700" cy="1142702"/>
          </a:xfrm>
        </p:spPr>
        <p:txBody>
          <a:bodyPr/>
          <a:lstStyle/>
          <a:p>
            <a:r>
              <a:rPr lang="da-DK"/>
              <a:t>Oplevelse af træthed?</a:t>
            </a:r>
          </a:p>
        </p:txBody>
      </p:sp>
      <p:sp>
        <p:nvSpPr>
          <p:cNvPr id="3" name="Pladsholder til indhold 2"/>
          <p:cNvSpPr>
            <a:spLocks noGrp="1"/>
          </p:cNvSpPr>
          <p:nvPr>
            <p:ph idx="1"/>
          </p:nvPr>
        </p:nvSpPr>
        <p:spPr>
          <a:xfrm>
            <a:off x="1260439" y="1772816"/>
            <a:ext cx="9598700" cy="2871188"/>
          </a:xfrm>
        </p:spPr>
        <p:txBody>
          <a:bodyPr>
            <a:normAutofit/>
          </a:bodyPr>
          <a:lstStyle/>
          <a:p>
            <a:r>
              <a:rPr lang="da-DK" sz="1900"/>
              <a:t>Hvor udtalt er trætheden gennem den sidste uge på en skala fra 1-10?</a:t>
            </a:r>
          </a:p>
          <a:p>
            <a:r>
              <a:rPr lang="da-DK" sz="1900"/>
              <a:t>Hvilken indflydelse har trætheden på din hverdag?</a:t>
            </a:r>
          </a:p>
          <a:p>
            <a:r>
              <a:rPr lang="da-DK" sz="1900"/>
              <a:t>Hvad gør du, når du oplever træthed?</a:t>
            </a:r>
          </a:p>
          <a:p>
            <a:r>
              <a:rPr lang="da-DK" sz="1900"/>
              <a:t>Eksempel på træthedsdagbog:</a:t>
            </a:r>
          </a:p>
          <a:p>
            <a:pPr marL="0" indent="0">
              <a:buNone/>
            </a:pPr>
            <a:endParaRPr lang="da-DK" sz="1200"/>
          </a:p>
          <a:p>
            <a:pPr marL="0" indent="0">
              <a:buNone/>
            </a:pPr>
            <a:r>
              <a:rPr lang="da-DK" sz="1200">
                <a:hlinkClick r:id="rId3"/>
              </a:rPr>
              <a:t>https://www.cancer.dk/dyn/resources/File/file/3/3443/1386194249/dagbogsskema.pdf</a:t>
            </a:r>
            <a:r>
              <a:rPr lang="da-DK" sz="1200"/>
              <a:t> </a:t>
            </a:r>
          </a:p>
        </p:txBody>
      </p:sp>
    </p:spTree>
    <p:extLst>
      <p:ext uri="{BB962C8B-B14F-4D97-AF65-F5344CB8AC3E}">
        <p14:creationId xmlns:p14="http://schemas.microsoft.com/office/powerpoint/2010/main" val="346937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itel 1"/>
          <p:cNvSpPr>
            <a:spLocks noGrp="1"/>
          </p:cNvSpPr>
          <p:nvPr>
            <p:ph type="title"/>
          </p:nvPr>
        </p:nvSpPr>
        <p:spPr>
          <a:xfrm>
            <a:off x="1295062" y="480179"/>
            <a:ext cx="9598700" cy="796723"/>
          </a:xfrm>
        </p:spPr>
        <p:txBody>
          <a:bodyPr>
            <a:normAutofit/>
          </a:bodyPr>
          <a:lstStyle/>
          <a:p>
            <a:pPr algn="ctr"/>
            <a:r>
              <a:rPr lang="da-DK" altLang="da-DK"/>
              <a:t>Mange årsager til træthed:</a:t>
            </a:r>
          </a:p>
        </p:txBody>
      </p:sp>
      <p:pic>
        <p:nvPicPr>
          <p:cNvPr id="14340" name="Billede 1"/>
          <p:cNvPicPr>
            <a:picLocks noChangeAspect="1"/>
          </p:cNvPicPr>
          <p:nvPr/>
        </p:nvPicPr>
        <p:blipFill>
          <a:blip r:embed="rId3">
            <a:extLst>
              <a:ext uri="{BEBA8EAE-BF5A-486C-A8C5-ECC9F3942E4B}">
                <a14:imgProps xmlns:a14="http://schemas.microsoft.com/office/drawing/2010/main">
                  <a14:imgLayer r:embed="rId4">
                    <a14:imgEffect>
                      <a14:backgroundRemoval t="4667" b="96000" l="9916" r="91667">
                        <a14:foregroundMark x1="22411" y1="25616" x2="24789" y2="22778"/>
                        <a14:foregroundMark x1="13713" y1="36000" x2="20054" y2="28430"/>
                        <a14:foregroundMark x1="40085" y1="16049" x2="43987" y2="14333"/>
                        <a14:foregroundMark x1="31131" y1="19988" x2="37167" y2="17333"/>
                        <a14:foregroundMark x1="24789" y1="22778" x2="27775" y2="21465"/>
                        <a14:foregroundMark x1="43987" y1="14333" x2="56118" y2="12889"/>
                        <a14:foregroundMark x1="62026" y1="14028" x2="64768" y2="14556"/>
                        <a14:foregroundMark x1="56118" y1="12889" x2="58438" y2="13336"/>
                        <a14:foregroundMark x1="72894" y1="20434" x2="73523" y2="20889"/>
                        <a14:foregroundMark x1="64768" y1="14556" x2="69890" y2="18261"/>
                        <a14:foregroundMark x1="82687" y1="33594" x2="83861" y2="35222"/>
                        <a14:foregroundMark x1="73523" y1="20889" x2="80476" y2="30529"/>
                        <a14:foregroundMark x1="83861" y1="35222" x2="87869" y2="46889"/>
                        <a14:foregroundMark x1="87877" y1="46968" x2="88924" y2="57556"/>
                        <a14:foregroundMark x1="87986" y1="63683" x2="87342" y2="67889"/>
                        <a14:foregroundMark x1="88924" y1="57556" x2="88365" y2="61208"/>
                        <a14:foregroundMark x1="77333" y1="80441" x2="74051" y2="84556"/>
                        <a14:foregroundMark x1="87342" y1="67889" x2="78359" y2="79154"/>
                        <a14:foregroundMark x1="66834" y1="86794" x2="53270" y2="91000"/>
                        <a14:foregroundMark x1="74051" y1="84556" x2="67818" y2="86489"/>
                        <a14:foregroundMark x1="52198" y1="90957" x2="44937" y2="90667"/>
                        <a14:foregroundMark x1="53365" y1="91004" x2="52489" y2="90969"/>
                        <a14:foregroundMark x1="39232" y1="88003" x2="25422" y2="81556"/>
                        <a14:foregroundMark x1="40403" y1="88550" x2="39730" y2="88236"/>
                        <a14:foregroundMark x1="41842" y1="89222" x2="40760" y2="88717"/>
                        <a14:foregroundMark x1="44937" y1="90667" x2="41878" y2="89239"/>
                        <a14:foregroundMark x1="21235" y1="77091" x2="16983" y2="72556"/>
                        <a14:foregroundMark x1="25422" y1="81556" x2="23738" y2="79760"/>
                        <a14:foregroundMark x1="14121" y1="64075" x2="11616" y2="56652"/>
                        <a14:foregroundMark x1="16983" y1="72556" x2="14878" y2="66319"/>
                        <a14:foregroundMark x1="10759" y1="54111" x2="11040" y2="44966"/>
                        <a14:foregroundMark x1="11835" y1="41656" x2="14135" y2="35222"/>
                        <a14:foregroundMark x1="14135" y1="35222" x2="14135" y2="34667"/>
                        <a14:foregroundMark x1="23734" y1="88556" x2="29958" y2="92222"/>
                        <a14:foregroundMark x1="43987" y1="95889" x2="47046" y2="96111"/>
                        <a14:foregroundMark x1="58650" y1="93000" x2="64662" y2="93000"/>
                        <a14:foregroundMark x1="77637" y1="65667" x2="84283" y2="65889"/>
                        <a14:foregroundMark x1="91667" y1="55222" x2="91139" y2="52333"/>
                        <a14:foregroundMark x1="82278" y1="27889" x2="78059" y2="22111"/>
                        <a14:foregroundMark x1="52004" y1="8111" x2="52004" y2="18556"/>
                        <a14:foregroundMark x1="47363" y1="4667" x2="48840" y2="5000"/>
                        <a14:foregroundMark x1="31118" y1="14889" x2="33544" y2="15111"/>
                        <a14:backgroundMark x1="38291" y1="15889" x2="38291" y2="17333"/>
                        <a14:backgroundMark x1="29114" y1="19000" x2="29430" y2="20667"/>
                        <a14:backgroundMark x1="29008" y1="20111" x2="30063" y2="21222"/>
                        <a14:backgroundMark x1="20042" y1="26333" x2="22152" y2="27556"/>
                        <a14:backgroundMark x1="10338" y1="43111" x2="13397" y2="43667"/>
                        <a14:backgroundMark x1="10021" y1="55222" x2="12342" y2="55556"/>
                        <a14:backgroundMark x1="14030" y1="65778" x2="15295" y2="65556"/>
                        <a14:backgroundMark x1="13819" y1="64556" x2="15506" y2="64667"/>
                        <a14:backgroundMark x1="21414" y1="79444" x2="22679" y2="78444"/>
                        <a14:backgroundMark x1="22785" y1="78111" x2="22046" y2="78889"/>
                        <a14:backgroundMark x1="40084" y1="89222" x2="40084" y2="89222"/>
                        <a14:backgroundMark x1="40084" y1="88667" x2="40084" y2="89667"/>
                        <a14:backgroundMark x1="40295" y1="90222" x2="40401" y2="88556"/>
                        <a14:backgroundMark x1="40190" y1="89333" x2="39557" y2="88778"/>
                        <a14:backgroundMark x1="39979" y1="89333" x2="40717" y2="88667"/>
                        <a14:backgroundMark x1="52532" y1="92000" x2="52215" y2="90111"/>
                        <a14:backgroundMark x1="53481" y1="92000" x2="53059" y2="90333"/>
                        <a14:backgroundMark x1="52215" y1="90444" x2="52215" y2="90444"/>
                        <a14:backgroundMark x1="67511" y1="87444" x2="66456" y2="85778"/>
                        <a14:backgroundMark x1="67932" y1="86778" x2="66667" y2="85333"/>
                        <a14:backgroundMark x1="78586" y1="80667" x2="76477" y2="78556"/>
                        <a14:backgroundMark x1="78797" y1="80111" x2="77637" y2="79444"/>
                        <a14:backgroundMark x1="89030" y1="62444" x2="85865" y2="61778"/>
                        <a14:backgroundMark x1="88080" y1="45333" x2="85654" y2="45444"/>
                        <a14:backgroundMark x1="81962" y1="32000" x2="80591" y2="32222"/>
                        <a14:backgroundMark x1="71730" y1="18556" x2="70781" y2="20778"/>
                        <a14:backgroundMark x1="59599" y1="13000" x2="59810" y2="16000"/>
                        <a14:backgroundMark x1="60232" y1="13000" x2="60232" y2="14333"/>
                      </a14:backgroundRemoval>
                    </a14:imgEffect>
                  </a14:imgLayer>
                </a14:imgProps>
              </a:ext>
              <a:ext uri="{28A0092B-C50C-407E-A947-70E740481C1C}">
                <a14:useLocalDpi xmlns:a14="http://schemas.microsoft.com/office/drawing/2010/main" val="0"/>
              </a:ext>
            </a:extLst>
          </a:blip>
          <a:srcRect/>
          <a:stretch>
            <a:fillRect/>
          </a:stretch>
        </p:blipFill>
        <p:spPr bwMode="auto">
          <a:xfrm>
            <a:off x="2983722" y="1323730"/>
            <a:ext cx="6221379" cy="531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38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a:stretch>
            <a:fillRect/>
          </a:stretch>
        </p:blipFill>
        <p:spPr>
          <a:xfrm>
            <a:off x="1588" y="893"/>
            <a:ext cx="12185651" cy="6856214"/>
          </a:xfrm>
          <a:prstGeom prst="rect">
            <a:avLst/>
          </a:prstGeom>
        </p:spPr>
      </p:pic>
    </p:spTree>
    <p:extLst>
      <p:ext uri="{BB962C8B-B14F-4D97-AF65-F5344CB8AC3E}">
        <p14:creationId xmlns:p14="http://schemas.microsoft.com/office/powerpoint/2010/main" val="14938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063" y="261473"/>
            <a:ext cx="9598700" cy="1142702"/>
          </a:xfrm>
        </p:spPr>
        <p:txBody>
          <a:bodyPr>
            <a:normAutofit/>
          </a:bodyPr>
          <a:lstStyle/>
          <a:p>
            <a:r>
              <a:rPr lang="da-DK"/>
              <a:t>Behandling af træthed</a:t>
            </a:r>
          </a:p>
        </p:txBody>
      </p:sp>
      <p:sp>
        <p:nvSpPr>
          <p:cNvPr id="3" name="Pladsholder til indhold 2"/>
          <p:cNvSpPr>
            <a:spLocks noGrp="1"/>
          </p:cNvSpPr>
          <p:nvPr>
            <p:ph idx="1"/>
          </p:nvPr>
        </p:nvSpPr>
        <p:spPr>
          <a:xfrm>
            <a:off x="1295063" y="1629269"/>
            <a:ext cx="9598700" cy="5400131"/>
          </a:xfrm>
        </p:spPr>
        <p:txBody>
          <a:bodyPr>
            <a:noAutofit/>
          </a:bodyPr>
          <a:lstStyle/>
          <a:p>
            <a:pPr>
              <a:lnSpc>
                <a:spcPct val="100000"/>
              </a:lnSpc>
              <a:spcBef>
                <a:spcPts val="600"/>
              </a:spcBef>
            </a:pPr>
            <a:r>
              <a:rPr lang="da-DK" sz="1900" dirty="0"/>
              <a:t>Fysisk træning og frisk luft. Evt. aftal en gåtur eller træningstid med en ven, så du kommer afsted.</a:t>
            </a:r>
          </a:p>
          <a:p>
            <a:pPr>
              <a:lnSpc>
                <a:spcPct val="100000"/>
              </a:lnSpc>
              <a:spcBef>
                <a:spcPts val="600"/>
              </a:spcBef>
            </a:pPr>
            <a:r>
              <a:rPr lang="da-DK" sz="1900" dirty="0"/>
              <a:t>Planlægge aktiviteter – energiforvaltning</a:t>
            </a:r>
          </a:p>
          <a:p>
            <a:pPr>
              <a:lnSpc>
                <a:spcPct val="100000"/>
              </a:lnSpc>
              <a:spcBef>
                <a:spcPts val="600"/>
              </a:spcBef>
            </a:pPr>
            <a:r>
              <a:rPr lang="da-DK" sz="1900" dirty="0"/>
              <a:t>Spis så du har et stabilt blodsukker, ikke for meget sukker, medmindre du skal tage på. Hellere mange små måltider end store</a:t>
            </a:r>
          </a:p>
          <a:p>
            <a:pPr>
              <a:lnSpc>
                <a:spcPct val="100000"/>
              </a:lnSpc>
              <a:spcBef>
                <a:spcPts val="600"/>
              </a:spcBef>
            </a:pPr>
            <a:r>
              <a:rPr lang="da-DK" sz="1900" dirty="0"/>
              <a:t>Hvile uden forstyrrelser (planlæg aftaler, sluk telefonen, undgå forstyrrelser)</a:t>
            </a:r>
          </a:p>
          <a:p>
            <a:pPr>
              <a:lnSpc>
                <a:spcPct val="100000"/>
              </a:lnSpc>
              <a:spcBef>
                <a:spcPts val="600"/>
              </a:spcBef>
            </a:pPr>
            <a:r>
              <a:rPr lang="da-DK" sz="1900" dirty="0"/>
              <a:t>Små hvil eller pauser – ( 20 minutter) i stedet for en lang hvileperiode</a:t>
            </a:r>
          </a:p>
          <a:p>
            <a:pPr>
              <a:lnSpc>
                <a:spcPct val="100000"/>
              </a:lnSpc>
              <a:spcBef>
                <a:spcPts val="600"/>
              </a:spcBef>
            </a:pPr>
            <a:r>
              <a:rPr lang="da-DK" sz="1900" dirty="0"/>
              <a:t>Planlæg daglige gøremål: bad, vask, husholdning, indkøb </a:t>
            </a:r>
            <a:r>
              <a:rPr lang="da-DK" sz="1900" dirty="0" err="1"/>
              <a:t>m.m</a:t>
            </a:r>
            <a:r>
              <a:rPr lang="da-DK" sz="1900" dirty="0"/>
              <a:t>    </a:t>
            </a:r>
          </a:p>
          <a:p>
            <a:pPr>
              <a:lnSpc>
                <a:spcPct val="100000"/>
              </a:lnSpc>
              <a:spcBef>
                <a:spcPts val="600"/>
              </a:spcBef>
            </a:pPr>
            <a:r>
              <a:rPr lang="da-DK" sz="1900" dirty="0"/>
              <a:t>Mellem måltider – letfordøjelige</a:t>
            </a:r>
          </a:p>
          <a:p>
            <a:pPr>
              <a:lnSpc>
                <a:spcPct val="100000"/>
              </a:lnSpc>
              <a:spcBef>
                <a:spcPts val="600"/>
              </a:spcBef>
            </a:pPr>
            <a:r>
              <a:rPr lang="da-DK" sz="1900" dirty="0"/>
              <a:t>Mindfulness, Åndedrætsøvelser, meditation, ud i naturen</a:t>
            </a:r>
          </a:p>
          <a:p>
            <a:pPr>
              <a:lnSpc>
                <a:spcPct val="100000"/>
              </a:lnSpc>
              <a:spcBef>
                <a:spcPts val="600"/>
              </a:spcBef>
            </a:pPr>
            <a:r>
              <a:rPr lang="da-DK" sz="1900" dirty="0"/>
              <a:t>Lysterapi (lampe kan købes mange steder, anbefalet 20 min om morgenen)</a:t>
            </a:r>
          </a:p>
          <a:p>
            <a:pPr>
              <a:lnSpc>
                <a:spcPct val="100000"/>
              </a:lnSpc>
              <a:spcBef>
                <a:spcPts val="600"/>
              </a:spcBef>
            </a:pPr>
            <a:r>
              <a:rPr lang="da-DK" sz="1900" dirty="0" err="1"/>
              <a:t>Hatha</a:t>
            </a:r>
            <a:r>
              <a:rPr lang="da-DK" sz="1900" dirty="0"/>
              <a:t> yoga </a:t>
            </a:r>
          </a:p>
          <a:p>
            <a:pPr>
              <a:lnSpc>
                <a:spcPct val="100000"/>
              </a:lnSpc>
              <a:spcBef>
                <a:spcPts val="600"/>
              </a:spcBef>
            </a:pPr>
            <a:r>
              <a:rPr lang="da-DK" sz="1900" dirty="0"/>
              <a:t>Undervisning i håndtering af træthed </a:t>
            </a:r>
          </a:p>
          <a:p>
            <a:pPr>
              <a:lnSpc>
                <a:spcPct val="100000"/>
              </a:lnSpc>
              <a:spcBef>
                <a:spcPts val="600"/>
              </a:spcBef>
            </a:pPr>
            <a:r>
              <a:rPr lang="da-DK" sz="1900" dirty="0"/>
              <a:t>kognitiv adfærdsterapi</a:t>
            </a:r>
          </a:p>
        </p:txBody>
      </p:sp>
    </p:spTree>
    <p:extLst>
      <p:ext uri="{BB962C8B-B14F-4D97-AF65-F5344CB8AC3E}">
        <p14:creationId xmlns:p14="http://schemas.microsoft.com/office/powerpoint/2010/main" val="318384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2">
            <a:extLst>
              <a:ext uri="{FF2B5EF4-FFF2-40B4-BE49-F238E27FC236}">
                <a16:creationId xmlns:a16="http://schemas.microsoft.com/office/drawing/2014/main" id="{E260A8AD-64FD-6498-0629-DF4C6FC08166}"/>
              </a:ext>
            </a:extLst>
          </p:cNvPr>
          <p:cNvSpPr>
            <a:spLocks noGrp="1"/>
          </p:cNvSpPr>
          <p:nvPr>
            <p:ph idx="1"/>
          </p:nvPr>
        </p:nvSpPr>
        <p:spPr>
          <a:xfrm>
            <a:off x="1293812" y="404664"/>
            <a:ext cx="10417224" cy="5791200"/>
          </a:xfrm>
        </p:spPr>
        <p:txBody>
          <a:bodyPr>
            <a:noAutofit/>
          </a:bodyPr>
          <a:lstStyle/>
          <a:p>
            <a:pPr marL="0" indent="0">
              <a:lnSpc>
                <a:spcPct val="100000"/>
              </a:lnSpc>
              <a:spcBef>
                <a:spcPts val="1200"/>
              </a:spcBef>
              <a:spcAft>
                <a:spcPts val="1200"/>
              </a:spcAft>
              <a:buNone/>
            </a:pPr>
            <a:r>
              <a:rPr lang="da-DK" sz="1600" dirty="0">
                <a:effectLst/>
                <a:latin typeface="Euphemia" panose="020B0503040102020104" pitchFamily="34" charset="0"/>
                <a:ea typeface="Verdana" panose="020B0604030504040204" pitchFamily="34" charset="0"/>
                <a:cs typeface="Verdana" panose="020B0604030504040204" pitchFamily="34" charset="0"/>
              </a:rPr>
              <a:t>Langt de fleste kommuner har rehabiliteringstilbud, hvor man kan få støtte til at håndtere de generelle senfølger. Alternativt kan man søge hjælp hos almen praksis eller behandlende afdeling.</a:t>
            </a:r>
          </a:p>
          <a:p>
            <a:pPr marL="0" indent="0">
              <a:lnSpc>
                <a:spcPct val="100000"/>
              </a:lnSpc>
              <a:spcBef>
                <a:spcPts val="1200"/>
              </a:spcBef>
              <a:spcAft>
                <a:spcPts val="1200"/>
              </a:spcAft>
              <a:buNone/>
            </a:pPr>
            <a:r>
              <a:rPr lang="da-DK" sz="1600" dirty="0">
                <a:effectLst/>
                <a:latin typeface="Euphemia" panose="020B0503040102020104" pitchFamily="34" charset="0"/>
                <a:ea typeface="Verdana" panose="020B0604030504040204" pitchFamily="34" charset="0"/>
                <a:cs typeface="Verdana" panose="020B0604030504040204" pitchFamily="34" charset="0"/>
              </a:rPr>
              <a:t>I SIG senfølger, (særlig interessegruppe for senfølger) - undergruppe til FSK (Faglig sammenslutning af kræftsygeplejersker), har vi lavet noget undervisningsmateriale til de generelle senfølger, som indtil videre består af:</a:t>
            </a:r>
          </a:p>
          <a:p>
            <a:pPr marL="342900" indent="-342900">
              <a:lnSpc>
                <a:spcPct val="100000"/>
              </a:lnSpc>
              <a:spcBef>
                <a:spcPts val="1200"/>
              </a:spcBef>
              <a:spcAft>
                <a:spcPts val="1200"/>
              </a:spcAft>
            </a:pPr>
            <a:r>
              <a:rPr lang="da-DK" sz="1600" dirty="0">
                <a:effectLst/>
                <a:latin typeface="Euphemia" panose="020B0503040102020104" pitchFamily="34" charset="0"/>
                <a:ea typeface="Verdana" panose="020B0604030504040204" pitchFamily="34" charset="0"/>
                <a:cs typeface="Verdana" panose="020B0604030504040204" pitchFamily="34" charset="0"/>
              </a:rPr>
              <a:t>Frygt for tilbagefald</a:t>
            </a:r>
          </a:p>
          <a:p>
            <a:pPr marL="342900" indent="-342900">
              <a:lnSpc>
                <a:spcPct val="100000"/>
              </a:lnSpc>
              <a:spcBef>
                <a:spcPts val="1200"/>
              </a:spcBef>
              <a:spcAft>
                <a:spcPts val="1200"/>
              </a:spcAft>
            </a:pPr>
            <a:r>
              <a:rPr lang="da-DK" sz="1600" dirty="0">
                <a:latin typeface="Euphemia" panose="020B0503040102020104" pitchFamily="34" charset="0"/>
                <a:ea typeface="Verdana" panose="020B0604030504040204" pitchFamily="34" charset="0"/>
                <a:cs typeface="Verdana" panose="020B0604030504040204" pitchFamily="34" charset="0"/>
              </a:rPr>
              <a:t>Seksuelle senfølger</a:t>
            </a:r>
          </a:p>
          <a:p>
            <a:pPr marL="342900" indent="-342900">
              <a:lnSpc>
                <a:spcPct val="100000"/>
              </a:lnSpc>
              <a:spcBef>
                <a:spcPts val="1200"/>
              </a:spcBef>
              <a:spcAft>
                <a:spcPts val="1200"/>
              </a:spcAft>
            </a:pPr>
            <a:r>
              <a:rPr lang="da-DK" sz="1600" dirty="0">
                <a:effectLst/>
                <a:latin typeface="Euphemia" panose="020B0503040102020104" pitchFamily="34" charset="0"/>
                <a:ea typeface="Verdana" panose="020B0604030504040204" pitchFamily="34" charset="0"/>
                <a:cs typeface="Verdana" panose="020B0604030504040204" pitchFamily="34" charset="0"/>
              </a:rPr>
              <a:t>Eksistentielle senfølger</a:t>
            </a:r>
          </a:p>
          <a:p>
            <a:pPr marL="342900" indent="-342900">
              <a:lnSpc>
                <a:spcPct val="100000"/>
              </a:lnSpc>
              <a:spcBef>
                <a:spcPts val="1200"/>
              </a:spcBef>
              <a:spcAft>
                <a:spcPts val="1200"/>
              </a:spcAft>
            </a:pPr>
            <a:r>
              <a:rPr lang="da-DK" sz="1600" dirty="0">
                <a:effectLst/>
                <a:latin typeface="Euphemia" panose="020B0503040102020104" pitchFamily="34" charset="0"/>
                <a:ea typeface="Verdana" panose="020B0604030504040204" pitchFamily="34" charset="0"/>
                <a:cs typeface="Verdana" panose="020B0604030504040204" pitchFamily="34" charset="0"/>
              </a:rPr>
              <a:t>Træthed</a:t>
            </a:r>
          </a:p>
          <a:p>
            <a:pPr marL="342900" indent="-342900">
              <a:lnSpc>
                <a:spcPct val="100000"/>
              </a:lnSpc>
              <a:spcBef>
                <a:spcPts val="1200"/>
              </a:spcBef>
              <a:spcAft>
                <a:spcPts val="1200"/>
              </a:spcAft>
            </a:pPr>
            <a:r>
              <a:rPr lang="da-DK" sz="1600" dirty="0">
                <a:effectLst/>
                <a:latin typeface="Euphemia" panose="020B0503040102020104" pitchFamily="34" charset="0"/>
                <a:ea typeface="Verdana" panose="020B0604030504040204" pitchFamily="34" charset="0"/>
                <a:cs typeface="Verdana" panose="020B0604030504040204" pitchFamily="34" charset="0"/>
              </a:rPr>
              <a:t>Hukommelse og koncentrationsbesvær</a:t>
            </a:r>
          </a:p>
          <a:p>
            <a:pPr marL="0" indent="0">
              <a:lnSpc>
                <a:spcPct val="100000"/>
              </a:lnSpc>
              <a:spcBef>
                <a:spcPts val="1200"/>
              </a:spcBef>
              <a:spcAft>
                <a:spcPts val="1200"/>
              </a:spcAft>
              <a:buNone/>
            </a:pPr>
            <a:r>
              <a:rPr lang="da-DK" sz="1600" dirty="0">
                <a:effectLst/>
                <a:latin typeface="Euphemia" panose="020B0503040102020104" pitchFamily="34" charset="0"/>
                <a:ea typeface="Verdana" panose="020B0604030504040204" pitchFamily="34" charset="0"/>
                <a:cs typeface="Verdana" panose="020B0604030504040204" pitchFamily="34" charset="0"/>
              </a:rPr>
              <a:t>Der vil løbende blive udviklet materiale til de andre generelle senfølger. Materialet er lavet som en støtte til undervisning af borger, patienter og/eller personale og studerende. Det kan anvendes til mennesker, der har senfølger eller de der oplever symptomer under behandlingen. Materialet er opbygget af PowerPoint slides med tilhørende noter med kildemateriale og baggrund. Man kan bruge materialet som det er eller plukke i det afhængig af ens behov. Det vil løbende blive opdateret. I materialet er der indbygget spørgsmål til tilhørerne, da vi finder det vigtigt, at deltagerne inddrages, høres og deler erfaringer med hinanden. </a:t>
            </a:r>
          </a:p>
        </p:txBody>
      </p:sp>
    </p:spTree>
    <p:extLst>
      <p:ext uri="{BB962C8B-B14F-4D97-AF65-F5344CB8AC3E}">
        <p14:creationId xmlns:p14="http://schemas.microsoft.com/office/powerpoint/2010/main" val="106143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311BD-7DEE-46F5-BC31-C8DFA100602D}"/>
              </a:ext>
            </a:extLst>
          </p:cNvPr>
          <p:cNvSpPr>
            <a:spLocks noGrp="1"/>
          </p:cNvSpPr>
          <p:nvPr>
            <p:ph type="title"/>
          </p:nvPr>
        </p:nvSpPr>
        <p:spPr>
          <a:xfrm>
            <a:off x="1293813" y="126998"/>
            <a:ext cx="9601200" cy="709714"/>
          </a:xfrm>
        </p:spPr>
        <p:txBody>
          <a:bodyPr>
            <a:normAutofit/>
          </a:bodyPr>
          <a:lstStyle/>
          <a:p>
            <a:r>
              <a:rPr lang="da-DK" sz="3600"/>
              <a:t>Ugeskema</a:t>
            </a:r>
          </a:p>
        </p:txBody>
      </p:sp>
      <p:graphicFrame>
        <p:nvGraphicFramePr>
          <p:cNvPr id="6" name="Pladsholder til indhold 3">
            <a:extLst>
              <a:ext uri="{FF2B5EF4-FFF2-40B4-BE49-F238E27FC236}">
                <a16:creationId xmlns:a16="http://schemas.microsoft.com/office/drawing/2014/main" id="{8D13DE27-0C5F-4246-A066-D3F03DF270CC}"/>
              </a:ext>
            </a:extLst>
          </p:cNvPr>
          <p:cNvGraphicFramePr>
            <a:graphicFrameLocks/>
          </p:cNvGraphicFramePr>
          <p:nvPr>
            <p:extLst>
              <p:ext uri="{D42A27DB-BD31-4B8C-83A1-F6EECF244321}">
                <p14:modId xmlns:p14="http://schemas.microsoft.com/office/powerpoint/2010/main" val="4287145651"/>
              </p:ext>
            </p:extLst>
          </p:nvPr>
        </p:nvGraphicFramePr>
        <p:xfrm>
          <a:off x="1394086" y="875427"/>
          <a:ext cx="10172934" cy="5624314"/>
        </p:xfrm>
        <a:graphic>
          <a:graphicData uri="http://schemas.openxmlformats.org/drawingml/2006/table">
            <a:tbl>
              <a:tblPr firstRow="1" firstCol="1" bandRow="1">
                <a:tableStyleId>{5C22544A-7EE6-4342-B048-85BDC9FD1C3A}</a:tableStyleId>
              </a:tblPr>
              <a:tblGrid>
                <a:gridCol w="1130326">
                  <a:extLst>
                    <a:ext uri="{9D8B030D-6E8A-4147-A177-3AD203B41FA5}">
                      <a16:colId xmlns:a16="http://schemas.microsoft.com/office/drawing/2014/main" val="137283042"/>
                    </a:ext>
                  </a:extLst>
                </a:gridCol>
                <a:gridCol w="1130326">
                  <a:extLst>
                    <a:ext uri="{9D8B030D-6E8A-4147-A177-3AD203B41FA5}">
                      <a16:colId xmlns:a16="http://schemas.microsoft.com/office/drawing/2014/main" val="2364203549"/>
                    </a:ext>
                  </a:extLst>
                </a:gridCol>
                <a:gridCol w="1130326">
                  <a:extLst>
                    <a:ext uri="{9D8B030D-6E8A-4147-A177-3AD203B41FA5}">
                      <a16:colId xmlns:a16="http://schemas.microsoft.com/office/drawing/2014/main" val="3199285160"/>
                    </a:ext>
                  </a:extLst>
                </a:gridCol>
                <a:gridCol w="1130326">
                  <a:extLst>
                    <a:ext uri="{9D8B030D-6E8A-4147-A177-3AD203B41FA5}">
                      <a16:colId xmlns:a16="http://schemas.microsoft.com/office/drawing/2014/main" val="3305249166"/>
                    </a:ext>
                  </a:extLst>
                </a:gridCol>
                <a:gridCol w="1130326">
                  <a:extLst>
                    <a:ext uri="{9D8B030D-6E8A-4147-A177-3AD203B41FA5}">
                      <a16:colId xmlns:a16="http://schemas.microsoft.com/office/drawing/2014/main" val="2665228604"/>
                    </a:ext>
                  </a:extLst>
                </a:gridCol>
                <a:gridCol w="1130326">
                  <a:extLst>
                    <a:ext uri="{9D8B030D-6E8A-4147-A177-3AD203B41FA5}">
                      <a16:colId xmlns:a16="http://schemas.microsoft.com/office/drawing/2014/main" val="1089617340"/>
                    </a:ext>
                  </a:extLst>
                </a:gridCol>
                <a:gridCol w="1130326">
                  <a:extLst>
                    <a:ext uri="{9D8B030D-6E8A-4147-A177-3AD203B41FA5}">
                      <a16:colId xmlns:a16="http://schemas.microsoft.com/office/drawing/2014/main" val="32285620"/>
                    </a:ext>
                  </a:extLst>
                </a:gridCol>
                <a:gridCol w="1130326">
                  <a:extLst>
                    <a:ext uri="{9D8B030D-6E8A-4147-A177-3AD203B41FA5}">
                      <a16:colId xmlns:a16="http://schemas.microsoft.com/office/drawing/2014/main" val="4178044225"/>
                    </a:ext>
                  </a:extLst>
                </a:gridCol>
                <a:gridCol w="1130326">
                  <a:extLst>
                    <a:ext uri="{9D8B030D-6E8A-4147-A177-3AD203B41FA5}">
                      <a16:colId xmlns:a16="http://schemas.microsoft.com/office/drawing/2014/main" val="1950643676"/>
                    </a:ext>
                  </a:extLst>
                </a:gridCol>
              </a:tblGrid>
              <a:tr h="787174">
                <a:tc>
                  <a:txBody>
                    <a:bodyPr/>
                    <a:lstStyle/>
                    <a:p>
                      <a:pPr>
                        <a:lnSpc>
                          <a:spcPct val="100000"/>
                        </a:lnSpc>
                      </a:pPr>
                      <a:r>
                        <a:rPr lang="da-DK" sz="900">
                          <a:effectLst/>
                        </a:rPr>
                        <a:t> </a:t>
                      </a:r>
                    </a:p>
                    <a:p>
                      <a:pPr>
                        <a:lnSpc>
                          <a:spcPct val="100000"/>
                        </a:lnSpc>
                      </a:pPr>
                      <a:r>
                        <a:rPr lang="da-DK" sz="900">
                          <a:effectLst/>
                        </a:rPr>
                        <a:t>Uge</a:t>
                      </a:r>
                    </a:p>
                    <a:p>
                      <a:pPr>
                        <a:lnSpc>
                          <a:spcPct val="100000"/>
                        </a:lnSpc>
                      </a:pP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p>
                    <a:p>
                      <a:pPr>
                        <a:lnSpc>
                          <a:spcPct val="100000"/>
                        </a:lnSpc>
                      </a:pPr>
                      <a:r>
                        <a:rPr lang="da-DK" sz="900">
                          <a:effectLst/>
                        </a:rPr>
                        <a:t>Energi </a:t>
                      </a:r>
                    </a:p>
                    <a:p>
                      <a:pPr>
                        <a:lnSpc>
                          <a:spcPct val="100000"/>
                        </a:lnSpc>
                      </a:pPr>
                      <a:r>
                        <a:rPr lang="da-DK" sz="900">
                          <a:effectLst/>
                        </a:rPr>
                        <a:t>(1-10)</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endParaRPr lang="da-DK" sz="900">
                        <a:effectLst/>
                      </a:endParaRPr>
                    </a:p>
                    <a:p>
                      <a:pPr>
                        <a:lnSpc>
                          <a:spcPct val="100000"/>
                        </a:lnSpc>
                      </a:pPr>
                      <a:r>
                        <a:rPr lang="da-DK" sz="900">
                          <a:effectLst/>
                        </a:rPr>
                        <a:t>Nattesøvn Tidspunkt (stå op + i seng)</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endParaRPr lang="da-DK" sz="900">
                        <a:effectLst/>
                      </a:endParaRPr>
                    </a:p>
                    <a:p>
                      <a:pPr>
                        <a:lnSpc>
                          <a:spcPct val="100000"/>
                        </a:lnSpc>
                      </a:pPr>
                      <a:r>
                        <a:rPr lang="da-DK" sz="900">
                          <a:effectLst/>
                        </a:rPr>
                        <a:t>Hvordan har du sovet natten til?</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endParaRPr lang="da-DK" sz="900">
                        <a:effectLst/>
                      </a:endParaRPr>
                    </a:p>
                    <a:p>
                      <a:pPr>
                        <a:lnSpc>
                          <a:spcPct val="100000"/>
                        </a:lnSpc>
                      </a:pPr>
                      <a:r>
                        <a:rPr lang="da-DK" sz="900">
                          <a:effectLst/>
                        </a:rPr>
                        <a:t>Antal hvil</a:t>
                      </a:r>
                    </a:p>
                    <a:p>
                      <a:pPr>
                        <a:lnSpc>
                          <a:spcPct val="100000"/>
                        </a:lnSpc>
                      </a:pPr>
                      <a:r>
                        <a:rPr lang="da-DK" sz="900">
                          <a:effectLst/>
                        </a:rPr>
                        <a:t>Tidspunkt for hvil</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endParaRPr lang="da-DK" sz="900">
                        <a:effectLst/>
                      </a:endParaRPr>
                    </a:p>
                    <a:p>
                      <a:pPr>
                        <a:lnSpc>
                          <a:spcPct val="100000"/>
                        </a:lnSpc>
                      </a:pPr>
                      <a:r>
                        <a:rPr lang="da-DK" sz="900">
                          <a:effectLst/>
                        </a:rPr>
                        <a:t>Symptomer (hovedpine, svimmel, træt?)</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endParaRPr lang="da-DK" sz="900">
                        <a:effectLst/>
                      </a:endParaRPr>
                    </a:p>
                    <a:p>
                      <a:pPr>
                        <a:lnSpc>
                          <a:spcPct val="100000"/>
                        </a:lnSpc>
                      </a:pPr>
                      <a:r>
                        <a:rPr lang="da-DK" sz="900">
                          <a:effectLst/>
                        </a:rPr>
                        <a:t>Arbejde? ja/nej Tidspunkt</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endParaRPr lang="da-DK" sz="900">
                        <a:effectLst/>
                      </a:endParaRPr>
                    </a:p>
                    <a:p>
                      <a:pPr>
                        <a:lnSpc>
                          <a:spcPct val="100000"/>
                        </a:lnSpc>
                      </a:pPr>
                      <a:r>
                        <a:rPr lang="da-DK" sz="900">
                          <a:effectLst/>
                        </a:rPr>
                        <a:t>Praktiske opgaver i hjemmet?</a:t>
                      </a:r>
                    </a:p>
                    <a:p>
                      <a:pPr>
                        <a:lnSpc>
                          <a:spcPct val="100000"/>
                        </a:lnSpc>
                      </a:pPr>
                      <a:r>
                        <a:rPr lang="da-DK" sz="900">
                          <a:effectLst/>
                        </a:rPr>
                        <a:t>Hvilke?</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endParaRPr lang="da-DK" sz="900">
                        <a:effectLst/>
                      </a:endParaRPr>
                    </a:p>
                    <a:p>
                      <a:pPr>
                        <a:lnSpc>
                          <a:spcPct val="100000"/>
                        </a:lnSpc>
                      </a:pPr>
                      <a:r>
                        <a:rPr lang="da-DK" sz="900">
                          <a:effectLst/>
                        </a:rPr>
                        <a:t>Aktiviteter ud af huset/sociale aktiviteter?</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extLst>
                  <a:ext uri="{0D108BD9-81ED-4DB2-BD59-A6C34878D82A}">
                    <a16:rowId xmlns:a16="http://schemas.microsoft.com/office/drawing/2014/main" val="2059536601"/>
                  </a:ext>
                </a:extLst>
              </a:tr>
              <a:tr h="691020">
                <a:tc>
                  <a:txBody>
                    <a:bodyPr/>
                    <a:lstStyle/>
                    <a:p>
                      <a:pPr>
                        <a:lnSpc>
                          <a:spcPct val="100000"/>
                        </a:lnSpc>
                      </a:pPr>
                      <a:r>
                        <a:rPr lang="da-DK" sz="900">
                          <a:effectLst/>
                        </a:rPr>
                        <a:t> </a:t>
                      </a:r>
                    </a:p>
                    <a:p>
                      <a:pPr>
                        <a:lnSpc>
                          <a:spcPct val="100000"/>
                        </a:lnSpc>
                      </a:pPr>
                      <a:r>
                        <a:rPr lang="da-DK" sz="900">
                          <a:effectLst/>
                        </a:rPr>
                        <a:t>Mandag</a:t>
                      </a:r>
                    </a:p>
                    <a:p>
                      <a:pPr>
                        <a:lnSpc>
                          <a:spcPct val="100000"/>
                        </a:lnSpc>
                      </a:pPr>
                      <a:r>
                        <a:rPr lang="da-DK" sz="900">
                          <a:effectLst/>
                        </a:rPr>
                        <a:t> </a:t>
                      </a:r>
                    </a:p>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extLst>
                  <a:ext uri="{0D108BD9-81ED-4DB2-BD59-A6C34878D82A}">
                    <a16:rowId xmlns:a16="http://schemas.microsoft.com/office/drawing/2014/main" val="3818306914"/>
                  </a:ext>
                </a:extLst>
              </a:tr>
              <a:tr h="691020">
                <a:tc>
                  <a:txBody>
                    <a:bodyPr/>
                    <a:lstStyle/>
                    <a:p>
                      <a:pPr>
                        <a:lnSpc>
                          <a:spcPct val="100000"/>
                        </a:lnSpc>
                      </a:pPr>
                      <a:r>
                        <a:rPr lang="da-DK" sz="900">
                          <a:effectLst/>
                        </a:rPr>
                        <a:t> </a:t>
                      </a:r>
                    </a:p>
                    <a:p>
                      <a:pPr>
                        <a:lnSpc>
                          <a:spcPct val="100000"/>
                        </a:lnSpc>
                      </a:pPr>
                      <a:r>
                        <a:rPr lang="da-DK" sz="900">
                          <a:effectLst/>
                        </a:rPr>
                        <a:t>Tirsdag</a:t>
                      </a:r>
                    </a:p>
                    <a:p>
                      <a:pPr>
                        <a:lnSpc>
                          <a:spcPct val="100000"/>
                        </a:lnSpc>
                      </a:pPr>
                      <a:r>
                        <a:rPr lang="da-DK" sz="900">
                          <a:effectLst/>
                        </a:rPr>
                        <a:t> </a:t>
                      </a:r>
                    </a:p>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extLst>
                  <a:ext uri="{0D108BD9-81ED-4DB2-BD59-A6C34878D82A}">
                    <a16:rowId xmlns:a16="http://schemas.microsoft.com/office/drawing/2014/main" val="1348608903"/>
                  </a:ext>
                </a:extLst>
              </a:tr>
              <a:tr h="691020">
                <a:tc>
                  <a:txBody>
                    <a:bodyPr/>
                    <a:lstStyle/>
                    <a:p>
                      <a:pPr>
                        <a:lnSpc>
                          <a:spcPct val="100000"/>
                        </a:lnSpc>
                      </a:pPr>
                      <a:r>
                        <a:rPr lang="da-DK" sz="900">
                          <a:effectLst/>
                        </a:rPr>
                        <a:t> </a:t>
                      </a:r>
                    </a:p>
                    <a:p>
                      <a:pPr>
                        <a:lnSpc>
                          <a:spcPct val="100000"/>
                        </a:lnSpc>
                      </a:pPr>
                      <a:r>
                        <a:rPr lang="da-DK" sz="900">
                          <a:effectLst/>
                        </a:rPr>
                        <a:t>Onsdag</a:t>
                      </a:r>
                    </a:p>
                    <a:p>
                      <a:pPr>
                        <a:lnSpc>
                          <a:spcPct val="100000"/>
                        </a:lnSpc>
                      </a:pPr>
                      <a:r>
                        <a:rPr lang="da-DK" sz="900">
                          <a:effectLst/>
                        </a:rPr>
                        <a:t> </a:t>
                      </a:r>
                    </a:p>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extLst>
                  <a:ext uri="{0D108BD9-81ED-4DB2-BD59-A6C34878D82A}">
                    <a16:rowId xmlns:a16="http://schemas.microsoft.com/office/drawing/2014/main" val="1582840201"/>
                  </a:ext>
                </a:extLst>
              </a:tr>
              <a:tr h="691020">
                <a:tc>
                  <a:txBody>
                    <a:bodyPr/>
                    <a:lstStyle/>
                    <a:p>
                      <a:pPr>
                        <a:lnSpc>
                          <a:spcPct val="100000"/>
                        </a:lnSpc>
                      </a:pPr>
                      <a:r>
                        <a:rPr lang="da-DK" sz="900">
                          <a:effectLst/>
                        </a:rPr>
                        <a:t> </a:t>
                      </a:r>
                    </a:p>
                    <a:p>
                      <a:pPr>
                        <a:lnSpc>
                          <a:spcPct val="100000"/>
                        </a:lnSpc>
                      </a:pPr>
                      <a:r>
                        <a:rPr lang="da-DK" sz="900">
                          <a:effectLst/>
                        </a:rPr>
                        <a:t>Torsdag</a:t>
                      </a:r>
                    </a:p>
                    <a:p>
                      <a:pPr>
                        <a:lnSpc>
                          <a:spcPct val="100000"/>
                        </a:lnSpc>
                      </a:pPr>
                      <a:r>
                        <a:rPr lang="da-DK" sz="900">
                          <a:effectLst/>
                        </a:rPr>
                        <a:t> </a:t>
                      </a:r>
                    </a:p>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extLst>
                  <a:ext uri="{0D108BD9-81ED-4DB2-BD59-A6C34878D82A}">
                    <a16:rowId xmlns:a16="http://schemas.microsoft.com/office/drawing/2014/main" val="2359620095"/>
                  </a:ext>
                </a:extLst>
              </a:tr>
              <a:tr h="691020">
                <a:tc>
                  <a:txBody>
                    <a:bodyPr/>
                    <a:lstStyle/>
                    <a:p>
                      <a:pPr>
                        <a:lnSpc>
                          <a:spcPct val="100000"/>
                        </a:lnSpc>
                      </a:pPr>
                      <a:r>
                        <a:rPr lang="da-DK" sz="900">
                          <a:effectLst/>
                        </a:rPr>
                        <a:t> </a:t>
                      </a:r>
                    </a:p>
                    <a:p>
                      <a:pPr>
                        <a:lnSpc>
                          <a:spcPct val="100000"/>
                        </a:lnSpc>
                      </a:pPr>
                      <a:r>
                        <a:rPr lang="da-DK" sz="900">
                          <a:effectLst/>
                        </a:rPr>
                        <a:t>Fredag</a:t>
                      </a:r>
                    </a:p>
                    <a:p>
                      <a:pPr>
                        <a:lnSpc>
                          <a:spcPct val="100000"/>
                        </a:lnSpc>
                      </a:pPr>
                      <a:r>
                        <a:rPr lang="da-DK" sz="900">
                          <a:effectLst/>
                        </a:rPr>
                        <a:t> </a:t>
                      </a:r>
                    </a:p>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extLst>
                  <a:ext uri="{0D108BD9-81ED-4DB2-BD59-A6C34878D82A}">
                    <a16:rowId xmlns:a16="http://schemas.microsoft.com/office/drawing/2014/main" val="758149759"/>
                  </a:ext>
                </a:extLst>
              </a:tr>
              <a:tr h="691020">
                <a:tc>
                  <a:txBody>
                    <a:bodyPr/>
                    <a:lstStyle/>
                    <a:p>
                      <a:pPr>
                        <a:lnSpc>
                          <a:spcPct val="100000"/>
                        </a:lnSpc>
                      </a:pPr>
                      <a:r>
                        <a:rPr lang="da-DK" sz="900">
                          <a:effectLst/>
                        </a:rPr>
                        <a:t> </a:t>
                      </a:r>
                    </a:p>
                    <a:p>
                      <a:pPr>
                        <a:lnSpc>
                          <a:spcPct val="100000"/>
                        </a:lnSpc>
                      </a:pPr>
                      <a:r>
                        <a:rPr lang="da-DK" sz="900">
                          <a:effectLst/>
                        </a:rPr>
                        <a:t>Lørdag</a:t>
                      </a:r>
                    </a:p>
                    <a:p>
                      <a:pPr>
                        <a:lnSpc>
                          <a:spcPct val="100000"/>
                        </a:lnSpc>
                      </a:pPr>
                      <a:r>
                        <a:rPr lang="da-DK" sz="900">
                          <a:effectLst/>
                        </a:rPr>
                        <a:t> </a:t>
                      </a:r>
                    </a:p>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extLst>
                  <a:ext uri="{0D108BD9-81ED-4DB2-BD59-A6C34878D82A}">
                    <a16:rowId xmlns:a16="http://schemas.microsoft.com/office/drawing/2014/main" val="11044484"/>
                  </a:ext>
                </a:extLst>
              </a:tr>
              <a:tr h="691020">
                <a:tc>
                  <a:txBody>
                    <a:bodyPr/>
                    <a:lstStyle/>
                    <a:p>
                      <a:pPr>
                        <a:lnSpc>
                          <a:spcPct val="100000"/>
                        </a:lnSpc>
                      </a:pPr>
                      <a:r>
                        <a:rPr lang="da-DK" sz="900">
                          <a:effectLst/>
                        </a:rPr>
                        <a:t> </a:t>
                      </a:r>
                    </a:p>
                    <a:p>
                      <a:pPr>
                        <a:lnSpc>
                          <a:spcPct val="100000"/>
                        </a:lnSpc>
                      </a:pPr>
                      <a:r>
                        <a:rPr lang="da-DK" sz="900">
                          <a:effectLst/>
                        </a:rPr>
                        <a:t>Søndag</a:t>
                      </a:r>
                    </a:p>
                    <a:p>
                      <a:pPr>
                        <a:lnSpc>
                          <a:spcPct val="100000"/>
                        </a:lnSpc>
                      </a:pPr>
                      <a:r>
                        <a:rPr lang="da-DK" sz="900">
                          <a:effectLst/>
                        </a:rPr>
                        <a:t> </a:t>
                      </a:r>
                    </a:p>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tc>
                  <a:txBody>
                    <a:bodyPr/>
                    <a:lstStyle/>
                    <a:p>
                      <a:pPr>
                        <a:lnSpc>
                          <a:spcPct val="100000"/>
                        </a:lnSpc>
                      </a:pPr>
                      <a:r>
                        <a:rPr lang="da-DK" sz="900">
                          <a:effectLst/>
                        </a:rPr>
                        <a:t> </a:t>
                      </a:r>
                      <a:endParaRPr lang="da-DK" sz="900">
                        <a:effectLst/>
                        <a:latin typeface="Verdana" panose="020B0604030504040204" pitchFamily="34" charset="0"/>
                        <a:ea typeface="Calibri" panose="020F0502020204030204" pitchFamily="34" charset="0"/>
                        <a:cs typeface="Arial" panose="020B0604020202020204" pitchFamily="34" charset="0"/>
                      </a:endParaRPr>
                    </a:p>
                  </a:txBody>
                  <a:tcPr marL="58299" marR="58299" marT="0" marB="0"/>
                </a:tc>
                <a:extLst>
                  <a:ext uri="{0D108BD9-81ED-4DB2-BD59-A6C34878D82A}">
                    <a16:rowId xmlns:a16="http://schemas.microsoft.com/office/drawing/2014/main" val="302909167"/>
                  </a:ext>
                </a:extLst>
              </a:tr>
            </a:tbl>
          </a:graphicData>
        </a:graphic>
      </p:graphicFrame>
      <p:sp>
        <p:nvSpPr>
          <p:cNvPr id="7" name="Rectangle 1">
            <a:extLst>
              <a:ext uri="{FF2B5EF4-FFF2-40B4-BE49-F238E27FC236}">
                <a16:creationId xmlns:a16="http://schemas.microsoft.com/office/drawing/2014/main" id="{99E57EDC-9F37-4EC0-861E-E640560B826F}"/>
              </a:ext>
            </a:extLst>
          </p:cNvPr>
          <p:cNvSpPr>
            <a:spLocks noChangeArrowheads="1"/>
          </p:cNvSpPr>
          <p:nvPr/>
        </p:nvSpPr>
        <p:spPr bwMode="auto">
          <a:xfrm>
            <a:off x="-430913" y="-727981"/>
            <a:ext cx="9949730" cy="73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8" rIns="121856" bIns="60928" numCol="1" anchor="ctr" anchorCtr="0" compatLnSpc="1">
            <a:prstTxWarp prst="textNoShape">
              <a:avLst/>
            </a:prstTxWarp>
            <a:spAutoFit/>
          </a:bodyPr>
          <a:lstStyle/>
          <a:p>
            <a:pPr defTabSz="1218529" eaLnBrk="0" fontAlgn="base" hangingPunct="0">
              <a:spcBef>
                <a:spcPct val="0"/>
              </a:spcBef>
              <a:spcAft>
                <a:spcPct val="0"/>
              </a:spcAft>
            </a:pPr>
            <a:r>
              <a:rPr lang="da-DK" altLang="da-DK" sz="1600" b="1">
                <a:latin typeface="Verdana" panose="020B0604030504040204" pitchFamily="34" charset="0"/>
                <a:ea typeface="Calibri" panose="020F0502020204030204" pitchFamily="34" charset="0"/>
                <a:cs typeface="Arial" panose="020B0604020202020204" pitchFamily="34" charset="0"/>
              </a:rPr>
              <a:t>Ugeregistrering </a:t>
            </a:r>
            <a:endParaRPr lang="da-DK" altLang="da-DK" sz="800"/>
          </a:p>
          <a:p>
            <a:pPr defTabSz="1218529" eaLnBrk="0" fontAlgn="base" hangingPunct="0">
              <a:spcBef>
                <a:spcPct val="0"/>
              </a:spcBef>
              <a:spcAft>
                <a:spcPct val="0"/>
              </a:spcAft>
            </a:pPr>
            <a:endParaRPr lang="da-DK" altLang="da-DK" sz="2398">
              <a:latin typeface="Arial" panose="020B0604020202020204" pitchFamily="34" charset="0"/>
            </a:endParaRPr>
          </a:p>
        </p:txBody>
      </p:sp>
    </p:spTree>
    <p:extLst>
      <p:ext uri="{BB962C8B-B14F-4D97-AF65-F5344CB8AC3E}">
        <p14:creationId xmlns:p14="http://schemas.microsoft.com/office/powerpoint/2010/main" val="384423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0D8E02B3-57F4-887B-017B-063CE76D2779}"/>
              </a:ext>
            </a:extLst>
          </p:cNvPr>
          <p:cNvPicPr>
            <a:picLocks noChangeAspect="1"/>
          </p:cNvPicPr>
          <p:nvPr/>
        </p:nvPicPr>
        <p:blipFill>
          <a:blip r:embed="rId3"/>
          <a:stretch>
            <a:fillRect/>
          </a:stretch>
        </p:blipFill>
        <p:spPr>
          <a:xfrm>
            <a:off x="3224212" y="2050008"/>
            <a:ext cx="5740400" cy="3251200"/>
          </a:xfrm>
          <a:prstGeom prst="rect">
            <a:avLst/>
          </a:prstGeom>
        </p:spPr>
      </p:pic>
    </p:spTree>
    <p:extLst>
      <p:ext uri="{BB962C8B-B14F-4D97-AF65-F5344CB8AC3E}">
        <p14:creationId xmlns:p14="http://schemas.microsoft.com/office/powerpoint/2010/main" val="71061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5164" y="621420"/>
            <a:ext cx="9598700" cy="1142702"/>
          </a:xfrm>
        </p:spPr>
        <p:txBody>
          <a:bodyPr/>
          <a:lstStyle/>
          <a:p>
            <a:r>
              <a:rPr lang="da-DK"/>
              <a:t>Hvad kan du selv gøre?</a:t>
            </a:r>
          </a:p>
        </p:txBody>
      </p:sp>
      <p:sp>
        <p:nvSpPr>
          <p:cNvPr id="3" name="Pladsholder til indhold 2"/>
          <p:cNvSpPr>
            <a:spLocks noGrp="1"/>
          </p:cNvSpPr>
          <p:nvPr>
            <p:ph idx="1"/>
          </p:nvPr>
        </p:nvSpPr>
        <p:spPr>
          <a:xfrm>
            <a:off x="1055164" y="2041670"/>
            <a:ext cx="9598700" cy="2774661"/>
          </a:xfrm>
        </p:spPr>
        <p:txBody>
          <a:bodyPr>
            <a:normAutofit lnSpcReduction="10000"/>
          </a:bodyPr>
          <a:lstStyle/>
          <a:p>
            <a:pPr marL="285664" indent="-285664">
              <a:lnSpc>
                <a:spcPct val="100000"/>
              </a:lnSpc>
            </a:pPr>
            <a:r>
              <a:rPr lang="da-DK" sz="1900"/>
              <a:t>Er der noget du gør eller oplever, der øger din træthed? </a:t>
            </a:r>
          </a:p>
          <a:p>
            <a:pPr marL="285664" indent="-285664">
              <a:lnSpc>
                <a:spcPct val="100000"/>
              </a:lnSpc>
            </a:pPr>
            <a:r>
              <a:rPr lang="da-DK" sz="1900"/>
              <a:t>Hvordan lindrer du din træthed?</a:t>
            </a:r>
          </a:p>
          <a:p>
            <a:pPr marL="285664" indent="-285664">
              <a:lnSpc>
                <a:spcPct val="100000"/>
              </a:lnSpc>
            </a:pPr>
            <a:r>
              <a:rPr lang="da-DK" sz="1900"/>
              <a:t>Hvilke af de opgaver/aktiviteter du har, holder du mest af/giver dig mest energi? </a:t>
            </a:r>
          </a:p>
          <a:p>
            <a:pPr marL="285664" indent="-285664">
              <a:lnSpc>
                <a:spcPct val="100000"/>
              </a:lnSpc>
            </a:pPr>
            <a:r>
              <a:rPr lang="da-DK" sz="1900"/>
              <a:t>Hvordan kan andre støtte dig i håndtering af træthed?</a:t>
            </a:r>
          </a:p>
          <a:p>
            <a:pPr marL="285664" indent="-285664">
              <a:lnSpc>
                <a:spcPct val="100000"/>
              </a:lnSpc>
            </a:pPr>
            <a:r>
              <a:rPr lang="da-DK" sz="1900"/>
              <a:t>Hvordan er din nattesøvn nu ift. tidligere?  </a:t>
            </a:r>
          </a:p>
          <a:p>
            <a:pPr marL="285664" indent="-285664">
              <a:lnSpc>
                <a:spcPct val="100000"/>
              </a:lnSpc>
            </a:pPr>
            <a:r>
              <a:rPr lang="da-DK" sz="1900"/>
              <a:t>Hvilke råd vil du give til nogen, der oplever træthed?</a:t>
            </a:r>
          </a:p>
        </p:txBody>
      </p:sp>
    </p:spTree>
    <p:extLst>
      <p:ext uri="{BB962C8B-B14F-4D97-AF65-F5344CB8AC3E}">
        <p14:creationId xmlns:p14="http://schemas.microsoft.com/office/powerpoint/2010/main" val="217654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063" y="893"/>
            <a:ext cx="9598700" cy="1142702"/>
          </a:xfrm>
        </p:spPr>
        <p:txBody>
          <a:bodyPr/>
          <a:lstStyle/>
          <a:p>
            <a:r>
              <a:rPr lang="da-DK"/>
              <a:t>Ved søvnbesvær – hvad kan du gøre?</a:t>
            </a:r>
          </a:p>
        </p:txBody>
      </p:sp>
      <p:sp>
        <p:nvSpPr>
          <p:cNvPr id="3" name="Pladsholder til indhold 2"/>
          <p:cNvSpPr>
            <a:spLocks noGrp="1"/>
          </p:cNvSpPr>
          <p:nvPr>
            <p:ph idx="1"/>
          </p:nvPr>
        </p:nvSpPr>
        <p:spPr>
          <a:xfrm>
            <a:off x="1295063" y="1341312"/>
            <a:ext cx="9598700" cy="5516688"/>
          </a:xfrm>
        </p:spPr>
        <p:txBody>
          <a:bodyPr>
            <a:noAutofit/>
          </a:bodyPr>
          <a:lstStyle/>
          <a:p>
            <a:pPr>
              <a:lnSpc>
                <a:spcPct val="100000"/>
              </a:lnSpc>
              <a:spcBef>
                <a:spcPts val="400"/>
              </a:spcBef>
            </a:pPr>
            <a:r>
              <a:rPr lang="da-DK" sz="1600" dirty="0"/>
              <a:t>Få faste rutiner, gå i seng og stå op samme tid (også weekend)</a:t>
            </a:r>
          </a:p>
          <a:p>
            <a:pPr>
              <a:lnSpc>
                <a:spcPct val="100000"/>
              </a:lnSpc>
              <a:spcBef>
                <a:spcPts val="400"/>
              </a:spcBef>
            </a:pPr>
            <a:r>
              <a:rPr lang="da-DK" sz="1600" dirty="0"/>
              <a:t>Skriv tanker ned - få hovedet tømt</a:t>
            </a:r>
          </a:p>
          <a:p>
            <a:pPr>
              <a:lnSpc>
                <a:spcPct val="100000"/>
              </a:lnSpc>
              <a:spcBef>
                <a:spcPts val="400"/>
              </a:spcBef>
            </a:pPr>
            <a:r>
              <a:rPr lang="da-DK" sz="1600" dirty="0"/>
              <a:t>Stress og bekymringer gør at man er på ”vagt”</a:t>
            </a:r>
          </a:p>
          <a:p>
            <a:pPr>
              <a:lnSpc>
                <a:spcPct val="100000"/>
              </a:lnSpc>
              <a:spcBef>
                <a:spcPts val="400"/>
              </a:spcBef>
            </a:pPr>
            <a:r>
              <a:rPr lang="da-DK" sz="1600" dirty="0"/>
              <a:t>Brug kun sengen til søvn/sex</a:t>
            </a:r>
          </a:p>
          <a:p>
            <a:pPr>
              <a:lnSpc>
                <a:spcPct val="100000"/>
              </a:lnSpc>
              <a:spcBef>
                <a:spcPts val="400"/>
              </a:spcBef>
            </a:pPr>
            <a:r>
              <a:rPr lang="da-DK" sz="1600" dirty="0"/>
              <a:t>Frisk luft/motion i løbet af dagen - ikke for sent </a:t>
            </a:r>
          </a:p>
          <a:p>
            <a:pPr>
              <a:lnSpc>
                <a:spcPct val="100000"/>
              </a:lnSpc>
              <a:spcBef>
                <a:spcPts val="400"/>
              </a:spcBef>
            </a:pPr>
            <a:r>
              <a:rPr lang="da-DK" sz="1600" dirty="0"/>
              <a:t>Ingen koffeinholdige drikke efter kl. 16 og ingen alkohol</a:t>
            </a:r>
          </a:p>
          <a:p>
            <a:pPr>
              <a:lnSpc>
                <a:spcPct val="100000"/>
              </a:lnSpc>
              <a:spcBef>
                <a:spcPts val="400"/>
              </a:spcBef>
            </a:pPr>
            <a:r>
              <a:rPr lang="da-DK" sz="1600" dirty="0"/>
              <a:t>Ikke for sulten, ikke for mæt</a:t>
            </a:r>
          </a:p>
          <a:p>
            <a:pPr>
              <a:lnSpc>
                <a:spcPct val="100000"/>
              </a:lnSpc>
              <a:spcBef>
                <a:spcPts val="400"/>
              </a:spcBef>
            </a:pPr>
            <a:r>
              <a:rPr lang="da-DK" sz="1600" dirty="0"/>
              <a:t>Gå i seng til samme tid/stå op (ingen ur og lys) gerne mellem 22-23.30, da </a:t>
            </a:r>
            <a:r>
              <a:rPr lang="da-DK" sz="1600" dirty="0" err="1"/>
              <a:t>Melatonin</a:t>
            </a:r>
            <a:r>
              <a:rPr lang="da-DK" sz="1600" dirty="0"/>
              <a:t>, vores naturlige søvnhormon, er højest der</a:t>
            </a:r>
          </a:p>
          <a:p>
            <a:pPr>
              <a:lnSpc>
                <a:spcPct val="100000"/>
              </a:lnSpc>
              <a:spcBef>
                <a:spcPts val="400"/>
              </a:spcBef>
            </a:pPr>
            <a:r>
              <a:rPr lang="da-DK" sz="1600" dirty="0"/>
              <a:t>Lære kroppen afspænding/meditation – hvil max 20 min og ikke for sent på dagen</a:t>
            </a:r>
          </a:p>
          <a:p>
            <a:pPr>
              <a:lnSpc>
                <a:spcPct val="100000"/>
              </a:lnSpc>
              <a:spcBef>
                <a:spcPts val="400"/>
              </a:spcBef>
            </a:pPr>
            <a:r>
              <a:rPr lang="da-DK" sz="1600" dirty="0"/>
              <a:t>Søvndagbog</a:t>
            </a:r>
          </a:p>
          <a:p>
            <a:pPr>
              <a:lnSpc>
                <a:spcPct val="100000"/>
              </a:lnSpc>
              <a:spcBef>
                <a:spcPts val="400"/>
              </a:spcBef>
            </a:pPr>
            <a:r>
              <a:rPr lang="da-DK" sz="1600" dirty="0"/>
              <a:t>Baldrian, kamille te</a:t>
            </a:r>
          </a:p>
          <a:p>
            <a:pPr>
              <a:lnSpc>
                <a:spcPct val="100000"/>
              </a:lnSpc>
              <a:spcBef>
                <a:spcPts val="400"/>
              </a:spcBef>
            </a:pPr>
            <a:r>
              <a:rPr lang="da-DK" sz="1600" dirty="0"/>
              <a:t>Sovemedicin , anbefales ikke ,er symptombehandling og kan være vanedannende</a:t>
            </a:r>
          </a:p>
          <a:p>
            <a:pPr>
              <a:lnSpc>
                <a:spcPct val="100000"/>
              </a:lnSpc>
              <a:spcBef>
                <a:spcPts val="400"/>
              </a:spcBef>
            </a:pPr>
            <a:r>
              <a:rPr lang="da-DK" sz="1600" dirty="0" err="1"/>
              <a:t>Melanotin</a:t>
            </a:r>
            <a:r>
              <a:rPr lang="da-DK" sz="1600" dirty="0"/>
              <a:t> kan overvejes ved døgnrytmeforstyrrelser</a:t>
            </a:r>
          </a:p>
          <a:p>
            <a:pPr>
              <a:lnSpc>
                <a:spcPct val="100000"/>
              </a:lnSpc>
              <a:spcBef>
                <a:spcPts val="400"/>
              </a:spcBef>
            </a:pPr>
            <a:r>
              <a:rPr lang="da-DK" sz="1600" dirty="0"/>
              <a:t>OBS om du lider af søvnapnø – spørg din læge</a:t>
            </a:r>
          </a:p>
          <a:p>
            <a:pPr>
              <a:lnSpc>
                <a:spcPct val="100000"/>
              </a:lnSpc>
              <a:spcBef>
                <a:spcPts val="400"/>
              </a:spcBef>
            </a:pPr>
            <a:r>
              <a:rPr lang="da-DK" sz="1600" dirty="0"/>
              <a:t>Det tager energi og tid at ændre vaner (forvent forværring de første 2 uger)</a:t>
            </a:r>
          </a:p>
          <a:p>
            <a:pPr>
              <a:lnSpc>
                <a:spcPct val="100000"/>
              </a:lnSpc>
              <a:spcBef>
                <a:spcPts val="400"/>
              </a:spcBef>
            </a:pPr>
            <a:r>
              <a:rPr lang="da-DK" sz="1600" dirty="0"/>
              <a:t>Mindfulness</a:t>
            </a:r>
          </a:p>
          <a:p>
            <a:pPr>
              <a:lnSpc>
                <a:spcPct val="100000"/>
              </a:lnSpc>
              <a:spcBef>
                <a:spcPts val="400"/>
              </a:spcBef>
            </a:pPr>
            <a:r>
              <a:rPr lang="da-DK" sz="1600" dirty="0"/>
              <a:t>Kognitiv adfærdsterapi ( søvn kursus, ved </a:t>
            </a:r>
            <a:r>
              <a:rPr lang="da-DK" sz="1600" dirty="0" err="1"/>
              <a:t>insomni</a:t>
            </a:r>
            <a:r>
              <a:rPr lang="da-DK" sz="1600"/>
              <a:t>) </a:t>
            </a:r>
            <a:endParaRPr lang="da-DK" sz="1600" dirty="0"/>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752" y="1398801"/>
            <a:ext cx="2618011" cy="1742167"/>
          </a:xfrm>
          <a:prstGeom prst="rect">
            <a:avLst/>
          </a:prstGeom>
        </p:spPr>
      </p:pic>
    </p:spTree>
    <p:extLst>
      <p:ext uri="{BB962C8B-B14F-4D97-AF65-F5344CB8AC3E}">
        <p14:creationId xmlns:p14="http://schemas.microsoft.com/office/powerpoint/2010/main" val="238559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23631" y="621420"/>
            <a:ext cx="9598700" cy="1142702"/>
          </a:xfrm>
        </p:spPr>
        <p:txBody>
          <a:bodyPr/>
          <a:lstStyle/>
          <a:p>
            <a:r>
              <a:rPr lang="da-DK" dirty="0"/>
              <a:t>Se film om træthed</a:t>
            </a:r>
          </a:p>
        </p:txBody>
      </p:sp>
      <p:sp>
        <p:nvSpPr>
          <p:cNvPr id="3" name="Pladsholder til indhold 2"/>
          <p:cNvSpPr>
            <a:spLocks noGrp="1"/>
          </p:cNvSpPr>
          <p:nvPr>
            <p:ph idx="1"/>
          </p:nvPr>
        </p:nvSpPr>
        <p:spPr>
          <a:xfrm>
            <a:off x="1295063" y="2061206"/>
            <a:ext cx="9047821" cy="3419478"/>
          </a:xfrm>
        </p:spPr>
        <p:txBody>
          <a:bodyPr>
            <a:normAutofit/>
          </a:bodyPr>
          <a:lstStyle/>
          <a:p>
            <a:r>
              <a:rPr lang="da-DK" sz="2200" dirty="0">
                <a:hlinkClick r:id="rId3"/>
              </a:rPr>
              <a:t>://www.cancer.dk/fagfolk/rehabilitering-og-senfoelger/videoer-om-senfoelger/https</a:t>
            </a:r>
            <a:endParaRPr lang="da-DK" sz="2200" dirty="0"/>
          </a:p>
          <a:p>
            <a:endParaRPr lang="da-DK" sz="2200" dirty="0"/>
          </a:p>
          <a:p>
            <a:r>
              <a:rPr lang="da-DK" sz="2200" dirty="0">
                <a:hlinkClick r:id="rId4"/>
              </a:rPr>
              <a:t> (fatigue) er en almindelig senfølge efter kræft | Kræftens Bekæmpelse (cancer.dk) Træthed</a:t>
            </a:r>
            <a:endParaRPr lang="da-DK" sz="2200" dirty="0"/>
          </a:p>
        </p:txBody>
      </p:sp>
    </p:spTree>
    <p:extLst>
      <p:ext uri="{BB962C8B-B14F-4D97-AF65-F5344CB8AC3E}">
        <p14:creationId xmlns:p14="http://schemas.microsoft.com/office/powerpoint/2010/main" val="326706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3813" y="381000"/>
            <a:ext cx="9601200" cy="779242"/>
          </a:xfrm>
        </p:spPr>
        <p:txBody>
          <a:bodyPr>
            <a:normAutofit/>
          </a:bodyPr>
          <a:lstStyle/>
          <a:p>
            <a:r>
              <a:rPr lang="da-DK" dirty="0"/>
              <a:t>Mere viden om senfølger </a:t>
            </a:r>
            <a:r>
              <a:rPr lang="da-DK" sz="3600" b="0" dirty="0"/>
              <a:t>?</a:t>
            </a:r>
          </a:p>
        </p:txBody>
      </p:sp>
      <p:sp>
        <p:nvSpPr>
          <p:cNvPr id="3" name="Pladsholder til indhold 2"/>
          <p:cNvSpPr>
            <a:spLocks noGrp="1"/>
          </p:cNvSpPr>
          <p:nvPr>
            <p:ph idx="1"/>
          </p:nvPr>
        </p:nvSpPr>
        <p:spPr>
          <a:xfrm>
            <a:off x="1293813" y="1340768"/>
            <a:ext cx="9409111" cy="4831432"/>
          </a:xfrm>
        </p:spPr>
        <p:txBody>
          <a:bodyPr>
            <a:normAutofit fontScale="32500" lnSpcReduction="20000"/>
          </a:bodyPr>
          <a:lstStyle/>
          <a:p>
            <a:pPr>
              <a:lnSpc>
                <a:spcPct val="120000"/>
              </a:lnSpc>
              <a:spcBef>
                <a:spcPts val="600"/>
              </a:spcBef>
            </a:pPr>
            <a:r>
              <a:rPr lang="da-DK" sz="2100" dirty="0">
                <a:latin typeface="+mn-lt"/>
              </a:rPr>
              <a:t>Egen læge (husk senfølger skal dokumenteres i journal)</a:t>
            </a:r>
          </a:p>
          <a:p>
            <a:pPr>
              <a:lnSpc>
                <a:spcPct val="120000"/>
              </a:lnSpc>
              <a:spcBef>
                <a:spcPts val="600"/>
              </a:spcBef>
            </a:pPr>
            <a:r>
              <a:rPr lang="da-DK" sz="2100" dirty="0">
                <a:latin typeface="+mn-lt"/>
              </a:rPr>
              <a:t>De regionale senfølgecentre (henvises fra sygehus eller egen læge)</a:t>
            </a:r>
          </a:p>
          <a:p>
            <a:pPr>
              <a:lnSpc>
                <a:spcPct val="120000"/>
              </a:lnSpc>
              <a:spcBef>
                <a:spcPts val="600"/>
              </a:spcBef>
            </a:pPr>
            <a:r>
              <a:rPr lang="da-DK" sz="2100" dirty="0">
                <a:latin typeface="+mn-lt"/>
              </a:rPr>
              <a:t>Tilskud til psykolog (du kan få tilskud via henvisning fra lægen)</a:t>
            </a:r>
          </a:p>
          <a:p>
            <a:pPr>
              <a:lnSpc>
                <a:spcPct val="120000"/>
              </a:lnSpc>
              <a:spcBef>
                <a:spcPts val="600"/>
              </a:spcBef>
            </a:pPr>
            <a:r>
              <a:rPr lang="da-DK" sz="2100" dirty="0">
                <a:latin typeface="+mn-lt"/>
              </a:rPr>
              <a:t>Kræftens Bekæmpelses rådgivning</a:t>
            </a:r>
          </a:p>
          <a:p>
            <a:pPr>
              <a:lnSpc>
                <a:spcPct val="120000"/>
              </a:lnSpc>
              <a:spcBef>
                <a:spcPts val="600"/>
              </a:spcBef>
            </a:pPr>
            <a:r>
              <a:rPr lang="da-DK" sz="2100" dirty="0">
                <a:latin typeface="+mn-lt"/>
              </a:rPr>
              <a:t>Kræftens Bekæmpelse har online grupper om frygt for tilbagefald (</a:t>
            </a:r>
            <a:r>
              <a:rPr lang="da-DK" sz="2100" dirty="0" err="1">
                <a:latin typeface="+mn-lt"/>
              </a:rPr>
              <a:t>ConquerFear-teknikkerner</a:t>
            </a:r>
            <a:r>
              <a:rPr lang="da-DK" sz="2100" dirty="0">
                <a:latin typeface="+mn-lt"/>
              </a:rPr>
              <a:t>), udbydes i nogle af Kræftens Bekæmpelses centre(Herlev, Aabenraa, København, Næstved, Odense og Vejle)</a:t>
            </a:r>
          </a:p>
          <a:p>
            <a:pPr>
              <a:lnSpc>
                <a:spcPct val="120000"/>
              </a:lnSpc>
              <a:spcBef>
                <a:spcPts val="600"/>
              </a:spcBef>
            </a:pPr>
            <a:r>
              <a:rPr lang="da-DK" sz="2100" dirty="0">
                <a:latin typeface="+mn-lt"/>
              </a:rPr>
              <a:t>Senfølgeforeningen (se film, foredrag, rådgivning)</a:t>
            </a:r>
          </a:p>
          <a:p>
            <a:pPr>
              <a:lnSpc>
                <a:spcPct val="120000"/>
              </a:lnSpc>
              <a:spcBef>
                <a:spcPts val="600"/>
              </a:spcBef>
            </a:pPr>
            <a:r>
              <a:rPr lang="da-DK" sz="2100" dirty="0">
                <a:latin typeface="+mn-lt"/>
              </a:rPr>
              <a:t>Senfølgeforeningens netværksgrupper</a:t>
            </a:r>
          </a:p>
          <a:p>
            <a:pPr>
              <a:lnSpc>
                <a:spcPct val="120000"/>
              </a:lnSpc>
              <a:spcBef>
                <a:spcPts val="600"/>
              </a:spcBef>
            </a:pPr>
            <a:r>
              <a:rPr lang="da-DK" sz="2100" dirty="0">
                <a:latin typeface="+mn-lt"/>
              </a:rPr>
              <a:t>Kontakt din kommune om muligheder for hjælp</a:t>
            </a:r>
          </a:p>
          <a:p>
            <a:pPr>
              <a:lnSpc>
                <a:spcPct val="120000"/>
              </a:lnSpc>
              <a:spcBef>
                <a:spcPts val="600"/>
              </a:spcBef>
            </a:pPr>
            <a:r>
              <a:rPr lang="da-DK" sz="2100" dirty="0">
                <a:latin typeface="+mn-lt"/>
              </a:rPr>
              <a:t>Mere vidne på cancer.dk/ senfølger</a:t>
            </a:r>
          </a:p>
          <a:p>
            <a:pPr>
              <a:lnSpc>
                <a:spcPct val="110000"/>
              </a:lnSpc>
              <a:spcBef>
                <a:spcPts val="600"/>
              </a:spcBef>
            </a:pPr>
            <a:r>
              <a:rPr lang="da-DK" dirty="0"/>
              <a:t>App: ”Mit liv min sundhed”</a:t>
            </a:r>
          </a:p>
          <a:p>
            <a:pPr marL="0" indent="0">
              <a:lnSpc>
                <a:spcPct val="110000"/>
              </a:lnSpc>
              <a:spcBef>
                <a:spcPts val="600"/>
              </a:spcBef>
              <a:buNone/>
            </a:pPr>
            <a:endParaRPr lang="da-DK" dirty="0"/>
          </a:p>
          <a:p>
            <a:pPr marL="0" indent="0">
              <a:buNone/>
            </a:pPr>
            <a:endParaRPr lang="da-DK" sz="1800" dirty="0">
              <a:latin typeface="Euphemia" panose="020B0503040102020104" pitchFamily="34" charset="0"/>
            </a:endParaRPr>
          </a:p>
          <a:p>
            <a:pPr>
              <a:lnSpc>
                <a:spcPct val="120000"/>
              </a:lnSpc>
              <a:spcBef>
                <a:spcPts val="600"/>
              </a:spcBef>
            </a:pPr>
            <a:r>
              <a:rPr lang="da-DK" dirty="0"/>
              <a:t>REHPA, Videncenter for Rehabilitering og Palliation. (2026, marts). Sygdoms- og livsmestring for udvalgte generelle senfølger. rehpa.dk.</a:t>
            </a:r>
            <a:br>
              <a:rPr lang="da-DK" sz="2000" dirty="0"/>
            </a:br>
            <a:r>
              <a:rPr lang="da-DK" dirty="0">
                <a:hlinkClick r:id="rId3"/>
              </a:rPr>
              <a:t>https://www.rehpa.dk/materialer/sygdoms-og-livsmestring-for-udvalgte-generelle-senfolger/</a:t>
            </a:r>
            <a:endParaRPr lang="da-DK" dirty="0"/>
          </a:p>
          <a:p>
            <a:pPr>
              <a:lnSpc>
                <a:spcPct val="120000"/>
              </a:lnSpc>
              <a:spcBef>
                <a:spcPts val="600"/>
              </a:spcBef>
            </a:pPr>
            <a:endParaRPr lang="da-DK" dirty="0"/>
          </a:p>
          <a:p>
            <a:pPr>
              <a:lnSpc>
                <a:spcPct val="120000"/>
              </a:lnSpc>
              <a:spcBef>
                <a:spcPts val="600"/>
              </a:spcBef>
            </a:pPr>
            <a:r>
              <a:rPr lang="da-DK" dirty="0">
                <a:hlinkClick r:id="rId4"/>
              </a:rPr>
              <a:t>https://www.sundhed.dk/borger/sygdom-og-behandling/om-sundhedsvaesenet/anbefalede-sundhedsapps/mit-liv---min</a:t>
            </a:r>
            <a:endParaRPr lang="da-DK" dirty="0"/>
          </a:p>
          <a:p>
            <a:pPr>
              <a:lnSpc>
                <a:spcPct val="120000"/>
              </a:lnSpc>
              <a:spcBef>
                <a:spcPts val="600"/>
              </a:spcBef>
            </a:pPr>
            <a:endParaRPr lang="da-DK" dirty="0"/>
          </a:p>
          <a:p>
            <a:pPr>
              <a:lnSpc>
                <a:spcPct val="120000"/>
              </a:lnSpc>
              <a:spcBef>
                <a:spcPts val="600"/>
              </a:spcBef>
            </a:pPr>
            <a:endParaRPr lang="da-DK" sz="2100" dirty="0">
              <a:latin typeface="+mn-lt"/>
            </a:endParaRPr>
          </a:p>
          <a:p>
            <a:pPr marL="0" indent="0">
              <a:buNone/>
            </a:pPr>
            <a:endParaRPr lang="da-DK" sz="1700" dirty="0">
              <a:latin typeface="+mn-lt"/>
            </a:endParaRPr>
          </a:p>
          <a:p>
            <a:pPr marL="0" indent="0">
              <a:buNone/>
            </a:pPr>
            <a:r>
              <a:rPr lang="da-DK" sz="1700" dirty="0">
                <a:latin typeface="+mn-lt"/>
              </a:rPr>
              <a:t>Kilde: </a:t>
            </a:r>
            <a:br>
              <a:rPr lang="da-DK" sz="1700" dirty="0">
                <a:latin typeface="+mn-lt"/>
              </a:rPr>
            </a:br>
            <a:r>
              <a:rPr lang="da-DK" sz="1700" dirty="0">
                <a:latin typeface="+mn-lt"/>
                <a:hlinkClick r:id="rId5"/>
              </a:rPr>
              <a:t>https://www.cancer.dk/nyheder/kraeftoverlevere-faar-hjaelp-til-at-haandtere-frygt-for-tilbagefald</a:t>
            </a:r>
            <a:r>
              <a:rPr lang="da-DK" sz="1700" dirty="0">
                <a:latin typeface="+mn-lt"/>
              </a:rPr>
              <a:t> </a:t>
            </a:r>
            <a:endParaRPr lang="da-DK" sz="1700" dirty="0">
              <a:solidFill>
                <a:prstClr val="black"/>
              </a:solidFill>
              <a:latin typeface="+mn-lt"/>
              <a:ea typeface="+mn-ea"/>
              <a:cs typeface="+mn-cs"/>
            </a:endParaRPr>
          </a:p>
          <a:p>
            <a:pPr marL="0" indent="0" defTabSz="913852">
              <a:spcBef>
                <a:spcPts val="0"/>
              </a:spcBef>
              <a:buClrTx/>
              <a:buSzTx/>
              <a:buNone/>
            </a:pPr>
            <a:endParaRPr lang="da-DK" sz="1700" dirty="0">
              <a:solidFill>
                <a:prstClr val="black"/>
              </a:solidFill>
              <a:latin typeface="Calibri" panose="020F0502020204030204"/>
              <a:ea typeface="+mn-ea"/>
              <a:cs typeface="+mn-cs"/>
            </a:endParaRPr>
          </a:p>
          <a:p>
            <a:pPr marL="0" indent="0" defTabSz="913852">
              <a:spcBef>
                <a:spcPts val="0"/>
              </a:spcBef>
              <a:buClrTx/>
              <a:buSzTx/>
              <a:buNone/>
            </a:pPr>
            <a:endParaRPr lang="da-DK" sz="1700" dirty="0">
              <a:solidFill>
                <a:prstClr val="black"/>
              </a:solidFill>
              <a:latin typeface="Calibri" panose="020F0502020204030204"/>
              <a:ea typeface="+mn-ea"/>
              <a:cs typeface="+mn-cs"/>
            </a:endParaRPr>
          </a:p>
          <a:p>
            <a:pPr marL="0" indent="0" defTabSz="913852">
              <a:lnSpc>
                <a:spcPct val="120000"/>
              </a:lnSpc>
              <a:spcBef>
                <a:spcPts val="0"/>
              </a:spcBef>
              <a:buClrTx/>
              <a:buSzTx/>
              <a:buNone/>
            </a:pPr>
            <a:r>
              <a:rPr lang="da-DK" sz="1700" dirty="0">
                <a:latin typeface="Euphemia" panose="020B0503040102020104" pitchFamily="34" charset="0"/>
              </a:rPr>
              <a:t>Kilder</a:t>
            </a:r>
            <a:r>
              <a:rPr lang="da-DK" sz="1700" dirty="0">
                <a:solidFill>
                  <a:prstClr val="black"/>
                </a:solidFill>
                <a:latin typeface="Euphemia" panose="020B0503040102020104" pitchFamily="34" charset="0"/>
              </a:rPr>
              <a:t>:</a:t>
            </a:r>
          </a:p>
          <a:p>
            <a:pPr marL="0" indent="0" defTabSz="913852">
              <a:lnSpc>
                <a:spcPct val="120000"/>
              </a:lnSpc>
              <a:spcBef>
                <a:spcPts val="0"/>
              </a:spcBef>
              <a:buClrTx/>
              <a:buSzTx/>
              <a:buNone/>
            </a:pPr>
            <a:r>
              <a:rPr lang="da-DK" sz="1700" dirty="0">
                <a:solidFill>
                  <a:prstClr val="black"/>
                </a:solidFill>
                <a:latin typeface="Euphemia" panose="020B0503040102020104" pitchFamily="34" charset="0"/>
                <a:hlinkClick r:id="rId6"/>
              </a:rPr>
              <a:t>https://www.cancer.dk/hjaelp-viden/raadgivning/digitale-samtalegrupper/</a:t>
            </a:r>
            <a:r>
              <a:rPr lang="da-DK" sz="1700" dirty="0">
                <a:solidFill>
                  <a:prstClr val="black"/>
                </a:solidFill>
                <a:latin typeface="Euphemia" panose="020B0503040102020104" pitchFamily="34" charset="0"/>
              </a:rPr>
              <a:t> </a:t>
            </a:r>
          </a:p>
          <a:p>
            <a:pPr marL="0" indent="0" defTabSz="913852">
              <a:lnSpc>
                <a:spcPct val="120000"/>
              </a:lnSpc>
              <a:spcBef>
                <a:spcPts val="0"/>
              </a:spcBef>
              <a:buClrTx/>
              <a:buSzTx/>
              <a:buNone/>
            </a:pPr>
            <a:r>
              <a:rPr lang="da-DK" sz="1700" dirty="0">
                <a:solidFill>
                  <a:prstClr val="black"/>
                </a:solidFill>
                <a:latin typeface="Euphemia" panose="020B0503040102020104" pitchFamily="34" charset="0"/>
                <a:hlinkClick r:id="rId7"/>
              </a:rPr>
              <a:t>https://www.cancer.dk/hjaelp-viden/hvis-du-har-kraeft/psykiske-reaktioner/angst/</a:t>
            </a:r>
            <a:r>
              <a:rPr lang="da-DK" sz="1700" dirty="0">
                <a:solidFill>
                  <a:prstClr val="black"/>
                </a:solidFill>
                <a:latin typeface="Euphemia" panose="020B0503040102020104" pitchFamily="34" charset="0"/>
              </a:rPr>
              <a:t> </a:t>
            </a:r>
          </a:p>
          <a:p>
            <a:pPr marL="0" indent="0" defTabSz="913852">
              <a:lnSpc>
                <a:spcPct val="120000"/>
              </a:lnSpc>
              <a:spcBef>
                <a:spcPts val="0"/>
              </a:spcBef>
              <a:buClrTx/>
              <a:buSzTx/>
              <a:buNone/>
            </a:pPr>
            <a:r>
              <a:rPr lang="da-DK" sz="1700" dirty="0">
                <a:solidFill>
                  <a:prstClr val="black"/>
                </a:solidFill>
                <a:latin typeface="Euphemia" panose="020B0503040102020104" pitchFamily="34" charset="0"/>
                <a:hlinkClick r:id="rId8"/>
              </a:rPr>
              <a:t>https://www.senfoelger.dk/</a:t>
            </a:r>
            <a:r>
              <a:rPr lang="da-DK" sz="1700" dirty="0">
                <a:solidFill>
                  <a:prstClr val="black"/>
                </a:solidFill>
                <a:latin typeface="Euphemia" panose="020B0503040102020104" pitchFamily="34" charset="0"/>
              </a:rPr>
              <a:t> </a:t>
            </a:r>
            <a:endParaRPr lang="da-DK" dirty="0"/>
          </a:p>
          <a:p>
            <a:endParaRPr lang="da-DK" dirty="0"/>
          </a:p>
        </p:txBody>
      </p:sp>
      <p:pic>
        <p:nvPicPr>
          <p:cNvPr id="4" name="Billede 3"/>
          <p:cNvPicPr>
            <a:picLocks noChangeAspect="1"/>
          </p:cNvPicPr>
          <p:nvPr/>
        </p:nvPicPr>
        <p:blipFill>
          <a:blip r:embed="rId9"/>
          <a:stretch>
            <a:fillRect/>
          </a:stretch>
        </p:blipFill>
        <p:spPr>
          <a:xfrm>
            <a:off x="8288395" y="1087019"/>
            <a:ext cx="3491887" cy="779242"/>
          </a:xfrm>
          <a:prstGeom prst="rect">
            <a:avLst/>
          </a:prstGeom>
        </p:spPr>
      </p:pic>
      <p:pic>
        <p:nvPicPr>
          <p:cNvPr id="1026" name="Picture 2" descr="KraeftensBekaempelse_Logo_RGB_Roed_Primaer | Kræftens Bekæmpelse">
            <a:extLst>
              <a:ext uri="{FF2B5EF4-FFF2-40B4-BE49-F238E27FC236}">
                <a16:creationId xmlns:a16="http://schemas.microsoft.com/office/drawing/2014/main" id="{47AB73C2-C4C3-1F42-3B39-5CD805A9FA1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877" t="23992" r="8436" b="23265"/>
          <a:stretch/>
        </p:blipFill>
        <p:spPr bwMode="auto">
          <a:xfrm>
            <a:off x="8288395" y="343675"/>
            <a:ext cx="3491887" cy="74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5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FB36E0DC-FCB2-D185-D5A7-C6C49044041E}"/>
              </a:ext>
            </a:extLst>
          </p:cNvPr>
          <p:cNvSpPr>
            <a:spLocks noGrp="1"/>
          </p:cNvSpPr>
          <p:nvPr>
            <p:ph type="title"/>
          </p:nvPr>
        </p:nvSpPr>
        <p:spPr>
          <a:xfrm>
            <a:off x="1293813" y="260648"/>
            <a:ext cx="9601200" cy="1143000"/>
          </a:xfrm>
        </p:spPr>
        <p:txBody>
          <a:bodyPr/>
          <a:lstStyle/>
          <a:p>
            <a:r>
              <a:rPr lang="da-DK"/>
              <a:t>Opsamling og afslutning</a:t>
            </a:r>
          </a:p>
        </p:txBody>
      </p:sp>
      <p:sp>
        <p:nvSpPr>
          <p:cNvPr id="3" name="Pladsholder til indhold 2"/>
          <p:cNvSpPr>
            <a:spLocks noGrp="1"/>
          </p:cNvSpPr>
          <p:nvPr>
            <p:ph idx="1"/>
          </p:nvPr>
        </p:nvSpPr>
        <p:spPr/>
        <p:txBody>
          <a:bodyPr>
            <a:normAutofit/>
          </a:bodyPr>
          <a:lstStyle/>
          <a:p>
            <a:pPr marL="0" indent="0">
              <a:buNone/>
            </a:pPr>
            <a:r>
              <a:rPr lang="da-DK" sz="1900"/>
              <a:t>Mit udbytte af oplæg og erfaringsudveksling: </a:t>
            </a:r>
          </a:p>
          <a:p>
            <a:pPr marL="342900" indent="-342900"/>
            <a:r>
              <a:rPr lang="da-DK" sz="1900" i="1"/>
              <a:t>Hvad tager jeg med mig?</a:t>
            </a:r>
          </a:p>
          <a:p>
            <a:pPr marL="342900" indent="-342900"/>
            <a:r>
              <a:rPr lang="da-DK" sz="1900" i="1"/>
              <a:t>Hvad vil jeg have (mere) fokus på i den kommende tid?</a:t>
            </a:r>
          </a:p>
        </p:txBody>
      </p:sp>
    </p:spTree>
    <p:extLst>
      <p:ext uri="{BB962C8B-B14F-4D97-AF65-F5344CB8AC3E}">
        <p14:creationId xmlns:p14="http://schemas.microsoft.com/office/powerpoint/2010/main" val="181948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7" y="1135943"/>
            <a:ext cx="12185650" cy="646214"/>
          </a:xfrm>
        </p:spPr>
        <p:txBody>
          <a:bodyPr>
            <a:normAutofit fontScale="90000"/>
          </a:bodyPr>
          <a:lstStyle/>
          <a:p>
            <a:pPr algn="ctr"/>
            <a:r>
              <a:rPr lang="da-DK" sz="3198" dirty="0"/>
              <a:t>Spørgsmål?</a:t>
            </a:r>
            <a:br>
              <a:rPr lang="da-DK" dirty="0"/>
            </a:br>
            <a:endParaRPr lang="da-DK" dirty="0"/>
          </a:p>
        </p:txBody>
      </p:sp>
      <p:pic>
        <p:nvPicPr>
          <p:cNvPr id="5" name="Pladsholder til indhold 4">
            <a:extLst>
              <a:ext uri="{FF2B5EF4-FFF2-40B4-BE49-F238E27FC236}">
                <a16:creationId xmlns:a16="http://schemas.microsoft.com/office/drawing/2014/main" id="{FCDF3AAC-325A-4D59-78DE-3E9EB08DC2B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flipH="1">
            <a:off x="4150196" y="1676400"/>
            <a:ext cx="3888432" cy="4495800"/>
          </a:xfrm>
        </p:spPr>
      </p:pic>
    </p:spTree>
    <p:extLst>
      <p:ext uri="{BB962C8B-B14F-4D97-AF65-F5344CB8AC3E}">
        <p14:creationId xmlns:p14="http://schemas.microsoft.com/office/powerpoint/2010/main" val="255279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type="ctrTitle"/>
          </p:nvPr>
        </p:nvSpPr>
        <p:spPr/>
        <p:txBody>
          <a:bodyPr vert="horz" lIns="0" tIns="0" rIns="0" bIns="0" rtlCol="0" anchor="b">
            <a:normAutofit/>
          </a:bodyPr>
          <a:lstStyle/>
          <a:p>
            <a:pPr>
              <a:tabLst>
                <a:tab pos="0" algn="l"/>
              </a:tabLst>
            </a:pPr>
            <a:r>
              <a:rPr lang="da-DK" spc="-1" dirty="0"/>
              <a:t>Senfølger og seksualitet</a:t>
            </a:r>
          </a:p>
        </p:txBody>
      </p:sp>
      <p:sp>
        <p:nvSpPr>
          <p:cNvPr id="213" name="PlaceHolder 2"/>
          <p:cNvSpPr>
            <a:spLocks noGrp="1"/>
          </p:cNvSpPr>
          <p:nvPr>
            <p:ph type="subTitle" idx="1"/>
          </p:nvPr>
        </p:nvSpPr>
        <p:spPr/>
        <p:txBody>
          <a:bodyPr vert="horz" lIns="0" tIns="0" rIns="0" bIns="0" rtlCol="0">
            <a:normAutofit/>
          </a:bodyPr>
          <a:lstStyle/>
          <a:p>
            <a:pPr>
              <a:spcBef>
                <a:spcPts val="1001"/>
              </a:spcBef>
              <a:tabLst>
                <a:tab pos="0" algn="l"/>
              </a:tabLst>
            </a:pPr>
            <a:r>
              <a:rPr lang="da-DK" spc="-1"/>
              <a:t>SIG senfølger </a:t>
            </a:r>
          </a:p>
        </p:txBody>
      </p:sp>
    </p:spTree>
    <p:extLst>
      <p:ext uri="{BB962C8B-B14F-4D97-AF65-F5344CB8AC3E}">
        <p14:creationId xmlns:p14="http://schemas.microsoft.com/office/powerpoint/2010/main" val="35310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Ellipse 9"/>
          <p:cNvSpPr/>
          <p:nvPr/>
        </p:nvSpPr>
        <p:spPr>
          <a:xfrm>
            <a:off x="2705775" y="720346"/>
            <a:ext cx="6516822" cy="5861433"/>
          </a:xfrm>
          <a:prstGeom prst="ellipse">
            <a:avLst/>
          </a:prstGeom>
          <a:solidFill>
            <a:schemeClr val="bg1"/>
          </a:solidFill>
          <a:ln cap="rnd">
            <a:solidFill>
              <a:srgbClr val="7A230B"/>
            </a:solidFill>
            <a:prstDash val="lgDash"/>
            <a:round/>
          </a:ln>
        </p:spPr>
        <p:style>
          <a:lnRef idx="2">
            <a:schemeClr val="accent1">
              <a:shade val="50000"/>
            </a:schemeClr>
          </a:lnRef>
          <a:fillRef idx="1">
            <a:schemeClr val="accent1"/>
          </a:fillRef>
          <a:effectRef idx="0">
            <a:schemeClr val="accent1"/>
          </a:effectRef>
          <a:fontRef idx="minor"/>
        </p:style>
        <p:txBody>
          <a:bodyPr lIns="71981" tIns="71981" rIns="71981" bIns="71981" anchor="ctr">
            <a:noAutofit/>
          </a:bodyPr>
          <a:lstStyle/>
          <a:p>
            <a:pPr algn="ctr" defTabSz="914126"/>
            <a:endParaRPr lang="da-DK" sz="1799" spc="-1">
              <a:solidFill>
                <a:srgbClr val="164B4F"/>
              </a:solidFill>
              <a:latin typeface="Century Gothic"/>
              <a:ea typeface="DejaVu Sans"/>
            </a:endParaRPr>
          </a:p>
        </p:txBody>
      </p:sp>
      <p:sp>
        <p:nvSpPr>
          <p:cNvPr id="215" name="PlaceHolder 1"/>
          <p:cNvSpPr>
            <a:spLocks noGrp="1"/>
          </p:cNvSpPr>
          <p:nvPr>
            <p:ph type="title"/>
          </p:nvPr>
        </p:nvSpPr>
        <p:spPr>
          <a:prstGeom prst="rect">
            <a:avLst/>
          </a:prstGeom>
          <a:noFill/>
          <a:ln w="0">
            <a:noFill/>
          </a:ln>
        </p:spPr>
        <p:txBody>
          <a:bodyPr vert="horz" lIns="89977" tIns="44988" rIns="89977" bIns="44988" rtlCol="0" anchor="t">
            <a:normAutofit/>
          </a:bodyPr>
          <a:lstStyle/>
          <a:p>
            <a:pPr>
              <a:lnSpc>
                <a:spcPct val="100000"/>
              </a:lnSpc>
              <a:tabLst>
                <a:tab pos="0" algn="l"/>
              </a:tabLst>
            </a:pPr>
            <a:r>
              <a:rPr lang="da-DK" spc="-1" dirty="0">
                <a:solidFill>
                  <a:srgbClr val="262626"/>
                </a:solidFill>
                <a:latin typeface="+mn-lt"/>
              </a:rPr>
              <a:t>Seksualitet</a:t>
            </a:r>
            <a:endParaRPr lang="da-DK" spc="-1" dirty="0">
              <a:solidFill>
                <a:srgbClr val="000000"/>
              </a:solidFill>
              <a:latin typeface="+mn-lt"/>
            </a:endParaRPr>
          </a:p>
        </p:txBody>
      </p:sp>
      <p:sp>
        <p:nvSpPr>
          <p:cNvPr id="4" name="Pladsholder til indhold 3"/>
          <p:cNvSpPr>
            <a:spLocks noGrp="1"/>
          </p:cNvSpPr>
          <p:nvPr>
            <p:ph idx="1"/>
          </p:nvPr>
        </p:nvSpPr>
        <p:spPr/>
        <p:txBody>
          <a:bodyPr/>
          <a:lstStyle/>
          <a:p>
            <a:endParaRPr lang="da-DK"/>
          </a:p>
        </p:txBody>
      </p:sp>
      <p:sp>
        <p:nvSpPr>
          <p:cNvPr id="3" name="PlaceHolder 2"/>
          <p:cNvSpPr>
            <a:spLocks noGrp="1"/>
          </p:cNvSpPr>
          <p:nvPr>
            <p:ph type="ftr" sz="quarter" idx="11"/>
          </p:nvPr>
        </p:nvSpPr>
        <p:spPr>
          <a:xfrm>
            <a:off x="7382676" y="6419517"/>
            <a:ext cx="3859795" cy="365030"/>
          </a:xfrm>
        </p:spPr>
        <p:txBody>
          <a:bodyPr/>
          <a:lstStyle/>
          <a:p>
            <a:pPr defTabSz="914126"/>
            <a:r>
              <a:rPr dirty="0" err="1">
                <a:solidFill>
                  <a:srgbClr val="164B4F">
                    <a:lumMod val="90000"/>
                    <a:lumOff val="10000"/>
                  </a:srgbClr>
                </a:solidFill>
                <a:latin typeface="Euphemia"/>
              </a:rPr>
              <a:t>Birgitte</a:t>
            </a:r>
            <a:r>
              <a:rPr dirty="0">
                <a:solidFill>
                  <a:srgbClr val="164B4F">
                    <a:lumMod val="90000"/>
                    <a:lumOff val="10000"/>
                  </a:srgbClr>
                </a:solidFill>
                <a:latin typeface="Euphemia"/>
              </a:rPr>
              <a:t> </a:t>
            </a:r>
            <a:r>
              <a:rPr dirty="0" err="1">
                <a:solidFill>
                  <a:srgbClr val="164B4F">
                    <a:lumMod val="90000"/>
                    <a:lumOff val="10000"/>
                  </a:srgbClr>
                </a:solidFill>
                <a:latin typeface="Euphemia"/>
              </a:rPr>
              <a:t>Schantz</a:t>
            </a:r>
            <a:r>
              <a:rPr dirty="0">
                <a:solidFill>
                  <a:srgbClr val="164B4F">
                    <a:lumMod val="90000"/>
                    <a:lumOff val="10000"/>
                  </a:srgbClr>
                </a:solidFill>
                <a:latin typeface="Euphemia"/>
              </a:rPr>
              <a:t> </a:t>
            </a:r>
            <a:r>
              <a:rPr dirty="0" err="1">
                <a:solidFill>
                  <a:srgbClr val="164B4F">
                    <a:lumMod val="90000"/>
                    <a:lumOff val="10000"/>
                  </a:srgbClr>
                </a:solidFill>
                <a:latin typeface="Euphemia"/>
              </a:rPr>
              <a:t>Laursen</a:t>
            </a:r>
            <a:r>
              <a:rPr dirty="0">
                <a:solidFill>
                  <a:srgbClr val="164B4F">
                    <a:lumMod val="90000"/>
                    <a:lumOff val="10000"/>
                  </a:srgbClr>
                </a:solidFill>
                <a:latin typeface="Euphemia"/>
              </a:rPr>
              <a:t> 2024</a:t>
            </a:r>
          </a:p>
        </p:txBody>
      </p:sp>
      <p:graphicFrame>
        <p:nvGraphicFramePr>
          <p:cNvPr id="2" name="Diagram1"/>
          <p:cNvGraphicFramePr/>
          <p:nvPr/>
        </p:nvGraphicFramePr>
        <p:xfrm>
          <a:off x="2127765" y="720345"/>
          <a:ext cx="8124884" cy="5582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6" name="Tekstfelt 2"/>
          <p:cNvSpPr/>
          <p:nvPr/>
        </p:nvSpPr>
        <p:spPr>
          <a:xfrm>
            <a:off x="3452580" y="2430980"/>
            <a:ext cx="2231419" cy="29231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126"/>
            <a:r>
              <a:rPr lang="da-DK" sz="1899" spc="-1" dirty="0">
                <a:solidFill>
                  <a:srgbClr val="000000"/>
                </a:solidFill>
                <a:latin typeface="Euphemia"/>
                <a:ea typeface="DejaVu Sans"/>
              </a:rPr>
              <a:t>Biologiske</a:t>
            </a:r>
            <a:r>
              <a:rPr lang="da-DK" sz="1899" spc="-1" dirty="0">
                <a:solidFill>
                  <a:srgbClr val="000000"/>
                </a:solidFill>
                <a:latin typeface="Century Gothic"/>
                <a:ea typeface="DejaVu Sans"/>
              </a:rPr>
              <a:t> </a:t>
            </a:r>
            <a:endParaRPr lang="da-DK" sz="1899" spc="-1" dirty="0">
              <a:solidFill>
                <a:srgbClr val="000000"/>
              </a:solidFill>
              <a:latin typeface="Arial"/>
            </a:endParaRPr>
          </a:p>
        </p:txBody>
      </p:sp>
      <p:sp>
        <p:nvSpPr>
          <p:cNvPr id="217" name="Tekstfelt 6"/>
          <p:cNvSpPr/>
          <p:nvPr/>
        </p:nvSpPr>
        <p:spPr>
          <a:xfrm>
            <a:off x="6338308" y="2492524"/>
            <a:ext cx="2231419" cy="29231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126"/>
            <a:r>
              <a:rPr lang="da-DK" sz="1899" spc="-1" dirty="0">
                <a:solidFill>
                  <a:srgbClr val="000000"/>
                </a:solidFill>
                <a:latin typeface="Euphemia"/>
                <a:ea typeface="DejaVu Sans"/>
              </a:rPr>
              <a:t>Psykologiske </a:t>
            </a:r>
            <a:endParaRPr lang="da-DK" sz="1899" spc="-1" dirty="0">
              <a:solidFill>
                <a:srgbClr val="000000"/>
              </a:solidFill>
              <a:latin typeface="Euphemia"/>
            </a:endParaRPr>
          </a:p>
        </p:txBody>
      </p:sp>
      <p:sp>
        <p:nvSpPr>
          <p:cNvPr id="218" name="Tekstfelt 7"/>
          <p:cNvSpPr/>
          <p:nvPr/>
        </p:nvSpPr>
        <p:spPr>
          <a:xfrm>
            <a:off x="4900123" y="5375733"/>
            <a:ext cx="2231419" cy="29231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126"/>
            <a:r>
              <a:rPr lang="da-DK" sz="1899" spc="-1" dirty="0">
                <a:solidFill>
                  <a:srgbClr val="000000"/>
                </a:solidFill>
                <a:latin typeface="Euphemia"/>
                <a:ea typeface="DejaVu Sans"/>
              </a:rPr>
              <a:t>Relationelle</a:t>
            </a:r>
            <a:endParaRPr lang="da-DK" sz="1899" spc="-1" dirty="0">
              <a:solidFill>
                <a:srgbClr val="000000"/>
              </a:solidFill>
              <a:latin typeface="Euphemia"/>
            </a:endParaRPr>
          </a:p>
        </p:txBody>
      </p:sp>
      <p:sp>
        <p:nvSpPr>
          <p:cNvPr id="219" name="Tekstfelt 8"/>
          <p:cNvSpPr/>
          <p:nvPr/>
        </p:nvSpPr>
        <p:spPr>
          <a:xfrm>
            <a:off x="5405792" y="3312391"/>
            <a:ext cx="1219722" cy="58462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126"/>
            <a:r>
              <a:rPr lang="da-DK" sz="1899" spc="-1" dirty="0">
                <a:solidFill>
                  <a:srgbClr val="000000"/>
                </a:solidFill>
                <a:latin typeface="Euphemia"/>
                <a:ea typeface="DejaVu Sans"/>
              </a:rPr>
              <a:t>Seksualitet og sexliv </a:t>
            </a:r>
            <a:endParaRPr lang="da-DK" sz="1899" spc="-1" dirty="0">
              <a:solidFill>
                <a:srgbClr val="000000"/>
              </a:solidFill>
              <a:latin typeface="Euphemia"/>
            </a:endParaRPr>
          </a:p>
        </p:txBody>
      </p:sp>
      <p:sp>
        <p:nvSpPr>
          <p:cNvPr id="220" name="Tekstfelt 10"/>
          <p:cNvSpPr/>
          <p:nvPr/>
        </p:nvSpPr>
        <p:spPr>
          <a:xfrm>
            <a:off x="4833900" y="1008630"/>
            <a:ext cx="2231419" cy="36923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126"/>
            <a:r>
              <a:rPr lang="da-DK" sz="1899" spc="-1" dirty="0">
                <a:solidFill>
                  <a:srgbClr val="000000"/>
                </a:solidFill>
                <a:latin typeface="Euphemia"/>
                <a:ea typeface="DejaVu Sans"/>
              </a:rPr>
              <a:t>Kultur</a:t>
            </a:r>
            <a:r>
              <a:rPr lang="da-DK" sz="2399" spc="-1" dirty="0">
                <a:solidFill>
                  <a:srgbClr val="000000"/>
                </a:solidFill>
                <a:latin typeface="Century Gothic"/>
                <a:ea typeface="DejaVu Sans"/>
              </a:rPr>
              <a:t> </a:t>
            </a:r>
            <a:endParaRPr lang="da-DK" sz="2399" spc="-1" dirty="0">
              <a:solidFill>
                <a:srgbClr val="000000"/>
              </a:solidFill>
              <a:latin typeface="Arial"/>
            </a:endParaRPr>
          </a:p>
        </p:txBody>
      </p:sp>
      <p:sp>
        <p:nvSpPr>
          <p:cNvPr id="221" name="Tekstfelt 11"/>
          <p:cNvSpPr/>
          <p:nvPr/>
        </p:nvSpPr>
        <p:spPr>
          <a:xfrm>
            <a:off x="7081155" y="4874743"/>
            <a:ext cx="2231419" cy="29231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126"/>
            <a:r>
              <a:rPr lang="da-DK" sz="1899" spc="-1" dirty="0">
                <a:solidFill>
                  <a:srgbClr val="000000"/>
                </a:solidFill>
                <a:latin typeface="Euphemia"/>
                <a:ea typeface="DejaVu Sans"/>
              </a:rPr>
              <a:t>Normer </a:t>
            </a:r>
            <a:endParaRPr lang="da-DK" sz="1899" spc="-1" dirty="0">
              <a:solidFill>
                <a:srgbClr val="000000"/>
              </a:solidFill>
              <a:latin typeface="Euphemia"/>
            </a:endParaRPr>
          </a:p>
        </p:txBody>
      </p:sp>
      <p:sp>
        <p:nvSpPr>
          <p:cNvPr id="222" name="Tekstfelt 12"/>
          <p:cNvSpPr/>
          <p:nvPr/>
        </p:nvSpPr>
        <p:spPr>
          <a:xfrm>
            <a:off x="2601402" y="4874743"/>
            <a:ext cx="2231419" cy="29231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126"/>
            <a:r>
              <a:rPr lang="da-DK" sz="1899" spc="-1" dirty="0">
                <a:solidFill>
                  <a:srgbClr val="000000"/>
                </a:solidFill>
                <a:latin typeface="Euphemia"/>
                <a:ea typeface="DejaVu Sans"/>
              </a:rPr>
              <a:t>Samfund</a:t>
            </a:r>
            <a:endParaRPr lang="da-DK" sz="1899" spc="-1" dirty="0">
              <a:solidFill>
                <a:srgbClr val="000000"/>
              </a:solidFill>
              <a:latin typeface="Euphemia"/>
            </a:endParaRPr>
          </a:p>
        </p:txBody>
      </p:sp>
    </p:spTree>
    <p:extLst>
      <p:ext uri="{BB962C8B-B14F-4D97-AF65-F5344CB8AC3E}">
        <p14:creationId xmlns:p14="http://schemas.microsoft.com/office/powerpoint/2010/main" val="318817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2">
            <a:extLst>
              <a:ext uri="{FF2B5EF4-FFF2-40B4-BE49-F238E27FC236}">
                <a16:creationId xmlns:a16="http://schemas.microsoft.com/office/drawing/2014/main" id="{6B8CE325-34B6-CBAF-436F-9098B4AD7406}"/>
              </a:ext>
            </a:extLst>
          </p:cNvPr>
          <p:cNvSpPr>
            <a:spLocks noGrp="1"/>
          </p:cNvSpPr>
          <p:nvPr>
            <p:ph idx="1"/>
          </p:nvPr>
        </p:nvSpPr>
        <p:spPr>
          <a:xfrm>
            <a:off x="1293812" y="404664"/>
            <a:ext cx="10417224" cy="5791200"/>
          </a:xfrm>
        </p:spPr>
        <p:txBody>
          <a:bodyPr>
            <a:noAutofit/>
          </a:bodyPr>
          <a:lstStyle/>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Nogle senfølger optræder i klynger, altså samtidig, fordi de også påvirker hinanden. F.eks. optræder træthed ikke isoleret, da den også har indflydelse på hukommelse og koncentrationsevne, smerter, oplevelsen af angst, søvn etc. Får man hjulpet en borger/ patient med en senfølge, kan det påvirke oplevelsen af de andre senfølger.</a:t>
            </a:r>
          </a:p>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Mange af de generelle senfølger er noget den enkelte skal lære at leve med. Med afsæt i viden og undervisning, kan de få de redskaber til at lære at håndtere dem. Det kan være livslang læring, f.eks. at lære at energiforvalte, have gode søvnvaner, og takle frygten for tilbagefald. Ved de generelle senfølger er der ikke et ’kvikt fix’, derfor er det vigtigt at have fokus på, hvad de selv kan gøre for bedre at mestre deres senfølger.</a:t>
            </a:r>
          </a:p>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Sundhedsstyrelsens definition af senfølger er:</a:t>
            </a:r>
          </a:p>
          <a:p>
            <a:pPr marL="0" indent="0">
              <a:lnSpc>
                <a:spcPct val="100000"/>
              </a:lnSpc>
              <a:spcBef>
                <a:spcPts val="1200"/>
              </a:spcBef>
              <a:spcAft>
                <a:spcPts val="1200"/>
              </a:spcAft>
              <a:buNone/>
            </a:pPr>
            <a:r>
              <a:rPr lang="da-DK" sz="1800" i="1" dirty="0">
                <a:effectLst/>
                <a:latin typeface="Euphemia" panose="020B0503040102020104" pitchFamily="34" charset="0"/>
                <a:ea typeface="Verdana" panose="020B0604030504040204" pitchFamily="34" charset="0"/>
                <a:cs typeface="Verdana" panose="020B0604030504040204" pitchFamily="34" charset="0"/>
              </a:rPr>
              <a:t>"Senfølger er helbredsproblemer, der opstår under primær behandling og bliver kroniske, eller som opstår og manifesterer sig måneder eller år efter behandlingen er afsluttet. Senfølgerne omfatter ny primær kræftsygdom og fysiske, psykiske eller sociale forandringer, der er en følge af kræftsygdommen og/eller behandlingen af denne."</a:t>
            </a:r>
          </a:p>
          <a:p>
            <a:pPr marL="0" indent="0">
              <a:lnSpc>
                <a:spcPct val="100000"/>
              </a:lnSpc>
              <a:spcBef>
                <a:spcPts val="1200"/>
              </a:spcBef>
              <a:spcAft>
                <a:spcPts val="1200"/>
              </a:spcAft>
              <a:buNone/>
            </a:pPr>
            <a:r>
              <a:rPr lang="da-DK" sz="1800" dirty="0">
                <a:effectLst/>
                <a:latin typeface="Euphemia" panose="020B0503040102020104" pitchFamily="34" charset="0"/>
                <a:ea typeface="Verdana" panose="020B0604030504040204" pitchFamily="34" charset="0"/>
                <a:cs typeface="Verdana" panose="020B0604030504040204" pitchFamily="34" charset="0"/>
              </a:rPr>
              <a:t>(Sundhedsstyrelsen, 2017)</a:t>
            </a:r>
          </a:p>
          <a:p>
            <a:pPr marL="0" indent="0">
              <a:lnSpc>
                <a:spcPct val="100000"/>
              </a:lnSpc>
              <a:spcBef>
                <a:spcPts val="1200"/>
              </a:spcBef>
              <a:spcAft>
                <a:spcPts val="1200"/>
              </a:spcAft>
              <a:buNone/>
            </a:pPr>
            <a:endParaRPr lang="da-DK" sz="1800" dirty="0">
              <a:effectLst/>
              <a:latin typeface="Euphemia" panose="020B0503040102020104" pitchFamily="34" charset="0"/>
              <a:ea typeface="Verdana" panose="020B0604030504040204" pitchFamily="34" charset="0"/>
              <a:cs typeface="Verdana" panose="020B0604030504040204" pitchFamily="34" charset="0"/>
            </a:endParaRPr>
          </a:p>
          <a:p>
            <a:pPr marL="0" indent="0">
              <a:lnSpc>
                <a:spcPct val="100000"/>
              </a:lnSpc>
              <a:spcBef>
                <a:spcPts val="1200"/>
              </a:spcBef>
              <a:spcAft>
                <a:spcPts val="1200"/>
              </a:spcAft>
              <a:buNone/>
            </a:pPr>
            <a:endParaRPr lang="da-DK" sz="1800" dirty="0">
              <a:effectLst/>
              <a:latin typeface="Euphemia" panose="020B05030401020201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8577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p:cNvSpPr>
          <p:nvPr>
            <p:ph type="title"/>
          </p:nvPr>
        </p:nvSpPr>
        <p:spPr>
          <a:prstGeom prst="rect">
            <a:avLst/>
          </a:prstGeom>
          <a:noFill/>
          <a:ln w="0">
            <a:noFill/>
          </a:ln>
        </p:spPr>
        <p:txBody>
          <a:bodyPr vert="horz" lIns="89977" tIns="44988" rIns="89977" bIns="44988" rtlCol="0" anchor="t">
            <a:normAutofit fontScale="90000"/>
          </a:bodyPr>
          <a:lstStyle/>
          <a:p>
            <a:pPr>
              <a:lnSpc>
                <a:spcPct val="100000"/>
              </a:lnSpc>
              <a:tabLst>
                <a:tab pos="0" algn="l"/>
              </a:tabLst>
            </a:pPr>
            <a:r>
              <a:rPr lang="da-DK" sz="3999" spc="-1" dirty="0">
                <a:solidFill>
                  <a:srgbClr val="262626"/>
                </a:solidFill>
              </a:rPr>
              <a:t>Fysiske senfølger i forhold til seksualitet</a:t>
            </a:r>
            <a:br>
              <a:rPr dirty="0"/>
            </a:br>
            <a:endParaRPr lang="da-DK" spc="-1" dirty="0">
              <a:solidFill>
                <a:srgbClr val="000000"/>
              </a:solidFill>
            </a:endParaRPr>
          </a:p>
        </p:txBody>
      </p:sp>
      <p:sp>
        <p:nvSpPr>
          <p:cNvPr id="224" name="PlaceHolder 2"/>
          <p:cNvSpPr>
            <a:spLocks noGrp="1"/>
          </p:cNvSpPr>
          <p:nvPr>
            <p:ph idx="1"/>
          </p:nvPr>
        </p:nvSpPr>
        <p:spPr>
          <a:prstGeom prst="rect">
            <a:avLst/>
          </a:prstGeom>
          <a:noFill/>
          <a:ln w="0">
            <a:noFill/>
          </a:ln>
        </p:spPr>
        <p:txBody>
          <a:bodyPr vert="horz" lIns="89977" tIns="44988" rIns="89977" bIns="44988" rtlCol="0" anchor="t">
            <a:noAutofit/>
          </a:bodyPr>
          <a:lstStyle/>
          <a:p>
            <a:pPr indent="0">
              <a:lnSpc>
                <a:spcPct val="100000"/>
              </a:lnSpc>
              <a:spcBef>
                <a:spcPts val="1001"/>
              </a:spcBef>
              <a:buNone/>
              <a:tabLst>
                <a:tab pos="0" algn="l"/>
              </a:tabLst>
            </a:pPr>
            <a:endParaRPr lang="da-DK" sz="1799" spc="-1" dirty="0">
              <a:solidFill>
                <a:srgbClr val="000000"/>
              </a:solidFill>
              <a:latin typeface="Arial"/>
            </a:endParaRPr>
          </a:p>
          <a:p>
            <a:pPr marL="342977" indent="-342977">
              <a:lnSpc>
                <a:spcPct val="100000"/>
              </a:lnSpc>
              <a:spcBef>
                <a:spcPts val="1001"/>
              </a:spcBef>
              <a:tabLst>
                <a:tab pos="0" algn="l"/>
              </a:tabLst>
            </a:pPr>
            <a:r>
              <a:rPr lang="da-DK" sz="1899" spc="-1" dirty="0">
                <a:solidFill>
                  <a:srgbClr val="404040"/>
                </a:solidFill>
              </a:rPr>
              <a:t>Smerteproblematikker</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Hormonelle påvirkninger</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Orgasmeproblematikker og </a:t>
            </a:r>
          </a:p>
          <a:p>
            <a:pPr marL="342977" indent="-342977">
              <a:lnSpc>
                <a:spcPct val="100000"/>
              </a:lnSpc>
              <a:spcBef>
                <a:spcPts val="1001"/>
              </a:spcBef>
              <a:tabLst>
                <a:tab pos="0" algn="l"/>
              </a:tabLst>
            </a:pPr>
            <a:r>
              <a:rPr lang="da-DK" sz="1899" spc="-1" dirty="0">
                <a:solidFill>
                  <a:srgbClr val="404040"/>
                </a:solidFill>
              </a:rPr>
              <a:t>Ejakulationsproblemer</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Arvæv</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Nerveskader, føleforstyrrelser, inkontinens (urin-</a:t>
            </a:r>
            <a:r>
              <a:rPr lang="da-DK" sz="1899" spc="-1" dirty="0" err="1">
                <a:solidFill>
                  <a:srgbClr val="404040"/>
                </a:solidFill>
              </a:rPr>
              <a:t>aff</a:t>
            </a:r>
            <a:r>
              <a:rPr lang="da-DK" sz="1899" spc="-1" dirty="0">
                <a:solidFill>
                  <a:srgbClr val="404040"/>
                </a:solidFill>
              </a:rPr>
              <a:t>.), rejsningsproblemer,</a:t>
            </a:r>
            <a:endParaRPr lang="da-DK" sz="1899" spc="-1" dirty="0">
              <a:solidFill>
                <a:srgbClr val="000000"/>
              </a:solidFill>
            </a:endParaRPr>
          </a:p>
          <a:p>
            <a:pPr marL="342977" indent="0">
              <a:lnSpc>
                <a:spcPct val="100000"/>
              </a:lnSpc>
              <a:spcBef>
                <a:spcPts val="1001"/>
              </a:spcBef>
              <a:buNone/>
              <a:tabLst>
                <a:tab pos="0" algn="l"/>
              </a:tabLst>
            </a:pPr>
            <a:r>
              <a:rPr lang="da-DK" sz="1899" spc="-1" dirty="0" err="1">
                <a:solidFill>
                  <a:srgbClr val="404040"/>
                </a:solidFill>
              </a:rPr>
              <a:t>lymfødem</a:t>
            </a:r>
            <a:endParaRPr lang="da-DK" sz="1899" spc="-1" dirty="0">
              <a:solidFill>
                <a:srgbClr val="000000"/>
              </a:solidFill>
            </a:endParaRPr>
          </a:p>
          <a:p>
            <a:pPr marL="342977" indent="0">
              <a:lnSpc>
                <a:spcPct val="100000"/>
              </a:lnSpc>
              <a:spcBef>
                <a:spcPts val="1001"/>
              </a:spcBef>
              <a:buNone/>
              <a:tabLst>
                <a:tab pos="0" algn="l"/>
              </a:tabLst>
            </a:pPr>
            <a:endParaRPr lang="da-DK" sz="1799" spc="-1" dirty="0">
              <a:solidFill>
                <a:srgbClr val="000000"/>
              </a:solidFill>
              <a:latin typeface="Arial"/>
            </a:endParaRPr>
          </a:p>
          <a:p>
            <a:pPr marL="342977" indent="0">
              <a:lnSpc>
                <a:spcPct val="100000"/>
              </a:lnSpc>
              <a:spcBef>
                <a:spcPts val="1001"/>
              </a:spcBef>
              <a:buNone/>
              <a:tabLst>
                <a:tab pos="0" algn="l"/>
              </a:tabLst>
            </a:pPr>
            <a:endParaRPr lang="da-DK" sz="1799" spc="-1" dirty="0">
              <a:solidFill>
                <a:srgbClr val="000000"/>
              </a:solidFill>
              <a:latin typeface="Arial"/>
            </a:endParaRPr>
          </a:p>
        </p:txBody>
      </p:sp>
    </p:spTree>
    <p:extLst>
      <p:ext uri="{BB962C8B-B14F-4D97-AF65-F5344CB8AC3E}">
        <p14:creationId xmlns:p14="http://schemas.microsoft.com/office/powerpoint/2010/main" val="213678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PlaceHolder 1"/>
          <p:cNvSpPr>
            <a:spLocks noGrp="1"/>
          </p:cNvSpPr>
          <p:nvPr>
            <p:ph type="title"/>
          </p:nvPr>
        </p:nvSpPr>
        <p:spPr>
          <a:prstGeom prst="rect">
            <a:avLst/>
          </a:prstGeom>
          <a:noFill/>
          <a:ln w="0">
            <a:noFill/>
          </a:ln>
        </p:spPr>
        <p:txBody>
          <a:bodyPr vert="horz" lIns="89977" tIns="44988" rIns="89977" bIns="44988" rtlCol="0" anchor="t">
            <a:noAutofit/>
          </a:bodyPr>
          <a:lstStyle/>
          <a:p>
            <a:pPr>
              <a:lnSpc>
                <a:spcPct val="100000"/>
              </a:lnSpc>
              <a:tabLst>
                <a:tab pos="0" algn="l"/>
              </a:tabLst>
            </a:pPr>
            <a:r>
              <a:rPr lang="da-DK" spc="-1" dirty="0">
                <a:solidFill>
                  <a:srgbClr val="262626"/>
                </a:solidFill>
              </a:rPr>
              <a:t>Psykologiske følger</a:t>
            </a:r>
            <a:endParaRPr lang="da-DK" spc="-1" dirty="0">
              <a:solidFill>
                <a:srgbClr val="000000"/>
              </a:solidFill>
            </a:endParaRPr>
          </a:p>
        </p:txBody>
      </p:sp>
      <p:sp>
        <p:nvSpPr>
          <p:cNvPr id="226" name="PlaceHolder 2"/>
          <p:cNvSpPr>
            <a:spLocks noGrp="1"/>
          </p:cNvSpPr>
          <p:nvPr>
            <p:ph idx="1"/>
          </p:nvPr>
        </p:nvSpPr>
        <p:spPr>
          <a:prstGeom prst="rect">
            <a:avLst/>
          </a:prstGeom>
          <a:noFill/>
          <a:ln w="0">
            <a:noFill/>
          </a:ln>
        </p:spPr>
        <p:txBody>
          <a:bodyPr vert="horz" lIns="89977" tIns="44988" rIns="89977" bIns="44988" rtlCol="0" anchor="t">
            <a:normAutofit fontScale="57000" lnSpcReduction="20000"/>
          </a:bodyPr>
          <a:lstStyle/>
          <a:p>
            <a:pPr indent="0">
              <a:lnSpc>
                <a:spcPct val="100000"/>
              </a:lnSpc>
              <a:spcBef>
                <a:spcPts val="1001"/>
              </a:spcBef>
              <a:buNone/>
              <a:tabLst>
                <a:tab pos="0" algn="l"/>
              </a:tabLst>
            </a:pPr>
            <a:endParaRPr lang="da-DK" sz="1799" spc="-1" dirty="0">
              <a:solidFill>
                <a:srgbClr val="000000"/>
              </a:solidFill>
              <a:latin typeface="Arial"/>
            </a:endParaRPr>
          </a:p>
          <a:p>
            <a:pPr marL="285664" indent="-285664">
              <a:lnSpc>
                <a:spcPct val="100000"/>
              </a:lnSpc>
              <a:spcBef>
                <a:spcPts val="1001"/>
              </a:spcBef>
              <a:tabLst>
                <a:tab pos="0" algn="l"/>
              </a:tabLst>
            </a:pPr>
            <a:r>
              <a:rPr lang="da-DK" sz="2899" spc="-1" dirty="0"/>
              <a:t>Nedsat lyst</a:t>
            </a:r>
          </a:p>
          <a:p>
            <a:pPr marL="285664" indent="-285664">
              <a:lnSpc>
                <a:spcPct val="100000"/>
              </a:lnSpc>
              <a:spcBef>
                <a:spcPts val="1001"/>
              </a:spcBef>
              <a:tabLst>
                <a:tab pos="0" algn="l"/>
              </a:tabLst>
            </a:pPr>
            <a:r>
              <a:rPr lang="da-DK" sz="2899" spc="-1" dirty="0"/>
              <a:t>Træthed</a:t>
            </a:r>
          </a:p>
          <a:p>
            <a:pPr marL="285664" indent="-285664">
              <a:lnSpc>
                <a:spcPct val="100000"/>
              </a:lnSpc>
              <a:spcBef>
                <a:spcPts val="1001"/>
              </a:spcBef>
              <a:tabLst>
                <a:tab pos="0" algn="l"/>
              </a:tabLst>
            </a:pPr>
            <a:r>
              <a:rPr lang="da-DK" sz="2899" spc="-1" dirty="0" err="1"/>
              <a:t>Bodyimagedisorder</a:t>
            </a:r>
            <a:endParaRPr lang="da-DK" sz="2899" spc="-1" dirty="0"/>
          </a:p>
          <a:p>
            <a:pPr marL="285664" indent="-285664">
              <a:lnSpc>
                <a:spcPct val="100000"/>
              </a:lnSpc>
              <a:spcBef>
                <a:spcPts val="1001"/>
              </a:spcBef>
              <a:tabLst>
                <a:tab pos="0" algn="l"/>
              </a:tabLst>
            </a:pPr>
            <a:r>
              <a:rPr lang="da-DK" sz="2899" spc="-1" dirty="0"/>
              <a:t>Ændret selvbillede</a:t>
            </a:r>
          </a:p>
          <a:p>
            <a:pPr marL="285664" indent="-285664">
              <a:lnSpc>
                <a:spcPct val="100000"/>
              </a:lnSpc>
              <a:spcBef>
                <a:spcPts val="1001"/>
              </a:spcBef>
              <a:tabLst>
                <a:tab pos="0" algn="l"/>
              </a:tabLst>
            </a:pPr>
            <a:r>
              <a:rPr lang="da-DK" sz="2899" spc="-1" dirty="0"/>
              <a:t>Påvirket selvværd</a:t>
            </a:r>
          </a:p>
          <a:p>
            <a:pPr marL="285664" indent="-285664">
              <a:lnSpc>
                <a:spcPct val="100000"/>
              </a:lnSpc>
              <a:spcBef>
                <a:spcPts val="1001"/>
              </a:spcBef>
              <a:tabLst>
                <a:tab pos="0" algn="l"/>
              </a:tabLst>
            </a:pPr>
            <a:r>
              <a:rPr lang="da-DK" sz="2899" spc="-1" dirty="0"/>
              <a:t>Præstationsangst</a:t>
            </a:r>
          </a:p>
          <a:p>
            <a:pPr marL="285664" indent="-285664">
              <a:lnSpc>
                <a:spcPct val="100000"/>
              </a:lnSpc>
              <a:spcBef>
                <a:spcPts val="1001"/>
              </a:spcBef>
              <a:tabLst>
                <a:tab pos="0" algn="l"/>
              </a:tabLst>
            </a:pPr>
            <a:r>
              <a:rPr lang="da-DK" sz="2899" spc="-1" dirty="0"/>
              <a:t>Angst for smerte</a:t>
            </a:r>
          </a:p>
          <a:p>
            <a:pPr marL="285664" indent="-285664">
              <a:lnSpc>
                <a:spcPct val="100000"/>
              </a:lnSpc>
              <a:spcBef>
                <a:spcPts val="1001"/>
              </a:spcBef>
              <a:tabLst>
                <a:tab pos="0" algn="l"/>
              </a:tabLst>
            </a:pPr>
            <a:r>
              <a:rPr lang="da-DK" sz="2899" spc="-1" dirty="0"/>
              <a:t>Utilstrækkelighed/mindreværdsfølelse</a:t>
            </a:r>
          </a:p>
          <a:p>
            <a:pPr marL="285664" indent="-285664">
              <a:lnSpc>
                <a:spcPct val="100000"/>
              </a:lnSpc>
              <a:spcBef>
                <a:spcPts val="1001"/>
              </a:spcBef>
              <a:tabLst>
                <a:tab pos="0" algn="l"/>
              </a:tabLst>
            </a:pPr>
            <a:r>
              <a:rPr lang="da-DK" sz="2899" spc="-1" dirty="0"/>
              <a:t>Depression</a:t>
            </a:r>
          </a:p>
          <a:p>
            <a:pPr marL="285664" indent="-285664">
              <a:lnSpc>
                <a:spcPct val="100000"/>
              </a:lnSpc>
              <a:spcBef>
                <a:spcPts val="1001"/>
              </a:spcBef>
              <a:tabLst>
                <a:tab pos="0" algn="l"/>
              </a:tabLst>
            </a:pPr>
            <a:r>
              <a:rPr lang="da-DK" sz="2899" spc="-1" dirty="0"/>
              <a:t>Stress</a:t>
            </a:r>
          </a:p>
          <a:p>
            <a:pPr marL="285664" indent="-285664">
              <a:lnSpc>
                <a:spcPct val="100000"/>
              </a:lnSpc>
              <a:spcBef>
                <a:spcPts val="1001"/>
              </a:spcBef>
              <a:tabLst>
                <a:tab pos="0" algn="l"/>
              </a:tabLst>
            </a:pPr>
            <a:r>
              <a:rPr lang="da-DK" sz="2899" spc="-1" dirty="0"/>
              <a:t>Angst og bekymring (for recidiv)</a:t>
            </a:r>
          </a:p>
          <a:p>
            <a:pPr marL="285664" indent="-285664">
              <a:lnSpc>
                <a:spcPct val="100000"/>
              </a:lnSpc>
              <a:spcBef>
                <a:spcPts val="1001"/>
              </a:spcBef>
              <a:tabLst>
                <a:tab pos="0" algn="l"/>
              </a:tabLst>
            </a:pPr>
            <a:r>
              <a:rPr lang="da-DK" sz="2899" spc="-1" dirty="0"/>
              <a:t>Urealistiske forestillinger om hvad der er normalt</a:t>
            </a:r>
          </a:p>
          <a:p>
            <a:pPr marL="509435" indent="-285664">
              <a:lnSpc>
                <a:spcPct val="100000"/>
              </a:lnSpc>
              <a:spcBef>
                <a:spcPts val="1001"/>
              </a:spcBef>
              <a:tabLst>
                <a:tab pos="0" algn="l"/>
              </a:tabLst>
            </a:pPr>
            <a:endParaRPr lang="da-DK" sz="2199" spc="-1" dirty="0">
              <a:solidFill>
                <a:srgbClr val="000000"/>
              </a:solidFill>
            </a:endParaRPr>
          </a:p>
        </p:txBody>
      </p:sp>
    </p:spTree>
    <p:extLst>
      <p:ext uri="{BB962C8B-B14F-4D97-AF65-F5344CB8AC3E}">
        <p14:creationId xmlns:p14="http://schemas.microsoft.com/office/powerpoint/2010/main" val="319688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2"/>
          <p:cNvSpPr>
            <a:spLocks noGrp="1"/>
          </p:cNvSpPr>
          <p:nvPr>
            <p:ph type="title"/>
          </p:nvPr>
        </p:nvSpPr>
        <p:spPr>
          <a:prstGeom prst="rect">
            <a:avLst/>
          </a:prstGeom>
          <a:noFill/>
          <a:ln w="0">
            <a:noFill/>
          </a:ln>
        </p:spPr>
        <p:txBody>
          <a:bodyPr vert="horz" lIns="89977" tIns="44988" rIns="89977" bIns="44988" rtlCol="0" anchor="t">
            <a:noAutofit/>
          </a:bodyPr>
          <a:lstStyle/>
          <a:p>
            <a:pPr>
              <a:lnSpc>
                <a:spcPct val="100000"/>
              </a:lnSpc>
              <a:tabLst>
                <a:tab pos="0" algn="l"/>
              </a:tabLst>
            </a:pPr>
            <a:r>
              <a:rPr lang="da-DK" spc="-1" dirty="0">
                <a:solidFill>
                  <a:srgbClr val="262626"/>
                </a:solidFill>
              </a:rPr>
              <a:t>Sociale følger</a:t>
            </a:r>
            <a:endParaRPr lang="da-DK" spc="-1" dirty="0">
              <a:solidFill>
                <a:srgbClr val="000000"/>
              </a:solidFill>
            </a:endParaRPr>
          </a:p>
        </p:txBody>
      </p:sp>
      <p:sp>
        <p:nvSpPr>
          <p:cNvPr id="227" name="PlaceHolder 1"/>
          <p:cNvSpPr>
            <a:spLocks noGrp="1"/>
          </p:cNvSpPr>
          <p:nvPr>
            <p:ph idx="1"/>
          </p:nvPr>
        </p:nvSpPr>
        <p:spPr>
          <a:prstGeom prst="rect">
            <a:avLst/>
          </a:prstGeom>
          <a:noFill/>
          <a:ln w="0">
            <a:noFill/>
          </a:ln>
        </p:spPr>
        <p:txBody>
          <a:bodyPr vert="horz" lIns="89977" tIns="44988" rIns="89977" bIns="44988" rtlCol="0" anchor="t">
            <a:normAutofit fontScale="93500" lnSpcReduction="10000"/>
          </a:bodyPr>
          <a:lstStyle/>
          <a:p>
            <a:pPr indent="0">
              <a:lnSpc>
                <a:spcPct val="100000"/>
              </a:lnSpc>
              <a:spcBef>
                <a:spcPts val="1001"/>
              </a:spcBef>
              <a:buNone/>
              <a:tabLst>
                <a:tab pos="0" algn="l"/>
              </a:tabLst>
            </a:pPr>
            <a:endParaRPr lang="da-DK" sz="1799" spc="-1" dirty="0">
              <a:solidFill>
                <a:srgbClr val="000000"/>
              </a:solidFill>
              <a:latin typeface="Arial"/>
            </a:endParaRPr>
          </a:p>
          <a:p>
            <a:pPr marL="317785" indent="-317785">
              <a:lnSpc>
                <a:spcPct val="100000"/>
              </a:lnSpc>
              <a:spcBef>
                <a:spcPts val="1001"/>
              </a:spcBef>
              <a:tabLst>
                <a:tab pos="0" algn="l"/>
              </a:tabLst>
            </a:pPr>
            <a:r>
              <a:rPr lang="da-DK" sz="1999" spc="-1" dirty="0"/>
              <a:t>Ubalance i Relationen (rolleændringer)</a:t>
            </a:r>
          </a:p>
          <a:p>
            <a:pPr marL="317785" indent="-317785">
              <a:lnSpc>
                <a:spcPct val="100000"/>
              </a:lnSpc>
              <a:spcBef>
                <a:spcPts val="1001"/>
              </a:spcBef>
              <a:tabLst>
                <a:tab pos="0" algn="l"/>
              </a:tabLst>
            </a:pPr>
            <a:r>
              <a:rPr lang="da-DK" sz="1999" spc="-1" dirty="0"/>
              <a:t>Trækker fra sig sin partner</a:t>
            </a:r>
          </a:p>
          <a:p>
            <a:pPr marL="317785" indent="-317785">
              <a:lnSpc>
                <a:spcPct val="100000"/>
              </a:lnSpc>
              <a:spcBef>
                <a:spcPts val="1001"/>
              </a:spcBef>
              <a:tabLst>
                <a:tab pos="0" algn="l"/>
              </a:tabLst>
            </a:pPr>
            <a:r>
              <a:rPr lang="da-DK" sz="1999" spc="-1" dirty="0"/>
              <a:t>Partner bange for at skade eller presse, eller få afvisning</a:t>
            </a:r>
          </a:p>
          <a:p>
            <a:pPr marL="317785" indent="-317785">
              <a:lnSpc>
                <a:spcPct val="100000"/>
              </a:lnSpc>
              <a:spcBef>
                <a:spcPts val="1001"/>
              </a:spcBef>
              <a:tabLst>
                <a:tab pos="0" algn="l"/>
              </a:tabLst>
            </a:pPr>
            <a:r>
              <a:rPr lang="da-DK" sz="1999" spc="-1" dirty="0"/>
              <a:t>Isolation</a:t>
            </a:r>
          </a:p>
          <a:p>
            <a:pPr marL="317785" indent="-317785">
              <a:lnSpc>
                <a:spcPct val="100000"/>
              </a:lnSpc>
              <a:spcBef>
                <a:spcPts val="1001"/>
              </a:spcBef>
              <a:tabLst>
                <a:tab pos="0" algn="l"/>
              </a:tabLst>
            </a:pPr>
            <a:r>
              <a:rPr lang="da-DK" sz="1999" spc="-1" dirty="0"/>
              <a:t>Bekymret for hvad andre tænker</a:t>
            </a:r>
          </a:p>
          <a:p>
            <a:pPr marL="317785" indent="-317785">
              <a:lnSpc>
                <a:spcPct val="100000"/>
              </a:lnSpc>
              <a:spcBef>
                <a:spcPts val="1001"/>
              </a:spcBef>
              <a:tabLst>
                <a:tab pos="0" algn="l"/>
              </a:tabLst>
            </a:pPr>
            <a:r>
              <a:rPr lang="da-DK" sz="1999" spc="-1" dirty="0"/>
              <a:t>Roller</a:t>
            </a:r>
          </a:p>
          <a:p>
            <a:pPr marL="317785" indent="-317785">
              <a:lnSpc>
                <a:spcPct val="100000"/>
              </a:lnSpc>
              <a:spcBef>
                <a:spcPts val="1001"/>
              </a:spcBef>
              <a:tabLst>
                <a:tab pos="0" algn="l"/>
              </a:tabLst>
            </a:pPr>
            <a:r>
              <a:rPr lang="da-DK" sz="1999" spc="-1" dirty="0"/>
              <a:t>Magt</a:t>
            </a:r>
          </a:p>
          <a:p>
            <a:pPr marL="317785" indent="-317785">
              <a:lnSpc>
                <a:spcPct val="100000"/>
              </a:lnSpc>
              <a:spcBef>
                <a:spcPts val="1001"/>
              </a:spcBef>
              <a:tabLst>
                <a:tab pos="0" algn="l"/>
              </a:tabLst>
            </a:pPr>
            <a:r>
              <a:rPr lang="da-DK" sz="1999" spc="-1" dirty="0"/>
              <a:t>Ligeværd</a:t>
            </a:r>
          </a:p>
          <a:p>
            <a:pPr marL="317785" indent="-317785">
              <a:lnSpc>
                <a:spcPct val="100000"/>
              </a:lnSpc>
              <a:spcBef>
                <a:spcPts val="1001"/>
              </a:spcBef>
              <a:tabLst>
                <a:tab pos="0" algn="l"/>
              </a:tabLst>
            </a:pPr>
            <a:r>
              <a:rPr lang="da-DK" sz="1999" spc="-1" dirty="0"/>
              <a:t>Kulturelle normer</a:t>
            </a:r>
          </a:p>
          <a:p>
            <a:pPr marL="317785" indent="-317785">
              <a:lnSpc>
                <a:spcPct val="100000"/>
              </a:lnSpc>
              <a:spcBef>
                <a:spcPts val="1001"/>
              </a:spcBef>
              <a:tabLst>
                <a:tab pos="0" algn="l"/>
              </a:tabLst>
            </a:pPr>
            <a:r>
              <a:rPr lang="da-DK" sz="1999" spc="-1" dirty="0"/>
              <a:t>Arbejdslivet påvirkes tab af status</a:t>
            </a:r>
          </a:p>
          <a:p>
            <a:pPr indent="0">
              <a:lnSpc>
                <a:spcPct val="100000"/>
              </a:lnSpc>
              <a:spcBef>
                <a:spcPts val="1001"/>
              </a:spcBef>
              <a:buNone/>
              <a:tabLst>
                <a:tab pos="0" algn="l"/>
              </a:tabLst>
            </a:pPr>
            <a:endParaRPr lang="da-DK" sz="1799" spc="-1" dirty="0">
              <a:latin typeface="Arial"/>
            </a:endParaRPr>
          </a:p>
          <a:p>
            <a:pPr indent="0">
              <a:lnSpc>
                <a:spcPct val="100000"/>
              </a:lnSpc>
              <a:spcBef>
                <a:spcPts val="1001"/>
              </a:spcBef>
              <a:buNone/>
              <a:tabLst>
                <a:tab pos="0" algn="l"/>
              </a:tabLst>
            </a:pPr>
            <a:endParaRPr lang="da-DK" sz="1799" spc="-1" dirty="0">
              <a:solidFill>
                <a:srgbClr val="000000"/>
              </a:solidFill>
              <a:latin typeface="Arial"/>
            </a:endParaRPr>
          </a:p>
        </p:txBody>
      </p:sp>
    </p:spTree>
    <p:extLst>
      <p:ext uri="{BB962C8B-B14F-4D97-AF65-F5344CB8AC3E}">
        <p14:creationId xmlns:p14="http://schemas.microsoft.com/office/powerpoint/2010/main" val="153542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PlaceHolder 1"/>
          <p:cNvSpPr>
            <a:spLocks noGrp="1"/>
          </p:cNvSpPr>
          <p:nvPr>
            <p:ph type="title"/>
          </p:nvPr>
        </p:nvSpPr>
        <p:spPr>
          <a:prstGeom prst="rect">
            <a:avLst/>
          </a:prstGeom>
          <a:noFill/>
          <a:ln w="0">
            <a:noFill/>
          </a:ln>
        </p:spPr>
        <p:txBody>
          <a:bodyPr vert="horz" lIns="89977" tIns="44988" rIns="89977" bIns="44988" rtlCol="0" anchor="t">
            <a:noAutofit/>
          </a:bodyPr>
          <a:lstStyle/>
          <a:p>
            <a:pPr>
              <a:lnSpc>
                <a:spcPct val="100000"/>
              </a:lnSpc>
              <a:tabLst>
                <a:tab pos="0" algn="l"/>
              </a:tabLst>
            </a:pPr>
            <a:r>
              <a:rPr lang="da-DK" spc="-1" dirty="0">
                <a:solidFill>
                  <a:srgbClr val="262626"/>
                </a:solidFill>
              </a:rPr>
              <a:t>Hvad har man med sig af oplevelser</a:t>
            </a:r>
            <a:endParaRPr lang="da-DK" spc="-1" dirty="0">
              <a:solidFill>
                <a:srgbClr val="000000"/>
              </a:solidFill>
            </a:endParaRPr>
          </a:p>
        </p:txBody>
      </p:sp>
      <p:sp>
        <p:nvSpPr>
          <p:cNvPr id="230" name="PlaceHolder 2"/>
          <p:cNvSpPr>
            <a:spLocks noGrp="1"/>
          </p:cNvSpPr>
          <p:nvPr>
            <p:ph idx="1"/>
          </p:nvPr>
        </p:nvSpPr>
        <p:spPr>
          <a:prstGeom prst="rect">
            <a:avLst/>
          </a:prstGeom>
          <a:noFill/>
          <a:ln w="0">
            <a:noFill/>
          </a:ln>
        </p:spPr>
        <p:txBody>
          <a:bodyPr vert="horz" lIns="89977" tIns="44988" rIns="89977" bIns="44988" rtlCol="0" anchor="t">
            <a:noAutofit/>
          </a:bodyPr>
          <a:lstStyle/>
          <a:p>
            <a:pPr indent="0">
              <a:lnSpc>
                <a:spcPct val="100000"/>
              </a:lnSpc>
              <a:spcBef>
                <a:spcPts val="1001"/>
              </a:spcBef>
              <a:buNone/>
              <a:tabLst>
                <a:tab pos="0" algn="l"/>
              </a:tabLst>
            </a:pPr>
            <a:endParaRPr lang="da-DK" sz="1799" spc="-1" dirty="0">
              <a:solidFill>
                <a:srgbClr val="000000"/>
              </a:solidFill>
              <a:latin typeface="Arial"/>
            </a:endParaRPr>
          </a:p>
          <a:p>
            <a:pPr marL="285664" indent="-285664">
              <a:lnSpc>
                <a:spcPct val="100000"/>
              </a:lnSpc>
              <a:spcBef>
                <a:spcPts val="1001"/>
              </a:spcBef>
              <a:tabLst>
                <a:tab pos="0" algn="l"/>
              </a:tabLst>
            </a:pPr>
            <a:r>
              <a:rPr lang="da-DK" sz="1899" spc="-1" dirty="0"/>
              <a:t>Opvækst forhold i et lukket hjem?</a:t>
            </a:r>
          </a:p>
          <a:p>
            <a:pPr marL="285664" indent="-285664">
              <a:lnSpc>
                <a:spcPct val="100000"/>
              </a:lnSpc>
              <a:spcBef>
                <a:spcPts val="1001"/>
              </a:spcBef>
              <a:tabLst>
                <a:tab pos="0" algn="l"/>
              </a:tabLst>
            </a:pPr>
            <a:r>
              <a:rPr lang="da-DK" sz="1899" spc="-1" dirty="0"/>
              <a:t>Opvokset i et åbent hjem?</a:t>
            </a:r>
          </a:p>
          <a:p>
            <a:pPr marL="285664" indent="-285664">
              <a:lnSpc>
                <a:spcPct val="100000"/>
              </a:lnSpc>
              <a:spcBef>
                <a:spcPts val="1001"/>
              </a:spcBef>
              <a:tabLst>
                <a:tab pos="0" algn="l"/>
              </a:tabLst>
            </a:pPr>
            <a:r>
              <a:rPr lang="da-DK" sz="1899" spc="-1" dirty="0"/>
              <a:t>Kulturpåvirkning ift. idealer</a:t>
            </a:r>
          </a:p>
          <a:p>
            <a:pPr marL="285664" indent="-285664">
              <a:lnSpc>
                <a:spcPct val="100000"/>
              </a:lnSpc>
              <a:spcBef>
                <a:spcPts val="1001"/>
              </a:spcBef>
              <a:tabLst>
                <a:tab pos="0" algn="l"/>
              </a:tabLst>
            </a:pPr>
            <a:r>
              <a:rPr lang="da-DK" sz="1899" spc="-1" dirty="0"/>
              <a:t>Skam og skyld</a:t>
            </a:r>
          </a:p>
          <a:p>
            <a:pPr marL="285664" indent="-285664">
              <a:lnSpc>
                <a:spcPct val="100000"/>
              </a:lnSpc>
              <a:spcBef>
                <a:spcPts val="1001"/>
              </a:spcBef>
              <a:tabLst>
                <a:tab pos="0" algn="l"/>
              </a:tabLst>
            </a:pPr>
            <a:r>
              <a:rPr lang="da-DK" sz="1899" spc="-1" dirty="0"/>
              <a:t>Samlivet før kræftsygdommen</a:t>
            </a:r>
          </a:p>
          <a:p>
            <a:pPr marL="285664" indent="-285664">
              <a:lnSpc>
                <a:spcPct val="100000"/>
              </a:lnSpc>
              <a:spcBef>
                <a:spcPts val="1001"/>
              </a:spcBef>
              <a:tabLst>
                <a:tab pos="0" algn="l"/>
              </a:tabLst>
            </a:pPr>
            <a:r>
              <a:rPr lang="da-DK" sz="1899" spc="-1" dirty="0"/>
              <a:t>Er i vant til at tale om det. Erfaring med at tale om seksualitet med sin partner og med sundheds </a:t>
            </a:r>
            <a:r>
              <a:rPr lang="da-DK" sz="1899" spc="-1" dirty="0" err="1"/>
              <a:t>proffesionelle</a:t>
            </a:r>
            <a:endParaRPr lang="da-DK" sz="1899" spc="-1" dirty="0"/>
          </a:p>
          <a:p>
            <a:pPr indent="0">
              <a:lnSpc>
                <a:spcPct val="100000"/>
              </a:lnSpc>
              <a:spcBef>
                <a:spcPts val="1001"/>
              </a:spcBef>
              <a:buNone/>
              <a:tabLst>
                <a:tab pos="0" algn="l"/>
              </a:tabLst>
            </a:pPr>
            <a:endParaRPr lang="da-DK" sz="1799" spc="-1" dirty="0">
              <a:solidFill>
                <a:srgbClr val="000000"/>
              </a:solidFill>
              <a:latin typeface="Arial"/>
            </a:endParaRPr>
          </a:p>
        </p:txBody>
      </p:sp>
    </p:spTree>
    <p:extLst>
      <p:ext uri="{BB962C8B-B14F-4D97-AF65-F5344CB8AC3E}">
        <p14:creationId xmlns:p14="http://schemas.microsoft.com/office/powerpoint/2010/main" val="387422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ladsholder til indhold 3"/>
          <p:cNvPicPr/>
          <p:nvPr/>
        </p:nvPicPr>
        <p:blipFill>
          <a:blip r:embed="rId3"/>
          <a:stretch/>
        </p:blipFill>
        <p:spPr>
          <a:xfrm>
            <a:off x="2592404" y="479209"/>
            <a:ext cx="6907681" cy="6136761"/>
          </a:xfrm>
          <a:prstGeom prst="rect">
            <a:avLst/>
          </a:prstGeom>
          <a:ln w="0">
            <a:noFill/>
          </a:ln>
        </p:spPr>
      </p:pic>
      <p:sp>
        <p:nvSpPr>
          <p:cNvPr id="238" name="Rektangel 237"/>
          <p:cNvSpPr/>
          <p:nvPr/>
        </p:nvSpPr>
        <p:spPr>
          <a:xfrm>
            <a:off x="7737984" y="5939346"/>
            <a:ext cx="1619218" cy="345870"/>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nchor="t">
            <a:noAutofit/>
          </a:bodyPr>
          <a:lstStyle/>
          <a:p>
            <a:pPr defTabSz="914126"/>
            <a:endParaRPr lang="da-DK" sz="1799" spc="-1" dirty="0">
              <a:solidFill>
                <a:srgbClr val="000000"/>
              </a:solidFill>
              <a:latin typeface="Arial"/>
            </a:endParaRPr>
          </a:p>
        </p:txBody>
      </p:sp>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p:txBody>
          <a:bodyPr/>
          <a:lstStyle/>
          <a:p>
            <a:endParaRPr lang="da-DK" dirty="0"/>
          </a:p>
        </p:txBody>
      </p:sp>
    </p:spTree>
    <p:extLst>
      <p:ext uri="{BB962C8B-B14F-4D97-AF65-F5344CB8AC3E}">
        <p14:creationId xmlns:p14="http://schemas.microsoft.com/office/powerpoint/2010/main" val="420987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799" dirty="0"/>
              <a:t>PRIMÆRE – direkte følger af sygdom/ behandling</a:t>
            </a:r>
          </a:p>
        </p:txBody>
      </p:sp>
      <p:sp>
        <p:nvSpPr>
          <p:cNvPr id="240" name="PlaceHolder 2"/>
          <p:cNvSpPr>
            <a:spLocks noGrp="1"/>
          </p:cNvSpPr>
          <p:nvPr>
            <p:ph idx="1"/>
          </p:nvPr>
        </p:nvSpPr>
        <p:spPr>
          <a:prstGeom prst="rect">
            <a:avLst/>
          </a:prstGeom>
          <a:noFill/>
          <a:ln w="0">
            <a:noFill/>
          </a:ln>
        </p:spPr>
        <p:txBody>
          <a:bodyPr vert="horz" lIns="89977" tIns="44988" rIns="89977" bIns="44988" rtlCol="0" anchor="t">
            <a:noAutofit/>
          </a:bodyPr>
          <a:lstStyle/>
          <a:p>
            <a:pPr marL="0" indent="0">
              <a:lnSpc>
                <a:spcPct val="100000"/>
              </a:lnSpc>
              <a:spcBef>
                <a:spcPts val="1001"/>
              </a:spcBef>
              <a:buClr>
                <a:srgbClr val="A53010"/>
              </a:buClr>
              <a:buNone/>
            </a:pPr>
            <a:r>
              <a:rPr lang="da-DK" sz="1899" b="1" u="sng" spc="-1" dirty="0">
                <a:solidFill>
                  <a:srgbClr val="404040"/>
                </a:solidFill>
              </a:rPr>
              <a:t>Kvinder:</a:t>
            </a:r>
          </a:p>
          <a:p>
            <a:pPr marL="0" indent="0">
              <a:lnSpc>
                <a:spcPct val="100000"/>
              </a:lnSpc>
              <a:spcBef>
                <a:spcPts val="1001"/>
              </a:spcBef>
              <a:buClr>
                <a:srgbClr val="A53010"/>
              </a:buClr>
              <a:buNone/>
            </a:pPr>
            <a:endParaRPr lang="da-DK" sz="1899" b="1" u="sng" spc="-1" dirty="0">
              <a:solidFill>
                <a:srgbClr val="000000"/>
              </a:solidFill>
            </a:endParaRPr>
          </a:p>
          <a:p>
            <a:pPr marL="342977" indent="-342977">
              <a:lnSpc>
                <a:spcPct val="100000"/>
              </a:lnSpc>
              <a:spcBef>
                <a:spcPts val="1001"/>
              </a:spcBef>
            </a:pPr>
            <a:r>
              <a:rPr lang="da-DK" sz="1899" spc="-1" dirty="0">
                <a:solidFill>
                  <a:srgbClr val="404040"/>
                </a:solidFill>
              </a:rPr>
              <a:t>Ændret lystfølelse</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Ændret sensitivitet</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Smerter ved samleje</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Nedsat frekvens og/eller intensitet af orgasme</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Tørre slimhinder (hormonstatus)</a:t>
            </a:r>
            <a:endParaRPr lang="da-DK" sz="1899" spc="-1" dirty="0">
              <a:solidFill>
                <a:srgbClr val="000000"/>
              </a:solidFill>
            </a:endParaRPr>
          </a:p>
          <a:p>
            <a:pPr marL="342977" indent="0">
              <a:lnSpc>
                <a:spcPct val="100000"/>
              </a:lnSpc>
              <a:spcBef>
                <a:spcPts val="1001"/>
              </a:spcBef>
              <a:buNone/>
              <a:tabLst>
                <a:tab pos="0" algn="l"/>
              </a:tabLst>
            </a:pPr>
            <a:endParaRPr lang="da-DK" sz="1799" spc="-1" dirty="0">
              <a:solidFill>
                <a:srgbClr val="000000"/>
              </a:solidFill>
              <a:latin typeface="Arial"/>
            </a:endParaRPr>
          </a:p>
          <a:p>
            <a:pPr marL="342977" indent="0">
              <a:lnSpc>
                <a:spcPct val="100000"/>
              </a:lnSpc>
              <a:spcBef>
                <a:spcPts val="1001"/>
              </a:spcBef>
              <a:buNone/>
              <a:tabLst>
                <a:tab pos="0" algn="l"/>
              </a:tabLst>
            </a:pPr>
            <a:endParaRPr lang="da-DK" sz="1799" spc="-1" dirty="0">
              <a:solidFill>
                <a:srgbClr val="000000"/>
              </a:solidFill>
              <a:latin typeface="Arial"/>
            </a:endParaRPr>
          </a:p>
        </p:txBody>
      </p:sp>
    </p:spTree>
    <p:extLst>
      <p:ext uri="{BB962C8B-B14F-4D97-AF65-F5344CB8AC3E}">
        <p14:creationId xmlns:p14="http://schemas.microsoft.com/office/powerpoint/2010/main" val="52477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799" dirty="0"/>
              <a:t>PRIMÆRE – direkte følger af sygdom/behandling</a:t>
            </a:r>
            <a:br>
              <a:rPr lang="da-DK" sz="2399" dirty="0"/>
            </a:br>
            <a:endParaRPr lang="da-DK" sz="2399" dirty="0"/>
          </a:p>
        </p:txBody>
      </p:sp>
      <p:sp>
        <p:nvSpPr>
          <p:cNvPr id="242" name="PlaceHolder 2"/>
          <p:cNvSpPr>
            <a:spLocks noGrp="1"/>
          </p:cNvSpPr>
          <p:nvPr>
            <p:ph idx="1"/>
          </p:nvPr>
        </p:nvSpPr>
        <p:spPr>
          <a:prstGeom prst="rect">
            <a:avLst/>
          </a:prstGeom>
          <a:noFill/>
          <a:ln w="0">
            <a:noFill/>
          </a:ln>
        </p:spPr>
        <p:txBody>
          <a:bodyPr vert="horz" lIns="89977" tIns="44988" rIns="89977" bIns="44988" rtlCol="0" anchor="t">
            <a:noAutofit/>
          </a:bodyPr>
          <a:lstStyle/>
          <a:p>
            <a:pPr marL="0" indent="0">
              <a:lnSpc>
                <a:spcPct val="100000"/>
              </a:lnSpc>
              <a:spcBef>
                <a:spcPts val="1001"/>
              </a:spcBef>
              <a:buClr>
                <a:srgbClr val="A53010"/>
              </a:buClr>
              <a:buNone/>
            </a:pPr>
            <a:r>
              <a:rPr lang="da-DK" sz="1899" b="1" u="sng" spc="-1" dirty="0">
                <a:solidFill>
                  <a:srgbClr val="404040"/>
                </a:solidFill>
              </a:rPr>
              <a:t>Mænd:</a:t>
            </a:r>
          </a:p>
          <a:p>
            <a:pPr marL="0" indent="0">
              <a:lnSpc>
                <a:spcPct val="100000"/>
              </a:lnSpc>
              <a:spcBef>
                <a:spcPts val="1001"/>
              </a:spcBef>
              <a:buClr>
                <a:srgbClr val="A53010"/>
              </a:buClr>
              <a:buNone/>
            </a:pP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Rejsningsproblemer</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Ændret følsomhed</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Manglende eller for tidlig udløsning </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Nedsat frekvens og/eller intensitet af orgasme</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Ændret lystfølelse</a:t>
            </a:r>
            <a:endParaRPr lang="da-DK" sz="1899" spc="-1" dirty="0">
              <a:solidFill>
                <a:srgbClr val="000000"/>
              </a:solidFill>
            </a:endParaRPr>
          </a:p>
          <a:p>
            <a:pPr indent="0">
              <a:lnSpc>
                <a:spcPct val="100000"/>
              </a:lnSpc>
              <a:spcBef>
                <a:spcPts val="1001"/>
              </a:spcBef>
              <a:buNone/>
              <a:tabLst>
                <a:tab pos="0" algn="l"/>
              </a:tabLst>
            </a:pPr>
            <a:endParaRPr lang="da-DK" sz="1799" spc="-1" dirty="0">
              <a:solidFill>
                <a:srgbClr val="000000"/>
              </a:solidFill>
              <a:latin typeface="Arial"/>
            </a:endParaRPr>
          </a:p>
        </p:txBody>
      </p:sp>
    </p:spTree>
    <p:extLst>
      <p:ext uri="{BB962C8B-B14F-4D97-AF65-F5344CB8AC3E}">
        <p14:creationId xmlns:p14="http://schemas.microsoft.com/office/powerpoint/2010/main" val="394111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799" dirty="0"/>
              <a:t>SEKUNDÆRE – indirekte – psykiske påvirkninger</a:t>
            </a:r>
            <a:br>
              <a:rPr lang="da-DK" sz="2799" dirty="0"/>
            </a:br>
            <a:endParaRPr lang="da-DK" sz="2799" dirty="0"/>
          </a:p>
        </p:txBody>
      </p:sp>
      <p:sp>
        <p:nvSpPr>
          <p:cNvPr id="244" name="PlaceHolder 2"/>
          <p:cNvSpPr>
            <a:spLocks noGrp="1"/>
          </p:cNvSpPr>
          <p:nvPr>
            <p:ph idx="1"/>
          </p:nvPr>
        </p:nvSpPr>
        <p:spPr>
          <a:prstGeom prst="rect">
            <a:avLst/>
          </a:prstGeom>
          <a:noFill/>
          <a:ln w="0">
            <a:noFill/>
          </a:ln>
        </p:spPr>
        <p:txBody>
          <a:bodyPr vert="horz" lIns="89977" tIns="44988" rIns="89977" bIns="44988" rtlCol="0" anchor="t">
            <a:noAutofit/>
          </a:bodyPr>
          <a:lstStyle/>
          <a:p>
            <a:pPr indent="0">
              <a:lnSpc>
                <a:spcPct val="100000"/>
              </a:lnSpc>
              <a:spcBef>
                <a:spcPts val="1001"/>
              </a:spcBef>
              <a:buNone/>
              <a:tabLst>
                <a:tab pos="0" algn="l"/>
              </a:tabLst>
            </a:pPr>
            <a:endParaRPr lang="da-DK" sz="1799" spc="-1" dirty="0">
              <a:solidFill>
                <a:srgbClr val="000000"/>
              </a:solidFill>
              <a:latin typeface="Arial"/>
            </a:endParaRPr>
          </a:p>
          <a:p>
            <a:pPr marL="342977" indent="-342977">
              <a:lnSpc>
                <a:spcPct val="100000"/>
              </a:lnSpc>
              <a:spcBef>
                <a:spcPts val="1001"/>
              </a:spcBef>
              <a:tabLst>
                <a:tab pos="0" algn="l"/>
              </a:tabLst>
            </a:pPr>
            <a:r>
              <a:rPr lang="da-DK" sz="1899" spc="-1" dirty="0">
                <a:solidFill>
                  <a:srgbClr val="404040"/>
                </a:solidFill>
              </a:rPr>
              <a:t>Depression</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Ændret opmærksomhed eller koncentration</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Ændret </a:t>
            </a:r>
            <a:r>
              <a:rPr lang="da-DK" sz="1899" spc="-1" dirty="0" err="1">
                <a:solidFill>
                  <a:srgbClr val="404040"/>
                </a:solidFill>
              </a:rPr>
              <a:t>bodyimage</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Modløshed, sorg, angst, vrede, indre uro</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Stress</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Isolation</a:t>
            </a:r>
            <a:endParaRPr lang="da-DK" sz="1899" spc="-1" dirty="0">
              <a:solidFill>
                <a:srgbClr val="000000"/>
              </a:solidFill>
            </a:endParaRPr>
          </a:p>
          <a:p>
            <a:pPr indent="0">
              <a:lnSpc>
                <a:spcPct val="100000"/>
              </a:lnSpc>
              <a:spcBef>
                <a:spcPts val="1001"/>
              </a:spcBef>
              <a:buNone/>
              <a:tabLst>
                <a:tab pos="0" algn="l"/>
              </a:tabLst>
            </a:pPr>
            <a:endParaRPr lang="da-DK" sz="1799" spc="-1" dirty="0">
              <a:solidFill>
                <a:srgbClr val="000000"/>
              </a:solidFill>
              <a:latin typeface="Arial"/>
            </a:endParaRPr>
          </a:p>
        </p:txBody>
      </p:sp>
    </p:spTree>
    <p:extLst>
      <p:ext uri="{BB962C8B-B14F-4D97-AF65-F5344CB8AC3E}">
        <p14:creationId xmlns:p14="http://schemas.microsoft.com/office/powerpoint/2010/main" val="128643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799" dirty="0"/>
              <a:t>SEKUNDÆRE - indirekte – fysiske påvirkninger</a:t>
            </a:r>
            <a:br>
              <a:rPr lang="da-DK" sz="2799" dirty="0"/>
            </a:br>
            <a:endParaRPr lang="da-DK" sz="2799" dirty="0"/>
          </a:p>
        </p:txBody>
      </p:sp>
      <p:sp>
        <p:nvSpPr>
          <p:cNvPr id="246" name="PlaceHolder 2"/>
          <p:cNvSpPr>
            <a:spLocks noGrp="1"/>
          </p:cNvSpPr>
          <p:nvPr>
            <p:ph idx="1"/>
          </p:nvPr>
        </p:nvSpPr>
        <p:spPr>
          <a:prstGeom prst="rect">
            <a:avLst/>
          </a:prstGeom>
          <a:noFill/>
          <a:ln w="0">
            <a:noFill/>
          </a:ln>
        </p:spPr>
        <p:txBody>
          <a:bodyPr vert="horz" lIns="89977" tIns="44988" rIns="89977" bIns="44988" rtlCol="0" anchor="t">
            <a:normAutofit/>
          </a:bodyPr>
          <a:lstStyle/>
          <a:p>
            <a:pPr marL="342977" indent="-342977">
              <a:lnSpc>
                <a:spcPct val="100000"/>
              </a:lnSpc>
              <a:spcBef>
                <a:spcPts val="1001"/>
              </a:spcBef>
            </a:pPr>
            <a:r>
              <a:rPr lang="da-DK" sz="1899" spc="-1" dirty="0">
                <a:solidFill>
                  <a:srgbClr val="404040"/>
                </a:solidFill>
              </a:rPr>
              <a:t>Urininkontinens, </a:t>
            </a:r>
            <a:r>
              <a:rPr lang="da-DK" sz="1899" spc="-1" dirty="0" err="1">
                <a:solidFill>
                  <a:srgbClr val="404040"/>
                </a:solidFill>
              </a:rPr>
              <a:t>stomi</a:t>
            </a:r>
            <a:r>
              <a:rPr lang="da-DK" sz="1899" spc="-1" dirty="0">
                <a:solidFill>
                  <a:srgbClr val="404040"/>
                </a:solidFill>
              </a:rPr>
              <a:t>, ændret </a:t>
            </a:r>
            <a:r>
              <a:rPr lang="da-DK" sz="1899" spc="-1" dirty="0" err="1">
                <a:solidFill>
                  <a:srgbClr val="404040"/>
                </a:solidFill>
              </a:rPr>
              <a:t>aff</a:t>
            </a:r>
            <a:r>
              <a:rPr lang="da-DK" sz="1899" spc="-1" dirty="0">
                <a:solidFill>
                  <a:srgbClr val="404040"/>
                </a:solidFill>
              </a:rPr>
              <a:t>. mønster</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Nedsat aktivitets niveau</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Senfølger/behandling</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Bivirkninger af medikamenter fx kvalme</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Sensoriske forandringer</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Smerter </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Træthed</a:t>
            </a:r>
            <a:endParaRPr lang="da-DK" sz="1899" spc="-1" dirty="0">
              <a:solidFill>
                <a:srgbClr val="000000"/>
              </a:solidFill>
            </a:endParaRPr>
          </a:p>
          <a:p>
            <a:pPr indent="0">
              <a:lnSpc>
                <a:spcPct val="100000"/>
              </a:lnSpc>
              <a:spcBef>
                <a:spcPts val="1001"/>
              </a:spcBef>
              <a:buNone/>
              <a:tabLst>
                <a:tab pos="0" algn="l"/>
              </a:tabLst>
            </a:pPr>
            <a:endParaRPr lang="da-DK" sz="1799" spc="-1" dirty="0">
              <a:solidFill>
                <a:srgbClr val="000000"/>
              </a:solidFill>
              <a:latin typeface="Arial"/>
            </a:endParaRPr>
          </a:p>
          <a:p>
            <a:pPr indent="0">
              <a:lnSpc>
                <a:spcPct val="100000"/>
              </a:lnSpc>
              <a:spcBef>
                <a:spcPts val="1001"/>
              </a:spcBef>
              <a:buNone/>
              <a:tabLst>
                <a:tab pos="0" algn="l"/>
              </a:tabLst>
            </a:pPr>
            <a:endParaRPr lang="da-DK" sz="1799" spc="-1" dirty="0">
              <a:solidFill>
                <a:srgbClr val="000000"/>
              </a:solidFill>
              <a:latin typeface="Arial"/>
            </a:endParaRPr>
          </a:p>
        </p:txBody>
      </p:sp>
    </p:spTree>
    <p:extLst>
      <p:ext uri="{BB962C8B-B14F-4D97-AF65-F5344CB8AC3E}">
        <p14:creationId xmlns:p14="http://schemas.microsoft.com/office/powerpoint/2010/main" val="160155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799" dirty="0"/>
              <a:t>TÆRTIÆRE – påvirkninger udefra</a:t>
            </a:r>
          </a:p>
        </p:txBody>
      </p:sp>
      <p:sp>
        <p:nvSpPr>
          <p:cNvPr id="248" name="PlaceHolder 2"/>
          <p:cNvSpPr>
            <a:spLocks noGrp="1"/>
          </p:cNvSpPr>
          <p:nvPr>
            <p:ph idx="1"/>
          </p:nvPr>
        </p:nvSpPr>
        <p:spPr>
          <a:prstGeom prst="rect">
            <a:avLst/>
          </a:prstGeom>
          <a:noFill/>
          <a:ln w="0">
            <a:noFill/>
          </a:ln>
        </p:spPr>
        <p:txBody>
          <a:bodyPr vert="horz" lIns="89977" tIns="44988" rIns="89977" bIns="44988" rtlCol="0" anchor="t">
            <a:noAutofit/>
          </a:bodyPr>
          <a:lstStyle/>
          <a:p>
            <a:pPr marL="342977" indent="-342977">
              <a:lnSpc>
                <a:spcPct val="100000"/>
              </a:lnSpc>
              <a:spcBef>
                <a:spcPts val="1001"/>
              </a:spcBef>
              <a:buClr>
                <a:srgbClr val="A53010"/>
              </a:buClr>
              <a:buFont typeface="Wingdings 3" charset="2"/>
              <a:buChar char=""/>
            </a:pPr>
            <a:endParaRPr lang="da-DK" sz="1799" spc="-1" dirty="0">
              <a:solidFill>
                <a:srgbClr val="404040"/>
              </a:solidFill>
              <a:latin typeface="Century Gothic"/>
            </a:endParaRPr>
          </a:p>
          <a:p>
            <a:pPr marL="342977" indent="-342977">
              <a:lnSpc>
                <a:spcPct val="100000"/>
              </a:lnSpc>
              <a:spcBef>
                <a:spcPts val="1001"/>
              </a:spcBef>
            </a:pPr>
            <a:r>
              <a:rPr lang="da-DK" sz="1899" spc="-1" dirty="0">
                <a:solidFill>
                  <a:srgbClr val="404040"/>
                </a:solidFill>
              </a:rPr>
              <a:t>Sociale relationer</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Arbejdsliv</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Privatliv</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Forventninger fra andre</a:t>
            </a:r>
            <a:endParaRPr lang="da-DK" sz="1899" spc="-1" dirty="0">
              <a:solidFill>
                <a:srgbClr val="000000"/>
              </a:solidFill>
            </a:endParaRPr>
          </a:p>
          <a:p>
            <a:pPr marL="342977" indent="-342977">
              <a:lnSpc>
                <a:spcPct val="100000"/>
              </a:lnSpc>
              <a:spcBef>
                <a:spcPts val="1001"/>
              </a:spcBef>
            </a:pPr>
            <a:r>
              <a:rPr lang="da-DK" sz="1899" spc="-1" dirty="0">
                <a:solidFill>
                  <a:srgbClr val="404040"/>
                </a:solidFill>
              </a:rPr>
              <a:t>Idealer </a:t>
            </a:r>
            <a:endParaRPr lang="da-DK" sz="1899" spc="-1" dirty="0">
              <a:solidFill>
                <a:srgbClr val="000000"/>
              </a:solidFill>
            </a:endParaRPr>
          </a:p>
          <a:p>
            <a:pPr indent="0">
              <a:lnSpc>
                <a:spcPct val="100000"/>
              </a:lnSpc>
              <a:spcBef>
                <a:spcPts val="1001"/>
              </a:spcBef>
              <a:buNone/>
              <a:tabLst>
                <a:tab pos="0" algn="l"/>
              </a:tabLst>
            </a:pPr>
            <a:endParaRPr lang="da-DK" sz="1899" spc="-1" dirty="0">
              <a:solidFill>
                <a:srgbClr val="000000"/>
              </a:solidFill>
            </a:endParaRPr>
          </a:p>
        </p:txBody>
      </p:sp>
    </p:spTree>
    <p:extLst>
      <p:ext uri="{BB962C8B-B14F-4D97-AF65-F5344CB8AC3E}">
        <p14:creationId xmlns:p14="http://schemas.microsoft.com/office/powerpoint/2010/main" val="170171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3717-0774-CC0C-2019-F37A097FB8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DEAC1D-FFA7-331F-4C27-6846FEAECC7D}"/>
              </a:ext>
            </a:extLst>
          </p:cNvPr>
          <p:cNvSpPr>
            <a:spLocks noGrp="1"/>
          </p:cNvSpPr>
          <p:nvPr>
            <p:ph type="title"/>
          </p:nvPr>
        </p:nvSpPr>
        <p:spPr>
          <a:xfrm>
            <a:off x="677157" y="216125"/>
            <a:ext cx="10220376" cy="719707"/>
          </a:xfrm>
        </p:spPr>
        <p:txBody>
          <a:bodyPr>
            <a:normAutofit/>
          </a:bodyPr>
          <a:lstStyle/>
          <a:p>
            <a:r>
              <a:rPr lang="da-DK" sz="2400" dirty="0"/>
              <a:t>Klynger af senfølger</a:t>
            </a:r>
          </a:p>
        </p:txBody>
      </p:sp>
      <p:sp>
        <p:nvSpPr>
          <p:cNvPr id="3" name="Pladsholder til indhold 2">
            <a:extLst>
              <a:ext uri="{FF2B5EF4-FFF2-40B4-BE49-F238E27FC236}">
                <a16:creationId xmlns:a16="http://schemas.microsoft.com/office/drawing/2014/main" id="{D1C09FEC-88AF-9580-1472-8C1DBF9A3FDA}"/>
              </a:ext>
            </a:extLst>
          </p:cNvPr>
          <p:cNvSpPr>
            <a:spLocks noGrp="1"/>
          </p:cNvSpPr>
          <p:nvPr>
            <p:ph idx="1"/>
          </p:nvPr>
        </p:nvSpPr>
        <p:spPr/>
        <p:txBody>
          <a:bodyPr/>
          <a:lstStyle/>
          <a:p>
            <a:pPr marL="0" indent="0">
              <a:buNone/>
            </a:pPr>
            <a:r>
              <a:rPr lang="da-DK" dirty="0"/>
              <a:t> </a:t>
            </a:r>
          </a:p>
        </p:txBody>
      </p:sp>
      <p:pic>
        <p:nvPicPr>
          <p:cNvPr id="4" name="Billede 3">
            <a:extLst>
              <a:ext uri="{FF2B5EF4-FFF2-40B4-BE49-F238E27FC236}">
                <a16:creationId xmlns:a16="http://schemas.microsoft.com/office/drawing/2014/main" id="{CEF2BC95-600C-4502-F667-F6C4A153E296}"/>
              </a:ext>
            </a:extLst>
          </p:cNvPr>
          <p:cNvPicPr>
            <a:picLocks noChangeAspect="1"/>
          </p:cNvPicPr>
          <p:nvPr/>
        </p:nvPicPr>
        <p:blipFill>
          <a:blip r:embed="rId3"/>
          <a:stretch>
            <a:fillRect/>
          </a:stretch>
        </p:blipFill>
        <p:spPr>
          <a:xfrm>
            <a:off x="851543" y="964690"/>
            <a:ext cx="9707365" cy="5207510"/>
          </a:xfrm>
          <a:prstGeom prst="rect">
            <a:avLst/>
          </a:prstGeom>
        </p:spPr>
      </p:pic>
    </p:spTree>
    <p:extLst>
      <p:ext uri="{BB962C8B-B14F-4D97-AF65-F5344CB8AC3E}">
        <p14:creationId xmlns:p14="http://schemas.microsoft.com/office/powerpoint/2010/main" val="350530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title"/>
          </p:nvPr>
        </p:nvSpPr>
        <p:spPr>
          <a:prstGeom prst="rect">
            <a:avLst/>
          </a:prstGeom>
          <a:noFill/>
          <a:ln w="0">
            <a:noFill/>
          </a:ln>
        </p:spPr>
        <p:txBody>
          <a:bodyPr vert="horz" lIns="89977" tIns="44988" rIns="89977" bIns="44988" rtlCol="0" anchor="t">
            <a:noAutofit/>
          </a:bodyPr>
          <a:lstStyle/>
          <a:p>
            <a:pPr algn="ctr">
              <a:lnSpc>
                <a:spcPct val="100000"/>
              </a:lnSpc>
              <a:tabLst>
                <a:tab pos="0" algn="l"/>
              </a:tabLst>
            </a:pPr>
            <a:r>
              <a:rPr lang="da-DK" spc="-1" dirty="0">
                <a:solidFill>
                  <a:srgbClr val="262626"/>
                </a:solidFill>
              </a:rPr>
              <a:t>Den Positive cirkel</a:t>
            </a:r>
            <a:endParaRPr lang="da-DK" spc="-1" dirty="0">
              <a:solidFill>
                <a:srgbClr val="000000"/>
              </a:solidFill>
            </a:endParaRPr>
          </a:p>
        </p:txBody>
      </p:sp>
      <p:sp>
        <p:nvSpPr>
          <p:cNvPr id="2" name="Pladsholder til indhold 1"/>
          <p:cNvSpPr>
            <a:spLocks noGrp="1"/>
          </p:cNvSpPr>
          <p:nvPr>
            <p:ph idx="1"/>
          </p:nvPr>
        </p:nvSpPr>
        <p:spPr/>
        <p:txBody>
          <a:bodyPr/>
          <a:lstStyle/>
          <a:p>
            <a:endParaRPr lang="da-DK"/>
          </a:p>
        </p:txBody>
      </p:sp>
      <p:pic>
        <p:nvPicPr>
          <p:cNvPr id="250" name="Pladsholder til indhold 3"/>
          <p:cNvPicPr/>
          <p:nvPr/>
        </p:nvPicPr>
        <p:blipFill>
          <a:blip r:embed="rId3"/>
          <a:stretch/>
        </p:blipFill>
        <p:spPr>
          <a:xfrm>
            <a:off x="2811479" y="1290377"/>
            <a:ext cx="6968328" cy="4980287"/>
          </a:xfrm>
          <a:prstGeom prst="rect">
            <a:avLst/>
          </a:prstGeom>
          <a:ln w="0">
            <a:noFill/>
          </a:ln>
        </p:spPr>
      </p:pic>
    </p:spTree>
    <p:extLst>
      <p:ext uri="{BB962C8B-B14F-4D97-AF65-F5344CB8AC3E}">
        <p14:creationId xmlns:p14="http://schemas.microsoft.com/office/powerpoint/2010/main" val="3596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PlaceHolder 1"/>
          <p:cNvSpPr>
            <a:spLocks noGrp="1"/>
          </p:cNvSpPr>
          <p:nvPr>
            <p:ph type="title"/>
          </p:nvPr>
        </p:nvSpPr>
        <p:spPr>
          <a:prstGeom prst="rect">
            <a:avLst/>
          </a:prstGeom>
          <a:noFill/>
          <a:ln w="0">
            <a:noFill/>
          </a:ln>
        </p:spPr>
        <p:txBody>
          <a:bodyPr vert="horz" lIns="89977" tIns="44988" rIns="89977" bIns="44988" rtlCol="0" anchor="t">
            <a:noAutofit/>
          </a:bodyPr>
          <a:lstStyle/>
          <a:p>
            <a:pPr>
              <a:lnSpc>
                <a:spcPct val="100000"/>
              </a:lnSpc>
              <a:tabLst>
                <a:tab pos="0" algn="l"/>
              </a:tabLst>
            </a:pPr>
            <a:r>
              <a:rPr lang="da-DK" spc="-1" dirty="0">
                <a:solidFill>
                  <a:srgbClr val="262626"/>
                </a:solidFill>
              </a:rPr>
              <a:t>Afklarende spørgsmål</a:t>
            </a:r>
            <a:endParaRPr lang="da-DK" spc="-1" dirty="0">
              <a:solidFill>
                <a:srgbClr val="000000"/>
              </a:solidFill>
            </a:endParaRPr>
          </a:p>
        </p:txBody>
      </p:sp>
      <p:sp>
        <p:nvSpPr>
          <p:cNvPr id="254" name="PlaceHolder 2"/>
          <p:cNvSpPr>
            <a:spLocks noGrp="1"/>
          </p:cNvSpPr>
          <p:nvPr>
            <p:ph idx="1"/>
          </p:nvPr>
        </p:nvSpPr>
        <p:spPr>
          <a:prstGeom prst="rect">
            <a:avLst/>
          </a:prstGeom>
          <a:noFill/>
          <a:ln w="0">
            <a:noFill/>
          </a:ln>
        </p:spPr>
        <p:txBody>
          <a:bodyPr vert="horz" lIns="89977" tIns="44988" rIns="89977" bIns="44988" rtlCol="0" anchor="t">
            <a:noAutofit/>
          </a:bodyPr>
          <a:lstStyle/>
          <a:p>
            <a:pPr marL="0" indent="0">
              <a:lnSpc>
                <a:spcPct val="100000"/>
              </a:lnSpc>
              <a:spcBef>
                <a:spcPts val="1001"/>
              </a:spcBef>
              <a:buClr>
                <a:srgbClr val="A53010"/>
              </a:buClr>
              <a:buNone/>
            </a:pPr>
            <a:r>
              <a:rPr lang="da-DK" sz="1799" b="1" spc="-1" dirty="0">
                <a:solidFill>
                  <a:srgbClr val="404040"/>
                </a:solidFill>
                <a:latin typeface="Century Gothic"/>
              </a:rPr>
              <a:t>      </a:t>
            </a:r>
            <a:r>
              <a:rPr lang="da-DK" sz="1899" b="1" spc="-1" dirty="0">
                <a:solidFill>
                  <a:srgbClr val="404040"/>
                </a:solidFill>
              </a:rPr>
              <a:t>Som fagpersonale kan vi være nysgerrige på:</a:t>
            </a:r>
          </a:p>
          <a:p>
            <a:pPr marL="0" indent="0">
              <a:lnSpc>
                <a:spcPct val="100000"/>
              </a:lnSpc>
              <a:spcBef>
                <a:spcPts val="1001"/>
              </a:spcBef>
              <a:buClr>
                <a:srgbClr val="A53010"/>
              </a:buClr>
              <a:buNone/>
            </a:pPr>
            <a:endParaRPr lang="da-DK" sz="1899" spc="-1" dirty="0">
              <a:solidFill>
                <a:srgbClr val="000000"/>
              </a:solidFill>
            </a:endParaRPr>
          </a:p>
          <a:p>
            <a:pPr marL="342977" indent="-342977">
              <a:lnSpc>
                <a:spcPct val="100000"/>
              </a:lnSpc>
              <a:spcBef>
                <a:spcPts val="1001"/>
              </a:spcBef>
            </a:pPr>
            <a:r>
              <a:rPr lang="da-DK" sz="1899" spc="-1" dirty="0"/>
              <a:t>Hvad er vigtigt for dig/partneren i forbindelse med seksualitet?</a:t>
            </a:r>
          </a:p>
          <a:p>
            <a:pPr marL="342977" indent="-342977">
              <a:lnSpc>
                <a:spcPct val="100000"/>
              </a:lnSpc>
              <a:spcBef>
                <a:spcPts val="1001"/>
              </a:spcBef>
            </a:pPr>
            <a:r>
              <a:rPr lang="da-DK" sz="1899" spc="-1" dirty="0"/>
              <a:t>Hvad er sex for dig/partneren?</a:t>
            </a:r>
          </a:p>
          <a:p>
            <a:pPr marL="342977" indent="-342977">
              <a:lnSpc>
                <a:spcPct val="100000"/>
              </a:lnSpc>
              <a:spcBef>
                <a:spcPts val="1001"/>
              </a:spcBef>
            </a:pPr>
            <a:r>
              <a:rPr lang="da-DK" sz="1899" spc="-1" dirty="0"/>
              <a:t>Hvad er romantik for dig /partneren?</a:t>
            </a:r>
          </a:p>
          <a:p>
            <a:pPr marL="342977" indent="-342977">
              <a:lnSpc>
                <a:spcPct val="100000"/>
              </a:lnSpc>
              <a:spcBef>
                <a:spcPts val="1001"/>
              </a:spcBef>
            </a:pPr>
            <a:r>
              <a:rPr lang="da-DK" sz="1899" dirty="0"/>
              <a:t>På hvilken måde, og med hvilken frekvens og hvad kræver det at du/I er trygge</a:t>
            </a:r>
            <a:endParaRPr lang="da-DK" sz="1899" spc="-1" dirty="0"/>
          </a:p>
          <a:p>
            <a:pPr marL="342977" indent="-342977">
              <a:lnSpc>
                <a:spcPct val="100000"/>
              </a:lnSpc>
              <a:spcBef>
                <a:spcPts val="1001"/>
              </a:spcBef>
            </a:pPr>
            <a:r>
              <a:rPr lang="da-DK" sz="1899" spc="-1" dirty="0"/>
              <a:t>Hvilke forventninger har du/partneren?</a:t>
            </a:r>
          </a:p>
          <a:p>
            <a:pPr marL="342977" indent="-342977">
              <a:lnSpc>
                <a:spcPct val="100000"/>
              </a:lnSpc>
              <a:spcBef>
                <a:spcPts val="1001"/>
              </a:spcBef>
            </a:pPr>
            <a:r>
              <a:rPr lang="da-DK" sz="1899" spc="-1" dirty="0"/>
              <a:t>Hvilke måder kan I sammen  indfri jeres forventninger på?</a:t>
            </a:r>
          </a:p>
          <a:p>
            <a:pPr indent="0">
              <a:lnSpc>
                <a:spcPct val="100000"/>
              </a:lnSpc>
              <a:spcBef>
                <a:spcPts val="1001"/>
              </a:spcBef>
              <a:buNone/>
              <a:tabLst>
                <a:tab pos="0" algn="l"/>
              </a:tabLst>
            </a:pPr>
            <a:endParaRPr lang="da-DK" sz="1799" spc="-1" dirty="0">
              <a:solidFill>
                <a:srgbClr val="000000"/>
              </a:solidFill>
              <a:latin typeface="Arial"/>
            </a:endParaRPr>
          </a:p>
        </p:txBody>
      </p:sp>
    </p:spTree>
    <p:extLst>
      <p:ext uri="{BB962C8B-B14F-4D97-AF65-F5344CB8AC3E}">
        <p14:creationId xmlns:p14="http://schemas.microsoft.com/office/powerpoint/2010/main" val="12368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type="title"/>
          </p:nvPr>
        </p:nvSpPr>
        <p:spPr>
          <a:prstGeom prst="rect">
            <a:avLst/>
          </a:prstGeom>
          <a:noFill/>
          <a:ln w="0">
            <a:noFill/>
          </a:ln>
        </p:spPr>
        <p:txBody>
          <a:bodyPr vert="horz" lIns="89977" tIns="44988" rIns="89977" bIns="44988" rtlCol="0" anchor="t">
            <a:noAutofit/>
          </a:bodyPr>
          <a:lstStyle/>
          <a:p>
            <a:pPr>
              <a:lnSpc>
                <a:spcPct val="100000"/>
              </a:lnSpc>
              <a:tabLst>
                <a:tab pos="0" algn="l"/>
              </a:tabLst>
            </a:pPr>
            <a:r>
              <a:rPr lang="da-DK" spc="-1" dirty="0">
                <a:solidFill>
                  <a:srgbClr val="262626"/>
                </a:solidFill>
              </a:rPr>
              <a:t>Tørre slimhinder og forkortet skede - behandling</a:t>
            </a:r>
            <a:endParaRPr lang="da-DK" spc="-1" dirty="0">
              <a:solidFill>
                <a:srgbClr val="000000"/>
              </a:solidFill>
            </a:endParaRPr>
          </a:p>
        </p:txBody>
      </p:sp>
      <p:sp>
        <p:nvSpPr>
          <p:cNvPr id="258" name="PlaceHolder 2"/>
          <p:cNvSpPr>
            <a:spLocks noGrp="1"/>
          </p:cNvSpPr>
          <p:nvPr>
            <p:ph idx="1"/>
          </p:nvPr>
        </p:nvSpPr>
        <p:spPr>
          <a:prstGeom prst="rect">
            <a:avLst/>
          </a:prstGeom>
          <a:noFill/>
          <a:ln w="0">
            <a:noFill/>
          </a:ln>
        </p:spPr>
        <p:txBody>
          <a:bodyPr vert="horz" lIns="89977" tIns="44988" rIns="89977" bIns="44988" rtlCol="0" anchor="t">
            <a:noAutofit/>
          </a:bodyPr>
          <a:lstStyle/>
          <a:p>
            <a:pPr marL="0" indent="0">
              <a:lnSpc>
                <a:spcPct val="100000"/>
              </a:lnSpc>
              <a:spcBef>
                <a:spcPts val="1001"/>
              </a:spcBef>
              <a:buClr>
                <a:srgbClr val="A53010"/>
              </a:buClr>
              <a:buNone/>
            </a:pPr>
            <a:r>
              <a:rPr lang="da-DK" sz="1899" b="1" spc="-1" dirty="0">
                <a:solidFill>
                  <a:srgbClr val="404040"/>
                </a:solidFill>
              </a:rPr>
              <a:t>Tørre slimhinder:</a:t>
            </a:r>
          </a:p>
          <a:p>
            <a:pPr marL="0" indent="0">
              <a:lnSpc>
                <a:spcPct val="100000"/>
              </a:lnSpc>
              <a:spcBef>
                <a:spcPts val="1001"/>
              </a:spcBef>
              <a:buClr>
                <a:srgbClr val="A53010"/>
              </a:buClr>
              <a:buNone/>
            </a:pPr>
            <a:endParaRPr lang="da-DK" sz="1899" spc="-1" dirty="0">
              <a:solidFill>
                <a:srgbClr val="000000"/>
              </a:solidFill>
            </a:endParaRPr>
          </a:p>
          <a:p>
            <a:pPr marL="342977" indent="-342977">
              <a:lnSpc>
                <a:spcPct val="100000"/>
              </a:lnSpc>
              <a:spcBef>
                <a:spcPts val="1001"/>
              </a:spcBef>
            </a:pPr>
            <a:r>
              <a:rPr lang="da-DK" sz="1899" spc="-1" dirty="0" err="1">
                <a:solidFill>
                  <a:srgbClr val="404040"/>
                </a:solidFill>
              </a:rPr>
              <a:t>Glidecereme</a:t>
            </a:r>
            <a:endParaRPr lang="da-DK" sz="1899" spc="-1" dirty="0">
              <a:solidFill>
                <a:srgbClr val="000000"/>
              </a:solidFill>
            </a:endParaRPr>
          </a:p>
          <a:p>
            <a:pPr marL="342977" indent="-342977">
              <a:lnSpc>
                <a:spcPct val="100000"/>
              </a:lnSpc>
              <a:spcBef>
                <a:spcPts val="1001"/>
              </a:spcBef>
            </a:pPr>
            <a:r>
              <a:rPr lang="da-DK" sz="1899" spc="-1" dirty="0" err="1">
                <a:solidFill>
                  <a:srgbClr val="404040"/>
                </a:solidFill>
              </a:rPr>
              <a:t>Vagitorier</a:t>
            </a:r>
            <a:r>
              <a:rPr lang="da-DK" sz="1899" spc="-1" dirty="0">
                <a:solidFill>
                  <a:srgbClr val="404040"/>
                </a:solidFill>
              </a:rPr>
              <a:t> med hormon (</a:t>
            </a:r>
            <a:r>
              <a:rPr lang="da-DK" sz="1899" spc="-1" dirty="0" err="1">
                <a:solidFill>
                  <a:srgbClr val="404040"/>
                </a:solidFill>
              </a:rPr>
              <a:t>vagifem</a:t>
            </a:r>
            <a:r>
              <a:rPr lang="da-DK" sz="1899" spc="-1" dirty="0">
                <a:solidFill>
                  <a:srgbClr val="404040"/>
                </a:solidFill>
              </a:rPr>
              <a:t>) </a:t>
            </a:r>
            <a:endParaRPr lang="da-DK" sz="1899" spc="-1" dirty="0">
              <a:solidFill>
                <a:srgbClr val="000000"/>
              </a:solidFill>
            </a:endParaRPr>
          </a:p>
          <a:p>
            <a:pPr marL="342977" indent="-342977">
              <a:lnSpc>
                <a:spcPct val="100000"/>
              </a:lnSpc>
              <a:spcBef>
                <a:spcPts val="1001"/>
              </a:spcBef>
            </a:pPr>
            <a:r>
              <a:rPr lang="da-DK" sz="1899" spc="-1" dirty="0" err="1">
                <a:solidFill>
                  <a:srgbClr val="404040"/>
                </a:solidFill>
              </a:rPr>
              <a:t>Vagitorier</a:t>
            </a:r>
            <a:r>
              <a:rPr lang="da-DK" sz="1899" spc="-1" dirty="0">
                <a:solidFill>
                  <a:srgbClr val="404040"/>
                </a:solidFill>
              </a:rPr>
              <a:t> uden hormon (</a:t>
            </a:r>
            <a:r>
              <a:rPr lang="da-DK" sz="1899" spc="-1" dirty="0" err="1">
                <a:solidFill>
                  <a:srgbClr val="404040"/>
                </a:solidFill>
              </a:rPr>
              <a:t>repardine</a:t>
            </a:r>
            <a:r>
              <a:rPr lang="da-DK" sz="1899" spc="-1" dirty="0">
                <a:solidFill>
                  <a:srgbClr val="404040"/>
                </a:solidFill>
              </a:rPr>
              <a:t>)</a:t>
            </a:r>
          </a:p>
          <a:p>
            <a:pPr marL="0" indent="0">
              <a:lnSpc>
                <a:spcPct val="100000"/>
              </a:lnSpc>
              <a:spcBef>
                <a:spcPts val="1001"/>
              </a:spcBef>
              <a:buNone/>
            </a:pPr>
            <a:endParaRPr lang="da-DK" sz="1899" spc="-1" dirty="0">
              <a:solidFill>
                <a:srgbClr val="000000"/>
              </a:solidFill>
            </a:endParaRPr>
          </a:p>
          <a:p>
            <a:pPr marL="0" indent="0">
              <a:lnSpc>
                <a:spcPct val="100000"/>
              </a:lnSpc>
              <a:spcBef>
                <a:spcPts val="1001"/>
              </a:spcBef>
              <a:buClr>
                <a:srgbClr val="A53010"/>
              </a:buClr>
              <a:buNone/>
            </a:pPr>
            <a:r>
              <a:rPr lang="da-DK" sz="1899" b="1" spc="-1" dirty="0">
                <a:solidFill>
                  <a:srgbClr val="404040"/>
                </a:solidFill>
              </a:rPr>
              <a:t>Forkortet skede:</a:t>
            </a:r>
          </a:p>
          <a:p>
            <a:pPr marL="0" indent="0">
              <a:lnSpc>
                <a:spcPct val="100000"/>
              </a:lnSpc>
              <a:spcBef>
                <a:spcPts val="1001"/>
              </a:spcBef>
              <a:buClr>
                <a:srgbClr val="A53010"/>
              </a:buClr>
              <a:buNone/>
            </a:pPr>
            <a:endParaRPr lang="da-DK" sz="1899" spc="-1" dirty="0">
              <a:solidFill>
                <a:srgbClr val="000000"/>
              </a:solidFill>
            </a:endParaRPr>
          </a:p>
          <a:p>
            <a:pPr marL="342797" indent="-342797">
              <a:lnSpc>
                <a:spcPct val="100000"/>
              </a:lnSpc>
              <a:spcBef>
                <a:spcPts val="1001"/>
              </a:spcBef>
            </a:pPr>
            <a:r>
              <a:rPr lang="da-DK" sz="1899" spc="-1" dirty="0">
                <a:solidFill>
                  <a:srgbClr val="404040"/>
                </a:solidFill>
              </a:rPr>
              <a:t>Pain buffer, sættes på roden af penis så man undgår </a:t>
            </a:r>
          </a:p>
          <a:p>
            <a:pPr marL="0" indent="0">
              <a:lnSpc>
                <a:spcPct val="100000"/>
              </a:lnSpc>
              <a:spcBef>
                <a:spcPts val="1001"/>
              </a:spcBef>
              <a:buNone/>
            </a:pPr>
            <a:r>
              <a:rPr lang="da-DK" sz="1899" spc="-1" dirty="0">
                <a:solidFill>
                  <a:srgbClr val="404040"/>
                </a:solidFill>
              </a:rPr>
              <a:t>     at penis støder mod toppen af vagina under samleje</a:t>
            </a:r>
            <a:endParaRPr lang="da-DK" sz="1899" spc="-1" dirty="0">
              <a:solidFill>
                <a:srgbClr val="000000"/>
              </a:solidFill>
            </a:endParaRPr>
          </a:p>
          <a:p>
            <a:pPr indent="0">
              <a:lnSpc>
                <a:spcPct val="100000"/>
              </a:lnSpc>
              <a:spcBef>
                <a:spcPts val="1001"/>
              </a:spcBef>
              <a:buNone/>
              <a:tabLst>
                <a:tab pos="0" algn="l"/>
              </a:tabLst>
            </a:pPr>
            <a:endParaRPr lang="da-DK" sz="1799" spc="-1" dirty="0">
              <a:solidFill>
                <a:srgbClr val="000000"/>
              </a:solidFill>
              <a:latin typeface="Arial"/>
            </a:endParaRPr>
          </a:p>
        </p:txBody>
      </p:sp>
      <p:pic>
        <p:nvPicPr>
          <p:cNvPr id="259" name="Picture 2" descr="ohnut painbuffer mod smerter ved samleje"/>
          <p:cNvPicPr/>
          <p:nvPr/>
        </p:nvPicPr>
        <p:blipFill>
          <a:blip r:embed="rId3"/>
          <a:stretch/>
        </p:blipFill>
        <p:spPr>
          <a:xfrm>
            <a:off x="9171491" y="3249767"/>
            <a:ext cx="2328953" cy="2790713"/>
          </a:xfrm>
          <a:prstGeom prst="rect">
            <a:avLst/>
          </a:prstGeom>
          <a:ln w="0">
            <a:noFill/>
          </a:ln>
        </p:spPr>
      </p:pic>
    </p:spTree>
    <p:extLst>
      <p:ext uri="{BB962C8B-B14F-4D97-AF65-F5344CB8AC3E}">
        <p14:creationId xmlns:p14="http://schemas.microsoft.com/office/powerpoint/2010/main" val="21503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2980" y="1389384"/>
            <a:ext cx="9998099" cy="724430"/>
          </a:xfrm>
        </p:spPr>
        <p:txBody>
          <a:bodyPr>
            <a:normAutofit fontScale="90000"/>
          </a:bodyPr>
          <a:lstStyle/>
          <a:p>
            <a:br>
              <a:rPr lang="da-DK" dirty="0"/>
            </a:br>
            <a:br>
              <a:rPr lang="da-DK" dirty="0"/>
            </a:br>
            <a:br>
              <a:rPr lang="da-DK" dirty="0"/>
            </a:br>
            <a:br>
              <a:rPr lang="da-DK" dirty="0"/>
            </a:br>
            <a:r>
              <a:rPr lang="da-DK" sz="3999" dirty="0"/>
              <a:t>Hvordan var din seksuelle sundhed før </a:t>
            </a:r>
            <a:br>
              <a:rPr lang="da-DK" sz="3999" dirty="0"/>
            </a:br>
            <a:r>
              <a:rPr lang="da-DK" sz="3999" dirty="0"/>
              <a:t>Kræftbehandlingen?</a:t>
            </a:r>
            <a:br>
              <a:rPr lang="da-DK" sz="3999" dirty="0"/>
            </a:br>
            <a:endParaRPr lang="da-DK" sz="3999" dirty="0"/>
          </a:p>
        </p:txBody>
      </p:sp>
      <p:sp>
        <p:nvSpPr>
          <p:cNvPr id="261" name="PlaceHolder 2"/>
          <p:cNvSpPr>
            <a:spLocks noGrp="1"/>
          </p:cNvSpPr>
          <p:nvPr>
            <p:ph idx="1"/>
          </p:nvPr>
        </p:nvSpPr>
        <p:spPr>
          <a:prstGeom prst="rect">
            <a:avLst/>
          </a:prstGeom>
          <a:noFill/>
          <a:ln w="0">
            <a:noFill/>
          </a:ln>
        </p:spPr>
        <p:txBody>
          <a:bodyPr vert="horz" lIns="89977" tIns="44988" rIns="89977" bIns="44988" rtlCol="0" anchor="t">
            <a:noAutofit/>
          </a:bodyPr>
          <a:lstStyle/>
          <a:p>
            <a:pPr marL="0" indent="0">
              <a:lnSpc>
                <a:spcPct val="100000"/>
              </a:lnSpc>
              <a:spcBef>
                <a:spcPts val="1001"/>
              </a:spcBef>
              <a:buClr>
                <a:srgbClr val="A53010"/>
              </a:buClr>
              <a:buNone/>
              <a:tabLst>
                <a:tab pos="0" algn="l"/>
              </a:tabLst>
            </a:pPr>
            <a:endParaRPr lang="da-DK" sz="1899" spc="-1" dirty="0">
              <a:solidFill>
                <a:srgbClr val="404040"/>
              </a:solidFill>
              <a:ea typeface="Microsoft YaHei"/>
            </a:endParaRPr>
          </a:p>
          <a:p>
            <a:pPr marL="0" indent="0">
              <a:lnSpc>
                <a:spcPct val="100000"/>
              </a:lnSpc>
              <a:spcBef>
                <a:spcPts val="1001"/>
              </a:spcBef>
              <a:buClr>
                <a:srgbClr val="A53010"/>
              </a:buClr>
              <a:buNone/>
              <a:tabLst>
                <a:tab pos="0" algn="l"/>
              </a:tabLst>
            </a:pPr>
            <a:r>
              <a:rPr lang="da-DK" sz="1899" u="sng" spc="-1" dirty="0">
                <a:solidFill>
                  <a:srgbClr val="404040"/>
                </a:solidFill>
                <a:ea typeface="Microsoft YaHei"/>
              </a:rPr>
              <a:t>Fysisk årsag:</a:t>
            </a:r>
          </a:p>
          <a:p>
            <a:pPr marL="0" indent="0">
              <a:lnSpc>
                <a:spcPct val="100000"/>
              </a:lnSpc>
              <a:spcBef>
                <a:spcPts val="1001"/>
              </a:spcBef>
              <a:buClr>
                <a:srgbClr val="A53010"/>
              </a:buClr>
              <a:buNone/>
              <a:tabLst>
                <a:tab pos="0" algn="l"/>
              </a:tabLst>
            </a:pP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ea typeface="Microsoft YaHei"/>
              </a:rPr>
              <a:t>Tørre slimhinder </a:t>
            </a:r>
            <a:endParaRPr lang="da-DK" sz="1899" spc="-1" dirty="0">
              <a:solidFill>
                <a:srgbClr val="000000"/>
              </a:solidFill>
            </a:endParaRPr>
          </a:p>
          <a:p>
            <a:pPr marL="342977" indent="-342977">
              <a:lnSpc>
                <a:spcPct val="100000"/>
              </a:lnSpc>
              <a:spcBef>
                <a:spcPts val="1001"/>
              </a:spcBef>
              <a:tabLst>
                <a:tab pos="0" algn="l"/>
              </a:tabLst>
            </a:pPr>
            <a:r>
              <a:rPr lang="da-DK" sz="1899" spc="-1" dirty="0" err="1">
                <a:solidFill>
                  <a:srgbClr val="404040"/>
                </a:solidFill>
                <a:ea typeface="Microsoft YaHei"/>
              </a:rPr>
              <a:t>Endometriose</a:t>
            </a:r>
            <a:r>
              <a:rPr lang="da-DK" sz="1899" spc="-1" dirty="0">
                <a:solidFill>
                  <a:srgbClr val="404040"/>
                </a:solidFill>
                <a:ea typeface="Microsoft YaHei"/>
              </a:rPr>
              <a:t> </a:t>
            </a:r>
            <a:r>
              <a:rPr lang="da-DK" sz="1899" b="1" spc="-1" dirty="0">
                <a:solidFill>
                  <a:srgbClr val="404040"/>
                </a:solidFill>
                <a:ea typeface="Microsoft YaHei"/>
              </a:rPr>
              <a:t>-</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ea typeface="Microsoft YaHei"/>
              </a:rPr>
              <a:t>Godartede muskelknuder</a:t>
            </a:r>
            <a:endParaRPr lang="da-DK" sz="1899" spc="-1" dirty="0">
              <a:solidFill>
                <a:srgbClr val="000000"/>
              </a:solidFill>
            </a:endParaRPr>
          </a:p>
          <a:p>
            <a:pPr marL="342977" indent="-342977">
              <a:lnSpc>
                <a:spcPct val="100000"/>
              </a:lnSpc>
              <a:spcBef>
                <a:spcPts val="1001"/>
              </a:spcBef>
              <a:tabLst>
                <a:tab pos="0" algn="l"/>
              </a:tabLst>
            </a:pPr>
            <a:r>
              <a:rPr lang="da-DK" sz="1899" spc="-1" dirty="0" err="1">
                <a:solidFill>
                  <a:srgbClr val="404040"/>
                </a:solidFill>
                <a:ea typeface="Microsoft YaHei"/>
              </a:rPr>
              <a:t>Vulvodyni</a:t>
            </a:r>
            <a:endParaRPr lang="da-DK" sz="1899" spc="-1" dirty="0">
              <a:solidFill>
                <a:srgbClr val="000000"/>
              </a:solidFill>
            </a:endParaRPr>
          </a:p>
          <a:p>
            <a:pPr marL="342977" indent="-342977">
              <a:lnSpc>
                <a:spcPct val="100000"/>
              </a:lnSpc>
              <a:spcBef>
                <a:spcPts val="1001"/>
              </a:spcBef>
              <a:tabLst>
                <a:tab pos="0" algn="l"/>
              </a:tabLst>
            </a:pPr>
            <a:r>
              <a:rPr lang="da-DK" sz="1899" spc="-1" dirty="0" err="1">
                <a:solidFill>
                  <a:srgbClr val="404040"/>
                </a:solidFill>
                <a:ea typeface="Microsoft YaHei"/>
              </a:rPr>
              <a:t>Vaginisme</a:t>
            </a:r>
            <a:endParaRPr lang="da-DK" sz="1899" spc="-1" dirty="0">
              <a:solidFill>
                <a:srgbClr val="000000"/>
              </a:solidFill>
            </a:endParaRPr>
          </a:p>
          <a:p>
            <a:pPr marL="342977" indent="-342977">
              <a:lnSpc>
                <a:spcPct val="100000"/>
              </a:lnSpc>
              <a:spcBef>
                <a:spcPts val="1001"/>
              </a:spcBef>
              <a:tabLst>
                <a:tab pos="0" algn="l"/>
              </a:tabLst>
            </a:pPr>
            <a:r>
              <a:rPr lang="da-DK" sz="1899" spc="-1" dirty="0" err="1">
                <a:solidFill>
                  <a:srgbClr val="404040"/>
                </a:solidFill>
                <a:ea typeface="Microsoft YaHei"/>
              </a:rPr>
              <a:t>LichenSclerosus</a:t>
            </a:r>
            <a:endParaRPr lang="da-DK" sz="1899" spc="-1" dirty="0">
              <a:solidFill>
                <a:srgbClr val="000000"/>
              </a:solidFill>
            </a:endParaRPr>
          </a:p>
          <a:p>
            <a:pPr marL="509435" indent="-285664">
              <a:lnSpc>
                <a:spcPct val="100000"/>
              </a:lnSpc>
              <a:spcBef>
                <a:spcPts val="1001"/>
              </a:spcBef>
              <a:tabLst>
                <a:tab pos="0" algn="l"/>
              </a:tabLst>
            </a:pPr>
            <a:endParaRPr lang="da-DK" sz="1899" spc="-1" dirty="0">
              <a:solidFill>
                <a:srgbClr val="000000"/>
              </a:solidFill>
            </a:endParaRPr>
          </a:p>
        </p:txBody>
      </p:sp>
    </p:spTree>
    <p:extLst>
      <p:ext uri="{BB962C8B-B14F-4D97-AF65-F5344CB8AC3E}">
        <p14:creationId xmlns:p14="http://schemas.microsoft.com/office/powerpoint/2010/main" val="77250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PlaceHolder 1"/>
          <p:cNvSpPr>
            <a:spLocks noGrp="1"/>
          </p:cNvSpPr>
          <p:nvPr>
            <p:ph type="title"/>
          </p:nvPr>
        </p:nvSpPr>
        <p:spPr>
          <a:prstGeom prst="rect">
            <a:avLst/>
          </a:prstGeom>
          <a:noFill/>
          <a:ln w="0">
            <a:noFill/>
          </a:ln>
        </p:spPr>
        <p:txBody>
          <a:bodyPr vert="horz" lIns="89977" tIns="44988" rIns="89977" bIns="44988" rtlCol="0" anchor="t">
            <a:noAutofit/>
          </a:bodyPr>
          <a:lstStyle/>
          <a:p>
            <a:pPr>
              <a:lnSpc>
                <a:spcPct val="100000"/>
              </a:lnSpc>
              <a:tabLst>
                <a:tab pos="0" algn="l"/>
              </a:tabLst>
            </a:pPr>
            <a:r>
              <a:rPr lang="da-DK" spc="-1" dirty="0">
                <a:solidFill>
                  <a:srgbClr val="262626"/>
                </a:solidFill>
                <a:latin typeface="+mn-lt"/>
              </a:rPr>
              <a:t>Råd til kvinder</a:t>
            </a:r>
            <a:endParaRPr lang="da-DK" spc="-1" dirty="0">
              <a:solidFill>
                <a:srgbClr val="000000"/>
              </a:solidFill>
              <a:latin typeface="+mn-lt"/>
            </a:endParaRPr>
          </a:p>
        </p:txBody>
      </p:sp>
      <p:sp>
        <p:nvSpPr>
          <p:cNvPr id="265" name="PlaceHolder 2"/>
          <p:cNvSpPr>
            <a:spLocks noGrp="1"/>
          </p:cNvSpPr>
          <p:nvPr>
            <p:ph idx="1"/>
          </p:nvPr>
        </p:nvSpPr>
        <p:spPr>
          <a:prstGeom prst="rect">
            <a:avLst/>
          </a:prstGeom>
          <a:noFill/>
          <a:ln w="0">
            <a:noFill/>
          </a:ln>
        </p:spPr>
        <p:txBody>
          <a:bodyPr vert="horz" lIns="89977" tIns="44988" rIns="89977" bIns="44988" rtlCol="0" anchor="t">
            <a:normAutofit fontScale="80000" lnSpcReduction="20000"/>
          </a:bodyPr>
          <a:lstStyle/>
          <a:p>
            <a:pPr marL="342797" indent="-342797">
              <a:lnSpc>
                <a:spcPct val="100000"/>
              </a:lnSpc>
              <a:spcBef>
                <a:spcPts val="1001"/>
              </a:spcBef>
            </a:pPr>
            <a:r>
              <a:rPr lang="da-DK" spc="-1" dirty="0">
                <a:solidFill>
                  <a:schemeClr val="tx2"/>
                </a:solidFill>
              </a:rPr>
              <a:t>Genopdag </a:t>
            </a:r>
            <a:r>
              <a:rPr lang="da-DK" spc="-1" dirty="0" err="1">
                <a:solidFill>
                  <a:schemeClr val="tx2"/>
                </a:solidFill>
              </a:rPr>
              <a:t>seksualiten</a:t>
            </a:r>
            <a:endParaRPr lang="da-DK" spc="-1" dirty="0">
              <a:solidFill>
                <a:schemeClr val="tx2"/>
              </a:solidFill>
            </a:endParaRPr>
          </a:p>
          <a:p>
            <a:pPr marL="342797" indent="-342797">
              <a:lnSpc>
                <a:spcPct val="100000"/>
              </a:lnSpc>
              <a:spcBef>
                <a:spcPts val="1001"/>
              </a:spcBef>
            </a:pPr>
            <a:r>
              <a:rPr lang="da-DK" spc="-1" dirty="0" err="1">
                <a:solidFill>
                  <a:schemeClr val="tx2"/>
                </a:solidFill>
              </a:rPr>
              <a:t>Autosensualitetestræning</a:t>
            </a:r>
            <a:r>
              <a:rPr lang="da-DK" spc="-1" dirty="0">
                <a:solidFill>
                  <a:schemeClr val="tx2"/>
                </a:solidFill>
              </a:rPr>
              <a:t> og bækkenbundstræning, kan være en hjælp</a:t>
            </a:r>
          </a:p>
          <a:p>
            <a:pPr marL="342797" indent="-342797">
              <a:lnSpc>
                <a:spcPct val="100000"/>
              </a:lnSpc>
              <a:spcBef>
                <a:spcPts val="1001"/>
              </a:spcBef>
            </a:pPr>
            <a:r>
              <a:rPr lang="da-DK" dirty="0">
                <a:solidFill>
                  <a:schemeClr val="tx2"/>
                </a:solidFill>
                <a:ea typeface="Calibri Light" panose="020F0302020204030204" pitchFamily="34" charset="0"/>
                <a:cs typeface="Calibri Light" panose="020F0302020204030204" pitchFamily="34" charset="0"/>
              </a:rPr>
              <a:t>Senfølger i form af urin og </a:t>
            </a:r>
            <a:r>
              <a:rPr lang="da-DK" dirty="0" err="1">
                <a:solidFill>
                  <a:schemeClr val="tx2"/>
                </a:solidFill>
                <a:ea typeface="Calibri Light" panose="020F0302020204030204" pitchFamily="34" charset="0"/>
                <a:cs typeface="Calibri Light" panose="020F0302020204030204" pitchFamily="34" charset="0"/>
              </a:rPr>
              <a:t>afføringsincontinen</a:t>
            </a:r>
            <a:r>
              <a:rPr lang="da-DK" dirty="0">
                <a:solidFill>
                  <a:schemeClr val="tx2"/>
                </a:solidFill>
                <a:ea typeface="Calibri Light" panose="020F0302020204030204" pitchFamily="34" charset="0"/>
                <a:cs typeface="Calibri Light" panose="020F0302020204030204" pitchFamily="34" charset="0"/>
              </a:rPr>
              <a:t>, kan for nogle forstyrre det romantiske i relationen og kan derfor kræve professionel hjælp at opleve kontrol med. Spørg altid din læge eller sygeplejerske til råds</a:t>
            </a:r>
            <a:endParaRPr lang="da-DK" spc="-1" dirty="0">
              <a:solidFill>
                <a:schemeClr val="tx2"/>
              </a:solidFill>
            </a:endParaRPr>
          </a:p>
          <a:p>
            <a:pPr marL="342797" indent="-342797">
              <a:lnSpc>
                <a:spcPct val="100000"/>
              </a:lnSpc>
              <a:spcBef>
                <a:spcPts val="1001"/>
              </a:spcBef>
            </a:pPr>
            <a:r>
              <a:rPr lang="da-DK" spc="-1" dirty="0">
                <a:solidFill>
                  <a:schemeClr val="tx2"/>
                </a:solidFill>
              </a:rPr>
              <a:t>Intimitet og nærhed </a:t>
            </a:r>
          </a:p>
          <a:p>
            <a:pPr marL="342797" indent="-342797">
              <a:lnSpc>
                <a:spcPct val="100000"/>
              </a:lnSpc>
              <a:spcBef>
                <a:spcPts val="1001"/>
              </a:spcBef>
            </a:pPr>
            <a:r>
              <a:rPr lang="da-DK" spc="-1" dirty="0">
                <a:solidFill>
                  <a:schemeClr val="tx2"/>
                </a:solidFill>
              </a:rPr>
              <a:t>Ved tørhed/tørre slimhinder: Lokal hormonbehandling fx </a:t>
            </a:r>
            <a:r>
              <a:rPr lang="da-DK" spc="-1" dirty="0" err="1">
                <a:solidFill>
                  <a:schemeClr val="tx2"/>
                </a:solidFill>
              </a:rPr>
              <a:t>ovestin</a:t>
            </a:r>
            <a:r>
              <a:rPr lang="da-DK" spc="-1" dirty="0">
                <a:solidFill>
                  <a:schemeClr val="tx2"/>
                </a:solidFill>
              </a:rPr>
              <a:t>, </a:t>
            </a:r>
            <a:r>
              <a:rPr lang="da-DK" spc="-1" dirty="0" err="1">
                <a:solidFill>
                  <a:schemeClr val="tx2"/>
                </a:solidFill>
              </a:rPr>
              <a:t>vagifem</a:t>
            </a:r>
            <a:endParaRPr lang="da-DK" spc="-1" dirty="0">
              <a:solidFill>
                <a:schemeClr val="tx2"/>
              </a:solidFill>
            </a:endParaRPr>
          </a:p>
          <a:p>
            <a:pPr marL="342797" indent="-342797">
              <a:lnSpc>
                <a:spcPct val="100000"/>
              </a:lnSpc>
              <a:spcBef>
                <a:spcPts val="1001"/>
              </a:spcBef>
            </a:pPr>
            <a:r>
              <a:rPr lang="da-DK" spc="-1" dirty="0">
                <a:solidFill>
                  <a:schemeClr val="tx2"/>
                </a:solidFill>
              </a:rPr>
              <a:t>Lokal behandling uden hormoner fx </a:t>
            </a:r>
            <a:r>
              <a:rPr lang="da-DK" spc="-1" dirty="0" err="1">
                <a:solidFill>
                  <a:schemeClr val="tx2"/>
                </a:solidFill>
              </a:rPr>
              <a:t>replens</a:t>
            </a:r>
            <a:endParaRPr lang="da-DK" spc="-1" dirty="0">
              <a:solidFill>
                <a:schemeClr val="tx2"/>
              </a:solidFill>
            </a:endParaRPr>
          </a:p>
          <a:p>
            <a:pPr marL="342797" indent="-342797">
              <a:lnSpc>
                <a:spcPct val="100000"/>
              </a:lnSpc>
              <a:spcBef>
                <a:spcPts val="1001"/>
              </a:spcBef>
            </a:pPr>
            <a:r>
              <a:rPr lang="da-DK" spc="-1" dirty="0" err="1">
                <a:solidFill>
                  <a:schemeClr val="tx2"/>
                </a:solidFill>
              </a:rPr>
              <a:t>Silicone</a:t>
            </a:r>
            <a:r>
              <a:rPr lang="da-DK" spc="-1" dirty="0">
                <a:solidFill>
                  <a:schemeClr val="tx2"/>
                </a:solidFill>
              </a:rPr>
              <a:t> baseret glidecreme (vandbaseret tørrer hurtigt)  </a:t>
            </a:r>
            <a:r>
              <a:rPr lang="da-DK" spc="-1" dirty="0" err="1">
                <a:solidFill>
                  <a:schemeClr val="tx2"/>
                </a:solidFill>
              </a:rPr>
              <a:t>Rapadina</a:t>
            </a:r>
            <a:endParaRPr lang="da-DK" spc="-1" dirty="0">
              <a:solidFill>
                <a:schemeClr val="tx2"/>
              </a:solidFill>
            </a:endParaRPr>
          </a:p>
          <a:p>
            <a:pPr marL="342797" indent="-342797">
              <a:lnSpc>
                <a:spcPct val="100000"/>
              </a:lnSpc>
              <a:spcBef>
                <a:spcPts val="1001"/>
              </a:spcBef>
            </a:pPr>
            <a:r>
              <a:rPr lang="da-DK" spc="-1" dirty="0">
                <a:solidFill>
                  <a:schemeClr val="tx2"/>
                </a:solidFill>
              </a:rPr>
              <a:t>Olier fx mandelolie</a:t>
            </a:r>
          </a:p>
          <a:p>
            <a:pPr marL="342797" indent="-342797">
              <a:lnSpc>
                <a:spcPct val="100000"/>
              </a:lnSpc>
              <a:spcBef>
                <a:spcPts val="1001"/>
              </a:spcBef>
            </a:pPr>
            <a:r>
              <a:rPr lang="da-DK" spc="-1" dirty="0">
                <a:solidFill>
                  <a:schemeClr val="tx2"/>
                </a:solidFill>
              </a:rPr>
              <a:t>Regelmæssig samleje/vibrator bidrager til at stimulere kirtlerne</a:t>
            </a:r>
          </a:p>
          <a:p>
            <a:pPr marL="342797" indent="-342797">
              <a:lnSpc>
                <a:spcPct val="100000"/>
              </a:lnSpc>
              <a:spcBef>
                <a:spcPts val="1001"/>
              </a:spcBef>
              <a:tabLst>
                <a:tab pos="0" algn="l"/>
              </a:tabLst>
            </a:pPr>
            <a:r>
              <a:rPr lang="da-DK" spc="-1" dirty="0">
                <a:solidFill>
                  <a:schemeClr val="tx2"/>
                </a:solidFill>
              </a:rPr>
              <a:t>Motion, afspænding-og vejrtrækningsøvelser, udstrækningsøvelser for bækken/hofter</a:t>
            </a:r>
          </a:p>
          <a:p>
            <a:pPr indent="0">
              <a:lnSpc>
                <a:spcPct val="100000"/>
              </a:lnSpc>
              <a:spcBef>
                <a:spcPts val="1001"/>
              </a:spcBef>
              <a:buNone/>
              <a:tabLst>
                <a:tab pos="0" algn="l"/>
              </a:tabLst>
            </a:pPr>
            <a:endParaRPr lang="da-DK" sz="1799" spc="-1" dirty="0">
              <a:solidFill>
                <a:srgbClr val="000000"/>
              </a:solidFill>
            </a:endParaRPr>
          </a:p>
        </p:txBody>
      </p:sp>
    </p:spTree>
    <p:extLst>
      <p:ext uri="{BB962C8B-B14F-4D97-AF65-F5344CB8AC3E}">
        <p14:creationId xmlns:p14="http://schemas.microsoft.com/office/powerpoint/2010/main" val="312868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Råd til mænd</a:t>
            </a:r>
          </a:p>
        </p:txBody>
      </p:sp>
      <p:sp>
        <p:nvSpPr>
          <p:cNvPr id="3" name="Pladsholder til indhold 2"/>
          <p:cNvSpPr>
            <a:spLocks noGrp="1"/>
          </p:cNvSpPr>
          <p:nvPr>
            <p:ph idx="1"/>
          </p:nvPr>
        </p:nvSpPr>
        <p:spPr/>
        <p:txBody>
          <a:bodyPr/>
          <a:lstStyle/>
          <a:p>
            <a:endParaRPr lang="da-DK" dirty="0"/>
          </a:p>
          <a:p>
            <a:r>
              <a:rPr lang="da-DK" dirty="0"/>
              <a:t>Genopdag </a:t>
            </a:r>
            <a:r>
              <a:rPr lang="da-DK" dirty="0" err="1"/>
              <a:t>seksualiten</a:t>
            </a:r>
            <a:endParaRPr lang="da-DK" dirty="0"/>
          </a:p>
          <a:p>
            <a:r>
              <a:rPr lang="da-DK" dirty="0" err="1"/>
              <a:t>Autosensualitetestræning</a:t>
            </a:r>
            <a:r>
              <a:rPr lang="da-DK" dirty="0"/>
              <a:t> og bækkenbundstræning, kan være en hjælp</a:t>
            </a:r>
          </a:p>
          <a:p>
            <a:r>
              <a:rPr lang="da-DK" dirty="0"/>
              <a:t>Senfølger i form af urin og </a:t>
            </a:r>
            <a:r>
              <a:rPr lang="da-DK" dirty="0" err="1"/>
              <a:t>afføringsincontinen</a:t>
            </a:r>
            <a:r>
              <a:rPr lang="da-DK" dirty="0"/>
              <a:t>, kan for nogle forstyrre det romantiske i relationen og kan derfor kræve professionel hjælp at opleve kontrol med. Spørg altid din læge eller sygeplejerske til råds</a:t>
            </a:r>
          </a:p>
          <a:p>
            <a:r>
              <a:rPr lang="da-DK" dirty="0"/>
              <a:t>Intimitet og nærhed </a:t>
            </a:r>
          </a:p>
          <a:p>
            <a:endParaRPr lang="da-DK" dirty="0"/>
          </a:p>
          <a:p>
            <a:endParaRPr lang="da-DK" dirty="0"/>
          </a:p>
        </p:txBody>
      </p:sp>
    </p:spTree>
    <p:extLst>
      <p:ext uri="{BB962C8B-B14F-4D97-AF65-F5344CB8AC3E}">
        <p14:creationId xmlns:p14="http://schemas.microsoft.com/office/powerpoint/2010/main" val="343124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p:cNvSpPr>
          <p:nvPr>
            <p:ph type="title"/>
          </p:nvPr>
        </p:nvSpPr>
        <p:spPr>
          <a:prstGeom prst="rect">
            <a:avLst/>
          </a:prstGeom>
          <a:noFill/>
          <a:ln w="0">
            <a:noFill/>
          </a:ln>
        </p:spPr>
        <p:txBody>
          <a:bodyPr vert="horz" lIns="89977" tIns="44988" rIns="89977" bIns="44988" rtlCol="0" anchor="t">
            <a:noAutofit/>
          </a:bodyPr>
          <a:lstStyle/>
          <a:p>
            <a:pPr>
              <a:lnSpc>
                <a:spcPct val="100000"/>
              </a:lnSpc>
              <a:tabLst>
                <a:tab pos="0" algn="l"/>
              </a:tabLst>
            </a:pPr>
            <a:r>
              <a:rPr lang="da-DK" spc="-1" dirty="0">
                <a:solidFill>
                  <a:srgbClr val="262626"/>
                </a:solidFill>
              </a:rPr>
              <a:t>Hvor kan du få hjælp</a:t>
            </a:r>
            <a:endParaRPr lang="da-DK" spc="-1" dirty="0">
              <a:solidFill>
                <a:srgbClr val="000000"/>
              </a:solidFill>
            </a:endParaRPr>
          </a:p>
        </p:txBody>
      </p:sp>
      <p:sp>
        <p:nvSpPr>
          <p:cNvPr id="267" name="PlaceHolder 2"/>
          <p:cNvSpPr>
            <a:spLocks noGrp="1"/>
          </p:cNvSpPr>
          <p:nvPr>
            <p:ph idx="1"/>
          </p:nvPr>
        </p:nvSpPr>
        <p:spPr>
          <a:xfrm>
            <a:off x="1294001" y="1694105"/>
            <a:ext cx="9601200" cy="4494629"/>
          </a:xfrm>
          <a:prstGeom prst="rect">
            <a:avLst/>
          </a:prstGeom>
          <a:noFill/>
          <a:ln w="0">
            <a:noFill/>
          </a:ln>
        </p:spPr>
        <p:txBody>
          <a:bodyPr vert="horz" lIns="89977" tIns="44988" rIns="89977" bIns="44988" rtlCol="0" anchor="t">
            <a:noAutofit/>
          </a:bodyPr>
          <a:lstStyle/>
          <a:p>
            <a:pPr indent="0">
              <a:lnSpc>
                <a:spcPct val="100000"/>
              </a:lnSpc>
              <a:spcBef>
                <a:spcPts val="1001"/>
              </a:spcBef>
              <a:buNone/>
              <a:tabLst>
                <a:tab pos="0" algn="l"/>
              </a:tabLst>
            </a:pPr>
            <a:endParaRPr lang="da-DK" sz="1799" spc="-1" dirty="0">
              <a:solidFill>
                <a:srgbClr val="000000"/>
              </a:solidFill>
              <a:latin typeface="Arial"/>
            </a:endParaRPr>
          </a:p>
          <a:p>
            <a:pPr marL="342977" indent="-342977">
              <a:lnSpc>
                <a:spcPct val="100000"/>
              </a:lnSpc>
              <a:spcBef>
                <a:spcPts val="1001"/>
              </a:spcBef>
              <a:tabLst>
                <a:tab pos="0" algn="l"/>
              </a:tabLst>
            </a:pPr>
            <a:r>
              <a:rPr lang="da-DK" sz="1899" spc="-1" dirty="0">
                <a:solidFill>
                  <a:srgbClr val="404040"/>
                </a:solidFill>
              </a:rPr>
              <a:t>Egen læge</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Sexologisk klinik på sygehus</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Regional senfølger klinik</a:t>
            </a:r>
          </a:p>
          <a:p>
            <a:pPr marL="342977" indent="-342977">
              <a:lnSpc>
                <a:spcPct val="100000"/>
              </a:lnSpc>
              <a:spcBef>
                <a:spcPts val="1001"/>
              </a:spcBef>
              <a:tabLst>
                <a:tab pos="0" algn="l"/>
              </a:tabLst>
            </a:pPr>
            <a:r>
              <a:rPr lang="da-DK" sz="1899" spc="-1" dirty="0" err="1">
                <a:solidFill>
                  <a:srgbClr val="404040"/>
                </a:solidFill>
              </a:rPr>
              <a:t>Chek</a:t>
            </a:r>
            <a:r>
              <a:rPr lang="da-DK" sz="1899" spc="-1" dirty="0">
                <a:solidFill>
                  <a:srgbClr val="404040"/>
                </a:solidFill>
              </a:rPr>
              <a:t> sundhed.dk for tilbud</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Vigtigt at tale med en sexolog/sexologisk rådgiver, der har en viden om senfølger</a:t>
            </a:r>
            <a:endParaRPr lang="da-DK" sz="1899" spc="-1" dirty="0">
              <a:solidFill>
                <a:srgbClr val="000000"/>
              </a:solidFill>
            </a:endParaRPr>
          </a:p>
          <a:p>
            <a:pPr marL="342977" indent="-342977">
              <a:lnSpc>
                <a:spcPct val="100000"/>
              </a:lnSpc>
              <a:spcBef>
                <a:spcPts val="1001"/>
              </a:spcBef>
              <a:tabLst>
                <a:tab pos="0" algn="l"/>
              </a:tabLst>
            </a:pPr>
            <a:r>
              <a:rPr lang="da-DK" sz="1899" spc="-1" dirty="0" err="1">
                <a:solidFill>
                  <a:srgbClr val="404040"/>
                </a:solidFill>
              </a:rPr>
              <a:t>Probs</a:t>
            </a:r>
            <a:r>
              <a:rPr lang="da-DK" sz="1899" spc="-1" dirty="0">
                <a:solidFill>
                  <a:srgbClr val="404040"/>
                </a:solidFill>
              </a:rPr>
              <a:t> and </a:t>
            </a:r>
            <a:r>
              <a:rPr lang="da-DK" sz="1899" spc="-1" dirty="0" err="1">
                <a:solidFill>
                  <a:srgbClr val="404040"/>
                </a:solidFill>
              </a:rPr>
              <a:t>pearls</a:t>
            </a:r>
            <a:r>
              <a:rPr lang="da-DK" sz="1899" spc="-1" dirty="0">
                <a:solidFill>
                  <a:srgbClr val="404040"/>
                </a:solidFill>
              </a:rPr>
              <a:t>: Propsandpearls.com ( kun for kvinder)</a:t>
            </a:r>
            <a:endParaRPr lang="da-DK" sz="1899" spc="-1" dirty="0">
              <a:solidFill>
                <a:srgbClr val="000000"/>
              </a:solidFill>
            </a:endParaRPr>
          </a:p>
          <a:p>
            <a:pPr marL="342977" indent="-342977">
              <a:lnSpc>
                <a:spcPct val="100000"/>
              </a:lnSpc>
              <a:spcBef>
                <a:spcPts val="1001"/>
              </a:spcBef>
              <a:tabLst>
                <a:tab pos="0" algn="l"/>
              </a:tabLst>
            </a:pPr>
            <a:r>
              <a:rPr lang="da-DK" sz="1899" spc="-1" dirty="0">
                <a:solidFill>
                  <a:srgbClr val="404040"/>
                </a:solidFill>
              </a:rPr>
              <a:t>Podcast: Når kræft rammer seksualiteten</a:t>
            </a:r>
            <a:endParaRPr lang="da-DK" sz="1899" spc="-1" dirty="0">
              <a:solidFill>
                <a:srgbClr val="000000"/>
              </a:solidFill>
            </a:endParaRPr>
          </a:p>
          <a:p>
            <a:pPr marL="509435" indent="-285664">
              <a:lnSpc>
                <a:spcPct val="100000"/>
              </a:lnSpc>
              <a:spcBef>
                <a:spcPts val="1001"/>
              </a:spcBef>
              <a:tabLst>
                <a:tab pos="0" algn="l"/>
              </a:tabLst>
            </a:pPr>
            <a:endParaRPr lang="da-DK" sz="1899" spc="-1" dirty="0">
              <a:solidFill>
                <a:srgbClr val="000000"/>
              </a:solidFill>
            </a:endParaRPr>
          </a:p>
          <a:p>
            <a:pPr indent="0">
              <a:lnSpc>
                <a:spcPct val="100000"/>
              </a:lnSpc>
              <a:spcBef>
                <a:spcPts val="1001"/>
              </a:spcBef>
              <a:buNone/>
              <a:tabLst>
                <a:tab pos="0" algn="l"/>
              </a:tabLst>
            </a:pPr>
            <a:endParaRPr lang="da-DK" sz="1799" spc="-1" dirty="0">
              <a:solidFill>
                <a:srgbClr val="000000"/>
              </a:solidFill>
              <a:latin typeface="Arial"/>
            </a:endParaRPr>
          </a:p>
          <a:p>
            <a:pPr indent="0">
              <a:lnSpc>
                <a:spcPct val="100000"/>
              </a:lnSpc>
              <a:spcBef>
                <a:spcPts val="1001"/>
              </a:spcBef>
              <a:buNone/>
              <a:tabLst>
                <a:tab pos="0" algn="l"/>
              </a:tabLst>
            </a:pPr>
            <a:endParaRPr lang="da-DK" sz="1799" spc="-1" dirty="0">
              <a:solidFill>
                <a:srgbClr val="000000"/>
              </a:solidFill>
              <a:latin typeface="Arial"/>
            </a:endParaRPr>
          </a:p>
        </p:txBody>
      </p:sp>
    </p:spTree>
    <p:extLst>
      <p:ext uri="{BB962C8B-B14F-4D97-AF65-F5344CB8AC3E}">
        <p14:creationId xmlns:p14="http://schemas.microsoft.com/office/powerpoint/2010/main" val="347350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25A56-5198-BA92-27F2-9049FAB4AA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218C8B-95B5-8868-4B49-B7CD373EB30A}"/>
              </a:ext>
            </a:extLst>
          </p:cNvPr>
          <p:cNvSpPr>
            <a:spLocks noGrp="1"/>
          </p:cNvSpPr>
          <p:nvPr>
            <p:ph type="title"/>
          </p:nvPr>
        </p:nvSpPr>
        <p:spPr>
          <a:xfrm>
            <a:off x="1293813" y="381000"/>
            <a:ext cx="9601200" cy="779242"/>
          </a:xfrm>
        </p:spPr>
        <p:txBody>
          <a:bodyPr>
            <a:normAutofit/>
          </a:bodyPr>
          <a:lstStyle/>
          <a:p>
            <a:r>
              <a:rPr lang="da-DK" sz="3600" b="0"/>
              <a:t>Hvor kan man få hjælp?</a:t>
            </a:r>
          </a:p>
        </p:txBody>
      </p:sp>
      <p:sp>
        <p:nvSpPr>
          <p:cNvPr id="3" name="Pladsholder til indhold 2">
            <a:extLst>
              <a:ext uri="{FF2B5EF4-FFF2-40B4-BE49-F238E27FC236}">
                <a16:creationId xmlns:a16="http://schemas.microsoft.com/office/drawing/2014/main" id="{CA6B2B6B-6D7B-1D84-F927-D2FA4A91549D}"/>
              </a:ext>
            </a:extLst>
          </p:cNvPr>
          <p:cNvSpPr>
            <a:spLocks noGrp="1"/>
          </p:cNvSpPr>
          <p:nvPr>
            <p:ph idx="1"/>
          </p:nvPr>
        </p:nvSpPr>
        <p:spPr>
          <a:xfrm>
            <a:off x="1293813" y="1340768"/>
            <a:ext cx="9409111" cy="4831432"/>
          </a:xfrm>
        </p:spPr>
        <p:txBody>
          <a:bodyPr>
            <a:normAutofit fontScale="40000" lnSpcReduction="20000"/>
          </a:bodyPr>
          <a:lstStyle/>
          <a:p>
            <a:pPr>
              <a:lnSpc>
                <a:spcPct val="120000"/>
              </a:lnSpc>
              <a:spcBef>
                <a:spcPts val="600"/>
              </a:spcBef>
            </a:pPr>
            <a:r>
              <a:rPr lang="da-DK" sz="2100" dirty="0">
                <a:latin typeface="+mn-lt"/>
              </a:rPr>
              <a:t>Egen læge (husk senfølger skal dokumenteres i journal)</a:t>
            </a:r>
          </a:p>
          <a:p>
            <a:pPr>
              <a:lnSpc>
                <a:spcPct val="120000"/>
              </a:lnSpc>
              <a:spcBef>
                <a:spcPts val="600"/>
              </a:spcBef>
            </a:pPr>
            <a:r>
              <a:rPr lang="da-DK" sz="2100" dirty="0">
                <a:latin typeface="+mn-lt"/>
              </a:rPr>
              <a:t>De regionale senfølgecentre (henvises fra sygehus eller egen læge)</a:t>
            </a:r>
          </a:p>
          <a:p>
            <a:pPr>
              <a:lnSpc>
                <a:spcPct val="120000"/>
              </a:lnSpc>
              <a:spcBef>
                <a:spcPts val="600"/>
              </a:spcBef>
            </a:pPr>
            <a:r>
              <a:rPr lang="da-DK" sz="2100" dirty="0">
                <a:latin typeface="+mn-lt"/>
              </a:rPr>
              <a:t>Tilskud til psykolog (du kan få tilskud via henvisning fra lægen)</a:t>
            </a:r>
          </a:p>
          <a:p>
            <a:pPr>
              <a:lnSpc>
                <a:spcPct val="120000"/>
              </a:lnSpc>
              <a:spcBef>
                <a:spcPts val="600"/>
              </a:spcBef>
            </a:pPr>
            <a:r>
              <a:rPr lang="da-DK" sz="2100" dirty="0">
                <a:latin typeface="+mn-lt"/>
              </a:rPr>
              <a:t>Kræftens Bekæmpelses rådgivning</a:t>
            </a:r>
          </a:p>
          <a:p>
            <a:pPr>
              <a:lnSpc>
                <a:spcPct val="120000"/>
              </a:lnSpc>
              <a:spcBef>
                <a:spcPts val="600"/>
              </a:spcBef>
            </a:pPr>
            <a:r>
              <a:rPr lang="da-DK" sz="2100" dirty="0">
                <a:latin typeface="+mn-lt"/>
              </a:rPr>
              <a:t>Kræftens Bekæmpelse har online grupper om frygt for tilbagefald (</a:t>
            </a:r>
            <a:r>
              <a:rPr lang="da-DK" sz="2100" dirty="0" err="1">
                <a:latin typeface="+mn-lt"/>
              </a:rPr>
              <a:t>ConquerFear-teknikkerner</a:t>
            </a:r>
            <a:r>
              <a:rPr lang="da-DK" sz="2100" dirty="0">
                <a:latin typeface="+mn-lt"/>
              </a:rPr>
              <a:t>), udbydes i nogle af Kræftens Bekæmpelses centre(Herlev, Aabenraa, København, Næstved, Odense og Vejle)</a:t>
            </a:r>
          </a:p>
          <a:p>
            <a:pPr>
              <a:lnSpc>
                <a:spcPct val="120000"/>
              </a:lnSpc>
              <a:spcBef>
                <a:spcPts val="600"/>
              </a:spcBef>
            </a:pPr>
            <a:r>
              <a:rPr lang="da-DK" sz="2100" dirty="0">
                <a:latin typeface="+mn-lt"/>
              </a:rPr>
              <a:t>Senfølgeforeningen (se film, foredrag, rådgivning)</a:t>
            </a:r>
          </a:p>
          <a:p>
            <a:pPr>
              <a:lnSpc>
                <a:spcPct val="120000"/>
              </a:lnSpc>
              <a:spcBef>
                <a:spcPts val="600"/>
              </a:spcBef>
            </a:pPr>
            <a:r>
              <a:rPr lang="da-DK" sz="2100" dirty="0">
                <a:latin typeface="+mn-lt"/>
              </a:rPr>
              <a:t>Senfølgeforeningens netværksgrupper</a:t>
            </a:r>
          </a:p>
          <a:p>
            <a:pPr>
              <a:lnSpc>
                <a:spcPct val="120000"/>
              </a:lnSpc>
              <a:spcBef>
                <a:spcPts val="600"/>
              </a:spcBef>
            </a:pPr>
            <a:r>
              <a:rPr lang="da-DK" sz="2100" dirty="0">
                <a:latin typeface="+mn-lt"/>
              </a:rPr>
              <a:t>Kontakt din kommune om muligheder for hjælp</a:t>
            </a:r>
          </a:p>
          <a:p>
            <a:pPr>
              <a:lnSpc>
                <a:spcPct val="120000"/>
              </a:lnSpc>
              <a:spcBef>
                <a:spcPts val="600"/>
              </a:spcBef>
            </a:pPr>
            <a:r>
              <a:rPr lang="da-DK" sz="2100" dirty="0">
                <a:latin typeface="+mn-lt"/>
              </a:rPr>
              <a:t>Mere vidne på cancer.dk/ senfølger</a:t>
            </a:r>
          </a:p>
          <a:p>
            <a:pPr>
              <a:lnSpc>
                <a:spcPct val="110000"/>
              </a:lnSpc>
              <a:spcBef>
                <a:spcPts val="600"/>
              </a:spcBef>
            </a:pPr>
            <a:r>
              <a:rPr lang="da-DK" dirty="0"/>
              <a:t>App: ”Mit liv min sundhed”</a:t>
            </a:r>
          </a:p>
          <a:p>
            <a:pPr>
              <a:lnSpc>
                <a:spcPct val="110000"/>
              </a:lnSpc>
              <a:spcBef>
                <a:spcPts val="600"/>
              </a:spcBef>
            </a:pPr>
            <a:endParaRPr lang="da-DK" dirty="0"/>
          </a:p>
          <a:p>
            <a:pPr marL="0" indent="0">
              <a:buNone/>
            </a:pPr>
            <a:r>
              <a:rPr lang="da-DK" dirty="0"/>
              <a:t>REHPA, Videncenter for Rehabilitering og Palliation. (2026, marts). Sygdoms- og livsmestring for udvalgte generelle senfølger. rehpa.dk.</a:t>
            </a:r>
            <a:br>
              <a:rPr lang="da-DK" sz="1800" dirty="0"/>
            </a:br>
            <a:r>
              <a:rPr lang="da-DK" dirty="0">
                <a:hlinkClick r:id="rId3"/>
              </a:rPr>
              <a:t>https://www.rehpa.dk/materialer/sygdoms-og-livsmestring-for-udvalgte-generelle-senfolger/</a:t>
            </a:r>
            <a:endParaRPr lang="da-DK" dirty="0"/>
          </a:p>
          <a:p>
            <a:pPr marL="0" indent="0">
              <a:buNone/>
            </a:pPr>
            <a:r>
              <a:rPr lang="da-DK" sz="2800" dirty="0">
                <a:hlinkClick r:id="rId4"/>
              </a:rPr>
              <a:t>https://www.sundhed.dk/borger/sygdom-og-behandling/om-sundhedsvaesenet/anbefalede-sundhedsapps/mit-liv---min</a:t>
            </a:r>
            <a:endParaRPr lang="da-DK" sz="2800" dirty="0"/>
          </a:p>
          <a:p>
            <a:pPr marL="0" indent="0">
              <a:buNone/>
            </a:pPr>
            <a:endParaRPr lang="da-DK" sz="2800" dirty="0">
              <a:latin typeface="Euphemia" panose="020B0503040102020104" pitchFamily="34" charset="0"/>
            </a:endParaRPr>
          </a:p>
          <a:p>
            <a:pPr>
              <a:lnSpc>
                <a:spcPct val="120000"/>
              </a:lnSpc>
              <a:spcBef>
                <a:spcPts val="600"/>
              </a:spcBef>
            </a:pPr>
            <a:endParaRPr lang="da-DK" sz="2100" dirty="0">
              <a:latin typeface="+mn-lt"/>
            </a:endParaRPr>
          </a:p>
          <a:p>
            <a:pPr marL="0" indent="0">
              <a:buNone/>
            </a:pPr>
            <a:endParaRPr lang="da-DK" sz="1700" dirty="0">
              <a:latin typeface="+mn-lt"/>
            </a:endParaRPr>
          </a:p>
          <a:p>
            <a:pPr marL="0" indent="0">
              <a:buNone/>
            </a:pPr>
            <a:r>
              <a:rPr lang="da-DK" sz="1700" dirty="0">
                <a:latin typeface="+mn-lt"/>
              </a:rPr>
              <a:t>Kilde: </a:t>
            </a:r>
            <a:br>
              <a:rPr lang="da-DK" sz="1700" dirty="0">
                <a:latin typeface="+mn-lt"/>
              </a:rPr>
            </a:br>
            <a:r>
              <a:rPr lang="da-DK" sz="1700" dirty="0">
                <a:latin typeface="+mn-lt"/>
                <a:hlinkClick r:id="rId5"/>
              </a:rPr>
              <a:t>https://www.cancer.dk/nyheder/kraeftoverlevere-faar-hjaelp-til-at-haandtere-frygt-for-tilbagefald</a:t>
            </a:r>
            <a:r>
              <a:rPr lang="da-DK" sz="1700" dirty="0">
                <a:latin typeface="+mn-lt"/>
              </a:rPr>
              <a:t> </a:t>
            </a:r>
            <a:endParaRPr lang="da-DK" sz="1700" dirty="0">
              <a:solidFill>
                <a:prstClr val="black"/>
              </a:solidFill>
              <a:latin typeface="+mn-lt"/>
              <a:ea typeface="+mn-ea"/>
              <a:cs typeface="+mn-cs"/>
            </a:endParaRPr>
          </a:p>
          <a:p>
            <a:pPr marL="0" indent="0" defTabSz="913852">
              <a:spcBef>
                <a:spcPts val="0"/>
              </a:spcBef>
              <a:buClrTx/>
              <a:buSzTx/>
              <a:buNone/>
            </a:pPr>
            <a:endParaRPr lang="da-DK" sz="1700" dirty="0">
              <a:solidFill>
                <a:prstClr val="black"/>
              </a:solidFill>
              <a:latin typeface="Calibri" panose="020F0502020204030204"/>
              <a:ea typeface="+mn-ea"/>
              <a:cs typeface="+mn-cs"/>
            </a:endParaRPr>
          </a:p>
          <a:p>
            <a:pPr marL="0" indent="0" defTabSz="913852">
              <a:spcBef>
                <a:spcPts val="0"/>
              </a:spcBef>
              <a:buClrTx/>
              <a:buSzTx/>
              <a:buNone/>
            </a:pPr>
            <a:endParaRPr lang="da-DK" sz="1700" dirty="0">
              <a:solidFill>
                <a:prstClr val="black"/>
              </a:solidFill>
              <a:latin typeface="Calibri" panose="020F0502020204030204"/>
              <a:ea typeface="+mn-ea"/>
              <a:cs typeface="+mn-cs"/>
            </a:endParaRPr>
          </a:p>
          <a:p>
            <a:pPr marL="0" indent="0" defTabSz="913852">
              <a:lnSpc>
                <a:spcPct val="120000"/>
              </a:lnSpc>
              <a:spcBef>
                <a:spcPts val="0"/>
              </a:spcBef>
              <a:buClrTx/>
              <a:buSzTx/>
              <a:buNone/>
            </a:pPr>
            <a:r>
              <a:rPr lang="da-DK" sz="1700" dirty="0">
                <a:latin typeface="Euphemia" panose="020B0503040102020104" pitchFamily="34" charset="0"/>
              </a:rPr>
              <a:t>Kilder</a:t>
            </a:r>
            <a:r>
              <a:rPr lang="da-DK" sz="1700" dirty="0">
                <a:solidFill>
                  <a:prstClr val="black"/>
                </a:solidFill>
                <a:latin typeface="Euphemia" panose="020B0503040102020104" pitchFamily="34" charset="0"/>
              </a:rPr>
              <a:t>:</a:t>
            </a:r>
          </a:p>
          <a:p>
            <a:pPr marL="0" indent="0" defTabSz="913852">
              <a:lnSpc>
                <a:spcPct val="120000"/>
              </a:lnSpc>
              <a:spcBef>
                <a:spcPts val="0"/>
              </a:spcBef>
              <a:buClrTx/>
              <a:buSzTx/>
              <a:buNone/>
            </a:pPr>
            <a:r>
              <a:rPr lang="da-DK" sz="1700" dirty="0">
                <a:solidFill>
                  <a:prstClr val="black"/>
                </a:solidFill>
                <a:latin typeface="Euphemia" panose="020B0503040102020104" pitchFamily="34" charset="0"/>
                <a:hlinkClick r:id="rId6"/>
              </a:rPr>
              <a:t>https://www.cancer.dk/hjaelp-viden/raadgivning/digitale-samtalegrupper/</a:t>
            </a:r>
            <a:r>
              <a:rPr lang="da-DK" sz="1700" dirty="0">
                <a:solidFill>
                  <a:prstClr val="black"/>
                </a:solidFill>
                <a:latin typeface="Euphemia" panose="020B0503040102020104" pitchFamily="34" charset="0"/>
              </a:rPr>
              <a:t> </a:t>
            </a:r>
          </a:p>
          <a:p>
            <a:pPr marL="0" indent="0" defTabSz="913852">
              <a:lnSpc>
                <a:spcPct val="120000"/>
              </a:lnSpc>
              <a:spcBef>
                <a:spcPts val="0"/>
              </a:spcBef>
              <a:buClrTx/>
              <a:buSzTx/>
              <a:buNone/>
            </a:pPr>
            <a:r>
              <a:rPr lang="da-DK" sz="1700" dirty="0">
                <a:solidFill>
                  <a:prstClr val="black"/>
                </a:solidFill>
                <a:latin typeface="Euphemia" panose="020B0503040102020104" pitchFamily="34" charset="0"/>
                <a:hlinkClick r:id="rId7"/>
              </a:rPr>
              <a:t>https://www.cancer.dk/hjaelp-viden/hvis-du-har-kraeft/psykiske-reaktioner/angst/</a:t>
            </a:r>
            <a:r>
              <a:rPr lang="da-DK" sz="1700" dirty="0">
                <a:solidFill>
                  <a:prstClr val="black"/>
                </a:solidFill>
                <a:latin typeface="Euphemia" panose="020B0503040102020104" pitchFamily="34" charset="0"/>
              </a:rPr>
              <a:t> </a:t>
            </a:r>
          </a:p>
          <a:p>
            <a:pPr marL="0" indent="0" defTabSz="913852">
              <a:lnSpc>
                <a:spcPct val="120000"/>
              </a:lnSpc>
              <a:spcBef>
                <a:spcPts val="0"/>
              </a:spcBef>
              <a:buClrTx/>
              <a:buSzTx/>
              <a:buNone/>
            </a:pPr>
            <a:r>
              <a:rPr lang="da-DK" sz="1700" dirty="0">
                <a:solidFill>
                  <a:prstClr val="black"/>
                </a:solidFill>
                <a:latin typeface="Euphemia" panose="020B0503040102020104" pitchFamily="34" charset="0"/>
                <a:hlinkClick r:id="rId8"/>
              </a:rPr>
              <a:t>https://www.senfoelger.dk/</a:t>
            </a:r>
            <a:r>
              <a:rPr lang="da-DK" sz="1700" dirty="0">
                <a:solidFill>
                  <a:prstClr val="black"/>
                </a:solidFill>
                <a:latin typeface="Euphemia" panose="020B0503040102020104" pitchFamily="34" charset="0"/>
              </a:rPr>
              <a:t> </a:t>
            </a:r>
            <a:endParaRPr lang="da-DK" dirty="0"/>
          </a:p>
          <a:p>
            <a:endParaRPr lang="da-DK" dirty="0"/>
          </a:p>
        </p:txBody>
      </p:sp>
      <p:pic>
        <p:nvPicPr>
          <p:cNvPr id="4" name="Billede 3">
            <a:extLst>
              <a:ext uri="{FF2B5EF4-FFF2-40B4-BE49-F238E27FC236}">
                <a16:creationId xmlns:a16="http://schemas.microsoft.com/office/drawing/2014/main" id="{594058E2-DAA9-35AD-28B0-120FD3ECD8D7}"/>
              </a:ext>
            </a:extLst>
          </p:cNvPr>
          <p:cNvPicPr>
            <a:picLocks noChangeAspect="1"/>
          </p:cNvPicPr>
          <p:nvPr/>
        </p:nvPicPr>
        <p:blipFill>
          <a:blip r:embed="rId9"/>
          <a:stretch>
            <a:fillRect/>
          </a:stretch>
        </p:blipFill>
        <p:spPr>
          <a:xfrm>
            <a:off x="8288395" y="1087019"/>
            <a:ext cx="3491887" cy="779242"/>
          </a:xfrm>
          <a:prstGeom prst="rect">
            <a:avLst/>
          </a:prstGeom>
        </p:spPr>
      </p:pic>
      <p:pic>
        <p:nvPicPr>
          <p:cNvPr id="1026" name="Picture 2" descr="KraeftensBekaempelse_Logo_RGB_Roed_Primaer | Kræftens Bekæmpelse">
            <a:extLst>
              <a:ext uri="{FF2B5EF4-FFF2-40B4-BE49-F238E27FC236}">
                <a16:creationId xmlns:a16="http://schemas.microsoft.com/office/drawing/2014/main" id="{586AD251-3553-DE5E-52AB-F3CADA78DC5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877" t="23992" r="8436" b="23265"/>
          <a:stretch/>
        </p:blipFill>
        <p:spPr bwMode="auto">
          <a:xfrm>
            <a:off x="8288395" y="343675"/>
            <a:ext cx="3491887" cy="74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7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7" y="1135943"/>
            <a:ext cx="12185650" cy="646214"/>
          </a:xfrm>
        </p:spPr>
        <p:txBody>
          <a:bodyPr>
            <a:normAutofit fontScale="90000"/>
          </a:bodyPr>
          <a:lstStyle/>
          <a:p>
            <a:pPr algn="ctr"/>
            <a:r>
              <a:rPr lang="da-DK" sz="3198" dirty="0"/>
              <a:t>Spørgsmål?</a:t>
            </a:r>
            <a:br>
              <a:rPr lang="da-DK" dirty="0"/>
            </a:br>
            <a:endParaRPr lang="da-DK" dirty="0"/>
          </a:p>
        </p:txBody>
      </p:sp>
      <p:pic>
        <p:nvPicPr>
          <p:cNvPr id="5" name="Pladsholder til indhold 4">
            <a:extLst>
              <a:ext uri="{FF2B5EF4-FFF2-40B4-BE49-F238E27FC236}">
                <a16:creationId xmlns:a16="http://schemas.microsoft.com/office/drawing/2014/main" id="{B9AC050B-E577-D77D-8CE8-6B0C6CD9C7E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flipH="1">
            <a:off x="4222204" y="1492899"/>
            <a:ext cx="4032448" cy="4679302"/>
          </a:xfrm>
        </p:spPr>
      </p:pic>
    </p:spTree>
    <p:extLst>
      <p:ext uri="{BB962C8B-B14F-4D97-AF65-F5344CB8AC3E}">
        <p14:creationId xmlns:p14="http://schemas.microsoft.com/office/powerpoint/2010/main" val="34518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0A55E-C071-85A6-213F-E65C3CC27EFD}"/>
              </a:ext>
            </a:extLst>
          </p:cNvPr>
          <p:cNvSpPr>
            <a:spLocks noGrp="1"/>
          </p:cNvSpPr>
          <p:nvPr>
            <p:ph type="ctrTitle"/>
          </p:nvPr>
        </p:nvSpPr>
        <p:spPr/>
        <p:txBody>
          <a:bodyPr>
            <a:normAutofit/>
          </a:bodyPr>
          <a:lstStyle/>
          <a:p>
            <a:r>
              <a:rPr lang="da-DK" kern="0" dirty="0">
                <a:effectLst/>
                <a:latin typeface="Euphemia" panose="020B0503040102020104" pitchFamily="34" charset="0"/>
                <a:ea typeface="Times New Roman" panose="02020603050405020304" pitchFamily="18" charset="0"/>
                <a:cs typeface="Times New Roman" panose="02020603050405020304" pitchFamily="18" charset="0"/>
              </a:rPr>
              <a:t>Eksistentielle senfølger</a:t>
            </a:r>
            <a:endParaRPr lang="da-DK" dirty="0">
              <a:latin typeface="Euphemia" panose="020B0503040102020104" pitchFamily="34" charset="0"/>
            </a:endParaRPr>
          </a:p>
        </p:txBody>
      </p:sp>
    </p:spTree>
    <p:extLst>
      <p:ext uri="{BB962C8B-B14F-4D97-AF65-F5344CB8AC3E}">
        <p14:creationId xmlns:p14="http://schemas.microsoft.com/office/powerpoint/2010/main" val="116204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2">
            <a:extLst>
              <a:ext uri="{FF2B5EF4-FFF2-40B4-BE49-F238E27FC236}">
                <a16:creationId xmlns:a16="http://schemas.microsoft.com/office/drawing/2014/main" id="{C52F222A-6314-BCEC-88F5-7BE38EA5284E}"/>
              </a:ext>
            </a:extLst>
          </p:cNvPr>
          <p:cNvSpPr>
            <a:spLocks noGrp="1"/>
          </p:cNvSpPr>
          <p:nvPr>
            <p:ph idx="1"/>
          </p:nvPr>
        </p:nvSpPr>
        <p:spPr>
          <a:xfrm>
            <a:off x="1293812" y="836712"/>
            <a:ext cx="10417224" cy="4261332"/>
          </a:xfrm>
        </p:spPr>
        <p:txBody>
          <a:bodyPr numCol="3" spcCol="216000">
            <a:noAutofit/>
          </a:bodyPr>
          <a:lstStyle/>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Angst</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Angst for tilbagefald</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Arvævsdannelse</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Balanceproblemer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Depression</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Diarré eller forstoppelse</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Følelsesmæssige 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Følgesygdomme</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Hjerteproblemer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Hukommelses- og koncentrationsproblemer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Knogleskørhed</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Kramper</a:t>
            </a:r>
          </a:p>
          <a:p>
            <a:pPr marL="285750" indent="-285750">
              <a:lnSpc>
                <a:spcPct val="100000"/>
              </a:lnSpc>
              <a:spcBef>
                <a:spcPts val="0"/>
              </a:spcBef>
            </a:pPr>
            <a:r>
              <a:rPr lang="da-DK" sz="1800" dirty="0" err="1">
                <a:effectLst/>
                <a:latin typeface="Euphemia" panose="020B0503040102020104" pitchFamily="34" charset="0"/>
                <a:ea typeface="Verdana" panose="020B0604030504040204" pitchFamily="34" charset="0"/>
                <a:cs typeface="Verdana" panose="020B0604030504040204" pitchFamily="34" charset="0"/>
              </a:rPr>
              <a:t>Lymfødem</a:t>
            </a:r>
            <a:r>
              <a:rPr lang="da-DK" sz="1800" dirty="0">
                <a:effectLst/>
                <a:latin typeface="Euphemia" panose="020B0503040102020104" pitchFamily="34" charset="0"/>
                <a:ea typeface="Verdana" panose="020B0604030504040204" pitchFamily="34" charset="0"/>
                <a:cs typeface="Verdana" panose="020B0604030504040204" pitchFamily="34" charset="0"/>
              </a:rPr>
              <a:t> (væskeansamling)</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Nedsat immunforsvar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Nedsat muskelkraft og bevægelighed</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Nedsat arbejdsevne</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Nedsat syn</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Nerveskader, smerte- og føleforstyrrelser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Parforholdsproblemer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Permanent hårtab</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Rejsningsproblemer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Rosen</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Seksuelle 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Social isolation</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Smerter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Spise- og synkeproblemer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Svært ved at klare dagligdagsaktiviteter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Søvnproblemer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Tandskader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Tinnitus</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Træthed (fatigue)</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Tørre slimhinder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Vandladningsproblemer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Vejrtrækningsproblemer</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Vægtøgning/vægttab</a:t>
            </a:r>
          </a:p>
          <a:p>
            <a:pPr marL="285750" indent="-285750">
              <a:lnSpc>
                <a:spcPct val="100000"/>
              </a:lnSpc>
              <a:spcBef>
                <a:spcPts val="0"/>
              </a:spcBef>
            </a:pPr>
            <a:r>
              <a:rPr lang="da-DK" sz="1800" dirty="0">
                <a:effectLst/>
                <a:latin typeface="Euphemia" panose="020B0503040102020104" pitchFamily="34" charset="0"/>
                <a:ea typeface="Verdana" panose="020B0604030504040204" pitchFamily="34" charset="0"/>
                <a:cs typeface="Verdana" panose="020B0604030504040204" pitchFamily="34" charset="0"/>
              </a:rPr>
              <a:t>Væskeophobning</a:t>
            </a:r>
          </a:p>
        </p:txBody>
      </p:sp>
      <p:sp>
        <p:nvSpPr>
          <p:cNvPr id="5" name="Pladsholder til indhold 2">
            <a:extLst>
              <a:ext uri="{FF2B5EF4-FFF2-40B4-BE49-F238E27FC236}">
                <a16:creationId xmlns:a16="http://schemas.microsoft.com/office/drawing/2014/main" id="{06943A4B-02F4-7B92-E5B5-23531EFBEC8B}"/>
              </a:ext>
            </a:extLst>
          </p:cNvPr>
          <p:cNvSpPr txBox="1">
            <a:spLocks/>
          </p:cNvSpPr>
          <p:nvPr/>
        </p:nvSpPr>
        <p:spPr>
          <a:xfrm>
            <a:off x="1293812" y="404664"/>
            <a:ext cx="10417224" cy="432048"/>
          </a:xfrm>
          <a:prstGeom prst="rect">
            <a:avLst/>
          </a:prstGeom>
        </p:spPr>
        <p:txBody>
          <a:bodyPr vert="horz" lIns="91440" tIns="45720" rIns="91440" bIns="45720" rtlCol="0">
            <a:noAutofit/>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nSpc>
                <a:spcPct val="100000"/>
              </a:lnSpc>
              <a:spcBef>
                <a:spcPts val="1200"/>
              </a:spcBef>
              <a:spcAft>
                <a:spcPts val="1200"/>
              </a:spcAft>
              <a:buFont typeface="Arial" pitchFamily="34" charset="0"/>
              <a:buNone/>
            </a:pPr>
            <a:r>
              <a:rPr lang="da-DK" sz="1800" b="1">
                <a:latin typeface="Euphemia" panose="020B0503040102020104" pitchFamily="34" charset="0"/>
                <a:ea typeface="Verdana" panose="020B0604030504040204" pitchFamily="34" charset="0"/>
                <a:cs typeface="Verdana" panose="020B0604030504040204" pitchFamily="34" charset="0"/>
              </a:rPr>
              <a:t>Andre rapporterede senfølger efter kræft:</a:t>
            </a:r>
          </a:p>
        </p:txBody>
      </p:sp>
      <p:sp>
        <p:nvSpPr>
          <p:cNvPr id="6" name="Pladsholder til indhold 2">
            <a:extLst>
              <a:ext uri="{FF2B5EF4-FFF2-40B4-BE49-F238E27FC236}">
                <a16:creationId xmlns:a16="http://schemas.microsoft.com/office/drawing/2014/main" id="{2262F54E-DB88-77C3-9B3E-A2CDC18FAEFB}"/>
              </a:ext>
            </a:extLst>
          </p:cNvPr>
          <p:cNvSpPr txBox="1">
            <a:spLocks/>
          </p:cNvSpPr>
          <p:nvPr/>
        </p:nvSpPr>
        <p:spPr>
          <a:xfrm>
            <a:off x="1293812" y="5301208"/>
            <a:ext cx="10417224" cy="432048"/>
          </a:xfrm>
          <a:prstGeom prst="rect">
            <a:avLst/>
          </a:prstGeom>
        </p:spPr>
        <p:txBody>
          <a:bodyPr vert="horz" lIns="91440" tIns="45720" rIns="91440" bIns="45720" rtlCol="0">
            <a:noAutofit/>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nSpc>
                <a:spcPct val="100000"/>
              </a:lnSpc>
              <a:spcBef>
                <a:spcPts val="1200"/>
              </a:spcBef>
              <a:spcAft>
                <a:spcPts val="1200"/>
              </a:spcAft>
              <a:buFont typeface="Arial" pitchFamily="34" charset="0"/>
              <a:buNone/>
            </a:pPr>
            <a:r>
              <a:rPr lang="da-DK" sz="1800" dirty="0">
                <a:latin typeface="Euphemia" panose="020B0503040102020104" pitchFamily="34" charset="0"/>
                <a:ea typeface="Verdana" panose="020B0604030504040204" pitchFamily="34" charset="0"/>
                <a:cs typeface="Verdana" panose="020B0604030504040204" pitchFamily="34" charset="0"/>
              </a:rPr>
              <a:t>(kilde </a:t>
            </a:r>
            <a:r>
              <a:rPr lang="da-DK" sz="1800" dirty="0" err="1">
                <a:latin typeface="Euphemia" panose="020B0503040102020104" pitchFamily="34" charset="0"/>
                <a:ea typeface="Verdana" panose="020B0604030504040204" pitchFamily="34" charset="0"/>
                <a:cs typeface="Verdana" panose="020B0604030504040204" pitchFamily="34" charset="0"/>
              </a:rPr>
              <a:t>senfoelger.dk</a:t>
            </a:r>
            <a:r>
              <a:rPr lang="da-DK" sz="1800" dirty="0">
                <a:latin typeface="Euphemia" panose="020B05030401020201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86014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Program:</a:t>
            </a:r>
          </a:p>
        </p:txBody>
      </p:sp>
      <p:sp>
        <p:nvSpPr>
          <p:cNvPr id="3" name="Pladsholder til indhold 2"/>
          <p:cNvSpPr>
            <a:spLocks noGrp="1"/>
          </p:cNvSpPr>
          <p:nvPr>
            <p:ph idx="1"/>
          </p:nvPr>
        </p:nvSpPr>
        <p:spPr/>
        <p:txBody>
          <a:bodyPr>
            <a:normAutofit lnSpcReduction="10000"/>
          </a:bodyPr>
          <a:lstStyle/>
          <a:p>
            <a:r>
              <a:rPr lang="da-DK" dirty="0"/>
              <a:t>Eksistentielle senfølger</a:t>
            </a:r>
          </a:p>
          <a:p>
            <a:pPr marL="0" indent="0">
              <a:buNone/>
            </a:pPr>
            <a:endParaRPr lang="da-DK" dirty="0"/>
          </a:p>
          <a:p>
            <a:r>
              <a:rPr lang="da-DK" dirty="0"/>
              <a:t>Hvad kan du selv gøre?</a:t>
            </a:r>
          </a:p>
          <a:p>
            <a:pPr marL="0" indent="0">
              <a:buNone/>
            </a:pPr>
            <a:endParaRPr lang="da-DK" dirty="0"/>
          </a:p>
          <a:p>
            <a:r>
              <a:rPr lang="da-DK" dirty="0"/>
              <a:t>Film om det forandrede liv efter Kræft</a:t>
            </a:r>
          </a:p>
          <a:p>
            <a:pPr marL="0" indent="0">
              <a:buNone/>
            </a:pPr>
            <a:endParaRPr lang="da-DK" dirty="0"/>
          </a:p>
          <a:p>
            <a:r>
              <a:rPr lang="da-DK" dirty="0"/>
              <a:t>Hvad kan jeg gøre?</a:t>
            </a:r>
          </a:p>
          <a:p>
            <a:pPr marL="0" indent="0">
              <a:buNone/>
            </a:pPr>
            <a:endParaRPr lang="da-DK" dirty="0"/>
          </a:p>
          <a:p>
            <a:r>
              <a:rPr lang="da-DK" dirty="0"/>
              <a:t>Hvor kan jeg/vi få hjælp?</a:t>
            </a:r>
          </a:p>
        </p:txBody>
      </p:sp>
    </p:spTree>
    <p:extLst>
      <p:ext uri="{BB962C8B-B14F-4D97-AF65-F5344CB8AC3E}">
        <p14:creationId xmlns:p14="http://schemas.microsoft.com/office/powerpoint/2010/main" val="77135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8AA81C-5A4B-677B-F0F1-3B930AEE8FA8}"/>
              </a:ext>
            </a:extLst>
          </p:cNvPr>
          <p:cNvSpPr>
            <a:spLocks noGrp="1"/>
          </p:cNvSpPr>
          <p:nvPr>
            <p:ph type="title"/>
          </p:nvPr>
        </p:nvSpPr>
        <p:spPr>
          <a:xfrm>
            <a:off x="1391114" y="740703"/>
            <a:ext cx="10078495" cy="768085"/>
          </a:xfrm>
        </p:spPr>
        <p:txBody>
          <a:bodyPr>
            <a:normAutofit/>
          </a:bodyPr>
          <a:lstStyle/>
          <a:p>
            <a:r>
              <a:rPr lang="en-US" dirty="0"/>
              <a:t> </a:t>
            </a:r>
            <a:r>
              <a:rPr lang="en-US" sz="3100" dirty="0"/>
              <a:t>Den </a:t>
            </a:r>
            <a:r>
              <a:rPr lang="en-US" sz="3100" dirty="0" err="1"/>
              <a:t>totale</a:t>
            </a:r>
            <a:r>
              <a:rPr lang="en-US" sz="3100" dirty="0"/>
              <a:t> </a:t>
            </a:r>
            <a:r>
              <a:rPr lang="en-US" sz="3100" dirty="0" err="1"/>
              <a:t>smerte</a:t>
            </a:r>
            <a:r>
              <a:rPr lang="en-US" sz="3100" dirty="0"/>
              <a:t> – </a:t>
            </a:r>
            <a:r>
              <a:rPr lang="en-US" sz="3100" dirty="0" err="1"/>
              <a:t>kræft</a:t>
            </a:r>
            <a:r>
              <a:rPr lang="en-US" sz="3100" dirty="0"/>
              <a:t> rammer hele </a:t>
            </a:r>
            <a:r>
              <a:rPr lang="en-US" sz="3100" dirty="0" err="1"/>
              <a:t>mennesket</a:t>
            </a:r>
            <a:endParaRPr lang="en-US" sz="3100" dirty="0"/>
          </a:p>
        </p:txBody>
      </p:sp>
      <p:pic>
        <p:nvPicPr>
          <p:cNvPr id="4" name="Pladsholder til indhold 4">
            <a:extLst>
              <a:ext uri="{FF2B5EF4-FFF2-40B4-BE49-F238E27FC236}">
                <a16:creationId xmlns:a16="http://schemas.microsoft.com/office/drawing/2014/main" id="{A5E649AA-E081-F38F-EF92-BFA6CFCD6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936" y="1700809"/>
            <a:ext cx="8390850" cy="4992555"/>
          </a:xfrm>
          <a:prstGeom prst="rect">
            <a:avLst/>
          </a:prstGeom>
          <a:noFill/>
        </p:spPr>
      </p:pic>
    </p:spTree>
    <p:extLst>
      <p:ext uri="{BB962C8B-B14F-4D97-AF65-F5344CB8AC3E}">
        <p14:creationId xmlns:p14="http://schemas.microsoft.com/office/powerpoint/2010/main" val="139395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09C2AA-9983-7616-619F-E7DD3C909432}"/>
              </a:ext>
            </a:extLst>
          </p:cNvPr>
          <p:cNvSpPr>
            <a:spLocks noGrp="1"/>
          </p:cNvSpPr>
          <p:nvPr>
            <p:ph type="title"/>
          </p:nvPr>
        </p:nvSpPr>
        <p:spPr/>
        <p:txBody>
          <a:bodyPr>
            <a:normAutofit fontScale="90000"/>
          </a:bodyPr>
          <a:lstStyle/>
          <a:p>
            <a:r>
              <a:rPr lang="da-DK" dirty="0"/>
              <a:t>Mange mennesker oplever at få en kræftsygdom som en kæmpe chok og de kastes ud i eksistentiel krise</a:t>
            </a:r>
          </a:p>
        </p:txBody>
      </p:sp>
      <p:pic>
        <p:nvPicPr>
          <p:cNvPr id="4" name="Pladsholder til indhold 3">
            <a:extLst>
              <a:ext uri="{FF2B5EF4-FFF2-40B4-BE49-F238E27FC236}">
                <a16:creationId xmlns:a16="http://schemas.microsoft.com/office/drawing/2014/main" id="{9C8437B8-B8FA-4A81-CE15-FB015C9D0CEE}"/>
              </a:ext>
            </a:extLst>
          </p:cNvPr>
          <p:cNvPicPr>
            <a:picLocks noGrp="1" noChangeAspect="1"/>
          </p:cNvPicPr>
          <p:nvPr>
            <p:ph idx="11"/>
          </p:nvPr>
        </p:nvPicPr>
        <p:blipFill>
          <a:blip r:embed="rId3"/>
          <a:stretch>
            <a:fillRect/>
          </a:stretch>
        </p:blipFill>
        <p:spPr>
          <a:xfrm>
            <a:off x="2687525" y="1700213"/>
            <a:ext cx="7485287" cy="4992687"/>
          </a:xfrm>
          <a:prstGeom prst="rect">
            <a:avLst/>
          </a:prstGeom>
        </p:spPr>
      </p:pic>
    </p:spTree>
    <p:extLst>
      <p:ext uri="{BB962C8B-B14F-4D97-AF65-F5344CB8AC3E}">
        <p14:creationId xmlns:p14="http://schemas.microsoft.com/office/powerpoint/2010/main" val="2599233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8F5BF-600A-BFC8-27C6-D0894106FB90}"/>
              </a:ext>
            </a:extLst>
          </p:cNvPr>
          <p:cNvSpPr>
            <a:spLocks noGrp="1"/>
          </p:cNvSpPr>
          <p:nvPr>
            <p:ph type="title"/>
          </p:nvPr>
        </p:nvSpPr>
        <p:spPr/>
        <p:txBody>
          <a:bodyPr/>
          <a:lstStyle/>
          <a:p>
            <a:r>
              <a:rPr lang="da-DK" dirty="0"/>
              <a:t>Mange spørgsmål:</a:t>
            </a:r>
          </a:p>
        </p:txBody>
      </p:sp>
      <p:sp>
        <p:nvSpPr>
          <p:cNvPr id="5" name="Pladsholder til indhold 4">
            <a:extLst>
              <a:ext uri="{FF2B5EF4-FFF2-40B4-BE49-F238E27FC236}">
                <a16:creationId xmlns:a16="http://schemas.microsoft.com/office/drawing/2014/main" id="{DEAA9D0A-3B9B-C3E7-CDD9-43A369AEAC5E}"/>
              </a:ext>
            </a:extLst>
          </p:cNvPr>
          <p:cNvSpPr>
            <a:spLocks noGrp="1"/>
          </p:cNvSpPr>
          <p:nvPr>
            <p:ph idx="11"/>
          </p:nvPr>
        </p:nvSpPr>
        <p:spPr>
          <a:xfrm>
            <a:off x="6636496" y="908721"/>
            <a:ext cx="4449710" cy="252028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t>Hvad giver livet mening?</a:t>
            </a:r>
          </a:p>
        </p:txBody>
      </p:sp>
      <p:sp>
        <p:nvSpPr>
          <p:cNvPr id="8" name="Pladsholder til indhold 4">
            <a:extLst>
              <a:ext uri="{FF2B5EF4-FFF2-40B4-BE49-F238E27FC236}">
                <a16:creationId xmlns:a16="http://schemas.microsoft.com/office/drawing/2014/main" id="{FFFFE77A-4158-4E3B-EF12-4CD9C849B9BE}"/>
              </a:ext>
            </a:extLst>
          </p:cNvPr>
          <p:cNvSpPr txBox="1">
            <a:spLocks/>
          </p:cNvSpPr>
          <p:nvPr/>
        </p:nvSpPr>
        <p:spPr>
          <a:xfrm>
            <a:off x="7908727" y="3645024"/>
            <a:ext cx="4280098" cy="258390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55484" indent="-355484" algn="l" defTabSz="914400" rtl="0" eaLnBrk="1" latinLnBrk="0" hangingPunct="1">
              <a:lnSpc>
                <a:spcPct val="90000"/>
              </a:lnSpc>
              <a:spcBef>
                <a:spcPts val="1600"/>
              </a:spcBef>
              <a:buClr>
                <a:srgbClr val="3383CC"/>
              </a:buClr>
              <a:buSzPct val="100000"/>
              <a:buFont typeface="Arial" pitchFamily="34" charset="0"/>
              <a:buChar char="•"/>
              <a:defRPr sz="2666" kern="1200">
                <a:solidFill>
                  <a:schemeClr val="lt1"/>
                </a:solidFill>
                <a:latin typeface="Tahoma" pitchFamily="34" charset="0"/>
                <a:ea typeface="Tahoma" pitchFamily="34" charset="0"/>
                <a:cs typeface="Tahoma" pitchFamily="34" charset="0"/>
              </a:defRPr>
            </a:lvl1pPr>
            <a:lvl2pPr marL="952190" indent="-368181" algn="l" defTabSz="914400" rtl="0" eaLnBrk="1" latinLnBrk="0" hangingPunct="1">
              <a:lnSpc>
                <a:spcPct val="90000"/>
              </a:lnSpc>
              <a:spcBef>
                <a:spcPts val="600"/>
              </a:spcBef>
              <a:buClr>
                <a:srgbClr val="0083CC"/>
              </a:buClr>
              <a:buSzPct val="120000"/>
              <a:buFont typeface="Tahoma" pitchFamily="34" charset="0"/>
              <a:buChar char="◦"/>
              <a:defRPr sz="2666" kern="1200">
                <a:solidFill>
                  <a:schemeClr val="lt1"/>
                </a:solidFill>
                <a:latin typeface="Tahoma" pitchFamily="34" charset="0"/>
                <a:ea typeface="Tahoma" pitchFamily="34" charset="0"/>
                <a:cs typeface="Tahoma" pitchFamily="34" charset="0"/>
              </a:defRPr>
            </a:lvl2pPr>
            <a:lvl3pPr marL="1548896" indent="-304701"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2266" kern="1200">
                <a:solidFill>
                  <a:schemeClr val="lt1"/>
                </a:solidFill>
                <a:latin typeface="Tahoma" pitchFamily="34" charset="0"/>
                <a:ea typeface="Tahoma" pitchFamily="34" charset="0"/>
                <a:cs typeface="Tahoma" pitchFamily="34" charset="0"/>
              </a:defRPr>
            </a:lvl3pPr>
            <a:lvl4pPr marL="2158298" indent="-368181" algn="l" defTabSz="914400" rtl="0" eaLnBrk="1" latinLnBrk="0" hangingPunct="1">
              <a:lnSpc>
                <a:spcPct val="90000"/>
              </a:lnSpc>
              <a:spcBef>
                <a:spcPts val="600"/>
              </a:spcBef>
              <a:buClr>
                <a:schemeClr val="tx1">
                  <a:lumMod val="50000"/>
                  <a:lumOff val="50000"/>
                </a:schemeClr>
              </a:buClr>
              <a:buSzPct val="120000"/>
              <a:buFont typeface="Tahoma" pitchFamily="34" charset="0"/>
              <a:buChar char="◦"/>
              <a:defRPr sz="2266" kern="1200">
                <a:solidFill>
                  <a:schemeClr val="lt1"/>
                </a:solidFill>
                <a:latin typeface="Tahoma" pitchFamily="34" charset="0"/>
                <a:ea typeface="Tahoma" pitchFamily="34" charset="0"/>
                <a:cs typeface="Tahoma" pitchFamily="34" charset="0"/>
              </a:defRPr>
            </a:lvl4pPr>
            <a:lvl5pPr marL="1325880" indent="-228600" algn="l" defTabSz="914400" rtl="0" eaLnBrk="1" latinLnBrk="0" hangingPunct="1">
              <a:lnSpc>
                <a:spcPct val="90000"/>
              </a:lnSpc>
              <a:spcBef>
                <a:spcPts val="600"/>
              </a:spcBef>
              <a:buFont typeface="Courier New" pitchFamily="49" charset="0"/>
              <a:buChar char="o"/>
              <a:defRPr sz="3199" kern="1200">
                <a:solidFill>
                  <a:schemeClr val="lt1"/>
                </a:solidFill>
                <a:latin typeface="Tahoma" pitchFamily="34" charset="0"/>
                <a:ea typeface="Tahoma" pitchFamily="34" charset="0"/>
                <a:cs typeface="Tahoma" pitchFamily="34" charset="0"/>
              </a:defRPr>
            </a:lvl5pPr>
            <a:lvl6pPr marL="160020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9pPr>
          </a:lstStyle>
          <a:p>
            <a:pPr marL="355484" marR="0" lvl="0" indent="-355484" algn="l" defTabSz="914400" rtl="0" eaLnBrk="1" fontAlgn="auto" latinLnBrk="0" hangingPunct="1">
              <a:lnSpc>
                <a:spcPct val="90000"/>
              </a:lnSpc>
              <a:spcBef>
                <a:spcPts val="1600"/>
              </a:spcBef>
              <a:spcAft>
                <a:spcPts val="0"/>
              </a:spcAft>
              <a:buClr>
                <a:srgbClr val="3383CC"/>
              </a:buClr>
              <a:buSzPct val="100000"/>
              <a:buFont typeface="Arial" pitchFamily="34" charset="0"/>
              <a:buChar char="•"/>
              <a:tabLst/>
              <a:defRPr/>
            </a:pPr>
            <a:r>
              <a:rPr kumimoji="0" lang="da-DK" sz="2666"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Hvem er jeg?</a:t>
            </a:r>
          </a:p>
          <a:p>
            <a:pPr marL="355484" marR="0" lvl="0" indent="-355484" algn="l" defTabSz="914400" rtl="0" eaLnBrk="1" fontAlgn="auto" latinLnBrk="0" hangingPunct="1">
              <a:lnSpc>
                <a:spcPct val="90000"/>
              </a:lnSpc>
              <a:spcBef>
                <a:spcPts val="1600"/>
              </a:spcBef>
              <a:spcAft>
                <a:spcPts val="0"/>
              </a:spcAft>
              <a:buClr>
                <a:srgbClr val="3383CC"/>
              </a:buClr>
              <a:buSzPct val="100000"/>
              <a:buFont typeface="Arial" pitchFamily="34" charset="0"/>
              <a:buChar char="•"/>
              <a:tabLst/>
              <a:defRPr/>
            </a:pPr>
            <a:r>
              <a:rPr kumimoji="0" lang="da-DK" sz="2666"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Hvad er vigtigt for mig?</a:t>
            </a:r>
          </a:p>
        </p:txBody>
      </p:sp>
      <p:sp>
        <p:nvSpPr>
          <p:cNvPr id="12" name="Pladsholder til indhold 4">
            <a:extLst>
              <a:ext uri="{FF2B5EF4-FFF2-40B4-BE49-F238E27FC236}">
                <a16:creationId xmlns:a16="http://schemas.microsoft.com/office/drawing/2014/main" id="{25F2BA5A-CF89-6CA9-540D-5F321F0176BD}"/>
              </a:ext>
            </a:extLst>
          </p:cNvPr>
          <p:cNvSpPr txBox="1">
            <a:spLocks/>
          </p:cNvSpPr>
          <p:nvPr/>
        </p:nvSpPr>
        <p:spPr>
          <a:xfrm>
            <a:off x="950218" y="1700511"/>
            <a:ext cx="4231331" cy="252057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55484" indent="-355484" algn="l" defTabSz="914400" rtl="0" eaLnBrk="1" latinLnBrk="0" hangingPunct="1">
              <a:lnSpc>
                <a:spcPct val="90000"/>
              </a:lnSpc>
              <a:spcBef>
                <a:spcPts val="1600"/>
              </a:spcBef>
              <a:buClr>
                <a:srgbClr val="3383CC"/>
              </a:buClr>
              <a:buSzPct val="100000"/>
              <a:buFont typeface="Arial" pitchFamily="34" charset="0"/>
              <a:buChar char="•"/>
              <a:defRPr sz="2666" kern="1200">
                <a:solidFill>
                  <a:schemeClr val="lt1"/>
                </a:solidFill>
                <a:latin typeface="Tahoma" pitchFamily="34" charset="0"/>
                <a:ea typeface="Tahoma" pitchFamily="34" charset="0"/>
                <a:cs typeface="Tahoma" pitchFamily="34" charset="0"/>
              </a:defRPr>
            </a:lvl1pPr>
            <a:lvl2pPr marL="952190" indent="-368181" algn="l" defTabSz="914400" rtl="0" eaLnBrk="1" latinLnBrk="0" hangingPunct="1">
              <a:lnSpc>
                <a:spcPct val="90000"/>
              </a:lnSpc>
              <a:spcBef>
                <a:spcPts val="600"/>
              </a:spcBef>
              <a:buClr>
                <a:srgbClr val="0083CC"/>
              </a:buClr>
              <a:buSzPct val="120000"/>
              <a:buFont typeface="Tahoma" pitchFamily="34" charset="0"/>
              <a:buChar char="◦"/>
              <a:defRPr sz="2666" kern="1200">
                <a:solidFill>
                  <a:schemeClr val="lt1"/>
                </a:solidFill>
                <a:latin typeface="Tahoma" pitchFamily="34" charset="0"/>
                <a:ea typeface="Tahoma" pitchFamily="34" charset="0"/>
                <a:cs typeface="Tahoma" pitchFamily="34" charset="0"/>
              </a:defRPr>
            </a:lvl2pPr>
            <a:lvl3pPr marL="1548896" indent="-304701"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2266" kern="1200">
                <a:solidFill>
                  <a:schemeClr val="lt1"/>
                </a:solidFill>
                <a:latin typeface="Tahoma" pitchFamily="34" charset="0"/>
                <a:ea typeface="Tahoma" pitchFamily="34" charset="0"/>
                <a:cs typeface="Tahoma" pitchFamily="34" charset="0"/>
              </a:defRPr>
            </a:lvl3pPr>
            <a:lvl4pPr marL="2158298" indent="-368181" algn="l" defTabSz="914400" rtl="0" eaLnBrk="1" latinLnBrk="0" hangingPunct="1">
              <a:lnSpc>
                <a:spcPct val="90000"/>
              </a:lnSpc>
              <a:spcBef>
                <a:spcPts val="600"/>
              </a:spcBef>
              <a:buClr>
                <a:schemeClr val="tx1">
                  <a:lumMod val="50000"/>
                  <a:lumOff val="50000"/>
                </a:schemeClr>
              </a:buClr>
              <a:buSzPct val="120000"/>
              <a:buFont typeface="Tahoma" pitchFamily="34" charset="0"/>
              <a:buChar char="◦"/>
              <a:defRPr sz="2266" kern="1200">
                <a:solidFill>
                  <a:schemeClr val="lt1"/>
                </a:solidFill>
                <a:latin typeface="Tahoma" pitchFamily="34" charset="0"/>
                <a:ea typeface="Tahoma" pitchFamily="34" charset="0"/>
                <a:cs typeface="Tahoma" pitchFamily="34" charset="0"/>
              </a:defRPr>
            </a:lvl4pPr>
            <a:lvl5pPr marL="1325880" indent="-228600" algn="l" defTabSz="914400" rtl="0" eaLnBrk="1" latinLnBrk="0" hangingPunct="1">
              <a:lnSpc>
                <a:spcPct val="90000"/>
              </a:lnSpc>
              <a:spcBef>
                <a:spcPts val="600"/>
              </a:spcBef>
              <a:buFont typeface="Courier New" pitchFamily="49" charset="0"/>
              <a:buChar char="o"/>
              <a:defRPr sz="3199" kern="1200">
                <a:solidFill>
                  <a:schemeClr val="lt1"/>
                </a:solidFill>
                <a:latin typeface="Tahoma" pitchFamily="34" charset="0"/>
                <a:ea typeface="Tahoma" pitchFamily="34" charset="0"/>
                <a:cs typeface="Tahoma" pitchFamily="34" charset="0"/>
              </a:defRPr>
            </a:lvl5pPr>
            <a:lvl6pPr marL="160020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9pPr>
          </a:lstStyle>
          <a:p>
            <a:pPr marL="355484" marR="0" lvl="0" indent="-355484" algn="l" defTabSz="914400" rtl="0" eaLnBrk="1" fontAlgn="auto" latinLnBrk="0" hangingPunct="1">
              <a:lnSpc>
                <a:spcPct val="90000"/>
              </a:lnSpc>
              <a:spcBef>
                <a:spcPts val="1600"/>
              </a:spcBef>
              <a:spcAft>
                <a:spcPts val="0"/>
              </a:spcAft>
              <a:buClr>
                <a:srgbClr val="3383CC"/>
              </a:buClr>
              <a:buSzPct val="100000"/>
              <a:buFont typeface="Arial" pitchFamily="34" charset="0"/>
              <a:buChar char="•"/>
              <a:tabLst/>
              <a:defRPr/>
            </a:pPr>
            <a:r>
              <a:rPr kumimoji="0" lang="da-DK" sz="2666"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Hvad skal min retning være?</a:t>
            </a:r>
          </a:p>
        </p:txBody>
      </p:sp>
      <p:sp>
        <p:nvSpPr>
          <p:cNvPr id="14" name="Pladsholder til indhold 4">
            <a:extLst>
              <a:ext uri="{FF2B5EF4-FFF2-40B4-BE49-F238E27FC236}">
                <a16:creationId xmlns:a16="http://schemas.microsoft.com/office/drawing/2014/main" id="{F056EB54-A12B-A4C0-A3FA-BD274B2CB4AE}"/>
              </a:ext>
            </a:extLst>
          </p:cNvPr>
          <p:cNvSpPr txBox="1">
            <a:spLocks/>
          </p:cNvSpPr>
          <p:nvPr/>
        </p:nvSpPr>
        <p:spPr>
          <a:xfrm>
            <a:off x="2821754" y="3973549"/>
            <a:ext cx="3632026" cy="236788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55484" indent="-355484" algn="l" defTabSz="914400" rtl="0" eaLnBrk="1" latinLnBrk="0" hangingPunct="1">
              <a:lnSpc>
                <a:spcPct val="90000"/>
              </a:lnSpc>
              <a:spcBef>
                <a:spcPts val="1600"/>
              </a:spcBef>
              <a:buClr>
                <a:srgbClr val="3383CC"/>
              </a:buClr>
              <a:buSzPct val="100000"/>
              <a:buFont typeface="Arial" pitchFamily="34" charset="0"/>
              <a:buChar char="•"/>
              <a:defRPr sz="2666" kern="1200">
                <a:solidFill>
                  <a:schemeClr val="lt1"/>
                </a:solidFill>
                <a:latin typeface="Tahoma" pitchFamily="34" charset="0"/>
                <a:ea typeface="Tahoma" pitchFamily="34" charset="0"/>
                <a:cs typeface="Tahoma" pitchFamily="34" charset="0"/>
              </a:defRPr>
            </a:lvl1pPr>
            <a:lvl2pPr marL="952190" indent="-368181" algn="l" defTabSz="914400" rtl="0" eaLnBrk="1" latinLnBrk="0" hangingPunct="1">
              <a:lnSpc>
                <a:spcPct val="90000"/>
              </a:lnSpc>
              <a:spcBef>
                <a:spcPts val="600"/>
              </a:spcBef>
              <a:buClr>
                <a:srgbClr val="0083CC"/>
              </a:buClr>
              <a:buSzPct val="120000"/>
              <a:buFont typeface="Tahoma" pitchFamily="34" charset="0"/>
              <a:buChar char="◦"/>
              <a:defRPr sz="2666" kern="1200">
                <a:solidFill>
                  <a:schemeClr val="lt1"/>
                </a:solidFill>
                <a:latin typeface="Tahoma" pitchFamily="34" charset="0"/>
                <a:ea typeface="Tahoma" pitchFamily="34" charset="0"/>
                <a:cs typeface="Tahoma" pitchFamily="34" charset="0"/>
              </a:defRPr>
            </a:lvl2pPr>
            <a:lvl3pPr marL="1548896" indent="-304701"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2266" kern="1200">
                <a:solidFill>
                  <a:schemeClr val="lt1"/>
                </a:solidFill>
                <a:latin typeface="Tahoma" pitchFamily="34" charset="0"/>
                <a:ea typeface="Tahoma" pitchFamily="34" charset="0"/>
                <a:cs typeface="Tahoma" pitchFamily="34" charset="0"/>
              </a:defRPr>
            </a:lvl3pPr>
            <a:lvl4pPr marL="2158298" indent="-368181" algn="l" defTabSz="914400" rtl="0" eaLnBrk="1" latinLnBrk="0" hangingPunct="1">
              <a:lnSpc>
                <a:spcPct val="90000"/>
              </a:lnSpc>
              <a:spcBef>
                <a:spcPts val="600"/>
              </a:spcBef>
              <a:buClr>
                <a:schemeClr val="tx1">
                  <a:lumMod val="50000"/>
                  <a:lumOff val="50000"/>
                </a:schemeClr>
              </a:buClr>
              <a:buSzPct val="120000"/>
              <a:buFont typeface="Tahoma" pitchFamily="34" charset="0"/>
              <a:buChar char="◦"/>
              <a:defRPr sz="2266" kern="1200">
                <a:solidFill>
                  <a:schemeClr val="lt1"/>
                </a:solidFill>
                <a:latin typeface="Tahoma" pitchFamily="34" charset="0"/>
                <a:ea typeface="Tahoma" pitchFamily="34" charset="0"/>
                <a:cs typeface="Tahoma" pitchFamily="34" charset="0"/>
              </a:defRPr>
            </a:lvl4pPr>
            <a:lvl5pPr marL="1325880" indent="-228600" algn="l" defTabSz="914400" rtl="0" eaLnBrk="1" latinLnBrk="0" hangingPunct="1">
              <a:lnSpc>
                <a:spcPct val="90000"/>
              </a:lnSpc>
              <a:spcBef>
                <a:spcPts val="600"/>
              </a:spcBef>
              <a:buFont typeface="Courier New" pitchFamily="49" charset="0"/>
              <a:buChar char="o"/>
              <a:defRPr sz="3199" kern="1200">
                <a:solidFill>
                  <a:schemeClr val="lt1"/>
                </a:solidFill>
                <a:latin typeface="Tahoma" pitchFamily="34" charset="0"/>
                <a:ea typeface="Tahoma" pitchFamily="34" charset="0"/>
                <a:cs typeface="Tahoma" pitchFamily="34" charset="0"/>
              </a:defRPr>
            </a:lvl5pPr>
            <a:lvl6pPr marL="160020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lt1"/>
                </a:solidFill>
                <a:latin typeface="+mn-lt"/>
                <a:ea typeface="+mn-ea"/>
                <a:cs typeface="+mn-cs"/>
              </a:defRPr>
            </a:lvl9pPr>
          </a:lstStyle>
          <a:p>
            <a:pPr marL="355484" marR="0" lvl="0" indent="-355484" algn="l" defTabSz="914400" rtl="0" eaLnBrk="1" fontAlgn="auto" latinLnBrk="0" hangingPunct="1">
              <a:lnSpc>
                <a:spcPct val="90000"/>
              </a:lnSpc>
              <a:spcBef>
                <a:spcPts val="1600"/>
              </a:spcBef>
              <a:spcAft>
                <a:spcPts val="0"/>
              </a:spcAft>
              <a:buClr>
                <a:srgbClr val="3383CC"/>
              </a:buClr>
              <a:buSzPct val="100000"/>
              <a:buFont typeface="Arial" pitchFamily="34" charset="0"/>
              <a:buChar char="•"/>
              <a:tabLst/>
              <a:defRPr/>
            </a:pPr>
            <a:r>
              <a:rPr kumimoji="0" lang="da-DK" sz="2666"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Hvad giver håb?</a:t>
            </a:r>
          </a:p>
        </p:txBody>
      </p:sp>
    </p:spTree>
    <p:extLst>
      <p:ext uri="{BB962C8B-B14F-4D97-AF65-F5344CB8AC3E}">
        <p14:creationId xmlns:p14="http://schemas.microsoft.com/office/powerpoint/2010/main" val="2873418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A0471-C270-57FB-51E8-43EC485B3DB7}"/>
              </a:ext>
            </a:extLst>
          </p:cNvPr>
          <p:cNvSpPr>
            <a:spLocks noGrp="1"/>
          </p:cNvSpPr>
          <p:nvPr>
            <p:ph type="title"/>
          </p:nvPr>
        </p:nvSpPr>
        <p:spPr/>
        <p:txBody>
          <a:bodyPr/>
          <a:lstStyle/>
          <a:p>
            <a:r>
              <a:rPr lang="da-DK" dirty="0"/>
              <a:t>Eksistentielle udfordringer </a:t>
            </a:r>
          </a:p>
        </p:txBody>
      </p:sp>
      <p:sp>
        <p:nvSpPr>
          <p:cNvPr id="3" name="Pladsholder til indhold 2">
            <a:extLst>
              <a:ext uri="{FF2B5EF4-FFF2-40B4-BE49-F238E27FC236}">
                <a16:creationId xmlns:a16="http://schemas.microsoft.com/office/drawing/2014/main" id="{F4132B07-83EB-FECC-02D1-E5AF0ED2E282}"/>
              </a:ext>
            </a:extLst>
          </p:cNvPr>
          <p:cNvSpPr>
            <a:spLocks noGrp="1"/>
          </p:cNvSpPr>
          <p:nvPr>
            <p:ph idx="1"/>
          </p:nvPr>
        </p:nvSpPr>
        <p:spPr/>
        <p:txBody>
          <a:bodyPr>
            <a:normAutofit/>
          </a:bodyPr>
          <a:lstStyle/>
          <a:p>
            <a:endParaRPr lang="da-DK" sz="1100" b="1" dirty="0"/>
          </a:p>
          <a:p>
            <a:pPr marL="0" indent="0">
              <a:buNone/>
            </a:pPr>
            <a:r>
              <a:rPr lang="da-DK" sz="1600" b="1" dirty="0"/>
              <a:t>Mistet tryghed og tillid til livet</a:t>
            </a:r>
          </a:p>
          <a:p>
            <a:r>
              <a:rPr lang="da-DK" sz="1600" dirty="0"/>
              <a:t>Mange oplever en grundlæggende uro og usikkerhed efter en kræftdiagnose.</a:t>
            </a:r>
          </a:p>
          <a:p>
            <a:r>
              <a:rPr lang="da-DK" sz="1600" dirty="0"/>
              <a:t>Den naturlige tro på, at "det går nok" eller "jeg har kontrol", kan smuldre.</a:t>
            </a:r>
          </a:p>
          <a:p>
            <a:r>
              <a:rPr lang="da-DK" sz="1600" dirty="0"/>
              <a:t>Der kan komme en konstant angst for tilbagefald.</a:t>
            </a:r>
          </a:p>
          <a:p>
            <a:pPr marL="0" indent="0">
              <a:buNone/>
            </a:pPr>
            <a:r>
              <a:rPr lang="da-DK" sz="1600" b="1" dirty="0"/>
              <a:t>   </a:t>
            </a:r>
          </a:p>
          <a:p>
            <a:pPr marL="0" indent="0">
              <a:buNone/>
            </a:pPr>
            <a:r>
              <a:rPr lang="da-DK" sz="1600" b="1" dirty="0"/>
              <a:t> Ændret selvforståelse og identitet</a:t>
            </a:r>
          </a:p>
          <a:p>
            <a:r>
              <a:rPr lang="da-DK" sz="1600" dirty="0"/>
              <a:t>Man føler sig måske ikke længere som "den samme".</a:t>
            </a:r>
          </a:p>
          <a:p>
            <a:r>
              <a:rPr lang="da-DK" sz="1600" dirty="0"/>
              <a:t>Nogle kæmper med følelsen af at være “defineret af sygdommen”.</a:t>
            </a:r>
          </a:p>
          <a:p>
            <a:r>
              <a:rPr lang="da-DK" sz="1600" dirty="0"/>
              <a:t>Kroppen kan ændre sig fysisk, hvilket påvirker selvopfattelsen og selvværdet.</a:t>
            </a:r>
          </a:p>
          <a:p>
            <a:r>
              <a:rPr lang="da-DK" sz="1600" dirty="0"/>
              <a:t>Der kan også være skam over kroppens forandringer, træthed eller mentale udfordringer.</a:t>
            </a:r>
          </a:p>
          <a:p>
            <a:pPr marL="342900" indent="-342900"/>
            <a:endParaRPr lang="da-DK" sz="1600" dirty="0"/>
          </a:p>
          <a:p>
            <a:pPr marL="342900" indent="-342900"/>
            <a:endParaRPr lang="da-DK" sz="1600" dirty="0"/>
          </a:p>
          <a:p>
            <a:pPr marL="342900" indent="-342900"/>
            <a:endParaRPr lang="da-DK" dirty="0"/>
          </a:p>
        </p:txBody>
      </p:sp>
    </p:spTree>
    <p:extLst>
      <p:ext uri="{BB962C8B-B14F-4D97-AF65-F5344CB8AC3E}">
        <p14:creationId xmlns:p14="http://schemas.microsoft.com/office/powerpoint/2010/main" val="361629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91EF9-63CB-111E-763A-2B5F94BA0518}"/>
              </a:ext>
            </a:extLst>
          </p:cNvPr>
          <p:cNvSpPr>
            <a:spLocks noGrp="1"/>
          </p:cNvSpPr>
          <p:nvPr>
            <p:ph type="title"/>
          </p:nvPr>
        </p:nvSpPr>
        <p:spPr/>
        <p:txBody>
          <a:bodyPr/>
          <a:lstStyle/>
          <a:p>
            <a:r>
              <a:rPr lang="da-DK" dirty="0"/>
              <a:t>Eksistentielle senfølger</a:t>
            </a:r>
          </a:p>
        </p:txBody>
      </p:sp>
      <p:sp>
        <p:nvSpPr>
          <p:cNvPr id="3" name="Pladsholder til indhold 2">
            <a:extLst>
              <a:ext uri="{FF2B5EF4-FFF2-40B4-BE49-F238E27FC236}">
                <a16:creationId xmlns:a16="http://schemas.microsoft.com/office/drawing/2014/main" id="{7116351D-4288-E817-B0C8-2B082002F98D}"/>
              </a:ext>
            </a:extLst>
          </p:cNvPr>
          <p:cNvSpPr>
            <a:spLocks noGrp="1"/>
          </p:cNvSpPr>
          <p:nvPr>
            <p:ph idx="1"/>
          </p:nvPr>
        </p:nvSpPr>
        <p:spPr/>
        <p:txBody>
          <a:bodyPr>
            <a:normAutofit/>
          </a:bodyPr>
          <a:lstStyle/>
          <a:p>
            <a:endParaRPr lang="da-DK" sz="1600" b="1" dirty="0"/>
          </a:p>
          <a:p>
            <a:pPr marL="0" indent="0">
              <a:buNone/>
            </a:pPr>
            <a:r>
              <a:rPr lang="da-DK" sz="1600" b="1" dirty="0"/>
              <a:t> Mening og livsformål</a:t>
            </a:r>
          </a:p>
          <a:p>
            <a:r>
              <a:rPr lang="da-DK" sz="1600" dirty="0"/>
              <a:t>Mange begynder at stille spørgsmål som:</a:t>
            </a:r>
            <a:br>
              <a:rPr lang="da-DK" sz="1600" dirty="0"/>
            </a:br>
            <a:r>
              <a:rPr lang="da-DK" sz="1600" i="1" dirty="0"/>
              <a:t>“Hvad er meningen med mit liv nu?”</a:t>
            </a:r>
            <a:br>
              <a:rPr lang="da-DK" sz="1600" dirty="0"/>
            </a:br>
            <a:r>
              <a:rPr lang="da-DK" sz="1600" i="1" dirty="0"/>
              <a:t>“Hvad skal jeg bruge den tid, jeg har tilbage, på?”</a:t>
            </a:r>
            <a:endParaRPr lang="da-DK" sz="1600" dirty="0"/>
          </a:p>
          <a:p>
            <a:r>
              <a:rPr lang="da-DK" sz="1600" dirty="0"/>
              <a:t>Tidligere værdier og mål kan føles meningsløse.</a:t>
            </a:r>
          </a:p>
          <a:p>
            <a:pPr marL="0" indent="0">
              <a:buNone/>
            </a:pPr>
            <a:r>
              <a:rPr lang="da-DK" sz="1600" b="1" dirty="0"/>
              <a:t>  </a:t>
            </a:r>
          </a:p>
          <a:p>
            <a:pPr marL="0" indent="0">
              <a:buNone/>
            </a:pPr>
            <a:r>
              <a:rPr lang="da-DK" sz="1600" b="1" dirty="0"/>
              <a:t>  Dødsbevidsthed og eksistentiel angst</a:t>
            </a:r>
          </a:p>
          <a:p>
            <a:r>
              <a:rPr lang="da-DK" sz="1600" dirty="0"/>
              <a:t>Kræft bringer døden tættere på, og mange begynder at forholde sig aktivt til egen dødelighed.</a:t>
            </a:r>
          </a:p>
          <a:p>
            <a:r>
              <a:rPr lang="da-DK" sz="1600" dirty="0"/>
              <a:t>Det kan føre til angst, men også en dybere refleksion over livet.</a:t>
            </a:r>
          </a:p>
          <a:p>
            <a:endParaRPr lang="da-DK" dirty="0"/>
          </a:p>
        </p:txBody>
      </p:sp>
    </p:spTree>
    <p:extLst>
      <p:ext uri="{BB962C8B-B14F-4D97-AF65-F5344CB8AC3E}">
        <p14:creationId xmlns:p14="http://schemas.microsoft.com/office/powerpoint/2010/main" val="188613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9A638-DB8F-D374-BD2E-002A7D2629AB}"/>
              </a:ext>
            </a:extLst>
          </p:cNvPr>
          <p:cNvSpPr>
            <a:spLocks noGrp="1"/>
          </p:cNvSpPr>
          <p:nvPr>
            <p:ph type="title"/>
          </p:nvPr>
        </p:nvSpPr>
        <p:spPr>
          <a:xfrm>
            <a:off x="1293813" y="381000"/>
            <a:ext cx="9601200" cy="671736"/>
          </a:xfrm>
        </p:spPr>
        <p:txBody>
          <a:bodyPr/>
          <a:lstStyle/>
          <a:p>
            <a:r>
              <a:rPr lang="da-DK" dirty="0"/>
              <a:t>Eksistentielle Senfølger</a:t>
            </a:r>
          </a:p>
        </p:txBody>
      </p:sp>
      <p:sp>
        <p:nvSpPr>
          <p:cNvPr id="3" name="Pladsholder til indhold 2">
            <a:extLst>
              <a:ext uri="{FF2B5EF4-FFF2-40B4-BE49-F238E27FC236}">
                <a16:creationId xmlns:a16="http://schemas.microsoft.com/office/drawing/2014/main" id="{627DB881-7B40-4E9B-451A-819F9E0043C7}"/>
              </a:ext>
            </a:extLst>
          </p:cNvPr>
          <p:cNvSpPr>
            <a:spLocks noGrp="1"/>
          </p:cNvSpPr>
          <p:nvPr>
            <p:ph idx="1"/>
          </p:nvPr>
        </p:nvSpPr>
        <p:spPr>
          <a:xfrm>
            <a:off x="1293812" y="3096255"/>
            <a:ext cx="9601200" cy="4756537"/>
          </a:xfrm>
        </p:spPr>
        <p:txBody>
          <a:bodyPr/>
          <a:lstStyle/>
          <a:p>
            <a:r>
              <a:rPr lang="da-DK" sz="1600" b="1" dirty="0"/>
              <a:t>Isolation og ensomhed</a:t>
            </a:r>
          </a:p>
          <a:p>
            <a:r>
              <a:rPr lang="da-DK" sz="1600" dirty="0"/>
              <a:t>Selvom der er støtte, kan man føle sig alene i oplevelsen.</a:t>
            </a:r>
          </a:p>
          <a:p>
            <a:r>
              <a:rPr lang="da-DK" sz="1600" dirty="0"/>
              <a:t>Det kan være svært for omgivelserne at forstå de eksistentielle følelser og tanker, man gennemgår.</a:t>
            </a:r>
          </a:p>
          <a:p>
            <a:endParaRPr lang="da-DK" sz="1600" b="1" dirty="0"/>
          </a:p>
          <a:p>
            <a:r>
              <a:rPr lang="da-DK" sz="1600" b="1" dirty="0"/>
              <a:t>Spirituelle eller religiøse kriser</a:t>
            </a:r>
          </a:p>
          <a:p>
            <a:r>
              <a:rPr lang="da-DK" sz="1600" dirty="0"/>
              <a:t>Nogle mister troen – andre finder den.</a:t>
            </a:r>
          </a:p>
          <a:p>
            <a:r>
              <a:rPr lang="da-DK" sz="1600" dirty="0"/>
              <a:t>Eksistentiel krise kan føre til både opgør og fornyet spirituel søgen.</a:t>
            </a:r>
          </a:p>
          <a:p>
            <a:pPr marL="342900" indent="-342900"/>
            <a:endParaRPr lang="da-DK" dirty="0"/>
          </a:p>
          <a:p>
            <a:endParaRPr lang="da-DK" dirty="0"/>
          </a:p>
        </p:txBody>
      </p:sp>
      <p:sp>
        <p:nvSpPr>
          <p:cNvPr id="7" name="Tekstfelt 6">
            <a:extLst>
              <a:ext uri="{FF2B5EF4-FFF2-40B4-BE49-F238E27FC236}">
                <a16:creationId xmlns:a16="http://schemas.microsoft.com/office/drawing/2014/main" id="{DD57304E-273E-4876-FBCC-05F516A24F61}"/>
              </a:ext>
            </a:extLst>
          </p:cNvPr>
          <p:cNvSpPr txBox="1"/>
          <p:nvPr/>
        </p:nvSpPr>
        <p:spPr>
          <a:xfrm>
            <a:off x="1413892" y="1417485"/>
            <a:ext cx="609279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164B4F"/>
                </a:solidFill>
                <a:effectLst/>
                <a:uLnTx/>
                <a:uFillTx/>
                <a:latin typeface="Euphemia"/>
                <a:ea typeface="+mn-ea"/>
                <a:cs typeface="+mn-cs"/>
              </a:rPr>
              <a:t>Skyld og skam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164B4F"/>
                </a:solidFill>
                <a:effectLst/>
                <a:uLnTx/>
                <a:uFillTx/>
                <a:latin typeface="Euphemia"/>
                <a:ea typeface="+mn-ea"/>
                <a:cs typeface="+mn-cs"/>
              </a:rPr>
              <a:t>Nogle føler skyld over at være blevet syge, over at overleve (mens andre dør), eller over at være en belastning for pårørende.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164B4F"/>
                </a:solidFill>
                <a:effectLst/>
                <a:uLnTx/>
                <a:uFillTx/>
                <a:latin typeface="Euphemia"/>
                <a:ea typeface="+mn-ea"/>
                <a:cs typeface="+mn-cs"/>
              </a:rPr>
              <a:t>Der kan også være skam over kroppens forandringer, træthed eller mentale udfordringer.</a:t>
            </a:r>
          </a:p>
        </p:txBody>
      </p:sp>
    </p:spTree>
    <p:extLst>
      <p:ext uri="{BB962C8B-B14F-4D97-AF65-F5344CB8AC3E}">
        <p14:creationId xmlns:p14="http://schemas.microsoft.com/office/powerpoint/2010/main" val="417292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1114" y="741402"/>
            <a:ext cx="10078495" cy="959407"/>
          </a:xfrm>
        </p:spPr>
        <p:txBody>
          <a:bodyPr>
            <a:normAutofit/>
          </a:bodyPr>
          <a:lstStyle/>
          <a:p>
            <a:r>
              <a:rPr lang="da-DK" dirty="0"/>
              <a:t> </a:t>
            </a:r>
            <a:r>
              <a:rPr lang="da-DK" dirty="0" err="1"/>
              <a:t>Yaloms</a:t>
            </a:r>
            <a:r>
              <a:rPr lang="da-DK" dirty="0"/>
              <a:t> 4 grundvilkår</a:t>
            </a:r>
          </a:p>
        </p:txBody>
      </p:sp>
      <p:sp>
        <p:nvSpPr>
          <p:cNvPr id="3" name="Pladsholder til indhold 2"/>
          <p:cNvSpPr>
            <a:spLocks noGrp="1"/>
          </p:cNvSpPr>
          <p:nvPr>
            <p:ph idx="11"/>
          </p:nvPr>
        </p:nvSpPr>
        <p:spPr/>
        <p:txBody>
          <a:bodyPr>
            <a:normAutofit lnSpcReduction="10000"/>
          </a:bodyPr>
          <a:lstStyle/>
          <a:p>
            <a:pPr marL="0" indent="0">
              <a:buNone/>
            </a:pPr>
            <a:endParaRPr lang="da-DK" sz="1600" dirty="0"/>
          </a:p>
          <a:p>
            <a:pPr marL="0" indent="0">
              <a:buNone/>
            </a:pPr>
            <a:r>
              <a:rPr lang="da-DK" sz="1600" dirty="0"/>
              <a:t> </a:t>
            </a:r>
          </a:p>
          <a:p>
            <a:pPr lvl="0"/>
            <a:r>
              <a:rPr lang="da-DK" sz="1500" dirty="0">
                <a:latin typeface="Euphemia" panose="020B0503040102020104" pitchFamily="34" charset="0"/>
              </a:rPr>
              <a:t>Vi skal alle dø. Ved at forholde os til vi skal dø, kan vi opleve at vi sætter mere pris på livet</a:t>
            </a:r>
          </a:p>
          <a:p>
            <a:pPr marL="0" indent="0">
              <a:buNone/>
            </a:pPr>
            <a:r>
              <a:rPr lang="da-DK" sz="1500" dirty="0">
                <a:latin typeface="Euphemia" panose="020B0503040102020104" pitchFamily="34" charset="0"/>
              </a:rPr>
              <a:t> </a:t>
            </a:r>
          </a:p>
          <a:p>
            <a:pPr lvl="0"/>
            <a:r>
              <a:rPr lang="da-DK" sz="1500" dirty="0">
                <a:latin typeface="Euphemia" panose="020B0503040102020104" pitchFamily="34" charset="0"/>
              </a:rPr>
              <a:t>At det er et vilkår, at vi føler os alene. Vi fødes og dør alene. Denne følelse af </a:t>
            </a:r>
            <a:r>
              <a:rPr lang="da-DK" sz="1500" dirty="0" err="1">
                <a:latin typeface="Euphemia" panose="020B0503040102020104" pitchFamily="34" charset="0"/>
              </a:rPr>
              <a:t>alenehed</a:t>
            </a:r>
            <a:r>
              <a:rPr lang="da-DK" sz="1500" dirty="0">
                <a:latin typeface="Euphemia" panose="020B0503040102020104" pitchFamily="34" charset="0"/>
              </a:rPr>
              <a:t> er et vilkår. Kræftpatienten er alene, selvom de har pårørende. Andre vil kunne sætte sig ind i deres situation, men de kan aldrig helt forstå, det de går igennem</a:t>
            </a:r>
          </a:p>
          <a:p>
            <a:pPr marL="0" indent="0">
              <a:buNone/>
            </a:pPr>
            <a:r>
              <a:rPr lang="da-DK" sz="1500" dirty="0">
                <a:latin typeface="Euphemia" panose="020B0503040102020104" pitchFamily="34" charset="0"/>
              </a:rPr>
              <a:t> </a:t>
            </a:r>
          </a:p>
          <a:p>
            <a:pPr lvl="0"/>
            <a:r>
              <a:rPr lang="da-DK" sz="1500" dirty="0">
                <a:latin typeface="Euphemia" panose="020B0503040102020104" pitchFamily="34" charset="0"/>
              </a:rPr>
              <a:t>Vi har friheden (og ansvaret) til at træffe de valg vi gør. Vi vælger de tanker vi har, vi vælger de beslutninger vi træffer, Livet er fuld af valg, vi er selv ansvarlige, vi kan ikke lægge skylden/ansvaret for vores liv på andre</a:t>
            </a:r>
          </a:p>
          <a:p>
            <a:pPr marL="0" indent="0">
              <a:buNone/>
            </a:pPr>
            <a:r>
              <a:rPr lang="da-DK" sz="1500" dirty="0">
                <a:latin typeface="Euphemia" panose="020B0503040102020104" pitchFamily="34" charset="0"/>
              </a:rPr>
              <a:t> </a:t>
            </a:r>
          </a:p>
          <a:p>
            <a:pPr lvl="0"/>
            <a:r>
              <a:rPr lang="da-DK" sz="1500" dirty="0">
                <a:latin typeface="Euphemia" panose="020B0503040102020104" pitchFamily="34" charset="0"/>
              </a:rPr>
              <a:t>At livet kan opleves meningsløst og i det skal vi finde mening. Ikke finde mening med det ,der er sket under sygdommen ,men mening i det. Herunder også en snak om den forandrede identitet man har, fordi livet ikke er som det var engang. </a:t>
            </a:r>
          </a:p>
          <a:p>
            <a:pPr marL="0" indent="0">
              <a:buNone/>
            </a:pPr>
            <a:r>
              <a:rPr lang="da-DK" dirty="0"/>
              <a:t> </a:t>
            </a:r>
          </a:p>
          <a:p>
            <a:endParaRPr lang="da-DK" dirty="0"/>
          </a:p>
        </p:txBody>
      </p:sp>
      <p:pic>
        <p:nvPicPr>
          <p:cNvPr id="4" name="Billede 3">
            <a:extLst>
              <a:ext uri="{FF2B5EF4-FFF2-40B4-BE49-F238E27FC236}">
                <a16:creationId xmlns:a16="http://schemas.microsoft.com/office/drawing/2014/main" id="{792E96E2-F29E-626F-E0FE-44994973D27A}"/>
              </a:ext>
            </a:extLst>
          </p:cNvPr>
          <p:cNvPicPr>
            <a:picLocks noChangeAspect="1"/>
          </p:cNvPicPr>
          <p:nvPr/>
        </p:nvPicPr>
        <p:blipFill>
          <a:blip r:embed="rId3"/>
          <a:stretch>
            <a:fillRect/>
          </a:stretch>
        </p:blipFill>
        <p:spPr>
          <a:xfrm>
            <a:off x="8535304" y="454772"/>
            <a:ext cx="2232248" cy="1628938"/>
          </a:xfrm>
          <a:prstGeom prst="rect">
            <a:avLst/>
          </a:prstGeom>
        </p:spPr>
      </p:pic>
    </p:spTree>
    <p:extLst>
      <p:ext uri="{BB962C8B-B14F-4D97-AF65-F5344CB8AC3E}">
        <p14:creationId xmlns:p14="http://schemas.microsoft.com/office/powerpoint/2010/main" val="4738298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2CD7D-C6CD-C0E8-5F98-194824A0468C}"/>
              </a:ext>
            </a:extLst>
          </p:cNvPr>
          <p:cNvSpPr>
            <a:spLocks noGrp="1"/>
          </p:cNvSpPr>
          <p:nvPr>
            <p:ph type="title"/>
          </p:nvPr>
        </p:nvSpPr>
        <p:spPr>
          <a:xfrm>
            <a:off x="1293813" y="381000"/>
            <a:ext cx="9601200" cy="1143000"/>
          </a:xfrm>
        </p:spPr>
        <p:txBody>
          <a:bodyPr anchor="b">
            <a:normAutofit/>
          </a:bodyPr>
          <a:lstStyle/>
          <a:p>
            <a:r>
              <a:rPr lang="da-DK" sz="3100"/>
              <a:t>Hvordan kan man håndtere eksistentielle senfølger?</a:t>
            </a:r>
            <a:br>
              <a:rPr lang="da-DK" sz="3100"/>
            </a:br>
            <a:endParaRPr lang="da-DK" sz="3100"/>
          </a:p>
        </p:txBody>
      </p:sp>
      <p:sp>
        <p:nvSpPr>
          <p:cNvPr id="3" name="Pladsholder til indhold 2">
            <a:extLst>
              <a:ext uri="{FF2B5EF4-FFF2-40B4-BE49-F238E27FC236}">
                <a16:creationId xmlns:a16="http://schemas.microsoft.com/office/drawing/2014/main" id="{2EED2D87-07EA-83AE-1002-08A8A48C0D93}"/>
              </a:ext>
            </a:extLst>
          </p:cNvPr>
          <p:cNvSpPr>
            <a:spLocks noGrp="1"/>
          </p:cNvSpPr>
          <p:nvPr>
            <p:ph idx="1"/>
          </p:nvPr>
        </p:nvSpPr>
        <p:spPr>
          <a:xfrm>
            <a:off x="1293813" y="1676400"/>
            <a:ext cx="9601200" cy="4495800"/>
          </a:xfrm>
        </p:spPr>
        <p:txBody>
          <a:bodyPr>
            <a:normAutofit/>
          </a:bodyPr>
          <a:lstStyle/>
          <a:p>
            <a:pPr marL="0" indent="0">
              <a:buNone/>
            </a:pPr>
            <a:endParaRPr lang="da-DK" b="1" dirty="0"/>
          </a:p>
          <a:p>
            <a:r>
              <a:rPr lang="da-DK" b="1" dirty="0"/>
              <a:t>Samtaleterapi</a:t>
            </a:r>
            <a:r>
              <a:rPr lang="da-DK" dirty="0"/>
              <a:t> med psykologer, præster eller eksistentielt orienterede terapeuter.</a:t>
            </a:r>
          </a:p>
          <a:p>
            <a:r>
              <a:rPr lang="da-DK" b="1" dirty="0"/>
              <a:t>Skriveøvelser</a:t>
            </a:r>
            <a:r>
              <a:rPr lang="da-DK" dirty="0"/>
              <a:t>, fx dagbog eller breve til sig selv.</a:t>
            </a:r>
          </a:p>
          <a:p>
            <a:r>
              <a:rPr lang="da-DK" b="1" dirty="0"/>
              <a:t>Meditation, mindfulness eller yoga</a:t>
            </a:r>
            <a:r>
              <a:rPr lang="da-DK" dirty="0"/>
              <a:t>, som hjælper med at finde ro og tilstedeværelse.</a:t>
            </a:r>
          </a:p>
          <a:p>
            <a:r>
              <a:rPr lang="da-DK" b="1" dirty="0"/>
              <a:t>Samtalegrupper</a:t>
            </a:r>
            <a:r>
              <a:rPr lang="da-DK" dirty="0"/>
              <a:t> med andre kræftramte eller overlevere.</a:t>
            </a:r>
          </a:p>
          <a:p>
            <a:r>
              <a:rPr lang="da-DK" b="1" dirty="0"/>
              <a:t>Eksistentiel støtte</a:t>
            </a:r>
            <a:r>
              <a:rPr lang="da-DK" dirty="0"/>
              <a:t> ( det kan hjælpe en at ens pårørende får hjælp så man ikke føler at man også skal løfte i det svære de står i, evt. på kræftens bekæmpelse)</a:t>
            </a:r>
          </a:p>
          <a:p>
            <a:endParaRPr lang="da-DK" dirty="0"/>
          </a:p>
        </p:txBody>
      </p:sp>
    </p:spTree>
    <p:extLst>
      <p:ext uri="{BB962C8B-B14F-4D97-AF65-F5344CB8AC3E}">
        <p14:creationId xmlns:p14="http://schemas.microsoft.com/office/powerpoint/2010/main" val="211960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9EF2E-D4E1-9CA6-8BE0-03D7A8CEC666}"/>
              </a:ext>
            </a:extLst>
          </p:cNvPr>
          <p:cNvSpPr>
            <a:spLocks noGrp="1"/>
          </p:cNvSpPr>
          <p:nvPr>
            <p:ph type="title"/>
          </p:nvPr>
        </p:nvSpPr>
        <p:spPr/>
        <p:txBody>
          <a:bodyPr/>
          <a:lstStyle/>
          <a:p>
            <a:r>
              <a:rPr lang="da-DK" dirty="0"/>
              <a:t>Hvordan kan man leve med de nye vilkår?</a:t>
            </a:r>
          </a:p>
        </p:txBody>
      </p:sp>
      <p:sp>
        <p:nvSpPr>
          <p:cNvPr id="3" name="Pladsholder til indhold 2">
            <a:extLst>
              <a:ext uri="{FF2B5EF4-FFF2-40B4-BE49-F238E27FC236}">
                <a16:creationId xmlns:a16="http://schemas.microsoft.com/office/drawing/2014/main" id="{C8645F7F-F31F-9F22-8519-616E120C0DCE}"/>
              </a:ext>
            </a:extLst>
          </p:cNvPr>
          <p:cNvSpPr>
            <a:spLocks noGrp="1"/>
          </p:cNvSpPr>
          <p:nvPr>
            <p:ph idx="1"/>
          </p:nvPr>
        </p:nvSpPr>
        <p:spPr/>
        <p:txBody>
          <a:bodyPr/>
          <a:lstStyle/>
          <a:p>
            <a:pPr marL="0" indent="0">
              <a:buNone/>
            </a:pPr>
            <a:r>
              <a:rPr lang="da-DK" b="1" dirty="0"/>
              <a:t>Tre vigtige komponenter:</a:t>
            </a:r>
          </a:p>
          <a:p>
            <a:pPr marL="0" indent="0">
              <a:buNone/>
            </a:pPr>
            <a:endParaRPr lang="da-DK" dirty="0"/>
          </a:p>
          <a:p>
            <a:pPr marL="342900" indent="-342900"/>
            <a:r>
              <a:rPr lang="da-DK" u="sng" dirty="0"/>
              <a:t>Begribelighed:</a:t>
            </a:r>
            <a:r>
              <a:rPr lang="da-DK" dirty="0"/>
              <a:t> Evnen til at forstå det, der rammer én. </a:t>
            </a:r>
          </a:p>
          <a:p>
            <a:pPr marL="342900" indent="-342900"/>
            <a:r>
              <a:rPr lang="da-DK" u="sng" dirty="0"/>
              <a:t>Håndterbarhed: </a:t>
            </a:r>
            <a:r>
              <a:rPr lang="da-DK" dirty="0"/>
              <a:t>Oplever man, man har tilstrækkelige ressourcer til at håndtere den situation man står i?</a:t>
            </a:r>
          </a:p>
          <a:p>
            <a:pPr marL="342900" indent="-342900"/>
            <a:r>
              <a:rPr lang="da-DK" u="sng" dirty="0"/>
              <a:t>Meningsfuldhed: </a:t>
            </a:r>
            <a:r>
              <a:rPr lang="da-DK" dirty="0"/>
              <a:t>Giver det mening for en at investere i den udfordringer livet har bragt én. </a:t>
            </a:r>
          </a:p>
          <a:p>
            <a:pPr marL="0" indent="0">
              <a:buNone/>
            </a:pPr>
            <a:endParaRPr lang="da-DK" dirty="0"/>
          </a:p>
          <a:p>
            <a:pPr marL="342900" indent="-342900"/>
            <a:r>
              <a:rPr lang="da-DK" dirty="0"/>
              <a:t>Søg hjælp til dette</a:t>
            </a:r>
          </a:p>
          <a:p>
            <a:pPr marL="0" indent="0">
              <a:buNone/>
            </a:pPr>
            <a:endParaRPr lang="da-DK" dirty="0"/>
          </a:p>
          <a:p>
            <a:endParaRPr lang="da-DK" dirty="0"/>
          </a:p>
        </p:txBody>
      </p:sp>
    </p:spTree>
    <p:extLst>
      <p:ext uri="{BB962C8B-B14F-4D97-AF65-F5344CB8AC3E}">
        <p14:creationId xmlns:p14="http://schemas.microsoft.com/office/powerpoint/2010/main" val="199493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1295090" y="381674"/>
            <a:ext cx="9597980" cy="1141983"/>
          </a:xfrm>
          <a:prstGeom prst="rect">
            <a:avLst/>
          </a:prstGeom>
          <a:noFill/>
          <a:ln w="0">
            <a:noFill/>
          </a:ln>
        </p:spPr>
        <p:txBody>
          <a:bodyPr lIns="89977" tIns="44988" rIns="89977" bIns="44988" anchor="b">
            <a:noAutofit/>
          </a:bodyPr>
          <a:lstStyle/>
          <a:p>
            <a:endParaRPr lang="da-DK" sz="4399" spc="-1">
              <a:solidFill>
                <a:srgbClr val="164B4F"/>
              </a:solidFill>
              <a:latin typeface="Arial"/>
              <a:ea typeface="DejaVu Sans"/>
            </a:endParaRPr>
          </a:p>
        </p:txBody>
      </p:sp>
      <p:pic>
        <p:nvPicPr>
          <p:cNvPr id="181" name="Pladsholder til indhold 4"/>
          <p:cNvPicPr/>
          <p:nvPr/>
        </p:nvPicPr>
        <p:blipFill>
          <a:blip r:embed="rId3"/>
          <a:stretch/>
        </p:blipFill>
        <p:spPr>
          <a:xfrm>
            <a:off x="980532" y="296376"/>
            <a:ext cx="10581604" cy="617959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a:extLst>
              <a:ext uri="{FF2B5EF4-FFF2-40B4-BE49-F238E27FC236}">
                <a16:creationId xmlns:a16="http://schemas.microsoft.com/office/drawing/2014/main" id="{AC5150DA-71D9-70AC-D325-A195359BEE38}"/>
              </a:ext>
            </a:extLst>
          </p:cNvPr>
          <p:cNvSpPr>
            <a:spLocks noGrp="1"/>
          </p:cNvSpPr>
          <p:nvPr>
            <p:ph type="title"/>
          </p:nvPr>
        </p:nvSpPr>
        <p:spPr>
          <a:xfrm>
            <a:off x="1293813" y="380999"/>
            <a:ext cx="9601200" cy="1406227"/>
          </a:xfrm>
        </p:spPr>
        <p:txBody>
          <a:bodyPr>
            <a:normAutofit/>
          </a:bodyPr>
          <a:lstStyle/>
          <a:p>
            <a:r>
              <a:rPr lang="da-DK" altLang="da-DK" dirty="0"/>
              <a:t>Hvad har ændret sig hos dig i forhold til din opfattelse af livet</a:t>
            </a:r>
          </a:p>
        </p:txBody>
      </p:sp>
      <p:sp>
        <p:nvSpPr>
          <p:cNvPr id="8196" name="Pladsholder til sidefod 3">
            <a:extLst>
              <a:ext uri="{FF2B5EF4-FFF2-40B4-BE49-F238E27FC236}">
                <a16:creationId xmlns:a16="http://schemas.microsoft.com/office/drawing/2014/main" id="{DD53036D-9F93-D6AA-D795-A5D71FCCE29F}"/>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rPr>
              <a:t>Side </a:t>
            </a:r>
            <a:fld id="{F689EF57-16AE-4978-BB60-94EC8EF45FC1}" type="slidenum">
              <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90</a:t>
            </a:fld>
            <a:endPar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endParaRPr>
          </a:p>
        </p:txBody>
      </p:sp>
      <p:sp>
        <p:nvSpPr>
          <p:cNvPr id="3" name="Pladsholder til indhold 2">
            <a:extLst>
              <a:ext uri="{FF2B5EF4-FFF2-40B4-BE49-F238E27FC236}">
                <a16:creationId xmlns:a16="http://schemas.microsoft.com/office/drawing/2014/main" id="{B7F66B54-2B57-9042-18EC-E8FDE05DE812}"/>
              </a:ext>
            </a:extLst>
          </p:cNvPr>
          <p:cNvSpPr>
            <a:spLocks noGrp="1"/>
          </p:cNvSpPr>
          <p:nvPr>
            <p:ph idx="1"/>
          </p:nvPr>
        </p:nvSpPr>
        <p:spPr/>
        <p:txBody>
          <a:bodyPr/>
          <a:lstStyle/>
          <a:p>
            <a:endParaRPr lang="da-DK" dirty="0"/>
          </a:p>
          <a:p>
            <a:r>
              <a:rPr lang="da-DK" dirty="0"/>
              <a:t>Hvad har ændret sig i forhold til din opfattelse af dig selv</a:t>
            </a:r>
          </a:p>
          <a:p>
            <a:endParaRPr lang="da-DK" dirty="0"/>
          </a:p>
          <a:p>
            <a:r>
              <a:rPr lang="da-DK" dirty="0"/>
              <a:t>I forhold til opfattelsen af din krop</a:t>
            </a:r>
          </a:p>
          <a:p>
            <a:endParaRPr lang="da-DK" dirty="0"/>
          </a:p>
          <a:p>
            <a:r>
              <a:rPr lang="da-DK" dirty="0"/>
              <a:t>I forhold til din opfattelse af andre og din rolle til f.eks. kollega, børn, ægtefælle, venner</a:t>
            </a:r>
          </a:p>
          <a:p>
            <a:endParaRPr lang="da-DK" dirty="0"/>
          </a:p>
          <a:p>
            <a:r>
              <a:rPr lang="da-DK" dirty="0"/>
              <a:t>I forhold til hvad og hvem der kan støtte dig</a:t>
            </a:r>
          </a:p>
        </p:txBody>
      </p:sp>
      <p:pic>
        <p:nvPicPr>
          <p:cNvPr id="4" name="Billede 3">
            <a:extLst>
              <a:ext uri="{FF2B5EF4-FFF2-40B4-BE49-F238E27FC236}">
                <a16:creationId xmlns:a16="http://schemas.microsoft.com/office/drawing/2014/main" id="{887B2023-919D-E5E0-40A4-00DE7540030F}"/>
              </a:ext>
            </a:extLst>
          </p:cNvPr>
          <p:cNvPicPr>
            <a:picLocks noChangeAspect="1"/>
          </p:cNvPicPr>
          <p:nvPr/>
        </p:nvPicPr>
        <p:blipFill>
          <a:blip r:embed="rId3"/>
          <a:stretch>
            <a:fillRect/>
          </a:stretch>
        </p:blipFill>
        <p:spPr>
          <a:xfrm>
            <a:off x="10016944" y="4788925"/>
            <a:ext cx="1800200" cy="1749988"/>
          </a:xfrm>
          <a:prstGeom prst="rect">
            <a:avLst/>
          </a:prstGeom>
        </p:spPr>
      </p:pic>
    </p:spTree>
    <p:extLst>
      <p:ext uri="{BB962C8B-B14F-4D97-AF65-F5344CB8AC3E}">
        <p14:creationId xmlns:p14="http://schemas.microsoft.com/office/powerpoint/2010/main" val="108113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05D5E-0FAA-781A-5AE6-C8D35AB45CF7}"/>
              </a:ext>
            </a:extLst>
          </p:cNvPr>
          <p:cNvSpPr>
            <a:spLocks noGrp="1"/>
          </p:cNvSpPr>
          <p:nvPr>
            <p:ph type="title"/>
          </p:nvPr>
        </p:nvSpPr>
        <p:spPr/>
        <p:txBody>
          <a:bodyPr/>
          <a:lstStyle/>
          <a:p>
            <a:r>
              <a:rPr lang="da-DK" dirty="0"/>
              <a:t>Kroppen</a:t>
            </a:r>
          </a:p>
        </p:txBody>
      </p:sp>
      <p:sp>
        <p:nvSpPr>
          <p:cNvPr id="4" name="Pladsholder til indhold 2">
            <a:extLst>
              <a:ext uri="{FF2B5EF4-FFF2-40B4-BE49-F238E27FC236}">
                <a16:creationId xmlns:a16="http://schemas.microsoft.com/office/drawing/2014/main" id="{70159437-F4CA-C520-FBB8-857CB5DA323B}"/>
              </a:ext>
            </a:extLst>
          </p:cNvPr>
          <p:cNvSpPr>
            <a:spLocks noGrp="1"/>
          </p:cNvSpPr>
          <p:nvPr>
            <p:ph idx="1"/>
          </p:nvPr>
        </p:nvSpPr>
        <p:spPr>
          <a:xfrm>
            <a:off x="1293813" y="1676400"/>
            <a:ext cx="9601200" cy="4495800"/>
          </a:xfrm>
        </p:spPr>
        <p:txBody>
          <a:bodyPr/>
          <a:lstStyle/>
          <a:p>
            <a:r>
              <a:rPr lang="da-DK" altLang="da-DK" dirty="0"/>
              <a:t>Hvad har ændret sig?</a:t>
            </a:r>
          </a:p>
          <a:p>
            <a:endParaRPr lang="da-DK" altLang="da-DK" dirty="0"/>
          </a:p>
          <a:p>
            <a:r>
              <a:rPr lang="da-DK" altLang="da-DK" dirty="0"/>
              <a:t>Tillid til kroppen</a:t>
            </a:r>
          </a:p>
          <a:p>
            <a:endParaRPr lang="da-DK" altLang="da-DK" dirty="0"/>
          </a:p>
          <a:p>
            <a:endParaRPr lang="da-DK" altLang="da-DK" dirty="0"/>
          </a:p>
        </p:txBody>
      </p:sp>
      <p:pic>
        <p:nvPicPr>
          <p:cNvPr id="5" name="Billede 2">
            <a:extLst>
              <a:ext uri="{FF2B5EF4-FFF2-40B4-BE49-F238E27FC236}">
                <a16:creationId xmlns:a16="http://schemas.microsoft.com/office/drawing/2014/main" id="{E6A266B8-C233-7934-0ACC-530A54C48D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6180" y="3140968"/>
            <a:ext cx="5336084" cy="355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19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F3EA6-750F-3203-0516-C86897D55DD1}"/>
              </a:ext>
            </a:extLst>
          </p:cNvPr>
          <p:cNvSpPr>
            <a:spLocks noGrp="1"/>
          </p:cNvSpPr>
          <p:nvPr>
            <p:ph type="title"/>
          </p:nvPr>
        </p:nvSpPr>
        <p:spPr/>
        <p:txBody>
          <a:bodyPr/>
          <a:lstStyle/>
          <a:p>
            <a:r>
              <a:rPr lang="da-DK" dirty="0"/>
              <a:t>At føle sig ramt eksistentielt</a:t>
            </a:r>
          </a:p>
        </p:txBody>
      </p:sp>
      <p:pic>
        <p:nvPicPr>
          <p:cNvPr id="5" name="Pladsholder til indhold 4">
            <a:extLst>
              <a:ext uri="{FF2B5EF4-FFF2-40B4-BE49-F238E27FC236}">
                <a16:creationId xmlns:a16="http://schemas.microsoft.com/office/drawing/2014/main" id="{8737EE93-368F-FEC2-6CEC-F51A3CC936EC}"/>
              </a:ext>
            </a:extLst>
          </p:cNvPr>
          <p:cNvPicPr>
            <a:picLocks noGrp="1" noChangeAspect="1"/>
          </p:cNvPicPr>
          <p:nvPr>
            <p:ph idx="1"/>
          </p:nvPr>
        </p:nvPicPr>
        <p:blipFill>
          <a:blip r:embed="rId3"/>
          <a:stretch>
            <a:fillRect/>
          </a:stretch>
        </p:blipFill>
        <p:spPr>
          <a:xfrm>
            <a:off x="2078570" y="1676400"/>
            <a:ext cx="8031685" cy="4495800"/>
          </a:xfrm>
        </p:spPr>
      </p:pic>
    </p:spTree>
    <p:extLst>
      <p:ext uri="{BB962C8B-B14F-4D97-AF65-F5344CB8AC3E}">
        <p14:creationId xmlns:p14="http://schemas.microsoft.com/office/powerpoint/2010/main" val="30290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6EA8A-3E12-CE4D-40A6-22B019E9BD9F}"/>
              </a:ext>
            </a:extLst>
          </p:cNvPr>
          <p:cNvSpPr>
            <a:spLocks noGrp="1"/>
          </p:cNvSpPr>
          <p:nvPr>
            <p:ph type="title"/>
          </p:nvPr>
        </p:nvSpPr>
        <p:spPr/>
        <p:txBody>
          <a:bodyPr/>
          <a:lstStyle/>
          <a:p>
            <a:endParaRPr lang="da-DK" dirty="0"/>
          </a:p>
        </p:txBody>
      </p:sp>
      <p:pic>
        <p:nvPicPr>
          <p:cNvPr id="5" name="Pladsholder til indhold 4">
            <a:extLst>
              <a:ext uri="{FF2B5EF4-FFF2-40B4-BE49-F238E27FC236}">
                <a16:creationId xmlns:a16="http://schemas.microsoft.com/office/drawing/2014/main" id="{911CB279-FD5F-ADA9-BAC7-23A15E494382}"/>
              </a:ext>
            </a:extLst>
          </p:cNvPr>
          <p:cNvPicPr>
            <a:picLocks noGrp="1" noChangeAspect="1"/>
          </p:cNvPicPr>
          <p:nvPr>
            <p:ph idx="1"/>
          </p:nvPr>
        </p:nvPicPr>
        <p:blipFill>
          <a:blip r:embed="rId3"/>
          <a:stretch>
            <a:fillRect/>
          </a:stretch>
        </p:blipFill>
        <p:spPr>
          <a:xfrm>
            <a:off x="2128838" y="1676653"/>
            <a:ext cx="7931150" cy="4495293"/>
          </a:xfrm>
        </p:spPr>
      </p:pic>
    </p:spTree>
    <p:extLst>
      <p:ext uri="{BB962C8B-B14F-4D97-AF65-F5344CB8AC3E}">
        <p14:creationId xmlns:p14="http://schemas.microsoft.com/office/powerpoint/2010/main" val="368658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AC546D-4C79-454C-F9CF-93A0B565C10B}"/>
              </a:ext>
            </a:extLst>
          </p:cNvPr>
          <p:cNvSpPr>
            <a:spLocks noGrp="1"/>
          </p:cNvSpPr>
          <p:nvPr>
            <p:ph type="title"/>
          </p:nvPr>
        </p:nvSpPr>
        <p:spPr>
          <a:xfrm>
            <a:off x="1293813" y="381000"/>
            <a:ext cx="9601200" cy="1143000"/>
          </a:xfrm>
        </p:spPr>
        <p:txBody>
          <a:bodyPr/>
          <a:lstStyle/>
          <a:p>
            <a:r>
              <a:rPr lang="en-US" dirty="0"/>
              <a:t>Accept, tab i </a:t>
            </a:r>
            <a:r>
              <a:rPr lang="en-US" dirty="0" err="1"/>
              <a:t>bølger</a:t>
            </a:r>
            <a:endParaRPr lang="en-US" dirty="0"/>
          </a:p>
        </p:txBody>
      </p:sp>
      <p:pic>
        <p:nvPicPr>
          <p:cNvPr id="2" name="Billede 1">
            <a:extLst>
              <a:ext uri="{FF2B5EF4-FFF2-40B4-BE49-F238E27FC236}">
                <a16:creationId xmlns:a16="http://schemas.microsoft.com/office/drawing/2014/main" id="{B495A3F8-E2FD-634C-CC01-8BC15AA99D8E}"/>
              </a:ext>
            </a:extLst>
          </p:cNvPr>
          <p:cNvPicPr>
            <a:picLocks noChangeAspect="1"/>
          </p:cNvPicPr>
          <p:nvPr/>
        </p:nvPicPr>
        <p:blipFill rotWithShape="1">
          <a:blip r:embed="rId3"/>
          <a:srcRect l="1426" b="6602"/>
          <a:stretch/>
        </p:blipFill>
        <p:spPr bwMode="auto">
          <a:xfrm>
            <a:off x="2638028" y="2060848"/>
            <a:ext cx="7602352" cy="4051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364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B0CB6-113F-F872-A82B-B9AAFF538728}"/>
              </a:ext>
            </a:extLst>
          </p:cNvPr>
          <p:cNvSpPr>
            <a:spLocks noGrp="1"/>
          </p:cNvSpPr>
          <p:nvPr>
            <p:ph type="title"/>
          </p:nvPr>
        </p:nvSpPr>
        <p:spPr>
          <a:xfrm>
            <a:off x="1293813" y="381000"/>
            <a:ext cx="9601200" cy="1143000"/>
          </a:xfrm>
        </p:spPr>
        <p:txBody>
          <a:bodyPr anchor="b">
            <a:normAutofit/>
          </a:bodyPr>
          <a:lstStyle/>
          <a:p>
            <a:r>
              <a:rPr lang="da-DK" dirty="0"/>
              <a:t>Livskvalitet</a:t>
            </a:r>
          </a:p>
        </p:txBody>
      </p:sp>
      <p:sp>
        <p:nvSpPr>
          <p:cNvPr id="3" name="Pladsholder til indhold 2">
            <a:extLst>
              <a:ext uri="{FF2B5EF4-FFF2-40B4-BE49-F238E27FC236}">
                <a16:creationId xmlns:a16="http://schemas.microsoft.com/office/drawing/2014/main" id="{9DDF2791-005B-4BF5-FB94-934A9CF7361C}"/>
              </a:ext>
            </a:extLst>
          </p:cNvPr>
          <p:cNvSpPr>
            <a:spLocks noGrp="1"/>
          </p:cNvSpPr>
          <p:nvPr>
            <p:ph sz="half" idx="1"/>
          </p:nvPr>
        </p:nvSpPr>
        <p:spPr>
          <a:xfrm>
            <a:off x="1293812" y="1676400"/>
            <a:ext cx="4700016" cy="4495800"/>
          </a:xfrm>
        </p:spPr>
        <p:txBody>
          <a:bodyPr>
            <a:normAutofit/>
          </a:bodyPr>
          <a:lstStyle/>
          <a:p>
            <a:r>
              <a:rPr lang="da-DK" dirty="0"/>
              <a:t>Hvad skal kræftsygdommen ikke forhindre dig i</a:t>
            </a:r>
          </a:p>
          <a:p>
            <a:endParaRPr lang="da-DK" dirty="0"/>
          </a:p>
          <a:p>
            <a:r>
              <a:rPr lang="da-DK" dirty="0"/>
              <a:t>Hvad er særlig værdifuldt for dig for dig i din hverdag?</a:t>
            </a:r>
          </a:p>
          <a:p>
            <a:endParaRPr lang="da-DK" dirty="0"/>
          </a:p>
          <a:p>
            <a:r>
              <a:rPr lang="da-DK" dirty="0"/>
              <a:t>Hvad sætter du særlig pris på i livet</a:t>
            </a:r>
          </a:p>
          <a:p>
            <a:endParaRPr lang="da-DK" dirty="0"/>
          </a:p>
          <a:p>
            <a:endParaRPr lang="da-DK" dirty="0"/>
          </a:p>
          <a:p>
            <a:pPr marL="0" indent="0">
              <a:buNone/>
            </a:pPr>
            <a:endParaRPr lang="da-DK" dirty="0"/>
          </a:p>
        </p:txBody>
      </p:sp>
      <p:pic>
        <p:nvPicPr>
          <p:cNvPr id="4" name="Picture 2" descr="Strand, Solnedgang, Kyst, Sand">
            <a:extLst>
              <a:ext uri="{FF2B5EF4-FFF2-40B4-BE49-F238E27FC236}">
                <a16:creationId xmlns:a16="http://schemas.microsoft.com/office/drawing/2014/main" id="{7A33C939-3DC2-E27F-3B34-C805C8ADD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19" r="24098" b="-1"/>
          <a:stretch>
            <a:fillRect/>
          </a:stretch>
        </p:blipFill>
        <p:spPr>
          <a:xfrm>
            <a:off x="6202035" y="1676401"/>
            <a:ext cx="4700016" cy="4495800"/>
          </a:xfrm>
          <a:prstGeom prst="rect">
            <a:avLst/>
          </a:prstGeom>
          <a:noFill/>
        </p:spPr>
      </p:pic>
    </p:spTree>
    <p:extLst>
      <p:ext uri="{BB962C8B-B14F-4D97-AF65-F5344CB8AC3E}">
        <p14:creationId xmlns:p14="http://schemas.microsoft.com/office/powerpoint/2010/main" val="28867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802E5-A35C-554C-275B-C128FF346B1B}"/>
              </a:ext>
            </a:extLst>
          </p:cNvPr>
          <p:cNvSpPr>
            <a:spLocks noGrp="1"/>
          </p:cNvSpPr>
          <p:nvPr>
            <p:ph type="title"/>
          </p:nvPr>
        </p:nvSpPr>
        <p:spPr/>
        <p:txBody>
          <a:bodyPr>
            <a:normAutofit fontScale="90000"/>
          </a:bodyPr>
          <a:lstStyle/>
          <a:p>
            <a:r>
              <a:rPr lang="da-DK" dirty="0"/>
              <a:t>Sorgen/tabet er ikke en tunnel man skal igennem, men et landskab man skal lære at vandre i.</a:t>
            </a:r>
          </a:p>
        </p:txBody>
      </p:sp>
      <p:pic>
        <p:nvPicPr>
          <p:cNvPr id="1026" name="Picture 2" descr="Gratis billeder : landskab, natur, græs, ødemark, gå, bjerg, himmel ...">
            <a:extLst>
              <a:ext uri="{FF2B5EF4-FFF2-40B4-BE49-F238E27FC236}">
                <a16:creationId xmlns:a16="http://schemas.microsoft.com/office/drawing/2014/main" id="{DB405008-A7DD-6260-433E-0AF2C59842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66020" y="1700808"/>
            <a:ext cx="7304881" cy="4885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1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3E7481E-F2BE-7445-D3D1-26474E000216}"/>
              </a:ext>
            </a:extLst>
          </p:cNvPr>
          <p:cNvSpPr>
            <a:spLocks noGrp="1" noChangeArrowheads="1"/>
          </p:cNvSpPr>
          <p:nvPr>
            <p:ph type="title"/>
          </p:nvPr>
        </p:nvSpPr>
        <p:spPr/>
        <p:txBody>
          <a:bodyPr/>
          <a:lstStyle/>
          <a:p>
            <a:r>
              <a:rPr lang="da-DK" altLang="da-DK"/>
              <a:t>Ændringerne: </a:t>
            </a:r>
          </a:p>
        </p:txBody>
      </p:sp>
      <p:sp>
        <p:nvSpPr>
          <p:cNvPr id="30723" name="Rectangle 3">
            <a:extLst>
              <a:ext uri="{FF2B5EF4-FFF2-40B4-BE49-F238E27FC236}">
                <a16:creationId xmlns:a16="http://schemas.microsoft.com/office/drawing/2014/main" id="{A4DC9849-D516-218C-B26E-C37CCC2AA697}"/>
              </a:ext>
            </a:extLst>
          </p:cNvPr>
          <p:cNvSpPr>
            <a:spLocks noGrp="1" noChangeArrowheads="1"/>
          </p:cNvSpPr>
          <p:nvPr>
            <p:ph type="body" idx="1"/>
          </p:nvPr>
        </p:nvSpPr>
        <p:spPr/>
        <p:txBody>
          <a:bodyPr/>
          <a:lstStyle/>
          <a:p>
            <a:r>
              <a:rPr lang="da-DK" altLang="da-DK" i="1" dirty="0"/>
              <a:t>Min verden brød sammen, da jeg fik diagnosen. Det var den dag boblen bristede, og jeg fandt ud af, hvor sårbar og magtesløse, vi mennesker egentlig er!”</a:t>
            </a:r>
          </a:p>
          <a:p>
            <a:pPr>
              <a:buFont typeface="Wingdings" panose="05000000000000000000" pitchFamily="2" charset="2"/>
              <a:buNone/>
            </a:pPr>
            <a:endParaRPr lang="da-DK" altLang="da-DK" i="1" dirty="0"/>
          </a:p>
          <a:p>
            <a:r>
              <a:rPr lang="da-DK" altLang="da-DK" dirty="0"/>
              <a:t>50--‐årig kvinde.            </a:t>
            </a:r>
          </a:p>
          <a:p>
            <a:pPr>
              <a:buFont typeface="Wingdings" panose="05000000000000000000" pitchFamily="2" charset="2"/>
              <a:buNone/>
            </a:pPr>
            <a:endParaRPr lang="da-DK" altLang="da-DK" dirty="0"/>
          </a:p>
        </p:txBody>
      </p:sp>
      <p:sp>
        <p:nvSpPr>
          <p:cNvPr id="4" name="Forbindelse 3">
            <a:extLst>
              <a:ext uri="{FF2B5EF4-FFF2-40B4-BE49-F238E27FC236}">
                <a16:creationId xmlns:a16="http://schemas.microsoft.com/office/drawing/2014/main" id="{B87C1000-0471-EE0D-A9BA-4D05B904867B}"/>
              </a:ext>
            </a:extLst>
          </p:cNvPr>
          <p:cNvSpPr/>
          <p:nvPr/>
        </p:nvSpPr>
        <p:spPr>
          <a:xfrm>
            <a:off x="4856162" y="3302001"/>
            <a:ext cx="3511550" cy="27273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Euphemia"/>
              <a:ea typeface="+mn-ea"/>
              <a:cs typeface="+mn-cs"/>
            </a:endParaRPr>
          </a:p>
        </p:txBody>
      </p:sp>
    </p:spTree>
    <p:extLst>
      <p:ext uri="{BB962C8B-B14F-4D97-AF65-F5344CB8AC3E}">
        <p14:creationId xmlns:p14="http://schemas.microsoft.com/office/powerpoint/2010/main" val="223005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8EFEFC28-DB99-57AD-8686-B9310505CFD7}"/>
              </a:ext>
            </a:extLst>
          </p:cNvPr>
          <p:cNvSpPr>
            <a:spLocks noGrp="1"/>
          </p:cNvSpPr>
          <p:nvPr>
            <p:ph type="title"/>
          </p:nvPr>
        </p:nvSpPr>
        <p:spPr/>
        <p:txBody>
          <a:bodyPr/>
          <a:lstStyle/>
          <a:p>
            <a:r>
              <a:rPr lang="da-DK" altLang="da-DK" dirty="0"/>
              <a:t>Når boblen brister:</a:t>
            </a:r>
            <a:br>
              <a:rPr lang="da-DK" altLang="da-DK" dirty="0"/>
            </a:br>
            <a:r>
              <a:rPr lang="da-DK" altLang="da-DK" dirty="0"/>
              <a:t>Inde i boblen</a:t>
            </a:r>
          </a:p>
        </p:txBody>
      </p:sp>
      <p:sp>
        <p:nvSpPr>
          <p:cNvPr id="31747" name="Pladsholder til indhold 2">
            <a:extLst>
              <a:ext uri="{FF2B5EF4-FFF2-40B4-BE49-F238E27FC236}">
                <a16:creationId xmlns:a16="http://schemas.microsoft.com/office/drawing/2014/main" id="{11F76174-5E90-1925-5387-842A75039146}"/>
              </a:ext>
            </a:extLst>
          </p:cNvPr>
          <p:cNvSpPr>
            <a:spLocks noGrp="1"/>
          </p:cNvSpPr>
          <p:nvPr>
            <p:ph idx="1"/>
          </p:nvPr>
        </p:nvSpPr>
        <p:spPr/>
        <p:txBody>
          <a:bodyPr/>
          <a:lstStyle/>
          <a:p>
            <a:pPr>
              <a:buFont typeface="Wingdings" panose="05000000000000000000" pitchFamily="2" charset="2"/>
              <a:buNone/>
            </a:pPr>
            <a:endParaRPr lang="da-DK" altLang="da-DK"/>
          </a:p>
        </p:txBody>
      </p:sp>
      <p:sp>
        <p:nvSpPr>
          <p:cNvPr id="31748" name="Pladsholder til sidefod 3">
            <a:extLst>
              <a:ext uri="{FF2B5EF4-FFF2-40B4-BE49-F238E27FC236}">
                <a16:creationId xmlns:a16="http://schemas.microsoft.com/office/drawing/2014/main" id="{CFC97B1B-72FB-CB59-1835-FD8C2BB7E52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rPr>
              <a:t>Side </a:t>
            </a:r>
            <a:fld id="{E4DF1A08-E769-4040-9C81-6BA18EF81C6D}" type="slidenum">
              <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98</a:t>
            </a:fld>
            <a:endPar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endParaRPr>
          </a:p>
        </p:txBody>
      </p:sp>
      <p:sp>
        <p:nvSpPr>
          <p:cNvPr id="5" name="Forbindelse 3">
            <a:extLst>
              <a:ext uri="{FF2B5EF4-FFF2-40B4-BE49-F238E27FC236}">
                <a16:creationId xmlns:a16="http://schemas.microsoft.com/office/drawing/2014/main" id="{D4DA00A8-3B6B-F204-EDEC-CB254EE3AA9C}"/>
              </a:ext>
            </a:extLst>
          </p:cNvPr>
          <p:cNvSpPr/>
          <p:nvPr/>
        </p:nvSpPr>
        <p:spPr>
          <a:xfrm>
            <a:off x="3479800" y="1773239"/>
            <a:ext cx="4887912" cy="4256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Euphemia"/>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Euphemia"/>
                <a:ea typeface="+mn-ea"/>
                <a:cs typeface="+mn-cs"/>
              </a:rPr>
              <a:t>verden er et trygt sted for mig og mine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Euphemia"/>
                <a:ea typeface="+mn-ea"/>
                <a:cs typeface="+mn-cs"/>
              </a:rPr>
              <a:t>sygdomme rammer naboen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Euphemia"/>
                <a:ea typeface="+mn-ea"/>
                <a:cs typeface="+mn-cs"/>
              </a:rPr>
              <a:t>livet er meningsfyldt og forudsige-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Euphemia"/>
                <a:ea typeface="+mn-ea"/>
                <a:cs typeface="+mn-cs"/>
              </a:rPr>
              <a:t>     ligt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Euphemia"/>
                <a:ea typeface="+mn-ea"/>
                <a:cs typeface="+mn-cs"/>
              </a:rPr>
              <a:t>man dør gammel og mæt af dage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Euphemia"/>
                <a:ea typeface="+mn-ea"/>
                <a:cs typeface="+mn-cs"/>
              </a:rPr>
              <a:t>jeg er selvstændigt  og uafhængig</a:t>
            </a:r>
          </a:p>
        </p:txBody>
      </p:sp>
    </p:spTree>
    <p:extLst>
      <p:ext uri="{BB962C8B-B14F-4D97-AF65-F5344CB8AC3E}">
        <p14:creationId xmlns:p14="http://schemas.microsoft.com/office/powerpoint/2010/main" val="27931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CE7B0F6D-33E4-4E47-E2FB-D9E888CFBC0F}"/>
              </a:ext>
            </a:extLst>
          </p:cNvPr>
          <p:cNvSpPr>
            <a:spLocks noGrp="1"/>
          </p:cNvSpPr>
          <p:nvPr>
            <p:ph type="title"/>
          </p:nvPr>
        </p:nvSpPr>
        <p:spPr/>
        <p:txBody>
          <a:bodyPr/>
          <a:lstStyle/>
          <a:p>
            <a:r>
              <a:rPr lang="da-DK" altLang="da-DK"/>
              <a:t>Når boblen brister</a:t>
            </a:r>
          </a:p>
        </p:txBody>
      </p:sp>
      <p:sp>
        <p:nvSpPr>
          <p:cNvPr id="32771" name="Pladsholder til sidefod 3">
            <a:extLst>
              <a:ext uri="{FF2B5EF4-FFF2-40B4-BE49-F238E27FC236}">
                <a16:creationId xmlns:a16="http://schemas.microsoft.com/office/drawing/2014/main" id="{FEDA8ED2-1235-A589-F740-A7945BE49E9E}"/>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rPr>
              <a:t>Side </a:t>
            </a:r>
            <a:fld id="{8BD81C72-8FC6-4D46-AC5A-298AEDE677B3}" type="slidenum">
              <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99</a:t>
            </a:fld>
            <a:endParaRPr kumimoji="0" lang="en-GB" altLang="da-DK" sz="900" b="0" i="0" u="none" strike="noStrike" kern="1200" cap="none" spc="0" normalizeH="0" baseline="0" noProof="0">
              <a:ln>
                <a:noFill/>
              </a:ln>
              <a:solidFill>
                <a:srgbClr val="164B4F"/>
              </a:solidFill>
              <a:effectLst/>
              <a:uLnTx/>
              <a:uFillTx/>
              <a:latin typeface="Arial" panose="020B0604020202020204" pitchFamily="34" charset="0"/>
              <a:ea typeface="+mn-ea"/>
              <a:cs typeface="+mn-cs"/>
            </a:endParaRPr>
          </a:p>
        </p:txBody>
      </p:sp>
      <p:pic>
        <p:nvPicPr>
          <p:cNvPr id="32772" name="Picture 2" descr="Billedresultat for bristet boble">
            <a:extLst>
              <a:ext uri="{FF2B5EF4-FFF2-40B4-BE49-F238E27FC236}">
                <a16:creationId xmlns:a16="http://schemas.microsoft.com/office/drawing/2014/main" id="{9E2385F6-868E-4AFD-44AF-6A1D2B9E9F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08476" y="1535114"/>
            <a:ext cx="4040187" cy="3417887"/>
          </a:xfrm>
          <a:noFill/>
        </p:spPr>
      </p:pic>
      <p:sp>
        <p:nvSpPr>
          <p:cNvPr id="32773" name="Rektangel 4">
            <a:extLst>
              <a:ext uri="{FF2B5EF4-FFF2-40B4-BE49-F238E27FC236}">
                <a16:creationId xmlns:a16="http://schemas.microsoft.com/office/drawing/2014/main" id="{DC9AA897-F971-36E1-59E7-4ED72F1B421D}"/>
              </a:ext>
            </a:extLst>
          </p:cNvPr>
          <p:cNvSpPr>
            <a:spLocks noChangeArrowheads="1"/>
          </p:cNvSpPr>
          <p:nvPr/>
        </p:nvSpPr>
        <p:spPr bwMode="auto">
          <a:xfrm>
            <a:off x="1662112" y="2182813"/>
            <a:ext cx="2446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800" b="0" i="0" u="none" strike="noStrike" kern="1200" cap="none" spc="0" normalizeH="0" baseline="0" noProof="0" dirty="0">
                <a:ln>
                  <a:noFill/>
                </a:ln>
                <a:solidFill>
                  <a:srgbClr val="164B4F"/>
                </a:solidFill>
                <a:effectLst/>
                <a:uLnTx/>
                <a:uFillTx/>
                <a:latin typeface="Euphemia" panose="020B0503040102020104" pitchFamily="34" charset="0"/>
                <a:ea typeface="+mn-ea"/>
                <a:cs typeface="+mn-cs"/>
              </a:rPr>
              <a:t>Vi kan ikke kontrollere livet og fremtiden</a:t>
            </a:r>
          </a:p>
        </p:txBody>
      </p:sp>
      <p:sp>
        <p:nvSpPr>
          <p:cNvPr id="32774" name="Rektangel 5">
            <a:extLst>
              <a:ext uri="{FF2B5EF4-FFF2-40B4-BE49-F238E27FC236}">
                <a16:creationId xmlns:a16="http://schemas.microsoft.com/office/drawing/2014/main" id="{65193A11-05C2-FF47-58BA-552EB42BFBBE}"/>
              </a:ext>
            </a:extLst>
          </p:cNvPr>
          <p:cNvSpPr>
            <a:spLocks noChangeArrowheads="1"/>
          </p:cNvSpPr>
          <p:nvPr/>
        </p:nvSpPr>
        <p:spPr bwMode="auto">
          <a:xfrm>
            <a:off x="8443913" y="1681164"/>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800" b="0" i="0" u="none" strike="noStrike" kern="1200" cap="none" spc="0" normalizeH="0" baseline="0" noProof="0" dirty="0">
                <a:ln>
                  <a:noFill/>
                </a:ln>
                <a:solidFill>
                  <a:srgbClr val="164B4F"/>
                </a:solidFill>
                <a:effectLst/>
                <a:uLnTx/>
                <a:uFillTx/>
                <a:latin typeface="Arial" panose="020B0604020202020204" pitchFamily="34" charset="0"/>
                <a:ea typeface="+mn-ea"/>
                <a:cs typeface="+mn-cs"/>
              </a:rPr>
              <a:t>Vi er sårbare</a:t>
            </a:r>
          </a:p>
        </p:txBody>
      </p:sp>
      <p:sp>
        <p:nvSpPr>
          <p:cNvPr id="32775" name="Rektangel 6">
            <a:extLst>
              <a:ext uri="{FF2B5EF4-FFF2-40B4-BE49-F238E27FC236}">
                <a16:creationId xmlns:a16="http://schemas.microsoft.com/office/drawing/2014/main" id="{9987D544-3912-575D-0122-3E1E3D645107}"/>
              </a:ext>
            </a:extLst>
          </p:cNvPr>
          <p:cNvSpPr>
            <a:spLocks noChangeArrowheads="1"/>
          </p:cNvSpPr>
          <p:nvPr/>
        </p:nvSpPr>
        <p:spPr bwMode="auto">
          <a:xfrm>
            <a:off x="8348663" y="2828926"/>
            <a:ext cx="2043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800" b="0" i="0" u="none" strike="noStrike" kern="1200" cap="none" spc="0" normalizeH="0" baseline="0" noProof="0" dirty="0">
                <a:ln>
                  <a:noFill/>
                </a:ln>
                <a:solidFill>
                  <a:srgbClr val="164B4F"/>
                </a:solidFill>
                <a:effectLst/>
                <a:uLnTx/>
                <a:uFillTx/>
                <a:latin typeface="Arial" panose="020B0604020202020204" pitchFamily="34" charset="0"/>
                <a:ea typeface="+mn-ea"/>
                <a:cs typeface="+mn-cs"/>
              </a:rPr>
              <a:t>Sygdom rammer tilfældigt og kan ramme mig</a:t>
            </a:r>
          </a:p>
        </p:txBody>
      </p:sp>
      <p:sp>
        <p:nvSpPr>
          <p:cNvPr id="32776" name="Rektangel 7">
            <a:extLst>
              <a:ext uri="{FF2B5EF4-FFF2-40B4-BE49-F238E27FC236}">
                <a16:creationId xmlns:a16="http://schemas.microsoft.com/office/drawing/2014/main" id="{88E92A96-B587-3D3B-10A6-646E5A356D25}"/>
              </a:ext>
            </a:extLst>
          </p:cNvPr>
          <p:cNvSpPr>
            <a:spLocks noChangeArrowheads="1"/>
          </p:cNvSpPr>
          <p:nvPr/>
        </p:nvSpPr>
        <p:spPr bwMode="auto">
          <a:xfrm>
            <a:off x="1765300" y="3525839"/>
            <a:ext cx="255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800" b="0" i="0" u="none" strike="noStrike" kern="1200" cap="none" spc="0" normalizeH="0" baseline="0" noProof="0" dirty="0">
                <a:ln>
                  <a:noFill/>
                </a:ln>
                <a:solidFill>
                  <a:srgbClr val="164B4F"/>
                </a:solidFill>
                <a:effectLst/>
                <a:uLnTx/>
                <a:uFillTx/>
                <a:latin typeface="Arial" panose="020B0604020202020204" pitchFamily="34" charset="0"/>
                <a:ea typeface="+mn-ea"/>
                <a:cs typeface="+mn-cs"/>
              </a:rPr>
              <a:t>Døden kommer ikke kun til dem der er mæt af dage</a:t>
            </a:r>
          </a:p>
        </p:txBody>
      </p:sp>
      <p:sp>
        <p:nvSpPr>
          <p:cNvPr id="32777" name="Rektangel 8">
            <a:extLst>
              <a:ext uri="{FF2B5EF4-FFF2-40B4-BE49-F238E27FC236}">
                <a16:creationId xmlns:a16="http://schemas.microsoft.com/office/drawing/2014/main" id="{6EA76617-DD62-6318-7201-D6606667619C}"/>
              </a:ext>
            </a:extLst>
          </p:cNvPr>
          <p:cNvSpPr>
            <a:spLocks noChangeArrowheads="1"/>
          </p:cNvSpPr>
          <p:nvPr/>
        </p:nvSpPr>
        <p:spPr bwMode="auto">
          <a:xfrm>
            <a:off x="6811962" y="5126039"/>
            <a:ext cx="36655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800" b="0" i="0" u="none" strike="noStrike" kern="1200" cap="none" spc="0" normalizeH="0" baseline="0" noProof="0" dirty="0">
                <a:ln>
                  <a:noFill/>
                </a:ln>
                <a:solidFill>
                  <a:srgbClr val="164B4F"/>
                </a:solidFill>
                <a:effectLst/>
                <a:uLnTx/>
                <a:uFillTx/>
                <a:latin typeface="Arial" panose="020B0604020202020204" pitchFamily="34" charset="0"/>
                <a:ea typeface="+mn-ea"/>
                <a:cs typeface="+mn-cs"/>
              </a:rPr>
              <a:t>Det onde kan også ske i vores liv og der er ofte ikke nogen fornuftig forklaring eller mening med det</a:t>
            </a:r>
          </a:p>
        </p:txBody>
      </p:sp>
      <p:sp>
        <p:nvSpPr>
          <p:cNvPr id="32778" name="Rektangel 9">
            <a:extLst>
              <a:ext uri="{FF2B5EF4-FFF2-40B4-BE49-F238E27FC236}">
                <a16:creationId xmlns:a16="http://schemas.microsoft.com/office/drawing/2014/main" id="{3779CFE3-AADA-D327-8B0B-8A865D3B1ABD}"/>
              </a:ext>
            </a:extLst>
          </p:cNvPr>
          <p:cNvSpPr>
            <a:spLocks noChangeArrowheads="1"/>
          </p:cNvSpPr>
          <p:nvPr/>
        </p:nvSpPr>
        <p:spPr bwMode="auto">
          <a:xfrm>
            <a:off x="1827213" y="5624514"/>
            <a:ext cx="2591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1pPr>
            <a:lvl2pPr marL="742950" indent="-28575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2pPr>
            <a:lvl3pPr marL="11430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rgbClr val="004D6D"/>
              </a:buClr>
              <a:buFont typeface="Wingdings" panose="05000000000000000000" pitchFamily="2" charset="2"/>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4D6D"/>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800" b="0" i="0" u="none" strike="noStrike" kern="1200" cap="none" spc="0" normalizeH="0" baseline="0" noProof="0" dirty="0">
                <a:ln>
                  <a:noFill/>
                </a:ln>
                <a:solidFill>
                  <a:srgbClr val="164B4F"/>
                </a:solidFill>
                <a:effectLst/>
                <a:uLnTx/>
                <a:uFillTx/>
                <a:latin typeface="Arial" panose="020B0604020202020204" pitchFamily="34" charset="0"/>
                <a:ea typeface="+mn-ea"/>
                <a:cs typeface="+mn-cs"/>
              </a:rPr>
              <a:t>Vi er afhængig af andre</a:t>
            </a:r>
          </a:p>
        </p:txBody>
      </p:sp>
    </p:spTree>
    <p:extLst>
      <p:ext uri="{BB962C8B-B14F-4D97-AF65-F5344CB8AC3E}">
        <p14:creationId xmlns:p14="http://schemas.microsoft.com/office/powerpoint/2010/main" val="64538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redfyldt 16 x 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Office_9532164_TF02801109_TF02801109" id="{59FA0AC2-66EE-40DE-B337-F12E74E71763}" vid="{20E5640C-C74E-452E-911B-729FFC3215BB}"/>
    </a:ext>
  </a:extLst>
</a:theme>
</file>

<file path=ppt/theme/theme2.xml><?xml version="1.0" encoding="utf-8"?>
<a:theme xmlns:a="http://schemas.openxmlformats.org/drawingml/2006/main" name="Brugerdefineret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IGTema1">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SIGTema1" id="{035D99C1-C905-4929-9B5A-CAAB6CEFE5F9}" vid="{6558804E-3946-44CC-B329-8D1A5D516C19}"/>
    </a:ext>
  </a:extLst>
</a:theme>
</file>

<file path=ppt/theme/theme4.xml><?xml version="1.0" encoding="utf-8"?>
<a:theme xmlns:a="http://schemas.openxmlformats.org/drawingml/2006/main" name="Office-tema">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tema">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52EE6039DAF7E4FBB8B8F8142DD758C" ma:contentTypeVersion="6" ma:contentTypeDescription="Opret et nyt dokument." ma:contentTypeScope="" ma:versionID="586755621537e9319aadfd80336b1793">
  <xsd:schema xmlns:xsd="http://www.w3.org/2001/XMLSchema" xmlns:xs="http://www.w3.org/2001/XMLSchema" xmlns:p="http://schemas.microsoft.com/office/2006/metadata/properties" xmlns:ns3="fe1124be-98e4-4f65-97f6-2afae34bb00e" targetNamespace="http://schemas.microsoft.com/office/2006/metadata/properties" ma:root="true" ma:fieldsID="a5b60e0044b08d26f87a5b472c06ce1a" ns3:_="">
    <xsd:import namespace="fe1124be-98e4-4f65-97f6-2afae34bb00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1124be-98e4-4f65-97f6-2afae34bb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E54812-744A-4DCB-BE01-CC7BE20108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1124be-98e4-4f65-97f6-2afae34bb0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249165-F638-412C-8E0A-DFB7045CA2E0}">
  <ds:schemaRefs>
    <ds:schemaRef ds:uri="fe1124be-98e4-4f65-97f6-2afae34bb00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F8513D8-45FC-4DC8-9B25-925112AC30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7768</TotalTime>
  <Words>17251</Words>
  <Application>Microsoft Office PowerPoint</Application>
  <PresentationFormat>Brugerdefineret</PresentationFormat>
  <Paragraphs>1864</Paragraphs>
  <Slides>105</Slides>
  <Notes>91</Notes>
  <HiddenSlides>0</HiddenSlides>
  <MMClips>0</MMClips>
  <ScaleCrop>false</ScaleCrop>
  <HeadingPairs>
    <vt:vector size="6" baseType="variant">
      <vt:variant>
        <vt:lpstr>Benyttede skrifttyper</vt:lpstr>
      </vt:variant>
      <vt:variant>
        <vt:i4>15</vt:i4>
      </vt:variant>
      <vt:variant>
        <vt:lpstr>Tema</vt:lpstr>
      </vt:variant>
      <vt:variant>
        <vt:i4>3</vt:i4>
      </vt:variant>
      <vt:variant>
        <vt:lpstr>Slidetitler</vt:lpstr>
      </vt:variant>
      <vt:variant>
        <vt:i4>105</vt:i4>
      </vt:variant>
    </vt:vector>
  </HeadingPairs>
  <TitlesOfParts>
    <vt:vector size="123" baseType="lpstr">
      <vt:lpstr>Microsoft YaHei</vt:lpstr>
      <vt:lpstr>Aptos</vt:lpstr>
      <vt:lpstr>Aptos Display</vt:lpstr>
      <vt:lpstr>Arial</vt:lpstr>
      <vt:lpstr>Calibri</vt:lpstr>
      <vt:lpstr>Calibri Light</vt:lpstr>
      <vt:lpstr>Century Gothic</vt:lpstr>
      <vt:lpstr>Courier New</vt:lpstr>
      <vt:lpstr>Euphemia</vt:lpstr>
      <vt:lpstr>Tahoma</vt:lpstr>
      <vt:lpstr>Times New Roman</vt:lpstr>
      <vt:lpstr>Verdana</vt:lpstr>
      <vt:lpstr>Verdana</vt:lpstr>
      <vt:lpstr>Wingdings</vt:lpstr>
      <vt:lpstr>Wingdings 3</vt:lpstr>
      <vt:lpstr>Fredfyldt 16 x 9</vt:lpstr>
      <vt:lpstr>Brugerdefineret design</vt:lpstr>
      <vt:lpstr>SIGTema1</vt:lpstr>
      <vt:lpstr>Introduktion til undervisningsmateriale til generelle senfølger 2026</vt:lpstr>
      <vt:lpstr>PowerPoint-præsentation</vt:lpstr>
      <vt:lpstr>PowerPoint-præsentation</vt:lpstr>
      <vt:lpstr>PowerPoint-præsentation</vt:lpstr>
      <vt:lpstr>PowerPoint-præsentation</vt:lpstr>
      <vt:lpstr>PowerPoint-præsentation</vt:lpstr>
      <vt:lpstr>Klynger af senfølger</vt:lpstr>
      <vt:lpstr>PowerPoint-præsentation</vt:lpstr>
      <vt:lpstr>PowerPoint-præsentation</vt:lpstr>
      <vt:lpstr>PowerPoint-præsentation</vt:lpstr>
      <vt:lpstr>PowerPoint-præsentation</vt:lpstr>
      <vt:lpstr>Frygt for tilbagefald </vt:lpstr>
      <vt:lpstr>Program:</vt:lpstr>
      <vt:lpstr>Frygt for tilbagefald</vt:lpstr>
      <vt:lpstr>Symptomer på frygt for tilbagefald</vt:lpstr>
      <vt:lpstr>Hvilke symptomer har du?</vt:lpstr>
      <vt:lpstr>Film og råd om frygt for tilbagefald</vt:lpstr>
      <vt:lpstr>Hjælp til frygt for tilbagefald</vt:lpstr>
      <vt:lpstr>Rund dagen af på en god måde</vt:lpstr>
      <vt:lpstr>Mere viden om senfølger</vt:lpstr>
      <vt:lpstr>Opsamling og afslutning</vt:lpstr>
      <vt:lpstr>Spørgsmål? </vt:lpstr>
      <vt:lpstr>Koncentrations-og hukommelsesbesvær Som senfølge til kræft </vt:lpstr>
      <vt:lpstr>Koncentrations- og hukommelsesbesvær  Hvorfor og hvad kan du gøre? </vt:lpstr>
      <vt:lpstr>Hvordan opleves koncentrations- og hukommelsesbesvær?</vt:lpstr>
      <vt:lpstr>Påvirket koncentration og hukommelse</vt:lpstr>
      <vt:lpstr>Hvad kan være årsagen til koncentrations- og hukommelsesbesvær i et kræftforløb? </vt:lpstr>
      <vt:lpstr>Video koncentration og hukommelse</vt:lpstr>
      <vt:lpstr>Hvad kan koncentrations - og hukommelses forandringer medføre?</vt:lpstr>
      <vt:lpstr>Forandringerne i koncentration og hukommelse</vt:lpstr>
      <vt:lpstr>Spørgsmål 2 og 2 </vt:lpstr>
      <vt:lpstr>Anbefalinger og handlemuligheder til koncentrations- og hukommelsesbesvær</vt:lpstr>
      <vt:lpstr>Anbefalinger til behandling</vt:lpstr>
      <vt:lpstr>Hvad kan jeg selv gøre</vt:lpstr>
      <vt:lpstr>Hvad kan man selv gøre? Hvad virker for dig?</vt:lpstr>
      <vt:lpstr>Spørgsmål 2 og 2 </vt:lpstr>
      <vt:lpstr>Opsamling og afslutning</vt:lpstr>
      <vt:lpstr>Spørgsmål? </vt:lpstr>
      <vt:lpstr>Mere viden om senfølger?</vt:lpstr>
      <vt:lpstr>Tak for at dele, tak for jeres ord </vt:lpstr>
      <vt:lpstr>Træthed</vt:lpstr>
      <vt:lpstr>Program: Kræftrelateret træthed - fatique</vt:lpstr>
      <vt:lpstr>NCCN’s definition på cancerrelateret Fatigue</vt:lpstr>
      <vt:lpstr>Total smerten</vt:lpstr>
      <vt:lpstr>Kræftrelateret træthed (fatique) </vt:lpstr>
      <vt:lpstr>Oplevelse af træthed?</vt:lpstr>
      <vt:lpstr>Mange årsager til træthed:</vt:lpstr>
      <vt:lpstr>PowerPoint-præsentation</vt:lpstr>
      <vt:lpstr>Behandling af træthed</vt:lpstr>
      <vt:lpstr>Ugeskema</vt:lpstr>
      <vt:lpstr>PowerPoint-præsentation</vt:lpstr>
      <vt:lpstr>Hvad kan du selv gøre?</vt:lpstr>
      <vt:lpstr>Ved søvnbesvær – hvad kan du gøre?</vt:lpstr>
      <vt:lpstr>Se film om træthed</vt:lpstr>
      <vt:lpstr>Mere viden om senfølger ?</vt:lpstr>
      <vt:lpstr>Opsamling og afslutning</vt:lpstr>
      <vt:lpstr>Spørgsmål? </vt:lpstr>
      <vt:lpstr>Senfølger og seksualitet</vt:lpstr>
      <vt:lpstr>Seksualitet</vt:lpstr>
      <vt:lpstr>Fysiske senfølger i forhold til seksualitet </vt:lpstr>
      <vt:lpstr>Psykologiske følger</vt:lpstr>
      <vt:lpstr>Sociale følger</vt:lpstr>
      <vt:lpstr>Hvad har man med sig af oplevelser</vt:lpstr>
      <vt:lpstr>PowerPoint-præsentation</vt:lpstr>
      <vt:lpstr>PRIMÆRE – direkte følger af sygdom/ behandling</vt:lpstr>
      <vt:lpstr>PRIMÆRE – direkte følger af sygdom/behandling </vt:lpstr>
      <vt:lpstr>SEKUNDÆRE – indirekte – psykiske påvirkninger </vt:lpstr>
      <vt:lpstr>SEKUNDÆRE - indirekte – fysiske påvirkninger </vt:lpstr>
      <vt:lpstr>TÆRTIÆRE – påvirkninger udefra</vt:lpstr>
      <vt:lpstr>Den Positive cirkel</vt:lpstr>
      <vt:lpstr>Afklarende spørgsmål</vt:lpstr>
      <vt:lpstr>Tørre slimhinder og forkortet skede - behandling</vt:lpstr>
      <vt:lpstr>    Hvordan var din seksuelle sundhed før  Kræftbehandlingen? </vt:lpstr>
      <vt:lpstr>Råd til kvinder</vt:lpstr>
      <vt:lpstr>Råd til mænd</vt:lpstr>
      <vt:lpstr>Hvor kan du få hjælp</vt:lpstr>
      <vt:lpstr>Hvor kan man få hjælp?</vt:lpstr>
      <vt:lpstr>Spørgsmål? </vt:lpstr>
      <vt:lpstr>Eksistentielle senfølger</vt:lpstr>
      <vt:lpstr>Program:</vt:lpstr>
      <vt:lpstr> Den totale smerte – kræft rammer hele mennesket</vt:lpstr>
      <vt:lpstr>Mange mennesker oplever at få en kræftsygdom som en kæmpe chok og de kastes ud i eksistentiel krise</vt:lpstr>
      <vt:lpstr>Mange spørgsmål:</vt:lpstr>
      <vt:lpstr>Eksistentielle udfordringer </vt:lpstr>
      <vt:lpstr>Eksistentielle senfølger</vt:lpstr>
      <vt:lpstr>Eksistentielle Senfølger</vt:lpstr>
      <vt:lpstr> Yaloms 4 grundvilkår</vt:lpstr>
      <vt:lpstr>Hvordan kan man håndtere eksistentielle senfølger? </vt:lpstr>
      <vt:lpstr>Hvordan kan man leve med de nye vilkår?</vt:lpstr>
      <vt:lpstr>Hvad har ændret sig hos dig i forhold til din opfattelse af livet</vt:lpstr>
      <vt:lpstr>Kroppen</vt:lpstr>
      <vt:lpstr>At føle sig ramt eksistentielt</vt:lpstr>
      <vt:lpstr>PowerPoint-præsentation</vt:lpstr>
      <vt:lpstr>Accept, tab i bølger</vt:lpstr>
      <vt:lpstr>Livskvalitet</vt:lpstr>
      <vt:lpstr>Sorgen/tabet er ikke en tunnel man skal igennem, men et landskab man skal lære at vandre i.</vt:lpstr>
      <vt:lpstr>Ændringerne: </vt:lpstr>
      <vt:lpstr>Når boblen brister: Inde i boblen</vt:lpstr>
      <vt:lpstr>Når boblen brister</vt:lpstr>
      <vt:lpstr>Tager tid</vt:lpstr>
      <vt:lpstr>Problemer &gt;&lt; Byrder </vt:lpstr>
      <vt:lpstr>Opsamling og afslutning</vt:lpstr>
      <vt:lpstr>Mere viden om senfølger</vt:lpstr>
      <vt:lpstr>Spørgsmål? </vt:lpstr>
      <vt:lpstr>PowerPoint-præsentation</vt:lpstr>
    </vt:vector>
  </TitlesOfParts>
  <Company>frederikshavn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Træthed som senfølge</dc:title>
  <dc:creator>Rebekka Vestergaard Larsen</dc:creator>
  <cp:lastModifiedBy>Vibse Bjerrum Jørgensen. VIBJ</cp:lastModifiedBy>
  <cp:revision>118</cp:revision>
  <cp:lastPrinted>2025-01-07T13:59:26Z</cp:lastPrinted>
  <dcterms:created xsi:type="dcterms:W3CDTF">2023-04-20T14:07:09Z</dcterms:created>
  <dcterms:modified xsi:type="dcterms:W3CDTF">2026-04-23T11:17:51Z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0x010100F52EE6039DAF7E4FBB8B8F8142DD758C</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CloudStatistics_StoryID">
    <vt:lpwstr>38b69536-78eb-4d08-8ac5-da3e587b6ca0</vt:lpwstr>
  </property>
</Properties>
</file>