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3" r:id="rId5"/>
  </p:sldMasterIdLst>
  <p:notesMasterIdLst>
    <p:notesMasterId r:id="rId56"/>
  </p:notesMasterIdLst>
  <p:handoutMasterIdLst>
    <p:handoutMasterId r:id="rId57"/>
  </p:handoutMasterIdLst>
  <p:sldIdLst>
    <p:sldId id="332" r:id="rId6"/>
    <p:sldId id="333" r:id="rId7"/>
    <p:sldId id="334" r:id="rId8"/>
    <p:sldId id="335" r:id="rId9"/>
    <p:sldId id="336" r:id="rId10"/>
    <p:sldId id="337" r:id="rId11"/>
    <p:sldId id="338" r:id="rId12"/>
    <p:sldId id="256" r:id="rId13"/>
    <p:sldId id="280" r:id="rId14"/>
    <p:sldId id="288" r:id="rId15"/>
    <p:sldId id="290" r:id="rId16"/>
    <p:sldId id="259" r:id="rId17"/>
    <p:sldId id="260" r:id="rId18"/>
    <p:sldId id="270" r:id="rId19"/>
    <p:sldId id="308" r:id="rId20"/>
    <p:sldId id="286" r:id="rId21"/>
    <p:sldId id="339" r:id="rId22"/>
    <p:sldId id="309" r:id="rId23"/>
    <p:sldId id="310" r:id="rId24"/>
    <p:sldId id="291" r:id="rId25"/>
    <p:sldId id="311" r:id="rId26"/>
    <p:sldId id="312" r:id="rId27"/>
    <p:sldId id="292" r:id="rId28"/>
    <p:sldId id="313" r:id="rId29"/>
    <p:sldId id="314" r:id="rId30"/>
    <p:sldId id="315" r:id="rId31"/>
    <p:sldId id="316" r:id="rId32"/>
    <p:sldId id="317" r:id="rId33"/>
    <p:sldId id="318" r:id="rId34"/>
    <p:sldId id="319" r:id="rId35"/>
    <p:sldId id="320" r:id="rId36"/>
    <p:sldId id="341" r:id="rId37"/>
    <p:sldId id="321" r:id="rId38"/>
    <p:sldId id="322" r:id="rId39"/>
    <p:sldId id="323" r:id="rId40"/>
    <p:sldId id="361" r:id="rId41"/>
    <p:sldId id="300" r:id="rId42"/>
    <p:sldId id="296" r:id="rId43"/>
    <p:sldId id="324" r:id="rId44"/>
    <p:sldId id="285" r:id="rId45"/>
    <p:sldId id="279" r:id="rId46"/>
    <p:sldId id="298" r:id="rId47"/>
    <p:sldId id="325" r:id="rId48"/>
    <p:sldId id="326" r:id="rId49"/>
    <p:sldId id="327" r:id="rId50"/>
    <p:sldId id="328" r:id="rId51"/>
    <p:sldId id="329" r:id="rId52"/>
    <p:sldId id="330" r:id="rId53"/>
    <p:sldId id="340" r:id="rId54"/>
    <p:sldId id="331" r:id="rId55"/>
  </p:sldIdLst>
  <p:sldSz cx="12188825" cy="6858000"/>
  <p:notesSz cx="6797675" cy="9928225"/>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el Larsen" initials="CL" lastIdx="13" clrIdx="0">
    <p:extLst>
      <p:ext uri="{19B8F6BF-5375-455C-9EA6-DF929625EA0E}">
        <p15:presenceInfo xmlns:p15="http://schemas.microsoft.com/office/powerpoint/2012/main" userId="S-1-5-21-1781467363-45095441-313593124-27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til typografi 1 - Marker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ma til typografi 1 - Markerin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Mellemlayout 3 - Marker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697" autoAdjust="0"/>
  </p:normalViewPr>
  <p:slideViewPr>
    <p:cSldViewPr>
      <p:cViewPr varScale="1">
        <p:scale>
          <a:sx n="57" d="100"/>
          <a:sy n="57" d="100"/>
        </p:scale>
        <p:origin x="980" y="36"/>
      </p:cViewPr>
      <p:guideLst>
        <p:guide pos="3839"/>
        <p:guide orient="horz" pos="2160"/>
      </p:guideLst>
    </p:cSldViewPr>
  </p:slideViewPr>
  <p:outlineViewPr>
    <p:cViewPr>
      <p:scale>
        <a:sx n="33" d="100"/>
        <a:sy n="33" d="100"/>
      </p:scale>
      <p:origin x="0" y="-2176"/>
    </p:cViewPr>
  </p:outlineViewPr>
  <p:notesTextViewPr>
    <p:cViewPr>
      <p:scale>
        <a:sx n="3" d="2"/>
        <a:sy n="3" d="2"/>
      </p:scale>
      <p:origin x="0" y="0"/>
    </p:cViewPr>
  </p:notesTextViewPr>
  <p:notesViewPr>
    <p:cSldViewPr>
      <p:cViewPr varScale="1">
        <p:scale>
          <a:sx n="109" d="100"/>
          <a:sy n="109" d="100"/>
        </p:scale>
        <p:origin x="5360" y="184"/>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0"/>
            <a:ext cx="2945659" cy="496411"/>
          </a:xfrm>
          <a:prstGeom prst="rect">
            <a:avLst/>
          </a:prstGeom>
        </p:spPr>
        <p:txBody>
          <a:bodyPr vert="horz" lIns="91294" tIns="45646" rIns="91294" bIns="45646" rtlCol="0"/>
          <a:lstStyle>
            <a:lvl1pPr algn="l" rtl="0">
              <a:defRPr sz="1200"/>
            </a:lvl1pPr>
          </a:lstStyle>
          <a:p>
            <a:pPr rtl="0"/>
            <a:endParaRPr lang="da-DK"/>
          </a:p>
        </p:txBody>
      </p:sp>
      <p:sp>
        <p:nvSpPr>
          <p:cNvPr id="3" name="Pladsholder til dato 2"/>
          <p:cNvSpPr>
            <a:spLocks noGrp="1"/>
          </p:cNvSpPr>
          <p:nvPr>
            <p:ph type="dt" sz="quarter" idx="1"/>
          </p:nvPr>
        </p:nvSpPr>
        <p:spPr>
          <a:xfrm>
            <a:off x="3850444" y="0"/>
            <a:ext cx="2945659" cy="496411"/>
          </a:xfrm>
          <a:prstGeom prst="rect">
            <a:avLst/>
          </a:prstGeom>
        </p:spPr>
        <p:txBody>
          <a:bodyPr vert="horz" lIns="91294" tIns="45646" rIns="91294" bIns="45646" rtlCol="0"/>
          <a:lstStyle>
            <a:lvl1pPr algn="l" rtl="0">
              <a:defRPr sz="1200"/>
            </a:lvl1pPr>
          </a:lstStyle>
          <a:p>
            <a:pPr algn="r" rtl="0"/>
            <a:fld id="{9496676B-5C4B-45ED-A5CA-FDC17E0701F0}" type="datetime1">
              <a:rPr lang="da-DK" smtClean="0"/>
              <a:pPr algn="r" rtl="0"/>
              <a:t>10-04-2025</a:t>
            </a:fld>
            <a:endParaRPr lang="da-DK"/>
          </a:p>
        </p:txBody>
      </p:sp>
      <p:sp>
        <p:nvSpPr>
          <p:cNvPr id="4" name="Pladsholder til sidefod 3"/>
          <p:cNvSpPr>
            <a:spLocks noGrp="1"/>
          </p:cNvSpPr>
          <p:nvPr>
            <p:ph type="ftr" sz="quarter" idx="2"/>
          </p:nvPr>
        </p:nvSpPr>
        <p:spPr>
          <a:xfrm>
            <a:off x="2" y="9430091"/>
            <a:ext cx="2945659" cy="496411"/>
          </a:xfrm>
          <a:prstGeom prst="rect">
            <a:avLst/>
          </a:prstGeom>
        </p:spPr>
        <p:txBody>
          <a:bodyPr vert="horz" lIns="91294" tIns="45646" rIns="91294" bIns="45646" rtlCol="0" anchor="b"/>
          <a:lstStyle>
            <a:lvl1pPr algn="l" rtl="0">
              <a:defRPr sz="1200"/>
            </a:lvl1pPr>
          </a:lstStyle>
          <a:p>
            <a:pPr rtl="0"/>
            <a:endParaRPr lang="da-DK"/>
          </a:p>
        </p:txBody>
      </p:sp>
      <p:sp>
        <p:nvSpPr>
          <p:cNvPr id="5" name="Pladsholder til slidenummer 4"/>
          <p:cNvSpPr>
            <a:spLocks noGrp="1"/>
          </p:cNvSpPr>
          <p:nvPr>
            <p:ph type="sldNum" sz="quarter" idx="3"/>
          </p:nvPr>
        </p:nvSpPr>
        <p:spPr>
          <a:xfrm>
            <a:off x="3850444" y="9430091"/>
            <a:ext cx="2945659" cy="496411"/>
          </a:xfrm>
          <a:prstGeom prst="rect">
            <a:avLst/>
          </a:prstGeom>
        </p:spPr>
        <p:txBody>
          <a:bodyPr vert="horz" lIns="91294" tIns="45646" rIns="91294" bIns="45646" rtlCol="0" anchor="b"/>
          <a:lstStyle>
            <a:lvl1pPr algn="l" rtl="0">
              <a:defRPr sz="1200"/>
            </a:lvl1pPr>
          </a:lstStyle>
          <a:p>
            <a:pPr algn="r" rtl="0"/>
            <a:fld id="{9C567D4A-04CB-4EDF-8FB1-342A02FC8EC5}" type="slidenum">
              <a:rPr lang="da-DK"/>
              <a:pPr algn="r" rtl="0"/>
              <a:t>‹nr.›</a:t>
            </a:fld>
            <a:endParaRPr lang="da-DK"/>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0"/>
            <a:ext cx="2945659" cy="496411"/>
          </a:xfrm>
          <a:prstGeom prst="rect">
            <a:avLst/>
          </a:prstGeom>
        </p:spPr>
        <p:txBody>
          <a:bodyPr vert="horz" lIns="91294" tIns="45646" rIns="91294" bIns="45646" rtlCol="0"/>
          <a:lstStyle>
            <a:lvl1pPr algn="l" rtl="0">
              <a:defRPr sz="1200"/>
            </a:lvl1pPr>
          </a:lstStyle>
          <a:p>
            <a:pPr rtl="0"/>
            <a:endParaRPr lang="da-DK"/>
          </a:p>
        </p:txBody>
      </p:sp>
      <p:sp>
        <p:nvSpPr>
          <p:cNvPr id="3" name="Pladsholder til dato 2"/>
          <p:cNvSpPr>
            <a:spLocks noGrp="1"/>
          </p:cNvSpPr>
          <p:nvPr>
            <p:ph type="dt" idx="1"/>
          </p:nvPr>
        </p:nvSpPr>
        <p:spPr>
          <a:xfrm>
            <a:off x="3850444" y="0"/>
            <a:ext cx="2945659" cy="496411"/>
          </a:xfrm>
          <a:prstGeom prst="rect">
            <a:avLst/>
          </a:prstGeom>
        </p:spPr>
        <p:txBody>
          <a:bodyPr vert="horz" lIns="91294" tIns="45646" rIns="91294" bIns="45646" rtlCol="0"/>
          <a:lstStyle>
            <a:lvl1pPr algn="r" rtl="0">
              <a:defRPr sz="1200"/>
            </a:lvl1pPr>
          </a:lstStyle>
          <a:p>
            <a:fld id="{E8D6D984-CD27-4580-ABD0-8729266465A5}" type="datetime1">
              <a:rPr lang="da-DK" smtClean="0"/>
              <a:pPr/>
              <a:t>10-04-2025</a:t>
            </a:fld>
            <a:endParaRPr lang="da-DK"/>
          </a:p>
        </p:txBody>
      </p:sp>
      <p:sp>
        <p:nvSpPr>
          <p:cNvPr id="4" name="Pladsholder til slidebillede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294" tIns="45646" rIns="91294" bIns="45646" rtlCol="0" anchor="ctr"/>
          <a:lstStyle/>
          <a:p>
            <a:pPr rtl="0"/>
            <a:endParaRPr lang="da-DK"/>
          </a:p>
        </p:txBody>
      </p:sp>
      <p:sp>
        <p:nvSpPr>
          <p:cNvPr id="5" name="Pladsholder til noter 4"/>
          <p:cNvSpPr>
            <a:spLocks noGrp="1"/>
          </p:cNvSpPr>
          <p:nvPr>
            <p:ph type="body" sz="quarter" idx="3"/>
          </p:nvPr>
        </p:nvSpPr>
        <p:spPr>
          <a:xfrm>
            <a:off x="679768" y="4715908"/>
            <a:ext cx="5438140" cy="4467701"/>
          </a:xfrm>
          <a:prstGeom prst="rect">
            <a:avLst/>
          </a:prstGeom>
        </p:spPr>
        <p:txBody>
          <a:bodyPr vert="horz" lIns="91294" tIns="45646" rIns="91294" bIns="45646" rtlCol="0"/>
          <a:lstStyle/>
          <a:p>
            <a:pPr lvl="0" rtl="0"/>
            <a:r>
              <a:rPr lang="da-DK" dirty="0"/>
              <a:t>Klik for at redigere i master</a:t>
            </a:r>
          </a:p>
          <a:p>
            <a:pPr lvl="1" rtl="0"/>
            <a:r>
              <a:rPr lang="da-DK" dirty="0"/>
              <a:t>Andet niveau</a:t>
            </a:r>
          </a:p>
          <a:p>
            <a:pPr lvl="2" rtl="0"/>
            <a:r>
              <a:rPr lang="da-DK" dirty="0"/>
              <a:t>Tredje niveau</a:t>
            </a:r>
          </a:p>
          <a:p>
            <a:pPr lvl="3" rtl="0"/>
            <a:r>
              <a:rPr lang="da-DK" dirty="0"/>
              <a:t>Fjerde niveau</a:t>
            </a:r>
          </a:p>
          <a:p>
            <a:pPr lvl="4" rtl="0"/>
            <a:r>
              <a:rPr lang="da-DK" dirty="0"/>
              <a:t>Femte niveau</a:t>
            </a:r>
          </a:p>
        </p:txBody>
      </p:sp>
      <p:sp>
        <p:nvSpPr>
          <p:cNvPr id="6" name="Pladsholder til sidefod 5"/>
          <p:cNvSpPr>
            <a:spLocks noGrp="1"/>
          </p:cNvSpPr>
          <p:nvPr>
            <p:ph type="ftr" sz="quarter" idx="4"/>
          </p:nvPr>
        </p:nvSpPr>
        <p:spPr>
          <a:xfrm>
            <a:off x="2" y="9430091"/>
            <a:ext cx="2945659" cy="496411"/>
          </a:xfrm>
          <a:prstGeom prst="rect">
            <a:avLst/>
          </a:prstGeom>
        </p:spPr>
        <p:txBody>
          <a:bodyPr vert="horz" lIns="91294" tIns="45646" rIns="91294" bIns="45646" rtlCol="0" anchor="b"/>
          <a:lstStyle>
            <a:lvl1pPr algn="l" rtl="0">
              <a:defRPr sz="1200"/>
            </a:lvl1pPr>
          </a:lstStyle>
          <a:p>
            <a:pPr rtl="0"/>
            <a:endParaRPr lang="da-DK"/>
          </a:p>
        </p:txBody>
      </p:sp>
      <p:sp>
        <p:nvSpPr>
          <p:cNvPr id="7" name="Pladsholder til slidenummer 6"/>
          <p:cNvSpPr>
            <a:spLocks noGrp="1"/>
          </p:cNvSpPr>
          <p:nvPr>
            <p:ph type="sldNum" sz="quarter" idx="5"/>
          </p:nvPr>
        </p:nvSpPr>
        <p:spPr>
          <a:xfrm>
            <a:off x="3850444" y="9430091"/>
            <a:ext cx="2945659" cy="496411"/>
          </a:xfrm>
          <a:prstGeom prst="rect">
            <a:avLst/>
          </a:prstGeom>
        </p:spPr>
        <p:txBody>
          <a:bodyPr vert="horz" lIns="91294" tIns="45646" rIns="91294" bIns="45646" rtlCol="0" anchor="b"/>
          <a:lstStyle>
            <a:lvl1pPr algn="r" rtl="0">
              <a:defRPr sz="1200"/>
            </a:lvl1pPr>
          </a:lstStyle>
          <a:p>
            <a:fld id="{2E61351F-DBB1-4664-ADA9-83BC7CB8848D}" type="slidenum">
              <a:rPr lang="da-DK" smtClean="0"/>
              <a:pPr/>
              <a:t>‹nr.›</a:t>
            </a:fld>
            <a:endParaRPr lang="da-DK"/>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brystkraeftforeningen.dk/fileadmin/user_upload/Editor/documents/DBObladet-Kemohjerne-nr.-53.pdf" TargetMode="External"/><Relationship Id="rId7" Type="http://schemas.openxmlformats.org/officeDocument/2006/relationships/hyperlink" Target="https://www.cancer.dk/hjaelp-viden/det-kan-du-selv-goere/"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cancer.dk/hjaelp-viden/det-kan-du-selv-goere/ditliv-kursus/" TargetMode="External"/><Relationship Id="rId5" Type="http://schemas.openxmlformats.org/officeDocument/2006/relationships/hyperlink" Target="https://www.senfoelger.dk/" TargetMode="External"/><Relationship Id="rId4" Type="http://schemas.openxmlformats.org/officeDocument/2006/relationships/hyperlink" Target="https://www.senfoelger.dk/dyn/resources/File/file/2/9652/1648557519/gode-rad-senfoelger.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undhed.rm.dk/sundhedstilbud/livet-med-og-efter-kraft/folgevirkninger/trathed/"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hpa.dk/nyheder/frygt-for-tilbagefald-af-kraef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nccn.org/members/network.asp"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ncer.dk/hjaelp-viden/hvis-du-har-kraeft/psykiske-reaktioner/angs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ubmed.ncbi.nlm.nih.gov/31347010/"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knaek.cancer.dk/da/content/kraeftoverlevere-faar-hjaelp-til-haandtere-frygt-tilbagefal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E61351F-DBB1-4664-ADA9-83BC7CB8848D}" type="slidenum">
              <a:rPr lang="da-DK" smtClean="0"/>
              <a:pPr/>
              <a:t>1</a:t>
            </a:fld>
            <a:endParaRPr lang="da-DK"/>
          </a:p>
        </p:txBody>
      </p:sp>
    </p:spTree>
    <p:extLst>
      <p:ext uri="{BB962C8B-B14F-4D97-AF65-F5344CB8AC3E}">
        <p14:creationId xmlns:p14="http://schemas.microsoft.com/office/powerpoint/2010/main" val="741200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p>
          <a:p>
            <a:r>
              <a:rPr lang="da-DK"/>
              <a:t>At deltagere</a:t>
            </a:r>
            <a:r>
              <a:rPr lang="da-DK" baseline="0"/>
              <a:t> for redskaber til at påvirke sig selv på en hensigtsmæssige måde, ved at fokusere på det der også er at være taknemmelig for i en svær tid.</a:t>
            </a:r>
            <a:endParaRPr lang="da-DK"/>
          </a:p>
          <a:p>
            <a:r>
              <a:rPr lang="da-DK"/>
              <a:t>I</a:t>
            </a:r>
            <a:r>
              <a:rPr lang="da-DK" baseline="0"/>
              <a:t> en uge skrive taknemmeligheds dagbog ned</a:t>
            </a:r>
          </a:p>
          <a:p>
            <a:endParaRPr lang="da-DK" baseline="0"/>
          </a:p>
          <a:p>
            <a:r>
              <a:rPr lang="da-DK" b="1" baseline="0"/>
              <a:t>Baggrundsviden:</a:t>
            </a:r>
          </a:p>
          <a:p>
            <a:r>
              <a:rPr lang="da-DK" b="1" baseline="0"/>
              <a:t>”TAK”</a:t>
            </a:r>
            <a:r>
              <a:rPr lang="da-DK" b="0" baseline="0"/>
              <a:t>, der er altid noget at være taknemmelig for , af Rikke Østergaard kap. 3 s. 111-118</a:t>
            </a:r>
          </a:p>
          <a:p>
            <a:endParaRPr lang="da-DK" baseline="0"/>
          </a:p>
          <a:p>
            <a:endParaRPr lang="da-DK"/>
          </a:p>
        </p:txBody>
      </p:sp>
      <p:sp>
        <p:nvSpPr>
          <p:cNvPr id="4" name="Pladsholder til slidenummer 3"/>
          <p:cNvSpPr>
            <a:spLocks noGrp="1"/>
          </p:cNvSpPr>
          <p:nvPr>
            <p:ph type="sldNum" sz="quarter" idx="10"/>
          </p:nvPr>
        </p:nvSpPr>
        <p:spPr/>
        <p:txBody>
          <a:bodyPr/>
          <a:lstStyle/>
          <a:p>
            <a:fld id="{AEF5421C-768F-4257-A877-DF2AE64F2743}" type="slidenum">
              <a:rPr lang="da-DK" smtClean="0"/>
              <a:t>15</a:t>
            </a:fld>
            <a:endParaRPr lang="da-DK"/>
          </a:p>
        </p:txBody>
      </p:sp>
    </p:spTree>
    <p:extLst>
      <p:ext uri="{BB962C8B-B14F-4D97-AF65-F5344CB8AC3E}">
        <p14:creationId xmlns:p14="http://schemas.microsoft.com/office/powerpoint/2010/main" val="742028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Formål:</a:t>
            </a:r>
          </a:p>
          <a:p>
            <a:r>
              <a:rPr lang="da-DK" dirty="0"/>
              <a:t>Hvor</a:t>
            </a:r>
            <a:r>
              <a:rPr lang="da-DK" baseline="0" dirty="0"/>
              <a:t> kan de få hjælp</a:t>
            </a:r>
            <a:endParaRPr lang="da-DK" dirty="0"/>
          </a:p>
          <a:p>
            <a:endParaRPr lang="da-DK" dirty="0"/>
          </a:p>
          <a:p>
            <a:endParaRPr lang="da-DK" dirty="0"/>
          </a:p>
          <a:p>
            <a:endParaRPr lang="da-DK" dirty="0"/>
          </a:p>
          <a:p>
            <a:endParaRPr lang="da-DK" dirty="0"/>
          </a:p>
          <a:p>
            <a:r>
              <a:rPr lang="da-DK" dirty="0"/>
              <a:t>Er der nogen af jer der har fået hjælp et sted fra?</a:t>
            </a:r>
          </a:p>
          <a:p>
            <a:r>
              <a:rPr lang="da-DK" dirty="0" err="1"/>
              <a:t>https</a:t>
            </a:r>
            <a:r>
              <a:rPr lang="da-DK" dirty="0"/>
              <a:t>://</a:t>
            </a:r>
            <a:r>
              <a:rPr lang="da-DK" dirty="0" err="1"/>
              <a:t>www.cancer.dk</a:t>
            </a:r>
            <a:r>
              <a:rPr lang="da-DK" dirty="0"/>
              <a:t>/</a:t>
            </a:r>
            <a:r>
              <a:rPr lang="da-DK" dirty="0" err="1"/>
              <a:t>hjaelp</a:t>
            </a:r>
            <a:r>
              <a:rPr lang="da-DK" dirty="0"/>
              <a:t>-viden/</a:t>
            </a:r>
            <a:r>
              <a:rPr lang="da-DK" dirty="0" err="1"/>
              <a:t>raadgivning</a:t>
            </a:r>
            <a:r>
              <a:rPr lang="da-DK" dirty="0"/>
              <a:t>/digitale-samtalegrupper/</a:t>
            </a:r>
          </a:p>
          <a:p>
            <a:r>
              <a:rPr lang="da-DK" dirty="0" err="1"/>
              <a:t>https</a:t>
            </a:r>
            <a:r>
              <a:rPr lang="da-DK" dirty="0"/>
              <a:t>://</a:t>
            </a:r>
            <a:r>
              <a:rPr lang="da-DK" dirty="0" err="1"/>
              <a:t>www.cancer.dk</a:t>
            </a:r>
            <a:r>
              <a:rPr lang="da-DK" dirty="0"/>
              <a:t>/</a:t>
            </a:r>
            <a:r>
              <a:rPr lang="da-DK" dirty="0" err="1"/>
              <a:t>hjaelp</a:t>
            </a:r>
            <a:r>
              <a:rPr lang="da-DK" dirty="0"/>
              <a:t>-viden/hvis-du-har-</a:t>
            </a:r>
            <a:r>
              <a:rPr lang="da-DK" dirty="0" err="1"/>
              <a:t>kraeft</a:t>
            </a:r>
            <a:r>
              <a:rPr lang="da-DK" dirty="0"/>
              <a:t>/psykiske-reaktioner/angst/</a:t>
            </a:r>
          </a:p>
          <a:p>
            <a:r>
              <a:rPr lang="da-DK" dirty="0" err="1"/>
              <a:t>https</a:t>
            </a:r>
            <a:r>
              <a:rPr lang="da-DK" dirty="0"/>
              <a:t>://</a:t>
            </a:r>
            <a:r>
              <a:rPr lang="da-DK" dirty="0" err="1"/>
              <a:t>www.senfoelger.dk</a:t>
            </a:r>
            <a:r>
              <a:rPr lang="da-DK" dirty="0"/>
              <a:t>/</a:t>
            </a:r>
          </a:p>
          <a:p>
            <a:endParaRPr lang="da-DK" dirty="0"/>
          </a:p>
        </p:txBody>
      </p:sp>
      <p:sp>
        <p:nvSpPr>
          <p:cNvPr id="4" name="Pladsholder til slidenummer 3"/>
          <p:cNvSpPr>
            <a:spLocks noGrp="1"/>
          </p:cNvSpPr>
          <p:nvPr>
            <p:ph type="sldNum" sz="quarter" idx="10"/>
          </p:nvPr>
        </p:nvSpPr>
        <p:spPr/>
        <p:txBody>
          <a:bodyPr/>
          <a:lstStyle/>
          <a:p>
            <a:fld id="{AEF5421C-768F-4257-A877-DF2AE64F2743}" type="slidenum">
              <a:rPr lang="da-DK" smtClean="0"/>
              <a:t>16</a:t>
            </a:fld>
            <a:endParaRPr lang="da-DK"/>
          </a:p>
        </p:txBody>
      </p:sp>
    </p:spTree>
    <p:extLst>
      <p:ext uri="{BB962C8B-B14F-4D97-AF65-F5344CB8AC3E}">
        <p14:creationId xmlns:p14="http://schemas.microsoft.com/office/powerpoint/2010/main" val="39991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a:t>FORMÅL:</a:t>
            </a:r>
          </a:p>
          <a:p>
            <a:r>
              <a:rPr lang="da-DK" b="0" i="0"/>
              <a:t>At få deltagerne til at reflektere over hvad de tager med sig fra undervisningen.</a:t>
            </a:r>
          </a:p>
          <a:p>
            <a:endParaRPr lang="da-DK" b="1" i="0"/>
          </a:p>
          <a:p>
            <a:r>
              <a:rPr lang="da-DK" b="1" i="0"/>
              <a:t>DIDAKTIK</a:t>
            </a:r>
            <a:r>
              <a:rPr lang="da-DK" i="1"/>
              <a:t> </a:t>
            </a:r>
          </a:p>
          <a:p>
            <a:endParaRPr lang="da-DK" i="1"/>
          </a:p>
          <a:p>
            <a:r>
              <a:rPr lang="da-DK" i="1"/>
              <a:t>Skriv ned hvad det vigtigste er som du tager med fra i dag. </a:t>
            </a:r>
          </a:p>
          <a:p>
            <a:r>
              <a:rPr lang="da-DK" i="0"/>
              <a:t>‘Take Home Message’ (5 min)</a:t>
            </a:r>
          </a:p>
          <a:p>
            <a:endParaRPr lang="da-DK" i="1"/>
          </a:p>
          <a:p>
            <a:r>
              <a:rPr lang="da-DK" i="1"/>
              <a:t>Afsluttende runde, få ord fra hver</a:t>
            </a:r>
            <a:r>
              <a:rPr lang="da-DK"/>
              <a:t>.</a:t>
            </a:r>
          </a:p>
          <a:p>
            <a:endParaRPr lang="da-DK"/>
          </a:p>
          <a:p>
            <a:r>
              <a:rPr lang="da-DK"/>
              <a:t>Evt. afslutte med Sindsro bønnen.</a:t>
            </a:r>
          </a:p>
          <a:p>
            <a:endParaRPr lang="da-DK"/>
          </a:p>
          <a:p>
            <a:endParaRPr lang="da-DK"/>
          </a:p>
          <a:p>
            <a:r>
              <a:rPr lang="da-DK" b="1"/>
              <a:t>VIDEN TIL SUNDHEDSPROFESSIONELLE:</a:t>
            </a:r>
          </a:p>
          <a:p>
            <a:pPr defTabSz="912935">
              <a:defRPr/>
            </a:pPr>
            <a:r>
              <a:rPr lang="da-DK" sz="1800">
                <a:solidFill>
                  <a:srgbClr val="1F497D"/>
                </a:solidFill>
                <a:latin typeface="Calibri" panose="020F0502020204030204" pitchFamily="34" charset="0"/>
                <a:ea typeface="Calibri" panose="020F0502020204030204" pitchFamily="34" charset="0"/>
              </a:rPr>
              <a:t>Varighed af kognitive gener: ”forskning i langtidsprognosen for kognitiv reduktion efter kræft og kræftbehandling er sparsom, men samlet set peger undersøgelserne på, at kognitiv reduktion kan være til stede mange år efter den afsluttende behandling, men at størstedelen tilpasser sig et ændret kognitivt niveau over tid. Der savnes fortsat viden om langtidsprognosen. </a:t>
            </a:r>
          </a:p>
          <a:p>
            <a:pPr defTabSz="912935">
              <a:defRPr/>
            </a:pPr>
            <a:r>
              <a:rPr lang="da-DK" sz="1800"/>
              <a:t>(Kilde: Liv og kræft 2020 s.94.)</a:t>
            </a:r>
          </a:p>
          <a:p>
            <a:pPr defTabSz="912935">
              <a:defRPr/>
            </a:pPr>
            <a:endParaRPr lang="da-DK" sz="1800">
              <a:latin typeface="Calibri" panose="020F0502020204030204" pitchFamily="34" charset="0"/>
              <a:ea typeface="Calibri" panose="020F0502020204030204" pitchFamily="34" charset="0"/>
            </a:endParaRPr>
          </a:p>
          <a:p>
            <a:endParaRPr lang="da-DK"/>
          </a:p>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1351F-DBB1-4664-ADA9-83BC7CB8848D}" type="slidenum">
              <a:rPr kumimoji="0" lang="da-DK" sz="1200" b="0" i="0" u="none" strike="noStrike" kern="1200" cap="none" spc="0" normalizeH="0" baseline="0" noProof="0" smtClean="0">
                <a:ln>
                  <a:noFill/>
                </a:ln>
                <a:solidFill>
                  <a:srgbClr val="164B4F"/>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200" b="0" i="0" u="none" strike="noStrike" kern="1200" cap="none" spc="0" normalizeH="0" baseline="0" noProof="0">
              <a:ln>
                <a:noFill/>
              </a:ln>
              <a:solidFill>
                <a:srgbClr val="164B4F"/>
              </a:solidFill>
              <a:effectLst/>
              <a:uLnTx/>
              <a:uFillTx/>
              <a:latin typeface="Euphemia"/>
              <a:ea typeface="+mn-ea"/>
              <a:cs typeface="+mn-cs"/>
            </a:endParaRPr>
          </a:p>
        </p:txBody>
      </p:sp>
    </p:spTree>
    <p:extLst>
      <p:ext uri="{BB962C8B-B14F-4D97-AF65-F5344CB8AC3E}">
        <p14:creationId xmlns:p14="http://schemas.microsoft.com/office/powerpoint/2010/main" val="600001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Vigtigt hold tiden, gerne slut lidt før, det bevarer energien høj</a:t>
            </a:r>
            <a:r>
              <a:rPr lang="da-DK" dirty="0">
                <a:sym typeface="Wingdings" panose="05000000000000000000" pitchFamily="2" charset="2"/>
              </a:rPr>
              <a:t></a:t>
            </a:r>
            <a:endParaRPr lang="da-DK" dirty="0"/>
          </a:p>
        </p:txBody>
      </p:sp>
      <p:sp>
        <p:nvSpPr>
          <p:cNvPr id="4" name="Pladsholder til slidenummer 3"/>
          <p:cNvSpPr>
            <a:spLocks noGrp="1"/>
          </p:cNvSpPr>
          <p:nvPr>
            <p:ph type="sldNum" sz="quarter" idx="10"/>
          </p:nvPr>
        </p:nvSpPr>
        <p:spPr/>
        <p:txBody>
          <a:bodyPr/>
          <a:lstStyle/>
          <a:p>
            <a:fld id="{AEF5421C-768F-4257-A877-DF2AE64F2743}" type="slidenum">
              <a:rPr lang="da-DK" smtClean="0"/>
              <a:t>18</a:t>
            </a:fld>
            <a:endParaRPr lang="da-DK"/>
          </a:p>
        </p:txBody>
      </p:sp>
    </p:spTree>
    <p:extLst>
      <p:ext uri="{BB962C8B-B14F-4D97-AF65-F5344CB8AC3E}">
        <p14:creationId xmlns:p14="http://schemas.microsoft.com/office/powerpoint/2010/main" val="3804812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p>
          <a:p>
            <a:r>
              <a:rPr lang="da-DK" b="0"/>
              <a:t>I</a:t>
            </a:r>
            <a:r>
              <a:rPr lang="da-DK" b="0" baseline="0"/>
              <a:t> oplægget bruger vi ordene koncentrations- og hukommelsesbesvær om de kognitive forandringer, der kan opstå efter kræft og kræftbehandling.</a:t>
            </a:r>
            <a:endParaRPr lang="da-DK" b="0"/>
          </a:p>
          <a:p>
            <a:endParaRPr lang="da-DK" b="1"/>
          </a:p>
          <a:p>
            <a:r>
              <a:rPr lang="da-DK" b="1"/>
              <a:t>DIDAKTIK:</a:t>
            </a:r>
          </a:p>
          <a:p>
            <a:r>
              <a:rPr lang="da-DK"/>
              <a:t>Spille regler: </a:t>
            </a:r>
          </a:p>
          <a:p>
            <a:r>
              <a:rPr lang="da-DK"/>
              <a:t>Fælles ansvar – frirum</a:t>
            </a:r>
          </a:p>
          <a:p>
            <a:endParaRPr lang="da-DK"/>
          </a:p>
          <a:p>
            <a:r>
              <a:rPr lang="da-DK"/>
              <a:t>At italesætte: </a:t>
            </a:r>
          </a:p>
          <a:p>
            <a:pPr marL="171449" indent="-171449">
              <a:buFont typeface="Arial" panose="020B0604020202020204" pitchFamily="34" charset="0"/>
              <a:buChar char="•"/>
            </a:pPr>
            <a:r>
              <a:rPr lang="da-DK"/>
              <a:t>Vi har alle tavshedspligt.</a:t>
            </a:r>
          </a:p>
          <a:p>
            <a:pPr marL="171449" indent="-171449">
              <a:buFont typeface="Arial" panose="020B0604020202020204" pitchFamily="34" charset="0"/>
              <a:buChar char="•"/>
            </a:pPr>
            <a:r>
              <a:rPr lang="da-DK"/>
              <a:t>Vi sætter rammen og deler taletiden – og for at styre tiden, kan det være nødvendigt at lukke ned for spørgsmål.</a:t>
            </a:r>
          </a:p>
          <a:p>
            <a:pPr marL="171449" indent="-171449">
              <a:buFont typeface="Arial" panose="020B0604020202020204" pitchFamily="34" charset="0"/>
              <a:buChar char="•"/>
            </a:pPr>
            <a:r>
              <a:rPr lang="da-DK"/>
              <a:t>Respekterer hinandens forskellige situationer</a:t>
            </a:r>
          </a:p>
          <a:p>
            <a:pPr marL="171449" indent="-171449">
              <a:buFont typeface="Arial" panose="020B0604020202020204" pitchFamily="34" charset="0"/>
              <a:buChar char="•"/>
            </a:pPr>
            <a:r>
              <a:rPr lang="da-DK"/>
              <a:t>Håndterer sin egen situation – ikke andres. </a:t>
            </a:r>
          </a:p>
          <a:p>
            <a:pPr marL="171449" indent="-171449">
              <a:buFont typeface="Arial" panose="020B0604020202020204" pitchFamily="34" charset="0"/>
              <a:buChar char="•"/>
            </a:pPr>
            <a:r>
              <a:rPr lang="da-DK"/>
              <a:t>Giv dig tid til at mærke efter hvad du selv har lyst til at dele med gruppen.</a:t>
            </a:r>
          </a:p>
          <a:p>
            <a:pPr marL="171449" indent="-171449">
              <a:buFont typeface="Arial" panose="020B0604020202020204" pitchFamily="34" charset="0"/>
              <a:buChar char="•"/>
            </a:pPr>
            <a:r>
              <a:rPr lang="da-DK"/>
              <a:t>Giv udtryk for, hvor vidt du ønsker andre deltagers kommentarer eller råd.</a:t>
            </a:r>
          </a:p>
          <a:p>
            <a:pPr marL="171449" indent="-171449">
              <a:buFont typeface="Arial" panose="020B0604020202020204" pitchFamily="34" charset="0"/>
              <a:buChar char="•"/>
            </a:pPr>
            <a:r>
              <a:rPr lang="da-DK"/>
              <a:t>Sæt gerne mobil telefoner på lydløs</a:t>
            </a:r>
          </a:p>
          <a:p>
            <a:endParaRPr lang="da-DK"/>
          </a:p>
          <a:p>
            <a:r>
              <a:rPr lang="da-DK"/>
              <a:t>Lav evt.  en kort præsentationsrunde med</a:t>
            </a:r>
          </a:p>
          <a:p>
            <a:r>
              <a:rPr lang="da-DK"/>
              <a:t> </a:t>
            </a:r>
          </a:p>
          <a:p>
            <a:r>
              <a:rPr lang="da-DK"/>
              <a:t>SPØRGSMÅL:</a:t>
            </a:r>
          </a:p>
          <a:p>
            <a:r>
              <a:rPr lang="da-DK" i="1"/>
              <a:t>Hvor er jeg i mit forløb?, hvilke forventninger har jeg til dagens oplæg om ”Koncentrations-og hukommelsesbesvær” ?</a:t>
            </a:r>
          </a:p>
          <a:p>
            <a:r>
              <a:rPr lang="da-DK"/>
              <a:t>(skrives gerne på tavle for at de kan huske dem)</a:t>
            </a:r>
          </a:p>
        </p:txBody>
      </p:sp>
      <p:sp>
        <p:nvSpPr>
          <p:cNvPr id="4" name="Pladsholder til slidenummer 3"/>
          <p:cNvSpPr>
            <a:spLocks noGrp="1"/>
          </p:cNvSpPr>
          <p:nvPr>
            <p:ph type="sldNum" sz="quarter" idx="10"/>
          </p:nvPr>
        </p:nvSpPr>
        <p:spPr/>
        <p:txBody>
          <a:bodyPr/>
          <a:lstStyle/>
          <a:p>
            <a:pPr rtl="0"/>
            <a:fld id="{2E61351F-DBB1-4664-ADA9-83BC7CB8848D}" type="slidenum">
              <a:rPr lang="da-DK" smtClean="0"/>
              <a:t>19</a:t>
            </a:fld>
            <a:endParaRPr lang="da-DK"/>
          </a:p>
        </p:txBody>
      </p:sp>
    </p:spTree>
    <p:extLst>
      <p:ext uri="{BB962C8B-B14F-4D97-AF65-F5344CB8AC3E}">
        <p14:creationId xmlns:p14="http://schemas.microsoft.com/office/powerpoint/2010/main" val="3717231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 </a:t>
            </a:r>
          </a:p>
          <a:p>
            <a:r>
              <a:rPr lang="da-DK" b="0"/>
              <a:t>At deltagerne for</a:t>
            </a:r>
            <a:r>
              <a:rPr lang="da-DK" b="0" baseline="0"/>
              <a:t> indblik i årsagerne og forandringerne i forhold til koncentrations- og hukommelsesbesvær. Få igangsat en reflektion over hvad de i forvejen gør af gode ting, der hjælper dem, samt give dem nye redskaber til hvordan de fremadrettet kan afhjælpe deres koncentrations- og hukommelsesbesvær.</a:t>
            </a:r>
            <a:endParaRPr lang="da-DK" b="0"/>
          </a:p>
          <a:p>
            <a:endParaRPr lang="da-DK"/>
          </a:p>
          <a:p>
            <a:r>
              <a:rPr lang="da-DK" b="1"/>
              <a:t>DIDAKTIK:</a:t>
            </a:r>
          </a:p>
          <a:p>
            <a:r>
              <a:rPr lang="da-DK" b="0"/>
              <a:t>Italesætte hvorvidt det stemmer overens med deres forventninger fra præsentations runden.</a:t>
            </a:r>
          </a:p>
          <a:p>
            <a:r>
              <a:rPr lang="da-DK" b="0"/>
              <a:t>At der er tid til spørgsmål samt fælles og gruppe refleksion. Der vil være videoer som inspiration.</a:t>
            </a:r>
          </a:p>
          <a:p>
            <a:r>
              <a:rPr lang="da-DK" b="0"/>
              <a:t> </a:t>
            </a:r>
          </a:p>
          <a:p>
            <a:pPr>
              <a:lnSpc>
                <a:spcPct val="170000"/>
              </a:lnSpc>
            </a:pPr>
            <a:r>
              <a:rPr lang="da-DK" b="1"/>
              <a:t>VIDEN TIL SUNDHEDSPROFESSIONELLE:</a:t>
            </a:r>
          </a:p>
          <a:p>
            <a:pPr>
              <a:lnSpc>
                <a:spcPct val="100000"/>
              </a:lnSpc>
            </a:pPr>
            <a:r>
              <a:rPr lang="da-DK"/>
              <a:t>Op til 90 % med hjernetumorer og op til 70% med kræft udenfor hjernen, kan opleve nedsat koncentrations – og hukommelsesbesvær i forbindelse med kræft eller behandling heraf.</a:t>
            </a:r>
          </a:p>
          <a:p>
            <a:endParaRPr lang="da-DK"/>
          </a:p>
          <a:p>
            <a:pPr>
              <a:lnSpc>
                <a:spcPct val="100000"/>
              </a:lnSpc>
            </a:pPr>
            <a:r>
              <a:rPr lang="da-DK"/>
              <a:t>Der mangler forskning i, om kognitiv rehabilitering kan forbedre det oplevede eller målte kognitive funktionsniveau blandt tidligere kræftpatienter.</a:t>
            </a:r>
          </a:p>
          <a:p>
            <a:r>
              <a:rPr lang="da-DK"/>
              <a:t>Kognitive funktioner kan måles, som den subjektive oplevelse, ved brug af spørgeskemaer og måles ved objektivt præstations niveau ved neuropsykologiske tests.</a:t>
            </a:r>
          </a:p>
          <a:p>
            <a:endParaRPr lang="da-DK"/>
          </a:p>
          <a:p>
            <a:r>
              <a:rPr lang="da-DK"/>
              <a:t>En udfordring ved at bruge spørgeskemaer er, at patientens/ borgerens egen opfattelse af kognitive udfordringer, er forbundet med forhøjede symptomer på psykologisk stress i form af </a:t>
            </a:r>
            <a:r>
              <a:rPr lang="da-DK" b="1"/>
              <a:t>angst, depression, og træthed</a:t>
            </a:r>
            <a:r>
              <a:rPr lang="da-DK"/>
              <a:t>. </a:t>
            </a:r>
          </a:p>
          <a:p>
            <a:pPr defTabSz="912935">
              <a:defRPr/>
            </a:pPr>
            <a:r>
              <a:rPr lang="da-DK"/>
              <a:t>Det kan være problematisk, hvis det antages, at det er kognitive forandringer og der igangsættes kognitivtræning fremfor psykologisk behandling, hvis årsagen er eks. angst og depression. </a:t>
            </a:r>
          </a:p>
          <a:p>
            <a:pPr defTabSz="912935">
              <a:defRPr/>
            </a:pPr>
            <a:endParaRPr lang="da-DK"/>
          </a:p>
          <a:p>
            <a:pPr defTabSz="912935">
              <a:defRPr/>
            </a:pPr>
            <a:r>
              <a:rPr lang="da-DK"/>
              <a:t>(Kilde: Livet efter kræft. 2020. Kap. 6, side 87-88)</a:t>
            </a:r>
            <a:endParaRPr lang="da-DK" baseline="0"/>
          </a:p>
        </p:txBody>
      </p:sp>
      <p:sp>
        <p:nvSpPr>
          <p:cNvPr id="4" name="Pladsholder til slidenummer 3"/>
          <p:cNvSpPr>
            <a:spLocks noGrp="1"/>
          </p:cNvSpPr>
          <p:nvPr>
            <p:ph type="sldNum" sz="quarter" idx="10"/>
          </p:nvPr>
        </p:nvSpPr>
        <p:spPr/>
        <p:txBody>
          <a:bodyPr/>
          <a:lstStyle/>
          <a:p>
            <a:fld id="{2E61351F-DBB1-4664-ADA9-83BC7CB8848D}" type="slidenum">
              <a:rPr lang="da-DK" smtClean="0"/>
              <a:pPr/>
              <a:t>20</a:t>
            </a:fld>
            <a:endParaRPr lang="da-DK"/>
          </a:p>
        </p:txBody>
      </p:sp>
    </p:spTree>
    <p:extLst>
      <p:ext uri="{BB962C8B-B14F-4D97-AF65-F5344CB8AC3E}">
        <p14:creationId xmlns:p14="http://schemas.microsoft.com/office/powerpoint/2010/main" val="270714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solidFill>
                  <a:srgbClr val="333333"/>
                </a:solidFill>
                <a:latin typeface="Verdana" panose="020B0604030504040204" pitchFamily="34" charset="0"/>
              </a:rPr>
              <a:t>FORMÅL:</a:t>
            </a:r>
          </a:p>
          <a:p>
            <a:r>
              <a:rPr lang="da-DK" b="0">
                <a:solidFill>
                  <a:srgbClr val="333333"/>
                </a:solidFill>
                <a:latin typeface="Verdana" panose="020B0604030504040204" pitchFamily="34" charset="0"/>
              </a:rPr>
              <a:t>Få deltagere til at reflektere over hvordan de oplever koncentrations-</a:t>
            </a:r>
            <a:r>
              <a:rPr lang="da-DK" b="0" baseline="0">
                <a:solidFill>
                  <a:srgbClr val="333333"/>
                </a:solidFill>
                <a:latin typeface="Verdana" panose="020B0604030504040204" pitchFamily="34" charset="0"/>
              </a:rPr>
              <a:t> og hukommelsesbesvær og italesættes med deres egne ord.</a:t>
            </a:r>
          </a:p>
          <a:p>
            <a:endParaRPr lang="da-DK" b="0">
              <a:solidFill>
                <a:srgbClr val="333333"/>
              </a:solidFill>
              <a:latin typeface="Verdana" panose="020B0604030504040204" pitchFamily="34" charset="0"/>
            </a:endParaRPr>
          </a:p>
          <a:p>
            <a:r>
              <a:rPr lang="da-DK" b="1">
                <a:solidFill>
                  <a:srgbClr val="333333"/>
                </a:solidFill>
                <a:latin typeface="Verdana" panose="020B0604030504040204" pitchFamily="34" charset="0"/>
              </a:rPr>
              <a:t>DIDAKTIK:</a:t>
            </a:r>
          </a:p>
          <a:p>
            <a:r>
              <a:rPr lang="da-DK">
                <a:solidFill>
                  <a:srgbClr val="333333"/>
                </a:solidFill>
                <a:latin typeface="Verdana" panose="020B0604030504040204" pitchFamily="34" charset="0"/>
              </a:rPr>
              <a:t>Få deltagere til at sidde og reflektere individuelt i 2 min over de 3 korte spørgsmål. </a:t>
            </a:r>
          </a:p>
          <a:p>
            <a:r>
              <a:rPr lang="da-DK">
                <a:solidFill>
                  <a:srgbClr val="333333"/>
                </a:solidFill>
                <a:latin typeface="Verdana" panose="020B0604030504040204" pitchFamily="34" charset="0"/>
              </a:rPr>
              <a:t>Dermed får de mulighed for at mærke sig selv og deres egen oplevelse af besvær, uden at blive påvirket af de andre. </a:t>
            </a:r>
          </a:p>
          <a:p>
            <a:r>
              <a:rPr lang="da-DK" err="1">
                <a:solidFill>
                  <a:srgbClr val="333333"/>
                </a:solidFill>
                <a:latin typeface="Verdana" panose="020B0604030504040204" pitchFamily="34" charset="0"/>
              </a:rPr>
              <a:t>Evt</a:t>
            </a:r>
            <a:r>
              <a:rPr lang="da-DK">
                <a:solidFill>
                  <a:srgbClr val="333333"/>
                </a:solidFill>
                <a:latin typeface="Verdana" panose="020B0604030504040204" pitchFamily="34" charset="0"/>
              </a:rPr>
              <a:t> pen og papir til at skrive oplevelser ned.</a:t>
            </a:r>
          </a:p>
          <a:p>
            <a:endParaRPr lang="da-DK">
              <a:solidFill>
                <a:srgbClr val="333333"/>
              </a:solidFill>
              <a:latin typeface="Verdana" panose="020B0604030504040204" pitchFamily="34" charset="0"/>
            </a:endParaRPr>
          </a:p>
          <a:p>
            <a:r>
              <a:rPr lang="da-DK" b="1" i="0">
                <a:solidFill>
                  <a:srgbClr val="333333"/>
                </a:solidFill>
                <a:effectLst/>
                <a:latin typeface="Verdana" panose="020B0604030504040204" pitchFamily="34" charset="0"/>
              </a:rPr>
              <a:t>VIDEN SUNDEHEDSPROFESSIONELLE:</a:t>
            </a:r>
            <a:r>
              <a:rPr lang="da-DK" b="0" i="0">
                <a:solidFill>
                  <a:srgbClr val="333333"/>
                </a:solidFill>
                <a:effectLst/>
                <a:latin typeface="Verdana" panose="020B0604030504040204" pitchFamily="34" charset="0"/>
              </a:rPr>
              <a:t/>
            </a:r>
            <a:br>
              <a:rPr lang="da-DK" b="0" i="0">
                <a:solidFill>
                  <a:srgbClr val="333333"/>
                </a:solidFill>
                <a:effectLst/>
                <a:latin typeface="Verdana" panose="020B0604030504040204" pitchFamily="34" charset="0"/>
              </a:rPr>
            </a:br>
            <a:r>
              <a:rPr lang="da-DK" b="0" i="0">
                <a:solidFill>
                  <a:srgbClr val="333333"/>
                </a:solidFill>
                <a:effectLst/>
                <a:latin typeface="Verdana" panose="020B0604030504040204" pitchFamily="34" charset="0"/>
              </a:rPr>
              <a:t>En del patienter vil opleve besvær med koncentrationen og hukommelsen enten under eller efter et kræftbehandlingsforløb. Det kan komme bag på nogle patienter at opleve disse symptomer og kan skabe bekymring. </a:t>
            </a:r>
          </a:p>
          <a:p>
            <a:r>
              <a:rPr lang="da-DK" b="0" i="0">
                <a:solidFill>
                  <a:srgbClr val="333333"/>
                </a:solidFill>
                <a:effectLst/>
                <a:latin typeface="Verdana" panose="020B0604030504040204" pitchFamily="34" charset="0"/>
              </a:rPr>
              <a:t>Koncentrations- og hukommelsesbesvær er et usynligt symptom, som kan være vigtigt at snakke med andre om.</a:t>
            </a:r>
            <a:r>
              <a:rPr lang="da-DK"/>
              <a:t> </a:t>
            </a:r>
          </a:p>
          <a:p>
            <a:r>
              <a:rPr lang="da-DK"/>
              <a:t>Testen kan udføres og det anbefales at tale med sundhedsprofessionelle om testen efterfølgende.</a:t>
            </a:r>
          </a:p>
          <a:p>
            <a:r>
              <a:rPr lang="da-DK"/>
              <a:t>Opfordre dem til at tale med familie og pårørende om koncentration og hukommelsesbesvær, så de kan støtte og vise forståelse samt acceptere.</a:t>
            </a:r>
          </a:p>
          <a:p>
            <a:endParaRPr lang="da-DK"/>
          </a:p>
          <a:p>
            <a:r>
              <a:rPr lang="da-DK">
                <a:solidFill>
                  <a:srgbClr val="FFFF00"/>
                </a:solidFill>
              </a:rPr>
              <a:t>(Kilde: https://www.sundhed.rm.dk/sundhedstilbud/livet-med-og-efter-kraft/folgevirkninger/koncentration-og-hukommelse/)</a:t>
            </a:r>
          </a:p>
          <a:p>
            <a:endParaRPr lang="da-DK">
              <a:solidFill>
                <a:srgbClr val="FFFF00"/>
              </a:solidFill>
            </a:endParaRPr>
          </a:p>
          <a:p>
            <a:endParaRPr lang="da-DK">
              <a:solidFill>
                <a:srgbClr val="FF0000"/>
              </a:solidFill>
              <a:latin typeface="Verdana" panose="020B0604030504040204" pitchFamily="34" charset="0"/>
            </a:endParaRPr>
          </a:p>
          <a:p>
            <a:endParaRPr lang="da-DK" b="0" i="0">
              <a:solidFill>
                <a:srgbClr val="333333"/>
              </a:solidFill>
              <a:effectLst/>
              <a:latin typeface="Verdana" panose="020B0604030504040204" pitchFamily="34" charset="0"/>
            </a:endParaRPr>
          </a:p>
          <a:p>
            <a:endParaRPr lang="da-DK"/>
          </a:p>
        </p:txBody>
      </p:sp>
      <p:sp>
        <p:nvSpPr>
          <p:cNvPr id="4" name="Pladsholder til slidenummer 3"/>
          <p:cNvSpPr>
            <a:spLocks noGrp="1"/>
          </p:cNvSpPr>
          <p:nvPr>
            <p:ph type="sldNum" sz="quarter" idx="5"/>
          </p:nvPr>
        </p:nvSpPr>
        <p:spPr/>
        <p:txBody>
          <a:bodyPr/>
          <a:lstStyle/>
          <a:p>
            <a:fld id="{2E61351F-DBB1-4664-ADA9-83BC7CB8848D}" type="slidenum">
              <a:rPr lang="da-DK" smtClean="0"/>
              <a:pPr/>
              <a:t>21</a:t>
            </a:fld>
            <a:endParaRPr lang="da-DK"/>
          </a:p>
        </p:txBody>
      </p:sp>
    </p:spTree>
    <p:extLst>
      <p:ext uri="{BB962C8B-B14F-4D97-AF65-F5344CB8AC3E}">
        <p14:creationId xmlns:p14="http://schemas.microsoft.com/office/powerpoint/2010/main" val="2867421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  </a:t>
            </a:r>
            <a:r>
              <a:rPr lang="da-DK" b="0" i="0"/>
              <a:t>At samle op på øvelsen fra foregående slide og sætte ord på hvad deltagerne kan have svært ved, når koncentration og hukommelse er påvirket</a:t>
            </a:r>
          </a:p>
          <a:p>
            <a:endParaRPr lang="da-DK" b="0" i="0"/>
          </a:p>
          <a:p>
            <a:r>
              <a:rPr lang="da-DK" b="1" i="0"/>
              <a:t>DIDAKTIK: </a:t>
            </a:r>
          </a:p>
          <a:p>
            <a:r>
              <a:rPr lang="da-DK" b="0" i="0"/>
              <a:t>Efter egen refleksion, vise denne slide </a:t>
            </a:r>
          </a:p>
          <a:p>
            <a:r>
              <a:rPr lang="da-DK" b="0" i="0"/>
              <a:t>Stil dem spørgsmålet: </a:t>
            </a:r>
            <a:r>
              <a:rPr lang="da-DK" b="0" i="1"/>
              <a:t>Hvilke påvirkninger kan du genkende? Og evt. hvordan det føles i situationen?</a:t>
            </a:r>
          </a:p>
          <a:p>
            <a:endParaRPr lang="da-DK" b="1" i="0"/>
          </a:p>
          <a:p>
            <a:r>
              <a:rPr lang="da-DK" b="1" i="0"/>
              <a:t>VIDEN SUNDHEDSPROFESSIONELLE:</a:t>
            </a:r>
          </a:p>
          <a:p>
            <a:endParaRPr lang="da-DK" b="0" i="0"/>
          </a:p>
          <a:p>
            <a:r>
              <a:rPr lang="da-DK" i="1"/>
              <a:t>”Kognition er en overordnet betegnelse for de mentale processer, hvormed information registreres, bearbejdes, forstås, lagres og huskes”</a:t>
            </a:r>
          </a:p>
          <a:p>
            <a:r>
              <a:rPr lang="da-DK" i="1"/>
              <a:t>”Det hyppigt anvendte begreb er ”kemohjerne” er ikke passende, da kognitive forandringer kan skyldes mange faktorer”. </a:t>
            </a:r>
          </a:p>
          <a:p>
            <a:r>
              <a:rPr lang="da-DK" i="0"/>
              <a:t>(</a:t>
            </a:r>
            <a:r>
              <a:rPr lang="da-DK" sz="800"/>
              <a:t>Kilde: Livet efter kræft. 2020. Kap 6.)</a:t>
            </a:r>
          </a:p>
          <a:p>
            <a:endParaRPr lang="da-DK" sz="800"/>
          </a:p>
          <a:p>
            <a:r>
              <a:rPr lang="da-DK" u="sng"/>
              <a:t>Påvirket koncentration og hukommelse:</a:t>
            </a:r>
          </a:p>
          <a:p>
            <a:r>
              <a:rPr lang="da-DK" u="none"/>
              <a:t>Iagttagelse af omgivelserne kan være påvirket (registrerer ikke det man går forbi, eller opfatter den andens handlinger/udtryk eller omvendt opfanger alt og tager alt ind fra omgivelserne) </a:t>
            </a:r>
          </a:p>
          <a:p>
            <a:r>
              <a:rPr lang="da-DK" u="none"/>
              <a:t>Iagttagelse igennem sanser kan være påvirket (eks. musik og tv kan opleves som støj)</a:t>
            </a:r>
          </a:p>
          <a:p>
            <a:r>
              <a:rPr lang="da-DK"/>
              <a:t>Mentalt tempo er påvirket – føler at man tænker langsommere og ikke opfanger ting så hurtigt.</a:t>
            </a:r>
            <a:r>
              <a:rPr lang="da-DK" baseline="0"/>
              <a:t> </a:t>
            </a:r>
          </a:p>
          <a:p>
            <a:endParaRPr lang="da-DK"/>
          </a:p>
          <a:p>
            <a:pPr marL="342351" indent="-342351">
              <a:buFont typeface="Arial" panose="020B0604020202020204" pitchFamily="34" charset="0"/>
              <a:buChar char="•"/>
            </a:pPr>
            <a:r>
              <a:rPr lang="da-DK"/>
              <a:t>Opmærksomheds problemer, hvor det kan være vanskeligt at fokusere på én opgave eller at dele sin opmærksomhed på flere opgaver.</a:t>
            </a:r>
          </a:p>
          <a:p>
            <a:pPr marL="342351" indent="-342351">
              <a:buFont typeface="Arial" panose="020B0604020202020204" pitchFamily="34" charset="0"/>
              <a:buChar char="•"/>
            </a:pPr>
            <a:r>
              <a:rPr lang="da-DK"/>
              <a:t>Manglende opmærksomhed på information kan betyde, at de ikke lagres og bliver til </a:t>
            </a:r>
            <a:r>
              <a:rPr lang="da-DK" b="1"/>
              <a:t>langtidshukommelse.</a:t>
            </a:r>
          </a:p>
          <a:p>
            <a:pPr marL="342351" indent="-342351">
              <a:buFont typeface="Arial" panose="020B0604020202020204" pitchFamily="34" charset="0"/>
              <a:buChar char="•"/>
            </a:pPr>
            <a:r>
              <a:rPr lang="da-DK"/>
              <a:t>Er </a:t>
            </a:r>
            <a:r>
              <a:rPr lang="da-DK" b="1"/>
              <a:t>korttidshukommelsen</a:t>
            </a:r>
            <a:r>
              <a:rPr lang="da-DK"/>
              <a:t> ikke i stand til at rumme informationen lagres den ikke i </a:t>
            </a:r>
            <a:r>
              <a:rPr lang="da-DK" b="1"/>
              <a:t>langtidshukommelsen. </a:t>
            </a:r>
          </a:p>
          <a:p>
            <a:pPr marL="342351" indent="-342351">
              <a:buFont typeface="Arial" panose="020B0604020202020204" pitchFamily="34" charset="0"/>
              <a:buChar char="•"/>
            </a:pPr>
            <a:r>
              <a:rPr lang="da-DK"/>
              <a:t>Hvis informationer ikke bearbejdes og indkodes så de kan genkaldes igen som </a:t>
            </a:r>
            <a:r>
              <a:rPr lang="da-DK" b="1"/>
              <a:t>langtidshukommelse.</a:t>
            </a:r>
          </a:p>
          <a:p>
            <a:pPr marL="456467" lvl="1"/>
            <a:endParaRPr lang="da-DK"/>
          </a:p>
          <a:p>
            <a:pPr marL="456467" lvl="1" defTabSz="913028">
              <a:defRPr/>
            </a:pPr>
            <a:r>
              <a:rPr lang="da-DK" b="1"/>
              <a:t>Korttidshukommelsen</a:t>
            </a:r>
            <a:r>
              <a:rPr lang="da-DK"/>
              <a:t> kan være påvirket. Korttidshukommelsen strækker sig over en meget kort periode 15-30 sek. Den er begrænset i tid og i mængden af information den kan indeholde – eks. huske et </a:t>
            </a:r>
            <a:r>
              <a:rPr lang="da-DK" err="1"/>
              <a:t>tlf</a:t>
            </a:r>
            <a:r>
              <a:rPr lang="da-DK"/>
              <a:t> mens det skrives ned. Arbejdshukommelse= korttidshukommelse, fastholde f.eks. Tanker, ord i længere tid (læse, regne, løse problemer) sprog.</a:t>
            </a:r>
          </a:p>
          <a:p>
            <a:pPr marL="456467" lvl="1"/>
            <a:r>
              <a:rPr lang="da-DK"/>
              <a:t> </a:t>
            </a:r>
          </a:p>
          <a:p>
            <a:pPr marL="456467" lvl="1"/>
            <a:r>
              <a:rPr lang="da-DK" b="1"/>
              <a:t>Langtidshukommelsen </a:t>
            </a:r>
            <a:r>
              <a:rPr lang="da-DK"/>
              <a:t>kan være påvirket og har ikke de samme begrænsninger som korttidshukommelsen i forhold til mængden af information. Den indeholder både de personlige erindringer, den akkumulerede faktuelle viden samt den handlebaserede knowhow, som er opsamlet igennem den enkeltes liv.</a:t>
            </a:r>
          </a:p>
          <a:p>
            <a:pPr marL="456467" lvl="1" defTabSz="913028">
              <a:defRPr/>
            </a:pPr>
            <a:endParaRPr lang="da-DK" u="sng"/>
          </a:p>
          <a:p>
            <a:pPr marL="456467" lvl="1" defTabSz="913028">
              <a:defRPr/>
            </a:pPr>
            <a:r>
              <a:rPr lang="da-DK" u="sng"/>
              <a:t>Kognitionerne fungerer som et samlet hele og samles af én central proces: eksekutive funktioner:  hvor vi laver hypoteser, ser sammenhænge og handlemuligheder og kan planlægge</a:t>
            </a:r>
          </a:p>
          <a:p>
            <a:r>
              <a:rPr lang="da-DK"/>
              <a:t>            Fx Det at tilberede et måltid er en kompleks opgave, der skal forberedes, handles ind, strukturering af hvilke af delene af opskriften der skal tilberedes først</a:t>
            </a:r>
          </a:p>
          <a:p>
            <a:pPr marL="1255285" lvl="2" indent="-342351">
              <a:buFont typeface="Arial" panose="020B0604020202020204" pitchFamily="34" charset="0"/>
              <a:buChar char="•"/>
            </a:pPr>
            <a:endParaRPr lang="da-DK"/>
          </a:p>
          <a:p>
            <a:pPr defTabSz="912935">
              <a:defRPr/>
            </a:pPr>
            <a:r>
              <a:rPr lang="da-DK"/>
              <a:t>(Kilde: </a:t>
            </a:r>
            <a:r>
              <a:rPr lang="da-DK" sz="1800">
                <a:solidFill>
                  <a:srgbClr val="44546A"/>
                </a:solidFill>
                <a:latin typeface="Arial" panose="020B0604020202020204" pitchFamily="34" charset="0"/>
                <a:ea typeface="Calibri" panose="020F0502020204030204" pitchFamily="34" charset="0"/>
              </a:rPr>
              <a:t>Livet efter kræft. Kap 6 side 85 – 88)</a:t>
            </a:r>
            <a:endParaRPr lang="da-DK" sz="1800">
              <a:latin typeface="Calibri" panose="020F0502020204030204" pitchFamily="34" charset="0"/>
              <a:ea typeface="Calibri" panose="020F0502020204030204" pitchFamily="34" charset="0"/>
            </a:endParaRPr>
          </a:p>
          <a:p>
            <a:endParaRPr lang="da-DK"/>
          </a:p>
        </p:txBody>
      </p:sp>
      <p:sp>
        <p:nvSpPr>
          <p:cNvPr id="4" name="Pladsholder til slidenummer 3"/>
          <p:cNvSpPr>
            <a:spLocks noGrp="1"/>
          </p:cNvSpPr>
          <p:nvPr>
            <p:ph type="sldNum" sz="quarter" idx="5"/>
          </p:nvPr>
        </p:nvSpPr>
        <p:spPr/>
        <p:txBody>
          <a:bodyPr/>
          <a:lstStyle/>
          <a:p>
            <a:fld id="{2E61351F-DBB1-4664-ADA9-83BC7CB8848D}" type="slidenum">
              <a:rPr lang="da-DK" smtClean="0"/>
              <a:pPr/>
              <a:t>22</a:t>
            </a:fld>
            <a:endParaRPr lang="da-DK"/>
          </a:p>
        </p:txBody>
      </p:sp>
    </p:spTree>
    <p:extLst>
      <p:ext uri="{BB962C8B-B14F-4D97-AF65-F5344CB8AC3E}">
        <p14:creationId xmlns:p14="http://schemas.microsoft.com/office/powerpoint/2010/main" val="692231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r>
              <a:rPr lang="da-DK" altLang="da-DK" b="1">
                <a:latin typeface="Arial" panose="020B0604020202020204" pitchFamily="34" charset="0"/>
              </a:rPr>
              <a:t>FORMÅL:</a:t>
            </a:r>
          </a:p>
          <a:p>
            <a:pPr eaLnBrk="1" hangingPunct="1"/>
            <a:r>
              <a:rPr lang="da-DK" altLang="da-DK" b="0" u="none">
                <a:latin typeface="Arial" panose="020B0604020202020204" pitchFamily="34" charset="0"/>
              </a:rPr>
              <a:t>At forklare hvilke</a:t>
            </a:r>
            <a:r>
              <a:rPr lang="da-DK" altLang="da-DK" b="0" u="none" baseline="0">
                <a:latin typeface="Arial" panose="020B0604020202020204" pitchFamily="34" charset="0"/>
              </a:rPr>
              <a:t> årsager der kan være.</a:t>
            </a:r>
            <a:endParaRPr lang="da-DK" altLang="da-DK" b="0" u="none">
              <a:latin typeface="Arial" panose="020B0604020202020204" pitchFamily="34" charset="0"/>
            </a:endParaRPr>
          </a:p>
          <a:p>
            <a:pPr eaLnBrk="1" hangingPunct="1"/>
            <a:endParaRPr lang="da-DK" altLang="da-DK" b="0" u="sng">
              <a:latin typeface="Arial" panose="020B0604020202020204" pitchFamily="34" charset="0"/>
            </a:endParaRPr>
          </a:p>
          <a:p>
            <a:pPr eaLnBrk="1" hangingPunct="1"/>
            <a:r>
              <a:rPr lang="da-DK" altLang="da-DK" b="1">
                <a:latin typeface="Arial" panose="020B0604020202020204" pitchFamily="34" charset="0"/>
              </a:rPr>
              <a:t>DIDAKTIK:</a:t>
            </a:r>
            <a:r>
              <a:rPr lang="da-DK" altLang="da-DK">
                <a:latin typeface="Arial" panose="020B0604020202020204" pitchFamily="34" charset="0"/>
              </a:rPr>
              <a:t/>
            </a:r>
            <a:br>
              <a:rPr lang="da-DK" altLang="da-DK">
                <a:latin typeface="Arial" panose="020B0604020202020204" pitchFamily="34" charset="0"/>
              </a:rPr>
            </a:br>
            <a:r>
              <a:rPr lang="da-DK" altLang="da-DK"/>
              <a:t>Mange årsager til koncentrations- og hukommelsesbesvær.</a:t>
            </a:r>
          </a:p>
          <a:p>
            <a:pPr eaLnBrk="1" hangingPunct="1"/>
            <a:r>
              <a:rPr lang="da-DK" altLang="da-DK">
                <a:latin typeface="Arial" panose="020B0604020202020204" pitchFamily="34" charset="0"/>
              </a:rPr>
              <a:t>Kan beskrives som kendt fra hverdagen med en computer/telefon ”at have for mange filer eller faner åbnet på én gang” </a:t>
            </a:r>
          </a:p>
          <a:p>
            <a:pPr eaLnBrk="1" hangingPunct="1"/>
            <a:endParaRPr lang="da-DK" altLang="da-DK">
              <a:latin typeface="Arial" panose="020B0604020202020204" pitchFamily="34" charset="0"/>
            </a:endParaRPr>
          </a:p>
          <a:p>
            <a:pPr eaLnBrk="1" hangingPunct="1"/>
            <a:r>
              <a:rPr lang="da-DK" altLang="da-DK">
                <a:latin typeface="Arial" panose="020B0604020202020204" pitchFamily="34" charset="0"/>
              </a:rPr>
              <a:t>SPØRGSMÅL:</a:t>
            </a:r>
          </a:p>
          <a:p>
            <a:pPr eaLnBrk="1" hangingPunct="1"/>
            <a:r>
              <a:rPr lang="da-DK" altLang="da-DK">
                <a:latin typeface="Arial" panose="020B0604020202020204" pitchFamily="34" charset="0"/>
              </a:rPr>
              <a:t>- </a:t>
            </a:r>
            <a:r>
              <a:rPr lang="da-DK" altLang="da-DK" i="1">
                <a:latin typeface="Arial" panose="020B0604020202020204" pitchFamily="34" charset="0"/>
              </a:rPr>
              <a:t>hvilke tanker gør du/ I jer ift. til de mange årsager? (er det nyt? Overrasker det?)</a:t>
            </a:r>
          </a:p>
          <a:p>
            <a:endParaRPr lang="da-DK" b="1" i="1" u="sng" baseline="0">
              <a:latin typeface="Arial" panose="020B0604020202020204" pitchFamily="34" charset="0"/>
            </a:endParaRPr>
          </a:p>
          <a:p>
            <a:r>
              <a:rPr lang="da-DK" b="1" u="sng" baseline="0"/>
              <a:t>VIDEN SUNDEHEDSPROFESSIONELLE:</a:t>
            </a:r>
            <a:endParaRPr lang="da-DK" u="none" baseline="0"/>
          </a:p>
          <a:p>
            <a:r>
              <a:rPr lang="da-DK" u="sng" baseline="0"/>
              <a:t>Kræft i CNS/primærtumorer:</a:t>
            </a:r>
          </a:p>
          <a:p>
            <a:r>
              <a:rPr lang="da-DK" baseline="0"/>
              <a:t>Primær hjernetumor (afhængig af hvilken type tumor, lokalisering og spredningsmønstret) – kan have negative konsekvenser for de kognitive funktioner.</a:t>
            </a:r>
          </a:p>
          <a:p>
            <a:r>
              <a:rPr lang="da-DK" baseline="0"/>
              <a:t>Behandlingen af primærtumorer kan medføre beskadigelser af hjernen med risiko for kognitive reduktioner.</a:t>
            </a:r>
          </a:p>
          <a:p>
            <a:endParaRPr lang="da-DK" baseline="0"/>
          </a:p>
          <a:p>
            <a:r>
              <a:rPr lang="da-DK" u="sng" baseline="0"/>
              <a:t>Kræft udenfor CNS</a:t>
            </a:r>
          </a:p>
          <a:p>
            <a:r>
              <a:rPr lang="da-DK" baseline="0"/>
              <a:t>‘Kemohjerne’, ‘Kemotåge’ henfører til oplevelsen af kognitivreduktion i forbindelse med kemoterapien.</a:t>
            </a:r>
          </a:p>
          <a:p>
            <a:r>
              <a:rPr lang="da-DK" baseline="0"/>
              <a:t>Forskningen viser at kemoterapien kan være </a:t>
            </a:r>
            <a:r>
              <a:rPr lang="da-DK" u="none" baseline="0"/>
              <a:t>én af årsagerne til kognitive reduktioner.</a:t>
            </a:r>
          </a:p>
          <a:p>
            <a:endParaRPr lang="da-DK" baseline="0"/>
          </a:p>
          <a:p>
            <a:r>
              <a:rPr lang="da-DK" u="sng" baseline="0"/>
              <a:t>Kemoterapi: </a:t>
            </a:r>
            <a:r>
              <a:rPr lang="da-DK" u="none" baseline="0"/>
              <a:t>Nyere forskning har vist, at nogle stoffer af kemoterapi under en række omstændigheder, kan passere blod-hjerne-barrieren. At kemoterapi kan svække blod-hjerne-barrieren og dermed nemmere passere. Men kemoterapi, der øger inflammation som påvirker hjernen i cellerne og fører til DNA skader, kan resultere i tab af hjerneceller.</a:t>
            </a:r>
          </a:p>
          <a:p>
            <a:endParaRPr lang="da-DK" u="sng" baseline="0"/>
          </a:p>
          <a:p>
            <a:r>
              <a:rPr lang="da-DK" u="sng" baseline="0"/>
              <a:t>Antihormonbehandling</a:t>
            </a:r>
            <a:r>
              <a:rPr lang="da-DK" u="none" baseline="0"/>
              <a:t>: Kønshormoners indvirkning på kognitive funktioner sker igennem hjernen. I hjernen omdannes de to typer hormoner østrogener og androgener til det mere potente hormon </a:t>
            </a:r>
            <a:r>
              <a:rPr lang="da-DK" u="none" baseline="0" err="1"/>
              <a:t>østradiol</a:t>
            </a:r>
            <a:r>
              <a:rPr lang="da-DK" u="none" baseline="0"/>
              <a:t>, som har en vigtig rolle for hjernens funktioner.</a:t>
            </a:r>
          </a:p>
          <a:p>
            <a:endParaRPr lang="da-DK" baseline="0"/>
          </a:p>
          <a:p>
            <a:pPr defTabSz="912935">
              <a:defRPr/>
            </a:pPr>
            <a:r>
              <a:rPr lang="da-DK" u="sng" baseline="0"/>
              <a:t>Søvn:</a:t>
            </a:r>
            <a:r>
              <a:rPr lang="da-DK" baseline="0"/>
              <a:t> spiller en væsentlig rolle for at opretholde kognitive funktioner, vedvarende stressbelastninger resulterer i strukturelle forandringer i hjernen. Belastninger kan medføre søvnforstyrrelser og nogle af de samme inflammatoriske reaktioner. </a:t>
            </a:r>
          </a:p>
          <a:p>
            <a:endParaRPr lang="da-DK" baseline="0"/>
          </a:p>
          <a:p>
            <a:endParaRPr lang="da-DK" baseline="0"/>
          </a:p>
          <a:p>
            <a:r>
              <a:rPr lang="da-DK" u="sng" baseline="0"/>
              <a:t>Psykologiske, adfærdsmæssige/fysiske påvirkninger:</a:t>
            </a:r>
          </a:p>
          <a:p>
            <a:r>
              <a:rPr lang="da-DK" baseline="0"/>
              <a:t>De som oplever kognitive problemer vil ofte udvise tegn på andre senfølgeproblematikker såsom smerter, søvnforstyrrelser, træthed samt symptomer på angst og depression – hver af disse har i sig selv en negativ indvirkning på kognitive funktioner og bidrager til at forværre oplevelsen og udtrykket af kognitiv reduktion.</a:t>
            </a:r>
          </a:p>
          <a:p>
            <a:endParaRPr lang="da-DK" baseline="0"/>
          </a:p>
          <a:p>
            <a:pPr defTabSz="912935">
              <a:defRPr/>
            </a:pPr>
            <a:r>
              <a:rPr lang="da-DK" u="none" baseline="0"/>
              <a:t>(Kilde: Livet efter kræft 2020. kap.6, side 89-92.)</a:t>
            </a:r>
          </a:p>
          <a:p>
            <a:endParaRPr lang="da-DK" u="sng" baseline="0"/>
          </a:p>
        </p:txBody>
      </p:sp>
      <p:sp>
        <p:nvSpPr>
          <p:cNvPr id="4" name="Pladsholder til slidenummer 3"/>
          <p:cNvSpPr>
            <a:spLocks noGrp="1"/>
          </p:cNvSpPr>
          <p:nvPr>
            <p:ph type="sldNum" sz="quarter" idx="10"/>
          </p:nvPr>
        </p:nvSpPr>
        <p:spPr/>
        <p:txBody>
          <a:bodyPr/>
          <a:lstStyle/>
          <a:p>
            <a:fld id="{2E61351F-DBB1-4664-ADA9-83BC7CB8848D}" type="slidenum">
              <a:rPr lang="da-DK" smtClean="0"/>
              <a:pPr/>
              <a:t>23</a:t>
            </a:fld>
            <a:endParaRPr lang="da-DK"/>
          </a:p>
        </p:txBody>
      </p:sp>
    </p:spTree>
    <p:extLst>
      <p:ext uri="{BB962C8B-B14F-4D97-AF65-F5344CB8AC3E}">
        <p14:creationId xmlns:p14="http://schemas.microsoft.com/office/powerpoint/2010/main" val="2086174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2935">
              <a:defRPr/>
            </a:pPr>
            <a:r>
              <a:rPr lang="da-DK" b="1"/>
              <a:t>FORMÅL:</a:t>
            </a:r>
          </a:p>
          <a:p>
            <a:pPr defTabSz="912935">
              <a:defRPr/>
            </a:pPr>
            <a:r>
              <a:rPr lang="da-DK" b="0"/>
              <a:t>Mulighed</a:t>
            </a:r>
            <a:r>
              <a:rPr lang="da-DK" b="0" baseline="0"/>
              <a:t> for at få en psykologs ord på hvad der sker.</a:t>
            </a:r>
            <a:endParaRPr lang="da-DK" b="0"/>
          </a:p>
          <a:p>
            <a:pPr defTabSz="912935">
              <a:defRPr/>
            </a:pPr>
            <a:endParaRPr lang="da-DK" b="0"/>
          </a:p>
          <a:p>
            <a:pPr defTabSz="912935">
              <a:defRPr/>
            </a:pPr>
            <a:r>
              <a:rPr lang="da-DK" b="1"/>
              <a:t>DIDAKTIK:</a:t>
            </a:r>
            <a:br>
              <a:rPr lang="da-DK" b="1"/>
            </a:br>
            <a:r>
              <a:rPr lang="da-DK"/>
              <a:t>Høre Psykolog Ali </a:t>
            </a:r>
            <a:r>
              <a:rPr lang="da-DK" err="1"/>
              <a:t>Amidi</a:t>
            </a:r>
            <a:r>
              <a:rPr lang="da-DK"/>
              <a:t> fortælle om hvad der sker med koncentrationen</a:t>
            </a:r>
          </a:p>
          <a:p>
            <a:pPr defTabSz="912935">
              <a:defRPr/>
            </a:pPr>
            <a:endParaRPr lang="da-DK"/>
          </a:p>
          <a:p>
            <a:pPr defTabSz="912935">
              <a:defRPr/>
            </a:pPr>
            <a:r>
              <a:rPr lang="da-DK">
                <a:solidFill>
                  <a:srgbClr val="000000"/>
                </a:solidFill>
                <a:latin typeface="verdana" panose="020B0604030504040204" pitchFamily="34" charset="0"/>
              </a:rPr>
              <a:t>VIDEO: ”Hvad sker der med koncentrationen og hukommelsen?”(3 min)</a:t>
            </a:r>
          </a:p>
          <a:p>
            <a:pPr defTabSz="912935">
              <a:defRPr/>
            </a:pPr>
            <a:endParaRPr lang="da-DK">
              <a:solidFill>
                <a:srgbClr val="000000"/>
              </a:solidFill>
              <a:latin typeface="verdana" panose="020B0604030504040204" pitchFamily="34" charset="0"/>
            </a:endParaRPr>
          </a:p>
          <a:p>
            <a:pPr defTabSz="912935">
              <a:defRPr/>
            </a:pPr>
            <a:r>
              <a:rPr lang="da-DK">
                <a:solidFill>
                  <a:srgbClr val="000000"/>
                </a:solidFill>
                <a:latin typeface="verdana" panose="020B0604030504040204" pitchFamily="34" charset="0"/>
              </a:rPr>
              <a:t>Efter video </a:t>
            </a:r>
          </a:p>
          <a:p>
            <a:pPr defTabSz="912935">
              <a:defRPr/>
            </a:pPr>
            <a:endParaRPr lang="da-DK">
              <a:solidFill>
                <a:srgbClr val="000000"/>
              </a:solidFill>
              <a:latin typeface="verdana" panose="020B0604030504040204" pitchFamily="34" charset="0"/>
            </a:endParaRPr>
          </a:p>
          <a:p>
            <a:pPr defTabSz="912935">
              <a:defRPr/>
            </a:pPr>
            <a:r>
              <a:rPr lang="da-DK">
                <a:solidFill>
                  <a:srgbClr val="000000"/>
                </a:solidFill>
                <a:latin typeface="verdana" panose="020B0604030504040204" pitchFamily="34" charset="0"/>
              </a:rPr>
              <a:t>SPØRGSMÅL: </a:t>
            </a:r>
          </a:p>
          <a:p>
            <a:pPr defTabSz="912935">
              <a:defRPr/>
            </a:pPr>
            <a:r>
              <a:rPr lang="da-DK" i="1">
                <a:solidFill>
                  <a:srgbClr val="000000"/>
                </a:solidFill>
                <a:latin typeface="verdana" panose="020B0604030504040204" pitchFamily="34" charset="0"/>
              </a:rPr>
              <a:t>Hvad tænker du om det Ali </a:t>
            </a:r>
            <a:r>
              <a:rPr lang="da-DK" i="1" err="1">
                <a:solidFill>
                  <a:srgbClr val="000000"/>
                </a:solidFill>
                <a:latin typeface="verdana" panose="020B0604030504040204" pitchFamily="34" charset="0"/>
              </a:rPr>
              <a:t>Amidi</a:t>
            </a:r>
            <a:r>
              <a:rPr lang="da-DK" i="1">
                <a:solidFill>
                  <a:srgbClr val="000000"/>
                </a:solidFill>
                <a:latin typeface="verdana" panose="020B0604030504040204" pitchFamily="34" charset="0"/>
              </a:rPr>
              <a:t> fortæller? Er der årsager til koncentration og hukommelses besvær du kan handle på?</a:t>
            </a:r>
            <a:endParaRPr lang="da-DK"/>
          </a:p>
          <a:p>
            <a:r>
              <a:rPr lang="da-DK" i="1"/>
              <a:t>Tænk over disse to spørgsmål og skriv ned.</a:t>
            </a:r>
          </a:p>
        </p:txBody>
      </p:sp>
      <p:sp>
        <p:nvSpPr>
          <p:cNvPr id="4" name="Pladsholder til slidenummer 3"/>
          <p:cNvSpPr>
            <a:spLocks noGrp="1"/>
          </p:cNvSpPr>
          <p:nvPr>
            <p:ph type="sldNum" sz="quarter" idx="10"/>
          </p:nvPr>
        </p:nvSpPr>
        <p:spPr/>
        <p:txBody>
          <a:bodyPr/>
          <a:lstStyle/>
          <a:p>
            <a:fld id="{2E61351F-DBB1-4664-ADA9-83BC7CB8848D}" type="slidenum">
              <a:rPr lang="da-DK" smtClean="0"/>
              <a:pPr/>
              <a:t>24</a:t>
            </a:fld>
            <a:endParaRPr lang="da-DK"/>
          </a:p>
        </p:txBody>
      </p:sp>
    </p:spTree>
    <p:extLst>
      <p:ext uri="{BB962C8B-B14F-4D97-AF65-F5344CB8AC3E}">
        <p14:creationId xmlns:p14="http://schemas.microsoft.com/office/powerpoint/2010/main" val="346966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61351F-DBB1-4664-ADA9-83BC7CB8848D}" type="slidenum">
              <a:rPr lang="da-DK" smtClean="0"/>
              <a:pPr/>
              <a:t>5</a:t>
            </a:fld>
            <a:endParaRPr lang="da-DK"/>
          </a:p>
        </p:txBody>
      </p:sp>
    </p:spTree>
    <p:extLst>
      <p:ext uri="{BB962C8B-B14F-4D97-AF65-F5344CB8AC3E}">
        <p14:creationId xmlns:p14="http://schemas.microsoft.com/office/powerpoint/2010/main" val="1008412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p>
          <a:p>
            <a:r>
              <a:rPr lang="da-DK" b="0"/>
              <a:t>At få sat ord på hvad det gør ved deltagerne at have koncentrations- og hukommelsesbesvær.</a:t>
            </a:r>
          </a:p>
          <a:p>
            <a:endParaRPr lang="da-DK" b="1"/>
          </a:p>
          <a:p>
            <a:r>
              <a:rPr lang="da-DK" b="1"/>
              <a:t>DIDAKTIK: </a:t>
            </a:r>
          </a:p>
          <a:p>
            <a:endParaRPr lang="da-DK" b="1"/>
          </a:p>
          <a:p>
            <a:r>
              <a:rPr lang="da-DK" b="0"/>
              <a:t>Ofte opleves det at koncentrations- og hukommelses forandringer kan medføre en række følelser.</a:t>
            </a:r>
          </a:p>
          <a:p>
            <a:r>
              <a:rPr lang="da-DK" b="0"/>
              <a:t>Oplevelsen af genkendelighed hos deltagerne</a:t>
            </a:r>
          </a:p>
        </p:txBody>
      </p:sp>
      <p:sp>
        <p:nvSpPr>
          <p:cNvPr id="4" name="Pladsholder til slidenummer 3"/>
          <p:cNvSpPr>
            <a:spLocks noGrp="1"/>
          </p:cNvSpPr>
          <p:nvPr>
            <p:ph type="sldNum" sz="quarter" idx="5"/>
          </p:nvPr>
        </p:nvSpPr>
        <p:spPr/>
        <p:txBody>
          <a:bodyPr/>
          <a:lstStyle/>
          <a:p>
            <a:fld id="{2E61351F-DBB1-4664-ADA9-83BC7CB8848D}" type="slidenum">
              <a:rPr lang="da-DK" smtClean="0"/>
              <a:pPr/>
              <a:t>25</a:t>
            </a:fld>
            <a:endParaRPr lang="da-DK"/>
          </a:p>
        </p:txBody>
      </p:sp>
    </p:spTree>
    <p:extLst>
      <p:ext uri="{BB962C8B-B14F-4D97-AF65-F5344CB8AC3E}">
        <p14:creationId xmlns:p14="http://schemas.microsoft.com/office/powerpoint/2010/main" val="884919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p>
          <a:p>
            <a:r>
              <a:rPr lang="da-DK" b="0"/>
              <a:t>At give deltagerne indblik i hvordan deltagerne kan forbedre deres koncentrations- og hukommelsesbesvær.</a:t>
            </a:r>
          </a:p>
          <a:p>
            <a:endParaRPr lang="da-DK" b="1"/>
          </a:p>
          <a:p>
            <a:r>
              <a:rPr lang="da-DK" b="1"/>
              <a:t>DIDAKTIK:</a:t>
            </a:r>
          </a:p>
          <a:p>
            <a:pPr defTabSz="912935">
              <a:defRPr/>
            </a:pPr>
            <a:r>
              <a:rPr lang="da-DK" b="0"/>
              <a:t>Vi skal derfor se nærmere på hvilke muligheder der er, for ikke at blive fastholdt men afhjælpe /forbedre forandringerne. </a:t>
            </a:r>
          </a:p>
          <a:p>
            <a:endParaRPr lang="da-DK"/>
          </a:p>
          <a:p>
            <a:endParaRPr lang="da-DK"/>
          </a:p>
        </p:txBody>
      </p:sp>
      <p:sp>
        <p:nvSpPr>
          <p:cNvPr id="4" name="Pladsholder til slidenummer 3"/>
          <p:cNvSpPr>
            <a:spLocks noGrp="1"/>
          </p:cNvSpPr>
          <p:nvPr>
            <p:ph type="sldNum" sz="quarter" idx="5"/>
          </p:nvPr>
        </p:nvSpPr>
        <p:spPr/>
        <p:txBody>
          <a:bodyPr/>
          <a:lstStyle/>
          <a:p>
            <a:fld id="{2E61351F-DBB1-4664-ADA9-83BC7CB8848D}" type="slidenum">
              <a:rPr lang="da-DK" smtClean="0"/>
              <a:pPr/>
              <a:t>26</a:t>
            </a:fld>
            <a:endParaRPr lang="da-DK"/>
          </a:p>
        </p:txBody>
      </p:sp>
    </p:spTree>
    <p:extLst>
      <p:ext uri="{BB962C8B-B14F-4D97-AF65-F5344CB8AC3E}">
        <p14:creationId xmlns:p14="http://schemas.microsoft.com/office/powerpoint/2010/main" val="997695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a:t>FORMÅL:</a:t>
            </a:r>
          </a:p>
          <a:p>
            <a:r>
              <a:rPr lang="da-DK" i="0"/>
              <a:t>At deltagerne taler sammen og bliver opmærksomme på hvad der kan forværre eller afhjælpe koncentrations- og hukommelsesbesvær.</a:t>
            </a:r>
          </a:p>
          <a:p>
            <a:endParaRPr lang="da-DK" i="0"/>
          </a:p>
          <a:p>
            <a:r>
              <a:rPr lang="da-DK" b="1" i="0"/>
              <a:t>DIDAKTIK:</a:t>
            </a:r>
          </a:p>
          <a:p>
            <a:r>
              <a:rPr lang="da-DK" i="0"/>
              <a:t>Ofte vil vi gerne løse hinandens problemer, men for at opleve at blive lyttet til og forstået fordeles tiden.</a:t>
            </a:r>
          </a:p>
          <a:p>
            <a:endParaRPr lang="da-DK" i="1"/>
          </a:p>
          <a:p>
            <a:r>
              <a:rPr lang="da-DK" i="1"/>
              <a:t>Fordel taletid lige imellem jer med 5 min til hver.</a:t>
            </a:r>
          </a:p>
          <a:p>
            <a:r>
              <a:rPr lang="da-DK" i="1"/>
              <a:t>Den ene lytter anerkendende og den anden fortæller</a:t>
            </a:r>
            <a:r>
              <a:rPr lang="da-DK"/>
              <a:t>.</a:t>
            </a:r>
          </a:p>
          <a:p>
            <a:r>
              <a:rPr lang="da-DK" i="1"/>
              <a:t>Undgå at afbryde hinanden, men stil gerne afklarende spørgsmål, hvis der er brug for det.</a:t>
            </a:r>
          </a:p>
          <a:p>
            <a:r>
              <a:rPr lang="da-DK" i="1"/>
              <a:t>Sæt timer på og i bytter, når halvdelen af tiden er gået.</a:t>
            </a:r>
          </a:p>
          <a:p>
            <a:endParaRPr lang="da-DK" i="1"/>
          </a:p>
          <a:p>
            <a:r>
              <a:rPr lang="da-DK" i="1"/>
              <a:t>Brug gerne det som du skrevet ned.</a:t>
            </a:r>
          </a:p>
        </p:txBody>
      </p:sp>
      <p:sp>
        <p:nvSpPr>
          <p:cNvPr id="4" name="Pladsholder til slidenummer 3"/>
          <p:cNvSpPr>
            <a:spLocks noGrp="1"/>
          </p:cNvSpPr>
          <p:nvPr>
            <p:ph type="sldNum" sz="quarter" idx="5"/>
          </p:nvPr>
        </p:nvSpPr>
        <p:spPr/>
        <p:txBody>
          <a:bodyPr/>
          <a:lstStyle/>
          <a:p>
            <a:fld id="{2E61351F-DBB1-4664-ADA9-83BC7CB8848D}" type="slidenum">
              <a:rPr lang="da-DK" smtClean="0"/>
              <a:pPr/>
              <a:t>27</a:t>
            </a:fld>
            <a:endParaRPr lang="da-DK"/>
          </a:p>
        </p:txBody>
      </p:sp>
    </p:spTree>
    <p:extLst>
      <p:ext uri="{BB962C8B-B14F-4D97-AF65-F5344CB8AC3E}">
        <p14:creationId xmlns:p14="http://schemas.microsoft.com/office/powerpoint/2010/main" val="784203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2935">
              <a:defRPr/>
            </a:pPr>
            <a:r>
              <a:rPr lang="da-DK" b="1"/>
              <a:t>FORMÅL:</a:t>
            </a:r>
          </a:p>
          <a:p>
            <a:pPr defTabSz="912935">
              <a:defRPr/>
            </a:pPr>
            <a:r>
              <a:rPr lang="da-DK" b="0"/>
              <a:t>Kendskab til anbefalinger og handlemuligheder</a:t>
            </a:r>
            <a:r>
              <a:rPr lang="da-DK" b="0" baseline="0"/>
              <a:t> til koncentrations-og hukommelsesbesvær.</a:t>
            </a:r>
            <a:endParaRPr lang="da-DK" b="0"/>
          </a:p>
          <a:p>
            <a:pPr defTabSz="912935">
              <a:defRPr/>
            </a:pPr>
            <a:endParaRPr lang="da-DK" b="1"/>
          </a:p>
          <a:p>
            <a:pPr defTabSz="912935">
              <a:defRPr/>
            </a:pPr>
            <a:r>
              <a:rPr lang="da-DK" b="1"/>
              <a:t>DIDAKTIK:</a:t>
            </a:r>
          </a:p>
          <a:p>
            <a:pPr defTabSz="912935">
              <a:defRPr/>
            </a:pPr>
            <a:r>
              <a:rPr lang="da-DK" i="1"/>
              <a:t>Nu har i talt med hinanden om hvad der forværrer og forbedrer og hvem der kan hjælpe.</a:t>
            </a:r>
          </a:p>
          <a:p>
            <a:pPr defTabSz="912935">
              <a:defRPr/>
            </a:pPr>
            <a:r>
              <a:rPr lang="da-DK" i="1"/>
              <a:t>Her kommer Psykolog Ali </a:t>
            </a:r>
            <a:r>
              <a:rPr lang="da-DK" i="1" err="1"/>
              <a:t>Amidis</a:t>
            </a:r>
            <a:r>
              <a:rPr lang="da-DK" i="1"/>
              <a:t> ”Anbefalinger til koncentrations- og hukommelsesbesvær”</a:t>
            </a:r>
            <a:br>
              <a:rPr lang="da-DK" i="1"/>
            </a:br>
            <a:r>
              <a:rPr lang="da-DK" i="1"/>
              <a:t>(3 min)</a:t>
            </a:r>
          </a:p>
          <a:p>
            <a:endParaRPr lang="da-DK" i="1"/>
          </a:p>
          <a:p>
            <a:r>
              <a:rPr lang="da-DK" i="0"/>
              <a:t>SPØRGSMÅL:</a:t>
            </a:r>
          </a:p>
          <a:p>
            <a:r>
              <a:rPr lang="da-DK" i="1"/>
              <a:t> Er der noget du bliver nysgerrig på at afprøve eller ændre? </a:t>
            </a:r>
          </a:p>
        </p:txBody>
      </p:sp>
      <p:sp>
        <p:nvSpPr>
          <p:cNvPr id="4" name="Pladsholder til slidenummer 3"/>
          <p:cNvSpPr>
            <a:spLocks noGrp="1"/>
          </p:cNvSpPr>
          <p:nvPr>
            <p:ph type="sldNum" sz="quarter" idx="5"/>
          </p:nvPr>
        </p:nvSpPr>
        <p:spPr/>
        <p:txBody>
          <a:bodyPr/>
          <a:lstStyle/>
          <a:p>
            <a:fld id="{2E61351F-DBB1-4664-ADA9-83BC7CB8848D}" type="slidenum">
              <a:rPr lang="da-DK" smtClean="0"/>
              <a:pPr/>
              <a:t>28</a:t>
            </a:fld>
            <a:endParaRPr lang="da-DK"/>
          </a:p>
        </p:txBody>
      </p:sp>
    </p:spTree>
    <p:extLst>
      <p:ext uri="{BB962C8B-B14F-4D97-AF65-F5344CB8AC3E}">
        <p14:creationId xmlns:p14="http://schemas.microsoft.com/office/powerpoint/2010/main" val="1791915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FORMÅL:</a:t>
            </a:r>
          </a:p>
          <a:p>
            <a:r>
              <a:rPr lang="da-DK" b="0" dirty="0"/>
              <a:t>At præsentere video og udlevere</a:t>
            </a:r>
            <a:r>
              <a:rPr lang="da-DK" b="0" baseline="0" dirty="0"/>
              <a:t> redskabsark, så den enkelte kan bruge det derhjemme til at afhjælpe koncentration- og hukommelsesbesvær.</a:t>
            </a:r>
            <a:endParaRPr lang="da-DK" b="0" dirty="0"/>
          </a:p>
          <a:p>
            <a:endParaRPr lang="da-DK" b="1" dirty="0"/>
          </a:p>
          <a:p>
            <a:r>
              <a:rPr lang="da-DK" b="1" dirty="0"/>
              <a:t>DIDAKTIK:</a:t>
            </a:r>
            <a:r>
              <a:rPr lang="da-DK" dirty="0"/>
              <a:t/>
            </a:r>
            <a:br>
              <a:rPr lang="da-DK" dirty="0"/>
            </a:br>
            <a:endParaRPr lang="da-DK" dirty="0"/>
          </a:p>
          <a:p>
            <a:r>
              <a:rPr lang="da-DK" dirty="0"/>
              <a:t>1) Se video og redskabsark udleveres</a:t>
            </a:r>
          </a:p>
          <a:p>
            <a:r>
              <a:rPr lang="da-DK" dirty="0"/>
              <a:t>2) GODE RÅD TIL AT GIV DIN HJERNE DE BEDSTE BETINGELSER© </a:t>
            </a:r>
          </a:p>
          <a:p>
            <a:r>
              <a:rPr lang="da-DK" dirty="0"/>
              <a:t>Af Cand.psych., Ph.d., Malene Flensborg </a:t>
            </a:r>
            <a:r>
              <a:rPr lang="da-DK" dirty="0" err="1"/>
              <a:t>Damholdt</a:t>
            </a:r>
            <a:r>
              <a:rPr lang="da-DK" dirty="0"/>
              <a:t> &amp; Cand.psych., Ph.d., Ali </a:t>
            </a:r>
            <a:r>
              <a:rPr lang="da-DK" dirty="0" err="1"/>
              <a:t>Amidi</a:t>
            </a:r>
            <a:r>
              <a:rPr lang="da-DK" dirty="0"/>
              <a:t> udleveres </a:t>
            </a:r>
            <a:r>
              <a:rPr lang="da-DK" dirty="0">
                <a:hlinkClick r:id="rId3"/>
              </a:rPr>
              <a:t>DBObladet-Kemohjerne-nr.-53.pdf</a:t>
            </a:r>
            <a:endParaRPr lang="da-DK" dirty="0"/>
          </a:p>
          <a:p>
            <a:endParaRPr lang="da-DK" dirty="0"/>
          </a:p>
          <a:p>
            <a:pPr defTabSz="912935">
              <a:defRPr/>
            </a:pPr>
            <a:r>
              <a:rPr lang="da-DK" dirty="0"/>
              <a:t>Evt. bede dem reflektere over: </a:t>
            </a:r>
            <a:r>
              <a:rPr lang="da-DK" i="1" dirty="0"/>
              <a:t>hvornår problemerne typisk opstår? </a:t>
            </a:r>
            <a:r>
              <a:rPr lang="da-DK" dirty="0"/>
              <a:t> </a:t>
            </a:r>
          </a:p>
          <a:p>
            <a:pPr defTabSz="912935">
              <a:defRPr/>
            </a:pPr>
            <a:r>
              <a:rPr lang="da-DK" dirty="0"/>
              <a:t>Ved at reflektere over hvornår problemerne opstår, får de muligheden for at gøre tiltag til at forebygge, at der sker en af forværring af deres koncentration og hukommelsesbesvær.</a:t>
            </a:r>
          </a:p>
          <a:p>
            <a:endParaRPr lang="da-DK" dirty="0"/>
          </a:p>
          <a:p>
            <a:endParaRPr lang="da-DK" b="1" dirty="0"/>
          </a:p>
          <a:p>
            <a:r>
              <a:rPr lang="da-DK" b="1" dirty="0"/>
              <a:t>VIDEN SUNDHEDSPROFESIONELLE: </a:t>
            </a:r>
            <a:r>
              <a:rPr lang="da-DK" b="1" u="none" dirty="0"/>
              <a:t>FORMÅL:</a:t>
            </a:r>
          </a:p>
          <a:p>
            <a:r>
              <a:rPr lang="da-DK" b="0" u="none" dirty="0"/>
              <a:t>Handlemuligheder til </a:t>
            </a:r>
            <a:r>
              <a:rPr lang="da-DK" b="0" u="none" baseline="0" dirty="0"/>
              <a:t>hvad de selv kan gøre og hvordan netværket kan støtte.</a:t>
            </a:r>
            <a:endParaRPr lang="da-DK" b="0" u="none" dirty="0"/>
          </a:p>
          <a:p>
            <a:endParaRPr lang="da-DK" b="1" u="none" dirty="0"/>
          </a:p>
          <a:p>
            <a:r>
              <a:rPr lang="da-DK" b="1" u="none" dirty="0"/>
              <a:t>VIDEN TIL SUNDHEDSPROFESSIONELLE:</a:t>
            </a:r>
          </a:p>
          <a:p>
            <a:endParaRPr lang="da-DK" b="1" u="none" dirty="0"/>
          </a:p>
          <a:p>
            <a:r>
              <a:rPr lang="da-DK" b="0" u="sng" dirty="0"/>
              <a:t>Hvad kan omgivelserne gøre: </a:t>
            </a:r>
          </a:p>
          <a:p>
            <a:pPr marL="171176" indent="-171176">
              <a:buFont typeface="Arial" panose="020B0604020202020204" pitchFamily="34" charset="0"/>
              <a:buChar char="•"/>
            </a:pPr>
            <a:r>
              <a:rPr lang="da-DK" dirty="0"/>
              <a:t>Begræns informationsmængden</a:t>
            </a:r>
          </a:p>
          <a:p>
            <a:pPr marL="171176" indent="-171176">
              <a:buFont typeface="Arial" panose="020B0604020202020204" pitchFamily="34" charset="0"/>
              <a:buChar char="•"/>
            </a:pPr>
            <a:r>
              <a:rPr lang="da-DK" dirty="0"/>
              <a:t>Tilpas samtalens form og indhold</a:t>
            </a:r>
          </a:p>
          <a:p>
            <a:pPr marL="171176" indent="-171176">
              <a:buFont typeface="Arial" panose="020B0604020202020204" pitchFamily="34" charset="0"/>
              <a:buChar char="•"/>
            </a:pPr>
            <a:r>
              <a:rPr lang="da-DK" dirty="0"/>
              <a:t>Styrke motivationen ved at inddrage personens egne erfaringer, eksempler, refleksioner</a:t>
            </a:r>
          </a:p>
          <a:p>
            <a:pPr marL="171176" indent="-171176">
              <a:buFont typeface="Arial" panose="020B0604020202020204" pitchFamily="34" charset="0"/>
              <a:buChar char="•"/>
            </a:pPr>
            <a:r>
              <a:rPr lang="da-DK" dirty="0"/>
              <a:t>Holde pauser</a:t>
            </a:r>
          </a:p>
          <a:p>
            <a:pPr marL="171176" indent="-171176">
              <a:buFont typeface="Arial" panose="020B0604020202020204" pitchFamily="34" charset="0"/>
              <a:buChar char="•"/>
            </a:pPr>
            <a:r>
              <a:rPr lang="da-DK" dirty="0"/>
              <a:t>Støtte hukommelsen med visuelle illustrationer, skriftlig information og gentagelser</a:t>
            </a:r>
          </a:p>
          <a:p>
            <a:pPr marL="171176" indent="-171176">
              <a:buFont typeface="Arial" panose="020B0604020202020204" pitchFamily="34" charset="0"/>
              <a:buChar char="•"/>
            </a:pPr>
            <a:r>
              <a:rPr lang="da-DK" dirty="0"/>
              <a:t>Være opmærksom på forstyrrelser i lokalet (afbrydelser, telefon, tv lyde, støj)</a:t>
            </a:r>
          </a:p>
          <a:p>
            <a:endParaRPr lang="da-DK" b="1" dirty="0"/>
          </a:p>
          <a:p>
            <a:endParaRPr lang="da-DK" b="1" dirty="0">
              <a:hlinkClick r:id="rId4"/>
            </a:endParaRPr>
          </a:p>
          <a:p>
            <a:r>
              <a:rPr lang="da-DK" dirty="0">
                <a:hlinkClick r:id="rId4"/>
              </a:rPr>
              <a:t>Microsoft Word - Gode råd.docx (senfoelger.dk)</a:t>
            </a:r>
            <a:endParaRPr lang="da-DK" dirty="0"/>
          </a:p>
          <a:p>
            <a:r>
              <a:rPr lang="da-DK" dirty="0">
                <a:hlinkClick r:id="rId5"/>
              </a:rPr>
              <a:t>Forside - Senfølgerforeningen (senfoelger.dk)</a:t>
            </a:r>
            <a:endParaRPr lang="da-DK" dirty="0"/>
          </a:p>
          <a:p>
            <a:r>
              <a:rPr lang="da-DK" dirty="0">
                <a:hlinkClick r:id="rId6"/>
              </a:rPr>
              <a:t>Dit liv kursus - Kræftens Bekæmpelse (cancer.dk)</a:t>
            </a:r>
            <a:endParaRPr lang="da-DK" dirty="0"/>
          </a:p>
          <a:p>
            <a:r>
              <a:rPr lang="da-DK" dirty="0">
                <a:hlinkClick r:id="rId7"/>
              </a:rPr>
              <a:t>Hvad kan du selv gøre - Kræftens Bekæmpelse (cancer.dk)</a:t>
            </a:r>
            <a:endParaRPr lang="da-DK" dirty="0"/>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2E61351F-DBB1-4664-ADA9-83BC7CB8848D}" type="slidenum">
              <a:rPr lang="da-DK" smtClean="0"/>
              <a:pPr/>
              <a:t>29</a:t>
            </a:fld>
            <a:endParaRPr lang="da-DK"/>
          </a:p>
        </p:txBody>
      </p:sp>
    </p:spTree>
    <p:extLst>
      <p:ext uri="{BB962C8B-B14F-4D97-AF65-F5344CB8AC3E}">
        <p14:creationId xmlns:p14="http://schemas.microsoft.com/office/powerpoint/2010/main" val="280287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p>
          <a:p>
            <a:r>
              <a:rPr lang="da-DK" b="0"/>
              <a:t>At få deltagerne til at reflektere over, om de i forvejen forsøger at gøre ting, der kan afhjælpe deres hukommelses- og koncentrationsbesvær.</a:t>
            </a:r>
          </a:p>
          <a:p>
            <a:r>
              <a:rPr lang="da-DK" b="0"/>
              <a:t>At få deltageren til at erfaringsudveksle med hinanden.</a:t>
            </a:r>
          </a:p>
          <a:p>
            <a:endParaRPr lang="da-DK" b="0"/>
          </a:p>
          <a:p>
            <a:r>
              <a:rPr lang="da-DK" b="1"/>
              <a:t>DIDAKTIK</a:t>
            </a:r>
            <a:r>
              <a:rPr lang="da-DK"/>
              <a:t>:</a:t>
            </a:r>
          </a:p>
          <a:p>
            <a:endParaRPr lang="da-DK" i="0"/>
          </a:p>
          <a:p>
            <a:r>
              <a:rPr lang="da-DK" i="0"/>
              <a:t>Stil spørgsmålet og samle op i plenum, så de kan dele de gode erfaringer med hinanden.</a:t>
            </a:r>
          </a:p>
          <a:p>
            <a:endParaRPr lang="da-DK" i="1"/>
          </a:p>
          <a:p>
            <a:r>
              <a:rPr lang="da-DK"/>
              <a:t>Evt. planlægge en konkret handling (Engageret handling med afsæt i </a:t>
            </a:r>
            <a:r>
              <a:rPr lang="da-DK" err="1"/>
              <a:t>Acceptance</a:t>
            </a:r>
            <a:r>
              <a:rPr lang="da-DK"/>
              <a:t> and </a:t>
            </a:r>
            <a:r>
              <a:rPr lang="da-DK" err="1"/>
              <a:t>Commitment</a:t>
            </a:r>
            <a:r>
              <a:rPr lang="da-DK"/>
              <a:t> </a:t>
            </a:r>
            <a:r>
              <a:rPr lang="da-DK" err="1"/>
              <a:t>Therapy</a:t>
            </a:r>
            <a:r>
              <a:rPr lang="da-DK"/>
              <a:t>) </a:t>
            </a:r>
            <a:r>
              <a:rPr lang="da-DK" sz="1800">
                <a:solidFill>
                  <a:srgbClr val="2E2E2E"/>
                </a:solidFill>
                <a:highlight>
                  <a:srgbClr val="F5F5F5"/>
                </a:highlight>
                <a:latin typeface="Arial" panose="020B0604020202020204" pitchFamily="34" charset="0"/>
              </a:rPr>
              <a:t>Kilde</a:t>
            </a:r>
            <a:r>
              <a:rPr lang="da-DK" sz="1800" b="1">
                <a:solidFill>
                  <a:srgbClr val="2E2E2E"/>
                </a:solidFill>
                <a:highlight>
                  <a:srgbClr val="F5F5F5"/>
                </a:highlight>
                <a:latin typeface="Arial" panose="020B0604020202020204" pitchFamily="34" charset="0"/>
              </a:rPr>
              <a:t>: </a:t>
            </a:r>
            <a:r>
              <a:rPr lang="da-DK" sz="1800">
                <a:solidFill>
                  <a:srgbClr val="2E2E2E"/>
                </a:solidFill>
                <a:highlight>
                  <a:srgbClr val="F5F5F5"/>
                </a:highlight>
                <a:latin typeface="Arial" panose="020B0604020202020204" pitchFamily="34" charset="0"/>
              </a:rPr>
              <a:t>Harris, </a:t>
            </a:r>
            <a:r>
              <a:rPr lang="da-DK" sz="1800" err="1">
                <a:solidFill>
                  <a:srgbClr val="2E2E2E"/>
                </a:solidFill>
                <a:highlight>
                  <a:srgbClr val="F5F5F5"/>
                </a:highlight>
                <a:latin typeface="Arial" panose="020B0604020202020204" pitchFamily="34" charset="0"/>
              </a:rPr>
              <a:t>Russ</a:t>
            </a:r>
            <a:r>
              <a:rPr lang="da-DK" sz="1800">
                <a:solidFill>
                  <a:srgbClr val="2E2E2E"/>
                </a:solidFill>
                <a:highlight>
                  <a:srgbClr val="F5F5F5"/>
                </a:highlight>
                <a:latin typeface="Arial" panose="020B0604020202020204" pitchFamily="34" charset="0"/>
              </a:rPr>
              <a:t> (2014): Lykkefælden – stop kampen lev livet. Dansk Psykologisk forlag.</a:t>
            </a:r>
            <a:endParaRPr lang="da-DK" i="0" u="none"/>
          </a:p>
          <a:p>
            <a:endParaRPr lang="da-DK"/>
          </a:p>
          <a:p>
            <a:r>
              <a:rPr lang="da-DK" i="1" u="none"/>
              <a:t>1. Hvad vil du gøre fremadrettet ift. koncentration og hukommelses besvær?</a:t>
            </a:r>
          </a:p>
          <a:p>
            <a:r>
              <a:rPr lang="da-DK" i="1" u="none"/>
              <a:t>2. Beskriv dit overordnede mål for de næste 3 måneder - ud fra hvad du vil ændre.</a:t>
            </a:r>
          </a:p>
          <a:p>
            <a:r>
              <a:rPr lang="da-DK" i="1" u="none"/>
              <a:t>3. Beskriv hvad du vil gøre i den kommende uge ud fra hjælpespørgsmålene: </a:t>
            </a:r>
          </a:p>
          <a:p>
            <a:pPr marL="171176" indent="-171176">
              <a:buFont typeface="Arial" panose="020B0604020202020204" pitchFamily="34" charset="0"/>
              <a:buChar char="•"/>
            </a:pPr>
            <a:r>
              <a:rPr lang="da-DK" i="1"/>
              <a:t>Hvad vil jeg gøre?</a:t>
            </a:r>
          </a:p>
          <a:p>
            <a:pPr marL="171176" indent="-171176">
              <a:buFont typeface="Arial" panose="020B0604020202020204" pitchFamily="34" charset="0"/>
              <a:buChar char="•"/>
            </a:pPr>
            <a:r>
              <a:rPr lang="da-DK" i="1"/>
              <a:t>Hvornår vil jeg gøre det?</a:t>
            </a:r>
          </a:p>
          <a:p>
            <a:pPr marL="171176" indent="-171176">
              <a:buFont typeface="Arial" panose="020B0604020202020204" pitchFamily="34" charset="0"/>
              <a:buChar char="•"/>
            </a:pPr>
            <a:r>
              <a:rPr lang="da-DK" i="1"/>
              <a:t>Hvor vil jeg gøre det?</a:t>
            </a:r>
          </a:p>
          <a:p>
            <a:pPr marL="171176" indent="-171176">
              <a:buFont typeface="Arial" panose="020B0604020202020204" pitchFamily="34" charset="0"/>
              <a:buChar char="•"/>
            </a:pPr>
            <a:r>
              <a:rPr lang="da-DK" i="1"/>
              <a:t>Hvor ofte vil jeg gøre det?</a:t>
            </a:r>
          </a:p>
          <a:p>
            <a:pPr marL="171176" indent="-171176">
              <a:buFont typeface="Arial" panose="020B0604020202020204" pitchFamily="34" charset="0"/>
              <a:buChar char="•"/>
            </a:pPr>
            <a:r>
              <a:rPr lang="da-DK" i="1"/>
              <a:t>Hvem kan støtte dig i at gøre det?</a:t>
            </a:r>
          </a:p>
          <a:p>
            <a:endParaRPr lang="da-DK"/>
          </a:p>
        </p:txBody>
      </p:sp>
      <p:sp>
        <p:nvSpPr>
          <p:cNvPr id="4" name="Pladsholder til slidenummer 3"/>
          <p:cNvSpPr>
            <a:spLocks noGrp="1"/>
          </p:cNvSpPr>
          <p:nvPr>
            <p:ph type="sldNum" sz="quarter" idx="10"/>
          </p:nvPr>
        </p:nvSpPr>
        <p:spPr/>
        <p:txBody>
          <a:bodyPr/>
          <a:lstStyle/>
          <a:p>
            <a:fld id="{2E61351F-DBB1-4664-ADA9-83BC7CB8848D}" type="slidenum">
              <a:rPr lang="da-DK" smtClean="0"/>
              <a:pPr/>
              <a:t>30</a:t>
            </a:fld>
            <a:endParaRPr lang="da-DK"/>
          </a:p>
        </p:txBody>
      </p:sp>
    </p:spTree>
    <p:extLst>
      <p:ext uri="{BB962C8B-B14F-4D97-AF65-F5344CB8AC3E}">
        <p14:creationId xmlns:p14="http://schemas.microsoft.com/office/powerpoint/2010/main" val="1405702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a:t>FORMÅL:</a:t>
            </a:r>
          </a:p>
          <a:p>
            <a:r>
              <a:rPr lang="da-DK" b="0" i="0"/>
              <a:t>At få deltagerne til at reflektere over hvad de tager med sig fra undervisningen.</a:t>
            </a:r>
          </a:p>
          <a:p>
            <a:endParaRPr lang="da-DK" b="1" i="0"/>
          </a:p>
          <a:p>
            <a:r>
              <a:rPr lang="da-DK" b="1" i="0"/>
              <a:t>DIDAKTIK</a:t>
            </a:r>
            <a:r>
              <a:rPr lang="da-DK" i="1"/>
              <a:t> </a:t>
            </a:r>
          </a:p>
          <a:p>
            <a:endParaRPr lang="da-DK" i="1"/>
          </a:p>
          <a:p>
            <a:r>
              <a:rPr lang="da-DK" i="1"/>
              <a:t>Skriv ned hvad det vigtigste er som du tager med fra i dag. </a:t>
            </a:r>
          </a:p>
          <a:p>
            <a:r>
              <a:rPr lang="da-DK" i="0"/>
              <a:t>‘Take Home Message’ (5 min)</a:t>
            </a:r>
          </a:p>
          <a:p>
            <a:endParaRPr lang="da-DK" i="1"/>
          </a:p>
          <a:p>
            <a:r>
              <a:rPr lang="da-DK" i="1"/>
              <a:t>Afsluttende runde, få ord fra hver</a:t>
            </a:r>
            <a:r>
              <a:rPr lang="da-DK"/>
              <a:t>.</a:t>
            </a:r>
          </a:p>
          <a:p>
            <a:endParaRPr lang="da-DK"/>
          </a:p>
          <a:p>
            <a:r>
              <a:rPr lang="da-DK"/>
              <a:t>Evt. afslutte med Sindsro bønnen.</a:t>
            </a:r>
          </a:p>
          <a:p>
            <a:endParaRPr lang="da-DK"/>
          </a:p>
          <a:p>
            <a:endParaRPr lang="da-DK"/>
          </a:p>
          <a:p>
            <a:r>
              <a:rPr lang="da-DK" b="1"/>
              <a:t>VIDEN TIL SUNDHEDSPROFESSIONELLE:</a:t>
            </a:r>
          </a:p>
          <a:p>
            <a:pPr defTabSz="912935">
              <a:defRPr/>
            </a:pPr>
            <a:r>
              <a:rPr lang="da-DK" sz="1800">
                <a:solidFill>
                  <a:srgbClr val="1F497D"/>
                </a:solidFill>
                <a:latin typeface="Calibri" panose="020F0502020204030204" pitchFamily="34" charset="0"/>
                <a:ea typeface="Calibri" panose="020F0502020204030204" pitchFamily="34" charset="0"/>
              </a:rPr>
              <a:t>Varighed af kognitive gener: ”forskning i langtidsprognosen for kognitiv reduktion efter kræft og kræftbehandling er sparsom, men samlet set peger undersøgelserne på, at kognitiv reduktion kan være til stede mange år efter den afsluttende behandling, men at størstedelen tilpasser sig et ændret kognitivt niveau over tid. Der savnes fortsat viden om langtidsprognosen. </a:t>
            </a:r>
          </a:p>
          <a:p>
            <a:pPr defTabSz="912935">
              <a:defRPr/>
            </a:pPr>
            <a:r>
              <a:rPr lang="da-DK" sz="1800"/>
              <a:t>(Kilde: Liv og kræft 2020 s.94.)</a:t>
            </a:r>
          </a:p>
          <a:p>
            <a:pPr defTabSz="912935">
              <a:defRPr/>
            </a:pPr>
            <a:endParaRPr lang="da-DK" sz="1800">
              <a:latin typeface="Calibri" panose="020F0502020204030204" pitchFamily="34" charset="0"/>
              <a:ea typeface="Calibri" panose="020F0502020204030204" pitchFamily="34" charset="0"/>
            </a:endParaRPr>
          </a:p>
          <a:p>
            <a:endParaRPr lang="da-DK"/>
          </a:p>
          <a:p>
            <a:endParaRPr lang="da-DK"/>
          </a:p>
        </p:txBody>
      </p:sp>
      <p:sp>
        <p:nvSpPr>
          <p:cNvPr id="4" name="Pladsholder til slidenummer 3"/>
          <p:cNvSpPr>
            <a:spLocks noGrp="1"/>
          </p:cNvSpPr>
          <p:nvPr>
            <p:ph type="sldNum" sz="quarter" idx="10"/>
          </p:nvPr>
        </p:nvSpPr>
        <p:spPr/>
        <p:txBody>
          <a:bodyPr/>
          <a:lstStyle/>
          <a:p>
            <a:fld id="{2E61351F-DBB1-4664-ADA9-83BC7CB8848D}" type="slidenum">
              <a:rPr lang="da-DK" smtClean="0"/>
              <a:pPr/>
              <a:t>31</a:t>
            </a:fld>
            <a:endParaRPr lang="da-DK"/>
          </a:p>
        </p:txBody>
      </p:sp>
    </p:spTree>
    <p:extLst>
      <p:ext uri="{BB962C8B-B14F-4D97-AF65-F5344CB8AC3E}">
        <p14:creationId xmlns:p14="http://schemas.microsoft.com/office/powerpoint/2010/main" val="652086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Vigtigt hold tiden, gerne slut lidt før, det bevarer energien høj</a:t>
            </a:r>
            <a:r>
              <a:rPr lang="da-DK" dirty="0">
                <a:sym typeface="Wingdings" panose="05000000000000000000" pitchFamily="2" charset="2"/>
              </a:rPr>
              <a:t></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5421C-768F-4257-A877-DF2AE64F2743}" type="slidenum">
              <a:rPr kumimoji="0" lang="da-DK" sz="1200" b="0" i="0" u="none" strike="noStrike" kern="1200" cap="none" spc="0" normalizeH="0" baseline="0" noProof="0" smtClean="0">
                <a:ln>
                  <a:noFill/>
                </a:ln>
                <a:solidFill>
                  <a:srgbClr val="164B4F"/>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a-DK" sz="1200" b="0" i="0" u="none" strike="noStrike" kern="1200" cap="none" spc="0" normalizeH="0" baseline="0" noProof="0">
              <a:ln>
                <a:noFill/>
              </a:ln>
              <a:solidFill>
                <a:srgbClr val="164B4F"/>
              </a:solidFill>
              <a:effectLst/>
              <a:uLnTx/>
              <a:uFillTx/>
              <a:latin typeface="Euphemia"/>
              <a:ea typeface="+mn-ea"/>
              <a:cs typeface="+mn-cs"/>
            </a:endParaRPr>
          </a:p>
        </p:txBody>
      </p:sp>
    </p:spTree>
    <p:extLst>
      <p:ext uri="{BB962C8B-B14F-4D97-AF65-F5344CB8AC3E}">
        <p14:creationId xmlns:p14="http://schemas.microsoft.com/office/powerpoint/2010/main" val="282412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u="sng"/>
              <a:t>FORMÅL:</a:t>
            </a:r>
          </a:p>
          <a:p>
            <a:r>
              <a:rPr lang="da-DK" b="0" u="none"/>
              <a:t>Afslutningsvis takke for deres</a:t>
            </a:r>
            <a:r>
              <a:rPr lang="da-DK" b="0" u="none" baseline="0"/>
              <a:t> deltagelse og at dele med hinanden. Samle op med links på hvor de kan søge hjælp.</a:t>
            </a:r>
            <a:endParaRPr lang="da-DK" b="0" u="none"/>
          </a:p>
          <a:p>
            <a:endParaRPr lang="da-DK" b="1" u="sng"/>
          </a:p>
          <a:p>
            <a:r>
              <a:rPr lang="da-DK" b="1" u="sng"/>
              <a:t>DIDAKTIK:</a:t>
            </a:r>
          </a:p>
          <a:p>
            <a:endParaRPr lang="da-DK" b="1" u="sng"/>
          </a:p>
          <a:p>
            <a:r>
              <a:rPr lang="da-DK" i="1"/>
              <a:t>Tal med din læge om dine senfølger. Du kan også hente viden her vha. disse links.</a:t>
            </a:r>
          </a:p>
          <a:p>
            <a:r>
              <a:rPr lang="da-DK" i="1"/>
              <a:t>Er der noget der fylder fra i dag, så kom og tal med underviser eller en anden sundhedsprofessionel.</a:t>
            </a:r>
          </a:p>
          <a:p>
            <a:endParaRPr lang="da-DK"/>
          </a:p>
          <a:p>
            <a:endParaRPr lang="da-DK"/>
          </a:p>
        </p:txBody>
      </p:sp>
      <p:sp>
        <p:nvSpPr>
          <p:cNvPr id="4" name="Pladsholder til slidenummer 3"/>
          <p:cNvSpPr>
            <a:spLocks noGrp="1"/>
          </p:cNvSpPr>
          <p:nvPr>
            <p:ph type="sldNum" sz="quarter" idx="5"/>
          </p:nvPr>
        </p:nvSpPr>
        <p:spPr/>
        <p:txBody>
          <a:bodyPr/>
          <a:lstStyle/>
          <a:p>
            <a:fld id="{2E61351F-DBB1-4664-ADA9-83BC7CB8848D}" type="slidenum">
              <a:rPr lang="da-DK" smtClean="0"/>
              <a:pPr/>
              <a:t>33</a:t>
            </a:fld>
            <a:endParaRPr lang="da-DK"/>
          </a:p>
        </p:txBody>
      </p:sp>
    </p:spTree>
    <p:extLst>
      <p:ext uri="{BB962C8B-B14F-4D97-AF65-F5344CB8AC3E}">
        <p14:creationId xmlns:p14="http://schemas.microsoft.com/office/powerpoint/2010/main" val="1979286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Formål:</a:t>
            </a:r>
          </a:p>
          <a:p>
            <a:r>
              <a:rPr lang="da-DK" dirty="0"/>
              <a:t>I oplægget</a:t>
            </a:r>
            <a:r>
              <a:rPr lang="da-DK" baseline="0" dirty="0"/>
              <a:t> omkring </a:t>
            </a:r>
            <a:r>
              <a:rPr lang="da-DK" baseline="0" dirty="0" err="1"/>
              <a:t>Fatique</a:t>
            </a:r>
            <a:r>
              <a:rPr lang="da-DK" baseline="0" dirty="0"/>
              <a:t> </a:t>
            </a:r>
            <a:r>
              <a:rPr lang="da-DK" baseline="0" dirty="0" err="1"/>
              <a:t>briuger</a:t>
            </a:r>
            <a:r>
              <a:rPr lang="da-DK" baseline="0" dirty="0"/>
              <a:t> vi ordet træthed, eller kræftrelateret </a:t>
            </a:r>
            <a:r>
              <a:rPr lang="da-DK" baseline="0" dirty="0" err="1"/>
              <a:t>træthed,for</a:t>
            </a:r>
            <a:r>
              <a:rPr lang="da-DK" baseline="0" dirty="0"/>
              <a:t> ikke at få for mange fremmedord ind vi er godt klar over at vi som professionelle skelner mellem træthed og </a:t>
            </a:r>
            <a:r>
              <a:rPr lang="da-DK" baseline="0" dirty="0" err="1"/>
              <a:t>fatique</a:t>
            </a:r>
            <a:endParaRPr lang="da-DK" dirty="0"/>
          </a:p>
          <a:p>
            <a:r>
              <a:rPr lang="da-DK" b="1" dirty="0" err="1"/>
              <a:t>Baggrundsviden</a:t>
            </a:r>
            <a:r>
              <a:rPr lang="da-DK" dirty="0" err="1"/>
              <a:t>:</a:t>
            </a:r>
            <a:r>
              <a:rPr lang="da-DK" dirty="0" err="1">
                <a:hlinkClick r:id="rId3"/>
              </a:rPr>
              <a:t>Træthed</a:t>
            </a:r>
            <a:r>
              <a:rPr lang="da-DK" dirty="0">
                <a:hlinkClick r:id="rId3"/>
              </a:rPr>
              <a:t> - Sundhed - Region Midtjylland (rm.dk)</a:t>
            </a:r>
            <a:endParaRPr lang="da-DK" dirty="0"/>
          </a:p>
          <a:p>
            <a:endParaRPr lang="da-DK" dirty="0"/>
          </a:p>
        </p:txBody>
      </p:sp>
      <p:sp>
        <p:nvSpPr>
          <p:cNvPr id="4" name="Pladsholder til slidenummer 3"/>
          <p:cNvSpPr>
            <a:spLocks noGrp="1"/>
          </p:cNvSpPr>
          <p:nvPr>
            <p:ph type="sldNum" sz="quarter" idx="10"/>
          </p:nvPr>
        </p:nvSpPr>
        <p:spPr/>
        <p:txBody>
          <a:bodyPr/>
          <a:lstStyle/>
          <a:p>
            <a:pPr rtl="0"/>
            <a:fld id="{2E61351F-DBB1-4664-ADA9-83BC7CB8848D}" type="slidenum">
              <a:rPr lang="da-DK" smtClean="0"/>
              <a:t>34</a:t>
            </a:fld>
            <a:endParaRPr lang="da-DK"/>
          </a:p>
        </p:txBody>
      </p:sp>
    </p:spTree>
    <p:extLst>
      <p:ext uri="{BB962C8B-B14F-4D97-AF65-F5344CB8AC3E}">
        <p14:creationId xmlns:p14="http://schemas.microsoft.com/office/powerpoint/2010/main" val="214107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u="sng">
                <a:hlinkClick r:id="rId3"/>
              </a:rPr>
              <a:t>  Artikel :</a:t>
            </a:r>
            <a:r>
              <a:rPr lang="da-DK" u="sng" err="1">
                <a:hlinkClick r:id="rId3"/>
              </a:rPr>
              <a:t>https</a:t>
            </a:r>
            <a:r>
              <a:rPr lang="da-DK" u="sng">
                <a:hlinkClick r:id="rId3"/>
              </a:rPr>
              <a:t>://www.rehpa.dk/nyheder/frygt-for-tilbagefald-af-kraeft/</a:t>
            </a:r>
            <a:r>
              <a:rPr lang="da-DK" u="sng"/>
              <a:t> </a:t>
            </a:r>
          </a:p>
          <a:p>
            <a:pPr defTabSz="913028">
              <a:defRPr/>
            </a:pPr>
            <a:r>
              <a:rPr lang="da-DK"/>
              <a:t>manual fra Phyllis </a:t>
            </a:r>
            <a:r>
              <a:rPr lang="da-DK" err="1"/>
              <a:t>Butow</a:t>
            </a:r>
            <a:r>
              <a:rPr lang="da-DK"/>
              <a:t> og hendes </a:t>
            </a:r>
            <a:r>
              <a:rPr lang="da-DK" err="1"/>
              <a:t>PoCoG</a:t>
            </a:r>
            <a:r>
              <a:rPr lang="da-DK"/>
              <a:t>-gruppe i Australien (</a:t>
            </a:r>
            <a:r>
              <a:rPr lang="da-DK" err="1"/>
              <a:t>Butow</a:t>
            </a:r>
            <a:r>
              <a:rPr lang="da-DK"/>
              <a:t> P, </a:t>
            </a:r>
            <a:r>
              <a:rPr lang="da-DK" err="1"/>
              <a:t>Sharpe</a:t>
            </a:r>
            <a:r>
              <a:rPr lang="da-DK"/>
              <a:t> L, </a:t>
            </a:r>
            <a:r>
              <a:rPr lang="da-DK" err="1"/>
              <a:t>Thewes</a:t>
            </a:r>
            <a:r>
              <a:rPr lang="da-DK"/>
              <a:t> B, Turner J, </a:t>
            </a:r>
            <a:r>
              <a:rPr lang="da-DK" err="1"/>
              <a:t>Gilchrist</a:t>
            </a:r>
            <a:r>
              <a:rPr lang="da-DK"/>
              <a:t> J, </a:t>
            </a:r>
            <a:r>
              <a:rPr lang="da-DK" err="1"/>
              <a:t>Beith</a:t>
            </a:r>
            <a:r>
              <a:rPr lang="da-DK"/>
              <a:t> J. </a:t>
            </a:r>
            <a:r>
              <a:rPr lang="da-DK" err="1"/>
              <a:t>Fear</a:t>
            </a:r>
            <a:r>
              <a:rPr lang="da-DK"/>
              <a:t> of Cancer </a:t>
            </a:r>
            <a:r>
              <a:rPr lang="da-DK" err="1"/>
              <a:t>Recurrence</a:t>
            </a:r>
            <a:r>
              <a:rPr lang="da-DK"/>
              <a:t>: A Practical Guide for </a:t>
            </a:r>
            <a:r>
              <a:rPr lang="da-DK" err="1"/>
              <a:t>Clinicians</a:t>
            </a:r>
            <a:r>
              <a:rPr lang="da-DK"/>
              <a:t>. </a:t>
            </a:r>
            <a:r>
              <a:rPr lang="da-DK" err="1"/>
              <a:t>Oncology</a:t>
            </a:r>
            <a:r>
              <a:rPr lang="da-DK"/>
              <a:t>)</a:t>
            </a:r>
          </a:p>
          <a:p>
            <a:endParaRPr lang="da-DK"/>
          </a:p>
          <a:p>
            <a:r>
              <a:rPr lang="da-DK"/>
              <a:t>Viden til sundhedspersonale</a:t>
            </a:r>
          </a:p>
          <a:p>
            <a:r>
              <a:rPr lang="da-DK"/>
              <a:t>Frygt for tilbagefald</a:t>
            </a:r>
          </a:p>
          <a:p>
            <a:endParaRPr lang="da-DK"/>
          </a:p>
          <a:p>
            <a:r>
              <a:rPr lang="da-DK"/>
              <a:t>Indledning til undervisning:</a:t>
            </a:r>
          </a:p>
          <a:p>
            <a:r>
              <a:rPr lang="da-DK"/>
              <a:t>Mange kræftoverlevere frygter, selv efter lang tid, at sygdommen vender tilbage. Andre frygter at, behandlingen ikke har den ønskede effekt, og at sygdommen forværres. Det at have eller at have haft kræft skaber tit stor usikkerhed for fremtiden som kan medføre angst. Et for højt angstniveau vil for mange betyde, at deres liv påvirkes negativt f.eks. I forhold til humør, parforhold, arbejde og livskvalitet.</a:t>
            </a:r>
          </a:p>
          <a:p>
            <a:r>
              <a:rPr lang="da-DK"/>
              <a:t>Frygt for tilbagefald opleves i tiden efter behandling, det kan gøre at man har svært ved at sove , ekstra </a:t>
            </a:r>
            <a:r>
              <a:rPr lang="da-DK" err="1"/>
              <a:t>bodychekking</a:t>
            </a:r>
            <a:r>
              <a:rPr lang="da-DK"/>
              <a:t>. Tanker der er meget baseret på frygt. </a:t>
            </a:r>
          </a:p>
          <a:p>
            <a:r>
              <a:rPr lang="da-DK"/>
              <a:t>Erfaring viser at frygten falder over tid, jo flere kontroller der går godt. Frygten er også reel , Det er vigtigt at fortælle borger at frygten er helt normal at det næsten vil være mere unormalt ikke at have den. Den vil være der i en vis grad, for dem der har været et kræftforløb igennem. Der hvor vi ser frygt for tilbagefald som senfølge er der hvor det livsbegrænser en og er ødelæggende for ens livskvalitet </a:t>
            </a:r>
            <a:r>
              <a:rPr lang="da-DK" err="1"/>
              <a:t>pga</a:t>
            </a:r>
            <a:r>
              <a:rPr lang="da-DK"/>
              <a:t>, tankemylder, hyppige opvågninger, svært ved at fokusere, mange tanker omkring død og sygdom. Så fokus ikke er så meget baseret på glæde over livet,  men mere frygt for livet. Man skulle egentlig være glad og komme videre med sit liv. Men sådan går det ikke, for ud af den vellykkede kræftbehandling vokser frygten for, at kræften vender tilbage.</a:t>
            </a:r>
          </a:p>
          <a:p>
            <a:r>
              <a:rPr lang="da-DK"/>
              <a:t>Det er noget, mange, som har haft kræft, kender til. Undersøgelser viser, at 58 pct. af kræftoverlevere har en moderat grad af frygt for tilbagefald, og 20 pct. har en høj grad af frygt for tilbagefald, selv mange år efter at behandlingen blev afsluttet.</a:t>
            </a:r>
          </a:p>
          <a:p>
            <a:r>
              <a:rPr lang="da-DK"/>
              <a:t>Samtidig står frygt for tilbagefald øverst på listen over de problemer, som mennesker, der har overlevet kræft,</a:t>
            </a:r>
          </a:p>
          <a:p>
            <a:endParaRPr lang="da-DK"/>
          </a:p>
          <a:p>
            <a:r>
              <a:rPr lang="da-DK"/>
              <a:t>( kilde cancer.dk 25.05.23)</a:t>
            </a:r>
          </a:p>
          <a:p>
            <a:endParaRPr lang="da-DK"/>
          </a:p>
          <a:p>
            <a:r>
              <a:rPr lang="da-DK"/>
              <a:t>Har man svær</a:t>
            </a:r>
            <a:r>
              <a:rPr lang="da-DK" baseline="0"/>
              <a:t> frygt for tilbagefald anbefaler man metakognitiv terapi eller ACT terapi kombineret med </a:t>
            </a:r>
            <a:r>
              <a:rPr lang="da-DK" baseline="0" err="1"/>
              <a:t>mindfulness</a:t>
            </a:r>
            <a:r>
              <a:rPr lang="da-DK" baseline="0"/>
              <a:t> baseret kognitiv terapi</a:t>
            </a:r>
          </a:p>
          <a:p>
            <a:r>
              <a:rPr lang="da-DK" baseline="0"/>
              <a:t>Oplægget her er ment som en samtale oplæg hvor deltagere kan dele med hinanden hvordan de har det.</a:t>
            </a:r>
          </a:p>
          <a:p>
            <a:r>
              <a:rPr lang="da-DK" baseline="0"/>
              <a:t>For mange kan det være godt at vide de ikke er alene</a:t>
            </a:r>
          </a:p>
          <a:p>
            <a:endParaRPr lang="da-DK" baseline="0"/>
          </a:p>
          <a:p>
            <a:endParaRPr lang="da-DK"/>
          </a:p>
          <a:p>
            <a:endParaRPr lang="da-DK"/>
          </a:p>
        </p:txBody>
      </p:sp>
      <p:sp>
        <p:nvSpPr>
          <p:cNvPr id="4" name="Pladsholder til slidenummer 3"/>
          <p:cNvSpPr>
            <a:spLocks noGrp="1"/>
          </p:cNvSpPr>
          <p:nvPr>
            <p:ph type="sldNum" sz="quarter" idx="10"/>
          </p:nvPr>
        </p:nvSpPr>
        <p:spPr/>
        <p:txBody>
          <a:bodyPr/>
          <a:lstStyle/>
          <a:p>
            <a:fld id="{AEF5421C-768F-4257-A877-DF2AE64F2743}" type="slidenum">
              <a:rPr lang="da-DK" smtClean="0"/>
              <a:t>8</a:t>
            </a:fld>
            <a:endParaRPr lang="da-DK"/>
          </a:p>
        </p:txBody>
      </p:sp>
    </p:spTree>
    <p:extLst>
      <p:ext uri="{BB962C8B-B14F-4D97-AF65-F5344CB8AC3E}">
        <p14:creationId xmlns:p14="http://schemas.microsoft.com/office/powerpoint/2010/main" val="1196254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Kilde Dorte Pallesen,- til den ikke farmakologiske del</a:t>
            </a:r>
          </a:p>
          <a:p>
            <a:r>
              <a:rPr lang="da-DK" sz="1200" b="1" kern="1200" dirty="0">
                <a:solidFill>
                  <a:schemeClr val="tx1"/>
                </a:solidFill>
                <a:effectLst/>
                <a:latin typeface="Arial" charset="0"/>
                <a:ea typeface="+mn-ea"/>
                <a:cs typeface="+mn-cs"/>
              </a:rPr>
              <a:t>Noter til problem/lidelse</a:t>
            </a:r>
            <a:endParaRPr lang="da-DK" sz="1200" kern="1200" dirty="0">
              <a:solidFill>
                <a:schemeClr val="tx1"/>
              </a:solidFill>
              <a:effectLst/>
              <a:latin typeface="Arial" charset="0"/>
              <a:ea typeface="+mn-ea"/>
              <a:cs typeface="+mn-cs"/>
            </a:endParaRPr>
          </a:p>
          <a:p>
            <a:r>
              <a:rPr lang="da-DK" sz="1200" kern="1200" dirty="0">
                <a:solidFill>
                  <a:schemeClr val="tx1"/>
                </a:solidFill>
                <a:effectLst/>
                <a:latin typeface="Arial" charset="0"/>
                <a:ea typeface="+mn-ea"/>
                <a:cs typeface="+mn-cs"/>
              </a:rPr>
              <a:t>I mødet med </a:t>
            </a:r>
            <a:r>
              <a:rPr lang="da-DK" sz="1200" kern="1200" dirty="0" err="1">
                <a:solidFill>
                  <a:schemeClr val="tx1"/>
                </a:solidFill>
                <a:effectLst/>
                <a:latin typeface="Arial" charset="0"/>
                <a:ea typeface="+mn-ea"/>
                <a:cs typeface="+mn-cs"/>
              </a:rPr>
              <a:t>pt`s</a:t>
            </a:r>
            <a:r>
              <a:rPr lang="da-DK" sz="1200" kern="1200" dirty="0">
                <a:solidFill>
                  <a:schemeClr val="tx1"/>
                </a:solidFill>
                <a:effectLst/>
                <a:latin typeface="Arial" charset="0"/>
                <a:ea typeface="+mn-ea"/>
                <a:cs typeface="+mn-cs"/>
              </a:rPr>
              <a:t> lidelse skal den sundhedsprofessionelle forsøge at skelne imellem om lidelsen udspringer fra et problem eller om lidelsen udspringer fra menneskets grundvilkår.</a:t>
            </a:r>
          </a:p>
          <a:p>
            <a:r>
              <a:rPr lang="da-DK" sz="1200" kern="1200" dirty="0">
                <a:solidFill>
                  <a:schemeClr val="tx1"/>
                </a:solidFill>
                <a:effectLst/>
                <a:latin typeface="Arial" charset="0"/>
                <a:ea typeface="+mn-ea"/>
                <a:cs typeface="+mn-cs"/>
              </a:rPr>
              <a:t>Et problem er kendetegnet ved at kunne løses. Problemet er kun afhængig af tilstrækkelig viden, kompetencer og ressourcer. Den sundhedsprofessionelle påtager sig rollen som problemløser, der er kendetegnet ved</a:t>
            </a:r>
          </a:p>
          <a:p>
            <a:pPr lvl="0"/>
            <a:r>
              <a:rPr lang="da-DK" sz="1200" kern="1200" dirty="0">
                <a:solidFill>
                  <a:schemeClr val="tx1"/>
                </a:solidFill>
                <a:effectLst/>
                <a:latin typeface="Arial" charset="0"/>
                <a:ea typeface="+mn-ea"/>
                <a:cs typeface="+mn-cs"/>
              </a:rPr>
              <a:t>Intensionen er at gøre noget</a:t>
            </a:r>
            <a:r>
              <a:rPr lang="da-DK" sz="1200" u="sng" kern="1200" dirty="0">
                <a:solidFill>
                  <a:schemeClr val="tx1"/>
                </a:solidFill>
                <a:effectLst/>
                <a:latin typeface="Arial" charset="0"/>
                <a:ea typeface="+mn-ea"/>
                <a:cs typeface="+mn-cs"/>
              </a:rPr>
              <a:t> for </a:t>
            </a:r>
            <a:r>
              <a:rPr lang="da-DK" sz="1200" kern="1200" dirty="0">
                <a:solidFill>
                  <a:schemeClr val="tx1"/>
                </a:solidFill>
                <a:effectLst/>
                <a:latin typeface="Arial" charset="0"/>
                <a:ea typeface="+mn-ea"/>
                <a:cs typeface="+mn-cs"/>
              </a:rPr>
              <a:t>patienten og </a:t>
            </a:r>
            <a:r>
              <a:rPr lang="da-DK" sz="1200" u="sng" kern="1200" dirty="0">
                <a:solidFill>
                  <a:schemeClr val="tx1"/>
                </a:solidFill>
                <a:effectLst/>
                <a:latin typeface="Arial" charset="0"/>
                <a:ea typeface="+mn-ea"/>
                <a:cs typeface="+mn-cs"/>
              </a:rPr>
              <a:t>ved </a:t>
            </a:r>
            <a:r>
              <a:rPr lang="da-DK" sz="1200" kern="1200" dirty="0" err="1">
                <a:solidFill>
                  <a:schemeClr val="tx1"/>
                </a:solidFill>
                <a:effectLst/>
                <a:latin typeface="Arial" charset="0"/>
                <a:ea typeface="+mn-ea"/>
                <a:cs typeface="+mn-cs"/>
              </a:rPr>
              <a:t>pt`s</a:t>
            </a:r>
            <a:r>
              <a:rPr lang="da-DK" sz="1200" kern="1200" dirty="0">
                <a:solidFill>
                  <a:schemeClr val="tx1"/>
                </a:solidFill>
                <a:effectLst/>
                <a:latin typeface="Arial" charset="0"/>
                <a:ea typeface="+mn-ea"/>
                <a:cs typeface="+mn-cs"/>
              </a:rPr>
              <a:t> situation</a:t>
            </a:r>
          </a:p>
          <a:p>
            <a:pPr lvl="0"/>
            <a:r>
              <a:rPr lang="da-DK" sz="1200" kern="1200" dirty="0">
                <a:solidFill>
                  <a:schemeClr val="tx1"/>
                </a:solidFill>
                <a:effectLst/>
                <a:latin typeface="Arial" charset="0"/>
                <a:ea typeface="+mn-ea"/>
                <a:cs typeface="+mn-cs"/>
              </a:rPr>
              <a:t>At den professionelle har en handlende, informativ og problemfokuseret indstilling.</a:t>
            </a:r>
          </a:p>
          <a:p>
            <a:pPr lvl="0"/>
            <a:r>
              <a:rPr lang="da-DK" sz="1200" kern="1200" dirty="0">
                <a:solidFill>
                  <a:schemeClr val="tx1"/>
                </a:solidFill>
                <a:effectLst/>
                <a:latin typeface="Arial" charset="0"/>
                <a:ea typeface="+mn-ea"/>
                <a:cs typeface="+mn-cs"/>
              </a:rPr>
              <a:t>At den professionelle handler ud fra egen oplevelse af </a:t>
            </a:r>
            <a:r>
              <a:rPr lang="da-DK" sz="1200" kern="1200" dirty="0" err="1">
                <a:solidFill>
                  <a:schemeClr val="tx1"/>
                </a:solidFill>
                <a:effectLst/>
                <a:latin typeface="Arial" charset="0"/>
                <a:ea typeface="+mn-ea"/>
                <a:cs typeface="+mn-cs"/>
              </a:rPr>
              <a:t>pt`s</a:t>
            </a:r>
            <a:r>
              <a:rPr lang="da-DK" sz="1200" kern="1200" dirty="0">
                <a:solidFill>
                  <a:schemeClr val="tx1"/>
                </a:solidFill>
                <a:effectLst/>
                <a:latin typeface="Arial" charset="0"/>
                <a:ea typeface="+mn-ea"/>
                <a:cs typeface="+mn-cs"/>
              </a:rPr>
              <a:t> behov og bærer hovedansvaret for intervention, ændringer og problemløsning</a:t>
            </a:r>
          </a:p>
          <a:p>
            <a:r>
              <a:rPr lang="da-DK" sz="1200" kern="1200" dirty="0">
                <a:solidFill>
                  <a:schemeClr val="tx1"/>
                </a:solidFill>
                <a:effectLst/>
                <a:latin typeface="Arial" charset="0"/>
                <a:ea typeface="+mn-ea"/>
                <a:cs typeface="+mn-cs"/>
              </a:rPr>
              <a:t>Grundvilkår er kendetegnet ved at alle mennesker er underlagt eksistentielle rammer. Eks på grundvilkår er døden, tab og sorg, at fremtiden er uvis og meningen med livet ikke er givet på forhånd.</a:t>
            </a:r>
          </a:p>
          <a:p>
            <a:r>
              <a:rPr lang="da-DK" sz="1200" kern="1200" dirty="0">
                <a:solidFill>
                  <a:schemeClr val="tx1"/>
                </a:solidFill>
                <a:effectLst/>
                <a:latin typeface="Arial" charset="0"/>
                <a:ea typeface="+mn-ea"/>
                <a:cs typeface="+mn-cs"/>
              </a:rPr>
              <a:t>Hvis </a:t>
            </a:r>
            <a:r>
              <a:rPr lang="da-DK" sz="1200" kern="1200" dirty="0" err="1">
                <a:solidFill>
                  <a:schemeClr val="tx1"/>
                </a:solidFill>
                <a:effectLst/>
                <a:latin typeface="Arial" charset="0"/>
                <a:ea typeface="+mn-ea"/>
                <a:cs typeface="+mn-cs"/>
              </a:rPr>
              <a:t>pt`s</a:t>
            </a:r>
            <a:r>
              <a:rPr lang="da-DK" sz="1200" kern="1200" dirty="0">
                <a:solidFill>
                  <a:schemeClr val="tx1"/>
                </a:solidFill>
                <a:effectLst/>
                <a:latin typeface="Arial" charset="0"/>
                <a:ea typeface="+mn-ea"/>
                <a:cs typeface="+mn-cs"/>
              </a:rPr>
              <a:t> lidelse er opstået som følge af konfrontationer med et af livets grundvilkår eks tab og sorg over funktionstab, tab af mening som følge af sygdom, skal den sundhedsprofessionelle vælge rollen som ledsager. Den er kendetegnet ved at den sundhedsprofessionelle</a:t>
            </a:r>
          </a:p>
          <a:p>
            <a:pPr lvl="0"/>
            <a:r>
              <a:rPr lang="da-DK" sz="1200" kern="1200" dirty="0">
                <a:solidFill>
                  <a:schemeClr val="tx1"/>
                </a:solidFill>
                <a:effectLst/>
                <a:latin typeface="Arial" charset="0"/>
                <a:ea typeface="+mn-ea"/>
                <a:cs typeface="+mn-cs"/>
              </a:rPr>
              <a:t>Har intensionen om at være nærværende fremfor handlende</a:t>
            </a:r>
          </a:p>
          <a:p>
            <a:pPr lvl="0"/>
            <a:r>
              <a:rPr lang="da-DK" sz="1200" kern="1200" dirty="0">
                <a:solidFill>
                  <a:schemeClr val="tx1"/>
                </a:solidFill>
                <a:effectLst/>
                <a:latin typeface="Arial" charset="0"/>
                <a:ea typeface="+mn-ea"/>
                <a:cs typeface="+mn-cs"/>
              </a:rPr>
              <a:t>Stræber efter en lyttende, spørgende og undersøgende attitude</a:t>
            </a:r>
          </a:p>
          <a:p>
            <a:pPr lvl="0"/>
            <a:r>
              <a:rPr lang="da-DK" sz="1200" kern="1200" dirty="0">
                <a:solidFill>
                  <a:schemeClr val="tx1"/>
                </a:solidFill>
                <a:effectLst/>
                <a:latin typeface="Arial" charset="0"/>
                <a:ea typeface="+mn-ea"/>
                <a:cs typeface="+mn-cs"/>
              </a:rPr>
              <a:t>Forsøger at forstå </a:t>
            </a:r>
            <a:r>
              <a:rPr lang="da-DK" sz="1200" kern="1200" dirty="0" err="1">
                <a:solidFill>
                  <a:schemeClr val="tx1"/>
                </a:solidFill>
                <a:effectLst/>
                <a:latin typeface="Arial" charset="0"/>
                <a:ea typeface="+mn-ea"/>
                <a:cs typeface="+mn-cs"/>
              </a:rPr>
              <a:t>pt`s</a:t>
            </a:r>
            <a:r>
              <a:rPr lang="da-DK" sz="1200" kern="1200" dirty="0">
                <a:solidFill>
                  <a:schemeClr val="tx1"/>
                </a:solidFill>
                <a:effectLst/>
                <a:latin typeface="Arial" charset="0"/>
                <a:ea typeface="+mn-ea"/>
                <a:cs typeface="+mn-cs"/>
              </a:rPr>
              <a:t> perspektiv, behov og ønsker</a:t>
            </a:r>
          </a:p>
          <a:p>
            <a:pPr lvl="0"/>
            <a:r>
              <a:rPr lang="da-DK" sz="1200" kern="1200" dirty="0">
                <a:solidFill>
                  <a:schemeClr val="tx1"/>
                </a:solidFill>
                <a:effectLst/>
                <a:latin typeface="Arial" charset="0"/>
                <a:ea typeface="+mn-ea"/>
                <a:cs typeface="+mn-cs"/>
              </a:rPr>
              <a:t>Støtter pt i at kunne forholde sig til sine problemer uden at skulle løse disse</a:t>
            </a:r>
          </a:p>
          <a:p>
            <a:r>
              <a:rPr lang="da-DK" sz="1200" kern="1200" dirty="0">
                <a:solidFill>
                  <a:schemeClr val="tx1"/>
                </a:solidFill>
                <a:effectLst/>
                <a:latin typeface="Arial" charset="0"/>
                <a:ea typeface="+mn-ea"/>
                <a:cs typeface="+mn-cs"/>
              </a:rPr>
              <a:t>Faldgruben for den sundhedsprofessionelle er </a:t>
            </a:r>
            <a:r>
              <a:rPr lang="da-DK" sz="1200" u="sng" kern="1200" dirty="0">
                <a:solidFill>
                  <a:schemeClr val="tx1"/>
                </a:solidFill>
                <a:effectLst/>
                <a:latin typeface="Arial" charset="0"/>
                <a:ea typeface="+mn-ea"/>
                <a:cs typeface="+mn-cs"/>
              </a:rPr>
              <a:t>kun</a:t>
            </a:r>
            <a:r>
              <a:rPr lang="da-DK" sz="1200" kern="1200" dirty="0">
                <a:solidFill>
                  <a:schemeClr val="tx1"/>
                </a:solidFill>
                <a:effectLst/>
                <a:latin typeface="Arial" charset="0"/>
                <a:ea typeface="+mn-ea"/>
                <a:cs typeface="+mn-cs"/>
              </a:rPr>
              <a:t> at se lidelse som et problem hvorved fagpersonen kun ser sig selv i rollen som problemløser. Dermed kommer magtesløsheden. </a:t>
            </a:r>
          </a:p>
          <a:p>
            <a:r>
              <a:rPr lang="da-DK" sz="1200" kern="1200" dirty="0">
                <a:solidFill>
                  <a:schemeClr val="tx1"/>
                </a:solidFill>
                <a:effectLst/>
                <a:latin typeface="Arial" charset="0"/>
                <a:ea typeface="+mn-ea"/>
                <a:cs typeface="+mn-cs"/>
              </a:rPr>
              <a:t>Kilde: Palliativ medicin , kap 5. ”at være professionel” af Steen Peter Nielsen og Henrik Larsen. Side 77-80</a:t>
            </a:r>
          </a:p>
          <a:p>
            <a:r>
              <a:rPr lang="da-DK" sz="1200" kern="1200" dirty="0">
                <a:solidFill>
                  <a:schemeClr val="tx1"/>
                </a:solidFill>
                <a:effectLst/>
                <a:latin typeface="Arial" charset="0"/>
                <a:ea typeface="+mn-ea"/>
                <a:cs typeface="+mn-cs"/>
              </a:rPr>
              <a:t>I forhold til træthed/fatigue</a:t>
            </a:r>
          </a:p>
          <a:p>
            <a:pPr lvl="0"/>
            <a:r>
              <a:rPr lang="da-DK" sz="1200" kern="1200" dirty="0">
                <a:solidFill>
                  <a:schemeClr val="tx1"/>
                </a:solidFill>
                <a:effectLst/>
                <a:latin typeface="Arial" charset="0"/>
                <a:ea typeface="+mn-ea"/>
                <a:cs typeface="+mn-cs"/>
              </a:rPr>
              <a:t>Vigtigt at være problemløsende overfor nogle af årsagerne såsom smerter, kvalme, anæmi </a:t>
            </a:r>
            <a:r>
              <a:rPr lang="da-DK" sz="1200" kern="1200" dirty="0" err="1">
                <a:solidFill>
                  <a:schemeClr val="tx1"/>
                </a:solidFill>
                <a:effectLst/>
                <a:latin typeface="Arial" charset="0"/>
                <a:ea typeface="+mn-ea"/>
                <a:cs typeface="+mn-cs"/>
              </a:rPr>
              <a:t>osv</a:t>
            </a:r>
            <a:r>
              <a:rPr lang="da-DK" sz="1200" kern="1200" dirty="0">
                <a:solidFill>
                  <a:schemeClr val="tx1"/>
                </a:solidFill>
                <a:effectLst/>
                <a:latin typeface="Arial" charset="0"/>
                <a:ea typeface="+mn-ea"/>
                <a:cs typeface="+mn-cs"/>
              </a:rPr>
              <a:t>, men være ledsagende og lyttende overfor hvordan pt lever med trætheden i hverdagslivet og med de tab der følger med.</a:t>
            </a:r>
          </a:p>
          <a:p>
            <a:r>
              <a:rPr lang="da-DK" sz="1200" kern="1200" dirty="0">
                <a:solidFill>
                  <a:schemeClr val="tx1"/>
                </a:solidFill>
                <a:effectLst/>
                <a:latin typeface="Arial" charset="0"/>
                <a:ea typeface="+mn-ea"/>
                <a:cs typeface="+mn-cs"/>
              </a:rPr>
              <a:t> </a:t>
            </a:r>
          </a:p>
          <a:p>
            <a:r>
              <a:rPr lang="da-DK" sz="1200" u="none" strike="noStrike" kern="1200" dirty="0">
                <a:solidFill>
                  <a:schemeClr val="tx1"/>
                </a:solidFill>
                <a:effectLst/>
                <a:latin typeface="Arial" charset="0"/>
                <a:ea typeface="+mn-ea"/>
                <a:cs typeface="+mn-cs"/>
              </a:rPr>
              <a:t> </a:t>
            </a:r>
            <a:endParaRPr lang="da-DK" sz="1200" kern="1200" dirty="0">
              <a:solidFill>
                <a:schemeClr val="tx1"/>
              </a:solidFill>
              <a:effectLst/>
              <a:latin typeface="Arial" charset="0"/>
              <a:ea typeface="+mn-ea"/>
              <a:cs typeface="+mn-cs"/>
            </a:endParaRPr>
          </a:p>
          <a:p>
            <a:r>
              <a:rPr lang="da-DK" sz="1200" kern="1200" dirty="0">
                <a:solidFill>
                  <a:schemeClr val="tx1"/>
                </a:solidFill>
                <a:effectLst/>
                <a:latin typeface="Arial" charset="0"/>
                <a:ea typeface="+mn-ea"/>
                <a:cs typeface="+mn-cs"/>
              </a:rPr>
              <a:t> </a:t>
            </a:r>
          </a:p>
          <a:p>
            <a:r>
              <a:rPr lang="da-DK" sz="1200" kern="1200" dirty="0">
                <a:solidFill>
                  <a:schemeClr val="tx1"/>
                </a:solidFill>
                <a:effectLst/>
                <a:latin typeface="Arial" charset="0"/>
                <a:ea typeface="+mn-ea"/>
                <a:cs typeface="+mn-cs"/>
              </a:rPr>
              <a:t> </a:t>
            </a:r>
          </a:p>
          <a:p>
            <a:endParaRPr lang="da-DK" dirty="0"/>
          </a:p>
        </p:txBody>
      </p:sp>
      <p:sp>
        <p:nvSpPr>
          <p:cNvPr id="4" name="Pladsholder til slidenummer 3"/>
          <p:cNvSpPr>
            <a:spLocks noGrp="1"/>
          </p:cNvSpPr>
          <p:nvPr>
            <p:ph type="sldNum" sz="quarter" idx="10"/>
          </p:nvPr>
        </p:nvSpPr>
        <p:spPr/>
        <p:txBody>
          <a:bodyPr/>
          <a:lstStyle/>
          <a:p>
            <a:fld id="{2E61351F-DBB1-4664-ADA9-83BC7CB8848D}" type="slidenum">
              <a:rPr lang="da-DK" smtClean="0"/>
              <a:pPr/>
              <a:t>35</a:t>
            </a:fld>
            <a:endParaRPr lang="da-DK"/>
          </a:p>
        </p:txBody>
      </p:sp>
    </p:spTree>
    <p:extLst>
      <p:ext uri="{BB962C8B-B14F-4D97-AF65-F5344CB8AC3E}">
        <p14:creationId xmlns:p14="http://schemas.microsoft.com/office/powerpoint/2010/main" val="4218213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96B50-3701-B348-883A-2882E9D67888}"/>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48CAD056-ECB4-63F9-B399-107D73023AFC}"/>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accent1"/>
                </a:solidFill>
                <a:latin typeface="Arial" charset="0"/>
              </a:defRPr>
            </a:lvl1pPr>
            <a:lvl2pPr marL="742950" indent="-285750" eaLnBrk="0" hangingPunct="0">
              <a:defRPr sz="2000">
                <a:solidFill>
                  <a:schemeClr val="accent1"/>
                </a:solidFill>
                <a:latin typeface="Arial" charset="0"/>
              </a:defRPr>
            </a:lvl2pPr>
            <a:lvl3pPr marL="1143000" indent="-228600" eaLnBrk="0" hangingPunct="0">
              <a:defRPr sz="2000">
                <a:solidFill>
                  <a:schemeClr val="accent1"/>
                </a:solidFill>
                <a:latin typeface="Arial" charset="0"/>
              </a:defRPr>
            </a:lvl3pPr>
            <a:lvl4pPr marL="1600200" indent="-228600" eaLnBrk="0" hangingPunct="0">
              <a:defRPr sz="2000">
                <a:solidFill>
                  <a:schemeClr val="accent1"/>
                </a:solidFill>
                <a:latin typeface="Arial" charset="0"/>
              </a:defRPr>
            </a:lvl4pPr>
            <a:lvl5pPr marL="2057400" indent="-228600" eaLnBrk="0" hangingPunct="0">
              <a:defRPr sz="2000">
                <a:solidFill>
                  <a:schemeClr val="accent1"/>
                </a:solidFill>
                <a:latin typeface="Arial" charset="0"/>
              </a:defRPr>
            </a:lvl5pPr>
            <a:lvl6pPr marL="2514600" indent="-228600" algn="ctr" eaLnBrk="0" fontAlgn="base" hangingPunct="0">
              <a:spcBef>
                <a:spcPct val="0"/>
              </a:spcBef>
              <a:spcAft>
                <a:spcPct val="0"/>
              </a:spcAft>
              <a:defRPr sz="2000">
                <a:solidFill>
                  <a:schemeClr val="accent1"/>
                </a:solidFill>
                <a:latin typeface="Arial" charset="0"/>
              </a:defRPr>
            </a:lvl6pPr>
            <a:lvl7pPr marL="2971800" indent="-228600" algn="ctr" eaLnBrk="0" fontAlgn="base" hangingPunct="0">
              <a:spcBef>
                <a:spcPct val="0"/>
              </a:spcBef>
              <a:spcAft>
                <a:spcPct val="0"/>
              </a:spcAft>
              <a:defRPr sz="2000">
                <a:solidFill>
                  <a:schemeClr val="accent1"/>
                </a:solidFill>
                <a:latin typeface="Arial" charset="0"/>
              </a:defRPr>
            </a:lvl7pPr>
            <a:lvl8pPr marL="3429000" indent="-228600" algn="ctr" eaLnBrk="0" fontAlgn="base" hangingPunct="0">
              <a:spcBef>
                <a:spcPct val="0"/>
              </a:spcBef>
              <a:spcAft>
                <a:spcPct val="0"/>
              </a:spcAft>
              <a:defRPr sz="2000">
                <a:solidFill>
                  <a:schemeClr val="accent1"/>
                </a:solidFill>
                <a:latin typeface="Arial" charset="0"/>
              </a:defRPr>
            </a:lvl8pPr>
            <a:lvl9pPr marL="3886200" indent="-228600" algn="ctr" eaLnBrk="0" fontAlgn="base" hangingPunct="0">
              <a:spcBef>
                <a:spcPct val="0"/>
              </a:spcBef>
              <a:spcAft>
                <a:spcPct val="0"/>
              </a:spcAft>
              <a:defRPr sz="2000">
                <a:solidFill>
                  <a:schemeClr val="accent1"/>
                </a:solidFill>
                <a:latin typeface="Arial" charset="0"/>
              </a:defRPr>
            </a:lvl9pPr>
          </a:lstStyle>
          <a:p>
            <a:pPr eaLnBrk="1" hangingPunct="1"/>
            <a:fld id="{19D94970-D4B1-448A-A93A-9CE3F7CE72FD}" type="slidenum">
              <a:rPr lang="da-DK" altLang="da-DK" sz="1200" smtClean="0">
                <a:solidFill>
                  <a:schemeClr val="tx1"/>
                </a:solidFill>
              </a:rPr>
              <a:pPr eaLnBrk="1" hangingPunct="1"/>
              <a:t>36</a:t>
            </a:fld>
            <a:endParaRPr lang="da-DK" altLang="da-DK" sz="1200">
              <a:solidFill>
                <a:schemeClr val="tx1"/>
              </a:solidFill>
            </a:endParaRPr>
          </a:p>
        </p:txBody>
      </p:sp>
      <p:sp>
        <p:nvSpPr>
          <p:cNvPr id="44035" name="Rectangle 2">
            <a:extLst>
              <a:ext uri="{FF2B5EF4-FFF2-40B4-BE49-F238E27FC236}">
                <a16:creationId xmlns:a16="http://schemas.microsoft.com/office/drawing/2014/main" id="{EECE8D10-BBB6-A323-07FD-3D7D432F01E4}"/>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43847F8-5337-3E86-4CD0-8184CE7A3EE8}"/>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a-DK" altLang="da-DK" dirty="0"/>
              <a:t>NCCN = </a:t>
            </a:r>
            <a:r>
              <a:rPr lang="da-DK" altLang="da-DK" b="1" dirty="0"/>
              <a:t>National Comprehensive Cancer Network</a:t>
            </a:r>
          </a:p>
          <a:p>
            <a:pPr eaLnBrk="1" hangingPunct="1"/>
            <a:r>
              <a:rPr lang="da-DK" altLang="da-DK" dirty="0"/>
              <a:t>NCCN er en not-for-profit </a:t>
            </a:r>
            <a:r>
              <a:rPr lang="da-DK" altLang="da-DK" dirty="0" err="1"/>
              <a:t>sammenslutining</a:t>
            </a:r>
            <a:r>
              <a:rPr lang="da-DK" altLang="da-DK" dirty="0"/>
              <a:t> af</a:t>
            </a:r>
            <a:r>
              <a:rPr lang="da-DK" altLang="da-DK" dirty="0">
                <a:hlinkClick r:id="rId3"/>
              </a:rPr>
              <a:t> 21 af verdens ledende cancer centre (kun fra USA), og er</a:t>
            </a:r>
            <a:r>
              <a:rPr lang="da-DK" altLang="da-DK" dirty="0"/>
              <a:t>  dedikeret til at forbedre kvaliteten og effektiviteten af den pleje </a:t>
            </a:r>
            <a:r>
              <a:rPr lang="da-DK" altLang="da-DK" dirty="0" err="1"/>
              <a:t>dergives</a:t>
            </a:r>
            <a:r>
              <a:rPr lang="da-DK" altLang="da-DK" dirty="0"/>
              <a:t> til cancer patienter. </a:t>
            </a:r>
          </a:p>
          <a:p>
            <a:pPr eaLnBrk="1" hangingPunct="1"/>
            <a:endParaRPr lang="da-DK" altLang="da-DK" dirty="0"/>
          </a:p>
          <a:p>
            <a:pPr eaLnBrk="1" hangingPunct="1"/>
            <a:r>
              <a:rPr lang="da-DK" altLang="da-DK" i="1" dirty="0"/>
              <a:t>Through the </a:t>
            </a:r>
            <a:r>
              <a:rPr lang="da-DK" altLang="da-DK" i="1" dirty="0" err="1"/>
              <a:t>leadership</a:t>
            </a:r>
            <a:r>
              <a:rPr lang="da-DK" altLang="da-DK" i="1" dirty="0"/>
              <a:t> and </a:t>
            </a:r>
            <a:r>
              <a:rPr lang="da-DK" altLang="da-DK" i="1" dirty="0" err="1"/>
              <a:t>expertise</a:t>
            </a:r>
            <a:r>
              <a:rPr lang="da-DK" altLang="da-DK" i="1" dirty="0"/>
              <a:t> of </a:t>
            </a:r>
            <a:r>
              <a:rPr lang="da-DK" altLang="da-DK" i="1" dirty="0" err="1"/>
              <a:t>clinical</a:t>
            </a:r>
            <a:r>
              <a:rPr lang="da-DK" altLang="da-DK" i="1" dirty="0"/>
              <a:t> professionals at NCCN </a:t>
            </a:r>
            <a:r>
              <a:rPr lang="da-DK" altLang="da-DK" i="1" dirty="0" err="1"/>
              <a:t>Member</a:t>
            </a:r>
            <a:r>
              <a:rPr lang="da-DK" altLang="da-DK" i="1" dirty="0"/>
              <a:t> Institutions, NCCN </a:t>
            </a:r>
            <a:r>
              <a:rPr lang="da-DK" altLang="da-DK" i="1" dirty="0" err="1"/>
              <a:t>develops</a:t>
            </a:r>
            <a:r>
              <a:rPr lang="da-DK" altLang="da-DK" i="1" dirty="0"/>
              <a:t> </a:t>
            </a:r>
            <a:r>
              <a:rPr lang="da-DK" altLang="da-DK" i="1" dirty="0" err="1"/>
              <a:t>resources</a:t>
            </a:r>
            <a:r>
              <a:rPr lang="da-DK" altLang="da-DK" i="1" dirty="0"/>
              <a:t> </a:t>
            </a:r>
            <a:r>
              <a:rPr lang="da-DK" altLang="da-DK" i="1" dirty="0" err="1"/>
              <a:t>that</a:t>
            </a:r>
            <a:r>
              <a:rPr lang="da-DK" altLang="da-DK" i="1" dirty="0"/>
              <a:t> present </a:t>
            </a:r>
            <a:r>
              <a:rPr lang="da-DK" altLang="da-DK" i="1" dirty="0" err="1"/>
              <a:t>valuable</a:t>
            </a:r>
            <a:r>
              <a:rPr lang="da-DK" altLang="da-DK" i="1" dirty="0"/>
              <a:t> information to the </a:t>
            </a:r>
            <a:r>
              <a:rPr lang="da-DK" altLang="da-DK" i="1" dirty="0" err="1"/>
              <a:t>numerous</a:t>
            </a:r>
            <a:r>
              <a:rPr lang="da-DK" altLang="da-DK" i="1" dirty="0"/>
              <a:t> </a:t>
            </a:r>
            <a:r>
              <a:rPr lang="da-DK" altLang="da-DK" i="1" dirty="0" err="1"/>
              <a:t>stakeholders</a:t>
            </a:r>
            <a:r>
              <a:rPr lang="da-DK" altLang="da-DK" i="1" dirty="0"/>
              <a:t> in the </a:t>
            </a:r>
            <a:r>
              <a:rPr lang="da-DK" altLang="da-DK" i="1" dirty="0" err="1"/>
              <a:t>health</a:t>
            </a:r>
            <a:r>
              <a:rPr lang="da-DK" altLang="da-DK" i="1" dirty="0"/>
              <a:t> </a:t>
            </a:r>
            <a:r>
              <a:rPr lang="da-DK" altLang="da-DK" i="1" dirty="0" err="1"/>
              <a:t>care</a:t>
            </a:r>
            <a:r>
              <a:rPr lang="da-DK" altLang="da-DK" i="1" dirty="0"/>
              <a:t> </a:t>
            </a:r>
            <a:r>
              <a:rPr lang="da-DK" altLang="da-DK" i="1" dirty="0" err="1"/>
              <a:t>delivery</a:t>
            </a:r>
            <a:r>
              <a:rPr lang="da-DK" altLang="da-DK" i="1" dirty="0"/>
              <a:t> system. As the </a:t>
            </a:r>
            <a:r>
              <a:rPr lang="da-DK" altLang="da-DK" i="1" dirty="0" err="1"/>
              <a:t>arbiter</a:t>
            </a:r>
            <a:r>
              <a:rPr lang="da-DK" altLang="da-DK" i="1" dirty="0"/>
              <a:t> of </a:t>
            </a:r>
            <a:r>
              <a:rPr lang="da-DK" altLang="da-DK" i="1" dirty="0" err="1"/>
              <a:t>high-quality</a:t>
            </a:r>
            <a:r>
              <a:rPr lang="da-DK" altLang="da-DK" i="1" dirty="0"/>
              <a:t> cancer </a:t>
            </a:r>
            <a:r>
              <a:rPr lang="da-DK" altLang="da-DK" i="1" dirty="0" err="1"/>
              <a:t>care</a:t>
            </a:r>
            <a:r>
              <a:rPr lang="da-DK" altLang="da-DK" i="1" dirty="0"/>
              <a:t>, NCCN promotes the </a:t>
            </a:r>
            <a:r>
              <a:rPr lang="da-DK" altLang="da-DK" i="1" dirty="0" err="1"/>
              <a:t>importance</a:t>
            </a:r>
            <a:r>
              <a:rPr lang="da-DK" altLang="da-DK" i="1" dirty="0"/>
              <a:t> of </a:t>
            </a:r>
            <a:r>
              <a:rPr lang="da-DK" altLang="da-DK" i="1" dirty="0" err="1"/>
              <a:t>continuous</a:t>
            </a:r>
            <a:r>
              <a:rPr lang="da-DK" altLang="da-DK" i="1" dirty="0"/>
              <a:t> </a:t>
            </a:r>
            <a:r>
              <a:rPr lang="da-DK" altLang="da-DK" i="1" dirty="0" err="1"/>
              <a:t>quality</a:t>
            </a:r>
            <a:r>
              <a:rPr lang="da-DK" altLang="da-DK" i="1" dirty="0"/>
              <a:t> </a:t>
            </a:r>
            <a:r>
              <a:rPr lang="da-DK" altLang="da-DK" i="1" dirty="0" err="1"/>
              <a:t>improvement</a:t>
            </a:r>
            <a:r>
              <a:rPr lang="da-DK" altLang="da-DK" i="1" dirty="0"/>
              <a:t> and </a:t>
            </a:r>
            <a:r>
              <a:rPr lang="da-DK" altLang="da-DK" i="1" dirty="0" err="1"/>
              <a:t>recognizes</a:t>
            </a:r>
            <a:r>
              <a:rPr lang="da-DK" altLang="da-DK" i="1" dirty="0"/>
              <a:t> the </a:t>
            </a:r>
            <a:r>
              <a:rPr lang="da-DK" altLang="da-DK" i="1" dirty="0" err="1"/>
              <a:t>significance</a:t>
            </a:r>
            <a:r>
              <a:rPr lang="da-DK" altLang="da-DK" i="1" dirty="0"/>
              <a:t> of </a:t>
            </a:r>
            <a:r>
              <a:rPr lang="da-DK" altLang="da-DK" i="1" dirty="0" err="1"/>
              <a:t>creating</a:t>
            </a:r>
            <a:r>
              <a:rPr lang="da-DK" altLang="da-DK" i="1" dirty="0"/>
              <a:t> </a:t>
            </a:r>
            <a:r>
              <a:rPr lang="da-DK" altLang="da-DK" i="1" dirty="0" err="1"/>
              <a:t>clinical</a:t>
            </a:r>
            <a:r>
              <a:rPr lang="da-DK" altLang="da-DK" i="1" dirty="0"/>
              <a:t> </a:t>
            </a:r>
            <a:r>
              <a:rPr lang="da-DK" altLang="da-DK" i="1" dirty="0" err="1"/>
              <a:t>practice</a:t>
            </a:r>
            <a:r>
              <a:rPr lang="da-DK" altLang="da-DK" i="1" dirty="0"/>
              <a:t> guidelines </a:t>
            </a:r>
            <a:r>
              <a:rPr lang="da-DK" altLang="da-DK" i="1" dirty="0" err="1"/>
              <a:t>appropriate</a:t>
            </a:r>
            <a:r>
              <a:rPr lang="da-DK" altLang="da-DK" i="1" dirty="0"/>
              <a:t> for </a:t>
            </a:r>
            <a:r>
              <a:rPr lang="da-DK" altLang="da-DK" i="1" dirty="0" err="1"/>
              <a:t>use</a:t>
            </a:r>
            <a:r>
              <a:rPr lang="da-DK" altLang="da-DK" i="1" dirty="0"/>
              <a:t> by patients, </a:t>
            </a:r>
            <a:r>
              <a:rPr lang="da-DK" altLang="da-DK" i="1" dirty="0" err="1"/>
              <a:t>clinicians</a:t>
            </a:r>
            <a:r>
              <a:rPr lang="da-DK" altLang="da-DK" i="1" dirty="0"/>
              <a:t>, and </a:t>
            </a:r>
            <a:r>
              <a:rPr lang="da-DK" altLang="da-DK" i="1" dirty="0" err="1"/>
              <a:t>other</a:t>
            </a:r>
            <a:r>
              <a:rPr lang="da-DK" altLang="da-DK" i="1" dirty="0"/>
              <a:t> </a:t>
            </a:r>
            <a:r>
              <a:rPr lang="da-DK" altLang="da-DK" i="1" dirty="0" err="1"/>
              <a:t>health</a:t>
            </a:r>
            <a:r>
              <a:rPr lang="da-DK" altLang="da-DK" i="1" dirty="0"/>
              <a:t> </a:t>
            </a:r>
            <a:r>
              <a:rPr lang="da-DK" altLang="da-DK" i="1" dirty="0" err="1"/>
              <a:t>care</a:t>
            </a:r>
            <a:r>
              <a:rPr lang="da-DK" altLang="da-DK" i="1" dirty="0"/>
              <a:t> decision-</a:t>
            </a:r>
            <a:r>
              <a:rPr lang="da-DK" altLang="da-DK" i="1" dirty="0" err="1"/>
              <a:t>makers</a:t>
            </a:r>
            <a:r>
              <a:rPr lang="da-DK" altLang="da-DK" i="1" dirty="0"/>
              <a:t>. The </a:t>
            </a:r>
            <a:r>
              <a:rPr lang="da-DK" altLang="da-DK" i="1" dirty="0" err="1"/>
              <a:t>primary</a:t>
            </a:r>
            <a:r>
              <a:rPr lang="da-DK" altLang="da-DK" i="1" dirty="0"/>
              <a:t> </a:t>
            </a:r>
            <a:r>
              <a:rPr lang="da-DK" altLang="da-DK" i="1" dirty="0" err="1"/>
              <a:t>goal</a:t>
            </a:r>
            <a:r>
              <a:rPr lang="da-DK" altLang="da-DK" i="1" dirty="0"/>
              <a:t> of all NCCN </a:t>
            </a:r>
            <a:r>
              <a:rPr lang="da-DK" altLang="da-DK" i="1" dirty="0" err="1"/>
              <a:t>initiatives</a:t>
            </a:r>
            <a:r>
              <a:rPr lang="da-DK" altLang="da-DK" i="1" dirty="0"/>
              <a:t> is to </a:t>
            </a:r>
            <a:r>
              <a:rPr lang="da-DK" altLang="da-DK" i="1" dirty="0" err="1"/>
              <a:t>improve</a:t>
            </a:r>
            <a:r>
              <a:rPr lang="da-DK" altLang="da-DK" i="1" dirty="0"/>
              <a:t> the </a:t>
            </a:r>
            <a:r>
              <a:rPr lang="da-DK" altLang="da-DK" i="1" dirty="0" err="1"/>
              <a:t>quality</a:t>
            </a:r>
            <a:r>
              <a:rPr lang="da-DK" altLang="da-DK" i="1" dirty="0"/>
              <a:t>, </a:t>
            </a:r>
            <a:r>
              <a:rPr lang="da-DK" altLang="da-DK" i="1" dirty="0" err="1"/>
              <a:t>effectiveness</a:t>
            </a:r>
            <a:r>
              <a:rPr lang="da-DK" altLang="da-DK" i="1" dirty="0"/>
              <a:t>, and </a:t>
            </a:r>
            <a:r>
              <a:rPr lang="da-DK" altLang="da-DK" i="1" dirty="0" err="1"/>
              <a:t>efficiency</a:t>
            </a:r>
            <a:r>
              <a:rPr lang="da-DK" altLang="da-DK" i="1" dirty="0"/>
              <a:t> of </a:t>
            </a:r>
            <a:r>
              <a:rPr lang="da-DK" altLang="da-DK" i="1" dirty="0" err="1"/>
              <a:t>oncology</a:t>
            </a:r>
            <a:r>
              <a:rPr lang="da-DK" altLang="da-DK" i="1" dirty="0"/>
              <a:t> </a:t>
            </a:r>
            <a:r>
              <a:rPr lang="da-DK" altLang="da-DK" i="1" dirty="0" err="1"/>
              <a:t>practice</a:t>
            </a:r>
            <a:r>
              <a:rPr lang="da-DK" altLang="da-DK" i="1" dirty="0"/>
              <a:t> so patients </a:t>
            </a:r>
            <a:r>
              <a:rPr lang="da-DK" altLang="da-DK" i="1" dirty="0" err="1"/>
              <a:t>can</a:t>
            </a:r>
            <a:r>
              <a:rPr lang="da-DK" altLang="da-DK" i="1" dirty="0"/>
              <a:t> live </a:t>
            </a:r>
            <a:r>
              <a:rPr lang="da-DK" altLang="da-DK" i="1" dirty="0" err="1"/>
              <a:t>better</a:t>
            </a:r>
            <a:r>
              <a:rPr lang="da-DK" altLang="da-DK" i="1" dirty="0"/>
              <a:t> lives. </a:t>
            </a:r>
          </a:p>
          <a:p>
            <a:pPr eaLnBrk="1" hangingPunct="1"/>
            <a:r>
              <a:rPr lang="da-DK" altLang="da-DK" i="1" dirty="0"/>
              <a:t>World-</a:t>
            </a:r>
            <a:r>
              <a:rPr lang="da-DK" altLang="da-DK" i="1" dirty="0" err="1"/>
              <a:t>renowned</a:t>
            </a:r>
            <a:r>
              <a:rPr lang="da-DK" altLang="da-DK" i="1" dirty="0"/>
              <a:t> </a:t>
            </a:r>
            <a:r>
              <a:rPr lang="da-DK" altLang="da-DK" i="1" dirty="0" err="1"/>
              <a:t>experts</a:t>
            </a:r>
            <a:r>
              <a:rPr lang="da-DK" altLang="da-DK" i="1" dirty="0"/>
              <a:t> from NCCN </a:t>
            </a:r>
            <a:r>
              <a:rPr lang="da-DK" altLang="da-DK" i="1" dirty="0" err="1"/>
              <a:t>Member</a:t>
            </a:r>
            <a:r>
              <a:rPr lang="da-DK" altLang="da-DK" i="1" dirty="0"/>
              <a:t> Institutions diagnose and </a:t>
            </a:r>
            <a:r>
              <a:rPr lang="da-DK" altLang="da-DK" i="1" dirty="0" err="1"/>
              <a:t>treat</a:t>
            </a:r>
            <a:r>
              <a:rPr lang="da-DK" altLang="da-DK" i="1" dirty="0"/>
              <a:t> patients with a </a:t>
            </a:r>
            <a:r>
              <a:rPr lang="da-DK" altLang="da-DK" i="1" dirty="0" err="1"/>
              <a:t>broad</a:t>
            </a:r>
            <a:r>
              <a:rPr lang="da-DK" altLang="da-DK" i="1" dirty="0"/>
              <a:t> </a:t>
            </a:r>
            <a:r>
              <a:rPr lang="da-DK" altLang="da-DK" i="1" dirty="0" err="1"/>
              <a:t>spectrum</a:t>
            </a:r>
            <a:r>
              <a:rPr lang="da-DK" altLang="da-DK" i="1" dirty="0"/>
              <a:t> of cancers and </a:t>
            </a:r>
            <a:r>
              <a:rPr lang="da-DK" altLang="da-DK" i="1" dirty="0" err="1"/>
              <a:t>are</a:t>
            </a:r>
            <a:r>
              <a:rPr lang="da-DK" altLang="da-DK" i="1" dirty="0"/>
              <a:t> </a:t>
            </a:r>
            <a:r>
              <a:rPr lang="da-DK" altLang="da-DK" i="1" dirty="0" err="1"/>
              <a:t>recognized</a:t>
            </a:r>
            <a:r>
              <a:rPr lang="da-DK" altLang="da-DK" i="1" dirty="0"/>
              <a:t> for </a:t>
            </a:r>
            <a:r>
              <a:rPr lang="da-DK" altLang="da-DK" i="1" dirty="0" err="1"/>
              <a:t>dealing</a:t>
            </a:r>
            <a:r>
              <a:rPr lang="da-DK" altLang="da-DK" i="1" dirty="0"/>
              <a:t> with </a:t>
            </a:r>
            <a:r>
              <a:rPr lang="da-DK" altLang="da-DK" i="1" dirty="0" err="1"/>
              <a:t>complex</a:t>
            </a:r>
            <a:r>
              <a:rPr lang="da-DK" altLang="da-DK" i="1" dirty="0"/>
              <a:t>, aggressive, or rare cancers. More </a:t>
            </a:r>
            <a:r>
              <a:rPr lang="da-DK" altLang="da-DK" i="1" dirty="0" err="1"/>
              <a:t>than</a:t>
            </a:r>
            <a:r>
              <a:rPr lang="da-DK" altLang="da-DK" i="1" dirty="0"/>
              <a:t> </a:t>
            </a:r>
          </a:p>
          <a:p>
            <a:pPr eaLnBrk="1" hangingPunct="1"/>
            <a:endParaRPr lang="da-DK" altLang="da-DK" i="1" dirty="0"/>
          </a:p>
          <a:p>
            <a:pPr eaLnBrk="1" hangingPunct="1"/>
            <a:r>
              <a:rPr lang="da-DK" altLang="da-DK" b="1" dirty="0"/>
              <a:t>Definitionsvanskeligheder</a:t>
            </a:r>
            <a:br>
              <a:rPr lang="da-DK" altLang="da-DK" b="1" dirty="0"/>
            </a:br>
            <a:r>
              <a:rPr lang="da-DK" altLang="da-DK" dirty="0"/>
              <a:t>(Patrick Stone 2002)</a:t>
            </a:r>
            <a:br>
              <a:rPr lang="da-DK" altLang="da-DK" dirty="0"/>
            </a:br>
            <a:endParaRPr lang="da-DK" altLang="da-DK" dirty="0"/>
          </a:p>
          <a:p>
            <a:pPr eaLnBrk="1" hangingPunct="1"/>
            <a:r>
              <a:rPr lang="da-DK" altLang="da-DK" u="sng" dirty="0"/>
              <a:t>Metode 1</a:t>
            </a:r>
          </a:p>
          <a:p>
            <a:pPr eaLnBrk="1" hangingPunct="1"/>
            <a:r>
              <a:rPr lang="da-DK" altLang="da-DK" dirty="0"/>
              <a:t>Spørge pt. om de lider af træthed fx indenfor den sidste uge</a:t>
            </a:r>
          </a:p>
          <a:p>
            <a:pPr eaLnBrk="1" hangingPunct="1"/>
            <a:r>
              <a:rPr lang="da-DK" altLang="da-DK" dirty="0"/>
              <a:t>Problem: Raske mennesker er også trætte</a:t>
            </a:r>
          </a:p>
          <a:p>
            <a:pPr eaLnBrk="1" hangingPunct="1"/>
            <a:r>
              <a:rPr lang="da-DK" altLang="da-DK" u="sng" dirty="0"/>
              <a:t>Metode 2</a:t>
            </a:r>
          </a:p>
          <a:p>
            <a:pPr eaLnBrk="1" hangingPunct="1"/>
            <a:r>
              <a:rPr lang="da-DK" altLang="da-DK" dirty="0"/>
              <a:t>Kontrol gruppe af raske mennesker versus patienter</a:t>
            </a:r>
          </a:p>
          <a:p>
            <a:pPr eaLnBrk="1" hangingPunct="1"/>
            <a:r>
              <a:rPr lang="da-DK" altLang="da-DK" dirty="0"/>
              <a:t>Problem: Divergerende resultater</a:t>
            </a:r>
          </a:p>
          <a:p>
            <a:pPr eaLnBrk="1" hangingPunct="1"/>
            <a:r>
              <a:rPr lang="da-DK" altLang="da-DK" u="sng" dirty="0"/>
              <a:t>Metode 3</a:t>
            </a:r>
          </a:p>
          <a:p>
            <a:pPr eaLnBrk="1" hangingPunct="1"/>
            <a:r>
              <a:rPr lang="da-DK" altLang="da-DK" dirty="0"/>
              <a:t>Kriterier, der skal være opfyldte fx:</a:t>
            </a:r>
          </a:p>
          <a:p>
            <a:pPr eaLnBrk="1" hangingPunct="1"/>
            <a:r>
              <a:rPr lang="da-DK" altLang="da-DK" dirty="0"/>
              <a:t>6 eller flere træthedsrelaterede symptomer i mindst 2 uger f.eks. Træthed, svaghed, nedsat koncentration</a:t>
            </a:r>
          </a:p>
          <a:p>
            <a:pPr lvl="1" eaLnBrk="1" hangingPunct="1"/>
            <a:r>
              <a:rPr lang="da-DK" altLang="da-DK" dirty="0"/>
              <a:t>Betydelig funktionsnedsættelse som følge af symptomerne</a:t>
            </a:r>
          </a:p>
          <a:p>
            <a:pPr lvl="1" eaLnBrk="1" hangingPunct="1"/>
            <a:r>
              <a:rPr lang="da-DK" altLang="da-DK" dirty="0"/>
              <a:t>Symptomerne skal være en følge af kræften eller </a:t>
            </a:r>
            <a:r>
              <a:rPr lang="da-DK" altLang="da-DK" dirty="0" err="1"/>
              <a:t>beh</a:t>
            </a:r>
            <a:r>
              <a:rPr lang="da-DK" altLang="da-DK" dirty="0"/>
              <a:t>.</a:t>
            </a:r>
          </a:p>
          <a:p>
            <a:pPr lvl="1" eaLnBrk="1" hangingPunct="1"/>
            <a:r>
              <a:rPr lang="da-DK" altLang="da-DK" dirty="0"/>
              <a:t>Symptomerne må ikke være en følge af andre lidelser fx depression</a:t>
            </a:r>
          </a:p>
          <a:p>
            <a:pPr lvl="1" eaLnBrk="1" hangingPunct="1"/>
            <a:r>
              <a:rPr lang="da-DK" altLang="da-DK" dirty="0"/>
              <a:t>Hvile hjælper ikke</a:t>
            </a:r>
          </a:p>
          <a:p>
            <a:pPr eaLnBrk="1" hangingPunct="1"/>
            <a:r>
              <a:rPr lang="da-DK" altLang="da-DK" dirty="0"/>
              <a:t>Problem: Svær at anvende, - kræver yderligere forskning</a:t>
            </a:r>
          </a:p>
          <a:p>
            <a:pPr eaLnBrk="1" hangingPunct="1"/>
            <a:endParaRPr lang="da-DK" altLang="da-DK" dirty="0"/>
          </a:p>
          <a:p>
            <a:pPr eaLnBrk="1" hangingPunct="1"/>
            <a:endParaRPr lang="da-DK" altLang="da-DK" dirty="0"/>
          </a:p>
          <a:p>
            <a:pPr eaLnBrk="1" hangingPunct="1"/>
            <a:endParaRPr lang="da-DK" altLang="da-DK" dirty="0"/>
          </a:p>
        </p:txBody>
      </p:sp>
    </p:spTree>
    <p:extLst>
      <p:ext uri="{BB962C8B-B14F-4D97-AF65-F5344CB8AC3E}">
        <p14:creationId xmlns:p14="http://schemas.microsoft.com/office/powerpoint/2010/main" val="1703224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r>
              <a:rPr lang="da-DK"/>
              <a:t>:</a:t>
            </a:r>
          </a:p>
          <a:p>
            <a:r>
              <a:rPr lang="da-DK"/>
              <a:t>At se hvordan</a:t>
            </a:r>
            <a:r>
              <a:rPr lang="da-DK" baseline="0"/>
              <a:t> senfølger påvirker alle aspekter i livet , samt forstå inddelingen af dem, da det kan være forskelligt alt efter type af senfølger , hvor de skal have hjælp. De specifikke tilhøre regionen og de generelle/psykiske kan både være under region, kommune eller almen praksis. Kommunerne og regionerne har ikke samme tilbud til dem med senfølger og nogle har slet ingen tilbud</a:t>
            </a:r>
          </a:p>
          <a:p>
            <a:r>
              <a:rPr lang="da-DK" b="1" baseline="0"/>
              <a:t>Baggrundsviden:</a:t>
            </a:r>
            <a:endParaRPr lang="da-DK" b="1"/>
          </a:p>
          <a:p>
            <a:r>
              <a:rPr lang="da-DK"/>
              <a:t>Generelle og specifikke senfølger Reference? Blomst DCCL? </a:t>
            </a:r>
          </a:p>
          <a:p>
            <a:r>
              <a:rPr lang="da-DK"/>
              <a:t>Senfølger optræder ofte sammenhængende der er ikke kun en. Dårlig</a:t>
            </a:r>
            <a:r>
              <a:rPr lang="da-DK" baseline="0"/>
              <a:t> søvn, træthed, kognitive vanskeligheder, </a:t>
            </a:r>
            <a:r>
              <a:rPr lang="da-DK" baseline="0" err="1"/>
              <a:t>ect</a:t>
            </a:r>
            <a:r>
              <a:rPr lang="da-DK" baseline="0"/>
              <a:t> hænger sammen. Optræder i klynger ofte optræder der 5 senfølger samtidig </a:t>
            </a:r>
          </a:p>
          <a:p>
            <a:r>
              <a:rPr lang="da-DK" baseline="0"/>
              <a:t>Får man gjort noget ved dårlig nattesøvn kan det påvirke de andre områder</a:t>
            </a:r>
            <a:endParaRPr lang="da-DK"/>
          </a:p>
          <a:p>
            <a:r>
              <a:rPr lang="da-DK"/>
              <a:t>Træthed høre til de generelle</a:t>
            </a:r>
            <a:r>
              <a:rPr lang="da-DK" baseline="0"/>
              <a:t> senfølger 30% vil opleve at få træthed som senfølger </a:t>
            </a:r>
          </a:p>
          <a:p>
            <a:r>
              <a:rPr lang="da-DK" baseline="0"/>
              <a:t>( Kilde livet efter kræft kapitel 4, Bobby </a:t>
            </a:r>
            <a:r>
              <a:rPr lang="da-DK" baseline="0" err="1"/>
              <a:t>zachariae</a:t>
            </a:r>
            <a:r>
              <a:rPr lang="da-DK" baseline="0"/>
              <a:t> og Mimi </a:t>
            </a:r>
            <a:r>
              <a:rPr lang="da-DK" baseline="0" err="1"/>
              <a:t>Yung</a:t>
            </a:r>
            <a:r>
              <a:rPr lang="da-DK" baseline="0"/>
              <a:t>, 2020 FADL forlag)</a:t>
            </a:r>
            <a:endParaRPr lang="da-DK"/>
          </a:p>
        </p:txBody>
      </p:sp>
      <p:sp>
        <p:nvSpPr>
          <p:cNvPr id="4" name="Pladsholder til slidenummer 3"/>
          <p:cNvSpPr>
            <a:spLocks noGrp="1"/>
          </p:cNvSpPr>
          <p:nvPr>
            <p:ph type="sldNum" sz="quarter" idx="5"/>
          </p:nvPr>
        </p:nvSpPr>
        <p:spPr/>
        <p:txBody>
          <a:bodyPr/>
          <a:lstStyle/>
          <a:p>
            <a:fld id="{1C74512F-111E-4635-9A64-00603CF982B0}" type="slidenum">
              <a:rPr lang="da-DK" smtClean="0"/>
              <a:t>37</a:t>
            </a:fld>
            <a:endParaRPr lang="da-DK"/>
          </a:p>
        </p:txBody>
      </p:sp>
    </p:spTree>
    <p:extLst>
      <p:ext uri="{BB962C8B-B14F-4D97-AF65-F5344CB8AC3E}">
        <p14:creationId xmlns:p14="http://schemas.microsoft.com/office/powerpoint/2010/main" val="1615754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a:p>
            <a:r>
              <a:rPr lang="da-DK" b="1"/>
              <a:t>Formål:</a:t>
            </a:r>
          </a:p>
          <a:p>
            <a:r>
              <a:rPr lang="da-DK"/>
              <a:t>At forstå at træthed ikke bare er et fysisk symptom og den kræftrelateret træthed (</a:t>
            </a:r>
            <a:r>
              <a:rPr lang="da-DK" err="1"/>
              <a:t>fatique</a:t>
            </a:r>
            <a:r>
              <a:rPr lang="da-DK"/>
              <a:t>) adskiller sig fra almindelig træthed, ved ikke at være styret af hvor meget du har sovet men også at det påvirker ens kognitive funktioner.</a:t>
            </a:r>
          </a:p>
          <a:p>
            <a:r>
              <a:rPr lang="da-DK" b="1"/>
              <a:t>Baggrundsviden:</a:t>
            </a:r>
          </a:p>
          <a:p>
            <a:r>
              <a:rPr lang="da-DK"/>
              <a:t>Kræftrelateret træthed er oplevelsen af en belastende og vedvarende fysisk, følelsesmæssig og / eller kognitiv træthed/ udmattelse </a:t>
            </a:r>
          </a:p>
          <a:p>
            <a:r>
              <a:rPr lang="da-DK"/>
              <a:t>Den hyppigst forkomne senfølge (21% oplever det) , optræder ikke alene men ofte sammen med andre senfølger</a:t>
            </a:r>
          </a:p>
          <a:p>
            <a:r>
              <a:rPr lang="da-DK"/>
              <a:t>Årsagen kan være mange </a:t>
            </a:r>
          </a:p>
          <a:p>
            <a:r>
              <a:rPr lang="da-DK"/>
              <a:t>Der findes ingen standard behandling  mod kræftrelateret træthed</a:t>
            </a:r>
          </a:p>
          <a:p>
            <a:r>
              <a:rPr lang="da-DK"/>
              <a:t>Kilde: Professor Bobby </a:t>
            </a:r>
            <a:r>
              <a:rPr lang="da-DK" err="1"/>
              <a:t>Zachariae</a:t>
            </a:r>
            <a:r>
              <a:rPr lang="da-DK"/>
              <a:t> og læge Bo Andreassen Rix. Cancer.dk træthed</a:t>
            </a:r>
          </a:p>
        </p:txBody>
      </p:sp>
      <p:sp>
        <p:nvSpPr>
          <p:cNvPr id="4" name="Pladsholder til diasnummer 3"/>
          <p:cNvSpPr>
            <a:spLocks noGrp="1"/>
          </p:cNvSpPr>
          <p:nvPr>
            <p:ph type="sldNum" sz="quarter" idx="10"/>
          </p:nvPr>
        </p:nvSpPr>
        <p:spPr/>
        <p:txBody>
          <a:bodyPr/>
          <a:lstStyle/>
          <a:p>
            <a:fld id="{34221F88-F37E-45AB-9261-67115240811A}" type="slidenum">
              <a:rPr lang="da-DK" smtClean="0"/>
              <a:pPr/>
              <a:t>38</a:t>
            </a:fld>
            <a:endParaRPr lang="da-DK"/>
          </a:p>
        </p:txBody>
      </p:sp>
    </p:spTree>
    <p:extLst>
      <p:ext uri="{BB962C8B-B14F-4D97-AF65-F5344CB8AC3E}">
        <p14:creationId xmlns:p14="http://schemas.microsoft.com/office/powerpoint/2010/main" val="3268492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a:p>
            <a:endParaRPr lang="da-DK"/>
          </a:p>
          <a:p>
            <a:r>
              <a:rPr lang="da-DK" b="1"/>
              <a:t>Formål:</a:t>
            </a:r>
          </a:p>
          <a:p>
            <a:r>
              <a:rPr lang="da-DK"/>
              <a:t>At</a:t>
            </a:r>
            <a:r>
              <a:rPr lang="da-DK" baseline="0"/>
              <a:t> deltagerne selv forholder sig til deres træthed og at de sammen taler om hvad de kan gøre når de oplever træthed</a:t>
            </a:r>
            <a:endParaRPr lang="da-DK"/>
          </a:p>
          <a:p>
            <a:r>
              <a:rPr lang="da-DK"/>
              <a:t>Kilde cancer.dk</a:t>
            </a:r>
          </a:p>
        </p:txBody>
      </p:sp>
      <p:sp>
        <p:nvSpPr>
          <p:cNvPr id="4" name="Pladsholder til slidenummer 3"/>
          <p:cNvSpPr>
            <a:spLocks noGrp="1"/>
          </p:cNvSpPr>
          <p:nvPr>
            <p:ph type="sldNum" sz="quarter" idx="10"/>
          </p:nvPr>
        </p:nvSpPr>
        <p:spPr/>
        <p:txBody>
          <a:bodyPr/>
          <a:lstStyle/>
          <a:p>
            <a:fld id="{2E61351F-DBB1-4664-ADA9-83BC7CB8848D}" type="slidenum">
              <a:rPr lang="da-DK" smtClean="0"/>
              <a:pPr/>
              <a:t>39</a:t>
            </a:fld>
            <a:endParaRPr lang="da-DK"/>
          </a:p>
        </p:txBody>
      </p:sp>
    </p:spTree>
    <p:extLst>
      <p:ext uri="{BB962C8B-B14F-4D97-AF65-F5344CB8AC3E}">
        <p14:creationId xmlns:p14="http://schemas.microsoft.com/office/powerpoint/2010/main" val="887216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836" indent="-285321">
              <a:spcBef>
                <a:spcPct val="30000"/>
              </a:spcBef>
              <a:defRPr sz="1200">
                <a:solidFill>
                  <a:schemeClr val="tx1"/>
                </a:solidFill>
                <a:latin typeface="Arial" panose="020B0604020202020204" pitchFamily="34" charset="0"/>
              </a:defRPr>
            </a:lvl2pPr>
            <a:lvl3pPr marL="1141286" indent="-228257">
              <a:spcBef>
                <a:spcPct val="30000"/>
              </a:spcBef>
              <a:defRPr sz="1200">
                <a:solidFill>
                  <a:schemeClr val="tx1"/>
                </a:solidFill>
                <a:latin typeface="Arial" panose="020B0604020202020204" pitchFamily="34" charset="0"/>
              </a:defRPr>
            </a:lvl3pPr>
            <a:lvl4pPr marL="1597800" indent="-228257">
              <a:spcBef>
                <a:spcPct val="30000"/>
              </a:spcBef>
              <a:defRPr sz="1200">
                <a:solidFill>
                  <a:schemeClr val="tx1"/>
                </a:solidFill>
                <a:latin typeface="Arial" panose="020B0604020202020204" pitchFamily="34" charset="0"/>
              </a:defRPr>
            </a:lvl4pPr>
            <a:lvl5pPr marL="2054314" indent="-228257">
              <a:spcBef>
                <a:spcPct val="30000"/>
              </a:spcBef>
              <a:defRPr sz="1200">
                <a:solidFill>
                  <a:schemeClr val="tx1"/>
                </a:solidFill>
                <a:latin typeface="Arial" panose="020B0604020202020204" pitchFamily="34" charset="0"/>
              </a:defRPr>
            </a:lvl5pPr>
            <a:lvl6pPr marL="2510828" indent="-228257" eaLnBrk="0" fontAlgn="base" hangingPunct="0">
              <a:spcBef>
                <a:spcPct val="30000"/>
              </a:spcBef>
              <a:spcAft>
                <a:spcPct val="0"/>
              </a:spcAft>
              <a:defRPr sz="1200">
                <a:solidFill>
                  <a:schemeClr val="tx1"/>
                </a:solidFill>
                <a:latin typeface="Arial" panose="020B0604020202020204" pitchFamily="34" charset="0"/>
              </a:defRPr>
            </a:lvl6pPr>
            <a:lvl7pPr marL="2967342" indent="-228257" eaLnBrk="0" fontAlgn="base" hangingPunct="0">
              <a:spcBef>
                <a:spcPct val="30000"/>
              </a:spcBef>
              <a:spcAft>
                <a:spcPct val="0"/>
              </a:spcAft>
              <a:defRPr sz="1200">
                <a:solidFill>
                  <a:schemeClr val="tx1"/>
                </a:solidFill>
                <a:latin typeface="Arial" panose="020B0604020202020204" pitchFamily="34" charset="0"/>
              </a:defRPr>
            </a:lvl7pPr>
            <a:lvl8pPr marL="3423857" indent="-228257" eaLnBrk="0" fontAlgn="base" hangingPunct="0">
              <a:spcBef>
                <a:spcPct val="30000"/>
              </a:spcBef>
              <a:spcAft>
                <a:spcPct val="0"/>
              </a:spcAft>
              <a:defRPr sz="1200">
                <a:solidFill>
                  <a:schemeClr val="tx1"/>
                </a:solidFill>
                <a:latin typeface="Arial" panose="020B0604020202020204" pitchFamily="34" charset="0"/>
              </a:defRPr>
            </a:lvl8pPr>
            <a:lvl9pPr marL="3880371" indent="-2282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D5081C-DCD8-4C8B-837A-CCD97E0803C5}" type="slidenum">
              <a:rPr lang="da-DK" altLang="da-DK" smtClean="0"/>
              <a:pPr>
                <a:spcBef>
                  <a:spcPct val="0"/>
                </a:spcBef>
              </a:pPr>
              <a:t>40</a:t>
            </a:fld>
            <a:endParaRPr lang="da-DK" altLang="da-DK"/>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altLang="da-DK">
              <a:latin typeface="Arial" panose="020B0604020202020204" pitchFamily="34" charset="0"/>
              <a:sym typeface="Wingdings" panose="05000000000000000000" pitchFamily="2" charset="2"/>
            </a:endParaRPr>
          </a:p>
          <a:p>
            <a:pPr eaLnBrk="1" hangingPunct="1"/>
            <a:r>
              <a:rPr lang="da-DK" altLang="da-DK" b="1">
                <a:latin typeface="Arial" panose="020B0604020202020204" pitchFamily="34" charset="0"/>
                <a:sym typeface="Wingdings" panose="05000000000000000000" pitchFamily="2" charset="2"/>
              </a:rPr>
              <a:t>Formål:</a:t>
            </a:r>
            <a:endParaRPr lang="da-DK" altLang="da-DK" b="0">
              <a:latin typeface="Arial" panose="020B0604020202020204" pitchFamily="34" charset="0"/>
              <a:sym typeface="Wingdings" panose="05000000000000000000" pitchFamily="2" charset="2"/>
            </a:endParaRPr>
          </a:p>
          <a:p>
            <a:pPr eaLnBrk="1" hangingPunct="1"/>
            <a:r>
              <a:rPr lang="da-DK" altLang="da-DK" b="0">
                <a:latin typeface="Arial" panose="020B0604020202020204" pitchFamily="34" charset="0"/>
                <a:sym typeface="Wingdings" panose="05000000000000000000" pitchFamily="2" charset="2"/>
              </a:rPr>
              <a:t>At deltager forstå hvor mange årsager der kan være til træthed</a:t>
            </a:r>
            <a:r>
              <a:rPr lang="da-DK" altLang="da-DK" b="0" baseline="0">
                <a:latin typeface="Arial" panose="020B0604020202020204" pitchFamily="34" charset="0"/>
                <a:sym typeface="Wingdings" panose="05000000000000000000" pitchFamily="2" charset="2"/>
              </a:rPr>
              <a:t> og derfor også flere muligheder i håndtering af træthed. Men at det også kan være kompleks at man ikke altid kender årsagen og derfor ikke altid kan behandle, men hvor det mere består i at samarbejde og forstå trætheden og lære at mestre den. Der kan være mange måder at håndtere den på.</a:t>
            </a:r>
          </a:p>
          <a:p>
            <a:pPr eaLnBrk="1" hangingPunct="1"/>
            <a:endParaRPr lang="da-DK" altLang="da-DK" b="1">
              <a:latin typeface="Arial" panose="020B0604020202020204" pitchFamily="34" charset="0"/>
              <a:sym typeface="Wingdings" panose="05000000000000000000" pitchFamily="2" charset="2"/>
            </a:endParaRPr>
          </a:p>
          <a:p>
            <a:pPr eaLnBrk="1" hangingPunct="1"/>
            <a:r>
              <a:rPr lang="da-DK" altLang="da-DK">
                <a:latin typeface="Arial" panose="020B0604020202020204" pitchFamily="34" charset="0"/>
                <a:sym typeface="Wingdings" panose="05000000000000000000" pitchFamily="2" charset="2"/>
              </a:rPr>
              <a:t>Klarlæg</a:t>
            </a:r>
            <a:r>
              <a:rPr lang="da-DK" altLang="da-DK" baseline="0">
                <a:latin typeface="Arial" panose="020B0604020202020204" pitchFamily="34" charset="0"/>
                <a:sym typeface="Wingdings" panose="05000000000000000000" pitchFamily="2" charset="2"/>
              </a:rPr>
              <a:t> om der er årsager til træthed, der kan handles på, evt. via egen læge, onkologisk, kræftrehabilitering mm. F.eks. D –vitamin mangel, lave blodprocent, B-vitamin mangel, jern mangel skal udelukkes, og andet medicinsk regulering af </a:t>
            </a:r>
            <a:r>
              <a:rPr lang="da-DK" altLang="da-DK" baseline="0" err="1">
                <a:latin typeface="Arial" panose="020B0604020202020204" pitchFamily="34" charset="0"/>
                <a:sym typeface="Wingdings" panose="05000000000000000000" pitchFamily="2" charset="2"/>
              </a:rPr>
              <a:t>f.eks</a:t>
            </a:r>
            <a:r>
              <a:rPr lang="da-DK" altLang="da-DK" baseline="0">
                <a:latin typeface="Arial" panose="020B0604020202020204" pitchFamily="34" charset="0"/>
                <a:sym typeface="Wingdings" panose="05000000000000000000" pitchFamily="2" charset="2"/>
              </a:rPr>
              <a:t> smertestillende. </a:t>
            </a:r>
            <a:endParaRPr lang="da-DK" altLang="da-DK">
              <a:latin typeface="Arial" panose="020B0604020202020204" pitchFamily="34" charset="0"/>
              <a:sym typeface="Wingdings" panose="05000000000000000000" pitchFamily="2" charset="2"/>
            </a:endParaRPr>
          </a:p>
          <a:p>
            <a:pPr eaLnBrk="1" hangingPunct="1"/>
            <a:endParaRPr lang="da-DK" altLang="da-DK" b="1">
              <a:latin typeface="Arial" panose="020B0604020202020204" pitchFamily="34" charset="0"/>
              <a:sym typeface="Wingdings" panose="05000000000000000000" pitchFamily="2" charset="2"/>
            </a:endParaRPr>
          </a:p>
          <a:p>
            <a:pPr eaLnBrk="1" hangingPunct="1"/>
            <a:r>
              <a:rPr lang="da-DK" altLang="da-DK" b="1" err="1">
                <a:latin typeface="Arial" panose="020B0604020202020204" pitchFamily="34" charset="0"/>
                <a:sym typeface="Wingdings" panose="05000000000000000000" pitchFamily="2" charset="2"/>
              </a:rPr>
              <a:t>Bagrundsviden</a:t>
            </a:r>
            <a:endParaRPr lang="da-DK" altLang="da-DK" b="1">
              <a:latin typeface="Arial" panose="020B0604020202020204" pitchFamily="34" charset="0"/>
              <a:sym typeface="Wingdings" panose="05000000000000000000" pitchFamily="2" charset="2"/>
            </a:endParaRPr>
          </a:p>
          <a:p>
            <a:pPr eaLnBrk="1" hangingPunct="1"/>
            <a:r>
              <a:rPr lang="da-DK" altLang="da-DK" b="0">
                <a:latin typeface="Arial" panose="020B0604020202020204" pitchFamily="34" charset="0"/>
                <a:sym typeface="Wingdings" panose="05000000000000000000" pitchFamily="2" charset="2"/>
              </a:rPr>
              <a:t>Model fra SIG træthed.</a:t>
            </a:r>
          </a:p>
          <a:p>
            <a:r>
              <a:rPr lang="da-DK" altLang="da-DK" b="0">
                <a:latin typeface="Arial" panose="020B0604020202020204" pitchFamily="34" charset="0"/>
                <a:sym typeface="Wingdings" panose="05000000000000000000" pitchFamily="2" charset="2"/>
              </a:rPr>
              <a:t>Kroppen opfatter</a:t>
            </a:r>
            <a:r>
              <a:rPr lang="da-DK" altLang="da-DK" b="0" baseline="0">
                <a:latin typeface="Arial" panose="020B0604020202020204" pitchFamily="34" charset="0"/>
                <a:sym typeface="Wingdings" panose="05000000000000000000" pitchFamily="2" charset="2"/>
              </a:rPr>
              <a:t> kræften som en inflammation og producerer derfor </a:t>
            </a:r>
            <a:r>
              <a:rPr lang="da-DK" altLang="da-DK" b="0" err="1">
                <a:latin typeface="Arial" panose="020B0604020202020204" pitchFamily="34" charset="0"/>
                <a:sym typeface="Wingdings" panose="05000000000000000000" pitchFamily="2" charset="2"/>
              </a:rPr>
              <a:t>Proinflamatoriske</a:t>
            </a:r>
            <a:r>
              <a:rPr lang="da-DK" altLang="da-DK" b="0">
                <a:latin typeface="Arial" panose="020B0604020202020204" pitchFamily="34" charset="0"/>
                <a:sym typeface="Wingdings" panose="05000000000000000000" pitchFamily="2" charset="2"/>
              </a:rPr>
              <a:t> </a:t>
            </a:r>
            <a:r>
              <a:rPr lang="da-DK" altLang="da-DK" b="0" err="1">
                <a:latin typeface="Arial" panose="020B0604020202020204" pitchFamily="34" charset="0"/>
                <a:sym typeface="Wingdings" panose="05000000000000000000" pitchFamily="2" charset="2"/>
              </a:rPr>
              <a:t>cytokiner</a:t>
            </a:r>
            <a:r>
              <a:rPr lang="da-DK" altLang="da-DK" b="0">
                <a:latin typeface="Arial" panose="020B0604020202020204" pitchFamily="34" charset="0"/>
                <a:sym typeface="Wingdings" panose="05000000000000000000" pitchFamily="2" charset="2"/>
              </a:rPr>
              <a:t>, der</a:t>
            </a:r>
            <a:r>
              <a:rPr lang="da-DK" altLang="da-DK" b="0" baseline="0">
                <a:latin typeface="Arial" panose="020B0604020202020204" pitchFamily="34" charset="0"/>
                <a:sym typeface="Wingdings" panose="05000000000000000000" pitchFamily="2" charset="2"/>
              </a:rPr>
              <a:t> påvirker immunforsvaret, der aktiveres, som hvis vi eks. har influenza. Har man influenza, er det smart at kroppen reagerer, så du kommer ned i gear og hviler, men som senfølge er det generende. </a:t>
            </a:r>
            <a:r>
              <a:rPr lang="da-DK" altLang="da-DK" b="0">
                <a:latin typeface="Arial" panose="020B0604020202020204" pitchFamily="34" charset="0"/>
                <a:sym typeface="Wingdings" panose="05000000000000000000" pitchFamily="2" charset="2"/>
              </a:rPr>
              <a:t>: Kilde Livet efter kræft kap 4. </a:t>
            </a:r>
            <a:r>
              <a:rPr lang="da-DK" altLang="da-DK" b="0" baseline="0">
                <a:latin typeface="Arial" panose="020B0604020202020204" pitchFamily="34" charset="0"/>
                <a:sym typeface="Wingdings" panose="05000000000000000000" pitchFamily="2" charset="2"/>
              </a:rPr>
              <a:t> </a:t>
            </a:r>
            <a:r>
              <a:rPr lang="da-DK" altLang="da-DK" b="0" baseline="0" err="1">
                <a:latin typeface="Arial" panose="020B0604020202020204" pitchFamily="34" charset="0"/>
                <a:sym typeface="Wingdings" panose="05000000000000000000" pitchFamily="2" charset="2"/>
              </a:rPr>
              <a:t>Cytokier</a:t>
            </a:r>
            <a:r>
              <a:rPr lang="da-DK" altLang="da-DK" b="0" baseline="0">
                <a:latin typeface="Arial" panose="020B0604020202020204" pitchFamily="34" charset="0"/>
                <a:sym typeface="Wingdings" panose="05000000000000000000" pitchFamily="2" charset="2"/>
              </a:rPr>
              <a:t> kap 1 side 21.</a:t>
            </a:r>
            <a:r>
              <a:rPr lang="da-DK" b="0"/>
              <a:t> Selve kræftsygdommen</a:t>
            </a:r>
          </a:p>
          <a:p>
            <a:r>
              <a:rPr lang="da-DK" b="0"/>
              <a:t>Selve kræftsygdommen kan øge stofskiftet og dermed kroppens energiforbrug. Hvis man ikke får dækket energibehovet gennem sin kost, bliver man træt</a:t>
            </a:r>
          </a:p>
          <a:p>
            <a:r>
              <a:rPr lang="da-DK" b="0"/>
              <a:t>Kroppens celler - også kræftcellerne - producerer nogle signalstoffer, der kaldes </a:t>
            </a:r>
            <a:r>
              <a:rPr lang="da-DK" b="0" err="1"/>
              <a:t>cytokiner</a:t>
            </a:r>
            <a:r>
              <a:rPr lang="da-DK" b="0"/>
              <a:t>. Når man har kræft, producerer kroppen flere </a:t>
            </a:r>
            <a:r>
              <a:rPr lang="da-DK" b="0" err="1"/>
              <a:t>cytokiner</a:t>
            </a:r>
            <a:r>
              <a:rPr lang="da-DK" b="0"/>
              <a:t> end normalt. </a:t>
            </a:r>
            <a:r>
              <a:rPr lang="da-DK" b="0" err="1"/>
              <a:t>Cytokiner</a:t>
            </a:r>
            <a:r>
              <a:rPr lang="da-DK" b="0"/>
              <a:t> kan have forskellige virkninger på kroppen, f.eks. kan de give feber, som igen giver træthed</a:t>
            </a:r>
          </a:p>
          <a:p>
            <a:r>
              <a:rPr lang="da-DK" b="0"/>
              <a:t>Blodmangel (anæmi) kan opstå som følge af sygdommen</a:t>
            </a:r>
          </a:p>
          <a:p>
            <a:r>
              <a:rPr lang="da-DK" b="0"/>
              <a:t>Kræftbehandlingen, mangel</a:t>
            </a:r>
            <a:r>
              <a:rPr lang="da-DK" b="0" baseline="0"/>
              <a:t> på optagelse af fødevare, dårlig søvn, depression ( </a:t>
            </a:r>
            <a:r>
              <a:rPr lang="da-DK" b="0" baseline="0" err="1"/>
              <a:t>evt</a:t>
            </a:r>
            <a:r>
              <a:rPr lang="da-DK" b="0" baseline="0"/>
              <a:t> udredning hos egen læge </a:t>
            </a:r>
            <a:r>
              <a:rPr lang="da-DK" b="0" baseline="0" err="1"/>
              <a:t>v.hj.a</a:t>
            </a:r>
            <a:r>
              <a:rPr lang="da-DK" b="0" baseline="0"/>
              <a:t> HADS skema) </a:t>
            </a:r>
            <a:endParaRPr lang="da-DK" b="0"/>
          </a:p>
          <a:p>
            <a:r>
              <a:rPr lang="da-DK" b="0"/>
              <a:t>Behandling med operation, kemoterapi eller strålebehandling</a:t>
            </a:r>
          </a:p>
          <a:p>
            <a:r>
              <a:rPr lang="da-DK" b="0"/>
              <a:t>Medicin, f.eks. antidepressiv, sovemedicin, beroligende og smertestillende medicin (f.eks. morfin) eller antihistamin</a:t>
            </a:r>
          </a:p>
          <a:p>
            <a:r>
              <a:rPr lang="da-DK" b="0"/>
              <a:t>Kost, søvn, aktivitet</a:t>
            </a:r>
          </a:p>
          <a:p>
            <a:r>
              <a:rPr lang="da-DK" b="0"/>
              <a:t>Inaktivitet, for lidt motion og for lidt frisk luft</a:t>
            </a:r>
          </a:p>
          <a:p>
            <a:r>
              <a:rPr lang="da-DK" b="0"/>
              <a:t>Mangel på søvn og hvile eller dårligt søvnmønster</a:t>
            </a:r>
          </a:p>
          <a:p>
            <a:r>
              <a:rPr lang="da-DK" b="0"/>
              <a:t>Utilstrækkelig kost og væskeindtag, fordi man måske også har kvalme, nedsat appetit, diarré, forstoppelse eller andet</a:t>
            </a:r>
          </a:p>
          <a:p>
            <a:r>
              <a:rPr lang="da-DK" b="0"/>
              <a:t>Symptomer fra sygdommen eller behandlingen</a:t>
            </a:r>
          </a:p>
          <a:p>
            <a:r>
              <a:rPr lang="da-DK" b="0"/>
              <a:t>Blodmangel (anæmi), åndenød, infektioner eller smerter</a:t>
            </a:r>
          </a:p>
          <a:p>
            <a:r>
              <a:rPr lang="da-DK" b="0"/>
              <a:t>Utilstrækkelig behandling af andre symptomer, da det tærer på ens almene kræfter og forværrer trætheden</a:t>
            </a:r>
          </a:p>
          <a:p>
            <a:r>
              <a:rPr lang="da-DK" b="0"/>
              <a:t>Vægttab og tab af muskelkraft</a:t>
            </a:r>
          </a:p>
          <a:p>
            <a:r>
              <a:rPr lang="da-DK" b="0"/>
              <a:t>Psykologiske følger af kræftsygdommen</a:t>
            </a:r>
          </a:p>
          <a:p>
            <a:r>
              <a:rPr lang="da-DK" b="0"/>
              <a:t>Følelsesmæssig stress og bekymringer</a:t>
            </a:r>
          </a:p>
          <a:p>
            <a:r>
              <a:rPr lang="da-DK" b="0"/>
              <a:t>Angst og depression. Vær opmærksom på, om du eventuelt har en behandlingskrævende depression</a:t>
            </a:r>
          </a:p>
          <a:p>
            <a:endParaRPr lang="da-DK" b="0"/>
          </a:p>
          <a:p>
            <a:pPr eaLnBrk="1" hangingPunct="1"/>
            <a:endParaRPr lang="da-DK" altLang="da-DK" b="0">
              <a:latin typeface="Arial" panose="020B0604020202020204" pitchFamily="34" charset="0"/>
              <a:sym typeface="Wingdings" panose="05000000000000000000" pitchFamily="2" charset="2"/>
            </a:endParaRPr>
          </a:p>
          <a:p>
            <a:pPr eaLnBrk="1" hangingPunct="1"/>
            <a:endParaRPr lang="da-DK" altLang="da-DK" b="0">
              <a:latin typeface="Arial" panose="020B0604020202020204" pitchFamily="34" charset="0"/>
              <a:sym typeface="Wingdings" panose="05000000000000000000" pitchFamily="2" charset="2"/>
            </a:endParaRPr>
          </a:p>
          <a:p>
            <a:pPr eaLnBrk="1" hangingPunct="1"/>
            <a:endParaRPr lang="da-DK" altLang="da-DK" b="0">
              <a:latin typeface="Arial" panose="020B0604020202020204" pitchFamily="34" charset="0"/>
            </a:endParaRPr>
          </a:p>
          <a:p>
            <a:pPr eaLnBrk="1" hangingPunct="1"/>
            <a:endParaRPr lang="da-DK" altLang="da-DK" b="0">
              <a:latin typeface="Arial" panose="020B0604020202020204" pitchFamily="34" charset="0"/>
            </a:endParaRPr>
          </a:p>
        </p:txBody>
      </p:sp>
    </p:spTree>
    <p:extLst>
      <p:ext uri="{BB962C8B-B14F-4D97-AF65-F5344CB8AC3E}">
        <p14:creationId xmlns:p14="http://schemas.microsoft.com/office/powerpoint/2010/main" val="2244670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a:p>
            <a:r>
              <a:rPr lang="da-DK" b="1"/>
              <a:t>Formål:</a:t>
            </a:r>
          </a:p>
          <a:p>
            <a:r>
              <a:rPr lang="da-DK"/>
              <a:t>At vise deltager på at der er 3</a:t>
            </a:r>
            <a:r>
              <a:rPr lang="da-DK" baseline="0"/>
              <a:t> forskellige grader af træthed og de skal forsøge at undgå at komme dertil hvor det bliver udmattelse.</a:t>
            </a:r>
          </a:p>
          <a:p>
            <a:endParaRPr lang="da-DK"/>
          </a:p>
          <a:p>
            <a:r>
              <a:rPr lang="da-DK" b="1"/>
              <a:t>Baggrundsviden:</a:t>
            </a:r>
          </a:p>
          <a:p>
            <a:r>
              <a:rPr lang="da-DK"/>
              <a:t>Spørg borger / patienter: Hvor</a:t>
            </a:r>
            <a:r>
              <a:rPr lang="da-DK" baseline="0"/>
              <a:t> har I agt på denne skala den sidste uge. </a:t>
            </a:r>
            <a:r>
              <a:rPr lang="da-DK" baseline="0" err="1"/>
              <a:t>Evt</a:t>
            </a:r>
            <a:r>
              <a:rPr lang="da-DK" baseline="0"/>
              <a:t> vend jer sammen to og to og fortæl hinanden, hvor ligger I henne på skalaen og hvornår og hvordan den sidste uge. Print </a:t>
            </a:r>
            <a:r>
              <a:rPr lang="da-DK" baseline="0" err="1"/>
              <a:t>evt</a:t>
            </a:r>
            <a:r>
              <a:rPr lang="da-DK" baseline="0"/>
              <a:t> ud til hver borger. Hvordan oplever de trætheden</a:t>
            </a:r>
            <a:endParaRPr lang="da-DK"/>
          </a:p>
        </p:txBody>
      </p:sp>
      <p:sp>
        <p:nvSpPr>
          <p:cNvPr id="4" name="Pladsholder til slidenummer 3"/>
          <p:cNvSpPr>
            <a:spLocks noGrp="1"/>
          </p:cNvSpPr>
          <p:nvPr>
            <p:ph type="sldNum" sz="quarter" idx="10"/>
          </p:nvPr>
        </p:nvSpPr>
        <p:spPr/>
        <p:txBody>
          <a:bodyPr/>
          <a:lstStyle/>
          <a:p>
            <a:fld id="{2E61351F-DBB1-4664-ADA9-83BC7CB8848D}" type="slidenum">
              <a:rPr lang="da-DK" smtClean="0"/>
              <a:pPr/>
              <a:t>41</a:t>
            </a:fld>
            <a:endParaRPr lang="da-DK"/>
          </a:p>
        </p:txBody>
      </p:sp>
    </p:spTree>
    <p:extLst>
      <p:ext uri="{BB962C8B-B14F-4D97-AF65-F5344CB8AC3E}">
        <p14:creationId xmlns:p14="http://schemas.microsoft.com/office/powerpoint/2010/main" val="1286905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7500" lnSpcReduction="20000"/>
          </a:bodyPr>
          <a:lstStyle/>
          <a:p>
            <a:endParaRPr lang="da-DK"/>
          </a:p>
          <a:p>
            <a:r>
              <a:rPr lang="da-DK" b="1"/>
              <a:t>Formål:</a:t>
            </a:r>
          </a:p>
          <a:p>
            <a:r>
              <a:rPr lang="da-DK" b="0"/>
              <a:t>At</a:t>
            </a:r>
            <a:r>
              <a:rPr lang="da-DK" b="0" baseline="0"/>
              <a:t> de lære om hvad de kan gøre for at håndtere trætheden og det er noget de skal gøre gennem længere tid for at opnå effekt og for mange livslang vilkår at de skal lære at energiforvalte hvad de bruger energien på. </a:t>
            </a:r>
          </a:p>
          <a:p>
            <a:r>
              <a:rPr lang="da-DK" b="1" baseline="0"/>
              <a:t>Baggrundsviden:</a:t>
            </a:r>
          </a:p>
          <a:p>
            <a:r>
              <a:rPr lang="da-DK" b="0" baseline="0"/>
              <a:t>Man kan også give dem et skema/ eller skrive ned på tavlen hvor de komme med eksempler på hvad dræner dem for energi og hvad giver dem energi. Man kan også lære dem at de har 10 skeer på en dag og </a:t>
            </a:r>
            <a:r>
              <a:rPr lang="da-DK" b="0" baseline="0" err="1"/>
              <a:t>f.kes</a:t>
            </a:r>
            <a:r>
              <a:rPr lang="da-DK" b="0" baseline="0"/>
              <a:t> at gå i bad kræver 2 skeer , så er der 8 tilbage, så skal de handle det koster 3, så er der 5. Så kan de tage et hvil så får de 2 skeer mere tilbage </a:t>
            </a:r>
            <a:r>
              <a:rPr lang="da-DK" b="0" baseline="0" err="1"/>
              <a:t>osv</a:t>
            </a:r>
            <a:r>
              <a:rPr lang="da-DK" b="0" baseline="0"/>
              <a:t> så de lære at økonomisere med hvad de bruger kræfter på. </a:t>
            </a:r>
            <a:endParaRPr lang="da-DK" b="0"/>
          </a:p>
          <a:p>
            <a:r>
              <a:rPr lang="da-DK"/>
              <a:t>Eksempler på let fordøjelige mellem måltider – nemt at tage med/anskaffe</a:t>
            </a:r>
          </a:p>
          <a:p>
            <a:r>
              <a:rPr lang="da-DK"/>
              <a:t>Gør det der betyder mest først </a:t>
            </a:r>
          </a:p>
          <a:p>
            <a:r>
              <a:rPr lang="da-DK"/>
              <a:t>Gå</a:t>
            </a:r>
            <a:r>
              <a:rPr lang="da-DK" baseline="0"/>
              <a:t> i seng til samme tid stå op ingen stimulanser </a:t>
            </a:r>
          </a:p>
          <a:p>
            <a:r>
              <a:rPr lang="da-DK" baseline="0"/>
              <a:t>Gå in  seng mellem 22-23.30</a:t>
            </a:r>
          </a:p>
          <a:p>
            <a:r>
              <a:rPr lang="da-DK" baseline="0"/>
              <a:t>Nedsat lyst til sex når man er træt vær åben om det seksuelle hjælpe midler hvis lysten mangler</a:t>
            </a:r>
          </a:p>
          <a:p>
            <a:r>
              <a:rPr lang="da-DK" baseline="0"/>
              <a:t>Blodtransfusion</a:t>
            </a:r>
          </a:p>
          <a:p>
            <a:pPr defTabSz="913028">
              <a:defRPr/>
            </a:pPr>
            <a:r>
              <a:rPr lang="da-DK" b="1"/>
              <a:t>Tristhed er en normal reaktion </a:t>
            </a:r>
            <a:r>
              <a:rPr lang="da-DK"/>
              <a:t>Hvis du bliver ved med at være trist, kan det være, at du har en depression. Hvis man har en depression, er det ofte sådan, at man oplever, at både </a:t>
            </a:r>
            <a:r>
              <a:rPr lang="da-DK" b="1"/>
              <a:t>ens tanker, følelser og adfærd bliver anderledes</a:t>
            </a:r>
            <a:r>
              <a:rPr lang="da-DK"/>
              <a:t>. De triste tanker og følelser bliver mere og mere alvorlige, fylder mere og mere af dagen og varer længere end to uger. På den måde bliver det </a:t>
            </a:r>
            <a:r>
              <a:rPr lang="da-DK" b="1"/>
              <a:t>triste eller tunge humør meget dominerende,</a:t>
            </a:r>
            <a:r>
              <a:rPr lang="da-DK"/>
              <a:t> og der er næsten ingenting, der kan give dig en følelse af glæde, hvis du har en depression. </a:t>
            </a:r>
            <a:br>
              <a:rPr lang="da-DK"/>
            </a:br>
            <a:r>
              <a:rPr lang="da-DK"/>
              <a:t> </a:t>
            </a:r>
            <a:br>
              <a:rPr lang="da-DK"/>
            </a:br>
            <a:r>
              <a:rPr lang="da-DK"/>
              <a:t>Dine omgivelser (familie og venner) fornemmer nok, at du har ændret dig og virker </a:t>
            </a:r>
            <a:r>
              <a:rPr lang="da-DK" b="1"/>
              <a:t>modløs</a:t>
            </a:r>
            <a:r>
              <a:rPr lang="da-DK"/>
              <a:t>, men det kan være svært for dem at hjælpe dig. Måske foreslår de forskellige ting for at glæde dig og bliver skuffede, når det ikke muntrer dig op. Du har måske mest lyst til, at de bare holder sig væk, og </a:t>
            </a:r>
            <a:r>
              <a:rPr lang="da-DK" b="1"/>
              <a:t>lader dig være i fred</a:t>
            </a:r>
            <a:r>
              <a:rPr lang="da-DK"/>
              <a:t>. Den følelse kan gøre ondt både på dig og dine nærmeste. </a:t>
            </a:r>
            <a:br>
              <a:rPr lang="da-DK"/>
            </a:br>
            <a:r>
              <a:rPr lang="da-DK"/>
              <a:t> </a:t>
            </a:r>
            <a:br>
              <a:rPr lang="da-DK"/>
            </a:br>
            <a:r>
              <a:rPr lang="da-DK"/>
              <a:t>Hvis man har en depression, kommer man meget nemt til at </a:t>
            </a:r>
            <a:r>
              <a:rPr lang="da-DK" b="1"/>
              <a:t>isolere sig</a:t>
            </a:r>
            <a:r>
              <a:rPr lang="da-DK"/>
              <a:t>. Du har sikkert ikke lyst til eller er interesseret i de aktiviteter, du ellers plejer at være glad for. Måske føler du dig udmattet, orker ikke rigtig noget, kan ikke koncentrere dig. Mange beskriver det som at være i et </a:t>
            </a:r>
            <a:r>
              <a:rPr lang="da-DK" b="1"/>
              <a:t>’sort hul’ </a:t>
            </a:r>
            <a:r>
              <a:rPr lang="da-DK"/>
              <a:t>eller </a:t>
            </a:r>
            <a:r>
              <a:rPr lang="da-DK" b="1"/>
              <a:t>’inde i en glasklokke</a:t>
            </a:r>
            <a:r>
              <a:rPr lang="da-DK"/>
              <a:t>’ uden rigtig kontakt med verden udenfor, symptomet for mænd er ofte en øget vrede</a:t>
            </a:r>
          </a:p>
          <a:p>
            <a:endParaRPr lang="da-DK"/>
          </a:p>
        </p:txBody>
      </p:sp>
      <p:sp>
        <p:nvSpPr>
          <p:cNvPr id="4" name="Pladsholder til slidenummer 3"/>
          <p:cNvSpPr>
            <a:spLocks noGrp="1"/>
          </p:cNvSpPr>
          <p:nvPr>
            <p:ph type="sldNum" sz="quarter" idx="10"/>
          </p:nvPr>
        </p:nvSpPr>
        <p:spPr/>
        <p:txBody>
          <a:bodyPr/>
          <a:lstStyle/>
          <a:p>
            <a:fld id="{660D78A1-67A0-47B9-A9EF-F09EE0810AEB}" type="slidenum">
              <a:rPr lang="da-DK" smtClean="0"/>
              <a:pPr/>
              <a:t>42</a:t>
            </a:fld>
            <a:endParaRPr lang="da-DK"/>
          </a:p>
        </p:txBody>
      </p:sp>
    </p:spTree>
    <p:extLst>
      <p:ext uri="{BB962C8B-B14F-4D97-AF65-F5344CB8AC3E}">
        <p14:creationId xmlns:p14="http://schemas.microsoft.com/office/powerpoint/2010/main" val="1691073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p>
          <a:p>
            <a:r>
              <a:rPr lang="da-DK" b="0"/>
              <a:t>Eksempel på ugeskema.</a:t>
            </a:r>
            <a:r>
              <a:rPr lang="da-DK" b="0" baseline="0"/>
              <a:t> Man kan have en ide om at man ikke laver noget, men når man skriver ned så viser det sig at man har lavet meget</a:t>
            </a:r>
            <a:endParaRPr lang="da-DK" b="0"/>
          </a:p>
        </p:txBody>
      </p:sp>
      <p:sp>
        <p:nvSpPr>
          <p:cNvPr id="4" name="Pladsholder til slidenummer 3"/>
          <p:cNvSpPr>
            <a:spLocks noGrp="1"/>
          </p:cNvSpPr>
          <p:nvPr>
            <p:ph type="sldNum" sz="quarter" idx="10"/>
          </p:nvPr>
        </p:nvSpPr>
        <p:spPr/>
        <p:txBody>
          <a:bodyPr/>
          <a:lstStyle/>
          <a:p>
            <a:fld id="{2E61351F-DBB1-4664-ADA9-83BC7CB8848D}" type="slidenum">
              <a:rPr lang="da-DK" smtClean="0"/>
              <a:pPr/>
              <a:t>43</a:t>
            </a:fld>
            <a:endParaRPr lang="da-DK"/>
          </a:p>
        </p:txBody>
      </p:sp>
    </p:spTree>
    <p:extLst>
      <p:ext uri="{BB962C8B-B14F-4D97-AF65-F5344CB8AC3E}">
        <p14:creationId xmlns:p14="http://schemas.microsoft.com/office/powerpoint/2010/main" val="1331076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p>
          <a:p>
            <a:r>
              <a:rPr lang="da-DK"/>
              <a:t>Dit batteri bliver aldrig helt opladt. Utydelig billede og mangler forklaring samt en overskrift. </a:t>
            </a:r>
          </a:p>
          <a:p>
            <a:r>
              <a:rPr lang="da-DK"/>
              <a:t>Mobiltelefon eksempel at det svare til den ikke er helt ladet op når man står op om morgenen</a:t>
            </a:r>
          </a:p>
          <a:p>
            <a:endParaRPr lang="da-DK"/>
          </a:p>
          <a:p>
            <a:r>
              <a:rPr lang="da-DK"/>
              <a:t>Ved</a:t>
            </a:r>
            <a:r>
              <a:rPr lang="da-DK" baseline="0"/>
              <a:t> </a:t>
            </a:r>
            <a:r>
              <a:rPr lang="da-DK" baseline="0" err="1"/>
              <a:t>fatigue</a:t>
            </a:r>
            <a:r>
              <a:rPr lang="da-DK" baseline="0"/>
              <a:t> kan trætheden ikke soves væk dit batteri blive aldrig fult opladet.</a:t>
            </a:r>
          </a:p>
          <a:p>
            <a:r>
              <a:rPr lang="da-DK" b="1" baseline="0"/>
              <a:t>Baggrundsviden:</a:t>
            </a:r>
          </a:p>
          <a:p>
            <a:r>
              <a:rPr lang="da-DK" b="0" baseline="0"/>
              <a:t>Energibesparende metoder og energiforvaltning i hverdagen, Gitte Johannesen, Line </a:t>
            </a:r>
            <a:r>
              <a:rPr lang="da-DK" b="0" baseline="0" err="1"/>
              <a:t>Linddahl</a:t>
            </a:r>
            <a:r>
              <a:rPr lang="da-DK" b="0" baseline="0"/>
              <a:t> </a:t>
            </a:r>
            <a:r>
              <a:rPr lang="da-DK" b="0" baseline="0" err="1"/>
              <a:t>jacobsen</a:t>
            </a:r>
            <a:endParaRPr lang="da-DK" b="0" baseline="0"/>
          </a:p>
          <a:p>
            <a:endParaRPr lang="da-DK" b="0" baseline="0"/>
          </a:p>
          <a:p>
            <a:pPr defTabSz="913028">
              <a:defRPr/>
            </a:pPr>
            <a:r>
              <a:rPr lang="da-DK" b="0"/>
              <a:t>Eksempler: hvis du kører stærkt</a:t>
            </a:r>
            <a:r>
              <a:rPr lang="da-DK" b="0" baseline="0"/>
              <a:t> i den bil i et lavt gear, løber du hurtigere tør for brændstof. Hvis du kører langsommere og får tanket op løbende kan du køre længere</a:t>
            </a:r>
            <a:endParaRPr lang="da-DK" b="0"/>
          </a:p>
          <a:p>
            <a:endParaRPr lang="da-DK"/>
          </a:p>
        </p:txBody>
      </p:sp>
      <p:sp>
        <p:nvSpPr>
          <p:cNvPr id="4" name="Pladsholder til slidenummer 3"/>
          <p:cNvSpPr>
            <a:spLocks noGrp="1"/>
          </p:cNvSpPr>
          <p:nvPr>
            <p:ph type="sldNum" sz="quarter" idx="10"/>
          </p:nvPr>
        </p:nvSpPr>
        <p:spPr/>
        <p:txBody>
          <a:bodyPr/>
          <a:lstStyle/>
          <a:p>
            <a:fld id="{2E61351F-DBB1-4664-ADA9-83BC7CB8848D}" type="slidenum">
              <a:rPr lang="da-DK" smtClean="0"/>
              <a:pPr/>
              <a:t>44</a:t>
            </a:fld>
            <a:endParaRPr lang="da-DK"/>
          </a:p>
        </p:txBody>
      </p:sp>
    </p:spTree>
    <p:extLst>
      <p:ext uri="{BB962C8B-B14F-4D97-AF65-F5344CB8AC3E}">
        <p14:creationId xmlns:p14="http://schemas.microsoft.com/office/powerpoint/2010/main" val="5474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p>
          <a:p>
            <a:r>
              <a:rPr lang="da-DK" b="0"/>
              <a:t>At</a:t>
            </a:r>
            <a:r>
              <a:rPr lang="da-DK" b="0" baseline="0"/>
              <a:t> de får et samlet forståelse af frygt for tilbagefald</a:t>
            </a:r>
            <a:endParaRPr lang="da-DK" b="0"/>
          </a:p>
          <a:p>
            <a:r>
              <a:rPr lang="da-DK" b="1"/>
              <a:t>Baggrundsviden</a:t>
            </a:r>
          </a:p>
          <a:p>
            <a:r>
              <a:rPr lang="da-DK"/>
              <a:t>Næsten alle, som har haft kræft, frygter tilbagefald. For hver femte er det så belastende, at det er ødelæggende for livskvaliteten. Kilde: https://www.cancer.dk/nyheder/kraeftoverlevere-faar-hjaelp-til-at-haandtere-frygt-for-tilbagefald</a:t>
            </a:r>
          </a:p>
          <a:p>
            <a:endParaRPr lang="da-DK" b="1"/>
          </a:p>
          <a:p>
            <a:endParaRPr lang="da-DK"/>
          </a:p>
        </p:txBody>
      </p:sp>
      <p:sp>
        <p:nvSpPr>
          <p:cNvPr id="4" name="Pladsholder til slidenummer 3"/>
          <p:cNvSpPr>
            <a:spLocks noGrp="1"/>
          </p:cNvSpPr>
          <p:nvPr>
            <p:ph type="sldNum" sz="quarter" idx="10"/>
          </p:nvPr>
        </p:nvSpPr>
        <p:spPr/>
        <p:txBody>
          <a:bodyPr/>
          <a:lstStyle/>
          <a:p>
            <a:fld id="{AEF5421C-768F-4257-A877-DF2AE64F2743}" type="slidenum">
              <a:rPr lang="da-DK" smtClean="0"/>
              <a:t>9</a:t>
            </a:fld>
            <a:endParaRPr lang="da-DK"/>
          </a:p>
        </p:txBody>
      </p:sp>
    </p:spTree>
    <p:extLst>
      <p:ext uri="{BB962C8B-B14F-4D97-AF65-F5344CB8AC3E}">
        <p14:creationId xmlns:p14="http://schemas.microsoft.com/office/powerpoint/2010/main" val="862153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a:p>
            <a:endParaRPr lang="da-DK"/>
          </a:p>
          <a:p>
            <a:endParaRPr lang="da-DK"/>
          </a:p>
          <a:p>
            <a:r>
              <a:rPr lang="da-DK" b="1"/>
              <a:t>Formål.</a:t>
            </a:r>
          </a:p>
          <a:p>
            <a:r>
              <a:rPr lang="da-DK"/>
              <a:t>sidde 2 og 2 og</a:t>
            </a:r>
            <a:r>
              <a:rPr lang="da-DK" baseline="0"/>
              <a:t> tale om hvordan deres træthed ser ud så de også forstår at den kan være forskellig fra hinanden også i håndtering af den. De behøver ikke gå alle spørgsmål igennem men kan vælge nogle ud</a:t>
            </a:r>
            <a:endParaRPr lang="da-DK"/>
          </a:p>
        </p:txBody>
      </p:sp>
      <p:sp>
        <p:nvSpPr>
          <p:cNvPr id="4" name="Pladsholder til slidenummer 3"/>
          <p:cNvSpPr>
            <a:spLocks noGrp="1"/>
          </p:cNvSpPr>
          <p:nvPr>
            <p:ph type="sldNum" sz="quarter" idx="5"/>
          </p:nvPr>
        </p:nvSpPr>
        <p:spPr/>
        <p:txBody>
          <a:bodyPr/>
          <a:lstStyle/>
          <a:p>
            <a:fld id="{2E61351F-DBB1-4664-ADA9-83BC7CB8848D}" type="slidenum">
              <a:rPr lang="da-DK" smtClean="0"/>
              <a:pPr/>
              <a:t>45</a:t>
            </a:fld>
            <a:endParaRPr lang="da-DK"/>
          </a:p>
        </p:txBody>
      </p:sp>
    </p:spTree>
    <p:extLst>
      <p:ext uri="{BB962C8B-B14F-4D97-AF65-F5344CB8AC3E}">
        <p14:creationId xmlns:p14="http://schemas.microsoft.com/office/powerpoint/2010/main" val="1986126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endParaRPr lang="da-DK"/>
          </a:p>
          <a:p>
            <a:r>
              <a:rPr lang="da-DK" b="1"/>
              <a:t>Formål:</a:t>
            </a:r>
          </a:p>
          <a:p>
            <a:r>
              <a:rPr lang="da-DK" b="0"/>
              <a:t>Søvnbesvær kan tage lang tid at behandle</a:t>
            </a:r>
            <a:r>
              <a:rPr lang="da-DK" b="0" baseline="0"/>
              <a:t> og man kan henvises til søvncenter men der er en del ting man selv kan gøre for at opnå en god nattesøvn. Disse ting der står på </a:t>
            </a:r>
            <a:r>
              <a:rPr lang="da-DK" b="0" baseline="0" err="1"/>
              <a:t>sliden</a:t>
            </a:r>
            <a:r>
              <a:rPr lang="da-DK" b="0" baseline="0"/>
              <a:t> skal man gøre gennem lang tid før man oplever effekt</a:t>
            </a:r>
          </a:p>
          <a:p>
            <a:endParaRPr lang="da-DK" b="0" baseline="0"/>
          </a:p>
          <a:p>
            <a:r>
              <a:rPr lang="da-DK" b="1" baseline="0"/>
              <a:t>Baggrundsviden:</a:t>
            </a:r>
          </a:p>
          <a:p>
            <a:r>
              <a:rPr lang="sv-SE" err="1"/>
              <a:t>Kilde</a:t>
            </a:r>
            <a:r>
              <a:rPr lang="sv-SE"/>
              <a:t>: Professor, </a:t>
            </a:r>
            <a:r>
              <a:rPr lang="sv-SE" err="1"/>
              <a:t>dr.med</a:t>
            </a:r>
            <a:r>
              <a:rPr lang="sv-SE"/>
              <a:t>., </a:t>
            </a:r>
            <a:r>
              <a:rPr lang="sv-SE" err="1"/>
              <a:t>cand.psych</a:t>
            </a:r>
            <a:r>
              <a:rPr lang="sv-SE"/>
              <a:t>. Bobby </a:t>
            </a:r>
            <a:r>
              <a:rPr lang="sv-SE" err="1"/>
              <a:t>Zachariae</a:t>
            </a:r>
            <a:r>
              <a:rPr lang="sv-SE"/>
              <a:t>, </a:t>
            </a:r>
            <a:r>
              <a:rPr lang="sv-SE" err="1"/>
              <a:t>cancer,dk</a:t>
            </a:r>
            <a:r>
              <a:rPr lang="sv-SE"/>
              <a:t>- dålig </a:t>
            </a:r>
            <a:r>
              <a:rPr lang="sv-SE" err="1"/>
              <a:t>nattesøvn</a:t>
            </a:r>
            <a:endParaRPr lang="da-DK" b="1" baseline="0"/>
          </a:p>
          <a:p>
            <a:endParaRPr lang="da-DK" b="1" baseline="0"/>
          </a:p>
          <a:p>
            <a:endParaRPr lang="da-DK" b="0"/>
          </a:p>
          <a:p>
            <a:r>
              <a:rPr lang="da-DK"/>
              <a:t>Ikke for meget motion tæt på nattesøvnen,</a:t>
            </a:r>
            <a:r>
              <a:rPr lang="da-DK" baseline="0"/>
              <a:t> det kvikker kroppen op. </a:t>
            </a:r>
            <a:r>
              <a:rPr lang="da-DK"/>
              <a:t>Frisk</a:t>
            </a:r>
            <a:r>
              <a:rPr lang="da-DK" baseline="0"/>
              <a:t> luft for man også luft for tankerne</a:t>
            </a:r>
            <a:endParaRPr lang="da-DK"/>
          </a:p>
          <a:p>
            <a:pPr eaLnBrk="1" hangingPunct="1">
              <a:lnSpc>
                <a:spcPct val="150000"/>
              </a:lnSpc>
              <a:spcBef>
                <a:spcPct val="0"/>
              </a:spcBef>
            </a:pPr>
            <a:r>
              <a:rPr lang="da-DK"/>
              <a:t>Søvndagbog måske sover jeg ikke så lidt </a:t>
            </a:r>
            <a:r>
              <a:rPr lang="da-DK" altLang="da-DK">
                <a:latin typeface="Arial" panose="020B0604020202020204" pitchFamily="34" charset="0"/>
              </a:rPr>
              <a:t>Ritualer</a:t>
            </a:r>
          </a:p>
          <a:p>
            <a:pPr eaLnBrk="1" hangingPunct="1">
              <a:lnSpc>
                <a:spcPct val="150000"/>
              </a:lnSpc>
              <a:spcBef>
                <a:spcPct val="0"/>
              </a:spcBef>
            </a:pPr>
            <a:r>
              <a:rPr lang="da-DK" altLang="da-DK">
                <a:latin typeface="Arial" panose="020B0604020202020204" pitchFamily="34" charset="0"/>
              </a:rPr>
              <a:t> Tænk igennem og noter hvad du skal gøre næste dag, vær opmærksom på at morgendagens opgaver bliver på  papiret, og ikke i hovedet.</a:t>
            </a:r>
          </a:p>
          <a:p>
            <a:pPr eaLnBrk="1" hangingPunct="1">
              <a:lnSpc>
                <a:spcPct val="150000"/>
              </a:lnSpc>
              <a:spcBef>
                <a:spcPct val="0"/>
              </a:spcBef>
              <a:buFontTx/>
              <a:buNone/>
            </a:pPr>
            <a:r>
              <a:rPr lang="da-DK" altLang="da-DK">
                <a:latin typeface="Arial" panose="020B0604020202020204" pitchFamily="34" charset="0"/>
              </a:rPr>
              <a:t>• ”Læg an til” og ”slap af ” mindst en time før søvnen</a:t>
            </a:r>
          </a:p>
          <a:p>
            <a:pPr eaLnBrk="1" hangingPunct="1">
              <a:lnSpc>
                <a:spcPct val="150000"/>
              </a:lnSpc>
              <a:spcBef>
                <a:spcPct val="0"/>
              </a:spcBef>
              <a:buFontTx/>
              <a:buNone/>
            </a:pPr>
            <a:r>
              <a:rPr lang="da-DK" altLang="da-DK">
                <a:latin typeface="Arial" panose="020B0604020202020204" pitchFamily="34" charset="0"/>
              </a:rPr>
              <a:t>• Gør ting, du oplever at slappe af eller geare ned med</a:t>
            </a:r>
          </a:p>
          <a:p>
            <a:pPr eaLnBrk="1" hangingPunct="1">
              <a:lnSpc>
                <a:spcPct val="150000"/>
              </a:lnSpc>
              <a:spcBef>
                <a:spcPct val="0"/>
              </a:spcBef>
              <a:buFontTx/>
              <a:buNone/>
            </a:pPr>
            <a:r>
              <a:rPr lang="da-DK" altLang="da-DK">
                <a:latin typeface="Arial" panose="020B0604020202020204" pitchFamily="34" charset="0"/>
              </a:rPr>
              <a:t>• Sørg for at forbinde søvnen med noget dejligt, rart og godt</a:t>
            </a:r>
            <a:endParaRPr lang="da-DK" altLang="da-DK">
              <a:solidFill>
                <a:srgbClr val="000000"/>
              </a:solidFill>
              <a:latin typeface="Arial" panose="020B0604020202020204" pitchFamily="34" charset="0"/>
            </a:endParaRPr>
          </a:p>
          <a:p>
            <a:pPr eaLnBrk="1" hangingPunct="1">
              <a:lnSpc>
                <a:spcPct val="150000"/>
              </a:lnSpc>
              <a:spcBef>
                <a:spcPct val="0"/>
              </a:spcBef>
            </a:pPr>
            <a:r>
              <a:rPr lang="da-DK" altLang="da-DK">
                <a:solidFill>
                  <a:srgbClr val="000000"/>
                </a:solidFill>
                <a:latin typeface="Arial" panose="020B0604020202020204" pitchFamily="34" charset="0"/>
              </a:rPr>
              <a:t> Lær at identificere egne negative automatiske tanker</a:t>
            </a:r>
          </a:p>
          <a:p>
            <a:pPr eaLnBrk="1" hangingPunct="1">
              <a:lnSpc>
                <a:spcPct val="150000"/>
              </a:lnSpc>
              <a:spcBef>
                <a:spcPct val="0"/>
              </a:spcBef>
            </a:pPr>
            <a:r>
              <a:rPr lang="da-DK" altLang="da-DK">
                <a:solidFill>
                  <a:srgbClr val="000000"/>
                </a:solidFill>
                <a:latin typeface="Arial" panose="020B0604020202020204" pitchFamily="34" charset="0"/>
              </a:rPr>
              <a:t> Afspænding eller åndedrætsøvelser</a:t>
            </a:r>
            <a:r>
              <a:rPr lang="da-DK" altLang="da-DK">
                <a:latin typeface="Arial" panose="020B0604020202020204" pitchFamily="34" charset="0"/>
              </a:rPr>
              <a:t> </a:t>
            </a:r>
          </a:p>
          <a:p>
            <a:endParaRPr lang="da-DK"/>
          </a:p>
        </p:txBody>
      </p:sp>
      <p:sp>
        <p:nvSpPr>
          <p:cNvPr id="4" name="Pladsholder til diasnummer 3"/>
          <p:cNvSpPr>
            <a:spLocks noGrp="1"/>
          </p:cNvSpPr>
          <p:nvPr>
            <p:ph type="sldNum" sz="quarter" idx="10"/>
          </p:nvPr>
        </p:nvSpPr>
        <p:spPr/>
        <p:txBody>
          <a:bodyPr/>
          <a:lstStyle/>
          <a:p>
            <a:fld id="{34221F88-F37E-45AB-9261-67115240811A}" type="slidenum">
              <a:rPr lang="da-DK" smtClean="0"/>
              <a:pPr/>
              <a:t>46</a:t>
            </a:fld>
            <a:endParaRPr lang="da-DK"/>
          </a:p>
        </p:txBody>
      </p:sp>
    </p:spTree>
    <p:extLst>
      <p:ext uri="{BB962C8B-B14F-4D97-AF65-F5344CB8AC3E}">
        <p14:creationId xmlns:p14="http://schemas.microsoft.com/office/powerpoint/2010/main" val="2479921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p>
          <a:p>
            <a:r>
              <a:rPr lang="da-DK" b="0"/>
              <a:t>At</a:t>
            </a:r>
            <a:r>
              <a:rPr lang="da-DK" b="0" baseline="0"/>
              <a:t> de kan se en film om træthed som senfølge og </a:t>
            </a:r>
            <a:r>
              <a:rPr lang="da-DK" b="0" baseline="0" err="1"/>
              <a:t>evt</a:t>
            </a:r>
            <a:r>
              <a:rPr lang="da-DK" b="0" baseline="0"/>
              <a:t> se den hjemme med pårørende</a:t>
            </a:r>
            <a:endParaRPr lang="da-DK" b="0"/>
          </a:p>
        </p:txBody>
      </p:sp>
      <p:sp>
        <p:nvSpPr>
          <p:cNvPr id="4" name="Pladsholder til slidenummer 3"/>
          <p:cNvSpPr>
            <a:spLocks noGrp="1"/>
          </p:cNvSpPr>
          <p:nvPr>
            <p:ph type="sldNum" sz="quarter" idx="10"/>
          </p:nvPr>
        </p:nvSpPr>
        <p:spPr/>
        <p:txBody>
          <a:bodyPr/>
          <a:lstStyle/>
          <a:p>
            <a:fld id="{2E61351F-DBB1-4664-ADA9-83BC7CB8848D}" type="slidenum">
              <a:rPr lang="da-DK" smtClean="0"/>
              <a:pPr/>
              <a:t>47</a:t>
            </a:fld>
            <a:endParaRPr lang="da-DK"/>
          </a:p>
        </p:txBody>
      </p:sp>
    </p:spTree>
    <p:extLst>
      <p:ext uri="{BB962C8B-B14F-4D97-AF65-F5344CB8AC3E}">
        <p14:creationId xmlns:p14="http://schemas.microsoft.com/office/powerpoint/2010/main" val="2680791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p>
          <a:p>
            <a:r>
              <a:rPr lang="da-DK" b="0"/>
              <a:t>At</a:t>
            </a:r>
            <a:r>
              <a:rPr lang="da-DK" b="0" baseline="0"/>
              <a:t> de kan søge hjælp flere steder</a:t>
            </a:r>
            <a:endParaRPr lang="da-DK" b="0"/>
          </a:p>
          <a:p>
            <a:endParaRPr lang="da-DK"/>
          </a:p>
          <a:p>
            <a:endParaRPr lang="da-DK"/>
          </a:p>
          <a:p>
            <a:endParaRPr lang="da-DK"/>
          </a:p>
          <a:p>
            <a:endParaRPr lang="da-DK"/>
          </a:p>
          <a:p>
            <a:r>
              <a:rPr lang="da-DK"/>
              <a:t>Er der nogen af jer der har fået hjælp et sted fra?</a:t>
            </a:r>
          </a:p>
          <a:p>
            <a:r>
              <a:rPr lang="da-DK"/>
              <a:t>https://www.cancer.dk/hjaelp-viden/raadgivning/digitale-samtalegrupper/</a:t>
            </a:r>
          </a:p>
          <a:p>
            <a:r>
              <a:rPr lang="da-DK"/>
              <a:t>https://www.cancer.dk/hjaelp-viden/hvis-du-har-kraeft/psykiske-reaktioner/angst/</a:t>
            </a:r>
          </a:p>
          <a:p>
            <a:r>
              <a:rPr lang="da-DK"/>
              <a:t>https://www.senfoelger.dk/</a:t>
            </a:r>
          </a:p>
          <a:p>
            <a:endParaRPr lang="da-DK"/>
          </a:p>
        </p:txBody>
      </p:sp>
      <p:sp>
        <p:nvSpPr>
          <p:cNvPr id="4" name="Pladsholder til slidenummer 3"/>
          <p:cNvSpPr>
            <a:spLocks noGrp="1"/>
          </p:cNvSpPr>
          <p:nvPr>
            <p:ph type="sldNum" sz="quarter" idx="10"/>
          </p:nvPr>
        </p:nvSpPr>
        <p:spPr/>
        <p:txBody>
          <a:bodyPr/>
          <a:lstStyle/>
          <a:p>
            <a:fld id="{AEF5421C-768F-4257-A877-DF2AE64F2743}" type="slidenum">
              <a:rPr lang="da-DK" smtClean="0"/>
              <a:t>48</a:t>
            </a:fld>
            <a:endParaRPr lang="da-DK"/>
          </a:p>
        </p:txBody>
      </p:sp>
    </p:spTree>
    <p:extLst>
      <p:ext uri="{BB962C8B-B14F-4D97-AF65-F5344CB8AC3E}">
        <p14:creationId xmlns:p14="http://schemas.microsoft.com/office/powerpoint/2010/main" val="2471056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a:t>FORMÅL:</a:t>
            </a:r>
          </a:p>
          <a:p>
            <a:r>
              <a:rPr lang="da-DK" b="0" i="0"/>
              <a:t>At få deltagerne til at reflektere over hvad de tager med sig fra undervisningen.</a:t>
            </a:r>
          </a:p>
          <a:p>
            <a:endParaRPr lang="da-DK" b="1" i="0"/>
          </a:p>
          <a:p>
            <a:r>
              <a:rPr lang="da-DK" b="1" i="0"/>
              <a:t>DIDAKTIK</a:t>
            </a:r>
            <a:r>
              <a:rPr lang="da-DK" i="1"/>
              <a:t> </a:t>
            </a:r>
          </a:p>
          <a:p>
            <a:endParaRPr lang="da-DK" i="1"/>
          </a:p>
          <a:p>
            <a:r>
              <a:rPr lang="da-DK" i="1"/>
              <a:t>Skriv ned hvad det vigtigste er som du tager med fra i dag. </a:t>
            </a:r>
          </a:p>
          <a:p>
            <a:r>
              <a:rPr lang="da-DK" i="0"/>
              <a:t>‘Take Home Message’ (5 min)</a:t>
            </a:r>
          </a:p>
          <a:p>
            <a:endParaRPr lang="da-DK" i="1"/>
          </a:p>
          <a:p>
            <a:r>
              <a:rPr lang="da-DK" i="1"/>
              <a:t>Afsluttende runde, få ord fra hver</a:t>
            </a:r>
            <a:r>
              <a:rPr lang="da-DK"/>
              <a:t>.</a:t>
            </a:r>
          </a:p>
          <a:p>
            <a:endParaRPr lang="da-DK"/>
          </a:p>
          <a:p>
            <a:r>
              <a:rPr lang="da-DK"/>
              <a:t>Evt. afslutte med Sindsro bønnen.</a:t>
            </a:r>
          </a:p>
          <a:p>
            <a:endParaRPr lang="da-DK"/>
          </a:p>
          <a:p>
            <a:endParaRPr lang="da-DK"/>
          </a:p>
          <a:p>
            <a:r>
              <a:rPr lang="da-DK" b="1"/>
              <a:t>VIDEN TIL SUNDHEDSPROFESSIONELLE:</a:t>
            </a:r>
          </a:p>
          <a:p>
            <a:pPr defTabSz="912935">
              <a:defRPr/>
            </a:pPr>
            <a:r>
              <a:rPr lang="da-DK" sz="1800">
                <a:solidFill>
                  <a:srgbClr val="1F497D"/>
                </a:solidFill>
                <a:latin typeface="Calibri" panose="020F0502020204030204" pitchFamily="34" charset="0"/>
                <a:ea typeface="Calibri" panose="020F0502020204030204" pitchFamily="34" charset="0"/>
              </a:rPr>
              <a:t>Varighed af kognitive gener: ”forskning i langtidsprognosen for kognitiv reduktion efter kræft og kræftbehandling er sparsom, men samlet set peger undersøgelserne på, at kognitiv reduktion kan være til stede mange år efter den afsluttende behandling, men at størstedelen tilpasser sig et ændret kognitivt niveau over tid. Der savnes fortsat viden om langtidsprognosen. </a:t>
            </a:r>
          </a:p>
          <a:p>
            <a:pPr defTabSz="912935">
              <a:defRPr/>
            </a:pPr>
            <a:r>
              <a:rPr lang="da-DK" sz="1800"/>
              <a:t>(Kilde: Liv og kræft 2020 s.94.)</a:t>
            </a:r>
          </a:p>
          <a:p>
            <a:pPr defTabSz="912935">
              <a:defRPr/>
            </a:pPr>
            <a:endParaRPr lang="da-DK" sz="1800">
              <a:latin typeface="Calibri" panose="020F0502020204030204" pitchFamily="34" charset="0"/>
              <a:ea typeface="Calibri" panose="020F0502020204030204" pitchFamily="34" charset="0"/>
            </a:endParaRPr>
          </a:p>
          <a:p>
            <a:endParaRPr lang="da-DK"/>
          </a:p>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1351F-DBB1-4664-ADA9-83BC7CB8848D}" type="slidenum">
              <a:rPr kumimoji="0" lang="da-DK" sz="1200" b="0" i="0" u="none" strike="noStrike" kern="1200" cap="none" spc="0" normalizeH="0" baseline="0" noProof="0" smtClean="0">
                <a:ln>
                  <a:noFill/>
                </a:ln>
                <a:solidFill>
                  <a:srgbClr val="164B4F"/>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a-DK" sz="1200" b="0" i="0" u="none" strike="noStrike" kern="1200" cap="none" spc="0" normalizeH="0" baseline="0" noProof="0">
              <a:ln>
                <a:noFill/>
              </a:ln>
              <a:solidFill>
                <a:srgbClr val="164B4F"/>
              </a:solidFill>
              <a:effectLst/>
              <a:uLnTx/>
              <a:uFillTx/>
              <a:latin typeface="Euphemia"/>
              <a:ea typeface="+mn-ea"/>
              <a:cs typeface="+mn-cs"/>
            </a:endParaRPr>
          </a:p>
        </p:txBody>
      </p:sp>
    </p:spTree>
    <p:extLst>
      <p:ext uri="{BB962C8B-B14F-4D97-AF65-F5344CB8AC3E}">
        <p14:creationId xmlns:p14="http://schemas.microsoft.com/office/powerpoint/2010/main" val="1368923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Vigtigt hold tiden, gerne slut lidt før, det bevarer energien høj</a:t>
            </a:r>
            <a:r>
              <a:rPr lang="da-DK" dirty="0">
                <a:sym typeface="Wingdings" panose="05000000000000000000" pitchFamily="2" charset="2"/>
              </a:rPr>
              <a:t></a:t>
            </a:r>
            <a:endParaRPr lang="da-DK" dirty="0"/>
          </a:p>
        </p:txBody>
      </p:sp>
      <p:sp>
        <p:nvSpPr>
          <p:cNvPr id="4" name="Pladsholder til slidenummer 3"/>
          <p:cNvSpPr>
            <a:spLocks noGrp="1"/>
          </p:cNvSpPr>
          <p:nvPr>
            <p:ph type="sldNum" sz="quarter" idx="10"/>
          </p:nvPr>
        </p:nvSpPr>
        <p:spPr/>
        <p:txBody>
          <a:bodyPr/>
          <a:lstStyle/>
          <a:p>
            <a:fld id="{AEF5421C-768F-4257-A877-DF2AE64F2743}" type="slidenum">
              <a:rPr lang="da-DK" smtClean="0"/>
              <a:t>50</a:t>
            </a:fld>
            <a:endParaRPr lang="da-DK"/>
          </a:p>
        </p:txBody>
      </p:sp>
    </p:spTree>
    <p:extLst>
      <p:ext uri="{BB962C8B-B14F-4D97-AF65-F5344CB8AC3E}">
        <p14:creationId xmlns:p14="http://schemas.microsoft.com/office/powerpoint/2010/main" val="240494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a:p>
            <a:r>
              <a:rPr lang="da-DK" b="1"/>
              <a:t>Formål:</a:t>
            </a:r>
          </a:p>
          <a:p>
            <a:r>
              <a:rPr lang="da-DK"/>
              <a:t>Det er en overgang for mange at gå</a:t>
            </a:r>
            <a:r>
              <a:rPr lang="da-DK" baseline="0"/>
              <a:t> fra behandlingsforløb til kontrolforløb</a:t>
            </a:r>
          </a:p>
          <a:p>
            <a:r>
              <a:rPr lang="da-DK" baseline="0"/>
              <a:t>Hvis ovenstående symptomer bliver for meget skal man søge hjælp, også hvis man har svært ved at fokusere på andet end sygdom</a:t>
            </a:r>
          </a:p>
          <a:p>
            <a:endParaRPr lang="da-DK" baseline="0"/>
          </a:p>
          <a:p>
            <a:r>
              <a:rPr lang="da-DK" b="1" baseline="0"/>
              <a:t>Baggrundsviden</a:t>
            </a:r>
          </a:p>
          <a:p>
            <a:r>
              <a:rPr lang="da-DK" baseline="0"/>
              <a:t>Kilde: observationer og udtalelser fra patienter </a:t>
            </a:r>
          </a:p>
          <a:p>
            <a:r>
              <a:rPr lang="da-DK"/>
              <a:t>fra at være i behandlingsforløb til kontrolforløb</a:t>
            </a:r>
          </a:p>
          <a:p>
            <a:r>
              <a:rPr lang="da-DK"/>
              <a:t>Dels kan det give en følelse</a:t>
            </a:r>
            <a:r>
              <a:rPr lang="da-DK" baseline="0"/>
              <a:t> af tab af kontrol, hvem holder nu øje med om jeg er sygdomsfri og hvad er det lige jeg skal mærke efter.</a:t>
            </a:r>
          </a:p>
          <a:p>
            <a:r>
              <a:rPr lang="da-DK" baseline="0"/>
              <a:t>Det er også der </a:t>
            </a:r>
            <a:r>
              <a:rPr lang="da-DK" baseline="0" err="1"/>
              <a:t>der</a:t>
            </a:r>
            <a:r>
              <a:rPr lang="da-DK" baseline="0"/>
              <a:t> kan være en form for ensomhed , for nu er jeg ikke i behandling jeg betragtes ikke som syg . Hvem er jeg så</a:t>
            </a:r>
          </a:p>
        </p:txBody>
      </p:sp>
      <p:sp>
        <p:nvSpPr>
          <p:cNvPr id="4" name="Pladsholder til slidenummer 3"/>
          <p:cNvSpPr>
            <a:spLocks noGrp="1"/>
          </p:cNvSpPr>
          <p:nvPr>
            <p:ph type="sldNum" sz="quarter" idx="10"/>
          </p:nvPr>
        </p:nvSpPr>
        <p:spPr/>
        <p:txBody>
          <a:bodyPr/>
          <a:lstStyle/>
          <a:p>
            <a:fld id="{AEF5421C-768F-4257-A877-DF2AE64F2743}" type="slidenum">
              <a:rPr lang="da-DK" smtClean="0"/>
              <a:t>10</a:t>
            </a:fld>
            <a:endParaRPr lang="da-DK"/>
          </a:p>
        </p:txBody>
      </p:sp>
    </p:spTree>
    <p:extLst>
      <p:ext uri="{BB962C8B-B14F-4D97-AF65-F5344CB8AC3E}">
        <p14:creationId xmlns:p14="http://schemas.microsoft.com/office/powerpoint/2010/main" val="417223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p>
          <a:p>
            <a:r>
              <a:rPr lang="da-DK" b="0"/>
              <a:t>At deltager lære at det er helt forståeligt at have frygt for tilbagefald,</a:t>
            </a:r>
            <a:r>
              <a:rPr lang="da-DK" b="0" baseline="0"/>
              <a:t> hvad er </a:t>
            </a:r>
            <a:r>
              <a:rPr lang="da-DK" b="0" baseline="0" err="1"/>
              <a:t>symptomer</a:t>
            </a:r>
            <a:r>
              <a:rPr lang="da-DK" b="0" err="1"/>
              <a:t>men</a:t>
            </a:r>
            <a:r>
              <a:rPr lang="da-DK" b="0"/>
              <a:t> at det kan blive så overvældende at det fylder det hele og at man der kan få hjælp</a:t>
            </a:r>
          </a:p>
          <a:p>
            <a:r>
              <a:rPr lang="da-DK" b="1"/>
              <a:t>Baggrundsviden:</a:t>
            </a:r>
          </a:p>
          <a:p>
            <a:r>
              <a:rPr lang="da-DK"/>
              <a:t>Kilde</a:t>
            </a:r>
            <a:r>
              <a:rPr lang="da-DK" baseline="0"/>
              <a:t> kap 8 Livet efter kræft Bobby </a:t>
            </a:r>
            <a:r>
              <a:rPr lang="da-DK" baseline="0" err="1"/>
              <a:t>Zachariae</a:t>
            </a:r>
            <a:r>
              <a:rPr lang="da-DK" baseline="0"/>
              <a:t>, Mimi </a:t>
            </a:r>
            <a:r>
              <a:rPr lang="da-DK" baseline="0" err="1"/>
              <a:t>Yung</a:t>
            </a:r>
            <a:r>
              <a:rPr lang="da-DK" baseline="0"/>
              <a:t> Mehlsen</a:t>
            </a:r>
          </a:p>
          <a:p>
            <a:r>
              <a:rPr lang="da-DK" i="1" baseline="0"/>
              <a:t>Hvordan kommer frygten til udtryk hos dig? </a:t>
            </a:r>
            <a:r>
              <a:rPr lang="da-DK" baseline="0"/>
              <a:t>Spørg enten gruppen, eller sæt jer sammen to og to. </a:t>
            </a:r>
          </a:p>
          <a:p>
            <a:endParaRPr lang="da-DK" baseline="0"/>
          </a:p>
          <a:p>
            <a:r>
              <a:rPr lang="da-DK" baseline="0"/>
              <a:t>Kilde Johanne Lyhne</a:t>
            </a:r>
            <a:endParaRPr lang="da-DK"/>
          </a:p>
        </p:txBody>
      </p:sp>
      <p:sp>
        <p:nvSpPr>
          <p:cNvPr id="4" name="Pladsholder til slidenummer 3"/>
          <p:cNvSpPr>
            <a:spLocks noGrp="1"/>
          </p:cNvSpPr>
          <p:nvPr>
            <p:ph type="sldNum" sz="quarter" idx="10"/>
          </p:nvPr>
        </p:nvSpPr>
        <p:spPr/>
        <p:txBody>
          <a:bodyPr/>
          <a:lstStyle/>
          <a:p>
            <a:fld id="{AEF5421C-768F-4257-A877-DF2AE64F2743}" type="slidenum">
              <a:rPr lang="da-DK" smtClean="0"/>
              <a:t>11</a:t>
            </a:fld>
            <a:endParaRPr lang="da-DK"/>
          </a:p>
        </p:txBody>
      </p:sp>
    </p:spTree>
    <p:extLst>
      <p:ext uri="{BB962C8B-B14F-4D97-AF65-F5344CB8AC3E}">
        <p14:creationId xmlns:p14="http://schemas.microsoft.com/office/powerpoint/2010/main" val="392439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p>
          <a:p>
            <a:r>
              <a:rPr lang="da-DK" b="0"/>
              <a:t>At</a:t>
            </a:r>
            <a:r>
              <a:rPr lang="da-DK" b="0" baseline="0"/>
              <a:t> de får sat ord på 2 og 2 hvordan de oplever det at have frygt</a:t>
            </a:r>
            <a:endParaRPr lang="da-DK" b="0"/>
          </a:p>
          <a:p>
            <a:endParaRPr lang="da-DK" b="1"/>
          </a:p>
          <a:p>
            <a:r>
              <a:rPr lang="da-DK" b="1"/>
              <a:t>Baggrundsviden</a:t>
            </a:r>
          </a:p>
          <a:p>
            <a:endParaRPr lang="da-DK"/>
          </a:p>
          <a:p>
            <a:r>
              <a:rPr lang="da-DK"/>
              <a:t>Man kan med</a:t>
            </a:r>
            <a:r>
              <a:rPr lang="da-DK" baseline="0"/>
              <a:t> fordel vise den kognitive diamant </a:t>
            </a:r>
            <a:endParaRPr lang="da-DK"/>
          </a:p>
          <a:p>
            <a:r>
              <a:rPr lang="da-DK"/>
              <a:t>Her kan deltager</a:t>
            </a:r>
            <a:r>
              <a:rPr lang="da-DK" baseline="0"/>
              <a:t> drøfte det i plenum eller 2 og 2</a:t>
            </a:r>
          </a:p>
          <a:p>
            <a:endParaRPr lang="da-DK" baseline="0"/>
          </a:p>
          <a:p>
            <a:endParaRPr lang="da-DK" baseline="0"/>
          </a:p>
          <a:p>
            <a:endParaRPr lang="da-DK"/>
          </a:p>
        </p:txBody>
      </p:sp>
      <p:sp>
        <p:nvSpPr>
          <p:cNvPr id="4" name="Pladsholder til slidenummer 3"/>
          <p:cNvSpPr>
            <a:spLocks noGrp="1"/>
          </p:cNvSpPr>
          <p:nvPr>
            <p:ph type="sldNum" sz="quarter" idx="10"/>
          </p:nvPr>
        </p:nvSpPr>
        <p:spPr/>
        <p:txBody>
          <a:bodyPr/>
          <a:lstStyle/>
          <a:p>
            <a:fld id="{AEF5421C-768F-4257-A877-DF2AE64F2743}" type="slidenum">
              <a:rPr lang="da-DK" smtClean="0"/>
              <a:t>12</a:t>
            </a:fld>
            <a:endParaRPr lang="da-DK"/>
          </a:p>
        </p:txBody>
      </p:sp>
    </p:spTree>
    <p:extLst>
      <p:ext uri="{BB962C8B-B14F-4D97-AF65-F5344CB8AC3E}">
        <p14:creationId xmlns:p14="http://schemas.microsoft.com/office/powerpoint/2010/main" val="257423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hlinkClick r:id="rId3"/>
            </a:endParaRPr>
          </a:p>
          <a:p>
            <a:r>
              <a:rPr lang="da-DK" b="1">
                <a:solidFill>
                  <a:schemeClr val="tx1"/>
                </a:solidFill>
                <a:hlinkClick r:id="rId3"/>
              </a:rPr>
              <a:t>Baggrundsviden</a:t>
            </a:r>
          </a:p>
          <a:p>
            <a:r>
              <a:rPr lang="da-DK">
                <a:solidFill>
                  <a:schemeClr val="tx1"/>
                </a:solidFill>
                <a:hlinkClick r:id="rId3"/>
              </a:rPr>
              <a:t>https://www.cancer.dk/hjaelp-viden/hvis-du-har-kraeft/psykiske-reaktioner/angst</a:t>
            </a:r>
            <a:endParaRPr lang="da-DK">
              <a:solidFill>
                <a:schemeClr val="tx1"/>
              </a:solidFill>
            </a:endParaRPr>
          </a:p>
          <a:p>
            <a:endParaRPr lang="da-DK">
              <a:solidFill>
                <a:schemeClr val="tx1"/>
              </a:solidFill>
            </a:endParaRPr>
          </a:p>
          <a:p>
            <a:endParaRPr lang="da-DK">
              <a:solidFill>
                <a:schemeClr val="tx1"/>
              </a:solidFill>
            </a:endParaRPr>
          </a:p>
          <a:p>
            <a:r>
              <a:rPr lang="da-DK" i="1">
                <a:solidFill>
                  <a:schemeClr val="tx1"/>
                </a:solidFill>
              </a:rPr>
              <a:t>Hvilke tanker sætter videoen i gang hos dig?</a:t>
            </a:r>
          </a:p>
          <a:p>
            <a:r>
              <a:rPr lang="da-DK" err="1">
                <a:solidFill>
                  <a:schemeClr val="tx1"/>
                </a:solidFill>
              </a:rPr>
              <a:t>Evt</a:t>
            </a:r>
            <a:r>
              <a:rPr lang="da-DK">
                <a:solidFill>
                  <a:schemeClr val="tx1"/>
                </a:solidFill>
              </a:rPr>
              <a:t> print denne artikel ud og udlever:</a:t>
            </a:r>
            <a:r>
              <a:rPr lang="da-DK" baseline="0">
                <a:solidFill>
                  <a:schemeClr val="tx1"/>
                </a:solidFill>
              </a:rPr>
              <a:t> https://www.cancer.dk/hjaelp-viden/hvis-du-har-kraeft/psykiske-reaktioner/angst/</a:t>
            </a:r>
          </a:p>
          <a:p>
            <a:r>
              <a:rPr lang="da-DK"/>
              <a:t>Her øver vi os i at afklare personlige værdier og at sætte konkrete mål. Vi skifter fokus fra frygten for tilbagefald til noget andet</a:t>
            </a:r>
            <a:endParaRPr lang="da-DK" baseline="0">
              <a:solidFill>
                <a:schemeClr val="tx1"/>
              </a:solidFill>
            </a:endParaRPr>
          </a:p>
          <a:p>
            <a:endParaRPr lang="da-DK"/>
          </a:p>
        </p:txBody>
      </p:sp>
      <p:sp>
        <p:nvSpPr>
          <p:cNvPr id="4" name="Pladsholder til slidenummer 3"/>
          <p:cNvSpPr>
            <a:spLocks noGrp="1"/>
          </p:cNvSpPr>
          <p:nvPr>
            <p:ph type="sldNum" sz="quarter" idx="10"/>
          </p:nvPr>
        </p:nvSpPr>
        <p:spPr/>
        <p:txBody>
          <a:bodyPr/>
          <a:lstStyle/>
          <a:p>
            <a:fld id="{AEF5421C-768F-4257-A877-DF2AE64F2743}" type="slidenum">
              <a:rPr lang="da-DK" smtClean="0"/>
              <a:t>13</a:t>
            </a:fld>
            <a:endParaRPr lang="da-DK"/>
          </a:p>
        </p:txBody>
      </p:sp>
    </p:spTree>
    <p:extLst>
      <p:ext uri="{BB962C8B-B14F-4D97-AF65-F5344CB8AC3E}">
        <p14:creationId xmlns:p14="http://schemas.microsoft.com/office/powerpoint/2010/main" val="146921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a:t>
            </a:r>
          </a:p>
          <a:p>
            <a:r>
              <a:rPr lang="da-DK"/>
              <a:t>At de finder ud af hvordan</a:t>
            </a:r>
            <a:r>
              <a:rPr lang="da-DK" baseline="0"/>
              <a:t> de kan få hjælp og hvad de selv kan gøre ( </a:t>
            </a:r>
            <a:r>
              <a:rPr lang="da-DK" baseline="0" err="1"/>
              <a:t>self</a:t>
            </a:r>
            <a:r>
              <a:rPr lang="da-DK" baseline="0"/>
              <a:t> </a:t>
            </a:r>
            <a:r>
              <a:rPr lang="da-DK" baseline="0" err="1"/>
              <a:t>managenment</a:t>
            </a:r>
            <a:r>
              <a:rPr lang="da-DK" baseline="0"/>
              <a:t>)</a:t>
            </a:r>
            <a:endParaRPr lang="da-DK"/>
          </a:p>
          <a:p>
            <a:endParaRPr lang="da-DK" b="1"/>
          </a:p>
          <a:p>
            <a:endParaRPr lang="da-DK" b="1"/>
          </a:p>
          <a:p>
            <a:r>
              <a:rPr lang="da-DK" b="1"/>
              <a:t>Baggrundsviden:</a:t>
            </a:r>
          </a:p>
          <a:p>
            <a:r>
              <a:rPr lang="da-DK">
                <a:hlinkClick r:id="rId3"/>
              </a:rPr>
              <a:t>Psykologisk intervention (</a:t>
            </a:r>
            <a:r>
              <a:rPr lang="da-DK" err="1">
                <a:hlinkClick r:id="rId3"/>
              </a:rPr>
              <a:t>ConquerFear</a:t>
            </a:r>
            <a:r>
              <a:rPr lang="da-DK">
                <a:hlinkClick r:id="rId3"/>
              </a:rPr>
              <a:t>) til behandling af frygt for tilbagefald af kræft: </a:t>
            </a:r>
            <a:r>
              <a:rPr lang="da-DK" err="1">
                <a:hlinkClick r:id="rId3"/>
              </a:rPr>
              <a:t>mediatorer</a:t>
            </a:r>
            <a:r>
              <a:rPr lang="da-DK">
                <a:hlinkClick r:id="rId3"/>
              </a:rPr>
              <a:t> og </a:t>
            </a:r>
            <a:r>
              <a:rPr lang="da-DK" err="1">
                <a:hlinkClick r:id="rId3"/>
              </a:rPr>
              <a:t>moderatorer</a:t>
            </a:r>
            <a:r>
              <a:rPr lang="da-DK">
                <a:hlinkClick r:id="rId3"/>
              </a:rPr>
              <a:t> af behandlingseffektivitet - </a:t>
            </a:r>
            <a:r>
              <a:rPr lang="da-DK" err="1">
                <a:hlinkClick r:id="rId3"/>
              </a:rPr>
              <a:t>PubMed</a:t>
            </a:r>
            <a:r>
              <a:rPr lang="da-DK">
                <a:hlinkClick r:id="rId3"/>
              </a:rPr>
              <a:t> (nih.gov)</a:t>
            </a:r>
            <a:endParaRPr lang="da-DK"/>
          </a:p>
          <a:p>
            <a:r>
              <a:rPr lang="da-DK">
                <a:hlinkClick r:id="rId4"/>
              </a:rPr>
              <a:t>Kræftoverlevere får hjælp til at håndtere frygt for tilbagefald | Knæk Cancer</a:t>
            </a:r>
            <a:endParaRPr lang="da-DK"/>
          </a:p>
          <a:p>
            <a:endParaRPr lang="da-DK"/>
          </a:p>
          <a:p>
            <a:r>
              <a:rPr lang="da-DK"/>
              <a:t>Grader af frygt for tilbagefald: Kilde Johanne Lyhne :</a:t>
            </a:r>
            <a:r>
              <a:rPr lang="da-DK" err="1"/>
              <a:t>https</a:t>
            </a:r>
            <a:r>
              <a:rPr lang="da-DK"/>
              <a:t>://www.rehpa.dk/nyheder/frygt-for-tilbagefald-af-kraeft/#/</a:t>
            </a:r>
          </a:p>
          <a:p>
            <a:r>
              <a:rPr lang="da-DK" b="1">
                <a:latin typeface="Verdana" panose="020B0604030504040204" pitchFamily="34" charset="0"/>
                <a:ea typeface="Verdana" panose="020B0604030504040204" pitchFamily="34" charset="0"/>
              </a:rPr>
              <a:t>Let:</a:t>
            </a:r>
          </a:p>
          <a:p>
            <a:r>
              <a:rPr lang="da-DK" altLang="da-DK">
                <a:latin typeface="Verdana" panose="020B0604030504040204" pitchFamily="34" charset="0"/>
                <a:ea typeface="Verdana" panose="020B0604030504040204" pitchFamily="34" charset="0"/>
                <a:cs typeface="Times New Roman" panose="02020603050405020304" pitchFamily="18" charset="0"/>
              </a:rPr>
              <a:t>Tankerne opstår oftest grundet indre (eksempelvis smerter eller ubehag) eller ydre </a:t>
            </a:r>
            <a:r>
              <a:rPr lang="da-DK" altLang="da-DK" err="1">
                <a:latin typeface="Verdana" panose="020B0604030504040204" pitchFamily="34" charset="0"/>
                <a:ea typeface="Verdana" panose="020B0604030504040204" pitchFamily="34" charset="0"/>
                <a:cs typeface="Times New Roman" panose="02020603050405020304" pitchFamily="18" charset="0"/>
              </a:rPr>
              <a:t>triggere</a:t>
            </a:r>
            <a:r>
              <a:rPr lang="da-DK" altLang="da-DK">
                <a:latin typeface="Verdana" panose="020B0604030504040204" pitchFamily="34" charset="0"/>
                <a:ea typeface="Verdana" panose="020B0604030504040204" pitchFamily="34" charset="0"/>
                <a:cs typeface="Times New Roman" panose="02020603050405020304" pitchFamily="18" charset="0"/>
              </a:rPr>
              <a:t>. Det kan fx være op til en scanning, hvor tankerne kan få angstniveauet til at stige (benævnt </a:t>
            </a:r>
            <a:r>
              <a:rPr lang="da-DK" altLang="da-DK" err="1">
                <a:latin typeface="Verdana" panose="020B0604030504040204" pitchFamily="34" charset="0"/>
                <a:ea typeface="Verdana" panose="020B0604030504040204" pitchFamily="34" charset="0"/>
                <a:cs typeface="Times New Roman" panose="02020603050405020304" pitchFamily="18" charset="0"/>
              </a:rPr>
              <a:t>scanxiety</a:t>
            </a:r>
            <a:r>
              <a:rPr lang="da-DK" altLang="da-DK">
                <a:latin typeface="Verdana" panose="020B0604030504040204" pitchFamily="34" charset="0"/>
                <a:ea typeface="Verdana" panose="020B0604030504040204" pitchFamily="34" charset="0"/>
                <a:cs typeface="Times New Roman" panose="02020603050405020304" pitchFamily="18" charset="0"/>
              </a:rPr>
              <a:t> ) Det kan vare ved nogle dage for herefter langsomt at normalisere sig igen. </a:t>
            </a:r>
            <a:endParaRPr lang="da-DK" altLang="da-DK">
              <a:latin typeface="Verdana" panose="020B0604030504040204" pitchFamily="34" charset="0"/>
              <a:ea typeface="Verdana" panose="020B0604030504040204" pitchFamily="34" charset="0"/>
            </a:endParaRPr>
          </a:p>
          <a:p>
            <a:endParaRPr lang="da-DK" b="1">
              <a:latin typeface="Verdana" panose="020B0604030504040204" pitchFamily="34" charset="0"/>
              <a:ea typeface="Verdana" panose="020B0604030504040204" pitchFamily="34" charset="0"/>
            </a:endParaRPr>
          </a:p>
          <a:p>
            <a:r>
              <a:rPr lang="da-DK" b="1">
                <a:latin typeface="Verdana" panose="020B0604030504040204" pitchFamily="34" charset="0"/>
                <a:ea typeface="Verdana" panose="020B0604030504040204" pitchFamily="34" charset="0"/>
              </a:rPr>
              <a:t>Moderart:</a:t>
            </a:r>
          </a:p>
          <a:p>
            <a:r>
              <a:rPr lang="da-DK">
                <a:latin typeface="Verdana" panose="020B0604030504040204" pitchFamily="34" charset="0"/>
                <a:ea typeface="Verdana" panose="020B0604030504040204" pitchFamily="34" charset="0"/>
              </a:rPr>
              <a:t>Tanker omkring tilbagefald opleves oftere og af en mere intens grad. Det ledsages samtidig ofte af en oplevelse af mangel på kontrol over disse tanker og kan medføre stort ubehag </a:t>
            </a:r>
          </a:p>
          <a:p>
            <a:endParaRPr lang="da-DK">
              <a:latin typeface="Verdana" panose="020B0604030504040204" pitchFamily="34" charset="0"/>
              <a:ea typeface="Verdana" panose="020B0604030504040204" pitchFamily="34" charset="0"/>
            </a:endParaRPr>
          </a:p>
          <a:p>
            <a:r>
              <a:rPr lang="da-DK" b="1">
                <a:latin typeface="Verdana" panose="020B0604030504040204" pitchFamily="34" charset="0"/>
                <a:ea typeface="Verdana" panose="020B0604030504040204" pitchFamily="34" charset="0"/>
              </a:rPr>
              <a:t>Svær: </a:t>
            </a:r>
          </a:p>
          <a:p>
            <a:r>
              <a:rPr lang="da-DK">
                <a:latin typeface="Verdana" panose="020B0604030504040204" pitchFamily="34" charset="0"/>
                <a:ea typeface="Verdana" panose="020B0604030504040204" pitchFamily="34" charset="0"/>
              </a:rPr>
              <a:t>Tankemylder, der centrerer sig om tilbagefald, uhensigtsmæssige </a:t>
            </a:r>
            <a:r>
              <a:rPr lang="da-DK" err="1">
                <a:latin typeface="Verdana" panose="020B0604030504040204" pitchFamily="34" charset="0"/>
                <a:ea typeface="Verdana" panose="020B0604030504040204" pitchFamily="34" charset="0"/>
              </a:rPr>
              <a:t>mestringsstrategier</a:t>
            </a:r>
            <a:r>
              <a:rPr lang="da-DK">
                <a:latin typeface="Verdana" panose="020B0604030504040204" pitchFamily="34" charset="0"/>
                <a:ea typeface="Verdana" panose="020B0604030504040204" pitchFamily="34" charset="0"/>
              </a:rPr>
              <a:t> øget tjekkeadfærd, tendens til vedvarende bekymringer eller undgåelsesadfærd i forhold til ting, der minder om kræftsygdommen. Overdrevent behov for kontakt til sundhedspersoner eller undgåelse af screeninger og kontroller </a:t>
            </a:r>
          </a:p>
          <a:p>
            <a:r>
              <a:rPr lang="da-DK">
                <a:latin typeface="Verdana" panose="020B0604030504040204" pitchFamily="34" charset="0"/>
                <a:ea typeface="Verdana" panose="020B0604030504040204" pitchFamily="34" charset="0"/>
              </a:rPr>
              <a:t>Svært ved at passe sit arbejde eller klare de samme ting i hjemmet, som man gjorde før. Tankerne kredser sig om kræft</a:t>
            </a:r>
          </a:p>
          <a:p>
            <a:r>
              <a:rPr lang="da-DK">
                <a:latin typeface="Verdana" panose="020B0604030504040204" pitchFamily="34" charset="0"/>
                <a:ea typeface="Verdana" panose="020B0604030504040204" pitchFamily="34" charset="0"/>
              </a:rPr>
              <a:t>Fysisk og psykisk ubehag, en følelse af at være i alarmberedskab eller have uro i kroppen</a:t>
            </a:r>
          </a:p>
          <a:p>
            <a:r>
              <a:rPr lang="da-DK">
                <a:latin typeface="Verdana" panose="020B0604030504040204" pitchFamily="34" charset="0"/>
                <a:ea typeface="Verdana" panose="020B0604030504040204" pitchFamily="34" charset="0"/>
              </a:rPr>
              <a:t>Begrænset evne til at lægge planer for fremtid, lever lidt i intervaller mellem kontroller. Ikke turde bestille rejsen til næste sommerferie, fordi man er bange for, det ikke bliver en realitet. </a:t>
            </a:r>
          </a:p>
          <a:p>
            <a:endParaRPr lang="da-DK"/>
          </a:p>
          <a:p>
            <a:endParaRPr lang="da-DK"/>
          </a:p>
          <a:p>
            <a:r>
              <a:rPr lang="da-DK"/>
              <a:t>Ønsker man terapi</a:t>
            </a:r>
            <a:r>
              <a:rPr lang="da-DK" baseline="0"/>
              <a:t> har metakognitiv terapi vist sig af være hjælpsomt</a:t>
            </a:r>
            <a:endParaRPr lang="da-DK"/>
          </a:p>
          <a:p>
            <a:endParaRPr lang="da-DK"/>
          </a:p>
          <a:p>
            <a:r>
              <a:rPr lang="da-DK"/>
              <a:t>At</a:t>
            </a:r>
            <a:r>
              <a:rPr lang="da-DK" baseline="0"/>
              <a:t> finde mening og retning i livet : Mange kommer efter et sygdomsforløb til at kigge på hvad er det for et job jeg har er det meningsfuldt, hvilke relationer har jeg i mit liv, hvad kan gøre mig glad. Hvordan holder jeg fast på den jeg er og det jeg mærker.</a:t>
            </a:r>
          </a:p>
          <a:p>
            <a:r>
              <a:rPr lang="da-DK" baseline="0"/>
              <a:t>De kan opleve at de bliver bedre til at sige nej og mærke efter egne behov fremfor at opfylde andre, i hensigt af hvad man burde, skulle . Vi kalder det burde , skulle tyranni når vi lader normen og kulturen bestemme for hvad der er rigtigt og forkert og når vi sammenligner os selv med andre</a:t>
            </a:r>
          </a:p>
          <a:p>
            <a:r>
              <a:rPr lang="da-DK" baseline="0"/>
              <a:t>Det kan også være gavnligt at kigge på teorien omkring ACT hvor man taler om borgers ønsker for livet, værdier , hvad er styrende for dem. Også en opmærksomhed på deres ressourcer på hvilke områder lykkes de</a:t>
            </a:r>
          </a:p>
          <a:p>
            <a:r>
              <a:rPr lang="da-DK" baseline="0"/>
              <a:t>Man kan fysisk flytte sig fra frygt tanker og spørge sig selv er det tanker der gavner mig</a:t>
            </a:r>
          </a:p>
          <a:p>
            <a:r>
              <a:rPr lang="da-DK" baseline="0"/>
              <a:t>Er det tanker jeg får svar på eller er det vilkår</a:t>
            </a:r>
          </a:p>
          <a:p>
            <a:r>
              <a:rPr lang="da-DK" baseline="0"/>
              <a:t>Mange oplever de bliver stærkere af at lave noget fysisk </a:t>
            </a:r>
          </a:p>
          <a:p>
            <a:r>
              <a:rPr lang="da-DK" baseline="0"/>
              <a:t>Henviser til Pia Callesen </a:t>
            </a:r>
            <a:r>
              <a:rPr lang="da-DK" baseline="0" err="1"/>
              <a:t>meta</a:t>
            </a:r>
            <a:r>
              <a:rPr lang="da-DK" baseline="0"/>
              <a:t> kognitiv terapi ( afgrænser 1 time hver dag , hvor man bekymre sig og tillader sig at være i </a:t>
            </a:r>
            <a:r>
              <a:rPr lang="da-DK" baseline="0">
                <a:solidFill>
                  <a:srgbClr val="FF0000"/>
                </a:solidFill>
              </a:rPr>
              <a:t>frygten) </a:t>
            </a:r>
            <a:r>
              <a:rPr lang="da-DK" baseline="0">
                <a:solidFill>
                  <a:srgbClr val="C00000"/>
                </a:solidFill>
              </a:rPr>
              <a:t>husk kilder !!!</a:t>
            </a:r>
          </a:p>
          <a:p>
            <a:pPr defTabSz="913028">
              <a:defRPr/>
            </a:pPr>
            <a:r>
              <a:rPr lang="da-DK"/>
              <a:t>Ved hjælp fra psykolog er det Metakognitiv terapi eller ACT ( </a:t>
            </a:r>
            <a:r>
              <a:rPr lang="da-DK" err="1"/>
              <a:t>Acceptance</a:t>
            </a:r>
            <a:r>
              <a:rPr lang="da-DK"/>
              <a:t> and </a:t>
            </a:r>
            <a:r>
              <a:rPr lang="da-DK" err="1"/>
              <a:t>commitment</a:t>
            </a:r>
            <a:r>
              <a:rPr lang="da-DK"/>
              <a:t> </a:t>
            </a:r>
            <a:r>
              <a:rPr lang="da-DK" err="1"/>
              <a:t>therapy</a:t>
            </a:r>
            <a:r>
              <a:rPr lang="da-DK"/>
              <a:t>) eller </a:t>
            </a:r>
            <a:r>
              <a:rPr lang="da-DK" err="1"/>
              <a:t>mindfulness</a:t>
            </a:r>
            <a:r>
              <a:rPr lang="da-DK"/>
              <a:t> baseret kognitiv terapi</a:t>
            </a:r>
          </a:p>
          <a:p>
            <a:endParaRPr lang="da-DK">
              <a:solidFill>
                <a:srgbClr val="333333"/>
              </a:solidFill>
              <a:latin typeface="Arial" panose="020B0604020202020204" pitchFamily="34" charset="0"/>
            </a:endParaRPr>
          </a:p>
          <a:p>
            <a:endParaRPr lang="da-DK" sz="1000">
              <a:solidFill>
                <a:srgbClr val="333333"/>
              </a:solidFill>
              <a:latin typeface="Arial" panose="020B0604020202020204" pitchFamily="34" charset="0"/>
            </a:endParaRPr>
          </a:p>
          <a:p>
            <a:r>
              <a:rPr lang="da-DK" sz="1000" err="1">
                <a:solidFill>
                  <a:srgbClr val="333333"/>
                </a:solidFill>
                <a:latin typeface="Arial" panose="020B0604020202020204" pitchFamily="34" charset="0"/>
              </a:rPr>
              <a:t>Kilde:https</a:t>
            </a:r>
            <a:r>
              <a:rPr lang="da-DK" sz="1000">
                <a:solidFill>
                  <a:srgbClr val="333333"/>
                </a:solidFill>
                <a:latin typeface="Arial" panose="020B0604020202020204" pitchFamily="34" charset="0"/>
              </a:rPr>
              <a:t>://www.cancer.dk/nyheder/kraeftoverlevere-faar-hjaelp-til-at-haandtere-frygt-for-tilbagefald/</a:t>
            </a:r>
          </a:p>
          <a:p>
            <a:endParaRPr lang="da-DK" sz="1000">
              <a:solidFill>
                <a:srgbClr val="333333"/>
              </a:solidFill>
              <a:latin typeface="Arial" panose="020B0604020202020204" pitchFamily="34" charset="0"/>
            </a:endParaRPr>
          </a:p>
          <a:p>
            <a:r>
              <a:rPr lang="da-DK" sz="1000">
                <a:solidFill>
                  <a:srgbClr val="333333"/>
                </a:solidFill>
                <a:latin typeface="Arial" panose="020B0604020202020204" pitchFamily="34" charset="0"/>
              </a:rPr>
              <a:t>ACT:  Der vil man hjælpe patienten med at leve det det liv der er i overensstemmelse med de værdier man har. Antagelse af ja livet gør ondt en gang i mellem men det gør mere ondt hvis ikke man gør de handlinger der er værdifulde for en. Ved at formulere værdier kan  patienten skabe mening i at handle i overensstemmelse med hvad der er vigtigt</a:t>
            </a:r>
          </a:p>
          <a:p>
            <a:endParaRPr lang="da-DK" baseline="0">
              <a:solidFill>
                <a:srgbClr val="C00000"/>
              </a:solidFill>
            </a:endParaRPr>
          </a:p>
          <a:p>
            <a:endParaRPr lang="da-DK" baseline="0">
              <a:solidFill>
                <a:srgbClr val="C00000"/>
              </a:solidFill>
            </a:endParaRPr>
          </a:p>
        </p:txBody>
      </p:sp>
      <p:sp>
        <p:nvSpPr>
          <p:cNvPr id="4" name="Pladsholder til slidenummer 3"/>
          <p:cNvSpPr>
            <a:spLocks noGrp="1"/>
          </p:cNvSpPr>
          <p:nvPr>
            <p:ph type="sldNum" sz="quarter" idx="10"/>
          </p:nvPr>
        </p:nvSpPr>
        <p:spPr/>
        <p:txBody>
          <a:bodyPr/>
          <a:lstStyle/>
          <a:p>
            <a:fld id="{660D78A1-67A0-47B9-A9EF-F09EE0810AEB}" type="slidenum">
              <a:rPr lang="da-DK" smtClean="0"/>
              <a:pPr/>
              <a:t>14</a:t>
            </a:fld>
            <a:endParaRPr lang="da-DK"/>
          </a:p>
        </p:txBody>
      </p:sp>
    </p:spTree>
    <p:extLst>
      <p:ext uri="{BB962C8B-B14F-4D97-AF65-F5344CB8AC3E}">
        <p14:creationId xmlns:p14="http://schemas.microsoft.com/office/powerpoint/2010/main" val="4144122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293814" y="990600"/>
            <a:ext cx="8458200" cy="3200400"/>
          </a:xfrm>
        </p:spPr>
        <p:txBody>
          <a:bodyPr rtlCol="0">
            <a:normAutofit/>
          </a:bodyPr>
          <a:lstStyle>
            <a:lvl1pPr algn="l" rtl="0">
              <a:defRPr sz="6000"/>
            </a:lvl1pPr>
          </a:lstStyle>
          <a:p>
            <a:pPr rtl="0"/>
            <a:r>
              <a:rPr lang="da-DK" dirty="0"/>
              <a:t>Klik for at redigere i master</a:t>
            </a:r>
          </a:p>
        </p:txBody>
      </p:sp>
      <p:sp>
        <p:nvSpPr>
          <p:cNvPr id="3" name="Undertitel 2"/>
          <p:cNvSpPr>
            <a:spLocks noGrp="1"/>
          </p:cNvSpPr>
          <p:nvPr>
            <p:ph type="subTitle" idx="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da-DK" dirty="0"/>
              <a:t>Klik for at redigere undertiteltypografien i masteren</a:t>
            </a:r>
          </a:p>
        </p:txBody>
      </p:sp>
      <p:sp>
        <p:nvSpPr>
          <p:cNvPr id="4" name="Pladsholder til dato 3"/>
          <p:cNvSpPr>
            <a:spLocks noGrp="1"/>
          </p:cNvSpPr>
          <p:nvPr>
            <p:ph type="dt" sz="half" idx="10"/>
          </p:nvPr>
        </p:nvSpPr>
        <p:spPr/>
        <p:txBody>
          <a:bodyPr rtlCol="0"/>
          <a:lstStyle>
            <a:lvl1pPr algn="l" rtl="0">
              <a:defRPr sz="1100"/>
            </a:lvl1pPr>
          </a:lstStyle>
          <a:p>
            <a:fld id="{C2AA98DF-5B4B-43DE-9912-D7A35B2AACA2}" type="datetime1">
              <a:rPr lang="da-DK" smtClean="0"/>
              <a:pPr/>
              <a:t>10-04-2025</a:t>
            </a:fld>
            <a:endParaRPr lang="da-DK"/>
          </a:p>
        </p:txBody>
      </p:sp>
      <p:sp>
        <p:nvSpPr>
          <p:cNvPr id="5" name="Pladsholder til sidefod 4"/>
          <p:cNvSpPr>
            <a:spLocks noGrp="1"/>
          </p:cNvSpPr>
          <p:nvPr>
            <p:ph type="ftr" sz="quarter" idx="11"/>
          </p:nvPr>
        </p:nvSpPr>
        <p:spPr/>
        <p:txBody>
          <a:bodyPr rtlCol="0"/>
          <a:lstStyle>
            <a:lvl1pPr algn="ctr" rtl="0">
              <a:defRPr sz="1100"/>
            </a:lvl1pPr>
          </a:lstStyle>
          <a:p>
            <a:endParaRPr lang="da-DK"/>
          </a:p>
        </p:txBody>
      </p:sp>
      <p:sp>
        <p:nvSpPr>
          <p:cNvPr id="6" name="Pladsholder til slidenummer 5"/>
          <p:cNvSpPr>
            <a:spLocks noGrp="1"/>
          </p:cNvSpPr>
          <p:nvPr>
            <p:ph type="sldNum" sz="quarter" idx="12"/>
          </p:nvPr>
        </p:nvSpPr>
        <p:spPr/>
        <p:txBody>
          <a:bodyPr rtlCol="0"/>
          <a:lstStyle>
            <a:lvl1pPr algn="r" rtl="0">
              <a:defRPr sz="1100"/>
            </a:lvl1pPr>
          </a:lstStyle>
          <a:p>
            <a:fld id="{81FEFA0A-2F20-4B60-98C6-5FFDA469AA1C}" type="slidenum">
              <a:rPr lang="da-DK" smtClean="0"/>
              <a:pPr/>
              <a:t>‹nr.›</a:t>
            </a:fld>
            <a:endParaRPr lang="da-DK"/>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a:t>Klik for at redigere i master</a:t>
            </a:r>
            <a:endParaRPr lang="da-DK" dirty="0"/>
          </a:p>
        </p:txBody>
      </p:sp>
      <p:sp>
        <p:nvSpPr>
          <p:cNvPr id="3" name="Pladsholder til lodret tekst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da-DK"/>
              <a:t>Rediger typografien i masterens</a:t>
            </a:r>
          </a:p>
          <a:p>
            <a:pPr lvl="1" rtl="0"/>
            <a:r>
              <a:rPr lang="da-DK"/>
              <a:t>Andet niveau</a:t>
            </a:r>
          </a:p>
          <a:p>
            <a:pPr lvl="2" rtl="0"/>
            <a:r>
              <a:rPr lang="da-DK"/>
              <a:t>Tredje niveau</a:t>
            </a:r>
          </a:p>
          <a:p>
            <a:pPr lvl="3" rtl="0"/>
            <a:r>
              <a:rPr lang="da-DK"/>
              <a:t>Fjerde niveau</a:t>
            </a:r>
          </a:p>
          <a:p>
            <a:pPr lvl="4" rtl="0"/>
            <a:r>
              <a:rPr lang="da-DK"/>
              <a:t>Femte niveau</a:t>
            </a:r>
            <a:endParaRPr lang="da-DK" dirty="0"/>
          </a:p>
        </p:txBody>
      </p:sp>
      <p:sp>
        <p:nvSpPr>
          <p:cNvPr id="4" name="Pladsholder til dato 3"/>
          <p:cNvSpPr>
            <a:spLocks noGrp="1"/>
          </p:cNvSpPr>
          <p:nvPr>
            <p:ph type="dt" sz="half" idx="10"/>
          </p:nvPr>
        </p:nvSpPr>
        <p:spPr/>
        <p:txBody>
          <a:bodyPr rtlCol="0"/>
          <a:lstStyle>
            <a:lvl1pPr algn="l" rtl="0">
              <a:defRPr sz="1100"/>
            </a:lvl1pPr>
          </a:lstStyle>
          <a:p>
            <a:fld id="{8F28782F-4CD0-450F-A81D-FE007107866B}" type="datetime1">
              <a:rPr lang="da-DK" smtClean="0"/>
              <a:pPr/>
              <a:t>10-04-2025</a:t>
            </a:fld>
            <a:endParaRPr lang="da-DK"/>
          </a:p>
        </p:txBody>
      </p:sp>
      <p:sp>
        <p:nvSpPr>
          <p:cNvPr id="5" name="Pladsholder til sidefod 4"/>
          <p:cNvSpPr>
            <a:spLocks noGrp="1"/>
          </p:cNvSpPr>
          <p:nvPr>
            <p:ph type="ftr" sz="quarter" idx="11"/>
          </p:nvPr>
        </p:nvSpPr>
        <p:spPr/>
        <p:txBody>
          <a:bodyPr rtlCol="0"/>
          <a:lstStyle>
            <a:lvl1pPr algn="ctr" rtl="0">
              <a:defRPr sz="1100"/>
            </a:lvl1pPr>
          </a:lstStyle>
          <a:p>
            <a:endParaRPr lang="da-DK"/>
          </a:p>
        </p:txBody>
      </p:sp>
      <p:sp>
        <p:nvSpPr>
          <p:cNvPr id="6" name="Pladsholder til slidenummer 5"/>
          <p:cNvSpPr>
            <a:spLocks noGrp="1"/>
          </p:cNvSpPr>
          <p:nvPr>
            <p:ph type="sldNum" sz="quarter" idx="12"/>
          </p:nvPr>
        </p:nvSpPr>
        <p:spPr/>
        <p:txBody>
          <a:bodyPr rtlCol="0"/>
          <a:lstStyle>
            <a:lvl1pPr algn="r" rtl="0">
              <a:defRPr sz="1100"/>
            </a:lvl1pPr>
          </a:lstStyle>
          <a:p>
            <a:fld id="{81FEFA0A-2F20-4B60-98C6-5FFDA469AA1C}" type="slidenum">
              <a:rPr lang="da-DK" smtClean="0"/>
              <a:pPr/>
              <a:t>‹nr.›</a:t>
            </a:fld>
            <a:endParaRPr lang="da-DK"/>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9752014" y="381000"/>
            <a:ext cx="1904998" cy="5791200"/>
          </a:xfrm>
        </p:spPr>
        <p:txBody>
          <a:bodyPr vert="eaVert" rtlCol="0"/>
          <a:lstStyle/>
          <a:p>
            <a:pPr rtl="0"/>
            <a:r>
              <a:rPr lang="da-DK"/>
              <a:t>Klik for at redigere i master</a:t>
            </a:r>
            <a:endParaRPr lang="da-DK" dirty="0"/>
          </a:p>
        </p:txBody>
      </p:sp>
      <p:sp>
        <p:nvSpPr>
          <p:cNvPr id="3" name="Pladsholder til lodret tekst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da-DK"/>
              <a:t>Rediger typografien i masterens</a:t>
            </a:r>
          </a:p>
          <a:p>
            <a:pPr lvl="1" rtl="0"/>
            <a:r>
              <a:rPr lang="da-DK"/>
              <a:t>Andet niveau</a:t>
            </a:r>
          </a:p>
          <a:p>
            <a:pPr lvl="2" rtl="0"/>
            <a:r>
              <a:rPr lang="da-DK"/>
              <a:t>Tredje niveau</a:t>
            </a:r>
          </a:p>
          <a:p>
            <a:pPr lvl="3" rtl="0"/>
            <a:r>
              <a:rPr lang="da-DK"/>
              <a:t>Fjerde niveau</a:t>
            </a:r>
          </a:p>
          <a:p>
            <a:pPr lvl="4" rtl="0"/>
            <a:r>
              <a:rPr lang="da-DK"/>
              <a:t>Femte niveau</a:t>
            </a:r>
            <a:endParaRPr lang="da-DK" dirty="0"/>
          </a:p>
        </p:txBody>
      </p:sp>
      <p:sp>
        <p:nvSpPr>
          <p:cNvPr id="4" name="Pladsholder til dato 3"/>
          <p:cNvSpPr>
            <a:spLocks noGrp="1"/>
          </p:cNvSpPr>
          <p:nvPr>
            <p:ph type="dt" sz="half" idx="10"/>
          </p:nvPr>
        </p:nvSpPr>
        <p:spPr/>
        <p:txBody>
          <a:bodyPr rtlCol="0"/>
          <a:lstStyle>
            <a:lvl1pPr algn="l" rtl="0">
              <a:defRPr sz="1100"/>
            </a:lvl1pPr>
          </a:lstStyle>
          <a:p>
            <a:fld id="{F72807E2-CD70-444E-AC46-C92CC4F955CC}" type="datetime1">
              <a:rPr lang="da-DK" smtClean="0"/>
              <a:pPr/>
              <a:t>10-04-2025</a:t>
            </a:fld>
            <a:endParaRPr lang="da-DK"/>
          </a:p>
        </p:txBody>
      </p:sp>
      <p:sp>
        <p:nvSpPr>
          <p:cNvPr id="5" name="Pladsholder til sidefod 4"/>
          <p:cNvSpPr>
            <a:spLocks noGrp="1"/>
          </p:cNvSpPr>
          <p:nvPr>
            <p:ph type="ftr" sz="quarter" idx="11"/>
          </p:nvPr>
        </p:nvSpPr>
        <p:spPr/>
        <p:txBody>
          <a:bodyPr rtlCol="0"/>
          <a:lstStyle>
            <a:lvl1pPr algn="ctr" rtl="0">
              <a:defRPr sz="1100"/>
            </a:lvl1pPr>
          </a:lstStyle>
          <a:p>
            <a:endParaRPr lang="da-DK"/>
          </a:p>
        </p:txBody>
      </p:sp>
      <p:sp>
        <p:nvSpPr>
          <p:cNvPr id="6" name="Pladsholder til slidenummer 5"/>
          <p:cNvSpPr>
            <a:spLocks noGrp="1"/>
          </p:cNvSpPr>
          <p:nvPr>
            <p:ph type="sldNum" sz="quarter" idx="12"/>
          </p:nvPr>
        </p:nvSpPr>
        <p:spPr/>
        <p:txBody>
          <a:bodyPr rtlCol="0"/>
          <a:lstStyle>
            <a:lvl1pPr algn="l" rtl="0">
              <a:defRPr sz="1100"/>
            </a:lvl1pPr>
          </a:lstStyle>
          <a:p>
            <a:pPr algn="r"/>
            <a:fld id="{81FEFA0A-2F20-4B60-98C6-5FFDA469AA1C}" type="slidenum">
              <a:rPr lang="da-DK" smtClean="0"/>
              <a:pPr algn="r"/>
              <a:t>‹nr.›</a:t>
            </a:fld>
            <a:endParaRPr lang="da-DK"/>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Overskrift og tekst med punktopstill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91114" y="740703"/>
            <a:ext cx="10078495" cy="768085"/>
          </a:xfrm>
          <a:prstGeom prst="rect">
            <a:avLst/>
          </a:prstGeom>
        </p:spPr>
        <p:txBody>
          <a:bodyPr>
            <a:normAutofit/>
          </a:bodyPr>
          <a:lstStyle>
            <a:lvl1pPr marL="0" indent="0">
              <a:tabLst/>
              <a:defRPr sz="3999" b="1" baseline="0"/>
            </a:lvl1pPr>
          </a:lstStyle>
          <a:p>
            <a:r>
              <a:rPr lang="da-DK" dirty="0"/>
              <a:t>Skriv overskrift</a:t>
            </a:r>
          </a:p>
        </p:txBody>
      </p:sp>
      <p:sp>
        <p:nvSpPr>
          <p:cNvPr id="4" name="Pladsholder til indhold 2"/>
          <p:cNvSpPr>
            <a:spLocks noGrp="1"/>
          </p:cNvSpPr>
          <p:nvPr>
            <p:ph idx="11" hasCustomPrompt="1"/>
          </p:nvPr>
        </p:nvSpPr>
        <p:spPr>
          <a:xfrm>
            <a:off x="1391114" y="1700809"/>
            <a:ext cx="10078495" cy="4992555"/>
          </a:xfrm>
          <a:prstGeom prst="rect">
            <a:avLst/>
          </a:prstGeom>
        </p:spPr>
        <p:txBody>
          <a:bodyPr/>
          <a:lstStyle>
            <a:lvl1pPr marL="355484" indent="-355484">
              <a:buClr>
                <a:srgbClr val="3383CC"/>
              </a:buClr>
              <a:buSzPct val="100000"/>
              <a:buFont typeface="Arial" pitchFamily="34" charset="0"/>
              <a:buChar char="•"/>
              <a:defRPr sz="2666">
                <a:latin typeface="Tahoma" pitchFamily="34" charset="0"/>
                <a:ea typeface="Tahoma" pitchFamily="34" charset="0"/>
                <a:cs typeface="Tahoma" pitchFamily="34" charset="0"/>
              </a:defRPr>
            </a:lvl1pPr>
            <a:lvl2pPr marL="952190" indent="-368181">
              <a:buClr>
                <a:srgbClr val="0083CC"/>
              </a:buClr>
              <a:buSzPct val="120000"/>
              <a:buFont typeface="Tahoma" pitchFamily="34" charset="0"/>
              <a:buChar char="◦"/>
              <a:defRPr sz="2666">
                <a:latin typeface="Tahoma" pitchFamily="34" charset="0"/>
                <a:ea typeface="Tahoma" pitchFamily="34" charset="0"/>
                <a:cs typeface="Tahoma" pitchFamily="34" charset="0"/>
              </a:defRPr>
            </a:lvl2pPr>
            <a:lvl3pPr marL="1548896" indent="-304701">
              <a:buClr>
                <a:schemeClr val="tx1">
                  <a:lumMod val="50000"/>
                  <a:lumOff val="50000"/>
                </a:schemeClr>
              </a:buClr>
              <a:buFont typeface="Arial" panose="020B0604020202020204" pitchFamily="34" charset="0"/>
              <a:buChar char="•"/>
              <a:defRPr sz="2266">
                <a:latin typeface="Tahoma" pitchFamily="34" charset="0"/>
                <a:ea typeface="Tahoma" pitchFamily="34" charset="0"/>
                <a:cs typeface="Tahoma" pitchFamily="34" charset="0"/>
              </a:defRPr>
            </a:lvl3pPr>
            <a:lvl4pPr marL="2158298" indent="-368181">
              <a:buClr>
                <a:schemeClr val="tx1">
                  <a:lumMod val="50000"/>
                  <a:lumOff val="50000"/>
                </a:schemeClr>
              </a:buClr>
              <a:buSzPct val="120000"/>
              <a:buFont typeface="Tahoma" pitchFamily="34" charset="0"/>
              <a:buChar char="◦"/>
              <a:defRPr sz="2266">
                <a:latin typeface="Tahoma" pitchFamily="34" charset="0"/>
                <a:ea typeface="Tahoma" pitchFamily="34" charset="0"/>
                <a:cs typeface="Tahoma" pitchFamily="34" charset="0"/>
              </a:defRPr>
            </a:lvl4pPr>
            <a:lvl5pPr>
              <a:buFont typeface="Courier New" pitchFamily="49" charset="0"/>
              <a:buChar char="o"/>
              <a:defRPr sz="3199">
                <a:latin typeface="Tahoma" pitchFamily="34" charset="0"/>
                <a:ea typeface="Tahoma" pitchFamily="34" charset="0"/>
                <a:cs typeface="Tahoma" pitchFamily="34" charset="0"/>
              </a:defRPr>
            </a:lvl5pPr>
          </a:lstStyle>
          <a:p>
            <a:pPr lvl="0"/>
            <a:r>
              <a:rPr lang="da-DK" dirty="0"/>
              <a:t>Tekst</a:t>
            </a:r>
          </a:p>
          <a:p>
            <a:pPr lvl="1"/>
            <a:r>
              <a:rPr lang="da-DK" dirty="0"/>
              <a:t>Andet niveau</a:t>
            </a:r>
          </a:p>
          <a:p>
            <a:pPr lvl="2"/>
            <a:r>
              <a:rPr lang="da-DK" dirty="0"/>
              <a:t>Tredje niveau</a:t>
            </a:r>
          </a:p>
          <a:p>
            <a:pPr lvl="3"/>
            <a:r>
              <a:rPr lang="da-DK" dirty="0"/>
              <a:t>Fjerde niveau</a:t>
            </a:r>
          </a:p>
        </p:txBody>
      </p:sp>
    </p:spTree>
    <p:extLst>
      <p:ext uri="{BB962C8B-B14F-4D97-AF65-F5344CB8AC3E}">
        <p14:creationId xmlns:p14="http://schemas.microsoft.com/office/powerpoint/2010/main" val="1873137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 y="0"/>
            <a:ext cx="12190025" cy="6861600"/>
          </a:xfrm>
        </p:spPr>
        <p:txBody>
          <a:bodyPr tIns="36000" anchor="t" anchorCtr="0"/>
          <a:lstStyle>
            <a:lvl1pPr marL="0" indent="0" algn="ctr">
              <a:buNone/>
              <a:defRPr sz="1600"/>
            </a:lvl1pPr>
          </a:lstStyle>
          <a:p>
            <a:r>
              <a:rPr lang="da-DK" noProof="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33">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33">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586343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Overskrift og tekst uden punktopstillin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0"/>
            <a:ext cx="12188825" cy="6858000"/>
          </a:xfrm>
          <a:prstGeom prst="rect">
            <a:avLst/>
          </a:prstGeom>
          <a:noFill/>
        </p:spPr>
      </p:pic>
      <p:sp>
        <p:nvSpPr>
          <p:cNvPr id="2" name="Titel 1"/>
          <p:cNvSpPr>
            <a:spLocks noGrp="1"/>
          </p:cNvSpPr>
          <p:nvPr>
            <p:ph type="title" hasCustomPrompt="1"/>
          </p:nvPr>
        </p:nvSpPr>
        <p:spPr>
          <a:xfrm>
            <a:off x="1103712" y="624002"/>
            <a:ext cx="10078495" cy="768085"/>
          </a:xfrm>
          <a:prstGeom prst="rect">
            <a:avLst/>
          </a:prstGeom>
        </p:spPr>
        <p:txBody>
          <a:bodyPr lIns="0" tIns="0" rIns="0" bIns="0">
            <a:normAutofit/>
          </a:bodyPr>
          <a:lstStyle>
            <a:lvl1pPr marL="0" indent="0">
              <a:tabLst/>
              <a:defRPr sz="3998" b="1" baseline="0">
                <a:solidFill>
                  <a:schemeClr val="bg1"/>
                </a:solidFill>
              </a:defRPr>
            </a:lvl1pPr>
          </a:lstStyle>
          <a:p>
            <a:r>
              <a:rPr lang="da-DK" dirty="0"/>
              <a:t>Tak</a:t>
            </a:r>
          </a:p>
        </p:txBody>
      </p:sp>
      <p:sp>
        <p:nvSpPr>
          <p:cNvPr id="4" name="Pladsholder til indhold 2"/>
          <p:cNvSpPr>
            <a:spLocks noGrp="1"/>
          </p:cNvSpPr>
          <p:nvPr>
            <p:ph idx="11" hasCustomPrompt="1"/>
          </p:nvPr>
        </p:nvSpPr>
        <p:spPr>
          <a:xfrm>
            <a:off x="1103712" y="1584000"/>
            <a:ext cx="10078495" cy="3456000"/>
          </a:xfrm>
          <a:prstGeom prst="rect">
            <a:avLst/>
          </a:prstGeom>
        </p:spPr>
        <p:txBody>
          <a:bodyPr lIns="0" tIns="0" rIns="0" bIns="0"/>
          <a:lstStyle>
            <a:lvl1pPr marL="0" indent="0">
              <a:buClr>
                <a:srgbClr val="3383CC"/>
              </a:buClr>
              <a:buSzPct val="100000"/>
              <a:buFontTx/>
              <a:buNone/>
              <a:defRPr sz="2665">
                <a:solidFill>
                  <a:schemeClr val="bg1"/>
                </a:solidFill>
                <a:latin typeface="Tahoma" pitchFamily="34" charset="0"/>
                <a:ea typeface="Tahoma" pitchFamily="34" charset="0"/>
                <a:cs typeface="Tahoma" pitchFamily="34" charset="0"/>
              </a:defRPr>
            </a:lvl1pPr>
            <a:lvl2pPr marL="951976" indent="-368098">
              <a:buClr>
                <a:srgbClr val="0083CC"/>
              </a:buClr>
              <a:buSzPct val="120000"/>
              <a:buFont typeface="Tahoma" pitchFamily="34" charset="0"/>
              <a:buNone/>
              <a:defRPr sz="2665">
                <a:latin typeface="Tahoma" pitchFamily="34" charset="0"/>
                <a:ea typeface="Tahoma" pitchFamily="34" charset="0"/>
                <a:cs typeface="Tahoma" pitchFamily="34" charset="0"/>
              </a:defRPr>
            </a:lvl2pPr>
            <a:lvl3pPr marL="1548548" indent="-304633">
              <a:buClr>
                <a:schemeClr val="tx1">
                  <a:lumMod val="50000"/>
                  <a:lumOff val="50000"/>
                </a:schemeClr>
              </a:buClr>
              <a:buFont typeface="Arial" panose="020B0604020202020204" pitchFamily="34" charset="0"/>
              <a:buChar char="•"/>
              <a:defRPr sz="2265">
                <a:latin typeface="Tahoma" pitchFamily="34" charset="0"/>
                <a:ea typeface="Tahoma" pitchFamily="34" charset="0"/>
                <a:cs typeface="Tahoma" pitchFamily="34" charset="0"/>
              </a:defRPr>
            </a:lvl3pPr>
            <a:lvl4pPr marL="2157812" indent="-368098">
              <a:buClr>
                <a:schemeClr val="tx1">
                  <a:lumMod val="50000"/>
                  <a:lumOff val="50000"/>
                </a:schemeClr>
              </a:buClr>
              <a:buSzPct val="120000"/>
              <a:buFont typeface="Tahoma" pitchFamily="34" charset="0"/>
              <a:buChar char="◦"/>
              <a:defRPr sz="2265">
                <a:latin typeface="Tahoma" pitchFamily="34" charset="0"/>
                <a:ea typeface="Tahoma" pitchFamily="34" charset="0"/>
                <a:cs typeface="Tahoma" pitchFamily="34" charset="0"/>
              </a:defRPr>
            </a:lvl4pPr>
            <a:lvl5pPr>
              <a:buFont typeface="Courier New" pitchFamily="49" charset="0"/>
              <a:buChar char="o"/>
              <a:defRPr sz="3198">
                <a:latin typeface="Tahoma" pitchFamily="34" charset="0"/>
                <a:ea typeface="Tahoma" pitchFamily="34" charset="0"/>
                <a:cs typeface="Tahoma" pitchFamily="34" charset="0"/>
              </a:defRPr>
            </a:lvl5pPr>
          </a:lstStyle>
          <a:p>
            <a:pPr lvl="0"/>
            <a:r>
              <a:rPr lang="da-DK" dirty="0"/>
              <a:t>Tekst</a:t>
            </a:r>
          </a:p>
        </p:txBody>
      </p:sp>
    </p:spTree>
    <p:extLst>
      <p:ext uri="{BB962C8B-B14F-4D97-AF65-F5344CB8AC3E}">
        <p14:creationId xmlns:p14="http://schemas.microsoft.com/office/powerpoint/2010/main" val="212556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3A909D-9722-0E82-4EB1-D22798B42F49}"/>
              </a:ext>
            </a:extLst>
          </p:cNvPr>
          <p:cNvSpPr>
            <a:spLocks noGrp="1"/>
          </p:cNvSpPr>
          <p:nvPr>
            <p:ph type="ctrTitle"/>
          </p:nvPr>
        </p:nvSpPr>
        <p:spPr>
          <a:xfrm>
            <a:off x="1524000" y="1122363"/>
            <a:ext cx="9140825"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CC1BDC0-2221-B4CA-895C-31CB1F65D7C5}"/>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E6AAD72-A155-9C58-DA83-015FF522EB97}"/>
              </a:ext>
            </a:extLst>
          </p:cNvPr>
          <p:cNvSpPr>
            <a:spLocks noGrp="1"/>
          </p:cNvSpPr>
          <p:nvPr>
            <p:ph type="dt" sz="half" idx="10"/>
          </p:nvPr>
        </p:nvSpPr>
        <p:spPr/>
        <p:txBody>
          <a:bodyPr/>
          <a:lstStyle/>
          <a:p>
            <a:fld id="{58F3BA90-54E7-7349-B049-D182F52F5C3B}" type="datetimeFigureOut">
              <a:rPr lang="da-DK" smtClean="0"/>
              <a:t>10-04-2025</a:t>
            </a:fld>
            <a:endParaRPr lang="da-DK"/>
          </a:p>
        </p:txBody>
      </p:sp>
      <p:sp>
        <p:nvSpPr>
          <p:cNvPr id="5" name="Pladsholder til sidefod 4">
            <a:extLst>
              <a:ext uri="{FF2B5EF4-FFF2-40B4-BE49-F238E27FC236}">
                <a16:creationId xmlns:a16="http://schemas.microsoft.com/office/drawing/2014/main" id="{A881069B-8D9B-7D19-D7AE-38E1212B82B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3EE19F3-D386-9A48-419F-F4321ADE42BB}"/>
              </a:ext>
            </a:extLst>
          </p:cNvPr>
          <p:cNvSpPr>
            <a:spLocks noGrp="1"/>
          </p:cNvSpPr>
          <p:nvPr>
            <p:ph type="sldNum" sz="quarter" idx="12"/>
          </p:nvPr>
        </p:nvSpPr>
        <p:spPr/>
        <p:txBody>
          <a:bodyPr/>
          <a:lstStyle/>
          <a:p>
            <a:fld id="{617E8F4B-668A-AB49-8642-0B6657364CA2}" type="slidenum">
              <a:rPr lang="da-DK" smtClean="0"/>
              <a:t>‹nr.›</a:t>
            </a:fld>
            <a:endParaRPr lang="da-DK"/>
          </a:p>
        </p:txBody>
      </p:sp>
    </p:spTree>
    <p:extLst>
      <p:ext uri="{BB962C8B-B14F-4D97-AF65-F5344CB8AC3E}">
        <p14:creationId xmlns:p14="http://schemas.microsoft.com/office/powerpoint/2010/main" val="142395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4AE9C-F99D-BB9D-E30A-869F4D66670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659BC0A-6963-CB7B-6DCE-44D3F303DBDB}"/>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4F10E22-06FB-8C2C-F68F-02CD37DD8B18}"/>
              </a:ext>
            </a:extLst>
          </p:cNvPr>
          <p:cNvSpPr>
            <a:spLocks noGrp="1"/>
          </p:cNvSpPr>
          <p:nvPr>
            <p:ph type="dt" sz="half" idx="10"/>
          </p:nvPr>
        </p:nvSpPr>
        <p:spPr/>
        <p:txBody>
          <a:bodyPr/>
          <a:lstStyle/>
          <a:p>
            <a:fld id="{58F3BA90-54E7-7349-B049-D182F52F5C3B}" type="datetimeFigureOut">
              <a:rPr lang="da-DK" smtClean="0"/>
              <a:t>10-04-2025</a:t>
            </a:fld>
            <a:endParaRPr lang="da-DK"/>
          </a:p>
        </p:txBody>
      </p:sp>
      <p:sp>
        <p:nvSpPr>
          <p:cNvPr id="5" name="Pladsholder til sidefod 4">
            <a:extLst>
              <a:ext uri="{FF2B5EF4-FFF2-40B4-BE49-F238E27FC236}">
                <a16:creationId xmlns:a16="http://schemas.microsoft.com/office/drawing/2014/main" id="{80D29C05-F040-E749-A9F4-9B1B825E59B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0802F35-A5E4-208A-F534-9AD6BEBF03F6}"/>
              </a:ext>
            </a:extLst>
          </p:cNvPr>
          <p:cNvSpPr>
            <a:spLocks noGrp="1"/>
          </p:cNvSpPr>
          <p:nvPr>
            <p:ph type="sldNum" sz="quarter" idx="12"/>
          </p:nvPr>
        </p:nvSpPr>
        <p:spPr/>
        <p:txBody>
          <a:bodyPr/>
          <a:lstStyle/>
          <a:p>
            <a:fld id="{617E8F4B-668A-AB49-8642-0B6657364CA2}" type="slidenum">
              <a:rPr lang="da-DK" smtClean="0"/>
              <a:t>‹nr.›</a:t>
            </a:fld>
            <a:endParaRPr lang="da-DK"/>
          </a:p>
        </p:txBody>
      </p:sp>
    </p:spTree>
    <p:extLst>
      <p:ext uri="{BB962C8B-B14F-4D97-AF65-F5344CB8AC3E}">
        <p14:creationId xmlns:p14="http://schemas.microsoft.com/office/powerpoint/2010/main" val="317037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B4975-E2B9-53A3-679F-27122529911B}"/>
              </a:ext>
            </a:extLst>
          </p:cNvPr>
          <p:cNvSpPr>
            <a:spLocks noGrp="1"/>
          </p:cNvSpPr>
          <p:nvPr>
            <p:ph type="title"/>
          </p:nvPr>
        </p:nvSpPr>
        <p:spPr>
          <a:xfrm>
            <a:off x="831850" y="1709738"/>
            <a:ext cx="10512425"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CB41FC6-AFA2-9A1C-593D-95752AD4B4A4}"/>
              </a:ext>
            </a:extLst>
          </p:cNvPr>
          <p:cNvSpPr>
            <a:spLocks noGrp="1"/>
          </p:cNvSpPr>
          <p:nvPr>
            <p:ph type="body" idx="1"/>
          </p:nvPr>
        </p:nvSpPr>
        <p:spPr>
          <a:xfrm>
            <a:off x="831850" y="4589463"/>
            <a:ext cx="105124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D5213338-A071-6D39-188E-663CF4FA250F}"/>
              </a:ext>
            </a:extLst>
          </p:cNvPr>
          <p:cNvSpPr>
            <a:spLocks noGrp="1"/>
          </p:cNvSpPr>
          <p:nvPr>
            <p:ph type="dt" sz="half" idx="10"/>
          </p:nvPr>
        </p:nvSpPr>
        <p:spPr/>
        <p:txBody>
          <a:bodyPr/>
          <a:lstStyle/>
          <a:p>
            <a:fld id="{58F3BA90-54E7-7349-B049-D182F52F5C3B}" type="datetimeFigureOut">
              <a:rPr lang="da-DK" smtClean="0"/>
              <a:t>10-04-2025</a:t>
            </a:fld>
            <a:endParaRPr lang="da-DK"/>
          </a:p>
        </p:txBody>
      </p:sp>
      <p:sp>
        <p:nvSpPr>
          <p:cNvPr id="5" name="Pladsholder til sidefod 4">
            <a:extLst>
              <a:ext uri="{FF2B5EF4-FFF2-40B4-BE49-F238E27FC236}">
                <a16:creationId xmlns:a16="http://schemas.microsoft.com/office/drawing/2014/main" id="{B625C7F4-0AF5-481F-FA8F-67A6D30F198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15335CE-EB52-D6BB-D65A-DA4865400F8D}"/>
              </a:ext>
            </a:extLst>
          </p:cNvPr>
          <p:cNvSpPr>
            <a:spLocks noGrp="1"/>
          </p:cNvSpPr>
          <p:nvPr>
            <p:ph type="sldNum" sz="quarter" idx="12"/>
          </p:nvPr>
        </p:nvSpPr>
        <p:spPr/>
        <p:txBody>
          <a:bodyPr/>
          <a:lstStyle/>
          <a:p>
            <a:fld id="{617E8F4B-668A-AB49-8642-0B6657364CA2}" type="slidenum">
              <a:rPr lang="da-DK" smtClean="0"/>
              <a:t>‹nr.›</a:t>
            </a:fld>
            <a:endParaRPr lang="da-DK"/>
          </a:p>
        </p:txBody>
      </p:sp>
    </p:spTree>
    <p:extLst>
      <p:ext uri="{BB962C8B-B14F-4D97-AF65-F5344CB8AC3E}">
        <p14:creationId xmlns:p14="http://schemas.microsoft.com/office/powerpoint/2010/main" val="4274509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0E7A1-BC1D-F911-10B8-B85DCDF557F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EFAB6AD-BE3F-4E38-4611-E65C40312F55}"/>
              </a:ext>
            </a:extLst>
          </p:cNvPr>
          <p:cNvSpPr>
            <a:spLocks noGrp="1"/>
          </p:cNvSpPr>
          <p:nvPr>
            <p:ph sz="half" idx="1"/>
          </p:nvPr>
        </p:nvSpPr>
        <p:spPr>
          <a:xfrm>
            <a:off x="838200" y="1825625"/>
            <a:ext cx="5180013"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017C860-CD98-FBD3-EBBD-4DEE616EA7E3}"/>
              </a:ext>
            </a:extLst>
          </p:cNvPr>
          <p:cNvSpPr>
            <a:spLocks noGrp="1"/>
          </p:cNvSpPr>
          <p:nvPr>
            <p:ph sz="half" idx="2"/>
          </p:nvPr>
        </p:nvSpPr>
        <p:spPr>
          <a:xfrm>
            <a:off x="6170613" y="1825625"/>
            <a:ext cx="5180012"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C791FE9-C5A8-D0C0-20DC-5592FD1FB234}"/>
              </a:ext>
            </a:extLst>
          </p:cNvPr>
          <p:cNvSpPr>
            <a:spLocks noGrp="1"/>
          </p:cNvSpPr>
          <p:nvPr>
            <p:ph type="dt" sz="half" idx="10"/>
          </p:nvPr>
        </p:nvSpPr>
        <p:spPr/>
        <p:txBody>
          <a:bodyPr/>
          <a:lstStyle/>
          <a:p>
            <a:fld id="{58F3BA90-54E7-7349-B049-D182F52F5C3B}" type="datetimeFigureOut">
              <a:rPr lang="da-DK" smtClean="0"/>
              <a:t>10-04-2025</a:t>
            </a:fld>
            <a:endParaRPr lang="da-DK"/>
          </a:p>
        </p:txBody>
      </p:sp>
      <p:sp>
        <p:nvSpPr>
          <p:cNvPr id="6" name="Pladsholder til sidefod 5">
            <a:extLst>
              <a:ext uri="{FF2B5EF4-FFF2-40B4-BE49-F238E27FC236}">
                <a16:creationId xmlns:a16="http://schemas.microsoft.com/office/drawing/2014/main" id="{0DEF7ADC-5C9B-8112-FE47-1FEB8703572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BC51920-A89E-0569-39CA-A4E922150DF3}"/>
              </a:ext>
            </a:extLst>
          </p:cNvPr>
          <p:cNvSpPr>
            <a:spLocks noGrp="1"/>
          </p:cNvSpPr>
          <p:nvPr>
            <p:ph type="sldNum" sz="quarter" idx="12"/>
          </p:nvPr>
        </p:nvSpPr>
        <p:spPr/>
        <p:txBody>
          <a:bodyPr/>
          <a:lstStyle/>
          <a:p>
            <a:fld id="{617E8F4B-668A-AB49-8642-0B6657364CA2}" type="slidenum">
              <a:rPr lang="da-DK" smtClean="0"/>
              <a:t>‹nr.›</a:t>
            </a:fld>
            <a:endParaRPr lang="da-DK"/>
          </a:p>
        </p:txBody>
      </p:sp>
    </p:spTree>
    <p:extLst>
      <p:ext uri="{BB962C8B-B14F-4D97-AF65-F5344CB8AC3E}">
        <p14:creationId xmlns:p14="http://schemas.microsoft.com/office/powerpoint/2010/main" val="2230175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416CB-6143-EC88-0CEF-596AFDB0ED9E}"/>
              </a:ext>
            </a:extLst>
          </p:cNvPr>
          <p:cNvSpPr>
            <a:spLocks noGrp="1"/>
          </p:cNvSpPr>
          <p:nvPr>
            <p:ph type="title"/>
          </p:nvPr>
        </p:nvSpPr>
        <p:spPr>
          <a:xfrm>
            <a:off x="839788" y="365125"/>
            <a:ext cx="10512425"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1A47E6A-026D-9913-60FB-9530B9F70BE4}"/>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26FD4EA-9B07-99D5-383F-AD678357DCD9}"/>
              </a:ext>
            </a:extLst>
          </p:cNvPr>
          <p:cNvSpPr>
            <a:spLocks noGrp="1"/>
          </p:cNvSpPr>
          <p:nvPr>
            <p:ph sz="half" idx="2"/>
          </p:nvPr>
        </p:nvSpPr>
        <p:spPr>
          <a:xfrm>
            <a:off x="839788" y="2505075"/>
            <a:ext cx="5156200"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4255F21-A177-3910-153F-42E57A27A06F}"/>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B1677CD4-4A85-37FE-7773-777C6618F2A6}"/>
              </a:ext>
            </a:extLst>
          </p:cNvPr>
          <p:cNvSpPr>
            <a:spLocks noGrp="1"/>
          </p:cNvSpPr>
          <p:nvPr>
            <p:ph sz="quarter" idx="4"/>
          </p:nvPr>
        </p:nvSpPr>
        <p:spPr>
          <a:xfrm>
            <a:off x="6170613" y="2505075"/>
            <a:ext cx="5181600"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E109AB7-7CE1-5B08-2F45-8C994E74719B}"/>
              </a:ext>
            </a:extLst>
          </p:cNvPr>
          <p:cNvSpPr>
            <a:spLocks noGrp="1"/>
          </p:cNvSpPr>
          <p:nvPr>
            <p:ph type="dt" sz="half" idx="10"/>
          </p:nvPr>
        </p:nvSpPr>
        <p:spPr/>
        <p:txBody>
          <a:bodyPr/>
          <a:lstStyle/>
          <a:p>
            <a:fld id="{58F3BA90-54E7-7349-B049-D182F52F5C3B}" type="datetimeFigureOut">
              <a:rPr lang="da-DK" smtClean="0"/>
              <a:t>10-04-2025</a:t>
            </a:fld>
            <a:endParaRPr lang="da-DK"/>
          </a:p>
        </p:txBody>
      </p:sp>
      <p:sp>
        <p:nvSpPr>
          <p:cNvPr id="8" name="Pladsholder til sidefod 7">
            <a:extLst>
              <a:ext uri="{FF2B5EF4-FFF2-40B4-BE49-F238E27FC236}">
                <a16:creationId xmlns:a16="http://schemas.microsoft.com/office/drawing/2014/main" id="{8A528240-8EAB-790A-AEC1-0C15DEB0B1D3}"/>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058F58C-2638-B260-7FC5-C7D10CD9CEC3}"/>
              </a:ext>
            </a:extLst>
          </p:cNvPr>
          <p:cNvSpPr>
            <a:spLocks noGrp="1"/>
          </p:cNvSpPr>
          <p:nvPr>
            <p:ph type="sldNum" sz="quarter" idx="12"/>
          </p:nvPr>
        </p:nvSpPr>
        <p:spPr/>
        <p:txBody>
          <a:bodyPr/>
          <a:lstStyle/>
          <a:p>
            <a:fld id="{617E8F4B-668A-AB49-8642-0B6657364CA2}" type="slidenum">
              <a:rPr lang="da-DK" smtClean="0"/>
              <a:t>‹nr.›</a:t>
            </a:fld>
            <a:endParaRPr lang="da-DK"/>
          </a:p>
        </p:txBody>
      </p:sp>
    </p:spTree>
    <p:extLst>
      <p:ext uri="{BB962C8B-B14F-4D97-AF65-F5344CB8AC3E}">
        <p14:creationId xmlns:p14="http://schemas.microsoft.com/office/powerpoint/2010/main" val="426792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a:t>Klik for at redigere i master</a:t>
            </a:r>
            <a:endParaRPr lang="da-DK" dirty="0"/>
          </a:p>
        </p:txBody>
      </p:sp>
      <p:sp>
        <p:nvSpPr>
          <p:cNvPr id="3" name="Pladsholder til indhold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da-DK" dirty="0"/>
              <a:t>Rediger typografien i masterens</a:t>
            </a:r>
          </a:p>
          <a:p>
            <a:pPr lvl="1" rtl="0"/>
            <a:r>
              <a:rPr lang="da-DK" dirty="0"/>
              <a:t>Andet niveau</a:t>
            </a:r>
          </a:p>
          <a:p>
            <a:pPr lvl="2" rtl="0"/>
            <a:r>
              <a:rPr lang="da-DK" dirty="0"/>
              <a:t>Tredje niveau</a:t>
            </a:r>
          </a:p>
          <a:p>
            <a:pPr lvl="3" rtl="0"/>
            <a:r>
              <a:rPr lang="da-DK" dirty="0"/>
              <a:t>Fjerde niveau</a:t>
            </a:r>
          </a:p>
          <a:p>
            <a:pPr lvl="4" rtl="0"/>
            <a:r>
              <a:rPr lang="da-DK" dirty="0"/>
              <a:t>Femte niveau</a:t>
            </a:r>
          </a:p>
        </p:txBody>
      </p:sp>
      <p:sp>
        <p:nvSpPr>
          <p:cNvPr id="4" name="Pladsholder til dato 3"/>
          <p:cNvSpPr>
            <a:spLocks noGrp="1"/>
          </p:cNvSpPr>
          <p:nvPr>
            <p:ph type="dt" sz="half" idx="10"/>
          </p:nvPr>
        </p:nvSpPr>
        <p:spPr/>
        <p:txBody>
          <a:bodyPr rtlCol="0"/>
          <a:lstStyle>
            <a:lvl1pPr algn="l" rtl="0">
              <a:defRPr sz="1100"/>
            </a:lvl1pPr>
          </a:lstStyle>
          <a:p>
            <a:fld id="{133E4AEA-CDE1-4541-BE86-1677EF3BCB6B}" type="datetime1">
              <a:rPr lang="da-DK" smtClean="0"/>
              <a:pPr/>
              <a:t>10-04-2025</a:t>
            </a:fld>
            <a:endParaRPr lang="da-DK"/>
          </a:p>
        </p:txBody>
      </p:sp>
      <p:sp>
        <p:nvSpPr>
          <p:cNvPr id="5" name="Pladsholder til sidefod 4"/>
          <p:cNvSpPr>
            <a:spLocks noGrp="1"/>
          </p:cNvSpPr>
          <p:nvPr>
            <p:ph type="ftr" sz="quarter" idx="11"/>
          </p:nvPr>
        </p:nvSpPr>
        <p:spPr/>
        <p:txBody>
          <a:bodyPr rtlCol="0"/>
          <a:lstStyle>
            <a:lvl1pPr algn="ctr" rtl="0">
              <a:defRPr sz="1100"/>
            </a:lvl1pPr>
          </a:lstStyle>
          <a:p>
            <a:endParaRPr lang="da-DK"/>
          </a:p>
        </p:txBody>
      </p:sp>
      <p:sp>
        <p:nvSpPr>
          <p:cNvPr id="6" name="Pladsholder til slidenummer 5"/>
          <p:cNvSpPr>
            <a:spLocks noGrp="1"/>
          </p:cNvSpPr>
          <p:nvPr>
            <p:ph type="sldNum" sz="quarter" idx="12"/>
          </p:nvPr>
        </p:nvSpPr>
        <p:spPr/>
        <p:txBody>
          <a:bodyPr rtlCol="0"/>
          <a:lstStyle>
            <a:lvl1pPr algn="l" rtl="0">
              <a:defRPr sz="1100"/>
            </a:lvl1pPr>
          </a:lstStyle>
          <a:p>
            <a:pPr algn="r"/>
            <a:fld id="{81FEFA0A-2F20-4B60-98C6-5FFDA469AA1C}" type="slidenum">
              <a:rPr lang="da-DK" smtClean="0"/>
              <a:pPr algn="r"/>
              <a:t>‹nr.›</a:t>
            </a:fld>
            <a:endParaRPr lang="da-DK"/>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C52F2-328E-FF4B-06B5-8BD5C0CA8E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C2910DE-7CC2-86B7-37B8-021EE83B17EE}"/>
              </a:ext>
            </a:extLst>
          </p:cNvPr>
          <p:cNvSpPr>
            <a:spLocks noGrp="1"/>
          </p:cNvSpPr>
          <p:nvPr>
            <p:ph type="dt" sz="half" idx="10"/>
          </p:nvPr>
        </p:nvSpPr>
        <p:spPr/>
        <p:txBody>
          <a:bodyPr/>
          <a:lstStyle/>
          <a:p>
            <a:fld id="{58F3BA90-54E7-7349-B049-D182F52F5C3B}" type="datetimeFigureOut">
              <a:rPr lang="da-DK" smtClean="0"/>
              <a:t>10-04-2025</a:t>
            </a:fld>
            <a:endParaRPr lang="da-DK"/>
          </a:p>
        </p:txBody>
      </p:sp>
      <p:sp>
        <p:nvSpPr>
          <p:cNvPr id="4" name="Pladsholder til sidefod 3">
            <a:extLst>
              <a:ext uri="{FF2B5EF4-FFF2-40B4-BE49-F238E27FC236}">
                <a16:creationId xmlns:a16="http://schemas.microsoft.com/office/drawing/2014/main" id="{D2EA8DA4-9F0B-479C-78E3-FC21C59103D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9460203F-71FF-F994-DDBC-F9BB3FC23239}"/>
              </a:ext>
            </a:extLst>
          </p:cNvPr>
          <p:cNvSpPr>
            <a:spLocks noGrp="1"/>
          </p:cNvSpPr>
          <p:nvPr>
            <p:ph type="sldNum" sz="quarter" idx="12"/>
          </p:nvPr>
        </p:nvSpPr>
        <p:spPr/>
        <p:txBody>
          <a:bodyPr/>
          <a:lstStyle/>
          <a:p>
            <a:fld id="{617E8F4B-668A-AB49-8642-0B6657364CA2}" type="slidenum">
              <a:rPr lang="da-DK" smtClean="0"/>
              <a:t>‹nr.›</a:t>
            </a:fld>
            <a:endParaRPr lang="da-DK"/>
          </a:p>
        </p:txBody>
      </p:sp>
    </p:spTree>
    <p:extLst>
      <p:ext uri="{BB962C8B-B14F-4D97-AF65-F5344CB8AC3E}">
        <p14:creationId xmlns:p14="http://schemas.microsoft.com/office/powerpoint/2010/main" val="1016695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DDEB674-FC2C-9A10-A27F-6B46B28AFAD4}"/>
              </a:ext>
            </a:extLst>
          </p:cNvPr>
          <p:cNvSpPr>
            <a:spLocks noGrp="1"/>
          </p:cNvSpPr>
          <p:nvPr>
            <p:ph type="dt" sz="half" idx="10"/>
          </p:nvPr>
        </p:nvSpPr>
        <p:spPr/>
        <p:txBody>
          <a:bodyPr/>
          <a:lstStyle/>
          <a:p>
            <a:fld id="{58F3BA90-54E7-7349-B049-D182F52F5C3B}" type="datetimeFigureOut">
              <a:rPr lang="da-DK" smtClean="0"/>
              <a:t>10-04-2025</a:t>
            </a:fld>
            <a:endParaRPr lang="da-DK"/>
          </a:p>
        </p:txBody>
      </p:sp>
      <p:sp>
        <p:nvSpPr>
          <p:cNvPr id="3" name="Pladsholder til sidefod 2">
            <a:extLst>
              <a:ext uri="{FF2B5EF4-FFF2-40B4-BE49-F238E27FC236}">
                <a16:creationId xmlns:a16="http://schemas.microsoft.com/office/drawing/2014/main" id="{AEBA32EA-1248-6C92-766D-53B566AF2A5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8D47098-AB8F-428A-612B-FEBB45B7CCEE}"/>
              </a:ext>
            </a:extLst>
          </p:cNvPr>
          <p:cNvSpPr>
            <a:spLocks noGrp="1"/>
          </p:cNvSpPr>
          <p:nvPr>
            <p:ph type="sldNum" sz="quarter" idx="12"/>
          </p:nvPr>
        </p:nvSpPr>
        <p:spPr/>
        <p:txBody>
          <a:bodyPr/>
          <a:lstStyle/>
          <a:p>
            <a:fld id="{617E8F4B-668A-AB49-8642-0B6657364CA2}" type="slidenum">
              <a:rPr lang="da-DK" smtClean="0"/>
              <a:t>‹nr.›</a:t>
            </a:fld>
            <a:endParaRPr lang="da-DK"/>
          </a:p>
        </p:txBody>
      </p:sp>
    </p:spTree>
    <p:extLst>
      <p:ext uri="{BB962C8B-B14F-4D97-AF65-F5344CB8AC3E}">
        <p14:creationId xmlns:p14="http://schemas.microsoft.com/office/powerpoint/2010/main" val="1890319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44BD3-C25B-4C99-7B02-598F1A863788}"/>
              </a:ext>
            </a:extLst>
          </p:cNvPr>
          <p:cNvSpPr>
            <a:spLocks noGrp="1"/>
          </p:cNvSpPr>
          <p:nvPr>
            <p:ph type="title"/>
          </p:nvPr>
        </p:nvSpPr>
        <p:spPr>
          <a:xfrm>
            <a:off x="839788" y="457200"/>
            <a:ext cx="3930650"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8CCB32C-DD80-F448-3D43-CFDB096ACE48}"/>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FF02DDA-DBA9-910A-B989-9E620CB7D089}"/>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C8E4254-0900-867C-5C00-91C4784314DA}"/>
              </a:ext>
            </a:extLst>
          </p:cNvPr>
          <p:cNvSpPr>
            <a:spLocks noGrp="1"/>
          </p:cNvSpPr>
          <p:nvPr>
            <p:ph type="dt" sz="half" idx="10"/>
          </p:nvPr>
        </p:nvSpPr>
        <p:spPr/>
        <p:txBody>
          <a:bodyPr/>
          <a:lstStyle/>
          <a:p>
            <a:fld id="{58F3BA90-54E7-7349-B049-D182F52F5C3B}" type="datetimeFigureOut">
              <a:rPr lang="da-DK" smtClean="0"/>
              <a:t>10-04-2025</a:t>
            </a:fld>
            <a:endParaRPr lang="da-DK"/>
          </a:p>
        </p:txBody>
      </p:sp>
      <p:sp>
        <p:nvSpPr>
          <p:cNvPr id="6" name="Pladsholder til sidefod 5">
            <a:extLst>
              <a:ext uri="{FF2B5EF4-FFF2-40B4-BE49-F238E27FC236}">
                <a16:creationId xmlns:a16="http://schemas.microsoft.com/office/drawing/2014/main" id="{62AA00B9-4046-8B6E-486D-293B6AC5488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14DBC8E-2D35-8A0D-4DFD-CE1A4C8DA58C}"/>
              </a:ext>
            </a:extLst>
          </p:cNvPr>
          <p:cNvSpPr>
            <a:spLocks noGrp="1"/>
          </p:cNvSpPr>
          <p:nvPr>
            <p:ph type="sldNum" sz="quarter" idx="12"/>
          </p:nvPr>
        </p:nvSpPr>
        <p:spPr/>
        <p:txBody>
          <a:bodyPr/>
          <a:lstStyle/>
          <a:p>
            <a:fld id="{617E8F4B-668A-AB49-8642-0B6657364CA2}" type="slidenum">
              <a:rPr lang="da-DK" smtClean="0"/>
              <a:t>‹nr.›</a:t>
            </a:fld>
            <a:endParaRPr lang="da-DK"/>
          </a:p>
        </p:txBody>
      </p:sp>
    </p:spTree>
    <p:extLst>
      <p:ext uri="{BB962C8B-B14F-4D97-AF65-F5344CB8AC3E}">
        <p14:creationId xmlns:p14="http://schemas.microsoft.com/office/powerpoint/2010/main" val="2258167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11644-5B17-65EA-F6DD-4C22CD2D9483}"/>
              </a:ext>
            </a:extLst>
          </p:cNvPr>
          <p:cNvSpPr>
            <a:spLocks noGrp="1"/>
          </p:cNvSpPr>
          <p:nvPr>
            <p:ph type="title"/>
          </p:nvPr>
        </p:nvSpPr>
        <p:spPr>
          <a:xfrm>
            <a:off x="839788" y="457200"/>
            <a:ext cx="3930650"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78E17D8-8D7E-B906-BBCE-A076BC44F4F0}"/>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B95B5E7-727D-97D3-3611-95ECA5A32A3B}"/>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F0B264F-0682-E277-3BBF-95C8F0FDBE41}"/>
              </a:ext>
            </a:extLst>
          </p:cNvPr>
          <p:cNvSpPr>
            <a:spLocks noGrp="1"/>
          </p:cNvSpPr>
          <p:nvPr>
            <p:ph type="dt" sz="half" idx="10"/>
          </p:nvPr>
        </p:nvSpPr>
        <p:spPr/>
        <p:txBody>
          <a:bodyPr/>
          <a:lstStyle/>
          <a:p>
            <a:fld id="{58F3BA90-54E7-7349-B049-D182F52F5C3B}" type="datetimeFigureOut">
              <a:rPr lang="da-DK" smtClean="0"/>
              <a:t>10-04-2025</a:t>
            </a:fld>
            <a:endParaRPr lang="da-DK"/>
          </a:p>
        </p:txBody>
      </p:sp>
      <p:sp>
        <p:nvSpPr>
          <p:cNvPr id="6" name="Pladsholder til sidefod 5">
            <a:extLst>
              <a:ext uri="{FF2B5EF4-FFF2-40B4-BE49-F238E27FC236}">
                <a16:creationId xmlns:a16="http://schemas.microsoft.com/office/drawing/2014/main" id="{BFD71B30-79DD-FFE3-4F5B-590A04AD854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B1B9F19-59C6-E455-2217-2E90E91CECFB}"/>
              </a:ext>
            </a:extLst>
          </p:cNvPr>
          <p:cNvSpPr>
            <a:spLocks noGrp="1"/>
          </p:cNvSpPr>
          <p:nvPr>
            <p:ph type="sldNum" sz="quarter" idx="12"/>
          </p:nvPr>
        </p:nvSpPr>
        <p:spPr/>
        <p:txBody>
          <a:bodyPr/>
          <a:lstStyle/>
          <a:p>
            <a:fld id="{617E8F4B-668A-AB49-8642-0B6657364CA2}" type="slidenum">
              <a:rPr lang="da-DK" smtClean="0"/>
              <a:t>‹nr.›</a:t>
            </a:fld>
            <a:endParaRPr lang="da-DK"/>
          </a:p>
        </p:txBody>
      </p:sp>
    </p:spTree>
    <p:extLst>
      <p:ext uri="{BB962C8B-B14F-4D97-AF65-F5344CB8AC3E}">
        <p14:creationId xmlns:p14="http://schemas.microsoft.com/office/powerpoint/2010/main" val="2105081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0AECC-2D67-2F56-AE3F-C05A88D04D53}"/>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36D5385-6032-01D4-E256-42450A6E560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FCF40D6-037E-CF9B-B3A2-50F6A5DAB3FC}"/>
              </a:ext>
            </a:extLst>
          </p:cNvPr>
          <p:cNvSpPr>
            <a:spLocks noGrp="1"/>
          </p:cNvSpPr>
          <p:nvPr>
            <p:ph type="dt" sz="half" idx="10"/>
          </p:nvPr>
        </p:nvSpPr>
        <p:spPr/>
        <p:txBody>
          <a:bodyPr/>
          <a:lstStyle/>
          <a:p>
            <a:fld id="{58F3BA90-54E7-7349-B049-D182F52F5C3B}" type="datetimeFigureOut">
              <a:rPr lang="da-DK" smtClean="0"/>
              <a:t>10-04-2025</a:t>
            </a:fld>
            <a:endParaRPr lang="da-DK"/>
          </a:p>
        </p:txBody>
      </p:sp>
      <p:sp>
        <p:nvSpPr>
          <p:cNvPr id="5" name="Pladsholder til sidefod 4">
            <a:extLst>
              <a:ext uri="{FF2B5EF4-FFF2-40B4-BE49-F238E27FC236}">
                <a16:creationId xmlns:a16="http://schemas.microsoft.com/office/drawing/2014/main" id="{18974BFF-F543-8D6E-7D2F-9B64C76672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E2954E0-2514-C346-A6EC-CE4DB37613E2}"/>
              </a:ext>
            </a:extLst>
          </p:cNvPr>
          <p:cNvSpPr>
            <a:spLocks noGrp="1"/>
          </p:cNvSpPr>
          <p:nvPr>
            <p:ph type="sldNum" sz="quarter" idx="12"/>
          </p:nvPr>
        </p:nvSpPr>
        <p:spPr/>
        <p:txBody>
          <a:bodyPr/>
          <a:lstStyle/>
          <a:p>
            <a:fld id="{617E8F4B-668A-AB49-8642-0B6657364CA2}" type="slidenum">
              <a:rPr lang="da-DK" smtClean="0"/>
              <a:t>‹nr.›</a:t>
            </a:fld>
            <a:endParaRPr lang="da-DK"/>
          </a:p>
        </p:txBody>
      </p:sp>
    </p:spTree>
    <p:extLst>
      <p:ext uri="{BB962C8B-B14F-4D97-AF65-F5344CB8AC3E}">
        <p14:creationId xmlns:p14="http://schemas.microsoft.com/office/powerpoint/2010/main" val="3545024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A201E9F-3434-1DDA-13B8-9FAE8B6CD24A}"/>
              </a:ext>
            </a:extLst>
          </p:cNvPr>
          <p:cNvSpPr>
            <a:spLocks noGrp="1"/>
          </p:cNvSpPr>
          <p:nvPr>
            <p:ph type="title" orient="vert"/>
          </p:nvPr>
        </p:nvSpPr>
        <p:spPr>
          <a:xfrm>
            <a:off x="8723313" y="365125"/>
            <a:ext cx="2627312"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5D724E4-E27D-D2B2-BA2A-BD3392299481}"/>
              </a:ext>
            </a:extLst>
          </p:cNvPr>
          <p:cNvSpPr>
            <a:spLocks noGrp="1"/>
          </p:cNvSpPr>
          <p:nvPr>
            <p:ph type="body" orient="vert" idx="1"/>
          </p:nvPr>
        </p:nvSpPr>
        <p:spPr>
          <a:xfrm>
            <a:off x="838200" y="365125"/>
            <a:ext cx="7732713"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07C0626-15ED-6C75-24A8-819B5CEEB140}"/>
              </a:ext>
            </a:extLst>
          </p:cNvPr>
          <p:cNvSpPr>
            <a:spLocks noGrp="1"/>
          </p:cNvSpPr>
          <p:nvPr>
            <p:ph type="dt" sz="half" idx="10"/>
          </p:nvPr>
        </p:nvSpPr>
        <p:spPr/>
        <p:txBody>
          <a:bodyPr/>
          <a:lstStyle/>
          <a:p>
            <a:fld id="{58F3BA90-54E7-7349-B049-D182F52F5C3B}" type="datetimeFigureOut">
              <a:rPr lang="da-DK" smtClean="0"/>
              <a:t>10-04-2025</a:t>
            </a:fld>
            <a:endParaRPr lang="da-DK"/>
          </a:p>
        </p:txBody>
      </p:sp>
      <p:sp>
        <p:nvSpPr>
          <p:cNvPr id="5" name="Pladsholder til sidefod 4">
            <a:extLst>
              <a:ext uri="{FF2B5EF4-FFF2-40B4-BE49-F238E27FC236}">
                <a16:creationId xmlns:a16="http://schemas.microsoft.com/office/drawing/2014/main" id="{F0D40C96-EC66-E612-F921-A598B2AFCE7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D7839AE-E9DA-41DF-EBB9-F9D9521FD37B}"/>
              </a:ext>
            </a:extLst>
          </p:cNvPr>
          <p:cNvSpPr>
            <a:spLocks noGrp="1"/>
          </p:cNvSpPr>
          <p:nvPr>
            <p:ph type="sldNum" sz="quarter" idx="12"/>
          </p:nvPr>
        </p:nvSpPr>
        <p:spPr/>
        <p:txBody>
          <a:bodyPr/>
          <a:lstStyle/>
          <a:p>
            <a:fld id="{617E8F4B-668A-AB49-8642-0B6657364CA2}" type="slidenum">
              <a:rPr lang="da-DK" smtClean="0"/>
              <a:t>‹nr.›</a:t>
            </a:fld>
            <a:endParaRPr lang="da-DK"/>
          </a:p>
        </p:txBody>
      </p:sp>
    </p:spTree>
    <p:extLst>
      <p:ext uri="{BB962C8B-B14F-4D97-AF65-F5344CB8AC3E}">
        <p14:creationId xmlns:p14="http://schemas.microsoft.com/office/powerpoint/2010/main" val="37270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da-DK"/>
              <a:t>Klik for at redigere i master</a:t>
            </a:r>
            <a:endParaRPr lang="da-DK" dirty="0"/>
          </a:p>
        </p:txBody>
      </p:sp>
      <p:sp>
        <p:nvSpPr>
          <p:cNvPr id="3" name="Pladsholder til tekst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da-DK"/>
              <a:t>Rediger typografien i masterens</a:t>
            </a:r>
          </a:p>
        </p:txBody>
      </p:sp>
      <p:sp>
        <p:nvSpPr>
          <p:cNvPr id="4" name="Pladsholder til dato 3"/>
          <p:cNvSpPr>
            <a:spLocks noGrp="1"/>
          </p:cNvSpPr>
          <p:nvPr>
            <p:ph type="dt" sz="half" idx="10"/>
          </p:nvPr>
        </p:nvSpPr>
        <p:spPr/>
        <p:txBody>
          <a:bodyPr rtlCol="0"/>
          <a:lstStyle>
            <a:lvl1pPr algn="l" rtl="0">
              <a:defRPr sz="1100"/>
            </a:lvl1pPr>
          </a:lstStyle>
          <a:p>
            <a:fld id="{500003FF-DB02-4C04-90B8-2E7AA7544BF9}" type="datetime1">
              <a:rPr lang="da-DK" smtClean="0"/>
              <a:pPr/>
              <a:t>10-04-2025</a:t>
            </a:fld>
            <a:endParaRPr lang="da-DK"/>
          </a:p>
        </p:txBody>
      </p:sp>
      <p:sp>
        <p:nvSpPr>
          <p:cNvPr id="5" name="Pladsholder til sidefod 4"/>
          <p:cNvSpPr>
            <a:spLocks noGrp="1"/>
          </p:cNvSpPr>
          <p:nvPr>
            <p:ph type="ftr" sz="quarter" idx="11"/>
          </p:nvPr>
        </p:nvSpPr>
        <p:spPr/>
        <p:txBody>
          <a:bodyPr rtlCol="0"/>
          <a:lstStyle>
            <a:lvl1pPr algn="ctr" rtl="0">
              <a:defRPr sz="1100"/>
            </a:lvl1pPr>
          </a:lstStyle>
          <a:p>
            <a:endParaRPr lang="da-DK"/>
          </a:p>
        </p:txBody>
      </p:sp>
      <p:sp>
        <p:nvSpPr>
          <p:cNvPr id="6" name="Pladsholder til slidenummer 5"/>
          <p:cNvSpPr>
            <a:spLocks noGrp="1"/>
          </p:cNvSpPr>
          <p:nvPr>
            <p:ph type="sldNum" sz="quarter" idx="12"/>
          </p:nvPr>
        </p:nvSpPr>
        <p:spPr/>
        <p:txBody>
          <a:bodyPr rtlCol="0"/>
          <a:lstStyle>
            <a:lvl1pPr algn="r" rtl="0">
              <a:defRPr sz="1100"/>
            </a:lvl1pPr>
          </a:lstStyle>
          <a:p>
            <a:fld id="{81FEFA0A-2F20-4B60-98C6-5FFDA469AA1C}" type="slidenum">
              <a:rPr lang="da-DK" smtClean="0"/>
              <a:pPr/>
              <a:t>‹nr.›</a:t>
            </a:fld>
            <a:endParaRPr lang="da-DK"/>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a:t>Klik for at redigere i master</a:t>
            </a:r>
            <a:endParaRPr lang="da-DK" dirty="0"/>
          </a:p>
        </p:txBody>
      </p:sp>
      <p:sp>
        <p:nvSpPr>
          <p:cNvPr id="3" name="Pladsholder til indhold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da-DK"/>
              <a:t>Rediger typografien i masterens</a:t>
            </a:r>
          </a:p>
          <a:p>
            <a:pPr lvl="1" rtl="0"/>
            <a:r>
              <a:rPr lang="da-DK"/>
              <a:t>Andet niveau</a:t>
            </a:r>
          </a:p>
          <a:p>
            <a:pPr lvl="2" rtl="0"/>
            <a:r>
              <a:rPr lang="da-DK"/>
              <a:t>Tredje niveau</a:t>
            </a:r>
          </a:p>
          <a:p>
            <a:pPr lvl="3" rtl="0"/>
            <a:r>
              <a:rPr lang="da-DK"/>
              <a:t>Fjerde niveau</a:t>
            </a:r>
          </a:p>
          <a:p>
            <a:pPr lvl="4" rtl="0"/>
            <a:r>
              <a:rPr lang="da-DK"/>
              <a:t>Femte niveau</a:t>
            </a:r>
            <a:endParaRPr lang="da-DK" dirty="0"/>
          </a:p>
        </p:txBody>
      </p:sp>
      <p:sp>
        <p:nvSpPr>
          <p:cNvPr id="4" name="Pladsholder til indhold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da-DK"/>
              <a:t>Rediger typografien i masterens</a:t>
            </a:r>
          </a:p>
          <a:p>
            <a:pPr lvl="1" rtl="0"/>
            <a:r>
              <a:rPr lang="da-DK"/>
              <a:t>Andet niveau</a:t>
            </a:r>
          </a:p>
          <a:p>
            <a:pPr lvl="2" rtl="0"/>
            <a:r>
              <a:rPr lang="da-DK"/>
              <a:t>Tredje niveau</a:t>
            </a:r>
          </a:p>
          <a:p>
            <a:pPr lvl="3" rtl="0"/>
            <a:r>
              <a:rPr lang="da-DK"/>
              <a:t>Fjerde niveau</a:t>
            </a:r>
          </a:p>
          <a:p>
            <a:pPr lvl="4" rtl="0"/>
            <a:r>
              <a:rPr lang="da-DK"/>
              <a:t>Femte niveau</a:t>
            </a:r>
            <a:endParaRPr lang="da-DK" dirty="0"/>
          </a:p>
        </p:txBody>
      </p:sp>
      <p:sp>
        <p:nvSpPr>
          <p:cNvPr id="5" name="Pladsholder til dato 4"/>
          <p:cNvSpPr>
            <a:spLocks noGrp="1"/>
          </p:cNvSpPr>
          <p:nvPr>
            <p:ph type="dt" sz="half" idx="10"/>
          </p:nvPr>
        </p:nvSpPr>
        <p:spPr/>
        <p:txBody>
          <a:bodyPr rtlCol="0"/>
          <a:lstStyle>
            <a:lvl1pPr algn="l" rtl="0">
              <a:defRPr sz="1100"/>
            </a:lvl1pPr>
          </a:lstStyle>
          <a:p>
            <a:fld id="{207405D4-30E0-481D-BEDB-624814157691}" type="datetime1">
              <a:rPr lang="da-DK" smtClean="0"/>
              <a:pPr/>
              <a:t>10-04-2025</a:t>
            </a:fld>
            <a:endParaRPr lang="da-DK"/>
          </a:p>
        </p:txBody>
      </p:sp>
      <p:sp>
        <p:nvSpPr>
          <p:cNvPr id="6" name="Pladsholder til sidefod 5"/>
          <p:cNvSpPr>
            <a:spLocks noGrp="1"/>
          </p:cNvSpPr>
          <p:nvPr>
            <p:ph type="ftr" sz="quarter" idx="11"/>
          </p:nvPr>
        </p:nvSpPr>
        <p:spPr/>
        <p:txBody>
          <a:bodyPr rtlCol="0"/>
          <a:lstStyle>
            <a:lvl1pPr algn="ctr" rtl="0">
              <a:defRPr sz="1100"/>
            </a:lvl1pPr>
          </a:lstStyle>
          <a:p>
            <a:endParaRPr lang="da-DK"/>
          </a:p>
        </p:txBody>
      </p:sp>
      <p:sp>
        <p:nvSpPr>
          <p:cNvPr id="7" name="Pladsholder til slidenummer 6"/>
          <p:cNvSpPr>
            <a:spLocks noGrp="1"/>
          </p:cNvSpPr>
          <p:nvPr>
            <p:ph type="sldNum" sz="quarter" idx="12"/>
          </p:nvPr>
        </p:nvSpPr>
        <p:spPr/>
        <p:txBody>
          <a:bodyPr rtlCol="0"/>
          <a:lstStyle>
            <a:lvl1pPr algn="r" rtl="0">
              <a:defRPr sz="1100"/>
            </a:lvl1pPr>
          </a:lstStyle>
          <a:p>
            <a:fld id="{81FEFA0A-2F20-4B60-98C6-5FFDA469AA1C}" type="slidenum">
              <a:rPr lang="da-DK" smtClean="0"/>
              <a:pPr/>
              <a:t>‹nr.›</a:t>
            </a:fld>
            <a:endParaRPr lang="da-DK"/>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a-DK"/>
              <a:t>Klik for at redigere i master</a:t>
            </a:r>
            <a:endParaRPr lang="da-DK" dirty="0"/>
          </a:p>
        </p:txBody>
      </p:sp>
      <p:sp>
        <p:nvSpPr>
          <p:cNvPr id="3" name="Pladsholder til tekst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a-DK"/>
              <a:t>Rediger typografien i masterens</a:t>
            </a:r>
          </a:p>
        </p:txBody>
      </p:sp>
      <p:sp>
        <p:nvSpPr>
          <p:cNvPr id="4" name="Pladsholder til indhold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da-DK"/>
              <a:t>Rediger typografien i masterens</a:t>
            </a:r>
          </a:p>
          <a:p>
            <a:pPr lvl="1" rtl="0"/>
            <a:r>
              <a:rPr lang="da-DK"/>
              <a:t>Andet niveau</a:t>
            </a:r>
          </a:p>
          <a:p>
            <a:pPr lvl="2" rtl="0"/>
            <a:r>
              <a:rPr lang="da-DK"/>
              <a:t>Tredje niveau</a:t>
            </a:r>
          </a:p>
          <a:p>
            <a:pPr lvl="3" rtl="0"/>
            <a:r>
              <a:rPr lang="da-DK"/>
              <a:t>Fjerde niveau</a:t>
            </a:r>
          </a:p>
          <a:p>
            <a:pPr lvl="4" rtl="0"/>
            <a:r>
              <a:rPr lang="da-DK"/>
              <a:t>Femte niveau</a:t>
            </a:r>
            <a:endParaRPr lang="da-DK" dirty="0"/>
          </a:p>
        </p:txBody>
      </p:sp>
      <p:sp>
        <p:nvSpPr>
          <p:cNvPr id="5" name="Pladsholder til tekst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a-DK"/>
              <a:t>Rediger typografien i masterens</a:t>
            </a:r>
          </a:p>
        </p:txBody>
      </p:sp>
      <p:sp>
        <p:nvSpPr>
          <p:cNvPr id="6" name="Pladsholder til indhold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da-DK"/>
              <a:t>Rediger typografien i masterens</a:t>
            </a:r>
          </a:p>
          <a:p>
            <a:pPr lvl="1" rtl="0"/>
            <a:r>
              <a:rPr lang="da-DK"/>
              <a:t>Andet niveau</a:t>
            </a:r>
          </a:p>
          <a:p>
            <a:pPr lvl="2" rtl="0"/>
            <a:r>
              <a:rPr lang="da-DK"/>
              <a:t>Tredje niveau</a:t>
            </a:r>
          </a:p>
          <a:p>
            <a:pPr lvl="3" rtl="0"/>
            <a:r>
              <a:rPr lang="da-DK"/>
              <a:t>Fjerde niveau</a:t>
            </a:r>
          </a:p>
          <a:p>
            <a:pPr lvl="4" rtl="0"/>
            <a:r>
              <a:rPr lang="da-DK"/>
              <a:t>Femte niveau</a:t>
            </a:r>
            <a:endParaRPr lang="da-DK" dirty="0"/>
          </a:p>
        </p:txBody>
      </p:sp>
      <p:sp>
        <p:nvSpPr>
          <p:cNvPr id="7" name="Pladsholder til dato 6"/>
          <p:cNvSpPr>
            <a:spLocks noGrp="1"/>
          </p:cNvSpPr>
          <p:nvPr>
            <p:ph type="dt" sz="half" idx="10"/>
          </p:nvPr>
        </p:nvSpPr>
        <p:spPr/>
        <p:txBody>
          <a:bodyPr rtlCol="0"/>
          <a:lstStyle>
            <a:lvl1pPr algn="l" rtl="0">
              <a:defRPr sz="1100"/>
            </a:lvl1pPr>
          </a:lstStyle>
          <a:p>
            <a:fld id="{5CF7EFED-C6F0-48E3-8FA4-F84E5DF4B18E}" type="datetime1">
              <a:rPr lang="da-DK" smtClean="0"/>
              <a:pPr/>
              <a:t>10-04-2025</a:t>
            </a:fld>
            <a:endParaRPr lang="da-DK"/>
          </a:p>
        </p:txBody>
      </p:sp>
      <p:sp>
        <p:nvSpPr>
          <p:cNvPr id="8" name="Pladsholder til sidefod 7"/>
          <p:cNvSpPr>
            <a:spLocks noGrp="1"/>
          </p:cNvSpPr>
          <p:nvPr>
            <p:ph type="ftr" sz="quarter" idx="11"/>
          </p:nvPr>
        </p:nvSpPr>
        <p:spPr/>
        <p:txBody>
          <a:bodyPr rtlCol="0"/>
          <a:lstStyle>
            <a:lvl1pPr algn="ctr" rtl="0">
              <a:defRPr sz="1100"/>
            </a:lvl1pPr>
          </a:lstStyle>
          <a:p>
            <a:endParaRPr lang="da-DK"/>
          </a:p>
        </p:txBody>
      </p:sp>
      <p:sp>
        <p:nvSpPr>
          <p:cNvPr id="9" name="Pladsholder til slidenummer 8"/>
          <p:cNvSpPr>
            <a:spLocks noGrp="1"/>
          </p:cNvSpPr>
          <p:nvPr>
            <p:ph type="sldNum" sz="quarter" idx="12"/>
          </p:nvPr>
        </p:nvSpPr>
        <p:spPr/>
        <p:txBody>
          <a:bodyPr rtlCol="0"/>
          <a:lstStyle>
            <a:lvl1pPr algn="r" rtl="0">
              <a:defRPr sz="1100"/>
            </a:lvl1pPr>
          </a:lstStyle>
          <a:p>
            <a:fld id="{81FEFA0A-2F20-4B60-98C6-5FFDA469AA1C}" type="slidenum">
              <a:rPr lang="da-DK" smtClean="0"/>
              <a:pPr/>
              <a:t>‹nr.›</a:t>
            </a:fld>
            <a:endParaRPr lang="da-DK"/>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a:t>Klik for at redigere i master</a:t>
            </a:r>
            <a:endParaRPr lang="da-DK" dirty="0"/>
          </a:p>
        </p:txBody>
      </p:sp>
      <p:sp>
        <p:nvSpPr>
          <p:cNvPr id="3" name="Pladsholder til dato 2"/>
          <p:cNvSpPr>
            <a:spLocks noGrp="1"/>
          </p:cNvSpPr>
          <p:nvPr>
            <p:ph type="dt" sz="half" idx="10"/>
          </p:nvPr>
        </p:nvSpPr>
        <p:spPr/>
        <p:txBody>
          <a:bodyPr rtlCol="0"/>
          <a:lstStyle>
            <a:lvl1pPr algn="l" rtl="0">
              <a:defRPr sz="1100"/>
            </a:lvl1pPr>
          </a:lstStyle>
          <a:p>
            <a:fld id="{FDDC7785-D81F-428C-9A68-1314363620FD}" type="datetime1">
              <a:rPr lang="da-DK" smtClean="0"/>
              <a:pPr/>
              <a:t>10-04-2025</a:t>
            </a:fld>
            <a:endParaRPr lang="da-DK"/>
          </a:p>
        </p:txBody>
      </p:sp>
      <p:sp>
        <p:nvSpPr>
          <p:cNvPr id="4" name="Pladsholder til sidefod 3"/>
          <p:cNvSpPr>
            <a:spLocks noGrp="1"/>
          </p:cNvSpPr>
          <p:nvPr>
            <p:ph type="ftr" sz="quarter" idx="11"/>
          </p:nvPr>
        </p:nvSpPr>
        <p:spPr/>
        <p:txBody>
          <a:bodyPr rtlCol="0"/>
          <a:lstStyle>
            <a:lvl1pPr algn="ctr" rtl="0">
              <a:defRPr sz="1100"/>
            </a:lvl1pPr>
          </a:lstStyle>
          <a:p>
            <a:endParaRPr lang="da-DK"/>
          </a:p>
        </p:txBody>
      </p:sp>
      <p:sp>
        <p:nvSpPr>
          <p:cNvPr id="5" name="Pladsholder til slidenummer 4"/>
          <p:cNvSpPr>
            <a:spLocks noGrp="1"/>
          </p:cNvSpPr>
          <p:nvPr>
            <p:ph type="sldNum" sz="quarter" idx="12"/>
          </p:nvPr>
        </p:nvSpPr>
        <p:spPr/>
        <p:txBody>
          <a:bodyPr rtlCol="0"/>
          <a:lstStyle>
            <a:lvl1pPr algn="r" rtl="0">
              <a:defRPr sz="1100"/>
            </a:lvl1pPr>
          </a:lstStyle>
          <a:p>
            <a:fld id="{81FEFA0A-2F20-4B60-98C6-5FFDA469AA1C}" type="slidenum">
              <a:rPr lang="da-DK" smtClean="0"/>
              <a:pPr/>
              <a:t>‹nr.›</a:t>
            </a:fld>
            <a:endParaRPr lang="da-DK"/>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rtlCol="0"/>
          <a:lstStyle>
            <a:lvl1pPr algn="l" rtl="0">
              <a:defRPr sz="1100"/>
            </a:lvl1pPr>
          </a:lstStyle>
          <a:p>
            <a:fld id="{7806D625-04D8-4D53-A8C5-B22CF31CB4CA}" type="datetime1">
              <a:rPr lang="da-DK" smtClean="0"/>
              <a:pPr/>
              <a:t>10-04-2025</a:t>
            </a:fld>
            <a:endParaRPr lang="da-DK"/>
          </a:p>
        </p:txBody>
      </p:sp>
      <p:sp>
        <p:nvSpPr>
          <p:cNvPr id="3" name="Pladsholder til sidefod 2"/>
          <p:cNvSpPr>
            <a:spLocks noGrp="1"/>
          </p:cNvSpPr>
          <p:nvPr>
            <p:ph type="ftr" sz="quarter" idx="11"/>
          </p:nvPr>
        </p:nvSpPr>
        <p:spPr/>
        <p:txBody>
          <a:bodyPr rtlCol="0"/>
          <a:lstStyle>
            <a:lvl1pPr algn="ctr" rtl="0">
              <a:defRPr sz="1100"/>
            </a:lvl1pPr>
          </a:lstStyle>
          <a:p>
            <a:endParaRPr lang="da-DK"/>
          </a:p>
        </p:txBody>
      </p:sp>
      <p:sp>
        <p:nvSpPr>
          <p:cNvPr id="4" name="Pladsholder til slidenummer 3"/>
          <p:cNvSpPr>
            <a:spLocks noGrp="1"/>
          </p:cNvSpPr>
          <p:nvPr>
            <p:ph type="sldNum" sz="quarter" idx="12"/>
          </p:nvPr>
        </p:nvSpPr>
        <p:spPr/>
        <p:txBody>
          <a:bodyPr rtlCol="0"/>
          <a:lstStyle>
            <a:lvl1pPr algn="r" rtl="0">
              <a:defRPr sz="1100"/>
            </a:lvl1pPr>
          </a:lstStyle>
          <a:p>
            <a:fld id="{81FEFA0A-2F20-4B60-98C6-5FFDA469AA1C}" type="slidenum">
              <a:rPr lang="da-DK" smtClean="0"/>
              <a:pPr/>
              <a:t>‹nr.›</a:t>
            </a:fld>
            <a:endParaRPr lang="da-DK"/>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da-DK"/>
              <a:t>Klik for at redigere i master</a:t>
            </a:r>
            <a:endParaRPr lang="da-DK" dirty="0"/>
          </a:p>
        </p:txBody>
      </p:sp>
      <p:sp>
        <p:nvSpPr>
          <p:cNvPr id="3" name="Pladsholder til indhold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da-DK"/>
              <a:t>Rediger typografien i masterens</a:t>
            </a:r>
          </a:p>
          <a:p>
            <a:pPr lvl="1" rtl="0"/>
            <a:r>
              <a:rPr lang="da-DK"/>
              <a:t>Andet niveau</a:t>
            </a:r>
          </a:p>
          <a:p>
            <a:pPr lvl="2" rtl="0"/>
            <a:r>
              <a:rPr lang="da-DK"/>
              <a:t>Tredje niveau</a:t>
            </a:r>
          </a:p>
          <a:p>
            <a:pPr lvl="3" rtl="0"/>
            <a:r>
              <a:rPr lang="da-DK"/>
              <a:t>Fjerde niveau</a:t>
            </a:r>
          </a:p>
          <a:p>
            <a:pPr lvl="4" rtl="0"/>
            <a:r>
              <a:rPr lang="da-DK"/>
              <a:t>Femte niveau</a:t>
            </a:r>
            <a:endParaRPr lang="da-DK" dirty="0"/>
          </a:p>
        </p:txBody>
      </p:sp>
      <p:sp>
        <p:nvSpPr>
          <p:cNvPr id="4" name="Pladsholder til tekst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a-DK"/>
              <a:t>Rediger typografien i masterens</a:t>
            </a:r>
          </a:p>
        </p:txBody>
      </p:sp>
      <p:sp>
        <p:nvSpPr>
          <p:cNvPr id="5" name="Pladsholder til dato 4"/>
          <p:cNvSpPr>
            <a:spLocks noGrp="1"/>
          </p:cNvSpPr>
          <p:nvPr>
            <p:ph type="dt" sz="half" idx="10"/>
          </p:nvPr>
        </p:nvSpPr>
        <p:spPr/>
        <p:txBody>
          <a:bodyPr rtlCol="0"/>
          <a:lstStyle>
            <a:lvl1pPr algn="l" rtl="0">
              <a:defRPr sz="1100"/>
            </a:lvl1pPr>
          </a:lstStyle>
          <a:p>
            <a:fld id="{51CDA58A-1E61-4AA1-8BA3-D3F1432C7915}" type="datetime1">
              <a:rPr lang="da-DK" smtClean="0"/>
              <a:pPr/>
              <a:t>10-04-2025</a:t>
            </a:fld>
            <a:endParaRPr lang="da-DK"/>
          </a:p>
        </p:txBody>
      </p:sp>
      <p:sp>
        <p:nvSpPr>
          <p:cNvPr id="6" name="Pladsholder til sidefod 5"/>
          <p:cNvSpPr>
            <a:spLocks noGrp="1"/>
          </p:cNvSpPr>
          <p:nvPr>
            <p:ph type="ftr" sz="quarter" idx="11"/>
          </p:nvPr>
        </p:nvSpPr>
        <p:spPr/>
        <p:txBody>
          <a:bodyPr rtlCol="0"/>
          <a:lstStyle>
            <a:lvl1pPr algn="ctr" rtl="0">
              <a:defRPr sz="1100"/>
            </a:lvl1pPr>
          </a:lstStyle>
          <a:p>
            <a:endParaRPr lang="da-DK"/>
          </a:p>
        </p:txBody>
      </p:sp>
      <p:sp>
        <p:nvSpPr>
          <p:cNvPr id="7" name="Pladsholder til slidenummer 6"/>
          <p:cNvSpPr>
            <a:spLocks noGrp="1"/>
          </p:cNvSpPr>
          <p:nvPr>
            <p:ph type="sldNum" sz="quarter" idx="12"/>
          </p:nvPr>
        </p:nvSpPr>
        <p:spPr/>
        <p:txBody>
          <a:bodyPr rtlCol="0"/>
          <a:lstStyle>
            <a:lvl1pPr algn="r" rtl="0">
              <a:defRPr sz="1100"/>
            </a:lvl1pPr>
          </a:lstStyle>
          <a:p>
            <a:fld id="{81FEFA0A-2F20-4B60-98C6-5FFDA469AA1C}" type="slidenum">
              <a:rPr lang="da-DK" smtClean="0"/>
              <a:pPr/>
              <a:t>‹nr.›</a:t>
            </a:fld>
            <a:endParaRPr lang="da-DK"/>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da-DK"/>
              <a:t>Klik for at redigere i master</a:t>
            </a:r>
            <a:endParaRPr lang="da-DK" dirty="0"/>
          </a:p>
        </p:txBody>
      </p:sp>
      <p:sp>
        <p:nvSpPr>
          <p:cNvPr id="3" name="Pladsholder til billede 2" descr="En tom pladsholder til at tilføje et billede. Klik på pladsholderen, og vælg det billede, du vil tilføje."/>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da-DK"/>
              <a:t>Klik på ikonet for at tilføje et billede</a:t>
            </a:r>
          </a:p>
        </p:txBody>
      </p:sp>
      <p:sp>
        <p:nvSpPr>
          <p:cNvPr id="4" name="Pladsholder til tekst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a-DK"/>
              <a:t>Rediger typografien i masterens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ktangel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a:p>
        </p:txBody>
      </p:sp>
      <p:sp>
        <p:nvSpPr>
          <p:cNvPr id="2" name="Pladsholder til titel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da-DK" dirty="0"/>
              <a:t>Klik for at redigere teksttypografier i master</a:t>
            </a:r>
          </a:p>
        </p:txBody>
      </p:sp>
      <p:sp>
        <p:nvSpPr>
          <p:cNvPr id="3" name="Pladsholder til tekst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da-DK" dirty="0"/>
              <a:t>Rediger teksttypografier i master</a:t>
            </a:r>
          </a:p>
          <a:p>
            <a:pPr lvl="1" rtl="0"/>
            <a:r>
              <a:rPr lang="da-DK" dirty="0"/>
              <a:t>Andet niveau</a:t>
            </a:r>
          </a:p>
          <a:p>
            <a:pPr lvl="2" rtl="0"/>
            <a:r>
              <a:rPr lang="da-DK" dirty="0"/>
              <a:t>Tredje niveau</a:t>
            </a:r>
          </a:p>
          <a:p>
            <a:pPr lvl="3" rtl="0"/>
            <a:r>
              <a:rPr lang="da-DK" dirty="0"/>
              <a:t>Fjerde niveau</a:t>
            </a:r>
          </a:p>
          <a:p>
            <a:pPr lvl="4" rtl="0"/>
            <a:r>
              <a:rPr lang="da-DK" dirty="0"/>
              <a:t>Femte niveau</a:t>
            </a:r>
          </a:p>
        </p:txBody>
      </p:sp>
      <p:sp>
        <p:nvSpPr>
          <p:cNvPr id="4" name="Pladsholder til dato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258304EC-FEC5-4FC0-B23D-6DE3F0E54964}" type="datetime1">
              <a:rPr lang="da-DK" smtClean="0"/>
              <a:pPr/>
              <a:t>10-04-2025</a:t>
            </a:fld>
            <a:endParaRPr lang="da-DK"/>
          </a:p>
        </p:txBody>
      </p:sp>
      <p:sp>
        <p:nvSpPr>
          <p:cNvPr id="5" name="Pladsholder til sidefod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da-DK"/>
          </a:p>
        </p:txBody>
      </p:sp>
      <p:sp>
        <p:nvSpPr>
          <p:cNvPr id="6" name="Pladsholder til slidenumm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da-DK" smtClean="0"/>
              <a:pPr/>
              <a:t>‹nr.›</a:t>
            </a:fld>
            <a:endParaRPr lang="da-DK"/>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0E35178-0830-3F4C-C282-7ECC0176D3FA}"/>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4AC9909-0D9B-9823-4CE6-8719FF678A1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706B9F5-DF2F-60E8-0D49-2FCDF442260A}"/>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F3BA90-54E7-7349-B049-D182F52F5C3B}" type="datetimeFigureOut">
              <a:rPr lang="da-DK" smtClean="0"/>
              <a:t>10-04-2025</a:t>
            </a:fld>
            <a:endParaRPr lang="da-DK"/>
          </a:p>
        </p:txBody>
      </p:sp>
      <p:sp>
        <p:nvSpPr>
          <p:cNvPr id="5" name="Pladsholder til sidefod 4">
            <a:extLst>
              <a:ext uri="{FF2B5EF4-FFF2-40B4-BE49-F238E27FC236}">
                <a16:creationId xmlns:a16="http://schemas.microsoft.com/office/drawing/2014/main" id="{2D988CFD-D073-B4F7-CE57-15CF9F2341F6}"/>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524735D4-D309-31E9-FA26-762318519FA0}"/>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7E8F4B-668A-AB49-8642-0B6657364CA2}" type="slidenum">
              <a:rPr lang="da-DK" smtClean="0"/>
              <a:t>‹nr.›</a:t>
            </a:fld>
            <a:endParaRPr lang="da-DK"/>
          </a:p>
        </p:txBody>
      </p:sp>
    </p:spTree>
    <p:extLst>
      <p:ext uri="{BB962C8B-B14F-4D97-AF65-F5344CB8AC3E}">
        <p14:creationId xmlns:p14="http://schemas.microsoft.com/office/powerpoint/2010/main" val="9438479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cer.dk/hjaelp-viden/det-kan-du-selv-goere/mentale-redskab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ancer.dk/hjaelp-viden/hvis-du-har-kraeft/psykiske-reaktioner/angs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cancer.dk/nyheder/kraeftoverlevere-faar-hjaelp-til-at-haandtere-frygt-for-tilbagefald" TargetMode="External"/><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senfoelger.dk/" TargetMode="External"/><Relationship Id="rId5" Type="http://schemas.openxmlformats.org/officeDocument/2006/relationships/hyperlink" Target="https://www.cancer.dk/hjaelp-viden/hvis-du-har-kraeft/psykiske-reaktioner/angst/" TargetMode="External"/><Relationship Id="rId4" Type="http://schemas.openxmlformats.org/officeDocument/2006/relationships/hyperlink" Target="https://www.cancer.dk/hjaelp-viden/raadgivning/digitale-samtalegruppe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senfoelger.dk/for-dig-med-senfoelger/om-kraeftsenfoelger/hvad-er-kraeftsenfoelg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sundhed.rm.dk/sundhedstilbud/livet-med-og-efter-kraft/folgevirkninger/koncentration-og-hukommels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enfoelger.dk/om-senfoelger/dokumentarfil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sundhed.rm.dk/sundhedstilbud/livet-med-og-efter-kraft/folgevirkninger/koncentration-og-hukommels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rm.plan2learn.dk/scorm/Default.aspx?spg=6a952e2c-91d7-4e11-b8f9-cfa775902c19" TargetMode="External"/><Relationship Id="rId5" Type="http://schemas.openxmlformats.org/officeDocument/2006/relationships/hyperlink" Target="https://www.sundhed.rm.dk/globalassets/sundhed-rm-dk/sundhedstilbud/liv-og-kraft/folgevirkninger/koncentration-og-hukommelse/hvad-kan-jeg-selv-gore-redskabsark.pdf" TargetMode="External"/><Relationship Id="rId4" Type="http://schemas.openxmlformats.org/officeDocument/2006/relationships/hyperlink" Target="https://www.sundhed.rm.dk/sundhedstilbud/livet-med-og-efter-kraft/folgevirkninger/koncentration-og-hukommel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ancer.dk/fagfolk/rehabilitering-og-senfoelger/senfoelgecentre-forskning-i-senfoelger/"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www.sundhed.rm.dk/sundhedstilbud/livet-med-og-efter-kraft/folgevirkninger/koncentration-og-hukommelse/" TargetMode="External"/><Relationship Id="rId5" Type="http://schemas.openxmlformats.org/officeDocument/2006/relationships/hyperlink" Target="https://www.senfoelger.dk/" TargetMode="External"/><Relationship Id="rId4" Type="http://schemas.openxmlformats.org/officeDocument/2006/relationships/hyperlink" Target="https://www.cancer.dk/hjaelp-viden/bivirkninger-senfolger/kemohjern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ancer.dk/dyn/resources/File/file/3/3443/1386194249/dagbogsskema.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ancer.dk/fagfolk/rehabilitering-og-senfoelger/videoer-om-senfoelger/"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cancer.dk/hverdag/senfoelger/traethed/"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cancer.dk/nyheder/kraeftoverlevere-faar-hjaelp-til-at-haandtere-frygt-for-tilbagefald" TargetMode="External"/><Relationship Id="rId7"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senfoelger.dk/" TargetMode="External"/><Relationship Id="rId5" Type="http://schemas.openxmlformats.org/officeDocument/2006/relationships/hyperlink" Target="https://www.cancer.dk/hjaelp-viden/hvis-du-har-kraeft/psykiske-reaktioner/angst/" TargetMode="External"/><Relationship Id="rId4" Type="http://schemas.openxmlformats.org/officeDocument/2006/relationships/hyperlink" Target="https://www.cancer.dk/hjaelp-viden/raadgivning/digitale-samtalegrupper/"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hyperlink" Target="mailto:rm9a@kk.dk" TargetMode="External"/><Relationship Id="rId3" Type="http://schemas.openxmlformats.org/officeDocument/2006/relationships/hyperlink" Target="mailto:astu@regionsjaelland.dk" TargetMode="External"/><Relationship Id="rId7" Type="http://schemas.openxmlformats.org/officeDocument/2006/relationships/hyperlink" Target="mailto:vibj@esbjerg.dk" TargetMode="External"/><Relationship Id="rId2" Type="http://schemas.openxmlformats.org/officeDocument/2006/relationships/hyperlink" Target="mailto:gittesoe@rm.dk" TargetMode="External"/><Relationship Id="rId1" Type="http://schemas.openxmlformats.org/officeDocument/2006/relationships/slideLayout" Target="../slideLayouts/slideLayout2.xml"/><Relationship Id="rId6" Type="http://schemas.openxmlformats.org/officeDocument/2006/relationships/hyperlink" Target="mailto:cbl.sc.as@taarnby.dk" TargetMode="External"/><Relationship Id="rId5" Type="http://schemas.openxmlformats.org/officeDocument/2006/relationships/hyperlink" Target="mailto:irdy@aarhus.dk" TargetMode="External"/><Relationship Id="rId4" Type="http://schemas.openxmlformats.org/officeDocument/2006/relationships/hyperlink" Target="mailto:rela@frederikshavn.d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0A55E-C071-85A6-213F-E65C3CC27EFD}"/>
              </a:ext>
            </a:extLst>
          </p:cNvPr>
          <p:cNvSpPr>
            <a:spLocks noGrp="1"/>
          </p:cNvSpPr>
          <p:nvPr>
            <p:ph type="ctrTitle"/>
          </p:nvPr>
        </p:nvSpPr>
        <p:spPr/>
        <p:txBody>
          <a:bodyPr>
            <a:normAutofit/>
          </a:bodyPr>
          <a:lstStyle/>
          <a:p>
            <a:r>
              <a:rPr lang="da-DK" kern="0" dirty="0">
                <a:effectLst/>
                <a:latin typeface="Euphemia" panose="020B0503040102020104" pitchFamily="34" charset="0"/>
                <a:ea typeface="Times New Roman" panose="02020603050405020304" pitchFamily="18" charset="0"/>
                <a:cs typeface="Times New Roman" panose="02020603050405020304" pitchFamily="18" charset="0"/>
              </a:rPr>
              <a:t>Introduktion til undervisningsmateriale til generelle senfølger</a:t>
            </a:r>
            <a:endParaRPr lang="da-DK" dirty="0">
              <a:latin typeface="Euphemia" panose="020B0503040102020104" pitchFamily="34" charset="0"/>
            </a:endParaRPr>
          </a:p>
        </p:txBody>
      </p:sp>
    </p:spTree>
    <p:extLst>
      <p:ext uri="{BB962C8B-B14F-4D97-AF65-F5344CB8AC3E}">
        <p14:creationId xmlns:p14="http://schemas.microsoft.com/office/powerpoint/2010/main" val="96106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normAutofit/>
          </a:bodyPr>
          <a:lstStyle/>
          <a:p>
            <a:r>
              <a:rPr lang="da-DK"/>
              <a:t>Frygt for tilbagefald</a:t>
            </a:r>
          </a:p>
        </p:txBody>
      </p:sp>
      <p:sp>
        <p:nvSpPr>
          <p:cNvPr id="3" name="Pladsholder til indhold 2"/>
          <p:cNvSpPr>
            <a:spLocks noGrp="1"/>
          </p:cNvSpPr>
          <p:nvPr>
            <p:ph idx="1"/>
          </p:nvPr>
        </p:nvSpPr>
        <p:spPr/>
        <p:txBody>
          <a:bodyPr>
            <a:normAutofit/>
          </a:bodyPr>
          <a:lstStyle/>
          <a:p>
            <a:pPr>
              <a:lnSpc>
                <a:spcPct val="100000"/>
              </a:lnSpc>
            </a:pPr>
            <a:r>
              <a:rPr lang="da-DK" sz="1900" dirty="0"/>
              <a:t>Næsten ingen går igennem et kræftforløb, uden en vis grad af frygt for at det vender tilbage. Det vil sidde lidt i baghovedet</a:t>
            </a:r>
          </a:p>
          <a:p>
            <a:pPr>
              <a:lnSpc>
                <a:spcPct val="100000"/>
              </a:lnSpc>
            </a:pPr>
            <a:r>
              <a:rPr lang="da-DK" sz="1900" dirty="0"/>
              <a:t>Det er normalt at være lidt urolig og spændt, når man skal til kontrol</a:t>
            </a:r>
          </a:p>
          <a:p>
            <a:pPr>
              <a:lnSpc>
                <a:spcPct val="100000"/>
              </a:lnSpc>
            </a:pPr>
            <a:r>
              <a:rPr lang="da-DK" sz="1900" dirty="0"/>
              <a:t>Det er normalt at man til en vis grad, er mere opmærksom på sin kroppens signaler.</a:t>
            </a:r>
          </a:p>
          <a:p>
            <a:pPr>
              <a:lnSpc>
                <a:spcPct val="100000"/>
              </a:lnSpc>
            </a:pPr>
            <a:r>
              <a:rPr lang="da-DK" sz="1900" dirty="0"/>
              <a:t>Det er normalt, hvis man f.eks. har ondt i maven, straks at tænke, er det nu kræften? Man kan opleve at man lever livet lidt i intervaller mellem kontrollerne </a:t>
            </a:r>
          </a:p>
          <a:p>
            <a:pPr>
              <a:lnSpc>
                <a:spcPct val="100000"/>
              </a:lnSpc>
            </a:pPr>
            <a:r>
              <a:rPr lang="da-DK" sz="1900" dirty="0"/>
              <a:t>Man skal lære den forandrede krop at kende efter en behandling</a:t>
            </a:r>
          </a:p>
          <a:p>
            <a:pPr>
              <a:lnSpc>
                <a:spcPct val="100000"/>
              </a:lnSpc>
            </a:pPr>
            <a:r>
              <a:rPr lang="da-DK" sz="1900" dirty="0"/>
              <a:t>Det er normalt at man kan føle man ikke er den samme som før, og en form for usikkerhed, hvem og hvad er jeg, for jeg er ikke syg men føler mig heller ikke rask?</a:t>
            </a:r>
          </a:p>
          <a:p>
            <a:pPr>
              <a:lnSpc>
                <a:spcPct val="100000"/>
              </a:lnSpc>
            </a:pPr>
            <a:r>
              <a:rPr lang="da-DK" sz="1900" dirty="0"/>
              <a:t>Nogle kan opleve, at de kan have svært ved at være glad, i frygt for at der sikkert sker et eller andet uforudset</a:t>
            </a:r>
          </a:p>
        </p:txBody>
      </p:sp>
    </p:spTree>
    <p:extLst>
      <p:ext uri="{BB962C8B-B14F-4D97-AF65-F5344CB8AC3E}">
        <p14:creationId xmlns:p14="http://schemas.microsoft.com/office/powerpoint/2010/main" val="185795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Symptomer på frygt for tilbagefald</a:t>
            </a:r>
          </a:p>
        </p:txBody>
      </p:sp>
      <p:sp>
        <p:nvSpPr>
          <p:cNvPr id="3" name="Pladsholder til indhold 2"/>
          <p:cNvSpPr>
            <a:spLocks noGrp="1"/>
          </p:cNvSpPr>
          <p:nvPr>
            <p:ph idx="1"/>
          </p:nvPr>
        </p:nvSpPr>
        <p:spPr/>
        <p:txBody>
          <a:bodyPr>
            <a:noAutofit/>
          </a:bodyPr>
          <a:lstStyle/>
          <a:p>
            <a:r>
              <a:rPr lang="da-DK" sz="1900"/>
              <a:t>Vedvarende tanke om at kræften vender tilbage </a:t>
            </a:r>
          </a:p>
          <a:p>
            <a:r>
              <a:rPr lang="da-DK" sz="1900"/>
              <a:t>Svært ved at sove og nedsat/ forringet daglig funktion</a:t>
            </a:r>
          </a:p>
          <a:p>
            <a:r>
              <a:rPr lang="da-DK" sz="1900"/>
              <a:t>Svært ved at fokusere, tænker meget i sygdom, Øget tjekke adfærd</a:t>
            </a:r>
          </a:p>
          <a:p>
            <a:r>
              <a:rPr lang="da-DK" sz="1900"/>
              <a:t>Social tilbagetrækning</a:t>
            </a:r>
          </a:p>
          <a:p>
            <a:r>
              <a:rPr lang="da-DK" sz="1900"/>
              <a:t>Svært ved at finde glæde og være fokuseret på det positive</a:t>
            </a:r>
          </a:p>
          <a:p>
            <a:r>
              <a:rPr lang="da-DK" sz="1900"/>
              <a:t>Tristhed, angst</a:t>
            </a:r>
          </a:p>
          <a:p>
            <a:r>
              <a:rPr lang="da-DK" sz="1900"/>
              <a:t>Fysisk og psykisk ubehag. Hele tiden på vagt (svært ved at tage initiativ, rastløs, indre uro, hjertebanken, svedtendens) </a:t>
            </a:r>
          </a:p>
          <a:p>
            <a:r>
              <a:rPr lang="da-DK" sz="1900"/>
              <a:t>Frygt for tilbagefald kan forstærke andre senfølger som træthed (</a:t>
            </a:r>
            <a:r>
              <a:rPr lang="da-DK" sz="1900" err="1"/>
              <a:t>fatigue</a:t>
            </a:r>
            <a:r>
              <a:rPr lang="da-DK" sz="1900"/>
              <a:t>), smerter, depression og søvnproblemer</a:t>
            </a:r>
          </a:p>
          <a:p>
            <a:r>
              <a:rPr lang="da-DK" sz="1900"/>
              <a:t>Frygt for tilbagefald giver nedsat livskvalitet</a:t>
            </a:r>
          </a:p>
        </p:txBody>
      </p:sp>
    </p:spTree>
    <p:extLst>
      <p:ext uri="{BB962C8B-B14F-4D97-AF65-F5344CB8AC3E}">
        <p14:creationId xmlns:p14="http://schemas.microsoft.com/office/powerpoint/2010/main" val="180875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Hvilke symptomer har du?</a:t>
            </a:r>
          </a:p>
        </p:txBody>
      </p:sp>
      <p:sp>
        <p:nvSpPr>
          <p:cNvPr id="3" name="Pladsholder til indhold 2"/>
          <p:cNvSpPr>
            <a:spLocks noGrp="1"/>
          </p:cNvSpPr>
          <p:nvPr>
            <p:ph idx="1"/>
          </p:nvPr>
        </p:nvSpPr>
        <p:spPr/>
        <p:txBody>
          <a:bodyPr>
            <a:normAutofit/>
          </a:bodyPr>
          <a:lstStyle/>
          <a:p>
            <a:r>
              <a:rPr lang="da-DK" sz="1900"/>
              <a:t>Frygt opleves ikke ens i os alle. Beskriv hvordan din frygt opleves.</a:t>
            </a:r>
          </a:p>
          <a:p>
            <a:r>
              <a:rPr lang="da-DK" sz="1900"/>
              <a:t>Hvilke tanker har du?</a:t>
            </a:r>
          </a:p>
          <a:p>
            <a:r>
              <a:rPr lang="da-DK" sz="1900"/>
              <a:t>Hvad gør du, når du oplever frygt? (adfærd, handling)</a:t>
            </a:r>
          </a:p>
          <a:p>
            <a:r>
              <a:rPr lang="da-DK" sz="1900"/>
              <a:t>Hvor længe varer den, og hvad får den til at gå væk?</a:t>
            </a:r>
          </a:p>
        </p:txBody>
      </p:sp>
    </p:spTree>
    <p:extLst>
      <p:ext uri="{BB962C8B-B14F-4D97-AF65-F5344CB8AC3E}">
        <p14:creationId xmlns:p14="http://schemas.microsoft.com/office/powerpoint/2010/main" val="392313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Film og råd om frygt for tilbagefald</a:t>
            </a:r>
          </a:p>
        </p:txBody>
      </p:sp>
      <p:sp>
        <p:nvSpPr>
          <p:cNvPr id="3" name="Pladsholder til indhold 2"/>
          <p:cNvSpPr>
            <a:spLocks noGrp="1"/>
          </p:cNvSpPr>
          <p:nvPr>
            <p:ph idx="1"/>
          </p:nvPr>
        </p:nvSpPr>
        <p:spPr/>
        <p:txBody>
          <a:bodyPr>
            <a:normAutofit/>
          </a:bodyPr>
          <a:lstStyle/>
          <a:p>
            <a:pPr marL="0" indent="0">
              <a:buNone/>
            </a:pPr>
            <a:r>
              <a:rPr lang="da-DK" altLang="da-DK" sz="1900" dirty="0">
                <a:hlinkClick r:id="rId3"/>
              </a:rPr>
              <a:t>Mentale redskaber - Kræftens Bekæmpelse (cancer.dk)</a:t>
            </a:r>
            <a:endParaRPr lang="da-DK" altLang="da-DK" sz="1900" dirty="0"/>
          </a:p>
          <a:p>
            <a:endParaRPr lang="da-DK" altLang="da-DK" sz="1900" dirty="0"/>
          </a:p>
          <a:p>
            <a:pPr marL="0" indent="0">
              <a:buNone/>
            </a:pPr>
            <a:r>
              <a:rPr lang="da-DK" sz="1900" dirty="0"/>
              <a:t>Film om frygt for tilbagefald: en psykolog og en tidligere kræftpatient fortæller omkring bekymringen for tilbagefald</a:t>
            </a:r>
          </a:p>
          <a:p>
            <a:endParaRPr lang="da-DK" sz="1900" dirty="0"/>
          </a:p>
          <a:p>
            <a:pPr marL="0" indent="0">
              <a:buNone/>
            </a:pPr>
            <a:r>
              <a:rPr lang="da-DK" sz="1900" dirty="0">
                <a:hlinkClick r:id="rId4"/>
              </a:rPr>
              <a:t>https://www.cancer.dk/hjaelp-viden/hvis-du-har-kraeft/psykiske-reaktioner/angst/</a:t>
            </a:r>
            <a:endParaRPr lang="da-DK" sz="1900" dirty="0"/>
          </a:p>
          <a:p>
            <a:pPr marL="0" indent="0">
              <a:buNone/>
            </a:pPr>
            <a:endParaRPr lang="da-DK" sz="1900" dirty="0"/>
          </a:p>
        </p:txBody>
      </p:sp>
    </p:spTree>
    <p:extLst>
      <p:ext uri="{BB962C8B-B14F-4D97-AF65-F5344CB8AC3E}">
        <p14:creationId xmlns:p14="http://schemas.microsoft.com/office/powerpoint/2010/main" val="270046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Hjælp til frygt for tilbagefald</a:t>
            </a:r>
          </a:p>
        </p:txBody>
      </p:sp>
      <p:sp>
        <p:nvSpPr>
          <p:cNvPr id="3" name="Pladsholder til indhold 2"/>
          <p:cNvSpPr>
            <a:spLocks noGrp="1"/>
          </p:cNvSpPr>
          <p:nvPr>
            <p:ph idx="1"/>
          </p:nvPr>
        </p:nvSpPr>
        <p:spPr>
          <a:xfrm>
            <a:off x="1293812" y="1676400"/>
            <a:ext cx="10561239" cy="4495800"/>
          </a:xfrm>
        </p:spPr>
        <p:txBody>
          <a:bodyPr>
            <a:noAutofit/>
          </a:bodyPr>
          <a:lstStyle/>
          <a:p>
            <a:pPr>
              <a:lnSpc>
                <a:spcPct val="100000"/>
              </a:lnSpc>
              <a:spcBef>
                <a:spcPts val="600"/>
              </a:spcBef>
            </a:pPr>
            <a:r>
              <a:rPr lang="da-DK" sz="1800"/>
              <a:t>Hvad er vigtigt for dig, hvad giver dig værdi og livskvalitet?</a:t>
            </a:r>
          </a:p>
          <a:p>
            <a:pPr>
              <a:lnSpc>
                <a:spcPct val="100000"/>
              </a:lnSpc>
              <a:spcBef>
                <a:spcPts val="600"/>
              </a:spcBef>
            </a:pPr>
            <a:r>
              <a:rPr lang="da-DK" sz="1800"/>
              <a:t>Træne opmærksomheden til at gøre andet end at bekymre sig, når frygten trænger sig på. Afled tanker, f.eks. ved en gåtur, spil, film.</a:t>
            </a:r>
          </a:p>
          <a:p>
            <a:pPr>
              <a:lnSpc>
                <a:spcPct val="100000"/>
              </a:lnSpc>
              <a:spcBef>
                <a:spcPts val="600"/>
              </a:spcBef>
            </a:pPr>
            <a:r>
              <a:rPr lang="da-DK" sz="1800"/>
              <a:t>Kig på dine tanker, er det tanker der gavner mig? Er det tanker jeg kan få svar på? Hvad er vilkår?</a:t>
            </a:r>
          </a:p>
          <a:p>
            <a:pPr>
              <a:lnSpc>
                <a:spcPct val="100000"/>
              </a:lnSpc>
              <a:spcBef>
                <a:spcPts val="600"/>
              </a:spcBef>
            </a:pPr>
            <a:r>
              <a:rPr lang="da-DK" sz="1800"/>
              <a:t>Opøve en tolerance/accept af frygten, at den følger med fordi man har haft kræft. Det er sådan det er, at være mig lige nu.</a:t>
            </a:r>
          </a:p>
          <a:p>
            <a:pPr>
              <a:lnSpc>
                <a:spcPct val="100000"/>
              </a:lnSpc>
              <a:spcBef>
                <a:spcPts val="600"/>
              </a:spcBef>
            </a:pPr>
            <a:r>
              <a:rPr lang="da-DK" sz="1800"/>
              <a:t>Når jeg ser tilbage på mit liv om nogle år, hvordan vil jeg så gerne have taklet det jeg står i?</a:t>
            </a:r>
          </a:p>
          <a:p>
            <a:pPr>
              <a:lnSpc>
                <a:spcPct val="100000"/>
              </a:lnSpc>
              <a:spcBef>
                <a:spcPts val="600"/>
              </a:spcBef>
            </a:pPr>
            <a:r>
              <a:rPr lang="da-DK" sz="1800"/>
              <a:t>Opøv evnen til at lade tanker passere og observere dem. Afgræns en time hver dag til at spekulere.</a:t>
            </a:r>
          </a:p>
          <a:p>
            <a:pPr>
              <a:lnSpc>
                <a:spcPct val="100000"/>
              </a:lnSpc>
              <a:spcBef>
                <a:spcPts val="600"/>
              </a:spcBef>
            </a:pPr>
            <a:r>
              <a:rPr lang="da-DK" sz="1800"/>
              <a:t>Øvelser der beroliger nervesystemet: Vejrtrækningsøvelser, yoga, afspænding, mindfulness, ud i naturen. Fysisk træning kan gøre dig stærkere psykisk</a:t>
            </a:r>
          </a:p>
          <a:p>
            <a:pPr>
              <a:lnSpc>
                <a:spcPct val="100000"/>
              </a:lnSpc>
              <a:spcBef>
                <a:spcPts val="600"/>
              </a:spcBef>
            </a:pPr>
            <a:r>
              <a:rPr lang="da-DK" sz="1800" err="1"/>
              <a:t>Conquer</a:t>
            </a:r>
            <a:r>
              <a:rPr lang="da-DK" sz="1800"/>
              <a:t> program, som hjælper mod frygt for tilbagefald. Kurset findes på 6 af Kræftens Bekæmpelses afdelinger (se hjemmesiden).</a:t>
            </a:r>
          </a:p>
          <a:p>
            <a:pPr>
              <a:lnSpc>
                <a:spcPct val="100000"/>
              </a:lnSpc>
              <a:spcBef>
                <a:spcPts val="600"/>
              </a:spcBef>
            </a:pPr>
            <a:r>
              <a:rPr lang="da-DK" sz="1800"/>
              <a:t>Del med andre om hvordan din frygt opleves, det kan få den til at føles mindre </a:t>
            </a:r>
          </a:p>
        </p:txBody>
      </p:sp>
      <p:pic>
        <p:nvPicPr>
          <p:cNvPr id="5" name="Pladsholder til indhold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052320" y="643290"/>
            <a:ext cx="1753379" cy="991398"/>
          </a:xfrm>
          <a:prstGeom prst="rect">
            <a:avLst/>
          </a:prstGeom>
        </p:spPr>
      </p:pic>
    </p:spTree>
    <p:extLst>
      <p:ext uri="{BB962C8B-B14F-4D97-AF65-F5344CB8AC3E}">
        <p14:creationId xmlns:p14="http://schemas.microsoft.com/office/powerpoint/2010/main" val="387199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a:t>Rund dagen af på en god måde</a:t>
            </a:r>
          </a:p>
        </p:txBody>
      </p:sp>
      <p:sp>
        <p:nvSpPr>
          <p:cNvPr id="3" name="Pladsholder til indhold 2">
            <a:extLst>
              <a:ext uri="{FF2B5EF4-FFF2-40B4-BE49-F238E27FC236}">
                <a16:creationId xmlns:a16="http://schemas.microsoft.com/office/drawing/2014/main" id="{9EDDEE19-8D6E-4174-A403-AE7DAD0B5087}"/>
              </a:ext>
            </a:extLst>
          </p:cNvPr>
          <p:cNvSpPr>
            <a:spLocks noGrp="1"/>
          </p:cNvSpPr>
          <p:nvPr>
            <p:ph idx="1"/>
          </p:nvPr>
        </p:nvSpPr>
        <p:spPr>
          <a:xfrm>
            <a:off x="1293813" y="1676400"/>
            <a:ext cx="9337103" cy="4495800"/>
          </a:xfrm>
        </p:spPr>
        <p:txBody>
          <a:bodyPr>
            <a:normAutofit/>
          </a:bodyPr>
          <a:lstStyle/>
          <a:p>
            <a:pPr marL="342900" indent="-342900"/>
            <a:r>
              <a:rPr lang="da-DK" sz="1900"/>
              <a:t>Skriv ned hvad du er taknemmelig for om aftenen inden du lægger dig til at sove - i en uge</a:t>
            </a:r>
          </a:p>
          <a:p>
            <a:pPr marL="342900" indent="-342900"/>
            <a:r>
              <a:rPr lang="da-DK" sz="1900"/>
              <a:t>Lav åndedrætsøvelser, mindfulness eller anden afslapning - flere gange dagligt</a:t>
            </a:r>
          </a:p>
          <a:p>
            <a:pPr marL="342900" indent="-342900"/>
            <a:r>
              <a:rPr lang="da-DK" sz="1900"/>
              <a:t>Skriv tanker ned i en bog. - De bliver parkeret dér og sindet falder mere til ro</a:t>
            </a:r>
          </a:p>
        </p:txBody>
      </p:sp>
    </p:spTree>
    <p:extLst>
      <p:ext uri="{BB962C8B-B14F-4D97-AF65-F5344CB8AC3E}">
        <p14:creationId xmlns:p14="http://schemas.microsoft.com/office/powerpoint/2010/main" val="180609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3813" y="381000"/>
            <a:ext cx="9601200" cy="779445"/>
          </a:xfrm>
        </p:spPr>
        <p:txBody>
          <a:bodyPr>
            <a:normAutofit/>
          </a:bodyPr>
          <a:lstStyle/>
          <a:p>
            <a:r>
              <a:rPr lang="da-DK" sz="3600" b="0"/>
              <a:t>Hvor kan man få hjælp?</a:t>
            </a:r>
          </a:p>
        </p:txBody>
      </p:sp>
      <p:sp>
        <p:nvSpPr>
          <p:cNvPr id="3" name="Pladsholder til indhold 2"/>
          <p:cNvSpPr>
            <a:spLocks noGrp="1"/>
          </p:cNvSpPr>
          <p:nvPr>
            <p:ph idx="1"/>
          </p:nvPr>
        </p:nvSpPr>
        <p:spPr>
          <a:xfrm>
            <a:off x="1293813" y="1340768"/>
            <a:ext cx="9601200" cy="4831432"/>
          </a:xfrm>
        </p:spPr>
        <p:txBody>
          <a:bodyPr>
            <a:normAutofit/>
          </a:bodyPr>
          <a:lstStyle/>
          <a:p>
            <a:pPr>
              <a:lnSpc>
                <a:spcPct val="110000"/>
              </a:lnSpc>
              <a:spcBef>
                <a:spcPts val="600"/>
              </a:spcBef>
            </a:pPr>
            <a:r>
              <a:rPr lang="da-DK" sz="1500" dirty="0">
                <a:latin typeface="+mn-lt"/>
              </a:rPr>
              <a:t>Egen læge (husk senfølger skal dokumenteres i journal)</a:t>
            </a:r>
          </a:p>
          <a:p>
            <a:pPr>
              <a:lnSpc>
                <a:spcPct val="110000"/>
              </a:lnSpc>
              <a:spcBef>
                <a:spcPts val="600"/>
              </a:spcBef>
            </a:pPr>
            <a:r>
              <a:rPr lang="da-DK" sz="1500" dirty="0">
                <a:latin typeface="+mn-lt"/>
              </a:rPr>
              <a:t>De regionale senfølgecentre (henvises fra sygehus eller egen læge)</a:t>
            </a:r>
          </a:p>
          <a:p>
            <a:pPr>
              <a:lnSpc>
                <a:spcPct val="110000"/>
              </a:lnSpc>
              <a:spcBef>
                <a:spcPts val="600"/>
              </a:spcBef>
            </a:pPr>
            <a:r>
              <a:rPr lang="da-DK" sz="1500" dirty="0">
                <a:latin typeface="+mn-lt"/>
              </a:rPr>
              <a:t>Tilskud til psykolog (du kan få tilskud via henvisning fra lægen)</a:t>
            </a:r>
          </a:p>
          <a:p>
            <a:pPr>
              <a:lnSpc>
                <a:spcPct val="110000"/>
              </a:lnSpc>
              <a:spcBef>
                <a:spcPts val="600"/>
              </a:spcBef>
            </a:pPr>
            <a:r>
              <a:rPr lang="da-DK" sz="1500" dirty="0">
                <a:latin typeface="+mn-lt"/>
              </a:rPr>
              <a:t>Kræftens Bekæmpelses rådgivning</a:t>
            </a:r>
          </a:p>
          <a:p>
            <a:pPr>
              <a:lnSpc>
                <a:spcPct val="110000"/>
              </a:lnSpc>
              <a:spcBef>
                <a:spcPts val="600"/>
              </a:spcBef>
            </a:pPr>
            <a:r>
              <a:rPr lang="da-DK" sz="1500" dirty="0">
                <a:latin typeface="+mn-lt"/>
              </a:rPr>
              <a:t>Kræftens Bekæmpelse har online grupper om frygt for tilbagefald (</a:t>
            </a:r>
            <a:r>
              <a:rPr lang="da-DK" sz="1500" dirty="0" err="1">
                <a:latin typeface="+mn-lt"/>
              </a:rPr>
              <a:t>ConquerFear-teknikkerner</a:t>
            </a:r>
            <a:r>
              <a:rPr lang="da-DK" sz="1500" dirty="0">
                <a:latin typeface="+mn-lt"/>
              </a:rPr>
              <a:t>), udbydes i nogle af Kræftens Bekæmpelses centre(Herlev, Aabenraa, København, Næstved, Odense og Vejle)</a:t>
            </a:r>
          </a:p>
          <a:p>
            <a:pPr>
              <a:lnSpc>
                <a:spcPct val="110000"/>
              </a:lnSpc>
              <a:spcBef>
                <a:spcPts val="600"/>
              </a:spcBef>
            </a:pPr>
            <a:r>
              <a:rPr lang="da-DK" sz="1500" dirty="0">
                <a:latin typeface="+mn-lt"/>
              </a:rPr>
              <a:t>Senfølgeforeningen (se film, foredrag, rådgivning)</a:t>
            </a:r>
          </a:p>
          <a:p>
            <a:pPr>
              <a:lnSpc>
                <a:spcPct val="110000"/>
              </a:lnSpc>
              <a:spcBef>
                <a:spcPts val="600"/>
              </a:spcBef>
            </a:pPr>
            <a:r>
              <a:rPr lang="da-DK" sz="1500" dirty="0">
                <a:latin typeface="+mn-lt"/>
              </a:rPr>
              <a:t>Senfølgeforeningens netværksgrupper</a:t>
            </a:r>
          </a:p>
          <a:p>
            <a:pPr>
              <a:lnSpc>
                <a:spcPct val="110000"/>
              </a:lnSpc>
              <a:spcBef>
                <a:spcPts val="600"/>
              </a:spcBef>
            </a:pPr>
            <a:r>
              <a:rPr lang="da-DK" sz="1500" dirty="0">
                <a:latin typeface="+mn-lt"/>
              </a:rPr>
              <a:t>Kontakt din kommune hvad de har af hjælp</a:t>
            </a:r>
          </a:p>
          <a:p>
            <a:pPr marL="0" indent="0">
              <a:buNone/>
            </a:pPr>
            <a:endParaRPr lang="da-DK" sz="1200" dirty="0">
              <a:latin typeface="Euphemia" panose="020B0503040102020104" pitchFamily="34" charset="0"/>
            </a:endParaRPr>
          </a:p>
          <a:p>
            <a:pPr marL="0" indent="0">
              <a:buNone/>
            </a:pPr>
            <a:r>
              <a:rPr lang="da-DK" sz="1200" dirty="0">
                <a:latin typeface="Euphemia" panose="020B0503040102020104" pitchFamily="34" charset="0"/>
              </a:rPr>
              <a:t>Kilde: </a:t>
            </a:r>
            <a:br>
              <a:rPr lang="da-DK" sz="1200" dirty="0">
                <a:latin typeface="Euphemia" panose="020B0503040102020104" pitchFamily="34" charset="0"/>
              </a:rPr>
            </a:br>
            <a:r>
              <a:rPr lang="da-DK" sz="1200" dirty="0">
                <a:latin typeface="Euphemia" panose="020B0503040102020104" pitchFamily="34" charset="0"/>
                <a:hlinkClick r:id="rId3"/>
              </a:rPr>
              <a:t>https://www.cancer.dk/nyheder/kraeftoverlevere-faar-hjaelp-til-at-haandtere-frygt-for-tilbagefald</a:t>
            </a:r>
            <a:r>
              <a:rPr lang="da-DK" sz="1200" dirty="0">
                <a:latin typeface="Euphemia" panose="020B0503040102020104" pitchFamily="34" charset="0"/>
              </a:rPr>
              <a:t> </a:t>
            </a:r>
          </a:p>
          <a:p>
            <a:pPr marL="0" indent="0" defTabSz="914126">
              <a:spcBef>
                <a:spcPts val="0"/>
              </a:spcBef>
              <a:buClrTx/>
              <a:buSzTx/>
              <a:buNone/>
            </a:pPr>
            <a:endParaRPr lang="da-DK" sz="1200" dirty="0">
              <a:latin typeface="Euphemia" panose="020B0503040102020104" pitchFamily="34" charset="0"/>
            </a:endParaRPr>
          </a:p>
          <a:p>
            <a:pPr marL="0" indent="0" defTabSz="914126">
              <a:spcBef>
                <a:spcPts val="0"/>
              </a:spcBef>
              <a:buClrTx/>
              <a:buSzTx/>
              <a:buNone/>
            </a:pPr>
            <a:endParaRPr lang="da-DK" sz="1200" dirty="0">
              <a:latin typeface="Euphemia" panose="020B0503040102020104" pitchFamily="34" charset="0"/>
            </a:endParaRPr>
          </a:p>
          <a:p>
            <a:pPr marL="0" indent="0" defTabSz="914126">
              <a:spcBef>
                <a:spcPts val="0"/>
              </a:spcBef>
              <a:buClrTx/>
              <a:buSzTx/>
              <a:buNone/>
            </a:pPr>
            <a:r>
              <a:rPr lang="da-DK" sz="1200" dirty="0">
                <a:latin typeface="Euphemia" panose="020B0503040102020104" pitchFamily="34" charset="0"/>
              </a:rPr>
              <a:t>Kilder:</a:t>
            </a:r>
          </a:p>
          <a:p>
            <a:pPr marL="0" indent="0" defTabSz="914126">
              <a:spcBef>
                <a:spcPts val="0"/>
              </a:spcBef>
              <a:buClrTx/>
              <a:buSzTx/>
              <a:buNone/>
            </a:pPr>
            <a:r>
              <a:rPr lang="da-DK" sz="1200" dirty="0">
                <a:latin typeface="Euphemia" panose="020B0503040102020104" pitchFamily="34" charset="0"/>
                <a:hlinkClick r:id="rId4"/>
              </a:rPr>
              <a:t>https://www.cancer.dk/hjaelp-viden/raadgivning/</a:t>
            </a:r>
            <a:r>
              <a:rPr lang="da-DK" sz="1200">
                <a:latin typeface="Euphemia" panose="020B0503040102020104" pitchFamily="34" charset="0"/>
                <a:hlinkClick r:id="rId4"/>
              </a:rPr>
              <a:t>digitale-samtalegrupper/</a:t>
            </a:r>
            <a:r>
              <a:rPr lang="da-DK" sz="1200" dirty="0">
                <a:latin typeface="Euphemia" panose="020B0503040102020104" pitchFamily="34" charset="0"/>
              </a:rPr>
              <a:t> </a:t>
            </a:r>
          </a:p>
          <a:p>
            <a:pPr marL="0" indent="0" defTabSz="914126">
              <a:spcBef>
                <a:spcPts val="0"/>
              </a:spcBef>
              <a:buClrTx/>
              <a:buSzTx/>
              <a:buNone/>
            </a:pPr>
            <a:r>
              <a:rPr lang="da-DK" sz="1200" dirty="0">
                <a:latin typeface="Euphemia" panose="020B0503040102020104" pitchFamily="34" charset="0"/>
                <a:hlinkClick r:id="rId5"/>
              </a:rPr>
              <a:t>https://www.cancer.dk/hjaelp-viden/hvis-du-har-kraeft/psykiske-reaktioner/angst/</a:t>
            </a:r>
            <a:r>
              <a:rPr lang="da-DK" sz="1200" dirty="0">
                <a:latin typeface="Euphemia" panose="020B0503040102020104" pitchFamily="34" charset="0"/>
              </a:rPr>
              <a:t> </a:t>
            </a:r>
          </a:p>
          <a:p>
            <a:pPr marL="0" indent="0" defTabSz="914126">
              <a:spcBef>
                <a:spcPts val="0"/>
              </a:spcBef>
              <a:buClrTx/>
              <a:buSzTx/>
              <a:buNone/>
            </a:pPr>
            <a:r>
              <a:rPr lang="da-DK" sz="1200" dirty="0">
                <a:latin typeface="Euphemia" panose="020B0503040102020104" pitchFamily="34" charset="0"/>
                <a:hlinkClick r:id="rId6"/>
              </a:rPr>
              <a:t>https://www.senfoelger.dk/</a:t>
            </a:r>
            <a:r>
              <a:rPr lang="da-DK" sz="1200" dirty="0">
                <a:latin typeface="Euphemia" panose="020B0503040102020104" pitchFamily="34" charset="0"/>
              </a:rPr>
              <a:t> </a:t>
            </a:r>
          </a:p>
        </p:txBody>
      </p:sp>
      <p:pic>
        <p:nvPicPr>
          <p:cNvPr id="4" name="Billede 3"/>
          <p:cNvPicPr>
            <a:picLocks noChangeAspect="1"/>
          </p:cNvPicPr>
          <p:nvPr/>
        </p:nvPicPr>
        <p:blipFill>
          <a:blip r:embed="rId7"/>
          <a:stretch>
            <a:fillRect/>
          </a:stretch>
        </p:blipFill>
        <p:spPr>
          <a:xfrm>
            <a:off x="8288965" y="1086407"/>
            <a:ext cx="3492797" cy="779445"/>
          </a:xfrm>
          <a:prstGeom prst="rect">
            <a:avLst/>
          </a:prstGeom>
        </p:spPr>
      </p:pic>
      <p:pic>
        <p:nvPicPr>
          <p:cNvPr id="1026" name="Picture 2" descr="KraeftensBekaempelse_Logo_RGB_Roed_Primaer | Kræftens Bekæmpelse">
            <a:extLst>
              <a:ext uri="{FF2B5EF4-FFF2-40B4-BE49-F238E27FC236}">
                <a16:creationId xmlns:a16="http://schemas.microsoft.com/office/drawing/2014/main" id="{47AB73C2-C4C3-1F42-3B39-5CD805A9FA1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877" t="23992" r="8436" b="23265"/>
          <a:stretch/>
        </p:blipFill>
        <p:spPr bwMode="auto">
          <a:xfrm>
            <a:off x="8288965" y="342870"/>
            <a:ext cx="3492797" cy="74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35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B36E0DC-FCB2-D185-D5A7-C6C49044041E}"/>
              </a:ext>
            </a:extLst>
          </p:cNvPr>
          <p:cNvSpPr>
            <a:spLocks noGrp="1"/>
          </p:cNvSpPr>
          <p:nvPr>
            <p:ph type="title"/>
          </p:nvPr>
        </p:nvSpPr>
        <p:spPr>
          <a:xfrm>
            <a:off x="1293813" y="260648"/>
            <a:ext cx="9601200" cy="1143000"/>
          </a:xfrm>
        </p:spPr>
        <p:txBody>
          <a:bodyPr/>
          <a:lstStyle/>
          <a:p>
            <a:r>
              <a:rPr lang="da-DK"/>
              <a:t>Opsamling og afslutning</a:t>
            </a:r>
          </a:p>
        </p:txBody>
      </p:sp>
      <p:sp>
        <p:nvSpPr>
          <p:cNvPr id="3" name="Pladsholder til indhold 2"/>
          <p:cNvSpPr>
            <a:spLocks noGrp="1"/>
          </p:cNvSpPr>
          <p:nvPr>
            <p:ph idx="1"/>
          </p:nvPr>
        </p:nvSpPr>
        <p:spPr/>
        <p:txBody>
          <a:bodyPr>
            <a:normAutofit/>
          </a:bodyPr>
          <a:lstStyle/>
          <a:p>
            <a:pPr marL="0" indent="0">
              <a:buNone/>
            </a:pPr>
            <a:r>
              <a:rPr lang="da-DK" sz="1900"/>
              <a:t>Mit udbytte af oplæg og erfaringsudveksling: </a:t>
            </a:r>
          </a:p>
          <a:p>
            <a:pPr marL="342900" indent="-342900"/>
            <a:r>
              <a:rPr lang="da-DK" sz="1900" i="1"/>
              <a:t>Hvad tager jeg med mig?</a:t>
            </a:r>
          </a:p>
          <a:p>
            <a:pPr marL="342900" indent="-342900"/>
            <a:r>
              <a:rPr lang="da-DK" sz="1900" i="1"/>
              <a:t>Hvad vil jeg have (mere) fokus på i den kommende tid?</a:t>
            </a:r>
          </a:p>
        </p:txBody>
      </p:sp>
    </p:spTree>
    <p:extLst>
      <p:ext uri="{BB962C8B-B14F-4D97-AF65-F5344CB8AC3E}">
        <p14:creationId xmlns:p14="http://schemas.microsoft.com/office/powerpoint/2010/main" val="370047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1135346"/>
            <a:ext cx="12188824" cy="646382"/>
          </a:xfrm>
        </p:spPr>
        <p:txBody>
          <a:bodyPr>
            <a:normAutofit fontScale="90000"/>
          </a:bodyPr>
          <a:lstStyle/>
          <a:p>
            <a:pPr algn="ctr"/>
            <a:r>
              <a:rPr lang="da-DK" sz="3199" dirty="0"/>
              <a:t>Spørgsmål?</a:t>
            </a:r>
            <a:r>
              <a:rPr lang="da-DK" dirty="0"/>
              <a:t/>
            </a:r>
            <a:br>
              <a:rPr lang="da-DK" dirty="0"/>
            </a:br>
            <a:endParaRPr lang="da-DK" dirty="0"/>
          </a:p>
        </p:txBody>
      </p:sp>
      <p:pic>
        <p:nvPicPr>
          <p:cNvPr id="5" name="Pladsholder til indhold 4">
            <a:extLst>
              <a:ext uri="{FF2B5EF4-FFF2-40B4-BE49-F238E27FC236}">
                <a16:creationId xmlns:a16="http://schemas.microsoft.com/office/drawing/2014/main" id="{D9644666-70F1-33FE-09BA-7B02CC190CD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flipH="1">
            <a:off x="4222204" y="1676400"/>
            <a:ext cx="3888432" cy="4495800"/>
          </a:xfrm>
          <a:scene3d>
            <a:camera prst="orthographicFront">
              <a:rot lat="0" lon="0" rev="0"/>
            </a:camera>
            <a:lightRig rig="threePt" dir="t"/>
          </a:scene3d>
        </p:spPr>
      </p:pic>
    </p:spTree>
    <p:extLst>
      <p:ext uri="{BB962C8B-B14F-4D97-AF65-F5344CB8AC3E}">
        <p14:creationId xmlns:p14="http://schemas.microsoft.com/office/powerpoint/2010/main" val="273561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normAutofit/>
          </a:bodyPr>
          <a:lstStyle/>
          <a:p>
            <a:r>
              <a:rPr lang="da-DK"/>
              <a:t>Koncentrations-og hukommelsesbesvær</a:t>
            </a:r>
            <a:br>
              <a:rPr lang="da-DK"/>
            </a:br>
            <a:r>
              <a:rPr lang="da-DK" sz="4000"/>
              <a:t>Som senfølge til kræft</a:t>
            </a:r>
            <a:r>
              <a:rPr lang="da-DK"/>
              <a:t/>
            </a:r>
            <a:br>
              <a:rPr lang="da-DK"/>
            </a:br>
            <a:endParaRPr lang="da-DK"/>
          </a:p>
        </p:txBody>
      </p:sp>
      <p:sp>
        <p:nvSpPr>
          <p:cNvPr id="3" name="Undertitel 2"/>
          <p:cNvSpPr>
            <a:spLocks noGrp="1"/>
          </p:cNvSpPr>
          <p:nvPr>
            <p:ph type="subTitle" idx="1"/>
          </p:nvPr>
        </p:nvSpPr>
        <p:spPr/>
        <p:txBody>
          <a:bodyPr rtlCol="0"/>
          <a:lstStyle/>
          <a:p>
            <a:r>
              <a:rPr lang="da-DK"/>
              <a:t>SIG Senfølger gruppens undervisningsmateriale</a:t>
            </a:r>
          </a:p>
        </p:txBody>
      </p:sp>
    </p:spTree>
    <p:extLst>
      <p:ext uri="{BB962C8B-B14F-4D97-AF65-F5344CB8AC3E}">
        <p14:creationId xmlns:p14="http://schemas.microsoft.com/office/powerpoint/2010/main" val="39033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8A213D4-0240-6D13-CFB9-7FC3F3CA05A0}"/>
              </a:ext>
            </a:extLst>
          </p:cNvPr>
          <p:cNvSpPr>
            <a:spLocks noGrp="1"/>
          </p:cNvSpPr>
          <p:nvPr>
            <p:ph idx="1"/>
          </p:nvPr>
        </p:nvSpPr>
        <p:spPr>
          <a:xfrm>
            <a:off x="1293812" y="404664"/>
            <a:ext cx="9985175" cy="5791200"/>
          </a:xfrm>
        </p:spPr>
        <p:txBody>
          <a:bodyPr>
            <a:normAutofit fontScale="92500"/>
          </a:bodyPr>
          <a:lstStyle/>
          <a:p>
            <a:pPr marL="0" indent="0">
              <a:lnSpc>
                <a:spcPct val="110000"/>
              </a:lnSpc>
              <a:spcBef>
                <a:spcPts val="1200"/>
              </a:spcBef>
              <a:spcAft>
                <a:spcPts val="1200"/>
              </a:spcAft>
              <a:buNone/>
            </a:pPr>
            <a:r>
              <a:rPr lang="da-DK" sz="1900" dirty="0">
                <a:effectLst/>
                <a:latin typeface="Euphemia" panose="020B0503040102020104" pitchFamily="34" charset="0"/>
                <a:ea typeface="Verdana" panose="020B0604030504040204" pitchFamily="34" charset="0"/>
                <a:cs typeface="Verdana" panose="020B0604030504040204" pitchFamily="34" charset="0"/>
              </a:rPr>
              <a:t>Kræft er en udfordrende og livsændrende sygdom. Moderne medicin og behandlinger har gjort det muligt for mange at overleve kræft. Mange kræftoverleverer oplever senfølger, som er langvarige eller forsinkede bivirkninger til kræftbehandlingen eller selve sygdommen. Senfølger rammer mellem 50-60 % af alle kræftoverlevere. Senfølger kan være mangeartede og komplekse og kan have store konsekvenser for kræftoverleverens hverdagsliv og livskvalitet.</a:t>
            </a:r>
          </a:p>
          <a:p>
            <a:pPr marL="0" indent="0">
              <a:lnSpc>
                <a:spcPct val="110000"/>
              </a:lnSpc>
              <a:spcBef>
                <a:spcPts val="1200"/>
              </a:spcBef>
              <a:spcAft>
                <a:spcPts val="1200"/>
              </a:spcAft>
              <a:buNone/>
            </a:pPr>
            <a:r>
              <a:rPr lang="da-DK" sz="1900" dirty="0">
                <a:effectLst/>
                <a:latin typeface="Euphemia" panose="020B0503040102020104" pitchFamily="34" charset="0"/>
                <a:ea typeface="Calibri" panose="020F0502020204030204" pitchFamily="34" charset="0"/>
                <a:cs typeface="Arial" panose="020B0604020202020204" pitchFamily="34" charset="0"/>
              </a:rPr>
              <a:t>Mange kræftoverlevere oplever at stå alene med disse problemer og symptomer. Det er derfor vigtigt at sundhedsprofessionelle arbejder sammen med kræftoverlevende for at finde måder at håndtere og forbedre deres livssituation på trods af disse udfordringer, så vi får større viden, forståelse og anerkendelse af senfølgers betydning for den enkeltes liv.</a:t>
            </a:r>
            <a:endParaRPr lang="da-DK" sz="1900" dirty="0">
              <a:latin typeface="Euphemia" panose="020B0503040102020104" pitchFamily="34" charset="0"/>
              <a:ea typeface="Verdana" panose="020B0604030504040204" pitchFamily="34" charset="0"/>
              <a:cs typeface="Verdana" panose="020B0604030504040204" pitchFamily="34" charset="0"/>
            </a:endParaRPr>
          </a:p>
          <a:p>
            <a:pPr marL="0" indent="0">
              <a:lnSpc>
                <a:spcPct val="110000"/>
              </a:lnSpc>
              <a:spcBef>
                <a:spcPts val="1200"/>
              </a:spcBef>
              <a:spcAft>
                <a:spcPts val="1200"/>
              </a:spcAft>
              <a:buNone/>
            </a:pPr>
            <a:r>
              <a:rPr lang="da-DK" sz="1900" dirty="0">
                <a:effectLst/>
                <a:latin typeface="Euphemia" panose="020B0503040102020104" pitchFamily="34" charset="0"/>
                <a:ea typeface="Calibri" panose="020F0502020204030204" pitchFamily="34" charset="0"/>
                <a:cs typeface="Arial" panose="020B0604020202020204" pitchFamily="34" charset="0"/>
              </a:rPr>
              <a:t>Senfølger er helbredsproblemer, der opstår under primær behandling og bliver kroniske, eller opstår og manifesterer sig måneder eller år efter behandlingen er afsluttet (</a:t>
            </a:r>
            <a:r>
              <a:rPr lang="da-DK" sz="1900" dirty="0" err="1">
                <a:effectLst/>
                <a:latin typeface="Euphemia" panose="020B0503040102020104" pitchFamily="34" charset="0"/>
                <a:ea typeface="Calibri" panose="020F0502020204030204" pitchFamily="34" charset="0"/>
                <a:cs typeface="Arial" panose="020B0604020202020204" pitchFamily="34" charset="0"/>
              </a:rPr>
              <a:t>Sst</a:t>
            </a:r>
            <a:r>
              <a:rPr lang="da-DK" sz="1900" dirty="0">
                <a:effectLst/>
                <a:latin typeface="Euphemia" panose="020B0503040102020104" pitchFamily="34" charset="0"/>
                <a:ea typeface="Calibri" panose="020F0502020204030204" pitchFamily="34" charset="0"/>
                <a:cs typeface="Arial" panose="020B0604020202020204" pitchFamily="34" charset="0"/>
              </a:rPr>
              <a:t>, 2017). Nogle patienter er i livslang behandling, og de vil skulle have hjælp til deres senfølger i de afdelinger hvor de får behandling. Derudover findes der senfølgeklinikken, som egen læge eller behandlende læge kan henvise til (se oversigt på senfoelger.dk)</a:t>
            </a:r>
          </a:p>
          <a:p>
            <a:pPr marL="0" indent="0">
              <a:lnSpc>
                <a:spcPct val="110000"/>
              </a:lnSpc>
              <a:spcBef>
                <a:spcPts val="1200"/>
              </a:spcBef>
              <a:spcAft>
                <a:spcPts val="1200"/>
              </a:spcAft>
              <a:buNone/>
            </a:pPr>
            <a:r>
              <a:rPr lang="da-DK" sz="1600" dirty="0">
                <a:hlinkClick r:id="rId2"/>
              </a:rPr>
              <a:t>Hvad er kræftsenfølger? | </a:t>
            </a:r>
            <a:r>
              <a:rPr lang="da-DK" sz="1600" dirty="0" err="1">
                <a:hlinkClick r:id="rId2"/>
              </a:rPr>
              <a:t>Senfølgerforeningen</a:t>
            </a:r>
            <a:endParaRPr lang="da-DK" sz="1900" dirty="0">
              <a:effectLst/>
              <a:latin typeface="Euphemia" panose="020B05030401020201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898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3813" y="381000"/>
            <a:ext cx="9601200" cy="1143000"/>
          </a:xfrm>
        </p:spPr>
        <p:txBody>
          <a:bodyPr>
            <a:normAutofit/>
          </a:bodyPr>
          <a:lstStyle/>
          <a:p>
            <a:r>
              <a:rPr lang="da-DK"/>
              <a:t>Koncentrations- og hukommelsesbesvær </a:t>
            </a:r>
            <a:br>
              <a:rPr lang="da-DK"/>
            </a:br>
            <a:r>
              <a:rPr lang="da-DK"/>
              <a:t>Hvorfor og hvad kan du gøre?	</a:t>
            </a:r>
          </a:p>
        </p:txBody>
      </p:sp>
      <p:sp>
        <p:nvSpPr>
          <p:cNvPr id="3" name="Pladsholder til indhold 2"/>
          <p:cNvSpPr>
            <a:spLocks noGrp="1"/>
          </p:cNvSpPr>
          <p:nvPr>
            <p:ph idx="1"/>
          </p:nvPr>
        </p:nvSpPr>
        <p:spPr>
          <a:xfrm>
            <a:off x="1293813" y="1676400"/>
            <a:ext cx="9601200" cy="4495800"/>
          </a:xfrm>
        </p:spPr>
        <p:txBody>
          <a:bodyPr>
            <a:normAutofit/>
          </a:bodyPr>
          <a:lstStyle/>
          <a:p>
            <a:pPr marL="0" indent="0">
              <a:buNone/>
            </a:pPr>
            <a:r>
              <a:rPr lang="da-DK" b="1"/>
              <a:t>Program:</a:t>
            </a:r>
          </a:p>
          <a:p>
            <a:r>
              <a:rPr lang="da-DK"/>
              <a:t>Hvordan opleves koncentrations- og hukommelsesbesvær?</a:t>
            </a:r>
          </a:p>
          <a:p>
            <a:r>
              <a:rPr lang="da-DK"/>
              <a:t>Hvad kan være årsagen til koncentrations- og hukommelsesbesvær?</a:t>
            </a:r>
          </a:p>
          <a:p>
            <a:r>
              <a:rPr lang="da-DK"/>
              <a:t>Hvad kan koncentrations - og hukommelses forandringer medføre?</a:t>
            </a:r>
          </a:p>
          <a:p>
            <a:r>
              <a:rPr lang="da-DK"/>
              <a:t>Forandringerne i koncentration og hukommelse</a:t>
            </a:r>
          </a:p>
          <a:p>
            <a:r>
              <a:rPr lang="da-DK"/>
              <a:t>Anbefalinger og gode råd</a:t>
            </a:r>
          </a:p>
          <a:p>
            <a:r>
              <a:rPr lang="da-DK"/>
              <a:t>Hvad kan man selv og pårørende gøre?</a:t>
            </a:r>
          </a:p>
        </p:txBody>
      </p:sp>
    </p:spTree>
    <p:extLst>
      <p:ext uri="{BB962C8B-B14F-4D97-AF65-F5344CB8AC3E}">
        <p14:creationId xmlns:p14="http://schemas.microsoft.com/office/powerpoint/2010/main" val="370147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063" y="630114"/>
            <a:ext cx="7535653" cy="1142702"/>
          </a:xfrm>
        </p:spPr>
        <p:txBody>
          <a:bodyPr anchor="b">
            <a:normAutofit/>
          </a:bodyPr>
          <a:lstStyle/>
          <a:p>
            <a:r>
              <a:rPr lang="da-DK"/>
              <a:t>Hvordan opleves koncentrations- og hukommelsesbesvær?</a:t>
            </a:r>
          </a:p>
        </p:txBody>
      </p:sp>
      <p:sp>
        <p:nvSpPr>
          <p:cNvPr id="3" name="Pladsholder til indhold 2"/>
          <p:cNvSpPr>
            <a:spLocks noGrp="1"/>
          </p:cNvSpPr>
          <p:nvPr>
            <p:ph sz="half" idx="1"/>
          </p:nvPr>
        </p:nvSpPr>
        <p:spPr>
          <a:xfrm>
            <a:off x="1295062" y="2348880"/>
            <a:ext cx="4367302" cy="2592288"/>
          </a:xfrm>
        </p:spPr>
        <p:txBody>
          <a:bodyPr>
            <a:normAutofit/>
          </a:bodyPr>
          <a:lstStyle/>
          <a:p>
            <a:pPr marL="0" indent="0">
              <a:buNone/>
            </a:pPr>
            <a:r>
              <a:rPr lang="da-DK" sz="1900" b="1"/>
              <a:t>3 korte spørgsmål:</a:t>
            </a:r>
          </a:p>
          <a:p>
            <a:pPr marL="342900" indent="-342900"/>
            <a:r>
              <a:rPr lang="da-DK" sz="1900" i="1"/>
              <a:t>Oplever du hukommelses og koncentrationsbesvær?</a:t>
            </a:r>
          </a:p>
          <a:p>
            <a:pPr marL="342900" indent="-342900"/>
            <a:r>
              <a:rPr lang="da-DK" sz="1900" i="1"/>
              <a:t>Hvis ja, hvor udtalt er det gennem den sidste uge på denne skala?</a:t>
            </a:r>
          </a:p>
          <a:p>
            <a:pPr marL="342900" indent="-342900"/>
            <a:r>
              <a:rPr lang="da-DK" sz="1900" i="1"/>
              <a:t>Hvilken indflydelse har det haft på din hverdag?</a:t>
            </a:r>
          </a:p>
        </p:txBody>
      </p:sp>
      <p:graphicFrame>
        <p:nvGraphicFramePr>
          <p:cNvPr id="5" name="Tabel 4">
            <a:extLst>
              <a:ext uri="{FF2B5EF4-FFF2-40B4-BE49-F238E27FC236}">
                <a16:creationId xmlns:a16="http://schemas.microsoft.com/office/drawing/2014/main" id="{87B066FD-F521-5644-1501-7A3CA0DE08D6}"/>
              </a:ext>
            </a:extLst>
          </p:cNvPr>
          <p:cNvGraphicFramePr>
            <a:graphicFrameLocks noGrp="1"/>
          </p:cNvGraphicFramePr>
          <p:nvPr>
            <p:extLst>
              <p:ext uri="{D42A27DB-BD31-4B8C-83A1-F6EECF244321}">
                <p14:modId xmlns:p14="http://schemas.microsoft.com/office/powerpoint/2010/main" val="3415630712"/>
              </p:ext>
            </p:extLst>
          </p:nvPr>
        </p:nvGraphicFramePr>
        <p:xfrm>
          <a:off x="6022461" y="3068960"/>
          <a:ext cx="5616567" cy="1367983"/>
        </p:xfrm>
        <a:graphic>
          <a:graphicData uri="http://schemas.openxmlformats.org/drawingml/2006/table">
            <a:tbl>
              <a:tblPr firstRow="1" bandRow="1">
                <a:tableStyleId>{6E25E649-3F16-4E02-A733-19D2CDBF48F0}</a:tableStyleId>
              </a:tblPr>
              <a:tblGrid>
                <a:gridCol w="777420">
                  <a:extLst>
                    <a:ext uri="{9D8B030D-6E8A-4147-A177-3AD203B41FA5}">
                      <a16:colId xmlns:a16="http://schemas.microsoft.com/office/drawing/2014/main" val="2520373130"/>
                    </a:ext>
                  </a:extLst>
                </a:gridCol>
                <a:gridCol w="1094731">
                  <a:extLst>
                    <a:ext uri="{9D8B030D-6E8A-4147-A177-3AD203B41FA5}">
                      <a16:colId xmlns:a16="http://schemas.microsoft.com/office/drawing/2014/main" val="1575905398"/>
                    </a:ext>
                  </a:extLst>
                </a:gridCol>
                <a:gridCol w="1463399">
                  <a:extLst>
                    <a:ext uri="{9D8B030D-6E8A-4147-A177-3AD203B41FA5}">
                      <a16:colId xmlns:a16="http://schemas.microsoft.com/office/drawing/2014/main" val="1746100380"/>
                    </a:ext>
                  </a:extLst>
                </a:gridCol>
                <a:gridCol w="912865">
                  <a:extLst>
                    <a:ext uri="{9D8B030D-6E8A-4147-A177-3AD203B41FA5}">
                      <a16:colId xmlns:a16="http://schemas.microsoft.com/office/drawing/2014/main" val="4099906695"/>
                    </a:ext>
                  </a:extLst>
                </a:gridCol>
                <a:gridCol w="1368152">
                  <a:extLst>
                    <a:ext uri="{9D8B030D-6E8A-4147-A177-3AD203B41FA5}">
                      <a16:colId xmlns:a16="http://schemas.microsoft.com/office/drawing/2014/main" val="2313958943"/>
                    </a:ext>
                  </a:extLst>
                </a:gridCol>
              </a:tblGrid>
              <a:tr h="1367983">
                <a:tc>
                  <a:txBody>
                    <a:bodyPr/>
                    <a:lstStyle/>
                    <a:p>
                      <a:pPr algn="ctr" fontAlgn="auto">
                        <a:lnSpc>
                          <a:spcPct val="100000"/>
                        </a:lnSpc>
                      </a:pPr>
                      <a:endParaRPr lang="da-DK" sz="1600"/>
                    </a:p>
                    <a:p>
                      <a:pPr algn="ctr" fontAlgn="auto">
                        <a:lnSpc>
                          <a:spcPct val="100000"/>
                        </a:lnSpc>
                      </a:pPr>
                      <a:r>
                        <a:rPr lang="da-DK" sz="1600"/>
                        <a:t>Aldrig</a:t>
                      </a:r>
                    </a:p>
                  </a:txBody>
                  <a:tcPr marL="91416" marR="91416" marT="45708" marB="45708"/>
                </a:tc>
                <a:tc>
                  <a:txBody>
                    <a:bodyPr/>
                    <a:lstStyle/>
                    <a:p>
                      <a:pPr algn="ctr" fontAlgn="auto">
                        <a:lnSpc>
                          <a:spcPct val="100000"/>
                        </a:lnSpc>
                      </a:pPr>
                      <a:endParaRPr lang="da-DK" sz="1600"/>
                    </a:p>
                    <a:p>
                      <a:pPr algn="ctr" fontAlgn="auto">
                        <a:lnSpc>
                          <a:spcPct val="100000"/>
                        </a:lnSpc>
                      </a:pPr>
                      <a:r>
                        <a:rPr lang="da-DK" sz="1600"/>
                        <a:t>Sjældent</a:t>
                      </a:r>
                    </a:p>
                    <a:p>
                      <a:pPr algn="ctr" fontAlgn="auto">
                        <a:lnSpc>
                          <a:spcPct val="100000"/>
                        </a:lnSpc>
                      </a:pPr>
                      <a:endParaRPr lang="da-DK" sz="1200"/>
                    </a:p>
                    <a:p>
                      <a:pPr algn="ctr" fontAlgn="auto">
                        <a:lnSpc>
                          <a:spcPct val="100000"/>
                        </a:lnSpc>
                      </a:pPr>
                      <a:r>
                        <a:rPr lang="da-DK" sz="1200"/>
                        <a:t>(en enkelt gang)</a:t>
                      </a:r>
                    </a:p>
                  </a:txBody>
                  <a:tcPr marL="91416" marR="91416" marT="45708" marB="45708"/>
                </a:tc>
                <a:tc>
                  <a:txBody>
                    <a:bodyPr/>
                    <a:lstStyle/>
                    <a:p>
                      <a:pPr algn="ctr" fontAlgn="auto">
                        <a:lnSpc>
                          <a:spcPct val="100000"/>
                        </a:lnSpc>
                      </a:pPr>
                      <a:endParaRPr lang="da-DK" sz="1600"/>
                    </a:p>
                    <a:p>
                      <a:pPr algn="ctr" fontAlgn="auto">
                        <a:lnSpc>
                          <a:spcPct val="100000"/>
                        </a:lnSpc>
                      </a:pPr>
                      <a:r>
                        <a:rPr lang="da-DK" sz="1600"/>
                        <a:t>Nogle gange</a:t>
                      </a:r>
                    </a:p>
                    <a:p>
                      <a:pPr algn="ctr" fontAlgn="auto">
                        <a:lnSpc>
                          <a:spcPct val="100000"/>
                        </a:lnSpc>
                      </a:pPr>
                      <a:endParaRPr lang="da-DK" sz="1200"/>
                    </a:p>
                    <a:p>
                      <a:pPr algn="ctr" fontAlgn="auto">
                        <a:lnSpc>
                          <a:spcPct val="100000"/>
                        </a:lnSpc>
                      </a:pPr>
                      <a:r>
                        <a:rPr lang="da-DK" sz="1200"/>
                        <a:t>  (2-3 gange)</a:t>
                      </a:r>
                    </a:p>
                  </a:txBody>
                  <a:tcPr marL="91416" marR="91416" marT="45708" marB="45708"/>
                </a:tc>
                <a:tc>
                  <a:txBody>
                    <a:bodyPr/>
                    <a:lstStyle/>
                    <a:p>
                      <a:pPr algn="ctr" fontAlgn="auto">
                        <a:lnSpc>
                          <a:spcPct val="100000"/>
                        </a:lnSpc>
                      </a:pPr>
                      <a:endParaRPr lang="da-DK" sz="1600"/>
                    </a:p>
                    <a:p>
                      <a:pPr algn="ctr" fontAlgn="auto">
                        <a:lnSpc>
                          <a:spcPct val="100000"/>
                        </a:lnSpc>
                      </a:pPr>
                      <a:r>
                        <a:rPr lang="da-DK" sz="1600"/>
                        <a:t>Ofte</a:t>
                      </a:r>
                    </a:p>
                    <a:p>
                      <a:pPr algn="ctr" fontAlgn="auto">
                        <a:lnSpc>
                          <a:spcPct val="100000"/>
                        </a:lnSpc>
                      </a:pPr>
                      <a:endParaRPr lang="da-DK" sz="1200"/>
                    </a:p>
                    <a:p>
                      <a:pPr algn="ctr" fontAlgn="auto">
                        <a:lnSpc>
                          <a:spcPct val="100000"/>
                        </a:lnSpc>
                      </a:pPr>
                      <a:r>
                        <a:rPr lang="da-DK" sz="1200"/>
                        <a:t>(en gang dagligt)</a:t>
                      </a:r>
                    </a:p>
                  </a:txBody>
                  <a:tcPr marL="91416" marR="91416" marT="45708" marB="45708"/>
                </a:tc>
                <a:tc>
                  <a:txBody>
                    <a:bodyPr/>
                    <a:lstStyle/>
                    <a:p>
                      <a:pPr algn="ctr" fontAlgn="auto">
                        <a:lnSpc>
                          <a:spcPct val="100000"/>
                        </a:lnSpc>
                      </a:pPr>
                      <a:endParaRPr lang="da-DK" sz="1600"/>
                    </a:p>
                    <a:p>
                      <a:pPr algn="ctr" fontAlgn="auto">
                        <a:lnSpc>
                          <a:spcPct val="100000"/>
                        </a:lnSpc>
                      </a:pPr>
                      <a:r>
                        <a:rPr lang="da-DK" sz="1600"/>
                        <a:t>Meget ofte</a:t>
                      </a:r>
                    </a:p>
                    <a:p>
                      <a:pPr algn="ctr" fontAlgn="auto">
                        <a:lnSpc>
                          <a:spcPct val="100000"/>
                        </a:lnSpc>
                      </a:pPr>
                      <a:endParaRPr lang="da-DK" sz="1200"/>
                    </a:p>
                    <a:p>
                      <a:pPr algn="ctr" fontAlgn="auto">
                        <a:lnSpc>
                          <a:spcPct val="100000"/>
                        </a:lnSpc>
                      </a:pPr>
                      <a:r>
                        <a:rPr lang="da-DK" sz="1200"/>
                        <a:t>(flere gange   dagligt)</a:t>
                      </a:r>
                    </a:p>
                  </a:txBody>
                  <a:tcPr marL="91416" marR="91416" marT="45708" marB="45708"/>
                </a:tc>
                <a:extLst>
                  <a:ext uri="{0D108BD9-81ED-4DB2-BD59-A6C34878D82A}">
                    <a16:rowId xmlns:a16="http://schemas.microsoft.com/office/drawing/2014/main" val="3617078308"/>
                  </a:ext>
                </a:extLst>
              </a:tr>
            </a:tbl>
          </a:graphicData>
        </a:graphic>
      </p:graphicFrame>
    </p:spTree>
    <p:extLst>
      <p:ext uri="{BB962C8B-B14F-4D97-AF65-F5344CB8AC3E}">
        <p14:creationId xmlns:p14="http://schemas.microsoft.com/office/powerpoint/2010/main" val="194837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063" y="316497"/>
            <a:ext cx="9598700" cy="952827"/>
          </a:xfrm>
        </p:spPr>
        <p:txBody>
          <a:bodyPr/>
          <a:lstStyle/>
          <a:p>
            <a:r>
              <a:rPr lang="da-DK"/>
              <a:t>Påvirket koncentration og hukommelse</a:t>
            </a:r>
          </a:p>
        </p:txBody>
      </p:sp>
      <p:sp>
        <p:nvSpPr>
          <p:cNvPr id="3" name="Pladsholder til indhold 2"/>
          <p:cNvSpPr>
            <a:spLocks noGrp="1"/>
          </p:cNvSpPr>
          <p:nvPr>
            <p:ph idx="1"/>
          </p:nvPr>
        </p:nvSpPr>
        <p:spPr>
          <a:xfrm>
            <a:off x="1295062" y="1341312"/>
            <a:ext cx="10559990" cy="4830174"/>
          </a:xfrm>
        </p:spPr>
        <p:txBody>
          <a:bodyPr>
            <a:normAutofit/>
          </a:bodyPr>
          <a:lstStyle/>
          <a:p>
            <a:pPr marL="0" indent="0">
              <a:buNone/>
            </a:pPr>
            <a:r>
              <a:rPr lang="da-DK" sz="1900" b="1"/>
              <a:t>Svært ved…</a:t>
            </a:r>
          </a:p>
          <a:p>
            <a:pPr marL="285750" indent="-285750">
              <a:lnSpc>
                <a:spcPct val="100000"/>
              </a:lnSpc>
              <a:spcBef>
                <a:spcPts val="800"/>
              </a:spcBef>
            </a:pPr>
            <a:r>
              <a:rPr lang="da-DK" sz="1900"/>
              <a:t>At finde ord</a:t>
            </a:r>
          </a:p>
          <a:p>
            <a:pPr marL="285750" indent="-285750">
              <a:lnSpc>
                <a:spcPct val="100000"/>
              </a:lnSpc>
              <a:spcBef>
                <a:spcPts val="800"/>
              </a:spcBef>
            </a:pPr>
            <a:r>
              <a:rPr lang="da-DK" sz="1900"/>
              <a:t>At koncentrere sig, og opmærksomhed på ikke at lave fejl</a:t>
            </a:r>
          </a:p>
          <a:p>
            <a:pPr marL="285750" indent="-285750">
              <a:lnSpc>
                <a:spcPct val="100000"/>
              </a:lnSpc>
              <a:spcBef>
                <a:spcPts val="800"/>
              </a:spcBef>
            </a:pPr>
            <a:r>
              <a:rPr lang="da-DK" sz="1900"/>
              <a:t>At samle tankerne</a:t>
            </a:r>
          </a:p>
          <a:p>
            <a:pPr marL="285750" indent="-285750">
              <a:lnSpc>
                <a:spcPct val="100000"/>
              </a:lnSpc>
              <a:spcBef>
                <a:spcPts val="800"/>
              </a:spcBef>
            </a:pPr>
            <a:r>
              <a:rPr lang="da-DK" sz="1900"/>
              <a:t>At forstå sammenhængen f.eks. i en tekst eller hovedregning, lægge sammen og trække fra</a:t>
            </a:r>
          </a:p>
          <a:p>
            <a:pPr marL="285750" indent="-285750">
              <a:lnSpc>
                <a:spcPct val="100000"/>
              </a:lnSpc>
              <a:spcBef>
                <a:spcPts val="800"/>
              </a:spcBef>
            </a:pPr>
            <a:r>
              <a:rPr lang="da-DK" sz="1900"/>
              <a:t>At huske informationer og samtaler</a:t>
            </a:r>
          </a:p>
          <a:p>
            <a:pPr marL="285750" indent="-285750">
              <a:lnSpc>
                <a:spcPct val="100000"/>
              </a:lnSpc>
              <a:spcBef>
                <a:spcPts val="800"/>
              </a:spcBef>
            </a:pPr>
            <a:r>
              <a:rPr lang="da-DK" sz="1900"/>
              <a:t>At lære nye ting</a:t>
            </a:r>
          </a:p>
          <a:p>
            <a:pPr marL="285750" indent="-285750">
              <a:lnSpc>
                <a:spcPct val="100000"/>
              </a:lnSpc>
              <a:spcBef>
                <a:spcPts val="800"/>
              </a:spcBef>
            </a:pPr>
            <a:r>
              <a:rPr lang="da-DK" sz="1900"/>
              <a:t>At huske hvad man er i gang med (svært ved at skrifte frem og tilbage i det jeg laver)</a:t>
            </a:r>
          </a:p>
          <a:p>
            <a:pPr marL="285750" indent="-285750">
              <a:lnSpc>
                <a:spcPct val="100000"/>
              </a:lnSpc>
              <a:spcBef>
                <a:spcPts val="800"/>
              </a:spcBef>
            </a:pPr>
            <a:r>
              <a:rPr lang="da-DK" sz="1900"/>
              <a:t>At huske navne, fødselsdage</a:t>
            </a:r>
          </a:p>
          <a:p>
            <a:pPr marL="285750" indent="-285750">
              <a:lnSpc>
                <a:spcPct val="100000"/>
              </a:lnSpc>
              <a:spcBef>
                <a:spcPts val="800"/>
              </a:spcBef>
            </a:pPr>
            <a:r>
              <a:rPr lang="da-DK" sz="1900"/>
              <a:t>At ting tager længere tid, skal anstrenge mig </a:t>
            </a:r>
          </a:p>
          <a:p>
            <a:pPr marL="285750" indent="-285750">
              <a:lnSpc>
                <a:spcPct val="100000"/>
              </a:lnSpc>
              <a:spcBef>
                <a:spcPts val="800"/>
              </a:spcBef>
            </a:pPr>
            <a:r>
              <a:rPr lang="da-DK" sz="1900"/>
              <a:t>At kunne klare flere opgaver samtidig (multitaske)</a:t>
            </a:r>
          </a:p>
          <a:p>
            <a:pPr marL="285750" indent="-285750">
              <a:lnSpc>
                <a:spcPct val="100000"/>
              </a:lnSpc>
              <a:spcBef>
                <a:spcPts val="800"/>
              </a:spcBef>
            </a:pPr>
            <a:r>
              <a:rPr lang="da-DK" sz="1900"/>
              <a:t>At planlægge og udføre opgaver (strukturere, have overblik)</a:t>
            </a:r>
          </a:p>
        </p:txBody>
      </p:sp>
    </p:spTree>
    <p:extLst>
      <p:ext uri="{BB962C8B-B14F-4D97-AF65-F5344CB8AC3E}">
        <p14:creationId xmlns:p14="http://schemas.microsoft.com/office/powerpoint/2010/main" val="8397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063" y="381794"/>
            <a:ext cx="9598700" cy="1142702"/>
          </a:xfrm>
        </p:spPr>
        <p:txBody>
          <a:bodyPr anchor="b">
            <a:normAutofit/>
          </a:bodyPr>
          <a:lstStyle/>
          <a:p>
            <a:r>
              <a:rPr lang="da-DK"/>
              <a:t>Hvad kan være årsagen til koncentrations- og hukommelsesbesvær i et kræftforløb?</a:t>
            </a:r>
          </a:p>
        </p:txBody>
      </p:sp>
      <p:sp>
        <p:nvSpPr>
          <p:cNvPr id="3" name="Pladsholder til indhold 2"/>
          <p:cNvSpPr>
            <a:spLocks noGrp="1"/>
          </p:cNvSpPr>
          <p:nvPr>
            <p:ph idx="1"/>
          </p:nvPr>
        </p:nvSpPr>
        <p:spPr>
          <a:xfrm>
            <a:off x="1295063" y="1701258"/>
            <a:ext cx="9598700" cy="4967258"/>
          </a:xfrm>
        </p:spPr>
        <p:txBody>
          <a:bodyPr>
            <a:noAutofit/>
          </a:bodyPr>
          <a:lstStyle/>
          <a:p>
            <a:pPr marL="0" indent="0">
              <a:lnSpc>
                <a:spcPct val="100000"/>
              </a:lnSpc>
              <a:spcBef>
                <a:spcPts val="0"/>
              </a:spcBef>
              <a:buNone/>
            </a:pPr>
            <a:r>
              <a:rPr lang="da-DK" sz="1900" b="1"/>
              <a:t>Kræftsygdom</a:t>
            </a:r>
          </a:p>
          <a:p>
            <a:pPr marL="0" indent="0">
              <a:lnSpc>
                <a:spcPct val="100000"/>
              </a:lnSpc>
              <a:spcBef>
                <a:spcPts val="0"/>
              </a:spcBef>
              <a:buNone/>
            </a:pPr>
            <a:endParaRPr lang="da-DK" sz="1900" b="1"/>
          </a:p>
          <a:p>
            <a:pPr marL="0" indent="0">
              <a:lnSpc>
                <a:spcPct val="100000"/>
              </a:lnSpc>
              <a:spcBef>
                <a:spcPts val="0"/>
              </a:spcBef>
              <a:buNone/>
            </a:pPr>
            <a:r>
              <a:rPr lang="da-DK" sz="1900" b="1"/>
              <a:t>Kræftbehandling:</a:t>
            </a:r>
          </a:p>
          <a:p>
            <a:pPr marL="342900" indent="-342900">
              <a:lnSpc>
                <a:spcPct val="100000"/>
              </a:lnSpc>
              <a:spcBef>
                <a:spcPts val="0"/>
              </a:spcBef>
            </a:pPr>
            <a:r>
              <a:rPr lang="da-DK" sz="1900"/>
              <a:t>Kemoterapi - små mængder kan krydse blod -/hjernebarrieren</a:t>
            </a:r>
          </a:p>
          <a:p>
            <a:pPr marL="342900" indent="-342900">
              <a:lnSpc>
                <a:spcPct val="100000"/>
              </a:lnSpc>
              <a:spcBef>
                <a:spcPts val="0"/>
              </a:spcBef>
            </a:pPr>
            <a:r>
              <a:rPr lang="da-DK" sz="1900"/>
              <a:t>Kan ændre netværket i hjernen, så neuronerne leder langsommere</a:t>
            </a:r>
          </a:p>
          <a:p>
            <a:pPr marL="342900" indent="-342900">
              <a:lnSpc>
                <a:spcPct val="100000"/>
              </a:lnSpc>
              <a:spcBef>
                <a:spcPts val="0"/>
              </a:spcBef>
            </a:pPr>
            <a:r>
              <a:rPr lang="da-DK" sz="1900"/>
              <a:t>Strålebehandling, antihormon behandling</a:t>
            </a:r>
          </a:p>
          <a:p>
            <a:pPr marL="0" indent="0">
              <a:lnSpc>
                <a:spcPct val="100000"/>
              </a:lnSpc>
              <a:spcBef>
                <a:spcPts val="0"/>
              </a:spcBef>
              <a:buNone/>
            </a:pPr>
            <a:endParaRPr lang="da-DK" sz="1900" b="1"/>
          </a:p>
          <a:p>
            <a:pPr marL="0" indent="0">
              <a:lnSpc>
                <a:spcPct val="100000"/>
              </a:lnSpc>
              <a:spcBef>
                <a:spcPts val="0"/>
              </a:spcBef>
              <a:buNone/>
            </a:pPr>
            <a:r>
              <a:rPr lang="da-DK" sz="1900" b="1"/>
              <a:t>Fysiske reaktioner:</a:t>
            </a:r>
          </a:p>
          <a:p>
            <a:pPr marL="342900" indent="-342900">
              <a:lnSpc>
                <a:spcPct val="100000"/>
              </a:lnSpc>
              <a:spcBef>
                <a:spcPts val="0"/>
              </a:spcBef>
            </a:pPr>
            <a:r>
              <a:rPr lang="da-DK" sz="1900"/>
              <a:t>Træthed, manglende søvn, inaktivitet</a:t>
            </a:r>
          </a:p>
          <a:p>
            <a:pPr marL="0" indent="0">
              <a:lnSpc>
                <a:spcPct val="100000"/>
              </a:lnSpc>
              <a:spcBef>
                <a:spcPts val="0"/>
              </a:spcBef>
              <a:buNone/>
            </a:pPr>
            <a:endParaRPr lang="da-DK" sz="1900" b="1"/>
          </a:p>
          <a:p>
            <a:pPr marL="0" indent="0">
              <a:lnSpc>
                <a:spcPct val="100000"/>
              </a:lnSpc>
              <a:spcBef>
                <a:spcPts val="0"/>
              </a:spcBef>
              <a:buNone/>
            </a:pPr>
            <a:r>
              <a:rPr lang="da-DK" sz="1900" b="1"/>
              <a:t>Følelsesmæssige reaktioner: </a:t>
            </a:r>
          </a:p>
          <a:p>
            <a:pPr marL="342900" indent="-342900">
              <a:lnSpc>
                <a:spcPct val="100000"/>
              </a:lnSpc>
              <a:spcBef>
                <a:spcPts val="0"/>
              </a:spcBef>
            </a:pPr>
            <a:r>
              <a:rPr lang="da-DK" sz="1900"/>
              <a:t>Mange tanker og bekymringer, stress og depression</a:t>
            </a:r>
          </a:p>
        </p:txBody>
      </p:sp>
    </p:spTree>
    <p:extLst>
      <p:ext uri="{BB962C8B-B14F-4D97-AF65-F5344CB8AC3E}">
        <p14:creationId xmlns:p14="http://schemas.microsoft.com/office/powerpoint/2010/main" val="84428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063" y="381794"/>
            <a:ext cx="9598700" cy="1142702"/>
          </a:xfrm>
        </p:spPr>
        <p:txBody>
          <a:bodyPr anchor="b">
            <a:normAutofit/>
          </a:bodyPr>
          <a:lstStyle/>
          <a:p>
            <a:r>
              <a:rPr lang="da-DK"/>
              <a:t>Video koncentration og hukommelse</a:t>
            </a:r>
          </a:p>
        </p:txBody>
      </p:sp>
      <p:sp>
        <p:nvSpPr>
          <p:cNvPr id="4" name="Pladsholder til indhold 3"/>
          <p:cNvSpPr>
            <a:spLocks noGrp="1"/>
          </p:cNvSpPr>
          <p:nvPr>
            <p:ph sz="half" idx="1"/>
          </p:nvPr>
        </p:nvSpPr>
        <p:spPr>
          <a:xfrm>
            <a:off x="1295062" y="1671012"/>
            <a:ext cx="4698792" cy="4500475"/>
          </a:xfrm>
        </p:spPr>
        <p:txBody>
          <a:bodyPr>
            <a:normAutofit/>
          </a:bodyPr>
          <a:lstStyle/>
          <a:p>
            <a:pPr marL="0" indent="0">
              <a:buNone/>
            </a:pPr>
            <a:endParaRPr lang="da-DK" sz="1900"/>
          </a:p>
          <a:p>
            <a:r>
              <a:rPr lang="da-DK" sz="1900"/>
              <a:t>Hvordan påvirkes koncentrationen og hukommelsen ved kræftsygdom og hvordan kan det komme til udtryk i hverdagen? </a:t>
            </a:r>
          </a:p>
          <a:p>
            <a:r>
              <a:rPr lang="da-DK" sz="1900"/>
              <a:t>Er der årsager, der kan handles på?</a:t>
            </a:r>
            <a:endParaRPr lang="da-DK" altLang="da-DK" sz="1900"/>
          </a:p>
        </p:txBody>
      </p:sp>
      <p:pic>
        <p:nvPicPr>
          <p:cNvPr id="3" name="Billede 2"/>
          <p:cNvPicPr>
            <a:picLocks noChangeAspect="1"/>
          </p:cNvPicPr>
          <p:nvPr/>
        </p:nvPicPr>
        <p:blipFill>
          <a:blip r:embed="rId3"/>
          <a:stretch>
            <a:fillRect/>
          </a:stretch>
        </p:blipFill>
        <p:spPr>
          <a:xfrm>
            <a:off x="6375351" y="2082412"/>
            <a:ext cx="4830298" cy="2722256"/>
          </a:xfrm>
          <a:prstGeom prst="rect">
            <a:avLst/>
          </a:prstGeom>
        </p:spPr>
      </p:pic>
      <p:sp>
        <p:nvSpPr>
          <p:cNvPr id="6" name="Tekstfelt 5">
            <a:extLst>
              <a:ext uri="{FF2B5EF4-FFF2-40B4-BE49-F238E27FC236}">
                <a16:creationId xmlns:a16="http://schemas.microsoft.com/office/drawing/2014/main" id="{5CF61BA7-DA60-931B-E4D8-DBDB4C7EAE54}"/>
              </a:ext>
            </a:extLst>
          </p:cNvPr>
          <p:cNvSpPr txBox="1"/>
          <p:nvPr/>
        </p:nvSpPr>
        <p:spPr>
          <a:xfrm flipH="1">
            <a:off x="6375351" y="4804666"/>
            <a:ext cx="4830298" cy="738472"/>
          </a:xfrm>
          <a:prstGeom prst="rect">
            <a:avLst/>
          </a:prstGeom>
          <a:noFill/>
        </p:spPr>
        <p:txBody>
          <a:bodyPr wrap="square">
            <a:spAutoFit/>
          </a:bodyPr>
          <a:lstStyle/>
          <a:p>
            <a:r>
              <a:rPr lang="da-DK" sz="1400" dirty="0">
                <a:hlinkClick r:id="rId4"/>
              </a:rPr>
              <a:t>https://www.sundhed.rm.dk/sundhedstilbud/livet-med-og-efter-kraft/folgevirkninger/koncentration-og-hukommelse/</a:t>
            </a:r>
            <a:endParaRPr lang="da-DK" sz="1400" dirty="0"/>
          </a:p>
        </p:txBody>
      </p:sp>
    </p:spTree>
    <p:extLst>
      <p:ext uri="{BB962C8B-B14F-4D97-AF65-F5344CB8AC3E}">
        <p14:creationId xmlns:p14="http://schemas.microsoft.com/office/powerpoint/2010/main" val="320797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EE220-5250-3E19-2306-18BF84E24647}"/>
              </a:ext>
            </a:extLst>
          </p:cNvPr>
          <p:cNvSpPr>
            <a:spLocks noGrp="1"/>
          </p:cNvSpPr>
          <p:nvPr>
            <p:ph type="title"/>
          </p:nvPr>
        </p:nvSpPr>
        <p:spPr/>
        <p:txBody>
          <a:bodyPr/>
          <a:lstStyle/>
          <a:p>
            <a:r>
              <a:rPr lang="da-DK"/>
              <a:t>Hvad kan koncentrations - og hukommelses forandringer medføre?</a:t>
            </a:r>
          </a:p>
        </p:txBody>
      </p:sp>
      <p:sp>
        <p:nvSpPr>
          <p:cNvPr id="3" name="Pladsholder til indhold 2">
            <a:extLst>
              <a:ext uri="{FF2B5EF4-FFF2-40B4-BE49-F238E27FC236}">
                <a16:creationId xmlns:a16="http://schemas.microsoft.com/office/drawing/2014/main" id="{A9365ECF-F2A7-7AB8-D03D-F1F6A25DC15A}"/>
              </a:ext>
            </a:extLst>
          </p:cNvPr>
          <p:cNvSpPr>
            <a:spLocks noGrp="1"/>
          </p:cNvSpPr>
          <p:nvPr>
            <p:ph idx="1"/>
          </p:nvPr>
        </p:nvSpPr>
        <p:spPr/>
        <p:txBody>
          <a:bodyPr/>
          <a:lstStyle/>
          <a:p>
            <a:r>
              <a:rPr lang="da-DK" sz="1900"/>
              <a:t>Selvbebrejdelse og påvirket selvfølelse</a:t>
            </a:r>
          </a:p>
          <a:p>
            <a:r>
              <a:rPr lang="da-DK" sz="1900"/>
              <a:t>Mistolkes som tegn på dumhed, dovenskab eller demens?</a:t>
            </a:r>
          </a:p>
          <a:p>
            <a:r>
              <a:rPr lang="da-DK" sz="1900"/>
              <a:t>Påvirket evne til at udnytte egen intelligens og ressourcer</a:t>
            </a:r>
          </a:p>
          <a:p>
            <a:r>
              <a:rPr lang="da-DK" sz="1900"/>
              <a:t>Påvirket evne til at fungere i sociale sammenhænge, arbejde, uddannelse og fritid</a:t>
            </a:r>
          </a:p>
          <a:p>
            <a:r>
              <a:rPr lang="da-DK" sz="1900"/>
              <a:t>Øget sårbarhed overfor stress og kan medføre forværring</a:t>
            </a:r>
          </a:p>
          <a:p>
            <a:r>
              <a:rPr lang="da-DK" sz="1900"/>
              <a:t>Sværere ved sygdomserkendelse og følge behandlingen</a:t>
            </a:r>
          </a:p>
          <a:p>
            <a:endParaRPr lang="da-DK" sz="1900"/>
          </a:p>
          <a:p>
            <a:pPr marL="0" indent="0">
              <a:buNone/>
            </a:pPr>
            <a:r>
              <a:rPr lang="da-DK" sz="1200"/>
              <a:t>Kilde: patientudsagn samt erfaringer</a:t>
            </a:r>
          </a:p>
        </p:txBody>
      </p:sp>
    </p:spTree>
    <p:extLst>
      <p:ext uri="{BB962C8B-B14F-4D97-AF65-F5344CB8AC3E}">
        <p14:creationId xmlns:p14="http://schemas.microsoft.com/office/powerpoint/2010/main" val="70201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53301-AC6D-D7C3-2E69-585E64A1055A}"/>
              </a:ext>
            </a:extLst>
          </p:cNvPr>
          <p:cNvSpPr>
            <a:spLocks noGrp="1"/>
          </p:cNvSpPr>
          <p:nvPr>
            <p:ph type="title"/>
          </p:nvPr>
        </p:nvSpPr>
        <p:spPr/>
        <p:txBody>
          <a:bodyPr/>
          <a:lstStyle/>
          <a:p>
            <a:r>
              <a:rPr lang="da-DK"/>
              <a:t>Forandringerne i koncentration og hukommelse</a:t>
            </a:r>
          </a:p>
        </p:txBody>
      </p:sp>
      <p:sp>
        <p:nvSpPr>
          <p:cNvPr id="3" name="Pladsholder til indhold 2">
            <a:extLst>
              <a:ext uri="{FF2B5EF4-FFF2-40B4-BE49-F238E27FC236}">
                <a16:creationId xmlns:a16="http://schemas.microsoft.com/office/drawing/2014/main" id="{3F82AE73-0DF4-9D71-4341-445841484B9D}"/>
              </a:ext>
            </a:extLst>
          </p:cNvPr>
          <p:cNvSpPr>
            <a:spLocks noGrp="1"/>
          </p:cNvSpPr>
          <p:nvPr>
            <p:ph idx="1"/>
          </p:nvPr>
        </p:nvSpPr>
        <p:spPr>
          <a:xfrm>
            <a:off x="1295063" y="1772815"/>
            <a:ext cx="9598700" cy="4823711"/>
          </a:xfrm>
        </p:spPr>
        <p:txBody>
          <a:bodyPr>
            <a:normAutofit/>
          </a:bodyPr>
          <a:lstStyle/>
          <a:p>
            <a:pPr marL="0" indent="0">
              <a:lnSpc>
                <a:spcPct val="100000"/>
              </a:lnSpc>
              <a:spcBef>
                <a:spcPts val="0"/>
              </a:spcBef>
              <a:buNone/>
            </a:pPr>
            <a:r>
              <a:rPr lang="da-DK" sz="1900" b="1"/>
              <a:t>Fastholdes hvis</a:t>
            </a:r>
            <a:r>
              <a:rPr lang="da-DK" sz="1900"/>
              <a:t>:</a:t>
            </a:r>
          </a:p>
          <a:p>
            <a:pPr marL="342900" indent="-342900">
              <a:lnSpc>
                <a:spcPct val="100000"/>
              </a:lnSpc>
              <a:spcBef>
                <a:spcPts val="600"/>
              </a:spcBef>
            </a:pPr>
            <a:r>
              <a:rPr lang="da-DK" sz="1900"/>
              <a:t>Krav overstiger hjernens evne</a:t>
            </a:r>
          </a:p>
          <a:p>
            <a:pPr marL="342900" indent="-342900">
              <a:lnSpc>
                <a:spcPct val="100000"/>
              </a:lnSpc>
              <a:spcBef>
                <a:spcPts val="600"/>
              </a:spcBef>
            </a:pPr>
            <a:r>
              <a:rPr lang="da-DK" sz="1900"/>
              <a:t>Hvis manglende erkendelse, støtte og forståelse</a:t>
            </a:r>
          </a:p>
          <a:p>
            <a:pPr>
              <a:lnSpc>
                <a:spcPct val="100000"/>
              </a:lnSpc>
              <a:spcBef>
                <a:spcPts val="0"/>
              </a:spcBef>
              <a:buFontTx/>
              <a:buChar char="-"/>
            </a:pPr>
            <a:endParaRPr lang="da-DK" sz="1900"/>
          </a:p>
          <a:p>
            <a:pPr marL="0" indent="0">
              <a:lnSpc>
                <a:spcPct val="100000"/>
              </a:lnSpc>
              <a:spcBef>
                <a:spcPts val="0"/>
              </a:spcBef>
              <a:buNone/>
            </a:pPr>
            <a:r>
              <a:rPr lang="da-DK" sz="1900" b="1"/>
              <a:t>Forbedres hvis:</a:t>
            </a:r>
          </a:p>
          <a:p>
            <a:pPr marL="342900" indent="-342900">
              <a:lnSpc>
                <a:spcPct val="100000"/>
              </a:lnSpc>
              <a:spcBef>
                <a:spcPts val="600"/>
              </a:spcBef>
            </a:pPr>
            <a:r>
              <a:rPr lang="da-DK" sz="1900"/>
              <a:t>Balance mellem krav til hjernen og ressourcer</a:t>
            </a:r>
          </a:p>
          <a:p>
            <a:pPr marL="342900" indent="-342900">
              <a:lnSpc>
                <a:spcPct val="100000"/>
              </a:lnSpc>
              <a:spcBef>
                <a:spcPts val="600"/>
              </a:spcBef>
            </a:pPr>
            <a:r>
              <a:rPr lang="da-DK" sz="1900"/>
              <a:t>Støtte og opbakning</a:t>
            </a:r>
          </a:p>
          <a:p>
            <a:pPr marL="342900" indent="-342900">
              <a:lnSpc>
                <a:spcPct val="100000"/>
              </a:lnSpc>
              <a:spcBef>
                <a:spcPts val="600"/>
              </a:spcBef>
            </a:pPr>
            <a:r>
              <a:rPr lang="da-DK" sz="1900"/>
              <a:t>Indsigt og accept</a:t>
            </a:r>
          </a:p>
          <a:p>
            <a:pPr marL="342900" indent="-342900">
              <a:lnSpc>
                <a:spcPct val="100000"/>
              </a:lnSpc>
              <a:spcBef>
                <a:spcPts val="600"/>
              </a:spcBef>
            </a:pPr>
            <a:r>
              <a:rPr lang="da-DK" sz="1900"/>
              <a:t>Gode strategier/handlemuligheder</a:t>
            </a:r>
          </a:p>
          <a:p>
            <a:pPr marL="0" indent="0">
              <a:buNone/>
            </a:pPr>
            <a:endParaRPr lang="da-DK" sz="1300"/>
          </a:p>
          <a:p>
            <a:pPr marL="0" indent="0">
              <a:buNone/>
            </a:pPr>
            <a:r>
              <a:rPr lang="da-DK" sz="1300"/>
              <a:t>Kilde: Kognitive problemer: </a:t>
            </a:r>
            <a:r>
              <a:rPr lang="da-DK" sz="1300">
                <a:hlinkClick r:id="rId3"/>
              </a:rPr>
              <a:t>Dokumentarfilm om senfølger - Senfølgerforeningen</a:t>
            </a:r>
            <a:endParaRPr lang="da-DK" sz="1300"/>
          </a:p>
          <a:p>
            <a:pPr marL="0" indent="0">
              <a:buNone/>
            </a:pPr>
            <a:endParaRPr lang="da-DK"/>
          </a:p>
        </p:txBody>
      </p:sp>
    </p:spTree>
    <p:extLst>
      <p:ext uri="{BB962C8B-B14F-4D97-AF65-F5344CB8AC3E}">
        <p14:creationId xmlns:p14="http://schemas.microsoft.com/office/powerpoint/2010/main" val="399456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normAutofit/>
          </a:bodyPr>
          <a:lstStyle/>
          <a:p>
            <a:r>
              <a:rPr lang="da-DK"/>
              <a:t>Spørgsmål 2 og 2 </a:t>
            </a:r>
          </a:p>
        </p:txBody>
      </p:sp>
      <p:sp>
        <p:nvSpPr>
          <p:cNvPr id="3" name="Pladsholder til indhold 2"/>
          <p:cNvSpPr>
            <a:spLocks noGrp="1"/>
          </p:cNvSpPr>
          <p:nvPr>
            <p:ph idx="1"/>
          </p:nvPr>
        </p:nvSpPr>
        <p:spPr/>
        <p:txBody>
          <a:bodyPr>
            <a:normAutofit/>
          </a:bodyPr>
          <a:lstStyle/>
          <a:p>
            <a:pPr>
              <a:lnSpc>
                <a:spcPct val="100000"/>
              </a:lnSpc>
              <a:spcAft>
                <a:spcPts val="600"/>
              </a:spcAft>
            </a:pPr>
            <a:r>
              <a:rPr lang="da-DK" sz="1900" i="1"/>
              <a:t>Er der noget du gør eller oplever der forværrer din koncentrations- og hukommelsesbesvær? </a:t>
            </a:r>
          </a:p>
          <a:p>
            <a:pPr>
              <a:lnSpc>
                <a:spcPct val="100000"/>
              </a:lnSpc>
              <a:spcAft>
                <a:spcPts val="600"/>
              </a:spcAft>
            </a:pPr>
            <a:r>
              <a:rPr lang="da-DK" sz="1900" i="1"/>
              <a:t>Er der noget der afhjælper din koncentrations-og hukommelsesbesvær?</a:t>
            </a:r>
          </a:p>
          <a:p>
            <a:pPr>
              <a:lnSpc>
                <a:spcPct val="100000"/>
              </a:lnSpc>
              <a:spcAft>
                <a:spcPts val="600"/>
              </a:spcAft>
            </a:pPr>
            <a:r>
              <a:rPr lang="da-DK" sz="1900" i="1"/>
              <a:t>Kan du hente hjælp fra andre/flere? </a:t>
            </a:r>
          </a:p>
        </p:txBody>
      </p:sp>
    </p:spTree>
    <p:extLst>
      <p:ext uri="{BB962C8B-B14F-4D97-AF65-F5344CB8AC3E}">
        <p14:creationId xmlns:p14="http://schemas.microsoft.com/office/powerpoint/2010/main" val="279141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9C2FC-34ED-E7D9-FBC6-EF96BBCCD00A}"/>
              </a:ext>
            </a:extLst>
          </p:cNvPr>
          <p:cNvSpPr>
            <a:spLocks noGrp="1"/>
          </p:cNvSpPr>
          <p:nvPr>
            <p:ph type="title"/>
          </p:nvPr>
        </p:nvSpPr>
        <p:spPr>
          <a:xfrm>
            <a:off x="1295063" y="381794"/>
            <a:ext cx="9598700" cy="1175486"/>
          </a:xfrm>
        </p:spPr>
        <p:txBody>
          <a:bodyPr anchor="b">
            <a:normAutofit/>
          </a:bodyPr>
          <a:lstStyle/>
          <a:p>
            <a:r>
              <a:rPr lang="da-DK"/>
              <a:t>Anbefalinger og handlemuligheder til koncentrations- og hukommelsesbesvær</a:t>
            </a:r>
          </a:p>
        </p:txBody>
      </p:sp>
      <p:sp>
        <p:nvSpPr>
          <p:cNvPr id="3" name="Pladsholder til indhold 2">
            <a:extLst>
              <a:ext uri="{FF2B5EF4-FFF2-40B4-BE49-F238E27FC236}">
                <a16:creationId xmlns:a16="http://schemas.microsoft.com/office/drawing/2014/main" id="{324A5B32-C295-F92A-AFFD-62AA4BDF95F4}"/>
              </a:ext>
            </a:extLst>
          </p:cNvPr>
          <p:cNvSpPr>
            <a:spLocks noGrp="1"/>
          </p:cNvSpPr>
          <p:nvPr>
            <p:ph sz="half" idx="1"/>
          </p:nvPr>
        </p:nvSpPr>
        <p:spPr>
          <a:xfrm>
            <a:off x="6194971" y="1845237"/>
            <a:ext cx="4698792" cy="4494629"/>
          </a:xfrm>
        </p:spPr>
        <p:txBody>
          <a:bodyPr>
            <a:normAutofit/>
          </a:bodyPr>
          <a:lstStyle/>
          <a:p>
            <a:pPr>
              <a:lnSpc>
                <a:spcPct val="100000"/>
              </a:lnSpc>
            </a:pPr>
            <a:r>
              <a:rPr lang="da-DK" sz="1900" b="0" i="0">
                <a:effectLst/>
              </a:rPr>
              <a:t>Hvad man kan gøre, for at undersøge om man har nedsat koncentrations- og hukommelsesevne, og hvad man kan gøre for at håndtere problemet.</a:t>
            </a:r>
            <a:endParaRPr lang="da-DK" sz="1900">
              <a:hlinkClick r:id="" action="ppaction://noaction"/>
            </a:endParaRPr>
          </a:p>
        </p:txBody>
      </p:sp>
      <p:pic>
        <p:nvPicPr>
          <p:cNvPr id="4" name="Billede 3"/>
          <p:cNvPicPr>
            <a:picLocks noChangeAspect="1"/>
          </p:cNvPicPr>
          <p:nvPr/>
        </p:nvPicPr>
        <p:blipFill>
          <a:blip r:embed="rId3"/>
          <a:stretch>
            <a:fillRect/>
          </a:stretch>
        </p:blipFill>
        <p:spPr>
          <a:xfrm>
            <a:off x="1295063" y="1917226"/>
            <a:ext cx="4290838" cy="2425786"/>
          </a:xfrm>
          <a:prstGeom prst="rect">
            <a:avLst/>
          </a:prstGeom>
        </p:spPr>
      </p:pic>
      <p:sp>
        <p:nvSpPr>
          <p:cNvPr id="6" name="Tekstfelt 5"/>
          <p:cNvSpPr txBox="1"/>
          <p:nvPr/>
        </p:nvSpPr>
        <p:spPr>
          <a:xfrm>
            <a:off x="1415111" y="5012764"/>
            <a:ext cx="4170791" cy="840011"/>
          </a:xfrm>
          <a:prstGeom prst="rect">
            <a:avLst/>
          </a:prstGeom>
          <a:noFill/>
        </p:spPr>
        <p:txBody>
          <a:bodyPr wrap="square" rtlCol="0">
            <a:spAutoFit/>
          </a:bodyPr>
          <a:lstStyle/>
          <a:p>
            <a:pPr>
              <a:lnSpc>
                <a:spcPct val="90000"/>
              </a:lnSpc>
            </a:pPr>
            <a:r>
              <a:rPr lang="da-DK">
                <a:hlinkClick r:id="rId4"/>
              </a:rPr>
              <a:t>Video - Anbefalinger til koncentrations- og hukommelsesbesvær</a:t>
            </a:r>
            <a:endParaRPr lang="da-DK"/>
          </a:p>
        </p:txBody>
      </p:sp>
    </p:spTree>
    <p:extLst>
      <p:ext uri="{BB962C8B-B14F-4D97-AF65-F5344CB8AC3E}">
        <p14:creationId xmlns:p14="http://schemas.microsoft.com/office/powerpoint/2010/main" val="1689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4DBC7F-3B9F-8D31-1CF9-F3BCF674DCEA}"/>
              </a:ext>
            </a:extLst>
          </p:cNvPr>
          <p:cNvSpPr>
            <a:spLocks noGrp="1"/>
          </p:cNvSpPr>
          <p:nvPr>
            <p:ph type="title"/>
          </p:nvPr>
        </p:nvSpPr>
        <p:spPr>
          <a:xfrm>
            <a:off x="1293812" y="381000"/>
            <a:ext cx="10345215" cy="671736"/>
          </a:xfrm>
        </p:spPr>
        <p:txBody>
          <a:bodyPr>
            <a:normAutofit/>
          </a:bodyPr>
          <a:lstStyle/>
          <a:p>
            <a:pPr fontAlgn="t"/>
            <a:r>
              <a:rPr lang="da-DK"/>
              <a:t>Hvad kan man selv gøre? Hvad virker for dig?</a:t>
            </a:r>
          </a:p>
        </p:txBody>
      </p:sp>
      <p:sp>
        <p:nvSpPr>
          <p:cNvPr id="3" name="Pladsholder til tekst 2">
            <a:extLst>
              <a:ext uri="{FF2B5EF4-FFF2-40B4-BE49-F238E27FC236}">
                <a16:creationId xmlns:a16="http://schemas.microsoft.com/office/drawing/2014/main" id="{5EE13324-3CDD-653C-A5C9-07EC205669CD}"/>
              </a:ext>
            </a:extLst>
          </p:cNvPr>
          <p:cNvSpPr>
            <a:spLocks noGrp="1"/>
          </p:cNvSpPr>
          <p:nvPr>
            <p:ph idx="1"/>
          </p:nvPr>
        </p:nvSpPr>
        <p:spPr/>
        <p:txBody>
          <a:bodyPr/>
          <a:lstStyle/>
          <a:p>
            <a:endParaRPr lang="da-DK"/>
          </a:p>
          <a:p>
            <a:endParaRPr lang="da-DK"/>
          </a:p>
          <a:p>
            <a:endParaRPr lang="da-DK"/>
          </a:p>
          <a:p>
            <a:endParaRPr lang="da-DK"/>
          </a:p>
          <a:p>
            <a:endParaRPr lang="da-DK"/>
          </a:p>
          <a:p>
            <a:endParaRPr lang="da-DK"/>
          </a:p>
          <a:p>
            <a:endParaRPr lang="da-DK"/>
          </a:p>
          <a:p>
            <a:endParaRPr lang="da-DK"/>
          </a:p>
          <a:p>
            <a:endParaRPr lang="da-DK"/>
          </a:p>
        </p:txBody>
      </p:sp>
      <p:pic>
        <p:nvPicPr>
          <p:cNvPr id="9" name="Pladsholder til indhold 4" descr="Et billede, der indeholder tekst, skærmbillede, menu, Font/skrifttype&#10;&#10;Automatisk genereret beskrivelse">
            <a:extLst>
              <a:ext uri="{FF2B5EF4-FFF2-40B4-BE49-F238E27FC236}">
                <a16:creationId xmlns:a16="http://schemas.microsoft.com/office/drawing/2014/main" id="{F0754D70-EA76-8B3D-D0E5-20C8F6AE3EFB}"/>
              </a:ext>
            </a:extLst>
          </p:cNvPr>
          <p:cNvPicPr>
            <a:picLocks noChangeAspect="1"/>
          </p:cNvPicPr>
          <p:nvPr/>
        </p:nvPicPr>
        <p:blipFill>
          <a:blip r:embed="rId3"/>
          <a:stretch>
            <a:fillRect/>
          </a:stretch>
        </p:blipFill>
        <p:spPr>
          <a:xfrm>
            <a:off x="5878388" y="1409151"/>
            <a:ext cx="4679302" cy="3671451"/>
          </a:xfrm>
          <a:prstGeom prst="rect">
            <a:avLst/>
          </a:prstGeom>
          <a:noFill/>
        </p:spPr>
      </p:pic>
      <p:sp>
        <p:nvSpPr>
          <p:cNvPr id="11" name="Tekstfelt 10">
            <a:extLst>
              <a:ext uri="{FF2B5EF4-FFF2-40B4-BE49-F238E27FC236}">
                <a16:creationId xmlns:a16="http://schemas.microsoft.com/office/drawing/2014/main" id="{1E320010-F476-651C-62AB-A3B9D489D117}"/>
              </a:ext>
            </a:extLst>
          </p:cNvPr>
          <p:cNvSpPr txBox="1"/>
          <p:nvPr/>
        </p:nvSpPr>
        <p:spPr>
          <a:xfrm>
            <a:off x="1363580" y="4842684"/>
            <a:ext cx="10699400" cy="1785104"/>
          </a:xfrm>
          <a:prstGeom prst="rect">
            <a:avLst/>
          </a:prstGeom>
          <a:noFill/>
        </p:spPr>
        <p:txBody>
          <a:bodyPr wrap="square">
            <a:spAutoFit/>
          </a:bodyPr>
          <a:lstStyle/>
          <a:p>
            <a:r>
              <a:rPr lang="da-DK" sz="1900" dirty="0"/>
              <a:t>Gode råd</a:t>
            </a:r>
          </a:p>
          <a:p>
            <a:endParaRPr lang="da-DK" sz="1900" dirty="0"/>
          </a:p>
          <a:p>
            <a:r>
              <a:rPr lang="da-DK" sz="1200" dirty="0">
                <a:hlinkClick r:id="rId4"/>
              </a:rPr>
              <a:t>Koncentration og hukommelse - Sundhed - Region Midtjylland</a:t>
            </a:r>
            <a:endParaRPr lang="da-DK" sz="1200" dirty="0"/>
          </a:p>
          <a:p>
            <a:endParaRPr lang="da-DK" sz="1200" dirty="0">
              <a:solidFill>
                <a:srgbClr val="94AE9D"/>
              </a:solidFill>
              <a:hlinkClick r:id="rId4">
                <a:extLst>
                  <a:ext uri="{A12FA001-AC4F-418D-AE19-62706E023703}">
                    <ahyp:hlinkClr xmlns:ahyp="http://schemas.microsoft.com/office/drawing/2018/hyperlinkcolor" xmlns="" val="tx"/>
                  </a:ext>
                </a:extLst>
              </a:hlinkClick>
            </a:endParaRPr>
          </a:p>
          <a:p>
            <a:r>
              <a:rPr lang="da-DK" sz="1200" dirty="0">
                <a:hlinkClick r:id="rId5"/>
              </a:rPr>
              <a:t>hvad-kan-jeg-selv-gore-redskabsark.pdf</a:t>
            </a:r>
            <a:endParaRPr lang="da-DK" sz="1200" dirty="0"/>
          </a:p>
          <a:p>
            <a:endParaRPr lang="da-DK" sz="1200" dirty="0">
              <a:solidFill>
                <a:srgbClr val="94AE9D"/>
              </a:solidFill>
              <a:hlinkClick r:id="rId4">
                <a:extLst>
                  <a:ext uri="{A12FA001-AC4F-418D-AE19-62706E023703}">
                    <ahyp:hlinkClr xmlns:ahyp="http://schemas.microsoft.com/office/drawing/2018/hyperlinkcolor" xmlns="" val="tx"/>
                  </a:ext>
                </a:extLst>
              </a:hlinkClick>
            </a:endParaRPr>
          </a:p>
          <a:p>
            <a:r>
              <a:rPr lang="da-DK" sz="1200" dirty="0" err="1">
                <a:hlinkClick r:id="rId6"/>
              </a:rPr>
              <a:t>KonHuk</a:t>
            </a:r>
            <a:r>
              <a:rPr lang="da-DK" sz="1200" dirty="0">
                <a:hlinkClick r:id="rId6"/>
              </a:rPr>
              <a:t> - Test dig selv - v9_20200513</a:t>
            </a:r>
            <a:endParaRPr lang="da-DK" sz="1200" dirty="0">
              <a:hlinkClick r:id="" action="ppaction://noaction"/>
            </a:endParaRPr>
          </a:p>
          <a:p>
            <a:endParaRPr lang="da-DK" sz="1200" dirty="0"/>
          </a:p>
        </p:txBody>
      </p:sp>
      <p:pic>
        <p:nvPicPr>
          <p:cNvPr id="4" name="Pladsholder til indhold 5">
            <a:extLst>
              <a:ext uri="{FF2B5EF4-FFF2-40B4-BE49-F238E27FC236}">
                <a16:creationId xmlns:a16="http://schemas.microsoft.com/office/drawing/2014/main" id="{2758F19F-2BA8-D015-1A4D-D7274E00854E}"/>
              </a:ext>
            </a:extLst>
          </p:cNvPr>
          <p:cNvPicPr>
            <a:picLocks noChangeAspect="1"/>
          </p:cNvPicPr>
          <p:nvPr/>
        </p:nvPicPr>
        <p:blipFill>
          <a:blip r:embed="rId7"/>
          <a:stretch>
            <a:fillRect/>
          </a:stretch>
        </p:blipFill>
        <p:spPr>
          <a:xfrm>
            <a:off x="1370118" y="1413302"/>
            <a:ext cx="4252349" cy="3239516"/>
          </a:xfrm>
          <a:prstGeom prst="rect">
            <a:avLst/>
          </a:prstGeom>
        </p:spPr>
      </p:pic>
    </p:spTree>
    <p:extLst>
      <p:ext uri="{BB962C8B-B14F-4D97-AF65-F5344CB8AC3E}">
        <p14:creationId xmlns:p14="http://schemas.microsoft.com/office/powerpoint/2010/main" val="143461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2">
            <a:extLst>
              <a:ext uri="{FF2B5EF4-FFF2-40B4-BE49-F238E27FC236}">
                <a16:creationId xmlns:a16="http://schemas.microsoft.com/office/drawing/2014/main" id="{E260A8AD-64FD-6498-0629-DF4C6FC08166}"/>
              </a:ext>
            </a:extLst>
          </p:cNvPr>
          <p:cNvSpPr>
            <a:spLocks noGrp="1"/>
          </p:cNvSpPr>
          <p:nvPr>
            <p:ph idx="1"/>
          </p:nvPr>
        </p:nvSpPr>
        <p:spPr>
          <a:xfrm>
            <a:off x="1293812" y="404664"/>
            <a:ext cx="10417224" cy="5791200"/>
          </a:xfrm>
        </p:spPr>
        <p:txBody>
          <a:bodyPr>
            <a:noAutofit/>
          </a:bodyPr>
          <a:lstStyle/>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Langt de fleste kommuner har rehabiliteringstilbud, hvor man kan få støtte til at håndtere de generelle senfølger. Alternativt kan man søge hjælp hos almen praksis eller behandlende afdeling.</a:t>
            </a:r>
          </a:p>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I SIG senfølger, (særlig interessegruppe for senfølger) - undergruppe til FSK (Faglig sammenslutning af kræftsygeplejersker), har vi lavet noget undervisningsmateriale til de generelle senfølger, som indtil videre består af:</a:t>
            </a:r>
          </a:p>
          <a:p>
            <a:pPr marL="342900" indent="-342900">
              <a:lnSpc>
                <a:spcPct val="100000"/>
              </a:lnSpc>
              <a:spcBef>
                <a:spcPts val="1200"/>
              </a:spcBef>
              <a:spcAft>
                <a:spcPts val="1200"/>
              </a:spcAft>
            </a:pPr>
            <a:r>
              <a:rPr lang="da-DK" sz="1800" dirty="0">
                <a:effectLst/>
                <a:latin typeface="Euphemia" panose="020B0503040102020104" pitchFamily="34" charset="0"/>
                <a:ea typeface="Verdana" panose="020B0604030504040204" pitchFamily="34" charset="0"/>
                <a:cs typeface="Verdana" panose="020B0604030504040204" pitchFamily="34" charset="0"/>
              </a:rPr>
              <a:t>Frygt for tilbagefald</a:t>
            </a:r>
          </a:p>
          <a:p>
            <a:pPr marL="342900" indent="-342900">
              <a:lnSpc>
                <a:spcPct val="100000"/>
              </a:lnSpc>
              <a:spcBef>
                <a:spcPts val="1200"/>
              </a:spcBef>
              <a:spcAft>
                <a:spcPts val="1200"/>
              </a:spcAft>
            </a:pPr>
            <a:r>
              <a:rPr lang="da-DK" sz="1800" dirty="0">
                <a:effectLst/>
                <a:latin typeface="Euphemia" panose="020B0503040102020104" pitchFamily="34" charset="0"/>
                <a:ea typeface="Verdana" panose="020B0604030504040204" pitchFamily="34" charset="0"/>
                <a:cs typeface="Verdana" panose="020B0604030504040204" pitchFamily="34" charset="0"/>
              </a:rPr>
              <a:t>Træthed</a:t>
            </a:r>
          </a:p>
          <a:p>
            <a:pPr marL="342900" indent="-342900">
              <a:lnSpc>
                <a:spcPct val="100000"/>
              </a:lnSpc>
              <a:spcBef>
                <a:spcPts val="1200"/>
              </a:spcBef>
              <a:spcAft>
                <a:spcPts val="1200"/>
              </a:spcAft>
            </a:pPr>
            <a:r>
              <a:rPr lang="da-DK" sz="1800" dirty="0">
                <a:effectLst/>
                <a:latin typeface="Euphemia" panose="020B0503040102020104" pitchFamily="34" charset="0"/>
                <a:ea typeface="Verdana" panose="020B0604030504040204" pitchFamily="34" charset="0"/>
                <a:cs typeface="Verdana" panose="020B0604030504040204" pitchFamily="34" charset="0"/>
              </a:rPr>
              <a:t>Hukommelse og koncentrationsbesvær</a:t>
            </a:r>
          </a:p>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Der vil løbende blive udviklet materiale til de andre generelle senfølger. Materialet er lavet som en støtte til undervisning af borger, patienter og/eller personale og studerende. Det kan anvendes til mennesker, der har senfølger eller de der oplever symptomer under behandlingen. Materialet er opbygget af PowerPoint slides med tilhørende noter med kildemateriale og baggrund. Man kan bruge materialet som det er eller plukke i det afhængig af ens behov. Det vil løbende blive opdateret. I materialet er der indbygget spørgsmål til tilhørerne, da vi finder det vigtigt, at deltagerne inddrages, høres og deler erfaringer med hinanden. </a:t>
            </a:r>
          </a:p>
        </p:txBody>
      </p:sp>
    </p:spTree>
    <p:extLst>
      <p:ext uri="{BB962C8B-B14F-4D97-AF65-F5344CB8AC3E}">
        <p14:creationId xmlns:p14="http://schemas.microsoft.com/office/powerpoint/2010/main" val="10614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3812" y="836712"/>
            <a:ext cx="9601200" cy="1143000"/>
          </a:xfrm>
        </p:spPr>
        <p:txBody>
          <a:bodyPr anchor="b">
            <a:normAutofit/>
          </a:bodyPr>
          <a:lstStyle/>
          <a:p>
            <a:r>
              <a:rPr lang="da-DK"/>
              <a:t>Spørgsmål 2 og 2</a:t>
            </a:r>
            <a:br>
              <a:rPr lang="da-DK"/>
            </a:br>
            <a:endParaRPr lang="da-DK"/>
          </a:p>
        </p:txBody>
      </p:sp>
      <p:sp>
        <p:nvSpPr>
          <p:cNvPr id="3" name="Pladsholder til indhold 2"/>
          <p:cNvSpPr>
            <a:spLocks noGrp="1"/>
          </p:cNvSpPr>
          <p:nvPr>
            <p:ph idx="1"/>
          </p:nvPr>
        </p:nvSpPr>
        <p:spPr>
          <a:xfrm>
            <a:off x="1293813" y="1676400"/>
            <a:ext cx="8040959" cy="4495800"/>
          </a:xfrm>
        </p:spPr>
        <p:txBody>
          <a:bodyPr>
            <a:normAutofit/>
          </a:bodyPr>
          <a:lstStyle/>
          <a:p>
            <a:pPr>
              <a:lnSpc>
                <a:spcPct val="100000"/>
              </a:lnSpc>
            </a:pPr>
            <a:r>
              <a:rPr lang="da-DK" sz="1900" i="1"/>
              <a:t>Har du god erfaring med noget du gør eller ændrer, når du oplever hukommelses- og koncentrations besvær?</a:t>
            </a:r>
          </a:p>
        </p:txBody>
      </p:sp>
    </p:spTree>
    <p:extLst>
      <p:ext uri="{BB962C8B-B14F-4D97-AF65-F5344CB8AC3E}">
        <p14:creationId xmlns:p14="http://schemas.microsoft.com/office/powerpoint/2010/main" val="84450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B36E0DC-FCB2-D185-D5A7-C6C49044041E}"/>
              </a:ext>
            </a:extLst>
          </p:cNvPr>
          <p:cNvSpPr>
            <a:spLocks noGrp="1"/>
          </p:cNvSpPr>
          <p:nvPr>
            <p:ph type="title"/>
          </p:nvPr>
        </p:nvSpPr>
        <p:spPr>
          <a:xfrm>
            <a:off x="1293813" y="260648"/>
            <a:ext cx="9601200" cy="1143000"/>
          </a:xfrm>
        </p:spPr>
        <p:txBody>
          <a:bodyPr/>
          <a:lstStyle/>
          <a:p>
            <a:r>
              <a:rPr lang="da-DK"/>
              <a:t>Opsamling og afslutning</a:t>
            </a:r>
          </a:p>
        </p:txBody>
      </p:sp>
      <p:sp>
        <p:nvSpPr>
          <p:cNvPr id="3" name="Pladsholder til indhold 2"/>
          <p:cNvSpPr>
            <a:spLocks noGrp="1"/>
          </p:cNvSpPr>
          <p:nvPr>
            <p:ph idx="1"/>
          </p:nvPr>
        </p:nvSpPr>
        <p:spPr/>
        <p:txBody>
          <a:bodyPr>
            <a:normAutofit/>
          </a:bodyPr>
          <a:lstStyle/>
          <a:p>
            <a:pPr marL="0" indent="0">
              <a:buNone/>
            </a:pPr>
            <a:r>
              <a:rPr lang="da-DK" sz="1900"/>
              <a:t>Mit udbytte af oplæg og erfaringsudveksling: </a:t>
            </a:r>
          </a:p>
          <a:p>
            <a:pPr marL="342900" indent="-342900"/>
            <a:r>
              <a:rPr lang="da-DK" sz="1900" i="1"/>
              <a:t>Hvad tager jeg med mig?</a:t>
            </a:r>
          </a:p>
          <a:p>
            <a:pPr marL="342900" indent="-342900"/>
            <a:r>
              <a:rPr lang="da-DK" sz="1900" i="1"/>
              <a:t>Hvad vil jeg have (mere) fokus på i den kommende tid?</a:t>
            </a:r>
          </a:p>
        </p:txBody>
      </p:sp>
    </p:spTree>
    <p:extLst>
      <p:ext uri="{BB962C8B-B14F-4D97-AF65-F5344CB8AC3E}">
        <p14:creationId xmlns:p14="http://schemas.microsoft.com/office/powerpoint/2010/main" val="225176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7" y="1135943"/>
            <a:ext cx="12185650" cy="646214"/>
          </a:xfrm>
        </p:spPr>
        <p:txBody>
          <a:bodyPr>
            <a:normAutofit fontScale="90000"/>
          </a:bodyPr>
          <a:lstStyle/>
          <a:p>
            <a:pPr algn="ctr"/>
            <a:r>
              <a:rPr lang="da-DK" sz="3198" dirty="0"/>
              <a:t>Spørgsmål?</a:t>
            </a:r>
            <a:r>
              <a:rPr lang="da-DK" dirty="0"/>
              <a:t/>
            </a:r>
            <a:br>
              <a:rPr lang="da-DK" dirty="0"/>
            </a:br>
            <a:endParaRPr lang="da-DK" dirty="0"/>
          </a:p>
        </p:txBody>
      </p:sp>
      <p:pic>
        <p:nvPicPr>
          <p:cNvPr id="5" name="Pladsholder til indhold 4">
            <a:extLst>
              <a:ext uri="{FF2B5EF4-FFF2-40B4-BE49-F238E27FC236}">
                <a16:creationId xmlns:a16="http://schemas.microsoft.com/office/drawing/2014/main" id="{B9AC050B-E577-D77D-8CE8-6B0C6CD9C7E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flipH="1">
            <a:off x="4222204" y="1492899"/>
            <a:ext cx="4032448" cy="4679302"/>
          </a:xfrm>
        </p:spPr>
      </p:pic>
    </p:spTree>
    <p:extLst>
      <p:ext uri="{BB962C8B-B14F-4D97-AF65-F5344CB8AC3E}">
        <p14:creationId xmlns:p14="http://schemas.microsoft.com/office/powerpoint/2010/main" val="352112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2D86-AF90-F516-98E4-F1F3B3F66BFF}"/>
              </a:ext>
            </a:extLst>
          </p:cNvPr>
          <p:cNvSpPr>
            <a:spLocks noGrp="1"/>
          </p:cNvSpPr>
          <p:nvPr>
            <p:ph type="title"/>
          </p:nvPr>
        </p:nvSpPr>
        <p:spPr/>
        <p:txBody>
          <a:bodyPr/>
          <a:lstStyle/>
          <a:p>
            <a:r>
              <a:rPr lang="da-DK"/>
              <a:t>Tak for at dele, tak for jeres ord </a:t>
            </a:r>
          </a:p>
        </p:txBody>
      </p:sp>
      <p:sp>
        <p:nvSpPr>
          <p:cNvPr id="3" name="Pladsholder til indhold 2">
            <a:extLst>
              <a:ext uri="{FF2B5EF4-FFF2-40B4-BE49-F238E27FC236}">
                <a16:creationId xmlns:a16="http://schemas.microsoft.com/office/drawing/2014/main" id="{D1F8A43E-B1E6-D697-DC39-B078E86B055C}"/>
              </a:ext>
            </a:extLst>
          </p:cNvPr>
          <p:cNvSpPr>
            <a:spLocks noGrp="1"/>
          </p:cNvSpPr>
          <p:nvPr>
            <p:ph sz="half" idx="1"/>
          </p:nvPr>
        </p:nvSpPr>
        <p:spPr>
          <a:xfrm>
            <a:off x="1293812" y="1931227"/>
            <a:ext cx="4700016" cy="4087091"/>
          </a:xfrm>
        </p:spPr>
        <p:txBody>
          <a:bodyPr>
            <a:normAutofit/>
          </a:bodyPr>
          <a:lstStyle/>
          <a:p>
            <a:pPr>
              <a:lnSpc>
                <a:spcPct val="100000"/>
              </a:lnSpc>
            </a:pPr>
            <a:r>
              <a:rPr lang="da-DK" sz="1900" dirty="0"/>
              <a:t>Egen læge</a:t>
            </a:r>
          </a:p>
          <a:p>
            <a:pPr marL="0" indent="0">
              <a:lnSpc>
                <a:spcPct val="100000"/>
              </a:lnSpc>
              <a:buNone/>
            </a:pPr>
            <a:r>
              <a:rPr lang="da-DK" sz="1900" dirty="0">
                <a:hlinkClick r:id="rId3"/>
              </a:rPr>
              <a:t>Senfølgeklinikker (senfølgecentre)</a:t>
            </a:r>
            <a:endParaRPr lang="da-DK" sz="1900" dirty="0">
              <a:hlinkClick r:id="" action="ppaction://noaction"/>
            </a:endParaRPr>
          </a:p>
          <a:p>
            <a:pPr marL="0" indent="0">
              <a:lnSpc>
                <a:spcPct val="100000"/>
              </a:lnSpc>
              <a:buNone/>
            </a:pPr>
            <a:endParaRPr lang="da-DK" sz="1900" dirty="0"/>
          </a:p>
          <a:p>
            <a:pPr>
              <a:lnSpc>
                <a:spcPct val="100000"/>
              </a:lnSpc>
            </a:pPr>
            <a:r>
              <a:rPr lang="da-DK" sz="1900" dirty="0"/>
              <a:t>Kræftens Bekæmpelse</a:t>
            </a:r>
          </a:p>
          <a:p>
            <a:pPr marL="0" indent="0">
              <a:lnSpc>
                <a:spcPct val="100000"/>
              </a:lnSpc>
              <a:buNone/>
            </a:pPr>
            <a:r>
              <a:rPr lang="da-DK" sz="1900" dirty="0">
                <a:hlinkClick r:id="rId4"/>
              </a:rPr>
              <a:t>Kognitive udfordringer - Kemohjerne - Kræftens Bekæmpelse (cancer.dk)</a:t>
            </a:r>
            <a:endParaRPr lang="da-DK" sz="1900" dirty="0"/>
          </a:p>
        </p:txBody>
      </p:sp>
      <p:sp>
        <p:nvSpPr>
          <p:cNvPr id="4" name="Pladsholder til indhold 3">
            <a:extLst>
              <a:ext uri="{FF2B5EF4-FFF2-40B4-BE49-F238E27FC236}">
                <a16:creationId xmlns:a16="http://schemas.microsoft.com/office/drawing/2014/main" id="{6C656E5C-8D1C-F6DC-C10E-299E34AB30D4}"/>
              </a:ext>
            </a:extLst>
          </p:cNvPr>
          <p:cNvSpPr>
            <a:spLocks noGrp="1"/>
          </p:cNvSpPr>
          <p:nvPr>
            <p:ph sz="half" idx="2"/>
          </p:nvPr>
        </p:nvSpPr>
        <p:spPr>
          <a:xfrm>
            <a:off x="6742484" y="1946275"/>
            <a:ext cx="3600306" cy="4363045"/>
          </a:xfrm>
        </p:spPr>
        <p:txBody>
          <a:bodyPr>
            <a:normAutofit/>
          </a:bodyPr>
          <a:lstStyle/>
          <a:p>
            <a:pPr marL="342900" indent="-342900">
              <a:lnSpc>
                <a:spcPct val="100000"/>
              </a:lnSpc>
            </a:pPr>
            <a:r>
              <a:rPr lang="da-DK" sz="1900">
                <a:latin typeface="Euphemia" panose="020B0503040102020104" pitchFamily="34" charset="0"/>
              </a:rPr>
              <a:t>Senfølgeforeningen</a:t>
            </a:r>
            <a:endParaRPr lang="da-DK" sz="1900">
              <a:solidFill>
                <a:prstClr val="black"/>
              </a:solidFill>
              <a:latin typeface="Euphemia" panose="020B0503040102020104" pitchFamily="34" charset="0"/>
              <a:hlinkClick r:id="rId5"/>
            </a:endParaRPr>
          </a:p>
          <a:p>
            <a:pPr marL="0" indent="0">
              <a:lnSpc>
                <a:spcPct val="100000"/>
              </a:lnSpc>
              <a:buNone/>
            </a:pPr>
            <a:r>
              <a:rPr lang="da-DK" sz="1900">
                <a:solidFill>
                  <a:prstClr val="black"/>
                </a:solidFill>
                <a:latin typeface="Euphemia" panose="020B0503040102020104" pitchFamily="34" charset="0"/>
                <a:hlinkClick r:id="rId5"/>
              </a:rPr>
              <a:t>https://www.senfoelger.dk/</a:t>
            </a:r>
            <a:endParaRPr lang="da-DK" sz="1900">
              <a:solidFill>
                <a:prstClr val="black"/>
              </a:solidFill>
              <a:latin typeface="Euphemia" panose="020B0503040102020104" pitchFamily="34" charset="0"/>
            </a:endParaRPr>
          </a:p>
          <a:p>
            <a:pPr marL="0" indent="0">
              <a:lnSpc>
                <a:spcPct val="100000"/>
              </a:lnSpc>
              <a:buNone/>
            </a:pPr>
            <a:endParaRPr lang="da-DK" sz="1900">
              <a:latin typeface="Euphemia" panose="020B0503040102020104" pitchFamily="34" charset="0"/>
            </a:endParaRPr>
          </a:p>
          <a:p>
            <a:pPr marL="342900" indent="-342900">
              <a:lnSpc>
                <a:spcPct val="100000"/>
              </a:lnSpc>
            </a:pPr>
            <a:r>
              <a:rPr lang="da-DK" sz="1900">
                <a:latin typeface="Euphemia" panose="020B0503040102020104" pitchFamily="34" charset="0"/>
              </a:rPr>
              <a:t>Liv og Kræft Regionmidt</a:t>
            </a:r>
            <a:endParaRPr lang="da-DK" sz="1900">
              <a:latin typeface="Euphemia" panose="020B0503040102020104" pitchFamily="34" charset="0"/>
              <a:hlinkClick r:id="rId6"/>
            </a:endParaRPr>
          </a:p>
          <a:p>
            <a:pPr marL="0" indent="0">
              <a:lnSpc>
                <a:spcPct val="100000"/>
              </a:lnSpc>
              <a:buNone/>
            </a:pPr>
            <a:r>
              <a:rPr lang="da-DK" sz="1900">
                <a:latin typeface="Euphemia" panose="020B0503040102020104" pitchFamily="34" charset="0"/>
                <a:hlinkClick r:id="rId6"/>
              </a:rPr>
              <a:t>Koncentration og hukommelse - Liv og kræft (rm.dk)</a:t>
            </a:r>
            <a:endParaRPr lang="da-DK" sz="1900">
              <a:latin typeface="Euphemia" panose="020B0503040102020104" pitchFamily="34" charset="0"/>
            </a:endParaRPr>
          </a:p>
        </p:txBody>
      </p:sp>
    </p:spTree>
    <p:extLst>
      <p:ext uri="{BB962C8B-B14F-4D97-AF65-F5344CB8AC3E}">
        <p14:creationId xmlns:p14="http://schemas.microsoft.com/office/powerpoint/2010/main" val="408823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93814" y="990600"/>
            <a:ext cx="8458200" cy="3200400"/>
          </a:xfrm>
        </p:spPr>
        <p:txBody>
          <a:bodyPr rtlCol="0"/>
          <a:lstStyle/>
          <a:p>
            <a:r>
              <a:rPr lang="da-DK"/>
              <a:t>Træthed</a:t>
            </a:r>
          </a:p>
        </p:txBody>
      </p:sp>
      <p:sp>
        <p:nvSpPr>
          <p:cNvPr id="3" name="Undertitel 2"/>
          <p:cNvSpPr>
            <a:spLocks noGrp="1"/>
          </p:cNvSpPr>
          <p:nvPr>
            <p:ph type="subTitle" idx="1"/>
          </p:nvPr>
        </p:nvSpPr>
        <p:spPr>
          <a:xfrm>
            <a:off x="1293813" y="4267200"/>
            <a:ext cx="8458200" cy="1371600"/>
          </a:xfrm>
        </p:spPr>
        <p:txBody>
          <a:bodyPr rtlCol="0"/>
          <a:lstStyle/>
          <a:p>
            <a:r>
              <a:rPr lang="da-DK"/>
              <a:t>Kræftrelateret træthed (</a:t>
            </a:r>
            <a:r>
              <a:rPr lang="da-DK" err="1"/>
              <a:t>Fatique</a:t>
            </a:r>
            <a:r>
              <a:rPr lang="da-DK"/>
              <a:t>)</a:t>
            </a:r>
          </a:p>
        </p:txBody>
      </p:sp>
    </p:spTree>
    <p:extLst>
      <p:ext uri="{BB962C8B-B14F-4D97-AF65-F5344CB8AC3E}">
        <p14:creationId xmlns:p14="http://schemas.microsoft.com/office/powerpoint/2010/main" val="199343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5059" y="797856"/>
            <a:ext cx="9564917" cy="975066"/>
          </a:xfrm>
        </p:spPr>
        <p:txBody>
          <a:bodyPr/>
          <a:lstStyle/>
          <a:p>
            <a:r>
              <a:rPr lang="da-DK"/>
              <a:t>Program: Kræftrelateret træthed - </a:t>
            </a:r>
            <a:r>
              <a:rPr lang="da-DK" err="1"/>
              <a:t>fatique</a:t>
            </a:r>
            <a:endParaRPr lang="da-DK"/>
          </a:p>
        </p:txBody>
      </p:sp>
      <p:sp>
        <p:nvSpPr>
          <p:cNvPr id="3" name="Pladsholder til indhold 2"/>
          <p:cNvSpPr>
            <a:spLocks noGrp="1"/>
          </p:cNvSpPr>
          <p:nvPr>
            <p:ph idx="1"/>
          </p:nvPr>
        </p:nvSpPr>
        <p:spPr>
          <a:xfrm>
            <a:off x="1775059" y="2061204"/>
            <a:ext cx="7445855" cy="4134683"/>
          </a:xfrm>
        </p:spPr>
        <p:txBody>
          <a:bodyPr/>
          <a:lstStyle/>
          <a:p>
            <a:r>
              <a:rPr lang="da-DK"/>
              <a:t>Hvad er symptomerne på kræftrelateret træthed?</a:t>
            </a:r>
          </a:p>
          <a:p>
            <a:r>
              <a:rPr lang="da-DK"/>
              <a:t>Hvordan opleves kræftrelateret træthed?</a:t>
            </a:r>
          </a:p>
          <a:p>
            <a:r>
              <a:rPr lang="da-DK"/>
              <a:t>Årsager </a:t>
            </a:r>
          </a:p>
          <a:p>
            <a:r>
              <a:rPr lang="da-DK"/>
              <a:t>Behandling af kræftrelateret træthed</a:t>
            </a:r>
          </a:p>
          <a:p>
            <a:r>
              <a:rPr lang="da-DK"/>
              <a:t>Hvad kan du selv gøre ved træthed og søvnbesvær</a:t>
            </a:r>
          </a:p>
          <a:p>
            <a:r>
              <a:rPr lang="da-DK"/>
              <a:t>Film om træthed</a:t>
            </a:r>
          </a:p>
          <a:p>
            <a:r>
              <a:rPr lang="da-DK"/>
              <a:t>Hvor kan man få hjælp?</a:t>
            </a:r>
          </a:p>
          <a:p>
            <a:endParaRPr lang="da-DK"/>
          </a:p>
        </p:txBody>
      </p:sp>
    </p:spTree>
    <p:extLst>
      <p:ext uri="{BB962C8B-B14F-4D97-AF65-F5344CB8AC3E}">
        <p14:creationId xmlns:p14="http://schemas.microsoft.com/office/powerpoint/2010/main" val="11990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E7306-A0A0-1EE0-B84F-F6A0A1A2490E}"/>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D967BC28-6581-F6D9-E4A6-E6FC35B9D358}"/>
              </a:ext>
            </a:extLst>
          </p:cNvPr>
          <p:cNvSpPr>
            <a:spLocks noGrp="1" noChangeArrowheads="1"/>
          </p:cNvSpPr>
          <p:nvPr>
            <p:ph type="title"/>
          </p:nvPr>
        </p:nvSpPr>
        <p:spPr>
          <a:xfrm>
            <a:off x="1991794" y="477019"/>
            <a:ext cx="8227457" cy="1142702"/>
          </a:xfrm>
        </p:spPr>
        <p:txBody>
          <a:bodyPr>
            <a:normAutofit/>
          </a:bodyPr>
          <a:lstStyle/>
          <a:p>
            <a:pPr eaLnBrk="1" hangingPunct="1"/>
            <a:r>
              <a:rPr lang="da-DK" altLang="da-DK" dirty="0" err="1"/>
              <a:t>NCCN’s</a:t>
            </a:r>
            <a:r>
              <a:rPr lang="da-DK" altLang="da-DK" dirty="0"/>
              <a:t> definition på cancerrelateret Fatigue</a:t>
            </a:r>
          </a:p>
        </p:txBody>
      </p:sp>
      <p:sp>
        <p:nvSpPr>
          <p:cNvPr id="21508" name="Rectangle 3">
            <a:extLst>
              <a:ext uri="{FF2B5EF4-FFF2-40B4-BE49-F238E27FC236}">
                <a16:creationId xmlns:a16="http://schemas.microsoft.com/office/drawing/2014/main" id="{8706DE1F-A829-9D60-FD02-7F6322758F5B}"/>
              </a:ext>
            </a:extLst>
          </p:cNvPr>
          <p:cNvSpPr>
            <a:spLocks noGrp="1" noChangeArrowheads="1"/>
          </p:cNvSpPr>
          <p:nvPr>
            <p:ph idx="1"/>
          </p:nvPr>
        </p:nvSpPr>
        <p:spPr>
          <a:xfrm>
            <a:off x="2063212" y="1916508"/>
            <a:ext cx="8227457" cy="3240831"/>
          </a:xfrm>
        </p:spPr>
        <p:txBody>
          <a:bodyPr>
            <a:normAutofit fontScale="92500" lnSpcReduction="10000"/>
          </a:bodyPr>
          <a:lstStyle/>
          <a:p>
            <a:pPr eaLnBrk="1" hangingPunct="1">
              <a:buFontTx/>
              <a:buNone/>
            </a:pPr>
            <a:r>
              <a:rPr lang="da-DK" altLang="da-DK" dirty="0">
                <a:solidFill>
                  <a:schemeClr val="accent1"/>
                </a:solidFill>
              </a:rPr>
              <a:t>  </a:t>
            </a:r>
            <a:endParaRPr lang="da-DK" altLang="da-DK" dirty="0"/>
          </a:p>
          <a:p>
            <a:pPr eaLnBrk="1" hangingPunct="1">
              <a:buFontTx/>
              <a:buNone/>
            </a:pPr>
            <a:r>
              <a:rPr lang="da-DK" altLang="da-DK" dirty="0"/>
              <a:t>	</a:t>
            </a:r>
            <a:r>
              <a:rPr lang="da-DK" altLang="da-DK" sz="2799" dirty="0"/>
              <a:t>En vedvarende, belastende,</a:t>
            </a:r>
            <a:r>
              <a:rPr lang="da-DK" altLang="da-DK" sz="2799" i="1" dirty="0"/>
              <a:t> subjektiv</a:t>
            </a:r>
            <a:r>
              <a:rPr lang="da-DK" altLang="da-DK" sz="2799" dirty="0"/>
              <a:t> følelse af fysisk, psykisk og/eller kognitiv træthed eller udmattelse, der er relateret til kræft eller kræftbehandling, som </a:t>
            </a:r>
            <a:r>
              <a:rPr lang="da-DK" altLang="da-DK" sz="2799" i="1" dirty="0"/>
              <a:t>ikke </a:t>
            </a:r>
            <a:r>
              <a:rPr lang="da-DK" altLang="da-DK" sz="2799" dirty="0"/>
              <a:t>er </a:t>
            </a:r>
            <a:r>
              <a:rPr lang="da-DK" altLang="da-DK" sz="2799" i="1" dirty="0"/>
              <a:t>proportional med nylig aktivitet </a:t>
            </a:r>
            <a:r>
              <a:rPr lang="da-DK" altLang="da-DK" sz="2799" dirty="0"/>
              <a:t>og </a:t>
            </a:r>
            <a:r>
              <a:rPr lang="da-DK" altLang="da-DK" sz="2799" i="1" dirty="0"/>
              <a:t>påvirker patientens vanlige funktionsniveau</a:t>
            </a:r>
          </a:p>
          <a:p>
            <a:pPr eaLnBrk="1" hangingPunct="1">
              <a:buFontTx/>
              <a:buNone/>
            </a:pPr>
            <a:r>
              <a:rPr lang="da-DK" altLang="da-DK" sz="2399" i="1" dirty="0"/>
              <a:t>                                                                                   							</a:t>
            </a:r>
            <a:r>
              <a:rPr lang="da-DK" altLang="da-DK" sz="1100" dirty="0"/>
              <a:t>(NCCN, 2025)</a:t>
            </a:r>
            <a:endParaRPr lang="da-DK" altLang="da-DK" sz="2399" dirty="0"/>
          </a:p>
          <a:p>
            <a:pPr eaLnBrk="1" hangingPunct="1">
              <a:buFontTx/>
              <a:buNone/>
            </a:pPr>
            <a:endParaRPr lang="da-DK" altLang="da-DK" sz="2399" dirty="0"/>
          </a:p>
          <a:p>
            <a:pPr eaLnBrk="1" hangingPunct="1">
              <a:buFontTx/>
              <a:buNone/>
            </a:pPr>
            <a:endParaRPr lang="da-DK" altLang="da-DK" sz="2399" dirty="0">
              <a:solidFill>
                <a:schemeClr val="accent1"/>
              </a:solidFill>
            </a:endParaRPr>
          </a:p>
        </p:txBody>
      </p:sp>
      <p:sp>
        <p:nvSpPr>
          <p:cNvPr id="21506" name="Pladsholder til dato 3">
            <a:extLst>
              <a:ext uri="{FF2B5EF4-FFF2-40B4-BE49-F238E27FC236}">
                <a16:creationId xmlns:a16="http://schemas.microsoft.com/office/drawing/2014/main" id="{BCA11F78-299A-138F-2BED-96C6A039BA3A}"/>
              </a:ext>
            </a:extLst>
          </p:cNvPr>
          <p:cNvSpPr>
            <a:spLocks noGrp="1"/>
          </p:cNvSpPr>
          <p:nvPr>
            <p:ph type="dt" sz="half"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999">
                <a:solidFill>
                  <a:schemeClr val="accent1"/>
                </a:solidFill>
                <a:latin typeface="Arial" charset="0"/>
              </a:defRPr>
            </a:lvl1pPr>
            <a:lvl2pPr marL="742727" indent="-285664" eaLnBrk="0" hangingPunct="0">
              <a:defRPr sz="1999">
                <a:solidFill>
                  <a:schemeClr val="accent1"/>
                </a:solidFill>
                <a:latin typeface="Arial" charset="0"/>
              </a:defRPr>
            </a:lvl2pPr>
            <a:lvl3pPr marL="1142657" indent="-228531" eaLnBrk="0" hangingPunct="0">
              <a:defRPr sz="1999">
                <a:solidFill>
                  <a:schemeClr val="accent1"/>
                </a:solidFill>
                <a:latin typeface="Arial" charset="0"/>
              </a:defRPr>
            </a:lvl3pPr>
            <a:lvl4pPr marL="1599720" indent="-228531" eaLnBrk="0" hangingPunct="0">
              <a:defRPr sz="1999">
                <a:solidFill>
                  <a:schemeClr val="accent1"/>
                </a:solidFill>
                <a:latin typeface="Arial" charset="0"/>
              </a:defRPr>
            </a:lvl4pPr>
            <a:lvl5pPr marL="2056783" indent="-228531" eaLnBrk="0" hangingPunct="0">
              <a:defRPr sz="1999">
                <a:solidFill>
                  <a:schemeClr val="accent1"/>
                </a:solidFill>
                <a:latin typeface="Arial" charset="0"/>
              </a:defRPr>
            </a:lvl5pPr>
            <a:lvl6pPr marL="2513846" indent="-228531" algn="ctr" eaLnBrk="0" fontAlgn="base" hangingPunct="0">
              <a:spcBef>
                <a:spcPct val="0"/>
              </a:spcBef>
              <a:spcAft>
                <a:spcPct val="0"/>
              </a:spcAft>
              <a:defRPr sz="1999">
                <a:solidFill>
                  <a:schemeClr val="accent1"/>
                </a:solidFill>
                <a:latin typeface="Arial" charset="0"/>
              </a:defRPr>
            </a:lvl6pPr>
            <a:lvl7pPr marL="2970908" indent="-228531" algn="ctr" eaLnBrk="0" fontAlgn="base" hangingPunct="0">
              <a:spcBef>
                <a:spcPct val="0"/>
              </a:spcBef>
              <a:spcAft>
                <a:spcPct val="0"/>
              </a:spcAft>
              <a:defRPr sz="1999">
                <a:solidFill>
                  <a:schemeClr val="accent1"/>
                </a:solidFill>
                <a:latin typeface="Arial" charset="0"/>
              </a:defRPr>
            </a:lvl7pPr>
            <a:lvl8pPr marL="3427971" indent="-228531" algn="ctr" eaLnBrk="0" fontAlgn="base" hangingPunct="0">
              <a:spcBef>
                <a:spcPct val="0"/>
              </a:spcBef>
              <a:spcAft>
                <a:spcPct val="0"/>
              </a:spcAft>
              <a:defRPr sz="1999">
                <a:solidFill>
                  <a:schemeClr val="accent1"/>
                </a:solidFill>
                <a:latin typeface="Arial" charset="0"/>
              </a:defRPr>
            </a:lvl8pPr>
            <a:lvl9pPr marL="3885034" indent="-228531" algn="ctr" eaLnBrk="0" fontAlgn="base" hangingPunct="0">
              <a:spcBef>
                <a:spcPct val="0"/>
              </a:spcBef>
              <a:spcAft>
                <a:spcPct val="0"/>
              </a:spcAft>
              <a:defRPr sz="1999">
                <a:solidFill>
                  <a:schemeClr val="accent1"/>
                </a:solidFill>
                <a:latin typeface="Arial" charset="0"/>
              </a:defRPr>
            </a:lvl9pPr>
          </a:lstStyle>
          <a:p>
            <a:pPr eaLnBrk="1" hangingPunct="1"/>
            <a:endParaRPr lang="da-DK" altLang="da-DK" sz="1400" dirty="0">
              <a:solidFill>
                <a:schemeClr val="tx1"/>
              </a:solidFill>
              <a:latin typeface="Tahoma" pitchFamily="34" charset="0"/>
            </a:endParaRPr>
          </a:p>
        </p:txBody>
      </p:sp>
    </p:spTree>
    <p:extLst>
      <p:ext uri="{BB962C8B-B14F-4D97-AF65-F5344CB8AC3E}">
        <p14:creationId xmlns:p14="http://schemas.microsoft.com/office/powerpoint/2010/main" val="391723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BC255D4-9960-4984-8486-C09E7E034313}"/>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7" r="17"/>
          <a:stretch>
            <a:fillRect/>
          </a:stretch>
        </p:blipFill>
        <p:spPr bwMode="auto">
          <a:xfrm>
            <a:off x="0" y="-7044"/>
            <a:ext cx="12186851" cy="6872087"/>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a:extLst>
              <a:ext uri="{FF2B5EF4-FFF2-40B4-BE49-F238E27FC236}">
                <a16:creationId xmlns:a16="http://schemas.microsoft.com/office/drawing/2014/main" id="{9D45D0BD-AF6A-48CB-91B8-985F8D4B1CEA}"/>
              </a:ext>
            </a:extLst>
          </p:cNvPr>
          <p:cNvSpPr>
            <a:spLocks noGrp="1"/>
          </p:cNvSpPr>
          <p:nvPr>
            <p:ph type="ftr" sz="quarter" idx="11"/>
          </p:nvPr>
        </p:nvSpPr>
        <p:spPr/>
        <p:txBody>
          <a:bodyPr/>
          <a:lstStyle/>
          <a:p>
            <a:pPr defTabSz="913897">
              <a:defRPr/>
            </a:pPr>
            <a:r>
              <a:rPr lang="da-DK">
                <a:latin typeface="Arial" panose="020B0604020202020204" pitchFamily="34" charset="0"/>
                <a:cs typeface="Arial" panose="020B0604020202020204" pitchFamily="34" charset="0"/>
              </a:rPr>
              <a:t>Sidehoved</a:t>
            </a:r>
          </a:p>
        </p:txBody>
      </p:sp>
      <p:sp>
        <p:nvSpPr>
          <p:cNvPr id="4" name="Pladsholder til slidenummer 3">
            <a:extLst>
              <a:ext uri="{FF2B5EF4-FFF2-40B4-BE49-F238E27FC236}">
                <a16:creationId xmlns:a16="http://schemas.microsoft.com/office/drawing/2014/main" id="{26942E65-97F5-4917-9C16-19F4E107DC61}"/>
              </a:ext>
            </a:extLst>
          </p:cNvPr>
          <p:cNvSpPr>
            <a:spLocks noGrp="1"/>
          </p:cNvSpPr>
          <p:nvPr>
            <p:ph type="sldNum" sz="quarter" idx="12"/>
          </p:nvPr>
        </p:nvSpPr>
        <p:spPr/>
        <p:txBody>
          <a:bodyPr/>
          <a:lstStyle/>
          <a:p>
            <a:pPr defTabSz="913897">
              <a:defRPr/>
            </a:pPr>
            <a:fld id="{24C8C45C-947F-4981-8B3F-4F32E973C901}" type="slidenum">
              <a:rPr lang="da-DK" sz="1000">
                <a:latin typeface="Arial" panose="020B0604020202020204" pitchFamily="34" charset="0"/>
                <a:cs typeface="Arial" panose="020B0604020202020204" pitchFamily="34" charset="0"/>
              </a:rPr>
              <a:pPr defTabSz="913897">
                <a:defRPr/>
              </a:pPr>
              <a:t>37</a:t>
            </a:fld>
            <a:endParaRPr lang="da-DK"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151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063" y="261473"/>
            <a:ext cx="9598700" cy="1142702"/>
          </a:xfrm>
        </p:spPr>
        <p:txBody>
          <a:bodyPr>
            <a:normAutofit/>
          </a:bodyPr>
          <a:lstStyle/>
          <a:p>
            <a:r>
              <a:rPr lang="da-DK"/>
              <a:t>Kræftrelateret træthed (</a:t>
            </a:r>
            <a:r>
              <a:rPr lang="da-DK" err="1"/>
              <a:t>fatique</a:t>
            </a:r>
            <a:r>
              <a:rPr lang="da-DK"/>
              <a:t>) </a:t>
            </a:r>
          </a:p>
        </p:txBody>
      </p:sp>
      <p:sp>
        <p:nvSpPr>
          <p:cNvPr id="3" name="Pladsholder til indhold 2"/>
          <p:cNvSpPr>
            <a:spLocks noGrp="1"/>
          </p:cNvSpPr>
          <p:nvPr>
            <p:ph idx="1"/>
          </p:nvPr>
        </p:nvSpPr>
        <p:spPr>
          <a:xfrm>
            <a:off x="1295063" y="1629269"/>
            <a:ext cx="9598700" cy="4494629"/>
          </a:xfrm>
        </p:spPr>
        <p:txBody>
          <a:bodyPr>
            <a:normAutofit lnSpcReduction="10000"/>
          </a:bodyPr>
          <a:lstStyle/>
          <a:p>
            <a:pPr marL="0" indent="0">
              <a:lnSpc>
                <a:spcPct val="100000"/>
              </a:lnSpc>
              <a:spcBef>
                <a:spcPts val="1000"/>
              </a:spcBef>
              <a:buNone/>
            </a:pPr>
            <a:r>
              <a:rPr lang="da-DK" sz="1900" b="1"/>
              <a:t>Træthed er ikke bare et fysisk symptom, men er påvirket af psykiske og sociale årsager:</a:t>
            </a:r>
          </a:p>
          <a:p>
            <a:pPr>
              <a:lnSpc>
                <a:spcPct val="100000"/>
              </a:lnSpc>
              <a:spcBef>
                <a:spcPts val="1000"/>
              </a:spcBef>
              <a:buClr>
                <a:schemeClr val="tx1"/>
              </a:buClr>
            </a:pPr>
            <a:r>
              <a:rPr lang="da-DK" sz="1900"/>
              <a:t>Besvær med selv de mindste gøremål i hjemmet</a:t>
            </a:r>
          </a:p>
          <a:p>
            <a:pPr>
              <a:lnSpc>
                <a:spcPct val="100000"/>
              </a:lnSpc>
              <a:spcBef>
                <a:spcPts val="1000"/>
              </a:spcBef>
              <a:buClr>
                <a:schemeClr val="tx1"/>
              </a:buClr>
            </a:pPr>
            <a:r>
              <a:rPr lang="da-DK" sz="1900"/>
              <a:t>Besvær med at passe arbejdet</a:t>
            </a:r>
          </a:p>
          <a:p>
            <a:pPr>
              <a:lnSpc>
                <a:spcPct val="100000"/>
              </a:lnSpc>
              <a:spcBef>
                <a:spcPts val="1000"/>
              </a:spcBef>
              <a:buClr>
                <a:schemeClr val="tx1"/>
              </a:buClr>
            </a:pPr>
            <a:r>
              <a:rPr lang="da-DK" sz="1900"/>
              <a:t>Besvær med at tænke klart, tale og træffe beslutninger</a:t>
            </a:r>
          </a:p>
          <a:p>
            <a:pPr>
              <a:lnSpc>
                <a:spcPct val="100000"/>
              </a:lnSpc>
              <a:spcBef>
                <a:spcPts val="1000"/>
              </a:spcBef>
              <a:buClr>
                <a:schemeClr val="tx1"/>
              </a:buClr>
            </a:pPr>
            <a:r>
              <a:rPr lang="da-DK" sz="1900"/>
              <a:t>Besvær med at koncentrere sig, læse, lytte, huske, finde ord</a:t>
            </a:r>
          </a:p>
          <a:p>
            <a:pPr>
              <a:lnSpc>
                <a:spcPct val="100000"/>
              </a:lnSpc>
              <a:spcBef>
                <a:spcPts val="1000"/>
              </a:spcBef>
              <a:buClr>
                <a:schemeClr val="tx1"/>
              </a:buClr>
            </a:pPr>
            <a:r>
              <a:rPr lang="da-DK" sz="1900"/>
              <a:t>Besvær med at klare sociale relationer i længere tid</a:t>
            </a:r>
          </a:p>
          <a:p>
            <a:pPr>
              <a:lnSpc>
                <a:spcPct val="100000"/>
              </a:lnSpc>
              <a:spcBef>
                <a:spcPts val="1000"/>
              </a:spcBef>
              <a:buClr>
                <a:schemeClr val="tx1"/>
              </a:buClr>
            </a:pPr>
            <a:r>
              <a:rPr lang="da-DK" sz="1900"/>
              <a:t>Følsom overfor støj, lyde, uro</a:t>
            </a:r>
          </a:p>
          <a:p>
            <a:pPr>
              <a:lnSpc>
                <a:spcPct val="100000"/>
              </a:lnSpc>
              <a:spcBef>
                <a:spcPts val="1000"/>
              </a:spcBef>
              <a:buClr>
                <a:schemeClr val="tx1"/>
              </a:buClr>
            </a:pPr>
            <a:r>
              <a:rPr lang="da-DK" sz="1900"/>
              <a:t>Følelsen af ikke have energi </a:t>
            </a:r>
          </a:p>
          <a:p>
            <a:pPr>
              <a:lnSpc>
                <a:spcPct val="100000"/>
              </a:lnSpc>
              <a:spcBef>
                <a:spcPts val="1000"/>
              </a:spcBef>
              <a:buClr>
                <a:schemeClr val="tx1"/>
              </a:buClr>
            </a:pPr>
            <a:r>
              <a:rPr lang="da-DK" sz="1900"/>
              <a:t>Irritation og utålmodighed, utilstrækkelighed, dårligere humør, påvirkning af sexlivet</a:t>
            </a:r>
          </a:p>
          <a:p>
            <a:pPr>
              <a:lnSpc>
                <a:spcPct val="100000"/>
              </a:lnSpc>
              <a:spcBef>
                <a:spcPts val="1000"/>
              </a:spcBef>
              <a:buClr>
                <a:schemeClr val="tx1"/>
              </a:buClr>
            </a:pPr>
            <a:r>
              <a:rPr lang="da-DK" sz="1900"/>
              <a:t>Frustreret over at alt tager længere tid, fordi man er nødt til at have pauser</a:t>
            </a:r>
          </a:p>
        </p:txBody>
      </p:sp>
    </p:spTree>
    <p:extLst>
      <p:ext uri="{BB962C8B-B14F-4D97-AF65-F5344CB8AC3E}">
        <p14:creationId xmlns:p14="http://schemas.microsoft.com/office/powerpoint/2010/main" val="161572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062" y="332656"/>
            <a:ext cx="9598700" cy="1142702"/>
          </a:xfrm>
        </p:spPr>
        <p:txBody>
          <a:bodyPr/>
          <a:lstStyle/>
          <a:p>
            <a:r>
              <a:rPr lang="da-DK"/>
              <a:t>Oplevelse af træthed?</a:t>
            </a:r>
          </a:p>
        </p:txBody>
      </p:sp>
      <p:sp>
        <p:nvSpPr>
          <p:cNvPr id="3" name="Pladsholder til indhold 2"/>
          <p:cNvSpPr>
            <a:spLocks noGrp="1"/>
          </p:cNvSpPr>
          <p:nvPr>
            <p:ph idx="1"/>
          </p:nvPr>
        </p:nvSpPr>
        <p:spPr>
          <a:xfrm>
            <a:off x="1260439" y="1772816"/>
            <a:ext cx="9598700" cy="2871188"/>
          </a:xfrm>
        </p:spPr>
        <p:txBody>
          <a:bodyPr>
            <a:normAutofit/>
          </a:bodyPr>
          <a:lstStyle/>
          <a:p>
            <a:r>
              <a:rPr lang="da-DK" sz="1900"/>
              <a:t>Hvor udtalt er trætheden gennem den sidste uge på en skala fra 1-10?</a:t>
            </a:r>
          </a:p>
          <a:p>
            <a:r>
              <a:rPr lang="da-DK" sz="1900"/>
              <a:t>Hvilken indflydelse har trætheden på din hverdag?</a:t>
            </a:r>
          </a:p>
          <a:p>
            <a:r>
              <a:rPr lang="da-DK" sz="1900"/>
              <a:t>Hvad gør du, når du oplever træthed?</a:t>
            </a:r>
          </a:p>
          <a:p>
            <a:r>
              <a:rPr lang="da-DK" sz="1900"/>
              <a:t>Eksempel på træthedsdagbog:</a:t>
            </a:r>
          </a:p>
          <a:p>
            <a:pPr marL="0" indent="0">
              <a:buNone/>
            </a:pPr>
            <a:endParaRPr lang="da-DK" sz="1200"/>
          </a:p>
          <a:p>
            <a:pPr marL="0" indent="0">
              <a:buNone/>
            </a:pPr>
            <a:r>
              <a:rPr lang="da-DK" sz="1200">
                <a:hlinkClick r:id="rId3"/>
              </a:rPr>
              <a:t>https://www.cancer.dk/dyn/resources/File/file/3/3443/1386194249/dagbogsskema.pdf</a:t>
            </a:r>
            <a:r>
              <a:rPr lang="da-DK" sz="1200"/>
              <a:t> </a:t>
            </a:r>
          </a:p>
        </p:txBody>
      </p:sp>
    </p:spTree>
    <p:extLst>
      <p:ext uri="{BB962C8B-B14F-4D97-AF65-F5344CB8AC3E}">
        <p14:creationId xmlns:p14="http://schemas.microsoft.com/office/powerpoint/2010/main" val="346937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2">
            <a:extLst>
              <a:ext uri="{FF2B5EF4-FFF2-40B4-BE49-F238E27FC236}">
                <a16:creationId xmlns:a16="http://schemas.microsoft.com/office/drawing/2014/main" id="{6B8CE325-34B6-CBAF-436F-9098B4AD7406}"/>
              </a:ext>
            </a:extLst>
          </p:cNvPr>
          <p:cNvSpPr>
            <a:spLocks noGrp="1"/>
          </p:cNvSpPr>
          <p:nvPr>
            <p:ph idx="1"/>
          </p:nvPr>
        </p:nvSpPr>
        <p:spPr>
          <a:xfrm>
            <a:off x="1293812" y="404664"/>
            <a:ext cx="10417224" cy="5791200"/>
          </a:xfrm>
        </p:spPr>
        <p:txBody>
          <a:bodyPr>
            <a:noAutofit/>
          </a:bodyPr>
          <a:lstStyle/>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Nogle senfølger optræder i klynger, altså samtidig, fordi de også påvirker hinanden. F.eks. optræder træthed ikke isoleret, da den også har indflydelse på hukommelse og koncentrationsevne, smerter, oplevelsen af angst, søvn etc. Får man hjulpet en borger/ patient med en senfølge, kan det påvirke oplevelsen af de andre senfølger.</a:t>
            </a:r>
          </a:p>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Mange af de generelle senfølger er noget den enkelte skal lære at leve med. Med afsæt i viden og undervisning, kan de få de redskaber til at lære at håndtere dem. Det kan være livslang læring, f.eks. at lære at energiforvalte, have gode søvnvaner, og takle frygten for tilbagefald. Ved de generelle senfølger er der ikke et ’kvikt fix’, derfor er det vigtigt at have fokus på, hvad de selv kan gøre for bedre at mestre deres senfølger.</a:t>
            </a:r>
          </a:p>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Sundhedsstyrelsens definition af senfølger er:</a:t>
            </a:r>
          </a:p>
          <a:p>
            <a:pPr marL="0" indent="0">
              <a:lnSpc>
                <a:spcPct val="100000"/>
              </a:lnSpc>
              <a:spcBef>
                <a:spcPts val="1200"/>
              </a:spcBef>
              <a:spcAft>
                <a:spcPts val="1200"/>
              </a:spcAft>
              <a:buNone/>
            </a:pPr>
            <a:r>
              <a:rPr lang="da-DK" sz="1800" i="1" dirty="0">
                <a:effectLst/>
                <a:latin typeface="Euphemia" panose="020B0503040102020104" pitchFamily="34" charset="0"/>
                <a:ea typeface="Verdana" panose="020B0604030504040204" pitchFamily="34" charset="0"/>
                <a:cs typeface="Verdana" panose="020B0604030504040204" pitchFamily="34" charset="0"/>
              </a:rPr>
              <a:t>"Senfølger er helbredsproblemer, der opstår under primær behandling og bliver kroniske, eller som opstår og manifesterer sig måneder eller år efter behandlingen er afsluttet. Senfølgerne omfatter ny primær kræftsygdom og fysiske, psykiske eller sociale forandringer, der er en følge af kræftsygdommen og/eller behandlingen af denne."</a:t>
            </a:r>
          </a:p>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(Sundhedsstyrelsen, 2017)</a:t>
            </a:r>
          </a:p>
          <a:p>
            <a:pPr marL="0" indent="0">
              <a:lnSpc>
                <a:spcPct val="100000"/>
              </a:lnSpc>
              <a:spcBef>
                <a:spcPts val="1200"/>
              </a:spcBef>
              <a:spcAft>
                <a:spcPts val="1200"/>
              </a:spcAft>
              <a:buNone/>
            </a:pPr>
            <a:endParaRPr lang="da-DK" sz="1800" dirty="0">
              <a:effectLst/>
              <a:latin typeface="Euphemia" panose="020B0503040102020104" pitchFamily="34" charset="0"/>
              <a:ea typeface="Verdana" panose="020B0604030504040204" pitchFamily="34" charset="0"/>
              <a:cs typeface="Verdana" panose="020B0604030504040204" pitchFamily="34" charset="0"/>
            </a:endParaRPr>
          </a:p>
          <a:p>
            <a:pPr marL="0" indent="0">
              <a:lnSpc>
                <a:spcPct val="100000"/>
              </a:lnSpc>
              <a:spcBef>
                <a:spcPts val="1200"/>
              </a:spcBef>
              <a:spcAft>
                <a:spcPts val="1200"/>
              </a:spcAft>
              <a:buNone/>
            </a:pPr>
            <a:endParaRPr lang="da-DK" sz="1800" dirty="0">
              <a:effectLst/>
              <a:latin typeface="Euphemia" panose="020B05030401020201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8577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el 1"/>
          <p:cNvSpPr>
            <a:spLocks noGrp="1"/>
          </p:cNvSpPr>
          <p:nvPr>
            <p:ph type="title"/>
          </p:nvPr>
        </p:nvSpPr>
        <p:spPr>
          <a:xfrm>
            <a:off x="1295062" y="480179"/>
            <a:ext cx="9598700" cy="796723"/>
          </a:xfrm>
        </p:spPr>
        <p:txBody>
          <a:bodyPr>
            <a:normAutofit/>
          </a:bodyPr>
          <a:lstStyle/>
          <a:p>
            <a:pPr algn="ctr"/>
            <a:r>
              <a:rPr lang="da-DK" altLang="da-DK"/>
              <a:t>Mange årsager til træthed:</a:t>
            </a:r>
          </a:p>
        </p:txBody>
      </p:sp>
      <p:pic>
        <p:nvPicPr>
          <p:cNvPr id="14340" name="Billede 1"/>
          <p:cNvPicPr>
            <a:picLocks noChangeAspect="1"/>
          </p:cNvPicPr>
          <p:nvPr/>
        </p:nvPicPr>
        <p:blipFill>
          <a:blip r:embed="rId3">
            <a:extLst>
              <a:ext uri="{BEBA8EAE-BF5A-486C-A8C5-ECC9F3942E4B}">
                <a14:imgProps xmlns:a14="http://schemas.microsoft.com/office/drawing/2010/main">
                  <a14:imgLayer r:embed="rId4">
                    <a14:imgEffect>
                      <a14:backgroundRemoval t="4667" b="96000" l="9916" r="91667">
                        <a14:foregroundMark x1="22411" y1="25616" x2="24789" y2="22778"/>
                        <a14:foregroundMark x1="13713" y1="36000" x2="20054" y2="28430"/>
                        <a14:foregroundMark x1="40085" y1="16049" x2="43987" y2="14333"/>
                        <a14:foregroundMark x1="31131" y1="19988" x2="37167" y2="17333"/>
                        <a14:foregroundMark x1="24789" y1="22778" x2="27775" y2="21465"/>
                        <a14:foregroundMark x1="43987" y1="14333" x2="56118" y2="12889"/>
                        <a14:foregroundMark x1="62026" y1="14028" x2="64768" y2="14556"/>
                        <a14:foregroundMark x1="56118" y1="12889" x2="58438" y2="13336"/>
                        <a14:foregroundMark x1="72894" y1="20434" x2="73523" y2="20889"/>
                        <a14:foregroundMark x1="64768" y1="14556" x2="69890" y2="18261"/>
                        <a14:foregroundMark x1="82687" y1="33594" x2="83861" y2="35222"/>
                        <a14:foregroundMark x1="73523" y1="20889" x2="80476" y2="30529"/>
                        <a14:foregroundMark x1="83861" y1="35222" x2="87869" y2="46889"/>
                        <a14:foregroundMark x1="87877" y1="46968" x2="88924" y2="57556"/>
                        <a14:foregroundMark x1="87986" y1="63683" x2="87342" y2="67889"/>
                        <a14:foregroundMark x1="88924" y1="57556" x2="88365" y2="61208"/>
                        <a14:foregroundMark x1="77333" y1="80441" x2="74051" y2="84556"/>
                        <a14:foregroundMark x1="87342" y1="67889" x2="78359" y2="79154"/>
                        <a14:foregroundMark x1="66834" y1="86794" x2="53270" y2="91000"/>
                        <a14:foregroundMark x1="74051" y1="84556" x2="67818" y2="86489"/>
                        <a14:foregroundMark x1="52198" y1="90957" x2="44937" y2="90667"/>
                        <a14:foregroundMark x1="53365" y1="91004" x2="52489" y2="90969"/>
                        <a14:foregroundMark x1="39232" y1="88003" x2="25422" y2="81556"/>
                        <a14:foregroundMark x1="40403" y1="88550" x2="39730" y2="88236"/>
                        <a14:foregroundMark x1="41842" y1="89222" x2="40760" y2="88717"/>
                        <a14:foregroundMark x1="44937" y1="90667" x2="41878" y2="89239"/>
                        <a14:foregroundMark x1="21235" y1="77091" x2="16983" y2="72556"/>
                        <a14:foregroundMark x1="25422" y1="81556" x2="23738" y2="79760"/>
                        <a14:foregroundMark x1="14121" y1="64075" x2="11616" y2="56652"/>
                        <a14:foregroundMark x1="16983" y1="72556" x2="14878" y2="66319"/>
                        <a14:foregroundMark x1="10759" y1="54111" x2="11040" y2="44966"/>
                        <a14:foregroundMark x1="11835" y1="41656" x2="14135" y2="35222"/>
                        <a14:foregroundMark x1="14135" y1="35222" x2="14135" y2="34667"/>
                        <a14:foregroundMark x1="23734" y1="88556" x2="29958" y2="92222"/>
                        <a14:foregroundMark x1="43987" y1="95889" x2="47046" y2="96111"/>
                        <a14:foregroundMark x1="58650" y1="93000" x2="64662" y2="93000"/>
                        <a14:foregroundMark x1="77637" y1="65667" x2="84283" y2="65889"/>
                        <a14:foregroundMark x1="91667" y1="55222" x2="91139" y2="52333"/>
                        <a14:foregroundMark x1="82278" y1="27889" x2="78059" y2="22111"/>
                        <a14:foregroundMark x1="52004" y1="8111" x2="52004" y2="18556"/>
                        <a14:foregroundMark x1="47363" y1="4667" x2="48840" y2="5000"/>
                        <a14:foregroundMark x1="31118" y1="14889" x2="33544" y2="15111"/>
                        <a14:backgroundMark x1="38291" y1="15889" x2="38291" y2="17333"/>
                        <a14:backgroundMark x1="29114" y1="19000" x2="29430" y2="20667"/>
                        <a14:backgroundMark x1="29008" y1="20111" x2="30063" y2="21222"/>
                        <a14:backgroundMark x1="20042" y1="26333" x2="22152" y2="27556"/>
                        <a14:backgroundMark x1="10338" y1="43111" x2="13397" y2="43667"/>
                        <a14:backgroundMark x1="10021" y1="55222" x2="12342" y2="55556"/>
                        <a14:backgroundMark x1="14030" y1="65778" x2="15295" y2="65556"/>
                        <a14:backgroundMark x1="13819" y1="64556" x2="15506" y2="64667"/>
                        <a14:backgroundMark x1="21414" y1="79444" x2="22679" y2="78444"/>
                        <a14:backgroundMark x1="22785" y1="78111" x2="22046" y2="78889"/>
                        <a14:backgroundMark x1="40084" y1="89222" x2="40084" y2="89222"/>
                        <a14:backgroundMark x1="40084" y1="88667" x2="40084" y2="89667"/>
                        <a14:backgroundMark x1="40295" y1="90222" x2="40401" y2="88556"/>
                        <a14:backgroundMark x1="40190" y1="89333" x2="39557" y2="88778"/>
                        <a14:backgroundMark x1="39979" y1="89333" x2="40717" y2="88667"/>
                        <a14:backgroundMark x1="52532" y1="92000" x2="52215" y2="90111"/>
                        <a14:backgroundMark x1="53481" y1="92000" x2="53059" y2="90333"/>
                        <a14:backgroundMark x1="52215" y1="90444" x2="52215" y2="90444"/>
                        <a14:backgroundMark x1="67511" y1="87444" x2="66456" y2="85778"/>
                        <a14:backgroundMark x1="67932" y1="86778" x2="66667" y2="85333"/>
                        <a14:backgroundMark x1="78586" y1="80667" x2="76477" y2="78556"/>
                        <a14:backgroundMark x1="78797" y1="80111" x2="77637" y2="79444"/>
                        <a14:backgroundMark x1="89030" y1="62444" x2="85865" y2="61778"/>
                        <a14:backgroundMark x1="88080" y1="45333" x2="85654" y2="45444"/>
                        <a14:backgroundMark x1="81962" y1="32000" x2="80591" y2="32222"/>
                        <a14:backgroundMark x1="71730" y1="18556" x2="70781" y2="20778"/>
                        <a14:backgroundMark x1="59599" y1="13000" x2="59810" y2="16000"/>
                        <a14:backgroundMark x1="60232" y1="13000" x2="60232" y2="14333"/>
                      </a14:backgroundRemoval>
                    </a14:imgEffect>
                  </a14:imgLayer>
                </a14:imgProps>
              </a:ext>
              <a:ext uri="{28A0092B-C50C-407E-A947-70E740481C1C}">
                <a14:useLocalDpi xmlns:a14="http://schemas.microsoft.com/office/drawing/2010/main" val="0"/>
              </a:ext>
            </a:extLst>
          </a:blip>
          <a:srcRect/>
          <a:stretch>
            <a:fillRect/>
          </a:stretch>
        </p:blipFill>
        <p:spPr bwMode="auto">
          <a:xfrm>
            <a:off x="2983722" y="1323730"/>
            <a:ext cx="6221379" cy="53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38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a:stretch>
            <a:fillRect/>
          </a:stretch>
        </p:blipFill>
        <p:spPr>
          <a:xfrm>
            <a:off x="1588" y="893"/>
            <a:ext cx="12185651" cy="6856214"/>
          </a:xfrm>
          <a:prstGeom prst="rect">
            <a:avLst/>
          </a:prstGeom>
        </p:spPr>
      </p:pic>
    </p:spTree>
    <p:extLst>
      <p:ext uri="{BB962C8B-B14F-4D97-AF65-F5344CB8AC3E}">
        <p14:creationId xmlns:p14="http://schemas.microsoft.com/office/powerpoint/2010/main" val="14938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063" y="261473"/>
            <a:ext cx="9598700" cy="1142702"/>
          </a:xfrm>
        </p:spPr>
        <p:txBody>
          <a:bodyPr>
            <a:normAutofit/>
          </a:bodyPr>
          <a:lstStyle/>
          <a:p>
            <a:r>
              <a:rPr lang="da-DK"/>
              <a:t>Behandling af træthed</a:t>
            </a:r>
          </a:p>
        </p:txBody>
      </p:sp>
      <p:sp>
        <p:nvSpPr>
          <p:cNvPr id="3" name="Pladsholder til indhold 2"/>
          <p:cNvSpPr>
            <a:spLocks noGrp="1"/>
          </p:cNvSpPr>
          <p:nvPr>
            <p:ph idx="1"/>
          </p:nvPr>
        </p:nvSpPr>
        <p:spPr>
          <a:xfrm>
            <a:off x="1295063" y="1629269"/>
            <a:ext cx="9598700" cy="4494629"/>
          </a:xfrm>
        </p:spPr>
        <p:txBody>
          <a:bodyPr>
            <a:noAutofit/>
          </a:bodyPr>
          <a:lstStyle/>
          <a:p>
            <a:pPr>
              <a:lnSpc>
                <a:spcPct val="100000"/>
              </a:lnSpc>
              <a:spcBef>
                <a:spcPts val="600"/>
              </a:spcBef>
            </a:pPr>
            <a:r>
              <a:rPr lang="da-DK" sz="1900"/>
              <a:t>Fysisk træning og frisk luft. Evt. aftal en gåtur eller træningstid med en ven, så du kommer afsted.</a:t>
            </a:r>
          </a:p>
          <a:p>
            <a:pPr>
              <a:lnSpc>
                <a:spcPct val="100000"/>
              </a:lnSpc>
              <a:spcBef>
                <a:spcPts val="600"/>
              </a:spcBef>
            </a:pPr>
            <a:r>
              <a:rPr lang="da-DK" sz="1900"/>
              <a:t>Planlægge aktiviteter – energiforvaltning</a:t>
            </a:r>
          </a:p>
          <a:p>
            <a:pPr>
              <a:lnSpc>
                <a:spcPct val="100000"/>
              </a:lnSpc>
              <a:spcBef>
                <a:spcPts val="600"/>
              </a:spcBef>
            </a:pPr>
            <a:r>
              <a:rPr lang="da-DK" sz="1900"/>
              <a:t>Spis så du har et stabilt blodsukker, ikke for meget sukker, medmindre du skal tage på. Hellere mange små måltider end store</a:t>
            </a:r>
          </a:p>
          <a:p>
            <a:pPr>
              <a:lnSpc>
                <a:spcPct val="100000"/>
              </a:lnSpc>
              <a:spcBef>
                <a:spcPts val="600"/>
              </a:spcBef>
            </a:pPr>
            <a:r>
              <a:rPr lang="da-DK" sz="1900"/>
              <a:t>Hvile uden forstyrrelser (planlæg aftaler, sluk telefonen, undgå forstyrrelser)</a:t>
            </a:r>
          </a:p>
          <a:p>
            <a:pPr>
              <a:lnSpc>
                <a:spcPct val="100000"/>
              </a:lnSpc>
              <a:spcBef>
                <a:spcPts val="600"/>
              </a:spcBef>
            </a:pPr>
            <a:r>
              <a:rPr lang="da-DK" sz="1900"/>
              <a:t>Små hvil eller pauser – ( 20 minutter) i stedet for en lang hvileperiode</a:t>
            </a:r>
          </a:p>
          <a:p>
            <a:pPr>
              <a:lnSpc>
                <a:spcPct val="100000"/>
              </a:lnSpc>
              <a:spcBef>
                <a:spcPts val="600"/>
              </a:spcBef>
            </a:pPr>
            <a:r>
              <a:rPr lang="da-DK" sz="1900"/>
              <a:t>Planlæg daglige gøremål: bad, vask, husholdning, indkøb </a:t>
            </a:r>
            <a:r>
              <a:rPr lang="da-DK" sz="1900" err="1"/>
              <a:t>m.m</a:t>
            </a:r>
            <a:r>
              <a:rPr lang="da-DK" sz="1900"/>
              <a:t>    </a:t>
            </a:r>
          </a:p>
          <a:p>
            <a:pPr>
              <a:lnSpc>
                <a:spcPct val="100000"/>
              </a:lnSpc>
              <a:spcBef>
                <a:spcPts val="600"/>
              </a:spcBef>
            </a:pPr>
            <a:r>
              <a:rPr lang="da-DK" sz="1900"/>
              <a:t>Mellem måltider – letfordøjelige</a:t>
            </a:r>
          </a:p>
          <a:p>
            <a:pPr>
              <a:lnSpc>
                <a:spcPct val="100000"/>
              </a:lnSpc>
              <a:spcBef>
                <a:spcPts val="600"/>
              </a:spcBef>
            </a:pPr>
            <a:r>
              <a:rPr lang="da-DK" sz="1900"/>
              <a:t>Åndedrætsøvelser, meditation, ud i naturen</a:t>
            </a:r>
          </a:p>
          <a:p>
            <a:pPr>
              <a:lnSpc>
                <a:spcPct val="100000"/>
              </a:lnSpc>
              <a:spcBef>
                <a:spcPts val="600"/>
              </a:spcBef>
            </a:pPr>
            <a:r>
              <a:rPr lang="da-DK" sz="1900"/>
              <a:t>Lysterapi (lampe kan købes mange steder, </a:t>
            </a:r>
            <a:r>
              <a:rPr lang="da-DK" sz="1900" err="1"/>
              <a:t>f.eks</a:t>
            </a:r>
            <a:r>
              <a:rPr lang="da-DK" sz="1900"/>
              <a:t> </a:t>
            </a:r>
            <a:r>
              <a:rPr lang="da-DK" sz="1900" err="1"/>
              <a:t>matas</a:t>
            </a:r>
            <a:r>
              <a:rPr lang="da-DK" sz="1900"/>
              <a:t>, brug den 20 minutter hver morgen)</a:t>
            </a:r>
          </a:p>
        </p:txBody>
      </p:sp>
    </p:spTree>
    <p:extLst>
      <p:ext uri="{BB962C8B-B14F-4D97-AF65-F5344CB8AC3E}">
        <p14:creationId xmlns:p14="http://schemas.microsoft.com/office/powerpoint/2010/main" val="318384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311BD-7DEE-46F5-BC31-C8DFA100602D}"/>
              </a:ext>
            </a:extLst>
          </p:cNvPr>
          <p:cNvSpPr>
            <a:spLocks noGrp="1"/>
          </p:cNvSpPr>
          <p:nvPr>
            <p:ph type="title"/>
          </p:nvPr>
        </p:nvSpPr>
        <p:spPr>
          <a:xfrm>
            <a:off x="1293813" y="126998"/>
            <a:ext cx="9601200" cy="709714"/>
          </a:xfrm>
        </p:spPr>
        <p:txBody>
          <a:bodyPr>
            <a:normAutofit/>
          </a:bodyPr>
          <a:lstStyle/>
          <a:p>
            <a:r>
              <a:rPr lang="da-DK" sz="3600"/>
              <a:t>Ugeskema</a:t>
            </a:r>
          </a:p>
        </p:txBody>
      </p:sp>
      <p:graphicFrame>
        <p:nvGraphicFramePr>
          <p:cNvPr id="6" name="Pladsholder til indhold 3">
            <a:extLst>
              <a:ext uri="{FF2B5EF4-FFF2-40B4-BE49-F238E27FC236}">
                <a16:creationId xmlns:a16="http://schemas.microsoft.com/office/drawing/2014/main" id="{8D13DE27-0C5F-4246-A066-D3F03DF270CC}"/>
              </a:ext>
            </a:extLst>
          </p:cNvPr>
          <p:cNvGraphicFramePr>
            <a:graphicFrameLocks/>
          </p:cNvGraphicFramePr>
          <p:nvPr>
            <p:extLst>
              <p:ext uri="{D42A27DB-BD31-4B8C-83A1-F6EECF244321}">
                <p14:modId xmlns:p14="http://schemas.microsoft.com/office/powerpoint/2010/main" val="4287145651"/>
              </p:ext>
            </p:extLst>
          </p:nvPr>
        </p:nvGraphicFramePr>
        <p:xfrm>
          <a:off x="1394086" y="875427"/>
          <a:ext cx="10172934" cy="5624314"/>
        </p:xfrm>
        <a:graphic>
          <a:graphicData uri="http://schemas.openxmlformats.org/drawingml/2006/table">
            <a:tbl>
              <a:tblPr firstRow="1" firstCol="1" bandRow="1">
                <a:tableStyleId>{5C22544A-7EE6-4342-B048-85BDC9FD1C3A}</a:tableStyleId>
              </a:tblPr>
              <a:tblGrid>
                <a:gridCol w="1130326">
                  <a:extLst>
                    <a:ext uri="{9D8B030D-6E8A-4147-A177-3AD203B41FA5}">
                      <a16:colId xmlns:a16="http://schemas.microsoft.com/office/drawing/2014/main" val="137283042"/>
                    </a:ext>
                  </a:extLst>
                </a:gridCol>
                <a:gridCol w="1130326">
                  <a:extLst>
                    <a:ext uri="{9D8B030D-6E8A-4147-A177-3AD203B41FA5}">
                      <a16:colId xmlns:a16="http://schemas.microsoft.com/office/drawing/2014/main" val="2364203549"/>
                    </a:ext>
                  </a:extLst>
                </a:gridCol>
                <a:gridCol w="1130326">
                  <a:extLst>
                    <a:ext uri="{9D8B030D-6E8A-4147-A177-3AD203B41FA5}">
                      <a16:colId xmlns:a16="http://schemas.microsoft.com/office/drawing/2014/main" val="3199285160"/>
                    </a:ext>
                  </a:extLst>
                </a:gridCol>
                <a:gridCol w="1130326">
                  <a:extLst>
                    <a:ext uri="{9D8B030D-6E8A-4147-A177-3AD203B41FA5}">
                      <a16:colId xmlns:a16="http://schemas.microsoft.com/office/drawing/2014/main" val="3305249166"/>
                    </a:ext>
                  </a:extLst>
                </a:gridCol>
                <a:gridCol w="1130326">
                  <a:extLst>
                    <a:ext uri="{9D8B030D-6E8A-4147-A177-3AD203B41FA5}">
                      <a16:colId xmlns:a16="http://schemas.microsoft.com/office/drawing/2014/main" val="2665228604"/>
                    </a:ext>
                  </a:extLst>
                </a:gridCol>
                <a:gridCol w="1130326">
                  <a:extLst>
                    <a:ext uri="{9D8B030D-6E8A-4147-A177-3AD203B41FA5}">
                      <a16:colId xmlns:a16="http://schemas.microsoft.com/office/drawing/2014/main" val="1089617340"/>
                    </a:ext>
                  </a:extLst>
                </a:gridCol>
                <a:gridCol w="1130326">
                  <a:extLst>
                    <a:ext uri="{9D8B030D-6E8A-4147-A177-3AD203B41FA5}">
                      <a16:colId xmlns:a16="http://schemas.microsoft.com/office/drawing/2014/main" val="32285620"/>
                    </a:ext>
                  </a:extLst>
                </a:gridCol>
                <a:gridCol w="1130326">
                  <a:extLst>
                    <a:ext uri="{9D8B030D-6E8A-4147-A177-3AD203B41FA5}">
                      <a16:colId xmlns:a16="http://schemas.microsoft.com/office/drawing/2014/main" val="4178044225"/>
                    </a:ext>
                  </a:extLst>
                </a:gridCol>
                <a:gridCol w="1130326">
                  <a:extLst>
                    <a:ext uri="{9D8B030D-6E8A-4147-A177-3AD203B41FA5}">
                      <a16:colId xmlns:a16="http://schemas.microsoft.com/office/drawing/2014/main" val="1950643676"/>
                    </a:ext>
                  </a:extLst>
                </a:gridCol>
              </a:tblGrid>
              <a:tr h="787174">
                <a:tc>
                  <a:txBody>
                    <a:bodyPr/>
                    <a:lstStyle/>
                    <a:p>
                      <a:pPr>
                        <a:lnSpc>
                          <a:spcPct val="100000"/>
                        </a:lnSpc>
                      </a:pPr>
                      <a:r>
                        <a:rPr lang="da-DK" sz="900">
                          <a:effectLst/>
                        </a:rPr>
                        <a:t> </a:t>
                      </a:r>
                    </a:p>
                    <a:p>
                      <a:pPr>
                        <a:lnSpc>
                          <a:spcPct val="100000"/>
                        </a:lnSpc>
                      </a:pPr>
                      <a:r>
                        <a:rPr lang="da-DK" sz="900">
                          <a:effectLst/>
                        </a:rPr>
                        <a:t>Uge</a:t>
                      </a:r>
                    </a:p>
                    <a:p>
                      <a:pPr>
                        <a:lnSpc>
                          <a:spcPct val="100000"/>
                        </a:lnSpc>
                      </a:pP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p>
                    <a:p>
                      <a:pPr>
                        <a:lnSpc>
                          <a:spcPct val="100000"/>
                        </a:lnSpc>
                      </a:pPr>
                      <a:r>
                        <a:rPr lang="da-DK" sz="900">
                          <a:effectLst/>
                        </a:rPr>
                        <a:t>Energi </a:t>
                      </a:r>
                    </a:p>
                    <a:p>
                      <a:pPr>
                        <a:lnSpc>
                          <a:spcPct val="100000"/>
                        </a:lnSpc>
                      </a:pPr>
                      <a:r>
                        <a:rPr lang="da-DK" sz="900">
                          <a:effectLst/>
                        </a:rPr>
                        <a:t>(1-10)</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endParaRPr lang="da-DK" sz="900">
                        <a:effectLst/>
                      </a:endParaRPr>
                    </a:p>
                    <a:p>
                      <a:pPr>
                        <a:lnSpc>
                          <a:spcPct val="100000"/>
                        </a:lnSpc>
                      </a:pPr>
                      <a:r>
                        <a:rPr lang="da-DK" sz="900">
                          <a:effectLst/>
                        </a:rPr>
                        <a:t>Nattesøvn Tidspunkt (stå op + i seng)</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endParaRPr lang="da-DK" sz="900">
                        <a:effectLst/>
                      </a:endParaRPr>
                    </a:p>
                    <a:p>
                      <a:pPr>
                        <a:lnSpc>
                          <a:spcPct val="100000"/>
                        </a:lnSpc>
                      </a:pPr>
                      <a:r>
                        <a:rPr lang="da-DK" sz="900">
                          <a:effectLst/>
                        </a:rPr>
                        <a:t>Hvordan har du sovet natten til?</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endParaRPr lang="da-DK" sz="900">
                        <a:effectLst/>
                      </a:endParaRPr>
                    </a:p>
                    <a:p>
                      <a:pPr>
                        <a:lnSpc>
                          <a:spcPct val="100000"/>
                        </a:lnSpc>
                      </a:pPr>
                      <a:r>
                        <a:rPr lang="da-DK" sz="900">
                          <a:effectLst/>
                        </a:rPr>
                        <a:t>Antal hvil</a:t>
                      </a:r>
                    </a:p>
                    <a:p>
                      <a:pPr>
                        <a:lnSpc>
                          <a:spcPct val="100000"/>
                        </a:lnSpc>
                      </a:pPr>
                      <a:r>
                        <a:rPr lang="da-DK" sz="900">
                          <a:effectLst/>
                        </a:rPr>
                        <a:t>Tidspunkt for hvil</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endParaRPr lang="da-DK" sz="900">
                        <a:effectLst/>
                      </a:endParaRPr>
                    </a:p>
                    <a:p>
                      <a:pPr>
                        <a:lnSpc>
                          <a:spcPct val="100000"/>
                        </a:lnSpc>
                      </a:pPr>
                      <a:r>
                        <a:rPr lang="da-DK" sz="900">
                          <a:effectLst/>
                        </a:rPr>
                        <a:t>Symptomer (hovedpine, svimmel, træt?)</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endParaRPr lang="da-DK" sz="900">
                        <a:effectLst/>
                      </a:endParaRPr>
                    </a:p>
                    <a:p>
                      <a:pPr>
                        <a:lnSpc>
                          <a:spcPct val="100000"/>
                        </a:lnSpc>
                      </a:pPr>
                      <a:r>
                        <a:rPr lang="da-DK" sz="900">
                          <a:effectLst/>
                        </a:rPr>
                        <a:t>Arbejde? ja/nej Tidspunkt</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endParaRPr lang="da-DK" sz="900">
                        <a:effectLst/>
                      </a:endParaRPr>
                    </a:p>
                    <a:p>
                      <a:pPr>
                        <a:lnSpc>
                          <a:spcPct val="100000"/>
                        </a:lnSpc>
                      </a:pPr>
                      <a:r>
                        <a:rPr lang="da-DK" sz="900">
                          <a:effectLst/>
                        </a:rPr>
                        <a:t>Praktiske opgaver i hjemmet?</a:t>
                      </a:r>
                    </a:p>
                    <a:p>
                      <a:pPr>
                        <a:lnSpc>
                          <a:spcPct val="100000"/>
                        </a:lnSpc>
                      </a:pPr>
                      <a:r>
                        <a:rPr lang="da-DK" sz="900">
                          <a:effectLst/>
                        </a:rPr>
                        <a:t>Hvilke?</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endParaRPr lang="da-DK" sz="900">
                        <a:effectLst/>
                      </a:endParaRPr>
                    </a:p>
                    <a:p>
                      <a:pPr>
                        <a:lnSpc>
                          <a:spcPct val="100000"/>
                        </a:lnSpc>
                      </a:pPr>
                      <a:r>
                        <a:rPr lang="da-DK" sz="900">
                          <a:effectLst/>
                        </a:rPr>
                        <a:t>Aktiviteter ud af huset/sociale aktiviteter?</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extLst>
                  <a:ext uri="{0D108BD9-81ED-4DB2-BD59-A6C34878D82A}">
                    <a16:rowId xmlns:a16="http://schemas.microsoft.com/office/drawing/2014/main" val="2059536601"/>
                  </a:ext>
                </a:extLst>
              </a:tr>
              <a:tr h="691020">
                <a:tc>
                  <a:txBody>
                    <a:bodyPr/>
                    <a:lstStyle/>
                    <a:p>
                      <a:pPr>
                        <a:lnSpc>
                          <a:spcPct val="100000"/>
                        </a:lnSpc>
                      </a:pPr>
                      <a:r>
                        <a:rPr lang="da-DK" sz="900">
                          <a:effectLst/>
                        </a:rPr>
                        <a:t> </a:t>
                      </a:r>
                    </a:p>
                    <a:p>
                      <a:pPr>
                        <a:lnSpc>
                          <a:spcPct val="100000"/>
                        </a:lnSpc>
                      </a:pPr>
                      <a:r>
                        <a:rPr lang="da-DK" sz="900">
                          <a:effectLst/>
                        </a:rPr>
                        <a:t>Mandag</a:t>
                      </a:r>
                    </a:p>
                    <a:p>
                      <a:pPr>
                        <a:lnSpc>
                          <a:spcPct val="100000"/>
                        </a:lnSpc>
                      </a:pPr>
                      <a:r>
                        <a:rPr lang="da-DK" sz="900">
                          <a:effectLst/>
                        </a:rPr>
                        <a:t> </a:t>
                      </a:r>
                    </a:p>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extLst>
                  <a:ext uri="{0D108BD9-81ED-4DB2-BD59-A6C34878D82A}">
                    <a16:rowId xmlns:a16="http://schemas.microsoft.com/office/drawing/2014/main" val="3818306914"/>
                  </a:ext>
                </a:extLst>
              </a:tr>
              <a:tr h="691020">
                <a:tc>
                  <a:txBody>
                    <a:bodyPr/>
                    <a:lstStyle/>
                    <a:p>
                      <a:pPr>
                        <a:lnSpc>
                          <a:spcPct val="100000"/>
                        </a:lnSpc>
                      </a:pPr>
                      <a:r>
                        <a:rPr lang="da-DK" sz="900">
                          <a:effectLst/>
                        </a:rPr>
                        <a:t> </a:t>
                      </a:r>
                    </a:p>
                    <a:p>
                      <a:pPr>
                        <a:lnSpc>
                          <a:spcPct val="100000"/>
                        </a:lnSpc>
                      </a:pPr>
                      <a:r>
                        <a:rPr lang="da-DK" sz="900">
                          <a:effectLst/>
                        </a:rPr>
                        <a:t>Tirsdag</a:t>
                      </a:r>
                    </a:p>
                    <a:p>
                      <a:pPr>
                        <a:lnSpc>
                          <a:spcPct val="100000"/>
                        </a:lnSpc>
                      </a:pPr>
                      <a:r>
                        <a:rPr lang="da-DK" sz="900">
                          <a:effectLst/>
                        </a:rPr>
                        <a:t> </a:t>
                      </a:r>
                    </a:p>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extLst>
                  <a:ext uri="{0D108BD9-81ED-4DB2-BD59-A6C34878D82A}">
                    <a16:rowId xmlns:a16="http://schemas.microsoft.com/office/drawing/2014/main" val="1348608903"/>
                  </a:ext>
                </a:extLst>
              </a:tr>
              <a:tr h="691020">
                <a:tc>
                  <a:txBody>
                    <a:bodyPr/>
                    <a:lstStyle/>
                    <a:p>
                      <a:pPr>
                        <a:lnSpc>
                          <a:spcPct val="100000"/>
                        </a:lnSpc>
                      </a:pPr>
                      <a:r>
                        <a:rPr lang="da-DK" sz="900">
                          <a:effectLst/>
                        </a:rPr>
                        <a:t> </a:t>
                      </a:r>
                    </a:p>
                    <a:p>
                      <a:pPr>
                        <a:lnSpc>
                          <a:spcPct val="100000"/>
                        </a:lnSpc>
                      </a:pPr>
                      <a:r>
                        <a:rPr lang="da-DK" sz="900">
                          <a:effectLst/>
                        </a:rPr>
                        <a:t>Onsdag</a:t>
                      </a:r>
                    </a:p>
                    <a:p>
                      <a:pPr>
                        <a:lnSpc>
                          <a:spcPct val="100000"/>
                        </a:lnSpc>
                      </a:pPr>
                      <a:r>
                        <a:rPr lang="da-DK" sz="900">
                          <a:effectLst/>
                        </a:rPr>
                        <a:t> </a:t>
                      </a:r>
                    </a:p>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extLst>
                  <a:ext uri="{0D108BD9-81ED-4DB2-BD59-A6C34878D82A}">
                    <a16:rowId xmlns:a16="http://schemas.microsoft.com/office/drawing/2014/main" val="1582840201"/>
                  </a:ext>
                </a:extLst>
              </a:tr>
              <a:tr h="691020">
                <a:tc>
                  <a:txBody>
                    <a:bodyPr/>
                    <a:lstStyle/>
                    <a:p>
                      <a:pPr>
                        <a:lnSpc>
                          <a:spcPct val="100000"/>
                        </a:lnSpc>
                      </a:pPr>
                      <a:r>
                        <a:rPr lang="da-DK" sz="900">
                          <a:effectLst/>
                        </a:rPr>
                        <a:t> </a:t>
                      </a:r>
                    </a:p>
                    <a:p>
                      <a:pPr>
                        <a:lnSpc>
                          <a:spcPct val="100000"/>
                        </a:lnSpc>
                      </a:pPr>
                      <a:r>
                        <a:rPr lang="da-DK" sz="900">
                          <a:effectLst/>
                        </a:rPr>
                        <a:t>Torsdag</a:t>
                      </a:r>
                    </a:p>
                    <a:p>
                      <a:pPr>
                        <a:lnSpc>
                          <a:spcPct val="100000"/>
                        </a:lnSpc>
                      </a:pPr>
                      <a:r>
                        <a:rPr lang="da-DK" sz="900">
                          <a:effectLst/>
                        </a:rPr>
                        <a:t> </a:t>
                      </a:r>
                    </a:p>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extLst>
                  <a:ext uri="{0D108BD9-81ED-4DB2-BD59-A6C34878D82A}">
                    <a16:rowId xmlns:a16="http://schemas.microsoft.com/office/drawing/2014/main" val="2359620095"/>
                  </a:ext>
                </a:extLst>
              </a:tr>
              <a:tr h="691020">
                <a:tc>
                  <a:txBody>
                    <a:bodyPr/>
                    <a:lstStyle/>
                    <a:p>
                      <a:pPr>
                        <a:lnSpc>
                          <a:spcPct val="100000"/>
                        </a:lnSpc>
                      </a:pPr>
                      <a:r>
                        <a:rPr lang="da-DK" sz="900">
                          <a:effectLst/>
                        </a:rPr>
                        <a:t> </a:t>
                      </a:r>
                    </a:p>
                    <a:p>
                      <a:pPr>
                        <a:lnSpc>
                          <a:spcPct val="100000"/>
                        </a:lnSpc>
                      </a:pPr>
                      <a:r>
                        <a:rPr lang="da-DK" sz="900">
                          <a:effectLst/>
                        </a:rPr>
                        <a:t>Fredag</a:t>
                      </a:r>
                    </a:p>
                    <a:p>
                      <a:pPr>
                        <a:lnSpc>
                          <a:spcPct val="100000"/>
                        </a:lnSpc>
                      </a:pPr>
                      <a:r>
                        <a:rPr lang="da-DK" sz="900">
                          <a:effectLst/>
                        </a:rPr>
                        <a:t> </a:t>
                      </a:r>
                    </a:p>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extLst>
                  <a:ext uri="{0D108BD9-81ED-4DB2-BD59-A6C34878D82A}">
                    <a16:rowId xmlns:a16="http://schemas.microsoft.com/office/drawing/2014/main" val="758149759"/>
                  </a:ext>
                </a:extLst>
              </a:tr>
              <a:tr h="691020">
                <a:tc>
                  <a:txBody>
                    <a:bodyPr/>
                    <a:lstStyle/>
                    <a:p>
                      <a:pPr>
                        <a:lnSpc>
                          <a:spcPct val="100000"/>
                        </a:lnSpc>
                      </a:pPr>
                      <a:r>
                        <a:rPr lang="da-DK" sz="900">
                          <a:effectLst/>
                        </a:rPr>
                        <a:t> </a:t>
                      </a:r>
                    </a:p>
                    <a:p>
                      <a:pPr>
                        <a:lnSpc>
                          <a:spcPct val="100000"/>
                        </a:lnSpc>
                      </a:pPr>
                      <a:r>
                        <a:rPr lang="da-DK" sz="900">
                          <a:effectLst/>
                        </a:rPr>
                        <a:t>Lørdag</a:t>
                      </a:r>
                    </a:p>
                    <a:p>
                      <a:pPr>
                        <a:lnSpc>
                          <a:spcPct val="100000"/>
                        </a:lnSpc>
                      </a:pPr>
                      <a:r>
                        <a:rPr lang="da-DK" sz="900">
                          <a:effectLst/>
                        </a:rPr>
                        <a:t> </a:t>
                      </a:r>
                    </a:p>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extLst>
                  <a:ext uri="{0D108BD9-81ED-4DB2-BD59-A6C34878D82A}">
                    <a16:rowId xmlns:a16="http://schemas.microsoft.com/office/drawing/2014/main" val="11044484"/>
                  </a:ext>
                </a:extLst>
              </a:tr>
              <a:tr h="691020">
                <a:tc>
                  <a:txBody>
                    <a:bodyPr/>
                    <a:lstStyle/>
                    <a:p>
                      <a:pPr>
                        <a:lnSpc>
                          <a:spcPct val="100000"/>
                        </a:lnSpc>
                      </a:pPr>
                      <a:r>
                        <a:rPr lang="da-DK" sz="900">
                          <a:effectLst/>
                        </a:rPr>
                        <a:t> </a:t>
                      </a:r>
                    </a:p>
                    <a:p>
                      <a:pPr>
                        <a:lnSpc>
                          <a:spcPct val="100000"/>
                        </a:lnSpc>
                      </a:pPr>
                      <a:r>
                        <a:rPr lang="da-DK" sz="900">
                          <a:effectLst/>
                        </a:rPr>
                        <a:t>Søndag</a:t>
                      </a:r>
                    </a:p>
                    <a:p>
                      <a:pPr>
                        <a:lnSpc>
                          <a:spcPct val="100000"/>
                        </a:lnSpc>
                      </a:pPr>
                      <a:r>
                        <a:rPr lang="da-DK" sz="900">
                          <a:effectLst/>
                        </a:rPr>
                        <a:t> </a:t>
                      </a:r>
                    </a:p>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tc>
                  <a:txBody>
                    <a:bodyPr/>
                    <a:lstStyle/>
                    <a:p>
                      <a:pPr>
                        <a:lnSpc>
                          <a:spcPct val="100000"/>
                        </a:lnSpc>
                      </a:pPr>
                      <a:r>
                        <a:rPr lang="da-DK" sz="900">
                          <a:effectLst/>
                        </a:rPr>
                        <a:t> </a:t>
                      </a:r>
                      <a:endParaRPr lang="da-DK" sz="900">
                        <a:effectLst/>
                        <a:latin typeface="Verdana" panose="020B0604030504040204" pitchFamily="34" charset="0"/>
                        <a:ea typeface="Calibri" panose="020F0502020204030204" pitchFamily="34" charset="0"/>
                        <a:cs typeface="Arial" panose="020B0604020202020204" pitchFamily="34" charset="0"/>
                      </a:endParaRPr>
                    </a:p>
                  </a:txBody>
                  <a:tcPr marL="58299" marR="58299" marT="0" marB="0"/>
                </a:tc>
                <a:extLst>
                  <a:ext uri="{0D108BD9-81ED-4DB2-BD59-A6C34878D82A}">
                    <a16:rowId xmlns:a16="http://schemas.microsoft.com/office/drawing/2014/main" val="302909167"/>
                  </a:ext>
                </a:extLst>
              </a:tr>
            </a:tbl>
          </a:graphicData>
        </a:graphic>
      </p:graphicFrame>
      <p:sp>
        <p:nvSpPr>
          <p:cNvPr id="7" name="Rectangle 1">
            <a:extLst>
              <a:ext uri="{FF2B5EF4-FFF2-40B4-BE49-F238E27FC236}">
                <a16:creationId xmlns:a16="http://schemas.microsoft.com/office/drawing/2014/main" id="{99E57EDC-9F37-4EC0-861E-E640560B826F}"/>
              </a:ext>
            </a:extLst>
          </p:cNvPr>
          <p:cNvSpPr>
            <a:spLocks noChangeArrowheads="1"/>
          </p:cNvSpPr>
          <p:nvPr/>
        </p:nvSpPr>
        <p:spPr bwMode="auto">
          <a:xfrm>
            <a:off x="-430913" y="-727981"/>
            <a:ext cx="9949730" cy="73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56" tIns="60928" rIns="121856" bIns="60928" numCol="1" anchor="ctr" anchorCtr="0" compatLnSpc="1">
            <a:prstTxWarp prst="textNoShape">
              <a:avLst/>
            </a:prstTxWarp>
            <a:spAutoFit/>
          </a:bodyPr>
          <a:lstStyle/>
          <a:p>
            <a:pPr defTabSz="1218529" eaLnBrk="0" fontAlgn="base" hangingPunct="0">
              <a:spcBef>
                <a:spcPct val="0"/>
              </a:spcBef>
              <a:spcAft>
                <a:spcPct val="0"/>
              </a:spcAft>
            </a:pPr>
            <a:r>
              <a:rPr lang="da-DK" altLang="da-DK" sz="1600" b="1">
                <a:latin typeface="Verdana" panose="020B0604030504040204" pitchFamily="34" charset="0"/>
                <a:ea typeface="Calibri" panose="020F0502020204030204" pitchFamily="34" charset="0"/>
                <a:cs typeface="Arial" panose="020B0604020202020204" pitchFamily="34" charset="0"/>
              </a:rPr>
              <a:t>Ugeregistrering </a:t>
            </a:r>
            <a:endParaRPr lang="da-DK" altLang="da-DK" sz="800"/>
          </a:p>
          <a:p>
            <a:pPr defTabSz="1218529" eaLnBrk="0" fontAlgn="base" hangingPunct="0">
              <a:spcBef>
                <a:spcPct val="0"/>
              </a:spcBef>
              <a:spcAft>
                <a:spcPct val="0"/>
              </a:spcAft>
            </a:pPr>
            <a:endParaRPr lang="da-DK" altLang="da-DK" sz="2398">
              <a:latin typeface="Arial" panose="020B0604020202020204" pitchFamily="34" charset="0"/>
            </a:endParaRPr>
          </a:p>
        </p:txBody>
      </p:sp>
    </p:spTree>
    <p:extLst>
      <p:ext uri="{BB962C8B-B14F-4D97-AF65-F5344CB8AC3E}">
        <p14:creationId xmlns:p14="http://schemas.microsoft.com/office/powerpoint/2010/main" val="384423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0D8E02B3-57F4-887B-017B-063CE76D2779}"/>
              </a:ext>
            </a:extLst>
          </p:cNvPr>
          <p:cNvPicPr>
            <a:picLocks noChangeAspect="1"/>
          </p:cNvPicPr>
          <p:nvPr/>
        </p:nvPicPr>
        <p:blipFill>
          <a:blip r:embed="rId3"/>
          <a:stretch>
            <a:fillRect/>
          </a:stretch>
        </p:blipFill>
        <p:spPr>
          <a:xfrm>
            <a:off x="3224212" y="2050008"/>
            <a:ext cx="5740400" cy="3251200"/>
          </a:xfrm>
          <a:prstGeom prst="rect">
            <a:avLst/>
          </a:prstGeom>
        </p:spPr>
      </p:pic>
    </p:spTree>
    <p:extLst>
      <p:ext uri="{BB962C8B-B14F-4D97-AF65-F5344CB8AC3E}">
        <p14:creationId xmlns:p14="http://schemas.microsoft.com/office/powerpoint/2010/main" val="71061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164" y="621420"/>
            <a:ext cx="9598700" cy="1142702"/>
          </a:xfrm>
        </p:spPr>
        <p:txBody>
          <a:bodyPr/>
          <a:lstStyle/>
          <a:p>
            <a:r>
              <a:rPr lang="da-DK"/>
              <a:t>Hvad kan du selv gøre?</a:t>
            </a:r>
          </a:p>
        </p:txBody>
      </p:sp>
      <p:sp>
        <p:nvSpPr>
          <p:cNvPr id="3" name="Pladsholder til indhold 2"/>
          <p:cNvSpPr>
            <a:spLocks noGrp="1"/>
          </p:cNvSpPr>
          <p:nvPr>
            <p:ph idx="1"/>
          </p:nvPr>
        </p:nvSpPr>
        <p:spPr>
          <a:xfrm>
            <a:off x="1055164" y="2041670"/>
            <a:ext cx="9598700" cy="2774661"/>
          </a:xfrm>
        </p:spPr>
        <p:txBody>
          <a:bodyPr>
            <a:normAutofit lnSpcReduction="10000"/>
          </a:bodyPr>
          <a:lstStyle/>
          <a:p>
            <a:pPr marL="285664" indent="-285664">
              <a:lnSpc>
                <a:spcPct val="100000"/>
              </a:lnSpc>
            </a:pPr>
            <a:r>
              <a:rPr lang="da-DK" sz="1900"/>
              <a:t>Er der noget du gør eller oplever, der øger din træthed? </a:t>
            </a:r>
          </a:p>
          <a:p>
            <a:pPr marL="285664" indent="-285664">
              <a:lnSpc>
                <a:spcPct val="100000"/>
              </a:lnSpc>
            </a:pPr>
            <a:r>
              <a:rPr lang="da-DK" sz="1900"/>
              <a:t>Hvordan lindrer du din træthed?</a:t>
            </a:r>
          </a:p>
          <a:p>
            <a:pPr marL="285664" indent="-285664">
              <a:lnSpc>
                <a:spcPct val="100000"/>
              </a:lnSpc>
            </a:pPr>
            <a:r>
              <a:rPr lang="da-DK" sz="1900"/>
              <a:t>Hvilke af de opgaver/aktiviteter du har, holder du mest af/giver dig mest energi? </a:t>
            </a:r>
          </a:p>
          <a:p>
            <a:pPr marL="285664" indent="-285664">
              <a:lnSpc>
                <a:spcPct val="100000"/>
              </a:lnSpc>
            </a:pPr>
            <a:r>
              <a:rPr lang="da-DK" sz="1900"/>
              <a:t>Hvordan kan andre støtte dig i håndtering af træthed?</a:t>
            </a:r>
          </a:p>
          <a:p>
            <a:pPr marL="285664" indent="-285664">
              <a:lnSpc>
                <a:spcPct val="100000"/>
              </a:lnSpc>
            </a:pPr>
            <a:r>
              <a:rPr lang="da-DK" sz="1900"/>
              <a:t>Hvordan er din nattesøvn nu ift. tidligere?  </a:t>
            </a:r>
          </a:p>
          <a:p>
            <a:pPr marL="285664" indent="-285664">
              <a:lnSpc>
                <a:spcPct val="100000"/>
              </a:lnSpc>
            </a:pPr>
            <a:r>
              <a:rPr lang="da-DK" sz="1900"/>
              <a:t>Hvilke råd vil du give til nogen, der oplever træthed?</a:t>
            </a:r>
          </a:p>
        </p:txBody>
      </p:sp>
    </p:spTree>
    <p:extLst>
      <p:ext uri="{BB962C8B-B14F-4D97-AF65-F5344CB8AC3E}">
        <p14:creationId xmlns:p14="http://schemas.microsoft.com/office/powerpoint/2010/main" val="217654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063" y="893"/>
            <a:ext cx="9598700" cy="1142702"/>
          </a:xfrm>
        </p:spPr>
        <p:txBody>
          <a:bodyPr/>
          <a:lstStyle/>
          <a:p>
            <a:r>
              <a:rPr lang="da-DK"/>
              <a:t>Ved søvnbesvær – hvad kan du gøre?</a:t>
            </a:r>
          </a:p>
        </p:txBody>
      </p:sp>
      <p:sp>
        <p:nvSpPr>
          <p:cNvPr id="3" name="Pladsholder til indhold 2"/>
          <p:cNvSpPr>
            <a:spLocks noGrp="1"/>
          </p:cNvSpPr>
          <p:nvPr>
            <p:ph idx="1"/>
          </p:nvPr>
        </p:nvSpPr>
        <p:spPr>
          <a:xfrm>
            <a:off x="1295063" y="1341312"/>
            <a:ext cx="9598700" cy="4703703"/>
          </a:xfrm>
        </p:spPr>
        <p:txBody>
          <a:bodyPr>
            <a:noAutofit/>
          </a:bodyPr>
          <a:lstStyle/>
          <a:p>
            <a:pPr>
              <a:lnSpc>
                <a:spcPct val="100000"/>
              </a:lnSpc>
              <a:spcBef>
                <a:spcPts val="400"/>
              </a:spcBef>
            </a:pPr>
            <a:r>
              <a:rPr lang="da-DK" sz="1600"/>
              <a:t>Få faste rutiner, gå i seng og stå op samme tid (også weekend)</a:t>
            </a:r>
          </a:p>
          <a:p>
            <a:pPr>
              <a:lnSpc>
                <a:spcPct val="100000"/>
              </a:lnSpc>
              <a:spcBef>
                <a:spcPts val="400"/>
              </a:spcBef>
            </a:pPr>
            <a:r>
              <a:rPr lang="da-DK" sz="1600"/>
              <a:t>Skriv tanker ned - få hovedet tømt</a:t>
            </a:r>
          </a:p>
          <a:p>
            <a:pPr>
              <a:lnSpc>
                <a:spcPct val="100000"/>
              </a:lnSpc>
              <a:spcBef>
                <a:spcPts val="400"/>
              </a:spcBef>
            </a:pPr>
            <a:r>
              <a:rPr lang="da-DK" sz="1600"/>
              <a:t>Stress og bekymringer gør at man er på ”vagt”</a:t>
            </a:r>
          </a:p>
          <a:p>
            <a:pPr>
              <a:lnSpc>
                <a:spcPct val="100000"/>
              </a:lnSpc>
              <a:spcBef>
                <a:spcPts val="400"/>
              </a:spcBef>
            </a:pPr>
            <a:r>
              <a:rPr lang="da-DK" sz="1600"/>
              <a:t>Brug kun sengen til søvn/sex</a:t>
            </a:r>
          </a:p>
          <a:p>
            <a:pPr>
              <a:lnSpc>
                <a:spcPct val="100000"/>
              </a:lnSpc>
              <a:spcBef>
                <a:spcPts val="400"/>
              </a:spcBef>
            </a:pPr>
            <a:r>
              <a:rPr lang="da-DK" sz="1600"/>
              <a:t>Frisk luft/motion i løbet af dagen - ikke for sent </a:t>
            </a:r>
          </a:p>
          <a:p>
            <a:pPr>
              <a:lnSpc>
                <a:spcPct val="100000"/>
              </a:lnSpc>
              <a:spcBef>
                <a:spcPts val="400"/>
              </a:spcBef>
            </a:pPr>
            <a:r>
              <a:rPr lang="da-DK" sz="1600"/>
              <a:t>Ingen koffeinholdige drikke efter kl. 16 og ingen alkohol</a:t>
            </a:r>
          </a:p>
          <a:p>
            <a:pPr>
              <a:lnSpc>
                <a:spcPct val="100000"/>
              </a:lnSpc>
              <a:spcBef>
                <a:spcPts val="400"/>
              </a:spcBef>
            </a:pPr>
            <a:r>
              <a:rPr lang="da-DK" sz="1600"/>
              <a:t>Ikke for sulten, ikke for mæt</a:t>
            </a:r>
          </a:p>
          <a:p>
            <a:pPr>
              <a:lnSpc>
                <a:spcPct val="100000"/>
              </a:lnSpc>
              <a:spcBef>
                <a:spcPts val="400"/>
              </a:spcBef>
            </a:pPr>
            <a:r>
              <a:rPr lang="da-DK" sz="1600"/>
              <a:t>Gå i seng til samme tid/stå op (ingen ur og lys) gerne mellem 22-23.30, da </a:t>
            </a:r>
            <a:r>
              <a:rPr lang="da-DK" sz="1600" err="1"/>
              <a:t>Melatonin</a:t>
            </a:r>
            <a:r>
              <a:rPr lang="da-DK" sz="1600"/>
              <a:t>, vores naturlige søvnhormon, er højest der</a:t>
            </a:r>
          </a:p>
          <a:p>
            <a:pPr>
              <a:lnSpc>
                <a:spcPct val="100000"/>
              </a:lnSpc>
              <a:spcBef>
                <a:spcPts val="400"/>
              </a:spcBef>
            </a:pPr>
            <a:r>
              <a:rPr lang="da-DK" sz="1600"/>
              <a:t>Lære kroppen afspænding/meditation – hvil max 20 min og ikke for sent på dagen</a:t>
            </a:r>
          </a:p>
          <a:p>
            <a:pPr>
              <a:lnSpc>
                <a:spcPct val="100000"/>
              </a:lnSpc>
              <a:spcBef>
                <a:spcPts val="400"/>
              </a:spcBef>
            </a:pPr>
            <a:r>
              <a:rPr lang="da-DK" sz="1600"/>
              <a:t>Søvndagbog</a:t>
            </a:r>
          </a:p>
          <a:p>
            <a:pPr>
              <a:lnSpc>
                <a:spcPct val="100000"/>
              </a:lnSpc>
              <a:spcBef>
                <a:spcPts val="400"/>
              </a:spcBef>
            </a:pPr>
            <a:r>
              <a:rPr lang="da-DK" sz="1600"/>
              <a:t>Baldrian, kamille te</a:t>
            </a:r>
          </a:p>
          <a:p>
            <a:pPr>
              <a:lnSpc>
                <a:spcPct val="100000"/>
              </a:lnSpc>
              <a:spcBef>
                <a:spcPts val="400"/>
              </a:spcBef>
            </a:pPr>
            <a:r>
              <a:rPr lang="da-DK" sz="1600"/>
              <a:t>Evt. sove-</a:t>
            </a:r>
            <a:r>
              <a:rPr lang="da-DK" sz="1600" err="1"/>
              <a:t>melatonin</a:t>
            </a:r>
            <a:r>
              <a:rPr lang="da-DK" sz="1600"/>
              <a:t> eller sovemedicin i samråd med egen læge. Sovemedicin er symptombehandling og kan være vanedannende</a:t>
            </a:r>
          </a:p>
          <a:p>
            <a:pPr>
              <a:lnSpc>
                <a:spcPct val="100000"/>
              </a:lnSpc>
              <a:spcBef>
                <a:spcPts val="400"/>
              </a:spcBef>
            </a:pPr>
            <a:r>
              <a:rPr lang="da-DK" sz="1600"/>
              <a:t>OBS om du lider af søvnapnø – spørg din læge</a:t>
            </a:r>
          </a:p>
          <a:p>
            <a:pPr>
              <a:lnSpc>
                <a:spcPct val="100000"/>
              </a:lnSpc>
              <a:spcBef>
                <a:spcPts val="400"/>
              </a:spcBef>
            </a:pPr>
            <a:r>
              <a:rPr lang="da-DK" sz="1600"/>
              <a:t>Det tager energi og tid at ændre vaner (forvent forværring de første 2 uger)</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752" y="1398801"/>
            <a:ext cx="2618011" cy="1742167"/>
          </a:xfrm>
          <a:prstGeom prst="rect">
            <a:avLst/>
          </a:prstGeom>
        </p:spPr>
      </p:pic>
    </p:spTree>
    <p:extLst>
      <p:ext uri="{BB962C8B-B14F-4D97-AF65-F5344CB8AC3E}">
        <p14:creationId xmlns:p14="http://schemas.microsoft.com/office/powerpoint/2010/main" val="238559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3631" y="621420"/>
            <a:ext cx="9598700" cy="1142702"/>
          </a:xfrm>
        </p:spPr>
        <p:txBody>
          <a:bodyPr/>
          <a:lstStyle/>
          <a:p>
            <a:r>
              <a:rPr lang="da-DK"/>
              <a:t>Se film om træthed</a:t>
            </a:r>
          </a:p>
        </p:txBody>
      </p:sp>
      <p:sp>
        <p:nvSpPr>
          <p:cNvPr id="3" name="Pladsholder til indhold 2"/>
          <p:cNvSpPr>
            <a:spLocks noGrp="1"/>
          </p:cNvSpPr>
          <p:nvPr>
            <p:ph idx="1"/>
          </p:nvPr>
        </p:nvSpPr>
        <p:spPr>
          <a:xfrm>
            <a:off x="1295063" y="2061206"/>
            <a:ext cx="9047821" cy="3419478"/>
          </a:xfrm>
        </p:spPr>
        <p:txBody>
          <a:bodyPr>
            <a:normAutofit/>
          </a:bodyPr>
          <a:lstStyle/>
          <a:p>
            <a:r>
              <a:rPr lang="da-DK" sz="2200">
                <a:hlinkClick r:id="rId3"/>
              </a:rPr>
              <a:t>https://www.cancer.dk/fagfolk/rehabilitering-og-senfoelger/videoer-om-senfoelger/</a:t>
            </a:r>
            <a:endParaRPr lang="da-DK" sz="2200"/>
          </a:p>
          <a:p>
            <a:endParaRPr lang="da-DK" sz="2200"/>
          </a:p>
          <a:p>
            <a:r>
              <a:rPr lang="da-DK" sz="2200">
                <a:hlinkClick r:id="rId4"/>
              </a:rPr>
              <a:t>Træthed (fatigue) er en almindelig senfølge efter kræft | Kræftens Bekæmpelse (cancer.dk)</a:t>
            </a:r>
            <a:endParaRPr lang="da-DK" sz="2200"/>
          </a:p>
        </p:txBody>
      </p:sp>
    </p:spTree>
    <p:extLst>
      <p:ext uri="{BB962C8B-B14F-4D97-AF65-F5344CB8AC3E}">
        <p14:creationId xmlns:p14="http://schemas.microsoft.com/office/powerpoint/2010/main" val="326706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3813" y="381000"/>
            <a:ext cx="9601200" cy="779242"/>
          </a:xfrm>
        </p:spPr>
        <p:txBody>
          <a:bodyPr>
            <a:normAutofit/>
          </a:bodyPr>
          <a:lstStyle/>
          <a:p>
            <a:r>
              <a:rPr lang="da-DK" sz="3600" b="0"/>
              <a:t>Hvor kan man få hjælp?</a:t>
            </a:r>
          </a:p>
        </p:txBody>
      </p:sp>
      <p:sp>
        <p:nvSpPr>
          <p:cNvPr id="3" name="Pladsholder til indhold 2"/>
          <p:cNvSpPr>
            <a:spLocks noGrp="1"/>
          </p:cNvSpPr>
          <p:nvPr>
            <p:ph idx="1"/>
          </p:nvPr>
        </p:nvSpPr>
        <p:spPr>
          <a:xfrm>
            <a:off x="1293813" y="1340768"/>
            <a:ext cx="9409111" cy="4831432"/>
          </a:xfrm>
        </p:spPr>
        <p:txBody>
          <a:bodyPr>
            <a:normAutofit fontScale="70000" lnSpcReduction="20000"/>
          </a:bodyPr>
          <a:lstStyle/>
          <a:p>
            <a:pPr>
              <a:lnSpc>
                <a:spcPct val="120000"/>
              </a:lnSpc>
              <a:spcBef>
                <a:spcPts val="600"/>
              </a:spcBef>
            </a:pPr>
            <a:r>
              <a:rPr lang="da-DK" sz="2100">
                <a:latin typeface="+mn-lt"/>
              </a:rPr>
              <a:t>Egen læge (husk senfølger skal dokumenteres i journal)</a:t>
            </a:r>
          </a:p>
          <a:p>
            <a:pPr>
              <a:lnSpc>
                <a:spcPct val="120000"/>
              </a:lnSpc>
              <a:spcBef>
                <a:spcPts val="600"/>
              </a:spcBef>
            </a:pPr>
            <a:r>
              <a:rPr lang="da-DK" sz="2100">
                <a:latin typeface="+mn-lt"/>
              </a:rPr>
              <a:t>De regionale senfølgecentre (henvises fra sygehus eller egen læge)</a:t>
            </a:r>
          </a:p>
          <a:p>
            <a:pPr>
              <a:lnSpc>
                <a:spcPct val="120000"/>
              </a:lnSpc>
              <a:spcBef>
                <a:spcPts val="600"/>
              </a:spcBef>
            </a:pPr>
            <a:r>
              <a:rPr lang="da-DK" sz="2100">
                <a:latin typeface="+mn-lt"/>
              </a:rPr>
              <a:t>Tilskud til psykolog (du kan få tilskud via henvisning fra lægen)</a:t>
            </a:r>
          </a:p>
          <a:p>
            <a:pPr>
              <a:lnSpc>
                <a:spcPct val="120000"/>
              </a:lnSpc>
              <a:spcBef>
                <a:spcPts val="600"/>
              </a:spcBef>
            </a:pPr>
            <a:r>
              <a:rPr lang="da-DK" sz="2100">
                <a:latin typeface="+mn-lt"/>
              </a:rPr>
              <a:t>Kræftens Bekæmpelses rådgivning</a:t>
            </a:r>
          </a:p>
          <a:p>
            <a:pPr>
              <a:lnSpc>
                <a:spcPct val="120000"/>
              </a:lnSpc>
              <a:spcBef>
                <a:spcPts val="600"/>
              </a:spcBef>
            </a:pPr>
            <a:r>
              <a:rPr lang="da-DK" sz="2100">
                <a:latin typeface="+mn-lt"/>
              </a:rPr>
              <a:t>Kræftens Bekæmpelse har online grupper om frygt for tilbagefald (</a:t>
            </a:r>
            <a:r>
              <a:rPr lang="da-DK" sz="2100" err="1">
                <a:latin typeface="+mn-lt"/>
              </a:rPr>
              <a:t>ConquerFear-teknikkerner</a:t>
            </a:r>
            <a:r>
              <a:rPr lang="da-DK" sz="2100">
                <a:latin typeface="+mn-lt"/>
              </a:rPr>
              <a:t>), udbydes i nogle af Kræftens Bekæmpelses centre(Herlev, Aabenraa, København, Næstved, Odense og Vejle)</a:t>
            </a:r>
          </a:p>
          <a:p>
            <a:pPr>
              <a:lnSpc>
                <a:spcPct val="120000"/>
              </a:lnSpc>
              <a:spcBef>
                <a:spcPts val="600"/>
              </a:spcBef>
            </a:pPr>
            <a:r>
              <a:rPr lang="da-DK" sz="2100">
                <a:latin typeface="+mn-lt"/>
              </a:rPr>
              <a:t>Senfølgeforeningen (se film, foredrag, rådgivning)</a:t>
            </a:r>
          </a:p>
          <a:p>
            <a:pPr>
              <a:lnSpc>
                <a:spcPct val="120000"/>
              </a:lnSpc>
              <a:spcBef>
                <a:spcPts val="600"/>
              </a:spcBef>
            </a:pPr>
            <a:r>
              <a:rPr lang="da-DK" sz="2100">
                <a:latin typeface="+mn-lt"/>
              </a:rPr>
              <a:t>Senfølgeforeningens netværksgrupper</a:t>
            </a:r>
          </a:p>
          <a:p>
            <a:pPr>
              <a:lnSpc>
                <a:spcPct val="120000"/>
              </a:lnSpc>
              <a:spcBef>
                <a:spcPts val="600"/>
              </a:spcBef>
            </a:pPr>
            <a:r>
              <a:rPr lang="da-DK" sz="2100">
                <a:latin typeface="+mn-lt"/>
              </a:rPr>
              <a:t>Kontakt din kommune om muligheder for hjælp</a:t>
            </a:r>
          </a:p>
          <a:p>
            <a:pPr>
              <a:lnSpc>
                <a:spcPct val="120000"/>
              </a:lnSpc>
              <a:spcBef>
                <a:spcPts val="600"/>
              </a:spcBef>
            </a:pPr>
            <a:r>
              <a:rPr lang="da-DK" sz="2100">
                <a:latin typeface="+mn-lt"/>
              </a:rPr>
              <a:t>Mere vidne på </a:t>
            </a:r>
            <a:r>
              <a:rPr lang="da-DK" sz="2100" err="1">
                <a:latin typeface="+mn-lt"/>
              </a:rPr>
              <a:t>cancer.dk</a:t>
            </a:r>
            <a:r>
              <a:rPr lang="da-DK" sz="2100">
                <a:latin typeface="+mn-lt"/>
              </a:rPr>
              <a:t>/ senfølger</a:t>
            </a:r>
          </a:p>
          <a:p>
            <a:pPr marL="0" indent="0">
              <a:buNone/>
            </a:pPr>
            <a:endParaRPr lang="da-DK" sz="1700">
              <a:latin typeface="+mn-lt"/>
            </a:endParaRPr>
          </a:p>
          <a:p>
            <a:pPr marL="0" indent="0">
              <a:buNone/>
            </a:pPr>
            <a:r>
              <a:rPr lang="da-DK" sz="1700">
                <a:latin typeface="+mn-lt"/>
              </a:rPr>
              <a:t>Kilde: </a:t>
            </a:r>
            <a:br>
              <a:rPr lang="da-DK" sz="1700">
                <a:latin typeface="+mn-lt"/>
              </a:rPr>
            </a:br>
            <a:r>
              <a:rPr lang="da-DK" sz="1700">
                <a:latin typeface="+mn-lt"/>
                <a:hlinkClick r:id="rId3"/>
              </a:rPr>
              <a:t>https://www.cancer.dk/nyheder/kraeftoverlevere-faar-hjaelp-til-at-haandtere-frygt-for-tilbagefald</a:t>
            </a:r>
            <a:r>
              <a:rPr lang="da-DK" sz="1700">
                <a:latin typeface="+mn-lt"/>
              </a:rPr>
              <a:t> </a:t>
            </a:r>
            <a:endParaRPr lang="da-DK" sz="1700">
              <a:solidFill>
                <a:prstClr val="black"/>
              </a:solidFill>
              <a:latin typeface="+mn-lt"/>
              <a:ea typeface="+mn-ea"/>
              <a:cs typeface="+mn-cs"/>
            </a:endParaRPr>
          </a:p>
          <a:p>
            <a:pPr marL="0" indent="0" defTabSz="913852">
              <a:spcBef>
                <a:spcPts val="0"/>
              </a:spcBef>
              <a:buClrTx/>
              <a:buSzTx/>
              <a:buNone/>
            </a:pPr>
            <a:endParaRPr lang="da-DK" sz="1700">
              <a:solidFill>
                <a:prstClr val="black"/>
              </a:solidFill>
              <a:latin typeface="Calibri" panose="020F0502020204030204"/>
              <a:ea typeface="+mn-ea"/>
              <a:cs typeface="+mn-cs"/>
            </a:endParaRPr>
          </a:p>
          <a:p>
            <a:pPr marL="0" indent="0" defTabSz="913852">
              <a:spcBef>
                <a:spcPts val="0"/>
              </a:spcBef>
              <a:buClrTx/>
              <a:buSzTx/>
              <a:buNone/>
            </a:pPr>
            <a:endParaRPr lang="da-DK" sz="1700">
              <a:solidFill>
                <a:prstClr val="black"/>
              </a:solidFill>
              <a:latin typeface="Calibri" panose="020F0502020204030204"/>
              <a:ea typeface="+mn-ea"/>
              <a:cs typeface="+mn-cs"/>
            </a:endParaRPr>
          </a:p>
          <a:p>
            <a:pPr marL="0" indent="0" defTabSz="913852">
              <a:lnSpc>
                <a:spcPct val="120000"/>
              </a:lnSpc>
              <a:spcBef>
                <a:spcPts val="0"/>
              </a:spcBef>
              <a:buClrTx/>
              <a:buSzTx/>
              <a:buNone/>
            </a:pPr>
            <a:r>
              <a:rPr lang="da-DK" sz="1700">
                <a:latin typeface="Euphemia" panose="020B0503040102020104" pitchFamily="34" charset="0"/>
              </a:rPr>
              <a:t>Kilder</a:t>
            </a:r>
            <a:r>
              <a:rPr lang="da-DK" sz="1700">
                <a:solidFill>
                  <a:prstClr val="black"/>
                </a:solidFill>
                <a:latin typeface="Euphemia" panose="020B0503040102020104" pitchFamily="34" charset="0"/>
              </a:rPr>
              <a:t>:</a:t>
            </a:r>
          </a:p>
          <a:p>
            <a:pPr marL="0" indent="0" defTabSz="913852">
              <a:lnSpc>
                <a:spcPct val="120000"/>
              </a:lnSpc>
              <a:spcBef>
                <a:spcPts val="0"/>
              </a:spcBef>
              <a:buClrTx/>
              <a:buSzTx/>
              <a:buNone/>
            </a:pPr>
            <a:r>
              <a:rPr lang="da-DK" sz="1700">
                <a:solidFill>
                  <a:prstClr val="black"/>
                </a:solidFill>
                <a:latin typeface="Euphemia" panose="020B0503040102020104" pitchFamily="34" charset="0"/>
                <a:hlinkClick r:id="rId4"/>
              </a:rPr>
              <a:t>https://www.cancer.dk/hjaelp-viden/raadgivning/digitale-samtalegrupper/</a:t>
            </a:r>
            <a:r>
              <a:rPr lang="da-DK" sz="1700">
                <a:solidFill>
                  <a:prstClr val="black"/>
                </a:solidFill>
                <a:latin typeface="Euphemia" panose="020B0503040102020104" pitchFamily="34" charset="0"/>
              </a:rPr>
              <a:t> </a:t>
            </a:r>
          </a:p>
          <a:p>
            <a:pPr marL="0" indent="0" defTabSz="913852">
              <a:lnSpc>
                <a:spcPct val="120000"/>
              </a:lnSpc>
              <a:spcBef>
                <a:spcPts val="0"/>
              </a:spcBef>
              <a:buClrTx/>
              <a:buSzTx/>
              <a:buNone/>
            </a:pPr>
            <a:r>
              <a:rPr lang="da-DK" sz="1700">
                <a:solidFill>
                  <a:prstClr val="black"/>
                </a:solidFill>
                <a:latin typeface="Euphemia" panose="020B0503040102020104" pitchFamily="34" charset="0"/>
                <a:hlinkClick r:id="rId5"/>
              </a:rPr>
              <a:t>https://www.cancer.dk/hjaelp-viden/hvis-du-har-kraeft/psykiske-reaktioner/angst/</a:t>
            </a:r>
            <a:r>
              <a:rPr lang="da-DK" sz="1700">
                <a:solidFill>
                  <a:prstClr val="black"/>
                </a:solidFill>
                <a:latin typeface="Euphemia" panose="020B0503040102020104" pitchFamily="34" charset="0"/>
              </a:rPr>
              <a:t> </a:t>
            </a:r>
          </a:p>
          <a:p>
            <a:pPr marL="0" indent="0" defTabSz="913852">
              <a:lnSpc>
                <a:spcPct val="120000"/>
              </a:lnSpc>
              <a:spcBef>
                <a:spcPts val="0"/>
              </a:spcBef>
              <a:buClrTx/>
              <a:buSzTx/>
              <a:buNone/>
            </a:pPr>
            <a:r>
              <a:rPr lang="da-DK" sz="1700">
                <a:solidFill>
                  <a:prstClr val="black"/>
                </a:solidFill>
                <a:latin typeface="Euphemia" panose="020B0503040102020104" pitchFamily="34" charset="0"/>
                <a:hlinkClick r:id="rId6"/>
              </a:rPr>
              <a:t>https://www.senfoelger.dk/</a:t>
            </a:r>
            <a:r>
              <a:rPr lang="da-DK" sz="1700">
                <a:solidFill>
                  <a:prstClr val="black"/>
                </a:solidFill>
                <a:latin typeface="Euphemia" panose="020B0503040102020104" pitchFamily="34" charset="0"/>
              </a:rPr>
              <a:t> </a:t>
            </a:r>
            <a:endParaRPr lang="da-DK"/>
          </a:p>
          <a:p>
            <a:endParaRPr lang="da-DK"/>
          </a:p>
        </p:txBody>
      </p:sp>
      <p:pic>
        <p:nvPicPr>
          <p:cNvPr id="4" name="Billede 3"/>
          <p:cNvPicPr>
            <a:picLocks noChangeAspect="1"/>
          </p:cNvPicPr>
          <p:nvPr/>
        </p:nvPicPr>
        <p:blipFill>
          <a:blip r:embed="rId7"/>
          <a:stretch>
            <a:fillRect/>
          </a:stretch>
        </p:blipFill>
        <p:spPr>
          <a:xfrm>
            <a:off x="8288395" y="1087019"/>
            <a:ext cx="3491887" cy="779242"/>
          </a:xfrm>
          <a:prstGeom prst="rect">
            <a:avLst/>
          </a:prstGeom>
        </p:spPr>
      </p:pic>
      <p:pic>
        <p:nvPicPr>
          <p:cNvPr id="1026" name="Picture 2" descr="KraeftensBekaempelse_Logo_RGB_Roed_Primaer | Kræftens Bekæmpelse">
            <a:extLst>
              <a:ext uri="{FF2B5EF4-FFF2-40B4-BE49-F238E27FC236}">
                <a16:creationId xmlns:a16="http://schemas.microsoft.com/office/drawing/2014/main" id="{47AB73C2-C4C3-1F42-3B39-5CD805A9FA1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877" t="23992" r="8436" b="23265"/>
          <a:stretch/>
        </p:blipFill>
        <p:spPr bwMode="auto">
          <a:xfrm>
            <a:off x="8288395" y="343675"/>
            <a:ext cx="3491887" cy="74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05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B36E0DC-FCB2-D185-D5A7-C6C49044041E}"/>
              </a:ext>
            </a:extLst>
          </p:cNvPr>
          <p:cNvSpPr>
            <a:spLocks noGrp="1"/>
          </p:cNvSpPr>
          <p:nvPr>
            <p:ph type="title"/>
          </p:nvPr>
        </p:nvSpPr>
        <p:spPr>
          <a:xfrm>
            <a:off x="1293813" y="260648"/>
            <a:ext cx="9601200" cy="1143000"/>
          </a:xfrm>
        </p:spPr>
        <p:txBody>
          <a:bodyPr/>
          <a:lstStyle/>
          <a:p>
            <a:r>
              <a:rPr lang="da-DK"/>
              <a:t>Opsamling og afslutning</a:t>
            </a:r>
          </a:p>
        </p:txBody>
      </p:sp>
      <p:sp>
        <p:nvSpPr>
          <p:cNvPr id="3" name="Pladsholder til indhold 2"/>
          <p:cNvSpPr>
            <a:spLocks noGrp="1"/>
          </p:cNvSpPr>
          <p:nvPr>
            <p:ph idx="1"/>
          </p:nvPr>
        </p:nvSpPr>
        <p:spPr/>
        <p:txBody>
          <a:bodyPr>
            <a:normAutofit/>
          </a:bodyPr>
          <a:lstStyle/>
          <a:p>
            <a:pPr marL="0" indent="0">
              <a:buNone/>
            </a:pPr>
            <a:r>
              <a:rPr lang="da-DK" sz="1900"/>
              <a:t>Mit udbytte af oplæg og erfaringsudveksling: </a:t>
            </a:r>
          </a:p>
          <a:p>
            <a:pPr marL="342900" indent="-342900"/>
            <a:r>
              <a:rPr lang="da-DK" sz="1900" i="1"/>
              <a:t>Hvad tager jeg med mig?</a:t>
            </a:r>
          </a:p>
          <a:p>
            <a:pPr marL="342900" indent="-342900"/>
            <a:r>
              <a:rPr lang="da-DK" sz="1900" i="1"/>
              <a:t>Hvad vil jeg have (mere) fokus på i den kommende tid?</a:t>
            </a:r>
          </a:p>
        </p:txBody>
      </p:sp>
    </p:spTree>
    <p:extLst>
      <p:ext uri="{BB962C8B-B14F-4D97-AF65-F5344CB8AC3E}">
        <p14:creationId xmlns:p14="http://schemas.microsoft.com/office/powerpoint/2010/main" val="181948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2">
            <a:extLst>
              <a:ext uri="{FF2B5EF4-FFF2-40B4-BE49-F238E27FC236}">
                <a16:creationId xmlns:a16="http://schemas.microsoft.com/office/drawing/2014/main" id="{C52F222A-6314-BCEC-88F5-7BE38EA5284E}"/>
              </a:ext>
            </a:extLst>
          </p:cNvPr>
          <p:cNvSpPr>
            <a:spLocks noGrp="1"/>
          </p:cNvSpPr>
          <p:nvPr>
            <p:ph idx="1"/>
          </p:nvPr>
        </p:nvSpPr>
        <p:spPr>
          <a:xfrm>
            <a:off x="1293812" y="836712"/>
            <a:ext cx="10417224" cy="4261332"/>
          </a:xfrm>
        </p:spPr>
        <p:txBody>
          <a:bodyPr numCol="3" spcCol="216000">
            <a:noAutofit/>
          </a:bodyPr>
          <a:lstStyle/>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Angst</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Angst for tilbagefald</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Arvævsdannelse</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Balanceproblemer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Depression</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Diarré eller forstoppelse</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Følelsesmæssige problemer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Følgesygdomme</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Hjerteproblemer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Hukommelses- og koncentrationsproblemer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Knogleskørhed</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Kramper</a:t>
            </a:r>
          </a:p>
          <a:p>
            <a:pPr marL="285750" indent="-285750">
              <a:lnSpc>
                <a:spcPct val="100000"/>
              </a:lnSpc>
              <a:spcBef>
                <a:spcPts val="0"/>
              </a:spcBef>
            </a:pPr>
            <a:r>
              <a:rPr lang="da-DK" sz="1800" dirty="0" err="1">
                <a:effectLst/>
                <a:latin typeface="Euphemia" panose="020B0503040102020104" pitchFamily="34" charset="0"/>
                <a:ea typeface="Verdana" panose="020B0604030504040204" pitchFamily="34" charset="0"/>
                <a:cs typeface="Verdana" panose="020B0604030504040204" pitchFamily="34" charset="0"/>
              </a:rPr>
              <a:t>Lymfødem</a:t>
            </a:r>
            <a:r>
              <a:rPr lang="da-DK" sz="1800" dirty="0">
                <a:effectLst/>
                <a:latin typeface="Euphemia" panose="020B0503040102020104" pitchFamily="34" charset="0"/>
                <a:ea typeface="Verdana" panose="020B0604030504040204" pitchFamily="34" charset="0"/>
                <a:cs typeface="Verdana" panose="020B0604030504040204" pitchFamily="34" charset="0"/>
              </a:rPr>
              <a:t> (væskeansamling)</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Nedsat immunforsvar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Nedsat muskelkraft og bevægelighed</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Nedsat arbejdsevne</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Nedsat syn</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Nerveskader, smerte- og føleforstyrrelser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Parforholdsproblemer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Permanent hårtab</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Rejsningsproblemer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Rosen</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Seksuelle problemer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Social isolation</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Smerter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Spise- og synkeproblemer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Svært ved at klare dagligdagsaktiviteter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Søvnproblemer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Tandskader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Tinnitus</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Træthed (fatigue)</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Tørre slimhinder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Vandladningsproblemer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Vejrtrækningsproblemer</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Vægtøgning/vægttab</a:t>
            </a:r>
          </a:p>
          <a:p>
            <a:pPr marL="285750" indent="-285750">
              <a:lnSpc>
                <a:spcPct val="100000"/>
              </a:lnSpc>
              <a:spcBef>
                <a:spcPts val="0"/>
              </a:spcBef>
            </a:pPr>
            <a:r>
              <a:rPr lang="da-DK" sz="1800" dirty="0">
                <a:effectLst/>
                <a:latin typeface="Euphemia" panose="020B0503040102020104" pitchFamily="34" charset="0"/>
                <a:ea typeface="Verdana" panose="020B0604030504040204" pitchFamily="34" charset="0"/>
                <a:cs typeface="Verdana" panose="020B0604030504040204" pitchFamily="34" charset="0"/>
              </a:rPr>
              <a:t>Væskeophobning</a:t>
            </a:r>
          </a:p>
        </p:txBody>
      </p:sp>
      <p:sp>
        <p:nvSpPr>
          <p:cNvPr id="5" name="Pladsholder til indhold 2">
            <a:extLst>
              <a:ext uri="{FF2B5EF4-FFF2-40B4-BE49-F238E27FC236}">
                <a16:creationId xmlns:a16="http://schemas.microsoft.com/office/drawing/2014/main" id="{06943A4B-02F4-7B92-E5B5-23531EFBEC8B}"/>
              </a:ext>
            </a:extLst>
          </p:cNvPr>
          <p:cNvSpPr txBox="1">
            <a:spLocks/>
          </p:cNvSpPr>
          <p:nvPr/>
        </p:nvSpPr>
        <p:spPr>
          <a:xfrm>
            <a:off x="1293812" y="404664"/>
            <a:ext cx="10417224" cy="432048"/>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lnSpc>
                <a:spcPct val="100000"/>
              </a:lnSpc>
              <a:spcBef>
                <a:spcPts val="1200"/>
              </a:spcBef>
              <a:spcAft>
                <a:spcPts val="1200"/>
              </a:spcAft>
              <a:buFont typeface="Arial" pitchFamily="34" charset="0"/>
              <a:buNone/>
            </a:pPr>
            <a:r>
              <a:rPr lang="da-DK" sz="1800" b="1">
                <a:latin typeface="Euphemia" panose="020B0503040102020104" pitchFamily="34" charset="0"/>
                <a:ea typeface="Verdana" panose="020B0604030504040204" pitchFamily="34" charset="0"/>
                <a:cs typeface="Verdana" panose="020B0604030504040204" pitchFamily="34" charset="0"/>
              </a:rPr>
              <a:t>Andre rapporterede senfølger efter kræft:</a:t>
            </a:r>
          </a:p>
        </p:txBody>
      </p:sp>
      <p:sp>
        <p:nvSpPr>
          <p:cNvPr id="6" name="Pladsholder til indhold 2">
            <a:extLst>
              <a:ext uri="{FF2B5EF4-FFF2-40B4-BE49-F238E27FC236}">
                <a16:creationId xmlns:a16="http://schemas.microsoft.com/office/drawing/2014/main" id="{2262F54E-DB88-77C3-9B3E-A2CDC18FAEFB}"/>
              </a:ext>
            </a:extLst>
          </p:cNvPr>
          <p:cNvSpPr txBox="1">
            <a:spLocks/>
          </p:cNvSpPr>
          <p:nvPr/>
        </p:nvSpPr>
        <p:spPr>
          <a:xfrm>
            <a:off x="1293812" y="5301208"/>
            <a:ext cx="10417224" cy="432048"/>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lnSpc>
                <a:spcPct val="100000"/>
              </a:lnSpc>
              <a:spcBef>
                <a:spcPts val="1200"/>
              </a:spcBef>
              <a:spcAft>
                <a:spcPts val="1200"/>
              </a:spcAft>
              <a:buFont typeface="Arial" pitchFamily="34" charset="0"/>
              <a:buNone/>
            </a:pPr>
            <a:r>
              <a:rPr lang="da-DK" sz="1800" dirty="0">
                <a:latin typeface="Euphemia" panose="020B0503040102020104" pitchFamily="34" charset="0"/>
                <a:ea typeface="Verdana" panose="020B0604030504040204" pitchFamily="34" charset="0"/>
                <a:cs typeface="Verdana" panose="020B0604030504040204" pitchFamily="34" charset="0"/>
              </a:rPr>
              <a:t>(kilde </a:t>
            </a:r>
            <a:r>
              <a:rPr lang="da-DK" sz="1800" dirty="0" err="1">
                <a:latin typeface="Euphemia" panose="020B0503040102020104" pitchFamily="34" charset="0"/>
                <a:ea typeface="Verdana" panose="020B0604030504040204" pitchFamily="34" charset="0"/>
                <a:cs typeface="Verdana" panose="020B0604030504040204" pitchFamily="34" charset="0"/>
              </a:rPr>
              <a:t>senfoelger.dk</a:t>
            </a:r>
            <a:r>
              <a:rPr lang="da-DK" sz="1800" dirty="0">
                <a:latin typeface="Euphemia" panose="020B05030401020201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86014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7" y="1135943"/>
            <a:ext cx="12185650" cy="646214"/>
          </a:xfrm>
        </p:spPr>
        <p:txBody>
          <a:bodyPr>
            <a:normAutofit fontScale="90000"/>
          </a:bodyPr>
          <a:lstStyle/>
          <a:p>
            <a:pPr algn="ctr"/>
            <a:r>
              <a:rPr lang="da-DK" sz="3198" dirty="0"/>
              <a:t>Spørgsmål?</a:t>
            </a:r>
            <a:r>
              <a:rPr lang="da-DK" dirty="0"/>
              <a:t/>
            </a:r>
            <a:br>
              <a:rPr lang="da-DK" dirty="0"/>
            </a:br>
            <a:endParaRPr lang="da-DK" dirty="0"/>
          </a:p>
        </p:txBody>
      </p:sp>
      <p:pic>
        <p:nvPicPr>
          <p:cNvPr id="5" name="Pladsholder til indhold 4">
            <a:extLst>
              <a:ext uri="{FF2B5EF4-FFF2-40B4-BE49-F238E27FC236}">
                <a16:creationId xmlns:a16="http://schemas.microsoft.com/office/drawing/2014/main" id="{FCDF3AAC-325A-4D59-78DE-3E9EB08DC2B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flipH="1">
            <a:off x="4150196" y="1676400"/>
            <a:ext cx="3888432" cy="4495800"/>
          </a:xfrm>
        </p:spPr>
      </p:pic>
    </p:spTree>
    <p:extLst>
      <p:ext uri="{BB962C8B-B14F-4D97-AF65-F5344CB8AC3E}">
        <p14:creationId xmlns:p14="http://schemas.microsoft.com/office/powerpoint/2010/main" val="255279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68F48D2-F1EE-709B-11C0-878B8764B6AC}"/>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0" r="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37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2">
            <a:extLst>
              <a:ext uri="{FF2B5EF4-FFF2-40B4-BE49-F238E27FC236}">
                <a16:creationId xmlns:a16="http://schemas.microsoft.com/office/drawing/2014/main" id="{D76516D0-E151-CDDE-A5E8-85BF22722A38}"/>
              </a:ext>
            </a:extLst>
          </p:cNvPr>
          <p:cNvSpPr>
            <a:spLocks noGrp="1"/>
          </p:cNvSpPr>
          <p:nvPr>
            <p:ph idx="1"/>
          </p:nvPr>
        </p:nvSpPr>
        <p:spPr>
          <a:xfrm>
            <a:off x="1293812" y="404664"/>
            <a:ext cx="10417224" cy="5791200"/>
          </a:xfrm>
        </p:spPr>
        <p:txBody>
          <a:bodyPr>
            <a:noAutofit/>
          </a:bodyPr>
          <a:lstStyle/>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Vi modtager gerne feedback</a:t>
            </a:r>
          </a:p>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Med venlig Hilsen</a:t>
            </a:r>
          </a:p>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Gitte Kjær Sørensen, Udviklingsansvarlig sygeplejerske, MKS Klinik for Bækkenbundslidelser, Aarhus AUH, mail: </a:t>
            </a:r>
            <a:r>
              <a:rPr lang="da-DK" sz="1800" dirty="0">
                <a:effectLst/>
                <a:latin typeface="Euphemia" panose="020B0503040102020104" pitchFamily="34" charset="0"/>
                <a:ea typeface="Verdana" panose="020B0604030504040204" pitchFamily="34" charset="0"/>
                <a:cs typeface="Verdana" panose="020B0604030504040204" pitchFamily="34" charset="0"/>
                <a:hlinkClick r:id="rId2"/>
              </a:rPr>
              <a:t>gittesoe@rm.dk</a:t>
            </a:r>
            <a:r>
              <a:rPr lang="da-DK" sz="1800" dirty="0">
                <a:effectLst/>
                <a:latin typeface="Euphemia" panose="020B0503040102020104" pitchFamily="34" charset="0"/>
                <a:ea typeface="Verdana" panose="020B0604030504040204" pitchFamily="34" charset="0"/>
                <a:cs typeface="Verdana" panose="020B0604030504040204" pitchFamily="34" charset="0"/>
              </a:rPr>
              <a:t> tlf. 24 99 52 23</a:t>
            </a:r>
          </a:p>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Anne Struer, kræftsygeplejerske, Hæmatologisk afdeling, Roskilde, mail: </a:t>
            </a:r>
            <a:r>
              <a:rPr lang="da-DK" sz="1800" dirty="0">
                <a:effectLst/>
                <a:latin typeface="Euphemia" panose="020B0503040102020104" pitchFamily="34" charset="0"/>
                <a:ea typeface="Verdana" panose="020B0604030504040204" pitchFamily="34" charset="0"/>
                <a:cs typeface="Verdana" panose="020B0604030504040204" pitchFamily="34" charset="0"/>
                <a:hlinkClick r:id="rId3"/>
              </a:rPr>
              <a:t>astu@regionsjaelland.dk</a:t>
            </a:r>
            <a:r>
              <a:rPr lang="da-DK" sz="1800" dirty="0">
                <a:effectLst/>
                <a:latin typeface="Euphemia" panose="020B0503040102020104" pitchFamily="34" charset="0"/>
                <a:ea typeface="Verdana" panose="020B0604030504040204" pitchFamily="34" charset="0"/>
                <a:cs typeface="Verdana" panose="020B0604030504040204" pitchFamily="34" charset="0"/>
              </a:rPr>
              <a:t> </a:t>
            </a:r>
          </a:p>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Rebekka Vestergaard Larsen, </a:t>
            </a:r>
            <a:r>
              <a:rPr lang="da-DK" sz="1800" dirty="0" smtClean="0">
                <a:effectLst/>
                <a:latin typeface="Euphemia" panose="020B0503040102020104" pitchFamily="34" charset="0"/>
                <a:ea typeface="Verdana" panose="020B0604030504040204" pitchFamily="34" charset="0"/>
                <a:cs typeface="Verdana" panose="020B0604030504040204" pitchFamily="34" charset="0"/>
              </a:rPr>
              <a:t>Sygeplejerske </a:t>
            </a:r>
            <a:r>
              <a:rPr lang="da-DK" sz="1800" dirty="0">
                <a:effectLst/>
                <a:latin typeface="Euphemia" panose="020B0503040102020104" pitchFamily="34" charset="0"/>
                <a:ea typeface="Verdana" panose="020B0604030504040204" pitchFamily="34" charset="0"/>
                <a:cs typeface="Verdana" panose="020B0604030504040204" pitchFamily="34" charset="0"/>
              </a:rPr>
              <a:t>Frederikshavns kommune, mail: </a:t>
            </a:r>
            <a:r>
              <a:rPr lang="da-DK" sz="1800" dirty="0">
                <a:effectLst/>
                <a:latin typeface="Euphemia" panose="020B0503040102020104" pitchFamily="34" charset="0"/>
                <a:ea typeface="Verdana" panose="020B0604030504040204" pitchFamily="34" charset="0"/>
                <a:cs typeface="Verdana" panose="020B0604030504040204" pitchFamily="34" charset="0"/>
                <a:hlinkClick r:id="rId4"/>
              </a:rPr>
              <a:t>rela@frederikshavn.dk</a:t>
            </a:r>
            <a:r>
              <a:rPr lang="da-DK" sz="1800" dirty="0">
                <a:effectLst/>
                <a:latin typeface="Euphemia" panose="020B0503040102020104" pitchFamily="34" charset="0"/>
                <a:ea typeface="Verdana" panose="020B0604030504040204" pitchFamily="34" charset="0"/>
                <a:cs typeface="Verdana" panose="020B0604030504040204" pitchFamily="34" charset="0"/>
              </a:rPr>
              <a:t> </a:t>
            </a:r>
            <a:br>
              <a:rPr lang="da-DK" sz="1800" dirty="0">
                <a:effectLst/>
                <a:latin typeface="Euphemia" panose="020B0503040102020104" pitchFamily="34" charset="0"/>
                <a:ea typeface="Verdana" panose="020B0604030504040204" pitchFamily="34" charset="0"/>
                <a:cs typeface="Verdana" panose="020B0604030504040204" pitchFamily="34" charset="0"/>
              </a:rPr>
            </a:br>
            <a:r>
              <a:rPr lang="da-DK" sz="1800" dirty="0">
                <a:effectLst/>
                <a:latin typeface="Euphemia" panose="020B0503040102020104" pitchFamily="34" charset="0"/>
                <a:ea typeface="Verdana" panose="020B0604030504040204" pitchFamily="34" charset="0"/>
                <a:cs typeface="Verdana" panose="020B0604030504040204" pitchFamily="34" charset="0"/>
              </a:rPr>
              <a:t>tlf. 98 45 53 79</a:t>
            </a:r>
          </a:p>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Irene Dyhrberg Andersen, Sygeplejerske, Specialuddannelsen i Borgernær Sygepleje, </a:t>
            </a:r>
            <a:br>
              <a:rPr lang="da-DK" sz="1800" dirty="0">
                <a:effectLst/>
                <a:latin typeface="Euphemia" panose="020B0503040102020104" pitchFamily="34" charset="0"/>
                <a:ea typeface="Verdana" panose="020B0604030504040204" pitchFamily="34" charset="0"/>
                <a:cs typeface="Verdana" panose="020B0604030504040204" pitchFamily="34" charset="0"/>
              </a:rPr>
            </a:br>
            <a:r>
              <a:rPr lang="da-DK" sz="1800" dirty="0">
                <a:effectLst/>
                <a:latin typeface="Euphemia" panose="020B0503040102020104" pitchFamily="34" charset="0"/>
                <a:ea typeface="Verdana" panose="020B0604030504040204" pitchFamily="34" charset="0"/>
                <a:cs typeface="Verdana" panose="020B0604030504040204" pitchFamily="34" charset="0"/>
              </a:rPr>
              <a:t>Aarhus Kommune, mail: </a:t>
            </a:r>
            <a:r>
              <a:rPr lang="da-DK" sz="1800" dirty="0">
                <a:effectLst/>
                <a:latin typeface="Euphemia" panose="020B0503040102020104" pitchFamily="34" charset="0"/>
                <a:ea typeface="Verdana" panose="020B0604030504040204" pitchFamily="34" charset="0"/>
                <a:cs typeface="Verdana" panose="020B0604030504040204" pitchFamily="34" charset="0"/>
                <a:hlinkClick r:id="rId5"/>
              </a:rPr>
              <a:t>irdy@aarhus.dk</a:t>
            </a:r>
            <a:r>
              <a:rPr lang="da-DK" sz="1800" dirty="0">
                <a:effectLst/>
                <a:latin typeface="Euphemia" panose="020B0503040102020104" pitchFamily="34" charset="0"/>
                <a:ea typeface="Verdana" panose="020B0604030504040204" pitchFamily="34" charset="0"/>
                <a:cs typeface="Verdana" panose="020B0604030504040204" pitchFamily="34" charset="0"/>
              </a:rPr>
              <a:t> tlf. 41 84 85 83</a:t>
            </a:r>
          </a:p>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Christel Bernth Larsen, Forløbskoordinator/Sygeplejerske Tårnby kommune, mail: </a:t>
            </a:r>
            <a:r>
              <a:rPr lang="da-DK" sz="1800" dirty="0" smtClean="0">
                <a:effectLst/>
                <a:latin typeface="Euphemia" panose="020B0503040102020104" pitchFamily="34" charset="0"/>
                <a:ea typeface="Verdana" panose="020B0604030504040204" pitchFamily="34" charset="0"/>
                <a:cs typeface="Verdana" panose="020B0604030504040204" pitchFamily="34" charset="0"/>
                <a:hlinkClick r:id="rId6"/>
              </a:rPr>
              <a:t>cbl.sc.as@taarnby.dk</a:t>
            </a:r>
            <a:r>
              <a:rPr lang="da-DK" sz="1800" dirty="0" smtClean="0">
                <a:effectLst/>
                <a:latin typeface="Euphemia" panose="020B0503040102020104" pitchFamily="34" charset="0"/>
                <a:ea typeface="Verdana" panose="020B0604030504040204" pitchFamily="34" charset="0"/>
                <a:cs typeface="Verdana" panose="020B0604030504040204" pitchFamily="34" charset="0"/>
              </a:rPr>
              <a:t> </a:t>
            </a:r>
            <a:r>
              <a:rPr lang="da-DK" sz="1800" dirty="0">
                <a:effectLst/>
                <a:latin typeface="Euphemia" panose="020B0503040102020104" pitchFamily="34" charset="0"/>
                <a:ea typeface="Verdana" panose="020B0604030504040204" pitchFamily="34" charset="0"/>
                <a:cs typeface="Verdana" panose="020B0604030504040204" pitchFamily="34" charset="0"/>
              </a:rPr>
              <a:t>tlf. 30 76 05 92</a:t>
            </a:r>
          </a:p>
          <a:p>
            <a:pPr marL="0" indent="0">
              <a:lnSpc>
                <a:spcPct val="100000"/>
              </a:lnSpc>
              <a:spcBef>
                <a:spcPts val="1200"/>
              </a:spcBef>
              <a:spcAft>
                <a:spcPts val="1200"/>
              </a:spcAft>
              <a:buNone/>
            </a:pPr>
            <a:r>
              <a:rPr lang="da-DK" sz="1800" dirty="0">
                <a:effectLst/>
                <a:latin typeface="Euphemia" panose="020B0503040102020104" pitchFamily="34" charset="0"/>
                <a:ea typeface="Verdana" panose="020B0604030504040204" pitchFamily="34" charset="0"/>
                <a:cs typeface="Verdana" panose="020B0604030504040204" pitchFamily="34" charset="0"/>
              </a:rPr>
              <a:t>Vibse Bjerrum, Kræftsygeplejerske Esbjerg kommune, mail: </a:t>
            </a:r>
            <a:r>
              <a:rPr lang="da-DK" sz="1800" dirty="0">
                <a:effectLst/>
                <a:latin typeface="Euphemia" panose="020B0503040102020104" pitchFamily="34" charset="0"/>
                <a:ea typeface="Verdana" panose="020B0604030504040204" pitchFamily="34" charset="0"/>
                <a:cs typeface="Verdana" panose="020B0604030504040204" pitchFamily="34" charset="0"/>
                <a:hlinkClick r:id="rId7"/>
              </a:rPr>
              <a:t>vibj@esbjerg.dk</a:t>
            </a:r>
            <a:r>
              <a:rPr lang="da-DK" sz="1800" dirty="0">
                <a:effectLst/>
                <a:latin typeface="Euphemia" panose="020B0503040102020104" pitchFamily="34" charset="0"/>
                <a:ea typeface="Verdana" panose="020B0604030504040204" pitchFamily="34" charset="0"/>
                <a:cs typeface="Verdana" panose="020B0604030504040204" pitchFamily="34" charset="0"/>
              </a:rPr>
              <a:t> tlf. 21 37 93 </a:t>
            </a:r>
            <a:r>
              <a:rPr lang="da-DK" sz="1800" dirty="0" smtClean="0">
                <a:effectLst/>
                <a:latin typeface="Euphemia" panose="020B0503040102020104" pitchFamily="34" charset="0"/>
                <a:ea typeface="Verdana" panose="020B0604030504040204" pitchFamily="34" charset="0"/>
                <a:cs typeface="Verdana" panose="020B0604030504040204" pitchFamily="34" charset="0"/>
              </a:rPr>
              <a:t>64</a:t>
            </a:r>
          </a:p>
          <a:p>
            <a:pPr marL="0" indent="0">
              <a:lnSpc>
                <a:spcPct val="100000"/>
              </a:lnSpc>
              <a:spcBef>
                <a:spcPts val="1200"/>
              </a:spcBef>
              <a:spcAft>
                <a:spcPts val="1200"/>
              </a:spcAft>
              <a:buNone/>
            </a:pPr>
            <a:r>
              <a:rPr lang="da-DK" sz="1800" dirty="0" smtClean="0">
                <a:latin typeface="Euphemia" panose="020B0503040102020104" pitchFamily="34" charset="0"/>
                <a:ea typeface="Verdana" panose="020B0604030504040204" pitchFamily="34" charset="0"/>
                <a:cs typeface="Verdana" panose="020B0604030504040204" pitchFamily="34" charset="0"/>
              </a:rPr>
              <a:t>Anne Toft Krog, Sygeplejerske Københavns kommune, mail: </a:t>
            </a:r>
            <a:r>
              <a:rPr lang="da-DK" sz="1800" dirty="0" smtClean="0">
                <a:latin typeface="Euphemia" panose="020B0503040102020104" pitchFamily="34" charset="0"/>
                <a:ea typeface="Verdana" panose="020B0604030504040204" pitchFamily="34" charset="0"/>
                <a:cs typeface="Verdana" panose="020B0604030504040204" pitchFamily="34" charset="0"/>
                <a:hlinkClick r:id="rId8"/>
              </a:rPr>
              <a:t>rm9a@kk.dk</a:t>
            </a:r>
            <a:r>
              <a:rPr lang="da-DK" sz="1800" dirty="0" smtClean="0">
                <a:latin typeface="Euphemia" panose="020B0503040102020104" pitchFamily="34" charset="0"/>
                <a:ea typeface="Verdana" panose="020B0604030504040204" pitchFamily="34" charset="0"/>
                <a:cs typeface="Verdana" panose="020B0604030504040204" pitchFamily="34" charset="0"/>
              </a:rPr>
              <a:t> tlf. 60 29 82 22</a:t>
            </a:r>
            <a:endParaRPr lang="da-DK" sz="1800" dirty="0">
              <a:effectLst/>
              <a:latin typeface="Euphemia" panose="020B0503040102020104" pitchFamily="34" charset="0"/>
              <a:ea typeface="Verdana" panose="020B0604030504040204" pitchFamily="34" charset="0"/>
              <a:cs typeface="Verdana" panose="020B0604030504040204" pitchFamily="34" charset="0"/>
            </a:endParaRPr>
          </a:p>
          <a:p>
            <a:pPr marL="0" indent="0">
              <a:lnSpc>
                <a:spcPct val="100000"/>
              </a:lnSpc>
              <a:spcBef>
                <a:spcPts val="1200"/>
              </a:spcBef>
              <a:spcAft>
                <a:spcPts val="1200"/>
              </a:spcAft>
              <a:buNone/>
            </a:pPr>
            <a:endParaRPr lang="da-DK" sz="1800" dirty="0">
              <a:effectLst/>
              <a:latin typeface="Euphemia" panose="020B0503040102020104" pitchFamily="34" charset="0"/>
              <a:ea typeface="Verdana" panose="020B0604030504040204" pitchFamily="34" charset="0"/>
              <a:cs typeface="Verdana" panose="020B0604030504040204" pitchFamily="34" charset="0"/>
            </a:endParaRPr>
          </a:p>
          <a:p>
            <a:pPr marL="0" indent="0">
              <a:lnSpc>
                <a:spcPct val="100000"/>
              </a:lnSpc>
              <a:spcBef>
                <a:spcPts val="1200"/>
              </a:spcBef>
              <a:spcAft>
                <a:spcPts val="1200"/>
              </a:spcAft>
              <a:buNone/>
            </a:pPr>
            <a:endParaRPr lang="da-DK" sz="1800" dirty="0">
              <a:effectLst/>
              <a:latin typeface="Euphemia" panose="020B05030401020201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73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a:t>Frygt for tilbagefald </a:t>
            </a:r>
          </a:p>
        </p:txBody>
      </p:sp>
    </p:spTree>
    <p:extLst>
      <p:ext uri="{BB962C8B-B14F-4D97-AF65-F5344CB8AC3E}">
        <p14:creationId xmlns:p14="http://schemas.microsoft.com/office/powerpoint/2010/main" val="127344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Program:</a:t>
            </a:r>
          </a:p>
        </p:txBody>
      </p:sp>
      <p:sp>
        <p:nvSpPr>
          <p:cNvPr id="3" name="Pladsholder til indhold 2"/>
          <p:cNvSpPr>
            <a:spLocks noGrp="1"/>
          </p:cNvSpPr>
          <p:nvPr>
            <p:ph idx="1"/>
          </p:nvPr>
        </p:nvSpPr>
        <p:spPr/>
        <p:txBody>
          <a:bodyPr>
            <a:normAutofit/>
          </a:bodyPr>
          <a:lstStyle/>
          <a:p>
            <a:r>
              <a:rPr lang="da-DK"/>
              <a:t>Frygt for tilbagefald/forværring</a:t>
            </a:r>
          </a:p>
          <a:p>
            <a:r>
              <a:rPr lang="da-DK"/>
              <a:t>Hvad kan du selv gøre?</a:t>
            </a:r>
          </a:p>
          <a:p>
            <a:r>
              <a:rPr lang="da-DK"/>
              <a:t>Film om bekymring for tilbagefald</a:t>
            </a:r>
          </a:p>
          <a:p>
            <a:r>
              <a:rPr lang="da-DK"/>
              <a:t>Hvad kan jeg gøre?</a:t>
            </a:r>
          </a:p>
          <a:p>
            <a:r>
              <a:rPr lang="da-DK"/>
              <a:t>Hvor kan jeg/vi få hjælp?</a:t>
            </a:r>
          </a:p>
        </p:txBody>
      </p:sp>
    </p:spTree>
    <p:extLst>
      <p:ext uri="{BB962C8B-B14F-4D97-AF65-F5344CB8AC3E}">
        <p14:creationId xmlns:p14="http://schemas.microsoft.com/office/powerpoint/2010/main" val="296429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redfyldt 16 x 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9532164_TF02801109_TF02801109" id="{59FA0AC2-66EE-40DE-B337-F12E74E71763}" vid="{20E5640C-C74E-452E-911B-729FFC3215BB}"/>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tema">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52EE6039DAF7E4FBB8B8F8142DD758C" ma:contentTypeVersion="6" ma:contentTypeDescription="Opret et nyt dokument." ma:contentTypeScope="" ma:versionID="586755621537e9319aadfd80336b1793">
  <xsd:schema xmlns:xsd="http://www.w3.org/2001/XMLSchema" xmlns:xs="http://www.w3.org/2001/XMLSchema" xmlns:p="http://schemas.microsoft.com/office/2006/metadata/properties" xmlns:ns3="fe1124be-98e4-4f65-97f6-2afae34bb00e" targetNamespace="http://schemas.microsoft.com/office/2006/metadata/properties" ma:root="true" ma:fieldsID="a5b60e0044b08d26f87a5b472c06ce1a" ns3:_="">
    <xsd:import namespace="fe1124be-98e4-4f65-97f6-2afae34bb00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1124be-98e4-4f65-97f6-2afae34bb0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249165-F638-412C-8E0A-DFB7045CA2E0}">
  <ds:schemaRefs>
    <ds:schemaRef ds:uri="http://schemas.microsoft.com/office/infopath/2007/PartnerControls"/>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2006/metadata/properties"/>
    <ds:schemaRef ds:uri="fe1124be-98e4-4f65-97f6-2afae34bb00e"/>
    <ds:schemaRef ds:uri="http://purl.org/dc/dcmitype/"/>
    <ds:schemaRef ds:uri="http://purl.org/dc/elements/1.1/"/>
  </ds:schemaRefs>
</ds:datastoreItem>
</file>

<file path=customXml/itemProps2.xml><?xml version="1.0" encoding="utf-8"?>
<ds:datastoreItem xmlns:ds="http://schemas.openxmlformats.org/officeDocument/2006/customXml" ds:itemID="{D7E54812-744A-4DCB-BE01-CC7BE20108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1124be-98e4-4f65-97f6-2afae34bb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513D8-45FC-4DC8-9B25-925112AC30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7485</TotalTime>
  <Words>9575</Words>
  <Application>Microsoft Office PowerPoint</Application>
  <PresentationFormat>Brugerdefineret</PresentationFormat>
  <Paragraphs>1042</Paragraphs>
  <Slides>50</Slides>
  <Notes>45</Notes>
  <HiddenSlides>0</HiddenSlides>
  <MMClips>0</MMClips>
  <ScaleCrop>false</ScaleCrop>
  <HeadingPairs>
    <vt:vector size="6" baseType="variant">
      <vt:variant>
        <vt:lpstr>Benyttede skrifttyper</vt:lpstr>
      </vt:variant>
      <vt:variant>
        <vt:i4>11</vt:i4>
      </vt:variant>
      <vt:variant>
        <vt:lpstr>Tema</vt:lpstr>
      </vt:variant>
      <vt:variant>
        <vt:i4>2</vt:i4>
      </vt:variant>
      <vt:variant>
        <vt:lpstr>Slidetitler</vt:lpstr>
      </vt:variant>
      <vt:variant>
        <vt:i4>50</vt:i4>
      </vt:variant>
    </vt:vector>
  </HeadingPairs>
  <TitlesOfParts>
    <vt:vector size="63" baseType="lpstr">
      <vt:lpstr>Aptos</vt:lpstr>
      <vt:lpstr>Aptos Display</vt:lpstr>
      <vt:lpstr>Arial</vt:lpstr>
      <vt:lpstr>Calibri</vt:lpstr>
      <vt:lpstr>Courier New</vt:lpstr>
      <vt:lpstr>Euphemia</vt:lpstr>
      <vt:lpstr>Tahoma</vt:lpstr>
      <vt:lpstr>Times New Roman</vt:lpstr>
      <vt:lpstr>Verdana</vt:lpstr>
      <vt:lpstr>Verdana</vt:lpstr>
      <vt:lpstr>Wingdings</vt:lpstr>
      <vt:lpstr>Fredfyldt 16 x 9</vt:lpstr>
      <vt:lpstr>Brugerdefineret design</vt:lpstr>
      <vt:lpstr>Introduktion til undervisningsmateriale til generelle senfølger</vt:lpstr>
      <vt:lpstr>PowerPoint-præsentation</vt:lpstr>
      <vt:lpstr>PowerPoint-præsentation</vt:lpstr>
      <vt:lpstr>PowerPoint-præsentation</vt:lpstr>
      <vt:lpstr>PowerPoint-præsentation</vt:lpstr>
      <vt:lpstr>PowerPoint-præsentation</vt:lpstr>
      <vt:lpstr>PowerPoint-præsentation</vt:lpstr>
      <vt:lpstr>Frygt for tilbagefald </vt:lpstr>
      <vt:lpstr>Program:</vt:lpstr>
      <vt:lpstr>Frygt for tilbagefald</vt:lpstr>
      <vt:lpstr>Symptomer på frygt for tilbagefald</vt:lpstr>
      <vt:lpstr>Hvilke symptomer har du?</vt:lpstr>
      <vt:lpstr>Film og råd om frygt for tilbagefald</vt:lpstr>
      <vt:lpstr>Hjælp til frygt for tilbagefald</vt:lpstr>
      <vt:lpstr>Rund dagen af på en god måde</vt:lpstr>
      <vt:lpstr>Hvor kan man få hjælp?</vt:lpstr>
      <vt:lpstr>Opsamling og afslutning</vt:lpstr>
      <vt:lpstr>Spørgsmål? </vt:lpstr>
      <vt:lpstr>Koncentrations-og hukommelsesbesvær Som senfølge til kræft </vt:lpstr>
      <vt:lpstr>Koncentrations- og hukommelsesbesvær  Hvorfor og hvad kan du gøre? </vt:lpstr>
      <vt:lpstr>Hvordan opleves koncentrations- og hukommelsesbesvær?</vt:lpstr>
      <vt:lpstr>Påvirket koncentration og hukommelse</vt:lpstr>
      <vt:lpstr>Hvad kan være årsagen til koncentrations- og hukommelsesbesvær i et kræftforløb?</vt:lpstr>
      <vt:lpstr>Video koncentration og hukommelse</vt:lpstr>
      <vt:lpstr>Hvad kan koncentrations - og hukommelses forandringer medføre?</vt:lpstr>
      <vt:lpstr>Forandringerne i koncentration og hukommelse</vt:lpstr>
      <vt:lpstr>Spørgsmål 2 og 2 </vt:lpstr>
      <vt:lpstr>Anbefalinger og handlemuligheder til koncentrations- og hukommelsesbesvær</vt:lpstr>
      <vt:lpstr>Hvad kan man selv gøre? Hvad virker for dig?</vt:lpstr>
      <vt:lpstr>Spørgsmål 2 og 2 </vt:lpstr>
      <vt:lpstr>Opsamling og afslutning</vt:lpstr>
      <vt:lpstr>Spørgsmål? </vt:lpstr>
      <vt:lpstr>Tak for at dele, tak for jeres ord </vt:lpstr>
      <vt:lpstr>Træthed</vt:lpstr>
      <vt:lpstr>Program: Kræftrelateret træthed - fatique</vt:lpstr>
      <vt:lpstr>NCCN’s definition på cancerrelateret Fatigue</vt:lpstr>
      <vt:lpstr>PowerPoint-præsentation</vt:lpstr>
      <vt:lpstr>Kræftrelateret træthed (fatique) </vt:lpstr>
      <vt:lpstr>Oplevelse af træthed?</vt:lpstr>
      <vt:lpstr>Mange årsager til træthed:</vt:lpstr>
      <vt:lpstr>PowerPoint-præsentation</vt:lpstr>
      <vt:lpstr>Behandling af træthed</vt:lpstr>
      <vt:lpstr>Ugeskema</vt:lpstr>
      <vt:lpstr>PowerPoint-præsentation</vt:lpstr>
      <vt:lpstr>Hvad kan du selv gøre?</vt:lpstr>
      <vt:lpstr>Ved søvnbesvær – hvad kan du gøre?</vt:lpstr>
      <vt:lpstr>Se film om træthed</vt:lpstr>
      <vt:lpstr>Hvor kan man få hjælp?</vt:lpstr>
      <vt:lpstr>Opsamling og afslutning</vt:lpstr>
      <vt:lpstr>Spørgsmål? </vt:lpstr>
    </vt:vector>
  </TitlesOfParts>
  <Company>frederikshavn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Træthed som senfølge</dc:title>
  <dc:creator>Rebekka Vestergaard Larsen</dc:creator>
  <cp:lastModifiedBy>Christel Larsen</cp:lastModifiedBy>
  <cp:revision>116</cp:revision>
  <cp:lastPrinted>2025-01-07T13:59:26Z</cp:lastPrinted>
  <dcterms:created xsi:type="dcterms:W3CDTF">2023-04-20T14:07:09Z</dcterms:created>
  <dcterms:modified xsi:type="dcterms:W3CDTF">2025-04-10T12:17:54Z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0x010100F52EE6039DAF7E4FBB8B8F8142DD758C</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CloudStatistics_StoryID">
    <vt:lpwstr>38b69536-78eb-4d08-8ac5-da3e587b6ca0</vt:lpwstr>
  </property>
</Properties>
</file>