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256" r:id="rId2"/>
    <p:sldId id="257" r:id="rId3"/>
    <p:sldId id="331" r:id="rId4"/>
    <p:sldId id="258" r:id="rId5"/>
    <p:sldId id="261" r:id="rId6"/>
    <p:sldId id="262" r:id="rId7"/>
    <p:sldId id="263" r:id="rId8"/>
    <p:sldId id="259" r:id="rId9"/>
    <p:sldId id="264" r:id="rId10"/>
    <p:sldId id="266" r:id="rId11"/>
    <p:sldId id="276" r:id="rId12"/>
    <p:sldId id="267" r:id="rId13"/>
    <p:sldId id="268" r:id="rId14"/>
    <p:sldId id="269" r:id="rId15"/>
    <p:sldId id="270" r:id="rId16"/>
    <p:sldId id="287" r:id="rId17"/>
    <p:sldId id="332" r:id="rId18"/>
    <p:sldId id="344" r:id="rId19"/>
    <p:sldId id="333" r:id="rId20"/>
    <p:sldId id="334" r:id="rId21"/>
    <p:sldId id="288" r:id="rId22"/>
    <p:sldId id="317" r:id="rId23"/>
    <p:sldId id="273" r:id="rId24"/>
    <p:sldId id="274" r:id="rId25"/>
    <p:sldId id="275" r:id="rId26"/>
    <p:sldId id="277" r:id="rId27"/>
    <p:sldId id="278" r:id="rId28"/>
    <p:sldId id="315" r:id="rId29"/>
    <p:sldId id="335" r:id="rId30"/>
    <p:sldId id="281" r:id="rId31"/>
    <p:sldId id="282" r:id="rId32"/>
    <p:sldId id="283" r:id="rId33"/>
    <p:sldId id="284" r:id="rId34"/>
    <p:sldId id="285" r:id="rId35"/>
    <p:sldId id="286" r:id="rId36"/>
    <p:sldId id="336" r:id="rId37"/>
    <p:sldId id="337" r:id="rId38"/>
    <p:sldId id="338" r:id="rId39"/>
    <p:sldId id="339" r:id="rId40"/>
    <p:sldId id="340" r:id="rId41"/>
    <p:sldId id="345" r:id="rId42"/>
    <p:sldId id="289" r:id="rId43"/>
    <p:sldId id="290" r:id="rId44"/>
    <p:sldId id="291" r:id="rId45"/>
    <p:sldId id="341" r:id="rId46"/>
    <p:sldId id="342" r:id="rId47"/>
    <p:sldId id="343" r:id="rId48"/>
    <p:sldId id="293" r:id="rId49"/>
    <p:sldId id="296" r:id="rId50"/>
    <p:sldId id="297" r:id="rId51"/>
    <p:sldId id="298" r:id="rId52"/>
    <p:sldId id="302" r:id="rId53"/>
    <p:sldId id="303" r:id="rId54"/>
    <p:sldId id="304" r:id="rId55"/>
    <p:sldId id="299" r:id="rId56"/>
    <p:sldId id="309" r:id="rId57"/>
    <p:sldId id="308" r:id="rId58"/>
    <p:sldId id="301" r:id="rId59"/>
    <p:sldId id="305" r:id="rId60"/>
    <p:sldId id="306" r:id="rId61"/>
    <p:sldId id="307" r:id="rId62"/>
    <p:sldId id="310" r:id="rId63"/>
    <p:sldId id="311" r:id="rId64"/>
    <p:sldId id="323" r:id="rId65"/>
    <p:sldId id="324" r:id="rId66"/>
    <p:sldId id="325" r:id="rId67"/>
    <p:sldId id="326" r:id="rId68"/>
    <p:sldId id="313" r:id="rId69"/>
    <p:sldId id="314" r:id="rId7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C895"/>
    <a:srgbClr val="FFECCE"/>
    <a:srgbClr val="A1C9E5"/>
    <a:srgbClr val="FE901E"/>
    <a:srgbClr val="ED7D31"/>
    <a:srgbClr val="4D6A7B"/>
    <a:srgbClr val="B6D8EB"/>
    <a:srgbClr val="FFF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36"/>
    <p:restoredTop sz="70865"/>
  </p:normalViewPr>
  <p:slideViewPr>
    <p:cSldViewPr snapToGrid="0">
      <p:cViewPr varScale="1">
        <p:scale>
          <a:sx n="62" d="100"/>
          <a:sy n="62" d="100"/>
        </p:scale>
        <p:origin x="1646" y="34"/>
      </p:cViewPr>
      <p:guideLst/>
    </p:cSldViewPr>
  </p:slideViewPr>
  <p:outlineViewPr>
    <p:cViewPr>
      <p:scale>
        <a:sx n="33" d="100"/>
        <a:sy n="33" d="100"/>
      </p:scale>
      <p:origin x="0" y="-9928"/>
    </p:cViewPr>
  </p:outlineViewPr>
  <p:notesTextViewPr>
    <p:cViewPr>
      <p:scale>
        <a:sx n="1" d="1"/>
        <a:sy n="1" d="1"/>
      </p:scale>
      <p:origin x="0" y="0"/>
    </p:cViewPr>
  </p:notesTextViewPr>
  <p:notesViewPr>
    <p:cSldViewPr snapToGrid="0">
      <p:cViewPr varScale="1">
        <p:scale>
          <a:sx n="147" d="100"/>
          <a:sy n="147" d="100"/>
        </p:scale>
        <p:origin x="178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0C597-E37B-9449-B27F-64268A64E159}" type="datetimeFigureOut">
              <a:rPr lang="da-DK" smtClean="0"/>
              <a:t>01-11-2023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225EF1-80AE-0E4E-9DD7-4AD2451F0405}" type="slidenum">
              <a:rPr lang="da-DK" smtClean="0"/>
              <a:t>‹nr.›</a:t>
            </a:fld>
            <a:endParaRPr lang="da-DK"/>
          </a:p>
        </p:txBody>
      </p:sp>
    </p:spTree>
    <p:extLst>
      <p:ext uri="{BB962C8B-B14F-4D97-AF65-F5344CB8AC3E}">
        <p14:creationId xmlns:p14="http://schemas.microsoft.com/office/powerpoint/2010/main" val="3585840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min.medicin.dk/Sygdomme/Sygdom/"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s://www.sundhed.dk/sundhedsfaglig/laegehaandbogen/rejsemedicin-vacciner/vacciner/generelt-om-vacciner/vaccination-ved-nedsat-immunforsvar/" TargetMode="External"/><Relationship Id="rId4" Type="http://schemas.openxmlformats.org/officeDocument/2006/relationships/hyperlink" Target="https://rejse.ssi.dk/"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1</a:t>
            </a:fld>
            <a:endParaRPr lang="da-DK"/>
          </a:p>
        </p:txBody>
      </p:sp>
    </p:spTree>
    <p:extLst>
      <p:ext uri="{BB962C8B-B14F-4D97-AF65-F5344CB8AC3E}">
        <p14:creationId xmlns:p14="http://schemas.microsoft.com/office/powerpoint/2010/main" val="4157624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Mavesmerter er dominerende – ofte tiltagende hen over dagen.</a:t>
            </a:r>
          </a:p>
          <a:p>
            <a:r>
              <a:rPr lang="da-DK" baseline="0" dirty="0"/>
              <a:t>Man skal være særlig opmærksom på tegn på </a:t>
            </a:r>
            <a:r>
              <a:rPr lang="da-DK" baseline="0" dirty="0" err="1"/>
              <a:t>ileus</a:t>
            </a:r>
            <a:r>
              <a:rPr lang="da-DK" baseline="0" dirty="0"/>
              <a:t>.</a:t>
            </a:r>
            <a:endParaRPr lang="da-DK" dirty="0"/>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11</a:t>
            </a:fld>
            <a:endParaRPr lang="da-DK"/>
          </a:p>
        </p:txBody>
      </p:sp>
    </p:spTree>
    <p:extLst>
      <p:ext uri="{BB962C8B-B14F-4D97-AF65-F5344CB8AC3E}">
        <p14:creationId xmlns:p14="http://schemas.microsoft.com/office/powerpoint/2010/main" val="1753215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Fistler</a:t>
            </a:r>
            <a:r>
              <a:rPr lang="da-DK" dirty="0"/>
              <a:t>: Er gangforbindelser. De kan gå fra tarm til hud, tarm til tarm, tarm til blære og tarm til vagina. Ses næsten kun ved </a:t>
            </a:r>
            <a:r>
              <a:rPr lang="da-DK" dirty="0" err="1"/>
              <a:t>Crohns</a:t>
            </a:r>
            <a:r>
              <a:rPr lang="da-DK" dirty="0"/>
              <a:t> sygdom.</a:t>
            </a:r>
          </a:p>
          <a:p>
            <a:r>
              <a:rPr lang="da-DK" dirty="0"/>
              <a:t>Fistler opstår oftest i forbindelse med en byld. Oftest vil patienter med fistler stifte bekendtskab med </a:t>
            </a:r>
            <a:r>
              <a:rPr lang="da-DK" dirty="0" err="1"/>
              <a:t>setontråd</a:t>
            </a:r>
            <a:r>
              <a:rPr lang="da-DK" dirty="0"/>
              <a:t> som en start på behandlingen.</a:t>
            </a:r>
          </a:p>
          <a:p>
            <a:r>
              <a:rPr lang="da-DK" dirty="0"/>
              <a:t>Fistler er en meget belastende tilstand og behandlingen er langvarig.</a:t>
            </a:r>
          </a:p>
          <a:p>
            <a:pPr marL="342900" indent="-342900">
              <a:spcBef>
                <a:spcPts val="838"/>
              </a:spcBef>
              <a:spcAft>
                <a:spcPts val="138"/>
              </a:spcAft>
              <a:buClrTx/>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lang="da-DK" altLang="da-DK" dirty="0">
                <a:ea typeface="Microsoft YaHei" panose="020B0503020204020204" pitchFamily="34" charset="-122"/>
              </a:rPr>
              <a:t>I nogle tilfælde kan fistler behandles med biologiske medicin eller fedtvævstransplantation. </a:t>
            </a:r>
            <a:endParaRPr lang="da-DK" dirty="0"/>
          </a:p>
          <a:p>
            <a:endParaRPr lang="da-DK" dirty="0"/>
          </a:p>
          <a:p>
            <a:pPr eaLnBrk="1" hangingPunct="1">
              <a:spcBef>
                <a:spcPts val="550"/>
              </a:spcBef>
              <a:spcAft>
                <a:spcPts val="100"/>
              </a:spcAft>
              <a:buClrTx/>
              <a:buFontTx/>
              <a:buNone/>
            </a:pPr>
            <a:r>
              <a:rPr lang="da-DK" altLang="da-DK" sz="1200" b="1" dirty="0">
                <a:solidFill>
                  <a:srgbClr val="000000"/>
                </a:solidFill>
                <a:latin typeface="Calibri" panose="020F0502020204030204" pitchFamily="34" charset="0"/>
              </a:rPr>
              <a:t>Fissurer:</a:t>
            </a:r>
            <a:r>
              <a:rPr lang="da-DK" altLang="da-DK" sz="1200" dirty="0">
                <a:solidFill>
                  <a:srgbClr val="000000"/>
                </a:solidFill>
                <a:latin typeface="Calibri" panose="020F0502020204030204" pitchFamily="34" charset="0"/>
              </a:rPr>
              <a:t> Er små revner ved endetarmen. Revnerne er smertende og kan bløde. Specielt ved afføring kan smerterne tiltage. i nogle tilfælde kan det føre til fisteldannelse. Revnerne kan behandles med salve, sjældent er kirurgi nødvendig.</a:t>
            </a:r>
          </a:p>
          <a:p>
            <a:pPr eaLnBrk="1" hangingPunct="1">
              <a:spcBef>
                <a:spcPts val="550"/>
              </a:spcBef>
              <a:spcAft>
                <a:spcPts val="100"/>
              </a:spcAft>
              <a:buClrTx/>
              <a:buFontTx/>
              <a:buNone/>
            </a:pPr>
            <a:endParaRPr lang="da-DK" altLang="da-DK" sz="1200" dirty="0">
              <a:solidFill>
                <a:srgbClr val="000000"/>
              </a:solidFill>
              <a:latin typeface="Calibri" panose="020F0502020204030204" pitchFamily="34" charset="0"/>
            </a:endParaRPr>
          </a:p>
          <a:p>
            <a:pPr eaLnBrk="1" hangingPunct="1">
              <a:spcBef>
                <a:spcPts val="550"/>
              </a:spcBef>
              <a:spcAft>
                <a:spcPts val="100"/>
              </a:spcAft>
              <a:buClrTx/>
              <a:buFontTx/>
              <a:buNone/>
            </a:pPr>
            <a:r>
              <a:rPr lang="da-DK" altLang="da-DK" sz="1200" b="1" dirty="0">
                <a:solidFill>
                  <a:srgbClr val="000000"/>
                </a:solidFill>
                <a:latin typeface="Calibri" panose="020F0502020204030204" pitchFamily="34" charset="0"/>
              </a:rPr>
              <a:t>Bylder (abscesser): </a:t>
            </a:r>
            <a:r>
              <a:rPr lang="da-DK" altLang="da-DK" sz="1200" dirty="0">
                <a:solidFill>
                  <a:srgbClr val="000000"/>
                </a:solidFill>
                <a:latin typeface="Calibri" panose="020F0502020204030204" pitchFamily="34" charset="0"/>
              </a:rPr>
              <a:t> En byld er rød, øm og varm. Det er en lomme der er fyldt med pus og forekommer oftest ved endetarmsåbningen. I nogle tilfælde ses der også abscesdannelse inde i tarmen.</a:t>
            </a:r>
          </a:p>
          <a:p>
            <a:pPr eaLnBrk="1" hangingPunct="1">
              <a:spcBef>
                <a:spcPts val="550"/>
              </a:spcBef>
              <a:spcAft>
                <a:spcPts val="100"/>
              </a:spcAft>
              <a:buClrTx/>
              <a:buFontTx/>
              <a:buNone/>
            </a:pPr>
            <a:r>
              <a:rPr lang="da-DK" altLang="da-DK" sz="1200" dirty="0">
                <a:solidFill>
                  <a:srgbClr val="000000"/>
                </a:solidFill>
                <a:latin typeface="Calibri" panose="020F0502020204030204" pitchFamily="34" charset="0"/>
              </a:rPr>
              <a:t>Abscesser behandles kirurgisk og ses langt hyppigere ved </a:t>
            </a:r>
            <a:r>
              <a:rPr lang="da-DK" altLang="da-DK" sz="1200" dirty="0" err="1">
                <a:solidFill>
                  <a:srgbClr val="000000"/>
                </a:solidFill>
                <a:latin typeface="Calibri" panose="020F0502020204030204" pitchFamily="34" charset="0"/>
              </a:rPr>
              <a:t>Crohns</a:t>
            </a:r>
            <a:r>
              <a:rPr lang="da-DK" altLang="da-DK" sz="1200" dirty="0">
                <a:solidFill>
                  <a:srgbClr val="000000"/>
                </a:solidFill>
                <a:latin typeface="Calibri" panose="020F0502020204030204" pitchFamily="34" charset="0"/>
              </a:rPr>
              <a:t> sygdom end ved colitis </a:t>
            </a:r>
            <a:r>
              <a:rPr lang="da-DK" altLang="da-DK" sz="1200" dirty="0" err="1">
                <a:solidFill>
                  <a:srgbClr val="000000"/>
                </a:solidFill>
                <a:latin typeface="Calibri" panose="020F0502020204030204" pitchFamily="34" charset="0"/>
              </a:rPr>
              <a:t>ulcerosa</a:t>
            </a:r>
            <a:r>
              <a:rPr lang="da-DK" altLang="da-DK" sz="1200" dirty="0">
                <a:solidFill>
                  <a:srgbClr val="000000"/>
                </a:solidFill>
                <a:latin typeface="Calibri" panose="020F0502020204030204" pitchFamily="34" charset="0"/>
              </a:rPr>
              <a:t>.</a:t>
            </a:r>
          </a:p>
          <a:p>
            <a:pPr eaLnBrk="1" hangingPunct="1">
              <a:spcBef>
                <a:spcPts val="550"/>
              </a:spcBef>
              <a:spcAft>
                <a:spcPts val="100"/>
              </a:spcAft>
              <a:buClrTx/>
              <a:buFontTx/>
              <a:buNone/>
            </a:pPr>
            <a:r>
              <a:rPr lang="da-DK" altLang="da-DK" sz="1200" dirty="0">
                <a:solidFill>
                  <a:srgbClr val="000000"/>
                </a:solidFill>
                <a:latin typeface="Calibri" panose="020F0502020204030204" pitchFamily="34" charset="0"/>
              </a:rPr>
              <a:t>Bylderne kan udvikles mellem tarmstykkerne. Det vil give smerter og feber.</a:t>
            </a:r>
          </a:p>
          <a:p>
            <a:pPr eaLnBrk="1" hangingPunct="1">
              <a:spcBef>
                <a:spcPts val="550"/>
              </a:spcBef>
              <a:spcAft>
                <a:spcPts val="100"/>
              </a:spcAft>
              <a:buClrTx/>
              <a:buFontTx/>
              <a:buNone/>
            </a:pPr>
            <a:r>
              <a:rPr lang="da-DK" altLang="da-DK" sz="1200" dirty="0">
                <a:solidFill>
                  <a:srgbClr val="000000"/>
                </a:solidFill>
                <a:latin typeface="Calibri" panose="020F0502020204030204" pitchFamily="34" charset="0"/>
              </a:rPr>
              <a:t>Behandlingen er oftest en kirurgisk fjernelse af bylden, sjældent anlægges dræn.</a:t>
            </a:r>
          </a:p>
          <a:p>
            <a:pPr eaLnBrk="1" hangingPunct="1">
              <a:spcBef>
                <a:spcPts val="550"/>
              </a:spcBef>
              <a:spcAft>
                <a:spcPts val="100"/>
              </a:spcAft>
              <a:buClrTx/>
              <a:buFontTx/>
              <a:buNone/>
            </a:pPr>
            <a:endParaRPr lang="da-DK" altLang="da-DK" sz="1200" dirty="0">
              <a:solidFill>
                <a:srgbClr val="000000"/>
              </a:solidFill>
              <a:latin typeface="Calibri" panose="020F0502020204030204" pitchFamily="34" charset="0"/>
            </a:endParaRPr>
          </a:p>
          <a:p>
            <a:pPr marL="342900" indent="-342900">
              <a:spcBef>
                <a:spcPts val="838"/>
              </a:spcBef>
              <a:spcAft>
                <a:spcPts val="138"/>
              </a:spcAft>
              <a:buClrTx/>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lang="da-DK" altLang="da-DK" b="1" dirty="0">
                <a:ea typeface="Microsoft YaHei" panose="020B0503020204020204" pitchFamily="34" charset="-122"/>
              </a:rPr>
              <a:t>Forsnævringer (stenoser): </a:t>
            </a:r>
            <a:r>
              <a:rPr lang="da-DK" altLang="da-DK" dirty="0">
                <a:ea typeface="Microsoft YaHei" panose="020B0503020204020204" pitchFamily="34" charset="-122"/>
              </a:rPr>
              <a:t>dannes oftest i tyndtarmen (sjældent tyktarmen) eller på overgangen mellem tyndtarm og tyktarm.</a:t>
            </a:r>
          </a:p>
          <a:p>
            <a:pPr marL="342900" indent="-342900">
              <a:spcBef>
                <a:spcPts val="838"/>
              </a:spcBef>
              <a:spcAft>
                <a:spcPts val="138"/>
              </a:spcAft>
              <a:buClrTx/>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lang="da-DK" altLang="da-DK" dirty="0">
                <a:ea typeface="Microsoft YaHei" panose="020B0503020204020204" pitchFamily="34" charset="-122"/>
              </a:rPr>
              <a:t>Giver ofte smerter ca. ½ time efter måltid. Smerterne kan være ledsaget af kvalme, opkast og med tiden også vægttab (nok fordi patienterne som følge af symptomerne spiser mindre).  I værste fald </a:t>
            </a:r>
            <a:r>
              <a:rPr lang="da-DK" altLang="da-DK" dirty="0" err="1">
                <a:ea typeface="Microsoft YaHei" panose="020B0503020204020204" pitchFamily="34" charset="-122"/>
              </a:rPr>
              <a:t>ileus</a:t>
            </a:r>
            <a:r>
              <a:rPr lang="da-DK" altLang="da-DK" dirty="0">
                <a:ea typeface="Microsoft YaHei" panose="020B0503020204020204" pitchFamily="34" charset="-122"/>
              </a:rPr>
              <a:t>.</a:t>
            </a:r>
          </a:p>
          <a:p>
            <a:pPr marL="342900" indent="-342900">
              <a:spcBef>
                <a:spcPts val="838"/>
              </a:spcBef>
              <a:spcAft>
                <a:spcPts val="138"/>
              </a:spcAft>
              <a:buClrTx/>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lang="da-DK" altLang="da-DK" dirty="0">
                <a:ea typeface="Microsoft YaHei" panose="020B0503020204020204" pitchFamily="34" charset="-122"/>
              </a:rPr>
              <a:t>Behandlingen er fjernelse af det forsnævrede stykke tarm, hvorefter de to tarmstykker syes sammen igen. Hvis forsnævring er kort (&lt;5 cm lang) kan man gøre et forsøg med ballondilatation ved en koloskopi. </a:t>
            </a:r>
          </a:p>
          <a:p>
            <a:pPr eaLnBrk="1" hangingPunct="1">
              <a:spcBef>
                <a:spcPts val="550"/>
              </a:spcBef>
              <a:spcAft>
                <a:spcPts val="100"/>
              </a:spcAft>
              <a:buClrTx/>
              <a:buFontTx/>
              <a:buNone/>
            </a:pPr>
            <a:endParaRPr lang="da-DK" altLang="da-DK" sz="1200" dirty="0">
              <a:solidFill>
                <a:srgbClr val="000000"/>
              </a:solidFill>
              <a:latin typeface="Calibri" panose="020F0502020204030204" pitchFamily="34" charset="0"/>
            </a:endParaRPr>
          </a:p>
          <a:p>
            <a:pPr eaLnBrk="1" hangingPunct="1">
              <a:spcBef>
                <a:spcPts val="550"/>
              </a:spcBef>
              <a:spcAft>
                <a:spcPts val="100"/>
              </a:spcAft>
              <a:buClrTx/>
              <a:buFontTx/>
              <a:buNone/>
            </a:pPr>
            <a:endParaRPr lang="da-DK" altLang="da-DK" sz="1200" dirty="0">
              <a:solidFill>
                <a:srgbClr val="000000"/>
              </a:solidFill>
              <a:latin typeface="Calibri" panose="020F0502020204030204" pitchFamily="34" charset="0"/>
            </a:endParaRPr>
          </a:p>
          <a:p>
            <a:pPr eaLnBrk="1" hangingPunct="1">
              <a:spcBef>
                <a:spcPts val="550"/>
              </a:spcBef>
              <a:spcAft>
                <a:spcPts val="100"/>
              </a:spcAft>
              <a:buClrTx/>
              <a:buFontTx/>
              <a:buNone/>
            </a:pPr>
            <a:endParaRPr lang="da-DK" altLang="da-DK" sz="1200" dirty="0">
              <a:solidFill>
                <a:srgbClr val="000000"/>
              </a:solidFill>
              <a:latin typeface="Calibri" panose="020F0502020204030204" pitchFamily="34" charset="0"/>
            </a:endParaRPr>
          </a:p>
          <a:p>
            <a:endParaRPr lang="da-DK" dirty="0"/>
          </a:p>
          <a:p>
            <a:endParaRPr lang="da-DK"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12</a:t>
            </a:fld>
            <a:endParaRPr lang="da-DK"/>
          </a:p>
        </p:txBody>
      </p:sp>
    </p:spTree>
    <p:extLst>
      <p:ext uri="{BB962C8B-B14F-4D97-AF65-F5344CB8AC3E}">
        <p14:creationId xmlns:p14="http://schemas.microsoft.com/office/powerpoint/2010/main" val="124570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13</a:t>
            </a:fld>
            <a:endParaRPr lang="da-DK"/>
          </a:p>
        </p:txBody>
      </p:sp>
    </p:spTree>
    <p:extLst>
      <p:ext uri="{BB962C8B-B14F-4D97-AF65-F5344CB8AC3E}">
        <p14:creationId xmlns:p14="http://schemas.microsoft.com/office/powerpoint/2010/main" val="3374396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Sygdomsudbredelse / lokalisation</a:t>
            </a:r>
          </a:p>
          <a:p>
            <a:r>
              <a:rPr lang="da-DK" dirty="0"/>
              <a:t>Lokal eller systemisk behandling</a:t>
            </a: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14</a:t>
            </a:fld>
            <a:endParaRPr lang="da-DK"/>
          </a:p>
        </p:txBody>
      </p:sp>
    </p:spTree>
    <p:extLst>
      <p:ext uri="{BB962C8B-B14F-4D97-AF65-F5344CB8AC3E}">
        <p14:creationId xmlns:p14="http://schemas.microsoft.com/office/powerpoint/2010/main" val="1871209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OBS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administration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virkning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bivirkninger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Når betændelsen i tarmen er dæmpet, og man ikke har symptomer, kaldes det remission. Hvis man stopper med behandlingen, er der større risiko for, at sygdommen blusser op igen.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Derfor er det vigtigt, at man altid følger lægens anvisninger – også når man ikke mærker symptomer.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Det er også vigtigt, at reagere hurtigt, hvis man får symptomer på sygdommen, så behandling kan startes og inflammationen slås ned.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Behandlingen er som regel optrappende. Det betyder, at man starter med én type medicin, som man løbende udskifter til en anden, mere omfattende type, hvis det bliver nødvendigt. Hvis man har meget svær IBD, kan der startes omvendt med en mere aggressiv behandling, som man løbende nedtrapper til det nødvendige niveau. Lægen vil løbende holde øje med sygdommen og vurdere, om der er brug for en anden eller eventuel mere behandling. Behandlingen er som oftest medicinsk, men kan også være operation. </a:t>
            </a: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15</a:t>
            </a:fld>
            <a:endParaRPr lang="da-DK"/>
          </a:p>
        </p:txBody>
      </p:sp>
    </p:spTree>
    <p:extLst>
      <p:ext uri="{BB962C8B-B14F-4D97-AF65-F5344CB8AC3E}">
        <p14:creationId xmlns:p14="http://schemas.microsoft.com/office/powerpoint/2010/main" val="2634034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Binyrebarkhormon: </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Graden af betændelse i tarmen og symptomer er afgørende for, hvor stor dosis der gives og om der skal følges en nedtrappende strategi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Bivirkninger: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humørsvingninger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tendens til søvnbesvær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sultfornemmelse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væske i kroppen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knogleafkalkning (husk kalktilskud)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risiko for BT forhøjelse og forhøjet BS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da-DK" b="1" dirty="0"/>
          </a:p>
        </p:txBody>
      </p:sp>
      <p:sp>
        <p:nvSpPr>
          <p:cNvPr id="4" name="Pladsholder til slidenummer 3"/>
          <p:cNvSpPr>
            <a:spLocks noGrp="1"/>
          </p:cNvSpPr>
          <p:nvPr>
            <p:ph type="sldNum" sz="quarter" idx="5"/>
          </p:nvPr>
        </p:nvSpPr>
        <p:spPr/>
        <p:txBody>
          <a:bodyPr/>
          <a:lstStyle/>
          <a:p>
            <a:fld id="{61225EF1-80AE-0E4E-9DD7-4AD2451F0405}" type="slidenum">
              <a:rPr lang="da-DK" smtClean="0"/>
              <a:t>16</a:t>
            </a:fld>
            <a:endParaRPr lang="da-DK"/>
          </a:p>
        </p:txBody>
      </p:sp>
    </p:spTree>
    <p:extLst>
      <p:ext uri="{BB962C8B-B14F-4D97-AF65-F5344CB8AC3E}">
        <p14:creationId xmlns:p14="http://schemas.microsoft.com/office/powerpoint/2010/main" val="4178705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Immundæmpende behandling</a:t>
            </a:r>
          </a:p>
          <a:p>
            <a:pPr marL="0" marR="0" lvl="0" indent="0" algn="l" defTabSz="873125" rtl="0" eaLnBrk="1" fontAlgn="base" latinLnBrk="0" hangingPunct="1">
              <a:lnSpc>
                <a:spcPct val="100000"/>
              </a:lnSpc>
              <a:spcBef>
                <a:spcPts val="0"/>
              </a:spcBef>
              <a:spcAft>
                <a:spcPct val="0"/>
              </a:spcAft>
              <a:buClrTx/>
              <a:buSzTx/>
              <a:buFontTx/>
              <a:buNone/>
              <a:tabLst/>
              <a:defRPr/>
            </a:pPr>
            <a:endParaRPr kumimoji="0" lang="en-GB" altLang="da-DK" sz="1200" b="0" i="0" u="sng" strike="noStrike" kern="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873125" rtl="0" eaLnBrk="1" fontAlgn="base" latinLnBrk="0" hangingPunct="1">
              <a:lnSpc>
                <a:spcPct val="100000"/>
              </a:lnSpc>
              <a:spcBef>
                <a:spcPts val="0"/>
              </a:spcBef>
              <a:spcAft>
                <a:spcPct val="0"/>
              </a:spcAft>
              <a:buClrTx/>
              <a:buSzTx/>
              <a:buFontTx/>
              <a:buNone/>
              <a:tabLst/>
              <a:defRPr/>
            </a:pPr>
            <a:r>
              <a:rPr kumimoji="0" lang="en-GB" altLang="da-DK" sz="1200" b="0" i="0" u="none" strike="noStrike" kern="0" cap="none" spc="0" normalizeH="0" baseline="0" noProof="0" dirty="0" err="1">
                <a:ln>
                  <a:noFill/>
                </a:ln>
                <a:solidFill>
                  <a:srgbClr val="000000"/>
                </a:solidFill>
                <a:effectLst/>
                <a:uLnTx/>
                <a:uFillTx/>
                <a:latin typeface="Calibri" panose="020F0502020204030204"/>
                <a:ea typeface="+mn-ea"/>
                <a:cs typeface="+mn-cs"/>
              </a:rPr>
              <a:t>Bivirkninger</a:t>
            </a:r>
            <a:r>
              <a:rPr kumimoji="0" lang="en-GB" altLang="da-DK" sz="1200" b="0" i="0" u="none" strike="noStrike" kern="0" cap="none" spc="0" normalizeH="0" baseline="0" noProof="0" dirty="0">
                <a:ln>
                  <a:noFill/>
                </a:ln>
                <a:solidFill>
                  <a:srgbClr val="000000"/>
                </a:solidFill>
                <a:effectLst/>
                <a:uLnTx/>
                <a:uFillTx/>
                <a:latin typeface="Calibri" panose="020F0502020204030204"/>
                <a:ea typeface="+mn-ea"/>
                <a:cs typeface="+mn-cs"/>
              </a:rPr>
              <a:t>:</a:t>
            </a:r>
          </a:p>
          <a:p>
            <a:pPr marL="0" marR="0" lvl="0" indent="0" algn="l" defTabSz="873125" rtl="0" eaLnBrk="1" fontAlgn="base" latinLnBrk="0" hangingPunct="1">
              <a:lnSpc>
                <a:spcPct val="100000"/>
              </a:lnSpc>
              <a:spcBef>
                <a:spcPts val="0"/>
              </a:spcBef>
              <a:spcAft>
                <a:spcPct val="0"/>
              </a:spcAft>
              <a:buClrTx/>
              <a:buSzTx/>
              <a:buFontTx/>
              <a:buNone/>
              <a:tabLst/>
              <a:defRPr/>
            </a:pPr>
            <a:r>
              <a:rPr kumimoji="0" lang="en-GB" altLang="da-DK" sz="1200" b="0" i="0" u="none" strike="noStrike" kern="0" cap="none" spc="0" normalizeH="0" baseline="0" noProof="0" dirty="0">
                <a:ln>
                  <a:noFill/>
                </a:ln>
                <a:solidFill>
                  <a:srgbClr val="000000"/>
                </a:solidFill>
                <a:effectLst/>
                <a:uLnTx/>
                <a:uFillTx/>
                <a:latin typeface="Calibri" panose="020F0502020204030204"/>
                <a:ea typeface="+mn-ea"/>
                <a:cs typeface="+mn-cs"/>
              </a:rPr>
              <a:t>	</a:t>
            </a:r>
            <a:r>
              <a:rPr kumimoji="0" lang="en-GB" altLang="da-DK" sz="1200" b="0" i="0" u="none" strike="noStrike" kern="0" cap="none" spc="0" normalizeH="0" baseline="0" noProof="0" dirty="0" err="1">
                <a:ln>
                  <a:noFill/>
                </a:ln>
                <a:solidFill>
                  <a:srgbClr val="000000"/>
                </a:solidFill>
                <a:effectLst/>
                <a:uLnTx/>
                <a:uFillTx/>
                <a:latin typeface="Calibri" panose="020F0502020204030204"/>
                <a:ea typeface="+mn-ea"/>
                <a:cs typeface="+mn-cs"/>
              </a:rPr>
              <a:t>kvalme</a:t>
            </a:r>
            <a:r>
              <a:rPr kumimoji="0" lang="en-GB" altLang="da-DK" sz="1200" b="0" i="0" u="none" strike="noStrike" kern="0" cap="none" spc="0" normalizeH="0" baseline="0" noProof="0" dirty="0">
                <a:ln>
                  <a:noFill/>
                </a:ln>
                <a:solidFill>
                  <a:srgbClr val="000000"/>
                </a:solidFill>
                <a:effectLst/>
                <a:uLnTx/>
                <a:uFillTx/>
                <a:latin typeface="Calibri" panose="020F0502020204030204"/>
                <a:ea typeface="+mn-ea"/>
                <a:cs typeface="+mn-cs"/>
              </a:rPr>
              <a:t>, </a:t>
            </a:r>
            <a:r>
              <a:rPr kumimoji="0" lang="en-GB" altLang="da-DK" sz="1200" b="0" i="0" u="none" strike="noStrike" kern="0" cap="none" spc="0" normalizeH="0" baseline="0" noProof="0" dirty="0" err="1">
                <a:ln>
                  <a:noFill/>
                </a:ln>
                <a:solidFill>
                  <a:srgbClr val="000000"/>
                </a:solidFill>
                <a:effectLst/>
                <a:uLnTx/>
                <a:uFillTx/>
                <a:latin typeface="Calibri" panose="020F0502020204030204"/>
                <a:ea typeface="+mn-ea"/>
                <a:cs typeface="+mn-cs"/>
              </a:rPr>
              <a:t>opkast</a:t>
            </a:r>
            <a:endParaRPr kumimoji="0" lang="en-GB" altLang="da-DK" sz="1200" b="0" i="0" u="none" strike="noStrike" kern="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873125" rtl="0" eaLnBrk="0" fontAlgn="base" latinLnBrk="0" hangingPunct="0">
              <a:lnSpc>
                <a:spcPct val="100000"/>
              </a:lnSpc>
              <a:spcBef>
                <a:spcPts val="0"/>
              </a:spcBef>
              <a:spcAft>
                <a:spcPct val="0"/>
              </a:spcAft>
              <a:buClrTx/>
              <a:buSzTx/>
              <a:buFontTx/>
              <a:buNone/>
              <a:tabLst/>
              <a:defRPr/>
            </a:pPr>
            <a:r>
              <a:rPr kumimoji="0" lang="en-GB" altLang="da-DK" sz="1200" b="0" i="0" u="none" strike="noStrike" kern="0" cap="none" spc="0" normalizeH="0" baseline="0" noProof="0" dirty="0">
                <a:ln>
                  <a:noFill/>
                </a:ln>
                <a:solidFill>
                  <a:srgbClr val="000000"/>
                </a:solidFill>
                <a:effectLst/>
                <a:uLnTx/>
                <a:uFillTx/>
                <a:latin typeface="Calibri" panose="020F0502020204030204"/>
                <a:ea typeface="+mn-ea"/>
                <a:cs typeface="+mn-cs"/>
              </a:rPr>
              <a:t>	</a:t>
            </a:r>
            <a:r>
              <a:rPr kumimoji="0" lang="en-GB" altLang="da-DK" sz="1200" b="0" i="0" u="none" strike="noStrike" kern="0" cap="none" spc="0" normalizeH="0" baseline="0" noProof="0" dirty="0" err="1">
                <a:ln>
                  <a:noFill/>
                </a:ln>
                <a:solidFill>
                  <a:srgbClr val="000000"/>
                </a:solidFill>
                <a:effectLst/>
                <a:uLnTx/>
                <a:uFillTx/>
                <a:latin typeface="Calibri" panose="020F0502020204030204"/>
                <a:ea typeface="+mn-ea"/>
                <a:cs typeface="+mn-cs"/>
              </a:rPr>
              <a:t>influenzalignende</a:t>
            </a:r>
            <a:r>
              <a:rPr kumimoji="0" lang="en-GB" altLang="da-DK" sz="1200" b="0" i="0" u="none" strike="noStrike" kern="0" cap="none" spc="0" normalizeH="0" baseline="0" noProof="0" dirty="0">
                <a:ln>
                  <a:noFill/>
                </a:ln>
                <a:solidFill>
                  <a:srgbClr val="000000"/>
                </a:solidFill>
                <a:effectLst/>
                <a:uLnTx/>
                <a:uFillTx/>
                <a:latin typeface="Calibri" panose="020F0502020204030204"/>
                <a:ea typeface="+mn-ea"/>
                <a:cs typeface="+mn-cs"/>
              </a:rPr>
              <a:t> </a:t>
            </a:r>
            <a:r>
              <a:rPr kumimoji="0" lang="en-GB" altLang="da-DK" sz="1200" b="0" i="0" u="none" strike="noStrike" kern="0" cap="none" spc="0" normalizeH="0" baseline="0" noProof="0" dirty="0" err="1">
                <a:ln>
                  <a:noFill/>
                </a:ln>
                <a:solidFill>
                  <a:srgbClr val="000000"/>
                </a:solidFill>
                <a:effectLst/>
                <a:uLnTx/>
                <a:uFillTx/>
                <a:latin typeface="Calibri" panose="020F0502020204030204"/>
                <a:ea typeface="+mn-ea"/>
                <a:cs typeface="+mn-cs"/>
              </a:rPr>
              <a:t>symptomer</a:t>
            </a:r>
            <a:endParaRPr kumimoji="0" lang="en-GB" altLang="da-DK" sz="1200" b="0" i="0" u="none" strike="noStrike" kern="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873125" rtl="0" eaLnBrk="0" fontAlgn="base" latinLnBrk="0" hangingPunct="0">
              <a:lnSpc>
                <a:spcPct val="100000"/>
              </a:lnSpc>
              <a:spcBef>
                <a:spcPts val="0"/>
              </a:spcBef>
              <a:spcAft>
                <a:spcPct val="0"/>
              </a:spcAft>
              <a:buClrTx/>
              <a:buSzTx/>
              <a:buFontTx/>
              <a:buNone/>
              <a:tabLst/>
              <a:defRPr/>
            </a:pPr>
            <a:r>
              <a:rPr kumimoji="0" lang="en-GB" altLang="da-DK" sz="1200" b="0" i="0" u="none" strike="noStrike" kern="0" cap="none" spc="0" normalizeH="0" baseline="0" noProof="0" dirty="0">
                <a:ln>
                  <a:noFill/>
                </a:ln>
                <a:solidFill>
                  <a:srgbClr val="000000"/>
                </a:solidFill>
                <a:effectLst/>
                <a:uLnTx/>
                <a:uFillTx/>
                <a:latin typeface="Calibri" panose="020F0502020204030204"/>
                <a:ea typeface="+mn-ea"/>
                <a:cs typeface="+mn-cs"/>
              </a:rPr>
              <a:t>	</a:t>
            </a:r>
            <a:r>
              <a:rPr kumimoji="0" lang="en-GB" altLang="da-DK" sz="1200" b="0" i="0" u="none" strike="noStrike" kern="0" cap="none" spc="0" normalizeH="0" baseline="0" noProof="0" dirty="0" err="1">
                <a:ln>
                  <a:noFill/>
                </a:ln>
                <a:solidFill>
                  <a:srgbClr val="000000"/>
                </a:solidFill>
                <a:effectLst/>
                <a:uLnTx/>
                <a:uFillTx/>
                <a:latin typeface="Calibri" panose="020F0502020204030204"/>
                <a:ea typeface="+mn-ea"/>
                <a:cs typeface="+mn-cs"/>
              </a:rPr>
              <a:t>lysfølsomhed</a:t>
            </a:r>
            <a:r>
              <a:rPr kumimoji="0" lang="en-GB" altLang="da-DK" sz="1200" b="0" i="0" u="none" strike="noStrike" kern="0" cap="none" spc="0" normalizeH="0" baseline="0" noProof="0" dirty="0">
                <a:ln>
                  <a:noFill/>
                </a:ln>
                <a:solidFill>
                  <a:srgbClr val="000000"/>
                </a:solidFill>
                <a:effectLst/>
                <a:uLnTx/>
                <a:uFillTx/>
                <a:latin typeface="Calibri" panose="020F0502020204030204"/>
                <a:ea typeface="+mn-ea"/>
                <a:cs typeface="+mn-cs"/>
              </a:rPr>
              <a:t> (husk </a:t>
            </a:r>
            <a:r>
              <a:rPr kumimoji="0" lang="en-GB" altLang="da-DK" sz="1200" b="0" i="0" u="none" strike="noStrike" kern="0" cap="none" spc="0" normalizeH="0" baseline="0" noProof="0" dirty="0" err="1">
                <a:ln>
                  <a:noFill/>
                </a:ln>
                <a:solidFill>
                  <a:srgbClr val="000000"/>
                </a:solidFill>
                <a:effectLst/>
                <a:uLnTx/>
                <a:uFillTx/>
                <a:latin typeface="Calibri" panose="020F0502020204030204"/>
                <a:ea typeface="+mn-ea"/>
                <a:cs typeface="+mn-cs"/>
              </a:rPr>
              <a:t>solcreme</a:t>
            </a:r>
            <a:r>
              <a:rPr kumimoji="0" lang="en-GB" altLang="da-DK" sz="1200" b="0" i="0" u="none" strike="noStrike" kern="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873125" rtl="0" eaLnBrk="0" fontAlgn="base" latinLnBrk="0" hangingPunct="0">
              <a:lnSpc>
                <a:spcPct val="100000"/>
              </a:lnSpc>
              <a:spcBef>
                <a:spcPts val="0"/>
              </a:spcBef>
              <a:spcAft>
                <a:spcPct val="0"/>
              </a:spcAft>
              <a:buClrTx/>
              <a:buSzTx/>
              <a:buFontTx/>
              <a:buNone/>
              <a:tabLst/>
              <a:defRPr/>
            </a:pPr>
            <a:r>
              <a:rPr kumimoji="0" lang="en-GB" altLang="da-DK" sz="1200" b="0" i="0" u="none" strike="noStrike" kern="0" cap="none" spc="0" normalizeH="0" baseline="0" noProof="0" dirty="0">
                <a:ln>
                  <a:noFill/>
                </a:ln>
                <a:solidFill>
                  <a:srgbClr val="000000"/>
                </a:solidFill>
                <a:effectLst/>
                <a:uLnTx/>
                <a:uFillTx/>
                <a:latin typeface="Calibri" panose="020F0502020204030204"/>
                <a:ea typeface="+mn-ea"/>
                <a:cs typeface="+mn-cs"/>
              </a:rPr>
              <a:t>	</a:t>
            </a:r>
            <a:r>
              <a:rPr kumimoji="0" lang="en-GB" altLang="da-DK" sz="1200" b="0" i="0" u="none" strike="noStrike" kern="0" cap="none" spc="0" normalizeH="0" baseline="0" noProof="0" dirty="0" err="1">
                <a:ln>
                  <a:noFill/>
                </a:ln>
                <a:solidFill>
                  <a:srgbClr val="000000"/>
                </a:solidFill>
                <a:effectLst/>
                <a:uLnTx/>
                <a:uFillTx/>
                <a:latin typeface="Calibri" panose="020F0502020204030204"/>
                <a:ea typeface="+mn-ea"/>
                <a:cs typeface="+mn-cs"/>
              </a:rPr>
              <a:t>påvirkning</a:t>
            </a:r>
            <a:r>
              <a:rPr kumimoji="0" lang="en-GB" altLang="da-DK" sz="1200" b="0" i="0" u="none" strike="noStrike" kern="0" cap="none" spc="0" normalizeH="0" baseline="0" noProof="0" dirty="0">
                <a:ln>
                  <a:noFill/>
                </a:ln>
                <a:solidFill>
                  <a:srgbClr val="000000"/>
                </a:solidFill>
                <a:effectLst/>
                <a:uLnTx/>
                <a:uFillTx/>
                <a:latin typeface="Calibri" panose="020F0502020204030204"/>
                <a:ea typeface="+mn-ea"/>
                <a:cs typeface="+mn-cs"/>
              </a:rPr>
              <a:t> </a:t>
            </a:r>
            <a:r>
              <a:rPr kumimoji="0" lang="en-GB" altLang="da-DK" sz="1200" b="0" i="0" u="none" strike="noStrike" kern="0" cap="none" spc="0" normalizeH="0" baseline="0" noProof="0" dirty="0" err="1">
                <a:ln>
                  <a:noFill/>
                </a:ln>
                <a:solidFill>
                  <a:srgbClr val="000000"/>
                </a:solidFill>
                <a:effectLst/>
                <a:uLnTx/>
                <a:uFillTx/>
                <a:latin typeface="Calibri" panose="020F0502020204030204"/>
                <a:ea typeface="+mn-ea"/>
                <a:cs typeface="+mn-cs"/>
              </a:rPr>
              <a:t>af</a:t>
            </a:r>
            <a:r>
              <a:rPr kumimoji="0" lang="en-GB" altLang="da-DK" sz="1200" b="0" i="0" u="none" strike="noStrike" kern="0" cap="none" spc="0" normalizeH="0" baseline="0" noProof="0" dirty="0">
                <a:ln>
                  <a:noFill/>
                </a:ln>
                <a:solidFill>
                  <a:srgbClr val="000000"/>
                </a:solidFill>
                <a:effectLst/>
                <a:uLnTx/>
                <a:uFillTx/>
                <a:latin typeface="Calibri" panose="020F0502020204030204"/>
                <a:ea typeface="+mn-ea"/>
                <a:cs typeface="+mn-cs"/>
              </a:rPr>
              <a:t> </a:t>
            </a:r>
            <a:r>
              <a:rPr kumimoji="0" lang="en-GB" altLang="da-DK" sz="1200" b="0" i="0" u="none" strike="noStrike" kern="0" cap="none" spc="0" normalizeH="0" baseline="0" noProof="0" dirty="0" err="1">
                <a:ln>
                  <a:noFill/>
                </a:ln>
                <a:solidFill>
                  <a:srgbClr val="000000"/>
                </a:solidFill>
                <a:effectLst/>
                <a:uLnTx/>
                <a:uFillTx/>
                <a:latin typeface="Calibri" panose="020F0502020204030204"/>
                <a:ea typeface="+mn-ea"/>
                <a:cs typeface="+mn-cs"/>
              </a:rPr>
              <a:t>bugspytkirtel</a:t>
            </a:r>
            <a:r>
              <a:rPr kumimoji="0" lang="en-GB" altLang="da-DK" sz="1200" b="0" i="0" u="none" strike="noStrike" kern="0" cap="none" spc="0" normalizeH="0" baseline="0" noProof="0" dirty="0">
                <a:ln>
                  <a:noFill/>
                </a:ln>
                <a:solidFill>
                  <a:srgbClr val="000000"/>
                </a:solidFill>
                <a:effectLst/>
                <a:uLnTx/>
                <a:uFillTx/>
                <a:latin typeface="Calibri" panose="020F0502020204030204"/>
                <a:ea typeface="+mn-ea"/>
                <a:cs typeface="+mn-cs"/>
              </a:rPr>
              <a:t>, lever </a:t>
            </a:r>
            <a:r>
              <a:rPr kumimoji="0" lang="en-GB" altLang="da-DK" sz="1200" b="0" i="0" u="none" strike="noStrike" kern="0" cap="none" spc="0" normalizeH="0" baseline="0" noProof="0" dirty="0" err="1">
                <a:ln>
                  <a:noFill/>
                </a:ln>
                <a:solidFill>
                  <a:srgbClr val="000000"/>
                </a:solidFill>
                <a:effectLst/>
                <a:uLnTx/>
                <a:uFillTx/>
                <a:latin typeface="Calibri" panose="020F0502020204030204"/>
                <a:ea typeface="+mn-ea"/>
                <a:cs typeface="+mn-cs"/>
              </a:rPr>
              <a:t>og</a:t>
            </a:r>
            <a:r>
              <a:rPr kumimoji="0" lang="en-GB" altLang="da-DK" sz="1200" b="0" i="0" u="none" strike="noStrike" kern="0" cap="none" spc="0" normalizeH="0" baseline="0" noProof="0" dirty="0">
                <a:ln>
                  <a:noFill/>
                </a:ln>
                <a:solidFill>
                  <a:srgbClr val="000000"/>
                </a:solidFill>
                <a:effectLst/>
                <a:uLnTx/>
                <a:uFillTx/>
                <a:latin typeface="Calibri" panose="020F0502020204030204"/>
                <a:ea typeface="+mn-ea"/>
                <a:cs typeface="+mn-cs"/>
              </a:rPr>
              <a:t> </a:t>
            </a:r>
            <a:r>
              <a:rPr kumimoji="0" lang="en-GB" altLang="da-DK" sz="1200" b="0" i="0" u="none" strike="noStrike" kern="0" cap="none" spc="0" normalizeH="0" baseline="0" noProof="0" dirty="0" err="1">
                <a:ln>
                  <a:noFill/>
                </a:ln>
                <a:solidFill>
                  <a:srgbClr val="000000"/>
                </a:solidFill>
                <a:effectLst/>
                <a:uLnTx/>
                <a:uFillTx/>
                <a:latin typeface="Calibri" panose="020F0502020204030204"/>
                <a:ea typeface="+mn-ea"/>
                <a:cs typeface="+mn-cs"/>
              </a:rPr>
              <a:t>knoglemarv</a:t>
            </a:r>
            <a:r>
              <a:rPr kumimoji="0" lang="en-GB" altLang="da-DK" sz="1200" b="0" i="0" u="none" strike="noStrike" kern="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873125" rtl="0" eaLnBrk="0" fontAlgn="base" latinLnBrk="0" hangingPunct="0">
              <a:lnSpc>
                <a:spcPct val="100000"/>
              </a:lnSpc>
              <a:spcBef>
                <a:spcPts val="0"/>
              </a:spcBef>
              <a:spcAft>
                <a:spcPct val="0"/>
              </a:spcAft>
              <a:buClrTx/>
              <a:buSzTx/>
              <a:buFontTx/>
              <a:buNone/>
              <a:tabLst/>
              <a:defRPr/>
            </a:pPr>
            <a:r>
              <a:rPr kumimoji="0" lang="en-GB" altLang="da-DK" sz="1200" b="0" i="0" u="none" strike="noStrike" kern="0" cap="none" spc="0" normalizeH="0" baseline="0" noProof="0" dirty="0">
                <a:ln>
                  <a:noFill/>
                </a:ln>
                <a:solidFill>
                  <a:srgbClr val="000000"/>
                </a:solidFill>
                <a:effectLst/>
                <a:uLnTx/>
                <a:uFillTx/>
                <a:latin typeface="Calibri" panose="020F0502020204030204"/>
                <a:ea typeface="+mn-ea"/>
                <a:cs typeface="+mn-cs"/>
              </a:rPr>
              <a:t>	HUSK </a:t>
            </a:r>
            <a:r>
              <a:rPr kumimoji="0" lang="en-GB" altLang="da-DK" sz="1200" b="0" i="0" u="none" strike="noStrike" kern="0" cap="none" spc="0" normalizeH="0" baseline="0" noProof="0" dirty="0" err="1">
                <a:ln>
                  <a:noFill/>
                </a:ln>
                <a:solidFill>
                  <a:srgbClr val="000000"/>
                </a:solidFill>
                <a:effectLst/>
                <a:uLnTx/>
                <a:uFillTx/>
                <a:latin typeface="Calibri" panose="020F0502020204030204"/>
                <a:ea typeface="+mn-ea"/>
                <a:cs typeface="+mn-cs"/>
              </a:rPr>
              <a:t>hyppig</a:t>
            </a:r>
            <a:r>
              <a:rPr kumimoji="0" lang="en-GB" altLang="da-DK" sz="1200" b="0" i="0" u="none" strike="noStrike" kern="0" cap="none" spc="0" normalizeH="0" baseline="0" noProof="0" dirty="0">
                <a:ln>
                  <a:noFill/>
                </a:ln>
                <a:solidFill>
                  <a:srgbClr val="000000"/>
                </a:solidFill>
                <a:effectLst/>
                <a:uLnTx/>
                <a:uFillTx/>
                <a:latin typeface="Calibri" panose="020F0502020204030204"/>
                <a:ea typeface="+mn-ea"/>
                <a:cs typeface="+mn-cs"/>
              </a:rPr>
              <a:t> </a:t>
            </a:r>
            <a:r>
              <a:rPr kumimoji="0" lang="en-GB" altLang="da-DK" sz="1200" b="0" i="0" u="none" strike="noStrike" kern="0" cap="none" spc="0" normalizeH="0" baseline="0" noProof="0" dirty="0" err="1">
                <a:ln>
                  <a:noFill/>
                </a:ln>
                <a:solidFill>
                  <a:srgbClr val="000000"/>
                </a:solidFill>
                <a:effectLst/>
                <a:uLnTx/>
                <a:uFillTx/>
                <a:latin typeface="Calibri" panose="020F0502020204030204"/>
                <a:ea typeface="+mn-ea"/>
                <a:cs typeface="+mn-cs"/>
              </a:rPr>
              <a:t>blodprøvekontrol</a:t>
            </a:r>
            <a:r>
              <a:rPr kumimoji="0" lang="en-GB" altLang="da-DK" sz="1200" b="0" i="0" u="none" strike="noStrike" kern="0" cap="none" spc="0" normalizeH="0" baseline="0" noProof="0" dirty="0">
                <a:ln>
                  <a:noFill/>
                </a:ln>
                <a:solidFill>
                  <a:srgbClr val="0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873125" rtl="0" eaLnBrk="0" fontAlgn="base" latinLnBrk="0" hangingPunct="0">
              <a:lnSpc>
                <a:spcPct val="100000"/>
              </a:lnSpc>
              <a:spcBef>
                <a:spcPts val="0"/>
              </a:spcBef>
              <a:spcAft>
                <a:spcPct val="0"/>
              </a:spcAft>
              <a:buClrTx/>
              <a:buSzTx/>
              <a:buFontTx/>
              <a:buNone/>
              <a:tabLst/>
              <a:defRPr/>
            </a:pPr>
            <a:endParaRPr kumimoji="0" lang="en-GB" altLang="da-DK" sz="1200" b="0" i="0" u="none" strike="noStrike" kern="0" cap="none" spc="0" normalizeH="0" baseline="0" noProof="0" dirty="0">
              <a:ln>
                <a:noFill/>
              </a:ln>
              <a:solidFill>
                <a:srgbClr val="000000"/>
              </a:solidFill>
              <a:effectLst/>
              <a:uLnTx/>
              <a:uFillTx/>
              <a:latin typeface="Calibri" panose="020F0502020204030204"/>
              <a:ea typeface="+mn-ea"/>
              <a:cs typeface="+mn-cs"/>
            </a:endParaRPr>
          </a:p>
          <a:p>
            <a:endParaRPr lang="da-DK" b="1" dirty="0"/>
          </a:p>
        </p:txBody>
      </p:sp>
      <p:sp>
        <p:nvSpPr>
          <p:cNvPr id="4" name="Pladsholder til slidenummer 3"/>
          <p:cNvSpPr>
            <a:spLocks noGrp="1"/>
          </p:cNvSpPr>
          <p:nvPr>
            <p:ph type="sldNum" sz="quarter" idx="5"/>
          </p:nvPr>
        </p:nvSpPr>
        <p:spPr/>
        <p:txBody>
          <a:bodyPr/>
          <a:lstStyle/>
          <a:p>
            <a:fld id="{61225EF1-80AE-0E4E-9DD7-4AD2451F0405}" type="slidenum">
              <a:rPr lang="da-DK" smtClean="0"/>
              <a:t>17</a:t>
            </a:fld>
            <a:endParaRPr lang="da-DK"/>
          </a:p>
        </p:txBody>
      </p:sp>
    </p:spTree>
    <p:extLst>
      <p:ext uri="{BB962C8B-B14F-4D97-AF65-F5344CB8AC3E}">
        <p14:creationId xmlns:p14="http://schemas.microsoft.com/office/powerpoint/2010/main" val="3540557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18</a:t>
            </a:fld>
            <a:endParaRPr lang="da-DK"/>
          </a:p>
        </p:txBody>
      </p:sp>
    </p:spTree>
    <p:extLst>
      <p:ext uri="{BB962C8B-B14F-4D97-AF65-F5344CB8AC3E}">
        <p14:creationId xmlns:p14="http://schemas.microsoft.com/office/powerpoint/2010/main" val="1723975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defTabSz="873125" eaLnBrk="0" fontAlgn="base" hangingPunct="0">
              <a:spcAft>
                <a:spcPct val="0"/>
              </a:spcAft>
              <a:buFontTx/>
              <a:buNone/>
              <a:defRPr/>
            </a:pPr>
            <a:r>
              <a:rPr lang="en-GB" altLang="da-DK" b="1" kern="0" dirty="0" err="1">
                <a:solidFill>
                  <a:srgbClr val="000000"/>
                </a:solidFill>
                <a:latin typeface="Arial"/>
              </a:rPr>
              <a:t>Biologisk</a:t>
            </a:r>
            <a:r>
              <a:rPr lang="en-GB" altLang="da-DK" b="1" kern="0" dirty="0">
                <a:solidFill>
                  <a:srgbClr val="000000"/>
                </a:solidFill>
                <a:latin typeface="Arial"/>
              </a:rPr>
              <a:t> </a:t>
            </a:r>
            <a:r>
              <a:rPr lang="en-GB" altLang="da-DK" b="1" kern="0" dirty="0" err="1">
                <a:solidFill>
                  <a:srgbClr val="000000"/>
                </a:solidFill>
                <a:latin typeface="Arial"/>
              </a:rPr>
              <a:t>behandling</a:t>
            </a:r>
            <a:endParaRPr lang="en-GB" altLang="da-DK" b="1" kern="0" dirty="0">
              <a:solidFill>
                <a:srgbClr val="000000"/>
              </a:solidFill>
              <a:latin typeface="Arial"/>
            </a:endParaRPr>
          </a:p>
          <a:p>
            <a:pPr marL="0" lvl="0" indent="0" defTabSz="873125" eaLnBrk="0" fontAlgn="base" hangingPunct="0">
              <a:spcAft>
                <a:spcPct val="0"/>
              </a:spcAft>
              <a:buFontTx/>
              <a:buNone/>
              <a:defRPr/>
            </a:pPr>
            <a:r>
              <a:rPr lang="da-DK" altLang="da-DK" b="0" kern="0" dirty="0">
                <a:solidFill>
                  <a:srgbClr val="000000"/>
                </a:solidFill>
                <a:latin typeface="Arial"/>
              </a:rPr>
              <a:t>Immunsystemets celler kommunikerer ved at sende signalstoffer til hinanden. Ved IBD er der en overvægt af signalstoffer, der giver betændelse i tarmen.</a:t>
            </a:r>
          </a:p>
          <a:p>
            <a:pPr marL="0" lvl="0" indent="0" defTabSz="873125" eaLnBrk="0" fontAlgn="base" hangingPunct="0">
              <a:spcAft>
                <a:spcPct val="0"/>
              </a:spcAft>
              <a:buFontTx/>
              <a:buNone/>
              <a:defRPr/>
            </a:pPr>
            <a:r>
              <a:rPr lang="da-DK" altLang="da-DK" b="0" kern="0" dirty="0">
                <a:solidFill>
                  <a:srgbClr val="000000"/>
                </a:solidFill>
                <a:latin typeface="Arial"/>
              </a:rPr>
              <a:t>Biologiske lægemidler virker ved at binde sig til (og inaktivere) disse sygdomsstimulerende signalstoffer. Herved hæmmes / bremses betændelsesprocesserne i tarmen. </a:t>
            </a:r>
          </a:p>
          <a:p>
            <a:pPr marL="0" lvl="0" indent="0" defTabSz="873125" eaLnBrk="0" fontAlgn="base" hangingPunct="0">
              <a:spcAft>
                <a:spcPct val="0"/>
              </a:spcAft>
              <a:buFontTx/>
              <a:buNone/>
              <a:defRPr/>
            </a:pPr>
            <a:r>
              <a:rPr lang="da-DK" altLang="da-DK" b="0" kern="0" dirty="0">
                <a:solidFill>
                  <a:srgbClr val="000000"/>
                </a:solidFill>
                <a:latin typeface="Arial"/>
              </a:rPr>
              <a:t>Inaktiveringen af signalstofferne genopretter helt eller delvist balancen i immunsystemet</a:t>
            </a:r>
          </a:p>
          <a:p>
            <a:pPr marL="0" lvl="0" indent="0" defTabSz="873125" eaLnBrk="0" fontAlgn="base" hangingPunct="0">
              <a:spcAft>
                <a:spcPct val="0"/>
              </a:spcAft>
              <a:buFontTx/>
              <a:buNone/>
              <a:defRPr/>
            </a:pPr>
            <a:r>
              <a:rPr lang="da-DK" altLang="da-DK" b="0" kern="0" dirty="0">
                <a:solidFill>
                  <a:srgbClr val="000000"/>
                </a:solidFill>
                <a:latin typeface="Arial"/>
              </a:rPr>
              <a:t>Andre lægemidler virker ved at forhindre betændelsesceller i at komme fra blodbanen over i tarmen</a:t>
            </a:r>
          </a:p>
          <a:p>
            <a:pPr marL="0" lvl="0" indent="0" defTabSz="873125" eaLnBrk="0" fontAlgn="base" hangingPunct="0">
              <a:spcAft>
                <a:spcPct val="0"/>
              </a:spcAft>
              <a:buFontTx/>
              <a:buNone/>
              <a:defRPr/>
            </a:pPr>
            <a:endParaRPr lang="da-DK" altLang="da-DK" b="0" u="none" kern="0" dirty="0">
              <a:solidFill>
                <a:srgbClr val="000000"/>
              </a:solidFill>
              <a:latin typeface="Arial"/>
            </a:endParaRPr>
          </a:p>
          <a:p>
            <a:pPr marL="0" lvl="0" indent="0" defTabSz="873125" eaLnBrk="0" fontAlgn="base" hangingPunct="0">
              <a:spcAft>
                <a:spcPct val="0"/>
              </a:spcAft>
              <a:buFontTx/>
              <a:buNone/>
              <a:defRPr/>
            </a:pPr>
            <a:r>
              <a:rPr lang="da-DK" altLang="da-DK" b="0" u="none" kern="0" dirty="0">
                <a:solidFill>
                  <a:srgbClr val="000000"/>
                </a:solidFill>
                <a:latin typeface="Arial"/>
              </a:rPr>
              <a:t>Bivirkninger:</a:t>
            </a:r>
          </a:p>
          <a:p>
            <a:pPr marL="0" lvl="0" indent="0" defTabSz="873125" eaLnBrk="0" fontAlgn="base" hangingPunct="0">
              <a:spcAft>
                <a:spcPct val="0"/>
              </a:spcAft>
              <a:buFontTx/>
              <a:buNone/>
              <a:defRPr/>
            </a:pPr>
            <a:r>
              <a:rPr lang="da-DK" altLang="da-DK" b="0" kern="0" dirty="0">
                <a:solidFill>
                  <a:srgbClr val="000000"/>
                </a:solidFill>
                <a:latin typeface="Arial"/>
              </a:rPr>
              <a:t>	øget risiko for infektioner</a:t>
            </a:r>
          </a:p>
          <a:p>
            <a:pPr marL="0" lvl="0" indent="0" defTabSz="873125" eaLnBrk="0" fontAlgn="base" hangingPunct="0">
              <a:spcAft>
                <a:spcPct val="0"/>
              </a:spcAft>
              <a:buFontTx/>
              <a:buNone/>
              <a:defRPr/>
            </a:pPr>
            <a:r>
              <a:rPr lang="da-DK" altLang="da-DK" b="0" kern="0" dirty="0">
                <a:solidFill>
                  <a:srgbClr val="000000"/>
                </a:solidFill>
                <a:latin typeface="Arial"/>
              </a:rPr>
              <a:t>	</a:t>
            </a:r>
            <a:r>
              <a:rPr lang="da-DK" altLang="da-DK" b="0" kern="0" dirty="0" err="1">
                <a:solidFill>
                  <a:srgbClr val="000000"/>
                </a:solidFill>
                <a:latin typeface="Arial"/>
              </a:rPr>
              <a:t>ledgener</a:t>
            </a:r>
            <a:endParaRPr lang="da-DK" altLang="da-DK" b="0" kern="0" dirty="0">
              <a:solidFill>
                <a:srgbClr val="000000"/>
              </a:solidFill>
              <a:latin typeface="Arial"/>
            </a:endParaRPr>
          </a:p>
          <a:p>
            <a:pPr marL="0" lvl="0" indent="0" defTabSz="873125" eaLnBrk="0" fontAlgn="base" hangingPunct="0">
              <a:spcAft>
                <a:spcPct val="0"/>
              </a:spcAft>
              <a:buFontTx/>
              <a:buNone/>
              <a:defRPr/>
            </a:pPr>
            <a:r>
              <a:rPr lang="da-DK" altLang="da-DK" b="0" kern="0" dirty="0">
                <a:solidFill>
                  <a:srgbClr val="000000"/>
                </a:solidFill>
                <a:latin typeface="Arial"/>
              </a:rPr>
              <a:t>	hovedpine	</a:t>
            </a:r>
          </a:p>
          <a:p>
            <a:pPr marL="0" lvl="0" indent="0" defTabSz="873125" eaLnBrk="0" fontAlgn="base" hangingPunct="0">
              <a:spcAft>
                <a:spcPct val="0"/>
              </a:spcAft>
              <a:buFontTx/>
              <a:buNone/>
              <a:defRPr/>
            </a:pPr>
            <a:r>
              <a:rPr lang="da-DK" altLang="da-DK" b="0" kern="0" dirty="0">
                <a:solidFill>
                  <a:srgbClr val="000000"/>
                </a:solidFill>
                <a:latin typeface="Arial"/>
              </a:rPr>
              <a:t>	træthed </a:t>
            </a:r>
          </a:p>
          <a:p>
            <a:pPr marL="0" lvl="0" indent="0" defTabSz="873125" eaLnBrk="0" fontAlgn="base" hangingPunct="0">
              <a:spcAft>
                <a:spcPct val="0"/>
              </a:spcAft>
              <a:buFontTx/>
              <a:buNone/>
              <a:defRPr/>
            </a:pPr>
            <a:r>
              <a:rPr lang="da-DK" altLang="da-DK" b="0" kern="0" dirty="0">
                <a:solidFill>
                  <a:srgbClr val="000000"/>
                </a:solidFill>
                <a:latin typeface="Arial"/>
              </a:rPr>
              <a:t>	svimmelhed </a:t>
            </a:r>
          </a:p>
          <a:p>
            <a:pPr marL="0" lvl="0" indent="0" defTabSz="873125" eaLnBrk="0" fontAlgn="base" hangingPunct="0">
              <a:spcAft>
                <a:spcPct val="0"/>
              </a:spcAft>
              <a:buFontTx/>
              <a:buNone/>
              <a:defRPr/>
            </a:pPr>
            <a:r>
              <a:rPr lang="da-DK" altLang="da-DK" b="0" kern="0" dirty="0">
                <a:solidFill>
                  <a:srgbClr val="000000"/>
                </a:solidFill>
                <a:latin typeface="Arial"/>
              </a:rPr>
              <a:t>	kvalme</a:t>
            </a:r>
          </a:p>
          <a:p>
            <a:pPr marL="0" lvl="0" indent="0" defTabSz="873125" eaLnBrk="0" fontAlgn="base" hangingPunct="0">
              <a:spcAft>
                <a:spcPct val="0"/>
              </a:spcAft>
              <a:buFontTx/>
              <a:buNone/>
              <a:defRPr/>
            </a:pPr>
            <a:r>
              <a:rPr lang="da-DK" altLang="da-DK" b="0" kern="0" dirty="0">
                <a:solidFill>
                  <a:srgbClr val="000000"/>
                </a:solidFill>
                <a:latin typeface="Arial"/>
              </a:rPr>
              <a:t>	rødme, kløe, hævelse eller eksem hvor der injiceres</a:t>
            </a:r>
          </a:p>
          <a:p>
            <a:pPr marL="0" lvl="0" indent="0" defTabSz="873125" eaLnBrk="0" fontAlgn="base" hangingPunct="0">
              <a:spcAft>
                <a:spcPct val="0"/>
              </a:spcAft>
              <a:buFontTx/>
              <a:buNone/>
              <a:defRPr/>
            </a:pPr>
            <a:r>
              <a:rPr lang="da-DK" altLang="da-DK" b="0" kern="0" dirty="0">
                <a:solidFill>
                  <a:srgbClr val="000000"/>
                </a:solidFill>
                <a:latin typeface="Arial"/>
              </a:rPr>
              <a:t>	allergiske reaktioner</a:t>
            </a:r>
          </a:p>
          <a:p>
            <a:pPr marL="0" lvl="0" indent="0" defTabSz="873125" eaLnBrk="0" fontAlgn="base" hangingPunct="0">
              <a:spcAft>
                <a:spcPct val="0"/>
              </a:spcAft>
              <a:buFontTx/>
              <a:buNone/>
              <a:defRPr/>
            </a:pPr>
            <a:endParaRPr lang="en-GB" altLang="da-DK" b="0" kern="0" dirty="0">
              <a:solidFill>
                <a:srgbClr val="000000"/>
              </a:solidFill>
              <a:latin typeface="Arial"/>
            </a:endParaRPr>
          </a:p>
          <a:p>
            <a:endParaRPr lang="da-DK" b="1" dirty="0"/>
          </a:p>
        </p:txBody>
      </p:sp>
      <p:sp>
        <p:nvSpPr>
          <p:cNvPr id="4" name="Pladsholder til slidenummer 3"/>
          <p:cNvSpPr>
            <a:spLocks noGrp="1"/>
          </p:cNvSpPr>
          <p:nvPr>
            <p:ph type="sldNum" sz="quarter" idx="5"/>
          </p:nvPr>
        </p:nvSpPr>
        <p:spPr/>
        <p:txBody>
          <a:bodyPr/>
          <a:lstStyle/>
          <a:p>
            <a:fld id="{61225EF1-80AE-0E4E-9DD7-4AD2451F0405}" type="slidenum">
              <a:rPr lang="da-DK" smtClean="0"/>
              <a:t>19</a:t>
            </a:fld>
            <a:endParaRPr lang="da-DK"/>
          </a:p>
        </p:txBody>
      </p:sp>
    </p:spTree>
    <p:extLst>
      <p:ext uri="{BB962C8B-B14F-4D97-AF65-F5344CB8AC3E}">
        <p14:creationId xmlns:p14="http://schemas.microsoft.com/office/powerpoint/2010/main" val="738118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MSL </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er den nyeste form for behandling.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Virkningen er, som ved den biologiske medicin, rettet mod signalstoffer i inflammationen. </a:t>
            </a:r>
          </a:p>
          <a:p>
            <a:endParaRPr lang="da-DK" b="1" dirty="0"/>
          </a:p>
        </p:txBody>
      </p:sp>
      <p:sp>
        <p:nvSpPr>
          <p:cNvPr id="4" name="Pladsholder til slidenummer 3"/>
          <p:cNvSpPr>
            <a:spLocks noGrp="1"/>
          </p:cNvSpPr>
          <p:nvPr>
            <p:ph type="sldNum" sz="quarter" idx="5"/>
          </p:nvPr>
        </p:nvSpPr>
        <p:spPr/>
        <p:txBody>
          <a:bodyPr/>
          <a:lstStyle/>
          <a:p>
            <a:fld id="{61225EF1-80AE-0E4E-9DD7-4AD2451F0405}" type="slidenum">
              <a:rPr lang="da-DK" smtClean="0"/>
              <a:t>20</a:t>
            </a:fld>
            <a:endParaRPr lang="da-DK"/>
          </a:p>
        </p:txBody>
      </p:sp>
    </p:spTree>
    <p:extLst>
      <p:ext uri="{BB962C8B-B14F-4D97-AF65-F5344CB8AC3E}">
        <p14:creationId xmlns:p14="http://schemas.microsoft.com/office/powerpoint/2010/main" val="3547660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2</a:t>
            </a:fld>
            <a:endParaRPr lang="da-DK"/>
          </a:p>
        </p:txBody>
      </p:sp>
    </p:spTree>
    <p:extLst>
      <p:ext uri="{BB962C8B-B14F-4D97-AF65-F5344CB8AC3E}">
        <p14:creationId xmlns:p14="http://schemas.microsoft.com/office/powerpoint/2010/main" val="3405413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Princippet er at så store dele af tarmen som muligt bevares. Er der vedvarende svær betændelse i nedre del at tyktarmen og/eller endetarmen kan en aflastende stomi komme på tale.</a:t>
            </a:r>
          </a:p>
          <a:p>
            <a:endParaRPr lang="da-DK" dirty="0"/>
          </a:p>
          <a:p>
            <a:r>
              <a:rPr lang="da-DK" dirty="0" err="1"/>
              <a:t>Ileostomi</a:t>
            </a:r>
            <a:r>
              <a:rPr lang="da-DK" dirty="0"/>
              <a:t> er den hyppigste form for stomi. I sjældne tilfælde udføres kolostomier. </a:t>
            </a:r>
          </a:p>
          <a:p>
            <a:endParaRPr lang="da-DK"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21</a:t>
            </a:fld>
            <a:endParaRPr lang="da-DK"/>
          </a:p>
        </p:txBody>
      </p:sp>
    </p:spTree>
    <p:extLst>
      <p:ext uri="{BB962C8B-B14F-4D97-AF65-F5344CB8AC3E}">
        <p14:creationId xmlns:p14="http://schemas.microsoft.com/office/powerpoint/2010/main" val="4133586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Kost: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Der findes ikke en særlig IBD-diæt eller regler for, hvordan man skal spise, når man har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Crohns</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sygdom eller colitis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ulcerosa</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Men det er vigtigt at spise en sund og nærende kost.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Som udgangspunkt bør man følge sundhedsstyrelsens kostråd.</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Laktoseintolerans: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En del patienter vil opleve laktoseintolerans i forbindelse med opblussen af deres sygdom. De har sværere ved at nedbryde laktose, hvilket giver diarré, mavesmerter og oppustethed ved indtagelse af mælk og mælkeprodukter.</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Man kan prøve med laktosefrie mælkeprodukter.</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Mavesmerter: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For nogle kan rå grøntsager og frugt udløse mavesmerter.</a:t>
            </a:r>
            <a:r>
              <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Her anbefales det at koge, stege, blende, rive eller skrælle både frugter og grøntsager – og se, om det gør en forskel.</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Fuldkorn: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Generelt anbefales fuldkornsprodukter, men hvis tarmen har en forsnævring, kan det være nødvendigt at undgå ex. trevlede grøntsager og hele kerner.</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Luftgener: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Når der er udbrud, giver særligt fed mad, kål og bælgplanter som bønner og kikærter luft i maven. Man bør også undgå drikkevarer med kulsyre og sødestoffer. Det er altid en god ide at prøve sig frem.</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Nedsat appetit</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Ved manglende appetit, kan man supplere kosten med ernæringsdrikke, der sikrer tilstrækkelig med næring og så vægttab så vidt muligt undgås.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Rygning: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Crohns</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sygdom: Rygere har dobbelt så stor risiko som ikke-rygere for at udvikle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Crohns</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sygdom. Er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Crohns</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sygdom allerede til stede, så forværrer rygning desuden sygdommen, og øger risikoen for opblussen. Den øgede risiko og forværringen af sygdommen stopper, når rygningen stoppes.</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Colitis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ulcerosa</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Rygning kan have en gunstig indflydelse på sygdommen, men ud fra en samlet vurdering af skader på andre organer i kroppen (lunger og kar), anbefaler man ikke, at personer med colitis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ulcerosa</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ryger.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Alkohol: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Der er ingen tegn på at alkohol fremkalder opblussen eller forværrer sygdomsaktiviteten ved IBD. Alligevel er det almindeligt for IBD-patienter at opleve symptomer i form af diarré eller mavesmerter ved indtag af alkohol, selv efter få genstande.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Motion: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Motion har en god effekt hos IBD patienter.</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Det forebygger knogleskørhed, kan nedsætte fatigue (kronisk træthed) og give større livskvalitet.</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r>
            <a:br>
              <a:rPr kumimoji="0" lang="da-DK"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a-DK"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22</a:t>
            </a:fld>
            <a:endParaRPr lang="da-DK"/>
          </a:p>
        </p:txBody>
      </p:sp>
    </p:spTree>
    <p:extLst>
      <p:ext uri="{BB962C8B-B14F-4D97-AF65-F5344CB8AC3E}">
        <p14:creationId xmlns:p14="http://schemas.microsoft.com/office/powerpoint/2010/main" val="260757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24</a:t>
            </a:fld>
            <a:endParaRPr lang="da-DK"/>
          </a:p>
        </p:txBody>
      </p:sp>
    </p:spTree>
    <p:extLst>
      <p:ext uri="{BB962C8B-B14F-4D97-AF65-F5344CB8AC3E}">
        <p14:creationId xmlns:p14="http://schemas.microsoft.com/office/powerpoint/2010/main" val="1723975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Inflammatorisk tarmsygdom betyder et samarbejde mellem patient og sundhedsprofessionel/behandlingssted uden slutdato.</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Patienten er ekspert på eget liv og den professionelle bidrager med sin faglige viden og kompetencer.</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Samarbejdet bygger på gensidige aftaler og kræver ærlighed og respekt fra begge sider.</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Den professionelle bør bruge sin faglighed på en sådan måde, at det giver mening for patienten og også bliver muligt at efterleve aftalen.</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Vigtigt at patienten er med på, at det er mere hensigtsmæssigt at sige fra overfor den givne behandling, fremfor at sige JA og derefter ikke holde aftalen.</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Vigtigt at den professionelle er åben overfor patientens mulige indvendinger og særlige behov i forhold til det den faglige viden tilsiger i situationen.</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25</a:t>
            </a:fld>
            <a:endParaRPr lang="da-DK"/>
          </a:p>
        </p:txBody>
      </p:sp>
    </p:spTree>
    <p:extLst>
      <p:ext uri="{BB962C8B-B14F-4D97-AF65-F5344CB8AC3E}">
        <p14:creationId xmlns:p14="http://schemas.microsoft.com/office/powerpoint/2010/main" val="94547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26</a:t>
            </a:fld>
            <a:endParaRPr lang="da-DK"/>
          </a:p>
        </p:txBody>
      </p:sp>
    </p:spTree>
    <p:extLst>
      <p:ext uri="{BB962C8B-B14F-4D97-AF65-F5344CB8AC3E}">
        <p14:creationId xmlns:p14="http://schemas.microsoft.com/office/powerpoint/2010/main" val="780476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Som patient vil man ofte opleve at man i sit forløb på hospitalet, møder mange forskellige læger og sygeplejersker.</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Det kan være en god ide at gøre opmærksom på det, hvis man gerne vil tale med den samme læge, når man møder ind til sine faste kontroller.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Møder man ind akut, vil man blive set af den læge der har tid den dag og her vil det ikke altid være muligt at møde sin faste læge.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Kontakt til ambulatorium og evt. kontaktpersoner kan foregå telefonisk (i telefontiden) eller via den digitale platform.</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PAL: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Patienter skal tildeles en patientansvarlig læge (PAL), hvor det skønnes fagligt relevant.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Patientansvarlig læge er indført for at gøre det mere overskueligt at være patient i det danske sundhedsvæsen, hvis man har kontakt til flere læger og hospitaler på én gang.</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Det er den patientansvarlige læges ansvar at sikre, at man som patient er inddraget i beslutninger og føler sig tryg.</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På hospitalets digitale platform kan man se hvem der er ens patientansvarlige læge (PAL)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27</a:t>
            </a:fld>
            <a:endParaRPr lang="da-DK"/>
          </a:p>
        </p:txBody>
      </p:sp>
    </p:spTree>
    <p:extLst>
      <p:ext uri="{BB962C8B-B14F-4D97-AF65-F5344CB8AC3E}">
        <p14:creationId xmlns:p14="http://schemas.microsoft.com/office/powerpoint/2010/main" val="2982956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28</a:t>
            </a:fld>
            <a:endParaRPr lang="da-DK"/>
          </a:p>
        </p:txBody>
      </p:sp>
    </p:spTree>
    <p:extLst>
      <p:ext uri="{BB962C8B-B14F-4D97-AF65-F5344CB8AC3E}">
        <p14:creationId xmlns:p14="http://schemas.microsoft.com/office/powerpoint/2010/main" val="2940323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spcBef>
                <a:spcPts val="475"/>
              </a:spcBef>
              <a:spcAft>
                <a:spcPts val="25"/>
              </a:spcAft>
              <a:buClrTx/>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endParaRPr lang="da-DK" altLang="da-DK" dirty="0">
              <a:ea typeface="Microsoft YaHei" panose="020B0503020204020204" pitchFamily="34" charset="-122"/>
            </a:endParaRPr>
          </a:p>
        </p:txBody>
      </p:sp>
      <p:sp>
        <p:nvSpPr>
          <p:cNvPr id="4" name="Pladsholder til slidenummer 3"/>
          <p:cNvSpPr>
            <a:spLocks noGrp="1"/>
          </p:cNvSpPr>
          <p:nvPr>
            <p:ph type="sldNum" sz="quarter" idx="5"/>
          </p:nvPr>
        </p:nvSpPr>
        <p:spPr/>
        <p:txBody>
          <a:bodyPr/>
          <a:lstStyle/>
          <a:p>
            <a:fld id="{61225EF1-80AE-0E4E-9DD7-4AD2451F0405}" type="slidenum">
              <a:rPr lang="da-DK" smtClean="0"/>
              <a:t>29</a:t>
            </a:fld>
            <a:endParaRPr lang="da-DK"/>
          </a:p>
        </p:txBody>
      </p:sp>
    </p:spTree>
    <p:extLst>
      <p:ext uri="{BB962C8B-B14F-4D97-AF65-F5344CB8AC3E}">
        <p14:creationId xmlns:p14="http://schemas.microsoft.com/office/powerpoint/2010/main" val="2148120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575"/>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Mund (</a:t>
            </a:r>
            <a:r>
              <a:rPr kumimoji="0" lang="da-DK" sz="1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oris</a:t>
            </a: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Her splittes maden og blandes med spyt, der blandt andet indeholder enzymer til nedbrydning af stivelse og fedt.</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575"/>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Spiserør (</a:t>
            </a:r>
            <a:r>
              <a:rPr kumimoji="0" lang="da-DK" sz="1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esophagus</a:t>
            </a: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Er et ca. 25 cm langt elastisk muskelrør med en indvendig diameter på ca. 2 cm.</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575"/>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Mavesækken (ventriklen)</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Der produceres ca. 2- 3 liter mavesaft i døgnet. Muskler i mavesækken sørger for at ”safter” som mavesækken udskiller, blandes med føden.</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575"/>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Tolvfingertarm (duodenum):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Ca. 15 cm lang. Galdesalte, pancreasenzymer og syreneutraliserende stoffer tilsættes føden via kanal til duodenum.</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575"/>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Bugspytkirtlen (pancreas):</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Er et relativt fladt kirtelorgan på op til 15 cm, formet som en lang trekant. Her dannes bl.a. enzymerne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lipase</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amylase og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protease</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der nedbryder henholdsvis fedt, kulhydrat og protein. Pancreas danner også insulin.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575"/>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Tyndtarmen</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Består af tolvfingertarmen (duodenum) efterfulgt af jejunum og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ileum</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Den er beklædt med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villi</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Der er en klar defineret overgang mellem duodenum og jejunum, mens overgangen mellem jejunum og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ileum</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er mere flydende. Jejunum går over i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ileum</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og distale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ileum</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Tyndtarmen er samlet ca. 5-6 meter. Foldes tyndtarmen ud, svarer dens areal til en fodboldbane.</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575"/>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Tyndtarmsvæggen producerer selv enzymer, men skubber også føden videre ved hjælp at muskler i tarmvæggen. Under transporten nedbryder fordøjelsesenzymer maden til mindre dele. Til sidst kan makro-næringsstoffer som kulhydrat, fedt og protein samt mikro-næringsstoffer: mineraler og vitaminer trænge gennem tarmvæggen, optages i blodet og føres videre til leveren.</a:t>
            </a:r>
            <a:r>
              <a:rPr kumimoji="0" lang="da-DK" sz="1200" b="0" i="0" u="none" strike="noStrike" kern="1200" cap="none" spc="0" normalizeH="0" baseline="0" noProof="0" dirty="0">
                <a:ln>
                  <a:noFill/>
                </a:ln>
                <a:solidFill>
                  <a:srgbClr val="FF3333"/>
                </a:solidFill>
                <a:effectLst/>
                <a:uLnTx/>
                <a:uFillTx/>
                <a:latin typeface="Calibri" panose="020F0502020204030204" pitchFamily="34" charset="0"/>
                <a:ea typeface="+mn-ea"/>
                <a:cs typeface="+mn-cs"/>
              </a:rPr>
              <a:t>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575"/>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B-12 vitamin og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galdesyre</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optages i den nederste del af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ileum</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Jern optages i jejunum</a:t>
            </a:r>
            <a:r>
              <a:rPr kumimoji="0" lang="da-DK" sz="1200" b="0" i="0" u="none" strike="noStrike" kern="1200" cap="none" spc="0" normalizeH="0" baseline="0" noProof="0" dirty="0">
                <a:ln>
                  <a:noFill/>
                </a:ln>
                <a:solidFill>
                  <a:srgbClr val="FF3333"/>
                </a:solidFill>
                <a:effectLst/>
                <a:uLnTx/>
                <a:uFillTx/>
                <a:latin typeface="Calibri" panose="020F0502020204030204" pitchFamily="34" charset="0"/>
                <a:ea typeface="+mn-ea"/>
                <a:cs typeface="+mn-cs"/>
              </a:rPr>
              <a:t>.</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I  </a:t>
            </a:r>
            <a:r>
              <a:rPr kumimoji="0" lang="da-DK" sz="1200" b="0" i="0" u="none" strike="noStrike" kern="1200" cap="none" spc="0" normalizeH="0" baseline="0" noProof="0" dirty="0">
                <a:ln>
                  <a:noFill/>
                </a:ln>
                <a:solidFill>
                  <a:srgbClr val="FF3300"/>
                </a:solidFill>
                <a:effectLst/>
                <a:uLnTx/>
                <a:uFillTx/>
                <a:latin typeface="Calibri" panose="020F0502020204030204" pitchFamily="34" charset="0"/>
                <a:ea typeface="+mn-ea"/>
                <a:cs typeface="+mn-cs"/>
              </a:rPr>
              <a:t>leveren</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lagres nogle af næringsstofferne mens andre ombygges og transporteres til brug ude i cellerne. Her bruger kroppen næringsstofferne som energi samt til opbygning og vedligeholdelse af kroppens væv .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575"/>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Tyktarm (</a:t>
            </a:r>
            <a:r>
              <a:rPr kumimoji="0" lang="da-DK" sz="1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colon</a:t>
            </a: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Begynder hvor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ileum</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slutter. Området hvor de mødes hedder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coecum</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Det er her blindtarmen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appendix</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findes. Tyktarmen deles op i 5 dele: ascendens,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transversum</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descendens</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sigmoideum</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og endelig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rectum</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Tyktarmen er ca. 1,5 meter lang og indeholder mange milliarder bakterier.</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575"/>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Endetarm (</a:t>
            </a:r>
            <a:r>
              <a:rPr kumimoji="0" lang="da-DK" sz="1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rectum</a:t>
            </a: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Slutter i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analkanalen</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som er tarmens lukkemuskel.</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575"/>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Lever (</a:t>
            </a:r>
            <a:r>
              <a:rPr kumimoji="0" lang="da-DK" sz="1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hepar</a:t>
            </a: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Er et livsnødvendigt organ, der sidder opadtil under højre kurvatur under ribbenskanten. Det er et karrigt og blodrigt organ med galdegange, der danner galdesaft som opsamles i galdeblæren. Leveren tilføres ilt via leverarterien, der grener sig fra aorta.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Venaporta</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fører bl.a. næringsstoffer fra mave og tarm til lever.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575"/>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 leveren nedbrydes bl.a. alkohol, medicin og giftstoffer. Leveren er lager for vitaminer og fedt og den laver hormoner og styrer stofskifteprocesser, der gør at maden, vi spiser kan bliver til næringsstoffer som kroppen er i stand til at udnytte.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575"/>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Galdeblære (</a:t>
            </a:r>
            <a:r>
              <a:rPr kumimoji="0" lang="da-DK" sz="1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vesicae</a:t>
            </a: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da-DK" sz="1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fellis</a:t>
            </a: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 leveren dannes galdesaft der opbevares i galdeblæren indtil kroppen har brug for det.</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r>
            <a:br>
              <a:rPr kumimoji="0" lang="da-DK"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a-DK"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30</a:t>
            </a:fld>
            <a:endParaRPr lang="da-DK"/>
          </a:p>
        </p:txBody>
      </p:sp>
    </p:spTree>
    <p:extLst>
      <p:ext uri="{BB962C8B-B14F-4D97-AF65-F5344CB8AC3E}">
        <p14:creationId xmlns:p14="http://schemas.microsoft.com/office/powerpoint/2010/main" val="1059997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spcBef>
                <a:spcPts val="475"/>
              </a:spcBef>
              <a:spcAft>
                <a:spcPts val="25"/>
              </a:spcAft>
              <a:buClrTx/>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endParaRPr lang="da-DK" altLang="da-DK" dirty="0">
              <a:ea typeface="Microsoft YaHei" panose="020B0503020204020204" pitchFamily="34" charset="-122"/>
            </a:endParaRPr>
          </a:p>
          <a:p>
            <a:pPr>
              <a:spcBef>
                <a:spcPts val="475"/>
              </a:spcBef>
              <a:spcAft>
                <a:spcPts val="25"/>
              </a:spcAft>
              <a:buClrTx/>
              <a:buFontTx/>
              <a:buNone/>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pPr>
            <a:r>
              <a:rPr kumimoji="0" lang="da-DK" altLang="da-DK" sz="12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rPr>
              <a:t>Symptomer udenfor mave-/tarmsystemet kaldes også </a:t>
            </a:r>
            <a:r>
              <a:rPr kumimoji="0" lang="da-DK" altLang="da-DK" sz="1200" b="0" i="0" u="none" strike="noStrike" kern="1200" cap="none" spc="0" normalizeH="0" baseline="0" noProof="0" dirty="0" err="1">
                <a:ln>
                  <a:noFill/>
                </a:ln>
                <a:solidFill>
                  <a:prstClr val="black"/>
                </a:solidFill>
                <a:effectLst/>
                <a:uLnTx/>
                <a:uFillTx/>
                <a:latin typeface="Calibri" panose="020F0502020204030204"/>
                <a:ea typeface="Microsoft YaHei" panose="020B0503020204020204" pitchFamily="34" charset="-122"/>
                <a:cs typeface="+mn-cs"/>
              </a:rPr>
              <a:t>ekstraintestinale</a:t>
            </a:r>
            <a:r>
              <a:rPr kumimoji="0" lang="da-DK" altLang="da-DK" sz="12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rPr>
              <a:t> symptomer</a:t>
            </a:r>
            <a:endParaRPr lang="da-DK" altLang="da-DK" dirty="0">
              <a:ea typeface="Microsoft YaHei" panose="020B0503020204020204" pitchFamily="34" charset="-122"/>
            </a:endParaRPr>
          </a:p>
        </p:txBody>
      </p:sp>
      <p:sp>
        <p:nvSpPr>
          <p:cNvPr id="4" name="Pladsholder til slidenummer 3"/>
          <p:cNvSpPr>
            <a:spLocks noGrp="1"/>
          </p:cNvSpPr>
          <p:nvPr>
            <p:ph type="sldNum" sz="quarter" idx="5"/>
          </p:nvPr>
        </p:nvSpPr>
        <p:spPr/>
        <p:txBody>
          <a:bodyPr/>
          <a:lstStyle/>
          <a:p>
            <a:fld id="{61225EF1-80AE-0E4E-9DD7-4AD2451F0405}" type="slidenum">
              <a:rPr lang="da-DK" smtClean="0"/>
              <a:t>31</a:t>
            </a:fld>
            <a:endParaRPr lang="da-DK"/>
          </a:p>
        </p:txBody>
      </p:sp>
    </p:spTree>
    <p:extLst>
      <p:ext uri="{BB962C8B-B14F-4D97-AF65-F5344CB8AC3E}">
        <p14:creationId xmlns:p14="http://schemas.microsoft.com/office/powerpoint/2010/main" val="2148120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3</a:t>
            </a:fld>
            <a:endParaRPr lang="da-DK"/>
          </a:p>
        </p:txBody>
      </p:sp>
    </p:spTree>
    <p:extLst>
      <p:ext uri="{BB962C8B-B14F-4D97-AF65-F5344CB8AC3E}">
        <p14:creationId xmlns:p14="http://schemas.microsoft.com/office/powerpoint/2010/main" val="10795394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VIGTIGT: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Ledsmerter er ikke det samme som gigt. Ved gigt kommer der rødme og hævelse af leddene samt nedsat funktion af disse.</a:t>
            </a:r>
            <a:endPar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Gigt (Artritis):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Smerter, rødme og hævelse, samt nedsat funktion kan opleves i forskellige led.</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Store led: springende og asymmetriske smerter.</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Små led:  </a:t>
            </a:r>
            <a:r>
              <a:rPr kumimoji="0" lang="da-DK" sz="12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mn-cs"/>
              </a:rPr>
              <a:t>betændelse i små led mærkes ofte på hænder og fødder. Generne er svære at behandle og hænger ikke nødvendigvis sammen med opblussen i IBD.</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Rygsøjlegigt (mb. </a:t>
            </a:r>
            <a:r>
              <a:rPr kumimoji="0" lang="da-DK" sz="1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Bechterew</a:t>
            </a: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En tilstand der kræver vurdering af en reumatolog mhp. behandling.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Ledsmerter (</a:t>
            </a:r>
            <a:r>
              <a:rPr kumimoji="0" lang="da-DK" sz="1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Arthralgier</a:t>
            </a: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Ofte symmetriske ledsmerter, uafhængig af IBD-opblussen, svære at behandle.</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32</a:t>
            </a:fld>
            <a:endParaRPr lang="da-DK"/>
          </a:p>
        </p:txBody>
      </p:sp>
    </p:spTree>
    <p:extLst>
      <p:ext uri="{BB962C8B-B14F-4D97-AF65-F5344CB8AC3E}">
        <p14:creationId xmlns:p14="http://schemas.microsoft.com/office/powerpoint/2010/main" val="3692247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da-DK" sz="1200" b="1"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Knuderosen (</a:t>
            </a:r>
            <a:r>
              <a:rPr kumimoji="0" lang="da-DK" sz="1200" b="1" i="0" u="none" strike="noStrike" kern="1200" cap="none" spc="0" normalizeH="0" baseline="0" noProof="0" dirty="0" err="1">
                <a:ln>
                  <a:noFill/>
                </a:ln>
                <a:solidFill>
                  <a:srgbClr val="003300"/>
                </a:solidFill>
                <a:effectLst/>
                <a:uLnTx/>
                <a:uFillTx/>
                <a:latin typeface="Calibri" panose="020F0502020204030204" pitchFamily="34" charset="0"/>
                <a:ea typeface="+mn-ea"/>
                <a:cs typeface="+mn-cs"/>
              </a:rPr>
              <a:t>erythema</a:t>
            </a:r>
            <a:r>
              <a:rPr kumimoji="0" lang="da-DK" sz="1200" b="1"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 </a:t>
            </a:r>
            <a:r>
              <a:rPr kumimoji="0" lang="da-DK" sz="1200" b="1" i="0" u="none" strike="noStrike" kern="1200" cap="none" spc="0" normalizeH="0" baseline="0" noProof="0" dirty="0" err="1">
                <a:ln>
                  <a:noFill/>
                </a:ln>
                <a:solidFill>
                  <a:srgbClr val="003300"/>
                </a:solidFill>
                <a:effectLst/>
                <a:uLnTx/>
                <a:uFillTx/>
                <a:latin typeface="Calibri" panose="020F0502020204030204" pitchFamily="34" charset="0"/>
                <a:ea typeface="+mn-ea"/>
                <a:cs typeface="+mn-cs"/>
              </a:rPr>
              <a:t>nodosum</a:t>
            </a:r>
            <a:r>
              <a:rPr kumimoji="0" lang="da-DK" sz="1200" b="1"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 </a:t>
            </a:r>
            <a:r>
              <a:rPr kumimoji="0" lang="da-DK" sz="1200" b="0"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Ses hos 2-10%. Er knuder i huden som oftest sidder på skinneben og underarmens inderside. Knuderne er ømme og </a:t>
            </a:r>
            <a:r>
              <a:rPr kumimoji="0" lang="da-DK" sz="1200" b="0" i="0" u="none" strike="noStrike" kern="1200" cap="none" spc="0" normalizeH="0" baseline="0" noProof="0" dirty="0" err="1">
                <a:ln>
                  <a:noFill/>
                </a:ln>
                <a:solidFill>
                  <a:srgbClr val="003300"/>
                </a:solidFill>
                <a:effectLst/>
                <a:uLnTx/>
                <a:uFillTx/>
                <a:latin typeface="Calibri" panose="020F0502020204030204" pitchFamily="34" charset="0"/>
                <a:ea typeface="+mn-ea"/>
                <a:cs typeface="+mn-cs"/>
              </a:rPr>
              <a:t>blå-røde</a:t>
            </a:r>
            <a:r>
              <a:rPr kumimoji="0" lang="da-DK" sz="1200" b="0"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 Der kan være mere end én og de er oftest op til ca. 2 cm med rødme spredende sig omkring selve knuden. Ses oftest ved aktivitet i tarmsygdommen.</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da-DK" sz="1200" b="1" i="0" u="none" strike="noStrike" kern="1200" cap="none" spc="0" normalizeH="0" baseline="0" noProof="0" dirty="0" err="1">
                <a:ln>
                  <a:noFill/>
                </a:ln>
                <a:solidFill>
                  <a:srgbClr val="003300"/>
                </a:solidFill>
                <a:effectLst/>
                <a:uLnTx/>
                <a:uFillTx/>
                <a:latin typeface="Calibri" panose="020F0502020204030204" pitchFamily="34" charset="0"/>
                <a:ea typeface="+mn-ea"/>
                <a:cs typeface="+mn-cs"/>
              </a:rPr>
              <a:t>Pyoderma</a:t>
            </a:r>
            <a:r>
              <a:rPr kumimoji="0" lang="da-DK" sz="1200" b="1"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 </a:t>
            </a:r>
            <a:r>
              <a:rPr kumimoji="0" lang="da-DK" sz="1200" b="1" i="0" u="none" strike="noStrike" kern="1200" cap="none" spc="0" normalizeH="0" baseline="0" noProof="0" dirty="0" err="1">
                <a:ln>
                  <a:noFill/>
                </a:ln>
                <a:solidFill>
                  <a:srgbClr val="003300"/>
                </a:solidFill>
                <a:effectLst/>
                <a:uLnTx/>
                <a:uFillTx/>
                <a:latin typeface="Calibri" panose="020F0502020204030204" pitchFamily="34" charset="0"/>
                <a:ea typeface="+mn-ea"/>
                <a:cs typeface="+mn-cs"/>
              </a:rPr>
              <a:t>gangrenosum</a:t>
            </a:r>
            <a:r>
              <a:rPr kumimoji="0" lang="da-DK" sz="1200" b="1"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 </a:t>
            </a:r>
            <a:r>
              <a:rPr kumimoji="0" lang="da-DK" sz="1200" b="0"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Ses meget sjældent (&lt; 2%). Det starter ofte med røde blister, hvorfra det siver, kan efterfølgende blive smertende ulcererende sår, der kan have svært ved at hele. Sårene ses oftest når tarmsygdommen er aktiv. Heling kan tage flere måneder.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r>
            <a:br>
              <a:rPr kumimoji="0" lang="da-DK"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a-DK"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Disse diagnoser kræver tilknytning til specialafdeling (hudlæge).</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33</a:t>
            </a:fld>
            <a:endParaRPr lang="da-DK"/>
          </a:p>
        </p:txBody>
      </p:sp>
    </p:spTree>
    <p:extLst>
      <p:ext uri="{BB962C8B-B14F-4D97-AF65-F5344CB8AC3E}">
        <p14:creationId xmlns:p14="http://schemas.microsoft.com/office/powerpoint/2010/main" val="534056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da-DK" sz="1200" b="1"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Øjensymptomer af forskellig art ses hos 5-8% af IBD patienterne</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da-DK" sz="1200" b="1"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Regnbuehindebetændelse (</a:t>
            </a:r>
            <a:r>
              <a:rPr kumimoji="0" lang="da-DK" sz="1200" b="1" i="0" u="none" strike="noStrike" kern="1200" cap="none" spc="0" normalizeH="0" baseline="0" noProof="0" dirty="0" err="1">
                <a:ln>
                  <a:noFill/>
                </a:ln>
                <a:solidFill>
                  <a:srgbClr val="003300"/>
                </a:solidFill>
                <a:effectLst/>
                <a:uLnTx/>
                <a:uFillTx/>
                <a:latin typeface="Calibri" panose="020F0502020204030204" pitchFamily="34" charset="0"/>
                <a:ea typeface="+mn-ea"/>
                <a:cs typeface="+mn-cs"/>
              </a:rPr>
              <a:t>Uveitis</a:t>
            </a:r>
            <a:r>
              <a:rPr kumimoji="0" lang="da-DK" sz="1200" b="1"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 </a:t>
            </a:r>
            <a:r>
              <a:rPr kumimoji="0" lang="da-DK" sz="1200" b="0"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Viser sig ved røde øjne, tåreflåd og sløret syn, samt stærke og let murrende smerter ved lys. Der kræves hurtig behandling, da lidelsen ellers kan være langvarig.  I værste tilfælde kan patienten miste synet. Behandling sker via øjenlæge. </a:t>
            </a:r>
            <a:r>
              <a:rPr kumimoji="0" lang="da-DK" sz="1200" b="0" i="0" u="none" strike="noStrike" kern="1200" cap="none" spc="0" normalizeH="0" baseline="0" noProof="0" dirty="0" err="1">
                <a:ln>
                  <a:noFill/>
                </a:ln>
                <a:solidFill>
                  <a:srgbClr val="003300"/>
                </a:solidFill>
                <a:effectLst/>
                <a:uLnTx/>
                <a:uFillTx/>
                <a:latin typeface="Calibri" panose="020F0502020204030204" pitchFamily="34" charset="0"/>
                <a:ea typeface="+mn-ea"/>
                <a:cs typeface="+mn-cs"/>
              </a:rPr>
              <a:t>Regnbuehindebetændesle</a:t>
            </a:r>
            <a:r>
              <a:rPr kumimoji="0" lang="da-DK" sz="1200" b="0"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 er en autoimmun reaktion eller en infektion i regnbuehinden.</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da-DK" sz="1200" b="1" i="0" u="none" strike="noStrike" kern="1200" cap="none" spc="0" normalizeH="0" baseline="0" noProof="0" dirty="0" err="1">
                <a:ln>
                  <a:noFill/>
                </a:ln>
                <a:solidFill>
                  <a:srgbClr val="003300"/>
                </a:solidFill>
                <a:effectLst/>
                <a:uLnTx/>
                <a:uFillTx/>
                <a:latin typeface="Calibri" panose="020F0502020204030204" pitchFamily="34" charset="0"/>
                <a:ea typeface="+mn-ea"/>
                <a:cs typeface="+mn-cs"/>
              </a:rPr>
              <a:t>Episkleritis</a:t>
            </a:r>
            <a:r>
              <a:rPr kumimoji="0" lang="da-DK" sz="1200" b="1"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a:t>
            </a:r>
            <a:r>
              <a:rPr kumimoji="0" lang="da-DK" sz="1200" b="0"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 Er en inflammatorisk reaktion i den hinde der ligger mellem det hvide i øjet og den tynde slimhinde henover. Symptomerne er </a:t>
            </a:r>
            <a:r>
              <a:rPr kumimoji="0" lang="da-DK" sz="1200" b="0" i="0" u="none" strike="noStrike" kern="1200" cap="none" spc="0" normalizeH="0" baseline="0" noProof="0" dirty="0" err="1">
                <a:ln>
                  <a:noFill/>
                </a:ln>
                <a:solidFill>
                  <a:srgbClr val="003300"/>
                </a:solidFill>
                <a:effectLst/>
                <a:uLnTx/>
                <a:uFillTx/>
                <a:latin typeface="Calibri" panose="020F0502020204030204" pitchFamily="34" charset="0"/>
                <a:ea typeface="+mn-ea"/>
                <a:cs typeface="+mn-cs"/>
              </a:rPr>
              <a:t>dilaterede</a:t>
            </a:r>
            <a:r>
              <a:rPr kumimoji="0" lang="da-DK" sz="1200" b="0" i="0" u="none" strike="noStrike" kern="1200" cap="none" spc="0" normalizeH="0" baseline="0" noProof="0" dirty="0">
                <a:ln>
                  <a:noFill/>
                </a:ln>
                <a:solidFill>
                  <a:srgbClr val="003300"/>
                </a:solidFill>
                <a:effectLst/>
                <a:uLnTx/>
                <a:uFillTx/>
                <a:latin typeface="Calibri" panose="020F0502020204030204" pitchFamily="34" charset="0"/>
                <a:ea typeface="+mn-ea"/>
                <a:cs typeface="+mn-cs"/>
              </a:rPr>
              <a:t> røde blodkar, brændende og sviende smerter i området samt tåreflåd. Synet påvirkes oftest ikke.</a:t>
            </a:r>
          </a:p>
          <a:p>
            <a:pPr marL="0" marR="0" lvl="0" indent="0" algn="l" defTabSz="914400" rtl="0" eaLnBrk="1" fontAlgn="auto" latinLnBrk="0" hangingPunct="1">
              <a:lnSpc>
                <a:spcPct val="100000"/>
              </a:lnSpc>
              <a:spcBef>
                <a:spcPts val="100"/>
              </a:spcBef>
              <a:spcAft>
                <a:spcPts val="100"/>
              </a:spcAft>
              <a:buClrTx/>
              <a:buSzTx/>
              <a:buFontTx/>
              <a:buNone/>
              <a:tabLst/>
              <a:defRPr/>
            </a:pPr>
            <a:endParaRPr kumimoji="0" lang="da-DK" sz="1200" b="0" i="0" u="none" strike="noStrike" kern="1200" cap="none" spc="0" normalizeH="0" baseline="0" noProof="0" dirty="0">
              <a:ln>
                <a:noFill/>
              </a:ln>
              <a:solidFill>
                <a:srgbClr val="0033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100"/>
              </a:spcBef>
              <a:spcAft>
                <a:spcPts val="10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Disse diagnoser kræver tilknytning til specialafdeling (øjenlæge).</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34</a:t>
            </a:fld>
            <a:endParaRPr lang="da-DK"/>
          </a:p>
        </p:txBody>
      </p:sp>
    </p:spTree>
    <p:extLst>
      <p:ext uri="{BB962C8B-B14F-4D97-AF65-F5344CB8AC3E}">
        <p14:creationId xmlns:p14="http://schemas.microsoft.com/office/powerpoint/2010/main" val="1940079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550"/>
              </a:spcBef>
              <a:spcAft>
                <a:spcPts val="10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Ca. 1-4% af patienter med IBD udvikler kronisk betændelse i galdegangene (Primær </a:t>
            </a:r>
            <a:r>
              <a:rPr kumimoji="0" lang="da-DK" sz="1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Skleroserende</a:t>
            </a: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da-DK" sz="1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Kolangit</a:t>
            </a: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 PSC):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Patienter der udvikler PSC har colitis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ulcerosa</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eller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colonCrohn</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550"/>
              </a:spcBef>
              <a:spcAft>
                <a:spcPts val="1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Symptomerne kan være skjulte i årevis, men PSC er en progressiv leversygdom der fører til forsnævringer af galdegangene. Symptomerne er træthed og hudkløe men diagnosticeres oftest pga. forhøjede levertal. Tegn på PSC er smerter under højre kurvatur,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ikterus</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og feber. Patienter med PCS har en øget risiko for at få kræft i galdegange, galdeblære og tyktarm. Patienter med PSC får lavet årlig koloskopi. I udbredt grad fører PSC til levertransplantation.</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eaLnBrk="1" hangingPunct="1">
              <a:spcBef>
                <a:spcPts val="550"/>
              </a:spcBef>
              <a:spcAft>
                <a:spcPts val="100"/>
              </a:spcAft>
              <a:buClrTx/>
              <a:buFontTx/>
              <a:buNone/>
            </a:pPr>
            <a:endParaRPr lang="da-DK" altLang="da-DK" sz="1200" dirty="0">
              <a:solidFill>
                <a:srgbClr val="000000"/>
              </a:solidFill>
              <a:latin typeface="Calibri" panose="020F0502020204030204" pitchFamily="34" charset="0"/>
            </a:endParaRPr>
          </a:p>
        </p:txBody>
      </p:sp>
      <p:sp>
        <p:nvSpPr>
          <p:cNvPr id="4" name="Pladsholder til slidenummer 3"/>
          <p:cNvSpPr>
            <a:spLocks noGrp="1"/>
          </p:cNvSpPr>
          <p:nvPr>
            <p:ph type="sldNum" sz="quarter" idx="5"/>
          </p:nvPr>
        </p:nvSpPr>
        <p:spPr/>
        <p:txBody>
          <a:bodyPr/>
          <a:lstStyle/>
          <a:p>
            <a:fld id="{61225EF1-80AE-0E4E-9DD7-4AD2451F0405}" type="slidenum">
              <a:rPr lang="da-DK" smtClean="0"/>
              <a:t>35</a:t>
            </a:fld>
            <a:endParaRPr lang="da-DK"/>
          </a:p>
        </p:txBody>
      </p:sp>
    </p:spTree>
    <p:extLst>
      <p:ext uri="{BB962C8B-B14F-4D97-AF65-F5344CB8AC3E}">
        <p14:creationId xmlns:p14="http://schemas.microsoft.com/office/powerpoint/2010/main" val="83542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100" b="0" i="0" u="none" strike="noStrike" kern="1200" cap="none" spc="0" normalizeH="0" baseline="0" noProof="0" dirty="0">
                <a:ln>
                  <a:noFill/>
                </a:ln>
                <a:solidFill>
                  <a:srgbClr val="000000"/>
                </a:solidFill>
                <a:effectLst/>
                <a:uLnTx/>
                <a:uFillTx/>
                <a:latin typeface="Calibri" panose="020F0502020204030204"/>
                <a:ea typeface="+mn-ea"/>
                <a:cs typeface="+mn-cs"/>
              </a:rPr>
              <a:t>Der kan være individuelle rutiner på de forskellige sygehuse – tilpas dette slide så det følger jeres rutiner</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da-DK" sz="1200" b="0" i="0" u="none" strike="noStrike" kern="1200" cap="none" spc="0" normalizeH="0" baseline="0" noProof="0" dirty="0">
                <a:ln>
                  <a:noFill/>
                </a:ln>
                <a:solidFill>
                  <a:srgbClr val="000000"/>
                </a:solidFill>
                <a:effectLst/>
                <a:uLnTx/>
                <a:uFillTx/>
                <a:latin typeface="Calibri" panose="020F0502020204030204"/>
                <a:ea typeface="+mn-ea"/>
                <a:cs typeface="+mn-cs"/>
              </a:rPr>
              <a:t>Blodprøver tages ved ambulant kontrol, opblussen og kontrol af medicinsk behandling.</a:t>
            </a:r>
            <a:endParaRPr kumimoji="0" lang="da-DK" sz="1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da-DK" sz="1200" b="0" i="0" u="none" strike="noStrike" kern="1200" cap="none" spc="0" normalizeH="0" baseline="0" noProof="0" dirty="0">
                <a:ln>
                  <a:noFill/>
                </a:ln>
                <a:solidFill>
                  <a:srgbClr val="000000"/>
                </a:solidFill>
                <a:effectLst/>
                <a:uLnTx/>
                <a:uFillTx/>
                <a:latin typeface="Calibri" panose="020F0502020204030204"/>
                <a:ea typeface="+mn-ea"/>
                <a:cs typeface="+mn-cs"/>
              </a:rPr>
              <a:t>Afføringsprøver for patogene tarmbakterier – for at udelukke bakteriel årsag til sygdomsforværring /udbrud.</a:t>
            </a:r>
            <a:endParaRPr kumimoji="0" lang="da-DK" sz="1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da-DK" sz="1200" b="0" i="0" u="none" strike="noStrike" kern="1200" cap="none" spc="0" normalizeH="0" baseline="0" noProof="0" dirty="0" err="1">
                <a:ln>
                  <a:noFill/>
                </a:ln>
                <a:solidFill>
                  <a:srgbClr val="000000"/>
                </a:solidFill>
                <a:effectLst/>
                <a:uLnTx/>
                <a:uFillTx/>
                <a:latin typeface="Calibri" panose="020F0502020204030204"/>
                <a:ea typeface="+mn-ea"/>
                <a:cs typeface="+mn-cs"/>
              </a:rPr>
              <a:t>Sigmoideoskopi</a:t>
            </a:r>
            <a:r>
              <a:rPr kumimoji="0" lang="da-DK" sz="1200" b="0" i="0" u="none" strike="noStrike" kern="1200" cap="none" spc="0" normalizeH="0" baseline="0" noProof="0" dirty="0">
                <a:ln>
                  <a:noFill/>
                </a:ln>
                <a:solidFill>
                  <a:srgbClr val="000000"/>
                </a:solidFill>
                <a:effectLst/>
                <a:uLnTx/>
                <a:uFillTx/>
                <a:latin typeface="Calibri" panose="020F0502020204030204"/>
                <a:ea typeface="+mn-ea"/>
                <a:cs typeface="+mn-cs"/>
              </a:rPr>
              <a:t> – information om betændelsesaktivitet / mulighed for biopsier.</a:t>
            </a:r>
            <a:endParaRPr kumimoji="0" lang="da-DK" sz="1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da-DK" sz="1200" b="0" i="0" u="none" strike="noStrike" kern="1200" cap="none" spc="0" normalizeH="0" baseline="0" noProof="0" dirty="0">
                <a:ln>
                  <a:noFill/>
                </a:ln>
                <a:solidFill>
                  <a:srgbClr val="000000"/>
                </a:solidFill>
                <a:effectLst/>
                <a:uLnTx/>
                <a:uFillTx/>
                <a:latin typeface="Calibri" panose="020F0502020204030204"/>
                <a:ea typeface="+mn-ea"/>
                <a:cs typeface="+mn-cs"/>
              </a:rPr>
              <a:t>Koloskopi – samme muligheder, her undersøges hele </a:t>
            </a:r>
            <a:r>
              <a:rPr kumimoji="0" lang="da-DK" sz="1200" b="0" i="0" u="none" strike="noStrike" kern="1200" cap="none" spc="0" normalizeH="0" baseline="0" noProof="0" dirty="0" err="1">
                <a:ln>
                  <a:noFill/>
                </a:ln>
                <a:solidFill>
                  <a:srgbClr val="000000"/>
                </a:solidFill>
                <a:effectLst/>
                <a:uLnTx/>
                <a:uFillTx/>
                <a:latin typeface="Calibri" panose="020F0502020204030204"/>
                <a:ea typeface="+mn-ea"/>
                <a:cs typeface="+mn-cs"/>
              </a:rPr>
              <a:t>colon</a:t>
            </a:r>
            <a:r>
              <a:rPr kumimoji="0" lang="da-DK" sz="12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da-DK" sz="1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a:p>
            <a:pPr>
              <a:buFontTx/>
              <a:buChar char="•"/>
            </a:pPr>
            <a:endParaRPr lang="da-DK" alt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36</a:t>
            </a:fld>
            <a:endParaRPr lang="da-DK"/>
          </a:p>
        </p:txBody>
      </p:sp>
    </p:spTree>
    <p:extLst>
      <p:ext uri="{BB962C8B-B14F-4D97-AF65-F5344CB8AC3E}">
        <p14:creationId xmlns:p14="http://schemas.microsoft.com/office/powerpoint/2010/main" val="3937475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dirty="0"/>
              <a:t>De mest almindelige blodprøver</a:t>
            </a:r>
          </a:p>
          <a:p>
            <a:r>
              <a:rPr lang="da-DK" altLang="da-DK" dirty="0"/>
              <a:t>Kan variere fra hospital til hospital og over tid !!</a:t>
            </a:r>
          </a:p>
        </p:txBody>
      </p:sp>
      <p:sp>
        <p:nvSpPr>
          <p:cNvPr id="4" name="Pladsholder til slidenummer 3"/>
          <p:cNvSpPr>
            <a:spLocks noGrp="1"/>
          </p:cNvSpPr>
          <p:nvPr>
            <p:ph type="sldNum" sz="quarter" idx="5"/>
          </p:nvPr>
        </p:nvSpPr>
        <p:spPr/>
        <p:txBody>
          <a:bodyPr/>
          <a:lstStyle/>
          <a:p>
            <a:fld id="{61225EF1-80AE-0E4E-9DD7-4AD2451F0405}" type="slidenum">
              <a:rPr lang="da-DK" smtClean="0"/>
              <a:t>37</a:t>
            </a:fld>
            <a:endParaRPr lang="da-DK"/>
          </a:p>
        </p:txBody>
      </p:sp>
    </p:spTree>
    <p:extLst>
      <p:ext uri="{BB962C8B-B14F-4D97-AF65-F5344CB8AC3E}">
        <p14:creationId xmlns:p14="http://schemas.microsoft.com/office/powerpoint/2010/main" val="35893857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altLang="da-DK" sz="1200" b="0" i="0" u="none" strike="noStrike" kern="1200" cap="none" spc="0" normalizeH="0" baseline="0" noProof="0" dirty="0">
                <a:ln>
                  <a:noFill/>
                </a:ln>
                <a:solidFill>
                  <a:prstClr val="black"/>
                </a:solidFill>
                <a:effectLst/>
                <a:uLnTx/>
                <a:uFillTx/>
                <a:latin typeface="Calibri" panose="020F0502020204030204"/>
                <a:ea typeface="+mn-ea"/>
                <a:cs typeface="+mn-cs"/>
              </a:rPr>
              <a:t>Afføringsprøve til D+R tages når  diagnose skal stilles samt i forbindelse med opblussen af sygdommen.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altLang="da-DK" sz="1200" b="0" i="0" u="none" strike="noStrike" kern="1200" cap="none" spc="0" normalizeH="0" baseline="0" noProof="0" dirty="0">
                <a:ln>
                  <a:noFill/>
                </a:ln>
                <a:solidFill>
                  <a:prstClr val="black"/>
                </a:solidFill>
                <a:effectLst/>
                <a:uLnTx/>
                <a:uFillTx/>
                <a:latin typeface="Calibri" panose="020F0502020204030204"/>
                <a:ea typeface="+mn-ea"/>
                <a:cs typeface="+mn-cs"/>
              </a:rPr>
              <a:t>Afføringsprøve for </a:t>
            </a:r>
            <a:r>
              <a:rPr kumimoji="0" lang="da-DK" alt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calprotectin</a:t>
            </a:r>
            <a:r>
              <a:rPr kumimoji="0" lang="da-DK" altLang="da-DK" sz="1200" b="0" i="0" u="none" strike="noStrike" kern="1200" cap="none" spc="0" normalizeH="0" baseline="0" noProof="0" dirty="0">
                <a:ln>
                  <a:noFill/>
                </a:ln>
                <a:solidFill>
                  <a:prstClr val="black"/>
                </a:solidFill>
                <a:effectLst/>
                <a:uLnTx/>
                <a:uFillTx/>
                <a:latin typeface="Calibri" panose="020F0502020204030204"/>
                <a:ea typeface="+mn-ea"/>
                <a:cs typeface="+mn-cs"/>
              </a:rPr>
              <a:t> tages typisk ved kontrolbesøg.</a:t>
            </a:r>
          </a:p>
          <a:p>
            <a:endParaRPr lang="da-DK" alt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38</a:t>
            </a:fld>
            <a:endParaRPr lang="da-DK"/>
          </a:p>
        </p:txBody>
      </p:sp>
    </p:spTree>
    <p:extLst>
      <p:ext uri="{BB962C8B-B14F-4D97-AF65-F5344CB8AC3E}">
        <p14:creationId xmlns:p14="http://schemas.microsoft.com/office/powerpoint/2010/main" val="25976030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alt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Koloskopi og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sigmoideoskopi</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udføres altid med patienten liggende på venstre side.</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Det gør det nemmere at føre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skopet</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op i tarmen jvf. tarmens anatomi.</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Undersøgelsen kan være forbundet med et vist ubehag og smerter, men er et vigtigt led i diagnostikken og vurderingen af inflammationsgraden.</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Ved koloskopi, som er kikkertundersøgelse af hele tyktarmen, gives der både smertestillende og beroligende medicin.</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Mulighed for bedøvelse med NAPS eller i UA.</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endParaRPr lang="en-US" alt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39</a:t>
            </a:fld>
            <a:endParaRPr lang="da-DK"/>
          </a:p>
        </p:txBody>
      </p:sp>
    </p:spTree>
    <p:extLst>
      <p:ext uri="{BB962C8B-B14F-4D97-AF65-F5344CB8AC3E}">
        <p14:creationId xmlns:p14="http://schemas.microsoft.com/office/powerpoint/2010/main" val="3820005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40</a:t>
            </a:fld>
            <a:endParaRPr lang="da-DK"/>
          </a:p>
        </p:txBody>
      </p:sp>
    </p:spTree>
    <p:extLst>
      <p:ext uri="{BB962C8B-B14F-4D97-AF65-F5344CB8AC3E}">
        <p14:creationId xmlns:p14="http://schemas.microsoft.com/office/powerpoint/2010/main" val="34538441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ltLang="da-DK" dirty="0" err="1"/>
              <a:t>Som</a:t>
            </a:r>
            <a:r>
              <a:rPr lang="en-US" altLang="da-DK" dirty="0"/>
              <a:t> I </a:t>
            </a:r>
            <a:r>
              <a:rPr lang="en-US" altLang="da-DK" dirty="0" err="1"/>
              <a:t>nok</a:t>
            </a:r>
            <a:r>
              <a:rPr lang="en-US" altLang="da-DK" dirty="0"/>
              <a:t> </a:t>
            </a:r>
            <a:r>
              <a:rPr lang="en-US" altLang="da-DK" dirty="0" err="1"/>
              <a:t>har</a:t>
            </a:r>
            <a:r>
              <a:rPr lang="en-US" altLang="da-DK" dirty="0"/>
              <a:t> </a:t>
            </a:r>
            <a:r>
              <a:rPr lang="en-US" altLang="da-DK" dirty="0" err="1"/>
              <a:t>prøvet</a:t>
            </a:r>
            <a:r>
              <a:rPr lang="en-US" altLang="da-DK" dirty="0"/>
              <a:t> </a:t>
            </a:r>
            <a:r>
              <a:rPr lang="en-US" altLang="da-DK" dirty="0" err="1"/>
              <a:t>og</a:t>
            </a:r>
            <a:r>
              <a:rPr lang="en-US" altLang="da-DK" dirty="0"/>
              <a:t> </a:t>
            </a:r>
            <a:r>
              <a:rPr lang="en-US" altLang="da-DK" dirty="0" err="1"/>
              <a:t>kan</a:t>
            </a:r>
            <a:r>
              <a:rPr lang="en-US" altLang="da-DK" dirty="0"/>
              <a:t> se </a:t>
            </a:r>
            <a:r>
              <a:rPr lang="en-US" altLang="da-DK" dirty="0" err="1"/>
              <a:t>på</a:t>
            </a:r>
            <a:r>
              <a:rPr lang="en-US" altLang="da-DK" dirty="0"/>
              <a:t> </a:t>
            </a:r>
            <a:r>
              <a:rPr lang="en-US" altLang="da-DK" dirty="0" err="1"/>
              <a:t>billedet</a:t>
            </a:r>
            <a:r>
              <a:rPr lang="en-US" altLang="da-DK" dirty="0"/>
              <a:t>, ligger man </a:t>
            </a:r>
            <a:r>
              <a:rPr lang="en-US" altLang="da-DK" dirty="0" err="1"/>
              <a:t>altid</a:t>
            </a:r>
            <a:r>
              <a:rPr lang="en-US" altLang="da-DK" dirty="0"/>
              <a:t> </a:t>
            </a:r>
            <a:r>
              <a:rPr lang="en-US" altLang="da-DK" dirty="0" err="1"/>
              <a:t>på</a:t>
            </a:r>
            <a:r>
              <a:rPr lang="en-US" altLang="da-DK" dirty="0"/>
              <a:t> </a:t>
            </a:r>
            <a:r>
              <a:rPr lang="en-US" altLang="da-DK" dirty="0" err="1"/>
              <a:t>venstre</a:t>
            </a:r>
            <a:r>
              <a:rPr lang="en-US" altLang="da-DK" dirty="0"/>
              <a:t> side, det </a:t>
            </a:r>
            <a:r>
              <a:rPr lang="en-US" altLang="da-DK" dirty="0" err="1"/>
              <a:t>gør</a:t>
            </a:r>
            <a:r>
              <a:rPr lang="en-US" altLang="da-DK" dirty="0"/>
              <a:t> det </a:t>
            </a:r>
            <a:r>
              <a:rPr lang="en-US" altLang="da-DK" dirty="0" err="1"/>
              <a:t>nemmere</a:t>
            </a:r>
            <a:r>
              <a:rPr lang="en-US" altLang="da-DK" dirty="0"/>
              <a:t> at </a:t>
            </a:r>
            <a:r>
              <a:rPr lang="en-US" altLang="da-DK" dirty="0" err="1"/>
              <a:t>føre</a:t>
            </a:r>
            <a:r>
              <a:rPr lang="en-US" altLang="da-DK" dirty="0"/>
              <a:t> </a:t>
            </a:r>
            <a:r>
              <a:rPr lang="en-US" altLang="da-DK" dirty="0" err="1"/>
              <a:t>skopet</a:t>
            </a:r>
            <a:r>
              <a:rPr lang="en-US" altLang="da-DK" dirty="0"/>
              <a:t> op </a:t>
            </a:r>
            <a:r>
              <a:rPr lang="en-US" altLang="da-DK" dirty="0" err="1"/>
              <a:t>i</a:t>
            </a:r>
            <a:r>
              <a:rPr lang="en-US" altLang="da-DK" dirty="0"/>
              <a:t> forhold </a:t>
            </a:r>
            <a:r>
              <a:rPr lang="en-US" altLang="da-DK" dirty="0" err="1"/>
              <a:t>til</a:t>
            </a:r>
            <a:r>
              <a:rPr lang="en-US" altLang="da-DK" dirty="0"/>
              <a:t>, </a:t>
            </a:r>
            <a:r>
              <a:rPr lang="en-US" altLang="da-DK" dirty="0" err="1"/>
              <a:t>hvordan</a:t>
            </a:r>
            <a:r>
              <a:rPr lang="en-US" altLang="da-DK" dirty="0"/>
              <a:t> </a:t>
            </a:r>
            <a:r>
              <a:rPr lang="en-US" altLang="da-DK" dirty="0" err="1"/>
              <a:t>tarmen</a:t>
            </a:r>
            <a:r>
              <a:rPr lang="en-US" altLang="da-DK" dirty="0"/>
              <a:t> ligger (</a:t>
            </a:r>
            <a:r>
              <a:rPr lang="en-US" altLang="da-DK" dirty="0" err="1"/>
              <a:t>tarmens</a:t>
            </a:r>
            <a:r>
              <a:rPr lang="en-US" altLang="da-DK" dirty="0"/>
              <a:t> </a:t>
            </a:r>
            <a:r>
              <a:rPr lang="en-US" altLang="da-DK" dirty="0" err="1"/>
              <a:t>anatomi</a:t>
            </a:r>
            <a:r>
              <a:rPr lang="en-US" altLang="da-DK" dirty="0"/>
              <a:t>).</a:t>
            </a:r>
          </a:p>
          <a:p>
            <a:r>
              <a:rPr lang="en-US" altLang="da-DK" dirty="0" err="1"/>
              <a:t>Undersøgelsen</a:t>
            </a:r>
            <a:r>
              <a:rPr lang="en-US" altLang="da-DK" dirty="0"/>
              <a:t> </a:t>
            </a:r>
            <a:r>
              <a:rPr lang="en-US" altLang="da-DK" dirty="0" err="1"/>
              <a:t>kan</a:t>
            </a:r>
            <a:r>
              <a:rPr lang="en-US" altLang="da-DK" dirty="0"/>
              <a:t> </a:t>
            </a:r>
            <a:r>
              <a:rPr lang="en-US" altLang="da-DK" dirty="0" err="1"/>
              <a:t>være</a:t>
            </a:r>
            <a:r>
              <a:rPr lang="en-US" altLang="da-DK" dirty="0"/>
              <a:t> </a:t>
            </a:r>
            <a:r>
              <a:rPr lang="en-US" altLang="da-DK" dirty="0" err="1"/>
              <a:t>forbundet</a:t>
            </a:r>
            <a:r>
              <a:rPr lang="en-US" altLang="da-DK" dirty="0"/>
              <a:t> med et </a:t>
            </a:r>
            <a:r>
              <a:rPr lang="en-US" altLang="da-DK" dirty="0" err="1"/>
              <a:t>hvis</a:t>
            </a:r>
            <a:r>
              <a:rPr lang="en-US" altLang="da-DK" dirty="0"/>
              <a:t> </a:t>
            </a:r>
            <a:r>
              <a:rPr lang="en-US" altLang="da-DK" dirty="0" err="1"/>
              <a:t>ubehag</a:t>
            </a:r>
            <a:r>
              <a:rPr lang="en-US" altLang="da-DK" dirty="0"/>
              <a:t> </a:t>
            </a:r>
            <a:r>
              <a:rPr lang="en-US" altLang="da-DK" dirty="0" err="1"/>
              <a:t>og</a:t>
            </a:r>
            <a:r>
              <a:rPr lang="en-US" altLang="da-DK" dirty="0"/>
              <a:t> </a:t>
            </a:r>
            <a:r>
              <a:rPr lang="en-US" altLang="da-DK" dirty="0" err="1"/>
              <a:t>smerter</a:t>
            </a:r>
            <a:r>
              <a:rPr lang="en-US" altLang="da-DK" dirty="0"/>
              <a:t>, men er et </a:t>
            </a:r>
            <a:r>
              <a:rPr lang="en-US" altLang="da-DK" dirty="0" err="1"/>
              <a:t>vigtigt</a:t>
            </a:r>
            <a:r>
              <a:rPr lang="en-US" altLang="da-DK" dirty="0"/>
              <a:t> led </a:t>
            </a:r>
            <a:r>
              <a:rPr lang="en-US" altLang="da-DK" dirty="0" err="1"/>
              <a:t>i</a:t>
            </a:r>
            <a:r>
              <a:rPr lang="en-US" altLang="da-DK" dirty="0"/>
              <a:t> </a:t>
            </a:r>
            <a:r>
              <a:rPr lang="en-US" altLang="da-DK" dirty="0" err="1"/>
              <a:t>diagnostikken</a:t>
            </a:r>
            <a:r>
              <a:rPr lang="en-US" altLang="da-DK" dirty="0"/>
              <a:t> </a:t>
            </a:r>
            <a:r>
              <a:rPr lang="en-US" altLang="da-DK" dirty="0" err="1"/>
              <a:t>og</a:t>
            </a:r>
            <a:r>
              <a:rPr lang="en-US" altLang="da-DK" dirty="0"/>
              <a:t> </a:t>
            </a:r>
            <a:r>
              <a:rPr lang="en-US" altLang="da-DK" dirty="0" err="1"/>
              <a:t>vurderingen</a:t>
            </a:r>
            <a:r>
              <a:rPr lang="en-US" altLang="da-DK" dirty="0"/>
              <a:t> </a:t>
            </a:r>
            <a:r>
              <a:rPr lang="en-US" altLang="da-DK" dirty="0" err="1"/>
              <a:t>af</a:t>
            </a:r>
            <a:r>
              <a:rPr lang="en-US" altLang="da-DK" dirty="0"/>
              <a:t> </a:t>
            </a:r>
            <a:r>
              <a:rPr lang="en-US" altLang="da-DK" dirty="0" err="1"/>
              <a:t>inflammationen</a:t>
            </a:r>
            <a:endParaRPr lang="en-US" altLang="da-DK" dirty="0"/>
          </a:p>
          <a:p>
            <a:endParaRPr lang="en-US" altLang="da-DK" dirty="0"/>
          </a:p>
          <a:p>
            <a:r>
              <a:rPr lang="en-US" altLang="da-DK" dirty="0" err="1"/>
              <a:t>Ved</a:t>
            </a:r>
            <a:r>
              <a:rPr lang="en-US" altLang="da-DK" dirty="0"/>
              <a:t> </a:t>
            </a:r>
            <a:r>
              <a:rPr lang="en-US" altLang="da-DK" dirty="0" err="1"/>
              <a:t>koloskopi</a:t>
            </a:r>
            <a:r>
              <a:rPr lang="en-US" altLang="da-DK" dirty="0"/>
              <a:t>, </a:t>
            </a:r>
            <a:r>
              <a:rPr lang="en-US" altLang="da-DK" dirty="0" err="1"/>
              <a:t>som</a:t>
            </a:r>
            <a:r>
              <a:rPr lang="en-US" altLang="da-DK" dirty="0"/>
              <a:t> er </a:t>
            </a:r>
            <a:r>
              <a:rPr lang="en-US" altLang="da-DK" dirty="0" err="1"/>
              <a:t>kikkertundersøgelse</a:t>
            </a:r>
            <a:r>
              <a:rPr lang="en-US" altLang="da-DK" dirty="0"/>
              <a:t> </a:t>
            </a:r>
            <a:r>
              <a:rPr lang="en-US" altLang="da-DK" dirty="0" err="1"/>
              <a:t>af</a:t>
            </a:r>
            <a:r>
              <a:rPr lang="en-US" altLang="da-DK" dirty="0"/>
              <a:t> hele </a:t>
            </a:r>
            <a:r>
              <a:rPr lang="en-US" altLang="da-DK" dirty="0" err="1"/>
              <a:t>tyktarmen</a:t>
            </a:r>
            <a:r>
              <a:rPr lang="en-US" altLang="da-DK" dirty="0"/>
              <a:t>, gives der </a:t>
            </a:r>
            <a:r>
              <a:rPr lang="en-US" altLang="da-DK" dirty="0" err="1"/>
              <a:t>både</a:t>
            </a:r>
            <a:r>
              <a:rPr lang="en-US" altLang="da-DK" dirty="0"/>
              <a:t> </a:t>
            </a:r>
            <a:r>
              <a:rPr lang="en-US" altLang="da-DK" dirty="0" err="1"/>
              <a:t>smertstillende</a:t>
            </a:r>
            <a:r>
              <a:rPr lang="en-US" altLang="da-DK" dirty="0"/>
              <a:t> </a:t>
            </a:r>
            <a:r>
              <a:rPr lang="en-US" altLang="da-DK" dirty="0" err="1"/>
              <a:t>og</a:t>
            </a:r>
            <a:r>
              <a:rPr lang="en-US" altLang="da-DK" dirty="0"/>
              <a:t> </a:t>
            </a:r>
            <a:r>
              <a:rPr lang="en-US" altLang="da-DK" dirty="0" err="1"/>
              <a:t>beroligende</a:t>
            </a:r>
            <a:r>
              <a:rPr lang="en-US" altLang="da-DK" dirty="0"/>
              <a:t> </a:t>
            </a:r>
            <a:r>
              <a:rPr lang="en-US" altLang="da-DK" dirty="0" err="1"/>
              <a:t>medicin</a:t>
            </a:r>
            <a:r>
              <a:rPr lang="en-US" altLang="da-DK" dirty="0"/>
              <a:t>.</a:t>
            </a:r>
          </a:p>
          <a:p>
            <a:r>
              <a:rPr lang="en-US" altLang="da-DK" dirty="0"/>
              <a:t> </a:t>
            </a:r>
          </a:p>
          <a:p>
            <a:endParaRPr lang="en-US" altLang="da-DK" dirty="0"/>
          </a:p>
          <a:p>
            <a:r>
              <a:rPr lang="en-US" altLang="da-DK" dirty="0"/>
              <a:t> </a:t>
            </a:r>
          </a:p>
        </p:txBody>
      </p:sp>
      <p:sp>
        <p:nvSpPr>
          <p:cNvPr id="4" name="Pladsholder til slidenummer 3"/>
          <p:cNvSpPr>
            <a:spLocks noGrp="1"/>
          </p:cNvSpPr>
          <p:nvPr>
            <p:ph type="sldNum" sz="quarter" idx="5"/>
          </p:nvPr>
        </p:nvSpPr>
        <p:spPr/>
        <p:txBody>
          <a:bodyPr/>
          <a:lstStyle/>
          <a:p>
            <a:fld id="{61225EF1-80AE-0E4E-9DD7-4AD2451F0405}" type="slidenum">
              <a:rPr lang="da-DK" smtClean="0"/>
              <a:t>41</a:t>
            </a:fld>
            <a:endParaRPr lang="da-DK"/>
          </a:p>
        </p:txBody>
      </p:sp>
    </p:spTree>
    <p:extLst>
      <p:ext uri="{BB962C8B-B14F-4D97-AF65-F5344CB8AC3E}">
        <p14:creationId xmlns:p14="http://schemas.microsoft.com/office/powerpoint/2010/main" val="630137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Danmark lever mere end 53.000 med IBD og hvert år får omkring 1300 stillet diagnosen. Det svarer til 25 om ugen. På verdensplan er over 5 millioner mennesker ramt</a:t>
            </a:r>
          </a:p>
          <a:p>
            <a:endParaRPr lang="da-DK" dirty="0"/>
          </a:p>
          <a:p>
            <a:r>
              <a:rPr lang="da-DK" dirty="0"/>
              <a:t>At IBD er kronisk betyder, at sygdommen  på nuværende tidspunkt ikke kan kureres, men mange kan leve et stort set almindeligt liv med IBD, hvis de får den rette behandling. Dog med risikoen for, at sygdommen blusser op igen</a:t>
            </a:r>
          </a:p>
          <a:p>
            <a:endParaRPr lang="da-DK" dirty="0"/>
          </a:p>
          <a:p>
            <a:r>
              <a:rPr lang="da-DK" dirty="0"/>
              <a:t>Sygdommene er autoimmune, hvilket betyder, at kroppens immunforsvar angriber sit eget væv. Der er egentlig tale om en ”overreaktion” af immunforsvaret, og angrebet fører til betændelse i tarmen. Betændelsen giver forskellige symptomer som akut trang til at komme på toilettet, mavesmerter og blodig afføring</a:t>
            </a:r>
          </a:p>
          <a:p>
            <a:endParaRPr lang="da-DK" dirty="0"/>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4</a:t>
            </a:fld>
            <a:endParaRPr lang="da-DK"/>
          </a:p>
        </p:txBody>
      </p:sp>
    </p:spTree>
    <p:extLst>
      <p:ext uri="{BB962C8B-B14F-4D97-AF65-F5344CB8AC3E}">
        <p14:creationId xmlns:p14="http://schemas.microsoft.com/office/powerpoint/2010/main" val="17323456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eaLnBrk="1" hangingPunct="1">
              <a:spcBef>
                <a:spcPts val="550"/>
              </a:spcBef>
              <a:spcAft>
                <a:spcPts val="100"/>
              </a:spcAft>
              <a:buClrTx/>
              <a:buFontTx/>
              <a:buNone/>
            </a:pPr>
            <a:endParaRPr lang="da-DK" altLang="da-DK" sz="1200" dirty="0">
              <a:solidFill>
                <a:srgbClr val="000000"/>
              </a:solidFill>
              <a:latin typeface="Calibri" panose="020F0502020204030204" pitchFamily="34" charset="0"/>
            </a:endParaRPr>
          </a:p>
        </p:txBody>
      </p:sp>
      <p:sp>
        <p:nvSpPr>
          <p:cNvPr id="4" name="Pladsholder til slidenummer 3"/>
          <p:cNvSpPr>
            <a:spLocks noGrp="1"/>
          </p:cNvSpPr>
          <p:nvPr>
            <p:ph type="sldNum" sz="quarter" idx="5"/>
          </p:nvPr>
        </p:nvSpPr>
        <p:spPr/>
        <p:txBody>
          <a:bodyPr/>
          <a:lstStyle/>
          <a:p>
            <a:fld id="{61225EF1-80AE-0E4E-9DD7-4AD2451F0405}" type="slidenum">
              <a:rPr lang="da-DK" smtClean="0"/>
              <a:t>42</a:t>
            </a:fld>
            <a:endParaRPr lang="da-DK"/>
          </a:p>
        </p:txBody>
      </p:sp>
    </p:spTree>
    <p:extLst>
      <p:ext uri="{BB962C8B-B14F-4D97-AF65-F5344CB8AC3E}">
        <p14:creationId xmlns:p14="http://schemas.microsoft.com/office/powerpoint/2010/main" val="37610632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At fastholde sine fritidsaktiviteter</a:t>
            </a:r>
            <a:r>
              <a:rPr lang="da-DK" baseline="0" dirty="0"/>
              <a:t> giver et positivt input og er med til at bedre livskvalitet.</a:t>
            </a:r>
          </a:p>
          <a:p>
            <a:r>
              <a:rPr lang="da-DK" baseline="0" dirty="0"/>
              <a:t>For mange er det gavnligt i forhold til fatigue.</a:t>
            </a: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43</a:t>
            </a:fld>
            <a:endParaRPr lang="da-DK"/>
          </a:p>
        </p:txBody>
      </p:sp>
    </p:spTree>
    <p:extLst>
      <p:ext uri="{BB962C8B-B14F-4D97-AF65-F5344CB8AC3E}">
        <p14:creationId xmlns:p14="http://schemas.microsoft.com/office/powerpoint/2010/main" val="12995280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Mange oplever, at deres maveproblemer bliver værre, når de er stressede. Det kan der være både en fysisk og en psykisk årsag til. Rent fysisk signalerer stress ’alarmberedskab’ til kroppen.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Når man er stresset, har man ofte ikke overskud til at lave ordentlig mad, man sover typisk dårligere og overhører måske i højere grad kroppens signaler.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Når sygdommen er i udbrud, vil man typisk være mere træt, og så bliver det mere udfordrende at få hverdagen til at fungere. Man kan få følelsen af utilstrækkelighed, og så er der skabt en ond cirkel, hvor stress og dårlig samvittighed afløser hinanden. Derfor er det vigtigt at forebygge stress og at have en plan klar, hvis man alligevel i perioder føler dig stresset.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Nogle har gavn af afslapningsøvelser, meditation, mindfulness eller yoga.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Fysisk aktivitet kan have en positiv og forebyggende effekt på stress, men det er meget forskelligt, hvad man kan overkomme af motion med IBD.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Start i det små og mærk efter, hvad der passer til dig og din sygdom. En kort gåtur i moderat tempo hver dag er bedre end ingenting.</a:t>
            </a: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44</a:t>
            </a:fld>
            <a:endParaRPr lang="da-DK"/>
          </a:p>
        </p:txBody>
      </p:sp>
    </p:spTree>
    <p:extLst>
      <p:ext uri="{BB962C8B-B14F-4D97-AF65-F5344CB8AC3E}">
        <p14:creationId xmlns:p14="http://schemas.microsoft.com/office/powerpoint/2010/main" val="11458144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16000" indent="-216000">
              <a:lnSpc>
                <a:spcPct val="66000"/>
              </a:lnSpc>
              <a:spcBef>
                <a:spcPts val="74"/>
              </a:spcBef>
              <a:spcAft>
                <a:spcPts val="74"/>
              </a:spcAft>
              <a:buNone/>
              <a:tabLst>
                <a:tab pos="0" algn="l"/>
              </a:tabLst>
            </a:pPr>
            <a:endParaRPr lang="da-DK" sz="1200" b="0" strike="noStrike" spc="-1" dirty="0">
              <a:latin typeface="Arial"/>
            </a:endParaRPr>
          </a:p>
          <a:p>
            <a:pPr marL="219710" indent="-219710"/>
            <a:r>
              <a:rPr lang="da-DK" sz="1200" b="1" kern="1200" dirty="0">
                <a:solidFill>
                  <a:srgbClr val="000000"/>
                </a:solidFill>
                <a:effectLst/>
                <a:latin typeface="Calibri" panose="020F0502020204030204" pitchFamily="34" charset="0"/>
                <a:ea typeface="+mn-ea"/>
              </a:rPr>
              <a:t>Årsager til træthed</a:t>
            </a:r>
            <a:r>
              <a:rPr lang="da-DK" sz="1200" kern="1200" dirty="0">
                <a:solidFill>
                  <a:srgbClr val="000000"/>
                </a:solidFill>
                <a:effectLst/>
                <a:latin typeface="Calibri" panose="020F0502020204030204" pitchFamily="34" charset="0"/>
                <a:ea typeface="+mn-ea"/>
              </a:rPr>
              <a:t> der først skal udelukkes/behandles inden der kan være tale om fatigue:</a:t>
            </a:r>
            <a:endParaRPr lang="da-DK"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kern="1200" dirty="0">
                <a:solidFill>
                  <a:srgbClr val="000000"/>
                </a:solidFill>
                <a:effectLst/>
                <a:latin typeface="Calibri" panose="020F0502020204030204" pitchFamily="34" charset="0"/>
                <a:ea typeface="+mn-ea"/>
              </a:rPr>
              <a:t>Anæmi</a:t>
            </a:r>
            <a:endParaRPr lang="da-DK"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kern="1200" dirty="0">
                <a:solidFill>
                  <a:srgbClr val="000000"/>
                </a:solidFill>
                <a:effectLst/>
                <a:latin typeface="Calibri" panose="020F0502020204030204" pitchFamily="34" charset="0"/>
                <a:ea typeface="+mn-ea"/>
              </a:rPr>
              <a:t>Infektion</a:t>
            </a:r>
            <a:endParaRPr lang="da-DK"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kern="1200" dirty="0">
                <a:solidFill>
                  <a:srgbClr val="000000"/>
                </a:solidFill>
                <a:effectLst/>
                <a:latin typeface="Calibri" panose="020F0502020204030204" pitchFamily="34" charset="0"/>
                <a:ea typeface="+mn-ea"/>
              </a:rPr>
              <a:t>Feber</a:t>
            </a:r>
            <a:endParaRPr lang="da-DK"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kern="1200" dirty="0">
                <a:solidFill>
                  <a:srgbClr val="000000"/>
                </a:solidFill>
                <a:effectLst/>
                <a:latin typeface="Calibri" panose="020F0502020204030204" pitchFamily="34" charset="0"/>
                <a:ea typeface="+mn-ea"/>
              </a:rPr>
              <a:t>Bekymringer</a:t>
            </a:r>
            <a:endParaRPr lang="da-DK"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kern="1200" dirty="0">
                <a:solidFill>
                  <a:srgbClr val="000000"/>
                </a:solidFill>
                <a:effectLst/>
                <a:latin typeface="Calibri" panose="020F0502020204030204" pitchFamily="34" charset="0"/>
                <a:ea typeface="+mn-ea"/>
              </a:rPr>
              <a:t>Depression og stress</a:t>
            </a:r>
            <a:endParaRPr lang="da-DK"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kern="1200" dirty="0">
                <a:solidFill>
                  <a:srgbClr val="000000"/>
                </a:solidFill>
                <a:effectLst/>
                <a:latin typeface="Calibri" panose="020F0502020204030204" pitchFamily="34" charset="0"/>
                <a:ea typeface="+mn-ea"/>
              </a:rPr>
              <a:t>Sygdomsaktivitet</a:t>
            </a:r>
            <a:endParaRPr lang="da-DK"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kern="1200" dirty="0">
                <a:solidFill>
                  <a:srgbClr val="000000"/>
                </a:solidFill>
                <a:effectLst/>
                <a:latin typeface="Calibri" panose="020F0502020204030204" pitchFamily="34" charset="0"/>
                <a:ea typeface="+mn-ea"/>
              </a:rPr>
              <a:t>Inaktivitet </a:t>
            </a:r>
            <a:endParaRPr lang="da-DK"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da-DK" sz="1200" kern="1200" dirty="0">
                <a:solidFill>
                  <a:srgbClr val="000000"/>
                </a:solidFill>
                <a:effectLst/>
                <a:latin typeface="Calibri" panose="020F0502020204030204" pitchFamily="34" charset="0"/>
                <a:ea typeface="+mn-ea"/>
              </a:rPr>
              <a:t>Uhensigtsmæssig ernæring</a:t>
            </a:r>
            <a:endParaRPr lang="da-DK" sz="1200" dirty="0">
              <a:effectLst/>
              <a:latin typeface="Times New Roman" panose="02020603050405020304" pitchFamily="18" charset="0"/>
              <a:ea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45</a:t>
            </a:fld>
            <a:endParaRPr lang="da-DK"/>
          </a:p>
        </p:txBody>
      </p:sp>
    </p:spTree>
    <p:extLst>
      <p:ext uri="{BB962C8B-B14F-4D97-AF65-F5344CB8AC3E}">
        <p14:creationId xmlns:p14="http://schemas.microsoft.com/office/powerpoint/2010/main" val="24797513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46</a:t>
            </a:fld>
            <a:endParaRPr lang="da-DK"/>
          </a:p>
        </p:txBody>
      </p:sp>
    </p:spTree>
    <p:extLst>
      <p:ext uri="{BB962C8B-B14F-4D97-AF65-F5344CB8AC3E}">
        <p14:creationId xmlns:p14="http://schemas.microsoft.com/office/powerpoint/2010/main" val="19339302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16000" indent="-216000">
              <a:lnSpc>
                <a:spcPct val="66000"/>
              </a:lnSpc>
              <a:spcBef>
                <a:spcPts val="74"/>
              </a:spcBef>
              <a:spcAft>
                <a:spcPts val="74"/>
              </a:spcAft>
              <a:buNone/>
              <a:tabLst>
                <a:tab pos="0" algn="l"/>
              </a:tabLst>
            </a:pPr>
            <a:endParaRPr lang="da-DK" sz="1200" b="0" strike="noStrike" spc="-1" dirty="0">
              <a:latin typeface="Arial"/>
            </a:endParaRPr>
          </a:p>
          <a:p>
            <a:pPr marL="219710" marR="0" lvl="0" indent="-21971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Hvad kan patienten selv gøre?</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Acceptere at skulle sætte realistiske mål for prioriteringer i hverdagen</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Opretholde et så normalt liv som muligt</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Planlægge dagen med tanke på hvilke tiltag i hverdagen der fremmer og hæmmer fatigue.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Prioritere aktiviteter</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Have en bevidsthed om at berøring og sex kan øge velbefindende</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Være åben for at familie og venners støtte kan være en hjælp</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Spise sundt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Have stabil søvnrytme, tage korte hvil, stå op og gå i seng samme tid hver dag</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Dyrke motion som ikke må være udmattende, men sund. Bygge kroppen op, lytte til kroppens signaler. Træne yoga, meditation</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r>
            <a:br>
              <a:rPr kumimoji="0" lang="da-DK"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br>
            <a:r>
              <a:rPr kumimoji="0" lang="da-DK"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47</a:t>
            </a:fld>
            <a:endParaRPr lang="da-DK"/>
          </a:p>
        </p:txBody>
      </p:sp>
    </p:spTree>
    <p:extLst>
      <p:ext uri="{BB962C8B-B14F-4D97-AF65-F5344CB8AC3E}">
        <p14:creationId xmlns:p14="http://schemas.microsoft.com/office/powerpoint/2010/main" val="2950265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Vi ved af erfaring at både mænd og kvinder kan have bekymringer om, hvorvidt IBD kan påvirke deres sex og samliv.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Det er vigtigt at acceptere at tanker, bekymringer, træthed samt sygdom kan nedsætte sexlysten i perioder.</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Det er helt almindeligt at bekymre sig om nedsat sexlyst, gener ved samleje, ringere formåen og påvirkning af intimiteten ved IBD.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Man kan føle sig mindre attraktiv. Nogle har måske ændret fysisk udseende (ar, stomi), ændret kropssyn, andre har fistler, led gener eller andet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flatus</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Medicin kan også have påvirkning på sex og samliv. Noget medicin kan give vaginal svamp, andet medicin rejsningsproblemer og/eller psykiske udfordringer i form af depression.</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Der kan være smerter og ubehag ved samleje samt bekymring for partnerens reaktion.</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Hjælp/ideer til samtalen:</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IBD er en del af dig, men ikke alt det der definerer dig. Fokusér på de ting, som du finder tiltrækkende hos dig selv.</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Prøv at være ærlig over for din evt. partner og sørg for at I får talt åbent om den nye situation. Hvad oplever I som udfordrende og hvordan er det rart for begge at være intime sammen.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Din partners ønske om at være sammen med dig er måske ikke påvirket af de ting, som du oplever som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utiltrækkende</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Det kan være en god ide at tale med sygeplejersken eller lægen om dine udfordringer, selvom det kan føles meget grænseoverskridende. De kan måske hjælpe dig med at få indkredset dine problemstillinger og komme med konkret hjælp og rådgivning.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Det kan også være at du og din partner vil have behov for at få rådgivning af en sexolog</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Forslag til at indlede en samtale: </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da-DK" sz="12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Jeg ved at patienter som dig, ofte kan have nogle spørgsmål eller problematikker i forhold til seksualitet…. Du skal vide at det er ok at snakke med mig om dette. Hvis jeg ikke kan svare, vil jeg finde nogen andre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alt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48</a:t>
            </a:fld>
            <a:endParaRPr lang="da-DK"/>
          </a:p>
        </p:txBody>
      </p:sp>
    </p:spTree>
    <p:extLst>
      <p:ext uri="{BB962C8B-B14F-4D97-AF65-F5344CB8AC3E}">
        <p14:creationId xmlns:p14="http://schemas.microsoft.com/office/powerpoint/2010/main" val="9459165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rgbClr val="000000"/>
                </a:solidFill>
                <a:effectLst/>
                <a:latin typeface="Calibri" panose="020F0502020204030204" pitchFamily="34" charset="0"/>
                <a:ea typeface="+mn-ea"/>
                <a:cs typeface="+mn-cs"/>
              </a:rPr>
              <a:t>Accept af sygdommen er vigtig i håndteringen af smerteoplevelsen.</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Nogle patienter oplever at smerterne opstår i forbindelse med måltider og er derfor tilbøjelige til at springe måltider over.</a:t>
            </a:r>
            <a:r>
              <a:rPr lang="da-DK" sz="1200" dirty="0">
                <a:effectLst/>
                <a:latin typeface="Times New Roman" panose="02020603050405020304" pitchFamily="18" charset="0"/>
                <a:ea typeface="Times New Roman" panose="02020603050405020304" pitchFamily="18" charset="0"/>
              </a:rPr>
              <a:t> </a:t>
            </a:r>
            <a:r>
              <a:rPr lang="da-DK" sz="1200" kern="1200" dirty="0">
                <a:solidFill>
                  <a:srgbClr val="000000"/>
                </a:solidFill>
                <a:effectLst/>
                <a:latin typeface="Calibri" panose="020F0502020204030204" pitchFamily="34" charset="0"/>
                <a:ea typeface="+mn-ea"/>
                <a:cs typeface="+mn-cs"/>
              </a:rPr>
              <a:t>Det anbefales, at man i stedet prøver at spise små hyppige måltider.</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Det er også en god ide at mærke efter, om der er særlige madvarer som forårsager maveproblemer og som det er bedst at undgå. </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Nogle har gavn af afslapningsøvelser, meditation, mindfulness eller yoga.</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Fysisk aktivitet kan have en positiv og forebyggende effekt på smerter, men det er meget forskelligt, hvad man kan overkomme af motion med IBD.</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mn-ea"/>
                <a:cs typeface="+mn-cs"/>
              </a:rPr>
              <a:t>En kort gåtur i moderat tempo hver dag er bedre end ingenting.</a:t>
            </a:r>
            <a:endParaRPr lang="da-DK" sz="1200" dirty="0">
              <a:effectLst/>
              <a:latin typeface="Times New Roman" panose="02020603050405020304" pitchFamily="18" charset="0"/>
              <a:ea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49</a:t>
            </a:fld>
            <a:endParaRPr lang="da-DK"/>
          </a:p>
        </p:txBody>
      </p:sp>
    </p:spTree>
    <p:extLst>
      <p:ext uri="{BB962C8B-B14F-4D97-AF65-F5344CB8AC3E}">
        <p14:creationId xmlns:p14="http://schemas.microsoft.com/office/powerpoint/2010/main" val="36772036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454D5A"/>
                </a:solidFill>
                <a:effectLst/>
                <a:uLnTx/>
                <a:uFillTx/>
                <a:latin typeface="Calibri" panose="020F0502020204030204" pitchFamily="34" charset="0"/>
                <a:ea typeface="+mn-ea"/>
                <a:cs typeface="+mn-cs"/>
              </a:rPr>
              <a:t>Laktoseintolerans:</a:t>
            </a:r>
            <a:r>
              <a:rPr kumimoji="0" lang="da-DK" sz="1200" b="0" i="0" u="none" strike="noStrike" kern="1200" cap="none" spc="0" normalizeH="0" baseline="0" noProof="0" dirty="0">
                <a:ln>
                  <a:noFill/>
                </a:ln>
                <a:solidFill>
                  <a:srgbClr val="454D5A"/>
                </a:solidFill>
                <a:effectLst/>
                <a:uLnTx/>
                <a:uFillTx/>
                <a:latin typeface="Calibri" panose="020F0502020204030204" pitchFamily="34" charset="0"/>
                <a:ea typeface="+mn-ea"/>
                <a:cs typeface="+mn-cs"/>
              </a:rPr>
              <a:t> En del patienter vil opleve laktoseintolerans i forbindelse med opblussen af deres sygdom. De har sværere ved at nedbryde laktose, hvilket giver diarré, mavesmerter og oppustethed, ved indtagelse af mælk og mælkeprodukter.</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454D5A"/>
                </a:solidFill>
                <a:effectLst/>
                <a:uLnTx/>
                <a:uFillTx/>
                <a:latin typeface="Calibri" panose="020F0502020204030204" pitchFamily="34" charset="0"/>
                <a:ea typeface="+mn-ea"/>
                <a:cs typeface="+mn-cs"/>
              </a:rPr>
              <a:t>Her anbefales laktosefrie mælkeprodukter.</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454D5A"/>
                </a:solidFill>
                <a:effectLst/>
                <a:uLnTx/>
                <a:uFillTx/>
                <a:latin typeface="Calibri" panose="020F0502020204030204" pitchFamily="34" charset="0"/>
                <a:ea typeface="+mn-ea"/>
                <a:cs typeface="+mn-cs"/>
              </a:rPr>
              <a:t>Mavesmerter: </a:t>
            </a:r>
            <a:r>
              <a:rPr kumimoji="0" lang="da-DK" sz="1200" b="0" i="0" u="none" strike="noStrike" kern="1200" cap="none" spc="0" normalizeH="0" baseline="0" noProof="0" dirty="0">
                <a:ln>
                  <a:noFill/>
                </a:ln>
                <a:solidFill>
                  <a:srgbClr val="454D5A"/>
                </a:solidFill>
                <a:effectLst/>
                <a:uLnTx/>
                <a:uFillTx/>
                <a:latin typeface="Calibri" panose="020F0502020204030204" pitchFamily="34" charset="0"/>
                <a:ea typeface="+mn-ea"/>
                <a:cs typeface="+mn-cs"/>
              </a:rPr>
              <a:t>For nogle kan rå grøntsager og frugt udløse mavesmerter.</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Man kan koge, stege, blende, rive eller skrælle både frugter og grøntsager – og se, om det gør en forskel.</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Generelt anbefales det at spise fuldkornsprodukter, men har man en forsnævring i tarmen, kan det være nødvendigt at undgå hele kerner.</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Når der er udbrud, bør særligt fed mad, kål og bælgplanter som bønner og kikærter undgås, da de kan give luft i maven. Ligeledes bør drikkevarer med kulsyre og sødestoffer undgås.</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Nogle patienter oplever at der opstår smerter i forbindelse med måltider og er derfor tilbøjelige til at springe måltidet over. Det anbefales i stedet, at man prøver at spise små hyppige måltider og undgår de bestemte madvarer som forårsager problemerne.</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Supplement til kosten:</a:t>
            </a:r>
            <a:r>
              <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Ved manglende appetit kan man supplere kosten med ernæringsdrikke, der sikrer en tilstrækkelige balance med næringsstoffer. Ernæringsdrikke kan også anvendes for at undgå vægttab.</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Hvis man ikke kan spise efter de officielle kostråd, kan det være en god ide at tage et dagligt tilskud af vitaminer og mineraler i form af en vitaminpille.</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900"/>
              </a:spcAft>
              <a:buClrTx/>
              <a:buSzTx/>
              <a:buFontTx/>
              <a:buNone/>
              <a:tabLst/>
              <a:defRPr/>
            </a:pPr>
            <a:r>
              <a:rPr kumimoji="0" lang="da-DK" sz="1200" b="0" i="0" u="none" strike="noStrike" kern="1200" cap="none" spc="10" normalizeH="0" baseline="0" noProof="0" dirty="0">
                <a:ln>
                  <a:noFill/>
                </a:ln>
                <a:solidFill>
                  <a:srgbClr val="4A4742"/>
                </a:solidFill>
                <a:effectLst/>
                <a:uLnTx/>
                <a:uFillTx/>
                <a:latin typeface="Calibri" panose="020F0502020204030204" pitchFamily="34" charset="0"/>
                <a:ea typeface="Times New Roman" panose="02020603050405020304" pitchFamily="18" charset="0"/>
                <a:cs typeface="+mn-cs"/>
              </a:rPr>
              <a:t>Det kan være vanskeligt at få dækket sit behov for vitamin D i vinterhalvåret, så derfor anbefales tilskud af D-vitamin fra oktober til april.                                                                                               </a:t>
            </a:r>
          </a:p>
          <a:p>
            <a:pPr marL="0" marR="0" lvl="0" indent="0" algn="l" defTabSz="914400" rtl="0" eaLnBrk="1" fontAlgn="auto" latinLnBrk="0" hangingPunct="1">
              <a:lnSpc>
                <a:spcPct val="100000"/>
              </a:lnSpc>
              <a:spcBef>
                <a:spcPts val="0"/>
              </a:spcBef>
              <a:spcAft>
                <a:spcPts val="900"/>
              </a:spcAft>
              <a:buClrTx/>
              <a:buSzTx/>
              <a:buFontTx/>
              <a:buNone/>
              <a:tabLst/>
              <a:defRPr/>
            </a:pPr>
            <a:r>
              <a:rPr kumimoji="0" lang="da-DK" sz="1200" b="0" i="0" u="none" strike="noStrike" kern="1200" cap="none" spc="10" normalizeH="0" baseline="0" noProof="0" dirty="0">
                <a:ln>
                  <a:noFill/>
                </a:ln>
                <a:solidFill>
                  <a:srgbClr val="4A4742"/>
                </a:solidFill>
                <a:effectLst/>
                <a:uLnTx/>
                <a:uFillTx/>
                <a:latin typeface="Calibri" panose="020F0502020204030204" pitchFamily="34" charset="0"/>
                <a:ea typeface="Times New Roman" panose="02020603050405020304" pitchFamily="18" charset="0"/>
                <a:cs typeface="+mn-cs"/>
              </a:rPr>
              <a:t>Hos menstruerende kvinder kan der være et øget behov for supplement af jern og </a:t>
            </a:r>
            <a:r>
              <a:rPr kumimoji="0" lang="da-DK" sz="1200" b="0" i="0" u="none" strike="noStrike" kern="1200" cap="none" spc="10" normalizeH="0" baseline="0" noProof="0" dirty="0" err="1">
                <a:ln>
                  <a:noFill/>
                </a:ln>
                <a:solidFill>
                  <a:srgbClr val="4A4742"/>
                </a:solidFill>
                <a:effectLst/>
                <a:uLnTx/>
                <a:uFillTx/>
                <a:latin typeface="Calibri" panose="020F0502020204030204" pitchFamily="34" charset="0"/>
                <a:ea typeface="Times New Roman" panose="02020603050405020304" pitchFamily="18" charset="0"/>
                <a:cs typeface="+mn-cs"/>
              </a:rPr>
              <a:t>folat</a:t>
            </a:r>
            <a:r>
              <a:rPr kumimoji="0" lang="da-DK" sz="1200" b="0" i="0" u="none" strike="noStrike" kern="1200" cap="none" spc="10" normalizeH="0" baseline="0" noProof="0" dirty="0">
                <a:ln>
                  <a:noFill/>
                </a:ln>
                <a:solidFill>
                  <a:srgbClr val="4A4742"/>
                </a:solidFill>
                <a:effectLst/>
                <a:uLnTx/>
                <a:uFillTx/>
                <a:latin typeface="Calibri" panose="020F0502020204030204" pitchFamily="34" charset="0"/>
                <a:ea typeface="Times New Roman" panose="02020603050405020304" pitchFamily="18" charset="0"/>
                <a:cs typeface="+mn-cs"/>
              </a:rPr>
              <a:t>.</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50</a:t>
            </a:fld>
            <a:endParaRPr lang="da-DK"/>
          </a:p>
        </p:txBody>
      </p:sp>
    </p:spTree>
    <p:extLst>
      <p:ext uri="{BB962C8B-B14F-4D97-AF65-F5344CB8AC3E}">
        <p14:creationId xmlns:p14="http://schemas.microsoft.com/office/powerpoint/2010/main" val="22144511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IBD er ingen hindring, hvis man ønsker at få børn. Der er dog nogle forhold, man skal være opmærksom på både før, under og efter graviditeten.</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Kvinder med en kronisk tarmsygdom har generelt et normalt graviditetsforløb.</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Graviditet i sig selv kan dog medføre et ændret afføringsmønster.</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Det vigtigste er at kontakte sin mave-tarm specialist, hvis man ønsker at blive gravid, er gravid eller hvis man som mand ønsker at gøre sin partner gravid.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Inden en graviditet er det godt at få talt om den medicinske behandling, vigtigheden af ro i sygdommen, og hvordan symptomer fra tarmsygdommen skal håndteres under en graviditet.</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Den medicinske behandling, som har skabt ro i sygdommen, er den behandling, som man skal fortsætte med både før, under og efter en graviditet.</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En undtagelse er dog behandlinger, der indeholder lægemidlet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methotrexat</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som bør stoppes minimum tre måneder inden planlagt graviditet, da lægemidlet kan give misdannelser hos barnet.</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Ro i sygdommen, når man bliver gravid og under selve graviditeten, er vigtig for fosterets udvikling.</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Det kan nogle gange være svært at skelne sygdomsaktivitet fra graviditetsrelaterede gener. Hvis man har symptomer, som kan være tegn på aktivitet under graviditeten, bør man </a:t>
            </a:r>
            <a:r>
              <a:rPr kumimoji="0" lang="da-DK" sz="11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kontakt sin mave-tarm specialist.</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51</a:t>
            </a:fld>
            <a:endParaRPr lang="da-DK"/>
          </a:p>
        </p:txBody>
      </p:sp>
    </p:spTree>
    <p:extLst>
      <p:ext uri="{BB962C8B-B14F-4D97-AF65-F5344CB8AC3E}">
        <p14:creationId xmlns:p14="http://schemas.microsoft.com/office/powerpoint/2010/main" val="3579854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Arvelighed:</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Personer hvis ene forældre eller søskende har sygdommen, har en risiko på op til 10% for selv at få en IBD-sygdom. Har begge forældre sygdommen er risikoen op til 35%. Årsager til sygdommene er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multifaktorielle</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Undersøgelser tyder på at flere gener disponerer til sygdommene, men der er endnu ikke fundet deciderede arveanlæg.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Infektioner:</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Der er ingen holdepunkt for at infektioner i tarmen er årsag til IBD-sygdomme, men infektioner kan trigge til debut eller opblussen.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Rygning: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Crohns</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sygdom: Rygere har større risiko for at udvikle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Crohns</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sygdom end ikke rygere. For rygere er tilbagefald af sygdommen og tilbagefald efter operation dobbelt så stor for rygere som for ikke rygere.</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Colitis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ulcerosa</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Sygdommen ses hyppigere hos ikke rygere. Rygeophør kan forværre sygdommen og rygeophør kan i nogle tilfælde fremprovokere det første sygdomsudbrud.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Psykiske faktorer</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Er ikke årsag til sygdommen, men der kan ofte mærkes mere til sygdommen i perioder med psykisk stress.</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Tarmmikrobiomet:</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Folk med nedsat diversitet i tarmfloraen og færre bestemte mikrobakterier i tarmen til at modstå infektion, har en øget risiko for IBD. På populationsplan ikke på individplan.</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Miljø og livsstil:</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Undersøgelser tyder på at industrialiserede lande har højere incidens for IBD end ikke industrialiserede lande. Undersøgelser har vist, at folk på landet generelt har lavere risiko for at få IBD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epicom</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studiet).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D-vitamin:</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Undersøgelser tyder på at højt D-vitamin niveau nedsætter risikoen for udbrud/opblussen. Optagelse kan ske ved peroral D-vitamin indtag og syntese via solen. </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Link: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https</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pubmed.ncbi.nlm.nih.gov</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/20491740/ Kilde 6</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Kost:</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Der er ikke evidens for at den daglige kost har betydning for udvikling af IBD, men der kan være fødevarer den enkelte helst vil undgå.</a:t>
            </a:r>
            <a:endPar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5</a:t>
            </a:fld>
            <a:endParaRPr lang="da-DK"/>
          </a:p>
        </p:txBody>
      </p:sp>
    </p:spTree>
    <p:extLst>
      <p:ext uri="{BB962C8B-B14F-4D97-AF65-F5344CB8AC3E}">
        <p14:creationId xmlns:p14="http://schemas.microsoft.com/office/powerpoint/2010/main" val="16620351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Planlæg graviditeten</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Hvis sygdommen er i ro, har kvinder med en kronisk tarmsygdom generelt et normalt graviditetsforløb</a:t>
            </a:r>
            <a:r>
              <a:rPr kumimoji="0" lang="da-DK" sz="12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Sygdomsaktivitet vil som udgangspunkt medføre flere komplikationer for graviditeten end medicinen. Derfor anbefales det, at gravide kvinder med IBD fortsætter den medicinske behandling under graviditet.</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Ro før graviditet giver ro i graviditeten. Hos 7 ud af 10 kvinder holder sygdommen sig i ro under hele graviditet, hvis den er i ro ved graviditetsstart.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Hvis sygdommen er aktiv ved begyndelse af graviditet, er der 50% risiko for, at sygdommen vil være aktiv under hele graviditeten.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Man skal huske at uanset om man har en kronisk tarmsygdom eller ej, ender 15-20% af alle graviditeter i spontan abort, hvilket oftest sker i 1. trimester.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Ved sygdomsaktivitet anbefales det at kontakte afdelingen.</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Den største risiko for fosteret under graviditeten er aktiv sygdom</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52</a:t>
            </a:fld>
            <a:endParaRPr lang="da-DK"/>
          </a:p>
        </p:txBody>
      </p:sp>
    </p:spTree>
    <p:extLst>
      <p:ext uri="{BB962C8B-B14F-4D97-AF65-F5344CB8AC3E}">
        <p14:creationId xmlns:p14="http://schemas.microsoft.com/office/powerpoint/2010/main" val="35668189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Modermælken indeholder mange værdifulde næringsstoffer, som gavner barnets trivsel.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Man kan som udgangspunkt amme, når man er i medicinsk behandling for IBD. Kun yderst </a:t>
            </a:r>
            <a:r>
              <a:rPr lang="da-DK" sz="12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sparsommme</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mængder medicin kan måles i modermælken.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Man kan amme, hvis man er i behandling med 5-ASA præparater, </a:t>
            </a:r>
            <a:r>
              <a:rPr lang="da-DK" sz="12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thiopurin</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binyrebarkhormon og de fleste af de biologiske lægemidler.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Man må ikke være i behandling med </a:t>
            </a:r>
            <a:r>
              <a:rPr lang="da-DK" sz="12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methotrexat</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da det udskilles i en større mængde i modermælken.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amme øger ikke risikoen for aktivitet i tarmsygdommen.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Korte kure med antibiotika kan anvendes i forbindelse med amning.</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Man kan altid spørge speciallægen til råds om medicinens indflydelse på amningen.</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53</a:t>
            </a:fld>
            <a:endParaRPr lang="da-DK"/>
          </a:p>
        </p:txBody>
      </p:sp>
    </p:spTree>
    <p:extLst>
      <p:ext uri="{BB962C8B-B14F-4D97-AF65-F5344CB8AC3E}">
        <p14:creationId xmlns:p14="http://schemas.microsoft.com/office/powerpoint/2010/main" val="8694153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Både colitis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ulcerosa</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og </a:t>
            </a:r>
            <a:r>
              <a:rPr kumimoji="0" lang="da-DK" sz="12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Crohns</a:t>
            </a: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sygdom er arvelige sygdomme.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Der er op til 10% risiko for at barnet får sygdommen, hvis en af forældrene har sygdommen.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Hvis begge har sygdommen, er risikoen op til ca. 35%.</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Barnet arver ikke sværhedsgraden af sygdommen, og ej heller risikoen for følgetilstande i hud, led og øjne.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Barnet kan arve det sted i tarmen hvor sygdommen er. </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Er der eksempelvis betændelse i overgangen mellem tynd- og tyktarmen, er der større sandsynlighed for at barnet også vil få sygdommen der.</a:t>
            </a:r>
            <a:endParaRPr kumimoji="0" lang="da-DK"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54</a:t>
            </a:fld>
            <a:endParaRPr lang="da-DK"/>
          </a:p>
        </p:txBody>
      </p:sp>
    </p:spTree>
    <p:extLst>
      <p:ext uri="{BB962C8B-B14F-4D97-AF65-F5344CB8AC3E}">
        <p14:creationId xmlns:p14="http://schemas.microsoft.com/office/powerpoint/2010/main" val="564794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16000" indent="-216000">
              <a:lnSpc>
                <a:spcPct val="100000"/>
              </a:lnSpc>
              <a:buNone/>
            </a:pPr>
            <a:r>
              <a:rPr lang="da-DK" sz="1200" b="0" strike="noStrike" spc="-1" dirty="0">
                <a:latin typeface="Arial"/>
              </a:rPr>
              <a:t>Når man rammes af sygdom, kan det være en god ide at involvere sin familie og nærmeste venner i sin nye situation, så de ved hvilke fysiske og psykiske forhold der kan være udfordret. </a:t>
            </a:r>
          </a:p>
          <a:p>
            <a:pPr marL="216000" indent="-216000">
              <a:lnSpc>
                <a:spcPct val="100000"/>
              </a:lnSpc>
              <a:buNone/>
            </a:pPr>
            <a:r>
              <a:rPr lang="da-DK" sz="1200" b="0" strike="noStrike" spc="-1" dirty="0">
                <a:latin typeface="Arial"/>
              </a:rPr>
              <a:t>IBD er ofte uforudsigelig og der kan pludselig opstå ændringer i planer, hvor planlagte arrangementer og rejser må udsættes eller aflyses.</a:t>
            </a:r>
          </a:p>
          <a:p>
            <a:pPr marL="216000" indent="-216000">
              <a:lnSpc>
                <a:spcPct val="100000"/>
              </a:lnSpc>
              <a:buNone/>
            </a:pPr>
            <a:r>
              <a:rPr lang="da-DK" sz="1200" b="0" strike="noStrike" spc="-1" dirty="0">
                <a:latin typeface="Arial"/>
              </a:rPr>
              <a:t>Der kan være også være mange følelser på spil hos familiemedlemmer tæt på patienten. Der hvor der er mulighed for at tale åbent og ærligt om problemerne, vil det ofte være nemmere at finde løsninger og acceptere situationen. </a:t>
            </a:r>
          </a:p>
          <a:p>
            <a:pPr marL="216000" indent="-216000">
              <a:lnSpc>
                <a:spcPct val="100000"/>
              </a:lnSpc>
              <a:buNone/>
            </a:pPr>
            <a:endParaRPr lang="da-DK" sz="1200" b="0" strike="noStrike" spc="-1" dirty="0">
              <a:latin typeface="Arial"/>
            </a:endParaRPr>
          </a:p>
          <a:p>
            <a:pPr marL="216000" indent="-216000">
              <a:lnSpc>
                <a:spcPct val="100000"/>
              </a:lnSpc>
              <a:buNone/>
            </a:pPr>
            <a:r>
              <a:rPr lang="da-DK" sz="1200" b="0" strike="noStrike" spc="-1" dirty="0">
                <a:latin typeface="Arial"/>
              </a:rPr>
              <a:t>Vores erfaring er at jo mere man som patient ved om sin sygdom, symptomer og behandling, jo mere kan man føle sig i kontrol og jo bedre vil man kunne håndtere de forskellige situationer man havner i.</a:t>
            </a:r>
          </a:p>
          <a:p>
            <a:pPr marL="216000" indent="-216000">
              <a:lnSpc>
                <a:spcPct val="100000"/>
              </a:lnSpc>
              <a:buNone/>
            </a:pPr>
            <a:r>
              <a:rPr lang="da-DK" sz="1200" b="0" strike="noStrike" spc="-1" dirty="0">
                <a:latin typeface="Arial"/>
              </a:rPr>
              <a:t>Flere afdelinger har særlige undervisningstilbud som f.eks. patientskole/ patientseminar hvor der også kan være mulighed for at tage en pårørende med.</a:t>
            </a:r>
          </a:p>
          <a:p>
            <a:pPr marL="216000" indent="-216000">
              <a:lnSpc>
                <a:spcPct val="100000"/>
              </a:lnSpc>
              <a:buNone/>
            </a:pPr>
            <a:r>
              <a:rPr lang="da-DK" sz="1200" b="0" strike="noStrike" spc="-1" dirty="0">
                <a:latin typeface="Arial"/>
              </a:rPr>
              <a:t>Mange søger viden på internettet, men kan blive vildledt af en masse informationer af vekslende kvalitet. Vores råd er at anvende personalet på afdelingen til information, råd og vejledning</a:t>
            </a:r>
          </a:p>
          <a:p>
            <a:pPr marL="216000" indent="-216000">
              <a:lnSpc>
                <a:spcPct val="100000"/>
              </a:lnSpc>
              <a:buNone/>
            </a:pPr>
            <a:r>
              <a:rPr lang="da-DK" sz="1200" b="0" strike="noStrike" spc="-1" dirty="0">
                <a:latin typeface="Arial"/>
              </a:rPr>
              <a:t>Det er en stor psykisk belastning at leve med en kronisk tarmsygdom, og det er ikke altid, man møder forståelse fra omverdenen. </a:t>
            </a:r>
          </a:p>
          <a:p>
            <a:pPr marL="216000" indent="-216000">
              <a:lnSpc>
                <a:spcPct val="100000"/>
              </a:lnSpc>
              <a:buNone/>
            </a:pPr>
            <a:r>
              <a:rPr lang="da-DK" sz="1200" b="0" strike="noStrike" spc="-1" dirty="0">
                <a:latin typeface="Arial"/>
              </a:rPr>
              <a:t>Mange vælger derfor at være private omkring deres sygdom og situation.</a:t>
            </a:r>
          </a:p>
          <a:p>
            <a:pPr marL="216000" indent="-216000">
              <a:lnSpc>
                <a:spcPct val="100000"/>
              </a:lnSpc>
              <a:buNone/>
            </a:pPr>
            <a:r>
              <a:rPr lang="da-DK" sz="1200" b="0" strike="noStrike" spc="-1" dirty="0">
                <a:latin typeface="Arial"/>
              </a:rPr>
              <a:t>Vores erfaring er dog at det kan være en god ide at involvere sin familie og nærmeste venner. Jo mere de forstår situationen og hvilke fysiske og psykiske forhold der kan være udfordret, jo bedre kan de hjælpe og støtte.</a:t>
            </a:r>
          </a:p>
          <a:p>
            <a:pPr marL="216000" indent="-216000">
              <a:lnSpc>
                <a:spcPct val="100000"/>
              </a:lnSpc>
              <a:buNone/>
            </a:pPr>
            <a:endParaRPr lang="da-DK" sz="1200" b="0" strike="noStrike" spc="-1" dirty="0">
              <a:latin typeface="Arial"/>
            </a:endParaRPr>
          </a:p>
          <a:p>
            <a:pPr marL="216000" indent="-216000">
              <a:lnSpc>
                <a:spcPct val="100000"/>
              </a:lnSpc>
              <a:buNone/>
            </a:pPr>
            <a:endParaRPr lang="da-DK" sz="1200" b="0" strike="noStrike" spc="-1" dirty="0">
              <a:latin typeface="Arial"/>
            </a:endParaRPr>
          </a:p>
          <a:p>
            <a:pPr marL="216000" indent="-216000">
              <a:lnSpc>
                <a:spcPct val="100000"/>
              </a:lnSpc>
              <a:buNone/>
            </a:pPr>
            <a:endParaRPr lang="da-DK" sz="1200" b="0" strike="noStrike" spc="-1" dirty="0">
              <a:latin typeface="Arial"/>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55</a:t>
            </a:fld>
            <a:endParaRPr lang="da-DK"/>
          </a:p>
        </p:txBody>
      </p:sp>
    </p:spTree>
    <p:extLst>
      <p:ext uri="{BB962C8B-B14F-4D97-AF65-F5344CB8AC3E}">
        <p14:creationId xmlns:p14="http://schemas.microsoft.com/office/powerpoint/2010/main" val="27493381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90000"/>
              </a:lnSpc>
            </a:pPr>
            <a:r>
              <a:rPr lang="da-DK" sz="1400" dirty="0">
                <a:effectLst/>
                <a:latin typeface="Calibri" panose="020F0502020204030204" pitchFamily="34" charset="0"/>
                <a:ea typeface="Calibri" panose="020F0502020204030204" pitchFamily="34" charset="0"/>
              </a:rPr>
              <a:t>Det anbefales at man er åben omkring sin kroniske sygdom, for at kunne få den bedste hjælp og støtte.</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Det er derfor en god ide at tale med sin arbejdsplads om sine muligheder ved kronisk sygdom.</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Når man har en kronisk sygdom- IBD, kan man typisk have flere sygedage end sine kollegaer. </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Symptomer fra tarmsygdommen eller bivirkninger af den medicinske behandling kan gøre det svært at klare de krav, der stilles på en arbejdsplads eller i et uddannelsesforløb.</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 </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Vores erfaring er at man i nogle perioder bliver nødt til at sætte barren lidt lavere og søge om hjælp og rådgivning.</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Man kan kontakte CCF rådgiveren om råd og vejledning eller en socialrådgiver på sit hospital eller i sin kommune.</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Der er muligheder for at søge:</a:t>
            </a:r>
            <a:endParaRPr lang="da-DK" sz="1200" dirty="0">
              <a:effectLst/>
              <a:latin typeface="Calibri" panose="020F0502020204030204" pitchFamily="34" charset="0"/>
              <a:ea typeface="Calibri" panose="020F0502020204030204" pitchFamily="34" charset="0"/>
            </a:endParaRPr>
          </a:p>
          <a:p>
            <a:r>
              <a:rPr lang="da-DK" sz="1200" b="1" dirty="0">
                <a:solidFill>
                  <a:srgbClr val="000000"/>
                </a:solidFill>
                <a:effectLst/>
                <a:latin typeface="Calibri" panose="020F0502020204030204" pitchFamily="34" charset="0"/>
                <a:ea typeface="Calibri" panose="020F0502020204030204" pitchFamily="34" charset="0"/>
              </a:rPr>
              <a:t>§56:</a:t>
            </a:r>
            <a:r>
              <a:rPr lang="da-DK" sz="1200" b="1" spc="10" dirty="0">
                <a:solidFill>
                  <a:srgbClr val="4A4742"/>
                </a:solidFill>
                <a:effectLst/>
                <a:latin typeface="Calibri" panose="020F0502020204030204" pitchFamily="34" charset="0"/>
                <a:ea typeface="Calibri" panose="020F0502020204030204" pitchFamily="34" charset="0"/>
              </a:rPr>
              <a:t> </a:t>
            </a:r>
            <a:r>
              <a:rPr lang="da-DK" sz="1200" spc="10" dirty="0">
                <a:solidFill>
                  <a:srgbClr val="4A4742"/>
                </a:solidFill>
                <a:effectLst/>
                <a:latin typeface="Calibri" panose="020F0502020204030204" pitchFamily="34" charset="0"/>
                <a:ea typeface="Calibri" panose="020F0502020204030204" pitchFamily="34" charset="0"/>
              </a:rPr>
              <a:t>Hvis man lider af en langvarig eller kronisk sygdom, der betyder, at man kan få en del sygefravær på sit arbejde, har man mulighed for at få en aftale, </a:t>
            </a:r>
          </a:p>
          <a:p>
            <a:r>
              <a:rPr lang="da-DK" sz="1200" spc="10" dirty="0">
                <a:solidFill>
                  <a:srgbClr val="4A4742"/>
                </a:solidFill>
                <a:effectLst/>
                <a:latin typeface="Calibri" panose="020F0502020204030204" pitchFamily="34" charset="0"/>
                <a:ea typeface="Calibri" panose="020F0502020204030204" pitchFamily="34" charset="0"/>
              </a:rPr>
              <a:t>der nedsætter arbejdsgivers udgifter i forbindelse med sygefravær, da arbejdsgiver kan få sygedagpengerefusion fra første fraværsdag.</a:t>
            </a:r>
            <a:r>
              <a:rPr lang="da-DK" sz="1200" dirty="0">
                <a:solidFill>
                  <a:srgbClr val="000000"/>
                </a:solidFill>
                <a:effectLst/>
                <a:latin typeface="Calibri" panose="020F0502020204030204" pitchFamily="34" charset="0"/>
                <a:ea typeface="Calibri" panose="020F0502020204030204" pitchFamily="34" charset="0"/>
              </a:rPr>
              <a:t> </a:t>
            </a:r>
            <a:endParaRPr lang="da-DK" sz="1200" dirty="0">
              <a:effectLst/>
              <a:latin typeface="Calibri" panose="020F0502020204030204" pitchFamily="34" charset="0"/>
              <a:ea typeface="Calibri" panose="020F0502020204030204" pitchFamily="34" charset="0"/>
            </a:endParaRPr>
          </a:p>
          <a:p>
            <a:r>
              <a:rPr lang="da-DK" sz="1200" b="1" dirty="0">
                <a:solidFill>
                  <a:srgbClr val="000000"/>
                </a:solidFill>
                <a:effectLst/>
                <a:latin typeface="Calibri" panose="020F0502020204030204" pitchFamily="34" charset="0"/>
                <a:ea typeface="Calibri" panose="020F0502020204030204" pitchFamily="34" charset="0"/>
              </a:rPr>
              <a:t>Flexjob: </a:t>
            </a:r>
            <a:r>
              <a:rPr lang="da-DK" sz="1200" dirty="0">
                <a:solidFill>
                  <a:srgbClr val="000000"/>
                </a:solidFill>
                <a:effectLst/>
                <a:latin typeface="Calibri" panose="020F0502020204030204" pitchFamily="34" charset="0"/>
                <a:ea typeface="Calibri" panose="020F0502020204030204" pitchFamily="34" charset="0"/>
              </a:rPr>
              <a:t>Flexjob kan søges hvis man på grund af en væsentlig nedsat arbejdsevne ikke kan arbejde på normale vilkår. Et fleksjob giver mulighed </a:t>
            </a:r>
          </a:p>
          <a:p>
            <a:r>
              <a:rPr lang="da-DK" sz="1200" dirty="0">
                <a:solidFill>
                  <a:srgbClr val="000000"/>
                </a:solidFill>
                <a:effectLst/>
                <a:latin typeface="Calibri" panose="020F0502020204030204" pitchFamily="34" charset="0"/>
                <a:ea typeface="Calibri" panose="020F0502020204030204" pitchFamily="34" charset="0"/>
              </a:rPr>
              <a:t>for at arbejder færre timer om ugen og/eller med en lavere arbejdsintensitet, mens man er på arbejde. </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 </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Har man symptomer der er forstyrrende for ens dagligdag på arbejdspladsen, kan det være en god ide at tale med sine kolleger eller leder, så de forstår ens situation. </a:t>
            </a:r>
          </a:p>
          <a:p>
            <a:r>
              <a:rPr lang="da-DK" sz="1200" dirty="0">
                <a:solidFill>
                  <a:srgbClr val="000000"/>
                </a:solidFill>
                <a:effectLst/>
                <a:latin typeface="Calibri" panose="020F0502020204030204" pitchFamily="34" charset="0"/>
                <a:ea typeface="Calibri" panose="020F0502020204030204" pitchFamily="34" charset="0"/>
              </a:rPr>
              <a:t>Der kan evt. også være muligheder for hjemmearbejdsplads i perioder.</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Man har ikke oplysningspligt om sin sygdom på sin arbejdsplads, medmindre sygdommen har væsentlig betydning for ens arbejdsdygtighed.</a:t>
            </a:r>
            <a:endParaRPr lang="da-DK" sz="1200" dirty="0">
              <a:effectLst/>
              <a:latin typeface="Calibri" panose="020F0502020204030204" pitchFamily="34" charset="0"/>
              <a:ea typeface="Calibri" panose="020F0502020204030204" pitchFamily="34" charset="0"/>
            </a:endParaRPr>
          </a:p>
          <a:p>
            <a:r>
              <a:rPr lang="da-DK" sz="1200" dirty="0">
                <a:effectLst/>
                <a:latin typeface="Calibri" panose="020F0502020204030204" pitchFamily="34" charset="0"/>
                <a:ea typeface="Calibri" panose="020F0502020204030204" pitchFamily="34" charset="0"/>
              </a:rPr>
              <a:t> </a:t>
            </a:r>
          </a:p>
          <a:p>
            <a:r>
              <a:rPr lang="da-DK" sz="1050" dirty="0">
                <a:effectLst/>
                <a:latin typeface="Verdana" panose="020B0604030504040204" pitchFamily="34" charset="0"/>
                <a:ea typeface="Calibri" panose="020F0502020204030204" pitchFamily="34" charset="0"/>
              </a:rPr>
              <a:t> </a:t>
            </a:r>
            <a:endParaRPr lang="da-DK" sz="1200" dirty="0">
              <a:effectLst/>
              <a:latin typeface="Calibri" panose="020F0502020204030204" pitchFamily="34" charset="0"/>
              <a:ea typeface="Calibri" panose="020F0502020204030204" pitchFamily="34" charset="0"/>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56</a:t>
            </a:fld>
            <a:endParaRPr lang="da-DK"/>
          </a:p>
        </p:txBody>
      </p:sp>
    </p:spTree>
    <p:extLst>
      <p:ext uri="{BB962C8B-B14F-4D97-AF65-F5344CB8AC3E}">
        <p14:creationId xmlns:p14="http://schemas.microsoft.com/office/powerpoint/2010/main" val="38864040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90000"/>
              </a:lnSpc>
            </a:pPr>
            <a:r>
              <a:rPr lang="da-DK" sz="1400" dirty="0">
                <a:effectLst/>
                <a:latin typeface="Calibri" panose="020F0502020204030204" pitchFamily="34" charset="0"/>
                <a:ea typeface="Calibri" panose="020F0502020204030204" pitchFamily="34" charset="0"/>
              </a:rPr>
              <a:t>Vores erfaring er at man i perioder bliver nødt til at sætte barren lidt lavere og søge hjælp, vejledning og rådgivning. </a:t>
            </a:r>
          </a:p>
          <a:p>
            <a:pPr>
              <a:lnSpc>
                <a:spcPct val="90000"/>
              </a:lnSpc>
            </a:pPr>
            <a:r>
              <a:rPr lang="da-DK" sz="1400" dirty="0">
                <a:effectLst/>
                <a:latin typeface="Calibri" panose="020F0502020204030204" pitchFamily="34" charset="0"/>
                <a:ea typeface="Calibri" panose="020F0502020204030204" pitchFamily="34" charset="0"/>
              </a:rPr>
              <a:t>S</a:t>
            </a:r>
            <a:r>
              <a:rPr lang="da-DK" sz="1400" dirty="0">
                <a:solidFill>
                  <a:srgbClr val="000000"/>
                </a:solidFill>
                <a:effectLst/>
                <a:latin typeface="Calibri" panose="020F0502020204030204" pitchFamily="34" charset="0"/>
                <a:ea typeface="Calibri" panose="020F0502020204030204" pitchFamily="34" charset="0"/>
              </a:rPr>
              <a:t>tudievejlederen på uddannelsesstedet kan her være en hjælp eller socialrådgiveren i kommunen.</a:t>
            </a:r>
            <a:endParaRPr lang="da-DK" sz="1200" dirty="0">
              <a:effectLst/>
              <a:latin typeface="Calibri" panose="020F0502020204030204" pitchFamily="34" charset="0"/>
              <a:ea typeface="Calibri" panose="020F0502020204030204" pitchFamily="34" charset="0"/>
            </a:endParaRPr>
          </a:p>
          <a:p>
            <a:pPr>
              <a:lnSpc>
                <a:spcPct val="90000"/>
              </a:lnSpc>
            </a:pPr>
            <a:r>
              <a:rPr lang="da-DK" sz="1400" dirty="0">
                <a:effectLst/>
                <a:latin typeface="Calibri" panose="020F0502020204030204" pitchFamily="34" charset="0"/>
                <a:ea typeface="Calibri" panose="020F0502020204030204" pitchFamily="34" charset="0"/>
              </a:rPr>
              <a:t>Det anbefales her at man er åben omkring sin kroniske sygdom for at kunne få den bedste hjælp og støtte.</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CCF har en socialrådgiver ansat, som kan kontaktes telefonisk eller på mail. Det kræver medlemskab af CCF</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Man kan søge om handicaptillæg til SU og/ eller socialpsykologisk støtte under uddannelse. </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Når der ansøges om handicaptillæg til SU, kræver det at man ikke har-, eller har haft et fritidsarbejde.</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Ved socialpsykologisk støtte er der mulighed for at tilrettelægge uddannelse/eksamen med ekstra tid. </a:t>
            </a:r>
            <a:endParaRPr lang="da-DK" sz="1200" dirty="0">
              <a:effectLst/>
              <a:latin typeface="Calibri" panose="020F0502020204030204" pitchFamily="34" charset="0"/>
              <a:ea typeface="Calibri" panose="020F0502020204030204" pitchFamily="34" charset="0"/>
            </a:endParaRPr>
          </a:p>
          <a:p>
            <a:r>
              <a:rPr lang="da-DK" sz="1200" dirty="0">
                <a:solidFill>
                  <a:srgbClr val="000000"/>
                </a:solidFill>
                <a:effectLst/>
                <a:latin typeface="Calibri" panose="020F0502020204030204" pitchFamily="34" charset="0"/>
                <a:ea typeface="Calibri" panose="020F0502020204030204" pitchFamily="34" charset="0"/>
              </a:rPr>
              <a:t>Det kan være godt at bruge et netværk – andre med kronisk sygdom, og spørge til deres erfaring med hvordan de har håndteret uddannelse og kronisk sygdom.</a:t>
            </a:r>
            <a:endParaRPr lang="da-DK" sz="1200" dirty="0">
              <a:effectLst/>
              <a:latin typeface="Calibri" panose="020F0502020204030204" pitchFamily="34" charset="0"/>
              <a:ea typeface="Calibri" panose="020F0502020204030204" pitchFamily="34" charset="0"/>
            </a:endParaRPr>
          </a:p>
          <a:p>
            <a:r>
              <a:rPr lang="da-DK" sz="1050" dirty="0">
                <a:effectLst/>
                <a:latin typeface="Verdana" panose="020B0604030504040204" pitchFamily="34" charset="0"/>
                <a:ea typeface="Calibri" panose="020F0502020204030204" pitchFamily="34" charset="0"/>
              </a:rPr>
              <a:t> </a:t>
            </a:r>
            <a:endParaRPr lang="da-DK" sz="1200" dirty="0">
              <a:effectLst/>
              <a:latin typeface="Calibri" panose="020F0502020204030204" pitchFamily="34" charset="0"/>
              <a:ea typeface="Calibri" panose="020F0502020204030204" pitchFamily="34" charset="0"/>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57</a:t>
            </a:fld>
            <a:endParaRPr lang="da-DK"/>
          </a:p>
        </p:txBody>
      </p:sp>
    </p:spTree>
    <p:extLst>
      <p:ext uri="{BB962C8B-B14F-4D97-AF65-F5344CB8AC3E}">
        <p14:creationId xmlns:p14="http://schemas.microsoft.com/office/powerpoint/2010/main" val="19070366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Ved behandling med højdosis </a:t>
            </a: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Prednisolon</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bør man holde pause med hård fysisk træning – gå evt. en rask tur i stedet.</a:t>
            </a:r>
          </a:p>
          <a:p>
            <a:endParaRPr lang="da-DK" dirty="0"/>
          </a:p>
          <a:p>
            <a:endParaRPr lang="da-DK"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58</a:t>
            </a:fld>
            <a:endParaRPr lang="da-DK"/>
          </a:p>
        </p:txBody>
      </p:sp>
    </p:spTree>
    <p:extLst>
      <p:ext uri="{BB962C8B-B14F-4D97-AF65-F5344CB8AC3E}">
        <p14:creationId xmlns:p14="http://schemas.microsoft.com/office/powerpoint/2010/main" val="29085563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prstClr val="black"/>
                </a:solidFill>
                <a:effectLst/>
                <a:uLnTx/>
                <a:uFillTx/>
                <a:latin typeface="Arial"/>
                <a:ea typeface="+mn-ea"/>
                <a:cs typeface="+mn-cs"/>
              </a:rPr>
              <a:t>Ekstensiv perianal sygdom, perianale operationer for fistler og abscesser kan påvirke </a:t>
            </a: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prstClr val="black"/>
                </a:solidFill>
                <a:effectLst/>
                <a:uLnTx/>
                <a:uFillTx/>
                <a:latin typeface="Arial"/>
                <a:ea typeface="+mn-ea"/>
                <a:cs typeface="+mn-cs"/>
              </a:rPr>
              <a:t>både indre og ydre lukkemuskel og kan give </a:t>
            </a:r>
            <a:r>
              <a:rPr kumimoji="0" lang="da-DK" sz="1200" b="0" i="0" u="none" strike="noStrike" kern="1200" cap="none" spc="-1" normalizeH="0" baseline="0" noProof="0" dirty="0" err="1">
                <a:ln>
                  <a:noFill/>
                </a:ln>
                <a:solidFill>
                  <a:prstClr val="black"/>
                </a:solidFill>
                <a:effectLst/>
                <a:uLnTx/>
                <a:uFillTx/>
                <a:latin typeface="Arial"/>
                <a:ea typeface="+mn-ea"/>
                <a:cs typeface="+mn-cs"/>
              </a:rPr>
              <a:t>urge</a:t>
            </a:r>
            <a:r>
              <a:rPr kumimoji="0" lang="da-DK" sz="1200" b="0" i="0" u="none" strike="noStrike" kern="1200" cap="none" spc="-1" normalizeH="0" baseline="0" noProof="0" dirty="0">
                <a:ln>
                  <a:noFill/>
                </a:ln>
                <a:solidFill>
                  <a:prstClr val="black"/>
                </a:solidFill>
                <a:effectLst/>
                <a:uLnTx/>
                <a:uFillTx/>
                <a:latin typeface="Arial"/>
                <a:ea typeface="+mn-ea"/>
                <a:cs typeface="+mn-cs"/>
              </a:rPr>
              <a:t> og inkontinens,</a:t>
            </a: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1" i="0" u="none" strike="noStrike" kern="1200" cap="none" spc="-1" normalizeH="0" baseline="0" noProof="0" dirty="0">
                <a:ln>
                  <a:noFill/>
                </a:ln>
                <a:solidFill>
                  <a:prstClr val="black"/>
                </a:solidFill>
                <a:effectLst/>
                <a:uLnTx/>
                <a:uFillTx/>
                <a:latin typeface="Arial"/>
                <a:ea typeface="+mn-ea"/>
                <a:cs typeface="+mn-cs"/>
              </a:rPr>
              <a:t>Hudpleje:</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prstClr val="black"/>
                </a:solidFill>
                <a:effectLst/>
                <a:uLnTx/>
                <a:uFillTx/>
                <a:latin typeface="Arial"/>
                <a:ea typeface="+mn-ea"/>
                <a:cs typeface="+mn-cs"/>
              </a:rPr>
              <a:t>Tør forsigtig og kun én gang, vask rundt om anus, tør området forsigtigt, evt. </a:t>
            </a: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prstClr val="black"/>
                </a:solidFill>
                <a:effectLst/>
                <a:uLnTx/>
                <a:uFillTx/>
                <a:latin typeface="Arial"/>
                <a:ea typeface="+mn-ea"/>
                <a:cs typeface="+mn-cs"/>
              </a:rPr>
              <a:t>med føntørrer. Undgå stærkt duftende produkter, brug bomuldsundertøj.</a:t>
            </a: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prstClr val="black"/>
                </a:solidFill>
                <a:effectLst/>
                <a:uLnTx/>
                <a:uFillTx/>
                <a:latin typeface="Arial"/>
                <a:ea typeface="+mn-ea"/>
                <a:cs typeface="+mn-cs"/>
              </a:rPr>
              <a:t>Undgå creme - brug kun evt. zinkcreme/salve. Undgå at kradse </a:t>
            </a: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prstClr val="black"/>
                </a:solidFill>
                <a:effectLst/>
                <a:uLnTx/>
                <a:uFillTx/>
                <a:latin typeface="Arial"/>
                <a:ea typeface="Microsoft YaHei"/>
                <a:cs typeface="+mn-cs"/>
              </a:rPr>
              <a:t>Der findes link til offentlige toiletter for medlemmer af Colitis-</a:t>
            </a:r>
            <a:r>
              <a:rPr kumimoji="0" lang="da-DK" sz="1200" b="0" i="0" u="none" strike="noStrike" kern="1200" cap="none" spc="-1" normalizeH="0" baseline="0" noProof="0" dirty="0" err="1">
                <a:ln>
                  <a:noFill/>
                </a:ln>
                <a:solidFill>
                  <a:prstClr val="black"/>
                </a:solidFill>
                <a:effectLst/>
                <a:uLnTx/>
                <a:uFillTx/>
                <a:latin typeface="Arial"/>
                <a:ea typeface="Microsoft YaHei"/>
                <a:cs typeface="+mn-cs"/>
              </a:rPr>
              <a:t>Crohn</a:t>
            </a:r>
            <a:r>
              <a:rPr kumimoji="0" lang="da-DK" sz="1200" b="0" i="0" u="none" strike="noStrike" kern="1200" cap="none" spc="-1" normalizeH="0" baseline="0" noProof="0" dirty="0">
                <a:ln>
                  <a:noFill/>
                </a:ln>
                <a:solidFill>
                  <a:prstClr val="black"/>
                </a:solidFill>
                <a:effectLst/>
                <a:uLnTx/>
                <a:uFillTx/>
                <a:latin typeface="Arial"/>
                <a:ea typeface="Microsoft YaHei"/>
                <a:cs typeface="+mn-cs"/>
              </a:rPr>
              <a:t> Foreningen og på  </a:t>
            </a:r>
            <a:r>
              <a:rPr kumimoji="0" lang="da-DK" sz="1200" b="0" i="0" u="none" strike="noStrike" kern="1200" cap="none" spc="-1" normalizeH="0" baseline="0" noProof="0" dirty="0" err="1">
                <a:ln>
                  <a:noFill/>
                </a:ln>
                <a:solidFill>
                  <a:prstClr val="black"/>
                </a:solidFill>
                <a:effectLst/>
                <a:uLnTx/>
                <a:uFillTx/>
                <a:latin typeface="Arial"/>
                <a:ea typeface="Microsoft YaHei"/>
                <a:cs typeface="+mn-cs"/>
              </a:rPr>
              <a:t>LevMedIBD</a:t>
            </a:r>
            <a:r>
              <a:rPr kumimoji="0" lang="da-DK" sz="1200" b="0" i="0" u="none" strike="noStrike" kern="1200" cap="none" spc="-1" normalizeH="0" baseline="0" noProof="0" dirty="0">
                <a:ln>
                  <a:noFill/>
                </a:ln>
                <a:solidFill>
                  <a:prstClr val="black"/>
                </a:solidFill>
                <a:effectLst/>
                <a:uLnTx/>
                <a:uFillTx/>
                <a:latin typeface="Arial"/>
                <a:ea typeface="Microsoft YaHei"/>
                <a:cs typeface="+mn-cs"/>
              </a:rPr>
              <a:t>- </a:t>
            </a:r>
            <a:r>
              <a:rPr kumimoji="0" lang="da-DK" sz="1200" b="0" i="0" u="none" strike="noStrike" kern="1200" cap="none" spc="-1" normalizeH="0" baseline="0" noProof="0" dirty="0" err="1">
                <a:ln>
                  <a:noFill/>
                </a:ln>
                <a:solidFill>
                  <a:prstClr val="black"/>
                </a:solidFill>
                <a:effectLst/>
                <a:uLnTx/>
                <a:uFillTx/>
                <a:latin typeface="Arial"/>
                <a:ea typeface="Microsoft YaHei"/>
                <a:cs typeface="+mn-cs"/>
              </a:rPr>
              <a:t>app’en</a:t>
            </a:r>
            <a:r>
              <a:rPr kumimoji="0" lang="da-DK" sz="1200" b="0" i="0" u="none" strike="noStrike" kern="1200" cap="none" spc="-1" normalizeH="0" baseline="0" noProof="0" dirty="0">
                <a:ln>
                  <a:noFill/>
                </a:ln>
                <a:solidFill>
                  <a:prstClr val="black"/>
                </a:solidFill>
                <a:effectLst/>
                <a:uLnTx/>
                <a:uFillTx/>
                <a:latin typeface="Arial"/>
                <a:ea typeface="Microsoft YaHei"/>
                <a:cs typeface="+mn-cs"/>
              </a:rPr>
              <a:t>. </a:t>
            </a: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prstClr val="black"/>
                </a:solidFill>
                <a:effectLst/>
                <a:uLnTx/>
                <a:uFillTx/>
                <a:latin typeface="Arial"/>
                <a:ea typeface="Microsoft YaHei"/>
                <a:cs typeface="+mn-cs"/>
              </a:rPr>
              <a:t>Ellers kan offentlige toiletter søges på kommunens hjemmeside.</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90000"/>
              </a:lnSpc>
              <a:spcBef>
                <a:spcPts val="0"/>
              </a:spcBef>
              <a:spcAft>
                <a:spcPts val="0"/>
              </a:spcAft>
              <a:buClrTx/>
              <a:buSzTx/>
              <a:buFontTx/>
              <a:buNone/>
              <a:tabLst>
                <a:tab pos="0" algn="l"/>
              </a:tabLst>
              <a:defRPr/>
            </a:pP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90000"/>
              </a:lnSpc>
              <a:spcBef>
                <a:spcPts val="0"/>
              </a:spcBef>
              <a:spcAft>
                <a:spcPts val="0"/>
              </a:spcAft>
              <a:buClrTx/>
              <a:buSzTx/>
              <a:buFontTx/>
              <a:buNone/>
              <a:tabLst>
                <a:tab pos="0" algn="l"/>
              </a:tabLst>
              <a:defRPr/>
            </a:pP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59</a:t>
            </a:fld>
            <a:endParaRPr lang="da-DK"/>
          </a:p>
        </p:txBody>
      </p:sp>
    </p:spTree>
    <p:extLst>
      <p:ext uri="{BB962C8B-B14F-4D97-AF65-F5344CB8AC3E}">
        <p14:creationId xmlns:p14="http://schemas.microsoft.com/office/powerpoint/2010/main" val="3269226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effectLst/>
                <a:latin typeface="Calibri" panose="020F0502020204030204" pitchFamily="34" charset="0"/>
                <a:ea typeface="Calibri" panose="020F0502020204030204" pitchFamily="34" charset="0"/>
              </a:rPr>
              <a:t>Når man er kronisk syg og skal starte behandling med </a:t>
            </a:r>
            <a:r>
              <a:rPr lang="da-DK" sz="1200" b="1" dirty="0">
                <a:effectLst/>
                <a:latin typeface="Calibri" panose="020F0502020204030204" pitchFamily="34" charset="0"/>
                <a:ea typeface="Calibri" panose="020F0502020204030204" pitchFamily="34" charset="0"/>
              </a:rPr>
              <a:t>immundæmpende lægemidler</a:t>
            </a:r>
            <a:r>
              <a:rPr lang="da-DK" sz="1200" dirty="0">
                <a:effectLst/>
                <a:latin typeface="Calibri" panose="020F0502020204030204" pitchFamily="34" charset="0"/>
                <a:ea typeface="Calibri" panose="020F0502020204030204" pitchFamily="34" charset="0"/>
              </a:rPr>
              <a:t>, er det vigtigt, at man forebygger infektioner med vaccinationer. </a:t>
            </a:r>
            <a:endParaRPr lang="da-DK" sz="1100" dirty="0">
              <a:effectLst/>
              <a:latin typeface="Calibri" panose="020F0502020204030204" pitchFamily="34" charset="0"/>
              <a:ea typeface="Calibri" panose="020F0502020204030204" pitchFamily="34" charset="0"/>
            </a:endParaRPr>
          </a:p>
          <a:p>
            <a:r>
              <a:rPr lang="da-DK" sz="1200" dirty="0">
                <a:effectLst/>
                <a:latin typeface="Calibri" panose="020F0502020204030204" pitchFamily="34" charset="0"/>
                <a:ea typeface="Calibri" panose="020F0502020204030204" pitchFamily="34" charset="0"/>
              </a:rPr>
              <a:t>Mere end 50% af alle nye patienter med IBD vil på et tidspunkt få immundæmpende medicin.</a:t>
            </a:r>
            <a:endParaRPr lang="da-DK" sz="1100" dirty="0">
              <a:effectLst/>
              <a:latin typeface="Calibri" panose="020F0502020204030204" pitchFamily="34" charset="0"/>
              <a:ea typeface="Calibri" panose="020F0502020204030204" pitchFamily="34" charset="0"/>
            </a:endParaRPr>
          </a:p>
          <a:p>
            <a:r>
              <a:rPr lang="da-DK" sz="1200" dirty="0">
                <a:effectLst/>
                <a:latin typeface="Calibri" panose="020F0502020204030204" pitchFamily="34" charset="0"/>
                <a:ea typeface="Calibri" panose="020F0502020204030204" pitchFamily="34" charset="0"/>
              </a:rPr>
              <a:t>Det bedste immunrespons på vaccine er inden immundæmpende medicin gives.</a:t>
            </a:r>
            <a:endParaRPr lang="da-DK" sz="1100" dirty="0">
              <a:effectLst/>
              <a:latin typeface="Calibri" panose="020F0502020204030204" pitchFamily="34" charset="0"/>
              <a:ea typeface="Calibri" panose="020F0502020204030204" pitchFamily="34" charset="0"/>
            </a:endParaRPr>
          </a:p>
          <a:p>
            <a:r>
              <a:rPr lang="da-DK" sz="1200" dirty="0">
                <a:effectLst/>
                <a:latin typeface="Calibri" panose="020F0502020204030204" pitchFamily="34" charset="0"/>
                <a:ea typeface="Calibri" panose="020F0502020204030204" pitchFamily="34" charset="0"/>
              </a:rPr>
              <a:t>Følgende vacciner anbefales:</a:t>
            </a:r>
            <a:endParaRPr lang="da-DK" sz="1100" dirty="0">
              <a:effectLst/>
              <a:latin typeface="Calibri" panose="020F0502020204030204" pitchFamily="34" charset="0"/>
              <a:ea typeface="Calibri" panose="020F0502020204030204" pitchFamily="34" charset="0"/>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endParaRPr kumimoji="0" lang="da-DK" sz="1200" b="1" i="0" u="none" strike="noStrike" kern="1200" cap="none" spc="-1" normalizeH="0" baseline="0" noProof="0" dirty="0">
              <a:ln>
                <a:noFill/>
              </a:ln>
              <a:solidFill>
                <a:srgbClr val="000000"/>
              </a:solidFill>
              <a:effectLst/>
              <a:uLnTx/>
              <a:uFillTx/>
              <a:latin typeface="Calibri"/>
              <a:ea typeface="Calibri"/>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1" i="0" u="none" strike="noStrike" kern="1200" cap="none" spc="-1" normalizeH="0" baseline="0" noProof="0" dirty="0">
                <a:ln>
                  <a:noFill/>
                </a:ln>
                <a:solidFill>
                  <a:srgbClr val="000000"/>
                </a:solidFill>
                <a:effectLst/>
                <a:uLnTx/>
                <a:uFillTx/>
                <a:latin typeface="Calibri"/>
                <a:ea typeface="Calibri"/>
                <a:cs typeface="+mn-cs"/>
              </a:rPr>
              <a:t>Influenza vaccination: </a:t>
            </a:r>
            <a:r>
              <a:rPr kumimoji="0" lang="da-DK" sz="1200" b="0" i="0" u="none" strike="noStrike" kern="1200" cap="none" spc="-1" normalizeH="0" baseline="0" noProof="0" dirty="0">
                <a:ln>
                  <a:noFill/>
                </a:ln>
                <a:solidFill>
                  <a:srgbClr val="000000"/>
                </a:solidFill>
                <a:effectLst/>
                <a:uLnTx/>
                <a:uFillTx/>
                <a:latin typeface="Calibri"/>
                <a:ea typeface="Calibri"/>
                <a:cs typeface="+mn-cs"/>
              </a:rPr>
              <a:t>Alle patienter i immunhæmmende behandling anbefales årlig vaccination mod influenza. Vaccination gives x 1 årligt, idet hver </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srgbClr val="000000"/>
                </a:solidFill>
                <a:effectLst/>
                <a:uLnTx/>
                <a:uFillTx/>
                <a:latin typeface="Calibri"/>
                <a:ea typeface="Calibri"/>
                <a:cs typeface="+mn-cs"/>
              </a:rPr>
              <a:t>	influenzaepidemi kræver sin egen særlige vaccine. </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1" i="0" u="none" strike="noStrike" kern="1200" cap="none" spc="-1" normalizeH="0" baseline="0" noProof="0" dirty="0" err="1">
                <a:ln>
                  <a:noFill/>
                </a:ln>
                <a:solidFill>
                  <a:srgbClr val="000000"/>
                </a:solidFill>
                <a:effectLst/>
                <a:uLnTx/>
                <a:uFillTx/>
                <a:latin typeface="Calibri"/>
                <a:ea typeface="Calibri"/>
                <a:cs typeface="+mn-cs"/>
              </a:rPr>
              <a:t>Pneumokok</a:t>
            </a:r>
            <a:r>
              <a:rPr kumimoji="0" lang="da-DK" sz="1200" b="1" i="0" u="none" strike="noStrike" kern="1200" cap="none" spc="-1" normalizeH="0" baseline="0" noProof="0" dirty="0">
                <a:ln>
                  <a:noFill/>
                </a:ln>
                <a:solidFill>
                  <a:srgbClr val="000000"/>
                </a:solidFill>
                <a:effectLst/>
                <a:uLnTx/>
                <a:uFillTx/>
                <a:latin typeface="Calibri"/>
                <a:ea typeface="Calibri"/>
                <a:cs typeface="+mn-cs"/>
              </a:rPr>
              <a:t> vaccination: </a:t>
            </a:r>
            <a:r>
              <a:rPr kumimoji="0" lang="da-DK" sz="1200" b="0" i="0" u="none" strike="noStrike" kern="1200" cap="none" spc="-1" normalizeH="0" baseline="0" noProof="0" dirty="0">
                <a:ln>
                  <a:noFill/>
                </a:ln>
                <a:solidFill>
                  <a:srgbClr val="000000"/>
                </a:solidFill>
                <a:effectLst/>
                <a:uLnTx/>
                <a:uFillTx/>
                <a:latin typeface="Calibri"/>
                <a:ea typeface="Calibri"/>
                <a:cs typeface="+mn-cs"/>
              </a:rPr>
              <a:t>Alle patienter i immunhæmmende behandling anbefales vaccination mod </a:t>
            </a:r>
            <a:r>
              <a:rPr kumimoji="0" lang="da-DK" sz="1200" b="0" i="0" u="none" strike="noStrike" kern="1200" cap="none" spc="-1" normalizeH="0" baseline="0" noProof="0" dirty="0" err="1">
                <a:ln>
                  <a:noFill/>
                </a:ln>
                <a:solidFill>
                  <a:srgbClr val="000000"/>
                </a:solidFill>
                <a:effectLst/>
                <a:uLnTx/>
                <a:uFillTx/>
                <a:latin typeface="Calibri"/>
                <a:ea typeface="Calibri"/>
                <a:cs typeface="+mn-cs"/>
              </a:rPr>
              <a:t>pneumokoksygdom</a:t>
            </a:r>
            <a:r>
              <a:rPr kumimoji="0" lang="da-DK" sz="1200" b="0" i="0" u="none" strike="noStrike" kern="1200" cap="none" spc="-1" normalizeH="0" baseline="0" noProof="0" dirty="0">
                <a:ln>
                  <a:noFill/>
                </a:ln>
                <a:solidFill>
                  <a:srgbClr val="000000"/>
                </a:solidFill>
                <a:effectLst/>
                <a:uLnTx/>
                <a:uFillTx/>
                <a:latin typeface="Calibri"/>
                <a:ea typeface="Calibri"/>
                <a:cs typeface="+mn-cs"/>
              </a:rPr>
              <a:t>. Vaccinen kan fås på recept hos din egen praktiserende læge.</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1" i="0" u="none" strike="noStrike" kern="1200" cap="none" spc="-1" normalizeH="0" baseline="0" noProof="0" dirty="0">
                <a:ln>
                  <a:noFill/>
                </a:ln>
                <a:solidFill>
                  <a:srgbClr val="000000"/>
                </a:solidFill>
                <a:effectLst/>
                <a:uLnTx/>
                <a:uFillTx/>
                <a:latin typeface="Calibri"/>
                <a:ea typeface="Calibri"/>
                <a:cs typeface="+mn-cs"/>
              </a:rPr>
              <a:t>HPV: </a:t>
            </a:r>
            <a:r>
              <a:rPr kumimoji="0" lang="da-DK" sz="1200" b="0" i="0" u="none" strike="noStrike" kern="1200" cap="none" spc="-1" normalizeH="0" baseline="0" noProof="0" dirty="0">
                <a:ln>
                  <a:noFill/>
                </a:ln>
                <a:solidFill>
                  <a:srgbClr val="000000"/>
                </a:solidFill>
                <a:effectLst/>
                <a:uLnTx/>
                <a:uFillTx/>
                <a:latin typeface="Calibri"/>
                <a:ea typeface="Calibri"/>
                <a:cs typeface="+mn-cs"/>
              </a:rPr>
              <a:t>HPV-infektion overføres seksuelt og øger risikoen for kræft i livmoderhalsen.</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srgbClr val="000000"/>
                </a:solidFill>
                <a:effectLst/>
                <a:uLnTx/>
                <a:uFillTx/>
                <a:latin typeface="Calibri"/>
                <a:ea typeface="Calibri"/>
                <a:cs typeface="+mn-cs"/>
              </a:rPr>
              <a:t>	Alle kvinder i immunhæmmende behandling anbefales vaccination. Vaccination mod HPV kan gives både før og efter man har fået virus</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1" i="0" u="none" strike="noStrike" kern="1200" cap="none" spc="-1" normalizeH="0" baseline="0" noProof="0" dirty="0">
                <a:ln>
                  <a:noFill/>
                </a:ln>
                <a:solidFill>
                  <a:srgbClr val="000000"/>
                </a:solidFill>
                <a:effectLst/>
                <a:uLnTx/>
                <a:uFillTx/>
                <a:latin typeface="Calibri"/>
                <a:ea typeface="Calibri"/>
                <a:cs typeface="+mn-cs"/>
              </a:rPr>
              <a:t>Hepatitis B vaccine: </a:t>
            </a:r>
            <a:r>
              <a:rPr kumimoji="0" lang="da-DK" sz="1200" b="0" i="0" u="none" strike="noStrike" kern="1200" cap="none" spc="-1" normalizeH="0" baseline="0" noProof="0" dirty="0">
                <a:ln>
                  <a:noFill/>
                </a:ln>
                <a:solidFill>
                  <a:srgbClr val="000000"/>
                </a:solidFill>
                <a:effectLst/>
                <a:uLnTx/>
                <a:uFillTx/>
                <a:latin typeface="Calibri"/>
                <a:ea typeface="Calibri"/>
                <a:cs typeface="+mn-cs"/>
              </a:rPr>
              <a:t>Hepatitis B virus smitter alene ved blodtransfusion og seksuel kontakt. Vaccination kan overvejes og er især relevant ved kontakt med smittede, fx </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srgbClr val="000000"/>
                </a:solidFill>
                <a:effectLst/>
                <a:uLnTx/>
                <a:uFillTx/>
                <a:latin typeface="Calibri"/>
                <a:ea typeface="Calibri"/>
                <a:cs typeface="+mn-cs"/>
              </a:rPr>
              <a:t>	hos sundhedspersonale. </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1" i="0" u="none" strike="noStrike" kern="1200" cap="none" spc="-1" normalizeH="0" baseline="0" noProof="0" dirty="0" err="1">
                <a:ln>
                  <a:noFill/>
                </a:ln>
                <a:solidFill>
                  <a:srgbClr val="000000"/>
                </a:solidFill>
                <a:effectLst/>
                <a:uLnTx/>
                <a:uFillTx/>
                <a:latin typeface="Calibri"/>
                <a:ea typeface="Calibri"/>
                <a:cs typeface="+mn-cs"/>
              </a:rPr>
              <a:t>Varicella</a:t>
            </a:r>
            <a:r>
              <a:rPr kumimoji="0" lang="da-DK" sz="1200" b="1" i="0" u="none" strike="noStrike" kern="1200" cap="none" spc="-1" normalizeH="0" baseline="0" noProof="0" dirty="0">
                <a:ln>
                  <a:noFill/>
                </a:ln>
                <a:solidFill>
                  <a:srgbClr val="000000"/>
                </a:solidFill>
                <a:effectLst/>
                <a:uLnTx/>
                <a:uFillTx/>
                <a:latin typeface="Calibri"/>
                <a:ea typeface="Calibri"/>
                <a:cs typeface="+mn-cs"/>
              </a:rPr>
              <a:t> </a:t>
            </a:r>
            <a:r>
              <a:rPr kumimoji="0" lang="da-DK" sz="1200" b="1" i="0" u="none" strike="noStrike" kern="1200" cap="none" spc="-1" normalizeH="0" baseline="0" noProof="0" dirty="0" err="1">
                <a:ln>
                  <a:noFill/>
                </a:ln>
                <a:solidFill>
                  <a:srgbClr val="000000"/>
                </a:solidFill>
                <a:effectLst/>
                <a:uLnTx/>
                <a:uFillTx/>
                <a:latin typeface="Calibri"/>
                <a:ea typeface="Calibri"/>
                <a:cs typeface="+mn-cs"/>
              </a:rPr>
              <a:t>Zoster</a:t>
            </a:r>
            <a:r>
              <a:rPr kumimoji="0" lang="da-DK" sz="1200" b="1" i="0" u="none" strike="noStrike" kern="1200" cap="none" spc="-1" normalizeH="0" baseline="0" noProof="0" dirty="0">
                <a:ln>
                  <a:noFill/>
                </a:ln>
                <a:solidFill>
                  <a:srgbClr val="000000"/>
                </a:solidFill>
                <a:effectLst/>
                <a:uLnTx/>
                <a:uFillTx/>
                <a:latin typeface="Calibri"/>
                <a:ea typeface="Calibri"/>
                <a:cs typeface="+mn-cs"/>
              </a:rPr>
              <a:t> vaccine, VZV: </a:t>
            </a:r>
            <a:r>
              <a:rPr kumimoji="0" lang="da-DK" sz="1200" b="0" i="0" u="none" strike="noStrike" kern="1200" cap="none" spc="-1" normalizeH="0" baseline="0" noProof="0" dirty="0">
                <a:ln>
                  <a:noFill/>
                </a:ln>
                <a:solidFill>
                  <a:srgbClr val="000000"/>
                </a:solidFill>
                <a:effectLst/>
                <a:uLnTx/>
                <a:uFillTx/>
                <a:latin typeface="Calibri"/>
                <a:ea typeface="Calibri"/>
                <a:cs typeface="+mn-cs"/>
              </a:rPr>
              <a:t>Har man ikke haft skoldkopper som barn, kan man blive meget syg af skoldkopper som voksen. Har du ikke haft skoldkopper, anbefaler vi derfor vaccinationen. </a:t>
            </a: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srgbClr val="000000"/>
                </a:solidFill>
                <a:effectLst/>
                <a:uLnTx/>
                <a:uFillTx/>
                <a:latin typeface="Calibri"/>
                <a:ea typeface="Calibri"/>
                <a:cs typeface="+mn-cs"/>
              </a:rPr>
              <a:t>Men OBS at vaccinen </a:t>
            </a:r>
            <a:r>
              <a:rPr kumimoji="0" lang="da-DK" sz="1200" b="1" i="0" u="none" strike="noStrike" kern="1200" cap="none" spc="-1" normalizeH="0" baseline="0" noProof="0" dirty="0">
                <a:ln>
                  <a:noFill/>
                </a:ln>
                <a:solidFill>
                  <a:srgbClr val="000000"/>
                </a:solidFill>
                <a:effectLst/>
                <a:uLnTx/>
                <a:uFillTx/>
                <a:latin typeface="Calibri"/>
                <a:ea typeface="Calibri"/>
                <a:cs typeface="+mn-cs"/>
              </a:rPr>
              <a:t>ikke må gives</a:t>
            </a:r>
            <a:r>
              <a:rPr kumimoji="0" lang="da-DK" sz="1200" b="0" i="0" u="none" strike="noStrike" kern="1200" cap="none" spc="-1" normalizeH="0" baseline="0" noProof="0" dirty="0">
                <a:ln>
                  <a:noFill/>
                </a:ln>
                <a:solidFill>
                  <a:srgbClr val="000000"/>
                </a:solidFill>
                <a:effectLst/>
                <a:uLnTx/>
                <a:uFillTx/>
                <a:latin typeface="Calibri"/>
                <a:ea typeface="Calibri"/>
                <a:cs typeface="+mn-cs"/>
              </a:rPr>
              <a:t> under- og tættere end 4 uger før behandlingsstart.</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1" i="0" u="none" strike="noStrike" kern="1200" cap="none" spc="-1" normalizeH="0" baseline="0" noProof="0" dirty="0">
                <a:ln>
                  <a:noFill/>
                </a:ln>
                <a:solidFill>
                  <a:srgbClr val="000000"/>
                </a:solidFill>
                <a:effectLst/>
                <a:uLnTx/>
                <a:uFillTx/>
                <a:latin typeface="Calibri"/>
                <a:ea typeface="Calibri"/>
                <a:cs typeface="+mn-cs"/>
              </a:rPr>
              <a:t>Covid-19 vaccination: </a:t>
            </a:r>
            <a:r>
              <a:rPr kumimoji="0" lang="da-DK" sz="1200" b="0" i="0" u="none" strike="noStrike" kern="1200" cap="none" spc="-1" normalizeH="0" baseline="0" noProof="0" dirty="0">
                <a:ln>
                  <a:noFill/>
                </a:ln>
                <a:solidFill>
                  <a:srgbClr val="000000"/>
                </a:solidFill>
                <a:effectLst/>
                <a:uLnTx/>
                <a:uFillTx/>
                <a:latin typeface="Calibri"/>
                <a:ea typeface="Calibri"/>
                <a:cs typeface="+mn-cs"/>
              </a:rPr>
              <a:t>Følg Sundhedsstyrelsens anbefalinger.</a:t>
            </a: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endParaRPr kumimoji="0" lang="da-DK" sz="1200" b="0" i="0" u="none" strike="noStrike" kern="1200" cap="none" spc="-1" normalizeH="0" baseline="0" noProof="0" dirty="0">
              <a:ln>
                <a:noFill/>
              </a:ln>
              <a:solidFill>
                <a:srgbClr val="000000"/>
              </a:solidFill>
              <a:effectLst/>
              <a:uLnTx/>
              <a:uFillTx/>
              <a:latin typeface="Calibri"/>
              <a:ea typeface="Calibri"/>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srgbClr val="000000"/>
                </a:solidFill>
                <a:effectLst/>
                <a:uLnTx/>
                <a:uFillTx/>
                <a:latin typeface="Calibri"/>
                <a:ea typeface="Calibri"/>
                <a:cs typeface="+mn-cs"/>
              </a:rPr>
              <a:t>Ved immunhæmmende behandling må der IKKE gives levende vacciner</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srgbClr val="000000"/>
                </a:solidFill>
                <a:effectLst/>
                <a:uLnTx/>
                <a:uFillTx/>
                <a:latin typeface="Calibri"/>
                <a:ea typeface="Calibri"/>
                <a:cs typeface="+mn-cs"/>
              </a:rPr>
              <a:t>Efter levende vaccine må biologisk behandling først opstartes efter 4 uger og efter stop af biologisk behandling, skal der gå 3 – 4 mdr. efter vaccination.</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1" i="0" u="none" strike="noStrike" kern="1200" cap="none" spc="-1" normalizeH="0" baseline="0" noProof="0" dirty="0">
                <a:ln>
                  <a:noFill/>
                </a:ln>
                <a:solidFill>
                  <a:srgbClr val="000000"/>
                </a:solidFill>
                <a:effectLst/>
                <a:uLnTx/>
                <a:uFillTx/>
                <a:latin typeface="Calibri"/>
                <a:ea typeface="Calibri"/>
                <a:cs typeface="+mn-cs"/>
              </a:rPr>
              <a:t>Vaccinationer og rejser:</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prstClr val="black"/>
                </a:solidFill>
                <a:effectLst/>
                <a:uLnTx/>
                <a:uFillTx/>
                <a:latin typeface="Calibri"/>
                <a:ea typeface="Calibri"/>
                <a:cs typeface="+mn-cs"/>
              </a:rPr>
              <a:t>Hvis du planlægger længere udlandsophold kan det være relevant at inddrage din behandler et helt år før, da immunsupprimerende medicin bevirker, at man ikke kan vaccineres med levende vacciner (ex. Gul feber). </a:t>
            </a: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prstClr val="black"/>
                </a:solidFill>
                <a:effectLst/>
                <a:uLnTx/>
                <a:uFillTx/>
                <a:latin typeface="Calibri"/>
                <a:ea typeface="Calibri"/>
                <a:cs typeface="+mn-cs"/>
              </a:rPr>
              <a:t>Dette kan have stor betydning hvis man planlægger at rejse til visse lande i Sydamerika og Afrika</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7000"/>
              </a:lnSpc>
              <a:spcBef>
                <a:spcPts val="0"/>
              </a:spcBef>
              <a:spcAft>
                <a:spcPts val="799"/>
              </a:spcAft>
              <a:buClrTx/>
              <a:buSzTx/>
              <a:buFontTx/>
              <a:buNone/>
              <a:tabLst>
                <a:tab pos="0" algn="l"/>
              </a:tabLst>
              <a:defRPr/>
            </a:pPr>
            <a:r>
              <a:rPr kumimoji="0" lang="da-DK" sz="1200" b="0" i="0" u="none" strike="noStrike" kern="1200" cap="none" spc="-1" normalizeH="0" baseline="0" noProof="0" dirty="0">
                <a:ln>
                  <a:noFill/>
                </a:ln>
                <a:solidFill>
                  <a:srgbClr val="000000"/>
                </a:solidFill>
                <a:effectLst/>
                <a:uLnTx/>
                <a:uFillTx/>
                <a:latin typeface="Calibri"/>
                <a:ea typeface="Calibri"/>
                <a:cs typeface="+mn-cs"/>
              </a:rPr>
              <a:t>Informationskilder:</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srgbClr val="000000"/>
                </a:solidFill>
                <a:effectLst/>
                <a:uLnTx/>
                <a:uFillTx/>
                <a:latin typeface="Calibri"/>
                <a:ea typeface="Calibri"/>
                <a:cs typeface="+mn-cs"/>
              </a:rPr>
              <a:t>Min Sygdom: </a:t>
            </a:r>
            <a:r>
              <a:rPr kumimoji="0" lang="da-DK" sz="1200" b="0" i="0" u="sng" strike="noStrike" kern="1200" cap="none" spc="120" normalizeH="0" baseline="0" noProof="0" dirty="0">
                <a:ln>
                  <a:noFill/>
                </a:ln>
                <a:solidFill>
                  <a:srgbClr val="000000"/>
                </a:solidFill>
                <a:effectLst/>
                <a:uLnTx/>
                <a:uFillTx/>
                <a:latin typeface="Calibri"/>
                <a:ea typeface="Times New Roman"/>
                <a:cs typeface="+mn-cs"/>
                <a:hlinkClick r:id="rId3"/>
              </a:rPr>
              <a:t>https://min.medicin.dk/Sygdomme/Sygdom/</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srgbClr val="000000"/>
                </a:solidFill>
                <a:effectLst/>
                <a:uLnTx/>
                <a:uFillTx/>
                <a:latin typeface="Calibri"/>
                <a:ea typeface="Calibri"/>
                <a:cs typeface="+mn-cs"/>
              </a:rPr>
              <a:t>Rejsevaccination (</a:t>
            </a:r>
            <a:r>
              <a:rPr kumimoji="0" lang="da-DK" sz="1200" b="0" i="0" u="none" strike="noStrike" kern="1200" cap="none" spc="-1" normalizeH="0" baseline="0" noProof="0" dirty="0" err="1">
                <a:ln>
                  <a:noFill/>
                </a:ln>
                <a:solidFill>
                  <a:srgbClr val="000000"/>
                </a:solidFill>
                <a:effectLst/>
                <a:uLnTx/>
                <a:uFillTx/>
                <a:latin typeface="Calibri"/>
                <a:ea typeface="Calibri"/>
                <a:cs typeface="+mn-cs"/>
              </a:rPr>
              <a:t>ssi.dk</a:t>
            </a:r>
            <a:r>
              <a:rPr kumimoji="0" lang="da-DK" sz="1200" b="0" i="0" u="none" strike="noStrike" kern="1200" cap="none" spc="-1" normalizeH="0" baseline="0" noProof="0" dirty="0">
                <a:ln>
                  <a:noFill/>
                </a:ln>
                <a:solidFill>
                  <a:srgbClr val="000000"/>
                </a:solidFill>
                <a:effectLst/>
                <a:uLnTx/>
                <a:uFillTx/>
                <a:latin typeface="Calibri"/>
                <a:ea typeface="Calibri"/>
                <a:cs typeface="+mn-cs"/>
              </a:rPr>
              <a:t>)</a:t>
            </a:r>
            <a:r>
              <a:rPr kumimoji="0" lang="da-DK" sz="1200" b="0" i="0" u="none" strike="noStrike" kern="1200" cap="none" spc="-1" normalizeH="0" baseline="0" noProof="0" dirty="0">
                <a:ln>
                  <a:noFill/>
                </a:ln>
                <a:solidFill>
                  <a:srgbClr val="0000FF"/>
                </a:solidFill>
                <a:effectLst/>
                <a:uLnTx/>
                <a:uFillTx/>
                <a:latin typeface="Calibri"/>
                <a:ea typeface="Calibri"/>
                <a:cs typeface="+mn-cs"/>
              </a:rPr>
              <a:t>: </a:t>
            </a:r>
            <a:r>
              <a:rPr kumimoji="0" lang="da-DK" sz="1200" b="0" i="0" u="sng" strike="noStrike" kern="1200" cap="none" spc="120" normalizeH="0" baseline="0" noProof="0" dirty="0">
                <a:ln>
                  <a:noFill/>
                </a:ln>
                <a:solidFill>
                  <a:srgbClr val="000000"/>
                </a:solidFill>
                <a:effectLst/>
                <a:uLnTx/>
                <a:uFillTx/>
                <a:latin typeface="Calibri"/>
                <a:ea typeface="Calibri"/>
                <a:cs typeface="+mn-cs"/>
                <a:hlinkClick r:id="rId4"/>
              </a:rPr>
              <a:t>https://rejse.ssi.dk/</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r>
              <a:rPr kumimoji="0" lang="da-DK" sz="1200" b="0" i="0" u="none" strike="noStrike" kern="1200" cap="none" spc="-1" normalizeH="0" baseline="0" noProof="0" dirty="0">
                <a:ln>
                  <a:noFill/>
                </a:ln>
                <a:solidFill>
                  <a:srgbClr val="000000"/>
                </a:solidFill>
                <a:effectLst/>
                <a:uLnTx/>
                <a:uFillTx/>
                <a:latin typeface="Calibri"/>
                <a:ea typeface="Calibri"/>
                <a:cs typeface="+mn-cs"/>
              </a:rPr>
              <a:t>Vaccination ved nedsat immunforsvar - Lægehåndbogen på </a:t>
            </a:r>
            <a:r>
              <a:rPr kumimoji="0" lang="da-DK" sz="1200" b="0" i="0" u="none" strike="noStrike" kern="1200" cap="none" spc="-1" normalizeH="0" baseline="0" noProof="0" dirty="0" err="1">
                <a:ln>
                  <a:noFill/>
                </a:ln>
                <a:solidFill>
                  <a:srgbClr val="000000"/>
                </a:solidFill>
                <a:effectLst/>
                <a:uLnTx/>
                <a:uFillTx/>
                <a:latin typeface="Calibri"/>
                <a:ea typeface="Calibri"/>
                <a:cs typeface="+mn-cs"/>
              </a:rPr>
              <a:t>sundhed.dk</a:t>
            </a:r>
            <a:r>
              <a:rPr kumimoji="0" lang="da-DK" sz="1200" b="0" i="0" u="none" strike="noStrike" kern="1200" cap="none" spc="-1" normalizeH="0" baseline="0" noProof="0" dirty="0">
                <a:ln>
                  <a:noFill/>
                </a:ln>
                <a:solidFill>
                  <a:srgbClr val="000000"/>
                </a:solidFill>
                <a:effectLst/>
                <a:uLnTx/>
                <a:uFillTx/>
                <a:latin typeface="Calibri"/>
                <a:ea typeface="Calibri"/>
                <a:cs typeface="+mn-cs"/>
              </a:rPr>
              <a:t>:  </a:t>
            </a:r>
            <a:r>
              <a:rPr kumimoji="0" lang="da-DK" sz="1200" b="0" i="0" u="sng" strike="noStrike" kern="1200" cap="none" spc="120" normalizeH="0" baseline="0" noProof="0" dirty="0">
                <a:ln>
                  <a:noFill/>
                </a:ln>
                <a:solidFill>
                  <a:srgbClr val="000000"/>
                </a:solidFill>
                <a:effectLst/>
                <a:uLnTx/>
                <a:uFillTx/>
                <a:latin typeface="Calibri"/>
                <a:ea typeface="Calibri"/>
                <a:cs typeface="+mn-cs"/>
                <a:hlinkClick r:id="rId5"/>
              </a:rPr>
              <a:t>https://www.sundhed.dk/sundhedsfaglig/laegehaandbogen/rejsemedicin-vacciner/vacciner/generelt-om-vacciner/vaccination-ved-nedsat-immunforsvar/</a:t>
            </a: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tab pos="0" algn="l"/>
              </a:tabLst>
              <a:defRPr/>
            </a:pPr>
            <a:endParaRPr kumimoji="0" lang="da-DK" sz="1200" b="0" i="0" u="none" strike="noStrike" kern="1200" cap="none" spc="-1" normalizeH="0" baseline="0" noProof="0" dirty="0">
              <a:ln>
                <a:noFill/>
              </a:ln>
              <a:solidFill>
                <a:prstClr val="black"/>
              </a:solidFill>
              <a:effectLst/>
              <a:uLnTx/>
              <a:uFillTx/>
              <a:latin typeface="Arial"/>
              <a:ea typeface="+mn-ea"/>
              <a:cs typeface="+mn-cs"/>
            </a:endParaRP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60</a:t>
            </a:fld>
            <a:endParaRPr lang="da-DK"/>
          </a:p>
        </p:txBody>
      </p:sp>
    </p:spTree>
    <p:extLst>
      <p:ext uri="{BB962C8B-B14F-4D97-AF65-F5344CB8AC3E}">
        <p14:creationId xmlns:p14="http://schemas.microsoft.com/office/powerpoint/2010/main" val="37532178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u="none" dirty="0"/>
              <a:t>SU Handicaptillæg:</a:t>
            </a:r>
          </a:p>
          <a:p>
            <a:r>
              <a:rPr lang="da-DK" dirty="0"/>
              <a:t>For at få handicaptillæg, skal  almindelige betingelser for at få SU opfyldes. </a:t>
            </a:r>
          </a:p>
          <a:p>
            <a:r>
              <a:rPr lang="da-DK" dirty="0"/>
              <a:t>Derudover skal der:</a:t>
            </a:r>
          </a:p>
          <a:p>
            <a:r>
              <a:rPr lang="da-DK" dirty="0"/>
              <a:t>være en varig fysisk eller psykisk funktionsnedsættelse, som gør ansøger nærmest ude af stand til at have et studiejob </a:t>
            </a:r>
          </a:p>
          <a:p>
            <a:r>
              <a:rPr lang="da-DK" dirty="0"/>
              <a:t>Diagnosen skal være lægefagligt dokumenteret.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u="none" dirty="0"/>
              <a:t>§ 56:</a:t>
            </a:r>
          </a:p>
          <a:p>
            <a:r>
              <a:rPr lang="da-DK" dirty="0"/>
              <a:t>Ordningen kræver, at sygdommen kan medføre et sygefravær på mindst 10 dage om året. Dage med delvist fravær tæller også med i opgørelsen, hvis der er tale om et fravær på mindst 4 timer ugentligt.</a:t>
            </a:r>
          </a:p>
          <a:p>
            <a:r>
              <a:rPr lang="da-DK" dirty="0"/>
              <a:t>Ordningen kan kun bruges i relation til sygdommen. Det vil sige, at "almindeligt" sygefravær ikke kan dækkes af denne ordning.</a:t>
            </a:r>
          </a:p>
          <a:p>
            <a:r>
              <a:rPr lang="da-DK" dirty="0"/>
              <a:t>Indlæggelse, ambulant behandling eller genoptræning skal medføre, mindst 10 fraværsdage inden for 1 år. </a:t>
            </a:r>
          </a:p>
          <a:p>
            <a:r>
              <a:rPr lang="da-DK" dirty="0"/>
              <a:t>Indlæggelse eller behandling på andre typer af behandlingsinstitutioner end sygehuse er også omfattet, ligesom efterbehandling, kontrolundersøgelser og rekreation er det. Hvis der er tale om en rekreationsperiode, skal læge eller sygehus normalt særskilt attestere, at den er nødvendig.</a:t>
            </a:r>
          </a:p>
          <a:p>
            <a:r>
              <a:rPr lang="da-DK" dirty="0"/>
              <a:t>Det er kommunen, der i den sidste ende skal godkende en § 56 aftale. Aftalen indgås mellem arbejdstager  og arbejdsgiver.</a:t>
            </a:r>
          </a:p>
          <a:p>
            <a:endParaRPr lang="da-DK" b="1" u="sng" dirty="0"/>
          </a:p>
          <a:p>
            <a:r>
              <a:rPr lang="da-DK" b="1" u="none" dirty="0"/>
              <a:t>Flexjob:</a:t>
            </a:r>
          </a:p>
          <a:p>
            <a:r>
              <a:rPr lang="da-DK" dirty="0"/>
              <a:t>Et fleksjob er en ansættelse, hvor der tages hensyn til, at arbejdsevnen er begrænset på grund af helbredsmæssige forhold. Det betyder, at opgaver og arbejdstid i fleksjobbet bliver tilpasset det, ansøger kan klare.</a:t>
            </a:r>
          </a:p>
          <a:p>
            <a:r>
              <a:rPr lang="da-DK" dirty="0"/>
              <a:t>Disse betingelser skal være opfyldt, for at kommunen kan bevilge fleksjob:</a:t>
            </a:r>
          </a:p>
          <a:p>
            <a:r>
              <a:rPr lang="da-DK" dirty="0"/>
              <a:t>	Ansøger skal være under folkepensionsalderen</a:t>
            </a:r>
          </a:p>
          <a:p>
            <a:r>
              <a:rPr lang="da-DK" dirty="0"/>
              <a:t>	Kommunen skal vurdere, at arbejdsevnen er væsentligt og varigt nedsat</a:t>
            </a:r>
          </a:p>
          <a:p>
            <a:r>
              <a:rPr lang="da-DK" dirty="0"/>
              <a:t>	Alle muligheder for at opnå en almindelig ansættelse, fx gennem omplacering, skal være undersøgt.</a:t>
            </a:r>
          </a:p>
          <a:p>
            <a:endParaRPr lang="da-DK" dirty="0"/>
          </a:p>
          <a:p>
            <a:endParaRPr lang="da-DK"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61</a:t>
            </a:fld>
            <a:endParaRPr lang="da-DK"/>
          </a:p>
        </p:txBody>
      </p:sp>
    </p:spTree>
    <p:extLst>
      <p:ext uri="{BB962C8B-B14F-4D97-AF65-F5344CB8AC3E}">
        <p14:creationId xmlns:p14="http://schemas.microsoft.com/office/powerpoint/2010/main" val="439809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Man kan ikke forudsige sygdomsforløbet for den enkelte patient.</a:t>
            </a:r>
          </a:p>
          <a:p>
            <a:r>
              <a:rPr lang="da-DK" dirty="0"/>
              <a:t>Der vil typisk være perioder, hvor sygdommen er i udbrud og perioder, hvor sygdommen er i ro.</a:t>
            </a:r>
          </a:p>
          <a:p>
            <a:r>
              <a:rPr lang="da-DK" dirty="0"/>
              <a:t>I de rolige perioder kan man være stort set symptomfri.</a:t>
            </a:r>
          </a:p>
          <a:p>
            <a:endParaRPr lang="da-DK" dirty="0"/>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6</a:t>
            </a:fld>
            <a:endParaRPr lang="da-DK"/>
          </a:p>
        </p:txBody>
      </p:sp>
    </p:spTree>
    <p:extLst>
      <p:ext uri="{BB962C8B-B14F-4D97-AF65-F5344CB8AC3E}">
        <p14:creationId xmlns:p14="http://schemas.microsoft.com/office/powerpoint/2010/main" val="30195910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Forskellige rejseformer som charterferie, </a:t>
            </a: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backpacking</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og højskoleophold kræver vidt forskellig forberedelse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At rejse indenfor EU/EØS er oftest enklest hvorimod det kræver en anden forberedelse at rejse oversøisk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Hvis man planlægger længere ophold kan det være relevant at inddrage sin behandler et helt år før.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Immunmodulerende og –supprimerende medicin bevirker at man ikke kan vaccineres med levende vacciner som f.eks. gul feber. Dette kan have stor betydning hvis man planlægger rejse til visse lande i Sydamerika og Afrika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Hvis medicinen kræver særlig opbevaringstemperatur skal man medbringe den i egnet køletaske. Behandlingssted kan ofte være behjælpelige med at finde en taske der kan holde temperaturen længe nok.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God ide at kontakte flyselskabet i forbindelse med at booke billet, da de så ofte kan opbevare medicinen under rette forhold under flyvningen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Rejser udenfor Europa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Der skal altid tegnes forsikring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Obs at der også dækkes hjemtransport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Flere detaljerede oplysninger via udenrigsministeriet </a:t>
            </a: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www.um.dk</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eller indenrigsministeriet </a:t>
            </a: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www.im.dk</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da-DK" b="0" dirty="0"/>
          </a:p>
        </p:txBody>
      </p:sp>
      <p:sp>
        <p:nvSpPr>
          <p:cNvPr id="4" name="Pladsholder til slidenummer 3"/>
          <p:cNvSpPr>
            <a:spLocks noGrp="1"/>
          </p:cNvSpPr>
          <p:nvPr>
            <p:ph type="sldNum" sz="quarter" idx="5"/>
          </p:nvPr>
        </p:nvSpPr>
        <p:spPr/>
        <p:txBody>
          <a:bodyPr/>
          <a:lstStyle/>
          <a:p>
            <a:fld id="{61225EF1-80AE-0E4E-9DD7-4AD2451F0405}" type="slidenum">
              <a:rPr lang="da-DK" smtClean="0"/>
              <a:t>62</a:t>
            </a:fld>
            <a:endParaRPr lang="da-DK"/>
          </a:p>
        </p:txBody>
      </p:sp>
    </p:spTree>
    <p:extLst>
      <p:ext uri="{BB962C8B-B14F-4D97-AF65-F5344CB8AC3E}">
        <p14:creationId xmlns:p14="http://schemas.microsoft.com/office/powerpoint/2010/main" val="15761733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Det blå EU-sygesikringskort </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er et kort, der viser, at man har ret til behandling på samme vilkår som borgerne i det land, man rejser i. Man skal bruge det blå EU-sygesikringskort, når man rejser til et EU-land, Norge, Island, Liechtenstein eller Schweiz.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Kortet er gratis og er gyldigt i op til fem år. Hvis man skal bruge kortet til andet end ferie eller bor i udlandet kan gyldigheden være kortere. Det er vigtigt, at det blå EU-sygesikringskort er gyldigt i hele den periode, man opholder sig i udlandet.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Hvis man rejser til andre lande end ovennævnte, dækker hverken det gule eller blå kort. Hvis man ønsker at være dækket af en sygeforsikring under rejse til disse lande, bør der tegnes en privat rejseforsikring hos forsikringsselskabet.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Calibri" panose="020F0502020204030204"/>
                <a:ea typeface="+mn-ea"/>
                <a:cs typeface="+mn-cs"/>
              </a:rPr>
              <a:t>Forsikring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Som udgangspunkt dækkes ikke udgifter til kronisk sygdom der var kendt inden afrejsen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Det anbefales at man kontakter sit forsikringsselskab eller går på </a:t>
            </a: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www.sos.dk</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for medicinsk forhåndsgodkendelse.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Man skal være opmærksom på om ens afbestillingsforsikring rent faktisk dækker ens behov.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Som udgangspunkt skal der have været ro og ikke lavet behandlingsændringer indenfor de seneste 3 mdr. – for nogle lande kan kravet dog være endnu længere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Den offentlige sygesikring dækker aldrig hjemtransport.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Nogle afbestillingsforsikringer dækker ikke indenfor landets grænser eller dækker kun op til et vist beløb.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Indenfor Norden (</a:t>
            </a: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incl</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Grønland og Færøerne) kan man rejse frit uanset sygdomsaktivitet.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da-DK" b="0" dirty="0"/>
          </a:p>
        </p:txBody>
      </p:sp>
      <p:sp>
        <p:nvSpPr>
          <p:cNvPr id="4" name="Pladsholder til slidenummer 3"/>
          <p:cNvSpPr>
            <a:spLocks noGrp="1"/>
          </p:cNvSpPr>
          <p:nvPr>
            <p:ph type="sldNum" sz="quarter" idx="5"/>
          </p:nvPr>
        </p:nvSpPr>
        <p:spPr/>
        <p:txBody>
          <a:bodyPr/>
          <a:lstStyle/>
          <a:p>
            <a:fld id="{61225EF1-80AE-0E4E-9DD7-4AD2451F0405}" type="slidenum">
              <a:rPr lang="da-DK" smtClean="0"/>
              <a:t>63</a:t>
            </a:fld>
            <a:endParaRPr lang="da-DK"/>
          </a:p>
        </p:txBody>
      </p:sp>
    </p:spTree>
    <p:extLst>
      <p:ext uri="{BB962C8B-B14F-4D97-AF65-F5344CB8AC3E}">
        <p14:creationId xmlns:p14="http://schemas.microsoft.com/office/powerpoint/2010/main" val="25426431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90000"/>
              </a:lnSpc>
            </a:pPr>
            <a:endParaRPr lang="da-DK" alt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64</a:t>
            </a:fld>
            <a:endParaRPr lang="da-DK"/>
          </a:p>
        </p:txBody>
      </p:sp>
    </p:spTree>
    <p:extLst>
      <p:ext uri="{BB962C8B-B14F-4D97-AF65-F5344CB8AC3E}">
        <p14:creationId xmlns:p14="http://schemas.microsoft.com/office/powerpoint/2010/main" val="27790924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90000"/>
              </a:lnSpc>
            </a:pPr>
            <a:endParaRPr lang="da-DK" alt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65</a:t>
            </a:fld>
            <a:endParaRPr lang="da-DK"/>
          </a:p>
        </p:txBody>
      </p:sp>
    </p:spTree>
    <p:extLst>
      <p:ext uri="{BB962C8B-B14F-4D97-AF65-F5344CB8AC3E}">
        <p14:creationId xmlns:p14="http://schemas.microsoft.com/office/powerpoint/2010/main" val="9734471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90000"/>
              </a:lnSpc>
            </a:pPr>
            <a:endParaRPr lang="da-DK" alt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66</a:t>
            </a:fld>
            <a:endParaRPr lang="da-DK"/>
          </a:p>
        </p:txBody>
      </p:sp>
    </p:spTree>
    <p:extLst>
      <p:ext uri="{BB962C8B-B14F-4D97-AF65-F5344CB8AC3E}">
        <p14:creationId xmlns:p14="http://schemas.microsoft.com/office/powerpoint/2010/main" val="1317522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90000"/>
              </a:lnSpc>
            </a:pPr>
            <a:endParaRPr lang="da-DK" alt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67</a:t>
            </a:fld>
            <a:endParaRPr lang="da-DK"/>
          </a:p>
        </p:txBody>
      </p:sp>
    </p:spTree>
    <p:extLst>
      <p:ext uri="{BB962C8B-B14F-4D97-AF65-F5344CB8AC3E}">
        <p14:creationId xmlns:p14="http://schemas.microsoft.com/office/powerpoint/2010/main" val="40803420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68</a:t>
            </a:fld>
            <a:endParaRPr lang="da-DK"/>
          </a:p>
        </p:txBody>
      </p:sp>
    </p:spTree>
    <p:extLst>
      <p:ext uri="{BB962C8B-B14F-4D97-AF65-F5344CB8AC3E}">
        <p14:creationId xmlns:p14="http://schemas.microsoft.com/office/powerpoint/2010/main" val="21693071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69</a:t>
            </a:fld>
            <a:endParaRPr lang="da-DK"/>
          </a:p>
        </p:txBody>
      </p:sp>
    </p:spTree>
    <p:extLst>
      <p:ext uri="{BB962C8B-B14F-4D97-AF65-F5344CB8AC3E}">
        <p14:creationId xmlns:p14="http://schemas.microsoft.com/office/powerpoint/2010/main" val="992432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1225EF1-80AE-0E4E-9DD7-4AD2451F0405}" type="slidenum">
              <a:rPr lang="da-DK" smtClean="0"/>
              <a:t>7</a:t>
            </a:fld>
            <a:endParaRPr lang="da-DK"/>
          </a:p>
        </p:txBody>
      </p:sp>
    </p:spTree>
    <p:extLst>
      <p:ext uri="{BB962C8B-B14F-4D97-AF65-F5344CB8AC3E}">
        <p14:creationId xmlns:p14="http://schemas.microsoft.com/office/powerpoint/2010/main" val="758263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latin typeface="Arial" charset="0"/>
                <a:ea typeface="Times" charset="0"/>
                <a:cs typeface="Times" charset="0"/>
              </a:rPr>
              <a:t>Billeder af </a:t>
            </a:r>
            <a:r>
              <a:rPr lang="da-DK" dirty="0" err="1">
                <a:latin typeface="Arial" charset="0"/>
                <a:ea typeface="Times" charset="0"/>
                <a:cs typeface="Times" charset="0"/>
              </a:rPr>
              <a:t>colon</a:t>
            </a:r>
            <a:r>
              <a:rPr lang="da-DK" dirty="0">
                <a:latin typeface="Arial" charset="0"/>
                <a:ea typeface="Times" charset="0"/>
                <a:cs typeface="Times" charset="0"/>
              </a:rPr>
              <a:t> med lette </a:t>
            </a:r>
            <a:r>
              <a:rPr lang="da-DK" dirty="0" err="1">
                <a:latin typeface="Arial" charset="0"/>
                <a:ea typeface="Times" charset="0"/>
                <a:cs typeface="Times" charset="0"/>
              </a:rPr>
              <a:t>Crohn</a:t>
            </a:r>
            <a:r>
              <a:rPr lang="da-DK" dirty="0">
                <a:latin typeface="Arial" charset="0"/>
                <a:ea typeface="Times" charset="0"/>
                <a:cs typeface="Times" charset="0"/>
              </a:rPr>
              <a:t>-læsioner.</a:t>
            </a:r>
          </a:p>
          <a:p>
            <a:endParaRPr lang="da-DK" dirty="0">
              <a:latin typeface="Arial" charset="0"/>
              <a:ea typeface="Times" charset="0"/>
              <a:cs typeface="Times" charset="0"/>
            </a:endParaRPr>
          </a:p>
          <a:p>
            <a:r>
              <a:rPr lang="da-DK" dirty="0">
                <a:latin typeface="Arial" charset="0"/>
                <a:ea typeface="Times" charset="0"/>
                <a:cs typeface="Times" charset="0"/>
              </a:rPr>
              <a:t>Billedet viser de koloskopiske fund ved </a:t>
            </a:r>
            <a:r>
              <a:rPr lang="da-DK" dirty="0" err="1">
                <a:latin typeface="Arial" charset="0"/>
                <a:ea typeface="Times" charset="0"/>
                <a:cs typeface="Times" charset="0"/>
              </a:rPr>
              <a:t>Crohns</a:t>
            </a:r>
            <a:r>
              <a:rPr lang="da-DK" dirty="0">
                <a:latin typeface="Arial" charset="0"/>
                <a:ea typeface="Times" charset="0"/>
                <a:cs typeface="Times" charset="0"/>
              </a:rPr>
              <a:t> sygdom med store, uregelmæssige </a:t>
            </a:r>
            <a:r>
              <a:rPr lang="da-DK" dirty="0" err="1">
                <a:latin typeface="Arial" charset="0"/>
                <a:ea typeface="Times" charset="0"/>
                <a:cs typeface="Times" charset="0"/>
              </a:rPr>
              <a:t>ulcerationer</a:t>
            </a:r>
            <a:r>
              <a:rPr lang="da-DK" dirty="0">
                <a:latin typeface="Arial" charset="0"/>
                <a:ea typeface="Times" charset="0"/>
                <a:cs typeface="Times" charset="0"/>
              </a:rPr>
              <a:t> samt mindre </a:t>
            </a:r>
            <a:r>
              <a:rPr lang="da-DK" dirty="0" err="1">
                <a:latin typeface="Arial" charset="0"/>
                <a:ea typeface="Times" charset="0"/>
                <a:cs typeface="Times" charset="0"/>
              </a:rPr>
              <a:t>aftøse</a:t>
            </a:r>
            <a:r>
              <a:rPr lang="da-DK" dirty="0">
                <a:latin typeface="Arial" charset="0"/>
                <a:ea typeface="Times" charset="0"/>
                <a:cs typeface="Times" charset="0"/>
              </a:rPr>
              <a:t> elementer med omgivende </a:t>
            </a:r>
            <a:r>
              <a:rPr lang="da-DK" dirty="0" err="1">
                <a:latin typeface="Arial" charset="0"/>
                <a:ea typeface="Times" charset="0"/>
                <a:cs typeface="Times" charset="0"/>
              </a:rPr>
              <a:t>hyperæmi</a:t>
            </a:r>
            <a:r>
              <a:rPr lang="da-DK" dirty="0">
                <a:latin typeface="Arial" charset="0"/>
                <a:ea typeface="Times" charset="0"/>
                <a:cs typeface="Times" charset="0"/>
              </a:rPr>
              <a:t>. Det ses enkelte steder normal slimhinde og inflammationen er ikke </a:t>
            </a:r>
            <a:r>
              <a:rPr lang="da-DK" dirty="0" err="1">
                <a:latin typeface="Arial" charset="0"/>
                <a:ea typeface="Times" charset="0"/>
                <a:cs typeface="Times" charset="0"/>
              </a:rPr>
              <a:t>konfluerende</a:t>
            </a:r>
            <a:r>
              <a:rPr lang="da-DK" dirty="0">
                <a:latin typeface="Arial" charset="0"/>
                <a:ea typeface="Times" charset="0"/>
                <a:cs typeface="Times" charset="0"/>
              </a:rPr>
              <a:t>.</a:t>
            </a:r>
          </a:p>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9</a:t>
            </a:fld>
            <a:endParaRPr lang="da-DK"/>
          </a:p>
        </p:txBody>
      </p:sp>
    </p:spTree>
    <p:extLst>
      <p:ext uri="{BB962C8B-B14F-4D97-AF65-F5344CB8AC3E}">
        <p14:creationId xmlns:p14="http://schemas.microsoft.com/office/powerpoint/2010/main" val="596897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1225EF1-80AE-0E4E-9DD7-4AD2451F0405}" type="slidenum">
              <a:rPr lang="da-DK" smtClean="0"/>
              <a:t>10</a:t>
            </a:fld>
            <a:endParaRPr lang="da-DK"/>
          </a:p>
        </p:txBody>
      </p:sp>
    </p:spTree>
    <p:extLst>
      <p:ext uri="{BB962C8B-B14F-4D97-AF65-F5344CB8AC3E}">
        <p14:creationId xmlns:p14="http://schemas.microsoft.com/office/powerpoint/2010/main" val="4235545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693DB8B-8CB8-1B49-56F3-9604CBC40C9F}"/>
              </a:ext>
            </a:extLst>
          </p:cNvPr>
          <p:cNvPicPr>
            <a:picLocks noChangeAspect="1"/>
          </p:cNvPicPr>
          <p:nvPr userDrawn="1"/>
        </p:nvPicPr>
        <p:blipFill rotWithShape="1">
          <a:blip r:embed="rId2"/>
          <a:srcRect l="-4144" t="-5562" r="-8195" b="-2614"/>
          <a:stretch/>
        </p:blipFill>
        <p:spPr>
          <a:xfrm>
            <a:off x="10649860" y="4457566"/>
            <a:ext cx="1318173" cy="2100649"/>
          </a:xfrm>
          <a:prstGeom prst="rect">
            <a:avLst/>
          </a:prstGeom>
        </p:spPr>
      </p:pic>
      <p:sp>
        <p:nvSpPr>
          <p:cNvPr id="8" name="Afrundet rektangel 7">
            <a:extLst>
              <a:ext uri="{FF2B5EF4-FFF2-40B4-BE49-F238E27FC236}">
                <a16:creationId xmlns:a16="http://schemas.microsoft.com/office/drawing/2014/main" id="{CE6AFD52-9D5E-B690-589F-6A899484EC72}"/>
              </a:ext>
            </a:extLst>
          </p:cNvPr>
          <p:cNvSpPr/>
          <p:nvPr userDrawn="1"/>
        </p:nvSpPr>
        <p:spPr>
          <a:xfrm>
            <a:off x="6096000" y="934802"/>
            <a:ext cx="3412010" cy="2941525"/>
          </a:xfrm>
          <a:prstGeom prst="roundRect">
            <a:avLst>
              <a:gd name="adj" fmla="val 9946"/>
            </a:avLst>
          </a:prstGeom>
          <a:solidFill>
            <a:srgbClr val="FFDA9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Afrundet rektangel 8">
            <a:extLst>
              <a:ext uri="{FF2B5EF4-FFF2-40B4-BE49-F238E27FC236}">
                <a16:creationId xmlns:a16="http://schemas.microsoft.com/office/drawing/2014/main" id="{23B4EEC7-9709-7D8F-95E4-F7E4F8AE09E5}"/>
              </a:ext>
            </a:extLst>
          </p:cNvPr>
          <p:cNvSpPr/>
          <p:nvPr userDrawn="1"/>
        </p:nvSpPr>
        <p:spPr>
          <a:xfrm>
            <a:off x="8562735" y="3876327"/>
            <a:ext cx="1285102" cy="1285102"/>
          </a:xfrm>
          <a:prstGeom prst="roundRect">
            <a:avLst>
              <a:gd name="adj" fmla="val 10898"/>
            </a:avLst>
          </a:prstGeom>
          <a:solidFill>
            <a:srgbClr val="F790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Afrundet rektangel 9">
            <a:extLst>
              <a:ext uri="{FF2B5EF4-FFF2-40B4-BE49-F238E27FC236}">
                <a16:creationId xmlns:a16="http://schemas.microsoft.com/office/drawing/2014/main" id="{AB84829D-9950-ACD2-9F47-69155BD99701}"/>
              </a:ext>
            </a:extLst>
          </p:cNvPr>
          <p:cNvSpPr/>
          <p:nvPr userDrawn="1"/>
        </p:nvSpPr>
        <p:spPr>
          <a:xfrm>
            <a:off x="4440236" y="1398989"/>
            <a:ext cx="1655763" cy="1655763"/>
          </a:xfrm>
          <a:prstGeom prst="roundRect">
            <a:avLst>
              <a:gd name="adj" fmla="val 10697"/>
            </a:avLst>
          </a:prstGeom>
          <a:solidFill>
            <a:srgbClr val="F790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Afrundet rektangel 10">
            <a:extLst>
              <a:ext uri="{FF2B5EF4-FFF2-40B4-BE49-F238E27FC236}">
                <a16:creationId xmlns:a16="http://schemas.microsoft.com/office/drawing/2014/main" id="{482DD25C-BF11-42B9-1569-3A0D7833A5BE}"/>
              </a:ext>
            </a:extLst>
          </p:cNvPr>
          <p:cNvSpPr/>
          <p:nvPr userDrawn="1"/>
        </p:nvSpPr>
        <p:spPr>
          <a:xfrm>
            <a:off x="9508009" y="348988"/>
            <a:ext cx="1674855" cy="1674855"/>
          </a:xfrm>
          <a:prstGeom prst="roundRect">
            <a:avLst>
              <a:gd name="adj" fmla="val 12240"/>
            </a:avLst>
          </a:prstGeom>
          <a:solidFill>
            <a:srgbClr val="FFDA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Afrundet rektangel 11">
            <a:extLst>
              <a:ext uri="{FF2B5EF4-FFF2-40B4-BE49-F238E27FC236}">
                <a16:creationId xmlns:a16="http://schemas.microsoft.com/office/drawing/2014/main" id="{35A7A680-63F5-7D9B-8DF6-72FBE263D1F7}"/>
              </a:ext>
            </a:extLst>
          </p:cNvPr>
          <p:cNvSpPr/>
          <p:nvPr userDrawn="1"/>
        </p:nvSpPr>
        <p:spPr>
          <a:xfrm>
            <a:off x="2986714" y="3052986"/>
            <a:ext cx="2387600" cy="2387600"/>
          </a:xfrm>
          <a:prstGeom prst="roundRect">
            <a:avLst>
              <a:gd name="adj" fmla="val 7869"/>
            </a:avLst>
          </a:prstGeom>
          <a:solidFill>
            <a:srgbClr val="FFDA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456C26F1-8893-04FB-F6D5-8426E2242906}"/>
              </a:ext>
            </a:extLst>
          </p:cNvPr>
          <p:cNvSpPr>
            <a:spLocks noGrp="1"/>
          </p:cNvSpPr>
          <p:nvPr>
            <p:ph type="ctrTitle"/>
          </p:nvPr>
        </p:nvSpPr>
        <p:spPr>
          <a:xfrm>
            <a:off x="1576960" y="1209477"/>
            <a:ext cx="9144000" cy="2387600"/>
          </a:xfrm>
        </p:spPr>
        <p:txBody>
          <a:bodyPr>
            <a:normAutofit/>
          </a:bodyPr>
          <a:lstStyle>
            <a:lvl1pPr>
              <a:defRPr sz="6000"/>
            </a:lvl1pPr>
          </a:lstStyle>
          <a:p>
            <a:pPr algn="l"/>
            <a:r>
              <a:rPr lang="da-DK" b="1" dirty="0">
                <a:effectLst/>
                <a:latin typeface="Calibri" panose="020F0502020204030204" pitchFamily="34" charset="0"/>
                <a:cs typeface="Calibri" panose="020F0502020204030204" pitchFamily="34" charset="0"/>
              </a:rPr>
              <a:t>Ny med kronisk tarmbetændelse</a:t>
            </a:r>
            <a:endParaRPr lang="da-DK" b="1" dirty="0">
              <a:latin typeface="Calibri" panose="020F0502020204030204" pitchFamily="34" charset="0"/>
              <a:cs typeface="Calibri" panose="020F0502020204030204" pitchFamily="34" charset="0"/>
            </a:endParaRPr>
          </a:p>
        </p:txBody>
      </p:sp>
      <p:sp>
        <p:nvSpPr>
          <p:cNvPr id="14" name="Undertitel 2">
            <a:extLst>
              <a:ext uri="{FF2B5EF4-FFF2-40B4-BE49-F238E27FC236}">
                <a16:creationId xmlns:a16="http://schemas.microsoft.com/office/drawing/2014/main" id="{AE3CA435-29E5-EEE8-96F0-A3DFAB9EC2DD}"/>
              </a:ext>
            </a:extLst>
          </p:cNvPr>
          <p:cNvSpPr>
            <a:spLocks noGrp="1"/>
          </p:cNvSpPr>
          <p:nvPr>
            <p:ph type="subTitle" idx="1"/>
          </p:nvPr>
        </p:nvSpPr>
        <p:spPr>
          <a:xfrm>
            <a:off x="1649112" y="3677840"/>
            <a:ext cx="9144000" cy="1655762"/>
          </a:xfrm>
        </p:spPr>
        <p:txBody>
          <a:bodyPr>
            <a:normAutofit/>
          </a:bodyPr>
          <a:lstStyle>
            <a:lvl1pPr marL="0" indent="0">
              <a:buNone/>
              <a:defRPr/>
            </a:lvl1pPr>
          </a:lstStyle>
          <a:p>
            <a:pPr algn="l"/>
            <a:r>
              <a:rPr lang="da-DK" sz="1800" dirty="0">
                <a:effectLst/>
                <a:latin typeface="Calibri Light" panose="020F0302020204030204" pitchFamily="34" charset="0"/>
                <a:cs typeface="Calibri Light" panose="020F0302020204030204" pitchFamily="34" charset="0"/>
              </a:rPr>
              <a:t>Undervisningsmateriale til </a:t>
            </a:r>
            <a:br>
              <a:rPr lang="da-DK" sz="1800" dirty="0">
                <a:effectLst/>
                <a:latin typeface="Calibri Light" panose="020F0302020204030204" pitchFamily="34" charset="0"/>
                <a:cs typeface="Calibri Light" panose="020F0302020204030204" pitchFamily="34" charset="0"/>
              </a:rPr>
            </a:br>
            <a:r>
              <a:rPr lang="da-DK" sz="1800" dirty="0" err="1">
                <a:effectLst/>
                <a:latin typeface="Calibri Light" panose="020F0302020204030204" pitchFamily="34" charset="0"/>
                <a:cs typeface="Calibri Light" panose="020F0302020204030204" pitchFamily="34" charset="0"/>
              </a:rPr>
              <a:t>nydiagnostiserede</a:t>
            </a:r>
            <a:r>
              <a:rPr lang="da-DK" sz="1800" dirty="0">
                <a:effectLst/>
                <a:latin typeface="Calibri Light" panose="020F0302020204030204" pitchFamily="34" charset="0"/>
                <a:cs typeface="Calibri Light" panose="020F0302020204030204" pitchFamily="34" charset="0"/>
              </a:rPr>
              <a:t> IBD patienter</a:t>
            </a:r>
            <a:endParaRPr lang="da-DK" sz="1800" dirty="0">
              <a:latin typeface="Calibri Light" panose="020F0302020204030204" pitchFamily="34" charset="0"/>
              <a:cs typeface="Calibri Light" panose="020F0302020204030204" pitchFamily="34" charset="0"/>
            </a:endParaRPr>
          </a:p>
        </p:txBody>
      </p:sp>
      <p:sp>
        <p:nvSpPr>
          <p:cNvPr id="15" name="Afrundet rektangel 14">
            <a:extLst>
              <a:ext uri="{FF2B5EF4-FFF2-40B4-BE49-F238E27FC236}">
                <a16:creationId xmlns:a16="http://schemas.microsoft.com/office/drawing/2014/main" id="{9E8D2577-A7DC-277D-55EA-78CBEE251C97}"/>
              </a:ext>
            </a:extLst>
          </p:cNvPr>
          <p:cNvSpPr/>
          <p:nvPr userDrawn="1"/>
        </p:nvSpPr>
        <p:spPr>
          <a:xfrm>
            <a:off x="3157124" y="606479"/>
            <a:ext cx="1285102" cy="1285102"/>
          </a:xfrm>
          <a:prstGeom prst="roundRect">
            <a:avLst>
              <a:gd name="adj" fmla="val 8975"/>
            </a:avLst>
          </a:prstGeom>
          <a:solidFill>
            <a:srgbClr val="F790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Undertitel 2">
            <a:extLst>
              <a:ext uri="{FF2B5EF4-FFF2-40B4-BE49-F238E27FC236}">
                <a16:creationId xmlns:a16="http://schemas.microsoft.com/office/drawing/2014/main" id="{0835AEDE-7D5A-8F05-CDE5-1A290BE4A30F}"/>
              </a:ext>
            </a:extLst>
          </p:cNvPr>
          <p:cNvSpPr txBox="1">
            <a:spLocks/>
          </p:cNvSpPr>
          <p:nvPr userDrawn="1"/>
        </p:nvSpPr>
        <p:spPr>
          <a:xfrm>
            <a:off x="454658" y="6030119"/>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1400" dirty="0">
                <a:latin typeface="Calibri Light" panose="020F0302020204030204" pitchFamily="34" charset="0"/>
                <a:cs typeface="Calibri Light" panose="020F0302020204030204" pitchFamily="34" charset="0"/>
              </a:rPr>
              <a:t>Udviklet af Det Faglige Selskab for </a:t>
            </a:r>
            <a:r>
              <a:rPr lang="da-DK" sz="1400" dirty="0" err="1">
                <a:latin typeface="Calibri Light" panose="020F0302020204030204" pitchFamily="34" charset="0"/>
                <a:cs typeface="Calibri Light" panose="020F0302020204030204" pitchFamily="34" charset="0"/>
              </a:rPr>
              <a:t>Gastroenterologiske</a:t>
            </a:r>
            <a:r>
              <a:rPr lang="da-DK" sz="1400" dirty="0">
                <a:latin typeface="Calibri Light" panose="020F0302020204030204" pitchFamily="34" charset="0"/>
                <a:cs typeface="Calibri Light" panose="020F0302020204030204" pitchFamily="34" charset="0"/>
              </a:rPr>
              <a:t> Sygeplejersker under DSR:</a:t>
            </a:r>
            <a:br>
              <a:rPr lang="da-DK" sz="1400" dirty="0">
                <a:latin typeface="Calibri Light" panose="020F0302020204030204" pitchFamily="34" charset="0"/>
                <a:cs typeface="Calibri Light" panose="020F0302020204030204" pitchFamily="34" charset="0"/>
              </a:rPr>
            </a:br>
            <a:r>
              <a:rPr lang="da-DK" sz="1400" dirty="0">
                <a:latin typeface="Calibri Light" panose="020F0302020204030204" pitchFamily="34" charset="0"/>
                <a:cs typeface="Calibri Light" panose="020F0302020204030204" pitchFamily="34" charset="0"/>
              </a:rPr>
              <a:t>Else Mikkelsen, Birgitte Blichfeldt, Yvonne Krogager, Rikke </a:t>
            </a:r>
            <a:r>
              <a:rPr lang="da-DK" sz="1400" dirty="0" err="1">
                <a:latin typeface="Calibri Light" panose="020F0302020204030204" pitchFamily="34" charset="0"/>
                <a:cs typeface="Calibri Light" panose="020F0302020204030204" pitchFamily="34" charset="0"/>
              </a:rPr>
              <a:t>Edelbo</a:t>
            </a:r>
            <a:r>
              <a:rPr lang="da-DK" sz="1400" dirty="0">
                <a:latin typeface="Calibri Light" panose="020F0302020204030204" pitchFamily="34" charset="0"/>
                <a:cs typeface="Calibri Light" panose="020F0302020204030204" pitchFamily="34" charset="0"/>
              </a:rPr>
              <a:t>, Anne Berg, Dorte Vind Andersen, Charlotte Riddersholm.</a:t>
            </a:r>
            <a:br>
              <a:rPr lang="da-DK" sz="1400" dirty="0">
                <a:latin typeface="Calibri Light" panose="020F0302020204030204" pitchFamily="34" charset="0"/>
                <a:cs typeface="Calibri Light" panose="020F0302020204030204" pitchFamily="34" charset="0"/>
              </a:rPr>
            </a:br>
            <a:r>
              <a:rPr lang="da-DK" sz="1400" dirty="0">
                <a:latin typeface="Calibri Light" panose="020F0302020204030204" pitchFamily="34" charset="0"/>
                <a:cs typeface="Calibri Light" panose="020F0302020204030204" pitchFamily="34" charset="0"/>
              </a:rPr>
              <a:t>Marts 2023.</a:t>
            </a:r>
          </a:p>
        </p:txBody>
      </p:sp>
    </p:spTree>
    <p:extLst>
      <p:ext uri="{BB962C8B-B14F-4D97-AF65-F5344CB8AC3E}">
        <p14:creationId xmlns:p14="http://schemas.microsoft.com/office/powerpoint/2010/main" val="369537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137C16-ADAA-A586-B93F-604AF08114A5}"/>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4C09413C-0967-35C6-07ED-12C2116EBF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71351233-DCE0-8DC5-53FD-2D17CA8B47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7D61F35A-89B6-E868-C3B0-687188DEFDB7}"/>
              </a:ext>
            </a:extLst>
          </p:cNvPr>
          <p:cNvSpPr>
            <a:spLocks noGrp="1"/>
          </p:cNvSpPr>
          <p:nvPr>
            <p:ph type="dt" sz="half" idx="10"/>
          </p:nvPr>
        </p:nvSpPr>
        <p:spPr/>
        <p:txBody>
          <a:bodyPr/>
          <a:lstStyle/>
          <a:p>
            <a:fld id="{44FA0885-F421-8F45-9AE5-7EF12C88DAE7}" type="datetimeFigureOut">
              <a:rPr lang="da-DK" smtClean="0"/>
              <a:t>01-11-2023</a:t>
            </a:fld>
            <a:endParaRPr lang="da-DK"/>
          </a:p>
        </p:txBody>
      </p:sp>
      <p:sp>
        <p:nvSpPr>
          <p:cNvPr id="6" name="Pladsholder til sidefod 5">
            <a:extLst>
              <a:ext uri="{FF2B5EF4-FFF2-40B4-BE49-F238E27FC236}">
                <a16:creationId xmlns:a16="http://schemas.microsoft.com/office/drawing/2014/main" id="{D6580E92-09F7-4663-C367-CE99560F0E2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FFB9BC2-34ED-11A9-338A-9B5516EE41E0}"/>
              </a:ext>
            </a:extLst>
          </p:cNvPr>
          <p:cNvSpPr>
            <a:spLocks noGrp="1"/>
          </p:cNvSpPr>
          <p:nvPr>
            <p:ph type="sldNum" sz="quarter" idx="12"/>
          </p:nvPr>
        </p:nvSpPr>
        <p:spPr/>
        <p:txBody>
          <a:bodyPr/>
          <a:lstStyle/>
          <a:p>
            <a:fld id="{8C118BA9-B7A7-6444-919A-2A528A997A86}" type="slidenum">
              <a:rPr lang="da-DK" smtClean="0"/>
              <a:t>‹nr.›</a:t>
            </a:fld>
            <a:endParaRPr lang="da-DK"/>
          </a:p>
        </p:txBody>
      </p:sp>
    </p:spTree>
    <p:extLst>
      <p:ext uri="{BB962C8B-B14F-4D97-AF65-F5344CB8AC3E}">
        <p14:creationId xmlns:p14="http://schemas.microsoft.com/office/powerpoint/2010/main" val="2479485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A6BE39-6FE2-9FD3-6FD3-C98B4D6803D4}"/>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1A4C012B-48C7-C3C3-1810-1E1D81D10713}"/>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A82F9FC-83F1-D403-4ED6-996BBE64AD5E}"/>
              </a:ext>
            </a:extLst>
          </p:cNvPr>
          <p:cNvSpPr>
            <a:spLocks noGrp="1"/>
          </p:cNvSpPr>
          <p:nvPr>
            <p:ph type="dt" sz="half" idx="10"/>
          </p:nvPr>
        </p:nvSpPr>
        <p:spPr/>
        <p:txBody>
          <a:bodyPr/>
          <a:lstStyle/>
          <a:p>
            <a:fld id="{44FA0885-F421-8F45-9AE5-7EF12C88DAE7}" type="datetimeFigureOut">
              <a:rPr lang="da-DK" smtClean="0"/>
              <a:t>01-11-2023</a:t>
            </a:fld>
            <a:endParaRPr lang="da-DK"/>
          </a:p>
        </p:txBody>
      </p:sp>
      <p:sp>
        <p:nvSpPr>
          <p:cNvPr id="5" name="Pladsholder til sidefod 4">
            <a:extLst>
              <a:ext uri="{FF2B5EF4-FFF2-40B4-BE49-F238E27FC236}">
                <a16:creationId xmlns:a16="http://schemas.microsoft.com/office/drawing/2014/main" id="{6684166B-BFD4-5B61-AE80-2055EE4EC73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5ECC2BC-86B4-7C07-793F-7747B519801B}"/>
              </a:ext>
            </a:extLst>
          </p:cNvPr>
          <p:cNvSpPr>
            <a:spLocks noGrp="1"/>
          </p:cNvSpPr>
          <p:nvPr>
            <p:ph type="sldNum" sz="quarter" idx="12"/>
          </p:nvPr>
        </p:nvSpPr>
        <p:spPr/>
        <p:txBody>
          <a:bodyPr/>
          <a:lstStyle/>
          <a:p>
            <a:fld id="{8C118BA9-B7A7-6444-919A-2A528A997A86}" type="slidenum">
              <a:rPr lang="da-DK" smtClean="0"/>
              <a:t>‹nr.›</a:t>
            </a:fld>
            <a:endParaRPr lang="da-DK"/>
          </a:p>
        </p:txBody>
      </p:sp>
    </p:spTree>
    <p:extLst>
      <p:ext uri="{BB962C8B-B14F-4D97-AF65-F5344CB8AC3E}">
        <p14:creationId xmlns:p14="http://schemas.microsoft.com/office/powerpoint/2010/main" val="2666994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62C777C5-66EB-8F92-98B1-9B0C877BF1B1}"/>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3DF1D7DD-AB19-480B-F878-D9D305E32A58}"/>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F19F500-A433-3697-56EE-84B775B726B2}"/>
              </a:ext>
            </a:extLst>
          </p:cNvPr>
          <p:cNvSpPr>
            <a:spLocks noGrp="1"/>
          </p:cNvSpPr>
          <p:nvPr>
            <p:ph type="dt" sz="half" idx="10"/>
          </p:nvPr>
        </p:nvSpPr>
        <p:spPr/>
        <p:txBody>
          <a:bodyPr/>
          <a:lstStyle/>
          <a:p>
            <a:fld id="{44FA0885-F421-8F45-9AE5-7EF12C88DAE7}" type="datetimeFigureOut">
              <a:rPr lang="da-DK" smtClean="0"/>
              <a:t>01-11-2023</a:t>
            </a:fld>
            <a:endParaRPr lang="da-DK"/>
          </a:p>
        </p:txBody>
      </p:sp>
      <p:sp>
        <p:nvSpPr>
          <p:cNvPr id="5" name="Pladsholder til sidefod 4">
            <a:extLst>
              <a:ext uri="{FF2B5EF4-FFF2-40B4-BE49-F238E27FC236}">
                <a16:creationId xmlns:a16="http://schemas.microsoft.com/office/drawing/2014/main" id="{0506C604-D7C3-C57B-13A8-E8B40E005CE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921F2D2-6BCA-0BD0-7138-48F3EC4FA970}"/>
              </a:ext>
            </a:extLst>
          </p:cNvPr>
          <p:cNvSpPr>
            <a:spLocks noGrp="1"/>
          </p:cNvSpPr>
          <p:nvPr>
            <p:ph type="sldNum" sz="quarter" idx="12"/>
          </p:nvPr>
        </p:nvSpPr>
        <p:spPr/>
        <p:txBody>
          <a:bodyPr/>
          <a:lstStyle/>
          <a:p>
            <a:fld id="{8C118BA9-B7A7-6444-919A-2A528A997A86}" type="slidenum">
              <a:rPr lang="da-DK" smtClean="0"/>
              <a:t>‹nr.›</a:t>
            </a:fld>
            <a:endParaRPr lang="da-DK"/>
          </a:p>
        </p:txBody>
      </p:sp>
    </p:spTree>
    <p:extLst>
      <p:ext uri="{BB962C8B-B14F-4D97-AF65-F5344CB8AC3E}">
        <p14:creationId xmlns:p14="http://schemas.microsoft.com/office/powerpoint/2010/main" val="64264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slide">
    <p:spTree>
      <p:nvGrpSpPr>
        <p:cNvPr id="1" name=""/>
        <p:cNvGrpSpPr/>
        <p:nvPr/>
      </p:nvGrpSpPr>
      <p:grpSpPr>
        <a:xfrm>
          <a:off x="0" y="0"/>
          <a:ext cx="0" cy="0"/>
          <a:chOff x="0" y="0"/>
          <a:chExt cx="0" cy="0"/>
        </a:xfrm>
      </p:grpSpPr>
      <p:sp>
        <p:nvSpPr>
          <p:cNvPr id="8" name="Afrundet rektangel 7">
            <a:extLst>
              <a:ext uri="{FF2B5EF4-FFF2-40B4-BE49-F238E27FC236}">
                <a16:creationId xmlns:a16="http://schemas.microsoft.com/office/drawing/2014/main" id="{CE6AFD52-9D5E-B690-589F-6A899484EC72}"/>
              </a:ext>
            </a:extLst>
          </p:cNvPr>
          <p:cNvSpPr/>
          <p:nvPr userDrawn="1"/>
        </p:nvSpPr>
        <p:spPr>
          <a:xfrm>
            <a:off x="6791051" y="2266248"/>
            <a:ext cx="3412010" cy="2941525"/>
          </a:xfrm>
          <a:prstGeom prst="roundRect">
            <a:avLst>
              <a:gd name="adj" fmla="val 9946"/>
            </a:avLst>
          </a:prstGeom>
          <a:solidFill>
            <a:srgbClr val="FFDA9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Afrundet rektangel 8">
            <a:extLst>
              <a:ext uri="{FF2B5EF4-FFF2-40B4-BE49-F238E27FC236}">
                <a16:creationId xmlns:a16="http://schemas.microsoft.com/office/drawing/2014/main" id="{23B4EEC7-9709-7D8F-95E4-F7E4F8AE09E5}"/>
              </a:ext>
            </a:extLst>
          </p:cNvPr>
          <p:cNvSpPr/>
          <p:nvPr userDrawn="1"/>
        </p:nvSpPr>
        <p:spPr>
          <a:xfrm>
            <a:off x="9257786" y="5207773"/>
            <a:ext cx="1285102" cy="1285102"/>
          </a:xfrm>
          <a:prstGeom prst="roundRect">
            <a:avLst>
              <a:gd name="adj" fmla="val 10898"/>
            </a:avLst>
          </a:prstGeom>
          <a:solidFill>
            <a:srgbClr val="F790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Afrundet rektangel 9">
            <a:extLst>
              <a:ext uri="{FF2B5EF4-FFF2-40B4-BE49-F238E27FC236}">
                <a16:creationId xmlns:a16="http://schemas.microsoft.com/office/drawing/2014/main" id="{AB84829D-9950-ACD2-9F47-69155BD99701}"/>
              </a:ext>
            </a:extLst>
          </p:cNvPr>
          <p:cNvSpPr/>
          <p:nvPr userDrawn="1"/>
        </p:nvSpPr>
        <p:spPr>
          <a:xfrm>
            <a:off x="2683990" y="1429483"/>
            <a:ext cx="1655763" cy="1655763"/>
          </a:xfrm>
          <a:prstGeom prst="roundRect">
            <a:avLst>
              <a:gd name="adj" fmla="val 10697"/>
            </a:avLst>
          </a:prstGeom>
          <a:solidFill>
            <a:srgbClr val="F790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Afrundet rektangel 10">
            <a:extLst>
              <a:ext uri="{FF2B5EF4-FFF2-40B4-BE49-F238E27FC236}">
                <a16:creationId xmlns:a16="http://schemas.microsoft.com/office/drawing/2014/main" id="{482DD25C-BF11-42B9-1569-3A0D7833A5BE}"/>
              </a:ext>
            </a:extLst>
          </p:cNvPr>
          <p:cNvSpPr/>
          <p:nvPr userDrawn="1"/>
        </p:nvSpPr>
        <p:spPr>
          <a:xfrm>
            <a:off x="10181015" y="1680434"/>
            <a:ext cx="1674855" cy="1674855"/>
          </a:xfrm>
          <a:prstGeom prst="roundRect">
            <a:avLst>
              <a:gd name="adj" fmla="val 12240"/>
            </a:avLst>
          </a:prstGeom>
          <a:solidFill>
            <a:srgbClr val="FFDA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Afrundet rektangel 11">
            <a:extLst>
              <a:ext uri="{FF2B5EF4-FFF2-40B4-BE49-F238E27FC236}">
                <a16:creationId xmlns:a16="http://schemas.microsoft.com/office/drawing/2014/main" id="{35A7A680-63F5-7D9B-8DF6-72FBE263D1F7}"/>
              </a:ext>
            </a:extLst>
          </p:cNvPr>
          <p:cNvSpPr/>
          <p:nvPr userDrawn="1"/>
        </p:nvSpPr>
        <p:spPr>
          <a:xfrm>
            <a:off x="1230468" y="3083480"/>
            <a:ext cx="2387600" cy="2387600"/>
          </a:xfrm>
          <a:prstGeom prst="roundRect">
            <a:avLst>
              <a:gd name="adj" fmla="val 7869"/>
            </a:avLst>
          </a:prstGeom>
          <a:solidFill>
            <a:srgbClr val="FFDA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Titel 1">
            <a:extLst>
              <a:ext uri="{FF2B5EF4-FFF2-40B4-BE49-F238E27FC236}">
                <a16:creationId xmlns:a16="http://schemas.microsoft.com/office/drawing/2014/main" id="{456C26F1-8893-04FB-F6D5-8426E2242906}"/>
              </a:ext>
            </a:extLst>
          </p:cNvPr>
          <p:cNvSpPr>
            <a:spLocks noGrp="1"/>
          </p:cNvSpPr>
          <p:nvPr>
            <p:ph type="ctrTitle" hasCustomPrompt="1"/>
          </p:nvPr>
        </p:nvSpPr>
        <p:spPr>
          <a:xfrm>
            <a:off x="4680478" y="1680434"/>
            <a:ext cx="4136322" cy="2387600"/>
          </a:xfrm>
        </p:spPr>
        <p:txBody>
          <a:bodyPr>
            <a:normAutofit/>
          </a:bodyPr>
          <a:lstStyle>
            <a:lvl1pPr>
              <a:defRPr sz="6000"/>
            </a:lvl1pPr>
          </a:lstStyle>
          <a:p>
            <a:pPr algn="l"/>
            <a:r>
              <a:rPr lang="da-DK" b="1" dirty="0">
                <a:effectLst/>
                <a:latin typeface="Calibri" panose="020F0502020204030204" pitchFamily="34" charset="0"/>
                <a:cs typeface="Calibri" panose="020F0502020204030204" pitchFamily="34" charset="0"/>
              </a:rPr>
              <a:t>Del 1</a:t>
            </a:r>
            <a:endParaRPr lang="da-DK" b="1" dirty="0">
              <a:latin typeface="Calibri" panose="020F0502020204030204" pitchFamily="34" charset="0"/>
              <a:cs typeface="Calibri" panose="020F0502020204030204" pitchFamily="34" charset="0"/>
            </a:endParaRPr>
          </a:p>
        </p:txBody>
      </p:sp>
      <p:sp>
        <p:nvSpPr>
          <p:cNvPr id="15" name="Afrundet rektangel 14">
            <a:extLst>
              <a:ext uri="{FF2B5EF4-FFF2-40B4-BE49-F238E27FC236}">
                <a16:creationId xmlns:a16="http://schemas.microsoft.com/office/drawing/2014/main" id="{9E8D2577-A7DC-277D-55EA-78CBEE251C97}"/>
              </a:ext>
            </a:extLst>
          </p:cNvPr>
          <p:cNvSpPr/>
          <p:nvPr userDrawn="1"/>
        </p:nvSpPr>
        <p:spPr>
          <a:xfrm>
            <a:off x="1400878" y="636973"/>
            <a:ext cx="1285102" cy="1285102"/>
          </a:xfrm>
          <a:prstGeom prst="roundRect">
            <a:avLst>
              <a:gd name="adj" fmla="val 8975"/>
            </a:avLst>
          </a:prstGeom>
          <a:solidFill>
            <a:srgbClr val="F790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 name="Billede 1">
            <a:extLst>
              <a:ext uri="{FF2B5EF4-FFF2-40B4-BE49-F238E27FC236}">
                <a16:creationId xmlns:a16="http://schemas.microsoft.com/office/drawing/2014/main" id="{5F8340CC-BFCD-B442-A710-74700B9EDF0C}"/>
              </a:ext>
            </a:extLst>
          </p:cNvPr>
          <p:cNvPicPr>
            <a:picLocks noChangeAspect="1"/>
          </p:cNvPicPr>
          <p:nvPr userDrawn="1"/>
        </p:nvPicPr>
        <p:blipFill>
          <a:blip r:embed="rId2"/>
          <a:stretch>
            <a:fillRect/>
          </a:stretch>
        </p:blipFill>
        <p:spPr>
          <a:xfrm>
            <a:off x="11204506" y="365125"/>
            <a:ext cx="643128" cy="1064358"/>
          </a:xfrm>
          <a:prstGeom prst="rect">
            <a:avLst/>
          </a:prstGeom>
        </p:spPr>
      </p:pic>
    </p:spTree>
    <p:extLst>
      <p:ext uri="{BB962C8B-B14F-4D97-AF65-F5344CB8AC3E}">
        <p14:creationId xmlns:p14="http://schemas.microsoft.com/office/powerpoint/2010/main" val="212509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7_Titel og indholdsobjekt">
    <p:spTree>
      <p:nvGrpSpPr>
        <p:cNvPr id="1" name=""/>
        <p:cNvGrpSpPr/>
        <p:nvPr/>
      </p:nvGrpSpPr>
      <p:grpSpPr>
        <a:xfrm>
          <a:off x="0" y="0"/>
          <a:ext cx="0" cy="0"/>
          <a:chOff x="0" y="0"/>
          <a:chExt cx="0" cy="0"/>
        </a:xfrm>
      </p:grpSpPr>
      <p:sp>
        <p:nvSpPr>
          <p:cNvPr id="6" name="Afrundet rektangel 5">
            <a:extLst>
              <a:ext uri="{FF2B5EF4-FFF2-40B4-BE49-F238E27FC236}">
                <a16:creationId xmlns:a16="http://schemas.microsoft.com/office/drawing/2014/main" id="{0AC309F3-742D-6494-83AC-1CB15A6D66D5}"/>
              </a:ext>
            </a:extLst>
          </p:cNvPr>
          <p:cNvSpPr/>
          <p:nvPr userDrawn="1"/>
        </p:nvSpPr>
        <p:spPr>
          <a:xfrm>
            <a:off x="0" y="1"/>
            <a:ext cx="10710672" cy="6858000"/>
          </a:xfrm>
          <a:prstGeom prst="roundRect">
            <a:avLst>
              <a:gd name="adj" fmla="val 469"/>
            </a:avLst>
          </a:prstGeom>
          <a:solidFill>
            <a:srgbClr val="FFDA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Afrundet rektangel 6">
            <a:extLst>
              <a:ext uri="{FF2B5EF4-FFF2-40B4-BE49-F238E27FC236}">
                <a16:creationId xmlns:a16="http://schemas.microsoft.com/office/drawing/2014/main" id="{4D955011-9695-9434-0896-976BDEACA815}"/>
              </a:ext>
            </a:extLst>
          </p:cNvPr>
          <p:cNvSpPr/>
          <p:nvPr userDrawn="1"/>
        </p:nvSpPr>
        <p:spPr>
          <a:xfrm>
            <a:off x="217852" y="228600"/>
            <a:ext cx="11275648" cy="6400800"/>
          </a:xfrm>
          <a:prstGeom prst="roundRect">
            <a:avLst>
              <a:gd name="adj" fmla="val 99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a:extLst>
              <a:ext uri="{FF2B5EF4-FFF2-40B4-BE49-F238E27FC236}">
                <a16:creationId xmlns:a16="http://schemas.microsoft.com/office/drawing/2014/main" id="{9E05B31F-BBB0-C73D-156D-A07379B81118}"/>
              </a:ext>
            </a:extLst>
          </p:cNvPr>
          <p:cNvSpPr>
            <a:spLocks noGrp="1"/>
          </p:cNvSpPr>
          <p:nvPr>
            <p:ph type="title" hasCustomPrompt="1"/>
          </p:nvPr>
        </p:nvSpPr>
        <p:spPr/>
        <p:txBody>
          <a:bodyPr>
            <a:normAutofit/>
          </a:bodyPr>
          <a:lstStyle>
            <a:lvl1pPr>
              <a:defRPr sz="4000" b="1"/>
            </a:lvl1pPr>
          </a:lstStyle>
          <a:p>
            <a:r>
              <a:rPr lang="da-DK" dirty="0"/>
              <a:t>Overskrift</a:t>
            </a:r>
          </a:p>
        </p:txBody>
      </p:sp>
      <p:sp>
        <p:nvSpPr>
          <p:cNvPr id="3" name="Pladsholder til indhold 2">
            <a:extLst>
              <a:ext uri="{FF2B5EF4-FFF2-40B4-BE49-F238E27FC236}">
                <a16:creationId xmlns:a16="http://schemas.microsoft.com/office/drawing/2014/main" id="{C54E04D0-4C2E-5717-920F-3893EB057C4D}"/>
              </a:ext>
            </a:extLst>
          </p:cNvPr>
          <p:cNvSpPr>
            <a:spLocks noGrp="1"/>
          </p:cNvSpPr>
          <p:nvPr>
            <p:ph idx="1"/>
          </p:nvPr>
        </p:nvSpPr>
        <p:spPr>
          <a:xfrm>
            <a:off x="2444261" y="1825625"/>
            <a:ext cx="8266411" cy="4351338"/>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8" name="Billede 7">
            <a:extLst>
              <a:ext uri="{FF2B5EF4-FFF2-40B4-BE49-F238E27FC236}">
                <a16:creationId xmlns:a16="http://schemas.microsoft.com/office/drawing/2014/main" id="{D354D11C-9007-EF09-2913-D856C910BF4A}"/>
              </a:ext>
            </a:extLst>
          </p:cNvPr>
          <p:cNvPicPr>
            <a:picLocks noChangeAspect="1"/>
          </p:cNvPicPr>
          <p:nvPr userDrawn="1"/>
        </p:nvPicPr>
        <p:blipFill>
          <a:blip r:embed="rId2"/>
          <a:stretch>
            <a:fillRect/>
          </a:stretch>
        </p:blipFill>
        <p:spPr>
          <a:xfrm>
            <a:off x="11204506" y="365125"/>
            <a:ext cx="643128" cy="1064358"/>
          </a:xfrm>
          <a:prstGeom prst="rect">
            <a:avLst/>
          </a:prstGeom>
        </p:spPr>
      </p:pic>
      <p:sp>
        <p:nvSpPr>
          <p:cNvPr id="4" name="Afrundet rektangel 3">
            <a:extLst>
              <a:ext uri="{FF2B5EF4-FFF2-40B4-BE49-F238E27FC236}">
                <a16:creationId xmlns:a16="http://schemas.microsoft.com/office/drawing/2014/main" id="{C7A3FFEF-0F0C-55DA-2CCF-E3CAFACB32EC}"/>
              </a:ext>
            </a:extLst>
          </p:cNvPr>
          <p:cNvSpPr/>
          <p:nvPr userDrawn="1"/>
        </p:nvSpPr>
        <p:spPr>
          <a:xfrm>
            <a:off x="747893" y="6039503"/>
            <a:ext cx="1222487" cy="1636994"/>
          </a:xfrm>
          <a:prstGeom prst="roundRect">
            <a:avLst>
              <a:gd name="adj" fmla="val 12240"/>
            </a:avLst>
          </a:prstGeom>
          <a:solidFill>
            <a:srgbClr val="A1C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ekstfelt 4">
            <a:extLst>
              <a:ext uri="{FF2B5EF4-FFF2-40B4-BE49-F238E27FC236}">
                <a16:creationId xmlns:a16="http://schemas.microsoft.com/office/drawing/2014/main" id="{2F93CC81-F0BB-C8E3-BBAE-BA377D96ADFC}"/>
              </a:ext>
            </a:extLst>
          </p:cNvPr>
          <p:cNvSpPr txBox="1"/>
          <p:nvPr userDrawn="1"/>
        </p:nvSpPr>
        <p:spPr>
          <a:xfrm>
            <a:off x="838200" y="6147978"/>
            <a:ext cx="920262" cy="512320"/>
          </a:xfrm>
          <a:prstGeom prst="rect">
            <a:avLst/>
          </a:prstGeom>
          <a:noFill/>
        </p:spPr>
        <p:txBody>
          <a:bodyPr wrap="square" rtlCol="0">
            <a:spAutoFit/>
          </a:bodyPr>
          <a:lstStyle/>
          <a:p>
            <a:pPr>
              <a:lnSpc>
                <a:spcPts val="1600"/>
              </a:lnSpc>
            </a:pPr>
            <a:r>
              <a:rPr lang="da-DK" b="0" dirty="0" err="1">
                <a:solidFill>
                  <a:schemeClr val="bg1"/>
                </a:solidFill>
              </a:rPr>
              <a:t>Crohns</a:t>
            </a:r>
            <a:endParaRPr lang="da-DK" b="0" dirty="0">
              <a:solidFill>
                <a:schemeClr val="bg1"/>
              </a:solidFill>
            </a:endParaRPr>
          </a:p>
          <a:p>
            <a:pPr>
              <a:lnSpc>
                <a:spcPts val="1600"/>
              </a:lnSpc>
            </a:pPr>
            <a:r>
              <a:rPr lang="da-DK" b="0" dirty="0">
                <a:solidFill>
                  <a:schemeClr val="bg1"/>
                </a:solidFill>
              </a:rPr>
              <a:t>sygdom</a:t>
            </a:r>
          </a:p>
        </p:txBody>
      </p:sp>
    </p:spTree>
    <p:extLst>
      <p:ext uri="{BB962C8B-B14F-4D97-AF65-F5344CB8AC3E}">
        <p14:creationId xmlns:p14="http://schemas.microsoft.com/office/powerpoint/2010/main" val="2799413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0301D7-D4D3-A5EC-DBDE-91C10DCAE3AD}"/>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139B7BB2-9FCD-2558-0A8A-BD72D9737A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815351A6-6017-C311-265E-4877E1D2EED4}"/>
              </a:ext>
            </a:extLst>
          </p:cNvPr>
          <p:cNvSpPr>
            <a:spLocks noGrp="1"/>
          </p:cNvSpPr>
          <p:nvPr>
            <p:ph type="dt" sz="half" idx="10"/>
          </p:nvPr>
        </p:nvSpPr>
        <p:spPr/>
        <p:txBody>
          <a:bodyPr/>
          <a:lstStyle/>
          <a:p>
            <a:fld id="{44FA0885-F421-8F45-9AE5-7EF12C88DAE7}" type="datetimeFigureOut">
              <a:rPr lang="da-DK" smtClean="0"/>
              <a:t>01-11-2023</a:t>
            </a:fld>
            <a:endParaRPr lang="da-DK"/>
          </a:p>
        </p:txBody>
      </p:sp>
      <p:sp>
        <p:nvSpPr>
          <p:cNvPr id="5" name="Pladsholder til sidefod 4">
            <a:extLst>
              <a:ext uri="{FF2B5EF4-FFF2-40B4-BE49-F238E27FC236}">
                <a16:creationId xmlns:a16="http://schemas.microsoft.com/office/drawing/2014/main" id="{9EC95F9F-17D2-9178-842F-158B5D21F4A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EB6B9D0-E40D-11D4-42AC-188154FF96E1}"/>
              </a:ext>
            </a:extLst>
          </p:cNvPr>
          <p:cNvSpPr>
            <a:spLocks noGrp="1"/>
          </p:cNvSpPr>
          <p:nvPr>
            <p:ph type="sldNum" sz="quarter" idx="12"/>
          </p:nvPr>
        </p:nvSpPr>
        <p:spPr/>
        <p:txBody>
          <a:bodyPr/>
          <a:lstStyle/>
          <a:p>
            <a:fld id="{8C118BA9-B7A7-6444-919A-2A528A997A86}" type="slidenum">
              <a:rPr lang="da-DK" smtClean="0"/>
              <a:t>‹nr.›</a:t>
            </a:fld>
            <a:endParaRPr lang="da-DK"/>
          </a:p>
        </p:txBody>
      </p:sp>
    </p:spTree>
    <p:extLst>
      <p:ext uri="{BB962C8B-B14F-4D97-AF65-F5344CB8AC3E}">
        <p14:creationId xmlns:p14="http://schemas.microsoft.com/office/powerpoint/2010/main" val="688476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A5A44E-C1BF-BC87-2749-6BC8B9DC673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4BC60753-0CCD-FEAF-D478-C70483F670C7}"/>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97DCBEB0-B695-CD23-B56B-B5CFABC4FABE}"/>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1B3B19BB-ECBC-CE37-6C8F-B6B76D5B9C7D}"/>
              </a:ext>
            </a:extLst>
          </p:cNvPr>
          <p:cNvSpPr>
            <a:spLocks noGrp="1"/>
          </p:cNvSpPr>
          <p:nvPr>
            <p:ph type="dt" sz="half" idx="10"/>
          </p:nvPr>
        </p:nvSpPr>
        <p:spPr/>
        <p:txBody>
          <a:bodyPr/>
          <a:lstStyle/>
          <a:p>
            <a:fld id="{44FA0885-F421-8F45-9AE5-7EF12C88DAE7}" type="datetimeFigureOut">
              <a:rPr lang="da-DK" smtClean="0"/>
              <a:t>01-11-2023</a:t>
            </a:fld>
            <a:endParaRPr lang="da-DK"/>
          </a:p>
        </p:txBody>
      </p:sp>
      <p:sp>
        <p:nvSpPr>
          <p:cNvPr id="6" name="Pladsholder til sidefod 5">
            <a:extLst>
              <a:ext uri="{FF2B5EF4-FFF2-40B4-BE49-F238E27FC236}">
                <a16:creationId xmlns:a16="http://schemas.microsoft.com/office/drawing/2014/main" id="{0993D2C0-9A3A-58AB-E161-BA909A31BBB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A502EAC-A5E8-F8A5-CA58-DD7DC0695546}"/>
              </a:ext>
            </a:extLst>
          </p:cNvPr>
          <p:cNvSpPr>
            <a:spLocks noGrp="1"/>
          </p:cNvSpPr>
          <p:nvPr>
            <p:ph type="sldNum" sz="quarter" idx="12"/>
          </p:nvPr>
        </p:nvSpPr>
        <p:spPr/>
        <p:txBody>
          <a:bodyPr/>
          <a:lstStyle/>
          <a:p>
            <a:fld id="{8C118BA9-B7A7-6444-919A-2A528A997A86}" type="slidenum">
              <a:rPr lang="da-DK" smtClean="0"/>
              <a:t>‹nr.›</a:t>
            </a:fld>
            <a:endParaRPr lang="da-DK"/>
          </a:p>
        </p:txBody>
      </p:sp>
    </p:spTree>
    <p:extLst>
      <p:ext uri="{BB962C8B-B14F-4D97-AF65-F5344CB8AC3E}">
        <p14:creationId xmlns:p14="http://schemas.microsoft.com/office/powerpoint/2010/main" val="2616926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C00155-D917-6EDA-B2FF-ECE9E4F7FB0D}"/>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AD26C05-24EF-9EFB-4C43-7DEE0BAD02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0C88DA93-F81F-4FA5-61AE-9A43BE4409D3}"/>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FF523513-50DE-FFEB-6D51-B4AF017C37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F3DFD0BD-1A28-A259-2AE2-A8CC21357015}"/>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F4D1F5E3-FEEF-3BFA-BF69-E44CE84886E0}"/>
              </a:ext>
            </a:extLst>
          </p:cNvPr>
          <p:cNvSpPr>
            <a:spLocks noGrp="1"/>
          </p:cNvSpPr>
          <p:nvPr>
            <p:ph type="dt" sz="half" idx="10"/>
          </p:nvPr>
        </p:nvSpPr>
        <p:spPr/>
        <p:txBody>
          <a:bodyPr/>
          <a:lstStyle/>
          <a:p>
            <a:fld id="{44FA0885-F421-8F45-9AE5-7EF12C88DAE7}" type="datetimeFigureOut">
              <a:rPr lang="da-DK" smtClean="0"/>
              <a:t>01-11-2023</a:t>
            </a:fld>
            <a:endParaRPr lang="da-DK"/>
          </a:p>
        </p:txBody>
      </p:sp>
      <p:sp>
        <p:nvSpPr>
          <p:cNvPr id="8" name="Pladsholder til sidefod 7">
            <a:extLst>
              <a:ext uri="{FF2B5EF4-FFF2-40B4-BE49-F238E27FC236}">
                <a16:creationId xmlns:a16="http://schemas.microsoft.com/office/drawing/2014/main" id="{425D4AAA-1A76-F968-ED3B-544BD895E473}"/>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95D45CEC-43E7-3C64-0CB2-A45C107C4FE6}"/>
              </a:ext>
            </a:extLst>
          </p:cNvPr>
          <p:cNvSpPr>
            <a:spLocks noGrp="1"/>
          </p:cNvSpPr>
          <p:nvPr>
            <p:ph type="sldNum" sz="quarter" idx="12"/>
          </p:nvPr>
        </p:nvSpPr>
        <p:spPr/>
        <p:txBody>
          <a:bodyPr/>
          <a:lstStyle/>
          <a:p>
            <a:fld id="{8C118BA9-B7A7-6444-919A-2A528A997A86}" type="slidenum">
              <a:rPr lang="da-DK" smtClean="0"/>
              <a:t>‹nr.›</a:t>
            </a:fld>
            <a:endParaRPr lang="da-DK"/>
          </a:p>
        </p:txBody>
      </p:sp>
    </p:spTree>
    <p:extLst>
      <p:ext uri="{BB962C8B-B14F-4D97-AF65-F5344CB8AC3E}">
        <p14:creationId xmlns:p14="http://schemas.microsoft.com/office/powerpoint/2010/main" val="3891583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EE39CE-60B3-2F96-DBE5-9E7BC2BB7526}"/>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DE90873A-1278-7CC4-94BF-57C4E288BF26}"/>
              </a:ext>
            </a:extLst>
          </p:cNvPr>
          <p:cNvSpPr>
            <a:spLocks noGrp="1"/>
          </p:cNvSpPr>
          <p:nvPr>
            <p:ph type="dt" sz="half" idx="10"/>
          </p:nvPr>
        </p:nvSpPr>
        <p:spPr/>
        <p:txBody>
          <a:bodyPr/>
          <a:lstStyle/>
          <a:p>
            <a:fld id="{44FA0885-F421-8F45-9AE5-7EF12C88DAE7}" type="datetimeFigureOut">
              <a:rPr lang="da-DK" smtClean="0"/>
              <a:t>01-11-2023</a:t>
            </a:fld>
            <a:endParaRPr lang="da-DK"/>
          </a:p>
        </p:txBody>
      </p:sp>
      <p:sp>
        <p:nvSpPr>
          <p:cNvPr id="4" name="Pladsholder til sidefod 3">
            <a:extLst>
              <a:ext uri="{FF2B5EF4-FFF2-40B4-BE49-F238E27FC236}">
                <a16:creationId xmlns:a16="http://schemas.microsoft.com/office/drawing/2014/main" id="{BEB6F648-B0B7-FB59-F825-AC835C8580D2}"/>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623CAA4B-9C89-7952-F8BF-CAAC524CCEE0}"/>
              </a:ext>
            </a:extLst>
          </p:cNvPr>
          <p:cNvSpPr>
            <a:spLocks noGrp="1"/>
          </p:cNvSpPr>
          <p:nvPr>
            <p:ph type="sldNum" sz="quarter" idx="12"/>
          </p:nvPr>
        </p:nvSpPr>
        <p:spPr/>
        <p:txBody>
          <a:bodyPr/>
          <a:lstStyle/>
          <a:p>
            <a:fld id="{8C118BA9-B7A7-6444-919A-2A528A997A86}" type="slidenum">
              <a:rPr lang="da-DK" smtClean="0"/>
              <a:t>‹nr.›</a:t>
            </a:fld>
            <a:endParaRPr lang="da-DK"/>
          </a:p>
        </p:txBody>
      </p:sp>
    </p:spTree>
    <p:extLst>
      <p:ext uri="{BB962C8B-B14F-4D97-AF65-F5344CB8AC3E}">
        <p14:creationId xmlns:p14="http://schemas.microsoft.com/office/powerpoint/2010/main" val="4136024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3D90CEC-F4A7-041C-D1E7-B175CD0172F8}"/>
              </a:ext>
            </a:extLst>
          </p:cNvPr>
          <p:cNvSpPr>
            <a:spLocks noGrp="1"/>
          </p:cNvSpPr>
          <p:nvPr>
            <p:ph type="dt" sz="half" idx="10"/>
          </p:nvPr>
        </p:nvSpPr>
        <p:spPr/>
        <p:txBody>
          <a:bodyPr/>
          <a:lstStyle/>
          <a:p>
            <a:fld id="{44FA0885-F421-8F45-9AE5-7EF12C88DAE7}" type="datetimeFigureOut">
              <a:rPr lang="da-DK" smtClean="0"/>
              <a:t>01-11-2023</a:t>
            </a:fld>
            <a:endParaRPr lang="da-DK"/>
          </a:p>
        </p:txBody>
      </p:sp>
      <p:sp>
        <p:nvSpPr>
          <p:cNvPr id="3" name="Pladsholder til sidefod 2">
            <a:extLst>
              <a:ext uri="{FF2B5EF4-FFF2-40B4-BE49-F238E27FC236}">
                <a16:creationId xmlns:a16="http://schemas.microsoft.com/office/drawing/2014/main" id="{322430C8-B0EF-23DF-3496-85BC5BE49055}"/>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E0EDD238-89CD-1AA2-BF2C-EF4B6A4ADA57}"/>
              </a:ext>
            </a:extLst>
          </p:cNvPr>
          <p:cNvSpPr>
            <a:spLocks noGrp="1"/>
          </p:cNvSpPr>
          <p:nvPr>
            <p:ph type="sldNum" sz="quarter" idx="12"/>
          </p:nvPr>
        </p:nvSpPr>
        <p:spPr/>
        <p:txBody>
          <a:bodyPr/>
          <a:lstStyle/>
          <a:p>
            <a:fld id="{8C118BA9-B7A7-6444-919A-2A528A997A86}" type="slidenum">
              <a:rPr lang="da-DK" smtClean="0"/>
              <a:t>‹nr.›</a:t>
            </a:fld>
            <a:endParaRPr lang="da-DK"/>
          </a:p>
        </p:txBody>
      </p:sp>
    </p:spTree>
    <p:extLst>
      <p:ext uri="{BB962C8B-B14F-4D97-AF65-F5344CB8AC3E}">
        <p14:creationId xmlns:p14="http://schemas.microsoft.com/office/powerpoint/2010/main" val="2272292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6E4DC1-3FA3-0ED0-A252-CEC705E02E5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E7F003A2-FBC1-7F6E-8333-BD69C94DFA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C9DD0543-03CE-B5AA-5FC2-860A819B6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B08149E-EA9A-877A-1D8B-D28DA1BE334B}"/>
              </a:ext>
            </a:extLst>
          </p:cNvPr>
          <p:cNvSpPr>
            <a:spLocks noGrp="1"/>
          </p:cNvSpPr>
          <p:nvPr>
            <p:ph type="dt" sz="half" idx="10"/>
          </p:nvPr>
        </p:nvSpPr>
        <p:spPr/>
        <p:txBody>
          <a:bodyPr/>
          <a:lstStyle/>
          <a:p>
            <a:fld id="{44FA0885-F421-8F45-9AE5-7EF12C88DAE7}" type="datetimeFigureOut">
              <a:rPr lang="da-DK" smtClean="0"/>
              <a:t>01-11-2023</a:t>
            </a:fld>
            <a:endParaRPr lang="da-DK"/>
          </a:p>
        </p:txBody>
      </p:sp>
      <p:sp>
        <p:nvSpPr>
          <p:cNvPr id="6" name="Pladsholder til sidefod 5">
            <a:extLst>
              <a:ext uri="{FF2B5EF4-FFF2-40B4-BE49-F238E27FC236}">
                <a16:creationId xmlns:a16="http://schemas.microsoft.com/office/drawing/2014/main" id="{4296C040-4C89-D900-A38A-D019DBBFCFA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1B3BD28-F9E2-13D7-841A-E9C3D8DC5797}"/>
              </a:ext>
            </a:extLst>
          </p:cNvPr>
          <p:cNvSpPr>
            <a:spLocks noGrp="1"/>
          </p:cNvSpPr>
          <p:nvPr>
            <p:ph type="sldNum" sz="quarter" idx="12"/>
          </p:nvPr>
        </p:nvSpPr>
        <p:spPr/>
        <p:txBody>
          <a:bodyPr/>
          <a:lstStyle/>
          <a:p>
            <a:fld id="{8C118BA9-B7A7-6444-919A-2A528A997A86}" type="slidenum">
              <a:rPr lang="da-DK" smtClean="0"/>
              <a:t>‹nr.›</a:t>
            </a:fld>
            <a:endParaRPr lang="da-DK"/>
          </a:p>
        </p:txBody>
      </p:sp>
    </p:spTree>
    <p:extLst>
      <p:ext uri="{BB962C8B-B14F-4D97-AF65-F5344CB8AC3E}">
        <p14:creationId xmlns:p14="http://schemas.microsoft.com/office/powerpoint/2010/main" val="3634264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C9DEB3E-D48A-5557-7C3C-B6238EAD6A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AEBEB74-6027-97F9-063B-630F85303D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351E227-8A00-1BCB-F5B5-7FF3589AF1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FA0885-F421-8F45-9AE5-7EF12C88DAE7}" type="datetimeFigureOut">
              <a:rPr lang="da-DK" smtClean="0"/>
              <a:t>01-11-2023</a:t>
            </a:fld>
            <a:endParaRPr lang="da-DK"/>
          </a:p>
        </p:txBody>
      </p:sp>
      <p:sp>
        <p:nvSpPr>
          <p:cNvPr id="5" name="Pladsholder til sidefod 4">
            <a:extLst>
              <a:ext uri="{FF2B5EF4-FFF2-40B4-BE49-F238E27FC236}">
                <a16:creationId xmlns:a16="http://schemas.microsoft.com/office/drawing/2014/main" id="{3160D1AF-FDEC-5C37-58B3-23FD558C67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18D23DF4-5517-F767-30B8-9D93F29532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118BA9-B7A7-6444-919A-2A528A997A86}" type="slidenum">
              <a:rPr lang="da-DK" smtClean="0"/>
              <a:t>‹nr.›</a:t>
            </a:fld>
            <a:endParaRPr lang="da-DK"/>
          </a:p>
        </p:txBody>
      </p:sp>
    </p:spTree>
    <p:extLst>
      <p:ext uri="{BB962C8B-B14F-4D97-AF65-F5344CB8AC3E}">
        <p14:creationId xmlns:p14="http://schemas.microsoft.com/office/powerpoint/2010/main" val="1958078543"/>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6"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16.png"/><Relationship Id="rId7" Type="http://schemas.openxmlformats.org/officeDocument/2006/relationships/slide" Target="slide19.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slide" Target="slide17.xml"/><Relationship Id="rId5" Type="http://schemas.openxmlformats.org/officeDocument/2006/relationships/image" Target="../media/image17.png"/><Relationship Id="rId10" Type="http://schemas.openxmlformats.org/officeDocument/2006/relationships/slide" Target="slide21.xml"/><Relationship Id="rId4" Type="http://schemas.openxmlformats.org/officeDocument/2006/relationships/slide" Target="slide16.xml"/><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slide" Target="slide15.xml"/></Relationships>
</file>

<file path=ppt/slides/_rels/slide1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hyperlink" Target="http://www.copa.dk/"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www.stoplinien.dk/" TargetMode="External"/><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www.stoplinien.dk/"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slide" Target="slide30.xml"/><Relationship Id="rId7"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slide" Target="slide36.xml"/><Relationship Id="rId4" Type="http://schemas.openxmlformats.org/officeDocument/2006/relationships/slide" Target="slide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image" Target="../media/image3.png"/><Relationship Id="rId7" Type="http://schemas.openxmlformats.org/officeDocument/2006/relationships/slide" Target="slide34.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slide" Target="slide33.xml"/><Relationship Id="rId5" Type="http://schemas.openxmlformats.org/officeDocument/2006/relationships/slide" Target="slide32.xml"/><Relationship Id="rId10"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slide" Target="slide29.xml"/></Relationships>
</file>

<file path=ppt/slides/_rels/slide32.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3.png"/><Relationship Id="rId7" Type="http://schemas.openxmlformats.org/officeDocument/2006/relationships/slide" Target="slide33.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slide" Target="slide29.xml"/><Relationship Id="rId4" Type="http://schemas.openxmlformats.org/officeDocument/2006/relationships/image" Target="../media/image13.png"/><Relationship Id="rId9" Type="http://schemas.openxmlformats.org/officeDocument/2006/relationships/slide" Target="slide35.xml"/></Relationships>
</file>

<file path=ppt/slides/_rels/slide33.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image" Target="../media/image34.jpg"/><Relationship Id="rId7" Type="http://schemas.openxmlformats.org/officeDocument/2006/relationships/slide" Target="slide34.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slide" Target="slide32.xml"/><Relationship Id="rId5" Type="http://schemas.openxmlformats.org/officeDocument/2006/relationships/image" Target="../media/image33.png"/><Relationship Id="rId4" Type="http://schemas.openxmlformats.org/officeDocument/2006/relationships/slide" Target="slide29.xml"/></Relationships>
</file>

<file path=ppt/slides/_rels/slide34.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image" Target="../media/image35.jpg"/><Relationship Id="rId7" Type="http://schemas.openxmlformats.org/officeDocument/2006/relationships/slide" Target="slide33.xm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slide" Target="slide32.xml"/><Relationship Id="rId5" Type="http://schemas.openxmlformats.org/officeDocument/2006/relationships/image" Target="../media/image33.png"/><Relationship Id="rId4" Type="http://schemas.openxmlformats.org/officeDocument/2006/relationships/slide" Target="slide29.xml"/></Relationships>
</file>

<file path=ppt/slides/_rels/slide35.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36.png"/><Relationship Id="rId7" Type="http://schemas.openxmlformats.org/officeDocument/2006/relationships/slide" Target="slide33.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slide" Target="slide32.xml"/><Relationship Id="rId5" Type="http://schemas.openxmlformats.org/officeDocument/2006/relationships/image" Target="../media/image33.png"/><Relationship Id="rId4" Type="http://schemas.openxmlformats.org/officeDocument/2006/relationships/slide" Target="slide29.xml"/></Relationships>
</file>

<file path=ppt/slides/_rels/slide36.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37.png"/><Relationship Id="rId7" Type="http://schemas.openxmlformats.org/officeDocument/2006/relationships/slide" Target="slide38.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slide" Target="slide37.xml"/><Relationship Id="rId11" Type="http://schemas.openxmlformats.org/officeDocument/2006/relationships/slide" Target="slide40.xml"/><Relationship Id="rId5" Type="http://schemas.openxmlformats.org/officeDocument/2006/relationships/image" Target="../media/image33.png"/><Relationship Id="rId10" Type="http://schemas.openxmlformats.org/officeDocument/2006/relationships/slide" Target="slide42.xml"/><Relationship Id="rId4" Type="http://schemas.openxmlformats.org/officeDocument/2006/relationships/slide" Target="slide31.xml"/><Relationship Id="rId9" Type="http://schemas.openxmlformats.org/officeDocument/2006/relationships/slide" Target="slide41.xml"/></Relationships>
</file>

<file path=ppt/slides/_rels/slide37.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38.png"/><Relationship Id="rId7" Type="http://schemas.openxmlformats.org/officeDocument/2006/relationships/slide" Target="slide36.xm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slide" Target="slide38.xml"/><Relationship Id="rId5" Type="http://schemas.openxmlformats.org/officeDocument/2006/relationships/image" Target="../media/image33.png"/><Relationship Id="rId10" Type="http://schemas.openxmlformats.org/officeDocument/2006/relationships/slide" Target="slide40.xml"/><Relationship Id="rId4" Type="http://schemas.openxmlformats.org/officeDocument/2006/relationships/slide" Target="slide31.xml"/><Relationship Id="rId9" Type="http://schemas.openxmlformats.org/officeDocument/2006/relationships/slide" Target="slide41.xml"/></Relationships>
</file>

<file path=ppt/slides/_rels/slide38.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39.png"/><Relationship Id="rId7" Type="http://schemas.openxmlformats.org/officeDocument/2006/relationships/slide" Target="slide36.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slide" Target="slide37.xml"/><Relationship Id="rId5" Type="http://schemas.openxmlformats.org/officeDocument/2006/relationships/image" Target="../media/image33.png"/><Relationship Id="rId10" Type="http://schemas.openxmlformats.org/officeDocument/2006/relationships/slide" Target="slide40.xml"/><Relationship Id="rId4" Type="http://schemas.openxmlformats.org/officeDocument/2006/relationships/slide" Target="slide31.xml"/><Relationship Id="rId9" Type="http://schemas.openxmlformats.org/officeDocument/2006/relationships/slide" Target="slide41.xml"/></Relationships>
</file>

<file path=ppt/slides/_rels/slide39.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40.png"/><Relationship Id="rId7" Type="http://schemas.openxmlformats.org/officeDocument/2006/relationships/slide" Target="slide36.xm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slide" Target="slide37.xml"/><Relationship Id="rId5" Type="http://schemas.openxmlformats.org/officeDocument/2006/relationships/image" Target="../media/image33.png"/><Relationship Id="rId10" Type="http://schemas.openxmlformats.org/officeDocument/2006/relationships/slide" Target="slide40.xml"/><Relationship Id="rId4" Type="http://schemas.openxmlformats.org/officeDocument/2006/relationships/slide" Target="slide31.xml"/><Relationship Id="rId9" Type="http://schemas.openxmlformats.org/officeDocument/2006/relationships/slide" Target="slide4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41.png"/><Relationship Id="rId7" Type="http://schemas.openxmlformats.org/officeDocument/2006/relationships/slide" Target="slide38.xm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slide" Target="slide37.xml"/><Relationship Id="rId5" Type="http://schemas.openxmlformats.org/officeDocument/2006/relationships/image" Target="../media/image33.png"/><Relationship Id="rId10" Type="http://schemas.openxmlformats.org/officeDocument/2006/relationships/slide" Target="slide41.xml"/><Relationship Id="rId4" Type="http://schemas.openxmlformats.org/officeDocument/2006/relationships/slide" Target="slide31.xml"/><Relationship Id="rId9" Type="http://schemas.openxmlformats.org/officeDocument/2006/relationships/slide" Target="slide39.xml"/></Relationships>
</file>

<file path=ppt/slides/_rels/slide41.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slide" Target="slide31.xml"/><Relationship Id="rId7" Type="http://schemas.openxmlformats.org/officeDocument/2006/relationships/slide" Target="slide38.xm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slide" Target="slide36.xml"/><Relationship Id="rId5" Type="http://schemas.openxmlformats.org/officeDocument/2006/relationships/slide" Target="slide37.xml"/><Relationship Id="rId10"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42.png"/></Relationships>
</file>

<file path=ppt/slides/_rels/slide42.xml.rels><?xml version="1.0" encoding="UTF-8" standalone="yes"?>
<Relationships xmlns="http://schemas.openxmlformats.org/package/2006/relationships"><Relationship Id="rId8" Type="http://schemas.openxmlformats.org/officeDocument/2006/relationships/slide" Target="slide67.xml"/><Relationship Id="rId13" Type="http://schemas.openxmlformats.org/officeDocument/2006/relationships/slide" Target="slide56.xml"/><Relationship Id="rId18" Type="http://schemas.openxmlformats.org/officeDocument/2006/relationships/slide" Target="slide61.xml"/><Relationship Id="rId3" Type="http://schemas.openxmlformats.org/officeDocument/2006/relationships/image" Target="../media/image3.png"/><Relationship Id="rId21" Type="http://schemas.openxmlformats.org/officeDocument/2006/relationships/slide" Target="slide55.xml"/><Relationship Id="rId7" Type="http://schemas.openxmlformats.org/officeDocument/2006/relationships/slide" Target="slide48.xml"/><Relationship Id="rId12" Type="http://schemas.openxmlformats.org/officeDocument/2006/relationships/slide" Target="slide51.xml"/><Relationship Id="rId17" Type="http://schemas.openxmlformats.org/officeDocument/2006/relationships/slide" Target="slide60.xml"/><Relationship Id="rId2" Type="http://schemas.openxmlformats.org/officeDocument/2006/relationships/notesSlide" Target="../notesSlides/notesSlide40.xml"/><Relationship Id="rId16" Type="http://schemas.openxmlformats.org/officeDocument/2006/relationships/slide" Target="slide62.xml"/><Relationship Id="rId20" Type="http://schemas.openxmlformats.org/officeDocument/2006/relationships/slide" Target="slide66.xml"/><Relationship Id="rId1" Type="http://schemas.openxmlformats.org/officeDocument/2006/relationships/slideLayout" Target="../slideLayouts/slideLayout3.xml"/><Relationship Id="rId6" Type="http://schemas.openxmlformats.org/officeDocument/2006/relationships/slide" Target="slide45.xml"/><Relationship Id="rId11" Type="http://schemas.openxmlformats.org/officeDocument/2006/relationships/slide" Target="slide50.xml"/><Relationship Id="rId5" Type="http://schemas.openxmlformats.org/officeDocument/2006/relationships/slide" Target="slide44.xml"/><Relationship Id="rId15" Type="http://schemas.openxmlformats.org/officeDocument/2006/relationships/slide" Target="slide59.xml"/><Relationship Id="rId10" Type="http://schemas.openxmlformats.org/officeDocument/2006/relationships/slide" Target="slide49.xml"/><Relationship Id="rId19" Type="http://schemas.openxmlformats.org/officeDocument/2006/relationships/slide" Target="slide68.xml"/><Relationship Id="rId4" Type="http://schemas.openxmlformats.org/officeDocument/2006/relationships/slide" Target="slide43.xml"/><Relationship Id="rId9" Type="http://schemas.openxmlformats.org/officeDocument/2006/relationships/slide" Target="slide64.xml"/><Relationship Id="rId14" Type="http://schemas.openxmlformats.org/officeDocument/2006/relationships/slide" Target="slide58.xml"/></Relationships>
</file>

<file path=ppt/slides/_rels/slide4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slide" Target="slide4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slide" Target="slide47.xm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slide" Target="slide46.xml"/><Relationship Id="rId5" Type="http://schemas.openxmlformats.org/officeDocument/2006/relationships/image" Target="../media/image44.png"/><Relationship Id="rId4" Type="http://schemas.openxmlformats.org/officeDocument/2006/relationships/slide" Target="slide4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slide" Target="slide47.xml"/><Relationship Id="rId5" Type="http://schemas.openxmlformats.org/officeDocument/2006/relationships/image" Target="../media/image44.png"/><Relationship Id="rId4" Type="http://schemas.openxmlformats.org/officeDocument/2006/relationships/slide" Target="slide42.xml"/></Relationships>
</file>

<file path=ppt/slides/_rels/slide47.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hyperlink" Target="http://www.sexogsamfund.dk/" TargetMode="External"/><Relationship Id="rId7"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slide" Target="slide42.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slide" Target="slide42.xml"/></Relationships>
</file>

<file path=ppt/slides/_rels/slide5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dsgh.dk/wp-content/uploads/2022/06/ibd_graviditet.pdf" TargetMode="External"/><Relationship Id="rId7" Type="http://schemas.openxmlformats.org/officeDocument/2006/relationships/slide" Target="slide54.xm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slide" Target="slide53.xml"/><Relationship Id="rId5" Type="http://schemas.openxmlformats.org/officeDocument/2006/relationships/slide" Target="slide52.xml"/><Relationship Id="rId10" Type="http://schemas.openxmlformats.org/officeDocument/2006/relationships/image" Target="../media/image44.png"/><Relationship Id="rId4" Type="http://schemas.openxmlformats.org/officeDocument/2006/relationships/image" Target="../media/image49.png"/><Relationship Id="rId9" Type="http://schemas.openxmlformats.org/officeDocument/2006/relationships/slide" Target="slide42.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slide" Target="slide42.xml"/><Relationship Id="rId5" Type="http://schemas.openxmlformats.org/officeDocument/2006/relationships/slide" Target="slide54.xml"/><Relationship Id="rId4" Type="http://schemas.openxmlformats.org/officeDocument/2006/relationships/slide" Target="slide53.xml"/></Relationships>
</file>

<file path=ppt/slides/_rels/slide53.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slide" Target="slide42.xml"/><Relationship Id="rId4" Type="http://schemas.openxmlformats.org/officeDocument/2006/relationships/slide" Target="slide54.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slide" Target="slide42.xml"/><Relationship Id="rId5" Type="http://schemas.openxmlformats.org/officeDocument/2006/relationships/slide" Target="slide53.xml"/><Relationship Id="rId4" Type="http://schemas.openxmlformats.org/officeDocument/2006/relationships/slide" Target="slide52.xml"/></Relationships>
</file>

<file path=ppt/slides/_rels/slide55.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slide" Target="slide42.xml"/><Relationship Id="rId4" Type="http://schemas.openxmlformats.org/officeDocument/2006/relationships/slide" Target="slide57.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slide" Target="slide42.xml"/></Relationships>
</file>

<file path=ppt/slides/_rels/slide58.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3" Type="http://schemas.openxmlformats.org/officeDocument/2006/relationships/hyperlink" Target="https://ccf.dk/medlemsfordele/toiletaftaler" TargetMode="External"/><Relationship Id="rId7"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slide" Target="slide42.xml"/><Relationship Id="rId5" Type="http://schemas.openxmlformats.org/officeDocument/2006/relationships/image" Target="../media/image56.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www.sundhed.dk/sundhedsfaglig/laegehaandbogen/rejsemedicin-vacciner/vacciner/generelt-om-vacciner/vaccination-ved-nedsat-immunforsvar"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slide" Target="slide42.xml"/><Relationship Id="rId4" Type="http://schemas.openxmlformats.org/officeDocument/2006/relationships/image" Target="../media/image39.png"/></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slide" Target="slide42.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slide" Target="slide42.xml"/><Relationship Id="rId4" Type="http://schemas.openxmlformats.org/officeDocument/2006/relationships/slide" Target="slide63.xml"/></Relationships>
</file>

<file path=ppt/slides/_rels/slide63.xml.rels><?xml version="1.0" encoding="UTF-8" standalone="yes"?>
<Relationships xmlns="http://schemas.openxmlformats.org/package/2006/relationships"><Relationship Id="rId3" Type="http://schemas.openxmlformats.org/officeDocument/2006/relationships/hyperlink" Target="http://www.rejse.ssi.dk/" TargetMode="External"/><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slide" Target="slide42.xml"/><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65.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67.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68.xml.rels><?xml version="1.0" encoding="UTF-8" standalone="yes"?>
<Relationships xmlns="http://schemas.openxmlformats.org/package/2006/relationships"><Relationship Id="rId8" Type="http://schemas.openxmlformats.org/officeDocument/2006/relationships/hyperlink" Target="https://ccf.dk/" TargetMode="External"/><Relationship Id="rId3" Type="http://schemas.openxmlformats.org/officeDocument/2006/relationships/hyperlink" Target="https://min.medicin.dk/Sygdomme/Sygdom/" TargetMode="External"/><Relationship Id="rId7" Type="http://schemas.openxmlformats.org/officeDocument/2006/relationships/hyperlink" Target="https://dsgh.dk/"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hyperlink" Target="https://copa.dk/" TargetMode="External"/><Relationship Id="rId11" Type="http://schemas.openxmlformats.org/officeDocument/2006/relationships/image" Target="../media/image60.png"/><Relationship Id="rId5" Type="http://schemas.openxmlformats.org/officeDocument/2006/relationships/hyperlink" Target="https://www.sundhed.dk/sundhedsfaglig/laegehaandbogen/rejsemedicin-vacciner/vacciner/generelt-om-vacciner/vaccination-ved-nedsat-immunforsvar/" TargetMode="External"/><Relationship Id="rId10" Type="http://schemas.openxmlformats.org/officeDocument/2006/relationships/hyperlink" Target="https://levmedibd.dk/podcast-om-kost-og-livsstil/" TargetMode="External"/><Relationship Id="rId4" Type="http://schemas.openxmlformats.org/officeDocument/2006/relationships/hyperlink" Target="https://rejse.ssi.dk/" TargetMode="External"/><Relationship Id="rId9" Type="http://schemas.openxmlformats.org/officeDocument/2006/relationships/hyperlink" Target="https://levmedibd.dk/" TargetMode="External"/></Relationships>
</file>

<file path=ppt/slides/_rels/slide6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stoplinien.dk/" TargetMode="External"/><Relationship Id="rId7" Type="http://schemas.openxmlformats.org/officeDocument/2006/relationships/hyperlink" Target="https://sexogsamfund.dk/"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hyperlink" Target="https://www.headspace.dk/" TargetMode="External"/><Relationship Id="rId5" Type="http://schemas.openxmlformats.org/officeDocument/2006/relationships/hyperlink" Target="https://www.regionh.dk/ungepanel/Sider/default.aspx" TargetMode="External"/><Relationship Id="rId4" Type="http://schemas.openxmlformats.org/officeDocument/2006/relationships/hyperlink" Target="https://ungmedibd.d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D5FC2-E1B9-BE0A-C878-501D2B062A32}"/>
              </a:ext>
            </a:extLst>
          </p:cNvPr>
          <p:cNvSpPr>
            <a:spLocks noGrp="1"/>
          </p:cNvSpPr>
          <p:nvPr>
            <p:ph type="ctrTitle"/>
          </p:nvPr>
        </p:nvSpPr>
        <p:spPr>
          <a:xfrm>
            <a:off x="1524000" y="1600200"/>
            <a:ext cx="9144000" cy="2387600"/>
          </a:xfrm>
        </p:spPr>
        <p:txBody>
          <a:bodyPr/>
          <a:lstStyle/>
          <a:p>
            <a:r>
              <a:rPr lang="da-DK" b="1" dirty="0">
                <a:effectLst/>
                <a:latin typeface="Calibri" panose="020F0502020204030204" pitchFamily="34" charset="0"/>
                <a:cs typeface="Calibri" panose="020F0502020204030204" pitchFamily="34" charset="0"/>
              </a:rPr>
              <a:t>Ny med kronisk tarmbetændelse</a:t>
            </a:r>
            <a:endParaRPr lang="da-DK" dirty="0"/>
          </a:p>
        </p:txBody>
      </p:sp>
      <p:sp>
        <p:nvSpPr>
          <p:cNvPr id="3" name="Undertitel 2">
            <a:extLst>
              <a:ext uri="{FF2B5EF4-FFF2-40B4-BE49-F238E27FC236}">
                <a16:creationId xmlns:a16="http://schemas.microsoft.com/office/drawing/2014/main" id="{5C043EC7-06E3-F833-18CF-93DB58C66114}"/>
              </a:ext>
            </a:extLst>
          </p:cNvPr>
          <p:cNvSpPr>
            <a:spLocks noGrp="1"/>
          </p:cNvSpPr>
          <p:nvPr>
            <p:ph type="subTitle" idx="1"/>
          </p:nvPr>
        </p:nvSpPr>
        <p:spPr>
          <a:xfrm>
            <a:off x="1524000" y="3789607"/>
            <a:ext cx="9144000" cy="1655762"/>
          </a:xfrm>
        </p:spPr>
        <p:txBody>
          <a:bodyPr/>
          <a:lstStyle/>
          <a:p>
            <a:pPr marL="0" indent="0">
              <a:buNone/>
            </a:pPr>
            <a:r>
              <a:rPr lang="da-DK" sz="2400" dirty="0">
                <a:effectLst/>
                <a:latin typeface="Calibri Light" panose="020F0302020204030204" pitchFamily="34" charset="0"/>
                <a:cs typeface="Calibri Light" panose="020F0302020204030204" pitchFamily="34" charset="0"/>
              </a:rPr>
              <a:t>Undervisningsmateriale til </a:t>
            </a:r>
            <a:br>
              <a:rPr lang="da-DK" sz="2400" dirty="0">
                <a:effectLst/>
                <a:latin typeface="Calibri Light" panose="020F0302020204030204" pitchFamily="34" charset="0"/>
                <a:cs typeface="Calibri Light" panose="020F0302020204030204" pitchFamily="34" charset="0"/>
              </a:rPr>
            </a:br>
            <a:r>
              <a:rPr lang="da-DK" sz="2400">
                <a:effectLst/>
                <a:latin typeface="Calibri Light" panose="020F0302020204030204" pitchFamily="34" charset="0"/>
                <a:cs typeface="Calibri Light" panose="020F0302020204030204" pitchFamily="34" charset="0"/>
              </a:rPr>
              <a:t>nydiagnosticerede</a:t>
            </a:r>
            <a:r>
              <a:rPr lang="da-DK" sz="2400" dirty="0">
                <a:effectLst/>
                <a:latin typeface="Calibri Light" panose="020F0302020204030204" pitchFamily="34" charset="0"/>
                <a:cs typeface="Calibri Light" panose="020F0302020204030204" pitchFamily="34" charset="0"/>
              </a:rPr>
              <a:t> IBD patienter med </a:t>
            </a:r>
            <a:r>
              <a:rPr lang="da-DK" sz="2400" b="1" dirty="0" err="1">
                <a:effectLst/>
                <a:latin typeface="Calibri" panose="020F0502020204030204" pitchFamily="34" charset="0"/>
                <a:cs typeface="Calibri" panose="020F0502020204030204" pitchFamily="34" charset="0"/>
              </a:rPr>
              <a:t>Crohns</a:t>
            </a:r>
            <a:r>
              <a:rPr lang="da-DK" sz="2400" b="1" dirty="0">
                <a:effectLst/>
                <a:latin typeface="Calibri" panose="020F0502020204030204" pitchFamily="34" charset="0"/>
                <a:cs typeface="Calibri" panose="020F0502020204030204" pitchFamily="34" charset="0"/>
              </a:rPr>
              <a:t> sygdom</a:t>
            </a:r>
            <a:endParaRPr lang="da-DK" sz="2400" b="1" dirty="0">
              <a:latin typeface="Calibri" panose="020F0502020204030204" pitchFamily="34" charset="0"/>
              <a:cs typeface="Calibri" panose="020F0502020204030204" pitchFamily="34" charset="0"/>
            </a:endParaRPr>
          </a:p>
          <a:p>
            <a:endParaRPr lang="da-DK" dirty="0"/>
          </a:p>
        </p:txBody>
      </p:sp>
    </p:spTree>
    <p:extLst>
      <p:ext uri="{BB962C8B-B14F-4D97-AF65-F5344CB8AC3E}">
        <p14:creationId xmlns:p14="http://schemas.microsoft.com/office/powerpoint/2010/main" val="3977017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2C2771-D3DA-4491-72CF-F82A2513CB84}"/>
              </a:ext>
            </a:extLst>
          </p:cNvPr>
          <p:cNvSpPr>
            <a:spLocks noGrp="1"/>
          </p:cNvSpPr>
          <p:nvPr>
            <p:ph type="title"/>
          </p:nvPr>
        </p:nvSpPr>
        <p:spPr/>
        <p:txBody>
          <a:bodyPr/>
          <a:lstStyle/>
          <a:p>
            <a:r>
              <a:rPr lang="da-DK" dirty="0" err="1"/>
              <a:t>Crohns</a:t>
            </a:r>
            <a:r>
              <a:rPr lang="da-DK" dirty="0"/>
              <a:t> sygdom – symptomer</a:t>
            </a:r>
          </a:p>
        </p:txBody>
      </p:sp>
      <p:sp>
        <p:nvSpPr>
          <p:cNvPr id="3" name="Pladsholder til indhold 2">
            <a:extLst>
              <a:ext uri="{FF2B5EF4-FFF2-40B4-BE49-F238E27FC236}">
                <a16:creationId xmlns:a16="http://schemas.microsoft.com/office/drawing/2014/main" id="{565914F5-983B-75F3-CE88-BEC993F738F1}"/>
              </a:ext>
            </a:extLst>
          </p:cNvPr>
          <p:cNvSpPr>
            <a:spLocks noGrp="1"/>
          </p:cNvSpPr>
          <p:nvPr>
            <p:ph idx="1"/>
          </p:nvPr>
        </p:nvSpPr>
        <p:spPr/>
        <p:txBody>
          <a:bodyPr/>
          <a:lstStyle/>
          <a:p>
            <a:r>
              <a:rPr lang="da-DK" dirty="0"/>
              <a:t>Mavesmerter</a:t>
            </a:r>
          </a:p>
          <a:p>
            <a:r>
              <a:rPr lang="da-DK" dirty="0"/>
              <a:t>Diarré</a:t>
            </a:r>
          </a:p>
          <a:p>
            <a:r>
              <a:rPr lang="da-DK" dirty="0"/>
              <a:t>Vægttab </a:t>
            </a:r>
          </a:p>
          <a:p>
            <a:r>
              <a:rPr lang="da-DK" dirty="0"/>
              <a:t>Feber </a:t>
            </a:r>
          </a:p>
          <a:p>
            <a:r>
              <a:rPr lang="da-DK" dirty="0"/>
              <a:t>Blod i afføringen </a:t>
            </a:r>
          </a:p>
          <a:p>
            <a:r>
              <a:rPr lang="da-DK" dirty="0"/>
              <a:t>Nedsat appetit / kvalme / opkast</a:t>
            </a:r>
          </a:p>
          <a:p>
            <a:r>
              <a:rPr lang="da-DK" dirty="0"/>
              <a:t>Træthed </a:t>
            </a:r>
            <a:endParaRPr lang="da-DK" dirty="0">
              <a:solidFill>
                <a:srgbClr val="FF0000"/>
              </a:solidFill>
            </a:endParaRPr>
          </a:p>
          <a:p>
            <a:r>
              <a:rPr lang="da-DK" dirty="0"/>
              <a:t>Luft og rumlen i maven</a:t>
            </a:r>
          </a:p>
          <a:p>
            <a:endParaRPr lang="da-DK" dirty="0"/>
          </a:p>
        </p:txBody>
      </p:sp>
      <p:pic>
        <p:nvPicPr>
          <p:cNvPr id="5" name="Billede 4" descr="Et billede, der indeholder silhuet&#10;&#10;Automatisk genereret beskrivelse">
            <a:extLst>
              <a:ext uri="{FF2B5EF4-FFF2-40B4-BE49-F238E27FC236}">
                <a16:creationId xmlns:a16="http://schemas.microsoft.com/office/drawing/2014/main" id="{20009B7C-66DD-FB57-003A-AC28F4FA823F}"/>
              </a:ext>
            </a:extLst>
          </p:cNvPr>
          <p:cNvPicPr>
            <a:picLocks noChangeAspect="1"/>
          </p:cNvPicPr>
          <p:nvPr/>
        </p:nvPicPr>
        <p:blipFill rotWithShape="1">
          <a:blip r:embed="rId3"/>
          <a:srcRect l="66880"/>
          <a:stretch/>
        </p:blipFill>
        <p:spPr>
          <a:xfrm>
            <a:off x="8177514" y="1604963"/>
            <a:ext cx="1570225" cy="4486275"/>
          </a:xfrm>
          <a:prstGeom prst="rect">
            <a:avLst/>
          </a:prstGeom>
        </p:spPr>
      </p:pic>
      <p:pic>
        <p:nvPicPr>
          <p:cNvPr id="7" name="Billede 6" descr="Et billede, der indeholder kandelabre, vektorgrafik&#10;&#10;Automatisk genereret beskrivelse">
            <a:extLst>
              <a:ext uri="{FF2B5EF4-FFF2-40B4-BE49-F238E27FC236}">
                <a16:creationId xmlns:a16="http://schemas.microsoft.com/office/drawing/2014/main" id="{2B9C17A2-E412-E736-E944-28F2A313E660}"/>
              </a:ext>
            </a:extLst>
          </p:cNvPr>
          <p:cNvPicPr>
            <a:picLocks noChangeAspect="1"/>
          </p:cNvPicPr>
          <p:nvPr/>
        </p:nvPicPr>
        <p:blipFill>
          <a:blip r:embed="rId4">
            <a:alphaModFix amt="70000"/>
          </a:blip>
          <a:stretch>
            <a:fillRect/>
          </a:stretch>
        </p:blipFill>
        <p:spPr>
          <a:xfrm>
            <a:off x="9046454" y="3244647"/>
            <a:ext cx="431800" cy="431800"/>
          </a:xfrm>
          <a:prstGeom prst="rect">
            <a:avLst/>
          </a:prstGeom>
        </p:spPr>
      </p:pic>
      <p:pic>
        <p:nvPicPr>
          <p:cNvPr id="8" name="Billede 7" descr="Et billede, der indeholder kandelabre, vektorgrafik&#10;&#10;Automatisk genereret beskrivelse">
            <a:extLst>
              <a:ext uri="{FF2B5EF4-FFF2-40B4-BE49-F238E27FC236}">
                <a16:creationId xmlns:a16="http://schemas.microsoft.com/office/drawing/2014/main" id="{C56BC7DE-EAAA-1795-579E-4ED32F666868}"/>
              </a:ext>
            </a:extLst>
          </p:cNvPr>
          <p:cNvPicPr>
            <a:picLocks noChangeAspect="1"/>
          </p:cNvPicPr>
          <p:nvPr/>
        </p:nvPicPr>
        <p:blipFill>
          <a:blip r:embed="rId4">
            <a:alphaModFix amt="70000"/>
          </a:blip>
          <a:stretch>
            <a:fillRect/>
          </a:stretch>
        </p:blipFill>
        <p:spPr>
          <a:xfrm>
            <a:off x="8830554" y="3763326"/>
            <a:ext cx="431800" cy="431800"/>
          </a:xfrm>
          <a:prstGeom prst="rect">
            <a:avLst/>
          </a:prstGeom>
        </p:spPr>
      </p:pic>
      <p:pic>
        <p:nvPicPr>
          <p:cNvPr id="9" name="Billede 8" descr="Et billede, der indeholder kandelabre, vektorgrafik&#10;&#10;Automatisk genereret beskrivelse">
            <a:extLst>
              <a:ext uri="{FF2B5EF4-FFF2-40B4-BE49-F238E27FC236}">
                <a16:creationId xmlns:a16="http://schemas.microsoft.com/office/drawing/2014/main" id="{99777F49-F711-104D-37E5-2E7BA58BFD2D}"/>
              </a:ext>
            </a:extLst>
          </p:cNvPr>
          <p:cNvPicPr>
            <a:picLocks noChangeAspect="1"/>
          </p:cNvPicPr>
          <p:nvPr/>
        </p:nvPicPr>
        <p:blipFill>
          <a:blip r:embed="rId4">
            <a:alphaModFix amt="70000"/>
          </a:blip>
          <a:stretch>
            <a:fillRect/>
          </a:stretch>
        </p:blipFill>
        <p:spPr>
          <a:xfrm>
            <a:off x="8830554" y="1435414"/>
            <a:ext cx="431800" cy="431800"/>
          </a:xfrm>
          <a:prstGeom prst="rect">
            <a:avLst/>
          </a:prstGeom>
        </p:spPr>
      </p:pic>
      <p:pic>
        <p:nvPicPr>
          <p:cNvPr id="10" name="Billede 9" descr="Et billede, der indeholder kandelabre, vektorgrafik&#10;&#10;Automatisk genereret beskrivelse">
            <a:extLst>
              <a:ext uri="{FF2B5EF4-FFF2-40B4-BE49-F238E27FC236}">
                <a16:creationId xmlns:a16="http://schemas.microsoft.com/office/drawing/2014/main" id="{90B89790-7847-B214-8D3E-EA7C1AFBC87E}"/>
              </a:ext>
            </a:extLst>
          </p:cNvPr>
          <p:cNvPicPr>
            <a:picLocks noChangeAspect="1"/>
          </p:cNvPicPr>
          <p:nvPr/>
        </p:nvPicPr>
        <p:blipFill>
          <a:blip r:embed="rId4">
            <a:alphaModFix amt="70000"/>
          </a:blip>
          <a:stretch>
            <a:fillRect/>
          </a:stretch>
        </p:blipFill>
        <p:spPr>
          <a:xfrm>
            <a:off x="8604122" y="3035019"/>
            <a:ext cx="431800" cy="431800"/>
          </a:xfrm>
          <a:prstGeom prst="rect">
            <a:avLst/>
          </a:prstGeom>
        </p:spPr>
      </p:pic>
      <p:pic>
        <p:nvPicPr>
          <p:cNvPr id="11" name="Billede 10" descr="Et billede, der indeholder kandelabre, vektorgrafik&#10;&#10;Automatisk genereret beskrivelse">
            <a:extLst>
              <a:ext uri="{FF2B5EF4-FFF2-40B4-BE49-F238E27FC236}">
                <a16:creationId xmlns:a16="http://schemas.microsoft.com/office/drawing/2014/main" id="{FD6806B0-8888-6AA2-FFCB-32804B3083AF}"/>
              </a:ext>
            </a:extLst>
          </p:cNvPr>
          <p:cNvPicPr>
            <a:picLocks noChangeAspect="1"/>
          </p:cNvPicPr>
          <p:nvPr/>
        </p:nvPicPr>
        <p:blipFill>
          <a:blip r:embed="rId4">
            <a:alphaModFix amt="70000"/>
          </a:blip>
          <a:stretch>
            <a:fillRect/>
          </a:stretch>
        </p:blipFill>
        <p:spPr>
          <a:xfrm>
            <a:off x="8614654" y="3547426"/>
            <a:ext cx="431800" cy="431800"/>
          </a:xfrm>
          <a:prstGeom prst="rect">
            <a:avLst/>
          </a:prstGeom>
        </p:spPr>
      </p:pic>
      <p:pic>
        <p:nvPicPr>
          <p:cNvPr id="12" name="Billede 11" descr="Et billede, der indeholder kandelabre, vektorgrafik&#10;&#10;Automatisk genereret beskrivelse">
            <a:extLst>
              <a:ext uri="{FF2B5EF4-FFF2-40B4-BE49-F238E27FC236}">
                <a16:creationId xmlns:a16="http://schemas.microsoft.com/office/drawing/2014/main" id="{FFC96199-2863-D823-4CF9-D15C2BA05613}"/>
              </a:ext>
            </a:extLst>
          </p:cNvPr>
          <p:cNvPicPr>
            <a:picLocks noChangeAspect="1"/>
          </p:cNvPicPr>
          <p:nvPr/>
        </p:nvPicPr>
        <p:blipFill>
          <a:blip r:embed="rId4">
            <a:alphaModFix amt="70000"/>
          </a:blip>
          <a:stretch>
            <a:fillRect/>
          </a:stretch>
        </p:blipFill>
        <p:spPr>
          <a:xfrm>
            <a:off x="8794893" y="2582002"/>
            <a:ext cx="431800" cy="431800"/>
          </a:xfrm>
          <a:prstGeom prst="rect">
            <a:avLst/>
          </a:prstGeom>
        </p:spPr>
      </p:pic>
      <p:pic>
        <p:nvPicPr>
          <p:cNvPr id="4" name="Billede 3">
            <a:extLst>
              <a:ext uri="{FF2B5EF4-FFF2-40B4-BE49-F238E27FC236}">
                <a16:creationId xmlns:a16="http://schemas.microsoft.com/office/drawing/2014/main" id="{C20D5D40-8D30-E2E7-49C6-70E71FE0800B}"/>
              </a:ext>
            </a:extLst>
          </p:cNvPr>
          <p:cNvPicPr>
            <a:picLocks noChangeAspect="1"/>
          </p:cNvPicPr>
          <p:nvPr/>
        </p:nvPicPr>
        <p:blipFill>
          <a:blip r:embed="rId5"/>
          <a:stretch>
            <a:fillRect/>
          </a:stretch>
        </p:blipFill>
        <p:spPr>
          <a:xfrm>
            <a:off x="10441809" y="2633854"/>
            <a:ext cx="1445367" cy="1630240"/>
          </a:xfrm>
          <a:prstGeom prst="rect">
            <a:avLst/>
          </a:prstGeom>
        </p:spPr>
      </p:pic>
      <p:sp>
        <p:nvSpPr>
          <p:cNvPr id="6" name="Tekstfelt 5">
            <a:extLst>
              <a:ext uri="{FF2B5EF4-FFF2-40B4-BE49-F238E27FC236}">
                <a16:creationId xmlns:a16="http://schemas.microsoft.com/office/drawing/2014/main" id="{6286D1F4-CFA7-8B3F-0CAE-9CDD1DFD29E3}"/>
              </a:ext>
            </a:extLst>
          </p:cNvPr>
          <p:cNvSpPr txBox="1"/>
          <p:nvPr/>
        </p:nvSpPr>
        <p:spPr>
          <a:xfrm>
            <a:off x="10625766" y="3053576"/>
            <a:ext cx="1275698" cy="523220"/>
          </a:xfrm>
          <a:prstGeom prst="rect">
            <a:avLst/>
          </a:prstGeom>
          <a:noFill/>
        </p:spPr>
        <p:txBody>
          <a:bodyPr wrap="square" rtlCol="0">
            <a:spAutoFit/>
          </a:bodyPr>
          <a:lstStyle/>
          <a:p>
            <a:r>
              <a:rPr lang="da-DK" sz="1400" dirty="0"/>
              <a:t>Hvad er dine symptomer?</a:t>
            </a:r>
          </a:p>
        </p:txBody>
      </p:sp>
    </p:spTree>
    <p:extLst>
      <p:ext uri="{BB962C8B-B14F-4D97-AF65-F5344CB8AC3E}">
        <p14:creationId xmlns:p14="http://schemas.microsoft.com/office/powerpoint/2010/main" val="79358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par>
                          <p:cTn id="51" fill="hold">
                            <p:stCondLst>
                              <p:cond delay="5500"/>
                            </p:stCondLst>
                            <p:childTnLst>
                              <p:par>
                                <p:cTn id="52" presetID="10" presetClass="entr" presetSubtype="0"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childTnLst>
                          </p:cTn>
                        </p:par>
                        <p:par>
                          <p:cTn id="59" fill="hold">
                            <p:stCondLst>
                              <p:cond delay="6500"/>
                            </p:stCondLst>
                            <p:childTnLst>
                              <p:par>
                                <p:cTn id="60" presetID="10" presetClass="entr" presetSubtype="0"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par>
                          <p:cTn id="63" fill="hold">
                            <p:stCondLst>
                              <p:cond delay="7000"/>
                            </p:stCondLst>
                            <p:childTnLst>
                              <p:par>
                                <p:cTn id="64" presetID="10" presetClass="entr" presetSubtype="0" fill="hold" nodeType="after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500"/>
                                        <p:tgtEl>
                                          <p:spTgt spid="4"/>
                                        </p:tgtEl>
                                      </p:cBhvr>
                                    </p:animEffect>
                                  </p:childTnLst>
                                </p:cTn>
                              </p:par>
                            </p:childTnLst>
                          </p:cTn>
                        </p:par>
                        <p:par>
                          <p:cTn id="67" fill="hold">
                            <p:stCondLst>
                              <p:cond delay="7500"/>
                            </p:stCondLst>
                            <p:childTnLst>
                              <p:par>
                                <p:cTn id="68" presetID="10" presetClass="entr" presetSubtype="0" fill="hold" grpId="0" nodeType="after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97AAA-7289-F94A-0329-FC8665AE454E}"/>
              </a:ext>
            </a:extLst>
          </p:cNvPr>
          <p:cNvSpPr>
            <a:spLocks noGrp="1"/>
          </p:cNvSpPr>
          <p:nvPr>
            <p:ph type="title"/>
          </p:nvPr>
        </p:nvSpPr>
        <p:spPr/>
        <p:txBody>
          <a:bodyPr/>
          <a:lstStyle/>
          <a:p>
            <a:r>
              <a:rPr lang="da-DK" dirty="0"/>
              <a:t>Alarmsymptomer</a:t>
            </a:r>
          </a:p>
        </p:txBody>
      </p:sp>
      <p:sp>
        <p:nvSpPr>
          <p:cNvPr id="3" name="Pladsholder til indhold 2">
            <a:extLst>
              <a:ext uri="{FF2B5EF4-FFF2-40B4-BE49-F238E27FC236}">
                <a16:creationId xmlns:a16="http://schemas.microsoft.com/office/drawing/2014/main" id="{630CF40F-8238-EC93-3A9D-5703788B1021}"/>
              </a:ext>
            </a:extLst>
          </p:cNvPr>
          <p:cNvSpPr>
            <a:spLocks noGrp="1"/>
          </p:cNvSpPr>
          <p:nvPr>
            <p:ph idx="1"/>
          </p:nvPr>
        </p:nvSpPr>
        <p:spPr/>
        <p:txBody>
          <a:bodyPr/>
          <a:lstStyle/>
          <a:p>
            <a:r>
              <a:rPr lang="da-DK" dirty="0"/>
              <a:t>Mavesmerter</a:t>
            </a:r>
          </a:p>
          <a:p>
            <a:r>
              <a:rPr lang="da-DK" dirty="0"/>
              <a:t>Talrige diarréer</a:t>
            </a:r>
          </a:p>
          <a:p>
            <a:r>
              <a:rPr lang="da-DK" dirty="0"/>
              <a:t>Tarmslyng</a:t>
            </a:r>
          </a:p>
          <a:p>
            <a:r>
              <a:rPr lang="da-DK" dirty="0"/>
              <a:t>Feber</a:t>
            </a:r>
          </a:p>
          <a:p>
            <a:r>
              <a:rPr lang="da-DK" dirty="0"/>
              <a:t>Almen symptomer </a:t>
            </a:r>
            <a:br>
              <a:rPr lang="da-DK" dirty="0"/>
            </a:br>
            <a:r>
              <a:rPr lang="da-DK" dirty="0"/>
              <a:t>som øget træthed, </a:t>
            </a:r>
            <a:br>
              <a:rPr lang="da-DK" dirty="0"/>
            </a:br>
            <a:r>
              <a:rPr lang="da-DK" dirty="0"/>
              <a:t>nedsat appetit og vægttab</a:t>
            </a:r>
          </a:p>
          <a:p>
            <a:r>
              <a:rPr lang="da-DK" dirty="0"/>
              <a:t>Evt. blod og slim i afføringen</a:t>
            </a:r>
          </a:p>
          <a:p>
            <a:endParaRPr lang="da-DK" dirty="0"/>
          </a:p>
        </p:txBody>
      </p:sp>
      <p:pic>
        <p:nvPicPr>
          <p:cNvPr id="4" name="Billede 3" descr="Et billede, der indeholder silhuet&#10;&#10;Automatisk genereret beskrivelse">
            <a:extLst>
              <a:ext uri="{FF2B5EF4-FFF2-40B4-BE49-F238E27FC236}">
                <a16:creationId xmlns:a16="http://schemas.microsoft.com/office/drawing/2014/main" id="{36FDA815-D355-CF65-28E7-5FBE28C1A81F}"/>
              </a:ext>
            </a:extLst>
          </p:cNvPr>
          <p:cNvPicPr>
            <a:picLocks noChangeAspect="1"/>
          </p:cNvPicPr>
          <p:nvPr/>
        </p:nvPicPr>
        <p:blipFill rotWithShape="1">
          <a:blip r:embed="rId3"/>
          <a:srcRect l="66880"/>
          <a:stretch/>
        </p:blipFill>
        <p:spPr>
          <a:xfrm>
            <a:off x="7859881" y="1604963"/>
            <a:ext cx="1570225" cy="4486275"/>
          </a:xfrm>
          <a:prstGeom prst="rect">
            <a:avLst/>
          </a:prstGeom>
        </p:spPr>
      </p:pic>
      <p:pic>
        <p:nvPicPr>
          <p:cNvPr id="5" name="Billede 4" descr="Et billede, der indeholder kandelabre, vektorgrafik&#10;&#10;Automatisk genereret beskrivelse">
            <a:extLst>
              <a:ext uri="{FF2B5EF4-FFF2-40B4-BE49-F238E27FC236}">
                <a16:creationId xmlns:a16="http://schemas.microsoft.com/office/drawing/2014/main" id="{6442E5F2-B45B-C982-557C-8338082DC177}"/>
              </a:ext>
            </a:extLst>
          </p:cNvPr>
          <p:cNvPicPr>
            <a:picLocks noChangeAspect="1"/>
          </p:cNvPicPr>
          <p:nvPr/>
        </p:nvPicPr>
        <p:blipFill>
          <a:blip r:embed="rId4">
            <a:alphaModFix amt="70000"/>
          </a:blip>
          <a:stretch>
            <a:fillRect/>
          </a:stretch>
        </p:blipFill>
        <p:spPr>
          <a:xfrm>
            <a:off x="8728821" y="3244647"/>
            <a:ext cx="431800" cy="431800"/>
          </a:xfrm>
          <a:prstGeom prst="rect">
            <a:avLst/>
          </a:prstGeom>
        </p:spPr>
      </p:pic>
      <p:pic>
        <p:nvPicPr>
          <p:cNvPr id="6" name="Billede 5" descr="Et billede, der indeholder kandelabre, vektorgrafik&#10;&#10;Automatisk genereret beskrivelse">
            <a:extLst>
              <a:ext uri="{FF2B5EF4-FFF2-40B4-BE49-F238E27FC236}">
                <a16:creationId xmlns:a16="http://schemas.microsoft.com/office/drawing/2014/main" id="{D3009317-5ECC-6055-2D9B-2ECE8FD3D01C}"/>
              </a:ext>
            </a:extLst>
          </p:cNvPr>
          <p:cNvPicPr>
            <a:picLocks noChangeAspect="1"/>
          </p:cNvPicPr>
          <p:nvPr/>
        </p:nvPicPr>
        <p:blipFill>
          <a:blip r:embed="rId4">
            <a:alphaModFix amt="70000"/>
          </a:blip>
          <a:stretch>
            <a:fillRect/>
          </a:stretch>
        </p:blipFill>
        <p:spPr>
          <a:xfrm>
            <a:off x="8512921" y="3763326"/>
            <a:ext cx="431800" cy="431800"/>
          </a:xfrm>
          <a:prstGeom prst="rect">
            <a:avLst/>
          </a:prstGeom>
        </p:spPr>
      </p:pic>
      <p:pic>
        <p:nvPicPr>
          <p:cNvPr id="7" name="Billede 6" descr="Et billede, der indeholder kandelabre, vektorgrafik&#10;&#10;Automatisk genereret beskrivelse">
            <a:extLst>
              <a:ext uri="{FF2B5EF4-FFF2-40B4-BE49-F238E27FC236}">
                <a16:creationId xmlns:a16="http://schemas.microsoft.com/office/drawing/2014/main" id="{645CACC9-56AA-A436-C83B-7FE9BA80E16D}"/>
              </a:ext>
            </a:extLst>
          </p:cNvPr>
          <p:cNvPicPr>
            <a:picLocks noChangeAspect="1"/>
          </p:cNvPicPr>
          <p:nvPr/>
        </p:nvPicPr>
        <p:blipFill>
          <a:blip r:embed="rId4">
            <a:alphaModFix amt="70000"/>
          </a:blip>
          <a:stretch>
            <a:fillRect/>
          </a:stretch>
        </p:blipFill>
        <p:spPr>
          <a:xfrm>
            <a:off x="8512921" y="1435414"/>
            <a:ext cx="431800" cy="431800"/>
          </a:xfrm>
          <a:prstGeom prst="rect">
            <a:avLst/>
          </a:prstGeom>
        </p:spPr>
      </p:pic>
      <p:pic>
        <p:nvPicPr>
          <p:cNvPr id="8" name="Billede 7" descr="Et billede, der indeholder kandelabre, vektorgrafik&#10;&#10;Automatisk genereret beskrivelse">
            <a:extLst>
              <a:ext uri="{FF2B5EF4-FFF2-40B4-BE49-F238E27FC236}">
                <a16:creationId xmlns:a16="http://schemas.microsoft.com/office/drawing/2014/main" id="{59E712C3-E51C-DA66-A60D-6C5A5962ACC0}"/>
              </a:ext>
            </a:extLst>
          </p:cNvPr>
          <p:cNvPicPr>
            <a:picLocks noChangeAspect="1"/>
          </p:cNvPicPr>
          <p:nvPr/>
        </p:nvPicPr>
        <p:blipFill>
          <a:blip r:embed="rId4">
            <a:alphaModFix amt="70000"/>
          </a:blip>
          <a:stretch>
            <a:fillRect/>
          </a:stretch>
        </p:blipFill>
        <p:spPr>
          <a:xfrm>
            <a:off x="8286489" y="3035019"/>
            <a:ext cx="431800" cy="431800"/>
          </a:xfrm>
          <a:prstGeom prst="rect">
            <a:avLst/>
          </a:prstGeom>
        </p:spPr>
      </p:pic>
      <p:pic>
        <p:nvPicPr>
          <p:cNvPr id="9" name="Billede 8" descr="Et billede, der indeholder kandelabre, vektorgrafik&#10;&#10;Automatisk genereret beskrivelse">
            <a:extLst>
              <a:ext uri="{FF2B5EF4-FFF2-40B4-BE49-F238E27FC236}">
                <a16:creationId xmlns:a16="http://schemas.microsoft.com/office/drawing/2014/main" id="{05E77CF4-DD3E-818B-493A-B9C3E55DB5AB}"/>
              </a:ext>
            </a:extLst>
          </p:cNvPr>
          <p:cNvPicPr>
            <a:picLocks noChangeAspect="1"/>
          </p:cNvPicPr>
          <p:nvPr/>
        </p:nvPicPr>
        <p:blipFill>
          <a:blip r:embed="rId4">
            <a:alphaModFix amt="70000"/>
          </a:blip>
          <a:stretch>
            <a:fillRect/>
          </a:stretch>
        </p:blipFill>
        <p:spPr>
          <a:xfrm>
            <a:off x="8297021" y="3547426"/>
            <a:ext cx="431800" cy="431800"/>
          </a:xfrm>
          <a:prstGeom prst="rect">
            <a:avLst/>
          </a:prstGeom>
        </p:spPr>
      </p:pic>
      <p:pic>
        <p:nvPicPr>
          <p:cNvPr id="10" name="Billede 9" descr="Et billede, der indeholder kandelabre, vektorgrafik&#10;&#10;Automatisk genereret beskrivelse">
            <a:extLst>
              <a:ext uri="{FF2B5EF4-FFF2-40B4-BE49-F238E27FC236}">
                <a16:creationId xmlns:a16="http://schemas.microsoft.com/office/drawing/2014/main" id="{B57141FA-BDD1-BB75-BA56-079F950672CB}"/>
              </a:ext>
            </a:extLst>
          </p:cNvPr>
          <p:cNvPicPr>
            <a:picLocks noChangeAspect="1"/>
          </p:cNvPicPr>
          <p:nvPr/>
        </p:nvPicPr>
        <p:blipFill>
          <a:blip r:embed="rId4">
            <a:alphaModFix amt="70000"/>
          </a:blip>
          <a:stretch>
            <a:fillRect/>
          </a:stretch>
        </p:blipFill>
        <p:spPr>
          <a:xfrm>
            <a:off x="8477260" y="2582002"/>
            <a:ext cx="431800" cy="431800"/>
          </a:xfrm>
          <a:prstGeom prst="rect">
            <a:avLst/>
          </a:prstGeom>
        </p:spPr>
      </p:pic>
    </p:spTree>
    <p:extLst>
      <p:ext uri="{BB962C8B-B14F-4D97-AF65-F5344CB8AC3E}">
        <p14:creationId xmlns:p14="http://schemas.microsoft.com/office/powerpoint/2010/main" val="247970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par>
                          <p:cTn id="51" fill="hold">
                            <p:stCondLst>
                              <p:cond delay="5500"/>
                            </p:stCondLst>
                            <p:childTnLst>
                              <p:par>
                                <p:cTn id="52" presetID="10" presetClass="entr" presetSubtype="0"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2C2771-D3DA-4491-72CF-F82A2513CB84}"/>
              </a:ext>
            </a:extLst>
          </p:cNvPr>
          <p:cNvSpPr>
            <a:spLocks noGrp="1"/>
          </p:cNvSpPr>
          <p:nvPr>
            <p:ph type="title"/>
          </p:nvPr>
        </p:nvSpPr>
        <p:spPr/>
        <p:txBody>
          <a:bodyPr/>
          <a:lstStyle/>
          <a:p>
            <a:r>
              <a:rPr lang="da-DK" dirty="0" err="1"/>
              <a:t>Crohns</a:t>
            </a:r>
            <a:r>
              <a:rPr lang="da-DK" dirty="0"/>
              <a:t> sygdom – komplikationer</a:t>
            </a:r>
          </a:p>
        </p:txBody>
      </p:sp>
      <p:sp>
        <p:nvSpPr>
          <p:cNvPr id="3" name="Pladsholder til indhold 2">
            <a:extLst>
              <a:ext uri="{FF2B5EF4-FFF2-40B4-BE49-F238E27FC236}">
                <a16:creationId xmlns:a16="http://schemas.microsoft.com/office/drawing/2014/main" id="{565914F5-983B-75F3-CE88-BEC993F738F1}"/>
              </a:ext>
            </a:extLst>
          </p:cNvPr>
          <p:cNvSpPr>
            <a:spLocks noGrp="1"/>
          </p:cNvSpPr>
          <p:nvPr>
            <p:ph idx="1"/>
          </p:nvPr>
        </p:nvSpPr>
        <p:spPr/>
        <p:txBody>
          <a:bodyPr/>
          <a:lstStyle/>
          <a:p>
            <a:r>
              <a:rPr lang="da-DK" dirty="0"/>
              <a:t>Forsnævringer </a:t>
            </a:r>
          </a:p>
          <a:p>
            <a:r>
              <a:rPr lang="da-DK" dirty="0"/>
              <a:t>Fistler</a:t>
            </a:r>
          </a:p>
          <a:p>
            <a:r>
              <a:rPr lang="da-DK" dirty="0"/>
              <a:t>Fissurer</a:t>
            </a:r>
          </a:p>
          <a:p>
            <a:r>
              <a:rPr lang="da-DK" dirty="0"/>
              <a:t>Bylder</a:t>
            </a:r>
          </a:p>
          <a:p>
            <a:endParaRPr lang="da-DK" dirty="0"/>
          </a:p>
        </p:txBody>
      </p:sp>
      <p:pic>
        <p:nvPicPr>
          <p:cNvPr id="8" name="Billede 7">
            <a:extLst>
              <a:ext uri="{FF2B5EF4-FFF2-40B4-BE49-F238E27FC236}">
                <a16:creationId xmlns:a16="http://schemas.microsoft.com/office/drawing/2014/main" id="{0A475ED1-F2FF-9AFF-5BE4-8FADC3F5313B}"/>
              </a:ext>
            </a:extLst>
          </p:cNvPr>
          <p:cNvPicPr>
            <a:picLocks noChangeAspect="1"/>
          </p:cNvPicPr>
          <p:nvPr/>
        </p:nvPicPr>
        <p:blipFill>
          <a:blip r:embed="rId3"/>
          <a:stretch>
            <a:fillRect/>
          </a:stretch>
        </p:blipFill>
        <p:spPr>
          <a:xfrm rot="16707648">
            <a:off x="9316970" y="3441633"/>
            <a:ext cx="459308" cy="1099811"/>
          </a:xfrm>
          <a:prstGeom prst="rect">
            <a:avLst/>
          </a:prstGeom>
        </p:spPr>
      </p:pic>
      <p:pic>
        <p:nvPicPr>
          <p:cNvPr id="9" name="Billede 8">
            <a:extLst>
              <a:ext uri="{FF2B5EF4-FFF2-40B4-BE49-F238E27FC236}">
                <a16:creationId xmlns:a16="http://schemas.microsoft.com/office/drawing/2014/main" id="{491F43FB-1259-A1CD-21E3-667204630BB5}"/>
              </a:ext>
            </a:extLst>
          </p:cNvPr>
          <p:cNvPicPr>
            <a:picLocks noChangeAspect="1"/>
          </p:cNvPicPr>
          <p:nvPr/>
        </p:nvPicPr>
        <p:blipFill>
          <a:blip r:embed="rId3"/>
          <a:stretch>
            <a:fillRect/>
          </a:stretch>
        </p:blipFill>
        <p:spPr>
          <a:xfrm rot="6294048">
            <a:off x="7223386" y="2595838"/>
            <a:ext cx="459308" cy="1099810"/>
          </a:xfrm>
          <a:prstGeom prst="rect">
            <a:avLst/>
          </a:prstGeom>
        </p:spPr>
      </p:pic>
      <p:pic>
        <p:nvPicPr>
          <p:cNvPr id="10" name="Billede 9">
            <a:extLst>
              <a:ext uri="{FF2B5EF4-FFF2-40B4-BE49-F238E27FC236}">
                <a16:creationId xmlns:a16="http://schemas.microsoft.com/office/drawing/2014/main" id="{8A492873-D21F-D5C9-6A04-267CAF0ED181}"/>
              </a:ext>
            </a:extLst>
          </p:cNvPr>
          <p:cNvPicPr>
            <a:picLocks noChangeAspect="1"/>
          </p:cNvPicPr>
          <p:nvPr/>
        </p:nvPicPr>
        <p:blipFill>
          <a:blip r:embed="rId3"/>
          <a:stretch>
            <a:fillRect/>
          </a:stretch>
        </p:blipFill>
        <p:spPr>
          <a:xfrm rot="12591376">
            <a:off x="9089587" y="2004590"/>
            <a:ext cx="459308" cy="1099811"/>
          </a:xfrm>
          <a:prstGeom prst="rect">
            <a:avLst/>
          </a:prstGeom>
        </p:spPr>
      </p:pic>
      <p:pic>
        <p:nvPicPr>
          <p:cNvPr id="11" name="Billede 10">
            <a:extLst>
              <a:ext uri="{FF2B5EF4-FFF2-40B4-BE49-F238E27FC236}">
                <a16:creationId xmlns:a16="http://schemas.microsoft.com/office/drawing/2014/main" id="{FCD091C7-17DB-1640-9EA5-F4B80586844C}"/>
              </a:ext>
            </a:extLst>
          </p:cNvPr>
          <p:cNvPicPr>
            <a:picLocks noChangeAspect="1"/>
          </p:cNvPicPr>
          <p:nvPr/>
        </p:nvPicPr>
        <p:blipFill>
          <a:blip r:embed="rId3"/>
          <a:stretch>
            <a:fillRect/>
          </a:stretch>
        </p:blipFill>
        <p:spPr>
          <a:xfrm rot="13745849">
            <a:off x="7291627" y="3584854"/>
            <a:ext cx="459308" cy="1099811"/>
          </a:xfrm>
          <a:prstGeom prst="rect">
            <a:avLst/>
          </a:prstGeom>
        </p:spPr>
      </p:pic>
    </p:spTree>
    <p:extLst>
      <p:ext uri="{BB962C8B-B14F-4D97-AF65-F5344CB8AC3E}">
        <p14:creationId xmlns:p14="http://schemas.microsoft.com/office/powerpoint/2010/main" val="157522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2C2771-D3DA-4491-72CF-F82A2513CB84}"/>
              </a:ext>
            </a:extLst>
          </p:cNvPr>
          <p:cNvSpPr>
            <a:spLocks noGrp="1"/>
          </p:cNvSpPr>
          <p:nvPr>
            <p:ph type="title"/>
          </p:nvPr>
        </p:nvSpPr>
        <p:spPr/>
        <p:txBody>
          <a:bodyPr/>
          <a:lstStyle/>
          <a:p>
            <a:r>
              <a:rPr lang="da-DK" dirty="0"/>
              <a:t>Behandlingsmål</a:t>
            </a:r>
          </a:p>
        </p:txBody>
      </p:sp>
      <p:sp>
        <p:nvSpPr>
          <p:cNvPr id="3" name="Pladsholder til indhold 2">
            <a:extLst>
              <a:ext uri="{FF2B5EF4-FFF2-40B4-BE49-F238E27FC236}">
                <a16:creationId xmlns:a16="http://schemas.microsoft.com/office/drawing/2014/main" id="{565914F5-983B-75F3-CE88-BEC993F738F1}"/>
              </a:ext>
            </a:extLst>
          </p:cNvPr>
          <p:cNvSpPr>
            <a:spLocks noGrp="1"/>
          </p:cNvSpPr>
          <p:nvPr>
            <p:ph idx="1"/>
          </p:nvPr>
        </p:nvSpPr>
        <p:spPr/>
        <p:txBody>
          <a:bodyPr/>
          <a:lstStyle/>
          <a:p>
            <a:pPr marL="0" indent="0">
              <a:buNone/>
            </a:pPr>
            <a:r>
              <a:rPr lang="da-DK" b="1" dirty="0"/>
              <a:t>Vi kan ikke helbrede sygdommen, men sammen </a:t>
            </a:r>
            <a:br>
              <a:rPr lang="da-DK" b="1" dirty="0"/>
            </a:br>
            <a:r>
              <a:rPr lang="da-DK" b="1" dirty="0"/>
              <a:t>kan vi sikre dig et så normalt liv som muligt trods sygdom</a:t>
            </a:r>
          </a:p>
          <a:p>
            <a:pPr marL="0" indent="0">
              <a:buNone/>
            </a:pPr>
            <a:endParaRPr lang="da-DK" dirty="0"/>
          </a:p>
          <a:p>
            <a:r>
              <a:rPr lang="da-DK" dirty="0"/>
              <a:t>Bekæmpe aktiv sygdom / bringe sygdommen i ro (remission)</a:t>
            </a:r>
          </a:p>
          <a:p>
            <a:r>
              <a:rPr lang="da-DK" dirty="0"/>
              <a:t>Holde sygdommen i ro (vedligeholdelsesbehandling)</a:t>
            </a:r>
          </a:p>
          <a:p>
            <a:r>
              <a:rPr lang="da-DK" dirty="0"/>
              <a:t>Forebygge komplikationer og skader på tarmen</a:t>
            </a:r>
          </a:p>
          <a:p>
            <a:endParaRPr lang="da-DK" dirty="0"/>
          </a:p>
        </p:txBody>
      </p:sp>
    </p:spTree>
    <p:extLst>
      <p:ext uri="{BB962C8B-B14F-4D97-AF65-F5344CB8AC3E}">
        <p14:creationId xmlns:p14="http://schemas.microsoft.com/office/powerpoint/2010/main" val="244180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626D6-F4AF-FEA1-A7E9-2EA5314E30C8}"/>
              </a:ext>
            </a:extLst>
          </p:cNvPr>
          <p:cNvSpPr>
            <a:spLocks noGrp="1"/>
          </p:cNvSpPr>
          <p:nvPr>
            <p:ph type="title"/>
          </p:nvPr>
        </p:nvSpPr>
        <p:spPr/>
        <p:txBody>
          <a:bodyPr/>
          <a:lstStyle/>
          <a:p>
            <a:r>
              <a:rPr lang="da-DK" dirty="0"/>
              <a:t>Hvordan vælges behandling</a:t>
            </a:r>
          </a:p>
        </p:txBody>
      </p:sp>
      <p:sp>
        <p:nvSpPr>
          <p:cNvPr id="6" name="Pladsholder til indhold 2">
            <a:extLst>
              <a:ext uri="{FF2B5EF4-FFF2-40B4-BE49-F238E27FC236}">
                <a16:creationId xmlns:a16="http://schemas.microsoft.com/office/drawing/2014/main" id="{FA59084B-629E-F278-E8ED-B9A0E86BD8E5}"/>
              </a:ext>
            </a:extLst>
          </p:cNvPr>
          <p:cNvSpPr txBox="1">
            <a:spLocks/>
          </p:cNvSpPr>
          <p:nvPr/>
        </p:nvSpPr>
        <p:spPr>
          <a:xfrm>
            <a:off x="2444261" y="190976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Sygdomsudbredelse / lokalisation</a:t>
            </a:r>
          </a:p>
          <a:p>
            <a:r>
              <a:rPr lang="da-DK" dirty="0"/>
              <a:t>Sygdomsforløb</a:t>
            </a:r>
          </a:p>
          <a:p>
            <a:pPr lvl="1"/>
            <a:r>
              <a:rPr lang="da-DK" dirty="0"/>
              <a:t>Første præsentation</a:t>
            </a:r>
          </a:p>
          <a:p>
            <a:pPr lvl="1"/>
            <a:r>
              <a:rPr lang="da-DK" dirty="0"/>
              <a:t>Hyppighed af tilbagefald</a:t>
            </a:r>
          </a:p>
          <a:p>
            <a:pPr lvl="1"/>
            <a:r>
              <a:rPr lang="da-DK" dirty="0"/>
              <a:t>Sværhedsgraden</a:t>
            </a:r>
          </a:p>
          <a:p>
            <a:pPr lvl="1"/>
            <a:r>
              <a:rPr lang="da-DK" dirty="0"/>
              <a:t>Tidligere behandling / behandlingssvigt</a:t>
            </a:r>
          </a:p>
          <a:p>
            <a:r>
              <a:rPr lang="da-DK" dirty="0"/>
              <a:t>Akut eller forebyggende</a:t>
            </a:r>
          </a:p>
          <a:p>
            <a:r>
              <a:rPr lang="da-DK" dirty="0"/>
              <a:t>Operation </a:t>
            </a:r>
          </a:p>
        </p:txBody>
      </p:sp>
      <p:pic>
        <p:nvPicPr>
          <p:cNvPr id="4" name="Billede 3" descr="Et billede, der indeholder tekst&#10;&#10;Automatisk genereret beskrivelse">
            <a:extLst>
              <a:ext uri="{FF2B5EF4-FFF2-40B4-BE49-F238E27FC236}">
                <a16:creationId xmlns:a16="http://schemas.microsoft.com/office/drawing/2014/main" id="{B46E52E8-30AD-7766-68AF-2BB7676FC31F}"/>
              </a:ext>
            </a:extLst>
          </p:cNvPr>
          <p:cNvPicPr>
            <a:picLocks noChangeAspect="1"/>
          </p:cNvPicPr>
          <p:nvPr/>
        </p:nvPicPr>
        <p:blipFill>
          <a:blip r:embed="rId3"/>
          <a:stretch>
            <a:fillRect/>
          </a:stretch>
        </p:blipFill>
        <p:spPr>
          <a:xfrm>
            <a:off x="8232190" y="1909762"/>
            <a:ext cx="3494860" cy="2395538"/>
          </a:xfrm>
          <a:prstGeom prst="rect">
            <a:avLst/>
          </a:prstGeom>
        </p:spPr>
      </p:pic>
    </p:spTree>
    <p:extLst>
      <p:ext uri="{BB962C8B-B14F-4D97-AF65-F5344CB8AC3E}">
        <p14:creationId xmlns:p14="http://schemas.microsoft.com/office/powerpoint/2010/main" val="92946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500"/>
                                        <p:tgtEl>
                                          <p:spTgt spid="6">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fade">
                                      <p:cBhvr>
                                        <p:cTn id="35" dur="500"/>
                                        <p:tgtEl>
                                          <p:spTgt spid="6">
                                            <p:txEl>
                                              <p:pRg st="7" end="7"/>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76190-865F-5E4A-D323-7337C5277CBD}"/>
              </a:ext>
            </a:extLst>
          </p:cNvPr>
          <p:cNvSpPr>
            <a:spLocks noGrp="1"/>
          </p:cNvSpPr>
          <p:nvPr>
            <p:ph type="title"/>
          </p:nvPr>
        </p:nvSpPr>
        <p:spPr/>
        <p:txBody>
          <a:bodyPr/>
          <a:lstStyle/>
          <a:p>
            <a:r>
              <a:rPr lang="da-DK" dirty="0"/>
              <a:t>Medicinsk behandling</a:t>
            </a:r>
          </a:p>
        </p:txBody>
      </p:sp>
      <p:pic>
        <p:nvPicPr>
          <p:cNvPr id="4" name="Billede 3">
            <a:extLst>
              <a:ext uri="{FF2B5EF4-FFF2-40B4-BE49-F238E27FC236}">
                <a16:creationId xmlns:a16="http://schemas.microsoft.com/office/drawing/2014/main" id="{3C3B3B42-A133-4919-0DB8-D9C789F4465A}"/>
              </a:ext>
            </a:extLst>
          </p:cNvPr>
          <p:cNvPicPr>
            <a:picLocks noChangeAspect="1"/>
          </p:cNvPicPr>
          <p:nvPr/>
        </p:nvPicPr>
        <p:blipFill>
          <a:blip r:embed="rId3"/>
          <a:srcRect/>
          <a:stretch/>
        </p:blipFill>
        <p:spPr>
          <a:xfrm>
            <a:off x="3082801" y="1690688"/>
            <a:ext cx="5517859" cy="4543277"/>
          </a:xfrm>
          <a:prstGeom prst="rect">
            <a:avLst/>
          </a:prstGeom>
        </p:spPr>
      </p:pic>
      <p:pic>
        <p:nvPicPr>
          <p:cNvPr id="5" name="Billede 4">
            <a:hlinkClick r:id="rId4" action="ppaction://hlinksldjump"/>
            <a:extLst>
              <a:ext uri="{FF2B5EF4-FFF2-40B4-BE49-F238E27FC236}">
                <a16:creationId xmlns:a16="http://schemas.microsoft.com/office/drawing/2014/main" id="{86C08B54-D383-2162-1E28-1A53D45AC498}"/>
              </a:ext>
            </a:extLst>
          </p:cNvPr>
          <p:cNvPicPr>
            <a:picLocks noChangeAspect="1"/>
          </p:cNvPicPr>
          <p:nvPr/>
        </p:nvPicPr>
        <p:blipFill rotWithShape="1">
          <a:blip r:embed="rId5"/>
          <a:srcRect t="79804" b="-342"/>
          <a:stretch/>
        </p:blipFill>
        <p:spPr>
          <a:xfrm>
            <a:off x="2387330" y="4280451"/>
            <a:ext cx="4291766" cy="593587"/>
          </a:xfrm>
          <a:prstGeom prst="rect">
            <a:avLst/>
          </a:prstGeom>
        </p:spPr>
      </p:pic>
      <p:pic>
        <p:nvPicPr>
          <p:cNvPr id="6" name="Billede 5">
            <a:hlinkClick r:id="rId6" action="ppaction://hlinksldjump"/>
            <a:extLst>
              <a:ext uri="{FF2B5EF4-FFF2-40B4-BE49-F238E27FC236}">
                <a16:creationId xmlns:a16="http://schemas.microsoft.com/office/drawing/2014/main" id="{68B30911-3D9F-9B3A-8643-16A76E2B8822}"/>
              </a:ext>
            </a:extLst>
          </p:cNvPr>
          <p:cNvPicPr>
            <a:picLocks noChangeAspect="1"/>
          </p:cNvPicPr>
          <p:nvPr/>
        </p:nvPicPr>
        <p:blipFill rotWithShape="1">
          <a:blip r:embed="rId5"/>
          <a:srcRect t="58594" b="20868"/>
          <a:stretch/>
        </p:blipFill>
        <p:spPr>
          <a:xfrm>
            <a:off x="2387330" y="3697358"/>
            <a:ext cx="4291766" cy="593588"/>
          </a:xfrm>
          <a:prstGeom prst="rect">
            <a:avLst/>
          </a:prstGeom>
        </p:spPr>
      </p:pic>
      <p:pic>
        <p:nvPicPr>
          <p:cNvPr id="7" name="Billede 6">
            <a:hlinkClick r:id="rId7" action="ppaction://hlinksldjump"/>
            <a:extLst>
              <a:ext uri="{FF2B5EF4-FFF2-40B4-BE49-F238E27FC236}">
                <a16:creationId xmlns:a16="http://schemas.microsoft.com/office/drawing/2014/main" id="{5ECC739F-5BB3-3D61-8A61-97F1B528CF6B}"/>
              </a:ext>
            </a:extLst>
          </p:cNvPr>
          <p:cNvPicPr>
            <a:picLocks noChangeAspect="1"/>
          </p:cNvPicPr>
          <p:nvPr/>
        </p:nvPicPr>
        <p:blipFill>
          <a:blip r:embed="rId5"/>
          <a:srcRect t="40371" b="40371"/>
          <a:stretch/>
        </p:blipFill>
        <p:spPr>
          <a:xfrm>
            <a:off x="2387330" y="3140765"/>
            <a:ext cx="4291766" cy="556593"/>
          </a:xfrm>
          <a:prstGeom prst="rect">
            <a:avLst/>
          </a:prstGeom>
        </p:spPr>
      </p:pic>
      <p:pic>
        <p:nvPicPr>
          <p:cNvPr id="8" name="Billede 7">
            <a:hlinkClick r:id="rId8" action="ppaction://hlinksldjump"/>
            <a:extLst>
              <a:ext uri="{FF2B5EF4-FFF2-40B4-BE49-F238E27FC236}">
                <a16:creationId xmlns:a16="http://schemas.microsoft.com/office/drawing/2014/main" id="{8A7951BB-CF7B-BAAC-3882-CDB6613FEEB1}"/>
              </a:ext>
            </a:extLst>
          </p:cNvPr>
          <p:cNvPicPr>
            <a:picLocks noChangeAspect="1"/>
          </p:cNvPicPr>
          <p:nvPr/>
        </p:nvPicPr>
        <p:blipFill rotWithShape="1">
          <a:blip r:embed="rId5"/>
          <a:srcRect t="20721" b="60021"/>
          <a:stretch/>
        </p:blipFill>
        <p:spPr>
          <a:xfrm>
            <a:off x="2387330" y="2557673"/>
            <a:ext cx="4291766" cy="556594"/>
          </a:xfrm>
          <a:prstGeom prst="rect">
            <a:avLst/>
          </a:prstGeom>
        </p:spPr>
      </p:pic>
      <p:pic>
        <p:nvPicPr>
          <p:cNvPr id="9" name="Billede 8">
            <a:extLst>
              <a:ext uri="{FF2B5EF4-FFF2-40B4-BE49-F238E27FC236}">
                <a16:creationId xmlns:a16="http://schemas.microsoft.com/office/drawing/2014/main" id="{01183580-90F9-3C21-BC85-613BBA908FFB}"/>
              </a:ext>
            </a:extLst>
          </p:cNvPr>
          <p:cNvPicPr>
            <a:picLocks noChangeAspect="1"/>
          </p:cNvPicPr>
          <p:nvPr/>
        </p:nvPicPr>
        <p:blipFill rotWithShape="1">
          <a:blip r:embed="rId5"/>
          <a:srcRect t="657" b="80085"/>
          <a:stretch/>
        </p:blipFill>
        <p:spPr>
          <a:xfrm>
            <a:off x="2387330" y="1974580"/>
            <a:ext cx="4291766" cy="556595"/>
          </a:xfrm>
          <a:prstGeom prst="rect">
            <a:avLst/>
          </a:prstGeom>
        </p:spPr>
      </p:pic>
      <p:pic>
        <p:nvPicPr>
          <p:cNvPr id="10" name="Billede 9">
            <a:extLst>
              <a:ext uri="{FF2B5EF4-FFF2-40B4-BE49-F238E27FC236}">
                <a16:creationId xmlns:a16="http://schemas.microsoft.com/office/drawing/2014/main" id="{0E7613C1-CD5A-CB55-B65A-D13F0D17B718}"/>
              </a:ext>
            </a:extLst>
          </p:cNvPr>
          <p:cNvPicPr>
            <a:picLocks noChangeAspect="1"/>
          </p:cNvPicPr>
          <p:nvPr/>
        </p:nvPicPr>
        <p:blipFill>
          <a:blip r:embed="rId9"/>
          <a:stretch>
            <a:fillRect/>
          </a:stretch>
        </p:blipFill>
        <p:spPr>
          <a:xfrm>
            <a:off x="10441809" y="2633854"/>
            <a:ext cx="1445367" cy="1630240"/>
          </a:xfrm>
          <a:prstGeom prst="rect">
            <a:avLst/>
          </a:prstGeom>
        </p:spPr>
      </p:pic>
      <p:sp>
        <p:nvSpPr>
          <p:cNvPr id="11" name="Tekstfelt 10">
            <a:extLst>
              <a:ext uri="{FF2B5EF4-FFF2-40B4-BE49-F238E27FC236}">
                <a16:creationId xmlns:a16="http://schemas.microsoft.com/office/drawing/2014/main" id="{6AA19D69-26C2-1D70-F4F4-979D9F390B69}"/>
              </a:ext>
            </a:extLst>
          </p:cNvPr>
          <p:cNvSpPr txBox="1"/>
          <p:nvPr/>
        </p:nvSpPr>
        <p:spPr>
          <a:xfrm>
            <a:off x="10715951" y="2939276"/>
            <a:ext cx="1275698" cy="738664"/>
          </a:xfrm>
          <a:prstGeom prst="rect">
            <a:avLst/>
          </a:prstGeom>
          <a:noFill/>
        </p:spPr>
        <p:txBody>
          <a:bodyPr wrap="square" rtlCol="0">
            <a:spAutoFit/>
          </a:bodyPr>
          <a:lstStyle/>
          <a:p>
            <a:r>
              <a:rPr lang="da-DK" sz="1400" dirty="0"/>
              <a:t>Hvilken behandling </a:t>
            </a:r>
            <a:br>
              <a:rPr lang="da-DK" sz="1400" dirty="0"/>
            </a:br>
            <a:r>
              <a:rPr lang="da-DK" sz="1400" dirty="0"/>
              <a:t>får du?</a:t>
            </a:r>
          </a:p>
        </p:txBody>
      </p:sp>
      <p:sp>
        <p:nvSpPr>
          <p:cNvPr id="12" name="Afrundet rektangel 11">
            <a:hlinkClick r:id="rId10" action="ppaction://hlinksldjump"/>
            <a:extLst>
              <a:ext uri="{FF2B5EF4-FFF2-40B4-BE49-F238E27FC236}">
                <a16:creationId xmlns:a16="http://schemas.microsoft.com/office/drawing/2014/main" id="{B4C0B230-50B9-9D11-82B8-4377D93BEAA1}"/>
              </a:ext>
            </a:extLst>
          </p:cNvPr>
          <p:cNvSpPr/>
          <p:nvPr/>
        </p:nvSpPr>
        <p:spPr>
          <a:xfrm>
            <a:off x="10754145" y="5632204"/>
            <a:ext cx="1199309" cy="720893"/>
          </a:xfrm>
          <a:prstGeom prst="roundRect">
            <a:avLst/>
          </a:prstGeom>
          <a:solidFill>
            <a:srgbClr val="A1C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lnSpc>
                <a:spcPts val="1500"/>
              </a:lnSpc>
            </a:pPr>
            <a:r>
              <a:rPr lang="da-DK" sz="1600" dirty="0"/>
              <a:t>Spring denne del over</a:t>
            </a:r>
          </a:p>
        </p:txBody>
      </p:sp>
    </p:spTree>
    <p:extLst>
      <p:ext uri="{BB962C8B-B14F-4D97-AF65-F5344CB8AC3E}">
        <p14:creationId xmlns:p14="http://schemas.microsoft.com/office/powerpoint/2010/main" val="55150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97AAA-7289-F94A-0329-FC8665AE454E}"/>
              </a:ext>
            </a:extLst>
          </p:cNvPr>
          <p:cNvSpPr>
            <a:spLocks noGrp="1"/>
          </p:cNvSpPr>
          <p:nvPr>
            <p:ph type="title"/>
          </p:nvPr>
        </p:nvSpPr>
        <p:spPr/>
        <p:txBody>
          <a:bodyPr/>
          <a:lstStyle/>
          <a:p>
            <a:r>
              <a:rPr kumimoji="0" lang="da-DK" altLang="da-DK" sz="4000" i="0" u="none" strike="noStrike" kern="1200" cap="none" spc="0" normalizeH="0" baseline="0" noProof="0" dirty="0">
                <a:ln>
                  <a:noFill/>
                </a:ln>
                <a:solidFill>
                  <a:prstClr val="black"/>
                </a:solidFill>
                <a:effectLst/>
                <a:uLnTx/>
                <a:uFillTx/>
                <a:ea typeface="Microsoft YaHei" panose="020B0503020204020204" pitchFamily="34" charset="-122"/>
                <a:cs typeface="+mn-cs"/>
              </a:rPr>
              <a:t>Medicinsk behandling</a:t>
            </a:r>
            <a:endParaRPr lang="da-DK" dirty="0"/>
          </a:p>
        </p:txBody>
      </p:sp>
      <p:sp>
        <p:nvSpPr>
          <p:cNvPr id="3" name="Pladsholder til indhold 2">
            <a:extLst>
              <a:ext uri="{FF2B5EF4-FFF2-40B4-BE49-F238E27FC236}">
                <a16:creationId xmlns:a16="http://schemas.microsoft.com/office/drawing/2014/main" id="{630CF40F-8238-EC93-3A9D-5703788B1021}"/>
              </a:ext>
            </a:extLst>
          </p:cNvPr>
          <p:cNvSpPr>
            <a:spLocks noGrp="1"/>
          </p:cNvSpPr>
          <p:nvPr>
            <p:ph idx="1"/>
          </p:nvPr>
        </p:nvSpPr>
        <p:spPr/>
        <p:txBody>
          <a:bodyPr>
            <a:normAutofit/>
          </a:bodyPr>
          <a:lstStyle/>
          <a:p>
            <a:pPr marL="0" indent="0">
              <a:buNone/>
            </a:pPr>
            <a:r>
              <a:rPr lang="da-DK" b="1" dirty="0"/>
              <a:t>Binyrebarkhormon</a:t>
            </a:r>
          </a:p>
          <a:p>
            <a:r>
              <a:rPr lang="da-DK" dirty="0"/>
              <a:t>Dæmper betændelsen i tarmslimhinden</a:t>
            </a:r>
          </a:p>
          <a:p>
            <a:r>
              <a:rPr lang="da-DK" dirty="0"/>
              <a:t>Hurtig effekt ved aktiv sygdom</a:t>
            </a:r>
          </a:p>
          <a:p>
            <a:r>
              <a:rPr lang="da-DK" dirty="0"/>
              <a:t>Anvendes ikke forebyggende</a:t>
            </a:r>
          </a:p>
          <a:p>
            <a:r>
              <a:rPr lang="da-DK" dirty="0"/>
              <a:t>Gives kun som kur</a:t>
            </a:r>
            <a:r>
              <a:rPr lang="da-DK" sz="2000" dirty="0"/>
              <a:t>	</a:t>
            </a:r>
          </a:p>
        </p:txBody>
      </p:sp>
      <p:pic>
        <p:nvPicPr>
          <p:cNvPr id="8" name="Billede 7">
            <a:hlinkClick r:id="rId3" action="ppaction://hlinksldjump"/>
            <a:extLst>
              <a:ext uri="{FF2B5EF4-FFF2-40B4-BE49-F238E27FC236}">
                <a16:creationId xmlns:a16="http://schemas.microsoft.com/office/drawing/2014/main" id="{3BAAF1F1-0840-BF35-722F-40DF49035F09}"/>
              </a:ext>
            </a:extLst>
          </p:cNvPr>
          <p:cNvPicPr>
            <a:picLocks noChangeAspect="1"/>
          </p:cNvPicPr>
          <p:nvPr/>
        </p:nvPicPr>
        <p:blipFill>
          <a:blip r:embed="rId4"/>
          <a:srcRect/>
          <a:stretch/>
        </p:blipFill>
        <p:spPr>
          <a:xfrm>
            <a:off x="10545671" y="5503919"/>
            <a:ext cx="1254133" cy="988956"/>
          </a:xfrm>
          <a:prstGeom prst="rect">
            <a:avLst/>
          </a:prstGeom>
        </p:spPr>
      </p:pic>
    </p:spTree>
    <p:extLst>
      <p:ext uri="{BB962C8B-B14F-4D97-AF65-F5344CB8AC3E}">
        <p14:creationId xmlns:p14="http://schemas.microsoft.com/office/powerpoint/2010/main" val="121461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97AAA-7289-F94A-0329-FC8665AE454E}"/>
              </a:ext>
            </a:extLst>
          </p:cNvPr>
          <p:cNvSpPr>
            <a:spLocks noGrp="1"/>
          </p:cNvSpPr>
          <p:nvPr>
            <p:ph type="title"/>
          </p:nvPr>
        </p:nvSpPr>
        <p:spPr/>
        <p:txBody>
          <a:bodyPr/>
          <a:lstStyle/>
          <a:p>
            <a:r>
              <a:rPr kumimoji="0" lang="da-DK" altLang="da-DK" sz="4000" i="0" u="none" strike="noStrike" kern="1200" cap="none" spc="0" normalizeH="0" baseline="0" noProof="0" dirty="0">
                <a:ln>
                  <a:noFill/>
                </a:ln>
                <a:solidFill>
                  <a:prstClr val="black"/>
                </a:solidFill>
                <a:effectLst/>
                <a:uLnTx/>
                <a:uFillTx/>
                <a:ea typeface="Microsoft YaHei" panose="020B0503020204020204" pitchFamily="34" charset="-122"/>
                <a:cs typeface="+mn-cs"/>
              </a:rPr>
              <a:t>Medicinsk behandling</a:t>
            </a:r>
            <a:endParaRPr lang="da-DK" dirty="0"/>
          </a:p>
        </p:txBody>
      </p:sp>
      <p:sp>
        <p:nvSpPr>
          <p:cNvPr id="3" name="Pladsholder til indhold 2">
            <a:extLst>
              <a:ext uri="{FF2B5EF4-FFF2-40B4-BE49-F238E27FC236}">
                <a16:creationId xmlns:a16="http://schemas.microsoft.com/office/drawing/2014/main" id="{630CF40F-8238-EC93-3A9D-5703788B1021}"/>
              </a:ext>
            </a:extLst>
          </p:cNvPr>
          <p:cNvSpPr>
            <a:spLocks noGrp="1"/>
          </p:cNvSpPr>
          <p:nvPr>
            <p:ph idx="1"/>
          </p:nvPr>
        </p:nvSpPr>
        <p:spPr/>
        <p:txBody>
          <a:bodyPr>
            <a:normAutofit/>
          </a:bodyPr>
          <a:lstStyle/>
          <a:p>
            <a:pPr marL="0" indent="0">
              <a:buNone/>
            </a:pPr>
            <a:r>
              <a:rPr lang="da-DK" b="1" dirty="0"/>
              <a:t>Immundæmpende behandling</a:t>
            </a:r>
          </a:p>
          <a:p>
            <a:r>
              <a:rPr lang="da-DK" dirty="0"/>
              <a:t>Dæmper / hæmmer immunsystemet så det ikke reagerer så aggressivt </a:t>
            </a:r>
            <a:br>
              <a:rPr lang="da-DK" dirty="0"/>
            </a:br>
            <a:r>
              <a:rPr lang="da-DK" dirty="0"/>
              <a:t>mod sig selv</a:t>
            </a:r>
          </a:p>
          <a:p>
            <a:r>
              <a:rPr lang="da-DK" dirty="0"/>
              <a:t>Effekten indsætter gradvist</a:t>
            </a:r>
          </a:p>
        </p:txBody>
      </p:sp>
      <p:sp>
        <p:nvSpPr>
          <p:cNvPr id="6" name="Tekstfelt 5">
            <a:extLst>
              <a:ext uri="{FF2B5EF4-FFF2-40B4-BE49-F238E27FC236}">
                <a16:creationId xmlns:a16="http://schemas.microsoft.com/office/drawing/2014/main" id="{1518EC73-A184-00C3-3B20-3F98049ECB33}"/>
              </a:ext>
            </a:extLst>
          </p:cNvPr>
          <p:cNvSpPr txBox="1"/>
          <p:nvPr/>
        </p:nvSpPr>
        <p:spPr>
          <a:xfrm>
            <a:off x="10759887" y="4967584"/>
            <a:ext cx="1187826" cy="276999"/>
          </a:xfrm>
          <a:prstGeom prst="rect">
            <a:avLst/>
          </a:prstGeom>
          <a:noFill/>
        </p:spPr>
        <p:txBody>
          <a:bodyPr wrap="none" rtlCol="0">
            <a:spAutoFit/>
          </a:bodyPr>
          <a:lstStyle/>
          <a:p>
            <a:pPr algn="just"/>
            <a:r>
              <a:rPr lang="da-DK" sz="1200" u="sng" dirty="0"/>
              <a:t>Læs om </a:t>
            </a:r>
            <a:r>
              <a:rPr lang="da-DK" sz="1200" u="sng" dirty="0">
                <a:hlinkClick r:id="" action="ppaction://hlinkshowjump?jump=nextslide"/>
              </a:rPr>
              <a:t>statistik</a:t>
            </a:r>
            <a:endParaRPr lang="da-DK" sz="1200" u="sng" dirty="0"/>
          </a:p>
        </p:txBody>
      </p:sp>
      <p:pic>
        <p:nvPicPr>
          <p:cNvPr id="4" name="Billede 3">
            <a:hlinkClick r:id="rId3" action="ppaction://hlinksldjump"/>
            <a:extLst>
              <a:ext uri="{FF2B5EF4-FFF2-40B4-BE49-F238E27FC236}">
                <a16:creationId xmlns:a16="http://schemas.microsoft.com/office/drawing/2014/main" id="{302AAAAA-5128-D9CC-2385-E4C47B925493}"/>
              </a:ext>
            </a:extLst>
          </p:cNvPr>
          <p:cNvPicPr>
            <a:picLocks noChangeAspect="1"/>
          </p:cNvPicPr>
          <p:nvPr/>
        </p:nvPicPr>
        <p:blipFill>
          <a:blip r:embed="rId4"/>
          <a:srcRect/>
          <a:stretch/>
        </p:blipFill>
        <p:spPr>
          <a:xfrm>
            <a:off x="10545671" y="5503919"/>
            <a:ext cx="1254133" cy="988956"/>
          </a:xfrm>
          <a:prstGeom prst="rect">
            <a:avLst/>
          </a:prstGeom>
        </p:spPr>
      </p:pic>
    </p:spTree>
    <p:extLst>
      <p:ext uri="{BB962C8B-B14F-4D97-AF65-F5344CB8AC3E}">
        <p14:creationId xmlns:p14="http://schemas.microsoft.com/office/powerpoint/2010/main" val="406878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14765F-1394-98B3-B2E1-A003C660B1B6}"/>
              </a:ext>
            </a:extLst>
          </p:cNvPr>
          <p:cNvSpPr>
            <a:spLocks noGrp="1"/>
          </p:cNvSpPr>
          <p:nvPr>
            <p:ph type="title"/>
          </p:nvPr>
        </p:nvSpPr>
        <p:spPr/>
        <p:txBody>
          <a:bodyPr/>
          <a:lstStyle/>
          <a:p>
            <a:r>
              <a:rPr lang="da-DK" dirty="0"/>
              <a:t>Patienter i behandling med </a:t>
            </a:r>
            <a:br>
              <a:rPr lang="da-DK" dirty="0"/>
            </a:br>
            <a:r>
              <a:rPr lang="da-DK" dirty="0"/>
              <a:t>immundæmpende medicin </a:t>
            </a:r>
            <a:endParaRPr lang="da-DK" sz="2400" dirty="0"/>
          </a:p>
        </p:txBody>
      </p:sp>
      <p:sp>
        <p:nvSpPr>
          <p:cNvPr id="3" name="Pladsholder til indhold 2">
            <a:extLst>
              <a:ext uri="{FF2B5EF4-FFF2-40B4-BE49-F238E27FC236}">
                <a16:creationId xmlns:a16="http://schemas.microsoft.com/office/drawing/2014/main" id="{3BCF9E36-19C8-5131-38AC-9C0F77468E80}"/>
              </a:ext>
            </a:extLst>
          </p:cNvPr>
          <p:cNvSpPr>
            <a:spLocks noGrp="1"/>
          </p:cNvSpPr>
          <p:nvPr>
            <p:ph idx="1"/>
          </p:nvPr>
        </p:nvSpPr>
        <p:spPr/>
        <p:txBody>
          <a:bodyPr>
            <a:normAutofit/>
          </a:bodyPr>
          <a:lstStyle/>
          <a:p>
            <a:pPr marL="0" indent="0">
              <a:buNone/>
            </a:pPr>
            <a:r>
              <a:rPr lang="da-DK" sz="2400" dirty="0"/>
              <a:t>Risiko for </a:t>
            </a:r>
            <a:r>
              <a:rPr lang="da-DK" sz="2400" dirty="0" err="1"/>
              <a:t>lymfom</a:t>
            </a:r>
            <a:r>
              <a:rPr lang="da-DK" sz="2400" dirty="0"/>
              <a:t> hos patienter i behandling </a:t>
            </a:r>
            <a:r>
              <a:rPr lang="da-DK" sz="2400" i="1" dirty="0"/>
              <a:t>med</a:t>
            </a:r>
            <a:r>
              <a:rPr lang="da-DK" sz="2400" dirty="0"/>
              <a:t> immundæmpende medicin versus patienter </a:t>
            </a:r>
            <a:r>
              <a:rPr lang="da-DK" sz="2400" i="1" dirty="0"/>
              <a:t>uden</a:t>
            </a:r>
            <a:r>
              <a:rPr lang="da-DK" sz="2400" dirty="0"/>
              <a:t> immundæmpende medicin </a:t>
            </a:r>
          </a:p>
        </p:txBody>
      </p:sp>
      <p:sp>
        <p:nvSpPr>
          <p:cNvPr id="5" name="Tekstfelt 4">
            <a:extLst>
              <a:ext uri="{FF2B5EF4-FFF2-40B4-BE49-F238E27FC236}">
                <a16:creationId xmlns:a16="http://schemas.microsoft.com/office/drawing/2014/main" id="{3363E7FB-B26A-0ED4-E499-720F26A6ECF4}"/>
              </a:ext>
            </a:extLst>
          </p:cNvPr>
          <p:cNvSpPr txBox="1"/>
          <p:nvPr/>
        </p:nvSpPr>
        <p:spPr>
          <a:xfrm flipH="1">
            <a:off x="2067026" y="3198167"/>
            <a:ext cx="3255747" cy="461665"/>
          </a:xfrm>
          <a:prstGeom prst="rect">
            <a:avLst/>
          </a:prstGeom>
          <a:noFill/>
        </p:spPr>
        <p:txBody>
          <a:bodyPr wrap="square" rtlCol="0">
            <a:spAutoFit/>
          </a:bodyPr>
          <a:lstStyle/>
          <a:p>
            <a:pPr algn="ctr"/>
            <a:r>
              <a:rPr lang="da-DK" sz="1200" b="1" dirty="0"/>
              <a:t>Med immundæmpende medicin</a:t>
            </a:r>
          </a:p>
          <a:p>
            <a:pPr algn="ctr"/>
            <a:r>
              <a:rPr lang="da-DK" sz="1200" dirty="0"/>
              <a:t>9 ud af 10.000</a:t>
            </a:r>
          </a:p>
        </p:txBody>
      </p:sp>
      <p:sp>
        <p:nvSpPr>
          <p:cNvPr id="6" name="Tekstfelt 5">
            <a:extLst>
              <a:ext uri="{FF2B5EF4-FFF2-40B4-BE49-F238E27FC236}">
                <a16:creationId xmlns:a16="http://schemas.microsoft.com/office/drawing/2014/main" id="{6A8FBB5E-285C-E92F-A4DA-640AAA0E01E9}"/>
              </a:ext>
            </a:extLst>
          </p:cNvPr>
          <p:cNvSpPr txBox="1"/>
          <p:nvPr/>
        </p:nvSpPr>
        <p:spPr>
          <a:xfrm flipH="1">
            <a:off x="6013450" y="3198167"/>
            <a:ext cx="3255747" cy="461665"/>
          </a:xfrm>
          <a:prstGeom prst="rect">
            <a:avLst/>
          </a:prstGeom>
          <a:noFill/>
        </p:spPr>
        <p:txBody>
          <a:bodyPr wrap="square" rtlCol="0">
            <a:spAutoFit/>
          </a:bodyPr>
          <a:lstStyle/>
          <a:p>
            <a:pPr algn="ctr"/>
            <a:r>
              <a:rPr lang="da-DK" sz="1200" b="1" dirty="0"/>
              <a:t>Uden immundæmpende medicin</a:t>
            </a:r>
          </a:p>
          <a:p>
            <a:pPr algn="ctr"/>
            <a:r>
              <a:rPr lang="da-DK" sz="1200" dirty="0"/>
              <a:t>3 ud af 10.000</a:t>
            </a:r>
          </a:p>
        </p:txBody>
      </p:sp>
      <p:pic>
        <p:nvPicPr>
          <p:cNvPr id="12" name="Billede 11" descr="Et billede, der indeholder vindue&#10;&#10;Automatisk genereret beskrivelse">
            <a:extLst>
              <a:ext uri="{FF2B5EF4-FFF2-40B4-BE49-F238E27FC236}">
                <a16:creationId xmlns:a16="http://schemas.microsoft.com/office/drawing/2014/main" id="{A309A219-3079-AE34-12F9-F1F8BFA198D6}"/>
              </a:ext>
            </a:extLst>
          </p:cNvPr>
          <p:cNvPicPr>
            <a:picLocks noChangeAspect="1"/>
          </p:cNvPicPr>
          <p:nvPr/>
        </p:nvPicPr>
        <p:blipFill>
          <a:blip r:embed="rId3"/>
          <a:stretch>
            <a:fillRect/>
          </a:stretch>
        </p:blipFill>
        <p:spPr>
          <a:xfrm>
            <a:off x="2133654" y="3794769"/>
            <a:ext cx="7772400" cy="2045583"/>
          </a:xfrm>
          <a:prstGeom prst="rect">
            <a:avLst/>
          </a:prstGeom>
        </p:spPr>
      </p:pic>
      <p:pic>
        <p:nvPicPr>
          <p:cNvPr id="15" name="Billede 14" descr="Et billede, der indeholder vindue&#10;&#10;Automatisk genereret beskrivelse">
            <a:extLst>
              <a:ext uri="{FF2B5EF4-FFF2-40B4-BE49-F238E27FC236}">
                <a16:creationId xmlns:a16="http://schemas.microsoft.com/office/drawing/2014/main" id="{3D29BCF1-4496-E926-D5F3-3BAF9FA2351C}"/>
              </a:ext>
            </a:extLst>
          </p:cNvPr>
          <p:cNvPicPr>
            <a:picLocks noChangeAspect="1"/>
          </p:cNvPicPr>
          <p:nvPr/>
        </p:nvPicPr>
        <p:blipFill rotWithShape="1">
          <a:blip r:embed="rId3"/>
          <a:srcRect l="-325" t="-6285" r="95272" b="87251"/>
          <a:stretch/>
        </p:blipFill>
        <p:spPr>
          <a:xfrm>
            <a:off x="522465" y="2460465"/>
            <a:ext cx="1384354" cy="1372403"/>
          </a:xfrm>
          <a:prstGeom prst="ellipse">
            <a:avLst/>
          </a:prstGeom>
          <a:ln>
            <a:solidFill>
              <a:srgbClr val="A1C9E5"/>
            </a:solidFill>
          </a:ln>
        </p:spPr>
      </p:pic>
      <p:pic>
        <p:nvPicPr>
          <p:cNvPr id="16" name="Billede 15" descr="Et billede, der indeholder vindue&#10;&#10;Automatisk genereret beskrivelse">
            <a:extLst>
              <a:ext uri="{FF2B5EF4-FFF2-40B4-BE49-F238E27FC236}">
                <a16:creationId xmlns:a16="http://schemas.microsoft.com/office/drawing/2014/main" id="{BD7EE90D-DABC-337E-5E88-3D2A3AAD722B}"/>
              </a:ext>
            </a:extLst>
          </p:cNvPr>
          <p:cNvPicPr>
            <a:picLocks noChangeAspect="1"/>
          </p:cNvPicPr>
          <p:nvPr/>
        </p:nvPicPr>
        <p:blipFill rotWithShape="1">
          <a:blip r:embed="rId3"/>
          <a:srcRect l="96558" t="88494" r="-1611" b="-7528"/>
          <a:stretch/>
        </p:blipFill>
        <p:spPr>
          <a:xfrm>
            <a:off x="10283289" y="2460465"/>
            <a:ext cx="1384354" cy="1372403"/>
          </a:xfrm>
          <a:prstGeom prst="ellipse">
            <a:avLst/>
          </a:prstGeom>
          <a:ln>
            <a:solidFill>
              <a:srgbClr val="A1C9E5"/>
            </a:solidFill>
          </a:ln>
        </p:spPr>
      </p:pic>
      <p:cxnSp>
        <p:nvCxnSpPr>
          <p:cNvPr id="18" name="Lige pilforbindelse 17">
            <a:extLst>
              <a:ext uri="{FF2B5EF4-FFF2-40B4-BE49-F238E27FC236}">
                <a16:creationId xmlns:a16="http://schemas.microsoft.com/office/drawing/2014/main" id="{847BEB01-A46D-4E47-15DC-60DA75F9369E}"/>
              </a:ext>
            </a:extLst>
          </p:cNvPr>
          <p:cNvCxnSpPr/>
          <p:nvPr/>
        </p:nvCxnSpPr>
        <p:spPr>
          <a:xfrm flipH="1" flipV="1">
            <a:off x="1854200" y="3568700"/>
            <a:ext cx="212826" cy="226069"/>
          </a:xfrm>
          <a:prstGeom prst="straightConnector1">
            <a:avLst/>
          </a:prstGeom>
          <a:ln>
            <a:solidFill>
              <a:srgbClr val="A1C9E5"/>
            </a:solidFill>
            <a:tailEnd type="triangle"/>
          </a:ln>
        </p:spPr>
        <p:style>
          <a:lnRef idx="1">
            <a:schemeClr val="accent1"/>
          </a:lnRef>
          <a:fillRef idx="0">
            <a:schemeClr val="accent1"/>
          </a:fillRef>
          <a:effectRef idx="0">
            <a:schemeClr val="accent1"/>
          </a:effectRef>
          <a:fontRef idx="minor">
            <a:schemeClr val="tx1"/>
          </a:fontRef>
        </p:style>
      </p:cxnSp>
      <p:cxnSp>
        <p:nvCxnSpPr>
          <p:cNvPr id="19" name="Lige pilforbindelse 18">
            <a:extLst>
              <a:ext uri="{FF2B5EF4-FFF2-40B4-BE49-F238E27FC236}">
                <a16:creationId xmlns:a16="http://schemas.microsoft.com/office/drawing/2014/main" id="{1831ABA8-4134-D22F-1D86-19930D352DDD}"/>
              </a:ext>
            </a:extLst>
          </p:cNvPr>
          <p:cNvCxnSpPr>
            <a:cxnSpLocks/>
          </p:cNvCxnSpPr>
          <p:nvPr/>
        </p:nvCxnSpPr>
        <p:spPr>
          <a:xfrm flipV="1">
            <a:off x="9972682" y="3794769"/>
            <a:ext cx="669918" cy="2007883"/>
          </a:xfrm>
          <a:prstGeom prst="straightConnector1">
            <a:avLst/>
          </a:prstGeom>
          <a:ln>
            <a:solidFill>
              <a:srgbClr val="A1C9E5"/>
            </a:solidFill>
            <a:tailEnd type="triangle"/>
          </a:ln>
        </p:spPr>
        <p:style>
          <a:lnRef idx="1">
            <a:schemeClr val="accent1"/>
          </a:lnRef>
          <a:fillRef idx="0">
            <a:schemeClr val="accent1"/>
          </a:fillRef>
          <a:effectRef idx="0">
            <a:schemeClr val="accent1"/>
          </a:effectRef>
          <a:fontRef idx="minor">
            <a:schemeClr val="tx1"/>
          </a:fontRef>
        </p:style>
      </p:cxnSp>
      <p:pic>
        <p:nvPicPr>
          <p:cNvPr id="7" name="Billede 6">
            <a:hlinkClick r:id="rId4" action="ppaction://hlinksldjump"/>
            <a:extLst>
              <a:ext uri="{FF2B5EF4-FFF2-40B4-BE49-F238E27FC236}">
                <a16:creationId xmlns:a16="http://schemas.microsoft.com/office/drawing/2014/main" id="{65C699F6-3038-E50E-20A9-BD3A2815E8CB}"/>
              </a:ext>
            </a:extLst>
          </p:cNvPr>
          <p:cNvPicPr>
            <a:picLocks noChangeAspect="1"/>
          </p:cNvPicPr>
          <p:nvPr/>
        </p:nvPicPr>
        <p:blipFill>
          <a:blip r:embed="rId5"/>
          <a:srcRect/>
          <a:stretch/>
        </p:blipFill>
        <p:spPr>
          <a:xfrm>
            <a:off x="10545671" y="5503919"/>
            <a:ext cx="1254133" cy="988956"/>
          </a:xfrm>
          <a:prstGeom prst="rect">
            <a:avLst/>
          </a:prstGeom>
        </p:spPr>
      </p:pic>
    </p:spTree>
    <p:extLst>
      <p:ext uri="{BB962C8B-B14F-4D97-AF65-F5344CB8AC3E}">
        <p14:creationId xmlns:p14="http://schemas.microsoft.com/office/powerpoint/2010/main" val="290203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97AAA-7289-F94A-0329-FC8665AE454E}"/>
              </a:ext>
            </a:extLst>
          </p:cNvPr>
          <p:cNvSpPr>
            <a:spLocks noGrp="1"/>
          </p:cNvSpPr>
          <p:nvPr>
            <p:ph type="title"/>
          </p:nvPr>
        </p:nvSpPr>
        <p:spPr/>
        <p:txBody>
          <a:bodyPr/>
          <a:lstStyle/>
          <a:p>
            <a:r>
              <a:rPr kumimoji="0" lang="da-DK" altLang="da-DK" sz="4000" i="0" u="none" strike="noStrike" kern="1200" cap="none" spc="0" normalizeH="0" baseline="0" noProof="0" dirty="0">
                <a:ln>
                  <a:noFill/>
                </a:ln>
                <a:solidFill>
                  <a:prstClr val="black"/>
                </a:solidFill>
                <a:effectLst/>
                <a:uLnTx/>
                <a:uFillTx/>
                <a:ea typeface="Microsoft YaHei" panose="020B0503020204020204" pitchFamily="34" charset="-122"/>
                <a:cs typeface="+mn-cs"/>
              </a:rPr>
              <a:t>Medicinsk behandling</a:t>
            </a:r>
            <a:endParaRPr lang="da-DK" dirty="0"/>
          </a:p>
        </p:txBody>
      </p:sp>
      <p:sp>
        <p:nvSpPr>
          <p:cNvPr id="3" name="Pladsholder til indhold 2">
            <a:extLst>
              <a:ext uri="{FF2B5EF4-FFF2-40B4-BE49-F238E27FC236}">
                <a16:creationId xmlns:a16="http://schemas.microsoft.com/office/drawing/2014/main" id="{630CF40F-8238-EC93-3A9D-5703788B1021}"/>
              </a:ext>
            </a:extLst>
          </p:cNvPr>
          <p:cNvSpPr>
            <a:spLocks noGrp="1"/>
          </p:cNvSpPr>
          <p:nvPr>
            <p:ph idx="1"/>
          </p:nvPr>
        </p:nvSpPr>
        <p:spPr>
          <a:xfrm>
            <a:off x="2444261" y="1825625"/>
            <a:ext cx="8594800" cy="4351338"/>
          </a:xfrm>
        </p:spPr>
        <p:txBody>
          <a:bodyPr>
            <a:noAutofit/>
          </a:bodyPr>
          <a:lstStyle/>
          <a:p>
            <a:pPr marL="0" indent="0">
              <a:buNone/>
            </a:pPr>
            <a:r>
              <a:rPr lang="da-DK" b="1" dirty="0"/>
              <a:t>Biologisk Lægemidler</a:t>
            </a:r>
          </a:p>
          <a:p>
            <a:r>
              <a:rPr lang="da-DK" dirty="0"/>
              <a:t>Kan virke ved at binde sig til (og inaktivere) sygdomsstimulerende signalstoffer. Herved hæmmes /</a:t>
            </a:r>
            <a:br>
              <a:rPr lang="da-DK" dirty="0"/>
            </a:br>
            <a:r>
              <a:rPr lang="da-DK" dirty="0"/>
              <a:t>bremses betændelsesprocesserne </a:t>
            </a:r>
            <a:br>
              <a:rPr lang="da-DK" dirty="0"/>
            </a:br>
            <a:r>
              <a:rPr lang="da-DK" dirty="0"/>
              <a:t>i tarmen</a:t>
            </a:r>
          </a:p>
          <a:p>
            <a:r>
              <a:rPr lang="da-DK" dirty="0"/>
              <a:t>Kan virke ved at forhindre betændelsesceller i at komme fra blodbanen over i tarmen</a:t>
            </a:r>
          </a:p>
          <a:p>
            <a:endParaRPr lang="da-DK" dirty="0"/>
          </a:p>
        </p:txBody>
      </p:sp>
      <p:pic>
        <p:nvPicPr>
          <p:cNvPr id="4" name="Billede 3">
            <a:hlinkClick r:id="rId3" action="ppaction://hlinksldjump"/>
            <a:extLst>
              <a:ext uri="{FF2B5EF4-FFF2-40B4-BE49-F238E27FC236}">
                <a16:creationId xmlns:a16="http://schemas.microsoft.com/office/drawing/2014/main" id="{0D5F6739-525F-A819-249A-5DE812924932}"/>
              </a:ext>
            </a:extLst>
          </p:cNvPr>
          <p:cNvPicPr>
            <a:picLocks noChangeAspect="1"/>
          </p:cNvPicPr>
          <p:nvPr/>
        </p:nvPicPr>
        <p:blipFill>
          <a:blip r:embed="rId4"/>
          <a:srcRect/>
          <a:stretch/>
        </p:blipFill>
        <p:spPr>
          <a:xfrm>
            <a:off x="10545671" y="5503919"/>
            <a:ext cx="1254133" cy="988956"/>
          </a:xfrm>
          <a:prstGeom prst="rect">
            <a:avLst/>
          </a:prstGeom>
        </p:spPr>
      </p:pic>
    </p:spTree>
    <p:extLst>
      <p:ext uri="{BB962C8B-B14F-4D97-AF65-F5344CB8AC3E}">
        <p14:creationId xmlns:p14="http://schemas.microsoft.com/office/powerpoint/2010/main" val="332586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A21D31-64AE-0F60-3EDF-5A9BC1E5F544}"/>
              </a:ext>
            </a:extLst>
          </p:cNvPr>
          <p:cNvSpPr>
            <a:spLocks noGrp="1"/>
          </p:cNvSpPr>
          <p:nvPr>
            <p:ph type="title"/>
          </p:nvPr>
        </p:nvSpPr>
        <p:spPr/>
        <p:txBody>
          <a:bodyPr/>
          <a:lstStyle/>
          <a:p>
            <a:r>
              <a:rPr lang="da-DK" dirty="0"/>
              <a:t>Til den sundhedsprofessionelle</a:t>
            </a:r>
          </a:p>
        </p:txBody>
      </p:sp>
      <p:sp>
        <p:nvSpPr>
          <p:cNvPr id="7" name="Pladsholder til indhold 2">
            <a:extLst>
              <a:ext uri="{FF2B5EF4-FFF2-40B4-BE49-F238E27FC236}">
                <a16:creationId xmlns:a16="http://schemas.microsoft.com/office/drawing/2014/main" id="{0B6C1C75-D68D-B104-F955-13877881407A}"/>
              </a:ext>
            </a:extLst>
          </p:cNvPr>
          <p:cNvSpPr>
            <a:spLocks noGrp="1"/>
          </p:cNvSpPr>
          <p:nvPr>
            <p:ph idx="1"/>
          </p:nvPr>
        </p:nvSpPr>
        <p:spPr/>
        <p:txBody>
          <a:bodyPr>
            <a:normAutofit fontScale="92500" lnSpcReduction="20000"/>
          </a:bodyPr>
          <a:lstStyle/>
          <a:p>
            <a:r>
              <a:rPr lang="da-DK" sz="3000" dirty="0"/>
              <a:t>Materialet er tænkt som inspiration og udgangspunkt for patientundervisning</a:t>
            </a:r>
          </a:p>
          <a:p>
            <a:r>
              <a:rPr lang="da-DK" sz="3000" dirty="0"/>
              <a:t>Det er opbygget i to dele, hvor del 1 dækker det, der kræves for at opfylde kravene til Kvalitetsdatabasen (DANIBD)</a:t>
            </a:r>
            <a:br>
              <a:rPr lang="da-DK" sz="3000" dirty="0"/>
            </a:br>
            <a:endParaRPr lang="da-DK" sz="3000" dirty="0"/>
          </a:p>
          <a:p>
            <a:r>
              <a:rPr lang="da-DK" sz="3000" dirty="0"/>
              <a:t>Del 2 giver inspiration til supplerende undervisning </a:t>
            </a:r>
            <a:br>
              <a:rPr lang="da-DK" sz="3000" dirty="0"/>
            </a:br>
            <a:r>
              <a:rPr lang="da-DK" sz="3000" dirty="0"/>
              <a:t>afhængig af den givne situation</a:t>
            </a:r>
          </a:p>
          <a:p>
            <a:r>
              <a:rPr lang="da-DK" sz="3000" dirty="0"/>
              <a:t>De enkelte afdelinger er selv ansvarlig for justeringer </a:t>
            </a:r>
            <a:br>
              <a:rPr lang="da-DK" sz="3000" dirty="0"/>
            </a:br>
            <a:r>
              <a:rPr lang="da-DK" sz="3000" dirty="0"/>
              <a:t>og løbende opdateringer af materialet</a:t>
            </a:r>
          </a:p>
          <a:p>
            <a:pPr lvl="0"/>
            <a:r>
              <a:rPr lang="da-DK" sz="3000" dirty="0">
                <a:solidFill>
                  <a:prstClr val="black"/>
                </a:solidFill>
              </a:rPr>
              <a:t>Grundet finansieringsvilkår, må materialet ikke udleveres til patienter</a:t>
            </a:r>
          </a:p>
          <a:p>
            <a:endParaRPr lang="da-DK" dirty="0"/>
          </a:p>
        </p:txBody>
      </p:sp>
    </p:spTree>
    <p:extLst>
      <p:ext uri="{BB962C8B-B14F-4D97-AF65-F5344CB8AC3E}">
        <p14:creationId xmlns:p14="http://schemas.microsoft.com/office/powerpoint/2010/main" val="396145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97AAA-7289-F94A-0329-FC8665AE454E}"/>
              </a:ext>
            </a:extLst>
          </p:cNvPr>
          <p:cNvSpPr>
            <a:spLocks noGrp="1"/>
          </p:cNvSpPr>
          <p:nvPr>
            <p:ph type="title"/>
          </p:nvPr>
        </p:nvSpPr>
        <p:spPr/>
        <p:txBody>
          <a:bodyPr/>
          <a:lstStyle/>
          <a:p>
            <a:r>
              <a:rPr kumimoji="0" lang="da-DK" altLang="da-DK" sz="4000" i="0" u="none" strike="noStrike" kern="1200" cap="none" spc="0" normalizeH="0" baseline="0" noProof="0" dirty="0">
                <a:ln>
                  <a:noFill/>
                </a:ln>
                <a:solidFill>
                  <a:prstClr val="black"/>
                </a:solidFill>
                <a:effectLst/>
                <a:uLnTx/>
                <a:uFillTx/>
                <a:ea typeface="Microsoft YaHei" panose="020B0503020204020204" pitchFamily="34" charset="-122"/>
                <a:cs typeface="+mn-cs"/>
              </a:rPr>
              <a:t>Medicinsk behandling</a:t>
            </a:r>
            <a:endParaRPr lang="da-DK" dirty="0"/>
          </a:p>
        </p:txBody>
      </p:sp>
      <p:sp>
        <p:nvSpPr>
          <p:cNvPr id="3" name="Pladsholder til indhold 2">
            <a:extLst>
              <a:ext uri="{FF2B5EF4-FFF2-40B4-BE49-F238E27FC236}">
                <a16:creationId xmlns:a16="http://schemas.microsoft.com/office/drawing/2014/main" id="{630CF40F-8238-EC93-3A9D-5703788B1021}"/>
              </a:ext>
            </a:extLst>
          </p:cNvPr>
          <p:cNvSpPr>
            <a:spLocks noGrp="1"/>
          </p:cNvSpPr>
          <p:nvPr>
            <p:ph idx="1"/>
          </p:nvPr>
        </p:nvSpPr>
        <p:spPr/>
        <p:txBody>
          <a:bodyPr>
            <a:normAutofit/>
          </a:bodyPr>
          <a:lstStyle/>
          <a:p>
            <a:pPr marL="0" lvl="0" indent="0" defTabSz="873125" fontAlgn="base">
              <a:spcAft>
                <a:spcPct val="0"/>
              </a:spcAft>
              <a:buNone/>
              <a:defRPr/>
            </a:pPr>
            <a:r>
              <a:rPr lang="da-DK" b="1" dirty="0">
                <a:latin typeface="Calibri" panose="020F0502020204030204" pitchFamily="34" charset="0"/>
                <a:cs typeface="Calibri" panose="020F0502020204030204" pitchFamily="34" charset="0"/>
              </a:rPr>
              <a:t>Målrettede syntetiske lægemidler</a:t>
            </a:r>
            <a:endParaRPr lang="en-GB" altLang="da-DK" kern="0" dirty="0">
              <a:solidFill>
                <a:srgbClr val="000000"/>
              </a:solidFill>
              <a:latin typeface="Calibri" panose="020F0502020204030204" pitchFamily="34" charset="0"/>
              <a:cs typeface="Calibri" panose="020F0502020204030204" pitchFamily="34" charset="0"/>
            </a:endParaRPr>
          </a:p>
          <a:p>
            <a:pPr marL="327025" lvl="0" indent="-327025" defTabSz="873125" fontAlgn="base">
              <a:spcAft>
                <a:spcPct val="0"/>
              </a:spcAft>
              <a:buFontTx/>
              <a:buChar char="•"/>
              <a:defRPr/>
            </a:pPr>
            <a:r>
              <a:rPr lang="da-DK" altLang="da-DK" kern="0" dirty="0">
                <a:solidFill>
                  <a:srgbClr val="000000"/>
                </a:solidFill>
                <a:latin typeface="Calibri" panose="020F0502020204030204" pitchFamily="34" charset="0"/>
                <a:cs typeface="Calibri" panose="020F0502020204030204" pitchFamily="34" charset="0"/>
              </a:rPr>
              <a:t>Ny form for immundæmpende behandling</a:t>
            </a:r>
          </a:p>
          <a:p>
            <a:pPr marL="327025" lvl="0" indent="-327025" defTabSz="873125" fontAlgn="base">
              <a:spcAft>
                <a:spcPct val="0"/>
              </a:spcAft>
              <a:buFontTx/>
              <a:buChar char="•"/>
              <a:defRPr/>
            </a:pPr>
            <a:r>
              <a:rPr lang="da-DK" kern="0" dirty="0">
                <a:solidFill>
                  <a:srgbClr val="000000"/>
                </a:solidFill>
                <a:latin typeface="Calibri" panose="020F0502020204030204" pitchFamily="34" charset="0"/>
                <a:cs typeface="Calibri" panose="020F0502020204030204" pitchFamily="34" charset="0"/>
              </a:rPr>
              <a:t>Piller / Kapsler</a:t>
            </a:r>
            <a:endParaRPr lang="da-DK" dirty="0">
              <a:latin typeface="Calibri" panose="020F0502020204030204" pitchFamily="34" charset="0"/>
              <a:cs typeface="Calibri" panose="020F0502020204030204" pitchFamily="34" charset="0"/>
            </a:endParaRPr>
          </a:p>
          <a:p>
            <a:pPr marL="0" indent="0">
              <a:buNone/>
            </a:pPr>
            <a:endParaRPr lang="da-DK" b="1" dirty="0">
              <a:latin typeface="Calibri" panose="020F0502020204030204" pitchFamily="34" charset="0"/>
              <a:cs typeface="Calibri" panose="020F0502020204030204" pitchFamily="34" charset="0"/>
            </a:endParaRPr>
          </a:p>
        </p:txBody>
      </p:sp>
      <p:pic>
        <p:nvPicPr>
          <p:cNvPr id="4" name="Billede 3">
            <a:hlinkClick r:id="rId3" action="ppaction://hlinksldjump"/>
            <a:extLst>
              <a:ext uri="{FF2B5EF4-FFF2-40B4-BE49-F238E27FC236}">
                <a16:creationId xmlns:a16="http://schemas.microsoft.com/office/drawing/2014/main" id="{D35A5839-F352-3BD6-94A1-A87CA9EBBF71}"/>
              </a:ext>
            </a:extLst>
          </p:cNvPr>
          <p:cNvPicPr>
            <a:picLocks noChangeAspect="1"/>
          </p:cNvPicPr>
          <p:nvPr/>
        </p:nvPicPr>
        <p:blipFill>
          <a:blip r:embed="rId4"/>
          <a:srcRect/>
          <a:stretch/>
        </p:blipFill>
        <p:spPr>
          <a:xfrm>
            <a:off x="10545671" y="5503919"/>
            <a:ext cx="1254133" cy="988956"/>
          </a:xfrm>
          <a:prstGeom prst="rect">
            <a:avLst/>
          </a:prstGeom>
        </p:spPr>
      </p:pic>
    </p:spTree>
    <p:extLst>
      <p:ext uri="{BB962C8B-B14F-4D97-AF65-F5344CB8AC3E}">
        <p14:creationId xmlns:p14="http://schemas.microsoft.com/office/powerpoint/2010/main" val="62051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97AAA-7289-F94A-0329-FC8665AE454E}"/>
              </a:ext>
            </a:extLst>
          </p:cNvPr>
          <p:cNvSpPr>
            <a:spLocks noGrp="1"/>
          </p:cNvSpPr>
          <p:nvPr>
            <p:ph type="title"/>
          </p:nvPr>
        </p:nvSpPr>
        <p:spPr/>
        <p:txBody>
          <a:bodyPr/>
          <a:lstStyle/>
          <a:p>
            <a:r>
              <a:rPr kumimoji="0" lang="da-DK" altLang="da-DK" sz="4000" i="0" u="none" strike="noStrike" kern="1200" cap="none" spc="0" normalizeH="0" baseline="0" noProof="0" dirty="0">
                <a:ln>
                  <a:noFill/>
                </a:ln>
                <a:solidFill>
                  <a:prstClr val="black"/>
                </a:solidFill>
                <a:effectLst/>
                <a:uLnTx/>
                <a:uFillTx/>
                <a:ea typeface="Microsoft YaHei" panose="020B0503020204020204" pitchFamily="34" charset="-122"/>
                <a:cs typeface="+mn-cs"/>
              </a:rPr>
              <a:t>Kirurgisk behandling</a:t>
            </a:r>
            <a:endParaRPr lang="da-DK" dirty="0"/>
          </a:p>
        </p:txBody>
      </p:sp>
      <p:sp>
        <p:nvSpPr>
          <p:cNvPr id="3" name="Pladsholder til indhold 2">
            <a:extLst>
              <a:ext uri="{FF2B5EF4-FFF2-40B4-BE49-F238E27FC236}">
                <a16:creationId xmlns:a16="http://schemas.microsoft.com/office/drawing/2014/main" id="{630CF40F-8238-EC93-3A9D-5703788B1021}"/>
              </a:ext>
            </a:extLst>
          </p:cNvPr>
          <p:cNvSpPr>
            <a:spLocks noGrp="1"/>
          </p:cNvSpPr>
          <p:nvPr>
            <p:ph idx="1"/>
          </p:nvPr>
        </p:nvSpPr>
        <p:spPr>
          <a:xfrm>
            <a:off x="5495432" y="1825625"/>
            <a:ext cx="10515600" cy="4351338"/>
          </a:xfrm>
        </p:spPr>
        <p:txBody>
          <a:bodyPr/>
          <a:lstStyle/>
          <a:p>
            <a:pPr marL="0" indent="0">
              <a:buNone/>
            </a:pPr>
            <a:r>
              <a:rPr lang="da-DK" b="1" dirty="0"/>
              <a:t>Generelt skal man være konservativ	</a:t>
            </a:r>
          </a:p>
          <a:p>
            <a:r>
              <a:rPr lang="da-DK" dirty="0"/>
              <a:t>Utilfredsstillende medicinsk behandling</a:t>
            </a:r>
          </a:p>
          <a:p>
            <a:r>
              <a:rPr lang="da-DK" dirty="0"/>
              <a:t>Smerter</a:t>
            </a:r>
          </a:p>
          <a:p>
            <a:r>
              <a:rPr lang="da-DK" dirty="0"/>
              <a:t>Stenoser (tarmforsnævringer)</a:t>
            </a:r>
          </a:p>
          <a:p>
            <a:r>
              <a:rPr lang="da-DK" dirty="0"/>
              <a:t>Abscesser / fistler</a:t>
            </a:r>
          </a:p>
          <a:p>
            <a:r>
              <a:rPr lang="da-DK" u="sng" dirty="0">
                <a:hlinkClick r:id="rId3"/>
              </a:rPr>
              <a:t>copa.dk</a:t>
            </a:r>
            <a:endParaRPr lang="da-DK" dirty="0"/>
          </a:p>
        </p:txBody>
      </p:sp>
      <p:pic>
        <p:nvPicPr>
          <p:cNvPr id="8" name="Billede 7">
            <a:extLst>
              <a:ext uri="{FF2B5EF4-FFF2-40B4-BE49-F238E27FC236}">
                <a16:creationId xmlns:a16="http://schemas.microsoft.com/office/drawing/2014/main" id="{D38FA945-642F-958E-1AD4-874A4EA2B7C3}"/>
              </a:ext>
            </a:extLst>
          </p:cNvPr>
          <p:cNvPicPr>
            <a:picLocks noChangeAspect="1"/>
          </p:cNvPicPr>
          <p:nvPr/>
        </p:nvPicPr>
        <p:blipFill>
          <a:blip r:embed="rId4"/>
          <a:srcRect/>
          <a:stretch/>
        </p:blipFill>
        <p:spPr>
          <a:xfrm>
            <a:off x="1690559" y="2032516"/>
            <a:ext cx="2978606" cy="3347636"/>
          </a:xfrm>
          <a:prstGeom prst="rect">
            <a:avLst/>
          </a:prstGeom>
        </p:spPr>
      </p:pic>
    </p:spTree>
    <p:extLst>
      <p:ext uri="{BB962C8B-B14F-4D97-AF65-F5344CB8AC3E}">
        <p14:creationId xmlns:p14="http://schemas.microsoft.com/office/powerpoint/2010/main" val="327205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76190-865F-5E4A-D323-7337C5277CBD}"/>
              </a:ext>
            </a:extLst>
          </p:cNvPr>
          <p:cNvSpPr>
            <a:spLocks noGrp="1"/>
          </p:cNvSpPr>
          <p:nvPr>
            <p:ph type="title"/>
          </p:nvPr>
        </p:nvSpPr>
        <p:spPr/>
        <p:txBody>
          <a:bodyPr/>
          <a:lstStyle/>
          <a:p>
            <a:r>
              <a:rPr lang="da-DK" dirty="0"/>
              <a:t>KRAM faktorer ved IBD</a:t>
            </a:r>
          </a:p>
        </p:txBody>
      </p:sp>
      <p:sp>
        <p:nvSpPr>
          <p:cNvPr id="5" name="Pladsholder til indhold 2">
            <a:extLst>
              <a:ext uri="{FF2B5EF4-FFF2-40B4-BE49-F238E27FC236}">
                <a16:creationId xmlns:a16="http://schemas.microsoft.com/office/drawing/2014/main" id="{B720B53C-13D3-9C3B-C6FC-FB2DADB6AFC9}"/>
              </a:ext>
            </a:extLst>
          </p:cNvPr>
          <p:cNvSpPr txBox="1">
            <a:spLocks/>
          </p:cNvSpPr>
          <p:nvPr/>
        </p:nvSpPr>
        <p:spPr>
          <a:xfrm>
            <a:off x="2444261" y="190976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Kost</a:t>
            </a:r>
          </a:p>
          <a:p>
            <a:r>
              <a:rPr lang="da-DK" b="1" dirty="0">
                <a:latin typeface="Calibri" panose="020F0502020204030204" pitchFamily="34" charset="0"/>
                <a:cs typeface="Calibri" panose="020F0502020204030204" pitchFamily="34" charset="0"/>
              </a:rPr>
              <a:t>Rygning</a:t>
            </a:r>
          </a:p>
          <a:p>
            <a:r>
              <a:rPr lang="da-DK" dirty="0"/>
              <a:t>Alkohol </a:t>
            </a:r>
          </a:p>
          <a:p>
            <a:r>
              <a:rPr lang="da-DK" dirty="0"/>
              <a:t>Motion</a:t>
            </a:r>
          </a:p>
        </p:txBody>
      </p:sp>
      <p:pic>
        <p:nvPicPr>
          <p:cNvPr id="6" name="Billede 5">
            <a:extLst>
              <a:ext uri="{FF2B5EF4-FFF2-40B4-BE49-F238E27FC236}">
                <a16:creationId xmlns:a16="http://schemas.microsoft.com/office/drawing/2014/main" id="{F742B460-9FB0-6503-06D0-2EE5D942907C}"/>
              </a:ext>
            </a:extLst>
          </p:cNvPr>
          <p:cNvPicPr>
            <a:picLocks noChangeAspect="1"/>
          </p:cNvPicPr>
          <p:nvPr/>
        </p:nvPicPr>
        <p:blipFill rotWithShape="1">
          <a:blip r:embed="rId3"/>
          <a:srcRect l="-5363" t="18241" r="78740" b="26056"/>
          <a:stretch/>
        </p:blipFill>
        <p:spPr>
          <a:xfrm>
            <a:off x="6096000" y="1690688"/>
            <a:ext cx="632059" cy="2611806"/>
          </a:xfrm>
          <a:prstGeom prst="rect">
            <a:avLst/>
          </a:prstGeom>
        </p:spPr>
      </p:pic>
      <p:pic>
        <p:nvPicPr>
          <p:cNvPr id="8" name="Billede 7">
            <a:extLst>
              <a:ext uri="{FF2B5EF4-FFF2-40B4-BE49-F238E27FC236}">
                <a16:creationId xmlns:a16="http://schemas.microsoft.com/office/drawing/2014/main" id="{64F06C27-C0AF-CDC3-A4EE-FC4D62EAB9E1}"/>
              </a:ext>
            </a:extLst>
          </p:cNvPr>
          <p:cNvPicPr>
            <a:picLocks noChangeAspect="1"/>
          </p:cNvPicPr>
          <p:nvPr/>
        </p:nvPicPr>
        <p:blipFill rotWithShape="1">
          <a:blip r:embed="rId3"/>
          <a:srcRect l="25855" t="-2215" r="47522" b="26056"/>
          <a:stretch/>
        </p:blipFill>
        <p:spPr>
          <a:xfrm>
            <a:off x="6827520" y="731520"/>
            <a:ext cx="632059" cy="3570974"/>
          </a:xfrm>
          <a:prstGeom prst="rect">
            <a:avLst/>
          </a:prstGeom>
        </p:spPr>
      </p:pic>
      <p:pic>
        <p:nvPicPr>
          <p:cNvPr id="9" name="Billede 8">
            <a:extLst>
              <a:ext uri="{FF2B5EF4-FFF2-40B4-BE49-F238E27FC236}">
                <a16:creationId xmlns:a16="http://schemas.microsoft.com/office/drawing/2014/main" id="{3929AC1F-8D92-B00F-74A0-8776ACE827C2}"/>
              </a:ext>
            </a:extLst>
          </p:cNvPr>
          <p:cNvPicPr>
            <a:picLocks noChangeAspect="1"/>
          </p:cNvPicPr>
          <p:nvPr/>
        </p:nvPicPr>
        <p:blipFill rotWithShape="1">
          <a:blip r:embed="rId3"/>
          <a:srcRect l="52479" t="19749" r="-3968" b="26057"/>
          <a:stretch/>
        </p:blipFill>
        <p:spPr>
          <a:xfrm>
            <a:off x="7452761" y="1761422"/>
            <a:ext cx="1222408" cy="2541071"/>
          </a:xfrm>
          <a:prstGeom prst="rect">
            <a:avLst/>
          </a:prstGeom>
        </p:spPr>
      </p:pic>
      <p:pic>
        <p:nvPicPr>
          <p:cNvPr id="10" name="Billede 9">
            <a:extLst>
              <a:ext uri="{FF2B5EF4-FFF2-40B4-BE49-F238E27FC236}">
                <a16:creationId xmlns:a16="http://schemas.microsoft.com/office/drawing/2014/main" id="{C0A4E208-8349-B031-1410-C2700A3F1586}"/>
              </a:ext>
            </a:extLst>
          </p:cNvPr>
          <p:cNvPicPr>
            <a:picLocks noChangeAspect="1"/>
          </p:cNvPicPr>
          <p:nvPr/>
        </p:nvPicPr>
        <p:blipFill rotWithShape="1">
          <a:blip r:embed="rId3"/>
          <a:srcRect l="2206" t="77653" r="-3967" b="-2273"/>
          <a:stretch/>
        </p:blipFill>
        <p:spPr>
          <a:xfrm>
            <a:off x="6289955" y="4521567"/>
            <a:ext cx="2415940" cy="1154395"/>
          </a:xfrm>
          <a:prstGeom prst="rect">
            <a:avLst/>
          </a:prstGeom>
        </p:spPr>
      </p:pic>
    </p:spTree>
    <p:extLst>
      <p:ext uri="{BB962C8B-B14F-4D97-AF65-F5344CB8AC3E}">
        <p14:creationId xmlns:p14="http://schemas.microsoft.com/office/powerpoint/2010/main" val="221490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14765F-1394-98B3-B2E1-A003C660B1B6}"/>
              </a:ext>
            </a:extLst>
          </p:cNvPr>
          <p:cNvSpPr>
            <a:spLocks noGrp="1"/>
          </p:cNvSpPr>
          <p:nvPr>
            <p:ph type="title"/>
          </p:nvPr>
        </p:nvSpPr>
        <p:spPr/>
        <p:txBody>
          <a:bodyPr/>
          <a:lstStyle/>
          <a:p>
            <a:r>
              <a:rPr lang="da-DK" dirty="0"/>
              <a:t>Rygning og </a:t>
            </a:r>
            <a:r>
              <a:rPr lang="da-DK" dirty="0" err="1"/>
              <a:t>Crohns</a:t>
            </a:r>
            <a:r>
              <a:rPr lang="da-DK" dirty="0"/>
              <a:t> sygdom </a:t>
            </a:r>
            <a:r>
              <a:rPr lang="da-DK" sz="2400" dirty="0"/>
              <a:t>(ro i sygdommen)</a:t>
            </a:r>
          </a:p>
        </p:txBody>
      </p:sp>
      <p:sp>
        <p:nvSpPr>
          <p:cNvPr id="3" name="Pladsholder til indhold 2">
            <a:extLst>
              <a:ext uri="{FF2B5EF4-FFF2-40B4-BE49-F238E27FC236}">
                <a16:creationId xmlns:a16="http://schemas.microsoft.com/office/drawing/2014/main" id="{3BCF9E36-19C8-5131-38AC-9C0F77468E80}"/>
              </a:ext>
            </a:extLst>
          </p:cNvPr>
          <p:cNvSpPr>
            <a:spLocks noGrp="1"/>
          </p:cNvSpPr>
          <p:nvPr>
            <p:ph idx="1"/>
          </p:nvPr>
        </p:nvSpPr>
        <p:spPr/>
        <p:txBody>
          <a:bodyPr>
            <a:normAutofit/>
          </a:bodyPr>
          <a:lstStyle/>
          <a:p>
            <a:pPr marL="0" indent="0">
              <a:buNone/>
            </a:pPr>
            <a:r>
              <a:rPr lang="da-DK" sz="2400" dirty="0"/>
              <a:t>Risiko for tilbagefald inden for 2 år</a:t>
            </a:r>
          </a:p>
        </p:txBody>
      </p:sp>
      <p:sp>
        <p:nvSpPr>
          <p:cNvPr id="5" name="Tekstfelt 4">
            <a:extLst>
              <a:ext uri="{FF2B5EF4-FFF2-40B4-BE49-F238E27FC236}">
                <a16:creationId xmlns:a16="http://schemas.microsoft.com/office/drawing/2014/main" id="{3363E7FB-B26A-0ED4-E499-720F26A6ECF4}"/>
              </a:ext>
            </a:extLst>
          </p:cNvPr>
          <p:cNvSpPr txBox="1"/>
          <p:nvPr/>
        </p:nvSpPr>
        <p:spPr>
          <a:xfrm flipH="1">
            <a:off x="2067026" y="3198167"/>
            <a:ext cx="3255747" cy="461665"/>
          </a:xfrm>
          <a:prstGeom prst="rect">
            <a:avLst/>
          </a:prstGeom>
          <a:noFill/>
        </p:spPr>
        <p:txBody>
          <a:bodyPr wrap="square" rtlCol="0">
            <a:spAutoFit/>
          </a:bodyPr>
          <a:lstStyle/>
          <a:p>
            <a:pPr algn="ctr"/>
            <a:r>
              <a:rPr lang="da-DK" sz="1200" b="1" dirty="0"/>
              <a:t>Rygere</a:t>
            </a:r>
          </a:p>
          <a:p>
            <a:pPr algn="ctr"/>
            <a:r>
              <a:rPr lang="da-DK" sz="1200" dirty="0"/>
              <a:t>58 ud af 100</a:t>
            </a:r>
          </a:p>
        </p:txBody>
      </p:sp>
      <p:sp>
        <p:nvSpPr>
          <p:cNvPr id="6" name="Tekstfelt 5">
            <a:extLst>
              <a:ext uri="{FF2B5EF4-FFF2-40B4-BE49-F238E27FC236}">
                <a16:creationId xmlns:a16="http://schemas.microsoft.com/office/drawing/2014/main" id="{6A8FBB5E-285C-E92F-A4DA-640AAA0E01E9}"/>
              </a:ext>
            </a:extLst>
          </p:cNvPr>
          <p:cNvSpPr txBox="1"/>
          <p:nvPr/>
        </p:nvSpPr>
        <p:spPr>
          <a:xfrm flipH="1">
            <a:off x="5322773" y="3198167"/>
            <a:ext cx="3255747" cy="461665"/>
          </a:xfrm>
          <a:prstGeom prst="rect">
            <a:avLst/>
          </a:prstGeom>
          <a:noFill/>
        </p:spPr>
        <p:txBody>
          <a:bodyPr wrap="square" rtlCol="0">
            <a:spAutoFit/>
          </a:bodyPr>
          <a:lstStyle/>
          <a:p>
            <a:pPr algn="ctr"/>
            <a:r>
              <a:rPr lang="da-DK" sz="1200" b="1" dirty="0"/>
              <a:t>Ikke-rygere</a:t>
            </a:r>
          </a:p>
          <a:p>
            <a:pPr algn="ctr"/>
            <a:r>
              <a:rPr lang="da-DK" sz="1200" dirty="0"/>
              <a:t>20 ud af 100</a:t>
            </a:r>
          </a:p>
        </p:txBody>
      </p:sp>
      <p:pic>
        <p:nvPicPr>
          <p:cNvPr id="8" name="Billede 7">
            <a:extLst>
              <a:ext uri="{FF2B5EF4-FFF2-40B4-BE49-F238E27FC236}">
                <a16:creationId xmlns:a16="http://schemas.microsoft.com/office/drawing/2014/main" id="{7EC79783-BB65-7130-B1DC-BB380562B554}"/>
              </a:ext>
            </a:extLst>
          </p:cNvPr>
          <p:cNvPicPr>
            <a:picLocks noChangeAspect="1"/>
          </p:cNvPicPr>
          <p:nvPr/>
        </p:nvPicPr>
        <p:blipFill rotWithShape="1">
          <a:blip r:embed="rId2"/>
          <a:srcRect l="-3990" t="-1018" r="53463" b="-4484"/>
          <a:stretch/>
        </p:blipFill>
        <p:spPr>
          <a:xfrm>
            <a:off x="2630639" y="3740247"/>
            <a:ext cx="2066489" cy="1996410"/>
          </a:xfrm>
          <a:prstGeom prst="rect">
            <a:avLst/>
          </a:prstGeom>
        </p:spPr>
      </p:pic>
      <p:pic>
        <p:nvPicPr>
          <p:cNvPr id="10" name="Billede 9">
            <a:extLst>
              <a:ext uri="{FF2B5EF4-FFF2-40B4-BE49-F238E27FC236}">
                <a16:creationId xmlns:a16="http://schemas.microsoft.com/office/drawing/2014/main" id="{E237720D-2A28-6FFF-6FBB-C1DA9C448B82}"/>
              </a:ext>
            </a:extLst>
          </p:cNvPr>
          <p:cNvPicPr>
            <a:picLocks noChangeAspect="1"/>
          </p:cNvPicPr>
          <p:nvPr/>
        </p:nvPicPr>
        <p:blipFill rotWithShape="1">
          <a:blip r:embed="rId2"/>
          <a:srcRect l="53024" t="-1018" r="-3551" b="-4484"/>
          <a:stretch/>
        </p:blipFill>
        <p:spPr>
          <a:xfrm>
            <a:off x="5883978" y="3740247"/>
            <a:ext cx="2066489" cy="1996410"/>
          </a:xfrm>
          <a:prstGeom prst="rect">
            <a:avLst/>
          </a:prstGeom>
        </p:spPr>
      </p:pic>
      <p:sp>
        <p:nvSpPr>
          <p:cNvPr id="4" name="Tekstfelt 3">
            <a:extLst>
              <a:ext uri="{FF2B5EF4-FFF2-40B4-BE49-F238E27FC236}">
                <a16:creationId xmlns:a16="http://schemas.microsoft.com/office/drawing/2014/main" id="{5512E929-0918-0B59-BAC2-B2BA1FF69B70}"/>
              </a:ext>
            </a:extLst>
          </p:cNvPr>
          <p:cNvSpPr txBox="1"/>
          <p:nvPr/>
        </p:nvSpPr>
        <p:spPr>
          <a:xfrm>
            <a:off x="10657936" y="5992297"/>
            <a:ext cx="1391728" cy="369332"/>
          </a:xfrm>
          <a:prstGeom prst="rect">
            <a:avLst/>
          </a:prstGeom>
          <a:noFill/>
        </p:spPr>
        <p:txBody>
          <a:bodyPr wrap="none" rtlCol="0">
            <a:spAutoFit/>
          </a:bodyPr>
          <a:lstStyle/>
          <a:p>
            <a:r>
              <a:rPr lang="da-DK"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stoplinien.dk</a:t>
            </a:r>
            <a:endParaRPr lang="da-DK" dirty="0"/>
          </a:p>
        </p:txBody>
      </p:sp>
    </p:spTree>
    <p:extLst>
      <p:ext uri="{BB962C8B-B14F-4D97-AF65-F5344CB8AC3E}">
        <p14:creationId xmlns:p14="http://schemas.microsoft.com/office/powerpoint/2010/main" val="310569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14765F-1394-98B3-B2E1-A003C660B1B6}"/>
              </a:ext>
            </a:extLst>
          </p:cNvPr>
          <p:cNvSpPr>
            <a:spLocks noGrp="1"/>
          </p:cNvSpPr>
          <p:nvPr>
            <p:ph type="title"/>
          </p:nvPr>
        </p:nvSpPr>
        <p:spPr/>
        <p:txBody>
          <a:bodyPr/>
          <a:lstStyle/>
          <a:p>
            <a:r>
              <a:rPr lang="da-DK" dirty="0"/>
              <a:t>Rygning og </a:t>
            </a:r>
            <a:r>
              <a:rPr lang="da-DK" dirty="0" err="1"/>
              <a:t>Crohns</a:t>
            </a:r>
            <a:r>
              <a:rPr lang="da-DK" dirty="0"/>
              <a:t> sygdom </a:t>
            </a:r>
            <a:r>
              <a:rPr lang="da-DK" sz="2400" dirty="0"/>
              <a:t>(efter tarmoperation)</a:t>
            </a:r>
          </a:p>
        </p:txBody>
      </p:sp>
      <p:sp>
        <p:nvSpPr>
          <p:cNvPr id="3" name="Pladsholder til indhold 2">
            <a:extLst>
              <a:ext uri="{FF2B5EF4-FFF2-40B4-BE49-F238E27FC236}">
                <a16:creationId xmlns:a16="http://schemas.microsoft.com/office/drawing/2014/main" id="{3BCF9E36-19C8-5131-38AC-9C0F77468E80}"/>
              </a:ext>
            </a:extLst>
          </p:cNvPr>
          <p:cNvSpPr>
            <a:spLocks noGrp="1"/>
          </p:cNvSpPr>
          <p:nvPr>
            <p:ph idx="1"/>
          </p:nvPr>
        </p:nvSpPr>
        <p:spPr/>
        <p:txBody>
          <a:bodyPr>
            <a:normAutofit/>
          </a:bodyPr>
          <a:lstStyle/>
          <a:p>
            <a:pPr marL="0" indent="0">
              <a:buNone/>
            </a:pPr>
            <a:r>
              <a:rPr lang="da-DK" sz="2400" dirty="0"/>
              <a:t>Risiko for ny operation inden for 10 år</a:t>
            </a:r>
          </a:p>
        </p:txBody>
      </p:sp>
      <p:sp>
        <p:nvSpPr>
          <p:cNvPr id="5" name="Tekstfelt 4">
            <a:extLst>
              <a:ext uri="{FF2B5EF4-FFF2-40B4-BE49-F238E27FC236}">
                <a16:creationId xmlns:a16="http://schemas.microsoft.com/office/drawing/2014/main" id="{3363E7FB-B26A-0ED4-E499-720F26A6ECF4}"/>
              </a:ext>
            </a:extLst>
          </p:cNvPr>
          <p:cNvSpPr txBox="1"/>
          <p:nvPr/>
        </p:nvSpPr>
        <p:spPr>
          <a:xfrm flipH="1">
            <a:off x="2067026" y="3198167"/>
            <a:ext cx="3255747" cy="461665"/>
          </a:xfrm>
          <a:prstGeom prst="rect">
            <a:avLst/>
          </a:prstGeom>
          <a:noFill/>
        </p:spPr>
        <p:txBody>
          <a:bodyPr wrap="square" rtlCol="0">
            <a:spAutoFit/>
          </a:bodyPr>
          <a:lstStyle/>
          <a:p>
            <a:pPr algn="ctr"/>
            <a:r>
              <a:rPr lang="da-DK" sz="1200" b="1" dirty="0"/>
              <a:t>Rygere</a:t>
            </a:r>
          </a:p>
          <a:p>
            <a:pPr algn="ctr"/>
            <a:r>
              <a:rPr lang="da-DK" sz="1200" dirty="0"/>
              <a:t>61 ud af 100</a:t>
            </a:r>
          </a:p>
        </p:txBody>
      </p:sp>
      <p:sp>
        <p:nvSpPr>
          <p:cNvPr id="6" name="Tekstfelt 5">
            <a:extLst>
              <a:ext uri="{FF2B5EF4-FFF2-40B4-BE49-F238E27FC236}">
                <a16:creationId xmlns:a16="http://schemas.microsoft.com/office/drawing/2014/main" id="{6A8FBB5E-285C-E92F-A4DA-640AAA0E01E9}"/>
              </a:ext>
            </a:extLst>
          </p:cNvPr>
          <p:cNvSpPr txBox="1"/>
          <p:nvPr/>
        </p:nvSpPr>
        <p:spPr>
          <a:xfrm flipH="1">
            <a:off x="5322773" y="3198167"/>
            <a:ext cx="3255747" cy="461665"/>
          </a:xfrm>
          <a:prstGeom prst="rect">
            <a:avLst/>
          </a:prstGeom>
          <a:noFill/>
        </p:spPr>
        <p:txBody>
          <a:bodyPr wrap="square" rtlCol="0">
            <a:spAutoFit/>
          </a:bodyPr>
          <a:lstStyle/>
          <a:p>
            <a:pPr algn="ctr"/>
            <a:r>
              <a:rPr lang="da-DK" sz="1200" b="1" dirty="0"/>
              <a:t>Ikke-rygere</a:t>
            </a:r>
          </a:p>
          <a:p>
            <a:pPr algn="ctr"/>
            <a:r>
              <a:rPr lang="da-DK" sz="1200" dirty="0"/>
              <a:t>10 ud af 100</a:t>
            </a:r>
          </a:p>
        </p:txBody>
      </p:sp>
      <p:pic>
        <p:nvPicPr>
          <p:cNvPr id="8" name="Billede 7">
            <a:extLst>
              <a:ext uri="{FF2B5EF4-FFF2-40B4-BE49-F238E27FC236}">
                <a16:creationId xmlns:a16="http://schemas.microsoft.com/office/drawing/2014/main" id="{7EC79783-BB65-7130-B1DC-BB380562B554}"/>
              </a:ext>
            </a:extLst>
          </p:cNvPr>
          <p:cNvPicPr>
            <a:picLocks noChangeAspect="1"/>
          </p:cNvPicPr>
          <p:nvPr/>
        </p:nvPicPr>
        <p:blipFill rotWithShape="1">
          <a:blip r:embed="rId3"/>
          <a:srcRect l="-1830" r="53938"/>
          <a:stretch/>
        </p:blipFill>
        <p:spPr>
          <a:xfrm>
            <a:off x="2630639" y="3740247"/>
            <a:ext cx="2066489" cy="1996410"/>
          </a:xfrm>
          <a:prstGeom prst="rect">
            <a:avLst/>
          </a:prstGeom>
        </p:spPr>
      </p:pic>
      <p:pic>
        <p:nvPicPr>
          <p:cNvPr id="9" name="Billede 8">
            <a:extLst>
              <a:ext uri="{FF2B5EF4-FFF2-40B4-BE49-F238E27FC236}">
                <a16:creationId xmlns:a16="http://schemas.microsoft.com/office/drawing/2014/main" id="{D416D7EF-85EB-52B2-5595-31D57AA22DE2}"/>
              </a:ext>
            </a:extLst>
          </p:cNvPr>
          <p:cNvPicPr>
            <a:picLocks noChangeAspect="1"/>
          </p:cNvPicPr>
          <p:nvPr/>
        </p:nvPicPr>
        <p:blipFill rotWithShape="1">
          <a:blip r:embed="rId3"/>
          <a:srcRect l="54384" r="-2276"/>
          <a:stretch/>
        </p:blipFill>
        <p:spPr>
          <a:xfrm>
            <a:off x="5922479" y="3740247"/>
            <a:ext cx="2066489" cy="1996410"/>
          </a:xfrm>
          <a:prstGeom prst="rect">
            <a:avLst/>
          </a:prstGeom>
        </p:spPr>
      </p:pic>
      <p:sp>
        <p:nvSpPr>
          <p:cNvPr id="7" name="Tekstfelt 6">
            <a:extLst>
              <a:ext uri="{FF2B5EF4-FFF2-40B4-BE49-F238E27FC236}">
                <a16:creationId xmlns:a16="http://schemas.microsoft.com/office/drawing/2014/main" id="{4DA2D038-0499-ECA6-63DD-B87A2AC33425}"/>
              </a:ext>
            </a:extLst>
          </p:cNvPr>
          <p:cNvSpPr txBox="1"/>
          <p:nvPr/>
        </p:nvSpPr>
        <p:spPr>
          <a:xfrm>
            <a:off x="10657936" y="5992297"/>
            <a:ext cx="1391728" cy="369332"/>
          </a:xfrm>
          <a:prstGeom prst="rect">
            <a:avLst/>
          </a:prstGeom>
          <a:noFill/>
        </p:spPr>
        <p:txBody>
          <a:bodyPr wrap="none" rtlCol="0">
            <a:spAutoFit/>
          </a:bodyPr>
          <a:lstStyle/>
          <a:p>
            <a:r>
              <a:rPr lang="da-DK"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stoplinien.dk</a:t>
            </a:r>
            <a:endParaRPr lang="da-DK" dirty="0"/>
          </a:p>
        </p:txBody>
      </p:sp>
    </p:spTree>
    <p:extLst>
      <p:ext uri="{BB962C8B-B14F-4D97-AF65-F5344CB8AC3E}">
        <p14:creationId xmlns:p14="http://schemas.microsoft.com/office/powerpoint/2010/main" val="188880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76190-865F-5E4A-D323-7337C5277CBD}"/>
              </a:ext>
            </a:extLst>
          </p:cNvPr>
          <p:cNvSpPr>
            <a:spLocks noGrp="1"/>
          </p:cNvSpPr>
          <p:nvPr>
            <p:ph type="title"/>
          </p:nvPr>
        </p:nvSpPr>
        <p:spPr/>
        <p:txBody>
          <a:bodyPr/>
          <a:lstStyle/>
          <a:p>
            <a:r>
              <a:rPr lang="da-DK" dirty="0"/>
              <a:t>Compliance</a:t>
            </a:r>
          </a:p>
        </p:txBody>
      </p:sp>
      <p:sp>
        <p:nvSpPr>
          <p:cNvPr id="5" name="Pladsholder til indhold 2">
            <a:extLst>
              <a:ext uri="{FF2B5EF4-FFF2-40B4-BE49-F238E27FC236}">
                <a16:creationId xmlns:a16="http://schemas.microsoft.com/office/drawing/2014/main" id="{B720B53C-13D3-9C3B-C6FC-FB2DADB6AFC9}"/>
              </a:ext>
            </a:extLst>
          </p:cNvPr>
          <p:cNvSpPr txBox="1">
            <a:spLocks/>
          </p:cNvSpPr>
          <p:nvPr/>
        </p:nvSpPr>
        <p:spPr>
          <a:xfrm>
            <a:off x="2444261" y="190976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En vellykket behandling er et samarbejde </a:t>
            </a:r>
            <a:br>
              <a:rPr lang="da-DK" dirty="0"/>
            </a:br>
            <a:r>
              <a:rPr lang="da-DK" dirty="0"/>
              <a:t>mellem patient og sundhedspersonale</a:t>
            </a:r>
          </a:p>
          <a:p>
            <a:r>
              <a:rPr lang="da-DK" dirty="0"/>
              <a:t>Du er ekspert på eget liv</a:t>
            </a:r>
          </a:p>
          <a:p>
            <a:r>
              <a:rPr lang="da-DK" dirty="0"/>
              <a:t>Forbered dig inden dit besøg </a:t>
            </a:r>
            <a:br>
              <a:rPr lang="da-DK" dirty="0"/>
            </a:br>
            <a:r>
              <a:rPr lang="da-DK" dirty="0"/>
              <a:t>på sygehuset / samtale med lægen</a:t>
            </a:r>
          </a:p>
          <a:p>
            <a:r>
              <a:rPr lang="da-DK" dirty="0"/>
              <a:t>Tag din medicin som anbefalet</a:t>
            </a:r>
          </a:p>
          <a:p>
            <a:r>
              <a:rPr lang="da-DK" dirty="0"/>
              <a:t>Vigtigt, du er tryg ved behandlingen</a:t>
            </a:r>
          </a:p>
        </p:txBody>
      </p:sp>
      <p:pic>
        <p:nvPicPr>
          <p:cNvPr id="4" name="Billede 3">
            <a:extLst>
              <a:ext uri="{FF2B5EF4-FFF2-40B4-BE49-F238E27FC236}">
                <a16:creationId xmlns:a16="http://schemas.microsoft.com/office/drawing/2014/main" id="{C912E0F9-101A-05B5-AC1E-4F538B08876D}"/>
              </a:ext>
            </a:extLst>
          </p:cNvPr>
          <p:cNvPicPr>
            <a:picLocks noChangeAspect="1"/>
          </p:cNvPicPr>
          <p:nvPr/>
        </p:nvPicPr>
        <p:blipFill>
          <a:blip r:embed="rId3"/>
          <a:stretch>
            <a:fillRect/>
          </a:stretch>
        </p:blipFill>
        <p:spPr>
          <a:xfrm>
            <a:off x="8454457" y="1485900"/>
            <a:ext cx="3213100" cy="3022600"/>
          </a:xfrm>
          <a:prstGeom prst="rect">
            <a:avLst/>
          </a:prstGeom>
        </p:spPr>
      </p:pic>
    </p:spTree>
    <p:extLst>
      <p:ext uri="{BB962C8B-B14F-4D97-AF65-F5344CB8AC3E}">
        <p14:creationId xmlns:p14="http://schemas.microsoft.com/office/powerpoint/2010/main" val="334533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176D9B-ED95-17BF-42CB-EDF3F9BFA58B}"/>
              </a:ext>
            </a:extLst>
          </p:cNvPr>
          <p:cNvSpPr>
            <a:spLocks noGrp="1"/>
          </p:cNvSpPr>
          <p:nvPr>
            <p:ph type="title"/>
          </p:nvPr>
        </p:nvSpPr>
        <p:spPr/>
        <p:txBody>
          <a:bodyPr/>
          <a:lstStyle/>
          <a:p>
            <a:r>
              <a:rPr lang="da-DK" dirty="0"/>
              <a:t>Aftaler og kontakt til afdelingen</a:t>
            </a:r>
          </a:p>
        </p:txBody>
      </p:sp>
      <p:pic>
        <p:nvPicPr>
          <p:cNvPr id="5" name="Pladsholder til indhold 4">
            <a:extLst>
              <a:ext uri="{FF2B5EF4-FFF2-40B4-BE49-F238E27FC236}">
                <a16:creationId xmlns:a16="http://schemas.microsoft.com/office/drawing/2014/main" id="{4E3B9200-F20D-03C6-36A5-156A45EE2DCA}"/>
              </a:ext>
            </a:extLst>
          </p:cNvPr>
          <p:cNvPicPr>
            <a:picLocks noGrp="1" noChangeAspect="1"/>
          </p:cNvPicPr>
          <p:nvPr>
            <p:ph idx="1"/>
          </p:nvPr>
        </p:nvPicPr>
        <p:blipFill>
          <a:blip r:embed="rId3"/>
          <a:stretch>
            <a:fillRect/>
          </a:stretch>
        </p:blipFill>
        <p:spPr>
          <a:xfrm>
            <a:off x="6610350" y="2667794"/>
            <a:ext cx="2184400" cy="2667000"/>
          </a:xfrm>
        </p:spPr>
      </p:pic>
      <p:sp>
        <p:nvSpPr>
          <p:cNvPr id="6" name="Pladsholder til indhold 2">
            <a:extLst>
              <a:ext uri="{FF2B5EF4-FFF2-40B4-BE49-F238E27FC236}">
                <a16:creationId xmlns:a16="http://schemas.microsoft.com/office/drawing/2014/main" id="{ECA99519-6E04-0610-70AE-29876E47C0C7}"/>
              </a:ext>
            </a:extLst>
          </p:cNvPr>
          <p:cNvSpPr txBox="1">
            <a:spLocks/>
          </p:cNvSpPr>
          <p:nvPr/>
        </p:nvSpPr>
        <p:spPr>
          <a:xfrm>
            <a:off x="2444261"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Kontaktperson </a:t>
            </a:r>
            <a:r>
              <a:rPr lang="da-DK" dirty="0" err="1"/>
              <a:t>xxxxxxxx</a:t>
            </a:r>
            <a:endParaRPr lang="da-DK" dirty="0"/>
          </a:p>
          <a:p>
            <a:pPr marL="0" indent="0">
              <a:buNone/>
            </a:pPr>
            <a:r>
              <a:rPr lang="da-DK" dirty="0"/>
              <a:t>Åbningstider </a:t>
            </a:r>
            <a:r>
              <a:rPr lang="da-DK" dirty="0" err="1"/>
              <a:t>xxxxxxx</a:t>
            </a:r>
            <a:endParaRPr lang="da-DK" dirty="0"/>
          </a:p>
          <a:p>
            <a:pPr marL="0" indent="0">
              <a:buNone/>
            </a:pPr>
            <a:r>
              <a:rPr lang="da-DK" dirty="0"/>
              <a:t>Mail </a:t>
            </a:r>
            <a:r>
              <a:rPr lang="da-DK" dirty="0" err="1"/>
              <a:t>xxx@xxxxxxx</a:t>
            </a:r>
            <a:endParaRPr lang="da-DK" dirty="0"/>
          </a:p>
          <a:p>
            <a:pPr marL="0" indent="0">
              <a:buNone/>
            </a:pPr>
            <a:r>
              <a:rPr lang="da-DK" dirty="0"/>
              <a:t>Telefon xx xx xx xx</a:t>
            </a:r>
          </a:p>
          <a:p>
            <a:pPr marL="0" indent="0">
              <a:buNone/>
            </a:pPr>
            <a:r>
              <a:rPr lang="da-DK" dirty="0"/>
              <a:t>Kontakt udenfor åbningstid</a:t>
            </a:r>
          </a:p>
          <a:p>
            <a:pPr marL="0" indent="0">
              <a:buNone/>
            </a:pPr>
            <a:r>
              <a:rPr lang="da-DK" dirty="0" err="1"/>
              <a:t>Xxxxxx</a:t>
            </a:r>
            <a:r>
              <a:rPr lang="da-DK" dirty="0"/>
              <a:t> </a:t>
            </a:r>
            <a:r>
              <a:rPr lang="da-DK" dirty="0" err="1"/>
              <a:t>Xxxxxxxxx</a:t>
            </a:r>
            <a:endParaRPr lang="da-DK" dirty="0"/>
          </a:p>
          <a:p>
            <a:endParaRPr lang="da-DK" dirty="0"/>
          </a:p>
        </p:txBody>
      </p:sp>
    </p:spTree>
    <p:extLst>
      <p:ext uri="{BB962C8B-B14F-4D97-AF65-F5344CB8AC3E}">
        <p14:creationId xmlns:p14="http://schemas.microsoft.com/office/powerpoint/2010/main" val="202766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67F590-0535-4FB9-F2C4-C6B08F8F92A7}"/>
              </a:ext>
            </a:extLst>
          </p:cNvPr>
          <p:cNvSpPr>
            <a:spLocks noGrp="1"/>
          </p:cNvSpPr>
          <p:nvPr>
            <p:ph type="title"/>
          </p:nvPr>
        </p:nvSpPr>
        <p:spPr/>
        <p:txBody>
          <a:bodyPr/>
          <a:lstStyle/>
          <a:p>
            <a:r>
              <a:rPr lang="da-DK" dirty="0"/>
              <a:t>Dine kontakter</a:t>
            </a:r>
          </a:p>
        </p:txBody>
      </p:sp>
      <p:sp>
        <p:nvSpPr>
          <p:cNvPr id="18" name="Pladsholder til indhold 2">
            <a:extLst>
              <a:ext uri="{FF2B5EF4-FFF2-40B4-BE49-F238E27FC236}">
                <a16:creationId xmlns:a16="http://schemas.microsoft.com/office/drawing/2014/main" id="{745DC550-3E10-55D3-CAF1-7FD503588280}"/>
              </a:ext>
            </a:extLst>
          </p:cNvPr>
          <p:cNvSpPr>
            <a:spLocks noGrp="1"/>
          </p:cNvSpPr>
          <p:nvPr>
            <p:ph idx="1"/>
          </p:nvPr>
        </p:nvSpPr>
        <p:spPr>
          <a:xfrm>
            <a:off x="2444261" y="4668161"/>
            <a:ext cx="2112241" cy="964070"/>
          </a:xfrm>
        </p:spPr>
        <p:txBody>
          <a:bodyPr>
            <a:normAutofit/>
          </a:bodyPr>
          <a:lstStyle/>
          <a:p>
            <a:pPr marL="0" indent="0">
              <a:buNone/>
            </a:pPr>
            <a:r>
              <a:rPr lang="da-DK" sz="1800" dirty="0"/>
              <a:t>Kontaktlæge</a:t>
            </a:r>
          </a:p>
          <a:p>
            <a:pPr marL="0" indent="0">
              <a:buNone/>
            </a:pPr>
            <a:r>
              <a:rPr lang="da-DK" sz="1800" dirty="0" err="1"/>
              <a:t>Xxxxx</a:t>
            </a:r>
            <a:r>
              <a:rPr lang="da-DK" sz="1800" dirty="0"/>
              <a:t> </a:t>
            </a:r>
            <a:r>
              <a:rPr lang="da-DK" sz="1800" dirty="0" err="1"/>
              <a:t>Xxxxxxxxx</a:t>
            </a:r>
            <a:endParaRPr lang="da-DK" sz="1800" dirty="0"/>
          </a:p>
        </p:txBody>
      </p:sp>
      <p:pic>
        <p:nvPicPr>
          <p:cNvPr id="7" name="Billede 6">
            <a:extLst>
              <a:ext uri="{FF2B5EF4-FFF2-40B4-BE49-F238E27FC236}">
                <a16:creationId xmlns:a16="http://schemas.microsoft.com/office/drawing/2014/main" id="{60987303-DAA4-D3DA-6437-27C21FDAE5C4}"/>
              </a:ext>
            </a:extLst>
          </p:cNvPr>
          <p:cNvPicPr>
            <a:picLocks noChangeAspect="1"/>
          </p:cNvPicPr>
          <p:nvPr/>
        </p:nvPicPr>
        <p:blipFill rotWithShape="1">
          <a:blip r:embed="rId3"/>
          <a:srcRect l="10160" t="6999" r="9091" b="23986"/>
          <a:stretch/>
        </p:blipFill>
        <p:spPr>
          <a:xfrm>
            <a:off x="2454439" y="2344946"/>
            <a:ext cx="1905803" cy="2168108"/>
          </a:xfrm>
          <a:prstGeom prst="roundRect">
            <a:avLst>
              <a:gd name="adj" fmla="val 13132"/>
            </a:avLst>
          </a:prstGeom>
        </p:spPr>
      </p:pic>
      <p:pic>
        <p:nvPicPr>
          <p:cNvPr id="16" name="Billede 15">
            <a:extLst>
              <a:ext uri="{FF2B5EF4-FFF2-40B4-BE49-F238E27FC236}">
                <a16:creationId xmlns:a16="http://schemas.microsoft.com/office/drawing/2014/main" id="{CF8F8CFF-CEC5-25E1-551D-E308112A6FFD}"/>
              </a:ext>
            </a:extLst>
          </p:cNvPr>
          <p:cNvPicPr>
            <a:picLocks noChangeAspect="1"/>
          </p:cNvPicPr>
          <p:nvPr/>
        </p:nvPicPr>
        <p:blipFill rotWithShape="1">
          <a:blip r:embed="rId3"/>
          <a:srcRect l="10160" t="6999" r="9091" b="23986"/>
          <a:stretch/>
        </p:blipFill>
        <p:spPr>
          <a:xfrm>
            <a:off x="4812629" y="2344946"/>
            <a:ext cx="1905803" cy="2168108"/>
          </a:xfrm>
          <a:prstGeom prst="roundRect">
            <a:avLst>
              <a:gd name="adj" fmla="val 13132"/>
            </a:avLst>
          </a:prstGeom>
        </p:spPr>
      </p:pic>
      <p:pic>
        <p:nvPicPr>
          <p:cNvPr id="17" name="Billede 16">
            <a:extLst>
              <a:ext uri="{FF2B5EF4-FFF2-40B4-BE49-F238E27FC236}">
                <a16:creationId xmlns:a16="http://schemas.microsoft.com/office/drawing/2014/main" id="{0D2F037D-9CD0-F329-CF88-3A953A58D909}"/>
              </a:ext>
            </a:extLst>
          </p:cNvPr>
          <p:cNvPicPr>
            <a:picLocks noChangeAspect="1"/>
          </p:cNvPicPr>
          <p:nvPr/>
        </p:nvPicPr>
        <p:blipFill rotWithShape="1">
          <a:blip r:embed="rId3"/>
          <a:srcRect l="10160" t="6999" r="9091" b="23986"/>
          <a:stretch/>
        </p:blipFill>
        <p:spPr>
          <a:xfrm>
            <a:off x="7170820" y="2344946"/>
            <a:ext cx="1905803" cy="2168108"/>
          </a:xfrm>
          <a:prstGeom prst="roundRect">
            <a:avLst>
              <a:gd name="adj" fmla="val 13132"/>
            </a:avLst>
          </a:prstGeom>
        </p:spPr>
      </p:pic>
      <p:sp>
        <p:nvSpPr>
          <p:cNvPr id="20" name="Pladsholder til indhold 2">
            <a:extLst>
              <a:ext uri="{FF2B5EF4-FFF2-40B4-BE49-F238E27FC236}">
                <a16:creationId xmlns:a16="http://schemas.microsoft.com/office/drawing/2014/main" id="{B657B53A-58AE-36C7-DD59-32A158EE7621}"/>
              </a:ext>
            </a:extLst>
          </p:cNvPr>
          <p:cNvSpPr txBox="1">
            <a:spLocks/>
          </p:cNvSpPr>
          <p:nvPr/>
        </p:nvSpPr>
        <p:spPr>
          <a:xfrm>
            <a:off x="4812629" y="4668161"/>
            <a:ext cx="1905803" cy="1443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1800" dirty="0"/>
              <a:t>Patientansvarlig læge</a:t>
            </a:r>
          </a:p>
          <a:p>
            <a:pPr marL="0" indent="0">
              <a:buFont typeface="Arial" panose="020B0604020202020204" pitchFamily="34" charset="0"/>
              <a:buNone/>
            </a:pPr>
            <a:r>
              <a:rPr lang="da-DK" sz="1800" dirty="0" err="1"/>
              <a:t>Xxxxx</a:t>
            </a:r>
            <a:r>
              <a:rPr lang="da-DK" sz="1800" dirty="0"/>
              <a:t> </a:t>
            </a:r>
            <a:r>
              <a:rPr lang="da-DK" sz="1800" dirty="0" err="1"/>
              <a:t>Xxxxxxxxx</a:t>
            </a:r>
            <a:endParaRPr lang="da-DK" sz="1800" dirty="0"/>
          </a:p>
        </p:txBody>
      </p:sp>
      <p:sp>
        <p:nvSpPr>
          <p:cNvPr id="21" name="Pladsholder til indhold 2">
            <a:extLst>
              <a:ext uri="{FF2B5EF4-FFF2-40B4-BE49-F238E27FC236}">
                <a16:creationId xmlns:a16="http://schemas.microsoft.com/office/drawing/2014/main" id="{48BFB853-3F24-8081-2BB6-2527A92AED36}"/>
              </a:ext>
            </a:extLst>
          </p:cNvPr>
          <p:cNvSpPr txBox="1">
            <a:spLocks/>
          </p:cNvSpPr>
          <p:nvPr/>
        </p:nvSpPr>
        <p:spPr>
          <a:xfrm>
            <a:off x="7392199" y="4668161"/>
            <a:ext cx="2377443" cy="1443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1800" dirty="0"/>
              <a:t>Kontaktsygeplejerske</a:t>
            </a:r>
          </a:p>
          <a:p>
            <a:pPr marL="0" indent="0">
              <a:buFont typeface="Arial" panose="020B0604020202020204" pitchFamily="34" charset="0"/>
              <a:buNone/>
            </a:pPr>
            <a:r>
              <a:rPr lang="da-DK" sz="1800" dirty="0" err="1"/>
              <a:t>Xxxxx</a:t>
            </a:r>
            <a:r>
              <a:rPr lang="da-DK" sz="1800" dirty="0"/>
              <a:t> </a:t>
            </a:r>
            <a:r>
              <a:rPr lang="da-DK" sz="1800" dirty="0" err="1"/>
              <a:t>Xxxxxxxxx</a:t>
            </a:r>
            <a:endParaRPr lang="da-DK" sz="1800" dirty="0"/>
          </a:p>
        </p:txBody>
      </p:sp>
    </p:spTree>
    <p:extLst>
      <p:ext uri="{BB962C8B-B14F-4D97-AF65-F5344CB8AC3E}">
        <p14:creationId xmlns:p14="http://schemas.microsoft.com/office/powerpoint/2010/main" val="352887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animEffect transition="in" filter="fade">
                                      <p:cBhvr>
                                        <p:cTn id="13" dur="500"/>
                                        <p:tgtEl>
                                          <p:spTgt spid="18">
                                            <p:txEl>
                                              <p:pRg st="1" end="1"/>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fade">
                                      <p:cBhvr>
                                        <p:cTn id="20" dur="500"/>
                                        <p:tgtEl>
                                          <p:spTgt spid="20">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xEl>
                                              <p:pRg st="1" end="1"/>
                                            </p:txEl>
                                          </p:spTgt>
                                        </p:tgtEl>
                                        <p:attrNameLst>
                                          <p:attrName>style.visibility</p:attrName>
                                        </p:attrNameLst>
                                      </p:cBhvr>
                                      <p:to>
                                        <p:strVal val="visible"/>
                                      </p:to>
                                    </p:set>
                                    <p:animEffect transition="in" filter="fade">
                                      <p:cBhvr>
                                        <p:cTn id="23" dur="500"/>
                                        <p:tgtEl>
                                          <p:spTgt spid="20">
                                            <p:txEl>
                                              <p:pRg st="1" end="1"/>
                                            </p:txEl>
                                          </p:spTgt>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fade">
                                      <p:cBhvr>
                                        <p:cTn id="30" dur="500"/>
                                        <p:tgtEl>
                                          <p:spTgt spid="21">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xEl>
                                              <p:pRg st="1" end="1"/>
                                            </p:txEl>
                                          </p:spTgt>
                                        </p:tgtEl>
                                        <p:attrNameLst>
                                          <p:attrName>style.visibility</p:attrName>
                                        </p:attrNameLst>
                                      </p:cBhvr>
                                      <p:to>
                                        <p:strVal val="visible"/>
                                      </p:to>
                                    </p:set>
                                    <p:animEffect transition="in" filter="fade">
                                      <p:cBhvr>
                                        <p:cTn id="33"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20" grpId="0" build="p"/>
      <p:bldP spid="2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C4D9CDB1-A8A0-0759-F91D-7E6F323966CE}"/>
              </a:ext>
            </a:extLst>
          </p:cNvPr>
          <p:cNvSpPr>
            <a:spLocks noGrp="1"/>
          </p:cNvSpPr>
          <p:nvPr>
            <p:ph type="ctrTitle"/>
          </p:nvPr>
        </p:nvSpPr>
        <p:spPr/>
        <p:txBody>
          <a:bodyPr/>
          <a:lstStyle/>
          <a:p>
            <a:r>
              <a:rPr lang="da-DK" b="1" dirty="0">
                <a:latin typeface="Calibri" panose="020F0502020204030204" pitchFamily="34" charset="0"/>
                <a:cs typeface="Calibri" panose="020F0502020204030204" pitchFamily="34" charset="0"/>
              </a:rPr>
              <a:t>Del 2</a:t>
            </a:r>
          </a:p>
        </p:txBody>
      </p:sp>
    </p:spTree>
    <p:extLst>
      <p:ext uri="{BB962C8B-B14F-4D97-AF65-F5344CB8AC3E}">
        <p14:creationId xmlns:p14="http://schemas.microsoft.com/office/powerpoint/2010/main" val="972167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5CD9F9B-DF48-9DF7-0688-4F88AB6A5557}"/>
              </a:ext>
            </a:extLst>
          </p:cNvPr>
          <p:cNvSpPr>
            <a:spLocks noGrp="1"/>
          </p:cNvSpPr>
          <p:nvPr>
            <p:ph type="title"/>
          </p:nvPr>
        </p:nvSpPr>
        <p:spPr/>
        <p:txBody>
          <a:bodyPr/>
          <a:lstStyle/>
          <a:p>
            <a:endParaRPr lang="da-DK"/>
          </a:p>
        </p:txBody>
      </p:sp>
      <p:sp>
        <p:nvSpPr>
          <p:cNvPr id="12" name="Afrundet rektangel 11">
            <a:hlinkClick r:id="rId3" action="ppaction://hlinksldjump"/>
            <a:extLst>
              <a:ext uri="{FF2B5EF4-FFF2-40B4-BE49-F238E27FC236}">
                <a16:creationId xmlns:a16="http://schemas.microsoft.com/office/drawing/2014/main" id="{1536768F-35C3-E613-AD0D-17F8DF3A3721}"/>
              </a:ext>
            </a:extLst>
          </p:cNvPr>
          <p:cNvSpPr/>
          <p:nvPr/>
        </p:nvSpPr>
        <p:spPr>
          <a:xfrm>
            <a:off x="3310901" y="1515779"/>
            <a:ext cx="2625285" cy="824030"/>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Mave-tarmsystemet</a:t>
            </a:r>
          </a:p>
        </p:txBody>
      </p:sp>
      <p:sp>
        <p:nvSpPr>
          <p:cNvPr id="13" name="Afrundet rektangel 12">
            <a:hlinkClick r:id="rId4" action="ppaction://hlinksldjump"/>
            <a:extLst>
              <a:ext uri="{FF2B5EF4-FFF2-40B4-BE49-F238E27FC236}">
                <a16:creationId xmlns:a16="http://schemas.microsoft.com/office/drawing/2014/main" id="{69EB3A11-605C-F4A8-BCEA-66795E34D49F}"/>
              </a:ext>
            </a:extLst>
          </p:cNvPr>
          <p:cNvSpPr/>
          <p:nvPr/>
        </p:nvSpPr>
        <p:spPr>
          <a:xfrm>
            <a:off x="3310901" y="2696879"/>
            <a:ext cx="2625285" cy="824030"/>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Symptomer udenfor </a:t>
            </a:r>
            <a:br>
              <a:rPr lang="da-DK" sz="1600" dirty="0"/>
            </a:br>
            <a:r>
              <a:rPr lang="da-DK" sz="1600" dirty="0"/>
              <a:t>mave- / tarmkanalen</a:t>
            </a:r>
          </a:p>
        </p:txBody>
      </p:sp>
      <p:sp>
        <p:nvSpPr>
          <p:cNvPr id="14" name="Afrundet rektangel 13">
            <a:hlinkClick r:id="rId5" action="ppaction://hlinksldjump"/>
            <a:extLst>
              <a:ext uri="{FF2B5EF4-FFF2-40B4-BE49-F238E27FC236}">
                <a16:creationId xmlns:a16="http://schemas.microsoft.com/office/drawing/2014/main" id="{E56AD1D6-DAF9-B785-F42C-E020F357CBB6}"/>
              </a:ext>
            </a:extLst>
          </p:cNvPr>
          <p:cNvSpPr/>
          <p:nvPr/>
        </p:nvSpPr>
        <p:spPr>
          <a:xfrm>
            <a:off x="3310901" y="3916079"/>
            <a:ext cx="2625285" cy="824030"/>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Undersøgelser</a:t>
            </a:r>
          </a:p>
        </p:txBody>
      </p:sp>
      <p:pic>
        <p:nvPicPr>
          <p:cNvPr id="16" name="Billede 15">
            <a:extLst>
              <a:ext uri="{FF2B5EF4-FFF2-40B4-BE49-F238E27FC236}">
                <a16:creationId xmlns:a16="http://schemas.microsoft.com/office/drawing/2014/main" id="{C4B674CB-9113-8CD0-762D-13AD305D6203}"/>
              </a:ext>
            </a:extLst>
          </p:cNvPr>
          <p:cNvPicPr>
            <a:picLocks noChangeAspect="1"/>
          </p:cNvPicPr>
          <p:nvPr/>
        </p:nvPicPr>
        <p:blipFill>
          <a:blip r:embed="rId6"/>
          <a:stretch>
            <a:fillRect/>
          </a:stretch>
        </p:blipFill>
        <p:spPr>
          <a:xfrm>
            <a:off x="7291556" y="742502"/>
            <a:ext cx="2076450" cy="5800331"/>
          </a:xfrm>
          <a:prstGeom prst="rect">
            <a:avLst/>
          </a:prstGeom>
        </p:spPr>
      </p:pic>
      <p:pic>
        <p:nvPicPr>
          <p:cNvPr id="6" name="Billede 5" descr="Et billede, der indeholder kandelabre, vektorgrafik&#10;&#10;Automatisk genereret beskrivelse">
            <a:extLst>
              <a:ext uri="{FF2B5EF4-FFF2-40B4-BE49-F238E27FC236}">
                <a16:creationId xmlns:a16="http://schemas.microsoft.com/office/drawing/2014/main" id="{D3009317-5ECC-6055-2D9B-2ECE8FD3D01C}"/>
              </a:ext>
            </a:extLst>
          </p:cNvPr>
          <p:cNvPicPr>
            <a:picLocks noChangeAspect="1"/>
          </p:cNvPicPr>
          <p:nvPr/>
        </p:nvPicPr>
        <p:blipFill>
          <a:blip r:embed="rId7">
            <a:alphaModFix amt="70000"/>
          </a:blip>
          <a:stretch>
            <a:fillRect/>
          </a:stretch>
        </p:blipFill>
        <p:spPr>
          <a:xfrm>
            <a:off x="8110647" y="2778694"/>
            <a:ext cx="438267" cy="438267"/>
          </a:xfrm>
          <a:prstGeom prst="rect">
            <a:avLst/>
          </a:prstGeom>
        </p:spPr>
      </p:pic>
      <p:pic>
        <p:nvPicPr>
          <p:cNvPr id="17" name="Billede 16" descr="Et billede, der indeholder kandelabre, vektorgrafik&#10;&#10;Automatisk genereret beskrivelse">
            <a:extLst>
              <a:ext uri="{FF2B5EF4-FFF2-40B4-BE49-F238E27FC236}">
                <a16:creationId xmlns:a16="http://schemas.microsoft.com/office/drawing/2014/main" id="{7611D7AA-B1B5-1DE8-D816-EBCB26381C33}"/>
              </a:ext>
            </a:extLst>
          </p:cNvPr>
          <p:cNvPicPr>
            <a:picLocks noChangeAspect="1"/>
          </p:cNvPicPr>
          <p:nvPr/>
        </p:nvPicPr>
        <p:blipFill>
          <a:blip r:embed="rId7">
            <a:alphaModFix amt="70000"/>
          </a:blip>
          <a:stretch>
            <a:fillRect/>
          </a:stretch>
        </p:blipFill>
        <p:spPr>
          <a:xfrm>
            <a:off x="7462947" y="1927794"/>
            <a:ext cx="438267" cy="438267"/>
          </a:xfrm>
          <a:prstGeom prst="rect">
            <a:avLst/>
          </a:prstGeom>
        </p:spPr>
      </p:pic>
      <p:pic>
        <p:nvPicPr>
          <p:cNvPr id="18" name="Billede 17" descr="Et billede, der indeholder kandelabre, vektorgrafik&#10;&#10;Automatisk genereret beskrivelse">
            <a:extLst>
              <a:ext uri="{FF2B5EF4-FFF2-40B4-BE49-F238E27FC236}">
                <a16:creationId xmlns:a16="http://schemas.microsoft.com/office/drawing/2014/main" id="{1B9E84D5-44EA-5C59-6234-D28AFB07ADBD}"/>
              </a:ext>
            </a:extLst>
          </p:cNvPr>
          <p:cNvPicPr>
            <a:picLocks noChangeAspect="1"/>
          </p:cNvPicPr>
          <p:nvPr/>
        </p:nvPicPr>
        <p:blipFill>
          <a:blip r:embed="rId7">
            <a:alphaModFix amt="70000"/>
          </a:blip>
          <a:stretch>
            <a:fillRect/>
          </a:stretch>
        </p:blipFill>
        <p:spPr>
          <a:xfrm>
            <a:off x="8263047" y="1203894"/>
            <a:ext cx="438267" cy="438267"/>
          </a:xfrm>
          <a:prstGeom prst="rect">
            <a:avLst/>
          </a:prstGeom>
        </p:spPr>
      </p:pic>
      <p:pic>
        <p:nvPicPr>
          <p:cNvPr id="19" name="Billede 18" descr="Et billede, der indeholder kandelabre, vektorgrafik&#10;&#10;Automatisk genereret beskrivelse">
            <a:extLst>
              <a:ext uri="{FF2B5EF4-FFF2-40B4-BE49-F238E27FC236}">
                <a16:creationId xmlns:a16="http://schemas.microsoft.com/office/drawing/2014/main" id="{92A0C66F-5706-2D47-2ED0-99C14F47FC01}"/>
              </a:ext>
            </a:extLst>
          </p:cNvPr>
          <p:cNvPicPr>
            <a:picLocks noChangeAspect="1"/>
          </p:cNvPicPr>
          <p:nvPr/>
        </p:nvPicPr>
        <p:blipFill>
          <a:blip r:embed="rId7">
            <a:alphaModFix amt="70000"/>
          </a:blip>
          <a:stretch>
            <a:fillRect/>
          </a:stretch>
        </p:blipFill>
        <p:spPr>
          <a:xfrm>
            <a:off x="8390047" y="4366194"/>
            <a:ext cx="438267" cy="438267"/>
          </a:xfrm>
          <a:prstGeom prst="rect">
            <a:avLst/>
          </a:prstGeom>
        </p:spPr>
      </p:pic>
      <p:pic>
        <p:nvPicPr>
          <p:cNvPr id="20" name="Billede 19" descr="Et billede, der indeholder kandelabre, vektorgrafik&#10;&#10;Automatisk genereret beskrivelse">
            <a:extLst>
              <a:ext uri="{FF2B5EF4-FFF2-40B4-BE49-F238E27FC236}">
                <a16:creationId xmlns:a16="http://schemas.microsoft.com/office/drawing/2014/main" id="{3ED46838-75B0-7B31-C17D-4B9F2C595C79}"/>
              </a:ext>
            </a:extLst>
          </p:cNvPr>
          <p:cNvPicPr>
            <a:picLocks noChangeAspect="1"/>
          </p:cNvPicPr>
          <p:nvPr/>
        </p:nvPicPr>
        <p:blipFill>
          <a:blip r:embed="rId7">
            <a:alphaModFix amt="70000"/>
          </a:blip>
          <a:stretch>
            <a:fillRect/>
          </a:stretch>
        </p:blipFill>
        <p:spPr>
          <a:xfrm>
            <a:off x="7818547" y="4632894"/>
            <a:ext cx="438267" cy="438267"/>
          </a:xfrm>
          <a:prstGeom prst="rect">
            <a:avLst/>
          </a:prstGeom>
        </p:spPr>
      </p:pic>
      <p:sp>
        <p:nvSpPr>
          <p:cNvPr id="21" name="Afrundet rektangel 20">
            <a:extLst>
              <a:ext uri="{FF2B5EF4-FFF2-40B4-BE49-F238E27FC236}">
                <a16:creationId xmlns:a16="http://schemas.microsoft.com/office/drawing/2014/main" id="{5FBFF088-579B-8B3B-2EFC-286AB3616592}"/>
              </a:ext>
            </a:extLst>
          </p:cNvPr>
          <p:cNvSpPr/>
          <p:nvPr/>
        </p:nvSpPr>
        <p:spPr>
          <a:xfrm>
            <a:off x="3310901" y="5059079"/>
            <a:ext cx="2625285" cy="824030"/>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err="1"/>
              <a:t>Xxxxxxxx</a:t>
            </a:r>
            <a:endParaRPr lang="da-DK" sz="1600" dirty="0"/>
          </a:p>
        </p:txBody>
      </p:sp>
      <p:sp>
        <p:nvSpPr>
          <p:cNvPr id="2" name="Afrundet rektangel 1">
            <a:hlinkClick r:id="rId8" action="ppaction://hlinksldjump"/>
            <a:extLst>
              <a:ext uri="{FF2B5EF4-FFF2-40B4-BE49-F238E27FC236}">
                <a16:creationId xmlns:a16="http://schemas.microsoft.com/office/drawing/2014/main" id="{8B26EDAB-6C5E-120E-2DBF-492B6C14E335}"/>
              </a:ext>
            </a:extLst>
          </p:cNvPr>
          <p:cNvSpPr/>
          <p:nvPr/>
        </p:nvSpPr>
        <p:spPr>
          <a:xfrm>
            <a:off x="10754145" y="5632204"/>
            <a:ext cx="1199309" cy="720893"/>
          </a:xfrm>
          <a:prstGeom prst="roundRect">
            <a:avLst/>
          </a:prstGeom>
          <a:solidFill>
            <a:srgbClr val="A1C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lnSpc>
                <a:spcPts val="1500"/>
              </a:lnSpc>
            </a:pPr>
            <a:r>
              <a:rPr lang="da-DK" sz="1600" dirty="0"/>
              <a:t>Spring denne del over</a:t>
            </a:r>
          </a:p>
        </p:txBody>
      </p:sp>
    </p:spTree>
    <p:extLst>
      <p:ext uri="{BB962C8B-B14F-4D97-AF65-F5344CB8AC3E}">
        <p14:creationId xmlns:p14="http://schemas.microsoft.com/office/powerpoint/2010/main" val="100339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2AF6027-D2B5-3FCB-081B-F2F0296D6A33}"/>
              </a:ext>
            </a:extLst>
          </p:cNvPr>
          <p:cNvSpPr>
            <a:spLocks noGrp="1"/>
          </p:cNvSpPr>
          <p:nvPr>
            <p:ph type="ctrTitle"/>
          </p:nvPr>
        </p:nvSpPr>
        <p:spPr/>
        <p:txBody>
          <a:bodyPr/>
          <a:lstStyle/>
          <a:p>
            <a:r>
              <a:rPr lang="da-DK" b="1" dirty="0">
                <a:latin typeface="Calibri" panose="020F0502020204030204" pitchFamily="34" charset="0"/>
                <a:cs typeface="Calibri" panose="020F0502020204030204" pitchFamily="34" charset="0"/>
              </a:rPr>
              <a:t>Del 1</a:t>
            </a:r>
          </a:p>
        </p:txBody>
      </p:sp>
    </p:spTree>
    <p:extLst>
      <p:ext uri="{BB962C8B-B14F-4D97-AF65-F5344CB8AC3E}">
        <p14:creationId xmlns:p14="http://schemas.microsoft.com/office/powerpoint/2010/main" val="2639268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49F3AD-103B-BBB0-FEED-246E9E91ABDF}"/>
              </a:ext>
            </a:extLst>
          </p:cNvPr>
          <p:cNvSpPr>
            <a:spLocks noGrp="1"/>
          </p:cNvSpPr>
          <p:nvPr>
            <p:ph type="title"/>
          </p:nvPr>
        </p:nvSpPr>
        <p:spPr/>
        <p:txBody>
          <a:bodyPr/>
          <a:lstStyle/>
          <a:p>
            <a:r>
              <a:rPr lang="da-DK" dirty="0"/>
              <a:t>Mave-tarmsystemet</a:t>
            </a:r>
          </a:p>
        </p:txBody>
      </p:sp>
      <p:sp>
        <p:nvSpPr>
          <p:cNvPr id="3" name="Pladsholder til indhold 2">
            <a:extLst>
              <a:ext uri="{FF2B5EF4-FFF2-40B4-BE49-F238E27FC236}">
                <a16:creationId xmlns:a16="http://schemas.microsoft.com/office/drawing/2014/main" id="{B881E31B-BE60-74AD-CF3B-9E0B83118811}"/>
              </a:ext>
            </a:extLst>
          </p:cNvPr>
          <p:cNvSpPr txBox="1">
            <a:spLocks/>
          </p:cNvSpPr>
          <p:nvPr/>
        </p:nvSpPr>
        <p:spPr>
          <a:xfrm>
            <a:off x="6606140" y="1702360"/>
            <a:ext cx="3981650" cy="11852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da-DK" sz="2000" b="1" dirty="0"/>
              <a:t>Mavesækken</a:t>
            </a:r>
          </a:p>
          <a:p>
            <a:pPr>
              <a:spcBef>
                <a:spcPts val="400"/>
              </a:spcBef>
            </a:pPr>
            <a:r>
              <a:rPr lang="da-DK" sz="2000" dirty="0"/>
              <a:t>Fordøjelsen starter</a:t>
            </a:r>
          </a:p>
          <a:p>
            <a:pPr>
              <a:spcBef>
                <a:spcPts val="400"/>
              </a:spcBef>
            </a:pPr>
            <a:r>
              <a:rPr lang="da-DK" sz="2000" dirty="0"/>
              <a:t>Tilsætter fordøjelsesenzymer</a:t>
            </a:r>
          </a:p>
        </p:txBody>
      </p:sp>
      <p:sp>
        <p:nvSpPr>
          <p:cNvPr id="5" name="Pladsholder til indhold 2">
            <a:extLst>
              <a:ext uri="{FF2B5EF4-FFF2-40B4-BE49-F238E27FC236}">
                <a16:creationId xmlns:a16="http://schemas.microsoft.com/office/drawing/2014/main" id="{67560E7E-E0FD-596D-36C5-CA3A1A4A52E8}"/>
              </a:ext>
            </a:extLst>
          </p:cNvPr>
          <p:cNvSpPr txBox="1">
            <a:spLocks/>
          </p:cNvSpPr>
          <p:nvPr/>
        </p:nvSpPr>
        <p:spPr>
          <a:xfrm>
            <a:off x="6606140" y="3054614"/>
            <a:ext cx="4747660" cy="14836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da-DK" sz="2000" b="1" dirty="0"/>
              <a:t>Tyndtarmen</a:t>
            </a:r>
          </a:p>
          <a:p>
            <a:pPr>
              <a:spcBef>
                <a:spcPts val="400"/>
              </a:spcBef>
            </a:pPr>
            <a:r>
              <a:rPr lang="da-DK" sz="2000" dirty="0"/>
              <a:t>Her optages næringsstoffer, vand og salte</a:t>
            </a:r>
          </a:p>
          <a:p>
            <a:pPr>
              <a:spcBef>
                <a:spcPts val="400"/>
              </a:spcBef>
            </a:pPr>
            <a:r>
              <a:rPr lang="da-DK" sz="2000" dirty="0"/>
              <a:t>Vitamin B12 i nederste del af tarmen</a:t>
            </a:r>
          </a:p>
        </p:txBody>
      </p:sp>
      <p:sp>
        <p:nvSpPr>
          <p:cNvPr id="6" name="Pladsholder til indhold 2">
            <a:extLst>
              <a:ext uri="{FF2B5EF4-FFF2-40B4-BE49-F238E27FC236}">
                <a16:creationId xmlns:a16="http://schemas.microsoft.com/office/drawing/2014/main" id="{8F66A719-300F-2C67-08E7-EA3F1DCBD40D}"/>
              </a:ext>
            </a:extLst>
          </p:cNvPr>
          <p:cNvSpPr txBox="1">
            <a:spLocks/>
          </p:cNvSpPr>
          <p:nvPr/>
        </p:nvSpPr>
        <p:spPr>
          <a:xfrm>
            <a:off x="6606140" y="4328485"/>
            <a:ext cx="4747660" cy="1152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da-DK" sz="2000" b="1" dirty="0"/>
              <a:t>Tyktarmen</a:t>
            </a:r>
          </a:p>
          <a:p>
            <a:pPr>
              <a:spcBef>
                <a:spcPts val="400"/>
              </a:spcBef>
            </a:pPr>
            <a:r>
              <a:rPr lang="da-DK" sz="2000" dirty="0"/>
              <a:t>Her optages vand og salte</a:t>
            </a:r>
          </a:p>
          <a:p>
            <a:pPr>
              <a:spcBef>
                <a:spcPts val="400"/>
              </a:spcBef>
            </a:pPr>
            <a:r>
              <a:rPr lang="da-DK" sz="2000" dirty="0"/>
              <a:t>Afføringen koncentreres</a:t>
            </a:r>
          </a:p>
        </p:txBody>
      </p:sp>
      <p:sp>
        <p:nvSpPr>
          <p:cNvPr id="7" name="Pladsholder til indhold 2">
            <a:extLst>
              <a:ext uri="{FF2B5EF4-FFF2-40B4-BE49-F238E27FC236}">
                <a16:creationId xmlns:a16="http://schemas.microsoft.com/office/drawing/2014/main" id="{AD92DF36-7823-EFE1-F7D7-882FBBB8434C}"/>
              </a:ext>
            </a:extLst>
          </p:cNvPr>
          <p:cNvSpPr txBox="1">
            <a:spLocks/>
          </p:cNvSpPr>
          <p:nvPr/>
        </p:nvSpPr>
        <p:spPr>
          <a:xfrm>
            <a:off x="6606140" y="5639092"/>
            <a:ext cx="4747660" cy="14836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da-DK" sz="2000" b="1" dirty="0"/>
              <a:t>Endetarmen</a:t>
            </a:r>
          </a:p>
          <a:p>
            <a:pPr>
              <a:spcBef>
                <a:spcPts val="400"/>
              </a:spcBef>
            </a:pPr>
            <a:r>
              <a:rPr lang="da-DK" sz="2000" dirty="0"/>
              <a:t>Reservoir</a:t>
            </a:r>
          </a:p>
        </p:txBody>
      </p:sp>
      <p:sp>
        <p:nvSpPr>
          <p:cNvPr id="12" name="Pladsholder til indhold 2">
            <a:extLst>
              <a:ext uri="{FF2B5EF4-FFF2-40B4-BE49-F238E27FC236}">
                <a16:creationId xmlns:a16="http://schemas.microsoft.com/office/drawing/2014/main" id="{66F13FEB-C8DD-9B44-E2DC-C7F050E9143A}"/>
              </a:ext>
            </a:extLst>
          </p:cNvPr>
          <p:cNvSpPr txBox="1">
            <a:spLocks/>
          </p:cNvSpPr>
          <p:nvPr/>
        </p:nvSpPr>
        <p:spPr>
          <a:xfrm>
            <a:off x="6606140" y="596253"/>
            <a:ext cx="3981650" cy="11852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da-DK" sz="2000" b="1" dirty="0"/>
              <a:t>Munden</a:t>
            </a:r>
          </a:p>
          <a:p>
            <a:pPr>
              <a:spcBef>
                <a:spcPts val="400"/>
              </a:spcBef>
            </a:pPr>
            <a:r>
              <a:rPr lang="da-DK" sz="2000" dirty="0"/>
              <a:t>Maden splittes og blandes med spyt, der indeholder enzymer</a:t>
            </a:r>
          </a:p>
        </p:txBody>
      </p:sp>
      <p:pic>
        <p:nvPicPr>
          <p:cNvPr id="13" name="Billede 12" descr="Et billede, der indeholder tekst, hjul, vektorgrafik&#10;&#10;Automatisk genereret beskrivelse">
            <a:extLst>
              <a:ext uri="{FF2B5EF4-FFF2-40B4-BE49-F238E27FC236}">
                <a16:creationId xmlns:a16="http://schemas.microsoft.com/office/drawing/2014/main" id="{F1611BB2-61D0-F32F-A40E-786562F7915F}"/>
              </a:ext>
            </a:extLst>
          </p:cNvPr>
          <p:cNvPicPr>
            <a:picLocks noChangeAspect="1"/>
          </p:cNvPicPr>
          <p:nvPr/>
        </p:nvPicPr>
        <p:blipFill>
          <a:blip r:embed="rId3"/>
          <a:stretch>
            <a:fillRect/>
          </a:stretch>
        </p:blipFill>
        <p:spPr>
          <a:xfrm>
            <a:off x="2880000" y="1800000"/>
            <a:ext cx="1905000" cy="4025900"/>
          </a:xfrm>
          <a:prstGeom prst="rect">
            <a:avLst/>
          </a:prstGeom>
        </p:spPr>
      </p:pic>
      <p:pic>
        <p:nvPicPr>
          <p:cNvPr id="14" name="Billede 13">
            <a:extLst>
              <a:ext uri="{FF2B5EF4-FFF2-40B4-BE49-F238E27FC236}">
                <a16:creationId xmlns:a16="http://schemas.microsoft.com/office/drawing/2014/main" id="{F4CD3A15-05E6-B062-51C3-648C62F037FA}"/>
              </a:ext>
            </a:extLst>
          </p:cNvPr>
          <p:cNvPicPr>
            <a:picLocks noChangeAspect="1"/>
          </p:cNvPicPr>
          <p:nvPr/>
        </p:nvPicPr>
        <p:blipFill>
          <a:blip r:embed="rId4"/>
          <a:srcRect/>
          <a:stretch/>
        </p:blipFill>
        <p:spPr>
          <a:xfrm>
            <a:off x="2880000" y="1800000"/>
            <a:ext cx="1905000" cy="4025900"/>
          </a:xfrm>
          <a:prstGeom prst="rect">
            <a:avLst/>
          </a:prstGeom>
        </p:spPr>
      </p:pic>
      <p:pic>
        <p:nvPicPr>
          <p:cNvPr id="16" name="Billede 15">
            <a:extLst>
              <a:ext uri="{FF2B5EF4-FFF2-40B4-BE49-F238E27FC236}">
                <a16:creationId xmlns:a16="http://schemas.microsoft.com/office/drawing/2014/main" id="{22009858-EFBA-DA42-12CE-55865896BC24}"/>
              </a:ext>
            </a:extLst>
          </p:cNvPr>
          <p:cNvPicPr>
            <a:picLocks noChangeAspect="1"/>
          </p:cNvPicPr>
          <p:nvPr/>
        </p:nvPicPr>
        <p:blipFill>
          <a:blip r:embed="rId5"/>
          <a:srcRect/>
          <a:stretch/>
        </p:blipFill>
        <p:spPr>
          <a:xfrm>
            <a:off x="2880000" y="1800000"/>
            <a:ext cx="1905000" cy="4025900"/>
          </a:xfrm>
          <a:prstGeom prst="rect">
            <a:avLst/>
          </a:prstGeom>
        </p:spPr>
      </p:pic>
      <p:pic>
        <p:nvPicPr>
          <p:cNvPr id="15" name="Billede 14">
            <a:extLst>
              <a:ext uri="{FF2B5EF4-FFF2-40B4-BE49-F238E27FC236}">
                <a16:creationId xmlns:a16="http://schemas.microsoft.com/office/drawing/2014/main" id="{5E2116C3-1477-61ED-53E3-496183BC3E22}"/>
              </a:ext>
            </a:extLst>
          </p:cNvPr>
          <p:cNvPicPr>
            <a:picLocks noChangeAspect="1"/>
          </p:cNvPicPr>
          <p:nvPr/>
        </p:nvPicPr>
        <p:blipFill>
          <a:blip r:embed="rId6"/>
          <a:srcRect/>
          <a:stretch/>
        </p:blipFill>
        <p:spPr>
          <a:xfrm>
            <a:off x="2880000" y="1800000"/>
            <a:ext cx="1905000" cy="4025900"/>
          </a:xfrm>
          <a:prstGeom prst="rect">
            <a:avLst/>
          </a:prstGeom>
        </p:spPr>
      </p:pic>
      <p:pic>
        <p:nvPicPr>
          <p:cNvPr id="18" name="Billede 17">
            <a:extLst>
              <a:ext uri="{FF2B5EF4-FFF2-40B4-BE49-F238E27FC236}">
                <a16:creationId xmlns:a16="http://schemas.microsoft.com/office/drawing/2014/main" id="{E726CC31-7935-A2B4-59DD-1312252E7DAE}"/>
              </a:ext>
            </a:extLst>
          </p:cNvPr>
          <p:cNvPicPr>
            <a:picLocks noChangeAspect="1"/>
          </p:cNvPicPr>
          <p:nvPr/>
        </p:nvPicPr>
        <p:blipFill>
          <a:blip r:embed="rId7"/>
          <a:srcRect/>
          <a:stretch/>
        </p:blipFill>
        <p:spPr>
          <a:xfrm>
            <a:off x="2880000" y="1800000"/>
            <a:ext cx="1905000" cy="4025900"/>
          </a:xfrm>
          <a:prstGeom prst="rect">
            <a:avLst/>
          </a:prstGeom>
        </p:spPr>
      </p:pic>
      <p:pic>
        <p:nvPicPr>
          <p:cNvPr id="20" name="Billede 19">
            <a:hlinkClick r:id="rId8" action="ppaction://hlinksldjump"/>
            <a:extLst>
              <a:ext uri="{FF2B5EF4-FFF2-40B4-BE49-F238E27FC236}">
                <a16:creationId xmlns:a16="http://schemas.microsoft.com/office/drawing/2014/main" id="{10405E87-BEBA-E9C8-2637-46598A5EA5DD}"/>
              </a:ext>
            </a:extLst>
          </p:cNvPr>
          <p:cNvPicPr>
            <a:picLocks noChangeAspect="1"/>
          </p:cNvPicPr>
          <p:nvPr/>
        </p:nvPicPr>
        <p:blipFill>
          <a:blip r:embed="rId9"/>
          <a:stretch>
            <a:fillRect/>
          </a:stretch>
        </p:blipFill>
        <p:spPr>
          <a:xfrm>
            <a:off x="10771232" y="5459702"/>
            <a:ext cx="1165136" cy="1033173"/>
          </a:xfrm>
          <a:prstGeom prst="rect">
            <a:avLst/>
          </a:prstGeom>
        </p:spPr>
      </p:pic>
    </p:spTree>
    <p:extLst>
      <p:ext uri="{BB962C8B-B14F-4D97-AF65-F5344CB8AC3E}">
        <p14:creationId xmlns:p14="http://schemas.microsoft.com/office/powerpoint/2010/main" val="310109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nodeType="withEffect">
                                  <p:stCondLst>
                                    <p:cond delay="100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97AAA-7289-F94A-0329-FC8665AE454E}"/>
              </a:ext>
            </a:extLst>
          </p:cNvPr>
          <p:cNvSpPr>
            <a:spLocks noGrp="1"/>
          </p:cNvSpPr>
          <p:nvPr>
            <p:ph type="title"/>
          </p:nvPr>
        </p:nvSpPr>
        <p:spPr/>
        <p:txBody>
          <a:bodyPr/>
          <a:lstStyle/>
          <a:p>
            <a:r>
              <a:rPr lang="da-DK" dirty="0"/>
              <a:t>Symptomer på sygdom udenfor mave-/ tarmkanalen (klik på emne)</a:t>
            </a:r>
          </a:p>
        </p:txBody>
      </p:sp>
      <p:pic>
        <p:nvPicPr>
          <p:cNvPr id="4" name="Billede 3" descr="Et billede, der indeholder silhuet&#10;&#10;Automatisk genereret beskrivelse">
            <a:extLst>
              <a:ext uri="{FF2B5EF4-FFF2-40B4-BE49-F238E27FC236}">
                <a16:creationId xmlns:a16="http://schemas.microsoft.com/office/drawing/2014/main" id="{36FDA815-D355-CF65-28E7-5FBE28C1A81F}"/>
              </a:ext>
            </a:extLst>
          </p:cNvPr>
          <p:cNvPicPr>
            <a:picLocks noChangeAspect="1"/>
          </p:cNvPicPr>
          <p:nvPr/>
        </p:nvPicPr>
        <p:blipFill rotWithShape="1">
          <a:blip r:embed="rId3"/>
          <a:srcRect l="66880"/>
          <a:stretch/>
        </p:blipFill>
        <p:spPr>
          <a:xfrm>
            <a:off x="7859881" y="1604963"/>
            <a:ext cx="1570225" cy="4486275"/>
          </a:xfrm>
          <a:prstGeom prst="rect">
            <a:avLst/>
          </a:prstGeom>
        </p:spPr>
      </p:pic>
      <p:pic>
        <p:nvPicPr>
          <p:cNvPr id="6" name="Billede 5" descr="Et billede, der indeholder kandelabre, vektorgrafik&#10;&#10;Automatisk genereret beskrivelse">
            <a:extLst>
              <a:ext uri="{FF2B5EF4-FFF2-40B4-BE49-F238E27FC236}">
                <a16:creationId xmlns:a16="http://schemas.microsoft.com/office/drawing/2014/main" id="{D3009317-5ECC-6055-2D9B-2ECE8FD3D01C}"/>
              </a:ext>
            </a:extLst>
          </p:cNvPr>
          <p:cNvPicPr>
            <a:picLocks noChangeAspect="1"/>
          </p:cNvPicPr>
          <p:nvPr/>
        </p:nvPicPr>
        <p:blipFill>
          <a:blip r:embed="rId4">
            <a:alphaModFix amt="70000"/>
          </a:blip>
          <a:stretch>
            <a:fillRect/>
          </a:stretch>
        </p:blipFill>
        <p:spPr>
          <a:xfrm>
            <a:off x="8512921" y="3763326"/>
            <a:ext cx="431800" cy="431800"/>
          </a:xfrm>
          <a:prstGeom prst="rect">
            <a:avLst/>
          </a:prstGeom>
        </p:spPr>
      </p:pic>
      <p:pic>
        <p:nvPicPr>
          <p:cNvPr id="7" name="Billede 6" descr="Et billede, der indeholder kandelabre, vektorgrafik&#10;&#10;Automatisk genereret beskrivelse">
            <a:extLst>
              <a:ext uri="{FF2B5EF4-FFF2-40B4-BE49-F238E27FC236}">
                <a16:creationId xmlns:a16="http://schemas.microsoft.com/office/drawing/2014/main" id="{645CACC9-56AA-A436-C83B-7FE9BA80E16D}"/>
              </a:ext>
            </a:extLst>
          </p:cNvPr>
          <p:cNvPicPr>
            <a:picLocks noChangeAspect="1"/>
          </p:cNvPicPr>
          <p:nvPr/>
        </p:nvPicPr>
        <p:blipFill>
          <a:blip r:embed="rId4">
            <a:alphaModFix amt="70000"/>
          </a:blip>
          <a:stretch>
            <a:fillRect/>
          </a:stretch>
        </p:blipFill>
        <p:spPr>
          <a:xfrm>
            <a:off x="8502389" y="1651314"/>
            <a:ext cx="431800" cy="431800"/>
          </a:xfrm>
          <a:prstGeom prst="rect">
            <a:avLst/>
          </a:prstGeom>
        </p:spPr>
      </p:pic>
      <p:pic>
        <p:nvPicPr>
          <p:cNvPr id="8" name="Billede 7" descr="Et billede, der indeholder kandelabre, vektorgrafik&#10;&#10;Automatisk genereret beskrivelse">
            <a:extLst>
              <a:ext uri="{FF2B5EF4-FFF2-40B4-BE49-F238E27FC236}">
                <a16:creationId xmlns:a16="http://schemas.microsoft.com/office/drawing/2014/main" id="{59E712C3-E51C-DA66-A60D-6C5A5962ACC0}"/>
              </a:ext>
            </a:extLst>
          </p:cNvPr>
          <p:cNvPicPr>
            <a:picLocks noChangeAspect="1"/>
          </p:cNvPicPr>
          <p:nvPr/>
        </p:nvPicPr>
        <p:blipFill>
          <a:blip r:embed="rId4">
            <a:alphaModFix amt="70000"/>
          </a:blip>
          <a:stretch>
            <a:fillRect/>
          </a:stretch>
        </p:blipFill>
        <p:spPr>
          <a:xfrm>
            <a:off x="7919693" y="2997200"/>
            <a:ext cx="431800" cy="431800"/>
          </a:xfrm>
          <a:prstGeom prst="rect">
            <a:avLst/>
          </a:prstGeom>
        </p:spPr>
      </p:pic>
      <p:pic>
        <p:nvPicPr>
          <p:cNvPr id="9" name="Billede 8" descr="Et billede, der indeholder kandelabre, vektorgrafik&#10;&#10;Automatisk genereret beskrivelse">
            <a:extLst>
              <a:ext uri="{FF2B5EF4-FFF2-40B4-BE49-F238E27FC236}">
                <a16:creationId xmlns:a16="http://schemas.microsoft.com/office/drawing/2014/main" id="{05E77CF4-DD3E-818B-493A-B9C3E55DB5AB}"/>
              </a:ext>
            </a:extLst>
          </p:cNvPr>
          <p:cNvPicPr>
            <a:picLocks noChangeAspect="1"/>
          </p:cNvPicPr>
          <p:nvPr/>
        </p:nvPicPr>
        <p:blipFill>
          <a:blip r:embed="rId4">
            <a:alphaModFix amt="70000"/>
          </a:blip>
          <a:stretch>
            <a:fillRect/>
          </a:stretch>
        </p:blipFill>
        <p:spPr>
          <a:xfrm>
            <a:off x="8351493" y="3062444"/>
            <a:ext cx="431800" cy="431800"/>
          </a:xfrm>
          <a:prstGeom prst="rect">
            <a:avLst/>
          </a:prstGeom>
        </p:spPr>
      </p:pic>
      <p:pic>
        <p:nvPicPr>
          <p:cNvPr id="10" name="Billede 9" descr="Et billede, der indeholder kandelabre, vektorgrafik&#10;&#10;Automatisk genereret beskrivelse">
            <a:extLst>
              <a:ext uri="{FF2B5EF4-FFF2-40B4-BE49-F238E27FC236}">
                <a16:creationId xmlns:a16="http://schemas.microsoft.com/office/drawing/2014/main" id="{B57141FA-BDD1-BB75-BA56-079F950672CB}"/>
              </a:ext>
            </a:extLst>
          </p:cNvPr>
          <p:cNvPicPr>
            <a:picLocks noChangeAspect="1"/>
          </p:cNvPicPr>
          <p:nvPr/>
        </p:nvPicPr>
        <p:blipFill>
          <a:blip r:embed="rId4">
            <a:alphaModFix amt="70000"/>
          </a:blip>
          <a:stretch>
            <a:fillRect/>
          </a:stretch>
        </p:blipFill>
        <p:spPr>
          <a:xfrm>
            <a:off x="8734291" y="2352196"/>
            <a:ext cx="431800" cy="431800"/>
          </a:xfrm>
          <a:prstGeom prst="rect">
            <a:avLst/>
          </a:prstGeom>
        </p:spPr>
      </p:pic>
      <p:sp>
        <p:nvSpPr>
          <p:cNvPr id="12" name="Pladsholder til indhold 2">
            <a:hlinkClick r:id="rId5" action="ppaction://hlinksldjump"/>
            <a:extLst>
              <a:ext uri="{FF2B5EF4-FFF2-40B4-BE49-F238E27FC236}">
                <a16:creationId xmlns:a16="http://schemas.microsoft.com/office/drawing/2014/main" id="{1C45C283-A8F0-C59A-56E3-F6A70462AC16}"/>
              </a:ext>
            </a:extLst>
          </p:cNvPr>
          <p:cNvSpPr txBox="1">
            <a:spLocks/>
          </p:cNvSpPr>
          <p:nvPr/>
        </p:nvSpPr>
        <p:spPr>
          <a:xfrm>
            <a:off x="2444261" y="1825625"/>
            <a:ext cx="3143251" cy="663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u="sng" dirty="0"/>
              <a:t>Ledsmerter - Gigt</a:t>
            </a:r>
          </a:p>
          <a:p>
            <a:endParaRPr lang="da-DK" dirty="0"/>
          </a:p>
        </p:txBody>
      </p:sp>
      <p:sp>
        <p:nvSpPr>
          <p:cNvPr id="14" name="Pladsholder til indhold 2">
            <a:hlinkClick r:id="rId6" action="ppaction://hlinksldjump"/>
            <a:extLst>
              <a:ext uri="{FF2B5EF4-FFF2-40B4-BE49-F238E27FC236}">
                <a16:creationId xmlns:a16="http://schemas.microsoft.com/office/drawing/2014/main" id="{34EC23EA-2622-B43B-548D-0D5DABB0572A}"/>
              </a:ext>
            </a:extLst>
          </p:cNvPr>
          <p:cNvSpPr txBox="1">
            <a:spLocks/>
          </p:cNvSpPr>
          <p:nvPr/>
        </p:nvSpPr>
        <p:spPr>
          <a:xfrm>
            <a:off x="2444261" y="2624137"/>
            <a:ext cx="3143251" cy="663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u="sng" dirty="0"/>
              <a:t>Hudsymptomer</a:t>
            </a:r>
            <a:r>
              <a:rPr lang="da-DK" dirty="0"/>
              <a:t>	</a:t>
            </a:r>
          </a:p>
          <a:p>
            <a:endParaRPr lang="da-DK" dirty="0"/>
          </a:p>
        </p:txBody>
      </p:sp>
      <p:sp>
        <p:nvSpPr>
          <p:cNvPr id="15" name="Pladsholder til indhold 2">
            <a:hlinkClick r:id="rId7" action="ppaction://hlinksldjump"/>
            <a:extLst>
              <a:ext uri="{FF2B5EF4-FFF2-40B4-BE49-F238E27FC236}">
                <a16:creationId xmlns:a16="http://schemas.microsoft.com/office/drawing/2014/main" id="{CF875878-5ED7-94B2-3374-079174860B94}"/>
              </a:ext>
            </a:extLst>
          </p:cNvPr>
          <p:cNvSpPr txBox="1">
            <a:spLocks/>
          </p:cNvSpPr>
          <p:nvPr/>
        </p:nvSpPr>
        <p:spPr>
          <a:xfrm>
            <a:off x="2444261" y="3348037"/>
            <a:ext cx="3143251" cy="663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u="sng" dirty="0"/>
              <a:t>Øjensymptomer</a:t>
            </a:r>
            <a:r>
              <a:rPr lang="da-DK" dirty="0"/>
              <a:t>	</a:t>
            </a:r>
          </a:p>
          <a:p>
            <a:endParaRPr lang="da-DK" dirty="0"/>
          </a:p>
        </p:txBody>
      </p:sp>
      <p:sp>
        <p:nvSpPr>
          <p:cNvPr id="16" name="Pladsholder til indhold 2">
            <a:hlinkClick r:id="rId8" action="ppaction://hlinksldjump"/>
            <a:extLst>
              <a:ext uri="{FF2B5EF4-FFF2-40B4-BE49-F238E27FC236}">
                <a16:creationId xmlns:a16="http://schemas.microsoft.com/office/drawing/2014/main" id="{87FC564E-FBDD-8270-AB08-5BACD3D01FFB}"/>
              </a:ext>
            </a:extLst>
          </p:cNvPr>
          <p:cNvSpPr txBox="1">
            <a:spLocks/>
          </p:cNvSpPr>
          <p:nvPr/>
        </p:nvSpPr>
        <p:spPr>
          <a:xfrm>
            <a:off x="2444261" y="4084637"/>
            <a:ext cx="4401039" cy="889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u="sng" dirty="0"/>
              <a:t>Lever- / Galdevejssygdom</a:t>
            </a:r>
          </a:p>
          <a:p>
            <a:endParaRPr lang="da-DK" dirty="0"/>
          </a:p>
        </p:txBody>
      </p:sp>
      <p:pic>
        <p:nvPicPr>
          <p:cNvPr id="17" name="Billede 16">
            <a:hlinkClick r:id="rId9" action="ppaction://hlinksldjump"/>
            <a:extLst>
              <a:ext uri="{FF2B5EF4-FFF2-40B4-BE49-F238E27FC236}">
                <a16:creationId xmlns:a16="http://schemas.microsoft.com/office/drawing/2014/main" id="{BD4F4392-B160-0AD7-7FFE-FDA88BE7F594}"/>
              </a:ext>
            </a:extLst>
          </p:cNvPr>
          <p:cNvPicPr>
            <a:picLocks noChangeAspect="1"/>
          </p:cNvPicPr>
          <p:nvPr/>
        </p:nvPicPr>
        <p:blipFill>
          <a:blip r:embed="rId10"/>
          <a:stretch>
            <a:fillRect/>
          </a:stretch>
        </p:blipFill>
        <p:spPr>
          <a:xfrm>
            <a:off x="10771232" y="5459702"/>
            <a:ext cx="1165136" cy="1033173"/>
          </a:xfrm>
          <a:prstGeom prst="rect">
            <a:avLst/>
          </a:prstGeom>
        </p:spPr>
      </p:pic>
    </p:spTree>
    <p:extLst>
      <p:ext uri="{BB962C8B-B14F-4D97-AF65-F5344CB8AC3E}">
        <p14:creationId xmlns:p14="http://schemas.microsoft.com/office/powerpoint/2010/main" val="377369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fade">
                                      <p:cBhvr>
                                        <p:cTn id="11" dur="500"/>
                                        <p:tgtEl>
                                          <p:spTgt spid="1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500"/>
                                        <p:tgtEl>
                                          <p:spTgt spid="15">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500"/>
                                        <p:tgtEl>
                                          <p:spTgt spid="16">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build="p"/>
      <p:bldP spid="15" grpId="0" build="p"/>
      <p:bldP spid="1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97AAA-7289-F94A-0329-FC8665AE454E}"/>
              </a:ext>
            </a:extLst>
          </p:cNvPr>
          <p:cNvSpPr>
            <a:spLocks noGrp="1"/>
          </p:cNvSpPr>
          <p:nvPr>
            <p:ph type="title"/>
          </p:nvPr>
        </p:nvSpPr>
        <p:spPr/>
        <p:txBody>
          <a:bodyPr/>
          <a:lstStyle/>
          <a:p>
            <a:r>
              <a:rPr kumimoji="0" lang="da-DK" altLang="da-DK" sz="4000" i="0" u="none" strike="noStrike" kern="1200" cap="none" spc="0" normalizeH="0" baseline="0" noProof="0" dirty="0">
                <a:ln>
                  <a:noFill/>
                </a:ln>
                <a:solidFill>
                  <a:prstClr val="black"/>
                </a:solidFill>
                <a:effectLst/>
                <a:uLnTx/>
                <a:uFillTx/>
                <a:ea typeface="Microsoft YaHei" panose="020B0503020204020204" pitchFamily="34" charset="-122"/>
                <a:cs typeface="+mn-cs"/>
              </a:rPr>
              <a:t>Ledsmerter og gigt</a:t>
            </a:r>
            <a:endParaRPr lang="da-DK" dirty="0"/>
          </a:p>
        </p:txBody>
      </p:sp>
      <p:sp>
        <p:nvSpPr>
          <p:cNvPr id="3" name="Pladsholder til indhold 2">
            <a:extLst>
              <a:ext uri="{FF2B5EF4-FFF2-40B4-BE49-F238E27FC236}">
                <a16:creationId xmlns:a16="http://schemas.microsoft.com/office/drawing/2014/main" id="{630CF40F-8238-EC93-3A9D-5703788B1021}"/>
              </a:ext>
            </a:extLst>
          </p:cNvPr>
          <p:cNvSpPr>
            <a:spLocks noGrp="1"/>
          </p:cNvSpPr>
          <p:nvPr>
            <p:ph idx="1"/>
          </p:nvPr>
        </p:nvSpPr>
        <p:spPr>
          <a:xfrm>
            <a:off x="1115580" y="1690688"/>
            <a:ext cx="8266411" cy="4351338"/>
          </a:xfrm>
        </p:spPr>
        <p:txBody>
          <a:bodyPr>
            <a:normAutofit fontScale="70000" lnSpcReduction="20000"/>
          </a:bodyPr>
          <a:lstStyle/>
          <a:p>
            <a:pPr marL="0" indent="0">
              <a:buNone/>
            </a:pPr>
            <a:r>
              <a:rPr lang="da-DK" b="1" dirty="0"/>
              <a:t>Ledsmerter</a:t>
            </a:r>
          </a:p>
          <a:p>
            <a:pPr marL="0" indent="0">
              <a:buNone/>
            </a:pPr>
            <a:r>
              <a:rPr lang="da-DK" dirty="0"/>
              <a:t>I forbindelse med kronisk tarmbetændelse kommer til </a:t>
            </a:r>
            <a:br>
              <a:rPr lang="da-DK" dirty="0"/>
            </a:br>
            <a:r>
              <a:rPr lang="da-DK" dirty="0"/>
              <a:t>udtryk ved:</a:t>
            </a:r>
          </a:p>
          <a:p>
            <a:r>
              <a:rPr lang="da-DK" dirty="0"/>
              <a:t>springende smerter i de store led. Kan ofte behandles i ro, </a:t>
            </a:r>
            <a:br>
              <a:rPr lang="da-DK" dirty="0"/>
            </a:br>
            <a:r>
              <a:rPr lang="da-DK" dirty="0"/>
              <a:t>når tarmsygdommen behandles i ro</a:t>
            </a:r>
          </a:p>
          <a:p>
            <a:r>
              <a:rPr lang="da-DK" dirty="0"/>
              <a:t>smerter i små led som fingre og tæer. Kan være uafhængig </a:t>
            </a:r>
            <a:br>
              <a:rPr lang="da-DK" dirty="0"/>
            </a:br>
            <a:r>
              <a:rPr lang="da-DK" dirty="0"/>
              <a:t>af opblussen i sygdom og svære at behandle</a:t>
            </a:r>
          </a:p>
          <a:p>
            <a:pPr marL="0" indent="0">
              <a:buNone/>
            </a:pPr>
            <a:r>
              <a:rPr lang="da-DK" b="1" dirty="0"/>
              <a:t>Gigt (10-25%)</a:t>
            </a:r>
          </a:p>
          <a:p>
            <a:pPr marL="0" indent="0">
              <a:buNone/>
            </a:pPr>
            <a:r>
              <a:rPr lang="da-DK" dirty="0"/>
              <a:t>Vær opmærksom på, at når man har IBD er man i øget risiko </a:t>
            </a:r>
            <a:br>
              <a:rPr lang="da-DK" dirty="0"/>
            </a:br>
            <a:r>
              <a:rPr lang="da-DK" dirty="0"/>
              <a:t>for leddegigt og Mb. </a:t>
            </a:r>
            <a:r>
              <a:rPr lang="da-DK" dirty="0" err="1"/>
              <a:t>Bechterew</a:t>
            </a:r>
            <a:r>
              <a:rPr lang="da-DK" dirty="0"/>
              <a:t>. </a:t>
            </a:r>
          </a:p>
          <a:p>
            <a:pPr marL="0" indent="0">
              <a:buNone/>
            </a:pPr>
            <a:r>
              <a:rPr lang="da-DK" dirty="0"/>
              <a:t>Symptomer herpå</a:t>
            </a:r>
          </a:p>
          <a:p>
            <a:pPr lvl="1"/>
            <a:r>
              <a:rPr lang="da-DK" dirty="0"/>
              <a:t>rødme</a:t>
            </a:r>
          </a:p>
          <a:p>
            <a:pPr lvl="1"/>
            <a:r>
              <a:rPr lang="da-DK" dirty="0"/>
              <a:t>hævelse</a:t>
            </a:r>
          </a:p>
          <a:p>
            <a:pPr lvl="1"/>
            <a:r>
              <a:rPr lang="da-DK" dirty="0"/>
              <a:t>smerter</a:t>
            </a:r>
          </a:p>
          <a:p>
            <a:pPr marL="0" indent="0">
              <a:buNone/>
            </a:pPr>
            <a:r>
              <a:rPr lang="da-DK" dirty="0"/>
              <a:t>Kræver reumatologisk udredning</a:t>
            </a:r>
          </a:p>
          <a:p>
            <a:endParaRPr lang="da-DK" dirty="0"/>
          </a:p>
        </p:txBody>
      </p:sp>
      <p:pic>
        <p:nvPicPr>
          <p:cNvPr id="4" name="Billede 3" descr="Et billede, der indeholder silhuet&#10;&#10;Automatisk genereret beskrivelse">
            <a:extLst>
              <a:ext uri="{FF2B5EF4-FFF2-40B4-BE49-F238E27FC236}">
                <a16:creationId xmlns:a16="http://schemas.microsoft.com/office/drawing/2014/main" id="{36FDA815-D355-CF65-28E7-5FBE28C1A81F}"/>
              </a:ext>
            </a:extLst>
          </p:cNvPr>
          <p:cNvPicPr>
            <a:picLocks noChangeAspect="1"/>
          </p:cNvPicPr>
          <p:nvPr/>
        </p:nvPicPr>
        <p:blipFill rotWithShape="1">
          <a:blip r:embed="rId3"/>
          <a:srcRect l="66880"/>
          <a:stretch/>
        </p:blipFill>
        <p:spPr>
          <a:xfrm>
            <a:off x="7859881" y="1604963"/>
            <a:ext cx="1570225" cy="4486275"/>
          </a:xfrm>
          <a:prstGeom prst="rect">
            <a:avLst/>
          </a:prstGeom>
        </p:spPr>
      </p:pic>
      <p:pic>
        <p:nvPicPr>
          <p:cNvPr id="6" name="Billede 5" descr="Et billede, der indeholder kandelabre, vektorgrafik&#10;&#10;Automatisk genereret beskrivelse">
            <a:extLst>
              <a:ext uri="{FF2B5EF4-FFF2-40B4-BE49-F238E27FC236}">
                <a16:creationId xmlns:a16="http://schemas.microsoft.com/office/drawing/2014/main" id="{D3009317-5ECC-6055-2D9B-2ECE8FD3D01C}"/>
              </a:ext>
            </a:extLst>
          </p:cNvPr>
          <p:cNvPicPr>
            <a:picLocks noChangeAspect="1"/>
          </p:cNvPicPr>
          <p:nvPr/>
        </p:nvPicPr>
        <p:blipFill>
          <a:blip r:embed="rId4">
            <a:alphaModFix amt="70000"/>
          </a:blip>
          <a:stretch>
            <a:fillRect/>
          </a:stretch>
        </p:blipFill>
        <p:spPr>
          <a:xfrm>
            <a:off x="8734291" y="5486401"/>
            <a:ext cx="431800" cy="431800"/>
          </a:xfrm>
          <a:prstGeom prst="rect">
            <a:avLst/>
          </a:prstGeom>
        </p:spPr>
      </p:pic>
      <p:pic>
        <p:nvPicPr>
          <p:cNvPr id="7" name="Billede 6" descr="Et billede, der indeholder kandelabre, vektorgrafik&#10;&#10;Automatisk genereret beskrivelse">
            <a:extLst>
              <a:ext uri="{FF2B5EF4-FFF2-40B4-BE49-F238E27FC236}">
                <a16:creationId xmlns:a16="http://schemas.microsoft.com/office/drawing/2014/main" id="{645CACC9-56AA-A436-C83B-7FE9BA80E16D}"/>
              </a:ext>
            </a:extLst>
          </p:cNvPr>
          <p:cNvPicPr>
            <a:picLocks noChangeAspect="1"/>
          </p:cNvPicPr>
          <p:nvPr/>
        </p:nvPicPr>
        <p:blipFill>
          <a:blip r:embed="rId4">
            <a:alphaModFix amt="70000"/>
          </a:blip>
          <a:stretch>
            <a:fillRect/>
          </a:stretch>
        </p:blipFill>
        <p:spPr>
          <a:xfrm>
            <a:off x="8697483" y="3686463"/>
            <a:ext cx="431800" cy="431800"/>
          </a:xfrm>
          <a:prstGeom prst="rect">
            <a:avLst/>
          </a:prstGeom>
        </p:spPr>
      </p:pic>
      <p:pic>
        <p:nvPicPr>
          <p:cNvPr id="8" name="Billede 7" descr="Et billede, der indeholder kandelabre, vektorgrafik&#10;&#10;Automatisk genereret beskrivelse">
            <a:extLst>
              <a:ext uri="{FF2B5EF4-FFF2-40B4-BE49-F238E27FC236}">
                <a16:creationId xmlns:a16="http://schemas.microsoft.com/office/drawing/2014/main" id="{59E712C3-E51C-DA66-A60D-6C5A5962ACC0}"/>
              </a:ext>
            </a:extLst>
          </p:cNvPr>
          <p:cNvPicPr>
            <a:picLocks noChangeAspect="1"/>
          </p:cNvPicPr>
          <p:nvPr/>
        </p:nvPicPr>
        <p:blipFill>
          <a:blip r:embed="rId4">
            <a:alphaModFix amt="70000"/>
          </a:blip>
          <a:stretch>
            <a:fillRect/>
          </a:stretch>
        </p:blipFill>
        <p:spPr>
          <a:xfrm>
            <a:off x="7919693" y="2997200"/>
            <a:ext cx="431800" cy="431800"/>
          </a:xfrm>
          <a:prstGeom prst="rect">
            <a:avLst/>
          </a:prstGeom>
        </p:spPr>
      </p:pic>
      <p:pic>
        <p:nvPicPr>
          <p:cNvPr id="9" name="Billede 8" descr="Et billede, der indeholder kandelabre, vektorgrafik&#10;&#10;Automatisk genereret beskrivelse">
            <a:extLst>
              <a:ext uri="{FF2B5EF4-FFF2-40B4-BE49-F238E27FC236}">
                <a16:creationId xmlns:a16="http://schemas.microsoft.com/office/drawing/2014/main" id="{05E77CF4-DD3E-818B-493A-B9C3E55DB5AB}"/>
              </a:ext>
            </a:extLst>
          </p:cNvPr>
          <p:cNvPicPr>
            <a:picLocks noChangeAspect="1"/>
          </p:cNvPicPr>
          <p:nvPr/>
        </p:nvPicPr>
        <p:blipFill>
          <a:blip r:embed="rId4">
            <a:alphaModFix amt="70000"/>
          </a:blip>
          <a:stretch>
            <a:fillRect/>
          </a:stretch>
        </p:blipFill>
        <p:spPr>
          <a:xfrm>
            <a:off x="8213193" y="4544219"/>
            <a:ext cx="431800" cy="431800"/>
          </a:xfrm>
          <a:prstGeom prst="rect">
            <a:avLst/>
          </a:prstGeom>
        </p:spPr>
      </p:pic>
      <p:pic>
        <p:nvPicPr>
          <p:cNvPr id="10" name="Billede 9" descr="Et billede, der indeholder kandelabre, vektorgrafik&#10;&#10;Automatisk genereret beskrivelse">
            <a:extLst>
              <a:ext uri="{FF2B5EF4-FFF2-40B4-BE49-F238E27FC236}">
                <a16:creationId xmlns:a16="http://schemas.microsoft.com/office/drawing/2014/main" id="{B57141FA-BDD1-BB75-BA56-079F950672CB}"/>
              </a:ext>
            </a:extLst>
          </p:cNvPr>
          <p:cNvPicPr>
            <a:picLocks noChangeAspect="1"/>
          </p:cNvPicPr>
          <p:nvPr/>
        </p:nvPicPr>
        <p:blipFill>
          <a:blip r:embed="rId4">
            <a:alphaModFix amt="70000"/>
          </a:blip>
          <a:stretch>
            <a:fillRect/>
          </a:stretch>
        </p:blipFill>
        <p:spPr>
          <a:xfrm>
            <a:off x="8950191" y="2345131"/>
            <a:ext cx="431800" cy="431800"/>
          </a:xfrm>
          <a:prstGeom prst="rect">
            <a:avLst/>
          </a:prstGeom>
        </p:spPr>
      </p:pic>
      <p:pic>
        <p:nvPicPr>
          <p:cNvPr id="5" name="Billede 4">
            <a:hlinkClick r:id="rId5" action="ppaction://hlinksldjump"/>
            <a:extLst>
              <a:ext uri="{FF2B5EF4-FFF2-40B4-BE49-F238E27FC236}">
                <a16:creationId xmlns:a16="http://schemas.microsoft.com/office/drawing/2014/main" id="{421ECF54-6C81-C4E8-F8FF-902E353553D7}"/>
              </a:ext>
            </a:extLst>
          </p:cNvPr>
          <p:cNvPicPr>
            <a:picLocks noChangeAspect="1"/>
          </p:cNvPicPr>
          <p:nvPr/>
        </p:nvPicPr>
        <p:blipFill>
          <a:blip r:embed="rId6"/>
          <a:stretch>
            <a:fillRect/>
          </a:stretch>
        </p:blipFill>
        <p:spPr>
          <a:xfrm>
            <a:off x="10771232" y="5459702"/>
            <a:ext cx="1165136" cy="1033173"/>
          </a:xfrm>
          <a:prstGeom prst="rect">
            <a:avLst/>
          </a:prstGeom>
        </p:spPr>
      </p:pic>
      <p:sp>
        <p:nvSpPr>
          <p:cNvPr id="11" name="Pladsholder til indhold 2">
            <a:extLst>
              <a:ext uri="{FF2B5EF4-FFF2-40B4-BE49-F238E27FC236}">
                <a16:creationId xmlns:a16="http://schemas.microsoft.com/office/drawing/2014/main" id="{A1796E3F-A092-D966-43A1-F2F8D10BE304}"/>
              </a:ext>
            </a:extLst>
          </p:cNvPr>
          <p:cNvSpPr txBox="1">
            <a:spLocks/>
          </p:cNvSpPr>
          <p:nvPr/>
        </p:nvSpPr>
        <p:spPr>
          <a:xfrm>
            <a:off x="10826750" y="3728640"/>
            <a:ext cx="2673350" cy="2138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7" action="ppaction://hlinksldjump"/>
              </a:rPr>
              <a:t>Hudsygd.</a:t>
            </a:r>
            <a:endParaRPr lang="da-DK" sz="1600" dirty="0"/>
          </a:p>
          <a:p>
            <a:pPr marL="0" indent="0">
              <a:lnSpc>
                <a:spcPts val="860"/>
              </a:lnSpc>
              <a:buNone/>
            </a:pPr>
            <a:r>
              <a:rPr lang="da-DK" sz="1600" dirty="0" err="1">
                <a:hlinkClick r:id="rId8" action="ppaction://hlinksldjump"/>
              </a:rPr>
              <a:t>Øjensygd</a:t>
            </a:r>
            <a:r>
              <a:rPr lang="da-DK" sz="1600" dirty="0">
                <a:hlinkClick r:id="rId8" action="ppaction://hlinksldjump"/>
              </a:rPr>
              <a:t>.</a:t>
            </a:r>
            <a:endParaRPr lang="da-DK" sz="1600" dirty="0"/>
          </a:p>
          <a:p>
            <a:pPr marL="0" indent="0">
              <a:lnSpc>
                <a:spcPts val="860"/>
              </a:lnSpc>
              <a:buNone/>
            </a:pPr>
            <a:r>
              <a:rPr lang="da-DK" sz="1600" dirty="0">
                <a:hlinkClick r:id="rId9" action="ppaction://hlinksldjump"/>
              </a:rPr>
              <a:t>Lever og galde</a:t>
            </a:r>
            <a:endParaRPr lang="da-DK" sz="1600" dirty="0"/>
          </a:p>
          <a:p>
            <a:pPr marL="0" indent="0">
              <a:lnSpc>
                <a:spcPts val="860"/>
              </a:lnSpc>
              <a:buNone/>
            </a:pPr>
            <a:endParaRPr lang="da-DK" sz="1600" dirty="0"/>
          </a:p>
        </p:txBody>
      </p:sp>
    </p:spTree>
    <p:extLst>
      <p:ext uri="{BB962C8B-B14F-4D97-AF65-F5344CB8AC3E}">
        <p14:creationId xmlns:p14="http://schemas.microsoft.com/office/powerpoint/2010/main" val="178752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500"/>
                                        <p:tgtEl>
                                          <p:spTgt spid="3">
                                            <p:txEl>
                                              <p:pRg st="10" end="10"/>
                                            </p:txEl>
                                          </p:spTgt>
                                        </p:tgtEl>
                                      </p:cBhvr>
                                    </p:animEffect>
                                  </p:childTnLst>
                                </p:cTn>
                              </p:par>
                            </p:childTnLst>
                          </p:cTn>
                        </p:par>
                        <p:par>
                          <p:cTn id="45" fill="hold">
                            <p:stCondLst>
                              <p:cond delay="4000"/>
                            </p:stCondLst>
                            <p:childTnLst>
                              <p:par>
                                <p:cTn id="46" presetID="10" presetClass="entr" presetSubtype="0"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par>
                          <p:cTn id="49" fill="hold">
                            <p:stCondLst>
                              <p:cond delay="4500"/>
                            </p:stCondLst>
                            <p:childTnLst>
                              <p:par>
                                <p:cTn id="50" presetID="10" presetClass="entr" presetSubtype="0"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par>
                          <p:cTn id="53" fill="hold">
                            <p:stCondLst>
                              <p:cond delay="5000"/>
                            </p:stCondLst>
                            <p:childTnLst>
                              <p:par>
                                <p:cTn id="54" presetID="10" presetClass="entr" presetSubtype="0" fill="hold"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par>
                          <p:cTn id="57" fill="hold">
                            <p:stCondLst>
                              <p:cond delay="5500"/>
                            </p:stCondLst>
                            <p:childTnLst>
                              <p:par>
                                <p:cTn id="58" presetID="10" presetClass="entr" presetSubtype="0" fill="hold"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childTnLst>
                          </p:cTn>
                        </p:par>
                        <p:par>
                          <p:cTn id="61" fill="hold">
                            <p:stCondLst>
                              <p:cond delay="6000"/>
                            </p:stCondLst>
                            <p:childTnLst>
                              <p:par>
                                <p:cTn id="62" presetID="10" presetClass="entr" presetSubtype="0" fill="hold"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childTnLst>
                          </p:cTn>
                        </p:par>
                        <p:par>
                          <p:cTn id="65" fill="hold">
                            <p:stCondLst>
                              <p:cond delay="6500"/>
                            </p:stCondLst>
                            <p:childTnLst>
                              <p:par>
                                <p:cTn id="66" presetID="10" presetClass="entr" presetSubtype="0" fill="hold" nodeType="after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97AAA-7289-F94A-0329-FC8665AE454E}"/>
              </a:ext>
            </a:extLst>
          </p:cNvPr>
          <p:cNvSpPr>
            <a:spLocks noGrp="1"/>
          </p:cNvSpPr>
          <p:nvPr>
            <p:ph type="title"/>
          </p:nvPr>
        </p:nvSpPr>
        <p:spPr/>
        <p:txBody>
          <a:bodyPr/>
          <a:lstStyle/>
          <a:p>
            <a:r>
              <a:rPr kumimoji="0" lang="da-DK" altLang="da-DK" sz="4000" i="0" u="none" strike="noStrike" kern="1200" cap="none" spc="0" normalizeH="0" baseline="0" noProof="0" dirty="0">
                <a:ln>
                  <a:noFill/>
                </a:ln>
                <a:solidFill>
                  <a:prstClr val="black"/>
                </a:solidFill>
                <a:effectLst/>
                <a:uLnTx/>
                <a:uFillTx/>
                <a:ea typeface="Microsoft YaHei" panose="020B0503020204020204" pitchFamily="34" charset="-122"/>
                <a:cs typeface="+mn-cs"/>
              </a:rPr>
              <a:t>Symptomer fra huden</a:t>
            </a:r>
            <a:endParaRPr lang="da-DK" dirty="0"/>
          </a:p>
        </p:txBody>
      </p:sp>
      <p:sp>
        <p:nvSpPr>
          <p:cNvPr id="9" name="Pladsholder til indhold 2">
            <a:extLst>
              <a:ext uri="{FF2B5EF4-FFF2-40B4-BE49-F238E27FC236}">
                <a16:creationId xmlns:a16="http://schemas.microsoft.com/office/drawing/2014/main" id="{7707D900-37BB-F363-5C38-AF8F3E61F4AA}"/>
              </a:ext>
            </a:extLst>
          </p:cNvPr>
          <p:cNvSpPr>
            <a:spLocks noGrp="1"/>
          </p:cNvSpPr>
          <p:nvPr>
            <p:ph idx="1"/>
          </p:nvPr>
        </p:nvSpPr>
        <p:spPr>
          <a:xfrm>
            <a:off x="2444261" y="1825625"/>
            <a:ext cx="4845539" cy="4351338"/>
          </a:xfrm>
        </p:spPr>
        <p:txBody>
          <a:bodyPr/>
          <a:lstStyle/>
          <a:p>
            <a:r>
              <a:rPr lang="da-DK" dirty="0"/>
              <a:t>På huden kan ses sårdannelse </a:t>
            </a:r>
            <a:br>
              <a:rPr lang="da-DK" dirty="0"/>
            </a:br>
            <a:r>
              <a:rPr lang="da-DK" dirty="0"/>
              <a:t>eller knuderosen (2-10%) </a:t>
            </a:r>
          </a:p>
          <a:p>
            <a:r>
              <a:rPr lang="da-DK" dirty="0"/>
              <a:t>Som oftest på underarme </a:t>
            </a:r>
            <a:br>
              <a:rPr lang="da-DK" dirty="0"/>
            </a:br>
            <a:r>
              <a:rPr lang="da-DK" dirty="0"/>
              <a:t>og ben</a:t>
            </a:r>
          </a:p>
          <a:p>
            <a:endParaRPr lang="da-DK" dirty="0"/>
          </a:p>
        </p:txBody>
      </p:sp>
      <p:pic>
        <p:nvPicPr>
          <p:cNvPr id="10" name="Billede 9">
            <a:extLst>
              <a:ext uri="{FF2B5EF4-FFF2-40B4-BE49-F238E27FC236}">
                <a16:creationId xmlns:a16="http://schemas.microsoft.com/office/drawing/2014/main" id="{0F27A61E-AE38-3152-6EA3-9089E4C9409E}"/>
              </a:ext>
            </a:extLst>
          </p:cNvPr>
          <p:cNvPicPr>
            <a:picLocks noChangeAspect="1" noChangeArrowheads="1"/>
          </p:cNvPicPr>
          <p:nvPr/>
        </p:nvPicPr>
        <p:blipFill>
          <a:blip r:embed="rId3"/>
          <a:srcRect l="1102" r="1102"/>
          <a:stretch/>
        </p:blipFill>
        <p:spPr bwMode="auto">
          <a:xfrm>
            <a:off x="7544813" y="1828782"/>
            <a:ext cx="2663191" cy="3630920"/>
          </a:xfrm>
          <a:prstGeom prst="roundRect">
            <a:avLst>
              <a:gd name="adj" fmla="val 13634"/>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Billede 10">
            <a:hlinkClick r:id="rId4" action="ppaction://hlinksldjump"/>
            <a:extLst>
              <a:ext uri="{FF2B5EF4-FFF2-40B4-BE49-F238E27FC236}">
                <a16:creationId xmlns:a16="http://schemas.microsoft.com/office/drawing/2014/main" id="{A7F77968-8E38-B69F-6241-D0EE4C150E45}"/>
              </a:ext>
            </a:extLst>
          </p:cNvPr>
          <p:cNvPicPr>
            <a:picLocks noChangeAspect="1"/>
          </p:cNvPicPr>
          <p:nvPr/>
        </p:nvPicPr>
        <p:blipFill>
          <a:blip r:embed="rId5"/>
          <a:stretch>
            <a:fillRect/>
          </a:stretch>
        </p:blipFill>
        <p:spPr>
          <a:xfrm>
            <a:off x="10771232" y="5459702"/>
            <a:ext cx="1165136" cy="1033173"/>
          </a:xfrm>
          <a:prstGeom prst="rect">
            <a:avLst/>
          </a:prstGeom>
        </p:spPr>
      </p:pic>
      <p:sp>
        <p:nvSpPr>
          <p:cNvPr id="12" name="Pladsholder til indhold 2">
            <a:extLst>
              <a:ext uri="{FF2B5EF4-FFF2-40B4-BE49-F238E27FC236}">
                <a16:creationId xmlns:a16="http://schemas.microsoft.com/office/drawing/2014/main" id="{6EF784CD-069C-1342-5EA2-B4F0B307AB6E}"/>
              </a:ext>
            </a:extLst>
          </p:cNvPr>
          <p:cNvSpPr txBox="1">
            <a:spLocks/>
          </p:cNvSpPr>
          <p:nvPr/>
        </p:nvSpPr>
        <p:spPr>
          <a:xfrm>
            <a:off x="10826750" y="3728640"/>
            <a:ext cx="2673350" cy="2138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6" action="ppaction://hlinksldjump"/>
              </a:rPr>
              <a:t>Ledsmerter </a:t>
            </a:r>
          </a:p>
          <a:p>
            <a:pPr marL="0" indent="0">
              <a:lnSpc>
                <a:spcPts val="860"/>
              </a:lnSpc>
              <a:buNone/>
            </a:pPr>
            <a:r>
              <a:rPr lang="da-DK" sz="1600" dirty="0">
                <a:hlinkClick r:id="rId6" action="ppaction://hlinksldjump"/>
              </a:rPr>
              <a:t>og gigt</a:t>
            </a:r>
            <a:endParaRPr lang="da-DK" sz="1600" dirty="0"/>
          </a:p>
          <a:p>
            <a:pPr marL="0" indent="0">
              <a:lnSpc>
                <a:spcPts val="860"/>
              </a:lnSpc>
              <a:buNone/>
            </a:pPr>
            <a:r>
              <a:rPr lang="da-DK" sz="1600" dirty="0">
                <a:hlinkClick r:id="rId7" action="ppaction://hlinksldjump"/>
              </a:rPr>
              <a:t>Øjensygd.</a:t>
            </a:r>
            <a:endParaRPr lang="da-DK" sz="1600" dirty="0"/>
          </a:p>
          <a:p>
            <a:pPr marL="0" indent="0">
              <a:lnSpc>
                <a:spcPts val="860"/>
              </a:lnSpc>
              <a:buNone/>
            </a:pPr>
            <a:r>
              <a:rPr lang="da-DK" sz="1600" dirty="0">
                <a:hlinkClick r:id="rId8" action="ppaction://hlinksldjump"/>
              </a:rPr>
              <a:t>Lever og galde</a:t>
            </a:r>
            <a:endParaRPr lang="da-DK" sz="1600" dirty="0"/>
          </a:p>
          <a:p>
            <a:pPr marL="0" indent="0">
              <a:lnSpc>
                <a:spcPts val="860"/>
              </a:lnSpc>
              <a:buNone/>
            </a:pPr>
            <a:endParaRPr lang="da-DK" sz="1600" dirty="0"/>
          </a:p>
        </p:txBody>
      </p:sp>
    </p:spTree>
    <p:extLst>
      <p:ext uri="{BB962C8B-B14F-4D97-AF65-F5344CB8AC3E}">
        <p14:creationId xmlns:p14="http://schemas.microsoft.com/office/powerpoint/2010/main" val="60419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97AAA-7289-F94A-0329-FC8665AE454E}"/>
              </a:ext>
            </a:extLst>
          </p:cNvPr>
          <p:cNvSpPr>
            <a:spLocks noGrp="1"/>
          </p:cNvSpPr>
          <p:nvPr>
            <p:ph type="title"/>
          </p:nvPr>
        </p:nvSpPr>
        <p:spPr/>
        <p:txBody>
          <a:bodyPr/>
          <a:lstStyle/>
          <a:p>
            <a:r>
              <a:rPr kumimoji="0" lang="da-DK" altLang="da-DK" sz="4000" i="0" u="none" strike="noStrike" kern="1200" cap="none" spc="0" normalizeH="0" baseline="0" noProof="0" dirty="0">
                <a:ln>
                  <a:noFill/>
                </a:ln>
                <a:solidFill>
                  <a:prstClr val="black"/>
                </a:solidFill>
                <a:effectLst/>
                <a:uLnTx/>
                <a:uFillTx/>
                <a:ea typeface="Microsoft YaHei" panose="020B0503020204020204" pitchFamily="34" charset="-122"/>
                <a:cs typeface="+mn-cs"/>
              </a:rPr>
              <a:t>Symptomer fra øjne</a:t>
            </a:r>
            <a:endParaRPr lang="da-DK" dirty="0"/>
          </a:p>
        </p:txBody>
      </p:sp>
      <p:sp>
        <p:nvSpPr>
          <p:cNvPr id="10" name="Pladsholder til indhold 2">
            <a:extLst>
              <a:ext uri="{FF2B5EF4-FFF2-40B4-BE49-F238E27FC236}">
                <a16:creationId xmlns:a16="http://schemas.microsoft.com/office/drawing/2014/main" id="{6A161F10-D82A-00D1-C8AC-BB0FD02435D1}"/>
              </a:ext>
            </a:extLst>
          </p:cNvPr>
          <p:cNvSpPr>
            <a:spLocks noGrp="1"/>
          </p:cNvSpPr>
          <p:nvPr>
            <p:ph idx="1"/>
          </p:nvPr>
        </p:nvSpPr>
        <p:spPr>
          <a:xfrm>
            <a:off x="2444261" y="1825625"/>
            <a:ext cx="10515600" cy="4351338"/>
          </a:xfrm>
        </p:spPr>
        <p:txBody>
          <a:bodyPr/>
          <a:lstStyle/>
          <a:p>
            <a:r>
              <a:rPr lang="da-DK" dirty="0"/>
              <a:t>Regnbuehindebetændelse (5-8%)</a:t>
            </a:r>
          </a:p>
          <a:p>
            <a:r>
              <a:rPr lang="da-DK" dirty="0"/>
              <a:t>Røde øjne, som smerter ved stærkt lys</a:t>
            </a:r>
          </a:p>
          <a:p>
            <a:endParaRPr lang="da-DK" dirty="0"/>
          </a:p>
        </p:txBody>
      </p:sp>
      <p:pic>
        <p:nvPicPr>
          <p:cNvPr id="11" name="Picture 2">
            <a:extLst>
              <a:ext uri="{FF2B5EF4-FFF2-40B4-BE49-F238E27FC236}">
                <a16:creationId xmlns:a16="http://schemas.microsoft.com/office/drawing/2014/main" id="{BBE367C3-1F30-8096-5666-D7397BC23717}"/>
              </a:ext>
            </a:extLst>
          </p:cNvPr>
          <p:cNvPicPr>
            <a:picLocks noChangeAspect="1" noChangeArrowheads="1"/>
          </p:cNvPicPr>
          <p:nvPr/>
        </p:nvPicPr>
        <p:blipFill>
          <a:blip r:embed="rId3"/>
          <a:srcRect l="10271" r="10271"/>
          <a:stretch/>
        </p:blipFill>
        <p:spPr bwMode="auto">
          <a:xfrm>
            <a:off x="3308887" y="3208487"/>
            <a:ext cx="3298860" cy="2767801"/>
          </a:xfrm>
          <a:prstGeom prst="roundRect">
            <a:avLst>
              <a:gd name="adj" fmla="val 12114"/>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Billede 11">
            <a:hlinkClick r:id="rId4" action="ppaction://hlinksldjump"/>
            <a:extLst>
              <a:ext uri="{FF2B5EF4-FFF2-40B4-BE49-F238E27FC236}">
                <a16:creationId xmlns:a16="http://schemas.microsoft.com/office/drawing/2014/main" id="{A171A481-1AE4-E463-C86F-1ABCCAF6F9AD}"/>
              </a:ext>
            </a:extLst>
          </p:cNvPr>
          <p:cNvPicPr>
            <a:picLocks noChangeAspect="1"/>
          </p:cNvPicPr>
          <p:nvPr/>
        </p:nvPicPr>
        <p:blipFill>
          <a:blip r:embed="rId5"/>
          <a:stretch>
            <a:fillRect/>
          </a:stretch>
        </p:blipFill>
        <p:spPr>
          <a:xfrm>
            <a:off x="10771232" y="5459702"/>
            <a:ext cx="1165136" cy="1033173"/>
          </a:xfrm>
          <a:prstGeom prst="rect">
            <a:avLst/>
          </a:prstGeom>
        </p:spPr>
      </p:pic>
      <p:sp>
        <p:nvSpPr>
          <p:cNvPr id="13" name="Pladsholder til indhold 2">
            <a:extLst>
              <a:ext uri="{FF2B5EF4-FFF2-40B4-BE49-F238E27FC236}">
                <a16:creationId xmlns:a16="http://schemas.microsoft.com/office/drawing/2014/main" id="{BC27F402-23B2-9B74-3646-2D81134CBD22}"/>
              </a:ext>
            </a:extLst>
          </p:cNvPr>
          <p:cNvSpPr txBox="1">
            <a:spLocks/>
          </p:cNvSpPr>
          <p:nvPr/>
        </p:nvSpPr>
        <p:spPr>
          <a:xfrm>
            <a:off x="10826750" y="3728640"/>
            <a:ext cx="2673350" cy="2138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6" action="ppaction://hlinksldjump"/>
              </a:rPr>
              <a:t>Ledsmerter </a:t>
            </a:r>
          </a:p>
          <a:p>
            <a:pPr marL="0" indent="0">
              <a:lnSpc>
                <a:spcPts val="860"/>
              </a:lnSpc>
              <a:buNone/>
            </a:pPr>
            <a:r>
              <a:rPr lang="da-DK" sz="1600" dirty="0">
                <a:hlinkClick r:id="rId6" action="ppaction://hlinksldjump"/>
              </a:rPr>
              <a:t>og gigt</a:t>
            </a:r>
            <a:endParaRPr lang="da-DK" sz="1600" dirty="0"/>
          </a:p>
          <a:p>
            <a:pPr marL="0" indent="0">
              <a:lnSpc>
                <a:spcPts val="860"/>
              </a:lnSpc>
              <a:buNone/>
            </a:pPr>
            <a:r>
              <a:rPr lang="da-DK" sz="1600" dirty="0">
                <a:hlinkClick r:id="rId7" action="ppaction://hlinksldjump"/>
              </a:rPr>
              <a:t>Hudsygd.</a:t>
            </a:r>
            <a:endParaRPr lang="da-DK" sz="1600" dirty="0"/>
          </a:p>
          <a:p>
            <a:pPr marL="0" indent="0">
              <a:lnSpc>
                <a:spcPts val="860"/>
              </a:lnSpc>
              <a:buNone/>
            </a:pPr>
            <a:r>
              <a:rPr lang="da-DK" sz="1600" dirty="0">
                <a:hlinkClick r:id="rId8" action="ppaction://hlinksldjump"/>
              </a:rPr>
              <a:t>Lever og galde</a:t>
            </a:r>
            <a:endParaRPr lang="da-DK" sz="1600" dirty="0"/>
          </a:p>
          <a:p>
            <a:pPr marL="0" indent="0">
              <a:lnSpc>
                <a:spcPts val="860"/>
              </a:lnSpc>
              <a:buNone/>
            </a:pPr>
            <a:endParaRPr lang="da-DK" sz="1600" dirty="0"/>
          </a:p>
        </p:txBody>
      </p:sp>
    </p:spTree>
    <p:extLst>
      <p:ext uri="{BB962C8B-B14F-4D97-AF65-F5344CB8AC3E}">
        <p14:creationId xmlns:p14="http://schemas.microsoft.com/office/powerpoint/2010/main" val="298425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97AAA-7289-F94A-0329-FC8665AE454E}"/>
              </a:ext>
            </a:extLst>
          </p:cNvPr>
          <p:cNvSpPr>
            <a:spLocks noGrp="1"/>
          </p:cNvSpPr>
          <p:nvPr>
            <p:ph type="title"/>
          </p:nvPr>
        </p:nvSpPr>
        <p:spPr/>
        <p:txBody>
          <a:bodyPr/>
          <a:lstStyle/>
          <a:p>
            <a:r>
              <a:rPr kumimoji="0" lang="da-DK" altLang="da-DK" sz="4000" i="0" u="none" strike="noStrike" kern="1200" cap="none" spc="0" normalizeH="0" baseline="0" noProof="0" dirty="0">
                <a:ln>
                  <a:noFill/>
                </a:ln>
                <a:solidFill>
                  <a:prstClr val="black"/>
                </a:solidFill>
                <a:effectLst/>
                <a:uLnTx/>
                <a:uFillTx/>
                <a:ea typeface="Microsoft YaHei" panose="020B0503020204020204" pitchFamily="34" charset="-122"/>
                <a:cs typeface="+mn-cs"/>
              </a:rPr>
              <a:t>Lever-/Galdevejssygdom</a:t>
            </a:r>
            <a:endParaRPr lang="da-DK" dirty="0"/>
          </a:p>
        </p:txBody>
      </p:sp>
      <p:sp>
        <p:nvSpPr>
          <p:cNvPr id="3" name="Pladsholder til indhold 2">
            <a:extLst>
              <a:ext uri="{FF2B5EF4-FFF2-40B4-BE49-F238E27FC236}">
                <a16:creationId xmlns:a16="http://schemas.microsoft.com/office/drawing/2014/main" id="{630CF40F-8238-EC93-3A9D-5703788B1021}"/>
              </a:ext>
            </a:extLst>
          </p:cNvPr>
          <p:cNvSpPr>
            <a:spLocks noGrp="1"/>
          </p:cNvSpPr>
          <p:nvPr>
            <p:ph idx="1"/>
          </p:nvPr>
        </p:nvSpPr>
        <p:spPr>
          <a:xfrm>
            <a:off x="4948922" y="2141537"/>
            <a:ext cx="10515600" cy="4351338"/>
          </a:xfrm>
        </p:spPr>
        <p:txBody>
          <a:bodyPr/>
          <a:lstStyle/>
          <a:p>
            <a:pPr marL="0" indent="0">
              <a:buNone/>
            </a:pPr>
            <a:r>
              <a:rPr lang="da-DK" dirty="0"/>
              <a:t>Primær </a:t>
            </a:r>
            <a:r>
              <a:rPr lang="da-DK" dirty="0" err="1"/>
              <a:t>skleroserende</a:t>
            </a:r>
            <a:r>
              <a:rPr lang="da-DK" dirty="0"/>
              <a:t> </a:t>
            </a:r>
            <a:r>
              <a:rPr lang="da-DK" dirty="0" err="1"/>
              <a:t>kolangit</a:t>
            </a:r>
            <a:r>
              <a:rPr lang="da-DK" dirty="0"/>
              <a:t> (1-4%)</a:t>
            </a:r>
          </a:p>
          <a:p>
            <a:pPr marL="0" indent="0">
              <a:buNone/>
            </a:pPr>
            <a:endParaRPr lang="da-DK" dirty="0"/>
          </a:p>
          <a:p>
            <a:pPr marL="0" indent="0">
              <a:buNone/>
            </a:pPr>
            <a:endParaRPr lang="da-DK" dirty="0"/>
          </a:p>
        </p:txBody>
      </p:sp>
      <p:pic>
        <p:nvPicPr>
          <p:cNvPr id="8" name="Billede 7">
            <a:extLst>
              <a:ext uri="{FF2B5EF4-FFF2-40B4-BE49-F238E27FC236}">
                <a16:creationId xmlns:a16="http://schemas.microsoft.com/office/drawing/2014/main" id="{D38FA945-642F-958E-1AD4-874A4EA2B7C3}"/>
              </a:ext>
            </a:extLst>
          </p:cNvPr>
          <p:cNvPicPr>
            <a:picLocks noChangeAspect="1"/>
          </p:cNvPicPr>
          <p:nvPr/>
        </p:nvPicPr>
        <p:blipFill>
          <a:blip r:embed="rId3"/>
          <a:stretch>
            <a:fillRect/>
          </a:stretch>
        </p:blipFill>
        <p:spPr>
          <a:xfrm>
            <a:off x="2444261" y="2071801"/>
            <a:ext cx="1981200" cy="3225800"/>
          </a:xfrm>
          <a:prstGeom prst="rect">
            <a:avLst/>
          </a:prstGeom>
        </p:spPr>
      </p:pic>
      <p:pic>
        <p:nvPicPr>
          <p:cNvPr id="4" name="Billede 3">
            <a:hlinkClick r:id="rId4" action="ppaction://hlinksldjump"/>
            <a:extLst>
              <a:ext uri="{FF2B5EF4-FFF2-40B4-BE49-F238E27FC236}">
                <a16:creationId xmlns:a16="http://schemas.microsoft.com/office/drawing/2014/main" id="{7840546E-AE5B-51D4-23AD-D063378B1488}"/>
              </a:ext>
            </a:extLst>
          </p:cNvPr>
          <p:cNvPicPr>
            <a:picLocks noChangeAspect="1"/>
          </p:cNvPicPr>
          <p:nvPr/>
        </p:nvPicPr>
        <p:blipFill>
          <a:blip r:embed="rId5"/>
          <a:stretch>
            <a:fillRect/>
          </a:stretch>
        </p:blipFill>
        <p:spPr>
          <a:xfrm>
            <a:off x="10771232" y="5459702"/>
            <a:ext cx="1165136" cy="1033173"/>
          </a:xfrm>
          <a:prstGeom prst="rect">
            <a:avLst/>
          </a:prstGeom>
        </p:spPr>
      </p:pic>
      <p:sp>
        <p:nvSpPr>
          <p:cNvPr id="5" name="Pladsholder til indhold 2">
            <a:extLst>
              <a:ext uri="{FF2B5EF4-FFF2-40B4-BE49-F238E27FC236}">
                <a16:creationId xmlns:a16="http://schemas.microsoft.com/office/drawing/2014/main" id="{7E5B4ADC-0838-ECEA-72AE-D965087A3989}"/>
              </a:ext>
            </a:extLst>
          </p:cNvPr>
          <p:cNvSpPr txBox="1">
            <a:spLocks/>
          </p:cNvSpPr>
          <p:nvPr/>
        </p:nvSpPr>
        <p:spPr>
          <a:xfrm>
            <a:off x="10826750" y="3728640"/>
            <a:ext cx="2673350" cy="2138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6" action="ppaction://hlinksldjump"/>
              </a:rPr>
              <a:t>Ledsmerter </a:t>
            </a:r>
          </a:p>
          <a:p>
            <a:pPr marL="0" indent="0">
              <a:lnSpc>
                <a:spcPts val="860"/>
              </a:lnSpc>
              <a:buNone/>
            </a:pPr>
            <a:r>
              <a:rPr lang="da-DK" sz="1600" dirty="0">
                <a:hlinkClick r:id="rId6" action="ppaction://hlinksldjump"/>
              </a:rPr>
              <a:t>og gigt</a:t>
            </a:r>
            <a:endParaRPr lang="da-DK" sz="1600" dirty="0"/>
          </a:p>
          <a:p>
            <a:pPr marL="0" indent="0">
              <a:lnSpc>
                <a:spcPts val="860"/>
              </a:lnSpc>
              <a:buNone/>
            </a:pPr>
            <a:r>
              <a:rPr lang="da-DK" sz="1600" dirty="0">
                <a:hlinkClick r:id="rId7" action="ppaction://hlinksldjump"/>
              </a:rPr>
              <a:t>Hudsygd.</a:t>
            </a:r>
            <a:endParaRPr lang="da-DK" sz="1600" dirty="0"/>
          </a:p>
          <a:p>
            <a:pPr marL="0" indent="0">
              <a:lnSpc>
                <a:spcPts val="860"/>
              </a:lnSpc>
              <a:buNone/>
            </a:pPr>
            <a:r>
              <a:rPr lang="da-DK" sz="1600" dirty="0" err="1">
                <a:hlinkClick r:id="rId8" action="ppaction://hlinksldjump"/>
              </a:rPr>
              <a:t>Øjensygd</a:t>
            </a:r>
            <a:r>
              <a:rPr lang="da-DK" sz="1600" dirty="0">
                <a:hlinkClick r:id="rId8" action="ppaction://hlinksldjump"/>
              </a:rPr>
              <a:t>.</a:t>
            </a:r>
            <a:endParaRPr lang="da-DK" sz="1600" dirty="0"/>
          </a:p>
          <a:p>
            <a:pPr marL="0" indent="0">
              <a:lnSpc>
                <a:spcPts val="860"/>
              </a:lnSpc>
              <a:buNone/>
            </a:pPr>
            <a:endParaRPr lang="da-DK" sz="1600" dirty="0"/>
          </a:p>
        </p:txBody>
      </p:sp>
    </p:spTree>
    <p:extLst>
      <p:ext uri="{BB962C8B-B14F-4D97-AF65-F5344CB8AC3E}">
        <p14:creationId xmlns:p14="http://schemas.microsoft.com/office/powerpoint/2010/main" val="95441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76190-865F-5E4A-D323-7337C5277CBD}"/>
              </a:ext>
            </a:extLst>
          </p:cNvPr>
          <p:cNvSpPr>
            <a:spLocks noGrp="1"/>
          </p:cNvSpPr>
          <p:nvPr>
            <p:ph type="title"/>
          </p:nvPr>
        </p:nvSpPr>
        <p:spPr/>
        <p:txBody>
          <a:bodyPr/>
          <a:lstStyle/>
          <a:p>
            <a:r>
              <a:rPr lang="da-DK" dirty="0"/>
              <a:t>Undersøgelser (klik på emne)</a:t>
            </a:r>
          </a:p>
        </p:txBody>
      </p:sp>
      <p:pic>
        <p:nvPicPr>
          <p:cNvPr id="7" name="Billede 6">
            <a:extLst>
              <a:ext uri="{FF2B5EF4-FFF2-40B4-BE49-F238E27FC236}">
                <a16:creationId xmlns:a16="http://schemas.microsoft.com/office/drawing/2014/main" id="{72865E0D-0702-99AD-E9C8-337BA4CFC8AE}"/>
              </a:ext>
            </a:extLst>
          </p:cNvPr>
          <p:cNvPicPr>
            <a:picLocks noChangeAspect="1"/>
          </p:cNvPicPr>
          <p:nvPr/>
        </p:nvPicPr>
        <p:blipFill>
          <a:blip r:embed="rId3"/>
          <a:stretch>
            <a:fillRect/>
          </a:stretch>
        </p:blipFill>
        <p:spPr>
          <a:xfrm>
            <a:off x="7944667" y="1253938"/>
            <a:ext cx="2222500" cy="4152900"/>
          </a:xfrm>
          <a:prstGeom prst="rect">
            <a:avLst/>
          </a:prstGeom>
        </p:spPr>
      </p:pic>
      <p:pic>
        <p:nvPicPr>
          <p:cNvPr id="3" name="Billede 2">
            <a:hlinkClick r:id="rId4" action="ppaction://hlinksldjump"/>
            <a:extLst>
              <a:ext uri="{FF2B5EF4-FFF2-40B4-BE49-F238E27FC236}">
                <a16:creationId xmlns:a16="http://schemas.microsoft.com/office/drawing/2014/main" id="{EB02081D-38D1-4DB8-9190-DF3EFE565C2A}"/>
              </a:ext>
            </a:extLst>
          </p:cNvPr>
          <p:cNvPicPr>
            <a:picLocks noChangeAspect="1"/>
          </p:cNvPicPr>
          <p:nvPr/>
        </p:nvPicPr>
        <p:blipFill>
          <a:blip r:embed="rId5"/>
          <a:stretch>
            <a:fillRect/>
          </a:stretch>
        </p:blipFill>
        <p:spPr>
          <a:xfrm>
            <a:off x="10771232" y="5459702"/>
            <a:ext cx="1165136" cy="1033173"/>
          </a:xfrm>
          <a:prstGeom prst="rect">
            <a:avLst/>
          </a:prstGeom>
        </p:spPr>
      </p:pic>
      <p:sp>
        <p:nvSpPr>
          <p:cNvPr id="4" name="Pladsholder til indhold 2">
            <a:hlinkClick r:id="rId6" action="ppaction://hlinksldjump"/>
            <a:extLst>
              <a:ext uri="{FF2B5EF4-FFF2-40B4-BE49-F238E27FC236}">
                <a16:creationId xmlns:a16="http://schemas.microsoft.com/office/drawing/2014/main" id="{F28E069F-BF85-E29D-E762-216E4FB01AFB}"/>
              </a:ext>
            </a:extLst>
          </p:cNvPr>
          <p:cNvSpPr txBox="1">
            <a:spLocks/>
          </p:cNvSpPr>
          <p:nvPr/>
        </p:nvSpPr>
        <p:spPr>
          <a:xfrm>
            <a:off x="2444261" y="1825625"/>
            <a:ext cx="3143251" cy="663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u="sng" dirty="0"/>
              <a:t>Blodprøver</a:t>
            </a:r>
          </a:p>
          <a:p>
            <a:endParaRPr lang="da-DK" dirty="0"/>
          </a:p>
        </p:txBody>
      </p:sp>
      <p:sp>
        <p:nvSpPr>
          <p:cNvPr id="6" name="Pladsholder til indhold 2">
            <a:hlinkClick r:id="rId7" action="ppaction://hlinksldjump"/>
            <a:extLst>
              <a:ext uri="{FF2B5EF4-FFF2-40B4-BE49-F238E27FC236}">
                <a16:creationId xmlns:a16="http://schemas.microsoft.com/office/drawing/2014/main" id="{CB31A500-E123-D564-8634-2F53C6DEEE68}"/>
              </a:ext>
            </a:extLst>
          </p:cNvPr>
          <p:cNvSpPr txBox="1">
            <a:spLocks/>
          </p:cNvSpPr>
          <p:nvPr/>
        </p:nvSpPr>
        <p:spPr>
          <a:xfrm>
            <a:off x="2444261" y="2549525"/>
            <a:ext cx="3143251" cy="663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u="sng" dirty="0"/>
              <a:t>Afføringsprøver</a:t>
            </a:r>
          </a:p>
          <a:p>
            <a:endParaRPr lang="da-DK" dirty="0"/>
          </a:p>
        </p:txBody>
      </p:sp>
      <p:sp>
        <p:nvSpPr>
          <p:cNvPr id="8" name="Pladsholder til indhold 2">
            <a:hlinkClick r:id="rId8" action="ppaction://hlinksldjump"/>
            <a:extLst>
              <a:ext uri="{FF2B5EF4-FFF2-40B4-BE49-F238E27FC236}">
                <a16:creationId xmlns:a16="http://schemas.microsoft.com/office/drawing/2014/main" id="{5A1EAFB4-6677-0746-6600-4399B709CB4D}"/>
              </a:ext>
            </a:extLst>
          </p:cNvPr>
          <p:cNvSpPr txBox="1">
            <a:spLocks/>
          </p:cNvSpPr>
          <p:nvPr/>
        </p:nvSpPr>
        <p:spPr>
          <a:xfrm>
            <a:off x="2444261" y="3298825"/>
            <a:ext cx="6610839" cy="13255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altLang="da-DK" u="sng" dirty="0"/>
              <a:t>Kikkertundersøgelser </a:t>
            </a:r>
            <a:br>
              <a:rPr lang="da-DK" altLang="da-DK" u="sng" dirty="0"/>
            </a:br>
            <a:r>
              <a:rPr lang="da-DK" altLang="da-DK" u="sng" dirty="0"/>
              <a:t>(</a:t>
            </a:r>
            <a:r>
              <a:rPr lang="da-DK" altLang="da-DK" u="sng" dirty="0" err="1"/>
              <a:t>sigmoideoskopi</a:t>
            </a:r>
            <a:r>
              <a:rPr lang="da-DK" altLang="da-DK" u="sng" dirty="0"/>
              <a:t>, koloskopi) </a:t>
            </a:r>
          </a:p>
          <a:p>
            <a:pPr marL="0" indent="0">
              <a:buNone/>
            </a:pPr>
            <a:r>
              <a:rPr lang="da-DK" dirty="0"/>
              <a:t>	</a:t>
            </a:r>
          </a:p>
          <a:p>
            <a:endParaRPr lang="da-DK" dirty="0"/>
          </a:p>
        </p:txBody>
      </p:sp>
      <p:sp>
        <p:nvSpPr>
          <p:cNvPr id="9" name="Pladsholder til indhold 2">
            <a:hlinkClick r:id="rId9" action="ppaction://hlinksldjump"/>
            <a:extLst>
              <a:ext uri="{FF2B5EF4-FFF2-40B4-BE49-F238E27FC236}">
                <a16:creationId xmlns:a16="http://schemas.microsoft.com/office/drawing/2014/main" id="{992B5885-3C01-4962-E500-4316598E1DA3}"/>
              </a:ext>
            </a:extLst>
          </p:cNvPr>
          <p:cNvSpPr txBox="1">
            <a:spLocks/>
          </p:cNvSpPr>
          <p:nvPr/>
        </p:nvSpPr>
        <p:spPr>
          <a:xfrm>
            <a:off x="2444261" y="5129399"/>
            <a:ext cx="6090139" cy="9493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altLang="da-DK" u="sng" dirty="0"/>
              <a:t>Kapsel kikkertundersøgelse</a:t>
            </a:r>
            <a:endParaRPr lang="da-DK" u="sng" dirty="0"/>
          </a:p>
        </p:txBody>
      </p:sp>
      <p:sp>
        <p:nvSpPr>
          <p:cNvPr id="10" name="Afrundet rektangel 9">
            <a:hlinkClick r:id="rId10" action="ppaction://hlinksldjump"/>
            <a:extLst>
              <a:ext uri="{FF2B5EF4-FFF2-40B4-BE49-F238E27FC236}">
                <a16:creationId xmlns:a16="http://schemas.microsoft.com/office/drawing/2014/main" id="{62A37B2C-DA43-97B4-EB36-B382D0668E77}"/>
              </a:ext>
            </a:extLst>
          </p:cNvPr>
          <p:cNvSpPr/>
          <p:nvPr/>
        </p:nvSpPr>
        <p:spPr>
          <a:xfrm>
            <a:off x="10687867" y="4624388"/>
            <a:ext cx="1199309" cy="720893"/>
          </a:xfrm>
          <a:prstGeom prst="roundRect">
            <a:avLst/>
          </a:prstGeom>
          <a:solidFill>
            <a:srgbClr val="A1C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lnSpc>
                <a:spcPts val="1500"/>
              </a:lnSpc>
            </a:pPr>
            <a:r>
              <a:rPr lang="da-DK" sz="1600" dirty="0"/>
              <a:t>Spring denne del over</a:t>
            </a:r>
          </a:p>
        </p:txBody>
      </p:sp>
      <p:sp>
        <p:nvSpPr>
          <p:cNvPr id="5" name="Pladsholder til indhold 2">
            <a:hlinkClick r:id="rId11" action="ppaction://hlinksldjump"/>
            <a:extLst>
              <a:ext uri="{FF2B5EF4-FFF2-40B4-BE49-F238E27FC236}">
                <a16:creationId xmlns:a16="http://schemas.microsoft.com/office/drawing/2014/main" id="{2F66ACAB-EF37-3A0E-A47B-BFD5BB72FC58}"/>
              </a:ext>
            </a:extLst>
          </p:cNvPr>
          <p:cNvSpPr txBox="1">
            <a:spLocks/>
          </p:cNvSpPr>
          <p:nvPr/>
        </p:nvSpPr>
        <p:spPr>
          <a:xfrm>
            <a:off x="2444261" y="4374076"/>
            <a:ext cx="6090139" cy="9493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altLang="da-DK" u="sng" dirty="0"/>
              <a:t>Scanning – Ultralyd og MR (fistler) CT</a:t>
            </a:r>
            <a:endParaRPr lang="da-DK" u="sng" dirty="0"/>
          </a:p>
          <a:p>
            <a:endParaRPr lang="da-DK" dirty="0"/>
          </a:p>
        </p:txBody>
      </p:sp>
    </p:spTree>
    <p:extLst>
      <p:ext uri="{BB962C8B-B14F-4D97-AF65-F5344CB8AC3E}">
        <p14:creationId xmlns:p14="http://schemas.microsoft.com/office/powerpoint/2010/main" val="358192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fade">
                                      <p:cBhvr>
                                        <p:cTn id="23" dur="500"/>
                                        <p:tgtEl>
                                          <p:spTgt spid="8">
                                            <p:txEl>
                                              <p:pRg st="1" end="1"/>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P spid="8" grpId="0" build="p"/>
      <p:bldP spid="9" grpId="0" build="p"/>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76190-865F-5E4A-D323-7337C5277CBD}"/>
              </a:ext>
            </a:extLst>
          </p:cNvPr>
          <p:cNvSpPr>
            <a:spLocks noGrp="1"/>
          </p:cNvSpPr>
          <p:nvPr>
            <p:ph type="title"/>
          </p:nvPr>
        </p:nvSpPr>
        <p:spPr/>
        <p:txBody>
          <a:bodyPr/>
          <a:lstStyle/>
          <a:p>
            <a:r>
              <a:rPr lang="da-DK" dirty="0"/>
              <a:t>Blodprøver</a:t>
            </a:r>
          </a:p>
        </p:txBody>
      </p:sp>
      <p:sp>
        <p:nvSpPr>
          <p:cNvPr id="5" name="Pladsholder til indhold 2">
            <a:extLst>
              <a:ext uri="{FF2B5EF4-FFF2-40B4-BE49-F238E27FC236}">
                <a16:creationId xmlns:a16="http://schemas.microsoft.com/office/drawing/2014/main" id="{B720B53C-13D3-9C3B-C6FC-FB2DADB6AFC9}"/>
              </a:ext>
            </a:extLst>
          </p:cNvPr>
          <p:cNvSpPr txBox="1">
            <a:spLocks/>
          </p:cNvSpPr>
          <p:nvPr/>
        </p:nvSpPr>
        <p:spPr>
          <a:xfrm>
            <a:off x="2444261" y="1909762"/>
            <a:ext cx="465578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Der kan tages mange forskellige blodprøver med forskellige tidsintervaller alt efter sygdommens karakter, sværhedsgrad og i forhold til behandlingen.</a:t>
            </a:r>
          </a:p>
        </p:txBody>
      </p:sp>
      <p:pic>
        <p:nvPicPr>
          <p:cNvPr id="4" name="Billede 3">
            <a:extLst>
              <a:ext uri="{FF2B5EF4-FFF2-40B4-BE49-F238E27FC236}">
                <a16:creationId xmlns:a16="http://schemas.microsoft.com/office/drawing/2014/main" id="{DFDEAF20-B896-C1F9-EBCB-958F7DF3DF10}"/>
              </a:ext>
            </a:extLst>
          </p:cNvPr>
          <p:cNvPicPr>
            <a:picLocks noChangeAspect="1"/>
          </p:cNvPicPr>
          <p:nvPr/>
        </p:nvPicPr>
        <p:blipFill>
          <a:blip r:embed="rId3"/>
          <a:stretch>
            <a:fillRect/>
          </a:stretch>
        </p:blipFill>
        <p:spPr>
          <a:xfrm>
            <a:off x="7643159" y="1909762"/>
            <a:ext cx="3073400" cy="3429000"/>
          </a:xfrm>
          <a:prstGeom prst="rect">
            <a:avLst/>
          </a:prstGeom>
        </p:spPr>
      </p:pic>
      <p:pic>
        <p:nvPicPr>
          <p:cNvPr id="3" name="Billede 2">
            <a:hlinkClick r:id="rId4" action="ppaction://hlinksldjump"/>
            <a:extLst>
              <a:ext uri="{FF2B5EF4-FFF2-40B4-BE49-F238E27FC236}">
                <a16:creationId xmlns:a16="http://schemas.microsoft.com/office/drawing/2014/main" id="{C3521130-6DE9-E273-A0AA-2122C19D2F5E}"/>
              </a:ext>
            </a:extLst>
          </p:cNvPr>
          <p:cNvPicPr>
            <a:picLocks noChangeAspect="1"/>
          </p:cNvPicPr>
          <p:nvPr/>
        </p:nvPicPr>
        <p:blipFill>
          <a:blip r:embed="rId5"/>
          <a:stretch>
            <a:fillRect/>
          </a:stretch>
        </p:blipFill>
        <p:spPr>
          <a:xfrm>
            <a:off x="10771232" y="5459702"/>
            <a:ext cx="1165136" cy="1033173"/>
          </a:xfrm>
          <a:prstGeom prst="rect">
            <a:avLst/>
          </a:prstGeom>
        </p:spPr>
      </p:pic>
      <p:sp>
        <p:nvSpPr>
          <p:cNvPr id="6" name="Pladsholder til indhold 2">
            <a:extLst>
              <a:ext uri="{FF2B5EF4-FFF2-40B4-BE49-F238E27FC236}">
                <a16:creationId xmlns:a16="http://schemas.microsoft.com/office/drawing/2014/main" id="{849D735E-57D9-B0A2-519F-1C5872A27C37}"/>
              </a:ext>
            </a:extLst>
          </p:cNvPr>
          <p:cNvSpPr txBox="1">
            <a:spLocks/>
          </p:cNvSpPr>
          <p:nvPr/>
        </p:nvSpPr>
        <p:spPr>
          <a:xfrm>
            <a:off x="10826750" y="3728640"/>
            <a:ext cx="2730500" cy="1452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6" action="ppaction://hlinksldjump"/>
              </a:rPr>
              <a:t>Afføringspr.</a:t>
            </a:r>
            <a:endParaRPr lang="da-DK" sz="1600" dirty="0">
              <a:hlinkClick r:id="rId7" action="ppaction://hlinksldjump"/>
            </a:endParaRPr>
          </a:p>
          <a:p>
            <a:pPr marL="0" indent="0">
              <a:lnSpc>
                <a:spcPts val="860"/>
              </a:lnSpc>
              <a:buNone/>
            </a:pPr>
            <a:r>
              <a:rPr lang="da-DK" sz="1600" dirty="0">
                <a:hlinkClick r:id="rId8" action="ppaction://hlinksldjump"/>
              </a:rPr>
              <a:t>Kikkertund.</a:t>
            </a:r>
            <a:endParaRPr lang="da-DK" sz="1600" dirty="0"/>
          </a:p>
          <a:p>
            <a:pPr marL="0" indent="0">
              <a:lnSpc>
                <a:spcPts val="860"/>
              </a:lnSpc>
              <a:buNone/>
            </a:pPr>
            <a:r>
              <a:rPr lang="da-DK" sz="1600" dirty="0">
                <a:hlinkClick r:id="rId9" action="ppaction://hlinksldjump"/>
              </a:rPr>
              <a:t>Kapselund.</a:t>
            </a:r>
            <a:endParaRPr lang="da-DK" sz="1600" dirty="0">
              <a:hlinkClick r:id="rId10" action="ppaction://hlinksldjump"/>
            </a:endParaRPr>
          </a:p>
          <a:p>
            <a:pPr marL="0" indent="0">
              <a:lnSpc>
                <a:spcPts val="860"/>
              </a:lnSpc>
              <a:buNone/>
            </a:pPr>
            <a:r>
              <a:rPr lang="da-DK" sz="1600" dirty="0">
                <a:hlinkClick r:id="rId10" action="ppaction://hlinksldjump"/>
              </a:rPr>
              <a:t>MR</a:t>
            </a:r>
            <a:endParaRPr lang="da-DK" sz="1600" dirty="0"/>
          </a:p>
          <a:p>
            <a:pPr marL="0" indent="0">
              <a:lnSpc>
                <a:spcPts val="860"/>
              </a:lnSpc>
              <a:buNone/>
            </a:pPr>
            <a:endParaRPr lang="da-DK" sz="1600" dirty="0"/>
          </a:p>
        </p:txBody>
      </p:sp>
    </p:spTree>
    <p:extLst>
      <p:ext uri="{BB962C8B-B14F-4D97-AF65-F5344CB8AC3E}">
        <p14:creationId xmlns:p14="http://schemas.microsoft.com/office/powerpoint/2010/main" val="272477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76190-865F-5E4A-D323-7337C5277CBD}"/>
              </a:ext>
            </a:extLst>
          </p:cNvPr>
          <p:cNvSpPr>
            <a:spLocks noGrp="1"/>
          </p:cNvSpPr>
          <p:nvPr>
            <p:ph type="title"/>
          </p:nvPr>
        </p:nvSpPr>
        <p:spPr/>
        <p:txBody>
          <a:bodyPr/>
          <a:lstStyle/>
          <a:p>
            <a:r>
              <a:rPr lang="da-DK" dirty="0"/>
              <a:t>Afføringsprøver</a:t>
            </a:r>
          </a:p>
        </p:txBody>
      </p:sp>
      <p:sp>
        <p:nvSpPr>
          <p:cNvPr id="5" name="Pladsholder til indhold 2">
            <a:extLst>
              <a:ext uri="{FF2B5EF4-FFF2-40B4-BE49-F238E27FC236}">
                <a16:creationId xmlns:a16="http://schemas.microsoft.com/office/drawing/2014/main" id="{B720B53C-13D3-9C3B-C6FC-FB2DADB6AFC9}"/>
              </a:ext>
            </a:extLst>
          </p:cNvPr>
          <p:cNvSpPr txBox="1">
            <a:spLocks/>
          </p:cNvSpPr>
          <p:nvPr/>
        </p:nvSpPr>
        <p:spPr>
          <a:xfrm>
            <a:off x="2444261" y="1909762"/>
            <a:ext cx="712108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altLang="da-DK" dirty="0"/>
              <a:t>Undersøges for </a:t>
            </a:r>
            <a:r>
              <a:rPr lang="da-DK" altLang="da-DK" dirty="0" err="1"/>
              <a:t>calprotectin</a:t>
            </a:r>
            <a:r>
              <a:rPr lang="da-DK" altLang="da-DK" dirty="0"/>
              <a:t/>
            </a:r>
            <a:br>
              <a:rPr lang="da-DK" altLang="da-DK" dirty="0"/>
            </a:br>
            <a:r>
              <a:rPr lang="da-DK" altLang="da-DK" dirty="0"/>
              <a:t>(inflammationsmarkør)</a:t>
            </a:r>
          </a:p>
          <a:p>
            <a:r>
              <a:rPr lang="da-DK" altLang="da-DK" dirty="0"/>
              <a:t>Diarré-fremkaldende tarmbakterier</a:t>
            </a:r>
          </a:p>
          <a:p>
            <a:r>
              <a:rPr lang="da-DK" altLang="da-DK" dirty="0"/>
              <a:t>Parasitter</a:t>
            </a:r>
          </a:p>
        </p:txBody>
      </p:sp>
      <p:pic>
        <p:nvPicPr>
          <p:cNvPr id="4" name="Billede 3">
            <a:extLst>
              <a:ext uri="{FF2B5EF4-FFF2-40B4-BE49-F238E27FC236}">
                <a16:creationId xmlns:a16="http://schemas.microsoft.com/office/drawing/2014/main" id="{B9D0BC71-903C-2F61-5627-215378065AD8}"/>
              </a:ext>
            </a:extLst>
          </p:cNvPr>
          <p:cNvPicPr>
            <a:picLocks noChangeAspect="1"/>
          </p:cNvPicPr>
          <p:nvPr/>
        </p:nvPicPr>
        <p:blipFill rotWithShape="1">
          <a:blip r:embed="rId3"/>
          <a:srcRect l="30803" t="63636" r="24005"/>
          <a:stretch/>
        </p:blipFill>
        <p:spPr>
          <a:xfrm>
            <a:off x="8274423" y="2096319"/>
            <a:ext cx="2581835" cy="2330505"/>
          </a:xfrm>
          <a:prstGeom prst="rect">
            <a:avLst/>
          </a:prstGeom>
        </p:spPr>
      </p:pic>
      <p:pic>
        <p:nvPicPr>
          <p:cNvPr id="3" name="Billede 2">
            <a:hlinkClick r:id="rId4" action="ppaction://hlinksldjump"/>
            <a:extLst>
              <a:ext uri="{FF2B5EF4-FFF2-40B4-BE49-F238E27FC236}">
                <a16:creationId xmlns:a16="http://schemas.microsoft.com/office/drawing/2014/main" id="{C980A10E-FDE9-D6F0-F621-40A89EDFA0F9}"/>
              </a:ext>
            </a:extLst>
          </p:cNvPr>
          <p:cNvPicPr>
            <a:picLocks noChangeAspect="1"/>
          </p:cNvPicPr>
          <p:nvPr/>
        </p:nvPicPr>
        <p:blipFill>
          <a:blip r:embed="rId5"/>
          <a:stretch>
            <a:fillRect/>
          </a:stretch>
        </p:blipFill>
        <p:spPr>
          <a:xfrm>
            <a:off x="10771232" y="5459702"/>
            <a:ext cx="1165136" cy="1033173"/>
          </a:xfrm>
          <a:prstGeom prst="rect">
            <a:avLst/>
          </a:prstGeom>
        </p:spPr>
      </p:pic>
      <p:sp>
        <p:nvSpPr>
          <p:cNvPr id="6" name="Pladsholder til indhold 2">
            <a:extLst>
              <a:ext uri="{FF2B5EF4-FFF2-40B4-BE49-F238E27FC236}">
                <a16:creationId xmlns:a16="http://schemas.microsoft.com/office/drawing/2014/main" id="{0D2B0B8E-A8B6-8AE6-33A2-ACB2D847C15F}"/>
              </a:ext>
            </a:extLst>
          </p:cNvPr>
          <p:cNvSpPr txBox="1">
            <a:spLocks/>
          </p:cNvSpPr>
          <p:nvPr/>
        </p:nvSpPr>
        <p:spPr>
          <a:xfrm>
            <a:off x="10826750" y="3728640"/>
            <a:ext cx="2730500" cy="1452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6" action="ppaction://hlinksldjump"/>
              </a:rPr>
              <a:t>Blodprøver</a:t>
            </a:r>
            <a:endParaRPr lang="da-DK" sz="1600" dirty="0">
              <a:hlinkClick r:id="rId7" action="ppaction://hlinksldjump"/>
            </a:endParaRPr>
          </a:p>
          <a:p>
            <a:pPr marL="0" indent="0">
              <a:lnSpc>
                <a:spcPts val="860"/>
              </a:lnSpc>
              <a:buNone/>
            </a:pPr>
            <a:r>
              <a:rPr lang="da-DK" sz="1600" dirty="0">
                <a:hlinkClick r:id="rId8" action="ppaction://hlinksldjump"/>
              </a:rPr>
              <a:t>Kikkertund.</a:t>
            </a:r>
            <a:endParaRPr lang="da-DK" sz="1600" dirty="0"/>
          </a:p>
          <a:p>
            <a:pPr marL="0" indent="0">
              <a:lnSpc>
                <a:spcPts val="860"/>
              </a:lnSpc>
              <a:buNone/>
            </a:pPr>
            <a:r>
              <a:rPr lang="da-DK" sz="1600" dirty="0">
                <a:hlinkClick r:id="rId9" action="ppaction://hlinksldjump"/>
              </a:rPr>
              <a:t>Kapselund.</a:t>
            </a:r>
            <a:endParaRPr lang="da-DK" sz="1600" dirty="0">
              <a:hlinkClick r:id="rId10" action="ppaction://hlinksldjump"/>
            </a:endParaRPr>
          </a:p>
          <a:p>
            <a:pPr marL="0" indent="0">
              <a:lnSpc>
                <a:spcPts val="860"/>
              </a:lnSpc>
              <a:buNone/>
            </a:pPr>
            <a:r>
              <a:rPr lang="da-DK" sz="1600" dirty="0">
                <a:hlinkClick r:id="rId10" action="ppaction://hlinksldjump"/>
              </a:rPr>
              <a:t>MR</a:t>
            </a:r>
            <a:endParaRPr lang="da-DK" sz="1600" dirty="0"/>
          </a:p>
          <a:p>
            <a:pPr marL="0" indent="0">
              <a:lnSpc>
                <a:spcPts val="860"/>
              </a:lnSpc>
              <a:buNone/>
            </a:pPr>
            <a:endParaRPr lang="da-DK" sz="1600" dirty="0"/>
          </a:p>
        </p:txBody>
      </p:sp>
    </p:spTree>
    <p:extLst>
      <p:ext uri="{BB962C8B-B14F-4D97-AF65-F5344CB8AC3E}">
        <p14:creationId xmlns:p14="http://schemas.microsoft.com/office/powerpoint/2010/main" val="310901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76190-865F-5E4A-D323-7337C5277CBD}"/>
              </a:ext>
            </a:extLst>
          </p:cNvPr>
          <p:cNvSpPr>
            <a:spLocks noGrp="1"/>
          </p:cNvSpPr>
          <p:nvPr>
            <p:ph type="title"/>
          </p:nvPr>
        </p:nvSpPr>
        <p:spPr>
          <a:xfrm>
            <a:off x="838199" y="365125"/>
            <a:ext cx="10837127" cy="1325563"/>
          </a:xfrm>
        </p:spPr>
        <p:txBody>
          <a:bodyPr/>
          <a:lstStyle/>
          <a:p>
            <a:r>
              <a:rPr lang="en-US" altLang="da-DK" dirty="0" err="1">
                <a:effectLst/>
              </a:rPr>
              <a:t>Kikkertundersøgelser</a:t>
            </a:r>
            <a:r>
              <a:rPr lang="en-US" altLang="da-DK" dirty="0">
                <a:effectLst/>
              </a:rPr>
              <a:t> (</a:t>
            </a:r>
            <a:r>
              <a:rPr kumimoji="0" lang="da-DK"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Sigmoideoskopi</a:t>
            </a:r>
            <a:r>
              <a:rPr lang="en-US" altLang="da-DK" dirty="0">
                <a:effectLst/>
              </a:rPr>
              <a:t> - </a:t>
            </a:r>
            <a:r>
              <a:rPr lang="en-US" altLang="da-DK" dirty="0" err="1">
                <a:effectLst/>
              </a:rPr>
              <a:t>Koloskopi</a:t>
            </a:r>
            <a:r>
              <a:rPr lang="en-US" altLang="da-DK" dirty="0">
                <a:effectLst/>
              </a:rPr>
              <a:t>)</a:t>
            </a:r>
            <a:endParaRPr lang="da-DK" dirty="0"/>
          </a:p>
        </p:txBody>
      </p:sp>
      <p:pic>
        <p:nvPicPr>
          <p:cNvPr id="11" name="Billede 10" descr="Et billede, der indeholder tekst, iPod, vektorgrafik&#10;&#10;Automatisk genereret beskrivelse">
            <a:extLst>
              <a:ext uri="{FF2B5EF4-FFF2-40B4-BE49-F238E27FC236}">
                <a16:creationId xmlns:a16="http://schemas.microsoft.com/office/drawing/2014/main" id="{78874A50-E171-D745-83D9-82155F27A2BD}"/>
              </a:ext>
            </a:extLst>
          </p:cNvPr>
          <p:cNvPicPr>
            <a:picLocks noChangeAspect="1"/>
          </p:cNvPicPr>
          <p:nvPr/>
        </p:nvPicPr>
        <p:blipFill>
          <a:blip r:embed="rId3"/>
          <a:stretch>
            <a:fillRect/>
          </a:stretch>
        </p:blipFill>
        <p:spPr>
          <a:xfrm>
            <a:off x="3378018" y="1878693"/>
            <a:ext cx="4965700" cy="3797300"/>
          </a:xfrm>
          <a:prstGeom prst="rect">
            <a:avLst/>
          </a:prstGeom>
        </p:spPr>
      </p:pic>
      <p:pic>
        <p:nvPicPr>
          <p:cNvPr id="3" name="Billede 2">
            <a:hlinkClick r:id="rId4" action="ppaction://hlinksldjump"/>
            <a:extLst>
              <a:ext uri="{FF2B5EF4-FFF2-40B4-BE49-F238E27FC236}">
                <a16:creationId xmlns:a16="http://schemas.microsoft.com/office/drawing/2014/main" id="{718DCA6F-1603-B1E5-9153-10E4FA25F07C}"/>
              </a:ext>
            </a:extLst>
          </p:cNvPr>
          <p:cNvPicPr>
            <a:picLocks noChangeAspect="1"/>
          </p:cNvPicPr>
          <p:nvPr/>
        </p:nvPicPr>
        <p:blipFill>
          <a:blip r:embed="rId5"/>
          <a:stretch>
            <a:fillRect/>
          </a:stretch>
        </p:blipFill>
        <p:spPr>
          <a:xfrm>
            <a:off x="10771232" y="5459702"/>
            <a:ext cx="1165136" cy="1033173"/>
          </a:xfrm>
          <a:prstGeom prst="rect">
            <a:avLst/>
          </a:prstGeom>
        </p:spPr>
      </p:pic>
      <p:sp>
        <p:nvSpPr>
          <p:cNvPr id="4" name="Pladsholder til indhold 2">
            <a:extLst>
              <a:ext uri="{FF2B5EF4-FFF2-40B4-BE49-F238E27FC236}">
                <a16:creationId xmlns:a16="http://schemas.microsoft.com/office/drawing/2014/main" id="{BD65C2C2-2039-D4BA-D3CB-D6F9E76C9749}"/>
              </a:ext>
            </a:extLst>
          </p:cNvPr>
          <p:cNvSpPr txBox="1">
            <a:spLocks/>
          </p:cNvSpPr>
          <p:nvPr/>
        </p:nvSpPr>
        <p:spPr>
          <a:xfrm>
            <a:off x="10826750" y="3728640"/>
            <a:ext cx="2730500" cy="1452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6" action="ppaction://hlinksldjump"/>
              </a:rPr>
              <a:t>Blodprøver</a:t>
            </a:r>
            <a:endParaRPr lang="da-DK" sz="1600" dirty="0">
              <a:hlinkClick r:id="rId7" action="ppaction://hlinksldjump"/>
            </a:endParaRPr>
          </a:p>
          <a:p>
            <a:pPr marL="0" indent="0">
              <a:lnSpc>
                <a:spcPts val="860"/>
              </a:lnSpc>
              <a:buNone/>
            </a:pPr>
            <a:r>
              <a:rPr lang="da-DK" sz="1600" dirty="0" err="1">
                <a:hlinkClick r:id="rId8" action="ppaction://hlinksldjump"/>
              </a:rPr>
              <a:t>Afføringspr</a:t>
            </a:r>
            <a:r>
              <a:rPr lang="da-DK" sz="1600" dirty="0"/>
              <a:t>.</a:t>
            </a:r>
          </a:p>
          <a:p>
            <a:pPr marL="0" indent="0">
              <a:lnSpc>
                <a:spcPts val="860"/>
              </a:lnSpc>
              <a:buNone/>
            </a:pPr>
            <a:r>
              <a:rPr lang="da-DK" sz="1600" dirty="0">
                <a:hlinkClick r:id="rId9" action="ppaction://hlinksldjump"/>
              </a:rPr>
              <a:t>Kapselund.</a:t>
            </a:r>
            <a:endParaRPr lang="da-DK" sz="1600" dirty="0">
              <a:hlinkClick r:id="rId10" action="ppaction://hlinksldjump"/>
            </a:endParaRPr>
          </a:p>
          <a:p>
            <a:pPr marL="0" indent="0">
              <a:lnSpc>
                <a:spcPts val="860"/>
              </a:lnSpc>
              <a:buNone/>
            </a:pPr>
            <a:r>
              <a:rPr lang="da-DK" sz="1600" dirty="0">
                <a:hlinkClick r:id="rId10" action="ppaction://hlinksldjump"/>
              </a:rPr>
              <a:t>MR</a:t>
            </a:r>
            <a:endParaRPr lang="da-DK" sz="1600" dirty="0"/>
          </a:p>
          <a:p>
            <a:pPr marL="0" indent="0">
              <a:lnSpc>
                <a:spcPts val="860"/>
              </a:lnSpc>
              <a:buNone/>
            </a:pPr>
            <a:endParaRPr lang="da-DK" sz="1600" dirty="0"/>
          </a:p>
        </p:txBody>
      </p:sp>
    </p:spTree>
    <p:extLst>
      <p:ext uri="{BB962C8B-B14F-4D97-AF65-F5344CB8AC3E}">
        <p14:creationId xmlns:p14="http://schemas.microsoft.com/office/powerpoint/2010/main" val="189725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EF9965-4A6F-C370-160E-E536EABBDF8C}"/>
              </a:ext>
            </a:extLst>
          </p:cNvPr>
          <p:cNvSpPr>
            <a:spLocks noGrp="1"/>
          </p:cNvSpPr>
          <p:nvPr>
            <p:ph type="title"/>
          </p:nvPr>
        </p:nvSpPr>
        <p:spPr/>
        <p:txBody>
          <a:bodyPr/>
          <a:lstStyle/>
          <a:p>
            <a:r>
              <a:rPr lang="da-DK" dirty="0"/>
              <a:t>Hvad er kronisk tarmbetændelse</a:t>
            </a:r>
          </a:p>
        </p:txBody>
      </p:sp>
      <p:sp>
        <p:nvSpPr>
          <p:cNvPr id="3" name="Pladsholder til indhold 2">
            <a:extLst>
              <a:ext uri="{FF2B5EF4-FFF2-40B4-BE49-F238E27FC236}">
                <a16:creationId xmlns:a16="http://schemas.microsoft.com/office/drawing/2014/main" id="{85E92E70-AB5F-B001-202C-4EE03E31028B}"/>
              </a:ext>
            </a:extLst>
          </p:cNvPr>
          <p:cNvSpPr>
            <a:spLocks noGrp="1"/>
          </p:cNvSpPr>
          <p:nvPr>
            <p:ph idx="1"/>
          </p:nvPr>
        </p:nvSpPr>
        <p:spPr/>
        <p:txBody>
          <a:bodyPr/>
          <a:lstStyle/>
          <a:p>
            <a:pPr marL="0" indent="0">
              <a:buNone/>
            </a:pPr>
            <a:r>
              <a:rPr lang="da-DK" sz="2800" dirty="0"/>
              <a:t>IBD = </a:t>
            </a:r>
            <a:r>
              <a:rPr lang="da-DK" sz="2800" dirty="0" err="1"/>
              <a:t>Inflammatory</a:t>
            </a:r>
            <a:r>
              <a:rPr lang="da-DK" sz="2800" dirty="0"/>
              <a:t> </a:t>
            </a:r>
            <a:r>
              <a:rPr lang="da-DK" sz="2800" dirty="0" err="1"/>
              <a:t>Bowel</a:t>
            </a:r>
            <a:r>
              <a:rPr lang="da-DK" sz="2800" dirty="0"/>
              <a:t> </a:t>
            </a:r>
            <a:r>
              <a:rPr lang="da-DK" sz="2800" dirty="0" err="1"/>
              <a:t>Disease</a:t>
            </a:r>
            <a:endParaRPr lang="da-DK" sz="2800" dirty="0"/>
          </a:p>
          <a:p>
            <a:pPr marL="0" indent="0">
              <a:buNone/>
            </a:pPr>
            <a:r>
              <a:rPr lang="da-DK" sz="2800" dirty="0"/>
              <a:t>Fællesbetegnelse for kronisk inflammatorisk tarmsygdom = kronisk tarmbetændelse</a:t>
            </a:r>
          </a:p>
          <a:p>
            <a:pPr marL="0" indent="0">
              <a:buNone/>
            </a:pPr>
            <a:endParaRPr lang="da-DK" dirty="0"/>
          </a:p>
        </p:txBody>
      </p:sp>
      <p:pic>
        <p:nvPicPr>
          <p:cNvPr id="6" name="Billede 5">
            <a:extLst>
              <a:ext uri="{FF2B5EF4-FFF2-40B4-BE49-F238E27FC236}">
                <a16:creationId xmlns:a16="http://schemas.microsoft.com/office/drawing/2014/main" id="{B03474AB-EFC1-0DEE-02A4-962FEBC5ACA5}"/>
              </a:ext>
            </a:extLst>
          </p:cNvPr>
          <p:cNvPicPr>
            <a:picLocks noChangeAspect="1"/>
          </p:cNvPicPr>
          <p:nvPr/>
        </p:nvPicPr>
        <p:blipFill rotWithShape="1">
          <a:blip r:embed="rId3"/>
          <a:srcRect l="20560" r="61846"/>
          <a:stretch/>
        </p:blipFill>
        <p:spPr>
          <a:xfrm>
            <a:off x="3602077" y="3286495"/>
            <a:ext cx="2044764" cy="2890468"/>
          </a:xfrm>
          <a:prstGeom prst="rect">
            <a:avLst/>
          </a:prstGeom>
        </p:spPr>
      </p:pic>
      <p:sp>
        <p:nvSpPr>
          <p:cNvPr id="8" name="Tekstfelt 7">
            <a:extLst>
              <a:ext uri="{FF2B5EF4-FFF2-40B4-BE49-F238E27FC236}">
                <a16:creationId xmlns:a16="http://schemas.microsoft.com/office/drawing/2014/main" id="{5A31586F-9C69-12AB-D3EE-C74A9519D845}"/>
              </a:ext>
            </a:extLst>
          </p:cNvPr>
          <p:cNvSpPr txBox="1"/>
          <p:nvPr/>
        </p:nvSpPr>
        <p:spPr>
          <a:xfrm>
            <a:off x="2336947" y="3845490"/>
            <a:ext cx="1390389" cy="1754326"/>
          </a:xfrm>
          <a:prstGeom prst="rect">
            <a:avLst/>
          </a:prstGeom>
          <a:noFill/>
        </p:spPr>
        <p:txBody>
          <a:bodyPr wrap="square" rtlCol="0">
            <a:spAutoFit/>
          </a:bodyPr>
          <a:lstStyle/>
          <a:p>
            <a:r>
              <a:rPr lang="da-DK" b="1" dirty="0"/>
              <a:t>Colitis </a:t>
            </a:r>
            <a:r>
              <a:rPr lang="da-DK" b="1" dirty="0" err="1"/>
              <a:t>ulcerosa</a:t>
            </a:r>
            <a:endParaRPr lang="da-DK" b="1" dirty="0"/>
          </a:p>
          <a:p>
            <a:r>
              <a:rPr lang="da-DK" dirty="0"/>
              <a:t>Betændelse i slimhinden i tyktarmen</a:t>
            </a:r>
          </a:p>
          <a:p>
            <a:endParaRPr lang="da-DK" dirty="0"/>
          </a:p>
        </p:txBody>
      </p:sp>
      <p:sp>
        <p:nvSpPr>
          <p:cNvPr id="9" name="Tekstfelt 8">
            <a:extLst>
              <a:ext uri="{FF2B5EF4-FFF2-40B4-BE49-F238E27FC236}">
                <a16:creationId xmlns:a16="http://schemas.microsoft.com/office/drawing/2014/main" id="{40D9C57E-408C-A4FF-5687-EC90FC0A704F}"/>
              </a:ext>
            </a:extLst>
          </p:cNvPr>
          <p:cNvSpPr txBox="1"/>
          <p:nvPr/>
        </p:nvSpPr>
        <p:spPr>
          <a:xfrm>
            <a:off x="8150957" y="3845490"/>
            <a:ext cx="2304788" cy="1477328"/>
          </a:xfrm>
          <a:prstGeom prst="rect">
            <a:avLst/>
          </a:prstGeom>
          <a:noFill/>
        </p:spPr>
        <p:txBody>
          <a:bodyPr wrap="square" rtlCol="0">
            <a:spAutoFit/>
          </a:bodyPr>
          <a:lstStyle/>
          <a:p>
            <a:r>
              <a:rPr lang="da-DK" b="1" dirty="0" err="1"/>
              <a:t>Crohns</a:t>
            </a:r>
            <a:r>
              <a:rPr lang="da-DK" b="1" dirty="0"/>
              <a:t> sygdom</a:t>
            </a:r>
          </a:p>
          <a:p>
            <a:r>
              <a:rPr lang="da-DK" dirty="0"/>
              <a:t>Betændelse og sårdannelse som kan sidde i hele fordøjelseskanalen</a:t>
            </a:r>
          </a:p>
        </p:txBody>
      </p:sp>
      <p:pic>
        <p:nvPicPr>
          <p:cNvPr id="12" name="Billede 11">
            <a:extLst>
              <a:ext uri="{FF2B5EF4-FFF2-40B4-BE49-F238E27FC236}">
                <a16:creationId xmlns:a16="http://schemas.microsoft.com/office/drawing/2014/main" id="{396F1731-67FB-0376-0DEB-6F9A0EEBB3BC}"/>
              </a:ext>
            </a:extLst>
          </p:cNvPr>
          <p:cNvPicPr>
            <a:picLocks noChangeAspect="1"/>
          </p:cNvPicPr>
          <p:nvPr/>
        </p:nvPicPr>
        <p:blipFill>
          <a:blip r:embed="rId3"/>
          <a:srcRect l="41203" r="41203"/>
          <a:stretch/>
        </p:blipFill>
        <p:spPr>
          <a:xfrm>
            <a:off x="6001776" y="3286495"/>
            <a:ext cx="2044764" cy="2890468"/>
          </a:xfrm>
          <a:prstGeom prst="rect">
            <a:avLst/>
          </a:prstGeom>
        </p:spPr>
      </p:pic>
    </p:spTree>
    <p:extLst>
      <p:ext uri="{BB962C8B-B14F-4D97-AF65-F5344CB8AC3E}">
        <p14:creationId xmlns:p14="http://schemas.microsoft.com/office/powerpoint/2010/main" val="412825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76190-865F-5E4A-D323-7337C5277CBD}"/>
              </a:ext>
            </a:extLst>
          </p:cNvPr>
          <p:cNvSpPr>
            <a:spLocks noGrp="1"/>
          </p:cNvSpPr>
          <p:nvPr>
            <p:ph type="title"/>
          </p:nvPr>
        </p:nvSpPr>
        <p:spPr/>
        <p:txBody>
          <a:bodyPr/>
          <a:lstStyle/>
          <a:p>
            <a:r>
              <a:rPr lang="da-DK" dirty="0"/>
              <a:t>MR-scanning</a:t>
            </a:r>
          </a:p>
        </p:txBody>
      </p:sp>
      <p:sp>
        <p:nvSpPr>
          <p:cNvPr id="5" name="Pladsholder til indhold 2">
            <a:extLst>
              <a:ext uri="{FF2B5EF4-FFF2-40B4-BE49-F238E27FC236}">
                <a16:creationId xmlns:a16="http://schemas.microsoft.com/office/drawing/2014/main" id="{B720B53C-13D3-9C3B-C6FC-FB2DADB6AFC9}"/>
              </a:ext>
            </a:extLst>
          </p:cNvPr>
          <p:cNvSpPr txBox="1">
            <a:spLocks/>
          </p:cNvSpPr>
          <p:nvPr/>
        </p:nvSpPr>
        <p:spPr>
          <a:xfrm>
            <a:off x="2444261" y="1909762"/>
            <a:ext cx="712108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ltLang="da-DK" dirty="0"/>
              <a:t>Undersøgelse af:</a:t>
            </a:r>
          </a:p>
          <a:p>
            <a:r>
              <a:rPr lang="da-DK" altLang="da-DK" dirty="0"/>
              <a:t>Tyndtarm</a:t>
            </a:r>
          </a:p>
          <a:p>
            <a:r>
              <a:rPr lang="da-DK" altLang="da-DK" dirty="0"/>
              <a:t>Fistler</a:t>
            </a:r>
          </a:p>
          <a:p>
            <a:r>
              <a:rPr lang="da-DK" altLang="da-DK" dirty="0"/>
              <a:t>Bylder</a:t>
            </a:r>
          </a:p>
        </p:txBody>
      </p:sp>
      <p:pic>
        <p:nvPicPr>
          <p:cNvPr id="7" name="Billede 6">
            <a:extLst>
              <a:ext uri="{FF2B5EF4-FFF2-40B4-BE49-F238E27FC236}">
                <a16:creationId xmlns:a16="http://schemas.microsoft.com/office/drawing/2014/main" id="{977AB699-1EDD-E652-149A-7ADD5F472DB3}"/>
              </a:ext>
            </a:extLst>
          </p:cNvPr>
          <p:cNvPicPr>
            <a:picLocks noChangeAspect="1"/>
          </p:cNvPicPr>
          <p:nvPr/>
        </p:nvPicPr>
        <p:blipFill>
          <a:blip r:embed="rId3"/>
          <a:stretch>
            <a:fillRect/>
          </a:stretch>
        </p:blipFill>
        <p:spPr>
          <a:xfrm>
            <a:off x="6579870" y="1397000"/>
            <a:ext cx="3543300" cy="4064000"/>
          </a:xfrm>
          <a:prstGeom prst="rect">
            <a:avLst/>
          </a:prstGeom>
        </p:spPr>
      </p:pic>
      <p:pic>
        <p:nvPicPr>
          <p:cNvPr id="3" name="Billede 2">
            <a:hlinkClick r:id="rId4" action="ppaction://hlinksldjump"/>
            <a:extLst>
              <a:ext uri="{FF2B5EF4-FFF2-40B4-BE49-F238E27FC236}">
                <a16:creationId xmlns:a16="http://schemas.microsoft.com/office/drawing/2014/main" id="{0B27D44C-152F-0029-CF56-D0BF8A82F0DF}"/>
              </a:ext>
            </a:extLst>
          </p:cNvPr>
          <p:cNvPicPr>
            <a:picLocks noChangeAspect="1"/>
          </p:cNvPicPr>
          <p:nvPr/>
        </p:nvPicPr>
        <p:blipFill>
          <a:blip r:embed="rId5"/>
          <a:stretch>
            <a:fillRect/>
          </a:stretch>
        </p:blipFill>
        <p:spPr>
          <a:xfrm>
            <a:off x="10771232" y="5459702"/>
            <a:ext cx="1165136" cy="1033173"/>
          </a:xfrm>
          <a:prstGeom prst="rect">
            <a:avLst/>
          </a:prstGeom>
        </p:spPr>
      </p:pic>
      <p:sp>
        <p:nvSpPr>
          <p:cNvPr id="4" name="Pladsholder til indhold 2">
            <a:extLst>
              <a:ext uri="{FF2B5EF4-FFF2-40B4-BE49-F238E27FC236}">
                <a16:creationId xmlns:a16="http://schemas.microsoft.com/office/drawing/2014/main" id="{6DE45A47-E33B-CD32-7567-28D4831059A9}"/>
              </a:ext>
            </a:extLst>
          </p:cNvPr>
          <p:cNvSpPr txBox="1">
            <a:spLocks/>
          </p:cNvSpPr>
          <p:nvPr/>
        </p:nvSpPr>
        <p:spPr>
          <a:xfrm>
            <a:off x="10826750" y="3728640"/>
            <a:ext cx="2730500" cy="1452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6" action="ppaction://hlinksldjump"/>
              </a:rPr>
              <a:t>Blodprøver</a:t>
            </a:r>
            <a:endParaRPr lang="da-DK" sz="1600" dirty="0"/>
          </a:p>
          <a:p>
            <a:pPr marL="0" indent="0">
              <a:lnSpc>
                <a:spcPts val="860"/>
              </a:lnSpc>
              <a:buNone/>
            </a:pPr>
            <a:r>
              <a:rPr lang="da-DK" sz="1600" dirty="0">
                <a:hlinkClick r:id="rId7" action="ppaction://hlinksldjump"/>
              </a:rPr>
              <a:t>Afføringspr.</a:t>
            </a:r>
            <a:endParaRPr lang="da-DK" sz="1600" dirty="0">
              <a:hlinkClick r:id="rId8" action="ppaction://hlinksldjump"/>
            </a:endParaRPr>
          </a:p>
          <a:p>
            <a:pPr marL="0" indent="0">
              <a:lnSpc>
                <a:spcPts val="860"/>
              </a:lnSpc>
              <a:buNone/>
            </a:pPr>
            <a:r>
              <a:rPr lang="da-DK" sz="1600" dirty="0">
                <a:hlinkClick r:id="rId9" action="ppaction://hlinksldjump"/>
              </a:rPr>
              <a:t>Kikkertund.</a:t>
            </a:r>
            <a:endParaRPr lang="da-DK" sz="1600" dirty="0"/>
          </a:p>
          <a:p>
            <a:pPr marL="0" indent="0">
              <a:lnSpc>
                <a:spcPts val="860"/>
              </a:lnSpc>
              <a:buNone/>
            </a:pPr>
            <a:r>
              <a:rPr lang="da-DK" sz="1600" dirty="0">
                <a:hlinkClick r:id="rId10" action="ppaction://hlinksldjump"/>
              </a:rPr>
              <a:t>Kapselund.</a:t>
            </a:r>
            <a:endParaRPr lang="da-DK" sz="1600" dirty="0"/>
          </a:p>
          <a:p>
            <a:pPr marL="0" indent="0">
              <a:lnSpc>
                <a:spcPts val="860"/>
              </a:lnSpc>
              <a:buNone/>
            </a:pPr>
            <a:endParaRPr lang="da-DK" sz="1600" dirty="0"/>
          </a:p>
        </p:txBody>
      </p:sp>
    </p:spTree>
    <p:extLst>
      <p:ext uri="{BB962C8B-B14F-4D97-AF65-F5344CB8AC3E}">
        <p14:creationId xmlns:p14="http://schemas.microsoft.com/office/powerpoint/2010/main" val="209174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76190-865F-5E4A-D323-7337C5277CBD}"/>
              </a:ext>
            </a:extLst>
          </p:cNvPr>
          <p:cNvSpPr>
            <a:spLocks noGrp="1"/>
          </p:cNvSpPr>
          <p:nvPr>
            <p:ph type="title"/>
          </p:nvPr>
        </p:nvSpPr>
        <p:spPr/>
        <p:txBody>
          <a:bodyPr/>
          <a:lstStyle/>
          <a:p>
            <a:r>
              <a:rPr lang="en-US" altLang="da-DK" dirty="0" err="1">
                <a:effectLst/>
              </a:rPr>
              <a:t>Kapselendoskopi</a:t>
            </a:r>
            <a:endParaRPr lang="da-DK" dirty="0"/>
          </a:p>
        </p:txBody>
      </p:sp>
      <p:pic>
        <p:nvPicPr>
          <p:cNvPr id="3" name="Billede 2">
            <a:hlinkClick r:id="rId3" action="ppaction://hlinksldjump"/>
            <a:extLst>
              <a:ext uri="{FF2B5EF4-FFF2-40B4-BE49-F238E27FC236}">
                <a16:creationId xmlns:a16="http://schemas.microsoft.com/office/drawing/2014/main" id="{718DCA6F-1603-B1E5-9153-10E4FA25F07C}"/>
              </a:ext>
            </a:extLst>
          </p:cNvPr>
          <p:cNvPicPr>
            <a:picLocks noChangeAspect="1"/>
          </p:cNvPicPr>
          <p:nvPr/>
        </p:nvPicPr>
        <p:blipFill>
          <a:blip r:embed="rId4"/>
          <a:stretch>
            <a:fillRect/>
          </a:stretch>
        </p:blipFill>
        <p:spPr>
          <a:xfrm>
            <a:off x="10771232" y="5459702"/>
            <a:ext cx="1165136" cy="1033173"/>
          </a:xfrm>
          <a:prstGeom prst="rect">
            <a:avLst/>
          </a:prstGeom>
        </p:spPr>
      </p:pic>
      <p:sp>
        <p:nvSpPr>
          <p:cNvPr id="4" name="Pladsholder til indhold 2">
            <a:extLst>
              <a:ext uri="{FF2B5EF4-FFF2-40B4-BE49-F238E27FC236}">
                <a16:creationId xmlns:a16="http://schemas.microsoft.com/office/drawing/2014/main" id="{BD65C2C2-2039-D4BA-D3CB-D6F9E76C9749}"/>
              </a:ext>
            </a:extLst>
          </p:cNvPr>
          <p:cNvSpPr txBox="1">
            <a:spLocks/>
          </p:cNvSpPr>
          <p:nvPr/>
        </p:nvSpPr>
        <p:spPr>
          <a:xfrm>
            <a:off x="10826750" y="3728640"/>
            <a:ext cx="2730500" cy="1452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5" action="ppaction://hlinksldjump"/>
              </a:rPr>
              <a:t>Blodprøver</a:t>
            </a:r>
            <a:endParaRPr lang="da-DK" sz="1600" dirty="0">
              <a:hlinkClick r:id="rId6" action="ppaction://hlinksldjump"/>
            </a:endParaRPr>
          </a:p>
          <a:p>
            <a:pPr marL="0" indent="0">
              <a:lnSpc>
                <a:spcPts val="860"/>
              </a:lnSpc>
              <a:buNone/>
            </a:pPr>
            <a:r>
              <a:rPr lang="da-DK" sz="1600" dirty="0" err="1">
                <a:hlinkClick r:id="rId7" action="ppaction://hlinksldjump"/>
              </a:rPr>
              <a:t>Afføringspr</a:t>
            </a:r>
            <a:r>
              <a:rPr lang="da-DK" sz="1600" dirty="0"/>
              <a:t>.</a:t>
            </a:r>
          </a:p>
          <a:p>
            <a:pPr marL="0" indent="0">
              <a:lnSpc>
                <a:spcPts val="860"/>
              </a:lnSpc>
              <a:buNone/>
            </a:pPr>
            <a:r>
              <a:rPr lang="da-DK" sz="1600" dirty="0">
                <a:hlinkClick r:id="rId8" action="ppaction://hlinksldjump"/>
              </a:rPr>
              <a:t>MR</a:t>
            </a:r>
            <a:endParaRPr lang="da-DK" sz="1600" dirty="0"/>
          </a:p>
          <a:p>
            <a:pPr marL="0" indent="0">
              <a:lnSpc>
                <a:spcPts val="860"/>
              </a:lnSpc>
              <a:buNone/>
            </a:pPr>
            <a:endParaRPr lang="da-DK" sz="1600" dirty="0"/>
          </a:p>
        </p:txBody>
      </p:sp>
      <p:pic>
        <p:nvPicPr>
          <p:cNvPr id="6" name="Billede 5">
            <a:extLst>
              <a:ext uri="{FF2B5EF4-FFF2-40B4-BE49-F238E27FC236}">
                <a16:creationId xmlns:a16="http://schemas.microsoft.com/office/drawing/2014/main" id="{D7DDB161-FB5A-64DF-1D6E-D44E3640B731}"/>
              </a:ext>
            </a:extLst>
          </p:cNvPr>
          <p:cNvPicPr>
            <a:picLocks noChangeAspect="1"/>
          </p:cNvPicPr>
          <p:nvPr/>
        </p:nvPicPr>
        <p:blipFill>
          <a:blip r:embed="rId9"/>
          <a:stretch>
            <a:fillRect/>
          </a:stretch>
        </p:blipFill>
        <p:spPr>
          <a:xfrm>
            <a:off x="5730619" y="2143986"/>
            <a:ext cx="2133222" cy="3315716"/>
          </a:xfrm>
          <a:prstGeom prst="rect">
            <a:avLst/>
          </a:prstGeom>
        </p:spPr>
      </p:pic>
      <p:pic>
        <p:nvPicPr>
          <p:cNvPr id="8" name="Billede 7">
            <a:extLst>
              <a:ext uri="{FF2B5EF4-FFF2-40B4-BE49-F238E27FC236}">
                <a16:creationId xmlns:a16="http://schemas.microsoft.com/office/drawing/2014/main" id="{6527AB65-2D48-8A4E-0F57-C8043C2F6E70}"/>
              </a:ext>
            </a:extLst>
          </p:cNvPr>
          <p:cNvPicPr>
            <a:picLocks noChangeAspect="1"/>
          </p:cNvPicPr>
          <p:nvPr/>
        </p:nvPicPr>
        <p:blipFill>
          <a:blip r:embed="rId10"/>
          <a:stretch>
            <a:fillRect/>
          </a:stretch>
        </p:blipFill>
        <p:spPr>
          <a:xfrm rot="20446695">
            <a:off x="3977938" y="3398387"/>
            <a:ext cx="2662200" cy="1123291"/>
          </a:xfrm>
          <a:prstGeom prst="rect">
            <a:avLst/>
          </a:prstGeom>
        </p:spPr>
      </p:pic>
    </p:spTree>
    <p:extLst>
      <p:ext uri="{BB962C8B-B14F-4D97-AF65-F5344CB8AC3E}">
        <p14:creationId xmlns:p14="http://schemas.microsoft.com/office/powerpoint/2010/main" val="5827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797AAA-7289-F94A-0329-FC8665AE454E}"/>
              </a:ext>
            </a:extLst>
          </p:cNvPr>
          <p:cNvSpPr>
            <a:spLocks noGrp="1"/>
          </p:cNvSpPr>
          <p:nvPr>
            <p:ph type="title"/>
          </p:nvPr>
        </p:nvSpPr>
        <p:spPr/>
        <p:txBody>
          <a:bodyPr/>
          <a:lstStyle/>
          <a:p>
            <a:r>
              <a:rPr lang="da-DK" dirty="0"/>
              <a:t>Ny med kronisk tarmbetændelse </a:t>
            </a:r>
            <a:br>
              <a:rPr lang="da-DK" dirty="0"/>
            </a:br>
            <a:r>
              <a:rPr lang="da-DK" dirty="0"/>
              <a:t>– der kan være udfordringer </a:t>
            </a:r>
          </a:p>
        </p:txBody>
      </p:sp>
      <p:pic>
        <p:nvPicPr>
          <p:cNvPr id="6" name="Billede 5" descr="Et billede, der indeholder silhuet&#10;&#10;Automatisk genereret beskrivelse">
            <a:extLst>
              <a:ext uri="{FF2B5EF4-FFF2-40B4-BE49-F238E27FC236}">
                <a16:creationId xmlns:a16="http://schemas.microsoft.com/office/drawing/2014/main" id="{36CCE974-E484-17A4-0D6E-4D3207E3FE47}"/>
              </a:ext>
            </a:extLst>
          </p:cNvPr>
          <p:cNvPicPr>
            <a:picLocks noChangeAspect="1"/>
          </p:cNvPicPr>
          <p:nvPr/>
        </p:nvPicPr>
        <p:blipFill rotWithShape="1">
          <a:blip r:embed="rId3"/>
          <a:srcRect l="66880"/>
          <a:stretch/>
        </p:blipFill>
        <p:spPr>
          <a:xfrm>
            <a:off x="5506944" y="3152554"/>
            <a:ext cx="712419" cy="2035446"/>
          </a:xfrm>
          <a:prstGeom prst="rect">
            <a:avLst/>
          </a:prstGeom>
        </p:spPr>
      </p:pic>
      <p:sp>
        <p:nvSpPr>
          <p:cNvPr id="9" name="Afrundet rektangel 8">
            <a:hlinkClick r:id="rId4" action="ppaction://hlinksldjump"/>
            <a:extLst>
              <a:ext uri="{FF2B5EF4-FFF2-40B4-BE49-F238E27FC236}">
                <a16:creationId xmlns:a16="http://schemas.microsoft.com/office/drawing/2014/main" id="{B6D93A26-FBE4-7CBC-2316-D8EA97A0A128}"/>
              </a:ext>
            </a:extLst>
          </p:cNvPr>
          <p:cNvSpPr/>
          <p:nvPr/>
        </p:nvSpPr>
        <p:spPr>
          <a:xfrm>
            <a:off x="4536164" y="2173170"/>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Fritid</a:t>
            </a:r>
          </a:p>
        </p:txBody>
      </p:sp>
      <p:sp>
        <p:nvSpPr>
          <p:cNvPr id="10" name="Afrundet rektangel 9">
            <a:hlinkClick r:id="rId5" action="ppaction://hlinksldjump"/>
            <a:extLst>
              <a:ext uri="{FF2B5EF4-FFF2-40B4-BE49-F238E27FC236}">
                <a16:creationId xmlns:a16="http://schemas.microsoft.com/office/drawing/2014/main" id="{99D27CF4-10E8-E552-DA08-83E95613D947}"/>
              </a:ext>
            </a:extLst>
          </p:cNvPr>
          <p:cNvSpPr/>
          <p:nvPr/>
        </p:nvSpPr>
        <p:spPr>
          <a:xfrm>
            <a:off x="4141461" y="2893751"/>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Stress</a:t>
            </a:r>
          </a:p>
        </p:txBody>
      </p:sp>
      <p:sp>
        <p:nvSpPr>
          <p:cNvPr id="11" name="Afrundet rektangel 10">
            <a:hlinkClick r:id="rId6" action="ppaction://hlinksldjump"/>
            <a:extLst>
              <a:ext uri="{FF2B5EF4-FFF2-40B4-BE49-F238E27FC236}">
                <a16:creationId xmlns:a16="http://schemas.microsoft.com/office/drawing/2014/main" id="{9EC692B3-CA84-234C-8370-1B0DF28BF67A}"/>
              </a:ext>
            </a:extLst>
          </p:cNvPr>
          <p:cNvSpPr/>
          <p:nvPr/>
        </p:nvSpPr>
        <p:spPr>
          <a:xfrm>
            <a:off x="3586581" y="3583186"/>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Træthed</a:t>
            </a:r>
          </a:p>
        </p:txBody>
      </p:sp>
      <p:sp>
        <p:nvSpPr>
          <p:cNvPr id="12" name="Afrundet rektangel 11">
            <a:hlinkClick r:id="rId7" action="ppaction://hlinksldjump"/>
            <a:extLst>
              <a:ext uri="{FF2B5EF4-FFF2-40B4-BE49-F238E27FC236}">
                <a16:creationId xmlns:a16="http://schemas.microsoft.com/office/drawing/2014/main" id="{DBB789C3-10BC-BE52-5361-085518BD96B0}"/>
              </a:ext>
            </a:extLst>
          </p:cNvPr>
          <p:cNvSpPr/>
          <p:nvPr/>
        </p:nvSpPr>
        <p:spPr>
          <a:xfrm>
            <a:off x="3586581" y="4288194"/>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lnSpc>
                <a:spcPts val="1500"/>
              </a:lnSpc>
            </a:pPr>
            <a:r>
              <a:rPr lang="da-DK" sz="1600" dirty="0"/>
              <a:t>Sex og nærhed</a:t>
            </a:r>
          </a:p>
        </p:txBody>
      </p:sp>
      <p:sp>
        <p:nvSpPr>
          <p:cNvPr id="13" name="Afrundet rektangel 12">
            <a:hlinkClick r:id="rId8" action="ppaction://hlinksldjump"/>
            <a:extLst>
              <a:ext uri="{FF2B5EF4-FFF2-40B4-BE49-F238E27FC236}">
                <a16:creationId xmlns:a16="http://schemas.microsoft.com/office/drawing/2014/main" id="{1153CB0B-0BF2-7E2F-4C38-5F3F1CD0E17D}"/>
              </a:ext>
            </a:extLst>
          </p:cNvPr>
          <p:cNvSpPr/>
          <p:nvPr/>
        </p:nvSpPr>
        <p:spPr>
          <a:xfrm>
            <a:off x="4141461" y="5008775"/>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err="1"/>
              <a:t>Xxxx</a:t>
            </a:r>
            <a:endParaRPr lang="da-DK" sz="1600" dirty="0"/>
          </a:p>
        </p:txBody>
      </p:sp>
      <p:sp>
        <p:nvSpPr>
          <p:cNvPr id="14" name="Afrundet rektangel 13">
            <a:hlinkClick r:id="rId9" action="ppaction://hlinksldjump"/>
            <a:extLst>
              <a:ext uri="{FF2B5EF4-FFF2-40B4-BE49-F238E27FC236}">
                <a16:creationId xmlns:a16="http://schemas.microsoft.com/office/drawing/2014/main" id="{7B0491B5-3DC2-BC7C-FD40-71E42C9B1F2D}"/>
              </a:ext>
            </a:extLst>
          </p:cNvPr>
          <p:cNvSpPr/>
          <p:nvPr/>
        </p:nvSpPr>
        <p:spPr>
          <a:xfrm>
            <a:off x="4536164" y="5698211"/>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err="1"/>
              <a:t>Xxxxxx</a:t>
            </a:r>
            <a:endParaRPr lang="da-DK" sz="1600" dirty="0"/>
          </a:p>
        </p:txBody>
      </p:sp>
      <p:sp>
        <p:nvSpPr>
          <p:cNvPr id="15" name="Afrundet rektangel 14">
            <a:hlinkClick r:id="rId10" action="ppaction://hlinksldjump"/>
            <a:extLst>
              <a:ext uri="{FF2B5EF4-FFF2-40B4-BE49-F238E27FC236}">
                <a16:creationId xmlns:a16="http://schemas.microsoft.com/office/drawing/2014/main" id="{3F2AAA76-4D6A-0108-CBA1-B6BB35C2FED7}"/>
              </a:ext>
            </a:extLst>
          </p:cNvPr>
          <p:cNvSpPr/>
          <p:nvPr/>
        </p:nvSpPr>
        <p:spPr>
          <a:xfrm>
            <a:off x="6085402" y="2181327"/>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Smerter</a:t>
            </a:r>
          </a:p>
        </p:txBody>
      </p:sp>
      <p:sp>
        <p:nvSpPr>
          <p:cNvPr id="16" name="Afrundet rektangel 15">
            <a:hlinkClick r:id="rId11" action="ppaction://hlinksldjump"/>
            <a:extLst>
              <a:ext uri="{FF2B5EF4-FFF2-40B4-BE49-F238E27FC236}">
                <a16:creationId xmlns:a16="http://schemas.microsoft.com/office/drawing/2014/main" id="{2FE44F4E-9F2E-8F29-4169-C9EFE2B6F218}"/>
              </a:ext>
            </a:extLst>
          </p:cNvPr>
          <p:cNvSpPr/>
          <p:nvPr/>
        </p:nvSpPr>
        <p:spPr>
          <a:xfrm>
            <a:off x="6415930" y="2878178"/>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Kost</a:t>
            </a:r>
          </a:p>
        </p:txBody>
      </p:sp>
      <p:sp>
        <p:nvSpPr>
          <p:cNvPr id="17" name="Afrundet rektangel 16">
            <a:hlinkClick r:id="rId12" action="ppaction://hlinksldjump"/>
            <a:extLst>
              <a:ext uri="{FF2B5EF4-FFF2-40B4-BE49-F238E27FC236}">
                <a16:creationId xmlns:a16="http://schemas.microsoft.com/office/drawing/2014/main" id="{657B50B1-466E-18C6-CC03-99293A72C4FA}"/>
              </a:ext>
            </a:extLst>
          </p:cNvPr>
          <p:cNvSpPr/>
          <p:nvPr/>
        </p:nvSpPr>
        <p:spPr>
          <a:xfrm>
            <a:off x="6685057" y="3583186"/>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Fertilitet</a:t>
            </a:r>
          </a:p>
        </p:txBody>
      </p:sp>
      <p:sp>
        <p:nvSpPr>
          <p:cNvPr id="18" name="Afrundet rektangel 17">
            <a:hlinkClick r:id="rId13" action="ppaction://hlinksldjump"/>
            <a:extLst>
              <a:ext uri="{FF2B5EF4-FFF2-40B4-BE49-F238E27FC236}">
                <a16:creationId xmlns:a16="http://schemas.microsoft.com/office/drawing/2014/main" id="{CE20379F-0038-68EC-CE62-0428B6C9A61E}"/>
              </a:ext>
            </a:extLst>
          </p:cNvPr>
          <p:cNvSpPr/>
          <p:nvPr/>
        </p:nvSpPr>
        <p:spPr>
          <a:xfrm>
            <a:off x="6415930" y="4993203"/>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lnSpc>
                <a:spcPts val="1500"/>
              </a:lnSpc>
            </a:pPr>
            <a:r>
              <a:rPr lang="da-DK" sz="1600" dirty="0"/>
              <a:t>Job og uddannelse</a:t>
            </a:r>
          </a:p>
        </p:txBody>
      </p:sp>
      <p:sp>
        <p:nvSpPr>
          <p:cNvPr id="19" name="Afrundet rektangel 18">
            <a:hlinkClick r:id="rId14" action="ppaction://hlinksldjump"/>
            <a:extLst>
              <a:ext uri="{FF2B5EF4-FFF2-40B4-BE49-F238E27FC236}">
                <a16:creationId xmlns:a16="http://schemas.microsoft.com/office/drawing/2014/main" id="{A014AEFC-24B2-DC28-1D4D-6ACF31367D23}"/>
              </a:ext>
            </a:extLst>
          </p:cNvPr>
          <p:cNvSpPr/>
          <p:nvPr/>
        </p:nvSpPr>
        <p:spPr>
          <a:xfrm>
            <a:off x="6085402" y="5698211"/>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1500"/>
              </a:lnSpc>
            </a:pPr>
            <a:r>
              <a:rPr lang="da-DK" sz="1600" dirty="0"/>
              <a:t>Sport og motion</a:t>
            </a:r>
          </a:p>
        </p:txBody>
      </p:sp>
      <p:sp>
        <p:nvSpPr>
          <p:cNvPr id="3" name="Afrundet rektangel 2">
            <a:hlinkClick r:id="rId15" action="ppaction://hlinksldjump"/>
            <a:extLst>
              <a:ext uri="{FF2B5EF4-FFF2-40B4-BE49-F238E27FC236}">
                <a16:creationId xmlns:a16="http://schemas.microsoft.com/office/drawing/2014/main" id="{7460640F-23EA-CCE0-B528-4BBC93F8D589}"/>
              </a:ext>
            </a:extLst>
          </p:cNvPr>
          <p:cNvSpPr/>
          <p:nvPr/>
        </p:nvSpPr>
        <p:spPr>
          <a:xfrm>
            <a:off x="2620451" y="2892341"/>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t>Inkontinens</a:t>
            </a:r>
          </a:p>
        </p:txBody>
      </p:sp>
      <p:sp>
        <p:nvSpPr>
          <p:cNvPr id="22" name="Afrundet rektangel 21">
            <a:hlinkClick r:id="rId16" action="ppaction://hlinksldjump"/>
            <a:extLst>
              <a:ext uri="{FF2B5EF4-FFF2-40B4-BE49-F238E27FC236}">
                <a16:creationId xmlns:a16="http://schemas.microsoft.com/office/drawing/2014/main" id="{78A6E9C3-0A13-D651-6397-4E5322E75EB3}"/>
              </a:ext>
            </a:extLst>
          </p:cNvPr>
          <p:cNvSpPr/>
          <p:nvPr/>
        </p:nvSpPr>
        <p:spPr>
          <a:xfrm>
            <a:off x="2620451" y="5011944"/>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lnSpc>
                <a:spcPts val="1500"/>
              </a:lnSpc>
            </a:pPr>
            <a:r>
              <a:rPr lang="da-DK" sz="1600" dirty="0"/>
              <a:t>Verden er stor</a:t>
            </a:r>
          </a:p>
        </p:txBody>
      </p:sp>
      <p:sp>
        <p:nvSpPr>
          <p:cNvPr id="30" name="Afrundet rektangel 29">
            <a:hlinkClick r:id="rId17" action="ppaction://hlinksldjump"/>
            <a:extLst>
              <a:ext uri="{FF2B5EF4-FFF2-40B4-BE49-F238E27FC236}">
                <a16:creationId xmlns:a16="http://schemas.microsoft.com/office/drawing/2014/main" id="{B77DE066-2FB6-1223-29DA-2F278083DE24}"/>
              </a:ext>
            </a:extLst>
          </p:cNvPr>
          <p:cNvSpPr/>
          <p:nvPr/>
        </p:nvSpPr>
        <p:spPr>
          <a:xfrm>
            <a:off x="2143335" y="4288194"/>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lnSpc>
                <a:spcPts val="1500"/>
              </a:lnSpc>
            </a:pPr>
            <a:r>
              <a:rPr lang="da-DK" sz="1600" dirty="0" err="1"/>
              <a:t>Vaccina</a:t>
            </a:r>
            <a:r>
              <a:rPr lang="da-DK" sz="1600" dirty="0"/>
              <a:t>- </a:t>
            </a:r>
            <a:r>
              <a:rPr lang="da-DK" sz="1600" dirty="0" err="1"/>
              <a:t>tioner</a:t>
            </a:r>
            <a:endParaRPr lang="da-DK" sz="1600" dirty="0"/>
          </a:p>
        </p:txBody>
      </p:sp>
      <p:sp>
        <p:nvSpPr>
          <p:cNvPr id="31" name="Afrundet rektangel 30">
            <a:hlinkClick r:id="rId18" action="ppaction://hlinksldjump"/>
            <a:extLst>
              <a:ext uri="{FF2B5EF4-FFF2-40B4-BE49-F238E27FC236}">
                <a16:creationId xmlns:a16="http://schemas.microsoft.com/office/drawing/2014/main" id="{17358559-DCD3-1CDD-16A9-E0BD993C1C25}"/>
              </a:ext>
            </a:extLst>
          </p:cNvPr>
          <p:cNvSpPr/>
          <p:nvPr/>
        </p:nvSpPr>
        <p:spPr>
          <a:xfrm>
            <a:off x="2143335" y="3591781"/>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lnSpc>
                <a:spcPts val="1500"/>
              </a:lnSpc>
            </a:pPr>
            <a:r>
              <a:rPr lang="da-DK" sz="1600" dirty="0" err="1"/>
              <a:t>Social-lovgivning</a:t>
            </a:r>
            <a:endParaRPr lang="da-DK" sz="1600" dirty="0"/>
          </a:p>
        </p:txBody>
      </p:sp>
      <p:sp>
        <p:nvSpPr>
          <p:cNvPr id="49" name="Afrundet rektangel 48">
            <a:hlinkClick r:id="rId19" action="ppaction://hlinksldjump"/>
            <a:extLst>
              <a:ext uri="{FF2B5EF4-FFF2-40B4-BE49-F238E27FC236}">
                <a16:creationId xmlns:a16="http://schemas.microsoft.com/office/drawing/2014/main" id="{00B92478-7E8E-6B92-3DB5-ED062D06A8F3}"/>
              </a:ext>
            </a:extLst>
          </p:cNvPr>
          <p:cNvSpPr/>
          <p:nvPr/>
        </p:nvSpPr>
        <p:spPr>
          <a:xfrm>
            <a:off x="10501731" y="5582136"/>
            <a:ext cx="1199309" cy="720893"/>
          </a:xfrm>
          <a:prstGeom prst="roundRect">
            <a:avLst/>
          </a:prstGeom>
          <a:solidFill>
            <a:srgbClr val="A1C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lnSpc>
                <a:spcPts val="1500"/>
              </a:lnSpc>
            </a:pPr>
            <a:r>
              <a:rPr lang="da-DK" sz="1600" dirty="0"/>
              <a:t>Spring denne del over</a:t>
            </a:r>
          </a:p>
        </p:txBody>
      </p:sp>
      <p:sp>
        <p:nvSpPr>
          <p:cNvPr id="8" name="Afrundet rektangel 7">
            <a:hlinkClick r:id="rId20" action="ppaction://hlinksldjump"/>
            <a:extLst>
              <a:ext uri="{FF2B5EF4-FFF2-40B4-BE49-F238E27FC236}">
                <a16:creationId xmlns:a16="http://schemas.microsoft.com/office/drawing/2014/main" id="{091DE207-AD7D-2460-722E-D9FF2351651E}"/>
              </a:ext>
            </a:extLst>
          </p:cNvPr>
          <p:cNvSpPr/>
          <p:nvPr/>
        </p:nvSpPr>
        <p:spPr>
          <a:xfrm>
            <a:off x="8137339" y="3583186"/>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err="1"/>
              <a:t>Xxx</a:t>
            </a:r>
            <a:endParaRPr lang="da-DK" sz="1600" dirty="0"/>
          </a:p>
        </p:txBody>
      </p:sp>
      <p:sp>
        <p:nvSpPr>
          <p:cNvPr id="20" name="Afrundet rektangel 19">
            <a:hlinkClick r:id="rId20" action="ppaction://hlinksldjump"/>
            <a:extLst>
              <a:ext uri="{FF2B5EF4-FFF2-40B4-BE49-F238E27FC236}">
                <a16:creationId xmlns:a16="http://schemas.microsoft.com/office/drawing/2014/main" id="{A83B9E74-1AD0-3F7A-32F9-BB7822429EC5}"/>
              </a:ext>
            </a:extLst>
          </p:cNvPr>
          <p:cNvSpPr/>
          <p:nvPr/>
        </p:nvSpPr>
        <p:spPr>
          <a:xfrm>
            <a:off x="8137339" y="4300363"/>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err="1"/>
              <a:t>Xxxx</a:t>
            </a:r>
            <a:endParaRPr lang="da-DK" sz="1600" dirty="0"/>
          </a:p>
        </p:txBody>
      </p:sp>
      <p:sp>
        <p:nvSpPr>
          <p:cNvPr id="29" name="Afrundet rektangel 28">
            <a:hlinkClick r:id="rId8" action="ppaction://hlinksldjump"/>
            <a:extLst>
              <a:ext uri="{FF2B5EF4-FFF2-40B4-BE49-F238E27FC236}">
                <a16:creationId xmlns:a16="http://schemas.microsoft.com/office/drawing/2014/main" id="{71A972CD-7ED4-3ECD-F784-FF8348B15B3D}"/>
              </a:ext>
            </a:extLst>
          </p:cNvPr>
          <p:cNvSpPr/>
          <p:nvPr/>
        </p:nvSpPr>
        <p:spPr>
          <a:xfrm>
            <a:off x="7936940" y="4993203"/>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err="1"/>
              <a:t>Xxxx</a:t>
            </a:r>
            <a:endParaRPr lang="da-DK" sz="1600" dirty="0"/>
          </a:p>
        </p:txBody>
      </p:sp>
      <p:sp>
        <p:nvSpPr>
          <p:cNvPr id="64" name="Afrundet rektangel 63">
            <a:hlinkClick r:id="rId21" action="ppaction://hlinksldjump"/>
            <a:extLst>
              <a:ext uri="{FF2B5EF4-FFF2-40B4-BE49-F238E27FC236}">
                <a16:creationId xmlns:a16="http://schemas.microsoft.com/office/drawing/2014/main" id="{EE85AB87-7576-C20A-A64E-8FF4546DC2AD}"/>
              </a:ext>
            </a:extLst>
          </p:cNvPr>
          <p:cNvSpPr/>
          <p:nvPr/>
        </p:nvSpPr>
        <p:spPr>
          <a:xfrm>
            <a:off x="6685056" y="4288194"/>
            <a:ext cx="1199309" cy="488745"/>
          </a:xfrm>
          <a:prstGeom prst="roundRect">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lnSpc>
                <a:spcPts val="1500"/>
              </a:lnSpc>
            </a:pPr>
            <a:r>
              <a:rPr lang="da-DK" sz="1600" dirty="0"/>
              <a:t>Familie og venner</a:t>
            </a:r>
          </a:p>
        </p:txBody>
      </p:sp>
    </p:spTree>
    <p:extLst>
      <p:ext uri="{BB962C8B-B14F-4D97-AF65-F5344CB8AC3E}">
        <p14:creationId xmlns:p14="http://schemas.microsoft.com/office/powerpoint/2010/main" val="105649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E8EFA5-90D4-81EF-9117-96C6E989B5E4}"/>
              </a:ext>
            </a:extLst>
          </p:cNvPr>
          <p:cNvSpPr>
            <a:spLocks noGrp="1"/>
          </p:cNvSpPr>
          <p:nvPr>
            <p:ph type="title"/>
          </p:nvPr>
        </p:nvSpPr>
        <p:spPr/>
        <p:txBody>
          <a:bodyPr/>
          <a:lstStyle/>
          <a:p>
            <a:r>
              <a:rPr lang="da-DK" dirty="0"/>
              <a:t>Fritid</a:t>
            </a:r>
          </a:p>
        </p:txBody>
      </p:sp>
      <p:sp>
        <p:nvSpPr>
          <p:cNvPr id="3" name="Pladsholder til indhold 2">
            <a:extLst>
              <a:ext uri="{FF2B5EF4-FFF2-40B4-BE49-F238E27FC236}">
                <a16:creationId xmlns:a16="http://schemas.microsoft.com/office/drawing/2014/main" id="{3D424DFB-6350-278F-90FF-CAD31C6FD3BD}"/>
              </a:ext>
            </a:extLst>
          </p:cNvPr>
          <p:cNvSpPr>
            <a:spLocks noGrp="1"/>
          </p:cNvSpPr>
          <p:nvPr>
            <p:ph idx="1"/>
          </p:nvPr>
        </p:nvSpPr>
        <p:spPr/>
        <p:txBody>
          <a:bodyPr/>
          <a:lstStyle/>
          <a:p>
            <a:r>
              <a:rPr lang="da-DK" dirty="0"/>
              <a:t>Hold fast i de fritidsinteresser du tidligere har haft, </a:t>
            </a:r>
            <a:br>
              <a:rPr lang="da-DK" dirty="0"/>
            </a:br>
            <a:r>
              <a:rPr lang="da-DK" dirty="0"/>
              <a:t>og som har været vigtige for dig</a:t>
            </a:r>
          </a:p>
          <a:p>
            <a:r>
              <a:rPr lang="da-DK" dirty="0"/>
              <a:t>Afpas aktiviteten ud fra din sygdomsaktivitet </a:t>
            </a:r>
            <a:br>
              <a:rPr lang="da-DK" dirty="0"/>
            </a:br>
            <a:r>
              <a:rPr lang="da-DK" dirty="0"/>
              <a:t>og hvordan du har det</a:t>
            </a:r>
          </a:p>
          <a:p>
            <a:r>
              <a:rPr lang="da-DK" dirty="0"/>
              <a:t>At være aktiv øger også livskvaliteten</a:t>
            </a:r>
          </a:p>
          <a:p>
            <a:endParaRPr lang="da-DK" dirty="0"/>
          </a:p>
        </p:txBody>
      </p:sp>
      <p:pic>
        <p:nvPicPr>
          <p:cNvPr id="5" name="Billede 4">
            <a:hlinkClick r:id="rId3" action="ppaction://hlinksldjump"/>
            <a:extLst>
              <a:ext uri="{FF2B5EF4-FFF2-40B4-BE49-F238E27FC236}">
                <a16:creationId xmlns:a16="http://schemas.microsoft.com/office/drawing/2014/main" id="{2489FB11-B3C9-18A5-1B4A-E3ACC760E841}"/>
              </a:ext>
            </a:extLst>
          </p:cNvPr>
          <p:cNvPicPr>
            <a:picLocks noChangeAspect="1"/>
          </p:cNvPicPr>
          <p:nvPr/>
        </p:nvPicPr>
        <p:blipFill>
          <a:blip r:embed="rId4"/>
          <a:srcRect/>
          <a:stretch/>
        </p:blipFill>
        <p:spPr>
          <a:xfrm>
            <a:off x="10708945" y="5686341"/>
            <a:ext cx="1289710" cy="779232"/>
          </a:xfrm>
          <a:prstGeom prst="rect">
            <a:avLst/>
          </a:prstGeom>
        </p:spPr>
      </p:pic>
      <p:pic>
        <p:nvPicPr>
          <p:cNvPr id="6" name="Billede 5">
            <a:extLst>
              <a:ext uri="{FF2B5EF4-FFF2-40B4-BE49-F238E27FC236}">
                <a16:creationId xmlns:a16="http://schemas.microsoft.com/office/drawing/2014/main" id="{E4E17F65-AEF5-0EE4-4A0B-4BFB0ED1443D}"/>
              </a:ext>
            </a:extLst>
          </p:cNvPr>
          <p:cNvPicPr>
            <a:picLocks noChangeAspect="1"/>
          </p:cNvPicPr>
          <p:nvPr/>
        </p:nvPicPr>
        <p:blipFill rotWithShape="1">
          <a:blip r:embed="rId5"/>
          <a:srcRect l="2206" t="77653" r="-3967" b="-2273"/>
          <a:stretch/>
        </p:blipFill>
        <p:spPr>
          <a:xfrm>
            <a:off x="2810155" y="4531946"/>
            <a:ext cx="2415940" cy="1154395"/>
          </a:xfrm>
          <a:prstGeom prst="rect">
            <a:avLst/>
          </a:prstGeom>
        </p:spPr>
      </p:pic>
    </p:spTree>
    <p:extLst>
      <p:ext uri="{BB962C8B-B14F-4D97-AF65-F5344CB8AC3E}">
        <p14:creationId xmlns:p14="http://schemas.microsoft.com/office/powerpoint/2010/main" val="20639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7FC0D-AE64-314C-EC68-1DD123F49C28}"/>
              </a:ext>
            </a:extLst>
          </p:cNvPr>
          <p:cNvSpPr>
            <a:spLocks noGrp="1"/>
          </p:cNvSpPr>
          <p:nvPr>
            <p:ph type="title"/>
          </p:nvPr>
        </p:nvSpPr>
        <p:spPr/>
        <p:txBody>
          <a:bodyPr/>
          <a:lstStyle/>
          <a:p>
            <a:r>
              <a:rPr lang="da-DK" dirty="0"/>
              <a:t>Stress</a:t>
            </a:r>
          </a:p>
        </p:txBody>
      </p:sp>
      <p:sp>
        <p:nvSpPr>
          <p:cNvPr id="3" name="Pladsholder til indhold 2">
            <a:extLst>
              <a:ext uri="{FF2B5EF4-FFF2-40B4-BE49-F238E27FC236}">
                <a16:creationId xmlns:a16="http://schemas.microsoft.com/office/drawing/2014/main" id="{81EADD6C-203E-4E8F-769E-A9F5171DD299}"/>
              </a:ext>
            </a:extLst>
          </p:cNvPr>
          <p:cNvSpPr>
            <a:spLocks noGrp="1"/>
          </p:cNvSpPr>
          <p:nvPr>
            <p:ph idx="1"/>
          </p:nvPr>
        </p:nvSpPr>
        <p:spPr/>
        <p:txBody>
          <a:bodyPr/>
          <a:lstStyle/>
          <a:p>
            <a:pPr marL="0" indent="0">
              <a:buNone/>
            </a:pPr>
            <a:r>
              <a:rPr lang="da-DK" dirty="0"/>
              <a:t>IBD er ikke forårsaget af </a:t>
            </a:r>
            <a:r>
              <a:rPr lang="da-DK" b="1" dirty="0"/>
              <a:t>stress</a:t>
            </a:r>
            <a:r>
              <a:rPr lang="da-DK" dirty="0"/>
              <a:t>, men ligesom ved andre </a:t>
            </a:r>
            <a:br>
              <a:rPr lang="da-DK" dirty="0"/>
            </a:br>
            <a:r>
              <a:rPr lang="da-DK" dirty="0"/>
              <a:t>kroniske lidelser kan symptomerne øges i </a:t>
            </a:r>
            <a:r>
              <a:rPr lang="da-DK" b="1" dirty="0"/>
              <a:t>stressede</a:t>
            </a:r>
            <a:r>
              <a:rPr lang="da-DK" dirty="0"/>
              <a:t> perioder, </a:t>
            </a:r>
            <a:br>
              <a:rPr lang="da-DK" dirty="0"/>
            </a:br>
            <a:endParaRPr lang="da-DK" dirty="0"/>
          </a:p>
          <a:p>
            <a:r>
              <a:rPr lang="da-DK" dirty="0"/>
              <a:t>Se på din dagligdag - er der behov for ændringer ?</a:t>
            </a:r>
          </a:p>
          <a:p>
            <a:pPr marL="0" indent="0">
              <a:buNone/>
            </a:pPr>
            <a:endParaRPr lang="da-DK" dirty="0"/>
          </a:p>
          <a:p>
            <a:endParaRPr lang="da-DK" dirty="0"/>
          </a:p>
        </p:txBody>
      </p:sp>
      <p:pic>
        <p:nvPicPr>
          <p:cNvPr id="6" name="Billede 5">
            <a:extLst>
              <a:ext uri="{FF2B5EF4-FFF2-40B4-BE49-F238E27FC236}">
                <a16:creationId xmlns:a16="http://schemas.microsoft.com/office/drawing/2014/main" id="{257A4B8B-FBC1-632F-F40D-4604943BCD7D}"/>
              </a:ext>
            </a:extLst>
          </p:cNvPr>
          <p:cNvPicPr>
            <a:picLocks noChangeAspect="1"/>
          </p:cNvPicPr>
          <p:nvPr/>
        </p:nvPicPr>
        <p:blipFill>
          <a:blip r:embed="rId3"/>
          <a:srcRect/>
          <a:stretch/>
        </p:blipFill>
        <p:spPr>
          <a:xfrm>
            <a:off x="4315365" y="4001294"/>
            <a:ext cx="3386696" cy="11655880"/>
          </a:xfrm>
          <a:prstGeom prst="rect">
            <a:avLst/>
          </a:prstGeom>
        </p:spPr>
      </p:pic>
      <p:pic>
        <p:nvPicPr>
          <p:cNvPr id="5" name="Billede 4">
            <a:hlinkClick r:id="rId4" action="ppaction://hlinksldjump"/>
            <a:extLst>
              <a:ext uri="{FF2B5EF4-FFF2-40B4-BE49-F238E27FC236}">
                <a16:creationId xmlns:a16="http://schemas.microsoft.com/office/drawing/2014/main" id="{A528BC7B-CC7F-87F9-0A45-8DF10C8A3DF3}"/>
              </a:ext>
            </a:extLst>
          </p:cNvPr>
          <p:cNvPicPr>
            <a:picLocks noChangeAspect="1"/>
          </p:cNvPicPr>
          <p:nvPr/>
        </p:nvPicPr>
        <p:blipFill>
          <a:blip r:embed="rId5"/>
          <a:srcRect/>
          <a:stretch/>
        </p:blipFill>
        <p:spPr>
          <a:xfrm>
            <a:off x="10708945" y="5686341"/>
            <a:ext cx="1289710" cy="779232"/>
          </a:xfrm>
          <a:prstGeom prst="rect">
            <a:avLst/>
          </a:prstGeom>
        </p:spPr>
      </p:pic>
    </p:spTree>
    <p:extLst>
      <p:ext uri="{BB962C8B-B14F-4D97-AF65-F5344CB8AC3E}">
        <p14:creationId xmlns:p14="http://schemas.microsoft.com/office/powerpoint/2010/main" val="173682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C6E6BB-EE60-8791-BFB5-6FA5E3CCA1BB}"/>
              </a:ext>
            </a:extLst>
          </p:cNvPr>
          <p:cNvSpPr>
            <a:spLocks noGrp="1"/>
          </p:cNvSpPr>
          <p:nvPr>
            <p:ph type="title"/>
          </p:nvPr>
        </p:nvSpPr>
        <p:spPr/>
        <p:txBody>
          <a:bodyPr/>
          <a:lstStyle/>
          <a:p>
            <a:r>
              <a:rPr lang="da-DK" dirty="0"/>
              <a:t>Træthed - Fatigue</a:t>
            </a:r>
          </a:p>
        </p:txBody>
      </p:sp>
      <p:sp>
        <p:nvSpPr>
          <p:cNvPr id="3" name="Pladsholder til indhold 2">
            <a:extLst>
              <a:ext uri="{FF2B5EF4-FFF2-40B4-BE49-F238E27FC236}">
                <a16:creationId xmlns:a16="http://schemas.microsoft.com/office/drawing/2014/main" id="{C76B76AC-8D22-8C72-8DC7-688FB4BC0F23}"/>
              </a:ext>
            </a:extLst>
          </p:cNvPr>
          <p:cNvSpPr>
            <a:spLocks noGrp="1"/>
          </p:cNvSpPr>
          <p:nvPr>
            <p:ph idx="1"/>
          </p:nvPr>
        </p:nvSpPr>
        <p:spPr/>
        <p:txBody>
          <a:bodyPr/>
          <a:lstStyle/>
          <a:p>
            <a:pPr marL="0" indent="0">
              <a:buNone/>
            </a:pPr>
            <a:r>
              <a:rPr lang="da-DK" dirty="0"/>
              <a:t>Fatigue er ikke den almindelige træthed, som alle </a:t>
            </a:r>
            <a:br>
              <a:rPr lang="da-DK" dirty="0"/>
            </a:br>
            <a:r>
              <a:rPr lang="da-DK" dirty="0"/>
              <a:t>mennesker oplever, når de mangler søvn eller har </a:t>
            </a:r>
            <a:br>
              <a:rPr lang="da-DK" dirty="0"/>
            </a:br>
            <a:r>
              <a:rPr lang="da-DK" dirty="0"/>
              <a:t>presset sig selv for hårdt i en periode</a:t>
            </a:r>
          </a:p>
          <a:p>
            <a:pPr marL="0" indent="0">
              <a:buNone/>
            </a:pPr>
            <a:r>
              <a:rPr lang="da-DK" dirty="0"/>
              <a:t>Det er en træthed, der føles som fuldstændig udmattelse, og den forsvinder ikke ved hvile eller søvn</a:t>
            </a:r>
          </a:p>
          <a:p>
            <a:endParaRPr lang="da-DK" dirty="0"/>
          </a:p>
        </p:txBody>
      </p:sp>
      <p:pic>
        <p:nvPicPr>
          <p:cNvPr id="6" name="Billede 5" descr="Et billede, der indeholder tekst, clipart&#10;&#10;Automatisk genereret beskrivelse">
            <a:extLst>
              <a:ext uri="{FF2B5EF4-FFF2-40B4-BE49-F238E27FC236}">
                <a16:creationId xmlns:a16="http://schemas.microsoft.com/office/drawing/2014/main" id="{407CA380-883C-167E-8ABB-9B9A7F67E568}"/>
              </a:ext>
            </a:extLst>
          </p:cNvPr>
          <p:cNvPicPr>
            <a:picLocks noChangeAspect="1"/>
          </p:cNvPicPr>
          <p:nvPr/>
        </p:nvPicPr>
        <p:blipFill rotWithShape="1">
          <a:blip r:embed="rId3"/>
          <a:srcRect t="67685"/>
          <a:stretch/>
        </p:blipFill>
        <p:spPr>
          <a:xfrm>
            <a:off x="4394200" y="4505325"/>
            <a:ext cx="2844800" cy="1276350"/>
          </a:xfrm>
          <a:prstGeom prst="rect">
            <a:avLst/>
          </a:prstGeom>
        </p:spPr>
      </p:pic>
      <p:pic>
        <p:nvPicPr>
          <p:cNvPr id="9" name="Billede 8" descr="Et billede, der indeholder tekst, clipart&#10;&#10;Automatisk genereret beskrivelse">
            <a:extLst>
              <a:ext uri="{FF2B5EF4-FFF2-40B4-BE49-F238E27FC236}">
                <a16:creationId xmlns:a16="http://schemas.microsoft.com/office/drawing/2014/main" id="{90295BFE-E06C-8544-20CE-F96C29B7DA05}"/>
              </a:ext>
            </a:extLst>
          </p:cNvPr>
          <p:cNvPicPr>
            <a:picLocks noChangeAspect="1"/>
          </p:cNvPicPr>
          <p:nvPr/>
        </p:nvPicPr>
        <p:blipFill rotWithShape="1">
          <a:blip r:embed="rId3"/>
          <a:srcRect t="33843" b="33843"/>
          <a:stretch/>
        </p:blipFill>
        <p:spPr>
          <a:xfrm>
            <a:off x="4394200" y="4563774"/>
            <a:ext cx="2844800" cy="1276350"/>
          </a:xfrm>
          <a:prstGeom prst="rect">
            <a:avLst/>
          </a:prstGeom>
        </p:spPr>
      </p:pic>
      <p:pic>
        <p:nvPicPr>
          <p:cNvPr id="8" name="Billede 7" descr="Et billede, der indeholder tekst, clipart&#10;&#10;Automatisk genereret beskrivelse">
            <a:extLst>
              <a:ext uri="{FF2B5EF4-FFF2-40B4-BE49-F238E27FC236}">
                <a16:creationId xmlns:a16="http://schemas.microsoft.com/office/drawing/2014/main" id="{C5CBF26A-FAD2-5A48-17E3-4759F515728B}"/>
              </a:ext>
            </a:extLst>
          </p:cNvPr>
          <p:cNvPicPr>
            <a:picLocks noChangeAspect="1"/>
          </p:cNvPicPr>
          <p:nvPr/>
        </p:nvPicPr>
        <p:blipFill rotWithShape="1">
          <a:blip r:embed="rId3"/>
          <a:srcRect t="-522" b="68207"/>
          <a:stretch/>
        </p:blipFill>
        <p:spPr>
          <a:xfrm>
            <a:off x="4394200" y="4596823"/>
            <a:ext cx="2844800" cy="1276350"/>
          </a:xfrm>
          <a:prstGeom prst="rect">
            <a:avLst/>
          </a:prstGeom>
        </p:spPr>
      </p:pic>
      <p:pic>
        <p:nvPicPr>
          <p:cNvPr id="4" name="Billede 3">
            <a:hlinkClick r:id="rId4" action="ppaction://hlinksldjump"/>
            <a:extLst>
              <a:ext uri="{FF2B5EF4-FFF2-40B4-BE49-F238E27FC236}">
                <a16:creationId xmlns:a16="http://schemas.microsoft.com/office/drawing/2014/main" id="{216A9F92-10B3-5CBB-9C67-5271459F12AE}"/>
              </a:ext>
            </a:extLst>
          </p:cNvPr>
          <p:cNvPicPr>
            <a:picLocks noChangeAspect="1"/>
          </p:cNvPicPr>
          <p:nvPr/>
        </p:nvPicPr>
        <p:blipFill>
          <a:blip r:embed="rId5"/>
          <a:srcRect/>
          <a:stretch/>
        </p:blipFill>
        <p:spPr>
          <a:xfrm>
            <a:off x="10708945" y="5686341"/>
            <a:ext cx="1289710" cy="779232"/>
          </a:xfrm>
          <a:prstGeom prst="rect">
            <a:avLst/>
          </a:prstGeom>
        </p:spPr>
      </p:pic>
      <p:sp>
        <p:nvSpPr>
          <p:cNvPr id="5" name="Pladsholder til indhold 2">
            <a:extLst>
              <a:ext uri="{FF2B5EF4-FFF2-40B4-BE49-F238E27FC236}">
                <a16:creationId xmlns:a16="http://schemas.microsoft.com/office/drawing/2014/main" id="{ACD1AFAC-7CEB-2C1B-AB8F-A406B4307BE6}"/>
              </a:ext>
            </a:extLst>
          </p:cNvPr>
          <p:cNvSpPr txBox="1">
            <a:spLocks/>
          </p:cNvSpPr>
          <p:nvPr/>
        </p:nvSpPr>
        <p:spPr>
          <a:xfrm>
            <a:off x="10826750" y="3728640"/>
            <a:ext cx="2730500" cy="1452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6" action="ppaction://hlinksldjump"/>
              </a:rPr>
              <a:t>Symptomer</a:t>
            </a:r>
            <a:endParaRPr lang="da-DK" sz="1600" dirty="0"/>
          </a:p>
          <a:p>
            <a:pPr marL="0" indent="0">
              <a:lnSpc>
                <a:spcPts val="860"/>
              </a:lnSpc>
              <a:buNone/>
            </a:pPr>
            <a:r>
              <a:rPr lang="da-DK" sz="1600" dirty="0">
                <a:hlinkClick r:id="rId7" action="ppaction://hlinksldjump"/>
              </a:rPr>
              <a:t>Hvad kan </a:t>
            </a:r>
          </a:p>
          <a:p>
            <a:pPr marL="0" indent="0">
              <a:lnSpc>
                <a:spcPts val="860"/>
              </a:lnSpc>
              <a:buNone/>
            </a:pPr>
            <a:r>
              <a:rPr lang="da-DK" sz="1600" dirty="0">
                <a:hlinkClick r:id="rId7" action="ppaction://hlinksldjump"/>
              </a:rPr>
              <a:t>du gøre?</a:t>
            </a:r>
            <a:endParaRPr lang="da-DK" sz="1600" dirty="0"/>
          </a:p>
          <a:p>
            <a:pPr marL="0" indent="0">
              <a:lnSpc>
                <a:spcPts val="860"/>
              </a:lnSpc>
              <a:buNone/>
            </a:pPr>
            <a:endParaRPr lang="da-DK" sz="1600" dirty="0"/>
          </a:p>
        </p:txBody>
      </p:sp>
    </p:spTree>
    <p:extLst>
      <p:ext uri="{BB962C8B-B14F-4D97-AF65-F5344CB8AC3E}">
        <p14:creationId xmlns:p14="http://schemas.microsoft.com/office/powerpoint/2010/main" val="210991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3000"/>
                            </p:stCondLst>
                            <p:childTnLst>
                              <p:par>
                                <p:cTn id="21" presetID="10" presetClass="entr" presetSubtype="0" fill="hold" nodeType="after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C6E6BB-EE60-8791-BFB5-6FA5E3CCA1BB}"/>
              </a:ext>
            </a:extLst>
          </p:cNvPr>
          <p:cNvSpPr>
            <a:spLocks noGrp="1"/>
          </p:cNvSpPr>
          <p:nvPr>
            <p:ph type="title"/>
          </p:nvPr>
        </p:nvSpPr>
        <p:spPr/>
        <p:txBody>
          <a:bodyPr/>
          <a:lstStyle/>
          <a:p>
            <a:r>
              <a:rPr lang="da-DK" dirty="0"/>
              <a:t>Træthed - Fatigue</a:t>
            </a:r>
          </a:p>
        </p:txBody>
      </p:sp>
      <p:sp>
        <p:nvSpPr>
          <p:cNvPr id="3" name="Pladsholder til indhold 2">
            <a:extLst>
              <a:ext uri="{FF2B5EF4-FFF2-40B4-BE49-F238E27FC236}">
                <a16:creationId xmlns:a16="http://schemas.microsoft.com/office/drawing/2014/main" id="{C76B76AC-8D22-8C72-8DC7-688FB4BC0F23}"/>
              </a:ext>
            </a:extLst>
          </p:cNvPr>
          <p:cNvSpPr>
            <a:spLocks noGrp="1"/>
          </p:cNvSpPr>
          <p:nvPr>
            <p:ph idx="1"/>
          </p:nvPr>
        </p:nvSpPr>
        <p:spPr/>
        <p:txBody>
          <a:bodyPr/>
          <a:lstStyle/>
          <a:p>
            <a:pPr marL="0" indent="0">
              <a:buNone/>
            </a:pPr>
            <a:r>
              <a:rPr lang="da-DK" b="1" dirty="0">
                <a:latin typeface="Calibri" panose="020F0502020204030204" pitchFamily="34" charset="0"/>
                <a:cs typeface="Calibri" panose="020F0502020204030204" pitchFamily="34" charset="0"/>
              </a:rPr>
              <a:t>Tegn på træthed / </a:t>
            </a:r>
            <a:r>
              <a:rPr lang="da-DK" b="1" dirty="0" err="1">
                <a:latin typeface="Calibri" panose="020F0502020204030204" pitchFamily="34" charset="0"/>
                <a:cs typeface="Calibri" panose="020F0502020204030204" pitchFamily="34" charset="0"/>
              </a:rPr>
              <a:t>fatique</a:t>
            </a:r>
            <a:r>
              <a:rPr lang="da-DK" b="1" dirty="0">
                <a:latin typeface="Calibri" panose="020F0502020204030204" pitchFamily="34" charset="0"/>
                <a:cs typeface="Calibri" panose="020F0502020204030204" pitchFamily="34" charset="0"/>
              </a:rPr>
              <a:t> i hverdagen</a:t>
            </a:r>
          </a:p>
          <a:p>
            <a:r>
              <a:rPr lang="da-DK" dirty="0"/>
              <a:t>Besvær med at passe arbejde</a:t>
            </a:r>
          </a:p>
          <a:p>
            <a:r>
              <a:rPr lang="da-DK" dirty="0"/>
              <a:t>Besvær med at klare mindre gøremål i hjemmet</a:t>
            </a:r>
          </a:p>
          <a:p>
            <a:r>
              <a:rPr lang="da-DK" dirty="0"/>
              <a:t>Manglende socialt samvær</a:t>
            </a:r>
          </a:p>
          <a:p>
            <a:r>
              <a:rPr lang="da-DK" dirty="0"/>
              <a:t>Utålmodighed og humørsvingninger</a:t>
            </a:r>
          </a:p>
          <a:p>
            <a:r>
              <a:rPr lang="da-DK" dirty="0"/>
              <a:t>Nedsat selvværd</a:t>
            </a:r>
          </a:p>
          <a:p>
            <a:r>
              <a:rPr lang="da-DK" dirty="0"/>
              <a:t>Påvirket seksualliv</a:t>
            </a:r>
          </a:p>
          <a:p>
            <a:endParaRPr lang="da-DK" dirty="0"/>
          </a:p>
        </p:txBody>
      </p:sp>
      <p:pic>
        <p:nvPicPr>
          <p:cNvPr id="6" name="Billede 5" descr="Et billede, der indeholder tekst, clipart&#10;&#10;Automatisk genereret beskrivelse">
            <a:extLst>
              <a:ext uri="{FF2B5EF4-FFF2-40B4-BE49-F238E27FC236}">
                <a16:creationId xmlns:a16="http://schemas.microsoft.com/office/drawing/2014/main" id="{407CA380-883C-167E-8ABB-9B9A7F67E568}"/>
              </a:ext>
            </a:extLst>
          </p:cNvPr>
          <p:cNvPicPr>
            <a:picLocks noChangeAspect="1"/>
          </p:cNvPicPr>
          <p:nvPr/>
        </p:nvPicPr>
        <p:blipFill rotWithShape="1">
          <a:blip r:embed="rId3"/>
          <a:srcRect t="67685"/>
          <a:stretch/>
        </p:blipFill>
        <p:spPr>
          <a:xfrm>
            <a:off x="6591300" y="4505325"/>
            <a:ext cx="2844800" cy="1276350"/>
          </a:xfrm>
          <a:prstGeom prst="rect">
            <a:avLst/>
          </a:prstGeom>
        </p:spPr>
      </p:pic>
      <p:pic>
        <p:nvPicPr>
          <p:cNvPr id="9" name="Billede 8" descr="Et billede, der indeholder tekst, clipart&#10;&#10;Automatisk genereret beskrivelse">
            <a:extLst>
              <a:ext uri="{FF2B5EF4-FFF2-40B4-BE49-F238E27FC236}">
                <a16:creationId xmlns:a16="http://schemas.microsoft.com/office/drawing/2014/main" id="{90295BFE-E06C-8544-20CE-F96C29B7DA05}"/>
              </a:ext>
            </a:extLst>
          </p:cNvPr>
          <p:cNvPicPr>
            <a:picLocks noChangeAspect="1"/>
          </p:cNvPicPr>
          <p:nvPr/>
        </p:nvPicPr>
        <p:blipFill rotWithShape="1">
          <a:blip r:embed="rId3"/>
          <a:srcRect t="33843" b="33843"/>
          <a:stretch/>
        </p:blipFill>
        <p:spPr>
          <a:xfrm>
            <a:off x="6591300" y="4563774"/>
            <a:ext cx="2844800" cy="1276350"/>
          </a:xfrm>
          <a:prstGeom prst="rect">
            <a:avLst/>
          </a:prstGeom>
        </p:spPr>
      </p:pic>
      <p:pic>
        <p:nvPicPr>
          <p:cNvPr id="8" name="Billede 7" descr="Et billede, der indeholder tekst, clipart&#10;&#10;Automatisk genereret beskrivelse">
            <a:extLst>
              <a:ext uri="{FF2B5EF4-FFF2-40B4-BE49-F238E27FC236}">
                <a16:creationId xmlns:a16="http://schemas.microsoft.com/office/drawing/2014/main" id="{C5CBF26A-FAD2-5A48-17E3-4759F515728B}"/>
              </a:ext>
            </a:extLst>
          </p:cNvPr>
          <p:cNvPicPr>
            <a:picLocks noChangeAspect="1"/>
          </p:cNvPicPr>
          <p:nvPr/>
        </p:nvPicPr>
        <p:blipFill rotWithShape="1">
          <a:blip r:embed="rId3"/>
          <a:srcRect t="-522" b="68207"/>
          <a:stretch/>
        </p:blipFill>
        <p:spPr>
          <a:xfrm>
            <a:off x="6591300" y="4596823"/>
            <a:ext cx="2844800" cy="1276350"/>
          </a:xfrm>
          <a:prstGeom prst="rect">
            <a:avLst/>
          </a:prstGeom>
        </p:spPr>
      </p:pic>
      <p:pic>
        <p:nvPicPr>
          <p:cNvPr id="4" name="Billede 3">
            <a:hlinkClick r:id="rId4" action="ppaction://hlinksldjump"/>
            <a:extLst>
              <a:ext uri="{FF2B5EF4-FFF2-40B4-BE49-F238E27FC236}">
                <a16:creationId xmlns:a16="http://schemas.microsoft.com/office/drawing/2014/main" id="{216A9F92-10B3-5CBB-9C67-5271459F12AE}"/>
              </a:ext>
            </a:extLst>
          </p:cNvPr>
          <p:cNvPicPr>
            <a:picLocks noChangeAspect="1"/>
          </p:cNvPicPr>
          <p:nvPr/>
        </p:nvPicPr>
        <p:blipFill>
          <a:blip r:embed="rId5"/>
          <a:srcRect/>
          <a:stretch/>
        </p:blipFill>
        <p:spPr>
          <a:xfrm>
            <a:off x="10708945" y="5686341"/>
            <a:ext cx="1289710" cy="779232"/>
          </a:xfrm>
          <a:prstGeom prst="rect">
            <a:avLst/>
          </a:prstGeom>
        </p:spPr>
      </p:pic>
      <p:sp>
        <p:nvSpPr>
          <p:cNvPr id="5" name="Pladsholder til indhold 2">
            <a:extLst>
              <a:ext uri="{FF2B5EF4-FFF2-40B4-BE49-F238E27FC236}">
                <a16:creationId xmlns:a16="http://schemas.microsoft.com/office/drawing/2014/main" id="{F1149F83-3CBA-E8E2-59A1-A7894E8FE64B}"/>
              </a:ext>
            </a:extLst>
          </p:cNvPr>
          <p:cNvSpPr txBox="1">
            <a:spLocks/>
          </p:cNvSpPr>
          <p:nvPr/>
        </p:nvSpPr>
        <p:spPr>
          <a:xfrm>
            <a:off x="10826750" y="3728640"/>
            <a:ext cx="2730500" cy="1452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6" action="ppaction://hlinksldjump"/>
              </a:rPr>
              <a:t>Hvad kan </a:t>
            </a:r>
          </a:p>
          <a:p>
            <a:pPr marL="0" indent="0">
              <a:lnSpc>
                <a:spcPts val="860"/>
              </a:lnSpc>
              <a:buNone/>
            </a:pPr>
            <a:r>
              <a:rPr lang="da-DK" sz="1600" dirty="0">
                <a:hlinkClick r:id="rId6" action="ppaction://hlinksldjump"/>
              </a:rPr>
              <a:t>du gøre?</a:t>
            </a:r>
            <a:endParaRPr lang="da-DK" sz="1600" dirty="0"/>
          </a:p>
          <a:p>
            <a:pPr marL="0" indent="0">
              <a:lnSpc>
                <a:spcPts val="860"/>
              </a:lnSpc>
              <a:buNone/>
            </a:pPr>
            <a:endParaRPr lang="da-DK" sz="1600" dirty="0"/>
          </a:p>
        </p:txBody>
      </p:sp>
    </p:spTree>
    <p:extLst>
      <p:ext uri="{BB962C8B-B14F-4D97-AF65-F5344CB8AC3E}">
        <p14:creationId xmlns:p14="http://schemas.microsoft.com/office/powerpoint/2010/main" val="141800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par>
                          <p:cTn id="36" fill="hold">
                            <p:stCondLst>
                              <p:cond delay="4000"/>
                            </p:stCondLst>
                            <p:childTnLst>
                              <p:par>
                                <p:cTn id="37" presetID="10" presetClass="entr" presetSubtype="0" fill="hold" nodeType="afterEffect">
                                  <p:stCondLst>
                                    <p:cond delay="100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5500"/>
                            </p:stCondLst>
                            <p:childTnLst>
                              <p:par>
                                <p:cTn id="41" presetID="10" presetClass="entr" presetSubtype="0" fill="hold" nodeType="afterEffect">
                                  <p:stCondLst>
                                    <p:cond delay="100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C6E6BB-EE60-8791-BFB5-6FA5E3CCA1BB}"/>
              </a:ext>
            </a:extLst>
          </p:cNvPr>
          <p:cNvSpPr>
            <a:spLocks noGrp="1"/>
          </p:cNvSpPr>
          <p:nvPr>
            <p:ph type="title"/>
          </p:nvPr>
        </p:nvSpPr>
        <p:spPr/>
        <p:txBody>
          <a:bodyPr/>
          <a:lstStyle/>
          <a:p>
            <a:r>
              <a:rPr lang="da-DK" dirty="0"/>
              <a:t>Træthed - Fatigue</a:t>
            </a:r>
          </a:p>
        </p:txBody>
      </p:sp>
      <p:sp>
        <p:nvSpPr>
          <p:cNvPr id="3" name="Pladsholder til indhold 2">
            <a:extLst>
              <a:ext uri="{FF2B5EF4-FFF2-40B4-BE49-F238E27FC236}">
                <a16:creationId xmlns:a16="http://schemas.microsoft.com/office/drawing/2014/main" id="{C76B76AC-8D22-8C72-8DC7-688FB4BC0F23}"/>
              </a:ext>
            </a:extLst>
          </p:cNvPr>
          <p:cNvSpPr>
            <a:spLocks noGrp="1"/>
          </p:cNvSpPr>
          <p:nvPr>
            <p:ph idx="1"/>
          </p:nvPr>
        </p:nvSpPr>
        <p:spPr/>
        <p:txBody>
          <a:bodyPr/>
          <a:lstStyle/>
          <a:p>
            <a:pPr marL="0" indent="0">
              <a:buNone/>
            </a:pPr>
            <a:r>
              <a:rPr lang="da-DK" b="1" dirty="0">
                <a:latin typeface="Calibri" panose="020F0502020204030204" pitchFamily="34" charset="0"/>
                <a:cs typeface="Calibri" panose="020F0502020204030204" pitchFamily="34" charset="0"/>
              </a:rPr>
              <a:t>Hvad kan du selv gøre?</a:t>
            </a:r>
          </a:p>
          <a:p>
            <a:r>
              <a:rPr lang="da-DK" dirty="0"/>
              <a:t>Acceptér at du er træt</a:t>
            </a:r>
          </a:p>
          <a:p>
            <a:r>
              <a:rPr lang="da-DK" dirty="0"/>
              <a:t>Sæt realistiske mål for hverdagen</a:t>
            </a:r>
          </a:p>
          <a:p>
            <a:r>
              <a:rPr lang="da-DK" dirty="0"/>
              <a:t>Planlæg din dag</a:t>
            </a:r>
          </a:p>
          <a:p>
            <a:r>
              <a:rPr lang="da-DK" dirty="0"/>
              <a:t>Prioritér det, der giver livskvalitet</a:t>
            </a:r>
          </a:p>
          <a:p>
            <a:r>
              <a:rPr lang="da-DK" dirty="0"/>
              <a:t>Vær opmærksom på </a:t>
            </a:r>
            <a:br>
              <a:rPr lang="da-DK" dirty="0"/>
            </a:br>
            <a:r>
              <a:rPr lang="da-DK" dirty="0"/>
              <a:t>vigtigheden af ernæring, </a:t>
            </a:r>
            <a:br>
              <a:rPr lang="da-DK" dirty="0"/>
            </a:br>
            <a:r>
              <a:rPr lang="da-DK" dirty="0"/>
              <a:t>søvn og motion</a:t>
            </a:r>
          </a:p>
        </p:txBody>
      </p:sp>
      <p:pic>
        <p:nvPicPr>
          <p:cNvPr id="4" name="Billede 3">
            <a:hlinkClick r:id="rId3" action="ppaction://hlinksldjump"/>
            <a:extLst>
              <a:ext uri="{FF2B5EF4-FFF2-40B4-BE49-F238E27FC236}">
                <a16:creationId xmlns:a16="http://schemas.microsoft.com/office/drawing/2014/main" id="{216A9F92-10B3-5CBB-9C67-5271459F12AE}"/>
              </a:ext>
            </a:extLst>
          </p:cNvPr>
          <p:cNvPicPr>
            <a:picLocks noChangeAspect="1"/>
          </p:cNvPicPr>
          <p:nvPr/>
        </p:nvPicPr>
        <p:blipFill>
          <a:blip r:embed="rId4"/>
          <a:srcRect/>
          <a:stretch/>
        </p:blipFill>
        <p:spPr>
          <a:xfrm>
            <a:off x="10708945" y="5686341"/>
            <a:ext cx="1289710" cy="779232"/>
          </a:xfrm>
          <a:prstGeom prst="rect">
            <a:avLst/>
          </a:prstGeom>
        </p:spPr>
      </p:pic>
      <p:pic>
        <p:nvPicPr>
          <p:cNvPr id="5" name="Billede 4" descr="Et billede, der indeholder tekst, clipart&#10;&#10;Automatisk genereret beskrivelse">
            <a:extLst>
              <a:ext uri="{FF2B5EF4-FFF2-40B4-BE49-F238E27FC236}">
                <a16:creationId xmlns:a16="http://schemas.microsoft.com/office/drawing/2014/main" id="{8914D7BC-ADA6-6F45-1934-D904FA89F2F0}"/>
              </a:ext>
            </a:extLst>
          </p:cNvPr>
          <p:cNvPicPr>
            <a:picLocks noChangeAspect="1"/>
          </p:cNvPicPr>
          <p:nvPr/>
        </p:nvPicPr>
        <p:blipFill rotWithShape="1">
          <a:blip r:embed="rId5"/>
          <a:srcRect t="67685"/>
          <a:stretch/>
        </p:blipFill>
        <p:spPr>
          <a:xfrm>
            <a:off x="6591300" y="4505325"/>
            <a:ext cx="2844800" cy="1276350"/>
          </a:xfrm>
          <a:prstGeom prst="rect">
            <a:avLst/>
          </a:prstGeom>
        </p:spPr>
      </p:pic>
      <p:pic>
        <p:nvPicPr>
          <p:cNvPr id="7" name="Billede 6" descr="Et billede, der indeholder tekst, clipart&#10;&#10;Automatisk genereret beskrivelse">
            <a:extLst>
              <a:ext uri="{FF2B5EF4-FFF2-40B4-BE49-F238E27FC236}">
                <a16:creationId xmlns:a16="http://schemas.microsoft.com/office/drawing/2014/main" id="{2AD86712-83B5-4DD6-20F1-BE73B835696A}"/>
              </a:ext>
            </a:extLst>
          </p:cNvPr>
          <p:cNvPicPr>
            <a:picLocks noChangeAspect="1"/>
          </p:cNvPicPr>
          <p:nvPr/>
        </p:nvPicPr>
        <p:blipFill rotWithShape="1">
          <a:blip r:embed="rId5"/>
          <a:srcRect t="33843" b="33843"/>
          <a:stretch/>
        </p:blipFill>
        <p:spPr>
          <a:xfrm>
            <a:off x="6591300" y="4563774"/>
            <a:ext cx="2844800" cy="1276350"/>
          </a:xfrm>
          <a:prstGeom prst="rect">
            <a:avLst/>
          </a:prstGeom>
        </p:spPr>
      </p:pic>
      <p:pic>
        <p:nvPicPr>
          <p:cNvPr id="10" name="Billede 9" descr="Et billede, der indeholder tekst, clipart&#10;&#10;Automatisk genereret beskrivelse">
            <a:extLst>
              <a:ext uri="{FF2B5EF4-FFF2-40B4-BE49-F238E27FC236}">
                <a16:creationId xmlns:a16="http://schemas.microsoft.com/office/drawing/2014/main" id="{640077B7-BD66-A34C-508D-F017D17802C8}"/>
              </a:ext>
            </a:extLst>
          </p:cNvPr>
          <p:cNvPicPr>
            <a:picLocks noChangeAspect="1"/>
          </p:cNvPicPr>
          <p:nvPr/>
        </p:nvPicPr>
        <p:blipFill rotWithShape="1">
          <a:blip r:embed="rId5"/>
          <a:srcRect t="-522" b="68207"/>
          <a:stretch/>
        </p:blipFill>
        <p:spPr>
          <a:xfrm>
            <a:off x="6591300" y="4596823"/>
            <a:ext cx="2844800" cy="1276350"/>
          </a:xfrm>
          <a:prstGeom prst="rect">
            <a:avLst/>
          </a:prstGeom>
        </p:spPr>
      </p:pic>
    </p:spTree>
    <p:extLst>
      <p:ext uri="{BB962C8B-B14F-4D97-AF65-F5344CB8AC3E}">
        <p14:creationId xmlns:p14="http://schemas.microsoft.com/office/powerpoint/2010/main" val="34108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3500"/>
                            </p:stCondLst>
                            <p:childTnLst>
                              <p:par>
                                <p:cTn id="33" presetID="10" presetClass="entr" presetSubtype="0" fill="hold" nodeType="afterEffect">
                                  <p:stCondLst>
                                    <p:cond delay="100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5000"/>
                            </p:stCondLst>
                            <p:childTnLst>
                              <p:par>
                                <p:cTn id="37" presetID="10" presetClass="entr" presetSubtype="0" fill="hold" nodeType="afterEffect">
                                  <p:stCondLst>
                                    <p:cond delay="100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E3ACB5-AF15-A717-C558-EA3A63B6A9E2}"/>
              </a:ext>
            </a:extLst>
          </p:cNvPr>
          <p:cNvSpPr>
            <a:spLocks noGrp="1"/>
          </p:cNvSpPr>
          <p:nvPr>
            <p:ph type="title"/>
          </p:nvPr>
        </p:nvSpPr>
        <p:spPr/>
        <p:txBody>
          <a:bodyPr/>
          <a:lstStyle/>
          <a:p>
            <a:r>
              <a:rPr lang="da-DK" dirty="0"/>
              <a:t>Sex og nærhed</a:t>
            </a:r>
          </a:p>
        </p:txBody>
      </p:sp>
      <p:sp>
        <p:nvSpPr>
          <p:cNvPr id="12" name="Pladsholder til indhold 11">
            <a:extLst>
              <a:ext uri="{FF2B5EF4-FFF2-40B4-BE49-F238E27FC236}">
                <a16:creationId xmlns:a16="http://schemas.microsoft.com/office/drawing/2014/main" id="{D97E5980-42E7-E4FA-C02E-DDAECD7C1011}"/>
              </a:ext>
            </a:extLst>
          </p:cNvPr>
          <p:cNvSpPr>
            <a:spLocks noGrp="1"/>
          </p:cNvSpPr>
          <p:nvPr>
            <p:ph idx="1"/>
          </p:nvPr>
        </p:nvSpPr>
        <p:spPr/>
        <p:txBody>
          <a:bodyPr/>
          <a:lstStyle/>
          <a:p>
            <a:r>
              <a:rPr lang="da-DK" altLang="da-DK" dirty="0"/>
              <a:t>IBD påvirker i perioder seksualiteten</a:t>
            </a:r>
          </a:p>
          <a:p>
            <a:r>
              <a:rPr lang="da-DK" altLang="da-DK" dirty="0"/>
              <a:t>IBD kan påvirke ens kropsopfattelse</a:t>
            </a:r>
          </a:p>
          <a:p>
            <a:r>
              <a:rPr lang="da-DK" altLang="da-DK" dirty="0"/>
              <a:t>Vær åben overfor din partner</a:t>
            </a:r>
          </a:p>
          <a:p>
            <a:r>
              <a:rPr lang="da-DK" altLang="da-DK" dirty="0"/>
              <a:t>Vær ærlig overfor dig selv – dyrk dig selv</a:t>
            </a:r>
          </a:p>
          <a:p>
            <a:r>
              <a:rPr lang="da-DK" altLang="da-DK" dirty="0"/>
              <a:t>Tal gerne med dine sundhedspersoner om dine bekymringer</a:t>
            </a:r>
          </a:p>
          <a:p>
            <a:endParaRPr lang="da-DK" dirty="0"/>
          </a:p>
          <a:p>
            <a:endParaRPr lang="da-DK" dirty="0"/>
          </a:p>
        </p:txBody>
      </p:sp>
      <p:sp>
        <p:nvSpPr>
          <p:cNvPr id="4" name="Tekstfelt 3">
            <a:extLst>
              <a:ext uri="{FF2B5EF4-FFF2-40B4-BE49-F238E27FC236}">
                <a16:creationId xmlns:a16="http://schemas.microsoft.com/office/drawing/2014/main" id="{8966F28F-4DB4-D5AA-2F9D-DF7BE397D545}"/>
              </a:ext>
            </a:extLst>
          </p:cNvPr>
          <p:cNvSpPr txBox="1"/>
          <p:nvPr/>
        </p:nvSpPr>
        <p:spPr>
          <a:xfrm>
            <a:off x="10089046" y="4944304"/>
            <a:ext cx="1866408" cy="369332"/>
          </a:xfrm>
          <a:prstGeom prst="rect">
            <a:avLst/>
          </a:prstGeom>
          <a:noFill/>
        </p:spPr>
        <p:txBody>
          <a:bodyPr wrap="none" rtlCol="0">
            <a:spAutoFit/>
          </a:bodyPr>
          <a:lstStyle/>
          <a:p>
            <a:r>
              <a:rPr lang="da-DK" sz="1800" u="sng" kern="1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sexogsamfund.dk</a:t>
            </a:r>
            <a:r>
              <a:rPr lang="da-DK" dirty="0">
                <a:effectLst/>
                <a:hlinkClick r:id="rId3"/>
              </a:rPr>
              <a:t> </a:t>
            </a:r>
            <a:endParaRPr lang="da-DK" dirty="0"/>
          </a:p>
        </p:txBody>
      </p:sp>
      <p:pic>
        <p:nvPicPr>
          <p:cNvPr id="10" name="Billede 9">
            <a:extLst>
              <a:ext uri="{FF2B5EF4-FFF2-40B4-BE49-F238E27FC236}">
                <a16:creationId xmlns:a16="http://schemas.microsoft.com/office/drawing/2014/main" id="{875B0CBD-D941-BFDE-A127-195A4615AF14}"/>
              </a:ext>
            </a:extLst>
          </p:cNvPr>
          <p:cNvPicPr>
            <a:picLocks noChangeAspect="1"/>
          </p:cNvPicPr>
          <p:nvPr/>
        </p:nvPicPr>
        <p:blipFill>
          <a:blip r:embed="rId4"/>
          <a:stretch>
            <a:fillRect/>
          </a:stretch>
        </p:blipFill>
        <p:spPr>
          <a:xfrm>
            <a:off x="5232983" y="4496064"/>
            <a:ext cx="2265358" cy="1969509"/>
          </a:xfrm>
          <a:prstGeom prst="rect">
            <a:avLst/>
          </a:prstGeom>
        </p:spPr>
      </p:pic>
      <p:pic>
        <p:nvPicPr>
          <p:cNvPr id="13" name="Billede 12">
            <a:hlinkClick r:id="rId5" action="ppaction://hlinksldjump"/>
            <a:extLst>
              <a:ext uri="{FF2B5EF4-FFF2-40B4-BE49-F238E27FC236}">
                <a16:creationId xmlns:a16="http://schemas.microsoft.com/office/drawing/2014/main" id="{1AE009C2-7325-EE41-FB62-B8F1C2B9C490}"/>
              </a:ext>
            </a:extLst>
          </p:cNvPr>
          <p:cNvPicPr>
            <a:picLocks noChangeAspect="1"/>
          </p:cNvPicPr>
          <p:nvPr/>
        </p:nvPicPr>
        <p:blipFill>
          <a:blip r:embed="rId6"/>
          <a:srcRect/>
          <a:stretch/>
        </p:blipFill>
        <p:spPr>
          <a:xfrm>
            <a:off x="10708945" y="5686341"/>
            <a:ext cx="1289710" cy="779232"/>
          </a:xfrm>
          <a:prstGeom prst="rect">
            <a:avLst/>
          </a:prstGeom>
        </p:spPr>
      </p:pic>
      <p:pic>
        <p:nvPicPr>
          <p:cNvPr id="6" name="Billede 5" descr="Et billede, der indeholder tekst, grafisk design, design&#10;&#10;Automatisk genereret beskrivelse">
            <a:extLst>
              <a:ext uri="{FF2B5EF4-FFF2-40B4-BE49-F238E27FC236}">
                <a16:creationId xmlns:a16="http://schemas.microsoft.com/office/drawing/2014/main" id="{FC928AC8-F8AB-576A-9232-3D5ED6B4EC69}"/>
              </a:ext>
            </a:extLst>
          </p:cNvPr>
          <p:cNvPicPr>
            <a:picLocks noChangeAspect="1"/>
          </p:cNvPicPr>
          <p:nvPr/>
        </p:nvPicPr>
        <p:blipFill>
          <a:blip r:embed="rId7"/>
          <a:stretch>
            <a:fillRect/>
          </a:stretch>
        </p:blipFill>
        <p:spPr>
          <a:xfrm>
            <a:off x="10486901" y="3051300"/>
            <a:ext cx="1341197" cy="1893004"/>
          </a:xfrm>
          <a:prstGeom prst="rect">
            <a:avLst/>
          </a:prstGeom>
        </p:spPr>
      </p:pic>
    </p:spTree>
    <p:extLst>
      <p:ext uri="{BB962C8B-B14F-4D97-AF65-F5344CB8AC3E}">
        <p14:creationId xmlns:p14="http://schemas.microsoft.com/office/powerpoint/2010/main" val="336837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
                                        <p:tgtEl>
                                          <p:spTgt spid="12">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fade">
                                      <p:cBhvr>
                                        <p:cTn id="19" dur="500"/>
                                        <p:tgtEl>
                                          <p:spTgt spid="12">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animEffect transition="in" filter="fade">
                                      <p:cBhvr>
                                        <p:cTn id="23" dur="500"/>
                                        <p:tgtEl>
                                          <p:spTgt spid="12">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DA046C-5965-82F8-23D4-875345B36FD8}"/>
              </a:ext>
            </a:extLst>
          </p:cNvPr>
          <p:cNvSpPr>
            <a:spLocks noGrp="1"/>
          </p:cNvSpPr>
          <p:nvPr>
            <p:ph type="title"/>
          </p:nvPr>
        </p:nvSpPr>
        <p:spPr/>
        <p:txBody>
          <a:bodyPr/>
          <a:lstStyle/>
          <a:p>
            <a:r>
              <a:rPr lang="da-DK" dirty="0"/>
              <a:t>Smerter</a:t>
            </a:r>
          </a:p>
        </p:txBody>
      </p:sp>
      <p:sp>
        <p:nvSpPr>
          <p:cNvPr id="3" name="Pladsholder til indhold 2">
            <a:extLst>
              <a:ext uri="{FF2B5EF4-FFF2-40B4-BE49-F238E27FC236}">
                <a16:creationId xmlns:a16="http://schemas.microsoft.com/office/drawing/2014/main" id="{07FC7D97-B5B5-6A21-6181-48C501FCEAB9}"/>
              </a:ext>
            </a:extLst>
          </p:cNvPr>
          <p:cNvSpPr>
            <a:spLocks noGrp="1"/>
          </p:cNvSpPr>
          <p:nvPr>
            <p:ph idx="1"/>
          </p:nvPr>
        </p:nvSpPr>
        <p:spPr/>
        <p:txBody>
          <a:bodyPr>
            <a:normAutofit lnSpcReduction="10000"/>
          </a:bodyPr>
          <a:lstStyle/>
          <a:p>
            <a:r>
              <a:rPr lang="da-DK" dirty="0"/>
              <a:t>Smerter kan være et tegn på øget sygdomsaktivitet</a:t>
            </a:r>
          </a:p>
          <a:p>
            <a:r>
              <a:rPr lang="da-DK" dirty="0"/>
              <a:t>Vær opmærksom på at tiltagende smerter </a:t>
            </a:r>
            <a:br>
              <a:rPr lang="da-DK" dirty="0"/>
            </a:br>
            <a:r>
              <a:rPr lang="da-DK" dirty="0"/>
              <a:t>kan være et alarmsymptom</a:t>
            </a:r>
          </a:p>
          <a:p>
            <a:r>
              <a:rPr lang="da-DK" dirty="0"/>
              <a:t>Smerterne kan være kroniske</a:t>
            </a:r>
          </a:p>
          <a:p>
            <a:r>
              <a:rPr lang="da-DK" dirty="0"/>
              <a:t>I perioder kan det være nødvendigt at tage smertestillende midler, men et vedvarende forbrug må frarådes</a:t>
            </a:r>
          </a:p>
          <a:p>
            <a:r>
              <a:rPr lang="da-DK" dirty="0"/>
              <a:t>Smertebehandling skal altid planlægges </a:t>
            </a:r>
            <a:br>
              <a:rPr lang="da-DK" dirty="0"/>
            </a:br>
            <a:r>
              <a:rPr lang="da-DK" dirty="0"/>
              <a:t>i samarbejde med lægen</a:t>
            </a:r>
          </a:p>
          <a:p>
            <a:r>
              <a:rPr lang="da-DK" dirty="0"/>
              <a:t>Undgå NSAID – brug evt. paracetamol</a:t>
            </a:r>
          </a:p>
          <a:p>
            <a:endParaRPr lang="da-DK" dirty="0"/>
          </a:p>
          <a:p>
            <a:endParaRPr lang="da-DK" dirty="0"/>
          </a:p>
        </p:txBody>
      </p:sp>
      <p:pic>
        <p:nvPicPr>
          <p:cNvPr id="5" name="Billede 4">
            <a:hlinkClick r:id="rId3" action="ppaction://hlinksldjump"/>
            <a:extLst>
              <a:ext uri="{FF2B5EF4-FFF2-40B4-BE49-F238E27FC236}">
                <a16:creationId xmlns:a16="http://schemas.microsoft.com/office/drawing/2014/main" id="{8415F8B9-0B9C-E748-CCE4-B47C5C96CF6C}"/>
              </a:ext>
            </a:extLst>
          </p:cNvPr>
          <p:cNvPicPr>
            <a:picLocks noChangeAspect="1"/>
          </p:cNvPicPr>
          <p:nvPr/>
        </p:nvPicPr>
        <p:blipFill>
          <a:blip r:embed="rId4"/>
          <a:srcRect/>
          <a:stretch/>
        </p:blipFill>
        <p:spPr>
          <a:xfrm>
            <a:off x="10708945" y="5686341"/>
            <a:ext cx="1289710" cy="779232"/>
          </a:xfrm>
          <a:prstGeom prst="rect">
            <a:avLst/>
          </a:prstGeom>
        </p:spPr>
      </p:pic>
    </p:spTree>
    <p:extLst>
      <p:ext uri="{BB962C8B-B14F-4D97-AF65-F5344CB8AC3E}">
        <p14:creationId xmlns:p14="http://schemas.microsoft.com/office/powerpoint/2010/main" val="138403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673EE4-701F-451A-1A8B-BC244E319F09}"/>
              </a:ext>
            </a:extLst>
          </p:cNvPr>
          <p:cNvSpPr>
            <a:spLocks noGrp="1"/>
          </p:cNvSpPr>
          <p:nvPr>
            <p:ph type="title"/>
          </p:nvPr>
        </p:nvSpPr>
        <p:spPr/>
        <p:txBody>
          <a:bodyPr/>
          <a:lstStyle/>
          <a:p>
            <a:r>
              <a:rPr lang="da-DK" altLang="da-DK" sz="4000" b="1" dirty="0">
                <a:solidFill>
                  <a:schemeClr val="tx1"/>
                </a:solidFill>
                <a:latin typeface="+mj-lt"/>
                <a:cs typeface="DejaVu Sans" charset="0"/>
              </a:rPr>
              <a:t>Mulige årsager til IBD</a:t>
            </a:r>
            <a:endParaRPr lang="da-DK" dirty="0"/>
          </a:p>
        </p:txBody>
      </p:sp>
      <p:sp>
        <p:nvSpPr>
          <p:cNvPr id="3" name="Pladsholder til indhold 2">
            <a:extLst>
              <a:ext uri="{FF2B5EF4-FFF2-40B4-BE49-F238E27FC236}">
                <a16:creationId xmlns:a16="http://schemas.microsoft.com/office/drawing/2014/main" id="{C05E4CAA-25DA-AF1B-9C69-18DDB2048054}"/>
              </a:ext>
            </a:extLst>
          </p:cNvPr>
          <p:cNvSpPr>
            <a:spLocks noGrp="1"/>
          </p:cNvSpPr>
          <p:nvPr>
            <p:ph idx="1"/>
          </p:nvPr>
        </p:nvSpPr>
        <p:spPr/>
        <p:txBody>
          <a:bodyPr/>
          <a:lstStyle/>
          <a:p>
            <a:pPr marL="0" indent="0">
              <a:buNone/>
            </a:pPr>
            <a:r>
              <a:rPr lang="da-DK" altLang="da-DK" sz="2800" b="1" dirty="0">
                <a:solidFill>
                  <a:schemeClr val="tx1"/>
                </a:solidFill>
                <a:latin typeface="+mj-lt"/>
                <a:cs typeface="DejaVu Sans" charset="0"/>
              </a:rPr>
              <a:t>Sygdommen opstår fordi kroppens eget immunforsvar reagerer forkert. </a:t>
            </a:r>
          </a:p>
          <a:p>
            <a:pPr marL="0" indent="0">
              <a:buNone/>
            </a:pPr>
            <a:endParaRPr lang="da-DK" dirty="0"/>
          </a:p>
        </p:txBody>
      </p:sp>
      <p:sp>
        <p:nvSpPr>
          <p:cNvPr id="4" name="Tekstfelt 3">
            <a:extLst>
              <a:ext uri="{FF2B5EF4-FFF2-40B4-BE49-F238E27FC236}">
                <a16:creationId xmlns:a16="http://schemas.microsoft.com/office/drawing/2014/main" id="{4A048A57-0360-135F-4B63-9010053364D9}"/>
              </a:ext>
            </a:extLst>
          </p:cNvPr>
          <p:cNvSpPr txBox="1"/>
          <p:nvPr/>
        </p:nvSpPr>
        <p:spPr>
          <a:xfrm>
            <a:off x="3684338" y="3399280"/>
            <a:ext cx="4121063" cy="2475037"/>
          </a:xfrm>
          <a:prstGeom prst="rect">
            <a:avLst/>
          </a:prstGeom>
          <a:noFill/>
        </p:spPr>
        <p:txBody>
          <a:bodyPr wrap="square" rtlCol="0">
            <a:spAutoFit/>
          </a:bodyPr>
          <a:lstStyle/>
          <a:p>
            <a:pPr marL="285750" indent="-285750">
              <a:spcBef>
                <a:spcPts val="738"/>
              </a:spcBef>
              <a:buFont typeface="Arial" panose="020B0604020202020204" pitchFamily="34" charset="0"/>
              <a:buChar char="•"/>
            </a:pPr>
            <a:r>
              <a:rPr lang="da-DK" altLang="da-DK" sz="1800" dirty="0">
                <a:solidFill>
                  <a:srgbClr val="000000"/>
                </a:solidFill>
                <a:latin typeface="Arial" panose="020B0604020202020204" pitchFamily="34" charset="0"/>
                <a:cs typeface="DejaVu Sans" charset="0"/>
              </a:rPr>
              <a:t>Arvelighed</a:t>
            </a:r>
          </a:p>
          <a:p>
            <a:pPr marL="320675" indent="-300038">
              <a:spcBef>
                <a:spcPts val="113"/>
              </a:spcBef>
              <a:spcAft>
                <a:spcPts val="113"/>
              </a:spcAft>
              <a:buFont typeface="Arial" panose="020B0604020202020204" pitchFamily="34" charset="0"/>
              <a:buChar char="•"/>
            </a:pPr>
            <a:r>
              <a:rPr lang="da-DK" altLang="da-DK" sz="1800" dirty="0">
                <a:solidFill>
                  <a:srgbClr val="000000"/>
                </a:solidFill>
                <a:latin typeface="Arial" panose="020B0604020202020204" pitchFamily="34" charset="0"/>
                <a:cs typeface="DejaVu Sans" charset="0"/>
              </a:rPr>
              <a:t>Infektioner</a:t>
            </a:r>
          </a:p>
          <a:p>
            <a:pPr marL="320675" indent="-300038">
              <a:spcBef>
                <a:spcPts val="113"/>
              </a:spcBef>
              <a:spcAft>
                <a:spcPts val="113"/>
              </a:spcAft>
              <a:buFont typeface="Arial" panose="020B0604020202020204" pitchFamily="34" charset="0"/>
              <a:buChar char="•"/>
            </a:pPr>
            <a:r>
              <a:rPr lang="da-DK" altLang="da-DK" sz="1800" dirty="0">
                <a:solidFill>
                  <a:srgbClr val="000000"/>
                </a:solidFill>
                <a:latin typeface="Arial" panose="020B0604020202020204" pitchFamily="34" charset="0"/>
                <a:cs typeface="DejaVu Sans" charset="0"/>
              </a:rPr>
              <a:t>Rygning</a:t>
            </a:r>
          </a:p>
          <a:p>
            <a:pPr marL="320675" indent="-300038">
              <a:spcBef>
                <a:spcPts val="113"/>
              </a:spcBef>
              <a:spcAft>
                <a:spcPts val="113"/>
              </a:spcAft>
              <a:buFont typeface="Arial" panose="020B0604020202020204" pitchFamily="34" charset="0"/>
              <a:buChar char="•"/>
            </a:pPr>
            <a:r>
              <a:rPr lang="da-DK" altLang="da-DK" sz="1800" dirty="0">
                <a:solidFill>
                  <a:srgbClr val="000000"/>
                </a:solidFill>
                <a:latin typeface="Arial" panose="020B0604020202020204" pitchFamily="34" charset="0"/>
                <a:cs typeface="DejaVu Sans" charset="0"/>
              </a:rPr>
              <a:t>Psykiske faktorer</a:t>
            </a:r>
          </a:p>
          <a:p>
            <a:pPr marL="320675" indent="-300038">
              <a:spcBef>
                <a:spcPts val="113"/>
              </a:spcBef>
              <a:spcAft>
                <a:spcPts val="113"/>
              </a:spcAft>
              <a:buFont typeface="Arial" panose="020B0604020202020204" pitchFamily="34" charset="0"/>
              <a:buChar char="•"/>
            </a:pPr>
            <a:r>
              <a:rPr lang="da-DK" altLang="da-DK" sz="1800" dirty="0">
                <a:solidFill>
                  <a:srgbClr val="000000"/>
                </a:solidFill>
                <a:latin typeface="Arial" panose="020B0604020202020204" pitchFamily="34" charset="0"/>
                <a:cs typeface="DejaVu Sans" charset="0"/>
              </a:rPr>
              <a:t>Immunforsvaret</a:t>
            </a:r>
          </a:p>
          <a:p>
            <a:pPr marL="320675" indent="-300038">
              <a:spcBef>
                <a:spcPts val="113"/>
              </a:spcBef>
              <a:spcAft>
                <a:spcPts val="113"/>
              </a:spcAft>
              <a:buFont typeface="Arial" panose="020B0604020202020204" pitchFamily="34" charset="0"/>
              <a:buChar char="•"/>
            </a:pPr>
            <a:r>
              <a:rPr lang="da-DK" altLang="da-DK" sz="1800" dirty="0">
                <a:solidFill>
                  <a:srgbClr val="000000"/>
                </a:solidFill>
                <a:latin typeface="Arial" panose="020B0604020202020204" pitchFamily="34" charset="0"/>
                <a:cs typeface="DejaVu Sans" charset="0"/>
              </a:rPr>
              <a:t>Tarm mikrobiomet</a:t>
            </a:r>
          </a:p>
          <a:p>
            <a:pPr marL="320675" indent="-300038">
              <a:spcBef>
                <a:spcPts val="113"/>
              </a:spcBef>
              <a:spcAft>
                <a:spcPts val="113"/>
              </a:spcAft>
              <a:buFont typeface="Arial" panose="020B0604020202020204" pitchFamily="34" charset="0"/>
              <a:buChar char="•"/>
            </a:pPr>
            <a:r>
              <a:rPr lang="da-DK" altLang="da-DK" sz="1800" dirty="0">
                <a:solidFill>
                  <a:srgbClr val="000000"/>
                </a:solidFill>
                <a:latin typeface="Arial" panose="020B0604020202020204" pitchFamily="34" charset="0"/>
                <a:cs typeface="DejaVu Sans" charset="0"/>
              </a:rPr>
              <a:t>D-vitamin</a:t>
            </a:r>
          </a:p>
          <a:p>
            <a:pPr marL="320675" indent="-300038">
              <a:spcBef>
                <a:spcPts val="113"/>
              </a:spcBef>
              <a:spcAft>
                <a:spcPts val="113"/>
              </a:spcAft>
              <a:buFont typeface="Arial" panose="020B0604020202020204" pitchFamily="34" charset="0"/>
              <a:buChar char="•"/>
            </a:pPr>
            <a:r>
              <a:rPr lang="da-DK" altLang="da-DK" sz="1800" dirty="0">
                <a:solidFill>
                  <a:srgbClr val="000000"/>
                </a:solidFill>
                <a:latin typeface="Arial" panose="020B0604020202020204" pitchFamily="34" charset="0"/>
                <a:cs typeface="DejaVu Sans" charset="0"/>
              </a:rPr>
              <a:t>Kost </a:t>
            </a:r>
          </a:p>
        </p:txBody>
      </p:sp>
      <p:pic>
        <p:nvPicPr>
          <p:cNvPr id="6" name="Billede 5" descr="Et billede, der indeholder silhuet&#10;&#10;Automatisk genereret beskrivelse">
            <a:extLst>
              <a:ext uri="{FF2B5EF4-FFF2-40B4-BE49-F238E27FC236}">
                <a16:creationId xmlns:a16="http://schemas.microsoft.com/office/drawing/2014/main" id="{9D556A3F-DC17-CB51-4EA8-B5339F3505C9}"/>
              </a:ext>
            </a:extLst>
          </p:cNvPr>
          <p:cNvPicPr>
            <a:picLocks noChangeAspect="1"/>
          </p:cNvPicPr>
          <p:nvPr/>
        </p:nvPicPr>
        <p:blipFill rotWithShape="1">
          <a:blip r:embed="rId3"/>
          <a:srcRect l="66880"/>
          <a:stretch/>
        </p:blipFill>
        <p:spPr>
          <a:xfrm>
            <a:off x="2444261" y="3241480"/>
            <a:ext cx="1027438" cy="2935483"/>
          </a:xfrm>
          <a:prstGeom prst="rect">
            <a:avLst/>
          </a:prstGeom>
        </p:spPr>
      </p:pic>
      <p:grpSp>
        <p:nvGrpSpPr>
          <p:cNvPr id="5" name="Gruppe 4">
            <a:extLst>
              <a:ext uri="{FF2B5EF4-FFF2-40B4-BE49-F238E27FC236}">
                <a16:creationId xmlns:a16="http://schemas.microsoft.com/office/drawing/2014/main" id="{415D44AD-9581-68E5-7991-86C5D499A4F8}"/>
              </a:ext>
            </a:extLst>
          </p:cNvPr>
          <p:cNvGrpSpPr/>
          <p:nvPr/>
        </p:nvGrpSpPr>
        <p:grpSpPr>
          <a:xfrm>
            <a:off x="6996654" y="4117183"/>
            <a:ext cx="2059780" cy="2059780"/>
            <a:chOff x="3136714" y="3698680"/>
            <a:chExt cx="2593180" cy="2593180"/>
          </a:xfrm>
          <a:solidFill>
            <a:srgbClr val="A1C9E5">
              <a:alpha val="84706"/>
            </a:srgbClr>
          </a:solidFill>
        </p:grpSpPr>
        <p:pic>
          <p:nvPicPr>
            <p:cNvPr id="7" name="Grafik 6">
              <a:extLst>
                <a:ext uri="{FF2B5EF4-FFF2-40B4-BE49-F238E27FC236}">
                  <a16:creationId xmlns:a16="http://schemas.microsoft.com/office/drawing/2014/main" id="{10D4D491-DC37-B5A5-929C-FAA7114C2E2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136714" y="3698680"/>
              <a:ext cx="2593180" cy="2593180"/>
            </a:xfrm>
            <a:prstGeom prst="rect">
              <a:avLst/>
            </a:prstGeom>
          </p:spPr>
        </p:pic>
        <p:sp>
          <p:nvSpPr>
            <p:cNvPr id="8" name="Tekstfelt 7">
              <a:extLst>
                <a:ext uri="{FF2B5EF4-FFF2-40B4-BE49-F238E27FC236}">
                  <a16:creationId xmlns:a16="http://schemas.microsoft.com/office/drawing/2014/main" id="{76B21C8F-819C-F33F-4F0D-DA0FE0D69E1D}"/>
                </a:ext>
              </a:extLst>
            </p:cNvPr>
            <p:cNvSpPr txBox="1"/>
            <p:nvPr/>
          </p:nvSpPr>
          <p:spPr>
            <a:xfrm>
              <a:off x="3635715" y="4731354"/>
              <a:ext cx="1665262" cy="707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2000" dirty="0">
                  <a:solidFill>
                    <a:srgbClr val="4D6A7B"/>
                  </a:solidFill>
                  <a:latin typeface="Calibri" panose="020F0502020204030204"/>
                </a:rPr>
                <a:t>G</a:t>
              </a:r>
              <a:r>
                <a:rPr kumimoji="0" lang="da-DK" sz="2000" i="0" u="none" strike="noStrike" kern="1200" cap="none" normalizeH="0" baseline="0" noProof="0" dirty="0" err="1">
                  <a:ln>
                    <a:noFill/>
                  </a:ln>
                  <a:solidFill>
                    <a:srgbClr val="4D6A7B"/>
                  </a:solidFill>
                  <a:effectLst/>
                  <a:uLnTx/>
                  <a:uFillTx/>
                  <a:latin typeface="Calibri" panose="020F0502020204030204"/>
                  <a:ea typeface="+mn-ea"/>
                  <a:cs typeface="+mn-cs"/>
                </a:rPr>
                <a:t>enetiske</a:t>
              </a:r>
              <a:r>
                <a:rPr kumimoji="0" lang="da-DK" sz="2000" i="0" u="none" strike="noStrike" kern="1200" cap="none" normalizeH="0" baseline="0" noProof="0" dirty="0">
                  <a:ln>
                    <a:noFill/>
                  </a:ln>
                  <a:solidFill>
                    <a:srgbClr val="4D6A7B"/>
                  </a:solidFill>
                  <a:effectLst/>
                  <a:uLnTx/>
                  <a:uFillTx/>
                  <a:latin typeface="Calibri" panose="020F0502020204030204"/>
                  <a:ea typeface="+mn-ea"/>
                  <a:cs typeface="+mn-cs"/>
                </a:rPr>
                <a:t> forhold</a:t>
              </a:r>
            </a:p>
          </p:txBody>
        </p:sp>
      </p:grpSp>
      <p:grpSp>
        <p:nvGrpSpPr>
          <p:cNvPr id="9" name="Gruppe 8">
            <a:extLst>
              <a:ext uri="{FF2B5EF4-FFF2-40B4-BE49-F238E27FC236}">
                <a16:creationId xmlns:a16="http://schemas.microsoft.com/office/drawing/2014/main" id="{F6A2C268-E441-DE24-8FBC-871E7CB5ABA4}"/>
              </a:ext>
            </a:extLst>
          </p:cNvPr>
          <p:cNvGrpSpPr/>
          <p:nvPr/>
        </p:nvGrpSpPr>
        <p:grpSpPr>
          <a:xfrm>
            <a:off x="8511768" y="4155852"/>
            <a:ext cx="2059780" cy="2059780"/>
            <a:chOff x="5310813" y="3698680"/>
            <a:chExt cx="2593180" cy="2593180"/>
          </a:xfrm>
          <a:solidFill>
            <a:srgbClr val="4D6A7B">
              <a:alpha val="84706"/>
            </a:srgbClr>
          </a:solidFill>
        </p:grpSpPr>
        <p:pic>
          <p:nvPicPr>
            <p:cNvPr id="10" name="Grafik 9">
              <a:extLst>
                <a:ext uri="{FF2B5EF4-FFF2-40B4-BE49-F238E27FC236}">
                  <a16:creationId xmlns:a16="http://schemas.microsoft.com/office/drawing/2014/main" id="{C20EA040-7341-A3C6-14A3-C69265F31ED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310813" y="3698680"/>
              <a:ext cx="2593180" cy="2593180"/>
            </a:xfrm>
            <a:prstGeom prst="rect">
              <a:avLst/>
            </a:prstGeom>
          </p:spPr>
        </p:pic>
        <p:sp>
          <p:nvSpPr>
            <p:cNvPr id="11" name="Tekstfelt 10">
              <a:extLst>
                <a:ext uri="{FF2B5EF4-FFF2-40B4-BE49-F238E27FC236}">
                  <a16:creationId xmlns:a16="http://schemas.microsoft.com/office/drawing/2014/main" id="{79435B18-B7FE-8EE1-CAD3-7D4F307DDF1D}"/>
                </a:ext>
              </a:extLst>
            </p:cNvPr>
            <p:cNvSpPr txBox="1"/>
            <p:nvPr/>
          </p:nvSpPr>
          <p:spPr>
            <a:xfrm>
              <a:off x="5825478" y="4594461"/>
              <a:ext cx="1513875" cy="707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i="0" u="none" strike="noStrike" kern="1200" cap="none" normalizeH="0" baseline="0" noProof="0" dirty="0">
                  <a:ln>
                    <a:noFill/>
                  </a:ln>
                  <a:solidFill>
                    <a:prstClr val="white"/>
                  </a:solidFill>
                  <a:effectLst/>
                  <a:uLnTx/>
                  <a:uFillTx/>
                  <a:latin typeface="Calibri" panose="020F0502020204030204"/>
                  <a:ea typeface="+mn-ea"/>
                  <a:cs typeface="+mn-cs"/>
                </a:rPr>
                <a:t>Faktorer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i="0" u="none" strike="noStrike" kern="1200" cap="none" normalizeH="0" baseline="0" noProof="0" dirty="0">
                  <a:ln>
                    <a:noFill/>
                  </a:ln>
                  <a:solidFill>
                    <a:prstClr val="white"/>
                  </a:solidFill>
                  <a:effectLst/>
                  <a:uLnTx/>
                  <a:uFillTx/>
                  <a:latin typeface="Calibri" panose="020F0502020204030204"/>
                  <a:ea typeface="+mn-ea"/>
                  <a:cs typeface="+mn-cs"/>
                </a:rPr>
                <a:t>i miljøet</a:t>
              </a:r>
            </a:p>
          </p:txBody>
        </p:sp>
      </p:grpSp>
      <p:grpSp>
        <p:nvGrpSpPr>
          <p:cNvPr id="12" name="Gruppe 11">
            <a:extLst>
              <a:ext uri="{FF2B5EF4-FFF2-40B4-BE49-F238E27FC236}">
                <a16:creationId xmlns:a16="http://schemas.microsoft.com/office/drawing/2014/main" id="{646E1952-9A8F-D09B-0219-2BF9F3AF7D1C}"/>
              </a:ext>
            </a:extLst>
          </p:cNvPr>
          <p:cNvGrpSpPr/>
          <p:nvPr/>
        </p:nvGrpSpPr>
        <p:grpSpPr>
          <a:xfrm>
            <a:off x="7856199" y="2893077"/>
            <a:ext cx="2059780" cy="2059780"/>
            <a:chOff x="4216013" y="2289576"/>
            <a:chExt cx="2593180" cy="2593180"/>
          </a:xfrm>
          <a:solidFill>
            <a:srgbClr val="B6D8EB">
              <a:alpha val="84706"/>
            </a:srgbClr>
          </a:solidFill>
        </p:grpSpPr>
        <p:pic>
          <p:nvPicPr>
            <p:cNvPr id="13" name="Grafik 12">
              <a:extLst>
                <a:ext uri="{FF2B5EF4-FFF2-40B4-BE49-F238E27FC236}">
                  <a16:creationId xmlns:a16="http://schemas.microsoft.com/office/drawing/2014/main" id="{11494EAC-38E7-0205-C67D-37948CBF4B02}"/>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216013" y="2289576"/>
              <a:ext cx="2593180" cy="2593180"/>
            </a:xfrm>
            <a:prstGeom prst="rect">
              <a:avLst/>
            </a:prstGeom>
          </p:spPr>
        </p:pic>
        <p:sp>
          <p:nvSpPr>
            <p:cNvPr id="14" name="Tekstfelt 13">
              <a:extLst>
                <a:ext uri="{FF2B5EF4-FFF2-40B4-BE49-F238E27FC236}">
                  <a16:creationId xmlns:a16="http://schemas.microsoft.com/office/drawing/2014/main" id="{46DA79CA-451F-B82B-65CC-3ACFB67ED1F2}"/>
                </a:ext>
              </a:extLst>
            </p:cNvPr>
            <p:cNvSpPr txBox="1"/>
            <p:nvPr/>
          </p:nvSpPr>
          <p:spPr>
            <a:xfrm>
              <a:off x="4735696" y="3114119"/>
              <a:ext cx="1513875" cy="707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i="0" u="none" strike="noStrike" kern="1200" cap="none" normalizeH="0" baseline="0" noProof="0" dirty="0">
                  <a:ln>
                    <a:noFill/>
                  </a:ln>
                  <a:solidFill>
                    <a:srgbClr val="4D6A7B"/>
                  </a:solidFill>
                  <a:effectLst/>
                  <a:uLnTx/>
                  <a:uFillTx/>
                  <a:latin typeface="Calibri" panose="020F0502020204030204"/>
                  <a:ea typeface="+mn-ea"/>
                  <a:cs typeface="+mn-cs"/>
                </a:rPr>
                <a:t>Faktorer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i="0" u="none" strike="noStrike" kern="1200" cap="none" normalizeH="0" baseline="0" noProof="0" dirty="0">
                  <a:ln>
                    <a:noFill/>
                  </a:ln>
                  <a:solidFill>
                    <a:srgbClr val="4D6A7B"/>
                  </a:solidFill>
                  <a:effectLst/>
                  <a:uLnTx/>
                  <a:uFillTx/>
                  <a:latin typeface="Calibri" panose="020F0502020204030204"/>
                  <a:ea typeface="+mn-ea"/>
                  <a:cs typeface="+mn-cs"/>
                </a:rPr>
                <a:t>i tarmen</a:t>
              </a:r>
            </a:p>
          </p:txBody>
        </p:sp>
      </p:grpSp>
      <p:grpSp>
        <p:nvGrpSpPr>
          <p:cNvPr id="15" name="Gruppe 14">
            <a:extLst>
              <a:ext uri="{FF2B5EF4-FFF2-40B4-BE49-F238E27FC236}">
                <a16:creationId xmlns:a16="http://schemas.microsoft.com/office/drawing/2014/main" id="{731DCF6E-4BEB-C2ED-ADB4-BC79C2E3CFF8}"/>
              </a:ext>
            </a:extLst>
          </p:cNvPr>
          <p:cNvGrpSpPr/>
          <p:nvPr/>
        </p:nvGrpSpPr>
        <p:grpSpPr>
          <a:xfrm>
            <a:off x="8468934" y="4596582"/>
            <a:ext cx="798873" cy="394944"/>
            <a:chOff x="5194335" y="3541902"/>
            <a:chExt cx="1005747" cy="497218"/>
          </a:xfrm>
        </p:grpSpPr>
        <p:sp>
          <p:nvSpPr>
            <p:cNvPr id="16" name="Ellipse 15">
              <a:extLst>
                <a:ext uri="{FF2B5EF4-FFF2-40B4-BE49-F238E27FC236}">
                  <a16:creationId xmlns:a16="http://schemas.microsoft.com/office/drawing/2014/main" id="{1CDBDA95-9D44-1733-FF79-B030FC36040E}"/>
                </a:ext>
              </a:extLst>
            </p:cNvPr>
            <p:cNvSpPr/>
            <p:nvPr/>
          </p:nvSpPr>
          <p:spPr>
            <a:xfrm>
              <a:off x="5278911" y="3541902"/>
              <a:ext cx="702031" cy="497218"/>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kstfelt 16">
              <a:extLst>
                <a:ext uri="{FF2B5EF4-FFF2-40B4-BE49-F238E27FC236}">
                  <a16:creationId xmlns:a16="http://schemas.microsoft.com/office/drawing/2014/main" id="{EE708B7F-996D-93FE-ABF3-EDC2067FD130}"/>
                </a:ext>
              </a:extLst>
            </p:cNvPr>
            <p:cNvSpPr txBox="1"/>
            <p:nvPr/>
          </p:nvSpPr>
          <p:spPr>
            <a:xfrm>
              <a:off x="5194335" y="3554741"/>
              <a:ext cx="1005747" cy="4649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300" normalizeH="0" baseline="0" noProof="0" dirty="0">
                  <a:ln>
                    <a:noFill/>
                  </a:ln>
                  <a:solidFill>
                    <a:srgbClr val="4D6A7B"/>
                  </a:solidFill>
                  <a:effectLst/>
                  <a:uLnTx/>
                  <a:uFillTx/>
                  <a:latin typeface="Calibri" panose="020F0502020204030204"/>
                  <a:ea typeface="+mn-ea"/>
                  <a:cs typeface="+mn-cs"/>
                </a:rPr>
                <a:t>IBD</a:t>
              </a:r>
            </a:p>
          </p:txBody>
        </p:sp>
      </p:grpSp>
    </p:spTree>
    <p:extLst>
      <p:ext uri="{BB962C8B-B14F-4D97-AF65-F5344CB8AC3E}">
        <p14:creationId xmlns:p14="http://schemas.microsoft.com/office/powerpoint/2010/main" val="86282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E9617B-78B8-1F47-D9CC-FC3213DBE336}"/>
              </a:ext>
            </a:extLst>
          </p:cNvPr>
          <p:cNvSpPr>
            <a:spLocks noGrp="1"/>
          </p:cNvSpPr>
          <p:nvPr>
            <p:ph type="title"/>
          </p:nvPr>
        </p:nvSpPr>
        <p:spPr/>
        <p:txBody>
          <a:bodyPr/>
          <a:lstStyle/>
          <a:p>
            <a:r>
              <a:rPr lang="da-DK" dirty="0"/>
              <a:t>Kost</a:t>
            </a:r>
          </a:p>
        </p:txBody>
      </p:sp>
      <p:sp>
        <p:nvSpPr>
          <p:cNvPr id="3" name="Pladsholder til indhold 2">
            <a:extLst>
              <a:ext uri="{FF2B5EF4-FFF2-40B4-BE49-F238E27FC236}">
                <a16:creationId xmlns:a16="http://schemas.microsoft.com/office/drawing/2014/main" id="{120B6DCE-2B2C-F8B7-BD2D-FF3790DCC603}"/>
              </a:ext>
            </a:extLst>
          </p:cNvPr>
          <p:cNvSpPr>
            <a:spLocks noGrp="1"/>
          </p:cNvSpPr>
          <p:nvPr>
            <p:ph idx="1"/>
          </p:nvPr>
        </p:nvSpPr>
        <p:spPr/>
        <p:txBody>
          <a:bodyPr/>
          <a:lstStyle/>
          <a:p>
            <a:pPr marL="342900" indent="-342900"/>
            <a:r>
              <a:rPr lang="da-DK" dirty="0"/>
              <a:t>Der findes ikke en særlig IBD-diæt </a:t>
            </a:r>
            <a:br>
              <a:rPr lang="da-DK" dirty="0"/>
            </a:br>
            <a:r>
              <a:rPr lang="da-DK" dirty="0"/>
              <a:t>eller regler for, hvordan man skal spise, </a:t>
            </a:r>
            <a:br>
              <a:rPr lang="da-DK" dirty="0"/>
            </a:br>
            <a:r>
              <a:rPr lang="da-DK" dirty="0"/>
              <a:t>når man har kronisk tarmbetændelse</a:t>
            </a:r>
          </a:p>
          <a:p>
            <a:pPr marL="342900" indent="-342900"/>
            <a:r>
              <a:rPr lang="da-DK" dirty="0"/>
              <a:t>Men det er vigtigt at spise en sund </a:t>
            </a:r>
            <a:br>
              <a:rPr lang="da-DK" dirty="0"/>
            </a:br>
            <a:r>
              <a:rPr lang="da-DK" dirty="0"/>
              <a:t>og nærende kost</a:t>
            </a:r>
          </a:p>
          <a:p>
            <a:pPr marL="342900" indent="-342900"/>
            <a:r>
              <a:rPr lang="da-DK" dirty="0"/>
              <a:t>Følg som udgangspunkt </a:t>
            </a:r>
            <a:br>
              <a:rPr lang="da-DK" dirty="0"/>
            </a:br>
            <a:r>
              <a:rPr lang="da-DK" dirty="0"/>
              <a:t>sundhedsstyrelsens kostråd</a:t>
            </a:r>
          </a:p>
          <a:p>
            <a:endParaRPr lang="da-DK" dirty="0"/>
          </a:p>
        </p:txBody>
      </p:sp>
      <p:pic>
        <p:nvPicPr>
          <p:cNvPr id="5" name="Billede 4">
            <a:extLst>
              <a:ext uri="{FF2B5EF4-FFF2-40B4-BE49-F238E27FC236}">
                <a16:creationId xmlns:a16="http://schemas.microsoft.com/office/drawing/2014/main" id="{88312798-E3A8-3980-C130-5C1A72926AE8}"/>
              </a:ext>
            </a:extLst>
          </p:cNvPr>
          <p:cNvPicPr>
            <a:picLocks noChangeAspect="1"/>
          </p:cNvPicPr>
          <p:nvPr/>
        </p:nvPicPr>
        <p:blipFill rotWithShape="1">
          <a:blip r:embed="rId3"/>
          <a:srcRect l="-5363" t="18241" r="78740" b="26056"/>
          <a:stretch/>
        </p:blipFill>
        <p:spPr>
          <a:xfrm>
            <a:off x="9296400" y="2046991"/>
            <a:ext cx="632059" cy="2611806"/>
          </a:xfrm>
          <a:prstGeom prst="rect">
            <a:avLst/>
          </a:prstGeom>
        </p:spPr>
      </p:pic>
      <p:pic>
        <p:nvPicPr>
          <p:cNvPr id="6" name="Billede 5">
            <a:extLst>
              <a:ext uri="{FF2B5EF4-FFF2-40B4-BE49-F238E27FC236}">
                <a16:creationId xmlns:a16="http://schemas.microsoft.com/office/drawing/2014/main" id="{482D9A54-F1AB-F1CB-DABD-5B0CEE950A3C}"/>
              </a:ext>
            </a:extLst>
          </p:cNvPr>
          <p:cNvPicPr>
            <a:picLocks noChangeAspect="1"/>
          </p:cNvPicPr>
          <p:nvPr/>
        </p:nvPicPr>
        <p:blipFill rotWithShape="1">
          <a:blip r:embed="rId3"/>
          <a:srcRect l="52479" t="19749" r="-3968" b="26057"/>
          <a:stretch/>
        </p:blipFill>
        <p:spPr>
          <a:xfrm>
            <a:off x="10018161" y="2053522"/>
            <a:ext cx="1222408" cy="2541071"/>
          </a:xfrm>
          <a:prstGeom prst="rect">
            <a:avLst/>
          </a:prstGeom>
        </p:spPr>
      </p:pic>
      <p:pic>
        <p:nvPicPr>
          <p:cNvPr id="7" name="Billede 6">
            <a:hlinkClick r:id="rId4" action="ppaction://hlinksldjump"/>
            <a:extLst>
              <a:ext uri="{FF2B5EF4-FFF2-40B4-BE49-F238E27FC236}">
                <a16:creationId xmlns:a16="http://schemas.microsoft.com/office/drawing/2014/main" id="{5855C086-74F1-4B9B-26EA-80C21776D53E}"/>
              </a:ext>
            </a:extLst>
          </p:cNvPr>
          <p:cNvPicPr>
            <a:picLocks noChangeAspect="1"/>
          </p:cNvPicPr>
          <p:nvPr/>
        </p:nvPicPr>
        <p:blipFill>
          <a:blip r:embed="rId5"/>
          <a:srcRect/>
          <a:stretch/>
        </p:blipFill>
        <p:spPr>
          <a:xfrm>
            <a:off x="10708945" y="5686341"/>
            <a:ext cx="1289710" cy="779232"/>
          </a:xfrm>
          <a:prstGeom prst="rect">
            <a:avLst/>
          </a:prstGeom>
        </p:spPr>
      </p:pic>
    </p:spTree>
    <p:extLst>
      <p:ext uri="{BB962C8B-B14F-4D97-AF65-F5344CB8AC3E}">
        <p14:creationId xmlns:p14="http://schemas.microsoft.com/office/powerpoint/2010/main" val="321034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388BC4-D82A-D90A-85D3-8F86D7D94B3C}"/>
              </a:ext>
            </a:extLst>
          </p:cNvPr>
          <p:cNvSpPr>
            <a:spLocks noGrp="1"/>
          </p:cNvSpPr>
          <p:nvPr>
            <p:ph type="title"/>
          </p:nvPr>
        </p:nvSpPr>
        <p:spPr/>
        <p:txBody>
          <a:bodyPr/>
          <a:lstStyle/>
          <a:p>
            <a:r>
              <a:rPr lang="da-DK" dirty="0"/>
              <a:t>Fertilitet</a:t>
            </a:r>
          </a:p>
        </p:txBody>
      </p:sp>
      <p:sp>
        <p:nvSpPr>
          <p:cNvPr id="5" name="Pladsholder til indhold 2">
            <a:extLst>
              <a:ext uri="{FF2B5EF4-FFF2-40B4-BE49-F238E27FC236}">
                <a16:creationId xmlns:a16="http://schemas.microsoft.com/office/drawing/2014/main" id="{37BFAE12-B2BF-8237-4BC6-556AE0DE4972}"/>
              </a:ext>
            </a:extLst>
          </p:cNvPr>
          <p:cNvSpPr>
            <a:spLocks noGrp="1"/>
          </p:cNvSpPr>
          <p:nvPr>
            <p:ph idx="1"/>
          </p:nvPr>
        </p:nvSpPr>
        <p:spPr>
          <a:xfrm>
            <a:off x="2444261" y="1825625"/>
            <a:ext cx="5311785" cy="4351338"/>
          </a:xfrm>
        </p:spPr>
        <p:txBody>
          <a:bodyPr/>
          <a:lstStyle/>
          <a:p>
            <a:r>
              <a:rPr lang="da-DK" dirty="0"/>
              <a:t>IBD er ikke en hindring for at blive gravid</a:t>
            </a:r>
          </a:p>
          <a:p>
            <a:r>
              <a:rPr lang="da-DK" dirty="0"/>
              <a:t>Enkelte medicinske præparater skal du helt undgå før, under og efter graviditet</a:t>
            </a:r>
          </a:p>
          <a:p>
            <a:r>
              <a:rPr lang="da-DK" dirty="0"/>
              <a:t>Det vigtigste for en god graviditet er ro i sygdommen ved graviditetens start</a:t>
            </a:r>
          </a:p>
        </p:txBody>
      </p:sp>
      <p:pic>
        <p:nvPicPr>
          <p:cNvPr id="4" name="Billede 3">
            <a:hlinkClick r:id="rId3"/>
            <a:extLst>
              <a:ext uri="{FF2B5EF4-FFF2-40B4-BE49-F238E27FC236}">
                <a16:creationId xmlns:a16="http://schemas.microsoft.com/office/drawing/2014/main" id="{457B99D0-38B4-6739-A524-BC28C0BCA40C}"/>
              </a:ext>
            </a:extLst>
          </p:cNvPr>
          <p:cNvPicPr>
            <a:picLocks noChangeAspect="1"/>
          </p:cNvPicPr>
          <p:nvPr/>
        </p:nvPicPr>
        <p:blipFill>
          <a:blip r:embed="rId4"/>
          <a:stretch>
            <a:fillRect/>
          </a:stretch>
        </p:blipFill>
        <p:spPr>
          <a:xfrm>
            <a:off x="4018770" y="5282257"/>
            <a:ext cx="991172" cy="1436481"/>
          </a:xfrm>
          <a:prstGeom prst="rect">
            <a:avLst/>
          </a:prstGeom>
        </p:spPr>
      </p:pic>
      <p:sp>
        <p:nvSpPr>
          <p:cNvPr id="6" name="Pladsholder til indhold 2">
            <a:extLst>
              <a:ext uri="{FF2B5EF4-FFF2-40B4-BE49-F238E27FC236}">
                <a16:creationId xmlns:a16="http://schemas.microsoft.com/office/drawing/2014/main" id="{FEF215D6-AD7F-0E3F-E234-F567C687EA55}"/>
              </a:ext>
            </a:extLst>
          </p:cNvPr>
          <p:cNvSpPr txBox="1">
            <a:spLocks/>
          </p:cNvSpPr>
          <p:nvPr/>
        </p:nvSpPr>
        <p:spPr>
          <a:xfrm>
            <a:off x="10800000" y="4320000"/>
            <a:ext cx="1622344" cy="36283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5" action="ppaction://hlinksldjump"/>
              </a:rPr>
              <a:t>Graviditet</a:t>
            </a:r>
            <a:endParaRPr lang="da-DK" sz="1600" dirty="0"/>
          </a:p>
          <a:p>
            <a:pPr marL="0" indent="0">
              <a:lnSpc>
                <a:spcPts val="860"/>
              </a:lnSpc>
              <a:buNone/>
            </a:pPr>
            <a:r>
              <a:rPr lang="da-DK" sz="1600" dirty="0">
                <a:hlinkClick r:id="rId6" action="ppaction://hlinksldjump"/>
              </a:rPr>
              <a:t>Amning</a:t>
            </a:r>
            <a:endParaRPr lang="da-DK" sz="1600" dirty="0"/>
          </a:p>
          <a:p>
            <a:pPr marL="0" indent="0">
              <a:lnSpc>
                <a:spcPts val="860"/>
              </a:lnSpc>
              <a:buNone/>
            </a:pPr>
            <a:r>
              <a:rPr lang="da-DK" sz="1600" dirty="0">
                <a:hlinkClick r:id="rId7" action="ppaction://hlinksldjump"/>
              </a:rPr>
              <a:t>Arvelighed</a:t>
            </a:r>
            <a:endParaRPr lang="da-DK" sz="1600" dirty="0"/>
          </a:p>
        </p:txBody>
      </p:sp>
      <p:pic>
        <p:nvPicPr>
          <p:cNvPr id="8" name="Billede 7">
            <a:extLst>
              <a:ext uri="{FF2B5EF4-FFF2-40B4-BE49-F238E27FC236}">
                <a16:creationId xmlns:a16="http://schemas.microsoft.com/office/drawing/2014/main" id="{A03CC678-C731-9E4A-9411-A7D6C82AAF04}"/>
              </a:ext>
            </a:extLst>
          </p:cNvPr>
          <p:cNvPicPr>
            <a:picLocks noChangeAspect="1"/>
          </p:cNvPicPr>
          <p:nvPr/>
        </p:nvPicPr>
        <p:blipFill rotWithShape="1">
          <a:blip r:embed="rId8"/>
          <a:srcRect r="79775"/>
          <a:stretch/>
        </p:blipFill>
        <p:spPr>
          <a:xfrm rot="3714966">
            <a:off x="7871716" y="3766950"/>
            <a:ext cx="405863" cy="1510713"/>
          </a:xfrm>
          <a:prstGeom prst="rect">
            <a:avLst/>
          </a:prstGeom>
        </p:spPr>
      </p:pic>
      <p:pic>
        <p:nvPicPr>
          <p:cNvPr id="9" name="Billede 8">
            <a:extLst>
              <a:ext uri="{FF2B5EF4-FFF2-40B4-BE49-F238E27FC236}">
                <a16:creationId xmlns:a16="http://schemas.microsoft.com/office/drawing/2014/main" id="{F7204924-5AA5-8252-44D8-7BE77EB29286}"/>
              </a:ext>
            </a:extLst>
          </p:cNvPr>
          <p:cNvPicPr>
            <a:picLocks noChangeAspect="1"/>
          </p:cNvPicPr>
          <p:nvPr/>
        </p:nvPicPr>
        <p:blipFill rotWithShape="1">
          <a:blip r:embed="rId8"/>
          <a:srcRect l="27902" t="-4643" r="51873" b="4643"/>
          <a:stretch/>
        </p:blipFill>
        <p:spPr>
          <a:xfrm rot="14018733">
            <a:off x="10149212" y="1391620"/>
            <a:ext cx="405863" cy="1510713"/>
          </a:xfrm>
          <a:prstGeom prst="rect">
            <a:avLst/>
          </a:prstGeom>
        </p:spPr>
      </p:pic>
      <p:pic>
        <p:nvPicPr>
          <p:cNvPr id="10" name="Billede 9">
            <a:extLst>
              <a:ext uri="{FF2B5EF4-FFF2-40B4-BE49-F238E27FC236}">
                <a16:creationId xmlns:a16="http://schemas.microsoft.com/office/drawing/2014/main" id="{0F8566E3-7050-AC8F-3265-3BA6CA3178C6}"/>
              </a:ext>
            </a:extLst>
          </p:cNvPr>
          <p:cNvPicPr>
            <a:picLocks noChangeAspect="1"/>
          </p:cNvPicPr>
          <p:nvPr/>
        </p:nvPicPr>
        <p:blipFill rotWithShape="1">
          <a:blip r:embed="rId8"/>
          <a:srcRect l="50558" t="829" r="29217" b="-829"/>
          <a:stretch/>
        </p:blipFill>
        <p:spPr>
          <a:xfrm rot="16200000">
            <a:off x="10721376" y="2673643"/>
            <a:ext cx="405863" cy="1510713"/>
          </a:xfrm>
          <a:prstGeom prst="rect">
            <a:avLst/>
          </a:prstGeom>
        </p:spPr>
      </p:pic>
      <p:pic>
        <p:nvPicPr>
          <p:cNvPr id="11" name="Billede 10">
            <a:extLst>
              <a:ext uri="{FF2B5EF4-FFF2-40B4-BE49-F238E27FC236}">
                <a16:creationId xmlns:a16="http://schemas.microsoft.com/office/drawing/2014/main" id="{2C741ED7-6AFD-E676-4C2D-B6FB000A1D1A}"/>
              </a:ext>
            </a:extLst>
          </p:cNvPr>
          <p:cNvPicPr>
            <a:picLocks noChangeAspect="1"/>
          </p:cNvPicPr>
          <p:nvPr/>
        </p:nvPicPr>
        <p:blipFill rotWithShape="1">
          <a:blip r:embed="rId8"/>
          <a:srcRect l="83365" t="-3358" r="-3590" b="3358"/>
          <a:stretch/>
        </p:blipFill>
        <p:spPr>
          <a:xfrm rot="7898617">
            <a:off x="8139670" y="1612348"/>
            <a:ext cx="405863" cy="1510712"/>
          </a:xfrm>
          <a:prstGeom prst="rect">
            <a:avLst/>
          </a:prstGeom>
        </p:spPr>
      </p:pic>
      <p:sp>
        <p:nvSpPr>
          <p:cNvPr id="7" name="Ellipse 6">
            <a:extLst>
              <a:ext uri="{FF2B5EF4-FFF2-40B4-BE49-F238E27FC236}">
                <a16:creationId xmlns:a16="http://schemas.microsoft.com/office/drawing/2014/main" id="{9EA8D8B4-DC86-E8CB-789E-8ADE18259554}"/>
              </a:ext>
            </a:extLst>
          </p:cNvPr>
          <p:cNvSpPr/>
          <p:nvPr/>
        </p:nvSpPr>
        <p:spPr>
          <a:xfrm>
            <a:off x="8648700" y="2963567"/>
            <a:ext cx="1285875" cy="1285875"/>
          </a:xfrm>
          <a:prstGeom prst="ellipse">
            <a:avLst/>
          </a:prstGeom>
          <a:solidFill>
            <a:srgbClr val="FFE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Ellipse 11">
            <a:extLst>
              <a:ext uri="{FF2B5EF4-FFF2-40B4-BE49-F238E27FC236}">
                <a16:creationId xmlns:a16="http://schemas.microsoft.com/office/drawing/2014/main" id="{9E4B3B14-6CE3-3129-8CD1-693CB137ED6E}"/>
              </a:ext>
            </a:extLst>
          </p:cNvPr>
          <p:cNvSpPr/>
          <p:nvPr/>
        </p:nvSpPr>
        <p:spPr>
          <a:xfrm>
            <a:off x="8806791" y="3080821"/>
            <a:ext cx="969691" cy="969691"/>
          </a:xfrm>
          <a:prstGeom prst="ellipse">
            <a:avLst/>
          </a:prstGeom>
          <a:solidFill>
            <a:srgbClr val="FCC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Billede 2">
            <a:extLst>
              <a:ext uri="{FF2B5EF4-FFF2-40B4-BE49-F238E27FC236}">
                <a16:creationId xmlns:a16="http://schemas.microsoft.com/office/drawing/2014/main" id="{14312B39-5048-9CAE-7869-CC03227B2872}"/>
              </a:ext>
            </a:extLst>
          </p:cNvPr>
          <p:cNvPicPr>
            <a:picLocks noChangeAspect="1"/>
          </p:cNvPicPr>
          <p:nvPr/>
        </p:nvPicPr>
        <p:blipFill rotWithShape="1">
          <a:blip r:embed="rId8"/>
          <a:srcRect l="50558" t="829" r="29217" b="-829"/>
          <a:stretch/>
        </p:blipFill>
        <p:spPr>
          <a:xfrm rot="18469660">
            <a:off x="9652597" y="3328378"/>
            <a:ext cx="405863" cy="1510713"/>
          </a:xfrm>
          <a:prstGeom prst="rect">
            <a:avLst/>
          </a:prstGeom>
        </p:spPr>
      </p:pic>
      <p:pic>
        <p:nvPicPr>
          <p:cNvPr id="14" name="Billede 13">
            <a:hlinkClick r:id="rId9" action="ppaction://hlinksldjump"/>
            <a:extLst>
              <a:ext uri="{FF2B5EF4-FFF2-40B4-BE49-F238E27FC236}">
                <a16:creationId xmlns:a16="http://schemas.microsoft.com/office/drawing/2014/main" id="{4D8937E7-9DC6-19AC-7412-C03808698D1A}"/>
              </a:ext>
            </a:extLst>
          </p:cNvPr>
          <p:cNvPicPr>
            <a:picLocks noChangeAspect="1"/>
          </p:cNvPicPr>
          <p:nvPr/>
        </p:nvPicPr>
        <p:blipFill>
          <a:blip r:embed="rId10"/>
          <a:srcRect/>
          <a:stretch/>
        </p:blipFill>
        <p:spPr>
          <a:xfrm>
            <a:off x="10708945" y="5686341"/>
            <a:ext cx="1289710" cy="779232"/>
          </a:xfrm>
          <a:prstGeom prst="rect">
            <a:avLst/>
          </a:prstGeom>
        </p:spPr>
      </p:pic>
    </p:spTree>
    <p:extLst>
      <p:ext uri="{BB962C8B-B14F-4D97-AF65-F5344CB8AC3E}">
        <p14:creationId xmlns:p14="http://schemas.microsoft.com/office/powerpoint/2010/main" val="90284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388BC4-D82A-D90A-85D3-8F86D7D94B3C}"/>
              </a:ext>
            </a:extLst>
          </p:cNvPr>
          <p:cNvSpPr>
            <a:spLocks noGrp="1"/>
          </p:cNvSpPr>
          <p:nvPr>
            <p:ph type="title"/>
          </p:nvPr>
        </p:nvSpPr>
        <p:spPr/>
        <p:txBody>
          <a:bodyPr/>
          <a:lstStyle/>
          <a:p>
            <a:r>
              <a:rPr lang="da-DK" dirty="0"/>
              <a:t>Graviditet</a:t>
            </a:r>
          </a:p>
        </p:txBody>
      </p:sp>
      <p:pic>
        <p:nvPicPr>
          <p:cNvPr id="8" name="Pladsholder til indhold 7">
            <a:extLst>
              <a:ext uri="{FF2B5EF4-FFF2-40B4-BE49-F238E27FC236}">
                <a16:creationId xmlns:a16="http://schemas.microsoft.com/office/drawing/2014/main" id="{241133D1-DCDE-0F64-BFB4-8233876A33D2}"/>
              </a:ext>
            </a:extLst>
          </p:cNvPr>
          <p:cNvPicPr>
            <a:picLocks noGrp="1" noChangeAspect="1"/>
          </p:cNvPicPr>
          <p:nvPr>
            <p:ph idx="1"/>
          </p:nvPr>
        </p:nvPicPr>
        <p:blipFill>
          <a:blip r:embed="rId3"/>
          <a:stretch>
            <a:fillRect/>
          </a:stretch>
        </p:blipFill>
        <p:spPr>
          <a:xfrm>
            <a:off x="3266831" y="4028537"/>
            <a:ext cx="5923664" cy="2464337"/>
          </a:xfrm>
        </p:spPr>
      </p:pic>
      <p:sp>
        <p:nvSpPr>
          <p:cNvPr id="9" name="Pladsholder til indhold 2">
            <a:extLst>
              <a:ext uri="{FF2B5EF4-FFF2-40B4-BE49-F238E27FC236}">
                <a16:creationId xmlns:a16="http://schemas.microsoft.com/office/drawing/2014/main" id="{49F2C491-2113-A17A-85CC-83DF757D272F}"/>
              </a:ext>
            </a:extLst>
          </p:cNvPr>
          <p:cNvSpPr txBox="1">
            <a:spLocks/>
          </p:cNvSpPr>
          <p:nvPr/>
        </p:nvSpPr>
        <p:spPr>
          <a:xfrm>
            <a:off x="10800000" y="4320000"/>
            <a:ext cx="1587066" cy="15958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4" action="ppaction://hlinksldjump"/>
              </a:rPr>
              <a:t>Amning</a:t>
            </a:r>
            <a:endParaRPr lang="da-DK" sz="1600" dirty="0"/>
          </a:p>
          <a:p>
            <a:pPr marL="0" indent="0">
              <a:lnSpc>
                <a:spcPts val="860"/>
              </a:lnSpc>
              <a:buNone/>
            </a:pPr>
            <a:r>
              <a:rPr lang="da-DK" sz="1600" dirty="0">
                <a:hlinkClick r:id="rId5" action="ppaction://hlinksldjump"/>
              </a:rPr>
              <a:t>Arvelighed</a:t>
            </a:r>
            <a:endParaRPr lang="da-DK" sz="1600" dirty="0"/>
          </a:p>
        </p:txBody>
      </p:sp>
      <p:sp>
        <p:nvSpPr>
          <p:cNvPr id="4" name="Pladsholder til indhold 2">
            <a:extLst>
              <a:ext uri="{FF2B5EF4-FFF2-40B4-BE49-F238E27FC236}">
                <a16:creationId xmlns:a16="http://schemas.microsoft.com/office/drawing/2014/main" id="{C9AFBF96-DE6D-D41D-0FAF-0FA95C5E65AB}"/>
              </a:ext>
            </a:extLst>
          </p:cNvPr>
          <p:cNvSpPr txBox="1">
            <a:spLocks/>
          </p:cNvSpPr>
          <p:nvPr/>
        </p:nvSpPr>
        <p:spPr>
          <a:xfrm>
            <a:off x="2444262" y="1825625"/>
            <a:ext cx="814753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Tal med din IBD læge om graviditetsønske</a:t>
            </a:r>
          </a:p>
          <a:p>
            <a:r>
              <a:rPr lang="da-DK" dirty="0"/>
              <a:t>Planlæg din graviditet i rolig fase</a:t>
            </a:r>
          </a:p>
          <a:p>
            <a:r>
              <a:rPr lang="da-DK" dirty="0"/>
              <a:t>Fortsæt den medicinske behandling</a:t>
            </a:r>
          </a:p>
          <a:p>
            <a:r>
              <a:rPr lang="da-DK" dirty="0"/>
              <a:t>Ro før graviditet giver oftest ro i graviditeten</a:t>
            </a:r>
          </a:p>
        </p:txBody>
      </p:sp>
      <p:pic>
        <p:nvPicPr>
          <p:cNvPr id="3" name="Billede 2">
            <a:hlinkClick r:id="rId6" action="ppaction://hlinksldjump"/>
            <a:extLst>
              <a:ext uri="{FF2B5EF4-FFF2-40B4-BE49-F238E27FC236}">
                <a16:creationId xmlns:a16="http://schemas.microsoft.com/office/drawing/2014/main" id="{A43E88EB-146C-4314-33F9-A68A2E12AB1D}"/>
              </a:ext>
            </a:extLst>
          </p:cNvPr>
          <p:cNvPicPr>
            <a:picLocks noChangeAspect="1"/>
          </p:cNvPicPr>
          <p:nvPr/>
        </p:nvPicPr>
        <p:blipFill>
          <a:blip r:embed="rId7"/>
          <a:srcRect/>
          <a:stretch/>
        </p:blipFill>
        <p:spPr>
          <a:xfrm>
            <a:off x="10708945" y="5686341"/>
            <a:ext cx="1289710" cy="779232"/>
          </a:xfrm>
          <a:prstGeom prst="rect">
            <a:avLst/>
          </a:prstGeom>
        </p:spPr>
      </p:pic>
    </p:spTree>
    <p:extLst>
      <p:ext uri="{BB962C8B-B14F-4D97-AF65-F5344CB8AC3E}">
        <p14:creationId xmlns:p14="http://schemas.microsoft.com/office/powerpoint/2010/main" val="68101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5CAB21-91BB-E295-4699-A153DF94C940}"/>
              </a:ext>
            </a:extLst>
          </p:cNvPr>
          <p:cNvSpPr>
            <a:spLocks noGrp="1"/>
          </p:cNvSpPr>
          <p:nvPr>
            <p:ph type="title"/>
          </p:nvPr>
        </p:nvSpPr>
        <p:spPr/>
        <p:txBody>
          <a:bodyPr/>
          <a:lstStyle/>
          <a:p>
            <a:r>
              <a:rPr lang="da-DK" dirty="0"/>
              <a:t>Amning</a:t>
            </a:r>
          </a:p>
        </p:txBody>
      </p:sp>
      <p:sp>
        <p:nvSpPr>
          <p:cNvPr id="6" name="Pladsholder til indhold 2">
            <a:extLst>
              <a:ext uri="{FF2B5EF4-FFF2-40B4-BE49-F238E27FC236}">
                <a16:creationId xmlns:a16="http://schemas.microsoft.com/office/drawing/2014/main" id="{42B8409C-6A59-25D1-A6AB-847A5E5C41F4}"/>
              </a:ext>
            </a:extLst>
          </p:cNvPr>
          <p:cNvSpPr txBox="1">
            <a:spLocks/>
          </p:cNvSpPr>
          <p:nvPr/>
        </p:nvSpPr>
        <p:spPr>
          <a:xfrm>
            <a:off x="10800000" y="4320000"/>
            <a:ext cx="1289710"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3" action="ppaction://hlinksldjump"/>
              </a:rPr>
              <a:t>Graviditet</a:t>
            </a:r>
            <a:endParaRPr lang="da-DK" sz="1600" dirty="0"/>
          </a:p>
          <a:p>
            <a:pPr marL="0" indent="0">
              <a:lnSpc>
                <a:spcPts val="860"/>
              </a:lnSpc>
              <a:buNone/>
            </a:pPr>
            <a:r>
              <a:rPr lang="da-DK" sz="1600" dirty="0">
                <a:hlinkClick r:id="rId4" action="ppaction://hlinksldjump"/>
              </a:rPr>
              <a:t>Arvelighed</a:t>
            </a:r>
            <a:endParaRPr lang="da-DK" sz="1600" dirty="0"/>
          </a:p>
        </p:txBody>
      </p:sp>
      <p:sp>
        <p:nvSpPr>
          <p:cNvPr id="9" name="Ellipse 8">
            <a:extLst>
              <a:ext uri="{FF2B5EF4-FFF2-40B4-BE49-F238E27FC236}">
                <a16:creationId xmlns:a16="http://schemas.microsoft.com/office/drawing/2014/main" id="{9F870D1E-BEC4-B4B0-CBF4-03477331DA27}"/>
              </a:ext>
            </a:extLst>
          </p:cNvPr>
          <p:cNvSpPr/>
          <p:nvPr/>
        </p:nvSpPr>
        <p:spPr>
          <a:xfrm>
            <a:off x="6367526" y="4609886"/>
            <a:ext cx="1581700" cy="1505164"/>
          </a:xfrm>
          <a:prstGeom prst="ellipse">
            <a:avLst/>
          </a:prstGeom>
          <a:solidFill>
            <a:srgbClr val="FE901E">
              <a:alpha val="195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C73C7187-DFFE-4216-DB3D-7E02C10925EA}"/>
              </a:ext>
            </a:extLst>
          </p:cNvPr>
          <p:cNvSpPr/>
          <p:nvPr/>
        </p:nvSpPr>
        <p:spPr>
          <a:xfrm>
            <a:off x="4642300" y="4562485"/>
            <a:ext cx="1581700" cy="1505164"/>
          </a:xfrm>
          <a:prstGeom prst="ellipse">
            <a:avLst/>
          </a:prstGeom>
          <a:solidFill>
            <a:srgbClr val="FE901E">
              <a:alpha val="195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Ellipse 14">
            <a:extLst>
              <a:ext uri="{FF2B5EF4-FFF2-40B4-BE49-F238E27FC236}">
                <a16:creationId xmlns:a16="http://schemas.microsoft.com/office/drawing/2014/main" id="{076D4DED-AC41-EE6B-3D64-521C9E800ECB}"/>
              </a:ext>
            </a:extLst>
          </p:cNvPr>
          <p:cNvSpPr/>
          <p:nvPr/>
        </p:nvSpPr>
        <p:spPr>
          <a:xfrm>
            <a:off x="5259282" y="5149874"/>
            <a:ext cx="423122" cy="402648"/>
          </a:xfrm>
          <a:prstGeom prst="ellipse">
            <a:avLst/>
          </a:prstGeom>
          <a:solidFill>
            <a:srgbClr val="FCC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15">
            <a:extLst>
              <a:ext uri="{FF2B5EF4-FFF2-40B4-BE49-F238E27FC236}">
                <a16:creationId xmlns:a16="http://schemas.microsoft.com/office/drawing/2014/main" id="{60AB47D6-B20A-4128-C0A2-6C3968E31D91}"/>
              </a:ext>
            </a:extLst>
          </p:cNvPr>
          <p:cNvSpPr/>
          <p:nvPr/>
        </p:nvSpPr>
        <p:spPr>
          <a:xfrm>
            <a:off x="6953341" y="5167355"/>
            <a:ext cx="410070" cy="390226"/>
          </a:xfrm>
          <a:prstGeom prst="ellipse">
            <a:avLst/>
          </a:prstGeom>
          <a:solidFill>
            <a:srgbClr val="FCC8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Ellipse 21">
            <a:extLst>
              <a:ext uri="{FF2B5EF4-FFF2-40B4-BE49-F238E27FC236}">
                <a16:creationId xmlns:a16="http://schemas.microsoft.com/office/drawing/2014/main" id="{668AA359-AE14-6408-F247-EEFE5FEB725D}"/>
              </a:ext>
            </a:extLst>
          </p:cNvPr>
          <p:cNvSpPr/>
          <p:nvPr/>
        </p:nvSpPr>
        <p:spPr>
          <a:xfrm>
            <a:off x="5402808" y="5278319"/>
            <a:ext cx="151898" cy="137336"/>
          </a:xfrm>
          <a:prstGeom prst="ellipse">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Ellipse 22">
            <a:extLst>
              <a:ext uri="{FF2B5EF4-FFF2-40B4-BE49-F238E27FC236}">
                <a16:creationId xmlns:a16="http://schemas.microsoft.com/office/drawing/2014/main" id="{6EE1314D-0F68-FB8C-B140-9B34E001A960}"/>
              </a:ext>
            </a:extLst>
          </p:cNvPr>
          <p:cNvSpPr/>
          <p:nvPr/>
        </p:nvSpPr>
        <p:spPr>
          <a:xfrm>
            <a:off x="7081134" y="5297369"/>
            <a:ext cx="151898" cy="137336"/>
          </a:xfrm>
          <a:prstGeom prst="ellipse">
            <a:avLst/>
          </a:prstGeom>
          <a:solidFill>
            <a:srgbClr val="FE90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 name="Tåre 30">
            <a:extLst>
              <a:ext uri="{FF2B5EF4-FFF2-40B4-BE49-F238E27FC236}">
                <a16:creationId xmlns:a16="http://schemas.microsoft.com/office/drawing/2014/main" id="{C8085D7A-AB8E-FE64-1832-B3A7AA563B3F}"/>
              </a:ext>
            </a:extLst>
          </p:cNvPr>
          <p:cNvSpPr/>
          <p:nvPr/>
        </p:nvSpPr>
        <p:spPr>
          <a:xfrm rot="18881670">
            <a:off x="6935066" y="5475018"/>
            <a:ext cx="424984" cy="387054"/>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ladsholder til indhold 2">
            <a:extLst>
              <a:ext uri="{FF2B5EF4-FFF2-40B4-BE49-F238E27FC236}">
                <a16:creationId xmlns:a16="http://schemas.microsoft.com/office/drawing/2014/main" id="{89B8BA4F-C2AC-683F-BAE7-B62AABC855F0}"/>
              </a:ext>
            </a:extLst>
          </p:cNvPr>
          <p:cNvSpPr txBox="1">
            <a:spLocks/>
          </p:cNvSpPr>
          <p:nvPr/>
        </p:nvSpPr>
        <p:spPr>
          <a:xfrm>
            <a:off x="2444262" y="1825625"/>
            <a:ext cx="9176238" cy="21960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Du kan som udgangspunkt amme, når du er i medicinsk behandling</a:t>
            </a:r>
          </a:p>
          <a:p>
            <a:r>
              <a:rPr lang="da-DK" dirty="0"/>
              <a:t>Amning øger ikke risikoen for aktivitet i din tarmsygdom</a:t>
            </a:r>
          </a:p>
        </p:txBody>
      </p:sp>
      <p:pic>
        <p:nvPicPr>
          <p:cNvPr id="8" name="Billede 7">
            <a:hlinkClick r:id="rId5" action="ppaction://hlinksldjump"/>
            <a:extLst>
              <a:ext uri="{FF2B5EF4-FFF2-40B4-BE49-F238E27FC236}">
                <a16:creationId xmlns:a16="http://schemas.microsoft.com/office/drawing/2014/main" id="{147797A8-5D16-F894-0CC4-820A5F2FAA86}"/>
              </a:ext>
            </a:extLst>
          </p:cNvPr>
          <p:cNvPicPr>
            <a:picLocks noChangeAspect="1"/>
          </p:cNvPicPr>
          <p:nvPr/>
        </p:nvPicPr>
        <p:blipFill>
          <a:blip r:embed="rId6"/>
          <a:srcRect/>
          <a:stretch/>
        </p:blipFill>
        <p:spPr>
          <a:xfrm>
            <a:off x="10708945" y="5686341"/>
            <a:ext cx="1289710" cy="779232"/>
          </a:xfrm>
          <a:prstGeom prst="rect">
            <a:avLst/>
          </a:prstGeom>
        </p:spPr>
      </p:pic>
    </p:spTree>
    <p:extLst>
      <p:ext uri="{BB962C8B-B14F-4D97-AF65-F5344CB8AC3E}">
        <p14:creationId xmlns:p14="http://schemas.microsoft.com/office/powerpoint/2010/main" val="395340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P spid="22" grpId="0" animBg="1"/>
      <p:bldP spid="23" grpId="0" animBg="1"/>
      <p:bldP spid="31" grpId="0" animBg="1"/>
      <p:bldP spid="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9466FF-0425-6125-CD0F-3322F6738556}"/>
              </a:ext>
            </a:extLst>
          </p:cNvPr>
          <p:cNvSpPr>
            <a:spLocks noGrp="1"/>
          </p:cNvSpPr>
          <p:nvPr>
            <p:ph type="title"/>
          </p:nvPr>
        </p:nvSpPr>
        <p:spPr/>
        <p:txBody>
          <a:bodyPr/>
          <a:lstStyle/>
          <a:p>
            <a:r>
              <a:rPr lang="da-DK" dirty="0"/>
              <a:t>Arvelighed</a:t>
            </a:r>
          </a:p>
        </p:txBody>
      </p:sp>
      <p:pic>
        <p:nvPicPr>
          <p:cNvPr id="11" name="Pladsholder til indhold 10">
            <a:extLst>
              <a:ext uri="{FF2B5EF4-FFF2-40B4-BE49-F238E27FC236}">
                <a16:creationId xmlns:a16="http://schemas.microsoft.com/office/drawing/2014/main" id="{AF50E254-1990-026C-D6B9-4C5937367018}"/>
              </a:ext>
            </a:extLst>
          </p:cNvPr>
          <p:cNvPicPr>
            <a:picLocks noGrp="1" noChangeAspect="1"/>
          </p:cNvPicPr>
          <p:nvPr>
            <p:ph idx="1"/>
          </p:nvPr>
        </p:nvPicPr>
        <p:blipFill>
          <a:blip r:embed="rId3"/>
          <a:stretch>
            <a:fillRect/>
          </a:stretch>
        </p:blipFill>
        <p:spPr>
          <a:xfrm>
            <a:off x="9053167" y="1027906"/>
            <a:ext cx="1168400" cy="4229100"/>
          </a:xfrm>
        </p:spPr>
      </p:pic>
      <p:sp>
        <p:nvSpPr>
          <p:cNvPr id="8" name="Pladsholder til indhold 2">
            <a:extLst>
              <a:ext uri="{FF2B5EF4-FFF2-40B4-BE49-F238E27FC236}">
                <a16:creationId xmlns:a16="http://schemas.microsoft.com/office/drawing/2014/main" id="{BE6BC50E-AD10-FA1B-032B-884B2AEA1BFD}"/>
              </a:ext>
            </a:extLst>
          </p:cNvPr>
          <p:cNvSpPr txBox="1">
            <a:spLocks/>
          </p:cNvSpPr>
          <p:nvPr/>
        </p:nvSpPr>
        <p:spPr>
          <a:xfrm>
            <a:off x="10800000" y="4320000"/>
            <a:ext cx="1312029" cy="11446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4" action="ppaction://hlinksldjump"/>
              </a:rPr>
              <a:t>Graviditet</a:t>
            </a:r>
            <a:endParaRPr lang="da-DK" sz="1600" dirty="0"/>
          </a:p>
          <a:p>
            <a:pPr marL="0" indent="0">
              <a:lnSpc>
                <a:spcPts val="860"/>
              </a:lnSpc>
              <a:buNone/>
            </a:pPr>
            <a:r>
              <a:rPr lang="da-DK" sz="1600" dirty="0">
                <a:hlinkClick r:id="rId5" action="ppaction://hlinksldjump"/>
              </a:rPr>
              <a:t>Amning</a:t>
            </a:r>
            <a:endParaRPr lang="da-DK" sz="1600" dirty="0"/>
          </a:p>
          <a:p>
            <a:pPr marL="0" indent="0">
              <a:lnSpc>
                <a:spcPts val="860"/>
              </a:lnSpc>
              <a:buNone/>
            </a:pPr>
            <a:endParaRPr lang="da-DK" sz="1600" dirty="0"/>
          </a:p>
        </p:txBody>
      </p:sp>
      <p:sp>
        <p:nvSpPr>
          <p:cNvPr id="5" name="Pladsholder til indhold 2">
            <a:extLst>
              <a:ext uri="{FF2B5EF4-FFF2-40B4-BE49-F238E27FC236}">
                <a16:creationId xmlns:a16="http://schemas.microsoft.com/office/drawing/2014/main" id="{56FA0109-E0EC-4897-AAE3-7CD43E619985}"/>
              </a:ext>
            </a:extLst>
          </p:cNvPr>
          <p:cNvSpPr txBox="1">
            <a:spLocks/>
          </p:cNvSpPr>
          <p:nvPr/>
        </p:nvSpPr>
        <p:spPr>
          <a:xfrm>
            <a:off x="2444262" y="1825624"/>
            <a:ext cx="6233013" cy="3599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Der er op til 5-10 % risiko for at jeres barn får sygdommen, hvis én af forældrene har kronisk tarmbetændelse</a:t>
            </a:r>
          </a:p>
          <a:p>
            <a:r>
              <a:rPr lang="da-DK" dirty="0"/>
              <a:t>Hvis begge forældre har kronisk tarmsygdom er risikoen op til 35%</a:t>
            </a:r>
          </a:p>
          <a:p>
            <a:r>
              <a:rPr lang="da-DK" dirty="0"/>
              <a:t>Dit barn arver ikke sværhedsgraden eller symptomer udenfor tarmen</a:t>
            </a:r>
          </a:p>
        </p:txBody>
      </p:sp>
      <p:pic>
        <p:nvPicPr>
          <p:cNvPr id="3" name="Billede 2">
            <a:hlinkClick r:id="rId6" action="ppaction://hlinksldjump"/>
            <a:extLst>
              <a:ext uri="{FF2B5EF4-FFF2-40B4-BE49-F238E27FC236}">
                <a16:creationId xmlns:a16="http://schemas.microsoft.com/office/drawing/2014/main" id="{C9B6B686-8ADF-5274-8B3B-E41B5A605B0C}"/>
              </a:ext>
            </a:extLst>
          </p:cNvPr>
          <p:cNvPicPr>
            <a:picLocks noChangeAspect="1"/>
          </p:cNvPicPr>
          <p:nvPr/>
        </p:nvPicPr>
        <p:blipFill>
          <a:blip r:embed="rId7"/>
          <a:srcRect/>
          <a:stretch/>
        </p:blipFill>
        <p:spPr>
          <a:xfrm>
            <a:off x="10708945" y="5686341"/>
            <a:ext cx="1289710" cy="779232"/>
          </a:xfrm>
          <a:prstGeom prst="rect">
            <a:avLst/>
          </a:prstGeom>
        </p:spPr>
      </p:pic>
    </p:spTree>
    <p:extLst>
      <p:ext uri="{BB962C8B-B14F-4D97-AF65-F5344CB8AC3E}">
        <p14:creationId xmlns:p14="http://schemas.microsoft.com/office/powerpoint/2010/main" val="289626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E8919A-2CD4-3579-6C92-16C356B11A2A}"/>
              </a:ext>
            </a:extLst>
          </p:cNvPr>
          <p:cNvSpPr>
            <a:spLocks noGrp="1"/>
          </p:cNvSpPr>
          <p:nvPr>
            <p:ph type="title"/>
          </p:nvPr>
        </p:nvSpPr>
        <p:spPr/>
        <p:txBody>
          <a:bodyPr/>
          <a:lstStyle/>
          <a:p>
            <a:r>
              <a:rPr lang="da-DK" dirty="0"/>
              <a:t>Familie og venner</a:t>
            </a:r>
          </a:p>
        </p:txBody>
      </p:sp>
      <p:sp>
        <p:nvSpPr>
          <p:cNvPr id="3" name="Pladsholder til indhold 2">
            <a:extLst>
              <a:ext uri="{FF2B5EF4-FFF2-40B4-BE49-F238E27FC236}">
                <a16:creationId xmlns:a16="http://schemas.microsoft.com/office/drawing/2014/main" id="{8F690E7C-69E3-8D06-3133-C6F3A0E4A4CC}"/>
              </a:ext>
            </a:extLst>
          </p:cNvPr>
          <p:cNvSpPr>
            <a:spLocks noGrp="1"/>
          </p:cNvSpPr>
          <p:nvPr>
            <p:ph idx="1"/>
          </p:nvPr>
        </p:nvSpPr>
        <p:spPr/>
        <p:txBody>
          <a:bodyPr>
            <a:normAutofit/>
          </a:bodyPr>
          <a:lstStyle/>
          <a:p>
            <a:pPr marL="0" indent="0">
              <a:spcBef>
                <a:spcPts val="1001"/>
              </a:spcBef>
              <a:buClr>
                <a:srgbClr val="000000"/>
              </a:buClr>
              <a:buNone/>
            </a:pPr>
            <a:r>
              <a:rPr lang="da-DK" spc="-1" dirty="0">
                <a:solidFill>
                  <a:srgbClr val="000000"/>
                </a:solidFill>
              </a:rPr>
              <a:t>Vores erfaring er at:</a:t>
            </a:r>
          </a:p>
          <a:p>
            <a:pPr>
              <a:spcBef>
                <a:spcPts val="1001"/>
              </a:spcBef>
              <a:buClr>
                <a:srgbClr val="000000"/>
              </a:buClr>
            </a:pPr>
            <a:r>
              <a:rPr lang="da-DK" spc="-1" dirty="0">
                <a:solidFill>
                  <a:srgbClr val="000000"/>
                </a:solidFill>
              </a:rPr>
              <a:t>Kendskab til sygdommen, symptomer og behandling </a:t>
            </a:r>
            <a:br>
              <a:rPr lang="da-DK" spc="-1" dirty="0">
                <a:solidFill>
                  <a:srgbClr val="000000"/>
                </a:solidFill>
              </a:rPr>
            </a:br>
            <a:r>
              <a:rPr lang="da-DK" spc="-1" dirty="0">
                <a:solidFill>
                  <a:srgbClr val="000000"/>
                </a:solidFill>
              </a:rPr>
              <a:t>kan gøre det lettere for dig at håndtere og reagere på sygdommen</a:t>
            </a:r>
          </a:p>
          <a:p>
            <a:pPr>
              <a:spcBef>
                <a:spcPts val="1001"/>
              </a:spcBef>
              <a:buClr>
                <a:srgbClr val="000000"/>
              </a:buClr>
              <a:buFont typeface="Arial"/>
              <a:buChar char="•"/>
            </a:pPr>
            <a:r>
              <a:rPr lang="da-DK" spc="-1" dirty="0">
                <a:solidFill>
                  <a:srgbClr val="000000"/>
                </a:solidFill>
              </a:rPr>
              <a:t>Involvering af familie og nærmeste evt. arbejdsgivere/</a:t>
            </a:r>
            <a:br>
              <a:rPr lang="da-DK" spc="-1" dirty="0">
                <a:solidFill>
                  <a:srgbClr val="000000"/>
                </a:solidFill>
              </a:rPr>
            </a:br>
            <a:r>
              <a:rPr lang="da-DK" spc="-1" dirty="0">
                <a:solidFill>
                  <a:srgbClr val="000000"/>
                </a:solidFill>
              </a:rPr>
              <a:t>kollegaer har betydning for at kunne mestre sin sygdom og bedre kunne søge hjælp og støtte</a:t>
            </a:r>
          </a:p>
          <a:p>
            <a:pPr>
              <a:spcBef>
                <a:spcPts val="1001"/>
              </a:spcBef>
              <a:buClr>
                <a:srgbClr val="000000"/>
              </a:buClr>
              <a:buFont typeface="Arial"/>
              <a:buChar char="•"/>
            </a:pPr>
            <a:r>
              <a:rPr lang="da-DK" spc="-1" dirty="0">
                <a:solidFill>
                  <a:srgbClr val="000000"/>
                </a:solidFill>
              </a:rPr>
              <a:t>Gode sociale netværk kan have betydning for</a:t>
            </a:r>
            <a:br>
              <a:rPr lang="da-DK" spc="-1" dirty="0">
                <a:solidFill>
                  <a:srgbClr val="000000"/>
                </a:solidFill>
              </a:rPr>
            </a:br>
            <a:r>
              <a:rPr lang="da-DK" spc="-1" dirty="0">
                <a:solidFill>
                  <a:srgbClr val="000000"/>
                </a:solidFill>
              </a:rPr>
              <a:t>at kunne mestre kronisk sygdom</a:t>
            </a:r>
          </a:p>
          <a:p>
            <a:pPr>
              <a:spcBef>
                <a:spcPts val="1001"/>
              </a:spcBef>
              <a:buNone/>
            </a:pPr>
            <a:endParaRPr lang="da-DK" spc="-1" dirty="0">
              <a:solidFill>
                <a:srgbClr val="000000"/>
              </a:solidFill>
            </a:endParaRPr>
          </a:p>
          <a:p>
            <a:endParaRPr lang="da-DK" dirty="0"/>
          </a:p>
        </p:txBody>
      </p:sp>
      <p:pic>
        <p:nvPicPr>
          <p:cNvPr id="5" name="Billede 4">
            <a:hlinkClick r:id="rId3" action="ppaction://hlinksldjump"/>
            <a:extLst>
              <a:ext uri="{FF2B5EF4-FFF2-40B4-BE49-F238E27FC236}">
                <a16:creationId xmlns:a16="http://schemas.microsoft.com/office/drawing/2014/main" id="{8B2BF98B-A2E4-CE8E-467D-7E07CE01225E}"/>
              </a:ext>
            </a:extLst>
          </p:cNvPr>
          <p:cNvPicPr>
            <a:picLocks noChangeAspect="1"/>
          </p:cNvPicPr>
          <p:nvPr/>
        </p:nvPicPr>
        <p:blipFill>
          <a:blip r:embed="rId4"/>
          <a:srcRect/>
          <a:stretch/>
        </p:blipFill>
        <p:spPr>
          <a:xfrm>
            <a:off x="10708945" y="5686341"/>
            <a:ext cx="1289710" cy="779232"/>
          </a:xfrm>
          <a:prstGeom prst="rect">
            <a:avLst/>
          </a:prstGeom>
        </p:spPr>
      </p:pic>
    </p:spTree>
    <p:extLst>
      <p:ext uri="{BB962C8B-B14F-4D97-AF65-F5344CB8AC3E}">
        <p14:creationId xmlns:p14="http://schemas.microsoft.com/office/powerpoint/2010/main" val="415770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9CA0D2-9023-2A2E-F0E5-8BEE4EEEF7B7}"/>
              </a:ext>
            </a:extLst>
          </p:cNvPr>
          <p:cNvSpPr>
            <a:spLocks noGrp="1"/>
          </p:cNvSpPr>
          <p:nvPr>
            <p:ph type="title"/>
          </p:nvPr>
        </p:nvSpPr>
        <p:spPr/>
        <p:txBody>
          <a:bodyPr/>
          <a:lstStyle/>
          <a:p>
            <a:r>
              <a:rPr lang="da-DK" sz="4000" dirty="0"/>
              <a:t>Arbejdsliv - støttemuligheder</a:t>
            </a:r>
            <a:endParaRPr lang="da-DK" dirty="0"/>
          </a:p>
        </p:txBody>
      </p:sp>
      <p:sp>
        <p:nvSpPr>
          <p:cNvPr id="3" name="Pladsholder til indhold 2">
            <a:extLst>
              <a:ext uri="{FF2B5EF4-FFF2-40B4-BE49-F238E27FC236}">
                <a16:creationId xmlns:a16="http://schemas.microsoft.com/office/drawing/2014/main" id="{C24C79B0-77C8-2292-3C20-86788FFF5AB6}"/>
              </a:ext>
            </a:extLst>
          </p:cNvPr>
          <p:cNvSpPr>
            <a:spLocks noGrp="1"/>
          </p:cNvSpPr>
          <p:nvPr>
            <p:ph idx="1"/>
          </p:nvPr>
        </p:nvSpPr>
        <p:spPr/>
        <p:txBody>
          <a:bodyPr/>
          <a:lstStyle/>
          <a:p>
            <a:r>
              <a:rPr lang="da-DK" dirty="0"/>
              <a:t>Socialrådgiver (CCF)</a:t>
            </a:r>
          </a:p>
          <a:p>
            <a:r>
              <a:rPr lang="da-DK" dirty="0"/>
              <a:t>§56</a:t>
            </a:r>
          </a:p>
          <a:p>
            <a:r>
              <a:rPr lang="da-DK" dirty="0"/>
              <a:t>Flexjob</a:t>
            </a:r>
          </a:p>
          <a:p>
            <a:r>
              <a:rPr lang="da-DK" dirty="0"/>
              <a:t>Mulighed for </a:t>
            </a:r>
            <a:br>
              <a:rPr lang="da-DK" dirty="0"/>
            </a:br>
            <a:r>
              <a:rPr lang="da-DK" dirty="0"/>
              <a:t>hjemmearbejdsplads</a:t>
            </a:r>
          </a:p>
          <a:p>
            <a:r>
              <a:rPr lang="da-DK" dirty="0"/>
              <a:t>Nedsat arbejdstid</a:t>
            </a:r>
          </a:p>
        </p:txBody>
      </p:sp>
      <p:pic>
        <p:nvPicPr>
          <p:cNvPr id="5" name="Pladsholder til indhold 6">
            <a:extLst>
              <a:ext uri="{FF2B5EF4-FFF2-40B4-BE49-F238E27FC236}">
                <a16:creationId xmlns:a16="http://schemas.microsoft.com/office/drawing/2014/main" id="{01F19779-631E-9920-5425-310CC7B2C5F1}"/>
              </a:ext>
            </a:extLst>
          </p:cNvPr>
          <p:cNvPicPr>
            <a:picLocks noChangeAspect="1"/>
          </p:cNvPicPr>
          <p:nvPr/>
        </p:nvPicPr>
        <p:blipFill>
          <a:blip r:embed="rId3"/>
          <a:stretch>
            <a:fillRect/>
          </a:stretch>
        </p:blipFill>
        <p:spPr>
          <a:xfrm>
            <a:off x="7177323" y="1436687"/>
            <a:ext cx="3127974" cy="3341687"/>
          </a:xfrm>
          <a:prstGeom prst="rect">
            <a:avLst/>
          </a:prstGeom>
        </p:spPr>
      </p:pic>
      <p:sp>
        <p:nvSpPr>
          <p:cNvPr id="6" name="Pladsholder til indhold 2">
            <a:extLst>
              <a:ext uri="{FF2B5EF4-FFF2-40B4-BE49-F238E27FC236}">
                <a16:creationId xmlns:a16="http://schemas.microsoft.com/office/drawing/2014/main" id="{47DB6E02-7A45-6D70-C131-62EAE2B1253A}"/>
              </a:ext>
            </a:extLst>
          </p:cNvPr>
          <p:cNvSpPr txBox="1">
            <a:spLocks/>
          </p:cNvSpPr>
          <p:nvPr/>
        </p:nvSpPr>
        <p:spPr>
          <a:xfrm>
            <a:off x="10800000" y="4750394"/>
            <a:ext cx="1446024"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4" action="ppaction://hlinksldjump"/>
              </a:rPr>
              <a:t>Uddannelse</a:t>
            </a:r>
            <a:endParaRPr lang="da-DK" sz="1600" dirty="0"/>
          </a:p>
          <a:p>
            <a:pPr marL="0" indent="0">
              <a:lnSpc>
                <a:spcPts val="860"/>
              </a:lnSpc>
              <a:buNone/>
            </a:pPr>
            <a:endParaRPr lang="da-DK" sz="1600" dirty="0"/>
          </a:p>
        </p:txBody>
      </p:sp>
      <p:pic>
        <p:nvPicPr>
          <p:cNvPr id="4" name="Billede 3">
            <a:hlinkClick r:id="rId5" action="ppaction://hlinksldjump"/>
            <a:extLst>
              <a:ext uri="{FF2B5EF4-FFF2-40B4-BE49-F238E27FC236}">
                <a16:creationId xmlns:a16="http://schemas.microsoft.com/office/drawing/2014/main" id="{B3FBD0FA-21B1-DCF9-6301-96D2BFF885C6}"/>
              </a:ext>
            </a:extLst>
          </p:cNvPr>
          <p:cNvPicPr>
            <a:picLocks noChangeAspect="1"/>
          </p:cNvPicPr>
          <p:nvPr/>
        </p:nvPicPr>
        <p:blipFill>
          <a:blip r:embed="rId6"/>
          <a:srcRect/>
          <a:stretch/>
        </p:blipFill>
        <p:spPr>
          <a:xfrm>
            <a:off x="10708945" y="5686341"/>
            <a:ext cx="1289710" cy="779232"/>
          </a:xfrm>
          <a:prstGeom prst="rect">
            <a:avLst/>
          </a:prstGeom>
        </p:spPr>
      </p:pic>
    </p:spTree>
    <p:extLst>
      <p:ext uri="{BB962C8B-B14F-4D97-AF65-F5344CB8AC3E}">
        <p14:creationId xmlns:p14="http://schemas.microsoft.com/office/powerpoint/2010/main" val="274031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9CA0D2-9023-2A2E-F0E5-8BEE4EEEF7B7}"/>
              </a:ext>
            </a:extLst>
          </p:cNvPr>
          <p:cNvSpPr>
            <a:spLocks noGrp="1"/>
          </p:cNvSpPr>
          <p:nvPr>
            <p:ph type="title"/>
          </p:nvPr>
        </p:nvSpPr>
        <p:spPr/>
        <p:txBody>
          <a:bodyPr/>
          <a:lstStyle/>
          <a:p>
            <a:r>
              <a:rPr lang="da-DK" sz="4000" dirty="0"/>
              <a:t>Uddannelse - støttemuligheder</a:t>
            </a:r>
            <a:endParaRPr lang="da-DK" dirty="0"/>
          </a:p>
        </p:txBody>
      </p:sp>
      <p:sp>
        <p:nvSpPr>
          <p:cNvPr id="3" name="Pladsholder til indhold 2">
            <a:extLst>
              <a:ext uri="{FF2B5EF4-FFF2-40B4-BE49-F238E27FC236}">
                <a16:creationId xmlns:a16="http://schemas.microsoft.com/office/drawing/2014/main" id="{C24C79B0-77C8-2292-3C20-86788FFF5AB6}"/>
              </a:ext>
            </a:extLst>
          </p:cNvPr>
          <p:cNvSpPr>
            <a:spLocks noGrp="1"/>
          </p:cNvSpPr>
          <p:nvPr>
            <p:ph idx="1"/>
          </p:nvPr>
        </p:nvSpPr>
        <p:spPr/>
        <p:txBody>
          <a:bodyPr/>
          <a:lstStyle/>
          <a:p>
            <a:r>
              <a:rPr lang="da-DK" b="1" dirty="0">
                <a:latin typeface="Calibri" panose="020F0502020204030204" pitchFamily="34" charset="0"/>
                <a:cs typeface="Calibri" panose="020F0502020204030204" pitchFamily="34" charset="0"/>
              </a:rPr>
              <a:t>Studievejleder</a:t>
            </a:r>
          </a:p>
          <a:p>
            <a:r>
              <a:rPr lang="da-DK" dirty="0"/>
              <a:t>Socialrådgiver</a:t>
            </a:r>
          </a:p>
          <a:p>
            <a:r>
              <a:rPr lang="da-DK" dirty="0"/>
              <a:t>Forlængelse af uddannelsen</a:t>
            </a:r>
          </a:p>
          <a:p>
            <a:r>
              <a:rPr lang="da-DK" dirty="0"/>
              <a:t>SU handicaptillæg</a:t>
            </a:r>
          </a:p>
          <a:p>
            <a:r>
              <a:rPr lang="da-DK" dirty="0"/>
              <a:t>Socialpsykologisk støtte</a:t>
            </a:r>
          </a:p>
          <a:p>
            <a:r>
              <a:rPr lang="da-DK" dirty="0"/>
              <a:t>Netværksgrupper</a:t>
            </a:r>
          </a:p>
        </p:txBody>
      </p:sp>
      <p:pic>
        <p:nvPicPr>
          <p:cNvPr id="7" name="Billede 6">
            <a:extLst>
              <a:ext uri="{FF2B5EF4-FFF2-40B4-BE49-F238E27FC236}">
                <a16:creationId xmlns:a16="http://schemas.microsoft.com/office/drawing/2014/main" id="{8255CC17-2B27-144A-D3BF-0157615FF420}"/>
              </a:ext>
            </a:extLst>
          </p:cNvPr>
          <p:cNvPicPr>
            <a:picLocks noChangeAspect="1"/>
          </p:cNvPicPr>
          <p:nvPr/>
        </p:nvPicPr>
        <p:blipFill>
          <a:blip r:embed="rId3"/>
          <a:stretch>
            <a:fillRect/>
          </a:stretch>
        </p:blipFill>
        <p:spPr>
          <a:xfrm>
            <a:off x="7543800" y="2138110"/>
            <a:ext cx="2914650" cy="2581779"/>
          </a:xfrm>
          <a:prstGeom prst="rect">
            <a:avLst/>
          </a:prstGeom>
        </p:spPr>
      </p:pic>
      <p:pic>
        <p:nvPicPr>
          <p:cNvPr id="4" name="Billede 3">
            <a:hlinkClick r:id="rId4" action="ppaction://hlinksldjump"/>
            <a:extLst>
              <a:ext uri="{FF2B5EF4-FFF2-40B4-BE49-F238E27FC236}">
                <a16:creationId xmlns:a16="http://schemas.microsoft.com/office/drawing/2014/main" id="{D23971C0-6DD5-69DA-A183-978B7906E636}"/>
              </a:ext>
            </a:extLst>
          </p:cNvPr>
          <p:cNvPicPr>
            <a:picLocks noChangeAspect="1"/>
          </p:cNvPicPr>
          <p:nvPr/>
        </p:nvPicPr>
        <p:blipFill>
          <a:blip r:embed="rId5"/>
          <a:srcRect/>
          <a:stretch/>
        </p:blipFill>
        <p:spPr>
          <a:xfrm>
            <a:off x="10708945" y="5686341"/>
            <a:ext cx="1289710" cy="779232"/>
          </a:xfrm>
          <a:prstGeom prst="rect">
            <a:avLst/>
          </a:prstGeom>
        </p:spPr>
      </p:pic>
    </p:spTree>
    <p:extLst>
      <p:ext uri="{BB962C8B-B14F-4D97-AF65-F5344CB8AC3E}">
        <p14:creationId xmlns:p14="http://schemas.microsoft.com/office/powerpoint/2010/main" val="277753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3D2B98-8FF5-4071-A845-0EC8BEA6F899}"/>
              </a:ext>
            </a:extLst>
          </p:cNvPr>
          <p:cNvSpPr>
            <a:spLocks noGrp="1"/>
          </p:cNvSpPr>
          <p:nvPr>
            <p:ph type="title"/>
          </p:nvPr>
        </p:nvSpPr>
        <p:spPr/>
        <p:txBody>
          <a:bodyPr/>
          <a:lstStyle/>
          <a:p>
            <a:r>
              <a:rPr lang="da-DK" dirty="0"/>
              <a:t>Sport og motion</a:t>
            </a:r>
          </a:p>
        </p:txBody>
      </p:sp>
      <p:sp>
        <p:nvSpPr>
          <p:cNvPr id="3" name="Pladsholder til indhold 2">
            <a:extLst>
              <a:ext uri="{FF2B5EF4-FFF2-40B4-BE49-F238E27FC236}">
                <a16:creationId xmlns:a16="http://schemas.microsoft.com/office/drawing/2014/main" id="{192A4085-F04A-9127-1EE4-104DFBBA3CAF}"/>
              </a:ext>
            </a:extLst>
          </p:cNvPr>
          <p:cNvSpPr>
            <a:spLocks noGrp="1"/>
          </p:cNvSpPr>
          <p:nvPr>
            <p:ph idx="1"/>
          </p:nvPr>
        </p:nvSpPr>
        <p:spPr/>
        <p:txBody>
          <a:bodyPr>
            <a:normAutofit lnSpcReduction="10000"/>
          </a:bodyPr>
          <a:lstStyle/>
          <a:p>
            <a:r>
              <a:rPr lang="da-DK" dirty="0"/>
              <a:t>Motion virker positivt på tarmsygdom – dels ved at </a:t>
            </a:r>
            <a:br>
              <a:rPr lang="da-DK" dirty="0"/>
            </a:br>
            <a:r>
              <a:rPr lang="da-DK" dirty="0"/>
              <a:t>bedre livskvalitet men også på selve inflammationen</a:t>
            </a:r>
          </a:p>
          <a:p>
            <a:r>
              <a:rPr lang="da-DK" dirty="0"/>
              <a:t>Afpas motionsniveauet efter din sygdomsaktivitet </a:t>
            </a:r>
            <a:br>
              <a:rPr lang="da-DK" dirty="0"/>
            </a:br>
            <a:r>
              <a:rPr lang="da-DK" dirty="0"/>
              <a:t>og generelle tilstand</a:t>
            </a:r>
          </a:p>
          <a:p>
            <a:r>
              <a:rPr lang="da-DK" dirty="0"/>
              <a:t>Vær opmærksom på ikke at presse dig selv for meget, </a:t>
            </a:r>
            <a:br>
              <a:rPr lang="da-DK" dirty="0"/>
            </a:br>
            <a:r>
              <a:rPr lang="da-DK" dirty="0"/>
              <a:t>da det kan virke negativt på din sygdom</a:t>
            </a:r>
          </a:p>
          <a:p>
            <a:r>
              <a:rPr lang="da-DK" dirty="0"/>
              <a:t>Noget medicin slører hvad din krop reelt kan</a:t>
            </a:r>
          </a:p>
          <a:p>
            <a:r>
              <a:rPr lang="da-DK" dirty="0"/>
              <a:t>Hvis du dyrker sport på højt plan, skal du være opmærksom på dopinglisten (f.eks. Binyrebarkhormon)</a:t>
            </a:r>
          </a:p>
        </p:txBody>
      </p:sp>
      <p:pic>
        <p:nvPicPr>
          <p:cNvPr id="6" name="Billede 5">
            <a:hlinkClick r:id="rId3" action="ppaction://hlinksldjump"/>
            <a:extLst>
              <a:ext uri="{FF2B5EF4-FFF2-40B4-BE49-F238E27FC236}">
                <a16:creationId xmlns:a16="http://schemas.microsoft.com/office/drawing/2014/main" id="{57FB7D90-8F6E-40C7-AA99-89DE44BC1F37}"/>
              </a:ext>
            </a:extLst>
          </p:cNvPr>
          <p:cNvPicPr>
            <a:picLocks noChangeAspect="1"/>
          </p:cNvPicPr>
          <p:nvPr/>
        </p:nvPicPr>
        <p:blipFill>
          <a:blip r:embed="rId4"/>
          <a:srcRect/>
          <a:stretch/>
        </p:blipFill>
        <p:spPr>
          <a:xfrm>
            <a:off x="10708945" y="5686341"/>
            <a:ext cx="1289710" cy="779232"/>
          </a:xfrm>
          <a:prstGeom prst="rect">
            <a:avLst/>
          </a:prstGeom>
        </p:spPr>
      </p:pic>
    </p:spTree>
    <p:extLst>
      <p:ext uri="{BB962C8B-B14F-4D97-AF65-F5344CB8AC3E}">
        <p14:creationId xmlns:p14="http://schemas.microsoft.com/office/powerpoint/2010/main" val="9363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A5FFA-152A-F869-AD70-FABBACBB3DEA}"/>
              </a:ext>
            </a:extLst>
          </p:cNvPr>
          <p:cNvSpPr>
            <a:spLocks noGrp="1"/>
          </p:cNvSpPr>
          <p:nvPr>
            <p:ph type="title"/>
          </p:nvPr>
        </p:nvSpPr>
        <p:spPr/>
        <p:txBody>
          <a:bodyPr/>
          <a:lstStyle/>
          <a:p>
            <a:r>
              <a:rPr lang="da-DK" dirty="0"/>
              <a:t>Inkontinens og luftafgang</a:t>
            </a:r>
          </a:p>
        </p:txBody>
      </p:sp>
      <p:sp>
        <p:nvSpPr>
          <p:cNvPr id="3" name="Pladsholder til indhold 2">
            <a:extLst>
              <a:ext uri="{FF2B5EF4-FFF2-40B4-BE49-F238E27FC236}">
                <a16:creationId xmlns:a16="http://schemas.microsoft.com/office/drawing/2014/main" id="{355F2127-8FE2-F7BD-EF13-B3A486B3D2A5}"/>
              </a:ext>
            </a:extLst>
          </p:cNvPr>
          <p:cNvSpPr>
            <a:spLocks noGrp="1"/>
          </p:cNvSpPr>
          <p:nvPr>
            <p:ph idx="1"/>
          </p:nvPr>
        </p:nvSpPr>
        <p:spPr>
          <a:xfrm>
            <a:off x="2444261" y="1825625"/>
            <a:ext cx="7357827" cy="4351338"/>
          </a:xfrm>
        </p:spPr>
        <p:txBody>
          <a:bodyPr>
            <a:normAutofit fontScale="77500" lnSpcReduction="20000"/>
          </a:bodyPr>
          <a:lstStyle/>
          <a:p>
            <a:pPr marL="0" indent="0">
              <a:buNone/>
            </a:pPr>
            <a:r>
              <a:rPr lang="da-DK" dirty="0"/>
              <a:t>Gode råd:</a:t>
            </a:r>
          </a:p>
          <a:p>
            <a:r>
              <a:rPr lang="da-DK" dirty="0"/>
              <a:t>Bær </a:t>
            </a:r>
            <a:r>
              <a:rPr lang="da-DK" dirty="0" err="1"/>
              <a:t>hygiejne-bind</a:t>
            </a:r>
            <a:r>
              <a:rPr lang="da-DK" dirty="0"/>
              <a:t> / hygiejne-</a:t>
            </a:r>
            <a:r>
              <a:rPr lang="da-DK" dirty="0" err="1"/>
              <a:t>pads</a:t>
            </a:r>
            <a:r>
              <a:rPr lang="da-DK" dirty="0"/>
              <a:t>.</a:t>
            </a:r>
          </a:p>
          <a:p>
            <a:r>
              <a:rPr lang="da-DK" dirty="0"/>
              <a:t>Hav altid et </a:t>
            </a:r>
            <a:r>
              <a:rPr lang="da-DK" dirty="0" err="1"/>
              <a:t>nødsæt</a:t>
            </a:r>
            <a:r>
              <a:rPr lang="da-DK" dirty="0"/>
              <a:t>-tøj med dig, vådservietter og opbevaringspose.</a:t>
            </a:r>
          </a:p>
          <a:p>
            <a:r>
              <a:rPr lang="da-DK" dirty="0"/>
              <a:t>Hav en neutraliserende aerosol og håndsprit med dig</a:t>
            </a:r>
          </a:p>
          <a:p>
            <a:r>
              <a:rPr lang="da-DK" dirty="0"/>
              <a:t>Undersøg, hvor der er toiletter på din vej. </a:t>
            </a:r>
            <a:br>
              <a:rPr lang="da-DK" dirty="0"/>
            </a:br>
            <a:r>
              <a:rPr lang="da-DK" dirty="0"/>
              <a:t>Tjek </a:t>
            </a:r>
            <a:r>
              <a:rPr lang="da-DK" dirty="0">
                <a:hlinkClick r:id="rId3"/>
              </a:rPr>
              <a:t>toiletaftaler</a:t>
            </a:r>
            <a:r>
              <a:rPr lang="da-DK" dirty="0"/>
              <a:t> + </a:t>
            </a:r>
            <a:r>
              <a:rPr lang="da-DK" dirty="0" err="1"/>
              <a:t>app’en</a:t>
            </a:r>
            <a:r>
              <a:rPr lang="da-DK" dirty="0"/>
              <a:t> ‘Toiletfinder’</a:t>
            </a:r>
          </a:p>
          <a:p>
            <a:r>
              <a:rPr lang="da-DK" dirty="0"/>
              <a:t>Undgå fed og stærk mad, </a:t>
            </a:r>
            <a:r>
              <a:rPr lang="da-DK" dirty="0" err="1"/>
              <a:t>coffein</a:t>
            </a:r>
            <a:r>
              <a:rPr lang="da-DK" dirty="0"/>
              <a:t> og </a:t>
            </a:r>
            <a:r>
              <a:rPr lang="da-DK" dirty="0" err="1"/>
              <a:t>alcohol</a:t>
            </a:r>
            <a:endParaRPr lang="da-DK" dirty="0"/>
          </a:p>
          <a:p>
            <a:r>
              <a:rPr lang="da-DK" dirty="0"/>
              <a:t>Lav regelmæssige bækkenbundsøvelser</a:t>
            </a:r>
          </a:p>
          <a:p>
            <a:r>
              <a:rPr lang="da-DK" dirty="0"/>
              <a:t>God hudpleje</a:t>
            </a:r>
          </a:p>
          <a:p>
            <a:r>
              <a:rPr lang="da-DK" dirty="0"/>
              <a:t>Stoppende medicin, </a:t>
            </a:r>
            <a:r>
              <a:rPr lang="da-DK" dirty="0" err="1"/>
              <a:t>analprop</a:t>
            </a:r>
            <a:r>
              <a:rPr lang="da-DK" dirty="0"/>
              <a:t> og skylning af tarm kan være en mulighed, men må kun bruges ved ro i sygdommen og ikke uden det er vurderet forsvarligt af læge</a:t>
            </a:r>
          </a:p>
          <a:p>
            <a:endParaRPr lang="da-DK" dirty="0"/>
          </a:p>
        </p:txBody>
      </p:sp>
      <p:pic>
        <p:nvPicPr>
          <p:cNvPr id="5" name="Billede 4" descr="Et billede, der indeholder tekst, hjul, vektorgrafik&#10;&#10;Automatisk genereret beskrivelse">
            <a:extLst>
              <a:ext uri="{FF2B5EF4-FFF2-40B4-BE49-F238E27FC236}">
                <a16:creationId xmlns:a16="http://schemas.microsoft.com/office/drawing/2014/main" id="{0D3CFE90-0F7D-72A8-F30B-ABE0F9A50544}"/>
              </a:ext>
            </a:extLst>
          </p:cNvPr>
          <p:cNvPicPr>
            <a:picLocks noChangeAspect="1"/>
          </p:cNvPicPr>
          <p:nvPr/>
        </p:nvPicPr>
        <p:blipFill rotWithShape="1">
          <a:blip r:embed="rId4"/>
          <a:srcRect r="63929"/>
          <a:stretch/>
        </p:blipFill>
        <p:spPr>
          <a:xfrm>
            <a:off x="8773388" y="1690688"/>
            <a:ext cx="1028700" cy="1103391"/>
          </a:xfrm>
          <a:prstGeom prst="rect">
            <a:avLst/>
          </a:prstGeom>
        </p:spPr>
      </p:pic>
      <p:pic>
        <p:nvPicPr>
          <p:cNvPr id="10" name="Billede 9">
            <a:extLst>
              <a:ext uri="{FF2B5EF4-FFF2-40B4-BE49-F238E27FC236}">
                <a16:creationId xmlns:a16="http://schemas.microsoft.com/office/drawing/2014/main" id="{911F5C54-CE11-1AD6-5E06-FA5364668523}"/>
              </a:ext>
            </a:extLst>
          </p:cNvPr>
          <p:cNvPicPr>
            <a:picLocks noChangeAspect="1"/>
          </p:cNvPicPr>
          <p:nvPr/>
        </p:nvPicPr>
        <p:blipFill>
          <a:blip r:embed="rId5"/>
          <a:stretch>
            <a:fillRect/>
          </a:stretch>
        </p:blipFill>
        <p:spPr>
          <a:xfrm>
            <a:off x="9956592" y="2136651"/>
            <a:ext cx="1049233" cy="2584697"/>
          </a:xfrm>
          <a:prstGeom prst="rect">
            <a:avLst/>
          </a:prstGeom>
        </p:spPr>
      </p:pic>
      <p:pic>
        <p:nvPicPr>
          <p:cNvPr id="4" name="Billede 3">
            <a:hlinkClick r:id="rId6" action="ppaction://hlinksldjump"/>
            <a:extLst>
              <a:ext uri="{FF2B5EF4-FFF2-40B4-BE49-F238E27FC236}">
                <a16:creationId xmlns:a16="http://schemas.microsoft.com/office/drawing/2014/main" id="{C0B99253-48C4-2846-5C42-D2101A3B9787}"/>
              </a:ext>
            </a:extLst>
          </p:cNvPr>
          <p:cNvPicPr>
            <a:picLocks noChangeAspect="1"/>
          </p:cNvPicPr>
          <p:nvPr/>
        </p:nvPicPr>
        <p:blipFill>
          <a:blip r:embed="rId7"/>
          <a:srcRect/>
          <a:stretch/>
        </p:blipFill>
        <p:spPr>
          <a:xfrm>
            <a:off x="10708945" y="5686341"/>
            <a:ext cx="1289710" cy="779232"/>
          </a:xfrm>
          <a:prstGeom prst="rect">
            <a:avLst/>
          </a:prstGeom>
        </p:spPr>
      </p:pic>
    </p:spTree>
    <p:extLst>
      <p:ext uri="{BB962C8B-B14F-4D97-AF65-F5344CB8AC3E}">
        <p14:creationId xmlns:p14="http://schemas.microsoft.com/office/powerpoint/2010/main" val="190417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2C2771-D3DA-4491-72CF-F82A2513CB84}"/>
              </a:ext>
            </a:extLst>
          </p:cNvPr>
          <p:cNvSpPr>
            <a:spLocks noGrp="1"/>
          </p:cNvSpPr>
          <p:nvPr>
            <p:ph type="title"/>
          </p:nvPr>
        </p:nvSpPr>
        <p:spPr/>
        <p:txBody>
          <a:bodyPr/>
          <a:lstStyle/>
          <a:p>
            <a:r>
              <a:rPr lang="da-DK" dirty="0" err="1"/>
              <a:t>Crohns</a:t>
            </a:r>
            <a:r>
              <a:rPr lang="da-DK" dirty="0"/>
              <a:t> sygdom – hvad er det</a:t>
            </a:r>
          </a:p>
        </p:txBody>
      </p:sp>
      <p:sp>
        <p:nvSpPr>
          <p:cNvPr id="3" name="Pladsholder til indhold 2">
            <a:extLst>
              <a:ext uri="{FF2B5EF4-FFF2-40B4-BE49-F238E27FC236}">
                <a16:creationId xmlns:a16="http://schemas.microsoft.com/office/drawing/2014/main" id="{565914F5-983B-75F3-CE88-BEC993F738F1}"/>
              </a:ext>
            </a:extLst>
          </p:cNvPr>
          <p:cNvSpPr>
            <a:spLocks noGrp="1"/>
          </p:cNvSpPr>
          <p:nvPr>
            <p:ph idx="1"/>
          </p:nvPr>
        </p:nvSpPr>
        <p:spPr/>
        <p:txBody>
          <a:bodyPr/>
          <a:lstStyle/>
          <a:p>
            <a:r>
              <a:rPr lang="da-DK" dirty="0"/>
              <a:t>Kronisk betændelsestilstand </a:t>
            </a:r>
            <a:br>
              <a:rPr lang="da-DK" dirty="0"/>
            </a:br>
            <a:r>
              <a:rPr lang="da-DK" dirty="0"/>
              <a:t>i tarmsystemet</a:t>
            </a:r>
          </a:p>
          <a:p>
            <a:r>
              <a:rPr lang="da-DK" dirty="0"/>
              <a:t>Autoimmun sygdom</a:t>
            </a:r>
          </a:p>
          <a:p>
            <a:pPr marL="457200" lvl="1" indent="0">
              <a:buNone/>
            </a:pPr>
            <a:r>
              <a:rPr lang="da-DK" dirty="0"/>
              <a:t>Kroppens immunforsvar reagerer </a:t>
            </a:r>
            <a:br>
              <a:rPr lang="da-DK" dirty="0"/>
            </a:br>
            <a:r>
              <a:rPr lang="da-DK" dirty="0"/>
              <a:t>mod sit eget væv</a:t>
            </a:r>
          </a:p>
          <a:p>
            <a:r>
              <a:rPr lang="da-DK" dirty="0"/>
              <a:t>Betændelse i både slimhinde </a:t>
            </a:r>
            <a:br>
              <a:rPr lang="da-DK" dirty="0"/>
            </a:br>
            <a:r>
              <a:rPr lang="da-DK" dirty="0"/>
              <a:t>og muskellag</a:t>
            </a:r>
          </a:p>
          <a:p>
            <a:r>
              <a:rPr lang="da-DK" dirty="0"/>
              <a:t>Kan forekomme i hele tarmsystemet, </a:t>
            </a:r>
            <a:br>
              <a:rPr lang="da-DK" dirty="0"/>
            </a:br>
            <a:r>
              <a:rPr lang="da-DK" dirty="0"/>
              <a:t>fra mundhule til endetarm</a:t>
            </a:r>
          </a:p>
          <a:p>
            <a:endParaRPr lang="da-DK" dirty="0"/>
          </a:p>
        </p:txBody>
      </p:sp>
      <p:pic>
        <p:nvPicPr>
          <p:cNvPr id="4" name="Billede 3">
            <a:extLst>
              <a:ext uri="{FF2B5EF4-FFF2-40B4-BE49-F238E27FC236}">
                <a16:creationId xmlns:a16="http://schemas.microsoft.com/office/drawing/2014/main" id="{419C6F78-3354-C2C1-0B78-E8BDC208E37E}"/>
              </a:ext>
            </a:extLst>
          </p:cNvPr>
          <p:cNvPicPr>
            <a:picLocks noChangeAspect="1"/>
          </p:cNvPicPr>
          <p:nvPr/>
        </p:nvPicPr>
        <p:blipFill>
          <a:blip r:embed="rId3"/>
          <a:srcRect l="41203" r="41203"/>
          <a:stretch/>
        </p:blipFill>
        <p:spPr>
          <a:xfrm>
            <a:off x="8027524" y="1825625"/>
            <a:ext cx="2044764" cy="2890468"/>
          </a:xfrm>
          <a:prstGeom prst="rect">
            <a:avLst/>
          </a:prstGeom>
        </p:spPr>
      </p:pic>
    </p:spTree>
    <p:extLst>
      <p:ext uri="{BB962C8B-B14F-4D97-AF65-F5344CB8AC3E}">
        <p14:creationId xmlns:p14="http://schemas.microsoft.com/office/powerpoint/2010/main" val="418837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CA9834-77CB-75C7-D67F-A6A34BBCFBE5}"/>
              </a:ext>
            </a:extLst>
          </p:cNvPr>
          <p:cNvSpPr>
            <a:spLocks noGrp="1"/>
          </p:cNvSpPr>
          <p:nvPr>
            <p:ph type="title"/>
          </p:nvPr>
        </p:nvSpPr>
        <p:spPr/>
        <p:txBody>
          <a:bodyPr/>
          <a:lstStyle/>
          <a:p>
            <a:r>
              <a:rPr lang="da-DK" sz="4000" b="0" strike="noStrike" spc="-1" dirty="0">
                <a:solidFill>
                  <a:srgbClr val="000000"/>
                </a:solidFill>
                <a:latin typeface="Calibri"/>
              </a:rPr>
              <a:t>Vaccinationer</a:t>
            </a:r>
            <a:endParaRPr lang="da-DK" dirty="0"/>
          </a:p>
        </p:txBody>
      </p:sp>
      <p:sp>
        <p:nvSpPr>
          <p:cNvPr id="3" name="Pladsholder til indhold 2">
            <a:extLst>
              <a:ext uri="{FF2B5EF4-FFF2-40B4-BE49-F238E27FC236}">
                <a16:creationId xmlns:a16="http://schemas.microsoft.com/office/drawing/2014/main" id="{433B9FCF-D8E7-51D5-2E76-8DD48C6E3E86}"/>
              </a:ext>
            </a:extLst>
          </p:cNvPr>
          <p:cNvSpPr>
            <a:spLocks noGrp="1"/>
          </p:cNvSpPr>
          <p:nvPr>
            <p:ph idx="1"/>
          </p:nvPr>
        </p:nvSpPr>
        <p:spPr/>
        <p:txBody>
          <a:bodyPr>
            <a:normAutofit fontScale="92500" lnSpcReduction="10000"/>
          </a:bodyPr>
          <a:lstStyle/>
          <a:p>
            <a:pPr marL="0" indent="0">
              <a:lnSpc>
                <a:spcPct val="100000"/>
              </a:lnSpc>
              <a:spcBef>
                <a:spcPts val="641"/>
              </a:spcBef>
              <a:buClr>
                <a:srgbClr val="000000"/>
              </a:buClr>
              <a:buNone/>
            </a:pPr>
            <a:r>
              <a:rPr lang="da-DK" sz="2800" b="0" strike="noStrike" spc="-1" dirty="0">
                <a:solidFill>
                  <a:srgbClr val="000000"/>
                </a:solidFill>
                <a:latin typeface="Calibri"/>
              </a:rPr>
              <a:t>Vaccinationer og immundæmpende behandling</a:t>
            </a:r>
            <a:endParaRPr lang="da-DK" spc="-1" dirty="0">
              <a:solidFill>
                <a:srgbClr val="000000"/>
              </a:solidFill>
              <a:latin typeface="Calibri"/>
            </a:endParaRPr>
          </a:p>
          <a:p>
            <a:r>
              <a:rPr lang="da-DK" dirty="0"/>
              <a:t>Influenza vaccination</a:t>
            </a:r>
          </a:p>
          <a:p>
            <a:r>
              <a:rPr lang="da-DK" dirty="0" err="1"/>
              <a:t>Pneumokok</a:t>
            </a:r>
            <a:r>
              <a:rPr lang="da-DK" dirty="0"/>
              <a:t> vaccination</a:t>
            </a:r>
          </a:p>
          <a:p>
            <a:r>
              <a:rPr lang="da-DK" dirty="0"/>
              <a:t>HPV vaccination</a:t>
            </a:r>
          </a:p>
          <a:p>
            <a:r>
              <a:rPr lang="da-DK" dirty="0" err="1"/>
              <a:t>Varicella</a:t>
            </a:r>
            <a:r>
              <a:rPr lang="da-DK" dirty="0"/>
              <a:t> </a:t>
            </a:r>
            <a:r>
              <a:rPr lang="da-DK" dirty="0" err="1"/>
              <a:t>zoster</a:t>
            </a:r>
            <a:r>
              <a:rPr lang="da-DK" dirty="0"/>
              <a:t> (ved indikation)</a:t>
            </a:r>
            <a:r>
              <a:rPr lang="da-DK" spc="-1" dirty="0">
                <a:solidFill>
                  <a:srgbClr val="000000"/>
                </a:solidFill>
                <a:latin typeface="Calibri"/>
              </a:rPr>
              <a:t/>
            </a:r>
            <a:br>
              <a:rPr lang="da-DK" spc="-1" dirty="0">
                <a:solidFill>
                  <a:srgbClr val="000000"/>
                </a:solidFill>
                <a:latin typeface="Calibri"/>
              </a:rPr>
            </a:br>
            <a:endParaRPr lang="da-DK" sz="2800" b="0" strike="noStrike" spc="-1" dirty="0">
              <a:latin typeface="Arial"/>
            </a:endParaRPr>
          </a:p>
          <a:p>
            <a:pPr>
              <a:lnSpc>
                <a:spcPct val="100000"/>
              </a:lnSpc>
              <a:spcBef>
                <a:spcPts val="641"/>
              </a:spcBef>
              <a:buNone/>
            </a:pPr>
            <a:r>
              <a:rPr lang="da-DK" sz="2800" b="0" strike="noStrike" spc="-1" dirty="0">
                <a:solidFill>
                  <a:srgbClr val="000000"/>
                </a:solidFill>
                <a:latin typeface="Calibri"/>
              </a:rPr>
              <a:t>Vaccinationer og rejser:</a:t>
            </a:r>
            <a:endParaRPr lang="da-DK" sz="2800" b="0" strike="noStrike" spc="-1" dirty="0">
              <a:latin typeface="Arial"/>
            </a:endParaRPr>
          </a:p>
          <a:p>
            <a:r>
              <a:rPr lang="da-DK" dirty="0"/>
              <a:t>Hvis du får immundæmpende behandling, </a:t>
            </a:r>
            <a:br>
              <a:rPr lang="da-DK" dirty="0"/>
            </a:br>
            <a:r>
              <a:rPr lang="da-DK" dirty="0"/>
              <a:t>må du ikke få levende eller levende svækkede vacciner</a:t>
            </a:r>
          </a:p>
          <a:p>
            <a:r>
              <a:rPr lang="da-DK" u="sng" dirty="0">
                <a:hlinkClick r:id="rId3"/>
              </a:rPr>
              <a:t>sundhed.dk</a:t>
            </a:r>
            <a:endParaRPr lang="da-DK" dirty="0"/>
          </a:p>
          <a:p>
            <a:endParaRPr lang="da-DK" dirty="0"/>
          </a:p>
        </p:txBody>
      </p:sp>
      <p:pic>
        <p:nvPicPr>
          <p:cNvPr id="4" name="Billede 3">
            <a:extLst>
              <a:ext uri="{FF2B5EF4-FFF2-40B4-BE49-F238E27FC236}">
                <a16:creationId xmlns:a16="http://schemas.microsoft.com/office/drawing/2014/main" id="{28517BD0-B083-66C2-EE3C-2CC2872CC10B}"/>
              </a:ext>
            </a:extLst>
          </p:cNvPr>
          <p:cNvPicPr>
            <a:picLocks noChangeAspect="1"/>
          </p:cNvPicPr>
          <p:nvPr/>
        </p:nvPicPr>
        <p:blipFill rotWithShape="1">
          <a:blip r:embed="rId4"/>
          <a:srcRect b="84564"/>
          <a:stretch/>
        </p:blipFill>
        <p:spPr>
          <a:xfrm rot="17634844">
            <a:off x="8259705" y="3229768"/>
            <a:ext cx="3476713" cy="602023"/>
          </a:xfrm>
          <a:prstGeom prst="rect">
            <a:avLst/>
          </a:prstGeom>
        </p:spPr>
      </p:pic>
      <p:pic>
        <p:nvPicPr>
          <p:cNvPr id="5" name="Billede 4">
            <a:hlinkClick r:id="rId5" action="ppaction://hlinksldjump"/>
            <a:extLst>
              <a:ext uri="{FF2B5EF4-FFF2-40B4-BE49-F238E27FC236}">
                <a16:creationId xmlns:a16="http://schemas.microsoft.com/office/drawing/2014/main" id="{D88BF253-C510-610D-33EF-4F630A46B766}"/>
              </a:ext>
            </a:extLst>
          </p:cNvPr>
          <p:cNvPicPr>
            <a:picLocks noChangeAspect="1"/>
          </p:cNvPicPr>
          <p:nvPr/>
        </p:nvPicPr>
        <p:blipFill>
          <a:blip r:embed="rId6"/>
          <a:srcRect/>
          <a:stretch/>
        </p:blipFill>
        <p:spPr>
          <a:xfrm>
            <a:off x="10708945" y="5686341"/>
            <a:ext cx="1289710" cy="779232"/>
          </a:xfrm>
          <a:prstGeom prst="rect">
            <a:avLst/>
          </a:prstGeom>
        </p:spPr>
      </p:pic>
    </p:spTree>
    <p:extLst>
      <p:ext uri="{BB962C8B-B14F-4D97-AF65-F5344CB8AC3E}">
        <p14:creationId xmlns:p14="http://schemas.microsoft.com/office/powerpoint/2010/main" val="103872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9CA0D2-9023-2A2E-F0E5-8BEE4EEEF7B7}"/>
              </a:ext>
            </a:extLst>
          </p:cNvPr>
          <p:cNvSpPr>
            <a:spLocks noGrp="1"/>
          </p:cNvSpPr>
          <p:nvPr>
            <p:ph type="title"/>
          </p:nvPr>
        </p:nvSpPr>
        <p:spPr/>
        <p:txBody>
          <a:bodyPr/>
          <a:lstStyle/>
          <a:p>
            <a:r>
              <a:rPr lang="da-DK" dirty="0"/>
              <a:t>Sociallovgivning</a:t>
            </a:r>
          </a:p>
        </p:txBody>
      </p:sp>
      <p:sp>
        <p:nvSpPr>
          <p:cNvPr id="3" name="Pladsholder til indhold 2">
            <a:extLst>
              <a:ext uri="{FF2B5EF4-FFF2-40B4-BE49-F238E27FC236}">
                <a16:creationId xmlns:a16="http://schemas.microsoft.com/office/drawing/2014/main" id="{C24C79B0-77C8-2292-3C20-86788FFF5AB6}"/>
              </a:ext>
            </a:extLst>
          </p:cNvPr>
          <p:cNvSpPr>
            <a:spLocks noGrp="1"/>
          </p:cNvSpPr>
          <p:nvPr>
            <p:ph idx="1"/>
          </p:nvPr>
        </p:nvSpPr>
        <p:spPr/>
        <p:txBody>
          <a:bodyPr/>
          <a:lstStyle/>
          <a:p>
            <a:r>
              <a:rPr lang="da-DK" dirty="0"/>
              <a:t>Handicaptillæg til SU</a:t>
            </a:r>
          </a:p>
          <a:p>
            <a:r>
              <a:rPr lang="da-DK" dirty="0"/>
              <a:t>Medicintilskud</a:t>
            </a:r>
          </a:p>
          <a:p>
            <a:r>
              <a:rPr lang="da-DK" dirty="0"/>
              <a:t>Forhøjet kørselsfradrag</a:t>
            </a:r>
          </a:p>
          <a:p>
            <a:r>
              <a:rPr lang="da-DK" dirty="0"/>
              <a:t>Fradrag for dokumenterede </a:t>
            </a:r>
            <a:br>
              <a:rPr lang="da-DK" dirty="0"/>
            </a:br>
            <a:r>
              <a:rPr lang="da-DK" dirty="0"/>
              <a:t>merudgifter</a:t>
            </a:r>
          </a:p>
          <a:p>
            <a:r>
              <a:rPr lang="da-DK" dirty="0"/>
              <a:t>§56</a:t>
            </a:r>
          </a:p>
          <a:p>
            <a:r>
              <a:rPr lang="da-DK" dirty="0"/>
              <a:t>Flexjob</a:t>
            </a:r>
          </a:p>
          <a:p>
            <a:endParaRPr lang="da-DK" dirty="0"/>
          </a:p>
          <a:p>
            <a:endParaRPr lang="da-DK" dirty="0"/>
          </a:p>
        </p:txBody>
      </p:sp>
      <p:pic>
        <p:nvPicPr>
          <p:cNvPr id="6" name="Billede 5">
            <a:extLst>
              <a:ext uri="{FF2B5EF4-FFF2-40B4-BE49-F238E27FC236}">
                <a16:creationId xmlns:a16="http://schemas.microsoft.com/office/drawing/2014/main" id="{66F47CFD-FD7A-567B-BC63-A07A9A158D67}"/>
              </a:ext>
            </a:extLst>
          </p:cNvPr>
          <p:cNvPicPr>
            <a:picLocks noChangeAspect="1"/>
          </p:cNvPicPr>
          <p:nvPr/>
        </p:nvPicPr>
        <p:blipFill rotWithShape="1">
          <a:blip r:embed="rId3"/>
          <a:srcRect r="66754"/>
          <a:stretch/>
        </p:blipFill>
        <p:spPr>
          <a:xfrm>
            <a:off x="7058758" y="1805503"/>
            <a:ext cx="1123461" cy="1937307"/>
          </a:xfrm>
          <a:prstGeom prst="rect">
            <a:avLst/>
          </a:prstGeom>
        </p:spPr>
      </p:pic>
      <p:pic>
        <p:nvPicPr>
          <p:cNvPr id="7" name="Billede 6">
            <a:extLst>
              <a:ext uri="{FF2B5EF4-FFF2-40B4-BE49-F238E27FC236}">
                <a16:creationId xmlns:a16="http://schemas.microsoft.com/office/drawing/2014/main" id="{7060488D-61FC-8715-D8BE-6AAB4F59A0E9}"/>
              </a:ext>
            </a:extLst>
          </p:cNvPr>
          <p:cNvPicPr>
            <a:picLocks noChangeAspect="1"/>
          </p:cNvPicPr>
          <p:nvPr/>
        </p:nvPicPr>
        <p:blipFill rotWithShape="1">
          <a:blip r:embed="rId3"/>
          <a:srcRect l="34152" r="32601"/>
          <a:stretch/>
        </p:blipFill>
        <p:spPr>
          <a:xfrm>
            <a:off x="8483600" y="2610644"/>
            <a:ext cx="1612900" cy="2781300"/>
          </a:xfrm>
          <a:prstGeom prst="rect">
            <a:avLst/>
          </a:prstGeom>
        </p:spPr>
      </p:pic>
      <p:pic>
        <p:nvPicPr>
          <p:cNvPr id="8" name="Billede 7">
            <a:extLst>
              <a:ext uri="{FF2B5EF4-FFF2-40B4-BE49-F238E27FC236}">
                <a16:creationId xmlns:a16="http://schemas.microsoft.com/office/drawing/2014/main" id="{20CF3E49-E11D-2ECB-B563-4748B3F42575}"/>
              </a:ext>
            </a:extLst>
          </p:cNvPr>
          <p:cNvPicPr>
            <a:picLocks noChangeAspect="1"/>
          </p:cNvPicPr>
          <p:nvPr/>
        </p:nvPicPr>
        <p:blipFill rotWithShape="1">
          <a:blip r:embed="rId3"/>
          <a:srcRect l="67661" r="-908"/>
          <a:stretch/>
        </p:blipFill>
        <p:spPr>
          <a:xfrm>
            <a:off x="10062256" y="1896804"/>
            <a:ext cx="1017568" cy="1754703"/>
          </a:xfrm>
          <a:prstGeom prst="rect">
            <a:avLst/>
          </a:prstGeom>
        </p:spPr>
      </p:pic>
      <p:pic>
        <p:nvPicPr>
          <p:cNvPr id="4" name="Billede 3">
            <a:hlinkClick r:id="rId4" action="ppaction://hlinksldjump"/>
            <a:extLst>
              <a:ext uri="{FF2B5EF4-FFF2-40B4-BE49-F238E27FC236}">
                <a16:creationId xmlns:a16="http://schemas.microsoft.com/office/drawing/2014/main" id="{3BE460DC-9487-1748-3C34-15C43C72C1F4}"/>
              </a:ext>
            </a:extLst>
          </p:cNvPr>
          <p:cNvPicPr>
            <a:picLocks noChangeAspect="1"/>
          </p:cNvPicPr>
          <p:nvPr/>
        </p:nvPicPr>
        <p:blipFill>
          <a:blip r:embed="rId5"/>
          <a:srcRect/>
          <a:stretch/>
        </p:blipFill>
        <p:spPr>
          <a:xfrm>
            <a:off x="10708945" y="5686341"/>
            <a:ext cx="1289710" cy="779232"/>
          </a:xfrm>
          <a:prstGeom prst="rect">
            <a:avLst/>
          </a:prstGeom>
        </p:spPr>
      </p:pic>
    </p:spTree>
    <p:extLst>
      <p:ext uri="{BB962C8B-B14F-4D97-AF65-F5344CB8AC3E}">
        <p14:creationId xmlns:p14="http://schemas.microsoft.com/office/powerpoint/2010/main" val="43797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9CA0D2-9023-2A2E-F0E5-8BEE4EEEF7B7}"/>
              </a:ext>
            </a:extLst>
          </p:cNvPr>
          <p:cNvSpPr>
            <a:spLocks noGrp="1"/>
          </p:cNvSpPr>
          <p:nvPr>
            <p:ph type="title"/>
          </p:nvPr>
        </p:nvSpPr>
        <p:spPr/>
        <p:txBody>
          <a:bodyPr/>
          <a:lstStyle/>
          <a:p>
            <a:r>
              <a:rPr lang="da-DK" sz="4000" dirty="0"/>
              <a:t>Verden er stor </a:t>
            </a:r>
            <a:br>
              <a:rPr lang="da-DK" sz="4000" dirty="0"/>
            </a:br>
            <a:r>
              <a:rPr lang="da-DK" sz="4000" dirty="0"/>
              <a:t>– også når du har kronisk tarmbetændelse</a:t>
            </a:r>
            <a:endParaRPr lang="da-DK" dirty="0"/>
          </a:p>
        </p:txBody>
      </p:sp>
      <p:sp>
        <p:nvSpPr>
          <p:cNvPr id="3" name="Pladsholder til indhold 2">
            <a:extLst>
              <a:ext uri="{FF2B5EF4-FFF2-40B4-BE49-F238E27FC236}">
                <a16:creationId xmlns:a16="http://schemas.microsoft.com/office/drawing/2014/main" id="{C24C79B0-77C8-2292-3C20-86788FFF5AB6}"/>
              </a:ext>
            </a:extLst>
          </p:cNvPr>
          <p:cNvSpPr>
            <a:spLocks noGrp="1"/>
          </p:cNvSpPr>
          <p:nvPr>
            <p:ph idx="1"/>
          </p:nvPr>
        </p:nvSpPr>
        <p:spPr/>
        <p:txBody>
          <a:bodyPr/>
          <a:lstStyle/>
          <a:p>
            <a:r>
              <a:rPr lang="da-DK" dirty="0"/>
              <a:t>Rejser kan kræve ekstra </a:t>
            </a:r>
            <a:br>
              <a:rPr lang="da-DK" dirty="0"/>
            </a:br>
            <a:r>
              <a:rPr lang="da-DK" dirty="0"/>
              <a:t>forberedelse og planlægning</a:t>
            </a:r>
          </a:p>
          <a:p>
            <a:r>
              <a:rPr lang="da-DK" dirty="0"/>
              <a:t>Bedst at rejse </a:t>
            </a:r>
            <a:br>
              <a:rPr lang="da-DK" dirty="0"/>
            </a:br>
            <a:r>
              <a:rPr lang="da-DK" dirty="0"/>
              <a:t>når der er ro i sygdommen</a:t>
            </a:r>
          </a:p>
          <a:p>
            <a:r>
              <a:rPr lang="da-DK" dirty="0"/>
              <a:t>Overvej rejsemål og </a:t>
            </a:r>
            <a:br>
              <a:rPr lang="da-DK" dirty="0"/>
            </a:br>
            <a:r>
              <a:rPr lang="da-DK" dirty="0"/>
              <a:t>rejseform</a:t>
            </a:r>
          </a:p>
        </p:txBody>
      </p:sp>
      <p:pic>
        <p:nvPicPr>
          <p:cNvPr id="6" name="Billede 5">
            <a:extLst>
              <a:ext uri="{FF2B5EF4-FFF2-40B4-BE49-F238E27FC236}">
                <a16:creationId xmlns:a16="http://schemas.microsoft.com/office/drawing/2014/main" id="{627E8330-9F1A-EF3A-DB9C-54754F0C7292}"/>
              </a:ext>
            </a:extLst>
          </p:cNvPr>
          <p:cNvPicPr>
            <a:picLocks noChangeAspect="1"/>
          </p:cNvPicPr>
          <p:nvPr/>
        </p:nvPicPr>
        <p:blipFill>
          <a:blip r:embed="rId3"/>
          <a:stretch>
            <a:fillRect/>
          </a:stretch>
        </p:blipFill>
        <p:spPr>
          <a:xfrm>
            <a:off x="7629919" y="1595517"/>
            <a:ext cx="2117820" cy="3666966"/>
          </a:xfrm>
          <a:prstGeom prst="rect">
            <a:avLst/>
          </a:prstGeom>
        </p:spPr>
      </p:pic>
      <p:sp>
        <p:nvSpPr>
          <p:cNvPr id="7" name="Pladsholder til indhold 2">
            <a:extLst>
              <a:ext uri="{FF2B5EF4-FFF2-40B4-BE49-F238E27FC236}">
                <a16:creationId xmlns:a16="http://schemas.microsoft.com/office/drawing/2014/main" id="{79C49CBD-A02F-2A88-30A6-89263A6DA24C}"/>
              </a:ext>
            </a:extLst>
          </p:cNvPr>
          <p:cNvSpPr txBox="1">
            <a:spLocks/>
          </p:cNvSpPr>
          <p:nvPr/>
        </p:nvSpPr>
        <p:spPr>
          <a:xfrm>
            <a:off x="10800000" y="4455336"/>
            <a:ext cx="1392000" cy="971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860"/>
              </a:lnSpc>
              <a:buNone/>
            </a:pPr>
            <a:r>
              <a:rPr lang="da-DK" sz="1600" dirty="0"/>
              <a:t>Klik og læs </a:t>
            </a:r>
          </a:p>
          <a:p>
            <a:pPr marL="0" indent="0">
              <a:lnSpc>
                <a:spcPts val="860"/>
              </a:lnSpc>
              <a:buNone/>
            </a:pPr>
            <a:r>
              <a:rPr lang="da-DK" sz="1600" dirty="0"/>
              <a:t>mere om:</a:t>
            </a:r>
          </a:p>
          <a:p>
            <a:pPr marL="0" indent="0">
              <a:lnSpc>
                <a:spcPts val="860"/>
              </a:lnSpc>
              <a:buNone/>
            </a:pPr>
            <a:r>
              <a:rPr lang="da-DK" sz="1600" dirty="0">
                <a:hlinkClick r:id="rId4" action="ppaction://hlinksldjump"/>
              </a:rPr>
              <a:t>Verden er stor </a:t>
            </a:r>
          </a:p>
          <a:p>
            <a:pPr marL="0" indent="0">
              <a:lnSpc>
                <a:spcPts val="860"/>
              </a:lnSpc>
              <a:buNone/>
            </a:pPr>
            <a:r>
              <a:rPr lang="da-DK" sz="1600" dirty="0">
                <a:hlinkClick r:id="rId4" action="ppaction://hlinksldjump"/>
              </a:rPr>
              <a:t>– Gode råd</a:t>
            </a:r>
            <a:endParaRPr lang="da-DK" sz="1600" dirty="0"/>
          </a:p>
          <a:p>
            <a:pPr marL="0" indent="0">
              <a:lnSpc>
                <a:spcPts val="860"/>
              </a:lnSpc>
              <a:buNone/>
            </a:pPr>
            <a:endParaRPr lang="da-DK" sz="1600" dirty="0"/>
          </a:p>
        </p:txBody>
      </p:sp>
      <p:pic>
        <p:nvPicPr>
          <p:cNvPr id="4" name="Billede 3">
            <a:hlinkClick r:id="rId5" action="ppaction://hlinksldjump"/>
            <a:extLst>
              <a:ext uri="{FF2B5EF4-FFF2-40B4-BE49-F238E27FC236}">
                <a16:creationId xmlns:a16="http://schemas.microsoft.com/office/drawing/2014/main" id="{0A25C42A-79A1-8584-B5BD-0E61D247EF24}"/>
              </a:ext>
            </a:extLst>
          </p:cNvPr>
          <p:cNvPicPr>
            <a:picLocks noChangeAspect="1"/>
          </p:cNvPicPr>
          <p:nvPr/>
        </p:nvPicPr>
        <p:blipFill>
          <a:blip r:embed="rId6"/>
          <a:srcRect/>
          <a:stretch/>
        </p:blipFill>
        <p:spPr>
          <a:xfrm>
            <a:off x="10708945" y="5686341"/>
            <a:ext cx="1289710" cy="779232"/>
          </a:xfrm>
          <a:prstGeom prst="rect">
            <a:avLst/>
          </a:prstGeom>
        </p:spPr>
      </p:pic>
    </p:spTree>
    <p:extLst>
      <p:ext uri="{BB962C8B-B14F-4D97-AF65-F5344CB8AC3E}">
        <p14:creationId xmlns:p14="http://schemas.microsoft.com/office/powerpoint/2010/main" val="40496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9CA0D2-9023-2A2E-F0E5-8BEE4EEEF7B7}"/>
              </a:ext>
            </a:extLst>
          </p:cNvPr>
          <p:cNvSpPr>
            <a:spLocks noGrp="1"/>
          </p:cNvSpPr>
          <p:nvPr>
            <p:ph type="title"/>
          </p:nvPr>
        </p:nvSpPr>
        <p:spPr/>
        <p:txBody>
          <a:bodyPr/>
          <a:lstStyle/>
          <a:p>
            <a:r>
              <a:rPr lang="da-DK" sz="4000" dirty="0"/>
              <a:t>Verden er stor </a:t>
            </a:r>
            <a:br>
              <a:rPr lang="da-DK" sz="4000" dirty="0"/>
            </a:br>
            <a:r>
              <a:rPr lang="da-DK" sz="4000" dirty="0"/>
              <a:t>– også når du har kronisk tarmbetændelse</a:t>
            </a:r>
            <a:endParaRPr lang="da-DK" dirty="0"/>
          </a:p>
        </p:txBody>
      </p:sp>
      <p:sp>
        <p:nvSpPr>
          <p:cNvPr id="3" name="Pladsholder til indhold 2">
            <a:extLst>
              <a:ext uri="{FF2B5EF4-FFF2-40B4-BE49-F238E27FC236}">
                <a16:creationId xmlns:a16="http://schemas.microsoft.com/office/drawing/2014/main" id="{C24C79B0-77C8-2292-3C20-86788FFF5AB6}"/>
              </a:ext>
            </a:extLst>
          </p:cNvPr>
          <p:cNvSpPr>
            <a:spLocks noGrp="1"/>
          </p:cNvSpPr>
          <p:nvPr>
            <p:ph idx="1"/>
          </p:nvPr>
        </p:nvSpPr>
        <p:spPr/>
        <p:txBody>
          <a:bodyPr>
            <a:normAutofit fontScale="92500" lnSpcReduction="10000"/>
          </a:bodyPr>
          <a:lstStyle/>
          <a:p>
            <a:r>
              <a:rPr lang="da-DK" dirty="0"/>
              <a:t>Det blå EU-sygesikringskort</a:t>
            </a:r>
          </a:p>
          <a:p>
            <a:r>
              <a:rPr lang="da-DK" dirty="0"/>
              <a:t>Forsikring</a:t>
            </a:r>
          </a:p>
          <a:p>
            <a:r>
              <a:rPr lang="da-DK" dirty="0"/>
              <a:t>Rejsebrev</a:t>
            </a:r>
          </a:p>
          <a:p>
            <a:r>
              <a:rPr lang="da-DK" dirty="0"/>
              <a:t>Vaccination</a:t>
            </a:r>
          </a:p>
          <a:p>
            <a:r>
              <a:rPr lang="da-DK" dirty="0"/>
              <a:t>Medicin med på rejsen</a:t>
            </a:r>
          </a:p>
          <a:p>
            <a:r>
              <a:rPr lang="da-DK" dirty="0"/>
              <a:t>Turistdiarré </a:t>
            </a:r>
          </a:p>
          <a:p>
            <a:r>
              <a:rPr lang="da-DK" dirty="0"/>
              <a:t>Gode rejseråd</a:t>
            </a:r>
          </a:p>
          <a:p>
            <a:pPr lvl="1"/>
            <a:r>
              <a:rPr lang="da-DK" dirty="0"/>
              <a:t>Hygiejne</a:t>
            </a:r>
          </a:p>
          <a:p>
            <a:pPr lvl="1"/>
            <a:r>
              <a:rPr lang="da-DK" dirty="0"/>
              <a:t>Medbring evt. antibiotika efter aftale med lægen</a:t>
            </a:r>
          </a:p>
          <a:p>
            <a:r>
              <a:rPr lang="da-DK" u="sng" dirty="0">
                <a:hlinkClick r:id="rId3"/>
              </a:rPr>
              <a:t>rejse.ssi.dk</a:t>
            </a:r>
            <a:endParaRPr lang="da-DK" dirty="0"/>
          </a:p>
        </p:txBody>
      </p:sp>
      <p:pic>
        <p:nvPicPr>
          <p:cNvPr id="6" name="Billede 5">
            <a:extLst>
              <a:ext uri="{FF2B5EF4-FFF2-40B4-BE49-F238E27FC236}">
                <a16:creationId xmlns:a16="http://schemas.microsoft.com/office/drawing/2014/main" id="{7F0DE703-7DCE-42E6-9241-7A36CB3B3421}"/>
              </a:ext>
            </a:extLst>
          </p:cNvPr>
          <p:cNvPicPr>
            <a:picLocks noChangeAspect="1"/>
          </p:cNvPicPr>
          <p:nvPr/>
        </p:nvPicPr>
        <p:blipFill>
          <a:blip r:embed="rId4"/>
          <a:stretch>
            <a:fillRect/>
          </a:stretch>
        </p:blipFill>
        <p:spPr>
          <a:xfrm>
            <a:off x="7550150" y="2682240"/>
            <a:ext cx="2811898" cy="1838960"/>
          </a:xfrm>
          <a:prstGeom prst="rect">
            <a:avLst/>
          </a:prstGeom>
        </p:spPr>
      </p:pic>
      <p:pic>
        <p:nvPicPr>
          <p:cNvPr id="4" name="Billede 3">
            <a:hlinkClick r:id="rId5" action="ppaction://hlinksldjump"/>
            <a:extLst>
              <a:ext uri="{FF2B5EF4-FFF2-40B4-BE49-F238E27FC236}">
                <a16:creationId xmlns:a16="http://schemas.microsoft.com/office/drawing/2014/main" id="{010978B5-3460-4BE2-5BEB-A4B61DBD804A}"/>
              </a:ext>
            </a:extLst>
          </p:cNvPr>
          <p:cNvPicPr>
            <a:picLocks noChangeAspect="1"/>
          </p:cNvPicPr>
          <p:nvPr/>
        </p:nvPicPr>
        <p:blipFill>
          <a:blip r:embed="rId6"/>
          <a:srcRect/>
          <a:stretch/>
        </p:blipFill>
        <p:spPr>
          <a:xfrm>
            <a:off x="10708945" y="5686341"/>
            <a:ext cx="1289710" cy="779232"/>
          </a:xfrm>
          <a:prstGeom prst="rect">
            <a:avLst/>
          </a:prstGeom>
        </p:spPr>
      </p:pic>
    </p:spTree>
    <p:extLst>
      <p:ext uri="{BB962C8B-B14F-4D97-AF65-F5344CB8AC3E}">
        <p14:creationId xmlns:p14="http://schemas.microsoft.com/office/powerpoint/2010/main" val="139370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9CA0D2-9023-2A2E-F0E5-8BEE4EEEF7B7}"/>
              </a:ext>
            </a:extLst>
          </p:cNvPr>
          <p:cNvSpPr>
            <a:spLocks noGrp="1"/>
          </p:cNvSpPr>
          <p:nvPr>
            <p:ph type="title"/>
          </p:nvPr>
        </p:nvSpPr>
        <p:spPr/>
        <p:txBody>
          <a:bodyPr/>
          <a:lstStyle/>
          <a:p>
            <a:r>
              <a:rPr lang="da-DK" altLang="da-DK" dirty="0" err="1"/>
              <a:t>Xxxx</a:t>
            </a:r>
            <a:endParaRPr lang="da-DK" dirty="0"/>
          </a:p>
        </p:txBody>
      </p:sp>
      <p:sp>
        <p:nvSpPr>
          <p:cNvPr id="3" name="Pladsholder til indhold 2">
            <a:extLst>
              <a:ext uri="{FF2B5EF4-FFF2-40B4-BE49-F238E27FC236}">
                <a16:creationId xmlns:a16="http://schemas.microsoft.com/office/drawing/2014/main" id="{C24C79B0-77C8-2292-3C20-86788FFF5AB6}"/>
              </a:ext>
            </a:extLst>
          </p:cNvPr>
          <p:cNvSpPr>
            <a:spLocks noGrp="1"/>
          </p:cNvSpPr>
          <p:nvPr>
            <p:ph idx="1"/>
          </p:nvPr>
        </p:nvSpPr>
        <p:spPr>
          <a:xfrm>
            <a:off x="2444261" y="1825625"/>
            <a:ext cx="8290000" cy="4351338"/>
          </a:xfrm>
        </p:spPr>
        <p:txBody>
          <a:bodyPr/>
          <a:lstStyle/>
          <a:p>
            <a:r>
              <a:rPr lang="da-DK" altLang="da-DK" dirty="0" err="1"/>
              <a:t>Xxxxx</a:t>
            </a:r>
            <a:endParaRPr lang="da-DK" dirty="0"/>
          </a:p>
        </p:txBody>
      </p:sp>
      <p:pic>
        <p:nvPicPr>
          <p:cNvPr id="4" name="Billede 3">
            <a:hlinkClick r:id="rId3" action="ppaction://hlinksldjump"/>
            <a:extLst>
              <a:ext uri="{FF2B5EF4-FFF2-40B4-BE49-F238E27FC236}">
                <a16:creationId xmlns:a16="http://schemas.microsoft.com/office/drawing/2014/main" id="{71044C17-086A-0AD5-A97C-BA6D4D94D123}"/>
              </a:ext>
            </a:extLst>
          </p:cNvPr>
          <p:cNvPicPr>
            <a:picLocks noChangeAspect="1"/>
          </p:cNvPicPr>
          <p:nvPr/>
        </p:nvPicPr>
        <p:blipFill>
          <a:blip r:embed="rId4"/>
          <a:srcRect/>
          <a:stretch/>
        </p:blipFill>
        <p:spPr>
          <a:xfrm>
            <a:off x="10708945" y="5686341"/>
            <a:ext cx="1289710" cy="779232"/>
          </a:xfrm>
          <a:prstGeom prst="rect">
            <a:avLst/>
          </a:prstGeom>
        </p:spPr>
      </p:pic>
    </p:spTree>
    <p:extLst>
      <p:ext uri="{BB962C8B-B14F-4D97-AF65-F5344CB8AC3E}">
        <p14:creationId xmlns:p14="http://schemas.microsoft.com/office/powerpoint/2010/main" val="203252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9CA0D2-9023-2A2E-F0E5-8BEE4EEEF7B7}"/>
              </a:ext>
            </a:extLst>
          </p:cNvPr>
          <p:cNvSpPr>
            <a:spLocks noGrp="1"/>
          </p:cNvSpPr>
          <p:nvPr>
            <p:ph type="title"/>
          </p:nvPr>
        </p:nvSpPr>
        <p:spPr/>
        <p:txBody>
          <a:bodyPr/>
          <a:lstStyle/>
          <a:p>
            <a:r>
              <a:rPr lang="da-DK" altLang="da-DK" dirty="0" err="1"/>
              <a:t>Xxxx</a:t>
            </a:r>
            <a:endParaRPr lang="da-DK" dirty="0"/>
          </a:p>
        </p:txBody>
      </p:sp>
      <p:sp>
        <p:nvSpPr>
          <p:cNvPr id="3" name="Pladsholder til indhold 2">
            <a:extLst>
              <a:ext uri="{FF2B5EF4-FFF2-40B4-BE49-F238E27FC236}">
                <a16:creationId xmlns:a16="http://schemas.microsoft.com/office/drawing/2014/main" id="{C24C79B0-77C8-2292-3C20-86788FFF5AB6}"/>
              </a:ext>
            </a:extLst>
          </p:cNvPr>
          <p:cNvSpPr>
            <a:spLocks noGrp="1"/>
          </p:cNvSpPr>
          <p:nvPr>
            <p:ph idx="1"/>
          </p:nvPr>
        </p:nvSpPr>
        <p:spPr>
          <a:xfrm>
            <a:off x="2444261" y="1825625"/>
            <a:ext cx="8264684" cy="4351338"/>
          </a:xfrm>
        </p:spPr>
        <p:txBody>
          <a:bodyPr/>
          <a:lstStyle/>
          <a:p>
            <a:r>
              <a:rPr lang="da-DK" altLang="da-DK" dirty="0" err="1"/>
              <a:t>Xxxxx</a:t>
            </a:r>
            <a:endParaRPr lang="da-DK" dirty="0"/>
          </a:p>
        </p:txBody>
      </p:sp>
      <p:pic>
        <p:nvPicPr>
          <p:cNvPr id="4" name="Billede 3">
            <a:hlinkClick r:id="rId3" action="ppaction://hlinksldjump"/>
            <a:extLst>
              <a:ext uri="{FF2B5EF4-FFF2-40B4-BE49-F238E27FC236}">
                <a16:creationId xmlns:a16="http://schemas.microsoft.com/office/drawing/2014/main" id="{5EC3656A-08FF-1CFF-8AB2-D5AE423AD1E5}"/>
              </a:ext>
            </a:extLst>
          </p:cNvPr>
          <p:cNvPicPr>
            <a:picLocks noChangeAspect="1"/>
          </p:cNvPicPr>
          <p:nvPr/>
        </p:nvPicPr>
        <p:blipFill>
          <a:blip r:embed="rId4"/>
          <a:srcRect/>
          <a:stretch/>
        </p:blipFill>
        <p:spPr>
          <a:xfrm>
            <a:off x="10708945" y="5686341"/>
            <a:ext cx="1289710" cy="779232"/>
          </a:xfrm>
          <a:prstGeom prst="rect">
            <a:avLst/>
          </a:prstGeom>
        </p:spPr>
      </p:pic>
    </p:spTree>
    <p:extLst>
      <p:ext uri="{BB962C8B-B14F-4D97-AF65-F5344CB8AC3E}">
        <p14:creationId xmlns:p14="http://schemas.microsoft.com/office/powerpoint/2010/main" val="400877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9CA0D2-9023-2A2E-F0E5-8BEE4EEEF7B7}"/>
              </a:ext>
            </a:extLst>
          </p:cNvPr>
          <p:cNvSpPr>
            <a:spLocks noGrp="1"/>
          </p:cNvSpPr>
          <p:nvPr>
            <p:ph type="title"/>
          </p:nvPr>
        </p:nvSpPr>
        <p:spPr/>
        <p:txBody>
          <a:bodyPr/>
          <a:lstStyle/>
          <a:p>
            <a:r>
              <a:rPr lang="da-DK" altLang="da-DK" dirty="0" err="1"/>
              <a:t>Xxxx</a:t>
            </a:r>
            <a:endParaRPr lang="da-DK" dirty="0"/>
          </a:p>
        </p:txBody>
      </p:sp>
      <p:sp>
        <p:nvSpPr>
          <p:cNvPr id="3" name="Pladsholder til indhold 2">
            <a:extLst>
              <a:ext uri="{FF2B5EF4-FFF2-40B4-BE49-F238E27FC236}">
                <a16:creationId xmlns:a16="http://schemas.microsoft.com/office/drawing/2014/main" id="{C24C79B0-77C8-2292-3C20-86788FFF5AB6}"/>
              </a:ext>
            </a:extLst>
          </p:cNvPr>
          <p:cNvSpPr>
            <a:spLocks noGrp="1"/>
          </p:cNvSpPr>
          <p:nvPr>
            <p:ph idx="1"/>
          </p:nvPr>
        </p:nvSpPr>
        <p:spPr>
          <a:xfrm>
            <a:off x="2444261" y="1825625"/>
            <a:ext cx="8264684" cy="4351338"/>
          </a:xfrm>
        </p:spPr>
        <p:txBody>
          <a:bodyPr/>
          <a:lstStyle/>
          <a:p>
            <a:r>
              <a:rPr lang="da-DK" altLang="da-DK" dirty="0" err="1"/>
              <a:t>Xxxxx</a:t>
            </a:r>
            <a:endParaRPr lang="da-DK" dirty="0"/>
          </a:p>
        </p:txBody>
      </p:sp>
      <p:pic>
        <p:nvPicPr>
          <p:cNvPr id="4" name="Billede 3">
            <a:hlinkClick r:id="rId3" action="ppaction://hlinksldjump"/>
            <a:extLst>
              <a:ext uri="{FF2B5EF4-FFF2-40B4-BE49-F238E27FC236}">
                <a16:creationId xmlns:a16="http://schemas.microsoft.com/office/drawing/2014/main" id="{55421994-615E-7E6D-C939-DCA2F4A7C7CF}"/>
              </a:ext>
            </a:extLst>
          </p:cNvPr>
          <p:cNvPicPr>
            <a:picLocks noChangeAspect="1"/>
          </p:cNvPicPr>
          <p:nvPr/>
        </p:nvPicPr>
        <p:blipFill>
          <a:blip r:embed="rId4"/>
          <a:srcRect/>
          <a:stretch/>
        </p:blipFill>
        <p:spPr>
          <a:xfrm>
            <a:off x="10708945" y="5686341"/>
            <a:ext cx="1289710" cy="779232"/>
          </a:xfrm>
          <a:prstGeom prst="rect">
            <a:avLst/>
          </a:prstGeom>
        </p:spPr>
      </p:pic>
    </p:spTree>
    <p:extLst>
      <p:ext uri="{BB962C8B-B14F-4D97-AF65-F5344CB8AC3E}">
        <p14:creationId xmlns:p14="http://schemas.microsoft.com/office/powerpoint/2010/main" val="387409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9CA0D2-9023-2A2E-F0E5-8BEE4EEEF7B7}"/>
              </a:ext>
            </a:extLst>
          </p:cNvPr>
          <p:cNvSpPr>
            <a:spLocks noGrp="1"/>
          </p:cNvSpPr>
          <p:nvPr>
            <p:ph type="title"/>
          </p:nvPr>
        </p:nvSpPr>
        <p:spPr/>
        <p:txBody>
          <a:bodyPr/>
          <a:lstStyle/>
          <a:p>
            <a:r>
              <a:rPr lang="da-DK" altLang="da-DK" dirty="0" err="1"/>
              <a:t>Xxxx</a:t>
            </a:r>
            <a:endParaRPr lang="da-DK" dirty="0"/>
          </a:p>
        </p:txBody>
      </p:sp>
      <p:sp>
        <p:nvSpPr>
          <p:cNvPr id="3" name="Pladsholder til indhold 2">
            <a:extLst>
              <a:ext uri="{FF2B5EF4-FFF2-40B4-BE49-F238E27FC236}">
                <a16:creationId xmlns:a16="http://schemas.microsoft.com/office/drawing/2014/main" id="{C24C79B0-77C8-2292-3C20-86788FFF5AB6}"/>
              </a:ext>
            </a:extLst>
          </p:cNvPr>
          <p:cNvSpPr>
            <a:spLocks noGrp="1"/>
          </p:cNvSpPr>
          <p:nvPr>
            <p:ph idx="1"/>
          </p:nvPr>
        </p:nvSpPr>
        <p:spPr>
          <a:xfrm>
            <a:off x="2444261" y="1825625"/>
            <a:ext cx="8264684" cy="4351338"/>
          </a:xfrm>
        </p:spPr>
        <p:txBody>
          <a:bodyPr/>
          <a:lstStyle/>
          <a:p>
            <a:r>
              <a:rPr lang="da-DK" altLang="da-DK" dirty="0" err="1"/>
              <a:t>Xxxxx</a:t>
            </a:r>
            <a:endParaRPr lang="da-DK" dirty="0"/>
          </a:p>
        </p:txBody>
      </p:sp>
      <p:pic>
        <p:nvPicPr>
          <p:cNvPr id="4" name="Billede 3">
            <a:hlinkClick r:id="rId3" action="ppaction://hlinksldjump"/>
            <a:extLst>
              <a:ext uri="{FF2B5EF4-FFF2-40B4-BE49-F238E27FC236}">
                <a16:creationId xmlns:a16="http://schemas.microsoft.com/office/drawing/2014/main" id="{C5D87A1C-C8AB-D5E8-2BAF-AFAAFDC2329F}"/>
              </a:ext>
            </a:extLst>
          </p:cNvPr>
          <p:cNvPicPr>
            <a:picLocks noChangeAspect="1"/>
          </p:cNvPicPr>
          <p:nvPr/>
        </p:nvPicPr>
        <p:blipFill>
          <a:blip r:embed="rId4"/>
          <a:srcRect/>
          <a:stretch/>
        </p:blipFill>
        <p:spPr>
          <a:xfrm>
            <a:off x="10708945" y="5686341"/>
            <a:ext cx="1289710" cy="779232"/>
          </a:xfrm>
          <a:prstGeom prst="rect">
            <a:avLst/>
          </a:prstGeom>
        </p:spPr>
      </p:pic>
    </p:spTree>
    <p:extLst>
      <p:ext uri="{BB962C8B-B14F-4D97-AF65-F5344CB8AC3E}">
        <p14:creationId xmlns:p14="http://schemas.microsoft.com/office/powerpoint/2010/main" val="322680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85D7B1B-8F94-624A-CB7E-9710CE8A2BDD}"/>
              </a:ext>
            </a:extLst>
          </p:cNvPr>
          <p:cNvSpPr>
            <a:spLocks noGrp="1"/>
          </p:cNvSpPr>
          <p:nvPr>
            <p:ph type="title"/>
          </p:nvPr>
        </p:nvSpPr>
        <p:spPr/>
        <p:txBody>
          <a:bodyPr/>
          <a:lstStyle/>
          <a:p>
            <a:r>
              <a:rPr lang="da-DK" dirty="0"/>
              <a:t>Andre informationskilder</a:t>
            </a:r>
          </a:p>
        </p:txBody>
      </p:sp>
      <p:sp>
        <p:nvSpPr>
          <p:cNvPr id="5" name="Pladsholder til indhold 4">
            <a:extLst>
              <a:ext uri="{FF2B5EF4-FFF2-40B4-BE49-F238E27FC236}">
                <a16:creationId xmlns:a16="http://schemas.microsoft.com/office/drawing/2014/main" id="{6E6765F9-869A-6FBF-9671-757BFD20F3DF}"/>
              </a:ext>
            </a:extLst>
          </p:cNvPr>
          <p:cNvSpPr>
            <a:spLocks noGrp="1"/>
          </p:cNvSpPr>
          <p:nvPr>
            <p:ph idx="1"/>
          </p:nvPr>
        </p:nvSpPr>
        <p:spPr>
          <a:xfrm>
            <a:off x="2444261" y="1825625"/>
            <a:ext cx="6832261" cy="4351338"/>
          </a:xfrm>
        </p:spPr>
        <p:txBody>
          <a:bodyPr wrap="square">
            <a:normAutofit fontScale="55000" lnSpcReduction="20000"/>
          </a:bodyPr>
          <a:lstStyle/>
          <a:p>
            <a:pPr marL="0" marR="0" lvl="0" indent="0" algn="l" defTabSz="914400" rtl="0" eaLnBrk="1" fontAlgn="auto" latinLnBrk="0" hangingPunct="1">
              <a:lnSpc>
                <a:spcPct val="107000"/>
              </a:lnSpc>
              <a:spcBef>
                <a:spcPts val="0"/>
              </a:spcBef>
              <a:spcAft>
                <a:spcPts val="800"/>
              </a:spcAft>
              <a:buClrTx/>
              <a:buSzTx/>
              <a:buFontTx/>
              <a:buNone/>
              <a:tabLst>
                <a:tab pos="4936490" algn="l"/>
              </a:tabLst>
              <a:defRPr/>
            </a:pPr>
            <a:r>
              <a:rPr kumimoji="0" lang="da-DK"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Min Sygdom</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min.medicin.dk/Sygdomme/Sygdom</a:t>
            </a:r>
            <a:endPar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4936490" algn="l"/>
              </a:tabLst>
              <a:defRPr/>
            </a:pPr>
            <a:r>
              <a:rPr kumimoji="0" lang="da-DK"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Rejsevaccination</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ssi.dk</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rejse.ssi.dk</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Her kan du se, hvilke vaccinationer, </a:t>
            </a:r>
            <a:b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du har brug for.</a:t>
            </a:r>
          </a:p>
          <a:p>
            <a:pPr marL="0" marR="0" lvl="0" indent="0" algn="l" defTabSz="914400" rtl="0" eaLnBrk="1" fontAlgn="auto" latinLnBrk="0" hangingPunct="1">
              <a:lnSpc>
                <a:spcPct val="107000"/>
              </a:lnSpc>
              <a:spcBef>
                <a:spcPts val="0"/>
              </a:spcBef>
              <a:spcAft>
                <a:spcPts val="800"/>
              </a:spcAft>
              <a:buClrTx/>
              <a:buSzTx/>
              <a:buFontTx/>
              <a:buNone/>
              <a:tabLst>
                <a:tab pos="4936490" algn="l"/>
              </a:tabLst>
              <a:defRPr/>
            </a:pPr>
            <a:r>
              <a:rPr kumimoji="0" lang="da-DK"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Vaccination ved nedsat immunforsvar </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Lægehåndbogen på </a:t>
            </a:r>
            <a:r>
              <a:rPr kumimoji="0" lang="da-DK"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sundhed.dk</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rPr>
              <a:t>www.sundhed.dk/sundhedsfaglig/laegehaandbogen/rejsemedicin-vacciner/vacciner/generelt-om-vacciner/vaccination-ved-nedsat-immunforsvar</a:t>
            </a:r>
            <a:endPar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4936490" algn="l"/>
              </a:tabLst>
              <a:defRPr/>
            </a:pPr>
            <a:r>
              <a:rPr kumimoji="0" lang="da-DK"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Copa</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 </a:t>
            </a:r>
            <a:r>
              <a:rPr kumimoji="0" lang="da-DK"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Stomiforeningen</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6"/>
              </a:rPr>
              <a:t>copa.dk</a:t>
            </a:r>
            <a:endPar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4936490" algn="l"/>
              </a:tabLst>
              <a:defRPr/>
            </a:pPr>
            <a:r>
              <a:rPr kumimoji="0" lang="da-DK"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Dansk Selskab for </a:t>
            </a:r>
            <a:r>
              <a:rPr kumimoji="0" lang="da-DK"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Gastroenterologi</a:t>
            </a:r>
            <a:r>
              <a:rPr kumimoji="0" lang="da-DK"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og </a:t>
            </a:r>
            <a:r>
              <a:rPr kumimoji="0" lang="da-DK"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Hepatologi</a:t>
            </a:r>
            <a:r>
              <a:rPr kumimoji="0" lang="da-DK"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patientinformation: </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7"/>
              </a:rPr>
              <a:t>dsgh.dk</a:t>
            </a:r>
            <a:endPar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4936490" algn="l"/>
              </a:tabLst>
              <a:defRPr/>
            </a:pPr>
            <a:r>
              <a:rPr kumimoji="0" lang="da-DK"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Colitis-</a:t>
            </a:r>
            <a:r>
              <a:rPr kumimoji="0" lang="da-DK" sz="2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Crohn</a:t>
            </a:r>
            <a:r>
              <a:rPr kumimoji="0" lang="da-DK"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Foreningen</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8"/>
              </a:rPr>
              <a:t>ccf.dk</a:t>
            </a:r>
            <a:endPar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4936490" algn="l"/>
              </a:tabLst>
              <a:defRPr/>
            </a:pPr>
            <a:endPar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4936490" algn="l"/>
              </a:tabLst>
              <a:defRPr/>
            </a:pP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Har du en kronisk tarmsygdom, giver disse link gode råd til at forstå din tarmsygdom:</a:t>
            </a:r>
            <a:b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a-DK"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Lev med IBD</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9"/>
              </a:rPr>
              <a:t>levmedibd.dk</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og </a:t>
            </a:r>
            <a:r>
              <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10"/>
              </a:rPr>
              <a:t>levmedibd.dk/podcast-om-kost-og-livsstil</a:t>
            </a:r>
            <a:endPar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4936490" algn="l"/>
              </a:tabLst>
              <a:defRPr/>
            </a:pPr>
            <a:endParaRPr kumimoji="0" lang="da-DK"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Billede 6">
            <a:extLst>
              <a:ext uri="{FF2B5EF4-FFF2-40B4-BE49-F238E27FC236}">
                <a16:creationId xmlns:a16="http://schemas.microsoft.com/office/drawing/2014/main" id="{11A8AF73-E9EC-3CC3-A9A1-ABE24859576C}"/>
              </a:ext>
            </a:extLst>
          </p:cNvPr>
          <p:cNvPicPr>
            <a:picLocks noChangeAspect="1"/>
          </p:cNvPicPr>
          <p:nvPr/>
        </p:nvPicPr>
        <p:blipFill rotWithShape="1">
          <a:blip r:embed="rId11"/>
          <a:srcRect l="53662"/>
          <a:stretch/>
        </p:blipFill>
        <p:spPr>
          <a:xfrm>
            <a:off x="9608821" y="2310765"/>
            <a:ext cx="1279650" cy="2236470"/>
          </a:xfrm>
          <a:prstGeom prst="rect">
            <a:avLst/>
          </a:prstGeom>
        </p:spPr>
      </p:pic>
    </p:spTree>
    <p:extLst>
      <p:ext uri="{BB962C8B-B14F-4D97-AF65-F5344CB8AC3E}">
        <p14:creationId xmlns:p14="http://schemas.microsoft.com/office/powerpoint/2010/main" val="62270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fade">
                                      <p:cBhvr>
                                        <p:cTn id="31" dur="500"/>
                                        <p:tgtEl>
                                          <p:spTgt spid="5">
                                            <p:txEl>
                                              <p:pRg st="7" end="7"/>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99B4BD-F99F-134B-347F-4D3914571CD2}"/>
              </a:ext>
            </a:extLst>
          </p:cNvPr>
          <p:cNvSpPr>
            <a:spLocks noGrp="1"/>
          </p:cNvSpPr>
          <p:nvPr>
            <p:ph type="title"/>
          </p:nvPr>
        </p:nvSpPr>
        <p:spPr/>
        <p:txBody>
          <a:bodyPr/>
          <a:lstStyle/>
          <a:p>
            <a:r>
              <a:rPr lang="da-DK" dirty="0"/>
              <a:t>Andre informationskilder</a:t>
            </a:r>
          </a:p>
        </p:txBody>
      </p:sp>
      <p:sp>
        <p:nvSpPr>
          <p:cNvPr id="3" name="Pladsholder til indhold 2">
            <a:extLst>
              <a:ext uri="{FF2B5EF4-FFF2-40B4-BE49-F238E27FC236}">
                <a16:creationId xmlns:a16="http://schemas.microsoft.com/office/drawing/2014/main" id="{60677CA7-77FB-8CEE-F092-F25528842F86}"/>
              </a:ext>
            </a:extLst>
          </p:cNvPr>
          <p:cNvSpPr>
            <a:spLocks noGrp="1"/>
          </p:cNvSpPr>
          <p:nvPr>
            <p:ph idx="1"/>
          </p:nvPr>
        </p:nvSpPr>
        <p:spPr/>
        <p:txBody>
          <a:bodyPr>
            <a:normAutofit fontScale="4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a:t>
            </a:r>
            <a:r>
              <a:rPr kumimoji="0" lang="da-DK"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it sygehus’ </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er en app, du kan finde i din </a:t>
            </a:r>
            <a:r>
              <a:rPr kumimoji="0" lang="da-DK"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appstore</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b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Her finder du bl.a. beskrivelser af patientforløb.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Vil du stoppe med at ryge?</a:t>
            </a:r>
            <a:endParaRPr kumimoji="0" lang="da-DK"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Stoplinien</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stoplinien.dk</a:t>
            </a:r>
            <a:endPar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Rygestop-tilbud er i samarbejde med sundhedsstyrelsen. </a:t>
            </a:r>
            <a:b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Find rygestop-tilbud i nærheden af dig.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For de unge findes bl.a. </a:t>
            </a:r>
            <a:r>
              <a:rPr kumimoji="0" lang="da-DK"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Ung med IBD</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ungmedibd.dk</a:t>
            </a:r>
            <a:endPar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Ungepanelerne i Danmark </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da-DK"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regionh.dk</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rPr>
              <a:t>regionh.dk/ungepanel/Sider</a:t>
            </a:r>
            <a:endPar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Headspace</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er et rigtig godt tilbud til børn og unge. Aldersgruppen er 12-25 år.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Det er ikke specielt målrettet unge med sygdom, men henvender sig bredt til unge, </a:t>
            </a:r>
            <a:b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så man møder unge med mange forskelligartede problematikker – </a:t>
            </a:r>
            <a:b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Det kan være en øjenåbner for mange, at der kan være mange forskellige årsager til, </a:t>
            </a:r>
            <a:b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at man har udfordringer i hverdagen.</a:t>
            </a:r>
          </a:p>
          <a:p>
            <a:pPr marL="0" indent="0">
              <a:lnSpc>
                <a:spcPct val="100000"/>
              </a:lnSpc>
              <a:spcBef>
                <a:spcPts val="0"/>
              </a:spcBef>
              <a:buNone/>
              <a:defRPr/>
            </a:pPr>
            <a:r>
              <a:rPr kumimoji="0" lang="da-DK"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Headspace</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 nogen at tale med: </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hlinkClick r:id="rId6"/>
              </a:rPr>
              <a:t>headspace.dk</a:t>
            </a:r>
            <a:endPar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Podcast: </a:t>
            </a:r>
            <a:r>
              <a:rPr lang="da-DK" sz="3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kumimoji="0" lang="da-DK"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Fårking</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kronisk”, podcast om at være ung, forvirret og kronisk syg.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Vært Mette Aas, der selv er kronisk syg, snakker med forskellige unge 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hvordan det egentlig er at være ung og kronisk syg. Indtil nu er der 24 episoder.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3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Find den der, hvor du lytter til podcast.</a:t>
            </a:r>
            <a:endPar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Sex og Samfund: </a:t>
            </a:r>
            <a:r>
              <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hlinkClick r:id="rId7"/>
              </a:rPr>
              <a:t>sexogsamfund.dk</a:t>
            </a:r>
            <a:endPar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buNone/>
              <a:defRPr/>
            </a:pPr>
            <a:endParaRPr lang="da-DK" sz="3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Billede 3">
            <a:extLst>
              <a:ext uri="{FF2B5EF4-FFF2-40B4-BE49-F238E27FC236}">
                <a16:creationId xmlns:a16="http://schemas.microsoft.com/office/drawing/2014/main" id="{A1F4A8BB-1DC3-D890-0DF5-2C30E122A3E1}"/>
              </a:ext>
            </a:extLst>
          </p:cNvPr>
          <p:cNvPicPr>
            <a:picLocks noChangeAspect="1"/>
          </p:cNvPicPr>
          <p:nvPr/>
        </p:nvPicPr>
        <p:blipFill rotWithShape="1">
          <a:blip r:embed="rId8"/>
          <a:srcRect l="-10629" r="54892"/>
          <a:stretch/>
        </p:blipFill>
        <p:spPr>
          <a:xfrm>
            <a:off x="8703798" y="1523048"/>
            <a:ext cx="2087881" cy="3033629"/>
          </a:xfrm>
          <a:prstGeom prst="rect">
            <a:avLst/>
          </a:prstGeom>
        </p:spPr>
      </p:pic>
    </p:spTree>
    <p:extLst>
      <p:ext uri="{BB962C8B-B14F-4D97-AF65-F5344CB8AC3E}">
        <p14:creationId xmlns:p14="http://schemas.microsoft.com/office/powerpoint/2010/main" val="97517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fade">
                                      <p:cBhvr>
                                        <p:cTn id="39" dur="500"/>
                                        <p:tgtEl>
                                          <p:spTgt spid="3">
                                            <p:txEl>
                                              <p:pRg st="11" end="11"/>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Effect transition="in" filter="fade">
                                      <p:cBhvr>
                                        <p:cTn id="43" dur="500"/>
                                        <p:tgtEl>
                                          <p:spTgt spid="3">
                                            <p:txEl>
                                              <p:pRg st="13" end="13"/>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animEffect transition="in" filter="fade">
                                      <p:cBhvr>
                                        <p:cTn id="47" dur="500"/>
                                        <p:tgtEl>
                                          <p:spTgt spid="3">
                                            <p:txEl>
                                              <p:pRg st="14" end="14"/>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animEffect transition="in" filter="fade">
                                      <p:cBhvr>
                                        <p:cTn id="51" dur="500"/>
                                        <p:tgtEl>
                                          <p:spTgt spid="3">
                                            <p:txEl>
                                              <p:pRg st="15" end="15"/>
                                            </p:txEl>
                                          </p:spTgt>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animEffect transition="in" filter="fade">
                                      <p:cBhvr>
                                        <p:cTn id="55" dur="500"/>
                                        <p:tgtEl>
                                          <p:spTgt spid="3">
                                            <p:txEl>
                                              <p:pRg st="16" end="16"/>
                                            </p:txEl>
                                          </p:spTgt>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3">
                                            <p:txEl>
                                              <p:pRg st="18" end="18"/>
                                            </p:txEl>
                                          </p:spTgt>
                                        </p:tgtEl>
                                        <p:attrNameLst>
                                          <p:attrName>style.visibility</p:attrName>
                                        </p:attrNameLst>
                                      </p:cBhvr>
                                      <p:to>
                                        <p:strVal val="visible"/>
                                      </p:to>
                                    </p:set>
                                    <p:animEffect transition="in" filter="fade">
                                      <p:cBhvr>
                                        <p:cTn id="59" dur="500"/>
                                        <p:tgtEl>
                                          <p:spTgt spid="3">
                                            <p:txEl>
                                              <p:pRg st="18" end="18"/>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15873D-70EF-B2DE-22BD-4EE03D5595EF}"/>
              </a:ext>
            </a:extLst>
          </p:cNvPr>
          <p:cNvSpPr>
            <a:spLocks noGrp="1"/>
          </p:cNvSpPr>
          <p:nvPr>
            <p:ph type="title"/>
          </p:nvPr>
        </p:nvSpPr>
        <p:spPr/>
        <p:txBody>
          <a:bodyPr/>
          <a:lstStyle/>
          <a:p>
            <a:r>
              <a:rPr lang="da-DK" dirty="0" err="1"/>
              <a:t>Crohn</a:t>
            </a:r>
            <a:r>
              <a:rPr lang="da-DK" dirty="0"/>
              <a:t> sygdom - Udbredelse</a:t>
            </a:r>
          </a:p>
        </p:txBody>
      </p:sp>
      <p:sp>
        <p:nvSpPr>
          <p:cNvPr id="22" name="Pladsholder til indhold 2">
            <a:extLst>
              <a:ext uri="{FF2B5EF4-FFF2-40B4-BE49-F238E27FC236}">
                <a16:creationId xmlns:a16="http://schemas.microsoft.com/office/drawing/2014/main" id="{489838DD-E449-8849-31BB-1D4D5F61B9D9}"/>
              </a:ext>
            </a:extLst>
          </p:cNvPr>
          <p:cNvSpPr>
            <a:spLocks noGrp="1"/>
          </p:cNvSpPr>
          <p:nvPr>
            <p:ph idx="1"/>
          </p:nvPr>
        </p:nvSpPr>
        <p:spPr/>
        <p:txBody>
          <a:bodyPr/>
          <a:lstStyle/>
          <a:p>
            <a:pPr marL="0" indent="0">
              <a:buNone/>
            </a:pPr>
            <a:r>
              <a:rPr lang="da-DK" dirty="0" err="1"/>
              <a:t>Crohns</a:t>
            </a:r>
            <a:r>
              <a:rPr lang="da-DK" dirty="0"/>
              <a:t> sygdom lokaliseret i:</a:t>
            </a:r>
          </a:p>
          <a:p>
            <a:r>
              <a:rPr lang="da-DK" dirty="0"/>
              <a:t>Tyndtarm 33%</a:t>
            </a:r>
          </a:p>
          <a:p>
            <a:r>
              <a:rPr lang="da-DK" dirty="0"/>
              <a:t>Tyktarm 20%</a:t>
            </a:r>
          </a:p>
          <a:p>
            <a:r>
              <a:rPr lang="da-DK" dirty="0"/>
              <a:t>Overgang mellem </a:t>
            </a:r>
            <a:br>
              <a:rPr lang="da-DK" dirty="0"/>
            </a:br>
            <a:r>
              <a:rPr lang="da-DK" dirty="0"/>
              <a:t>tynd- og tyktarm 45%</a:t>
            </a:r>
          </a:p>
          <a:p>
            <a:endParaRPr lang="da-DK" dirty="0"/>
          </a:p>
        </p:txBody>
      </p:sp>
      <p:pic>
        <p:nvPicPr>
          <p:cNvPr id="4" name="Billede 3">
            <a:extLst>
              <a:ext uri="{FF2B5EF4-FFF2-40B4-BE49-F238E27FC236}">
                <a16:creationId xmlns:a16="http://schemas.microsoft.com/office/drawing/2014/main" id="{96E87196-57E7-AC01-30B8-C83D352FAC57}"/>
              </a:ext>
            </a:extLst>
          </p:cNvPr>
          <p:cNvPicPr>
            <a:picLocks noChangeAspect="1"/>
          </p:cNvPicPr>
          <p:nvPr/>
        </p:nvPicPr>
        <p:blipFill>
          <a:blip r:embed="rId3"/>
          <a:srcRect l="41203" r="41203"/>
          <a:stretch/>
        </p:blipFill>
        <p:spPr>
          <a:xfrm>
            <a:off x="6534929" y="1428531"/>
            <a:ext cx="2641713" cy="3734312"/>
          </a:xfrm>
          <a:prstGeom prst="rect">
            <a:avLst/>
          </a:prstGeom>
        </p:spPr>
      </p:pic>
      <p:pic>
        <p:nvPicPr>
          <p:cNvPr id="3" name="Billede 2">
            <a:extLst>
              <a:ext uri="{FF2B5EF4-FFF2-40B4-BE49-F238E27FC236}">
                <a16:creationId xmlns:a16="http://schemas.microsoft.com/office/drawing/2014/main" id="{C79A6329-EAFE-A27C-5D91-D84C0A0B6835}"/>
              </a:ext>
            </a:extLst>
          </p:cNvPr>
          <p:cNvPicPr>
            <a:picLocks noChangeAspect="1"/>
          </p:cNvPicPr>
          <p:nvPr/>
        </p:nvPicPr>
        <p:blipFill>
          <a:blip r:embed="rId4"/>
          <a:stretch>
            <a:fillRect/>
          </a:stretch>
        </p:blipFill>
        <p:spPr>
          <a:xfrm>
            <a:off x="10118293" y="2598860"/>
            <a:ext cx="1445367" cy="1630240"/>
          </a:xfrm>
          <a:prstGeom prst="rect">
            <a:avLst/>
          </a:prstGeom>
        </p:spPr>
      </p:pic>
      <p:sp>
        <p:nvSpPr>
          <p:cNvPr id="5" name="Tekstfelt 4">
            <a:extLst>
              <a:ext uri="{FF2B5EF4-FFF2-40B4-BE49-F238E27FC236}">
                <a16:creationId xmlns:a16="http://schemas.microsoft.com/office/drawing/2014/main" id="{F9A09C04-151B-77E6-6933-5F4BE0B13E8D}"/>
              </a:ext>
            </a:extLst>
          </p:cNvPr>
          <p:cNvSpPr txBox="1"/>
          <p:nvPr/>
        </p:nvSpPr>
        <p:spPr>
          <a:xfrm>
            <a:off x="10330826" y="3018582"/>
            <a:ext cx="1275698" cy="523220"/>
          </a:xfrm>
          <a:prstGeom prst="rect">
            <a:avLst/>
          </a:prstGeom>
          <a:noFill/>
        </p:spPr>
        <p:txBody>
          <a:bodyPr wrap="square" rtlCol="0">
            <a:spAutoFit/>
          </a:bodyPr>
          <a:lstStyle/>
          <a:p>
            <a:r>
              <a:rPr lang="da-DK" sz="1400" dirty="0"/>
              <a:t>Hvor sidder </a:t>
            </a:r>
          </a:p>
          <a:p>
            <a:r>
              <a:rPr lang="da-DK" sz="1400" dirty="0"/>
              <a:t>din sygdom?</a:t>
            </a:r>
          </a:p>
        </p:txBody>
      </p:sp>
    </p:spTree>
    <p:extLst>
      <p:ext uri="{BB962C8B-B14F-4D97-AF65-F5344CB8AC3E}">
        <p14:creationId xmlns:p14="http://schemas.microsoft.com/office/powerpoint/2010/main" val="228998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fade">
                                      <p:cBhvr>
                                        <p:cTn id="11" dur="500"/>
                                        <p:tgtEl>
                                          <p:spTgt spid="22">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Effect transition="in" filter="fade">
                                      <p:cBhvr>
                                        <p:cTn id="15" dur="500"/>
                                        <p:tgtEl>
                                          <p:spTgt spid="22">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2">
                                            <p:txEl>
                                              <p:pRg st="2" end="2"/>
                                            </p:txEl>
                                          </p:spTgt>
                                        </p:tgtEl>
                                        <p:attrNameLst>
                                          <p:attrName>style.visibility</p:attrName>
                                        </p:attrNameLst>
                                      </p:cBhvr>
                                      <p:to>
                                        <p:strVal val="visible"/>
                                      </p:to>
                                    </p:set>
                                    <p:animEffect transition="in" filter="fade">
                                      <p:cBhvr>
                                        <p:cTn id="19" dur="500"/>
                                        <p:tgtEl>
                                          <p:spTgt spid="22">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2">
                                            <p:txEl>
                                              <p:pRg st="3" end="3"/>
                                            </p:txEl>
                                          </p:spTgt>
                                        </p:tgtEl>
                                        <p:attrNameLst>
                                          <p:attrName>style.visibility</p:attrName>
                                        </p:attrNameLst>
                                      </p:cBhvr>
                                      <p:to>
                                        <p:strVal val="visible"/>
                                      </p:to>
                                    </p:set>
                                    <p:animEffect transition="in" filter="fade">
                                      <p:cBhvr>
                                        <p:cTn id="23" dur="500"/>
                                        <p:tgtEl>
                                          <p:spTgt spid="22">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3A20D8-5078-9FFA-D1BE-285A4F93A28A}"/>
              </a:ext>
            </a:extLst>
          </p:cNvPr>
          <p:cNvSpPr>
            <a:spLocks noGrp="1"/>
          </p:cNvSpPr>
          <p:nvPr>
            <p:ph type="title"/>
          </p:nvPr>
        </p:nvSpPr>
        <p:spPr/>
        <p:txBody>
          <a:bodyPr/>
          <a:lstStyle/>
          <a:p>
            <a:r>
              <a:rPr lang="da-DK" dirty="0"/>
              <a:t>Den raske tarm</a:t>
            </a:r>
          </a:p>
        </p:txBody>
      </p:sp>
      <p:sp>
        <p:nvSpPr>
          <p:cNvPr id="4" name="Pladsholder til indhold 3">
            <a:extLst>
              <a:ext uri="{FF2B5EF4-FFF2-40B4-BE49-F238E27FC236}">
                <a16:creationId xmlns:a16="http://schemas.microsoft.com/office/drawing/2014/main" id="{2DF99B76-8AAD-57E4-605B-93CAE1AB3816}"/>
              </a:ext>
            </a:extLst>
          </p:cNvPr>
          <p:cNvSpPr>
            <a:spLocks noGrp="1"/>
          </p:cNvSpPr>
          <p:nvPr>
            <p:ph idx="1"/>
          </p:nvPr>
        </p:nvSpPr>
        <p:spPr/>
        <p:txBody>
          <a:bodyPr/>
          <a:lstStyle/>
          <a:p>
            <a:endParaRPr lang="da-DK"/>
          </a:p>
        </p:txBody>
      </p:sp>
      <p:pic>
        <p:nvPicPr>
          <p:cNvPr id="5" name="Billede 4">
            <a:extLst>
              <a:ext uri="{FF2B5EF4-FFF2-40B4-BE49-F238E27FC236}">
                <a16:creationId xmlns:a16="http://schemas.microsoft.com/office/drawing/2014/main" id="{4BB85F93-E755-7E77-5646-CC1234B345FE}"/>
              </a:ext>
            </a:extLst>
          </p:cNvPr>
          <p:cNvPicPr>
            <a:picLocks noChangeAspect="1"/>
          </p:cNvPicPr>
          <p:nvPr/>
        </p:nvPicPr>
        <p:blipFill>
          <a:blip r:embed="rId2"/>
          <a:stretch>
            <a:fillRect/>
          </a:stretch>
        </p:blipFill>
        <p:spPr>
          <a:xfrm>
            <a:off x="5572984" y="1936090"/>
            <a:ext cx="4480948" cy="3603048"/>
          </a:xfrm>
          <a:prstGeom prst="roundRect">
            <a:avLst>
              <a:gd name="adj" fmla="val 12148"/>
            </a:avLst>
          </a:prstGeom>
        </p:spPr>
      </p:pic>
      <p:sp>
        <p:nvSpPr>
          <p:cNvPr id="3" name="Tekstfelt 2">
            <a:extLst>
              <a:ext uri="{FF2B5EF4-FFF2-40B4-BE49-F238E27FC236}">
                <a16:creationId xmlns:a16="http://schemas.microsoft.com/office/drawing/2014/main" id="{6322E8C5-3386-26D4-8E51-2834540CEA07}"/>
              </a:ext>
            </a:extLst>
          </p:cNvPr>
          <p:cNvSpPr txBox="1"/>
          <p:nvPr/>
        </p:nvSpPr>
        <p:spPr>
          <a:xfrm>
            <a:off x="1899240" y="5599874"/>
            <a:ext cx="1083502" cy="369332"/>
          </a:xfrm>
          <a:prstGeom prst="rect">
            <a:avLst/>
          </a:prstGeom>
          <a:noFill/>
        </p:spPr>
        <p:txBody>
          <a:bodyPr wrap="none" rtlCol="0">
            <a:spAutoFit/>
          </a:bodyPr>
          <a:lstStyle/>
          <a:p>
            <a:r>
              <a:rPr lang="da-DK" sz="1800" dirty="0"/>
              <a:t>Tyndtarm</a:t>
            </a:r>
            <a:endParaRPr lang="da-DK" dirty="0"/>
          </a:p>
        </p:txBody>
      </p:sp>
      <p:sp>
        <p:nvSpPr>
          <p:cNvPr id="6" name="Tekstfelt 5">
            <a:extLst>
              <a:ext uri="{FF2B5EF4-FFF2-40B4-BE49-F238E27FC236}">
                <a16:creationId xmlns:a16="http://schemas.microsoft.com/office/drawing/2014/main" id="{88661077-2E1F-29B8-E7C1-740404303965}"/>
              </a:ext>
            </a:extLst>
          </p:cNvPr>
          <p:cNvSpPr txBox="1"/>
          <p:nvPr/>
        </p:nvSpPr>
        <p:spPr>
          <a:xfrm>
            <a:off x="5572984" y="5599874"/>
            <a:ext cx="942887" cy="369332"/>
          </a:xfrm>
          <a:prstGeom prst="rect">
            <a:avLst/>
          </a:prstGeom>
          <a:noFill/>
        </p:spPr>
        <p:txBody>
          <a:bodyPr wrap="none" rtlCol="0">
            <a:spAutoFit/>
          </a:bodyPr>
          <a:lstStyle/>
          <a:p>
            <a:r>
              <a:rPr lang="da-DK" sz="1800" dirty="0"/>
              <a:t>Tyktarm</a:t>
            </a:r>
            <a:endParaRPr lang="da-DK" dirty="0"/>
          </a:p>
        </p:txBody>
      </p:sp>
      <p:pic>
        <p:nvPicPr>
          <p:cNvPr id="9" name="Billede 8">
            <a:extLst>
              <a:ext uri="{FF2B5EF4-FFF2-40B4-BE49-F238E27FC236}">
                <a16:creationId xmlns:a16="http://schemas.microsoft.com/office/drawing/2014/main" id="{F398C2A6-CCF7-A949-F966-19F863F6A327}"/>
              </a:ext>
            </a:extLst>
          </p:cNvPr>
          <p:cNvPicPr>
            <a:picLocks noChangeAspect="1"/>
          </p:cNvPicPr>
          <p:nvPr/>
        </p:nvPicPr>
        <p:blipFill rotWithShape="1">
          <a:blip r:embed="rId3"/>
          <a:srcRect l="6572" t="15724" r="25062" b="9152"/>
          <a:stretch/>
        </p:blipFill>
        <p:spPr>
          <a:xfrm>
            <a:off x="2055084" y="1936090"/>
            <a:ext cx="3278916" cy="3603048"/>
          </a:xfrm>
          <a:prstGeom prst="roundRect">
            <a:avLst>
              <a:gd name="adj" fmla="val 12148"/>
            </a:avLst>
          </a:prstGeom>
        </p:spPr>
      </p:pic>
    </p:spTree>
    <p:extLst>
      <p:ext uri="{BB962C8B-B14F-4D97-AF65-F5344CB8AC3E}">
        <p14:creationId xmlns:p14="http://schemas.microsoft.com/office/powerpoint/2010/main" val="130777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15873D-70EF-B2DE-22BD-4EE03D5595EF}"/>
              </a:ext>
            </a:extLst>
          </p:cNvPr>
          <p:cNvSpPr>
            <a:spLocks noGrp="1"/>
          </p:cNvSpPr>
          <p:nvPr>
            <p:ph type="title"/>
          </p:nvPr>
        </p:nvSpPr>
        <p:spPr/>
        <p:txBody>
          <a:bodyPr/>
          <a:lstStyle/>
          <a:p>
            <a:r>
              <a:rPr lang="da-DK" dirty="0" err="1"/>
              <a:t>Crohns</a:t>
            </a:r>
            <a:r>
              <a:rPr lang="da-DK" dirty="0"/>
              <a:t> sygdom - den syge tarm</a:t>
            </a:r>
          </a:p>
        </p:txBody>
      </p:sp>
      <p:pic>
        <p:nvPicPr>
          <p:cNvPr id="3" name="Pladsholder til indhold 3">
            <a:extLst>
              <a:ext uri="{FF2B5EF4-FFF2-40B4-BE49-F238E27FC236}">
                <a16:creationId xmlns:a16="http://schemas.microsoft.com/office/drawing/2014/main" id="{A53B4D72-5829-18D4-5A99-4CC6A78834F8}"/>
              </a:ext>
            </a:extLst>
          </p:cNvPr>
          <p:cNvPicPr>
            <a:picLocks noGrp="1" noChangeAspect="1"/>
          </p:cNvPicPr>
          <p:nvPr>
            <p:ph idx="1"/>
          </p:nvPr>
        </p:nvPicPr>
        <p:blipFill rotWithShape="1">
          <a:blip r:embed="rId3"/>
          <a:srcRect l="3492" t="4016" r="71845" b="6314"/>
          <a:stretch/>
        </p:blipFill>
        <p:spPr>
          <a:xfrm>
            <a:off x="838200" y="1899031"/>
            <a:ext cx="2302505" cy="2460934"/>
          </a:xfrm>
          <a:prstGeom prst="roundRect">
            <a:avLst>
              <a:gd name="adj" fmla="val 14033"/>
            </a:avLst>
          </a:prstGeom>
        </p:spPr>
      </p:pic>
      <p:sp>
        <p:nvSpPr>
          <p:cNvPr id="4" name="Tekstfelt 3">
            <a:extLst>
              <a:ext uri="{FF2B5EF4-FFF2-40B4-BE49-F238E27FC236}">
                <a16:creationId xmlns:a16="http://schemas.microsoft.com/office/drawing/2014/main" id="{1FD2A7CD-79BD-DE49-BBB5-78242D000304}"/>
              </a:ext>
            </a:extLst>
          </p:cNvPr>
          <p:cNvSpPr txBox="1"/>
          <p:nvPr/>
        </p:nvSpPr>
        <p:spPr>
          <a:xfrm>
            <a:off x="1899240" y="5066474"/>
            <a:ext cx="3172663" cy="369332"/>
          </a:xfrm>
          <a:prstGeom prst="rect">
            <a:avLst/>
          </a:prstGeom>
          <a:noFill/>
        </p:spPr>
        <p:txBody>
          <a:bodyPr wrap="none" rtlCol="0">
            <a:spAutoFit/>
          </a:bodyPr>
          <a:lstStyle/>
          <a:p>
            <a:r>
              <a:rPr lang="da-DK" dirty="0">
                <a:solidFill>
                  <a:srgbClr val="000000"/>
                </a:solidFill>
                <a:effectLst/>
                <a:latin typeface="Helvetica" pitchFamily="2" charset="0"/>
              </a:rPr>
              <a:t>Eksempler på sår i tyktarmen</a:t>
            </a:r>
          </a:p>
        </p:txBody>
      </p:sp>
      <p:pic>
        <p:nvPicPr>
          <p:cNvPr id="8" name="Pladsholder til indhold 3">
            <a:extLst>
              <a:ext uri="{FF2B5EF4-FFF2-40B4-BE49-F238E27FC236}">
                <a16:creationId xmlns:a16="http://schemas.microsoft.com/office/drawing/2014/main" id="{9D5A9BD8-F43F-09DD-EF0E-6E0E5B22E318}"/>
              </a:ext>
            </a:extLst>
          </p:cNvPr>
          <p:cNvPicPr>
            <a:picLocks noChangeAspect="1"/>
          </p:cNvPicPr>
          <p:nvPr/>
        </p:nvPicPr>
        <p:blipFill rotWithShape="1">
          <a:blip r:embed="rId4"/>
          <a:srcRect l="15274" t="5643" r="4580" b="14211"/>
          <a:stretch/>
        </p:blipFill>
        <p:spPr>
          <a:xfrm>
            <a:off x="8709518" y="1899031"/>
            <a:ext cx="2302505" cy="2460934"/>
          </a:xfrm>
          <a:prstGeom prst="roundRect">
            <a:avLst>
              <a:gd name="adj" fmla="val 14033"/>
            </a:avLst>
          </a:prstGeom>
        </p:spPr>
      </p:pic>
      <p:pic>
        <p:nvPicPr>
          <p:cNvPr id="9" name="Pladsholder til indhold 3">
            <a:extLst>
              <a:ext uri="{FF2B5EF4-FFF2-40B4-BE49-F238E27FC236}">
                <a16:creationId xmlns:a16="http://schemas.microsoft.com/office/drawing/2014/main" id="{42D21C6A-5FCF-2476-A6CC-942499DBB655}"/>
              </a:ext>
            </a:extLst>
          </p:cNvPr>
          <p:cNvPicPr>
            <a:picLocks noChangeAspect="1"/>
          </p:cNvPicPr>
          <p:nvPr/>
        </p:nvPicPr>
        <p:blipFill rotWithShape="1">
          <a:blip r:embed="rId3"/>
          <a:srcRect l="37624" t="4016" r="37713" b="6314"/>
          <a:stretch/>
        </p:blipFill>
        <p:spPr>
          <a:xfrm>
            <a:off x="3451718" y="1899031"/>
            <a:ext cx="2302505" cy="2460934"/>
          </a:xfrm>
          <a:prstGeom prst="roundRect">
            <a:avLst>
              <a:gd name="adj" fmla="val 14033"/>
            </a:avLst>
          </a:prstGeom>
        </p:spPr>
      </p:pic>
      <p:pic>
        <p:nvPicPr>
          <p:cNvPr id="5" name="Pladsholder til indhold 3">
            <a:extLst>
              <a:ext uri="{FF2B5EF4-FFF2-40B4-BE49-F238E27FC236}">
                <a16:creationId xmlns:a16="http://schemas.microsoft.com/office/drawing/2014/main" id="{74419242-447F-6EB4-D81C-71C29649BB1F}"/>
              </a:ext>
            </a:extLst>
          </p:cNvPr>
          <p:cNvPicPr>
            <a:picLocks noChangeAspect="1"/>
          </p:cNvPicPr>
          <p:nvPr/>
        </p:nvPicPr>
        <p:blipFill rotWithShape="1">
          <a:blip r:embed="rId5"/>
          <a:srcRect l="17540" t="6497" r="11969" b="22382"/>
          <a:stretch/>
        </p:blipFill>
        <p:spPr>
          <a:xfrm>
            <a:off x="6096000" y="1899031"/>
            <a:ext cx="2302505" cy="2460934"/>
          </a:xfrm>
          <a:prstGeom prst="roundRect">
            <a:avLst>
              <a:gd name="adj" fmla="val 14033"/>
            </a:avLst>
          </a:prstGeom>
        </p:spPr>
      </p:pic>
      <p:pic>
        <p:nvPicPr>
          <p:cNvPr id="7" name="Billede 6">
            <a:extLst>
              <a:ext uri="{FF2B5EF4-FFF2-40B4-BE49-F238E27FC236}">
                <a16:creationId xmlns:a16="http://schemas.microsoft.com/office/drawing/2014/main" id="{66CD809B-2C97-B7CE-25BA-9AA8B3753C48}"/>
              </a:ext>
            </a:extLst>
          </p:cNvPr>
          <p:cNvPicPr>
            <a:picLocks noChangeAspect="1"/>
          </p:cNvPicPr>
          <p:nvPr/>
        </p:nvPicPr>
        <p:blipFill>
          <a:blip r:embed="rId6"/>
          <a:stretch>
            <a:fillRect/>
          </a:stretch>
        </p:blipFill>
        <p:spPr>
          <a:xfrm>
            <a:off x="9552368" y="4620686"/>
            <a:ext cx="1445367" cy="1630240"/>
          </a:xfrm>
          <a:prstGeom prst="rect">
            <a:avLst/>
          </a:prstGeom>
        </p:spPr>
      </p:pic>
      <p:sp>
        <p:nvSpPr>
          <p:cNvPr id="12" name="Tekstfelt 11">
            <a:extLst>
              <a:ext uri="{FF2B5EF4-FFF2-40B4-BE49-F238E27FC236}">
                <a16:creationId xmlns:a16="http://schemas.microsoft.com/office/drawing/2014/main" id="{0B97F493-7B18-811A-056C-B245B7AB68B0}"/>
              </a:ext>
            </a:extLst>
          </p:cNvPr>
          <p:cNvSpPr txBox="1"/>
          <p:nvPr/>
        </p:nvSpPr>
        <p:spPr>
          <a:xfrm>
            <a:off x="9736325" y="5040408"/>
            <a:ext cx="1275698" cy="523220"/>
          </a:xfrm>
          <a:prstGeom prst="rect">
            <a:avLst/>
          </a:prstGeom>
          <a:noFill/>
        </p:spPr>
        <p:txBody>
          <a:bodyPr wrap="square" rtlCol="0">
            <a:spAutoFit/>
          </a:bodyPr>
          <a:lstStyle/>
          <a:p>
            <a:r>
              <a:rPr lang="da-DK" sz="1400" dirty="0"/>
              <a:t>Hvordan ser din tarm ud?</a:t>
            </a:r>
          </a:p>
        </p:txBody>
      </p:sp>
    </p:spTree>
    <p:extLst>
      <p:ext uri="{BB962C8B-B14F-4D97-AF65-F5344CB8AC3E}">
        <p14:creationId xmlns:p14="http://schemas.microsoft.com/office/powerpoint/2010/main" val="334242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7088</TotalTime>
  <Words>9285</Words>
  <Application>Microsoft Office PowerPoint</Application>
  <PresentationFormat>Widescreen</PresentationFormat>
  <Paragraphs>988</Paragraphs>
  <Slides>69</Slides>
  <Notes>67</Notes>
  <HiddenSlides>0</HiddenSlides>
  <MMClips>0</MMClips>
  <ScaleCrop>false</ScaleCrop>
  <HeadingPairs>
    <vt:vector size="6" baseType="variant">
      <vt:variant>
        <vt:lpstr>Benyttede skrifttyper</vt:lpstr>
      </vt:variant>
      <vt:variant>
        <vt:i4>10</vt:i4>
      </vt:variant>
      <vt:variant>
        <vt:lpstr>Tema</vt:lpstr>
      </vt:variant>
      <vt:variant>
        <vt:i4>1</vt:i4>
      </vt:variant>
      <vt:variant>
        <vt:lpstr>Slidetitler</vt:lpstr>
      </vt:variant>
      <vt:variant>
        <vt:i4>69</vt:i4>
      </vt:variant>
    </vt:vector>
  </HeadingPairs>
  <TitlesOfParts>
    <vt:vector size="80" baseType="lpstr">
      <vt:lpstr>Microsoft YaHei</vt:lpstr>
      <vt:lpstr>Arial</vt:lpstr>
      <vt:lpstr>Calibri</vt:lpstr>
      <vt:lpstr>Calibri Light</vt:lpstr>
      <vt:lpstr>DejaVu Sans</vt:lpstr>
      <vt:lpstr>Helvetica</vt:lpstr>
      <vt:lpstr>Symbol</vt:lpstr>
      <vt:lpstr>Times</vt:lpstr>
      <vt:lpstr>Times New Roman</vt:lpstr>
      <vt:lpstr>Verdana</vt:lpstr>
      <vt:lpstr>Office-tema</vt:lpstr>
      <vt:lpstr>Ny med kronisk tarmbetændelse</vt:lpstr>
      <vt:lpstr>Til den sundhedsprofessionelle</vt:lpstr>
      <vt:lpstr>Del 1</vt:lpstr>
      <vt:lpstr>Hvad er kronisk tarmbetændelse</vt:lpstr>
      <vt:lpstr>Mulige årsager til IBD</vt:lpstr>
      <vt:lpstr>Crohns sygdom – hvad er det</vt:lpstr>
      <vt:lpstr>Crohn sygdom - Udbredelse</vt:lpstr>
      <vt:lpstr>Den raske tarm</vt:lpstr>
      <vt:lpstr>Crohns sygdom - den syge tarm</vt:lpstr>
      <vt:lpstr>Crohns sygdom – symptomer</vt:lpstr>
      <vt:lpstr>Alarmsymptomer</vt:lpstr>
      <vt:lpstr>Crohns sygdom – komplikationer</vt:lpstr>
      <vt:lpstr>Behandlingsmål</vt:lpstr>
      <vt:lpstr>Hvordan vælges behandling</vt:lpstr>
      <vt:lpstr>Medicinsk behandling</vt:lpstr>
      <vt:lpstr>Medicinsk behandling</vt:lpstr>
      <vt:lpstr>Medicinsk behandling</vt:lpstr>
      <vt:lpstr>Patienter i behandling med  immundæmpende medicin </vt:lpstr>
      <vt:lpstr>Medicinsk behandling</vt:lpstr>
      <vt:lpstr>Medicinsk behandling</vt:lpstr>
      <vt:lpstr>Kirurgisk behandling</vt:lpstr>
      <vt:lpstr>KRAM faktorer ved IBD</vt:lpstr>
      <vt:lpstr>Rygning og Crohns sygdom (ro i sygdommen)</vt:lpstr>
      <vt:lpstr>Rygning og Crohns sygdom (efter tarmoperation)</vt:lpstr>
      <vt:lpstr>Compliance</vt:lpstr>
      <vt:lpstr>Aftaler og kontakt til afdelingen</vt:lpstr>
      <vt:lpstr>Dine kontakter</vt:lpstr>
      <vt:lpstr>Del 2</vt:lpstr>
      <vt:lpstr>PowerPoint-præsentation</vt:lpstr>
      <vt:lpstr>Mave-tarmsystemet</vt:lpstr>
      <vt:lpstr>Symptomer på sygdom udenfor mave-/ tarmkanalen (klik på emne)</vt:lpstr>
      <vt:lpstr>Ledsmerter og gigt</vt:lpstr>
      <vt:lpstr>Symptomer fra huden</vt:lpstr>
      <vt:lpstr>Symptomer fra øjne</vt:lpstr>
      <vt:lpstr>Lever-/Galdevejssygdom</vt:lpstr>
      <vt:lpstr>Undersøgelser (klik på emne)</vt:lpstr>
      <vt:lpstr>Blodprøver</vt:lpstr>
      <vt:lpstr>Afføringsprøver</vt:lpstr>
      <vt:lpstr>Kikkertundersøgelser (Sigmoideoskopi - Koloskopi)</vt:lpstr>
      <vt:lpstr>MR-scanning</vt:lpstr>
      <vt:lpstr>Kapselendoskopi</vt:lpstr>
      <vt:lpstr>Ny med kronisk tarmbetændelse  – der kan være udfordringer </vt:lpstr>
      <vt:lpstr>Fritid</vt:lpstr>
      <vt:lpstr>Stress</vt:lpstr>
      <vt:lpstr>Træthed - Fatigue</vt:lpstr>
      <vt:lpstr>Træthed - Fatigue</vt:lpstr>
      <vt:lpstr>Træthed - Fatigue</vt:lpstr>
      <vt:lpstr>Sex og nærhed</vt:lpstr>
      <vt:lpstr>Smerter</vt:lpstr>
      <vt:lpstr>Kost</vt:lpstr>
      <vt:lpstr>Fertilitet</vt:lpstr>
      <vt:lpstr>Graviditet</vt:lpstr>
      <vt:lpstr>Amning</vt:lpstr>
      <vt:lpstr>Arvelighed</vt:lpstr>
      <vt:lpstr>Familie og venner</vt:lpstr>
      <vt:lpstr>Arbejdsliv - støttemuligheder</vt:lpstr>
      <vt:lpstr>Uddannelse - støttemuligheder</vt:lpstr>
      <vt:lpstr>Sport og motion</vt:lpstr>
      <vt:lpstr>Inkontinens og luftafgang</vt:lpstr>
      <vt:lpstr>Vaccinationer</vt:lpstr>
      <vt:lpstr>Sociallovgivning</vt:lpstr>
      <vt:lpstr>Verden er stor  – også når du har kronisk tarmbetændelse</vt:lpstr>
      <vt:lpstr>Verden er stor  – også når du har kronisk tarmbetændelse</vt:lpstr>
      <vt:lpstr>Xxxx</vt:lpstr>
      <vt:lpstr>Xxxx</vt:lpstr>
      <vt:lpstr>Xxxx</vt:lpstr>
      <vt:lpstr>Xxxx</vt:lpstr>
      <vt:lpstr>Andre informationskilder</vt:lpstr>
      <vt:lpstr>Andre informationskilder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Ny med kronisk tarmbetændelse</dc:title>
  <dc:creator>Sidsel Kofoed</dc:creator>
  <cp:lastModifiedBy>Lea Ladegaard Grønkjær</cp:lastModifiedBy>
  <cp:revision>89</cp:revision>
  <dcterms:created xsi:type="dcterms:W3CDTF">2022-11-22T09:07:13Z</dcterms:created>
  <dcterms:modified xsi:type="dcterms:W3CDTF">2023-11-01T15:32:01Z</dcterms:modified>
</cp:coreProperties>
</file>