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58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6"/>
  </p:normalViewPr>
  <p:slideViewPr>
    <p:cSldViewPr snapToGrid="0">
      <p:cViewPr>
        <p:scale>
          <a:sx n="108" d="100"/>
          <a:sy n="108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81676-964E-D994-71E3-5456306B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727593-9B07-4A52-BD38-D0D1449C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8FC9412-3D82-4FEB-B522-2A63FFBB9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5811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ED5B4-C86F-7842-46C5-E30D8926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84" y="675166"/>
            <a:ext cx="2355111" cy="1528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dirty="0"/>
              <a:t>Program </a:t>
            </a:r>
            <a:br>
              <a:rPr lang="en-US" sz="2000" b="1" u="sng" dirty="0"/>
            </a:br>
            <a:r>
              <a:rPr lang="en-US" sz="2000" b="1" dirty="0" err="1"/>
              <a:t>Temadag</a:t>
            </a:r>
            <a:br>
              <a:rPr lang="en-US" sz="2000" b="1" dirty="0"/>
            </a:br>
            <a:r>
              <a:rPr lang="en-US" sz="2000" b="1" dirty="0"/>
              <a:t>6. Marts 2025</a:t>
            </a:r>
            <a:endParaRPr lang="en-US" sz="20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CD8D794-6463-5857-4D61-8688ECEF5D6A}"/>
              </a:ext>
            </a:extLst>
          </p:cNvPr>
          <p:cNvSpPr txBox="1"/>
          <p:nvPr/>
        </p:nvSpPr>
        <p:spPr>
          <a:xfrm>
            <a:off x="3318830" y="253999"/>
            <a:ext cx="5753454" cy="64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8.30 – 9.00 </a:t>
            </a:r>
            <a:r>
              <a:rPr lang="da-DK" sz="1400" dirty="0">
                <a:solidFill>
                  <a:schemeClr val="tx2"/>
                </a:solidFill>
              </a:rPr>
              <a:t>Kaffe/te morgenbrød og registrering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9.00 – 9.15 </a:t>
            </a:r>
            <a:r>
              <a:rPr lang="da-DK" sz="1400" dirty="0">
                <a:solidFill>
                  <a:schemeClr val="tx2"/>
                </a:solidFill>
              </a:rPr>
              <a:t>Velkomst ved </a:t>
            </a:r>
            <a:r>
              <a:rPr lang="da-DK" sz="1400" dirty="0">
                <a:solidFill>
                  <a:srgbClr val="FF40FF"/>
                </a:solidFill>
              </a:rPr>
              <a:t>Dorthe </a:t>
            </a:r>
            <a:r>
              <a:rPr lang="da-DK" sz="1400" dirty="0" err="1">
                <a:solidFill>
                  <a:srgbClr val="FF40FF"/>
                </a:solidFill>
              </a:rPr>
              <a:t>Danbjørg</a:t>
            </a:r>
            <a:r>
              <a:rPr lang="da-DK" sz="1400" dirty="0">
                <a:solidFill>
                  <a:srgbClr val="FF40FF"/>
                </a:solidFill>
              </a:rPr>
              <a:t> </a:t>
            </a:r>
            <a:r>
              <a:rPr lang="da-DK" sz="1400" dirty="0">
                <a:solidFill>
                  <a:schemeClr val="tx2"/>
                </a:solidFill>
              </a:rPr>
              <a:t>og arbejdsgruppen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9.15 – 10.15</a:t>
            </a:r>
            <a:r>
              <a:rPr lang="da-DK" sz="1400" dirty="0">
                <a:solidFill>
                  <a:schemeClr val="tx2"/>
                </a:solidFill>
              </a:rPr>
              <a:t>. Hvordan kan ”kombinationsstillinger” bidrage til at styrke sammenhængen mellem teori og praksis? Erfaringer fra Projekt Uddannelseshospitalet og opstart af ”Uddannelsesplejecenter”. Nye hybride roller for hvem? 			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dirty="0">
                <a:solidFill>
                  <a:schemeClr val="tx2"/>
                </a:solidFill>
              </a:rPr>
              <a:t>v/ lektor og seniorforsker, </a:t>
            </a:r>
            <a:r>
              <a:rPr lang="da-DK" sz="1400" dirty="0">
                <a:solidFill>
                  <a:srgbClr val="FF40FF"/>
                </a:solidFill>
              </a:rPr>
              <a:t>Karin Højbjerg</a:t>
            </a:r>
            <a:r>
              <a:rPr lang="da-DK" sz="1400" dirty="0">
                <a:solidFill>
                  <a:schemeClr val="tx2"/>
                </a:solidFill>
              </a:rPr>
              <a:t>, KP. Leder af følgeforskningen på Projekt Uddannelseshospitalet.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10.15 – 10.45 </a:t>
            </a:r>
            <a:r>
              <a:rPr lang="da-DK" sz="1400" dirty="0">
                <a:solidFill>
                  <a:schemeClr val="tx2"/>
                </a:solidFill>
              </a:rPr>
              <a:t>Pause - Besøge vores stande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10.45 – 11.45 </a:t>
            </a:r>
            <a:r>
              <a:rPr lang="da-DK" sz="1400" dirty="0">
                <a:solidFill>
                  <a:schemeClr val="tx2"/>
                </a:solidFill>
              </a:rPr>
              <a:t>”Grøn sygeplejerskeuddannelse”. Integrering af et nyt </a:t>
            </a:r>
            <a:r>
              <a:rPr lang="da-DK" sz="1400" dirty="0" err="1">
                <a:solidFill>
                  <a:schemeClr val="tx2"/>
                </a:solidFill>
              </a:rPr>
              <a:t>fagfelt</a:t>
            </a:r>
            <a:r>
              <a:rPr lang="da-DK" sz="1400" dirty="0">
                <a:solidFill>
                  <a:schemeClr val="tx2"/>
                </a:solidFill>
              </a:rPr>
              <a:t> inden for sygeplejen - hvad er det, og hvordan kan der arbejdes med at få den grønne omstilling ind i undervisning og vejledning?	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dirty="0">
                <a:solidFill>
                  <a:schemeClr val="tx2"/>
                </a:solidFill>
              </a:rPr>
              <a:t>v. </a:t>
            </a:r>
            <a:r>
              <a:rPr lang="da-DK" sz="1400" dirty="0">
                <a:solidFill>
                  <a:srgbClr val="FF40FF"/>
                </a:solidFill>
              </a:rPr>
              <a:t>Karin Højbjerg</a:t>
            </a:r>
            <a:r>
              <a:rPr lang="da-DK" sz="1400" dirty="0">
                <a:solidFill>
                  <a:schemeClr val="tx2"/>
                </a:solidFill>
              </a:rPr>
              <a:t>. KP. Leder af forskningen inden for Grøn dannelse i sygeplejerskeuddannelsen.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11.45 – 12.45 </a:t>
            </a:r>
            <a:r>
              <a:rPr lang="da-DK" sz="1400" dirty="0">
                <a:solidFill>
                  <a:schemeClr val="tx2"/>
                </a:solidFill>
              </a:rPr>
              <a:t>Frokost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/>
              <a:t>12.45 – 13.30 </a:t>
            </a:r>
            <a:r>
              <a:rPr lang="da-DK" sz="1400" dirty="0">
                <a:solidFill>
                  <a:schemeClr val="tx2"/>
                </a:solidFill>
              </a:rPr>
              <a:t>Spørgsmål til paneldeltager samt diskutere spørgsmål ved bordene i forhold til; Hvordan skaber vi mod og mening hos vores studerende i klinikken på trods af store forandringer?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13.30 – 14.00 </a:t>
            </a:r>
            <a:r>
              <a:rPr lang="da-DK" sz="1400" dirty="0">
                <a:solidFill>
                  <a:schemeClr val="tx2"/>
                </a:solidFill>
              </a:rPr>
              <a:t>Kaffe og - Besøge vores stande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b="1" dirty="0">
                <a:solidFill>
                  <a:schemeClr val="tx2"/>
                </a:solidFill>
              </a:rPr>
              <a:t>14.00– 15.00 </a:t>
            </a:r>
            <a:r>
              <a:rPr lang="da-DK" sz="1400" dirty="0">
                <a:solidFill>
                  <a:schemeClr val="tx2"/>
                </a:solidFill>
              </a:rPr>
              <a:t>Præsentation af panel, debat med deltagelse fra uddannelsesinstitutioner, klinikken, DSR og studerende. Panel består af </a:t>
            </a:r>
            <a:r>
              <a:rPr lang="da-DK" sz="1400" dirty="0">
                <a:solidFill>
                  <a:srgbClr val="FF40FF"/>
                </a:solidFill>
              </a:rPr>
              <a:t>John Christiansen </a:t>
            </a:r>
            <a:r>
              <a:rPr lang="da-DK" sz="1400" dirty="0">
                <a:solidFill>
                  <a:schemeClr val="tx2"/>
                </a:solidFill>
              </a:rPr>
              <a:t>-Kredsformand i DSR, Kreds Syddanmark. </a:t>
            </a:r>
            <a:r>
              <a:rPr lang="da-DK" sz="1400" dirty="0">
                <a:solidFill>
                  <a:srgbClr val="FF40FF"/>
                </a:solidFill>
              </a:rPr>
              <a:t>Birgit Marie Hedegaard</a:t>
            </a:r>
            <a:r>
              <a:rPr lang="da-DK" sz="1400" dirty="0">
                <a:solidFill>
                  <a:schemeClr val="tx2"/>
                </a:solidFill>
              </a:rPr>
              <a:t>- Uddannelsesleder på UCL. Studerende </a:t>
            </a:r>
            <a:r>
              <a:rPr lang="da-DK" sz="1400" dirty="0">
                <a:solidFill>
                  <a:srgbClr val="FF40FF"/>
                </a:solidFill>
              </a:rPr>
              <a:t>Christine Antorini </a:t>
            </a:r>
            <a:r>
              <a:rPr lang="da-DK" sz="1400" dirty="0">
                <a:solidFill>
                  <a:schemeClr val="tx2"/>
                </a:solidFill>
              </a:rPr>
              <a:t>og SLS </a:t>
            </a:r>
            <a:r>
              <a:rPr lang="da-DK" sz="1400" dirty="0">
                <a:solidFill>
                  <a:srgbClr val="FF40FF"/>
                </a:solidFill>
              </a:rPr>
              <a:t>Nicolaj Laue Juhl </a:t>
            </a:r>
            <a:r>
              <a:rPr lang="da-DK" sz="1400" dirty="0">
                <a:solidFill>
                  <a:schemeClr val="tx2"/>
                </a:solidFill>
              </a:rPr>
              <a:t>&amp; </a:t>
            </a:r>
            <a:r>
              <a:rPr lang="da-DK" sz="1400" dirty="0">
                <a:solidFill>
                  <a:srgbClr val="FF40FF"/>
                </a:solidFill>
              </a:rPr>
              <a:t>Deniz </a:t>
            </a:r>
            <a:r>
              <a:rPr lang="da-DK" sz="1400" dirty="0" err="1">
                <a:solidFill>
                  <a:srgbClr val="FF40FF"/>
                </a:solidFill>
              </a:rPr>
              <a:t>Urgan</a:t>
            </a:r>
            <a:r>
              <a:rPr lang="da-DK" sz="1400" dirty="0">
                <a:solidFill>
                  <a:srgbClr val="FF40FF"/>
                </a:solidFill>
              </a:rPr>
              <a:t> Erdem</a:t>
            </a:r>
            <a:r>
              <a:rPr lang="da-DK" sz="1400" dirty="0">
                <a:solidFill>
                  <a:schemeClr val="tx2"/>
                </a:solidFill>
              </a:rPr>
              <a:t>.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1400" dirty="0">
                <a:solidFill>
                  <a:schemeClr val="tx2"/>
                </a:solidFill>
              </a:rPr>
              <a:t>15.00 – 15.15 Opsamling og afslutning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effectLst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" name="Billede 5" descr="Et billede, der indeholder clipart&#10;&#10;Indhold genereret af kunstig intelligens kan være forkert.">
            <a:extLst>
              <a:ext uri="{FF2B5EF4-FFF2-40B4-BE49-F238E27FC236}">
                <a16:creationId xmlns:a16="http://schemas.microsoft.com/office/drawing/2014/main" id="{B725FE19-A1F5-6E58-575C-F56182F2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63" r="10035" b="2"/>
          <a:stretch/>
        </p:blipFill>
        <p:spPr>
          <a:xfrm>
            <a:off x="9128097" y="10"/>
            <a:ext cx="3063903" cy="344480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5F5202-1798-429B-BEB0-642EC2B1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bstrakt design af blomst--kronblade i pastel">
            <a:extLst>
              <a:ext uri="{FF2B5EF4-FFF2-40B4-BE49-F238E27FC236}">
                <a16:creationId xmlns:a16="http://schemas.microsoft.com/office/drawing/2014/main" id="{3D604A3C-74BB-7B30-A77E-9159B0B3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35" r="10407" b="-1"/>
          <a:stretch/>
        </p:blipFill>
        <p:spPr>
          <a:xfrm>
            <a:off x="9128096" y="3429000"/>
            <a:ext cx="3063903" cy="34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590DAC5-BA81-4AF8-B0CA-D66712B3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AB7E7E-14BD-4509-AD05-57C2EF74C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5E237C-2DC8-DA9D-CD81-6C4D352FC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3734" y="557304"/>
            <a:ext cx="5355265" cy="19599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u="sng" dirty="0"/>
              <a:t>FSUS</a:t>
            </a:r>
            <a:r>
              <a:rPr lang="en-US" sz="3700" b="1" dirty="0"/>
              <a:t>	</a:t>
            </a:r>
            <a:r>
              <a:rPr lang="en-US" sz="3700" b="1" dirty="0" err="1"/>
              <a:t>S</a:t>
            </a:r>
            <a:r>
              <a:rPr lang="en-US" sz="2000" dirty="0" err="1"/>
              <a:t>ærlig</a:t>
            </a:r>
            <a:r>
              <a:rPr lang="en-US" sz="3700" dirty="0"/>
              <a:t> </a:t>
            </a:r>
            <a:br>
              <a:rPr lang="en-US" sz="3700" dirty="0"/>
            </a:br>
            <a:r>
              <a:rPr lang="en-US" sz="3700" dirty="0"/>
              <a:t>		</a:t>
            </a:r>
            <a:r>
              <a:rPr lang="en-US" sz="3700" b="1" dirty="0"/>
              <a:t>I</a:t>
            </a:r>
            <a:r>
              <a:rPr lang="en-US" sz="2000" dirty="0"/>
              <a:t>nteress</a:t>
            </a:r>
            <a:r>
              <a:rPr lang="en-US" sz="2000" b="1" dirty="0"/>
              <a:t>e</a:t>
            </a:r>
            <a:r>
              <a:rPr lang="en-US" sz="3700" dirty="0"/>
              <a:t> </a:t>
            </a:r>
            <a:br>
              <a:rPr lang="en-US" sz="3700" dirty="0"/>
            </a:br>
            <a:r>
              <a:rPr lang="en-US" sz="3700" dirty="0"/>
              <a:t>		</a:t>
            </a:r>
            <a:r>
              <a:rPr lang="en-US" sz="3700" dirty="0" err="1"/>
              <a:t>g</a:t>
            </a:r>
            <a:r>
              <a:rPr lang="en-US" sz="2000" dirty="0" err="1"/>
              <a:t>ruppe</a:t>
            </a:r>
            <a:endParaRPr lang="en-US" sz="2000" dirty="0"/>
          </a:p>
        </p:txBody>
      </p:sp>
      <p:pic>
        <p:nvPicPr>
          <p:cNvPr id="6" name="Billede 5" descr="Et billede, der indeholder clipart&#10;&#10;Indhold genereret af kunstig intelligens kan være forkert.">
            <a:extLst>
              <a:ext uri="{FF2B5EF4-FFF2-40B4-BE49-F238E27FC236}">
                <a16:creationId xmlns:a16="http://schemas.microsoft.com/office/drawing/2014/main" id="{90ACCF6F-AF38-6BCA-B212-92E1165D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15" r="2" b="2"/>
          <a:stretch/>
        </p:blipFill>
        <p:spPr>
          <a:xfrm>
            <a:off x="6" y="10"/>
            <a:ext cx="4742121" cy="3434306"/>
          </a:xfrm>
          <a:custGeom>
            <a:avLst/>
            <a:gdLst/>
            <a:ahLst/>
            <a:cxnLst/>
            <a:rect l="l" t="t" r="r" b="b"/>
            <a:pathLst>
              <a:path w="4742121" h="3429000">
                <a:moveTo>
                  <a:pt x="0" y="0"/>
                </a:moveTo>
                <a:lnTo>
                  <a:pt x="4306186" y="0"/>
                </a:lnTo>
                <a:lnTo>
                  <a:pt x="4742121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4" name="Picture 3" descr="Abstrakt design af blomst--kronblade i pastel">
            <a:extLst>
              <a:ext uri="{FF2B5EF4-FFF2-40B4-BE49-F238E27FC236}">
                <a16:creationId xmlns:a16="http://schemas.microsoft.com/office/drawing/2014/main" id="{C0FBE68D-E266-BEAD-A2DD-6955E2EE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" r="2" b="2"/>
          <a:stretch/>
        </p:blipFill>
        <p:spPr>
          <a:xfrm>
            <a:off x="-5" y="3429000"/>
            <a:ext cx="5178056" cy="3429000"/>
          </a:xfrm>
          <a:custGeom>
            <a:avLst/>
            <a:gdLst/>
            <a:ahLst/>
            <a:cxnLst/>
            <a:rect l="l" t="t" r="r" b="b"/>
            <a:pathLst>
              <a:path w="5178056" h="3429000">
                <a:moveTo>
                  <a:pt x="0" y="0"/>
                </a:moveTo>
                <a:lnTo>
                  <a:pt x="4742121" y="0"/>
                </a:lnTo>
                <a:lnTo>
                  <a:pt x="517805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16674C3-2788-5255-976B-07A4740D4D99}"/>
              </a:ext>
            </a:extLst>
          </p:cNvPr>
          <p:cNvSpPr txBox="1"/>
          <p:nvPr/>
        </p:nvSpPr>
        <p:spPr>
          <a:xfrm>
            <a:off x="5693734" y="2183035"/>
            <a:ext cx="5355266" cy="4121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2"/>
                </a:solidFill>
                <a:effectLst/>
              </a:rPr>
              <a:t>Formål</a:t>
            </a:r>
            <a:endParaRPr lang="en-US" sz="1100" b="1" dirty="0">
              <a:solidFill>
                <a:schemeClr val="tx2"/>
              </a:solidFill>
              <a:effectLst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At </a:t>
            </a:r>
            <a:r>
              <a:rPr lang="en-US" sz="1100" b="1" dirty="0" err="1">
                <a:solidFill>
                  <a:schemeClr val="tx2"/>
                </a:solidFill>
              </a:rPr>
              <a:t>udvikle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specifikke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områder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</a:rPr>
              <a:t>for </a:t>
            </a:r>
            <a:r>
              <a:rPr lang="en-US" sz="1100" dirty="0" err="1">
                <a:solidFill>
                  <a:schemeClr val="tx2"/>
                </a:solidFill>
              </a:rPr>
              <a:t>undervisende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sygeplejersker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og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dermed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højne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kvaliteten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af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undervisning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og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vejledning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til</a:t>
            </a:r>
            <a:r>
              <a:rPr lang="en-US" sz="1100" dirty="0">
                <a:solidFill>
                  <a:schemeClr val="tx2"/>
                </a:solidFill>
              </a:rPr>
              <a:t> de </a:t>
            </a:r>
            <a:r>
              <a:rPr lang="en-US" sz="1100" dirty="0" err="1">
                <a:solidFill>
                  <a:schemeClr val="tx2"/>
                </a:solidFill>
              </a:rPr>
              <a:t>sygeplejerskestuderende</a:t>
            </a:r>
            <a:r>
              <a:rPr lang="en-US" sz="1100" dirty="0">
                <a:solidFill>
                  <a:schemeClr val="tx2"/>
                </a:solidFill>
              </a:rPr>
              <a:t>.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At </a:t>
            </a:r>
            <a:r>
              <a:rPr lang="en-US" sz="1100" b="1" dirty="0" err="1">
                <a:solidFill>
                  <a:schemeClr val="tx2"/>
                </a:solidFill>
              </a:rPr>
              <a:t>indhente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og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formidle</a:t>
            </a:r>
            <a:r>
              <a:rPr lang="en-US" sz="1100" b="1" dirty="0">
                <a:solidFill>
                  <a:schemeClr val="tx2"/>
                </a:solidFill>
              </a:rPr>
              <a:t> den </a:t>
            </a:r>
            <a:r>
              <a:rPr lang="en-US" sz="1100" b="1" dirty="0" err="1">
                <a:solidFill>
                  <a:schemeClr val="tx2"/>
                </a:solidFill>
              </a:rPr>
              <a:t>nyeste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viden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og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udvikling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inden</a:t>
            </a:r>
            <a:r>
              <a:rPr lang="en-US" sz="1100" dirty="0">
                <a:solidFill>
                  <a:schemeClr val="tx2"/>
                </a:solidFill>
              </a:rPr>
              <a:t> for </a:t>
            </a:r>
            <a:r>
              <a:rPr lang="en-US" sz="1100" dirty="0" err="1">
                <a:solidFill>
                  <a:schemeClr val="tx2"/>
                </a:solidFill>
              </a:rPr>
              <a:t>interessefeltet</a:t>
            </a:r>
            <a:endParaRPr lang="en-US" sz="1100" dirty="0">
              <a:solidFill>
                <a:schemeClr val="tx2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2"/>
                </a:solidFill>
              </a:rPr>
              <a:t>Organisering</a:t>
            </a:r>
            <a:endParaRPr lang="en-US" sz="1100" b="1" dirty="0">
              <a:solidFill>
                <a:schemeClr val="tx2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Gruppen </a:t>
            </a:r>
            <a:r>
              <a:rPr lang="en-US" sz="1100" dirty="0" err="1">
                <a:solidFill>
                  <a:schemeClr val="tx2"/>
                </a:solidFill>
              </a:rPr>
              <a:t>består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af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b="1" dirty="0">
                <a:solidFill>
                  <a:schemeClr val="tx2"/>
                </a:solidFill>
              </a:rPr>
              <a:t>4-8 </a:t>
            </a:r>
            <a:r>
              <a:rPr lang="en-US" sz="1100" b="1" dirty="0" err="1">
                <a:solidFill>
                  <a:schemeClr val="tx2"/>
                </a:solidFill>
              </a:rPr>
              <a:t>medlemmer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af</a:t>
            </a:r>
            <a:r>
              <a:rPr lang="en-US" sz="1100" dirty="0">
                <a:solidFill>
                  <a:schemeClr val="tx2"/>
                </a:solidFill>
              </a:rPr>
              <a:t> FSUS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/>
                </a:solidFill>
              </a:rPr>
              <a:t>Arbejder</a:t>
            </a:r>
            <a:r>
              <a:rPr lang="en-US" sz="1100" b="1" dirty="0">
                <a:solidFill>
                  <a:schemeClr val="tx2"/>
                </a:solidFill>
              </a:rPr>
              <a:t> under </a:t>
            </a:r>
            <a:r>
              <a:rPr lang="en-US" sz="1100" b="1" dirty="0" err="1">
                <a:solidFill>
                  <a:schemeClr val="tx2"/>
                </a:solidFill>
              </a:rPr>
              <a:t>og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b="1" dirty="0" err="1">
                <a:solidFill>
                  <a:schemeClr val="tx2"/>
                </a:solidFill>
              </a:rPr>
              <a:t>refererer</a:t>
            </a:r>
            <a:r>
              <a:rPr lang="en-US" sz="1100" b="1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til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bestyrelsen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 err="1">
                <a:solidFill>
                  <a:schemeClr val="tx2"/>
                </a:solidFill>
              </a:rPr>
              <a:t>i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b="1" dirty="0">
                <a:solidFill>
                  <a:schemeClr val="tx2"/>
                </a:solidFill>
              </a:rPr>
              <a:t>FSUS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/>
                </a:solidFill>
              </a:rPr>
              <a:t>U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dpeger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tovholder</a:t>
            </a:r>
            <a:r>
              <a:rPr lang="en-US" sz="1100" dirty="0">
                <a:solidFill>
                  <a:schemeClr val="tx2"/>
                </a:solidFill>
                <a:effectLst/>
              </a:rPr>
              <a:t>,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som</a:t>
            </a:r>
            <a:r>
              <a:rPr lang="en-US" sz="1100" dirty="0">
                <a:solidFill>
                  <a:schemeClr val="tx2"/>
                </a:solidFill>
                <a:effectLst/>
              </a:rPr>
              <a:t> holder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kontakten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til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bestyrelsen</a:t>
            </a:r>
            <a:r>
              <a:rPr lang="en-US" sz="1100" dirty="0">
                <a:solidFill>
                  <a:schemeClr val="tx2"/>
                </a:solidFill>
                <a:effectLst/>
              </a:rPr>
              <a:t>.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2"/>
              </a:solidFill>
            </a:endParaRPr>
          </a:p>
          <a:p>
            <a:pPr marL="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2"/>
                </a:solidFill>
              </a:rPr>
              <a:t>Aktiviteter</a:t>
            </a:r>
            <a:endParaRPr lang="en-US" sz="1100" b="1" dirty="0">
              <a:solidFill>
                <a:schemeClr val="tx2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effectLst/>
              </a:rPr>
              <a:t>Det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tilstræbes</a:t>
            </a:r>
            <a:r>
              <a:rPr lang="en-US" sz="1100" dirty="0">
                <a:solidFill>
                  <a:schemeClr val="tx2"/>
                </a:solidFill>
                <a:effectLst/>
              </a:rPr>
              <a:t>, at der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afholdes</a:t>
            </a:r>
            <a:r>
              <a:rPr lang="en-US" sz="1100" dirty="0">
                <a:solidFill>
                  <a:schemeClr val="tx2"/>
                </a:solidFill>
                <a:effectLst/>
              </a:rPr>
              <a:t> minimum </a:t>
            </a:r>
            <a:r>
              <a:rPr lang="en-US" sz="1100" b="1" dirty="0">
                <a:solidFill>
                  <a:schemeClr val="tx2"/>
                </a:solidFill>
                <a:effectLst/>
              </a:rPr>
              <a:t>to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møder</a:t>
            </a:r>
            <a:r>
              <a:rPr lang="en-US" sz="11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årligt</a:t>
            </a:r>
            <a:r>
              <a:rPr lang="en-US" sz="1100" dirty="0">
                <a:solidFill>
                  <a:schemeClr val="tx2"/>
                </a:solidFill>
                <a:effectLst/>
              </a:rPr>
              <a:t>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2"/>
                </a:solidFill>
                <a:effectLst/>
              </a:rPr>
              <a:t>Netværksgrupperne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skal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arbejde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på</a:t>
            </a:r>
            <a:r>
              <a:rPr lang="en-US" sz="1100" dirty="0">
                <a:solidFill>
                  <a:schemeClr val="tx2"/>
                </a:solidFill>
                <a:effectLst/>
              </a:rPr>
              <a:t> at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gøre</a:t>
            </a:r>
            <a:r>
              <a:rPr lang="en-US" sz="1100" dirty="0">
                <a:solidFill>
                  <a:schemeClr val="tx2"/>
                </a:solidFill>
                <a:effectLst/>
              </a:rPr>
              <a:t> sig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synlige</a:t>
            </a:r>
            <a:r>
              <a:rPr lang="en-US" sz="11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>
                <a:solidFill>
                  <a:schemeClr val="tx2"/>
                </a:solidFill>
                <a:effectLst/>
              </a:rPr>
              <a:t>for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resten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af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medlemmerne</a:t>
            </a:r>
            <a:r>
              <a:rPr lang="en-US" sz="1100" dirty="0">
                <a:solidFill>
                  <a:schemeClr val="tx2"/>
                </a:solidFill>
                <a:effectLst/>
              </a:rPr>
              <a:t> FSUS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2"/>
                </a:solidFill>
              </a:rPr>
              <a:t>F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ormidle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overskrifter</a:t>
            </a:r>
            <a:r>
              <a:rPr lang="en-US" sz="1100" dirty="0">
                <a:solidFill>
                  <a:schemeClr val="tx2"/>
                </a:solidFill>
                <a:effectLst/>
              </a:rPr>
              <a:t> for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gruppens</a:t>
            </a:r>
            <a:r>
              <a:rPr lang="en-US" sz="11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1100" b="1" dirty="0" err="1">
                <a:solidFill>
                  <a:schemeClr val="tx2"/>
                </a:solidFill>
                <a:effectLst/>
              </a:rPr>
              <a:t>arbejde</a:t>
            </a:r>
            <a:r>
              <a:rPr lang="en-US" sz="11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på</a:t>
            </a:r>
            <a:r>
              <a:rPr lang="en-US" sz="1100" dirty="0">
                <a:solidFill>
                  <a:schemeClr val="tx2"/>
                </a:solidFill>
                <a:effectLst/>
              </a:rPr>
              <a:t> FSUS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temadag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og</a:t>
            </a:r>
            <a:r>
              <a:rPr lang="en-US" sz="1100" dirty="0">
                <a:solidFill>
                  <a:schemeClr val="tx2"/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tx2"/>
                </a:solidFill>
                <a:effectLst/>
              </a:rPr>
              <a:t>efterårskonference</a:t>
            </a:r>
            <a:endParaRPr lang="en-US" sz="1100" b="1" dirty="0">
              <a:solidFill>
                <a:schemeClr val="tx2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36AB60-5854-4E5A-BBFD-9E71A8600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FBE9B-A9FF-51A8-BFD5-6C53F08A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1DD5413-5F8E-4B09-B990-29FDD412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430A1C-15A3-4AA7-ABC8-F16741F74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2C845F-EA6A-1663-D3F1-60418B8E5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75526"/>
            <a:ext cx="9906000" cy="1169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da-DK" sz="2400" dirty="0">
                <a:solidFill>
                  <a:schemeClr val="tx2"/>
                </a:solidFill>
              </a:rPr>
              <a:t>Hvordan skaber vi mod og mening hos vores studerende i klinikken på trods af store forandringer?</a:t>
            </a:r>
            <a:br>
              <a:rPr lang="da-DK" sz="2400" dirty="0">
                <a:solidFill>
                  <a:schemeClr val="tx2"/>
                </a:solidFill>
              </a:rPr>
            </a:br>
            <a:endParaRPr lang="en-US" sz="24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4C33F9-075B-48EC-AC02-45F75240B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DD84450-8B7C-4676-9ED6-4162A982D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3E0CD2-0A84-4AC1-AB7E-ECBF4C25D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A151C54-96A0-4453-9555-BC430F8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2ED542-EBDA-4FA7-9C90-E7711C43B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D440BA6-5EED-4D59-B6DC-39F739A7A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F8C86D59-6A54-1CA9-9D7C-3E7CCFCBF833}"/>
              </a:ext>
            </a:extLst>
          </p:cNvPr>
          <p:cNvSpPr txBox="1"/>
          <p:nvPr/>
        </p:nvSpPr>
        <p:spPr>
          <a:xfrm>
            <a:off x="1624208" y="1873281"/>
            <a:ext cx="9302174" cy="2956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2800" dirty="0">
                <a:solidFill>
                  <a:schemeClr val="tx2"/>
                </a:solidFill>
              </a:rPr>
              <a:t>Panel består af: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2800" dirty="0">
                <a:solidFill>
                  <a:srgbClr val="FF40FF"/>
                </a:solidFill>
              </a:rPr>
              <a:t>John Christiansen </a:t>
            </a:r>
            <a:r>
              <a:rPr lang="da-DK" sz="2800" dirty="0">
                <a:solidFill>
                  <a:schemeClr val="tx2"/>
                </a:solidFill>
              </a:rPr>
              <a:t>- Kredsformand i DSR, Kreds Syddanmark. 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2800" dirty="0">
                <a:solidFill>
                  <a:srgbClr val="FF40FF"/>
                </a:solidFill>
              </a:rPr>
              <a:t>Birgit Marie Hedegaard </a:t>
            </a:r>
            <a:r>
              <a:rPr lang="da-DK" sz="2800" dirty="0">
                <a:solidFill>
                  <a:schemeClr val="tx2"/>
                </a:solidFill>
              </a:rPr>
              <a:t>- Uddannelsesleder på UCL. 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2800" dirty="0">
                <a:solidFill>
                  <a:srgbClr val="FF40FF"/>
                </a:solidFill>
              </a:rPr>
              <a:t>Christine Antorini </a:t>
            </a:r>
            <a:r>
              <a:rPr lang="da-DK" sz="2800" dirty="0">
                <a:solidFill>
                  <a:schemeClr val="tx2"/>
                </a:solidFill>
              </a:rPr>
              <a:t>- 4. semester studerende </a:t>
            </a:r>
            <a:endParaRPr lang="da-DK" sz="2800" dirty="0">
              <a:solidFill>
                <a:srgbClr val="FF40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80000"/>
            </a:pPr>
            <a:r>
              <a:rPr lang="da-DK" sz="2800" dirty="0">
                <a:solidFill>
                  <a:srgbClr val="FF40FF"/>
                </a:solidFill>
              </a:rPr>
              <a:t>Nicolaj Laue Juhl </a:t>
            </a:r>
            <a:r>
              <a:rPr lang="da-DK" sz="2800" dirty="0">
                <a:solidFill>
                  <a:schemeClr val="tx2"/>
                </a:solidFill>
              </a:rPr>
              <a:t>&amp; </a:t>
            </a:r>
            <a:r>
              <a:rPr lang="da-DK" sz="2800" dirty="0">
                <a:solidFill>
                  <a:srgbClr val="FF40FF"/>
                </a:solidFill>
              </a:rPr>
              <a:t>Deniz </a:t>
            </a:r>
            <a:r>
              <a:rPr lang="da-DK" sz="2800" dirty="0" err="1">
                <a:solidFill>
                  <a:srgbClr val="FF40FF"/>
                </a:solidFill>
              </a:rPr>
              <a:t>Urgan</a:t>
            </a:r>
            <a:r>
              <a:rPr lang="da-DK" sz="2800" dirty="0">
                <a:solidFill>
                  <a:srgbClr val="FF40FF"/>
                </a:solidFill>
              </a:rPr>
              <a:t> Erdem</a:t>
            </a:r>
            <a:r>
              <a:rPr lang="da-DK" sz="2800" dirty="0">
                <a:solidFill>
                  <a:schemeClr val="tx2"/>
                </a:solidFill>
              </a:rPr>
              <a:t> - For- og </a:t>
            </a:r>
            <a:r>
              <a:rPr lang="da-DK" sz="2800" dirty="0" err="1">
                <a:solidFill>
                  <a:schemeClr val="tx2"/>
                </a:solidFill>
              </a:rPr>
              <a:t>næstforperson</a:t>
            </a:r>
            <a:r>
              <a:rPr lang="da-DK" sz="2800" dirty="0">
                <a:solidFill>
                  <a:schemeClr val="tx2"/>
                </a:solidFill>
              </a:rPr>
              <a:t> i SLS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SzPct val="80000"/>
            </a:pP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" name="Billede 5" descr="Et billede, der indeholder clipart&#10;&#10;Indhold genereret af kunstig intelligens kan være forkert.">
            <a:extLst>
              <a:ext uri="{FF2B5EF4-FFF2-40B4-BE49-F238E27FC236}">
                <a16:creationId xmlns:a16="http://schemas.microsoft.com/office/drawing/2014/main" id="{4BC1A413-31FD-27F8-BB84-3F3499AF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12" r="-2" b="-2"/>
          <a:stretch/>
        </p:blipFill>
        <p:spPr>
          <a:xfrm>
            <a:off x="10462161" y="5483090"/>
            <a:ext cx="1598214" cy="12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skærmbillede, skilt/tegn&#10;&#10;Indhold genereret af kunstig intelligens kan være forkert.">
            <a:extLst>
              <a:ext uri="{FF2B5EF4-FFF2-40B4-BE49-F238E27FC236}">
                <a16:creationId xmlns:a16="http://schemas.microsoft.com/office/drawing/2014/main" id="{1C080AFE-420C-611F-F95C-1C6397C0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86"/>
            <a:ext cx="12227201" cy="68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497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412</Words>
  <Application>Microsoft Macintosh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Univers Condensed Light</vt:lpstr>
      <vt:lpstr>Walbaum Display Light</vt:lpstr>
      <vt:lpstr>AngleLinesVTI</vt:lpstr>
      <vt:lpstr>Program  Temadag 6. Marts 2025</vt:lpstr>
      <vt:lpstr>FSUS Særlig    Interesse    gruppe</vt:lpstr>
      <vt:lpstr>Hvordan skaber vi mod og mening hos vores studerende i klinikken på trods af store forandringer?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Gry Forup Corlin Jespersgaard</dc:creator>
  <cp:lastModifiedBy>Gry Forup Corlin Jespersgaard</cp:lastModifiedBy>
  <cp:revision>1</cp:revision>
  <dcterms:created xsi:type="dcterms:W3CDTF">2025-03-04T12:37:08Z</dcterms:created>
  <dcterms:modified xsi:type="dcterms:W3CDTF">2025-03-06T06:07:36Z</dcterms:modified>
</cp:coreProperties>
</file>