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9"/>
  </p:notesMasterIdLst>
  <p:sldIdLst>
    <p:sldId id="259" r:id="rId6"/>
    <p:sldId id="260" r:id="rId7"/>
    <p:sldId id="261" r:id="rId8"/>
    <p:sldId id="289" r:id="rId9"/>
    <p:sldId id="263" r:id="rId10"/>
    <p:sldId id="265" r:id="rId11"/>
    <p:sldId id="264" r:id="rId12"/>
    <p:sldId id="266" r:id="rId13"/>
    <p:sldId id="271" r:id="rId14"/>
    <p:sldId id="282" r:id="rId15"/>
    <p:sldId id="267" r:id="rId16"/>
    <p:sldId id="269" r:id="rId17"/>
    <p:sldId id="270" r:id="rId18"/>
    <p:sldId id="268" r:id="rId19"/>
    <p:sldId id="283" r:id="rId20"/>
    <p:sldId id="262" r:id="rId21"/>
    <p:sldId id="284" r:id="rId22"/>
    <p:sldId id="285" r:id="rId23"/>
    <p:sldId id="288" r:id="rId24"/>
    <p:sldId id="290" r:id="rId25"/>
    <p:sldId id="286" r:id="rId26"/>
    <p:sldId id="280" r:id="rId27"/>
    <p:sldId id="281" r:id="rId2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3907" autoAdjust="0"/>
  </p:normalViewPr>
  <p:slideViewPr>
    <p:cSldViewPr snapToGrid="0">
      <p:cViewPr varScale="1">
        <p:scale>
          <a:sx n="69" d="100"/>
          <a:sy n="69" d="100"/>
        </p:scale>
        <p:origin x="474"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regneark.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'Ark1'!$B$1</c:f>
              <c:strCache>
                <c:ptCount val="1"/>
                <c:pt idx="0">
                  <c:v>Salg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A36-44E5-B6F1-F4915B0A541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A36-44E5-B6F1-F4915B0A54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A36-44E5-B6F1-F4915B0A541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A36-44E5-B6F1-F4915B0A5413}"/>
              </c:ext>
            </c:extLst>
          </c:dPt>
          <c:cat>
            <c:strRef>
              <c:f>'Ark1'!$A$2:$A$5</c:f>
              <c:strCache>
                <c:ptCount val="3"/>
                <c:pt idx="0">
                  <c:v>1. kvartal</c:v>
                </c:pt>
                <c:pt idx="1">
                  <c:v>2. kvartal</c:v>
                </c:pt>
                <c:pt idx="2">
                  <c:v>3. kvartal</c:v>
                </c:pt>
              </c:strCache>
            </c:strRef>
          </c:cat>
          <c:val>
            <c:numRef>
              <c:f>'Ark1'!$B$2:$B$5</c:f>
              <c:numCache>
                <c:formatCode>General</c:formatCode>
                <c:ptCount val="4"/>
                <c:pt idx="0">
                  <c:v>33.299999999999997</c:v>
                </c:pt>
                <c:pt idx="1">
                  <c:v>33.299999999999997</c:v>
                </c:pt>
                <c:pt idx="2">
                  <c:v>33.299999999999997</c:v>
                </c:pt>
              </c:numCache>
            </c:numRef>
          </c:val>
          <c:extLst>
            <c:ext xmlns:c16="http://schemas.microsoft.com/office/drawing/2014/chart" uri="{C3380CC4-5D6E-409C-BE32-E72D297353CC}">
              <c16:uniqueId val="{00000008-1A36-44E5-B6F1-F4915B0A541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lgn="just">
        <a:defRPr/>
      </a:pPr>
      <a:endParaRPr lang="da-DK"/>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0.24959</cdr:x>
      <cdr:y>0.25206</cdr:y>
    </cdr:from>
    <cdr:to>
      <cdr:x>0.44527</cdr:x>
      <cdr:y>0.5</cdr:y>
    </cdr:to>
    <cdr:sp macro="" textlink="">
      <cdr:nvSpPr>
        <cdr:cNvPr id="2" name="Tekstfelt 1"/>
        <cdr:cNvSpPr txBox="1"/>
      </cdr:nvSpPr>
      <cdr:spPr>
        <a:xfrm xmlns:a="http://schemas.openxmlformats.org/drawingml/2006/main">
          <a:off x="702612" y="574887"/>
          <a:ext cx="550834" cy="5654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da-DK" sz="1200" b="1" dirty="0" smtClean="0"/>
            <a:t>33 % </a:t>
          </a:r>
        </a:p>
        <a:p xmlns:a="http://schemas.openxmlformats.org/drawingml/2006/main">
          <a:pPr algn="l"/>
          <a:r>
            <a:rPr lang="da-DK" sz="1200" b="1" dirty="0" smtClean="0"/>
            <a:t>RASKE</a:t>
          </a:r>
          <a:endParaRPr lang="da-DK" sz="1200" b="1" dirty="0"/>
        </a:p>
      </cdr:txBody>
    </cdr:sp>
  </cdr:relSizeAnchor>
  <cdr:relSizeAnchor xmlns:cdr="http://schemas.openxmlformats.org/drawingml/2006/chartDrawing">
    <cdr:from>
      <cdr:x>0.34198</cdr:x>
      <cdr:y>0.53093</cdr:y>
    </cdr:from>
    <cdr:to>
      <cdr:x>0.80172</cdr:x>
      <cdr:y>0.86448</cdr:y>
    </cdr:to>
    <cdr:sp macro="" textlink="">
      <cdr:nvSpPr>
        <cdr:cNvPr id="3" name="Tekstfelt 2"/>
        <cdr:cNvSpPr txBox="1"/>
      </cdr:nvSpPr>
      <cdr:spPr>
        <a:xfrm xmlns:a="http://schemas.openxmlformats.org/drawingml/2006/main">
          <a:off x="1365842" y="1880529"/>
          <a:ext cx="1836170" cy="11814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a-DK" sz="1000" b="1" dirty="0" smtClean="0"/>
        </a:p>
        <a:p xmlns:a="http://schemas.openxmlformats.org/drawingml/2006/main">
          <a:endParaRPr lang="da-DK" sz="1000" b="1" dirty="0"/>
        </a:p>
        <a:p xmlns:a="http://schemas.openxmlformats.org/drawingml/2006/main">
          <a:r>
            <a:rPr lang="da-DK" sz="1200" b="1" dirty="0" smtClean="0"/>
            <a:t>33 % KRONISK</a:t>
          </a:r>
        </a:p>
        <a:p xmlns:a="http://schemas.openxmlformats.org/drawingml/2006/main">
          <a:r>
            <a:rPr lang="da-DK" sz="1200" b="1" dirty="0" smtClean="0"/>
            <a:t>SYGE MED</a:t>
          </a:r>
        </a:p>
        <a:p xmlns:a="http://schemas.openxmlformats.org/drawingml/2006/main">
          <a:r>
            <a:rPr lang="da-DK" sz="1200" b="1" dirty="0" smtClean="0"/>
            <a:t>BEHOV FOR SUNDHEDSSYSTEMET</a:t>
          </a:r>
        </a:p>
      </cdr:txBody>
    </cdr:sp>
  </cdr:relSizeAnchor>
  <cdr:relSizeAnchor xmlns:cdr="http://schemas.openxmlformats.org/drawingml/2006/chartDrawing">
    <cdr:from>
      <cdr:x>0.56593</cdr:x>
      <cdr:y>0.2079</cdr:y>
    </cdr:from>
    <cdr:to>
      <cdr:x>0.85126</cdr:x>
      <cdr:y>0.69321</cdr:y>
    </cdr:to>
    <cdr:sp macro="" textlink="">
      <cdr:nvSpPr>
        <cdr:cNvPr id="4" name="Tekstfelt 3"/>
        <cdr:cNvSpPr txBox="1"/>
      </cdr:nvSpPr>
      <cdr:spPr>
        <a:xfrm xmlns:a="http://schemas.openxmlformats.org/drawingml/2006/main">
          <a:off x="2260288" y="736379"/>
          <a:ext cx="1139588" cy="17189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a-DK" sz="1200" b="1" dirty="0" smtClean="0"/>
            <a:t>33 % IKKE RASKE, MEN LEVER ET LIV MED SYGDOM</a:t>
          </a:r>
          <a:endParaRPr lang="da-DK" sz="12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D3068-3E75-49AB-A7FF-B68B216F4E03}" type="datetimeFigureOut">
              <a:rPr lang="da-DK" smtClean="0"/>
              <a:t>28-10-2024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722C3D-C3D8-499E-833B-73D74BA8E553}" type="slidenum">
              <a:rPr lang="da-DK" smtClean="0"/>
              <a:t>‹nr.›</a:t>
            </a:fld>
            <a:endParaRPr lang="da-DK"/>
          </a:p>
        </p:txBody>
      </p:sp>
    </p:spTree>
    <p:extLst>
      <p:ext uri="{BB962C8B-B14F-4D97-AF65-F5344CB8AC3E}">
        <p14:creationId xmlns:p14="http://schemas.microsoft.com/office/powerpoint/2010/main" val="1906287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KARINA:</a:t>
            </a:r>
          </a:p>
          <a:p>
            <a:r>
              <a:rPr lang="da-DK" dirty="0" smtClean="0"/>
              <a:t>Vi</a:t>
            </a:r>
            <a:r>
              <a:rPr lang="da-DK" baseline="0" dirty="0" smtClean="0"/>
              <a:t> er en del af et SATS-puljeprojekt, hvor vi har </a:t>
            </a:r>
            <a:r>
              <a:rPr lang="da-DK" baseline="0" dirty="0" err="1" smtClean="0"/>
              <a:t>opstartet</a:t>
            </a:r>
            <a:r>
              <a:rPr lang="da-DK" baseline="0" dirty="0" smtClean="0"/>
              <a:t> Den Mobile Ernæringsenhed. Vi kører hjem til patienter med svære spiseforstyrrelser. En del af projektet er at udbrede kendskab omkring svære spiseforstyrrelser, så derfor var det oplagt at komme i dag.</a:t>
            </a:r>
            <a:endParaRPr lang="da-DK" dirty="0"/>
          </a:p>
        </p:txBody>
      </p:sp>
      <p:sp>
        <p:nvSpPr>
          <p:cNvPr id="4" name="Pladsholder til slidenummer 3"/>
          <p:cNvSpPr>
            <a:spLocks noGrp="1"/>
          </p:cNvSpPr>
          <p:nvPr>
            <p:ph type="sldNum" sz="quarter" idx="10"/>
          </p:nvPr>
        </p:nvSpPr>
        <p:spPr/>
        <p:txBody>
          <a:bodyPr/>
          <a:lstStyle/>
          <a:p>
            <a:fld id="{C9722C3D-C3D8-499E-833B-73D74BA8E553}" type="slidenum">
              <a:rPr lang="da-DK" smtClean="0"/>
              <a:t>1</a:t>
            </a:fld>
            <a:endParaRPr lang="da-DK"/>
          </a:p>
        </p:txBody>
      </p:sp>
    </p:spTree>
    <p:extLst>
      <p:ext uri="{BB962C8B-B14F-4D97-AF65-F5344CB8AC3E}">
        <p14:creationId xmlns:p14="http://schemas.microsoft.com/office/powerpoint/2010/main" val="1870917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MARIA:</a:t>
            </a:r>
          </a:p>
          <a:p>
            <a:r>
              <a:rPr lang="da-DK" dirty="0" smtClean="0"/>
              <a:t>LÆS OP!</a:t>
            </a:r>
            <a:endParaRPr lang="da-DK" dirty="0"/>
          </a:p>
        </p:txBody>
      </p:sp>
      <p:sp>
        <p:nvSpPr>
          <p:cNvPr id="4" name="Pladsholder til slidenummer 3"/>
          <p:cNvSpPr>
            <a:spLocks noGrp="1"/>
          </p:cNvSpPr>
          <p:nvPr>
            <p:ph type="sldNum" sz="quarter" idx="10"/>
          </p:nvPr>
        </p:nvSpPr>
        <p:spPr/>
        <p:txBody>
          <a:bodyPr/>
          <a:lstStyle/>
          <a:p>
            <a:fld id="{C9722C3D-C3D8-499E-833B-73D74BA8E553}" type="slidenum">
              <a:rPr lang="da-DK" smtClean="0"/>
              <a:t>10</a:t>
            </a:fld>
            <a:endParaRPr lang="da-DK"/>
          </a:p>
        </p:txBody>
      </p:sp>
    </p:spTree>
    <p:extLst>
      <p:ext uri="{BB962C8B-B14F-4D97-AF65-F5344CB8AC3E}">
        <p14:creationId xmlns:p14="http://schemas.microsoft.com/office/powerpoint/2010/main" val="1664625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MARIA:</a:t>
            </a:r>
          </a:p>
          <a:p>
            <a:r>
              <a:rPr lang="da-DK" dirty="0" smtClean="0"/>
              <a:t>Undervægt påvirker alle kroppens</a:t>
            </a:r>
            <a:r>
              <a:rPr lang="da-DK" baseline="0" dirty="0" smtClean="0"/>
              <a:t> organsystemer. Ved langvarig tilstand af undervægt og hos kroniske patienter er kroppen ofte tilpasset. Der ses næsten altid …. LÆS OP!</a:t>
            </a:r>
            <a:endParaRPr lang="da-DK" dirty="0"/>
          </a:p>
        </p:txBody>
      </p:sp>
      <p:sp>
        <p:nvSpPr>
          <p:cNvPr id="4" name="Pladsholder til slidenummer 3"/>
          <p:cNvSpPr>
            <a:spLocks noGrp="1"/>
          </p:cNvSpPr>
          <p:nvPr>
            <p:ph type="sldNum" sz="quarter" idx="10"/>
          </p:nvPr>
        </p:nvSpPr>
        <p:spPr/>
        <p:txBody>
          <a:bodyPr/>
          <a:lstStyle/>
          <a:p>
            <a:fld id="{C9722C3D-C3D8-499E-833B-73D74BA8E553}" type="slidenum">
              <a:rPr lang="da-DK" smtClean="0"/>
              <a:t>11</a:t>
            </a:fld>
            <a:endParaRPr lang="da-DK"/>
          </a:p>
        </p:txBody>
      </p:sp>
    </p:spTree>
    <p:extLst>
      <p:ext uri="{BB962C8B-B14F-4D97-AF65-F5344CB8AC3E}">
        <p14:creationId xmlns:p14="http://schemas.microsoft.com/office/powerpoint/2010/main" val="551753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SIGNE:</a:t>
            </a:r>
            <a:endParaRPr lang="da-DK" dirty="0"/>
          </a:p>
        </p:txBody>
      </p:sp>
      <p:sp>
        <p:nvSpPr>
          <p:cNvPr id="4" name="Pladsholder til slidenummer 3"/>
          <p:cNvSpPr>
            <a:spLocks noGrp="1"/>
          </p:cNvSpPr>
          <p:nvPr>
            <p:ph type="sldNum" sz="quarter" idx="10"/>
          </p:nvPr>
        </p:nvSpPr>
        <p:spPr/>
        <p:txBody>
          <a:bodyPr/>
          <a:lstStyle/>
          <a:p>
            <a:fld id="{C9722C3D-C3D8-499E-833B-73D74BA8E553}" type="slidenum">
              <a:rPr lang="da-DK" smtClean="0"/>
              <a:t>12</a:t>
            </a:fld>
            <a:endParaRPr lang="da-DK"/>
          </a:p>
        </p:txBody>
      </p:sp>
    </p:spTree>
    <p:extLst>
      <p:ext uri="{BB962C8B-B14F-4D97-AF65-F5344CB8AC3E}">
        <p14:creationId xmlns:p14="http://schemas.microsoft.com/office/powerpoint/2010/main" val="1652716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C9722C3D-C3D8-499E-833B-73D74BA8E553}" type="slidenum">
              <a:rPr lang="da-DK" smtClean="0"/>
              <a:t>13</a:t>
            </a:fld>
            <a:endParaRPr lang="da-DK"/>
          </a:p>
        </p:txBody>
      </p:sp>
    </p:spTree>
    <p:extLst>
      <p:ext uri="{BB962C8B-B14F-4D97-AF65-F5344CB8AC3E}">
        <p14:creationId xmlns:p14="http://schemas.microsoft.com/office/powerpoint/2010/main" val="3175154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50000"/>
              </a:lnSpc>
            </a:pPr>
            <a:r>
              <a:rPr lang="da-DK" b="0" dirty="0" smtClean="0"/>
              <a:t>MARIA:</a:t>
            </a:r>
          </a:p>
          <a:p>
            <a:pPr>
              <a:lnSpc>
                <a:spcPct val="150000"/>
              </a:lnSpc>
            </a:pPr>
            <a:r>
              <a:rPr lang="da-DK" b="1" dirty="0" smtClean="0"/>
              <a:t>”Skæve” blodprøver, fx:</a:t>
            </a:r>
          </a:p>
          <a:p>
            <a:pPr marL="742950" lvl="1" indent="-285750">
              <a:lnSpc>
                <a:spcPct val="150000"/>
              </a:lnSpc>
              <a:buFont typeface="Arial" panose="020B0604020202020204" pitchFamily="34" charset="0"/>
              <a:buChar char="•"/>
            </a:pPr>
            <a:r>
              <a:rPr lang="da-DK" b="1" dirty="0" smtClean="0"/>
              <a:t>↓</a:t>
            </a:r>
            <a:r>
              <a:rPr lang="da-DK" dirty="0" smtClean="0"/>
              <a:t> </a:t>
            </a:r>
            <a:r>
              <a:rPr lang="da-DK" dirty="0" err="1" smtClean="0"/>
              <a:t>kreatinin</a:t>
            </a:r>
            <a:r>
              <a:rPr lang="da-DK" dirty="0" smtClean="0"/>
              <a:t> (falsk for lav pga. lav muskelmasse, dårligt mål for nyrefunktion, OBS ved forhøjede værdier)</a:t>
            </a:r>
          </a:p>
          <a:p>
            <a:pPr marL="742950" lvl="1" indent="-285750">
              <a:lnSpc>
                <a:spcPct val="150000"/>
              </a:lnSpc>
              <a:buFont typeface="Arial" panose="020B0604020202020204" pitchFamily="34" charset="0"/>
              <a:buChar char="•"/>
            </a:pPr>
            <a:r>
              <a:rPr lang="da-DK" b="1" dirty="0" smtClean="0"/>
              <a:t>↓</a:t>
            </a:r>
            <a:r>
              <a:rPr lang="da-DK" dirty="0" smtClean="0"/>
              <a:t> niveauer af vitaminer, mineraler og salte bl.a. kalium, natrium, magnesium, fosfat, calcium, D-vitamin og zink som følge af fejl- og underernæringen</a:t>
            </a:r>
          </a:p>
          <a:p>
            <a:pPr marL="742950" lvl="1" indent="-285750">
              <a:lnSpc>
                <a:spcPct val="150000"/>
              </a:lnSpc>
              <a:buFont typeface="Arial" panose="020B0604020202020204" pitchFamily="34" charset="0"/>
              <a:buChar char="•"/>
            </a:pPr>
            <a:r>
              <a:rPr lang="da-DK" b="1" dirty="0" smtClean="0"/>
              <a:t>↑</a:t>
            </a:r>
            <a:r>
              <a:rPr lang="da-DK" dirty="0" smtClean="0"/>
              <a:t> niveau af base (metabolisk </a:t>
            </a:r>
            <a:r>
              <a:rPr lang="da-DK" dirty="0" err="1" smtClean="0"/>
              <a:t>alkalose</a:t>
            </a:r>
            <a:r>
              <a:rPr lang="da-DK" dirty="0" smtClean="0"/>
              <a:t>/baseforgiftning) ved hyppige opkastninger</a:t>
            </a:r>
          </a:p>
          <a:p>
            <a:pPr marL="742950" lvl="1" indent="-285750">
              <a:lnSpc>
                <a:spcPct val="150000"/>
              </a:lnSpc>
              <a:buFont typeface="Arial" panose="020B0604020202020204" pitchFamily="34" charset="0"/>
              <a:buChar char="•"/>
            </a:pPr>
            <a:r>
              <a:rPr lang="da-DK" b="1" dirty="0" smtClean="0"/>
              <a:t>↑</a:t>
            </a:r>
            <a:r>
              <a:rPr lang="da-DK" dirty="0" smtClean="0"/>
              <a:t> levertal som udtryk for varierende grad af leverskade (autokannibalisme)</a:t>
            </a:r>
          </a:p>
          <a:p>
            <a:pPr marL="742950" lvl="1" indent="-285750">
              <a:lnSpc>
                <a:spcPct val="150000"/>
              </a:lnSpc>
              <a:buFont typeface="Arial" panose="020B0604020202020204" pitchFamily="34" charset="0"/>
              <a:buChar char="•"/>
            </a:pPr>
            <a:r>
              <a:rPr lang="da-DK" dirty="0" smtClean="0"/>
              <a:t>Påvirket blodbillede (ofte ses lave leukocytværdier og forhøjet hæmoglobin)</a:t>
            </a:r>
          </a:p>
          <a:p>
            <a:pPr marL="457200" lvl="1" indent="0">
              <a:lnSpc>
                <a:spcPct val="150000"/>
              </a:lnSpc>
              <a:buFont typeface="Arial" panose="020B0604020202020204" pitchFamily="34" charset="0"/>
              <a:buNone/>
            </a:pPr>
            <a:endParaRPr lang="da-DK" dirty="0" smtClean="0"/>
          </a:p>
          <a:p>
            <a:r>
              <a:rPr lang="da-DK" sz="1200" kern="1200" dirty="0" smtClean="0">
                <a:solidFill>
                  <a:schemeClr val="tx1"/>
                </a:solidFill>
                <a:effectLst/>
                <a:latin typeface="+mn-lt"/>
                <a:ea typeface="+mn-ea"/>
                <a:cs typeface="+mn-cs"/>
              </a:rPr>
              <a:t>Her ses et typisk blodprøvesvar på en indlagt patient med anoreksi. Ofte bruges </a:t>
            </a:r>
            <a:r>
              <a:rPr lang="da-DK" sz="1200" kern="1200" dirty="0" err="1" smtClean="0">
                <a:solidFill>
                  <a:schemeClr val="tx1"/>
                </a:solidFill>
                <a:effectLst/>
                <a:latin typeface="+mn-lt"/>
                <a:ea typeface="+mn-ea"/>
                <a:cs typeface="+mn-cs"/>
              </a:rPr>
              <a:t>Hb</a:t>
            </a:r>
            <a:r>
              <a:rPr lang="da-DK" sz="1200" kern="1200" dirty="0" smtClean="0">
                <a:solidFill>
                  <a:schemeClr val="tx1"/>
                </a:solidFill>
                <a:effectLst/>
                <a:latin typeface="+mn-lt"/>
                <a:ea typeface="+mn-ea"/>
                <a:cs typeface="+mn-cs"/>
              </a:rPr>
              <a:t> og dennes udvikling til at vurdere patientens hydreringstilstand.</a:t>
            </a:r>
            <a:endParaRPr lang="da-DK" sz="1050" kern="1200" dirty="0" smtClean="0">
              <a:solidFill>
                <a:schemeClr val="tx1"/>
              </a:solidFill>
              <a:effectLst/>
              <a:latin typeface="+mn-lt"/>
              <a:ea typeface="+mn-ea"/>
              <a:cs typeface="+mn-cs"/>
            </a:endParaRPr>
          </a:p>
          <a:p>
            <a:r>
              <a:rPr lang="da-DK" sz="1200" kern="1200" smtClean="0">
                <a:solidFill>
                  <a:schemeClr val="tx1"/>
                </a:solidFill>
                <a:effectLst/>
                <a:latin typeface="+mn-lt"/>
                <a:ea typeface="+mn-ea"/>
                <a:cs typeface="+mn-cs"/>
              </a:rPr>
              <a:t>Det særlige ved dette svar er den normale leukocyt-værdi, som skyldes influenzavaccine.</a:t>
            </a:r>
            <a:endParaRPr lang="da-DK" sz="1050" kern="1200" smtClean="0">
              <a:solidFill>
                <a:schemeClr val="tx1"/>
              </a:solidFill>
              <a:effectLst/>
              <a:latin typeface="+mn-lt"/>
              <a:ea typeface="+mn-ea"/>
              <a:cs typeface="+mn-cs"/>
            </a:endParaRPr>
          </a:p>
          <a:p>
            <a:pPr marL="457200" lvl="1" indent="0">
              <a:lnSpc>
                <a:spcPct val="150000"/>
              </a:lnSpc>
              <a:buFont typeface="Arial" panose="020B0604020202020204" pitchFamily="34" charset="0"/>
              <a:buNone/>
            </a:pPr>
            <a:endParaRPr lang="da-DK" dirty="0" smtClean="0"/>
          </a:p>
          <a:p>
            <a:endParaRPr lang="da-DK" dirty="0"/>
          </a:p>
        </p:txBody>
      </p:sp>
      <p:sp>
        <p:nvSpPr>
          <p:cNvPr id="4" name="Pladsholder til slidenummer 3"/>
          <p:cNvSpPr>
            <a:spLocks noGrp="1"/>
          </p:cNvSpPr>
          <p:nvPr>
            <p:ph type="sldNum" sz="quarter" idx="10"/>
          </p:nvPr>
        </p:nvSpPr>
        <p:spPr/>
        <p:txBody>
          <a:bodyPr/>
          <a:lstStyle/>
          <a:p>
            <a:fld id="{C9722C3D-C3D8-499E-833B-73D74BA8E553}" type="slidenum">
              <a:rPr lang="da-DK" smtClean="0"/>
              <a:t>14</a:t>
            </a:fld>
            <a:endParaRPr lang="da-DK"/>
          </a:p>
        </p:txBody>
      </p:sp>
    </p:spTree>
    <p:extLst>
      <p:ext uri="{BB962C8B-B14F-4D97-AF65-F5344CB8AC3E}">
        <p14:creationId xmlns:p14="http://schemas.microsoft.com/office/powerpoint/2010/main" val="2235556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KARINA:</a:t>
            </a:r>
          </a:p>
          <a:p>
            <a:r>
              <a:rPr lang="da-DK" dirty="0" smtClean="0"/>
              <a:t>Den</a:t>
            </a:r>
            <a:r>
              <a:rPr lang="da-DK" baseline="0" dirty="0" smtClean="0"/>
              <a:t> sidste tredjedel inkluderer gruppen af patienter, som </a:t>
            </a:r>
            <a:r>
              <a:rPr lang="da-DK" baseline="0" dirty="0" err="1" smtClean="0"/>
              <a:t>utimativt</a:t>
            </a:r>
            <a:r>
              <a:rPr lang="da-DK" baseline="0" dirty="0" smtClean="0"/>
              <a:t> vil dø af deres spiseforstyrrelse (estimeret 5-15% indenfor 15 år efter debut)</a:t>
            </a:r>
          </a:p>
          <a:p>
            <a:r>
              <a:rPr lang="da-DK" baseline="0" dirty="0" smtClean="0"/>
              <a:t>Den sidste tredjedel er også den gruppe af patienter, vi ofte møder i døgnsnittet og i den udekørende funktion</a:t>
            </a:r>
          </a:p>
        </p:txBody>
      </p:sp>
      <p:sp>
        <p:nvSpPr>
          <p:cNvPr id="4" name="Pladsholder til slidenummer 3"/>
          <p:cNvSpPr>
            <a:spLocks noGrp="1"/>
          </p:cNvSpPr>
          <p:nvPr>
            <p:ph type="sldNum" sz="quarter" idx="10"/>
          </p:nvPr>
        </p:nvSpPr>
        <p:spPr/>
        <p:txBody>
          <a:bodyPr/>
          <a:lstStyle/>
          <a:p>
            <a:fld id="{C9722C3D-C3D8-499E-833B-73D74BA8E553}" type="slidenum">
              <a:rPr lang="da-DK" smtClean="0"/>
              <a:t>15</a:t>
            </a:fld>
            <a:endParaRPr lang="da-DK"/>
          </a:p>
        </p:txBody>
      </p:sp>
    </p:spTree>
    <p:extLst>
      <p:ext uri="{BB962C8B-B14F-4D97-AF65-F5344CB8AC3E}">
        <p14:creationId xmlns:p14="http://schemas.microsoft.com/office/powerpoint/2010/main" val="3862021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MARIA:</a:t>
            </a:r>
          </a:p>
          <a:p>
            <a:r>
              <a:rPr lang="da-DK" dirty="0" smtClean="0"/>
              <a:t>Langt</a:t>
            </a:r>
            <a:r>
              <a:rPr lang="da-DK" baseline="0" dirty="0" smtClean="0"/>
              <a:t> størstedelen</a:t>
            </a:r>
            <a:r>
              <a:rPr lang="da-DK" dirty="0" smtClean="0"/>
              <a:t> af de</a:t>
            </a:r>
            <a:r>
              <a:rPr lang="da-DK" baseline="0" dirty="0" smtClean="0"/>
              <a:t> patienter, vi ser i døgnafsnittet og i den </a:t>
            </a:r>
            <a:r>
              <a:rPr lang="da-DK" baseline="0" dirty="0" err="1" smtClean="0"/>
              <a:t>udkørende</a:t>
            </a:r>
            <a:r>
              <a:rPr lang="da-DK" baseline="0" dirty="0" smtClean="0"/>
              <a:t> funktion har anoreksi. Her ser vi de fleste somatiske komplikationer og det er den sygdom med den højeste mortalitet blandt alle psykiske sygdomme. Dette betyder ikke, at den somatiske tilstand hos patienter med bulimi ikke kan kræve indlæggelse – men tilstanden stabiliseres i reglen hurtigt. Derfor kommer det til at handle mere om at skabe gode strukturer, og hjælpe patienten med gode strategier (hyppigst indlagt i psykiatrisk regi).</a:t>
            </a:r>
            <a:endParaRPr lang="da-DK" dirty="0"/>
          </a:p>
        </p:txBody>
      </p:sp>
      <p:sp>
        <p:nvSpPr>
          <p:cNvPr id="4" name="Pladsholder til slidenummer 3"/>
          <p:cNvSpPr>
            <a:spLocks noGrp="1"/>
          </p:cNvSpPr>
          <p:nvPr>
            <p:ph type="sldNum" sz="quarter" idx="10"/>
          </p:nvPr>
        </p:nvSpPr>
        <p:spPr/>
        <p:txBody>
          <a:bodyPr/>
          <a:lstStyle/>
          <a:p>
            <a:fld id="{C9722C3D-C3D8-499E-833B-73D74BA8E553}" type="slidenum">
              <a:rPr lang="da-DK" smtClean="0"/>
              <a:t>16</a:t>
            </a:fld>
            <a:endParaRPr lang="da-DK"/>
          </a:p>
        </p:txBody>
      </p:sp>
    </p:spTree>
    <p:extLst>
      <p:ext uri="{BB962C8B-B14F-4D97-AF65-F5344CB8AC3E}">
        <p14:creationId xmlns:p14="http://schemas.microsoft.com/office/powerpoint/2010/main" val="1465508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MARIA:</a:t>
            </a:r>
          </a:p>
          <a:p>
            <a:r>
              <a:rPr lang="da-DK" dirty="0" smtClean="0"/>
              <a:t>Trinbehandling bestående af 7 trin</a:t>
            </a:r>
            <a:r>
              <a:rPr lang="da-DK" baseline="0" dirty="0" smtClean="0"/>
              <a:t> fra 1600 kJ til 9500 kJ (indimellem over 10000 kJ hos patienter med højt aktivitetsniveau).</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Til sammenligning indtager en rask kvinde på 70 kg omkring 8500 kJ.</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Udelukkende sødmælk fordelt over hele døgnet for at opretholde blodsukker.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Trin og øgning afhænger af patientens somatiske tilstand ved indlæggelsen.</a:t>
            </a:r>
          </a:p>
          <a:p>
            <a:r>
              <a:rPr lang="da-DK" baseline="0" dirty="0" smtClean="0"/>
              <a:t>Er man på lavt energitrin længe pga. deres svækkede tilstand, vil der ofte ses vægttab i starten af indlæggelsen.</a:t>
            </a:r>
          </a:p>
        </p:txBody>
      </p:sp>
      <p:sp>
        <p:nvSpPr>
          <p:cNvPr id="4" name="Pladsholder til slidenummer 3"/>
          <p:cNvSpPr>
            <a:spLocks noGrp="1"/>
          </p:cNvSpPr>
          <p:nvPr>
            <p:ph type="sldNum" sz="quarter" idx="10"/>
          </p:nvPr>
        </p:nvSpPr>
        <p:spPr/>
        <p:txBody>
          <a:bodyPr/>
          <a:lstStyle/>
          <a:p>
            <a:fld id="{C9722C3D-C3D8-499E-833B-73D74BA8E553}" type="slidenum">
              <a:rPr lang="da-DK" smtClean="0"/>
              <a:t>17</a:t>
            </a:fld>
            <a:endParaRPr lang="da-DK"/>
          </a:p>
        </p:txBody>
      </p:sp>
    </p:spTree>
    <p:extLst>
      <p:ext uri="{BB962C8B-B14F-4D97-AF65-F5344CB8AC3E}">
        <p14:creationId xmlns:p14="http://schemas.microsoft.com/office/powerpoint/2010/main" val="1016593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MARIA:</a:t>
            </a:r>
          </a:p>
          <a:p>
            <a:r>
              <a:rPr lang="da-DK" dirty="0" smtClean="0"/>
              <a:t>Hvordan møder vi patienten? Overordnet struktur i afsnittet,</a:t>
            </a:r>
            <a:r>
              <a:rPr lang="da-DK" baseline="0" dirty="0" smtClean="0"/>
              <a:t> der som udgangspunkt er ens for alle de indlagte patienter. Der tilstræbes rundvisning, så der er forventningsafstemt inden indlæggelsen. Dog er der fokus på, hvad den enkelte kæmper mod, og har behov for støtte til – forhåndstilkendegivelser (hvordan støttes de bedst, hvad gavner og hvad gavner ikke?)</a:t>
            </a:r>
          </a:p>
          <a:p>
            <a:endParaRPr lang="da-DK" baseline="0" dirty="0" smtClean="0"/>
          </a:p>
          <a:p>
            <a:r>
              <a:rPr lang="da-DK" baseline="0" dirty="0" smtClean="0"/>
              <a:t>Høj detaljeringsgrad: spiseforstyrrelsen skal ikke have mulighed for at forhandle. Der skal ikke træffes så mange valg, og ansvaret placeres for en periode hos de sundhedsfaglige. Mange af vores patienter giver udtryk for, at det er hvad de har brug for. Det er både godt og skidt – og en balancegang. Vigtigt at patienterne løbende gives ansvaret tilbage igen. </a:t>
            </a:r>
          </a:p>
          <a:p>
            <a:endParaRPr lang="da-DK" baseline="0" dirty="0" smtClean="0"/>
          </a:p>
          <a:p>
            <a:r>
              <a:rPr lang="da-DK" baseline="0" dirty="0" smtClean="0"/>
              <a:t>Vitaminer gives efter standardpakke, hvor patienterne i de første 2 døgn får </a:t>
            </a:r>
            <a:r>
              <a:rPr lang="da-DK" baseline="0" dirty="0" err="1" smtClean="0"/>
              <a:t>inj</a:t>
            </a:r>
            <a:r>
              <a:rPr lang="da-DK" baseline="0" dirty="0" smtClean="0"/>
              <a:t>. med </a:t>
            </a:r>
            <a:r>
              <a:rPr lang="da-DK" baseline="0" dirty="0" err="1" smtClean="0"/>
              <a:t>Tiamin</a:t>
            </a:r>
            <a:r>
              <a:rPr lang="da-DK" baseline="0" dirty="0" smtClean="0"/>
              <a:t>.</a:t>
            </a:r>
          </a:p>
          <a:p>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sym typeface="Wingdings" panose="05000000000000000000" pitchFamily="2" charset="2"/>
            </a:endParaRPr>
          </a:p>
          <a:p>
            <a:endParaRPr lang="da-DK" dirty="0"/>
          </a:p>
        </p:txBody>
      </p:sp>
      <p:sp>
        <p:nvSpPr>
          <p:cNvPr id="4" name="Pladsholder til slidenummer 3"/>
          <p:cNvSpPr>
            <a:spLocks noGrp="1"/>
          </p:cNvSpPr>
          <p:nvPr>
            <p:ph type="sldNum" sz="quarter" idx="10"/>
          </p:nvPr>
        </p:nvSpPr>
        <p:spPr/>
        <p:txBody>
          <a:bodyPr/>
          <a:lstStyle/>
          <a:p>
            <a:fld id="{C9722C3D-C3D8-499E-833B-73D74BA8E553}" type="slidenum">
              <a:rPr lang="da-DK" smtClean="0"/>
              <a:t>18</a:t>
            </a:fld>
            <a:endParaRPr lang="da-DK"/>
          </a:p>
        </p:txBody>
      </p:sp>
    </p:spTree>
    <p:extLst>
      <p:ext uri="{BB962C8B-B14F-4D97-AF65-F5344CB8AC3E}">
        <p14:creationId xmlns:p14="http://schemas.microsoft.com/office/powerpoint/2010/main" val="123574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C9722C3D-C3D8-499E-833B-73D74BA8E553}" type="slidenum">
              <a:rPr lang="da-DK" smtClean="0"/>
              <a:t>19</a:t>
            </a:fld>
            <a:endParaRPr lang="da-DK"/>
          </a:p>
        </p:txBody>
      </p:sp>
    </p:spTree>
    <p:extLst>
      <p:ext uri="{BB962C8B-B14F-4D97-AF65-F5344CB8AC3E}">
        <p14:creationId xmlns:p14="http://schemas.microsoft.com/office/powerpoint/2010/main" val="2659405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KARINA:</a:t>
            </a:r>
          </a:p>
          <a:p>
            <a:r>
              <a:rPr lang="da-DK" dirty="0" smtClean="0"/>
              <a:t>Program for de næste 45 min. </a:t>
            </a:r>
          </a:p>
          <a:p>
            <a:r>
              <a:rPr lang="da-DK" dirty="0" smtClean="0"/>
              <a:t>De må gerne stille afklarende spørgsmål</a:t>
            </a:r>
            <a:r>
              <a:rPr lang="da-DK" baseline="0" dirty="0" smtClean="0"/>
              <a:t> undervejs, men ellers håber vi, at der bliver tid til sidst.</a:t>
            </a:r>
            <a:endParaRPr lang="da-DK" dirty="0"/>
          </a:p>
        </p:txBody>
      </p:sp>
      <p:sp>
        <p:nvSpPr>
          <p:cNvPr id="4" name="Pladsholder til slidenummer 3"/>
          <p:cNvSpPr>
            <a:spLocks noGrp="1"/>
          </p:cNvSpPr>
          <p:nvPr>
            <p:ph type="sldNum" sz="quarter" idx="10"/>
          </p:nvPr>
        </p:nvSpPr>
        <p:spPr/>
        <p:txBody>
          <a:bodyPr/>
          <a:lstStyle/>
          <a:p>
            <a:fld id="{C9722C3D-C3D8-499E-833B-73D74BA8E553}" type="slidenum">
              <a:rPr lang="da-DK" smtClean="0"/>
              <a:t>2</a:t>
            </a:fld>
            <a:endParaRPr lang="da-DK"/>
          </a:p>
        </p:txBody>
      </p:sp>
    </p:spTree>
    <p:extLst>
      <p:ext uri="{BB962C8B-B14F-4D97-AF65-F5344CB8AC3E}">
        <p14:creationId xmlns:p14="http://schemas.microsoft.com/office/powerpoint/2010/main" val="114760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C9722C3D-C3D8-499E-833B-73D74BA8E553}" type="slidenum">
              <a:rPr lang="da-DK" smtClean="0"/>
              <a:t>20</a:t>
            </a:fld>
            <a:endParaRPr lang="da-DK"/>
          </a:p>
        </p:txBody>
      </p:sp>
    </p:spTree>
    <p:extLst>
      <p:ext uri="{BB962C8B-B14F-4D97-AF65-F5344CB8AC3E}">
        <p14:creationId xmlns:p14="http://schemas.microsoft.com/office/powerpoint/2010/main" val="126930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SIGNE: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Extreme malnutrition with body mass index (BMI) as low as 10 kg/m(2) is not uncommon in anorexia nervosa, with survival enabled through complex metabolic adaptations. In contrast, outcomes from hunger strikes and famines are usually fatal after weight loss to about 40% below expected body weight, corresponding to BMI 12 to 13 kg/m(2) in adults. Thus, many years of adaptation in adolescent-onset anorexia nervosa, supported by supplements of vitamins and treatment of </a:t>
            </a:r>
            <a:r>
              <a:rPr lang="en-US" sz="1200" b="0" i="0" kern="1200" dirty="0" err="1" smtClean="0">
                <a:solidFill>
                  <a:schemeClr val="tx1"/>
                </a:solidFill>
                <a:effectLst/>
                <a:latin typeface="+mn-lt"/>
                <a:ea typeface="+mn-ea"/>
                <a:cs typeface="+mn-cs"/>
              </a:rPr>
              <a:t>intercurrent</a:t>
            </a:r>
            <a:r>
              <a:rPr lang="en-US" sz="1200" b="0" i="0" kern="1200" dirty="0" smtClean="0">
                <a:solidFill>
                  <a:schemeClr val="tx1"/>
                </a:solidFill>
                <a:effectLst/>
                <a:latin typeface="+mn-lt"/>
                <a:ea typeface="+mn-ea"/>
                <a:cs typeface="+mn-cs"/>
              </a:rPr>
              <a:t> diseases, may allow survival at a much lower BMI. However, in the literature only a few cases of survival in patients with BMI &lt;9 kg/m(2) have been described. We report on the case of a 29-y-old woman who was successfully treated in a specialized unit. She had a BMI of 7.8 kg/m(2). To our knowledge, this level of extreme malnutrition has not previously been reported. The present case emphasizes the importance of adherence to guidelines to decrease refeeding complications.</a:t>
            </a:r>
            <a:endParaRPr lang="da-DK" dirty="0" smtClean="0"/>
          </a:p>
          <a:p>
            <a:endParaRPr lang="da-DK" dirty="0" smtClean="0"/>
          </a:p>
        </p:txBody>
      </p:sp>
      <p:sp>
        <p:nvSpPr>
          <p:cNvPr id="4" name="Pladsholder til slidenummer 3"/>
          <p:cNvSpPr>
            <a:spLocks noGrp="1"/>
          </p:cNvSpPr>
          <p:nvPr>
            <p:ph type="sldNum" sz="quarter" idx="10"/>
          </p:nvPr>
        </p:nvSpPr>
        <p:spPr/>
        <p:txBody>
          <a:bodyPr/>
          <a:lstStyle/>
          <a:p>
            <a:fld id="{C9722C3D-C3D8-499E-833B-73D74BA8E553}" type="slidenum">
              <a:rPr lang="da-DK" smtClean="0"/>
              <a:t>21</a:t>
            </a:fld>
            <a:endParaRPr lang="da-DK"/>
          </a:p>
        </p:txBody>
      </p:sp>
    </p:spTree>
    <p:extLst>
      <p:ext uri="{BB962C8B-B14F-4D97-AF65-F5344CB8AC3E}">
        <p14:creationId xmlns:p14="http://schemas.microsoft.com/office/powerpoint/2010/main" val="3389910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KARINA:</a:t>
            </a:r>
            <a:endParaRPr lang="da-DK" dirty="0"/>
          </a:p>
        </p:txBody>
      </p:sp>
      <p:sp>
        <p:nvSpPr>
          <p:cNvPr id="4" name="Pladsholder til slidenummer 3"/>
          <p:cNvSpPr>
            <a:spLocks noGrp="1"/>
          </p:cNvSpPr>
          <p:nvPr>
            <p:ph type="sldNum" sz="quarter" idx="10"/>
          </p:nvPr>
        </p:nvSpPr>
        <p:spPr/>
        <p:txBody>
          <a:bodyPr/>
          <a:lstStyle/>
          <a:p>
            <a:fld id="{C9722C3D-C3D8-499E-833B-73D74BA8E553}" type="slidenum">
              <a:rPr lang="da-DK" smtClean="0"/>
              <a:t>22</a:t>
            </a:fld>
            <a:endParaRPr lang="da-DK"/>
          </a:p>
        </p:txBody>
      </p:sp>
    </p:spTree>
    <p:extLst>
      <p:ext uri="{BB962C8B-B14F-4D97-AF65-F5344CB8AC3E}">
        <p14:creationId xmlns:p14="http://schemas.microsoft.com/office/powerpoint/2010/main" val="700478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KARINA:</a:t>
            </a:r>
          </a:p>
          <a:p>
            <a:r>
              <a:rPr lang="da-DK" dirty="0" smtClean="0"/>
              <a:t>TID TIL SPØRGSMÅL?</a:t>
            </a:r>
            <a:endParaRPr lang="da-DK" dirty="0"/>
          </a:p>
        </p:txBody>
      </p:sp>
      <p:sp>
        <p:nvSpPr>
          <p:cNvPr id="4" name="Pladsholder til slidenummer 3"/>
          <p:cNvSpPr>
            <a:spLocks noGrp="1"/>
          </p:cNvSpPr>
          <p:nvPr>
            <p:ph type="sldNum" sz="quarter" idx="10"/>
          </p:nvPr>
        </p:nvSpPr>
        <p:spPr/>
        <p:txBody>
          <a:bodyPr/>
          <a:lstStyle/>
          <a:p>
            <a:fld id="{C9722C3D-C3D8-499E-833B-73D74BA8E553}" type="slidenum">
              <a:rPr lang="da-DK" smtClean="0"/>
              <a:t>23</a:t>
            </a:fld>
            <a:endParaRPr lang="da-DK"/>
          </a:p>
        </p:txBody>
      </p:sp>
    </p:spTree>
    <p:extLst>
      <p:ext uri="{BB962C8B-B14F-4D97-AF65-F5344CB8AC3E}">
        <p14:creationId xmlns:p14="http://schemas.microsoft.com/office/powerpoint/2010/main" val="4059979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MARIA:</a:t>
            </a:r>
          </a:p>
          <a:p>
            <a:r>
              <a:rPr lang="da-DK" dirty="0" smtClean="0"/>
              <a:t>LÆS</a:t>
            </a:r>
            <a:r>
              <a:rPr lang="da-DK" baseline="0" dirty="0" smtClean="0"/>
              <a:t> OP!</a:t>
            </a:r>
            <a:endParaRPr lang="da-DK" dirty="0" smtClean="0"/>
          </a:p>
        </p:txBody>
      </p:sp>
      <p:sp>
        <p:nvSpPr>
          <p:cNvPr id="4" name="Pladsholder til slidenummer 3"/>
          <p:cNvSpPr>
            <a:spLocks noGrp="1"/>
          </p:cNvSpPr>
          <p:nvPr>
            <p:ph type="sldNum" sz="quarter" idx="10"/>
          </p:nvPr>
        </p:nvSpPr>
        <p:spPr/>
        <p:txBody>
          <a:bodyPr/>
          <a:lstStyle/>
          <a:p>
            <a:fld id="{C9722C3D-C3D8-499E-833B-73D74BA8E553}" type="slidenum">
              <a:rPr lang="da-DK" smtClean="0"/>
              <a:t>3</a:t>
            </a:fld>
            <a:endParaRPr lang="da-DK"/>
          </a:p>
        </p:txBody>
      </p:sp>
    </p:spTree>
    <p:extLst>
      <p:ext uri="{BB962C8B-B14F-4D97-AF65-F5344CB8AC3E}">
        <p14:creationId xmlns:p14="http://schemas.microsoft.com/office/powerpoint/2010/main" val="2171265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MARIA:</a:t>
            </a:r>
            <a:endParaRPr lang="da-DK" baseline="0" dirty="0" smtClean="0"/>
          </a:p>
          <a:p>
            <a:r>
              <a:rPr lang="da-DK" baseline="0" dirty="0" smtClean="0"/>
              <a:t>Ifølge SST rapport fra 2019, så tyder det på, at…</a:t>
            </a:r>
            <a:endParaRPr lang="da-DK" dirty="0"/>
          </a:p>
        </p:txBody>
      </p:sp>
      <p:sp>
        <p:nvSpPr>
          <p:cNvPr id="4" name="Pladsholder til slidenummer 3"/>
          <p:cNvSpPr>
            <a:spLocks noGrp="1"/>
          </p:cNvSpPr>
          <p:nvPr>
            <p:ph type="sldNum" sz="quarter" idx="10"/>
          </p:nvPr>
        </p:nvSpPr>
        <p:spPr/>
        <p:txBody>
          <a:bodyPr/>
          <a:lstStyle/>
          <a:p>
            <a:fld id="{C9722C3D-C3D8-499E-833B-73D74BA8E553}" type="slidenum">
              <a:rPr lang="da-DK" smtClean="0"/>
              <a:t>4</a:t>
            </a:fld>
            <a:endParaRPr lang="da-DK"/>
          </a:p>
        </p:txBody>
      </p:sp>
    </p:spTree>
    <p:extLst>
      <p:ext uri="{BB962C8B-B14F-4D97-AF65-F5344CB8AC3E}">
        <p14:creationId xmlns:p14="http://schemas.microsoft.com/office/powerpoint/2010/main" val="937532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b="0" i="0" u="none" strike="noStrike" kern="1200" baseline="0" dirty="0" smtClean="0">
              <a:solidFill>
                <a:schemeClr val="tx1"/>
              </a:solidFill>
              <a:latin typeface="+mn-lt"/>
              <a:ea typeface="+mn-ea"/>
              <a:cs typeface="+mn-cs"/>
            </a:endParaRPr>
          </a:p>
        </p:txBody>
      </p:sp>
      <p:sp>
        <p:nvSpPr>
          <p:cNvPr id="4" name="Pladsholder til slidenummer 3"/>
          <p:cNvSpPr>
            <a:spLocks noGrp="1"/>
          </p:cNvSpPr>
          <p:nvPr>
            <p:ph type="sldNum" sz="quarter" idx="10"/>
          </p:nvPr>
        </p:nvSpPr>
        <p:spPr/>
        <p:txBody>
          <a:bodyPr/>
          <a:lstStyle/>
          <a:p>
            <a:fld id="{C9722C3D-C3D8-499E-833B-73D74BA8E553}" type="slidenum">
              <a:rPr lang="da-DK" smtClean="0"/>
              <a:t>5</a:t>
            </a:fld>
            <a:endParaRPr lang="da-DK"/>
          </a:p>
        </p:txBody>
      </p:sp>
    </p:spTree>
    <p:extLst>
      <p:ext uri="{BB962C8B-B14F-4D97-AF65-F5344CB8AC3E}">
        <p14:creationId xmlns:p14="http://schemas.microsoft.com/office/powerpoint/2010/main" val="764982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C9722C3D-C3D8-499E-833B-73D74BA8E553}" type="slidenum">
              <a:rPr lang="da-DK" smtClean="0"/>
              <a:t>6</a:t>
            </a:fld>
            <a:endParaRPr lang="da-DK"/>
          </a:p>
        </p:txBody>
      </p:sp>
    </p:spTree>
    <p:extLst>
      <p:ext uri="{BB962C8B-B14F-4D97-AF65-F5344CB8AC3E}">
        <p14:creationId xmlns:p14="http://schemas.microsoft.com/office/powerpoint/2010/main" val="2398552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C9722C3D-C3D8-499E-833B-73D74BA8E553}" type="slidenum">
              <a:rPr lang="da-DK" smtClean="0"/>
              <a:t>7</a:t>
            </a:fld>
            <a:endParaRPr lang="da-DK"/>
          </a:p>
        </p:txBody>
      </p:sp>
    </p:spTree>
    <p:extLst>
      <p:ext uri="{BB962C8B-B14F-4D97-AF65-F5344CB8AC3E}">
        <p14:creationId xmlns:p14="http://schemas.microsoft.com/office/powerpoint/2010/main" val="1174898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KARINA:</a:t>
            </a:r>
          </a:p>
          <a:p>
            <a:r>
              <a:rPr lang="da-DK" dirty="0" smtClean="0"/>
              <a:t>Ritualiseret</a:t>
            </a:r>
            <a:r>
              <a:rPr lang="da-DK" baseline="0" dirty="0" smtClean="0"/>
              <a:t> spiseadfærd: ultimativt rigid og fastlåst tankegang. Ses også ved autisme spektrum forstyrrelser og OCD, hvor strukturen spiller en stor rolle.</a:t>
            </a:r>
          </a:p>
          <a:p>
            <a:r>
              <a:rPr lang="da-DK" baseline="0" dirty="0" err="1" smtClean="0"/>
              <a:t>Egosyntoni</a:t>
            </a:r>
            <a:r>
              <a:rPr lang="da-DK" baseline="0" dirty="0" smtClean="0"/>
              <a:t>: den måde, som de </a:t>
            </a:r>
            <a:r>
              <a:rPr lang="da-DK" baseline="0" dirty="0" err="1" smtClean="0"/>
              <a:t>kva</a:t>
            </a:r>
            <a:r>
              <a:rPr lang="da-DK" baseline="0" dirty="0" smtClean="0"/>
              <a:t> spiseforstyrrelsen tænker og agerer på, bliver deres normal. Evt. social isolation: svært at være sammen med andre mennesker.</a:t>
            </a:r>
            <a:endParaRPr lang="da-DK" dirty="0" smtClean="0"/>
          </a:p>
          <a:p>
            <a:r>
              <a:rPr lang="da-DK" dirty="0" smtClean="0"/>
              <a:t>Ambivalens:</a:t>
            </a:r>
            <a:r>
              <a:rPr lang="da-DK" baseline="0" dirty="0" smtClean="0"/>
              <a:t> altid til stede. Vanskeligt ved at træffe valg om alt. Spiseforstyrrelsens dilemma: de vil gerne have det bedre, men vil samtidig ikke slippe spiseforstyrrelsen.</a:t>
            </a:r>
          </a:p>
          <a:p>
            <a:r>
              <a:rPr lang="da-DK" baseline="0" dirty="0" smtClean="0"/>
              <a:t>Skam og skyld: dårlig samvittighed overfor omgangskredsen, skuffer samtidig spiseforstyrrelsen (dårlig spiseforstyrret).</a:t>
            </a:r>
          </a:p>
          <a:p>
            <a:r>
              <a:rPr lang="da-DK" baseline="0" dirty="0" err="1" smtClean="0"/>
              <a:t>Diktomiseret</a:t>
            </a:r>
            <a:r>
              <a:rPr lang="da-DK" baseline="0" dirty="0" smtClean="0"/>
              <a:t> tænkning: ikke plads til nuancer. </a:t>
            </a:r>
          </a:p>
          <a:p>
            <a:r>
              <a:rPr lang="da-DK" dirty="0" smtClean="0"/>
              <a:t>Perfektionisme:</a:t>
            </a:r>
            <a:r>
              <a:rPr lang="da-DK" baseline="0" dirty="0" smtClean="0"/>
              <a:t> ikke sjældent 12-tals piger. De stiller urimeligt store krav til sig selv. </a:t>
            </a:r>
          </a:p>
          <a:p>
            <a:r>
              <a:rPr lang="da-DK" dirty="0" smtClean="0"/>
              <a:t>Angst/depression:</a:t>
            </a:r>
            <a:r>
              <a:rPr lang="da-DK" baseline="0" dirty="0" smtClean="0"/>
              <a:t> ofte direkte afledt af spiseforstyrrelsen og de spiseforstyrrede tanker (tankemylder).</a:t>
            </a:r>
          </a:p>
          <a:p>
            <a:endParaRPr lang="da-DK" baseline="0" dirty="0" smtClean="0"/>
          </a:p>
          <a:p>
            <a:r>
              <a:rPr lang="da-DK" baseline="0" dirty="0" smtClean="0"/>
              <a:t>BN: LÆS OP! </a:t>
            </a:r>
            <a:endParaRPr lang="da-DK" dirty="0" smtClean="0"/>
          </a:p>
        </p:txBody>
      </p:sp>
      <p:sp>
        <p:nvSpPr>
          <p:cNvPr id="4" name="Pladsholder til slidenummer 3"/>
          <p:cNvSpPr>
            <a:spLocks noGrp="1"/>
          </p:cNvSpPr>
          <p:nvPr>
            <p:ph type="sldNum" sz="quarter" idx="10"/>
          </p:nvPr>
        </p:nvSpPr>
        <p:spPr/>
        <p:txBody>
          <a:bodyPr/>
          <a:lstStyle/>
          <a:p>
            <a:fld id="{C9722C3D-C3D8-499E-833B-73D74BA8E553}" type="slidenum">
              <a:rPr lang="da-DK" smtClean="0"/>
              <a:t>8</a:t>
            </a:fld>
            <a:endParaRPr lang="da-DK"/>
          </a:p>
        </p:txBody>
      </p:sp>
    </p:spTree>
    <p:extLst>
      <p:ext uri="{BB962C8B-B14F-4D97-AF65-F5344CB8AC3E}">
        <p14:creationId xmlns:p14="http://schemas.microsoft.com/office/powerpoint/2010/main" val="1308500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KARINA:</a:t>
            </a:r>
          </a:p>
          <a:p>
            <a:r>
              <a:rPr lang="da-DK" dirty="0" smtClean="0"/>
              <a:t>Illustrerer lidelsespresset</a:t>
            </a:r>
            <a:endParaRPr lang="da-DK" dirty="0"/>
          </a:p>
        </p:txBody>
      </p:sp>
      <p:sp>
        <p:nvSpPr>
          <p:cNvPr id="4" name="Pladsholder til slidenummer 3"/>
          <p:cNvSpPr>
            <a:spLocks noGrp="1"/>
          </p:cNvSpPr>
          <p:nvPr>
            <p:ph type="sldNum" sz="quarter" idx="10"/>
          </p:nvPr>
        </p:nvSpPr>
        <p:spPr/>
        <p:txBody>
          <a:bodyPr/>
          <a:lstStyle/>
          <a:p>
            <a:fld id="{C9722C3D-C3D8-499E-833B-73D74BA8E553}" type="slidenum">
              <a:rPr lang="da-DK" smtClean="0"/>
              <a:t>9</a:t>
            </a:fld>
            <a:endParaRPr lang="da-DK"/>
          </a:p>
        </p:txBody>
      </p:sp>
    </p:spTree>
    <p:extLst>
      <p:ext uri="{BB962C8B-B14F-4D97-AF65-F5344CB8AC3E}">
        <p14:creationId xmlns:p14="http://schemas.microsoft.com/office/powerpoint/2010/main" val="1456702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6415263"/>
            <a:ext cx="1316933" cy="360000"/>
          </a:xfrm>
          <a:prstGeom prst="rect">
            <a:avLst/>
          </a:prstGeom>
        </p:spPr>
      </p:pic>
      <p:pic>
        <p:nvPicPr>
          <p:cNvPr id="7" name="Bille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15790" y="6505263"/>
            <a:ext cx="1360418" cy="180000"/>
          </a:xfrm>
          <a:prstGeom prst="rect">
            <a:avLst/>
          </a:prstGeom>
        </p:spPr>
      </p:pic>
      <p:pic>
        <p:nvPicPr>
          <p:cNvPr id="9" name="Billed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30114" y="6415262"/>
            <a:ext cx="696085" cy="360001"/>
          </a:xfrm>
          <a:prstGeom prst="rect">
            <a:avLst/>
          </a:prstGeom>
        </p:spPr>
      </p:pic>
      <p:sp>
        <p:nvSpPr>
          <p:cNvPr id="10" name="Pladsholder til dato 3"/>
          <p:cNvSpPr>
            <a:spLocks noGrp="1"/>
          </p:cNvSpPr>
          <p:nvPr>
            <p:ph type="dt" sz="half" idx="2"/>
          </p:nvPr>
        </p:nvSpPr>
        <p:spPr>
          <a:xfrm>
            <a:off x="838200" y="6392209"/>
            <a:ext cx="106231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98CB9-A7B3-4AD7-AFE8-21DC1FDE2E50}" type="datetimeFigureOut">
              <a:rPr lang="da-DK" smtClean="0"/>
              <a:t>28-10-2024</a:t>
            </a:fld>
            <a:endParaRPr lang="da-DK"/>
          </a:p>
        </p:txBody>
      </p:sp>
      <p:sp>
        <p:nvSpPr>
          <p:cNvPr id="11" name="Pladsholder til slidenummer 5"/>
          <p:cNvSpPr>
            <a:spLocks noGrp="1"/>
          </p:cNvSpPr>
          <p:nvPr>
            <p:ph type="sldNum" sz="quarter" idx="4"/>
          </p:nvPr>
        </p:nvSpPr>
        <p:spPr>
          <a:xfrm>
            <a:off x="2003612" y="6392209"/>
            <a:ext cx="1080247"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F05C0032-8549-4375-BC3C-D1F0C169A710}" type="slidenum">
              <a:rPr lang="da-DK" smtClean="0"/>
              <a:t>‹nr.›</a:t>
            </a:fld>
            <a:endParaRPr lang="da-DK"/>
          </a:p>
        </p:txBody>
      </p:sp>
    </p:spTree>
    <p:extLst>
      <p:ext uri="{BB962C8B-B14F-4D97-AF65-F5344CB8AC3E}">
        <p14:creationId xmlns:p14="http://schemas.microsoft.com/office/powerpoint/2010/main" val="645371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slide med billede-collage">
    <p:spTree>
      <p:nvGrpSpPr>
        <p:cNvPr id="1" name=""/>
        <p:cNvGrpSpPr/>
        <p:nvPr/>
      </p:nvGrpSpPr>
      <p:grpSpPr>
        <a:xfrm>
          <a:off x="0" y="0"/>
          <a:ext cx="0" cy="0"/>
          <a:chOff x="0" y="0"/>
          <a:chExt cx="0" cy="0"/>
        </a:xfrm>
      </p:grpSpPr>
      <p:sp>
        <p:nvSpPr>
          <p:cNvPr id="9" name="Rektangel 8"/>
          <p:cNvSpPr/>
          <p:nvPr userDrawn="1"/>
        </p:nvSpPr>
        <p:spPr>
          <a:xfrm>
            <a:off x="0" y="3046414"/>
            <a:ext cx="9117290" cy="165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pic>
        <p:nvPicPr>
          <p:cNvPr id="4" name="Billed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68001" y="6415088"/>
            <a:ext cx="13176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led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16550" y="6505575"/>
            <a:ext cx="13589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lede 8"/>
          <p:cNvPicPr>
            <a:picLocks noChangeAspect="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9829801" y="6415088"/>
            <a:ext cx="69691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hasCustomPrompt="1"/>
          </p:nvPr>
        </p:nvSpPr>
        <p:spPr>
          <a:xfrm>
            <a:off x="838201" y="3203439"/>
            <a:ext cx="8021408" cy="1391384"/>
          </a:xfrm>
        </p:spPr>
        <p:txBody>
          <a:bodyPr anchor="ctr"/>
          <a:lstStyle>
            <a:lvl1pPr algn="l">
              <a:defRPr sz="4800">
                <a:solidFill>
                  <a:schemeClr val="bg1"/>
                </a:solidFill>
              </a:defRPr>
            </a:lvl1pPr>
          </a:lstStyle>
          <a:p>
            <a:r>
              <a:rPr lang="da-DK" dirty="0"/>
              <a:t>Klik for at redigere i master </a:t>
            </a:r>
          </a:p>
        </p:txBody>
      </p:sp>
      <p:sp>
        <p:nvSpPr>
          <p:cNvPr id="7" name="Pladsholder til dato 3"/>
          <p:cNvSpPr>
            <a:spLocks noGrp="1"/>
          </p:cNvSpPr>
          <p:nvPr>
            <p:ph type="dt" sz="half" idx="10"/>
          </p:nvPr>
        </p:nvSpPr>
        <p:spPr>
          <a:xfrm>
            <a:off x="838199" y="6392865"/>
            <a:ext cx="1062038" cy="365125"/>
          </a:xfrm>
          <a:prstGeom prst="rect">
            <a:avLst/>
          </a:prstGeom>
        </p:spPr>
        <p:txBody>
          <a:bodyPr/>
          <a:lstStyle>
            <a:lvl1pPr algn="l">
              <a:defRPr sz="1200">
                <a:solidFill>
                  <a:schemeClr val="tx1">
                    <a:tint val="75000"/>
                  </a:schemeClr>
                </a:solidFill>
              </a:defRPr>
            </a:lvl1pPr>
          </a:lstStyle>
          <a:p>
            <a:pPr>
              <a:defRPr/>
            </a:pPr>
            <a:fld id="{323054D9-657F-4095-A445-126E0F93B1A5}" type="datetimeFigureOut">
              <a:rPr lang="da-DK"/>
              <a:pPr>
                <a:defRPr/>
              </a:pPr>
              <a:t>28-10-2024</a:t>
            </a:fld>
            <a:endParaRPr lang="da-DK"/>
          </a:p>
        </p:txBody>
      </p:sp>
      <p:sp>
        <p:nvSpPr>
          <p:cNvPr id="8" name="Pladsholder til slidenummer 5"/>
          <p:cNvSpPr>
            <a:spLocks noGrp="1"/>
          </p:cNvSpPr>
          <p:nvPr>
            <p:ph type="sldNum" sz="quarter" idx="11"/>
          </p:nvPr>
        </p:nvSpPr>
        <p:spPr>
          <a:xfrm>
            <a:off x="2003425" y="6392865"/>
            <a:ext cx="1081088" cy="365125"/>
          </a:xfrm>
          <a:prstGeom prst="rect">
            <a:avLst/>
          </a:prstGeom>
        </p:spPr>
        <p:txBody>
          <a:bodyPr/>
          <a:lstStyle>
            <a:lvl1pPr>
              <a:defRPr/>
            </a:lvl1pPr>
          </a:lstStyle>
          <a:p>
            <a:pPr>
              <a:defRPr/>
            </a:pPr>
            <a:fld id="{076BB71E-759B-404C-ACAF-E30BD14B4CBB}" type="slidenum">
              <a:rPr lang="da-DK" altLang="da-DK"/>
              <a:pPr>
                <a:defRPr/>
              </a:pPr>
              <a:t>‹nr.›</a:t>
            </a:fld>
            <a:endParaRPr lang="da-DK" altLang="da-DK"/>
          </a:p>
        </p:txBody>
      </p:sp>
      <p:sp>
        <p:nvSpPr>
          <p:cNvPr id="11" name="Pladsholder til billede 10"/>
          <p:cNvSpPr>
            <a:spLocks noGrp="1"/>
          </p:cNvSpPr>
          <p:nvPr>
            <p:ph type="pic" sz="quarter" idx="12" hasCustomPrompt="1"/>
          </p:nvPr>
        </p:nvSpPr>
        <p:spPr>
          <a:xfrm>
            <a:off x="1" y="-1"/>
            <a:ext cx="2941163" cy="2952000"/>
          </a:xfrm>
        </p:spPr>
        <p:txBody>
          <a:bodyPr/>
          <a:lstStyle>
            <a:lvl1pPr marL="0" indent="0" algn="ctr">
              <a:buNone/>
              <a:defRPr baseline="0"/>
            </a:lvl1pPr>
          </a:lstStyle>
          <a:p>
            <a:r>
              <a:rPr lang="da-DK" dirty="0"/>
              <a:t>Klik og indsæt billede:</a:t>
            </a:r>
          </a:p>
        </p:txBody>
      </p:sp>
      <p:sp>
        <p:nvSpPr>
          <p:cNvPr id="15" name="Pladsholder til billede 10"/>
          <p:cNvSpPr>
            <a:spLocks noGrp="1"/>
          </p:cNvSpPr>
          <p:nvPr>
            <p:ph type="pic" sz="quarter" idx="13" hasCustomPrompt="1"/>
          </p:nvPr>
        </p:nvSpPr>
        <p:spPr>
          <a:xfrm>
            <a:off x="3086462" y="-2"/>
            <a:ext cx="2941163" cy="1404000"/>
          </a:xfrm>
        </p:spPr>
        <p:txBody>
          <a:bodyPr/>
          <a:lstStyle>
            <a:lvl1pPr marL="0" indent="0" algn="ctr">
              <a:buNone/>
              <a:defRPr baseline="0"/>
            </a:lvl1pPr>
          </a:lstStyle>
          <a:p>
            <a:r>
              <a:rPr lang="da-DK" dirty="0"/>
              <a:t>Klik og indsæt billede:</a:t>
            </a:r>
          </a:p>
        </p:txBody>
      </p:sp>
      <p:sp>
        <p:nvSpPr>
          <p:cNvPr id="16" name="Pladsholder til billede 10"/>
          <p:cNvSpPr>
            <a:spLocks noGrp="1"/>
          </p:cNvSpPr>
          <p:nvPr>
            <p:ph type="pic" sz="quarter" idx="14" hasCustomPrompt="1"/>
          </p:nvPr>
        </p:nvSpPr>
        <p:spPr>
          <a:xfrm>
            <a:off x="6176129" y="-1"/>
            <a:ext cx="2941163" cy="2951999"/>
          </a:xfrm>
        </p:spPr>
        <p:txBody>
          <a:bodyPr/>
          <a:lstStyle>
            <a:lvl1pPr marL="0" indent="0" algn="ctr">
              <a:buNone/>
              <a:defRPr baseline="0"/>
            </a:lvl1pPr>
          </a:lstStyle>
          <a:p>
            <a:r>
              <a:rPr lang="da-DK" dirty="0"/>
              <a:t>Klik og indsæt billede:</a:t>
            </a:r>
          </a:p>
        </p:txBody>
      </p:sp>
      <p:sp>
        <p:nvSpPr>
          <p:cNvPr id="17" name="Pladsholder til billede 10"/>
          <p:cNvSpPr>
            <a:spLocks noGrp="1"/>
          </p:cNvSpPr>
          <p:nvPr>
            <p:ph type="pic" sz="quarter" idx="15" hasCustomPrompt="1"/>
          </p:nvPr>
        </p:nvSpPr>
        <p:spPr>
          <a:xfrm>
            <a:off x="9239841" y="1"/>
            <a:ext cx="2941163" cy="1403998"/>
          </a:xfrm>
        </p:spPr>
        <p:txBody>
          <a:bodyPr/>
          <a:lstStyle>
            <a:lvl1pPr marL="0" indent="0" algn="ctr">
              <a:buNone/>
              <a:defRPr baseline="0"/>
            </a:lvl1pPr>
          </a:lstStyle>
          <a:p>
            <a:r>
              <a:rPr lang="da-DK" dirty="0"/>
              <a:t>Klik og indsæt billede:</a:t>
            </a:r>
          </a:p>
        </p:txBody>
      </p:sp>
      <p:sp>
        <p:nvSpPr>
          <p:cNvPr id="19" name="Pladsholder til billede 10"/>
          <p:cNvSpPr>
            <a:spLocks noGrp="1"/>
          </p:cNvSpPr>
          <p:nvPr>
            <p:ph type="pic" sz="quarter" idx="16" hasCustomPrompt="1"/>
          </p:nvPr>
        </p:nvSpPr>
        <p:spPr>
          <a:xfrm>
            <a:off x="1" y="4839444"/>
            <a:ext cx="2941163" cy="1476000"/>
          </a:xfrm>
        </p:spPr>
        <p:txBody>
          <a:bodyPr/>
          <a:lstStyle>
            <a:lvl1pPr marL="0" indent="0" algn="ctr">
              <a:buNone/>
              <a:defRPr baseline="0"/>
            </a:lvl1pPr>
          </a:lstStyle>
          <a:p>
            <a:r>
              <a:rPr lang="da-DK" dirty="0"/>
              <a:t>Klik og indsæt billede:</a:t>
            </a:r>
          </a:p>
        </p:txBody>
      </p:sp>
      <p:sp>
        <p:nvSpPr>
          <p:cNvPr id="21" name="Pladsholder til billede 10"/>
          <p:cNvSpPr>
            <a:spLocks noGrp="1"/>
          </p:cNvSpPr>
          <p:nvPr>
            <p:ph type="pic" sz="quarter" idx="17" hasCustomPrompt="1"/>
          </p:nvPr>
        </p:nvSpPr>
        <p:spPr>
          <a:xfrm>
            <a:off x="3086462" y="1523207"/>
            <a:ext cx="2941163" cy="1427967"/>
          </a:xfrm>
        </p:spPr>
        <p:txBody>
          <a:bodyPr/>
          <a:lstStyle>
            <a:lvl1pPr marL="0" indent="0" algn="ctr">
              <a:buNone/>
              <a:defRPr baseline="0"/>
            </a:lvl1pPr>
          </a:lstStyle>
          <a:p>
            <a:r>
              <a:rPr lang="da-DK" dirty="0"/>
              <a:t>Klik og indsæt billede:</a:t>
            </a:r>
          </a:p>
        </p:txBody>
      </p:sp>
      <p:sp>
        <p:nvSpPr>
          <p:cNvPr id="22" name="Pladsholder til billede 10"/>
          <p:cNvSpPr>
            <a:spLocks noGrp="1"/>
          </p:cNvSpPr>
          <p:nvPr>
            <p:ph type="pic" sz="quarter" idx="18" hasCustomPrompt="1"/>
          </p:nvPr>
        </p:nvSpPr>
        <p:spPr>
          <a:xfrm>
            <a:off x="9255043" y="3046416"/>
            <a:ext cx="2941163" cy="3267323"/>
          </a:xfrm>
        </p:spPr>
        <p:txBody>
          <a:bodyPr/>
          <a:lstStyle>
            <a:lvl1pPr marL="0" indent="0" algn="ctr">
              <a:buNone/>
              <a:defRPr baseline="0"/>
            </a:lvl1pPr>
          </a:lstStyle>
          <a:p>
            <a:r>
              <a:rPr lang="da-DK" dirty="0"/>
              <a:t>Klik og indsæt billede:</a:t>
            </a:r>
          </a:p>
        </p:txBody>
      </p:sp>
      <p:sp>
        <p:nvSpPr>
          <p:cNvPr id="23" name="Pladsholder til billede 10"/>
          <p:cNvSpPr>
            <a:spLocks noGrp="1"/>
          </p:cNvSpPr>
          <p:nvPr>
            <p:ph type="pic" sz="quarter" idx="19" hasCustomPrompt="1"/>
          </p:nvPr>
        </p:nvSpPr>
        <p:spPr>
          <a:xfrm>
            <a:off x="3086461" y="4839444"/>
            <a:ext cx="2941163" cy="1476000"/>
          </a:xfrm>
        </p:spPr>
        <p:txBody>
          <a:bodyPr/>
          <a:lstStyle>
            <a:lvl1pPr marL="0" indent="0" algn="ctr">
              <a:buNone/>
              <a:defRPr baseline="0"/>
            </a:lvl1pPr>
          </a:lstStyle>
          <a:p>
            <a:r>
              <a:rPr lang="da-DK" dirty="0"/>
              <a:t>Klik og indsæt billede:</a:t>
            </a:r>
          </a:p>
        </p:txBody>
      </p:sp>
      <p:sp>
        <p:nvSpPr>
          <p:cNvPr id="24" name="Pladsholder til billede 10"/>
          <p:cNvSpPr>
            <a:spLocks noGrp="1"/>
          </p:cNvSpPr>
          <p:nvPr>
            <p:ph type="pic" sz="quarter" idx="20" hasCustomPrompt="1"/>
          </p:nvPr>
        </p:nvSpPr>
        <p:spPr>
          <a:xfrm>
            <a:off x="6165377" y="4839444"/>
            <a:ext cx="2941163" cy="1476000"/>
          </a:xfrm>
        </p:spPr>
        <p:txBody>
          <a:bodyPr/>
          <a:lstStyle>
            <a:lvl1pPr marL="0" indent="0" algn="ctr">
              <a:buNone/>
              <a:defRPr baseline="0"/>
            </a:lvl1pPr>
          </a:lstStyle>
          <a:p>
            <a:r>
              <a:rPr lang="da-DK" dirty="0"/>
              <a:t>Klik og indsæt billede:</a:t>
            </a:r>
          </a:p>
        </p:txBody>
      </p:sp>
      <p:sp>
        <p:nvSpPr>
          <p:cNvPr id="25" name="Pladsholder til billede 10"/>
          <p:cNvSpPr>
            <a:spLocks noGrp="1"/>
          </p:cNvSpPr>
          <p:nvPr>
            <p:ph type="pic" sz="quarter" idx="21" hasCustomPrompt="1"/>
          </p:nvPr>
        </p:nvSpPr>
        <p:spPr>
          <a:xfrm>
            <a:off x="9239841" y="1523208"/>
            <a:ext cx="2941163" cy="1427965"/>
          </a:xfrm>
        </p:spPr>
        <p:txBody>
          <a:bodyPr/>
          <a:lstStyle>
            <a:lvl1pPr marL="0" indent="0" algn="ctr">
              <a:buNone/>
              <a:defRPr baseline="0"/>
            </a:lvl1pPr>
          </a:lstStyle>
          <a:p>
            <a:r>
              <a:rPr lang="da-DK" dirty="0"/>
              <a:t>Klik og indsæt billede:</a:t>
            </a:r>
          </a:p>
        </p:txBody>
      </p:sp>
    </p:spTree>
    <p:extLst>
      <p:ext uri="{BB962C8B-B14F-4D97-AF65-F5344CB8AC3E}">
        <p14:creationId xmlns:p14="http://schemas.microsoft.com/office/powerpoint/2010/main" val="642124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 billed-søjler med tekst">
    <p:spTree>
      <p:nvGrpSpPr>
        <p:cNvPr id="1" name=""/>
        <p:cNvGrpSpPr/>
        <p:nvPr/>
      </p:nvGrpSpPr>
      <p:grpSpPr>
        <a:xfrm>
          <a:off x="0" y="0"/>
          <a:ext cx="0" cy="0"/>
          <a:chOff x="0" y="0"/>
          <a:chExt cx="0" cy="0"/>
        </a:xfrm>
      </p:grpSpPr>
      <p:sp>
        <p:nvSpPr>
          <p:cNvPr id="14" name="Pladsholder til billede 13"/>
          <p:cNvSpPr>
            <a:spLocks noGrp="1"/>
          </p:cNvSpPr>
          <p:nvPr>
            <p:ph type="pic" sz="quarter" idx="12" hasCustomPrompt="1"/>
          </p:nvPr>
        </p:nvSpPr>
        <p:spPr>
          <a:xfrm>
            <a:off x="838199" y="1808163"/>
            <a:ext cx="3073401" cy="1767681"/>
          </a:xfrm>
        </p:spPr>
        <p:txBody>
          <a:bodyPr/>
          <a:lstStyle>
            <a:lvl1pPr marL="0" indent="0">
              <a:buNone/>
              <a:defRPr baseline="0"/>
            </a:lvl1pPr>
          </a:lstStyle>
          <a:p>
            <a:r>
              <a:rPr lang="da-DK" dirty="0"/>
              <a:t>Klik og indsæt billede</a:t>
            </a:r>
          </a:p>
        </p:txBody>
      </p:sp>
      <p:pic>
        <p:nvPicPr>
          <p:cNvPr id="4" name="Billed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6550" y="6505575"/>
            <a:ext cx="13589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a:t>
            </a:r>
          </a:p>
        </p:txBody>
      </p:sp>
      <p:sp>
        <p:nvSpPr>
          <p:cNvPr id="5" name="Pladsholder til dato 3"/>
          <p:cNvSpPr>
            <a:spLocks noGrp="1"/>
          </p:cNvSpPr>
          <p:nvPr>
            <p:ph type="dt" sz="half" idx="10"/>
          </p:nvPr>
        </p:nvSpPr>
        <p:spPr>
          <a:xfrm>
            <a:off x="838199" y="6392865"/>
            <a:ext cx="1062038" cy="365125"/>
          </a:xfrm>
          <a:prstGeom prst="rect">
            <a:avLst/>
          </a:prstGeom>
        </p:spPr>
        <p:txBody>
          <a:bodyPr/>
          <a:lstStyle>
            <a:lvl1pPr>
              <a:defRPr/>
            </a:lvl1pPr>
          </a:lstStyle>
          <a:p>
            <a:pPr>
              <a:defRPr/>
            </a:pPr>
            <a:fld id="{7B29EA44-F8B3-44FF-9701-F12A9A7097FE}" type="datetimeFigureOut">
              <a:rPr lang="da-DK"/>
              <a:pPr>
                <a:defRPr/>
              </a:pPr>
              <a:t>28-10-2024</a:t>
            </a:fld>
            <a:endParaRPr lang="da-DK"/>
          </a:p>
        </p:txBody>
      </p:sp>
      <p:sp>
        <p:nvSpPr>
          <p:cNvPr id="6" name="Pladsholder til slidenummer 5"/>
          <p:cNvSpPr>
            <a:spLocks noGrp="1"/>
          </p:cNvSpPr>
          <p:nvPr>
            <p:ph type="sldNum" sz="quarter" idx="11"/>
          </p:nvPr>
        </p:nvSpPr>
        <p:spPr>
          <a:xfrm>
            <a:off x="2003425" y="6392865"/>
            <a:ext cx="1081088" cy="365125"/>
          </a:xfrm>
          <a:prstGeom prst="rect">
            <a:avLst/>
          </a:prstGeom>
        </p:spPr>
        <p:txBody>
          <a:bodyPr/>
          <a:lstStyle>
            <a:lvl1pPr>
              <a:defRPr/>
            </a:lvl1pPr>
          </a:lstStyle>
          <a:p>
            <a:pPr>
              <a:defRPr/>
            </a:pPr>
            <a:fld id="{48B33054-1ABC-408B-9C27-A71172DDAAE6}" type="slidenum">
              <a:rPr lang="da-DK" altLang="da-DK"/>
              <a:pPr>
                <a:defRPr/>
              </a:pPr>
              <a:t>‹nr.›</a:t>
            </a:fld>
            <a:endParaRPr lang="da-DK" altLang="da-DK"/>
          </a:p>
        </p:txBody>
      </p:sp>
      <p:sp>
        <p:nvSpPr>
          <p:cNvPr id="15" name="Pladsholder til billede 13"/>
          <p:cNvSpPr>
            <a:spLocks noGrp="1"/>
          </p:cNvSpPr>
          <p:nvPr>
            <p:ph type="pic" sz="quarter" idx="13" hasCustomPrompt="1"/>
          </p:nvPr>
        </p:nvSpPr>
        <p:spPr>
          <a:xfrm>
            <a:off x="8280400" y="1808163"/>
            <a:ext cx="3073401" cy="1752599"/>
          </a:xfrm>
        </p:spPr>
        <p:txBody>
          <a:bodyPr/>
          <a:lstStyle>
            <a:lvl1pPr marL="0" indent="0">
              <a:buNone/>
              <a:defRPr baseline="0"/>
            </a:lvl1pPr>
          </a:lstStyle>
          <a:p>
            <a:r>
              <a:rPr lang="da-DK" dirty="0"/>
              <a:t>Klik og indsæt billede</a:t>
            </a:r>
          </a:p>
        </p:txBody>
      </p:sp>
      <p:sp>
        <p:nvSpPr>
          <p:cNvPr id="16" name="Pladsholder til billede 13"/>
          <p:cNvSpPr>
            <a:spLocks noGrp="1"/>
          </p:cNvSpPr>
          <p:nvPr>
            <p:ph type="pic" sz="quarter" idx="14" hasCustomPrompt="1"/>
          </p:nvPr>
        </p:nvSpPr>
        <p:spPr>
          <a:xfrm>
            <a:off x="4559300" y="1808163"/>
            <a:ext cx="3073401" cy="1767681"/>
          </a:xfrm>
        </p:spPr>
        <p:txBody>
          <a:bodyPr/>
          <a:lstStyle>
            <a:lvl1pPr marL="0" indent="0">
              <a:buNone/>
              <a:defRPr baseline="0"/>
            </a:lvl1pPr>
          </a:lstStyle>
          <a:p>
            <a:r>
              <a:rPr lang="da-DK" dirty="0"/>
              <a:t>Klik og indsæt billede</a:t>
            </a:r>
          </a:p>
        </p:txBody>
      </p:sp>
      <p:sp>
        <p:nvSpPr>
          <p:cNvPr id="18" name="Pladsholder til tekst 17"/>
          <p:cNvSpPr>
            <a:spLocks noGrp="1"/>
          </p:cNvSpPr>
          <p:nvPr>
            <p:ph type="body" sz="quarter" idx="15"/>
          </p:nvPr>
        </p:nvSpPr>
        <p:spPr>
          <a:xfrm>
            <a:off x="838199" y="3786188"/>
            <a:ext cx="3073401" cy="2341562"/>
          </a:xfrm>
        </p:spPr>
        <p:txBody>
          <a:bodyPr/>
          <a:lstStyle>
            <a:lvl1pPr marL="0" indent="0">
              <a:buNone/>
              <a:defRPr/>
            </a:lvl1pPr>
            <a:lvl2pPr marL="265113" indent="-265113">
              <a:defRPr/>
            </a:lvl2pPr>
          </a:lstStyle>
          <a:p>
            <a:pPr lvl="0"/>
            <a:r>
              <a:rPr lang="da-DK" dirty="0"/>
              <a:t>Rediger typografien i masterens</a:t>
            </a:r>
          </a:p>
          <a:p>
            <a:pPr lvl="1"/>
            <a:r>
              <a:rPr lang="da-DK" dirty="0"/>
              <a:t>Andet niveau</a:t>
            </a:r>
          </a:p>
        </p:txBody>
      </p:sp>
      <p:sp>
        <p:nvSpPr>
          <p:cNvPr id="19" name="Pladsholder til tekst 17"/>
          <p:cNvSpPr>
            <a:spLocks noGrp="1"/>
          </p:cNvSpPr>
          <p:nvPr>
            <p:ph type="body" sz="quarter" idx="16"/>
          </p:nvPr>
        </p:nvSpPr>
        <p:spPr>
          <a:xfrm>
            <a:off x="4559300" y="3786188"/>
            <a:ext cx="3073401" cy="2341562"/>
          </a:xfrm>
        </p:spPr>
        <p:txBody>
          <a:bodyPr/>
          <a:lstStyle>
            <a:lvl1pPr marL="0" indent="0">
              <a:buNone/>
              <a:defRPr/>
            </a:lvl1pPr>
            <a:lvl2pPr marL="265113" indent="-265113">
              <a:defRPr/>
            </a:lvl2pPr>
          </a:lstStyle>
          <a:p>
            <a:pPr lvl="0"/>
            <a:r>
              <a:rPr lang="da-DK" dirty="0"/>
              <a:t>Rediger typografien i masterens</a:t>
            </a:r>
          </a:p>
          <a:p>
            <a:pPr lvl="1"/>
            <a:r>
              <a:rPr lang="da-DK" dirty="0"/>
              <a:t>Andet niveau</a:t>
            </a:r>
          </a:p>
        </p:txBody>
      </p:sp>
      <p:sp>
        <p:nvSpPr>
          <p:cNvPr id="20" name="Pladsholder til tekst 17"/>
          <p:cNvSpPr>
            <a:spLocks noGrp="1"/>
          </p:cNvSpPr>
          <p:nvPr>
            <p:ph type="body" sz="quarter" idx="17"/>
          </p:nvPr>
        </p:nvSpPr>
        <p:spPr>
          <a:xfrm>
            <a:off x="8280400" y="3786188"/>
            <a:ext cx="3073401" cy="2341562"/>
          </a:xfrm>
        </p:spPr>
        <p:txBody>
          <a:bodyPr/>
          <a:lstStyle>
            <a:lvl1pPr marL="0" indent="0">
              <a:buNone/>
              <a:defRPr/>
            </a:lvl1pPr>
            <a:lvl2pPr marL="265113" indent="-265113">
              <a:defRPr/>
            </a:lvl2pPr>
          </a:lstStyle>
          <a:p>
            <a:pPr lvl="0"/>
            <a:r>
              <a:rPr lang="da-DK" dirty="0"/>
              <a:t>Rediger typografien i masterens</a:t>
            </a:r>
          </a:p>
          <a:p>
            <a:pPr lvl="1"/>
            <a:r>
              <a:rPr lang="da-DK" dirty="0"/>
              <a:t>Andet niveau</a:t>
            </a:r>
          </a:p>
        </p:txBody>
      </p:sp>
    </p:spTree>
    <p:extLst>
      <p:ext uri="{BB962C8B-B14F-4D97-AF65-F5344CB8AC3E}">
        <p14:creationId xmlns:p14="http://schemas.microsoft.com/office/powerpoint/2010/main" val="3078540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med billede til højre">
    <p:spTree>
      <p:nvGrpSpPr>
        <p:cNvPr id="1" name=""/>
        <p:cNvGrpSpPr/>
        <p:nvPr/>
      </p:nvGrpSpPr>
      <p:grpSpPr>
        <a:xfrm>
          <a:off x="0" y="0"/>
          <a:ext cx="0" cy="0"/>
          <a:chOff x="0" y="0"/>
          <a:chExt cx="0" cy="0"/>
        </a:xfrm>
      </p:grpSpPr>
      <p:sp>
        <p:nvSpPr>
          <p:cNvPr id="10" name="Pladsholder til billede 9"/>
          <p:cNvSpPr>
            <a:spLocks noGrp="1"/>
          </p:cNvSpPr>
          <p:nvPr>
            <p:ph type="pic" sz="quarter" idx="12"/>
          </p:nvPr>
        </p:nvSpPr>
        <p:spPr>
          <a:xfrm>
            <a:off x="7511999" y="0"/>
            <a:ext cx="4680000" cy="6315958"/>
          </a:xfrm>
        </p:spPr>
        <p:txBody>
          <a:bodyPr/>
          <a:lstStyle>
            <a:lvl1pPr marL="0" indent="0" algn="ctr">
              <a:buNone/>
              <a:defRPr baseline="0"/>
            </a:lvl1pPr>
          </a:lstStyle>
          <a:p>
            <a:endParaRPr lang="da-DK" dirty="0"/>
          </a:p>
          <a:p>
            <a:endParaRPr lang="da-DK" dirty="0"/>
          </a:p>
          <a:p>
            <a:r>
              <a:rPr lang="da-DK" dirty="0"/>
              <a:t>Klik og indsæt billede:</a:t>
            </a:r>
          </a:p>
        </p:txBody>
      </p:sp>
      <p:sp>
        <p:nvSpPr>
          <p:cNvPr id="2" name="Titel 1"/>
          <p:cNvSpPr>
            <a:spLocks noGrp="1"/>
          </p:cNvSpPr>
          <p:nvPr>
            <p:ph type="title"/>
          </p:nvPr>
        </p:nvSpPr>
        <p:spPr>
          <a:xfrm>
            <a:off x="838201" y="365127"/>
            <a:ext cx="5996233" cy="1325563"/>
          </a:xfrm>
        </p:spPr>
        <p:txBody>
          <a:bodyPr/>
          <a:lstStyle/>
          <a:p>
            <a:r>
              <a:rPr lang="da-DK" dirty="0"/>
              <a:t>Klik for at redigere i master</a:t>
            </a:r>
          </a:p>
        </p:txBody>
      </p:sp>
      <p:sp>
        <p:nvSpPr>
          <p:cNvPr id="3" name="Pladsholder til dato 2"/>
          <p:cNvSpPr>
            <a:spLocks noGrp="1"/>
          </p:cNvSpPr>
          <p:nvPr>
            <p:ph type="dt" sz="half" idx="10"/>
          </p:nvPr>
        </p:nvSpPr>
        <p:spPr>
          <a:xfrm>
            <a:off x="838199" y="6392865"/>
            <a:ext cx="1062038" cy="365125"/>
          </a:xfrm>
          <a:prstGeom prst="rect">
            <a:avLst/>
          </a:prstGeom>
        </p:spPr>
        <p:txBody>
          <a:bodyPr/>
          <a:lstStyle/>
          <a:p>
            <a:pPr>
              <a:defRPr/>
            </a:pPr>
            <a:fld id="{EA45ADE1-73F5-4F29-BC0F-8ADC9DEFE8A3}" type="datetimeFigureOut">
              <a:rPr lang="da-DK" smtClean="0"/>
              <a:pPr>
                <a:defRPr/>
              </a:pPr>
              <a:t>28-10-2024</a:t>
            </a:fld>
            <a:endParaRPr lang="da-DK"/>
          </a:p>
        </p:txBody>
      </p:sp>
      <p:sp>
        <p:nvSpPr>
          <p:cNvPr id="4" name="Pladsholder til slidenummer 3"/>
          <p:cNvSpPr>
            <a:spLocks noGrp="1"/>
          </p:cNvSpPr>
          <p:nvPr>
            <p:ph type="sldNum" sz="quarter" idx="11"/>
          </p:nvPr>
        </p:nvSpPr>
        <p:spPr>
          <a:xfrm>
            <a:off x="2003425" y="6392865"/>
            <a:ext cx="1081088" cy="365125"/>
          </a:xfrm>
          <a:prstGeom prst="rect">
            <a:avLst/>
          </a:prstGeom>
        </p:spPr>
        <p:txBody>
          <a:bodyPr/>
          <a:lstStyle/>
          <a:p>
            <a:pPr>
              <a:defRPr/>
            </a:pPr>
            <a:fld id="{1B86F968-0C8A-4153-97AD-909EC4FCE57B}" type="slidenum">
              <a:rPr lang="da-DK" altLang="da-DK" smtClean="0"/>
              <a:pPr>
                <a:defRPr/>
              </a:pPr>
              <a:t>‹nr.›</a:t>
            </a:fld>
            <a:endParaRPr lang="da-DK" altLang="da-DK"/>
          </a:p>
        </p:txBody>
      </p:sp>
      <p:sp>
        <p:nvSpPr>
          <p:cNvPr id="9" name="Pladsholder til tekst 2"/>
          <p:cNvSpPr>
            <a:spLocks noGrp="1"/>
          </p:cNvSpPr>
          <p:nvPr>
            <p:ph idx="1" hasCustomPrompt="1"/>
          </p:nvPr>
        </p:nvSpPr>
        <p:spPr bwMode="auto">
          <a:xfrm>
            <a:off x="838201" y="1825625"/>
            <a:ext cx="599623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a:lvl1pPr>
            <a:lvl2pPr marL="442913" indent="-263525">
              <a:defRPr/>
            </a:lvl2pPr>
          </a:lstStyle>
          <a:p>
            <a:pPr lvl="0"/>
            <a:r>
              <a:rPr lang="da-DK" altLang="da-DK" dirty="0"/>
              <a:t>Rediger typografien i masterens</a:t>
            </a:r>
          </a:p>
          <a:p>
            <a:pPr lvl="1"/>
            <a:r>
              <a:rPr lang="da-DK" altLang="da-DK" dirty="0"/>
              <a:t>Andet niveau</a:t>
            </a:r>
          </a:p>
        </p:txBody>
      </p:sp>
      <p:pic>
        <p:nvPicPr>
          <p:cNvPr id="7" name="Billed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6550" y="6505575"/>
            <a:ext cx="13589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749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med billede-collage til højre">
    <p:spTree>
      <p:nvGrpSpPr>
        <p:cNvPr id="1" name=""/>
        <p:cNvGrpSpPr/>
        <p:nvPr/>
      </p:nvGrpSpPr>
      <p:grpSpPr>
        <a:xfrm>
          <a:off x="0" y="0"/>
          <a:ext cx="0" cy="0"/>
          <a:chOff x="0" y="0"/>
          <a:chExt cx="0" cy="0"/>
        </a:xfrm>
      </p:grpSpPr>
      <p:sp>
        <p:nvSpPr>
          <p:cNvPr id="10" name="Pladsholder til billede 9"/>
          <p:cNvSpPr>
            <a:spLocks noGrp="1"/>
          </p:cNvSpPr>
          <p:nvPr>
            <p:ph type="pic" sz="quarter" idx="12"/>
          </p:nvPr>
        </p:nvSpPr>
        <p:spPr>
          <a:xfrm>
            <a:off x="7511999" y="0"/>
            <a:ext cx="4680000" cy="3830638"/>
          </a:xfrm>
        </p:spPr>
        <p:txBody>
          <a:bodyPr/>
          <a:lstStyle>
            <a:lvl1pPr marL="0" indent="0" algn="ctr">
              <a:buNone/>
              <a:defRPr baseline="0"/>
            </a:lvl1pPr>
          </a:lstStyle>
          <a:p>
            <a:endParaRPr lang="da-DK" dirty="0"/>
          </a:p>
          <a:p>
            <a:endParaRPr lang="da-DK" dirty="0"/>
          </a:p>
          <a:p>
            <a:r>
              <a:rPr lang="da-DK" dirty="0"/>
              <a:t>Klik og indsæt billede:</a:t>
            </a:r>
          </a:p>
        </p:txBody>
      </p:sp>
      <p:sp>
        <p:nvSpPr>
          <p:cNvPr id="2" name="Titel 1"/>
          <p:cNvSpPr>
            <a:spLocks noGrp="1"/>
          </p:cNvSpPr>
          <p:nvPr>
            <p:ph type="title"/>
          </p:nvPr>
        </p:nvSpPr>
        <p:spPr>
          <a:xfrm>
            <a:off x="838201" y="365127"/>
            <a:ext cx="5996233" cy="1325563"/>
          </a:xfrm>
        </p:spPr>
        <p:txBody>
          <a:bodyPr/>
          <a:lstStyle/>
          <a:p>
            <a:r>
              <a:rPr lang="da-DK" dirty="0"/>
              <a:t>Klik for at redigere i master</a:t>
            </a:r>
          </a:p>
        </p:txBody>
      </p:sp>
      <p:sp>
        <p:nvSpPr>
          <p:cNvPr id="3" name="Pladsholder til dato 2"/>
          <p:cNvSpPr>
            <a:spLocks noGrp="1"/>
          </p:cNvSpPr>
          <p:nvPr>
            <p:ph type="dt" sz="half" idx="10"/>
          </p:nvPr>
        </p:nvSpPr>
        <p:spPr>
          <a:xfrm>
            <a:off x="838199" y="6392865"/>
            <a:ext cx="1062038" cy="365125"/>
          </a:xfrm>
          <a:prstGeom prst="rect">
            <a:avLst/>
          </a:prstGeom>
        </p:spPr>
        <p:txBody>
          <a:bodyPr/>
          <a:lstStyle/>
          <a:p>
            <a:pPr>
              <a:defRPr/>
            </a:pPr>
            <a:fld id="{EA45ADE1-73F5-4F29-BC0F-8ADC9DEFE8A3}" type="datetimeFigureOut">
              <a:rPr lang="da-DK" smtClean="0"/>
              <a:pPr>
                <a:defRPr/>
              </a:pPr>
              <a:t>28-10-2024</a:t>
            </a:fld>
            <a:endParaRPr lang="da-DK"/>
          </a:p>
        </p:txBody>
      </p:sp>
      <p:sp>
        <p:nvSpPr>
          <p:cNvPr id="4" name="Pladsholder til slidenummer 3"/>
          <p:cNvSpPr>
            <a:spLocks noGrp="1"/>
          </p:cNvSpPr>
          <p:nvPr>
            <p:ph type="sldNum" sz="quarter" idx="11"/>
          </p:nvPr>
        </p:nvSpPr>
        <p:spPr>
          <a:xfrm>
            <a:off x="2003425" y="6392865"/>
            <a:ext cx="1081088" cy="365125"/>
          </a:xfrm>
          <a:prstGeom prst="rect">
            <a:avLst/>
          </a:prstGeom>
        </p:spPr>
        <p:txBody>
          <a:bodyPr/>
          <a:lstStyle/>
          <a:p>
            <a:pPr>
              <a:defRPr/>
            </a:pPr>
            <a:fld id="{1B86F968-0C8A-4153-97AD-909EC4FCE57B}" type="slidenum">
              <a:rPr lang="da-DK" altLang="da-DK" smtClean="0"/>
              <a:pPr>
                <a:defRPr/>
              </a:pPr>
              <a:t>‹nr.›</a:t>
            </a:fld>
            <a:endParaRPr lang="da-DK" altLang="da-DK"/>
          </a:p>
        </p:txBody>
      </p:sp>
      <p:sp>
        <p:nvSpPr>
          <p:cNvPr id="8" name="Pladsholder til tekst 2"/>
          <p:cNvSpPr>
            <a:spLocks noGrp="1"/>
          </p:cNvSpPr>
          <p:nvPr>
            <p:ph idx="1" hasCustomPrompt="1"/>
          </p:nvPr>
        </p:nvSpPr>
        <p:spPr bwMode="auto">
          <a:xfrm>
            <a:off x="838201" y="1825625"/>
            <a:ext cx="599623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a:lvl1pPr>
            <a:lvl2pPr marL="442913" indent="-263525">
              <a:defRPr/>
            </a:lvl2pPr>
          </a:lstStyle>
          <a:p>
            <a:pPr lvl="0"/>
            <a:r>
              <a:rPr lang="da-DK" altLang="da-DK" dirty="0"/>
              <a:t>Rediger typografien i masterens</a:t>
            </a:r>
          </a:p>
          <a:p>
            <a:pPr lvl="1"/>
            <a:r>
              <a:rPr lang="da-DK" altLang="da-DK" dirty="0"/>
              <a:t>Andet niveau</a:t>
            </a:r>
          </a:p>
        </p:txBody>
      </p:sp>
      <p:sp>
        <p:nvSpPr>
          <p:cNvPr id="14" name="Pladsholder til billede 9"/>
          <p:cNvSpPr>
            <a:spLocks noGrp="1"/>
          </p:cNvSpPr>
          <p:nvPr>
            <p:ph type="pic" sz="quarter" idx="13" hasCustomPrompt="1"/>
          </p:nvPr>
        </p:nvSpPr>
        <p:spPr>
          <a:xfrm>
            <a:off x="7511999" y="3840066"/>
            <a:ext cx="2340000" cy="2474196"/>
          </a:xfrm>
        </p:spPr>
        <p:txBody>
          <a:bodyPr/>
          <a:lstStyle>
            <a:lvl1pPr marL="0" indent="0" algn="ctr">
              <a:buNone/>
              <a:defRPr baseline="0"/>
            </a:lvl1pPr>
          </a:lstStyle>
          <a:p>
            <a:r>
              <a:rPr lang="da-DK" dirty="0"/>
              <a:t>Klik og indsæt billede:</a:t>
            </a:r>
          </a:p>
        </p:txBody>
      </p:sp>
      <p:sp>
        <p:nvSpPr>
          <p:cNvPr id="15" name="Pladsholder til billede 9"/>
          <p:cNvSpPr>
            <a:spLocks noGrp="1"/>
          </p:cNvSpPr>
          <p:nvPr>
            <p:ph type="pic" sz="quarter" idx="14" hasCustomPrompt="1"/>
          </p:nvPr>
        </p:nvSpPr>
        <p:spPr>
          <a:xfrm>
            <a:off x="9852000" y="3840066"/>
            <a:ext cx="2340000" cy="2474196"/>
          </a:xfrm>
        </p:spPr>
        <p:txBody>
          <a:bodyPr/>
          <a:lstStyle>
            <a:lvl1pPr marL="0" indent="0" algn="ctr">
              <a:buNone/>
              <a:defRPr baseline="0"/>
            </a:lvl1pPr>
          </a:lstStyle>
          <a:p>
            <a:r>
              <a:rPr lang="da-DK" dirty="0"/>
              <a:t>Klik og indsæt billede:</a:t>
            </a:r>
          </a:p>
        </p:txBody>
      </p:sp>
      <p:pic>
        <p:nvPicPr>
          <p:cNvPr id="9" name="Billed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6550" y="6505575"/>
            <a:ext cx="13589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1236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t billede med billedtekst">
    <p:spTree>
      <p:nvGrpSpPr>
        <p:cNvPr id="1" name=""/>
        <p:cNvGrpSpPr/>
        <p:nvPr/>
      </p:nvGrpSpPr>
      <p:grpSpPr>
        <a:xfrm>
          <a:off x="0" y="0"/>
          <a:ext cx="0" cy="0"/>
          <a:chOff x="0" y="0"/>
          <a:chExt cx="0" cy="0"/>
        </a:xfrm>
      </p:grpSpPr>
      <p:sp>
        <p:nvSpPr>
          <p:cNvPr id="3" name="Pladsholder til billede 2"/>
          <p:cNvSpPr>
            <a:spLocks noGrp="1"/>
          </p:cNvSpPr>
          <p:nvPr>
            <p:ph type="pic" idx="1"/>
          </p:nvPr>
        </p:nvSpPr>
        <p:spPr>
          <a:xfrm>
            <a:off x="0" y="2"/>
            <a:ext cx="12192000" cy="6324599"/>
          </a:xfrm>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a:p>
            <a:pPr lvl="0"/>
            <a:endParaRPr lang="da-DK" noProof="0" dirty="0"/>
          </a:p>
          <a:p>
            <a:pPr lvl="0"/>
            <a:endParaRPr lang="da-DK" noProof="0" dirty="0"/>
          </a:p>
          <a:p>
            <a:pPr lvl="0"/>
            <a:endParaRPr lang="da-DK" noProof="0" dirty="0"/>
          </a:p>
          <a:p>
            <a:pPr lvl="0"/>
            <a:r>
              <a:rPr lang="da-DK" noProof="0" dirty="0"/>
              <a:t>Klik for at indsætte billede:</a:t>
            </a:r>
          </a:p>
        </p:txBody>
      </p:sp>
      <p:pic>
        <p:nvPicPr>
          <p:cNvPr id="5" name="Billed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6550" y="6505575"/>
            <a:ext cx="13589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0" y="4864101"/>
            <a:ext cx="12192000" cy="1069975"/>
          </a:xfrm>
          <a:solidFill>
            <a:schemeClr val="accent1">
              <a:alpha val="70000"/>
            </a:schemeClr>
          </a:solidFill>
        </p:spPr>
        <p:txBody>
          <a:bodyPr lIns="828000" rIns="360000" anchor="ctr"/>
          <a:lstStyle>
            <a:lvl1pPr>
              <a:defRPr sz="3200">
                <a:solidFill>
                  <a:schemeClr val="bg1"/>
                </a:solidFill>
              </a:defRPr>
            </a:lvl1pPr>
          </a:lstStyle>
          <a:p>
            <a:r>
              <a:rPr lang="da-DK" dirty="0"/>
              <a:t>Klik for at redigere i master</a:t>
            </a:r>
          </a:p>
        </p:txBody>
      </p:sp>
      <p:sp>
        <p:nvSpPr>
          <p:cNvPr id="6" name="Pladsholder til dato 4"/>
          <p:cNvSpPr>
            <a:spLocks noGrp="1"/>
          </p:cNvSpPr>
          <p:nvPr>
            <p:ph type="dt" sz="half" idx="10"/>
          </p:nvPr>
        </p:nvSpPr>
        <p:spPr>
          <a:xfrm>
            <a:off x="838199" y="6392865"/>
            <a:ext cx="1062038" cy="365125"/>
          </a:xfrm>
          <a:prstGeom prst="rect">
            <a:avLst/>
          </a:prstGeom>
        </p:spPr>
        <p:txBody>
          <a:bodyPr/>
          <a:lstStyle>
            <a:lvl1pPr>
              <a:defRPr/>
            </a:lvl1pPr>
          </a:lstStyle>
          <a:p>
            <a:pPr>
              <a:defRPr/>
            </a:pPr>
            <a:fld id="{03CE634A-FDA8-415D-8517-2970091B3D7F}" type="datetimeFigureOut">
              <a:rPr lang="da-DK"/>
              <a:pPr>
                <a:defRPr/>
              </a:pPr>
              <a:t>28-10-2024</a:t>
            </a:fld>
            <a:endParaRPr lang="da-DK"/>
          </a:p>
        </p:txBody>
      </p:sp>
      <p:sp>
        <p:nvSpPr>
          <p:cNvPr id="7" name="Pladsholder til slidenummer 6"/>
          <p:cNvSpPr>
            <a:spLocks noGrp="1"/>
          </p:cNvSpPr>
          <p:nvPr>
            <p:ph type="sldNum" sz="quarter" idx="11"/>
          </p:nvPr>
        </p:nvSpPr>
        <p:spPr>
          <a:xfrm>
            <a:off x="2003425" y="6392865"/>
            <a:ext cx="1081088" cy="365125"/>
          </a:xfrm>
          <a:prstGeom prst="rect">
            <a:avLst/>
          </a:prstGeom>
        </p:spPr>
        <p:txBody>
          <a:bodyPr/>
          <a:lstStyle>
            <a:lvl1pPr>
              <a:defRPr/>
            </a:lvl1pPr>
          </a:lstStyle>
          <a:p>
            <a:pPr>
              <a:defRPr/>
            </a:pPr>
            <a:fld id="{34D15846-9E81-440C-BECF-9884199ED580}" type="slidenum">
              <a:rPr lang="da-DK" altLang="da-DK"/>
              <a:pPr>
                <a:defRPr/>
              </a:pPr>
              <a:t>‹nr.›</a:t>
            </a:fld>
            <a:endParaRPr lang="da-DK" altLang="da-DK"/>
          </a:p>
        </p:txBody>
      </p:sp>
    </p:spTree>
    <p:extLst>
      <p:ext uri="{BB962C8B-B14F-4D97-AF65-F5344CB8AC3E}">
        <p14:creationId xmlns:p14="http://schemas.microsoft.com/office/powerpoint/2010/main" val="1749390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pic>
        <p:nvPicPr>
          <p:cNvPr id="5" name="Billed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6550" y="6505575"/>
            <a:ext cx="13589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839789" y="365127"/>
            <a:ext cx="3932238" cy="1326940"/>
          </a:xfrm>
        </p:spPr>
        <p:txBody>
          <a:bodyPr anchor="ctr"/>
          <a:lstStyle>
            <a:lvl1pPr>
              <a:defRPr sz="3200"/>
            </a:lvl1pPr>
          </a:lstStyle>
          <a:p>
            <a:r>
              <a:rPr lang="da-DK" dirty="0"/>
              <a:t>Klik for at redigere i master</a:t>
            </a:r>
          </a:p>
        </p:txBody>
      </p:sp>
      <p:sp>
        <p:nvSpPr>
          <p:cNvPr id="3" name="Pladsholder til billede 2"/>
          <p:cNvSpPr>
            <a:spLocks noGrp="1"/>
          </p:cNvSpPr>
          <p:nvPr>
            <p:ph type="pic" idx="1"/>
          </p:nvPr>
        </p:nvSpPr>
        <p:spPr>
          <a:xfrm>
            <a:off x="5183188" y="365127"/>
            <a:ext cx="6172201" cy="549592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839789" y="1808163"/>
            <a:ext cx="3932238" cy="4060825"/>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Rediger typografien i masterens</a:t>
            </a:r>
          </a:p>
        </p:txBody>
      </p:sp>
      <p:sp>
        <p:nvSpPr>
          <p:cNvPr id="6" name="Pladsholder til dato 4"/>
          <p:cNvSpPr>
            <a:spLocks noGrp="1"/>
          </p:cNvSpPr>
          <p:nvPr>
            <p:ph type="dt" sz="half" idx="10"/>
          </p:nvPr>
        </p:nvSpPr>
        <p:spPr>
          <a:xfrm>
            <a:off x="838199" y="6392865"/>
            <a:ext cx="1062038" cy="365125"/>
          </a:xfrm>
          <a:prstGeom prst="rect">
            <a:avLst/>
          </a:prstGeom>
        </p:spPr>
        <p:txBody>
          <a:bodyPr/>
          <a:lstStyle>
            <a:lvl1pPr>
              <a:defRPr/>
            </a:lvl1pPr>
          </a:lstStyle>
          <a:p>
            <a:pPr>
              <a:defRPr/>
            </a:pPr>
            <a:fld id="{03CE634A-FDA8-415D-8517-2970091B3D7F}" type="datetimeFigureOut">
              <a:rPr lang="da-DK"/>
              <a:pPr>
                <a:defRPr/>
              </a:pPr>
              <a:t>28-10-2024</a:t>
            </a:fld>
            <a:endParaRPr lang="da-DK"/>
          </a:p>
        </p:txBody>
      </p:sp>
      <p:sp>
        <p:nvSpPr>
          <p:cNvPr id="7" name="Pladsholder til slidenummer 6"/>
          <p:cNvSpPr>
            <a:spLocks noGrp="1"/>
          </p:cNvSpPr>
          <p:nvPr>
            <p:ph type="sldNum" sz="quarter" idx="11"/>
          </p:nvPr>
        </p:nvSpPr>
        <p:spPr>
          <a:xfrm>
            <a:off x="2003425" y="6392865"/>
            <a:ext cx="1081088" cy="365125"/>
          </a:xfrm>
          <a:prstGeom prst="rect">
            <a:avLst/>
          </a:prstGeom>
        </p:spPr>
        <p:txBody>
          <a:bodyPr/>
          <a:lstStyle>
            <a:lvl1pPr>
              <a:defRPr/>
            </a:lvl1pPr>
          </a:lstStyle>
          <a:p>
            <a:pPr>
              <a:defRPr/>
            </a:pPr>
            <a:fld id="{34D15846-9E81-440C-BECF-9884199ED580}" type="slidenum">
              <a:rPr lang="da-DK" altLang="da-DK"/>
              <a:pPr>
                <a:defRPr/>
              </a:pPr>
              <a:t>‹nr.›</a:t>
            </a:fld>
            <a:endParaRPr lang="da-DK" altLang="da-DK"/>
          </a:p>
        </p:txBody>
      </p:sp>
    </p:spTree>
    <p:extLst>
      <p:ext uri="{BB962C8B-B14F-4D97-AF65-F5344CB8AC3E}">
        <p14:creationId xmlns:p14="http://schemas.microsoft.com/office/powerpoint/2010/main" val="932741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183188" y="365127"/>
            <a:ext cx="6172200" cy="54959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D3398CB9-A7B3-4AD7-AFE8-21DC1FDE2E50}" type="datetimeFigureOut">
              <a:rPr lang="da-DK" smtClean="0"/>
              <a:t>28-10-2024</a:t>
            </a:fld>
            <a:endParaRPr lang="da-DK"/>
          </a:p>
        </p:txBody>
      </p:sp>
      <p:sp>
        <p:nvSpPr>
          <p:cNvPr id="7" name="Pladsholder til slidenummer 6"/>
          <p:cNvSpPr>
            <a:spLocks noGrp="1"/>
          </p:cNvSpPr>
          <p:nvPr>
            <p:ph type="sldNum" sz="quarter" idx="12"/>
          </p:nvPr>
        </p:nvSpPr>
        <p:spPr/>
        <p:txBody>
          <a:bodyPr/>
          <a:lstStyle/>
          <a:p>
            <a:fld id="{F05C0032-8549-4375-BC3C-D1F0C169A710}" type="slidenum">
              <a:rPr lang="da-DK" smtClean="0"/>
              <a:t>‹nr.›</a:t>
            </a:fld>
            <a:endParaRPr lang="da-DK"/>
          </a:p>
        </p:txBody>
      </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5790" y="6505263"/>
            <a:ext cx="1360418" cy="180000"/>
          </a:xfrm>
          <a:prstGeom prst="rect">
            <a:avLst/>
          </a:prstGeom>
        </p:spPr>
      </p:pic>
      <p:sp>
        <p:nvSpPr>
          <p:cNvPr id="11" name="Pladsholder til tekst 3"/>
          <p:cNvSpPr>
            <a:spLocks noGrp="1"/>
          </p:cNvSpPr>
          <p:nvPr>
            <p:ph type="body" sz="half" idx="2"/>
          </p:nvPr>
        </p:nvSpPr>
        <p:spPr>
          <a:xfrm>
            <a:off x="839789" y="1808163"/>
            <a:ext cx="3932238" cy="4060825"/>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Rediger typografien i masterens</a:t>
            </a:r>
          </a:p>
        </p:txBody>
      </p:sp>
      <p:sp>
        <p:nvSpPr>
          <p:cNvPr id="12" name="Titel 1"/>
          <p:cNvSpPr>
            <a:spLocks noGrp="1"/>
          </p:cNvSpPr>
          <p:nvPr>
            <p:ph type="title"/>
          </p:nvPr>
        </p:nvSpPr>
        <p:spPr>
          <a:xfrm>
            <a:off x="839789" y="365127"/>
            <a:ext cx="3932238" cy="1326940"/>
          </a:xfrm>
        </p:spPr>
        <p:txBody>
          <a:bodyPr anchor="ctr"/>
          <a:lstStyle>
            <a:lvl1pPr>
              <a:defRPr sz="3200"/>
            </a:lvl1pPr>
          </a:lstStyle>
          <a:p>
            <a:r>
              <a:rPr lang="da-DK" dirty="0"/>
              <a:t>Klik for at redigere i master</a:t>
            </a:r>
          </a:p>
        </p:txBody>
      </p:sp>
    </p:spTree>
    <p:extLst>
      <p:ext uri="{BB962C8B-B14F-4D97-AF65-F5344CB8AC3E}">
        <p14:creationId xmlns:p14="http://schemas.microsoft.com/office/powerpoint/2010/main" val="1933263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 tekst-søjler">
    <p:spTree>
      <p:nvGrpSpPr>
        <p:cNvPr id="1" name=""/>
        <p:cNvGrpSpPr/>
        <p:nvPr/>
      </p:nvGrpSpPr>
      <p:grpSpPr>
        <a:xfrm>
          <a:off x="0" y="0"/>
          <a:ext cx="0" cy="0"/>
          <a:chOff x="0" y="0"/>
          <a:chExt cx="0" cy="0"/>
        </a:xfrm>
      </p:grpSpPr>
      <p:pic>
        <p:nvPicPr>
          <p:cNvPr id="4" name="Billed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6550" y="6505575"/>
            <a:ext cx="13589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a:t>
            </a:r>
          </a:p>
        </p:txBody>
      </p:sp>
      <p:sp>
        <p:nvSpPr>
          <p:cNvPr id="5" name="Pladsholder til dato 3"/>
          <p:cNvSpPr>
            <a:spLocks noGrp="1"/>
          </p:cNvSpPr>
          <p:nvPr>
            <p:ph type="dt" sz="half" idx="10"/>
          </p:nvPr>
        </p:nvSpPr>
        <p:spPr>
          <a:xfrm>
            <a:off x="838199" y="6392865"/>
            <a:ext cx="1062038" cy="365125"/>
          </a:xfrm>
          <a:prstGeom prst="rect">
            <a:avLst/>
          </a:prstGeom>
        </p:spPr>
        <p:txBody>
          <a:bodyPr/>
          <a:lstStyle>
            <a:lvl1pPr>
              <a:defRPr/>
            </a:lvl1pPr>
          </a:lstStyle>
          <a:p>
            <a:pPr>
              <a:defRPr/>
            </a:pPr>
            <a:fld id="{7B29EA44-F8B3-44FF-9701-F12A9A7097FE}" type="datetimeFigureOut">
              <a:rPr lang="da-DK"/>
              <a:pPr>
                <a:defRPr/>
              </a:pPr>
              <a:t>28-10-2024</a:t>
            </a:fld>
            <a:endParaRPr lang="da-DK"/>
          </a:p>
        </p:txBody>
      </p:sp>
      <p:sp>
        <p:nvSpPr>
          <p:cNvPr id="6" name="Pladsholder til slidenummer 5"/>
          <p:cNvSpPr>
            <a:spLocks noGrp="1"/>
          </p:cNvSpPr>
          <p:nvPr>
            <p:ph type="sldNum" sz="quarter" idx="11"/>
          </p:nvPr>
        </p:nvSpPr>
        <p:spPr>
          <a:xfrm>
            <a:off x="2003425" y="6392865"/>
            <a:ext cx="1081088" cy="365125"/>
          </a:xfrm>
          <a:prstGeom prst="rect">
            <a:avLst/>
          </a:prstGeom>
        </p:spPr>
        <p:txBody>
          <a:bodyPr/>
          <a:lstStyle>
            <a:lvl1pPr>
              <a:defRPr/>
            </a:lvl1pPr>
          </a:lstStyle>
          <a:p>
            <a:pPr>
              <a:defRPr/>
            </a:pPr>
            <a:fld id="{48B33054-1ABC-408B-9C27-A71172DDAAE6}" type="slidenum">
              <a:rPr lang="da-DK" altLang="da-DK"/>
              <a:pPr>
                <a:defRPr/>
              </a:pPr>
              <a:t>‹nr.›</a:t>
            </a:fld>
            <a:endParaRPr lang="da-DK" altLang="da-DK"/>
          </a:p>
        </p:txBody>
      </p:sp>
      <p:sp>
        <p:nvSpPr>
          <p:cNvPr id="18" name="Pladsholder til tekst 17"/>
          <p:cNvSpPr>
            <a:spLocks noGrp="1"/>
          </p:cNvSpPr>
          <p:nvPr>
            <p:ph type="body" sz="quarter" idx="15"/>
          </p:nvPr>
        </p:nvSpPr>
        <p:spPr>
          <a:xfrm>
            <a:off x="838199" y="2839577"/>
            <a:ext cx="3073401" cy="3288173"/>
          </a:xfrm>
        </p:spPr>
        <p:txBody>
          <a:bodyPr/>
          <a:lstStyle>
            <a:lvl1pPr marL="0" indent="0">
              <a:buNone/>
              <a:defRPr/>
            </a:lvl1pPr>
            <a:lvl2pPr marL="265113" indent="-265113">
              <a:defRPr/>
            </a:lvl2pPr>
          </a:lstStyle>
          <a:p>
            <a:pPr lvl="0"/>
            <a:r>
              <a:rPr lang="da-DK" dirty="0"/>
              <a:t>Rediger typografien i masterens</a:t>
            </a:r>
          </a:p>
          <a:p>
            <a:pPr lvl="1"/>
            <a:r>
              <a:rPr lang="da-DK" dirty="0"/>
              <a:t>Andet niveau</a:t>
            </a:r>
          </a:p>
        </p:txBody>
      </p:sp>
      <p:sp>
        <p:nvSpPr>
          <p:cNvPr id="19" name="Pladsholder til tekst 17"/>
          <p:cNvSpPr>
            <a:spLocks noGrp="1"/>
          </p:cNvSpPr>
          <p:nvPr>
            <p:ph type="body" sz="quarter" idx="16"/>
          </p:nvPr>
        </p:nvSpPr>
        <p:spPr>
          <a:xfrm>
            <a:off x="4559300" y="2854033"/>
            <a:ext cx="3073401" cy="3273717"/>
          </a:xfrm>
        </p:spPr>
        <p:txBody>
          <a:bodyPr/>
          <a:lstStyle>
            <a:lvl1pPr marL="0" indent="0">
              <a:buNone/>
              <a:defRPr/>
            </a:lvl1pPr>
            <a:lvl2pPr marL="265113" indent="-265113">
              <a:defRPr/>
            </a:lvl2pPr>
          </a:lstStyle>
          <a:p>
            <a:pPr lvl="0"/>
            <a:r>
              <a:rPr lang="da-DK" dirty="0"/>
              <a:t>Rediger typografien i masterens</a:t>
            </a:r>
          </a:p>
          <a:p>
            <a:pPr lvl="1"/>
            <a:r>
              <a:rPr lang="da-DK" dirty="0"/>
              <a:t>Andet niveau</a:t>
            </a:r>
          </a:p>
        </p:txBody>
      </p:sp>
      <p:sp>
        <p:nvSpPr>
          <p:cNvPr id="20" name="Pladsholder til tekst 17"/>
          <p:cNvSpPr>
            <a:spLocks noGrp="1"/>
          </p:cNvSpPr>
          <p:nvPr>
            <p:ph type="body" sz="quarter" idx="17"/>
          </p:nvPr>
        </p:nvSpPr>
        <p:spPr>
          <a:xfrm>
            <a:off x="8280400" y="2854033"/>
            <a:ext cx="3073401" cy="3273717"/>
          </a:xfrm>
        </p:spPr>
        <p:txBody>
          <a:bodyPr/>
          <a:lstStyle>
            <a:lvl1pPr marL="0" indent="0">
              <a:buNone/>
              <a:defRPr/>
            </a:lvl1pPr>
            <a:lvl2pPr marL="265113" indent="-265113">
              <a:defRPr/>
            </a:lvl2pPr>
          </a:lstStyle>
          <a:p>
            <a:pPr lvl="0"/>
            <a:r>
              <a:rPr lang="da-DK" dirty="0"/>
              <a:t>Rediger typografien i masterens</a:t>
            </a:r>
          </a:p>
          <a:p>
            <a:pPr lvl="1"/>
            <a:r>
              <a:rPr lang="da-DK" dirty="0"/>
              <a:t>Andet niveau</a:t>
            </a:r>
          </a:p>
        </p:txBody>
      </p:sp>
      <p:sp>
        <p:nvSpPr>
          <p:cNvPr id="7" name="Pladsholder til tekst 6"/>
          <p:cNvSpPr>
            <a:spLocks noGrp="1"/>
          </p:cNvSpPr>
          <p:nvPr>
            <p:ph type="body" sz="quarter" idx="18" hasCustomPrompt="1"/>
          </p:nvPr>
        </p:nvSpPr>
        <p:spPr>
          <a:xfrm>
            <a:off x="838198" y="1808163"/>
            <a:ext cx="3073401" cy="913941"/>
          </a:xfrm>
        </p:spPr>
        <p:txBody>
          <a:bodyPr/>
          <a:lstStyle>
            <a:lvl1pPr marL="0" indent="0">
              <a:buNone/>
              <a:defRPr b="1"/>
            </a:lvl1pPr>
          </a:lstStyle>
          <a:p>
            <a:pPr lvl="0"/>
            <a:r>
              <a:rPr lang="da-DK" dirty="0"/>
              <a:t>Skriv overskrift</a:t>
            </a:r>
          </a:p>
          <a:p>
            <a:pPr lvl="0"/>
            <a:endParaRPr lang="da-DK" dirty="0"/>
          </a:p>
        </p:txBody>
      </p:sp>
      <p:sp>
        <p:nvSpPr>
          <p:cNvPr id="17" name="Pladsholder til tekst 6"/>
          <p:cNvSpPr>
            <a:spLocks noGrp="1"/>
          </p:cNvSpPr>
          <p:nvPr>
            <p:ph type="body" sz="quarter" idx="19" hasCustomPrompt="1"/>
          </p:nvPr>
        </p:nvSpPr>
        <p:spPr>
          <a:xfrm>
            <a:off x="4559300" y="1815391"/>
            <a:ext cx="3073401" cy="913941"/>
          </a:xfrm>
        </p:spPr>
        <p:txBody>
          <a:bodyPr/>
          <a:lstStyle>
            <a:lvl1pPr marL="0" indent="0">
              <a:buNone/>
              <a:defRPr b="1"/>
            </a:lvl1pPr>
          </a:lstStyle>
          <a:p>
            <a:pPr lvl="0"/>
            <a:r>
              <a:rPr lang="da-DK" dirty="0"/>
              <a:t>Skriv overskrift</a:t>
            </a:r>
          </a:p>
          <a:p>
            <a:pPr lvl="0"/>
            <a:endParaRPr lang="da-DK" dirty="0"/>
          </a:p>
        </p:txBody>
      </p:sp>
      <p:sp>
        <p:nvSpPr>
          <p:cNvPr id="21" name="Pladsholder til tekst 6"/>
          <p:cNvSpPr>
            <a:spLocks noGrp="1"/>
          </p:cNvSpPr>
          <p:nvPr>
            <p:ph type="body" sz="quarter" idx="20" hasCustomPrompt="1"/>
          </p:nvPr>
        </p:nvSpPr>
        <p:spPr>
          <a:xfrm>
            <a:off x="8280400" y="1824268"/>
            <a:ext cx="3073401" cy="913941"/>
          </a:xfrm>
        </p:spPr>
        <p:txBody>
          <a:bodyPr/>
          <a:lstStyle>
            <a:lvl1pPr marL="0" indent="0">
              <a:buNone/>
              <a:defRPr b="1"/>
            </a:lvl1pPr>
          </a:lstStyle>
          <a:p>
            <a:pPr lvl="0"/>
            <a:r>
              <a:rPr lang="da-DK" dirty="0"/>
              <a:t>Skriv overskrift</a:t>
            </a:r>
          </a:p>
          <a:p>
            <a:pPr lvl="0"/>
            <a:endParaRPr lang="da-DK" dirty="0"/>
          </a:p>
        </p:txBody>
      </p:sp>
    </p:spTree>
    <p:extLst>
      <p:ext uri="{BB962C8B-B14F-4D97-AF65-F5344CB8AC3E}">
        <p14:creationId xmlns:p14="http://schemas.microsoft.com/office/powerpoint/2010/main" val="1428500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 farvede tekstbokse med overskrift">
    <p:spTree>
      <p:nvGrpSpPr>
        <p:cNvPr id="1" name=""/>
        <p:cNvGrpSpPr/>
        <p:nvPr/>
      </p:nvGrpSpPr>
      <p:grpSpPr>
        <a:xfrm>
          <a:off x="0" y="0"/>
          <a:ext cx="0" cy="0"/>
          <a:chOff x="0" y="0"/>
          <a:chExt cx="0" cy="0"/>
        </a:xfrm>
      </p:grpSpPr>
      <p:pic>
        <p:nvPicPr>
          <p:cNvPr id="4" name="Billed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6550" y="6505575"/>
            <a:ext cx="13589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a:t>
            </a:r>
          </a:p>
        </p:txBody>
      </p:sp>
      <p:sp>
        <p:nvSpPr>
          <p:cNvPr id="5" name="Pladsholder til dato 3"/>
          <p:cNvSpPr>
            <a:spLocks noGrp="1"/>
          </p:cNvSpPr>
          <p:nvPr>
            <p:ph type="dt" sz="half" idx="10"/>
          </p:nvPr>
        </p:nvSpPr>
        <p:spPr>
          <a:xfrm>
            <a:off x="838199" y="6392865"/>
            <a:ext cx="1062038" cy="365125"/>
          </a:xfrm>
          <a:prstGeom prst="rect">
            <a:avLst/>
          </a:prstGeom>
        </p:spPr>
        <p:txBody>
          <a:bodyPr/>
          <a:lstStyle>
            <a:lvl1pPr>
              <a:defRPr/>
            </a:lvl1pPr>
          </a:lstStyle>
          <a:p>
            <a:pPr>
              <a:defRPr/>
            </a:pPr>
            <a:fld id="{7B29EA44-F8B3-44FF-9701-F12A9A7097FE}" type="datetimeFigureOut">
              <a:rPr lang="da-DK"/>
              <a:pPr>
                <a:defRPr/>
              </a:pPr>
              <a:t>28-10-2024</a:t>
            </a:fld>
            <a:endParaRPr lang="da-DK"/>
          </a:p>
        </p:txBody>
      </p:sp>
      <p:sp>
        <p:nvSpPr>
          <p:cNvPr id="6" name="Pladsholder til slidenummer 5"/>
          <p:cNvSpPr>
            <a:spLocks noGrp="1"/>
          </p:cNvSpPr>
          <p:nvPr>
            <p:ph type="sldNum" sz="quarter" idx="11"/>
          </p:nvPr>
        </p:nvSpPr>
        <p:spPr>
          <a:xfrm>
            <a:off x="2003425" y="6392865"/>
            <a:ext cx="1081088" cy="365125"/>
          </a:xfrm>
          <a:prstGeom prst="rect">
            <a:avLst/>
          </a:prstGeom>
        </p:spPr>
        <p:txBody>
          <a:bodyPr/>
          <a:lstStyle>
            <a:lvl1pPr>
              <a:defRPr/>
            </a:lvl1pPr>
          </a:lstStyle>
          <a:p>
            <a:pPr>
              <a:defRPr/>
            </a:pPr>
            <a:fld id="{48B33054-1ABC-408B-9C27-A71172DDAAE6}" type="slidenum">
              <a:rPr lang="da-DK" altLang="da-DK"/>
              <a:pPr>
                <a:defRPr/>
              </a:pPr>
              <a:t>‹nr.›</a:t>
            </a:fld>
            <a:endParaRPr lang="da-DK" altLang="da-DK"/>
          </a:p>
        </p:txBody>
      </p:sp>
      <p:sp>
        <p:nvSpPr>
          <p:cNvPr id="18" name="Pladsholder til tekst 17"/>
          <p:cNvSpPr>
            <a:spLocks noGrp="1"/>
          </p:cNvSpPr>
          <p:nvPr>
            <p:ph type="body" sz="quarter" idx="15"/>
          </p:nvPr>
        </p:nvSpPr>
        <p:spPr>
          <a:xfrm>
            <a:off x="838200" y="2874095"/>
            <a:ext cx="3337874" cy="3253655"/>
          </a:xfrm>
          <a:solidFill>
            <a:schemeClr val="accent1">
              <a:alpha val="20000"/>
            </a:schemeClr>
          </a:solidFill>
        </p:spPr>
        <p:txBody>
          <a:bodyPr lIns="180000" tIns="180000" rIns="180000" bIns="180000"/>
          <a:lstStyle>
            <a:lvl1pPr marL="0" indent="0">
              <a:buNone/>
              <a:defRPr/>
            </a:lvl1pPr>
            <a:lvl2pPr marL="265113" indent="-265113">
              <a:defRPr/>
            </a:lvl2pPr>
          </a:lstStyle>
          <a:p>
            <a:pPr lvl="0"/>
            <a:r>
              <a:rPr lang="da-DK" dirty="0"/>
              <a:t>Rediger typografien i masterens</a:t>
            </a:r>
          </a:p>
          <a:p>
            <a:pPr lvl="1"/>
            <a:r>
              <a:rPr lang="da-DK" dirty="0"/>
              <a:t>Andet niveau</a:t>
            </a:r>
          </a:p>
        </p:txBody>
      </p:sp>
      <p:sp>
        <p:nvSpPr>
          <p:cNvPr id="7" name="Pladsholder til tekst 6"/>
          <p:cNvSpPr>
            <a:spLocks noGrp="1"/>
          </p:cNvSpPr>
          <p:nvPr>
            <p:ph type="body" sz="quarter" idx="18" hasCustomPrompt="1"/>
          </p:nvPr>
        </p:nvSpPr>
        <p:spPr>
          <a:xfrm>
            <a:off x="839788" y="1808163"/>
            <a:ext cx="3337874" cy="1065932"/>
          </a:xfrm>
          <a:solidFill>
            <a:schemeClr val="accent1"/>
          </a:solidFill>
        </p:spPr>
        <p:txBody>
          <a:bodyPr lIns="180000" tIns="180000" rIns="180000" bIns="180000"/>
          <a:lstStyle>
            <a:lvl1pPr marL="0" indent="0">
              <a:buNone/>
              <a:defRPr b="1">
                <a:solidFill>
                  <a:schemeClr val="bg1"/>
                </a:solidFill>
              </a:defRPr>
            </a:lvl1pPr>
          </a:lstStyle>
          <a:p>
            <a:pPr lvl="0"/>
            <a:r>
              <a:rPr lang="da-DK" dirty="0"/>
              <a:t>Skriv overskrift</a:t>
            </a:r>
          </a:p>
          <a:p>
            <a:pPr lvl="0"/>
            <a:endParaRPr lang="da-DK" dirty="0"/>
          </a:p>
        </p:txBody>
      </p:sp>
      <p:sp>
        <p:nvSpPr>
          <p:cNvPr id="15" name="Pladsholder til tekst 17"/>
          <p:cNvSpPr>
            <a:spLocks noGrp="1"/>
          </p:cNvSpPr>
          <p:nvPr>
            <p:ph type="body" sz="quarter" idx="19"/>
          </p:nvPr>
        </p:nvSpPr>
        <p:spPr>
          <a:xfrm>
            <a:off x="8015927" y="2874095"/>
            <a:ext cx="3337874" cy="3253655"/>
          </a:xfrm>
          <a:solidFill>
            <a:schemeClr val="accent1">
              <a:alpha val="20000"/>
            </a:schemeClr>
          </a:solidFill>
        </p:spPr>
        <p:txBody>
          <a:bodyPr lIns="180000" tIns="180000" rIns="180000" bIns="180000"/>
          <a:lstStyle>
            <a:lvl1pPr marL="0" indent="0">
              <a:buNone/>
              <a:defRPr/>
            </a:lvl1pPr>
            <a:lvl2pPr marL="265113" indent="-265113">
              <a:defRPr/>
            </a:lvl2pPr>
          </a:lstStyle>
          <a:p>
            <a:pPr lvl="0"/>
            <a:r>
              <a:rPr lang="da-DK" dirty="0"/>
              <a:t>Rediger typografien i masterens</a:t>
            </a:r>
          </a:p>
          <a:p>
            <a:pPr lvl="1"/>
            <a:r>
              <a:rPr lang="da-DK" dirty="0"/>
              <a:t>Andet niveau</a:t>
            </a:r>
          </a:p>
        </p:txBody>
      </p:sp>
      <p:sp>
        <p:nvSpPr>
          <p:cNvPr id="16" name="Pladsholder til tekst 6"/>
          <p:cNvSpPr>
            <a:spLocks noGrp="1"/>
          </p:cNvSpPr>
          <p:nvPr>
            <p:ph type="body" sz="quarter" idx="20" hasCustomPrompt="1"/>
          </p:nvPr>
        </p:nvSpPr>
        <p:spPr>
          <a:xfrm>
            <a:off x="8015927" y="1808163"/>
            <a:ext cx="3337874" cy="1065932"/>
          </a:xfrm>
          <a:solidFill>
            <a:schemeClr val="accent1"/>
          </a:solidFill>
        </p:spPr>
        <p:txBody>
          <a:bodyPr lIns="180000" tIns="180000" rIns="180000" bIns="180000"/>
          <a:lstStyle>
            <a:lvl1pPr marL="0" indent="0">
              <a:buNone/>
              <a:defRPr b="1">
                <a:solidFill>
                  <a:schemeClr val="bg1"/>
                </a:solidFill>
              </a:defRPr>
            </a:lvl1pPr>
          </a:lstStyle>
          <a:p>
            <a:pPr lvl="0"/>
            <a:r>
              <a:rPr lang="da-DK" dirty="0"/>
              <a:t>Skriv overskrift</a:t>
            </a:r>
          </a:p>
          <a:p>
            <a:pPr lvl="0"/>
            <a:endParaRPr lang="da-DK" dirty="0"/>
          </a:p>
        </p:txBody>
      </p:sp>
      <p:sp>
        <p:nvSpPr>
          <p:cNvPr id="22" name="Pladsholder til tekst 17"/>
          <p:cNvSpPr>
            <a:spLocks noGrp="1"/>
          </p:cNvSpPr>
          <p:nvPr>
            <p:ph type="body" sz="quarter" idx="21"/>
          </p:nvPr>
        </p:nvSpPr>
        <p:spPr>
          <a:xfrm>
            <a:off x="4427064" y="2874095"/>
            <a:ext cx="3337874" cy="3253655"/>
          </a:xfrm>
          <a:solidFill>
            <a:schemeClr val="accent1">
              <a:alpha val="20000"/>
            </a:schemeClr>
          </a:solidFill>
        </p:spPr>
        <p:txBody>
          <a:bodyPr lIns="180000" tIns="180000" rIns="180000" bIns="180000"/>
          <a:lstStyle>
            <a:lvl1pPr marL="0" indent="0">
              <a:buNone/>
              <a:defRPr/>
            </a:lvl1pPr>
            <a:lvl2pPr marL="265113" indent="-265113">
              <a:defRPr/>
            </a:lvl2pPr>
          </a:lstStyle>
          <a:p>
            <a:pPr lvl="0"/>
            <a:r>
              <a:rPr lang="da-DK" dirty="0"/>
              <a:t>Rediger typografien i masterens</a:t>
            </a:r>
          </a:p>
          <a:p>
            <a:pPr lvl="1"/>
            <a:r>
              <a:rPr lang="da-DK" dirty="0"/>
              <a:t>Andet niveau</a:t>
            </a:r>
          </a:p>
        </p:txBody>
      </p:sp>
      <p:sp>
        <p:nvSpPr>
          <p:cNvPr id="23" name="Pladsholder til tekst 6"/>
          <p:cNvSpPr>
            <a:spLocks noGrp="1"/>
          </p:cNvSpPr>
          <p:nvPr>
            <p:ph type="body" sz="quarter" idx="22" hasCustomPrompt="1"/>
          </p:nvPr>
        </p:nvSpPr>
        <p:spPr>
          <a:xfrm>
            <a:off x="4427064" y="1808163"/>
            <a:ext cx="3337874" cy="1065932"/>
          </a:xfrm>
          <a:solidFill>
            <a:schemeClr val="accent1"/>
          </a:solidFill>
        </p:spPr>
        <p:txBody>
          <a:bodyPr lIns="180000" tIns="180000" rIns="180000" bIns="180000"/>
          <a:lstStyle>
            <a:lvl1pPr marL="0" indent="0">
              <a:buNone/>
              <a:defRPr b="1">
                <a:solidFill>
                  <a:schemeClr val="bg1"/>
                </a:solidFill>
              </a:defRPr>
            </a:lvl1pPr>
          </a:lstStyle>
          <a:p>
            <a:pPr lvl="0"/>
            <a:r>
              <a:rPr lang="da-DK" dirty="0"/>
              <a:t>Skriv overskrift</a:t>
            </a:r>
          </a:p>
          <a:p>
            <a:pPr lvl="0"/>
            <a:endParaRPr lang="da-DK" dirty="0"/>
          </a:p>
        </p:txBody>
      </p:sp>
    </p:spTree>
    <p:extLst>
      <p:ext uri="{BB962C8B-B14F-4D97-AF65-F5344CB8AC3E}">
        <p14:creationId xmlns:p14="http://schemas.microsoft.com/office/powerpoint/2010/main" val="2833725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ktabokse og billede">
    <p:spTree>
      <p:nvGrpSpPr>
        <p:cNvPr id="1" name=""/>
        <p:cNvGrpSpPr/>
        <p:nvPr/>
      </p:nvGrpSpPr>
      <p:grpSpPr>
        <a:xfrm>
          <a:off x="0" y="0"/>
          <a:ext cx="0" cy="0"/>
          <a:chOff x="0" y="0"/>
          <a:chExt cx="0" cy="0"/>
        </a:xfrm>
      </p:grpSpPr>
      <p:pic>
        <p:nvPicPr>
          <p:cNvPr id="4" name="Billed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6550" y="6505575"/>
            <a:ext cx="13589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a:xfrm>
            <a:off x="838201" y="1825628"/>
            <a:ext cx="6443748" cy="1370061"/>
          </a:xfrm>
          <a:solidFill>
            <a:schemeClr val="accent1">
              <a:alpha val="20000"/>
            </a:schemeClr>
          </a:solidFill>
        </p:spPr>
        <p:txBody>
          <a:bodyPr lIns="180000" tIns="144000" rIns="180000" bIns="144000"/>
          <a:lstStyle>
            <a:lvl1pPr marL="0" indent="0">
              <a:buNone/>
              <a:defRPr/>
            </a:lvl1pPr>
            <a:lvl2pPr marL="444500" indent="-265113">
              <a:defRPr/>
            </a:lvl2pPr>
            <a:lvl3pPr marL="717550" indent="-273050">
              <a:defRPr/>
            </a:lvl3pPr>
          </a:lstStyle>
          <a:p>
            <a:pPr lvl="0"/>
            <a:r>
              <a:rPr lang="da-DK" dirty="0"/>
              <a:t>Rediger typografien i masterens</a:t>
            </a:r>
          </a:p>
          <a:p>
            <a:pPr lvl="1"/>
            <a:r>
              <a:rPr lang="da-DK" dirty="0"/>
              <a:t>Andet niveau</a:t>
            </a:r>
          </a:p>
        </p:txBody>
      </p:sp>
      <p:sp>
        <p:nvSpPr>
          <p:cNvPr id="5" name="Pladsholder til dato 3"/>
          <p:cNvSpPr>
            <a:spLocks noGrp="1"/>
          </p:cNvSpPr>
          <p:nvPr>
            <p:ph type="dt" sz="half" idx="10"/>
          </p:nvPr>
        </p:nvSpPr>
        <p:spPr>
          <a:xfrm>
            <a:off x="838199" y="6392865"/>
            <a:ext cx="1062038" cy="365125"/>
          </a:xfrm>
          <a:prstGeom prst="rect">
            <a:avLst/>
          </a:prstGeom>
        </p:spPr>
        <p:txBody>
          <a:bodyPr/>
          <a:lstStyle>
            <a:lvl1pPr>
              <a:defRPr/>
            </a:lvl1pPr>
          </a:lstStyle>
          <a:p>
            <a:pPr>
              <a:defRPr/>
            </a:pPr>
            <a:fld id="{7B29EA44-F8B3-44FF-9701-F12A9A7097FE}" type="datetimeFigureOut">
              <a:rPr lang="da-DK"/>
              <a:pPr>
                <a:defRPr/>
              </a:pPr>
              <a:t>28-10-2024</a:t>
            </a:fld>
            <a:endParaRPr lang="da-DK"/>
          </a:p>
        </p:txBody>
      </p:sp>
      <p:sp>
        <p:nvSpPr>
          <p:cNvPr id="6" name="Pladsholder til slidenummer 5"/>
          <p:cNvSpPr>
            <a:spLocks noGrp="1"/>
          </p:cNvSpPr>
          <p:nvPr>
            <p:ph type="sldNum" sz="quarter" idx="11"/>
          </p:nvPr>
        </p:nvSpPr>
        <p:spPr>
          <a:xfrm>
            <a:off x="2003425" y="6392865"/>
            <a:ext cx="1081088" cy="365125"/>
          </a:xfrm>
          <a:prstGeom prst="rect">
            <a:avLst/>
          </a:prstGeom>
        </p:spPr>
        <p:txBody>
          <a:bodyPr/>
          <a:lstStyle>
            <a:lvl1pPr>
              <a:defRPr/>
            </a:lvl1pPr>
          </a:lstStyle>
          <a:p>
            <a:pPr>
              <a:defRPr/>
            </a:pPr>
            <a:fld id="{48B33054-1ABC-408B-9C27-A71172DDAAE6}" type="slidenum">
              <a:rPr lang="da-DK" altLang="da-DK"/>
              <a:pPr>
                <a:defRPr/>
              </a:pPr>
              <a:t>‹nr.›</a:t>
            </a:fld>
            <a:endParaRPr lang="da-DK" altLang="da-DK"/>
          </a:p>
        </p:txBody>
      </p:sp>
      <p:sp>
        <p:nvSpPr>
          <p:cNvPr id="13" name="Pladsholder til billede 12"/>
          <p:cNvSpPr>
            <a:spLocks noGrp="1"/>
          </p:cNvSpPr>
          <p:nvPr>
            <p:ph type="pic" sz="quarter" idx="12"/>
          </p:nvPr>
        </p:nvSpPr>
        <p:spPr>
          <a:xfrm>
            <a:off x="7419976" y="1825625"/>
            <a:ext cx="3933825" cy="2827926"/>
          </a:xfrm>
        </p:spPr>
        <p:txBody>
          <a:bodyPr/>
          <a:lstStyle/>
          <a:p>
            <a:endParaRPr lang="da-DK" dirty="0"/>
          </a:p>
        </p:txBody>
      </p:sp>
      <p:sp>
        <p:nvSpPr>
          <p:cNvPr id="25" name="Pladsholder til indhold 2"/>
          <p:cNvSpPr>
            <a:spLocks noGrp="1"/>
          </p:cNvSpPr>
          <p:nvPr>
            <p:ph idx="13"/>
          </p:nvPr>
        </p:nvSpPr>
        <p:spPr>
          <a:xfrm>
            <a:off x="838201" y="3283492"/>
            <a:ext cx="6443748" cy="1370061"/>
          </a:xfrm>
          <a:solidFill>
            <a:schemeClr val="accent1">
              <a:alpha val="20000"/>
            </a:schemeClr>
          </a:solidFill>
        </p:spPr>
        <p:txBody>
          <a:bodyPr lIns="180000" tIns="144000" rIns="180000" bIns="144000"/>
          <a:lstStyle>
            <a:lvl1pPr marL="0" indent="0">
              <a:buNone/>
              <a:defRPr/>
            </a:lvl1pPr>
            <a:lvl2pPr marL="444500" indent="-265113">
              <a:defRPr/>
            </a:lvl2pPr>
            <a:lvl3pPr marL="717550" indent="-273050">
              <a:defRPr/>
            </a:lvl3pPr>
          </a:lstStyle>
          <a:p>
            <a:pPr lvl="0"/>
            <a:r>
              <a:rPr lang="da-DK" dirty="0"/>
              <a:t>Rediger typografien i masterens</a:t>
            </a:r>
          </a:p>
          <a:p>
            <a:pPr lvl="1"/>
            <a:r>
              <a:rPr lang="da-DK" dirty="0"/>
              <a:t>Andet niveau</a:t>
            </a:r>
          </a:p>
        </p:txBody>
      </p:sp>
      <p:sp>
        <p:nvSpPr>
          <p:cNvPr id="26" name="Pladsholder til indhold 2"/>
          <p:cNvSpPr>
            <a:spLocks noGrp="1"/>
          </p:cNvSpPr>
          <p:nvPr>
            <p:ph idx="14"/>
          </p:nvPr>
        </p:nvSpPr>
        <p:spPr>
          <a:xfrm>
            <a:off x="838201" y="4741356"/>
            <a:ext cx="6443748" cy="1370061"/>
          </a:xfrm>
          <a:solidFill>
            <a:schemeClr val="accent1">
              <a:alpha val="20000"/>
            </a:schemeClr>
          </a:solidFill>
        </p:spPr>
        <p:txBody>
          <a:bodyPr lIns="180000" tIns="144000" rIns="180000" bIns="144000"/>
          <a:lstStyle>
            <a:lvl1pPr marL="0" indent="0">
              <a:buNone/>
              <a:defRPr/>
            </a:lvl1pPr>
            <a:lvl2pPr marL="444500" indent="-265113">
              <a:defRPr/>
            </a:lvl2pPr>
            <a:lvl3pPr marL="717550" indent="-273050">
              <a:defRPr/>
            </a:lvl3pPr>
          </a:lstStyle>
          <a:p>
            <a:pPr lvl="0"/>
            <a:r>
              <a:rPr lang="da-DK" dirty="0"/>
              <a:t>Rediger typografien i masterens</a:t>
            </a:r>
          </a:p>
          <a:p>
            <a:pPr lvl="1"/>
            <a:r>
              <a:rPr lang="da-DK" dirty="0"/>
              <a:t>Andet niveau</a:t>
            </a:r>
          </a:p>
        </p:txBody>
      </p:sp>
      <p:sp>
        <p:nvSpPr>
          <p:cNvPr id="27" name="Pladsholder til indhold 2"/>
          <p:cNvSpPr>
            <a:spLocks noGrp="1"/>
          </p:cNvSpPr>
          <p:nvPr>
            <p:ph idx="15"/>
          </p:nvPr>
        </p:nvSpPr>
        <p:spPr>
          <a:xfrm>
            <a:off x="7419976" y="4741355"/>
            <a:ext cx="3933825" cy="1370061"/>
          </a:xfrm>
          <a:solidFill>
            <a:schemeClr val="accent1">
              <a:alpha val="20000"/>
            </a:schemeClr>
          </a:solidFill>
        </p:spPr>
        <p:txBody>
          <a:bodyPr lIns="180000" tIns="144000" rIns="180000" bIns="144000"/>
          <a:lstStyle>
            <a:lvl1pPr marL="0" indent="0">
              <a:buNone/>
              <a:defRPr/>
            </a:lvl1pPr>
            <a:lvl2pPr marL="444500" indent="-265113">
              <a:defRPr/>
            </a:lvl2pPr>
            <a:lvl3pPr marL="717550" indent="-273050">
              <a:defRPr/>
            </a:lvl3pPr>
          </a:lstStyle>
          <a:p>
            <a:pPr lvl="0"/>
            <a:r>
              <a:rPr lang="da-DK" dirty="0"/>
              <a:t>Rediger typografien i masterens</a:t>
            </a:r>
          </a:p>
          <a:p>
            <a:pPr lvl="1"/>
            <a:r>
              <a:rPr lang="da-DK" dirty="0"/>
              <a:t>Andet niveau</a:t>
            </a:r>
          </a:p>
        </p:txBody>
      </p:sp>
    </p:spTree>
    <p:extLst>
      <p:ext uri="{BB962C8B-B14F-4D97-AF65-F5344CB8AC3E}">
        <p14:creationId xmlns:p14="http://schemas.microsoft.com/office/powerpoint/2010/main" val="20417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D3398CB9-A7B3-4AD7-AFE8-21DC1FDE2E50}" type="datetimeFigureOut">
              <a:rPr lang="da-DK" smtClean="0"/>
              <a:t>28-10-2024</a:t>
            </a:fld>
            <a:endParaRPr lang="da-DK"/>
          </a:p>
        </p:txBody>
      </p:sp>
      <p:sp>
        <p:nvSpPr>
          <p:cNvPr id="6" name="Pladsholder til slidenummer 5"/>
          <p:cNvSpPr>
            <a:spLocks noGrp="1"/>
          </p:cNvSpPr>
          <p:nvPr>
            <p:ph type="sldNum" sz="quarter" idx="12"/>
          </p:nvPr>
        </p:nvSpPr>
        <p:spPr/>
        <p:txBody>
          <a:bodyPr/>
          <a:lstStyle/>
          <a:p>
            <a:fld id="{F05C0032-8549-4375-BC3C-D1F0C169A710}" type="slidenum">
              <a:rPr lang="da-DK" smtClean="0"/>
              <a:t>‹nr.›</a:t>
            </a:fld>
            <a:endParaRPr lang="da-DK"/>
          </a:p>
        </p:txBody>
      </p:sp>
      <p:pic>
        <p:nvPicPr>
          <p:cNvPr id="7" name="Bille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5790" y="6505263"/>
            <a:ext cx="1360418" cy="180000"/>
          </a:xfrm>
          <a:prstGeom prst="rect">
            <a:avLst/>
          </a:prstGeom>
        </p:spPr>
      </p:pic>
    </p:spTree>
    <p:extLst>
      <p:ext uri="{BB962C8B-B14F-4D97-AF65-F5344CB8AC3E}">
        <p14:creationId xmlns:p14="http://schemas.microsoft.com/office/powerpoint/2010/main" val="2605569945"/>
      </p:ext>
    </p:extLst>
  </p:cSld>
  <p:clrMapOvr>
    <a:masterClrMapping/>
  </p:clrMapOvr>
  <p:extLst>
    <p:ext uri="{DCECCB84-F9BA-43D5-87BE-67443E8EF086}">
      <p15:sldGuideLst xmlns:p15="http://schemas.microsoft.com/office/powerpoint/2012/main">
        <p15:guide id="1" orient="horz" pos="1139" userDrawn="1">
          <p15:clr>
            <a:srgbClr val="FBAE40"/>
          </p15:clr>
        </p15:guide>
        <p15:guide id="2" pos="52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p>
            <a:fld id="{D3398CB9-A7B3-4AD7-AFE8-21DC1FDE2E50}" type="datetimeFigureOut">
              <a:rPr lang="da-DK" smtClean="0"/>
              <a:t>28-10-2024</a:t>
            </a:fld>
            <a:endParaRPr lang="da-DK"/>
          </a:p>
        </p:txBody>
      </p:sp>
      <p:sp>
        <p:nvSpPr>
          <p:cNvPr id="6" name="Pladsholder til slidenummer 5"/>
          <p:cNvSpPr>
            <a:spLocks noGrp="1"/>
          </p:cNvSpPr>
          <p:nvPr>
            <p:ph type="sldNum" sz="quarter" idx="12"/>
          </p:nvPr>
        </p:nvSpPr>
        <p:spPr/>
        <p:txBody>
          <a:bodyPr/>
          <a:lstStyle/>
          <a:p>
            <a:fld id="{F05C0032-8549-4375-BC3C-D1F0C169A710}" type="slidenum">
              <a:rPr lang="da-DK" smtClean="0"/>
              <a:t>‹nr.›</a:t>
            </a:fld>
            <a:endParaRPr lang="da-DK"/>
          </a:p>
        </p:txBody>
      </p:sp>
      <p:pic>
        <p:nvPicPr>
          <p:cNvPr id="7" name="Bille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5790" y="6505263"/>
            <a:ext cx="1360418" cy="180000"/>
          </a:xfrm>
          <a:prstGeom prst="rect">
            <a:avLst/>
          </a:prstGeom>
        </p:spPr>
      </p:pic>
    </p:spTree>
    <p:extLst>
      <p:ext uri="{BB962C8B-B14F-4D97-AF65-F5344CB8AC3E}">
        <p14:creationId xmlns:p14="http://schemas.microsoft.com/office/powerpoint/2010/main" val="185104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D3398CB9-A7B3-4AD7-AFE8-21DC1FDE2E50}" type="datetimeFigureOut">
              <a:rPr lang="da-DK" smtClean="0"/>
              <a:t>28-10-2024</a:t>
            </a:fld>
            <a:endParaRPr lang="da-DK"/>
          </a:p>
        </p:txBody>
      </p:sp>
      <p:sp>
        <p:nvSpPr>
          <p:cNvPr id="7" name="Pladsholder til slidenummer 6"/>
          <p:cNvSpPr>
            <a:spLocks noGrp="1"/>
          </p:cNvSpPr>
          <p:nvPr>
            <p:ph type="sldNum" sz="quarter" idx="12"/>
          </p:nvPr>
        </p:nvSpPr>
        <p:spPr/>
        <p:txBody>
          <a:bodyPr/>
          <a:lstStyle/>
          <a:p>
            <a:fld id="{F05C0032-8549-4375-BC3C-D1F0C169A710}" type="slidenum">
              <a:rPr lang="da-DK" smtClean="0"/>
              <a:t>‹nr.›</a:t>
            </a:fld>
            <a:endParaRPr lang="da-DK"/>
          </a:p>
        </p:txBody>
      </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5790" y="6505263"/>
            <a:ext cx="1360418" cy="180000"/>
          </a:xfrm>
          <a:prstGeom prst="rect">
            <a:avLst/>
          </a:prstGeom>
        </p:spPr>
      </p:pic>
    </p:spTree>
    <p:extLst>
      <p:ext uri="{BB962C8B-B14F-4D97-AF65-F5344CB8AC3E}">
        <p14:creationId xmlns:p14="http://schemas.microsoft.com/office/powerpoint/2010/main" val="250686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D3398CB9-A7B3-4AD7-AFE8-21DC1FDE2E50}" type="datetimeFigureOut">
              <a:rPr lang="da-DK" smtClean="0"/>
              <a:t>28-10-2024</a:t>
            </a:fld>
            <a:endParaRPr lang="da-DK"/>
          </a:p>
        </p:txBody>
      </p:sp>
      <p:sp>
        <p:nvSpPr>
          <p:cNvPr id="9" name="Pladsholder til slidenummer 8"/>
          <p:cNvSpPr>
            <a:spLocks noGrp="1"/>
          </p:cNvSpPr>
          <p:nvPr>
            <p:ph type="sldNum" sz="quarter" idx="12"/>
          </p:nvPr>
        </p:nvSpPr>
        <p:spPr/>
        <p:txBody>
          <a:bodyPr/>
          <a:lstStyle/>
          <a:p>
            <a:fld id="{F05C0032-8549-4375-BC3C-D1F0C169A710}" type="slidenum">
              <a:rPr lang="da-DK" smtClean="0"/>
              <a:t>‹nr.›</a:t>
            </a:fld>
            <a:endParaRPr lang="da-DK"/>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5790" y="6505263"/>
            <a:ext cx="1360418" cy="180000"/>
          </a:xfrm>
          <a:prstGeom prst="rect">
            <a:avLst/>
          </a:prstGeom>
        </p:spPr>
      </p:pic>
    </p:spTree>
    <p:extLst>
      <p:ext uri="{BB962C8B-B14F-4D97-AF65-F5344CB8AC3E}">
        <p14:creationId xmlns:p14="http://schemas.microsoft.com/office/powerpoint/2010/main" val="2945471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D3398CB9-A7B3-4AD7-AFE8-21DC1FDE2E50}" type="datetimeFigureOut">
              <a:rPr lang="da-DK" smtClean="0"/>
              <a:t>28-10-2024</a:t>
            </a:fld>
            <a:endParaRPr lang="da-DK"/>
          </a:p>
        </p:txBody>
      </p:sp>
      <p:sp>
        <p:nvSpPr>
          <p:cNvPr id="5" name="Pladsholder til slidenummer 4"/>
          <p:cNvSpPr>
            <a:spLocks noGrp="1"/>
          </p:cNvSpPr>
          <p:nvPr>
            <p:ph type="sldNum" sz="quarter" idx="12"/>
          </p:nvPr>
        </p:nvSpPr>
        <p:spPr/>
        <p:txBody>
          <a:bodyPr/>
          <a:lstStyle/>
          <a:p>
            <a:fld id="{F05C0032-8549-4375-BC3C-D1F0C169A710}" type="slidenum">
              <a:rPr lang="da-DK" smtClean="0"/>
              <a:t>‹nr.›</a:t>
            </a:fld>
            <a:endParaRPr lang="da-DK"/>
          </a:p>
        </p:txBody>
      </p:sp>
      <p:pic>
        <p:nvPicPr>
          <p:cNvPr id="6" name="Billed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5790" y="6505263"/>
            <a:ext cx="1360418" cy="180000"/>
          </a:xfrm>
          <a:prstGeom prst="rect">
            <a:avLst/>
          </a:prstGeom>
        </p:spPr>
      </p:pic>
    </p:spTree>
    <p:extLst>
      <p:ext uri="{BB962C8B-B14F-4D97-AF65-F5344CB8AC3E}">
        <p14:creationId xmlns:p14="http://schemas.microsoft.com/office/powerpoint/2010/main" val="1290315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D3398CB9-A7B3-4AD7-AFE8-21DC1FDE2E50}" type="datetimeFigureOut">
              <a:rPr lang="da-DK" smtClean="0"/>
              <a:t>28-10-2024</a:t>
            </a:fld>
            <a:endParaRPr lang="da-DK"/>
          </a:p>
        </p:txBody>
      </p:sp>
      <p:sp>
        <p:nvSpPr>
          <p:cNvPr id="4" name="Pladsholder til slidenummer 3"/>
          <p:cNvSpPr>
            <a:spLocks noGrp="1"/>
          </p:cNvSpPr>
          <p:nvPr>
            <p:ph type="sldNum" sz="quarter" idx="12"/>
          </p:nvPr>
        </p:nvSpPr>
        <p:spPr/>
        <p:txBody>
          <a:bodyPr/>
          <a:lstStyle/>
          <a:p>
            <a:fld id="{F05C0032-8549-4375-BC3C-D1F0C169A710}" type="slidenum">
              <a:rPr lang="da-DK" smtClean="0"/>
              <a:t>‹nr.›</a:t>
            </a:fld>
            <a:endParaRPr lang="da-DK"/>
          </a:p>
        </p:txBody>
      </p:sp>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5790" y="6505263"/>
            <a:ext cx="1360418" cy="180000"/>
          </a:xfrm>
          <a:prstGeom prst="rect">
            <a:avLst/>
          </a:prstGeom>
        </p:spPr>
      </p:pic>
    </p:spTree>
    <p:extLst>
      <p:ext uri="{BB962C8B-B14F-4D97-AF65-F5344CB8AC3E}">
        <p14:creationId xmlns:p14="http://schemas.microsoft.com/office/powerpoint/2010/main" val="158505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D3398CB9-A7B3-4AD7-AFE8-21DC1FDE2E50}" type="datetimeFigureOut">
              <a:rPr lang="da-DK" smtClean="0"/>
              <a:t>28-10-2024</a:t>
            </a:fld>
            <a:endParaRPr lang="da-DK"/>
          </a:p>
        </p:txBody>
      </p:sp>
      <p:sp>
        <p:nvSpPr>
          <p:cNvPr id="6" name="Pladsholder til slidenummer 5"/>
          <p:cNvSpPr>
            <a:spLocks noGrp="1"/>
          </p:cNvSpPr>
          <p:nvPr>
            <p:ph type="sldNum" sz="quarter" idx="12"/>
          </p:nvPr>
        </p:nvSpPr>
        <p:spPr/>
        <p:txBody>
          <a:bodyPr/>
          <a:lstStyle/>
          <a:p>
            <a:fld id="{F05C0032-8549-4375-BC3C-D1F0C169A710}" type="slidenum">
              <a:rPr lang="da-DK" smtClean="0"/>
              <a:t>‹nr.›</a:t>
            </a:fld>
            <a:endParaRPr lang="da-DK"/>
          </a:p>
        </p:txBody>
      </p:sp>
      <p:pic>
        <p:nvPicPr>
          <p:cNvPr id="7" name="Bille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5790" y="6505263"/>
            <a:ext cx="1360418" cy="180000"/>
          </a:xfrm>
          <a:prstGeom prst="rect">
            <a:avLst/>
          </a:prstGeom>
        </p:spPr>
      </p:pic>
    </p:spTree>
    <p:extLst>
      <p:ext uri="{BB962C8B-B14F-4D97-AF65-F5344CB8AC3E}">
        <p14:creationId xmlns:p14="http://schemas.microsoft.com/office/powerpoint/2010/main" val="302986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D3398CB9-A7B3-4AD7-AFE8-21DC1FDE2E50}" type="datetimeFigureOut">
              <a:rPr lang="da-DK" smtClean="0"/>
              <a:t>28-10-2024</a:t>
            </a:fld>
            <a:endParaRPr lang="da-DK"/>
          </a:p>
        </p:txBody>
      </p:sp>
      <p:sp>
        <p:nvSpPr>
          <p:cNvPr id="6" name="Pladsholder til slidenummer 5"/>
          <p:cNvSpPr>
            <a:spLocks noGrp="1"/>
          </p:cNvSpPr>
          <p:nvPr>
            <p:ph type="sldNum" sz="quarter" idx="12"/>
          </p:nvPr>
        </p:nvSpPr>
        <p:spPr/>
        <p:txBody>
          <a:bodyPr/>
          <a:lstStyle/>
          <a:p>
            <a:fld id="{F05C0032-8549-4375-BC3C-D1F0C169A710}" type="slidenum">
              <a:rPr lang="da-DK" smtClean="0"/>
              <a:t>‹nr.›</a:t>
            </a:fld>
            <a:endParaRPr lang="da-DK"/>
          </a:p>
        </p:txBody>
      </p:sp>
      <p:pic>
        <p:nvPicPr>
          <p:cNvPr id="7" name="Bille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5790" y="6505263"/>
            <a:ext cx="1360418" cy="180000"/>
          </a:xfrm>
          <a:prstGeom prst="rect">
            <a:avLst/>
          </a:prstGeom>
        </p:spPr>
      </p:pic>
    </p:spTree>
    <p:extLst>
      <p:ext uri="{BB962C8B-B14F-4D97-AF65-F5344CB8AC3E}">
        <p14:creationId xmlns:p14="http://schemas.microsoft.com/office/powerpoint/2010/main" val="260245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ktangel 4"/>
          <p:cNvSpPr/>
          <p:nvPr userDrawn="1"/>
        </p:nvSpPr>
        <p:spPr>
          <a:xfrm>
            <a:off x="0" y="6311900"/>
            <a:ext cx="12192000" cy="546100"/>
          </a:xfrm>
          <a:prstGeom prst="rect">
            <a:avLst/>
          </a:prstGeom>
          <a:solidFill>
            <a:srgbClr val="0064A6"/>
          </a:solidFill>
          <a:ln>
            <a:solidFill>
              <a:srgbClr val="0064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92209"/>
            <a:ext cx="106231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98CB9-A7B3-4AD7-AFE8-21DC1FDE2E50}" type="datetimeFigureOut">
              <a:rPr lang="da-DK" smtClean="0"/>
              <a:t>28-10-2024</a:t>
            </a:fld>
            <a:endParaRPr lang="da-DK"/>
          </a:p>
        </p:txBody>
      </p:sp>
      <p:sp>
        <p:nvSpPr>
          <p:cNvPr id="6" name="Pladsholder til slidenummer 5"/>
          <p:cNvSpPr>
            <a:spLocks noGrp="1"/>
          </p:cNvSpPr>
          <p:nvPr>
            <p:ph type="sldNum" sz="quarter" idx="4"/>
          </p:nvPr>
        </p:nvSpPr>
        <p:spPr>
          <a:xfrm>
            <a:off x="2003612" y="6392209"/>
            <a:ext cx="1080247"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F05C0032-8549-4375-BC3C-D1F0C169A710}" type="slidenum">
              <a:rPr lang="da-DK" smtClean="0"/>
              <a:t>‹nr.›</a:t>
            </a:fld>
            <a:endParaRPr lang="da-DK"/>
          </a:p>
        </p:txBody>
      </p:sp>
    </p:spTree>
    <p:extLst>
      <p:ext uri="{BB962C8B-B14F-4D97-AF65-F5344CB8AC3E}">
        <p14:creationId xmlns:p14="http://schemas.microsoft.com/office/powerpoint/2010/main" val="3167844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userDrawn="1">
          <p15:clr>
            <a:srgbClr val="F26B43"/>
          </p15:clr>
        </p15:guide>
        <p15:guide id="2" pos="5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Pladsholder til titel 1"/>
          <p:cNvSpPr>
            <a:spLocks noGrp="1"/>
          </p:cNvSpPr>
          <p:nvPr>
            <p:ph type="title"/>
          </p:nvPr>
        </p:nvSpPr>
        <p:spPr bwMode="auto">
          <a:xfrm>
            <a:off x="838201"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a:t>Klik for at redigere i master</a:t>
            </a:r>
          </a:p>
        </p:txBody>
      </p:sp>
      <p:sp>
        <p:nvSpPr>
          <p:cNvPr id="1028" name="Pladsholder til tekst 2"/>
          <p:cNvSpPr>
            <a:spLocks noGrp="1"/>
          </p:cNvSpPr>
          <p:nvPr>
            <p:ph type="body" idx="1"/>
          </p:nvPr>
        </p:nvSpPr>
        <p:spPr bwMode="auto">
          <a:xfrm>
            <a:off x="838201"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a:t>Rediger typografien i masterens</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7" name="Rektangel 6"/>
          <p:cNvSpPr/>
          <p:nvPr userDrawn="1"/>
        </p:nvSpPr>
        <p:spPr>
          <a:xfrm>
            <a:off x="0" y="6311900"/>
            <a:ext cx="12192000" cy="546100"/>
          </a:xfrm>
          <a:prstGeom prst="rect">
            <a:avLst/>
          </a:prstGeom>
          <a:solidFill>
            <a:srgbClr val="0064A6"/>
          </a:solidFill>
          <a:ln>
            <a:solidFill>
              <a:srgbClr val="0064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Pladsholder til dato 3"/>
          <p:cNvSpPr>
            <a:spLocks noGrp="1"/>
          </p:cNvSpPr>
          <p:nvPr>
            <p:ph type="dt" sz="half" idx="2"/>
          </p:nvPr>
        </p:nvSpPr>
        <p:spPr>
          <a:xfrm>
            <a:off x="838200" y="6392209"/>
            <a:ext cx="106231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98CB9-A7B3-4AD7-AFE8-21DC1FDE2E50}" type="datetimeFigureOut">
              <a:rPr lang="da-DK" smtClean="0"/>
              <a:t>28-10-2024</a:t>
            </a:fld>
            <a:endParaRPr lang="da-DK"/>
          </a:p>
        </p:txBody>
      </p:sp>
      <p:sp>
        <p:nvSpPr>
          <p:cNvPr id="9" name="Pladsholder til slidenummer 5"/>
          <p:cNvSpPr>
            <a:spLocks noGrp="1"/>
          </p:cNvSpPr>
          <p:nvPr>
            <p:ph type="sldNum" sz="quarter" idx="4"/>
          </p:nvPr>
        </p:nvSpPr>
        <p:spPr>
          <a:xfrm>
            <a:off x="2003612" y="6392209"/>
            <a:ext cx="1080247"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F05C0032-8549-4375-BC3C-D1F0C169A710}" type="slidenum">
              <a:rPr lang="da-DK" smtClean="0"/>
              <a:t>‹nr.›</a:t>
            </a:fld>
            <a:endParaRPr lang="da-DK"/>
          </a:p>
        </p:txBody>
      </p:sp>
    </p:spTree>
    <p:extLst>
      <p:ext uri="{BB962C8B-B14F-4D97-AF65-F5344CB8AC3E}">
        <p14:creationId xmlns:p14="http://schemas.microsoft.com/office/powerpoint/2010/main" val="2451894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5" r:id="rId6"/>
    <p:sldLayoutId id="2147483656" r:id="rId7"/>
    <p:sldLayoutId id="2147483667" r:id="rId8"/>
    <p:sldLayoutId id="2147483668" r:id="rId9"/>
    <p:sldLayoutId id="2147483669" r:id="rId10"/>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p15:clr>
            <a:srgbClr val="F26B43"/>
          </p15:clr>
        </p15:guide>
        <p15:guide id="2" pos="52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maria.stoettrup.jensen@rsyd.dk"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hyperlink" Target="mailto:signe.wallin.hoj@rsyd.dk" TargetMode="External"/><Relationship Id="rId4" Type="http://schemas.openxmlformats.org/officeDocument/2006/relationships/hyperlink" Target="mailto:karina.nielsen9@rsyd.d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1332411" y="685573"/>
            <a:ext cx="9219975" cy="5252771"/>
          </a:xfrm>
        </p:spPr>
        <p:txBody>
          <a:bodyPr>
            <a:normAutofit fontScale="90000"/>
          </a:bodyPr>
          <a:lstStyle/>
          <a:p>
            <a:r>
              <a:rPr lang="da-DK" dirty="0"/>
              <a:t/>
            </a:r>
            <a:br>
              <a:rPr lang="da-DK" dirty="0"/>
            </a:br>
            <a:r>
              <a:rPr lang="da-DK" dirty="0" smtClean="0"/>
              <a:t/>
            </a:r>
            <a:br>
              <a:rPr lang="da-DK" dirty="0" smtClean="0"/>
            </a:br>
            <a:r>
              <a:rPr lang="da-DK" dirty="0" smtClean="0"/>
              <a:t/>
            </a:r>
            <a:br>
              <a:rPr lang="da-DK" dirty="0" smtClean="0"/>
            </a:br>
            <a:r>
              <a:rPr lang="da-DK" dirty="0"/>
              <a:t/>
            </a:r>
            <a:br>
              <a:rPr lang="da-DK" dirty="0"/>
            </a:br>
            <a:r>
              <a:rPr lang="da-DK" dirty="0" smtClean="0"/>
              <a:t/>
            </a:r>
            <a:br>
              <a:rPr lang="da-DK" dirty="0" smtClean="0"/>
            </a:br>
            <a:r>
              <a:rPr lang="da-DK" b="1" dirty="0" smtClean="0"/>
              <a:t>Sygepleje til patienter med spiseforstyrrelser</a:t>
            </a:r>
            <a:r>
              <a:rPr lang="da-DK" dirty="0" smtClean="0"/>
              <a:t/>
            </a:r>
            <a:br>
              <a:rPr lang="da-DK" dirty="0" smtClean="0"/>
            </a:br>
            <a:r>
              <a:rPr lang="da-DK" dirty="0" smtClean="0"/>
              <a:t/>
            </a:r>
            <a:br>
              <a:rPr lang="da-DK" dirty="0" smtClean="0"/>
            </a:br>
            <a:r>
              <a:rPr lang="da-DK" sz="4000" dirty="0"/>
              <a:t>	</a:t>
            </a:r>
            <a:r>
              <a:rPr lang="da-DK" dirty="0"/>
              <a:t/>
            </a:r>
            <a:br>
              <a:rPr lang="da-DK" dirty="0"/>
            </a:br>
            <a:r>
              <a:rPr lang="da-DK" sz="4800" dirty="0" smtClean="0"/>
              <a:t/>
            </a:r>
            <a:br>
              <a:rPr lang="da-DK" sz="4800" dirty="0" smtClean="0"/>
            </a:br>
            <a:endParaRPr lang="da-DK" sz="4800" dirty="0"/>
          </a:p>
        </p:txBody>
      </p:sp>
      <p:sp>
        <p:nvSpPr>
          <p:cNvPr id="8" name="Undertitel 7"/>
          <p:cNvSpPr>
            <a:spLocks noGrp="1"/>
          </p:cNvSpPr>
          <p:nvPr>
            <p:ph type="subTitle" idx="1"/>
          </p:nvPr>
        </p:nvSpPr>
        <p:spPr>
          <a:xfrm>
            <a:off x="1372050" y="5013434"/>
            <a:ext cx="9335589" cy="1655762"/>
          </a:xfrm>
        </p:spPr>
        <p:txBody>
          <a:bodyPr>
            <a:normAutofit/>
          </a:bodyPr>
          <a:lstStyle/>
          <a:p>
            <a:r>
              <a:rPr lang="da-DK" sz="1900" dirty="0"/>
              <a:t>S</a:t>
            </a:r>
            <a:r>
              <a:rPr lang="da-DK" sz="1900" dirty="0" smtClean="0"/>
              <a:t>ygeplejerske </a:t>
            </a:r>
            <a:r>
              <a:rPr lang="da-DK" sz="1900" dirty="0"/>
              <a:t>Maria </a:t>
            </a:r>
            <a:r>
              <a:rPr lang="da-DK" sz="1900" dirty="0" smtClean="0"/>
              <a:t>Pilgaard, sygeplejerske Karina Nielsen og sygeplejerske Signe Wallin Høj</a:t>
            </a:r>
          </a:p>
          <a:p>
            <a:r>
              <a:rPr lang="da-DK" sz="1900" dirty="0" smtClean="0"/>
              <a:t>Endokrinologisk afdeling M, Ernæringsenheden</a:t>
            </a:r>
            <a:endParaRPr lang="da-DK" sz="1900" dirty="0"/>
          </a:p>
          <a:p>
            <a:r>
              <a:rPr lang="da-DK" sz="1900" dirty="0" smtClean="0"/>
              <a:t>Oktober 2024</a:t>
            </a:r>
            <a:endParaRPr lang="da-DK" sz="1900" dirty="0"/>
          </a:p>
        </p:txBody>
      </p:sp>
    </p:spTree>
    <p:extLst>
      <p:ext uri="{BB962C8B-B14F-4D97-AF65-F5344CB8AC3E}">
        <p14:creationId xmlns:p14="http://schemas.microsoft.com/office/powerpoint/2010/main" val="2831689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Hvem er patienterne?</a:t>
            </a:r>
            <a:endParaRPr lang="da-DK" dirty="0"/>
          </a:p>
        </p:txBody>
      </p:sp>
      <p:sp>
        <p:nvSpPr>
          <p:cNvPr id="3" name="Rektangel 2"/>
          <p:cNvSpPr/>
          <p:nvPr/>
        </p:nvSpPr>
        <p:spPr>
          <a:xfrm>
            <a:off x="838200" y="1859340"/>
            <a:ext cx="10515600" cy="3788858"/>
          </a:xfrm>
          <a:prstGeom prst="rect">
            <a:avLst/>
          </a:prstGeom>
        </p:spPr>
        <p:txBody>
          <a:bodyPr wrap="square">
            <a:spAutoFit/>
          </a:bodyPr>
          <a:lstStyle/>
          <a:p>
            <a:pPr>
              <a:lnSpc>
                <a:spcPct val="150000"/>
              </a:lnSpc>
            </a:pPr>
            <a:r>
              <a:rPr lang="da-DK" b="1" dirty="0"/>
              <a:t>AN:</a:t>
            </a:r>
          </a:p>
          <a:p>
            <a:pPr>
              <a:lnSpc>
                <a:spcPct val="150000"/>
              </a:lnSpc>
            </a:pPr>
            <a:r>
              <a:rPr lang="da-DK" dirty="0"/>
              <a:t>Kønsforskel: mere end 80% er kvinder</a:t>
            </a:r>
          </a:p>
          <a:p>
            <a:pPr>
              <a:lnSpc>
                <a:spcPct val="150000"/>
              </a:lnSpc>
            </a:pPr>
            <a:r>
              <a:rPr lang="da-DK" dirty="0" err="1"/>
              <a:t>Incidens</a:t>
            </a:r>
            <a:r>
              <a:rPr lang="da-DK" dirty="0"/>
              <a:t>: 3-400 nye tilfælde pr. år</a:t>
            </a:r>
          </a:p>
          <a:p>
            <a:pPr>
              <a:lnSpc>
                <a:spcPct val="150000"/>
              </a:lnSpc>
            </a:pPr>
            <a:r>
              <a:rPr lang="da-DK" dirty="0"/>
              <a:t>Prævalens: 0,5%-1% af kvinder i alderen 12-30 år (lavere for mænd)</a:t>
            </a:r>
          </a:p>
          <a:p>
            <a:pPr>
              <a:lnSpc>
                <a:spcPct val="150000"/>
              </a:lnSpc>
            </a:pPr>
            <a:endParaRPr lang="da-DK" b="1" dirty="0"/>
          </a:p>
          <a:p>
            <a:pPr>
              <a:lnSpc>
                <a:spcPct val="150000"/>
              </a:lnSpc>
            </a:pPr>
            <a:r>
              <a:rPr lang="da-DK" b="1" dirty="0"/>
              <a:t>BN:</a:t>
            </a:r>
          </a:p>
          <a:p>
            <a:pPr>
              <a:lnSpc>
                <a:spcPct val="150000"/>
              </a:lnSpc>
            </a:pPr>
            <a:r>
              <a:rPr lang="da-DK" dirty="0"/>
              <a:t>Endnu større kønsforskel (kvinder er overrepræsenterede)</a:t>
            </a:r>
          </a:p>
          <a:p>
            <a:pPr>
              <a:lnSpc>
                <a:spcPct val="150000"/>
              </a:lnSpc>
            </a:pPr>
            <a:r>
              <a:rPr lang="da-DK" dirty="0"/>
              <a:t>Prævalens: ca. 2% hos kvinder, 0,1-0,2% hos mænd (dvs. generelt højere forekomst)</a:t>
            </a:r>
          </a:p>
          <a:p>
            <a:pPr>
              <a:lnSpc>
                <a:spcPct val="150000"/>
              </a:lnSpc>
            </a:pPr>
            <a:r>
              <a:rPr lang="da-DK" dirty="0"/>
              <a:t>Senere debut (tidlig voksenalder)</a:t>
            </a:r>
          </a:p>
        </p:txBody>
      </p:sp>
    </p:spTree>
    <p:extLst>
      <p:ext uri="{BB962C8B-B14F-4D97-AF65-F5344CB8AC3E}">
        <p14:creationId xmlns:p14="http://schemas.microsoft.com/office/powerpoint/2010/main" val="1244328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200" dirty="0" smtClean="0"/>
              <a:t>Det kliniske billede (AN)</a:t>
            </a:r>
            <a:endParaRPr lang="da-DK" sz="4200" dirty="0"/>
          </a:p>
        </p:txBody>
      </p:sp>
      <p:sp>
        <p:nvSpPr>
          <p:cNvPr id="3" name="Rektangel 2"/>
          <p:cNvSpPr/>
          <p:nvPr/>
        </p:nvSpPr>
        <p:spPr>
          <a:xfrm>
            <a:off x="838200" y="1690688"/>
            <a:ext cx="10515600" cy="3831818"/>
          </a:xfrm>
          <a:prstGeom prst="rect">
            <a:avLst/>
          </a:prstGeom>
        </p:spPr>
        <p:txBody>
          <a:bodyPr wrap="square">
            <a:spAutoFit/>
          </a:bodyPr>
          <a:lstStyle/>
          <a:p>
            <a:pPr>
              <a:lnSpc>
                <a:spcPct val="150000"/>
              </a:lnSpc>
            </a:pPr>
            <a:r>
              <a:rPr lang="da-DK" b="1" dirty="0"/>
              <a:t>Lavt blodtryk, puls og kropstemperatur. </a:t>
            </a:r>
          </a:p>
          <a:p>
            <a:pPr lvl="1">
              <a:lnSpc>
                <a:spcPct val="150000"/>
              </a:lnSpc>
            </a:pPr>
            <a:r>
              <a:rPr lang="da-DK" dirty="0"/>
              <a:t>BT </a:t>
            </a:r>
            <a:r>
              <a:rPr lang="da-DK" dirty="0" smtClean="0"/>
              <a:t>90/50</a:t>
            </a:r>
            <a:r>
              <a:rPr lang="da-DK" dirty="0"/>
              <a:t>, p. 40 og </a:t>
            </a:r>
            <a:r>
              <a:rPr lang="da-DK" dirty="0" err="1"/>
              <a:t>tp</a:t>
            </a:r>
            <a:r>
              <a:rPr lang="da-DK" dirty="0"/>
              <a:t>. &lt;36 grader kan være habituelt.</a:t>
            </a:r>
          </a:p>
          <a:p>
            <a:pPr lvl="1">
              <a:lnSpc>
                <a:spcPct val="150000"/>
              </a:lnSpc>
            </a:pPr>
            <a:r>
              <a:rPr lang="da-DK" dirty="0"/>
              <a:t>En ”normal” kropstemperatur på </a:t>
            </a:r>
            <a:r>
              <a:rPr lang="da-DK" dirty="0" smtClean="0"/>
              <a:t>37,5 </a:t>
            </a:r>
            <a:r>
              <a:rPr lang="da-DK" dirty="0"/>
              <a:t>grader kan være tegn på infektion.</a:t>
            </a:r>
          </a:p>
          <a:p>
            <a:pPr lvl="1">
              <a:lnSpc>
                <a:spcPct val="150000"/>
              </a:lnSpc>
            </a:pPr>
            <a:r>
              <a:rPr lang="da-DK" dirty="0"/>
              <a:t>En ”normal” eller forhøjet puls kan være tegn på belastet kredsløb med risiko for kredsløbssvigt.</a:t>
            </a:r>
          </a:p>
          <a:p>
            <a:pPr>
              <a:lnSpc>
                <a:spcPct val="150000"/>
              </a:lnSpc>
            </a:pPr>
            <a:endParaRPr lang="da-DK" dirty="0"/>
          </a:p>
          <a:p>
            <a:pPr>
              <a:lnSpc>
                <a:spcPct val="150000"/>
              </a:lnSpc>
            </a:pPr>
            <a:r>
              <a:rPr lang="da-DK" b="1" dirty="0"/>
              <a:t>Ved udtalt underernæring er lavt blodsukker (</a:t>
            </a:r>
            <a:r>
              <a:rPr lang="da-DK" b="1" dirty="0" err="1"/>
              <a:t>hypoglykæmi</a:t>
            </a:r>
            <a:r>
              <a:rPr lang="da-DK" b="1" dirty="0"/>
              <a:t>) hyppigt forekommende. </a:t>
            </a:r>
          </a:p>
          <a:p>
            <a:pPr lvl="1">
              <a:lnSpc>
                <a:spcPct val="150000"/>
              </a:lnSpc>
            </a:pPr>
            <a:r>
              <a:rPr lang="da-DK" dirty="0"/>
              <a:t>Lave værdier kan være habituelle. Der er ikke behov for intervention før BG &lt;2,5 mmol/L ved fravær af kliniske symptomer.</a:t>
            </a:r>
          </a:p>
          <a:p>
            <a:pPr lvl="1">
              <a:lnSpc>
                <a:spcPct val="150000"/>
              </a:lnSpc>
            </a:pPr>
            <a:r>
              <a:rPr lang="da-DK" dirty="0"/>
              <a:t>Høje værdier kan være tegn på ”stressdiabetisk tilstand” som følge af kulhydratindtag efter langvarig faste.</a:t>
            </a:r>
          </a:p>
        </p:txBody>
      </p:sp>
    </p:spTree>
    <p:extLst>
      <p:ext uri="{BB962C8B-B14F-4D97-AF65-F5344CB8AC3E}">
        <p14:creationId xmlns:p14="http://schemas.microsoft.com/office/powerpoint/2010/main" val="350094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200" dirty="0" smtClean="0"/>
              <a:t>Fysiske og organspecifikke følgevirkninger (AN)</a:t>
            </a:r>
            <a:endParaRPr lang="da-DK" sz="4200" dirty="0"/>
          </a:p>
        </p:txBody>
      </p:sp>
      <p:sp>
        <p:nvSpPr>
          <p:cNvPr id="3" name="Rektangel 2"/>
          <p:cNvSpPr/>
          <p:nvPr/>
        </p:nvSpPr>
        <p:spPr>
          <a:xfrm>
            <a:off x="838200" y="1690688"/>
            <a:ext cx="10515600" cy="3785652"/>
          </a:xfrm>
          <a:prstGeom prst="rect">
            <a:avLst/>
          </a:prstGeom>
        </p:spPr>
        <p:txBody>
          <a:bodyPr wrap="square">
            <a:spAutoFit/>
          </a:bodyPr>
          <a:lstStyle/>
          <a:p>
            <a:pPr>
              <a:lnSpc>
                <a:spcPct val="150000"/>
              </a:lnSpc>
            </a:pPr>
            <a:r>
              <a:rPr lang="da-DK" sz="2400" dirty="0" smtClean="0"/>
              <a:t>Endokrine forstyrrelser: </a:t>
            </a:r>
          </a:p>
          <a:p>
            <a:pPr>
              <a:lnSpc>
                <a:spcPct val="150000"/>
              </a:lnSpc>
            </a:pPr>
            <a:endParaRPr lang="da-DK" b="1" dirty="0"/>
          </a:p>
          <a:p>
            <a:pPr marL="285750" indent="-285750">
              <a:lnSpc>
                <a:spcPct val="150000"/>
              </a:lnSpc>
              <a:buFont typeface="Arial" panose="020B0604020202020204" pitchFamily="34" charset="0"/>
              <a:buChar char="•"/>
            </a:pPr>
            <a:r>
              <a:rPr lang="da-DK" sz="2000" dirty="0"/>
              <a:t>p</a:t>
            </a:r>
            <a:r>
              <a:rPr lang="da-DK" sz="2000" dirty="0" smtClean="0"/>
              <a:t>rimær/sekundær </a:t>
            </a:r>
            <a:r>
              <a:rPr lang="da-DK" sz="2000" dirty="0" err="1" smtClean="0"/>
              <a:t>amenoré</a:t>
            </a:r>
            <a:endParaRPr lang="da-DK" sz="2000" dirty="0" smtClean="0"/>
          </a:p>
          <a:p>
            <a:pPr marL="285750" indent="-285750">
              <a:lnSpc>
                <a:spcPct val="150000"/>
              </a:lnSpc>
              <a:buFont typeface="Arial" panose="020B0604020202020204" pitchFamily="34" charset="0"/>
              <a:buChar char="•"/>
            </a:pPr>
            <a:r>
              <a:rPr lang="da-DK" sz="2000" dirty="0" smtClean="0"/>
              <a:t>forhøjet </a:t>
            </a:r>
            <a:r>
              <a:rPr lang="da-DK" sz="2000" dirty="0" err="1" smtClean="0"/>
              <a:t>kortisolniveau</a:t>
            </a:r>
            <a:endParaRPr lang="da-DK" sz="2000" dirty="0" smtClean="0"/>
          </a:p>
          <a:p>
            <a:pPr marL="285750" indent="-285750">
              <a:lnSpc>
                <a:spcPct val="150000"/>
              </a:lnSpc>
              <a:buFont typeface="Arial" panose="020B0604020202020204" pitchFamily="34" charset="0"/>
              <a:buChar char="•"/>
            </a:pPr>
            <a:r>
              <a:rPr lang="da-DK" sz="2000" dirty="0" smtClean="0"/>
              <a:t>nedregulering </a:t>
            </a:r>
            <a:r>
              <a:rPr lang="da-DK" sz="2000" dirty="0"/>
              <a:t>af vækstfaktorer, kønshormoner og stofskiftehormoner </a:t>
            </a:r>
            <a:endParaRPr lang="da-DK" sz="2000" dirty="0" smtClean="0"/>
          </a:p>
          <a:p>
            <a:pPr>
              <a:lnSpc>
                <a:spcPct val="150000"/>
              </a:lnSpc>
            </a:pPr>
            <a:r>
              <a:rPr lang="da-DK" sz="2000" dirty="0">
                <a:sym typeface="Wingdings" panose="05000000000000000000" pitchFamily="2" charset="2"/>
              </a:rPr>
              <a:t>	</a:t>
            </a:r>
            <a:r>
              <a:rPr lang="da-DK" sz="2000" dirty="0" smtClean="0">
                <a:sym typeface="Wingdings" panose="05000000000000000000" pitchFamily="2" charset="2"/>
              </a:rPr>
              <a:t> </a:t>
            </a:r>
            <a:r>
              <a:rPr lang="da-DK" sz="2000" dirty="0">
                <a:sym typeface="Wingdings" panose="05000000000000000000" pitchFamily="2" charset="2"/>
              </a:rPr>
              <a:t>svært ved at sove og slappe af, fryser, svimmelhed, hovedpine, udebleven menstruation, </a:t>
            </a:r>
            <a:r>
              <a:rPr lang="da-DK" sz="2000" dirty="0" smtClean="0">
                <a:sym typeface="Wingdings" panose="05000000000000000000" pitchFamily="2" charset="2"/>
              </a:rPr>
              <a:t>	evt</a:t>
            </a:r>
            <a:r>
              <a:rPr lang="da-DK" sz="2000" dirty="0">
                <a:sym typeface="Wingdings" panose="05000000000000000000" pitchFamily="2" charset="2"/>
              </a:rPr>
              <a:t>. </a:t>
            </a:r>
            <a:r>
              <a:rPr lang="da-DK" sz="2000" dirty="0" smtClean="0">
                <a:sym typeface="Wingdings" panose="05000000000000000000" pitchFamily="2" charset="2"/>
              </a:rPr>
              <a:t>udebleven </a:t>
            </a:r>
            <a:r>
              <a:rPr lang="da-DK" sz="2000" dirty="0">
                <a:sym typeface="Wingdings" panose="05000000000000000000" pitchFamily="2" charset="2"/>
              </a:rPr>
              <a:t>pubertetsmodning.</a:t>
            </a:r>
            <a:endParaRPr lang="da-DK" sz="2000" dirty="0"/>
          </a:p>
          <a:p>
            <a:pPr>
              <a:lnSpc>
                <a:spcPct val="150000"/>
              </a:lnSpc>
            </a:pPr>
            <a:endParaRPr lang="da-DK" b="1" dirty="0"/>
          </a:p>
        </p:txBody>
      </p:sp>
    </p:spTree>
    <p:extLst>
      <p:ext uri="{BB962C8B-B14F-4D97-AF65-F5344CB8AC3E}">
        <p14:creationId xmlns:p14="http://schemas.microsoft.com/office/powerpoint/2010/main" val="4013933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200" dirty="0" smtClean="0"/>
              <a:t>Fysiske og organspecifikke følgevirkninger (AN)</a:t>
            </a:r>
            <a:endParaRPr lang="da-DK" sz="4200" dirty="0"/>
          </a:p>
        </p:txBody>
      </p:sp>
      <p:sp>
        <p:nvSpPr>
          <p:cNvPr id="3" name="Rektangel 2"/>
          <p:cNvSpPr/>
          <p:nvPr/>
        </p:nvSpPr>
        <p:spPr>
          <a:xfrm>
            <a:off x="838200" y="1690688"/>
            <a:ext cx="10515600" cy="4385816"/>
          </a:xfrm>
          <a:prstGeom prst="rect">
            <a:avLst/>
          </a:prstGeom>
        </p:spPr>
        <p:txBody>
          <a:bodyPr wrap="square">
            <a:spAutoFit/>
          </a:bodyPr>
          <a:lstStyle/>
          <a:p>
            <a:pPr>
              <a:lnSpc>
                <a:spcPct val="150000"/>
              </a:lnSpc>
            </a:pPr>
            <a:r>
              <a:rPr lang="da-DK" sz="2400" dirty="0"/>
              <a:t>Påvirkning af samtlige organsystemer fx:</a:t>
            </a:r>
          </a:p>
          <a:p>
            <a:pPr lvl="1">
              <a:lnSpc>
                <a:spcPct val="150000"/>
              </a:lnSpc>
            </a:pPr>
            <a:r>
              <a:rPr lang="da-DK" b="1" dirty="0"/>
              <a:t>Hjerne og CNS: </a:t>
            </a:r>
            <a:r>
              <a:rPr lang="da-DK" dirty="0"/>
              <a:t>Svigtende koncentration og hukommelse, kramper, atrofi</a:t>
            </a:r>
          </a:p>
          <a:p>
            <a:pPr lvl="1">
              <a:lnSpc>
                <a:spcPct val="150000"/>
              </a:lnSpc>
            </a:pPr>
            <a:r>
              <a:rPr lang="da-DK" b="1" dirty="0"/>
              <a:t>Hjerte: </a:t>
            </a:r>
            <a:r>
              <a:rPr lang="da-DK" dirty="0"/>
              <a:t>Blåfarvning af fingre og tæer, lav puls og BT, forstyrret hjerterytme</a:t>
            </a:r>
          </a:p>
          <a:p>
            <a:pPr lvl="1">
              <a:lnSpc>
                <a:spcPct val="150000"/>
              </a:lnSpc>
            </a:pPr>
            <a:r>
              <a:rPr lang="da-DK" b="1" dirty="0"/>
              <a:t>Mave og tarm: </a:t>
            </a:r>
            <a:r>
              <a:rPr lang="da-DK" dirty="0"/>
              <a:t>Kvalme og mavesmerter, tarmslyng</a:t>
            </a:r>
          </a:p>
          <a:p>
            <a:pPr lvl="1">
              <a:lnSpc>
                <a:spcPct val="150000"/>
              </a:lnSpc>
            </a:pPr>
            <a:r>
              <a:rPr lang="da-DK" b="1" dirty="0"/>
              <a:t>Lever: </a:t>
            </a:r>
            <a:r>
              <a:rPr lang="da-DK" dirty="0"/>
              <a:t>Leverskade i varierende sværhedsgrad, kan være fatalt</a:t>
            </a:r>
          </a:p>
          <a:p>
            <a:pPr lvl="1">
              <a:lnSpc>
                <a:spcPct val="150000"/>
              </a:lnSpc>
            </a:pPr>
            <a:r>
              <a:rPr lang="da-DK" b="1" dirty="0"/>
              <a:t>Hud og hår: </a:t>
            </a:r>
            <a:r>
              <a:rPr lang="da-DK" dirty="0" err="1"/>
              <a:t>Lanugobehåring</a:t>
            </a:r>
            <a:r>
              <a:rPr lang="da-DK" dirty="0"/>
              <a:t>, udtynding af hår, tør hud</a:t>
            </a:r>
          </a:p>
          <a:p>
            <a:pPr lvl="1">
              <a:lnSpc>
                <a:spcPct val="150000"/>
              </a:lnSpc>
            </a:pPr>
            <a:r>
              <a:rPr lang="da-DK" b="1" dirty="0"/>
              <a:t>Nyrer og urinveje: </a:t>
            </a:r>
            <a:r>
              <a:rPr lang="da-DK" dirty="0"/>
              <a:t>Bydende vandladningstrang, natlige vandladninger, atrofi (OBS </a:t>
            </a:r>
            <a:r>
              <a:rPr lang="da-DK" dirty="0" smtClean="0"/>
              <a:t>ved lægemiddeldos.)</a:t>
            </a:r>
            <a:endParaRPr lang="da-DK" dirty="0"/>
          </a:p>
          <a:p>
            <a:pPr lvl="1">
              <a:lnSpc>
                <a:spcPct val="150000"/>
              </a:lnSpc>
            </a:pPr>
            <a:r>
              <a:rPr lang="da-DK" b="1" dirty="0"/>
              <a:t>Bevægeapparat: </a:t>
            </a:r>
            <a:r>
              <a:rPr lang="da-DK" dirty="0"/>
              <a:t>Knogletab og knogleskørhed med risiko for brud</a:t>
            </a:r>
          </a:p>
          <a:p>
            <a:pPr lvl="1">
              <a:lnSpc>
                <a:spcPct val="150000"/>
              </a:lnSpc>
            </a:pPr>
            <a:r>
              <a:rPr lang="da-DK" b="1" dirty="0"/>
              <a:t>Lunger: </a:t>
            </a:r>
            <a:r>
              <a:rPr lang="da-DK" dirty="0"/>
              <a:t>Øget risiko for lungeinfektioner fx </a:t>
            </a:r>
            <a:r>
              <a:rPr lang="da-DK" dirty="0" err="1" smtClean="0"/>
              <a:t>abcesser</a:t>
            </a:r>
            <a:endParaRPr lang="da-DK" dirty="0" smtClean="0"/>
          </a:p>
          <a:p>
            <a:pPr lvl="1">
              <a:lnSpc>
                <a:spcPct val="150000"/>
              </a:lnSpc>
            </a:pPr>
            <a:r>
              <a:rPr lang="da-DK" b="1" dirty="0" smtClean="0"/>
              <a:t>Blodbillede: </a:t>
            </a:r>
            <a:r>
              <a:rPr lang="da-DK" dirty="0" smtClean="0"/>
              <a:t>Knoglemarvssuppression</a:t>
            </a:r>
            <a:endParaRPr lang="da-DK" b="1" dirty="0"/>
          </a:p>
        </p:txBody>
      </p:sp>
      <p:pic>
        <p:nvPicPr>
          <p:cNvPr id="4" name="Billede 3"/>
          <p:cNvPicPr>
            <a:picLocks noChangeAspect="1"/>
          </p:cNvPicPr>
          <p:nvPr/>
        </p:nvPicPr>
        <p:blipFill>
          <a:blip r:embed="rId3"/>
          <a:stretch>
            <a:fillRect/>
          </a:stretch>
        </p:blipFill>
        <p:spPr>
          <a:xfrm>
            <a:off x="8292662" y="2079571"/>
            <a:ext cx="3791479" cy="2086266"/>
          </a:xfrm>
          <a:prstGeom prst="rect">
            <a:avLst/>
          </a:prstGeom>
        </p:spPr>
      </p:pic>
    </p:spTree>
    <p:extLst>
      <p:ext uri="{BB962C8B-B14F-4D97-AF65-F5344CB8AC3E}">
        <p14:creationId xmlns:p14="http://schemas.microsoft.com/office/powerpoint/2010/main" val="21101238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200" dirty="0" smtClean="0"/>
              <a:t>Eksempel på blodprøver (AN)</a:t>
            </a:r>
            <a:endParaRPr lang="da-DK" sz="4200" dirty="0"/>
          </a:p>
        </p:txBody>
      </p:sp>
      <p:pic>
        <p:nvPicPr>
          <p:cNvPr id="4" name="Pladsholder til indhold 5"/>
          <p:cNvPicPr>
            <a:picLocks noChangeAspect="1"/>
          </p:cNvPicPr>
          <p:nvPr/>
        </p:nvPicPr>
        <p:blipFill>
          <a:blip r:embed="rId3"/>
          <a:stretch>
            <a:fillRect/>
          </a:stretch>
        </p:blipFill>
        <p:spPr>
          <a:xfrm>
            <a:off x="1228397" y="1321566"/>
            <a:ext cx="9735206" cy="5052801"/>
          </a:xfrm>
          <a:prstGeom prst="rect">
            <a:avLst/>
          </a:prstGeom>
        </p:spPr>
      </p:pic>
    </p:spTree>
    <p:extLst>
      <p:ext uri="{BB962C8B-B14F-4D97-AF65-F5344CB8AC3E}">
        <p14:creationId xmlns:p14="http://schemas.microsoft.com/office/powerpoint/2010/main" val="4139389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Hvordan går det patienterne med AN?</a:t>
            </a:r>
            <a:endParaRPr lang="da-DK" dirty="0"/>
          </a:p>
        </p:txBody>
      </p:sp>
      <p:graphicFrame>
        <p:nvGraphicFramePr>
          <p:cNvPr id="3" name="Diagram 2"/>
          <p:cNvGraphicFramePr/>
          <p:nvPr>
            <p:extLst>
              <p:ext uri="{D42A27DB-BD31-4B8C-83A1-F6EECF244321}">
                <p14:modId xmlns:p14="http://schemas.microsoft.com/office/powerpoint/2010/main" val="1021737338"/>
              </p:ext>
            </p:extLst>
          </p:nvPr>
        </p:nvGraphicFramePr>
        <p:xfrm>
          <a:off x="4099033" y="2112581"/>
          <a:ext cx="3993931" cy="3541985"/>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5470367" y="1701579"/>
            <a:ext cx="1251261" cy="400110"/>
          </a:xfrm>
          <a:prstGeom prst="rect">
            <a:avLst/>
          </a:prstGeom>
        </p:spPr>
        <p:txBody>
          <a:bodyPr wrap="square">
            <a:spAutoFit/>
          </a:bodyPr>
          <a:lstStyle/>
          <a:p>
            <a:r>
              <a:rPr lang="da-DK" sz="2000" b="1" dirty="0"/>
              <a:t>Prognose:</a:t>
            </a:r>
          </a:p>
        </p:txBody>
      </p:sp>
      <p:sp>
        <p:nvSpPr>
          <p:cNvPr id="5" name="Rektangel 4"/>
          <p:cNvSpPr/>
          <p:nvPr/>
        </p:nvSpPr>
        <p:spPr>
          <a:xfrm>
            <a:off x="838200" y="5654566"/>
            <a:ext cx="6096000" cy="646331"/>
          </a:xfrm>
          <a:prstGeom prst="rect">
            <a:avLst/>
          </a:prstGeom>
        </p:spPr>
        <p:txBody>
          <a:bodyPr>
            <a:spAutoFit/>
          </a:bodyPr>
          <a:lstStyle/>
          <a:p>
            <a:r>
              <a:rPr lang="da-DK" dirty="0"/>
              <a:t>Hvad gør vi med den sidste tredjedel? </a:t>
            </a:r>
          </a:p>
          <a:p>
            <a:r>
              <a:rPr lang="da-DK" dirty="0"/>
              <a:t>Harm-reducerende tilgang. Livskvalitet-fremmende tilgang. </a:t>
            </a:r>
          </a:p>
        </p:txBody>
      </p:sp>
    </p:spTree>
    <p:extLst>
      <p:ext uri="{BB962C8B-B14F-4D97-AF65-F5344CB8AC3E}">
        <p14:creationId xmlns:p14="http://schemas.microsoft.com/office/powerpoint/2010/main" val="588937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nSpc>
                <a:spcPct val="100000"/>
              </a:lnSpc>
            </a:pPr>
            <a:r>
              <a:rPr lang="da-DK" sz="3200" dirty="0"/>
              <a:t>Ernæringsenheden, </a:t>
            </a:r>
            <a:r>
              <a:rPr lang="da-DK" sz="3200" dirty="0" err="1"/>
              <a:t>E</a:t>
            </a:r>
            <a:r>
              <a:rPr lang="da-DK" sz="3200" dirty="0" err="1" smtClean="0"/>
              <a:t>ndokrinologisk</a:t>
            </a:r>
            <a:r>
              <a:rPr lang="da-DK" sz="3200" dirty="0" smtClean="0"/>
              <a:t> </a:t>
            </a:r>
            <a:r>
              <a:rPr lang="da-DK" sz="3200" dirty="0"/>
              <a:t>afd. M, OUH</a:t>
            </a:r>
            <a:endParaRPr lang="da-DK" sz="3000" dirty="0"/>
          </a:p>
        </p:txBody>
      </p:sp>
      <p:sp>
        <p:nvSpPr>
          <p:cNvPr id="3" name="Rektangel 2"/>
          <p:cNvSpPr/>
          <p:nvPr/>
        </p:nvSpPr>
        <p:spPr>
          <a:xfrm>
            <a:off x="838200" y="1690688"/>
            <a:ext cx="10515600" cy="3835024"/>
          </a:xfrm>
          <a:prstGeom prst="rect">
            <a:avLst/>
          </a:prstGeom>
        </p:spPr>
        <p:txBody>
          <a:bodyPr wrap="square">
            <a:spAutoFit/>
          </a:bodyPr>
          <a:lstStyle/>
          <a:p>
            <a:pPr>
              <a:lnSpc>
                <a:spcPct val="150000"/>
              </a:lnSpc>
            </a:pPr>
            <a:r>
              <a:rPr lang="da-DK" sz="2000" b="1" i="1" dirty="0" smtClean="0"/>
              <a:t>Vejledende</a:t>
            </a:r>
            <a:r>
              <a:rPr lang="da-DK" sz="2000" b="1" dirty="0" smtClean="0"/>
              <a:t> </a:t>
            </a:r>
            <a:r>
              <a:rPr lang="da-DK" sz="2000" b="1" dirty="0"/>
              <a:t>indlæggelseskriterier:</a:t>
            </a:r>
          </a:p>
          <a:p>
            <a:pPr lvl="1">
              <a:lnSpc>
                <a:spcPct val="150000"/>
              </a:lnSpc>
            </a:pPr>
            <a:r>
              <a:rPr lang="da-DK" dirty="0"/>
              <a:t>BMI &lt; 13 </a:t>
            </a:r>
          </a:p>
          <a:p>
            <a:pPr lvl="1">
              <a:lnSpc>
                <a:spcPct val="150000"/>
              </a:lnSpc>
            </a:pPr>
            <a:r>
              <a:rPr lang="da-DK" dirty="0"/>
              <a:t>Vægttab &gt; 30%/3 mdr. eller &gt; 20%/4 uger</a:t>
            </a:r>
          </a:p>
          <a:p>
            <a:pPr lvl="1">
              <a:lnSpc>
                <a:spcPct val="150000"/>
              </a:lnSpc>
            </a:pPr>
            <a:r>
              <a:rPr lang="da-DK" dirty="0"/>
              <a:t>Systolisk BT &lt; 80 </a:t>
            </a:r>
            <a:r>
              <a:rPr lang="da-DK" dirty="0" err="1"/>
              <a:t>mmHg</a:t>
            </a:r>
            <a:endParaRPr lang="da-DK" dirty="0"/>
          </a:p>
          <a:p>
            <a:pPr lvl="1">
              <a:lnSpc>
                <a:spcPct val="150000"/>
              </a:lnSpc>
            </a:pPr>
            <a:r>
              <a:rPr lang="da-DK" dirty="0"/>
              <a:t>Puls &lt; 40/min.</a:t>
            </a:r>
          </a:p>
          <a:p>
            <a:pPr lvl="1">
              <a:lnSpc>
                <a:spcPct val="150000"/>
              </a:lnSpc>
            </a:pPr>
            <a:r>
              <a:rPr lang="da-DK" dirty="0"/>
              <a:t>Lungestase</a:t>
            </a:r>
          </a:p>
          <a:p>
            <a:pPr lvl="1">
              <a:lnSpc>
                <a:spcPct val="150000"/>
              </a:lnSpc>
            </a:pPr>
            <a:r>
              <a:rPr lang="da-DK" dirty="0"/>
              <a:t>Svære væske- elektrolytforstyrrelser (K&lt;2,5, </a:t>
            </a:r>
            <a:r>
              <a:rPr lang="da-DK" dirty="0" err="1"/>
              <a:t>Na</a:t>
            </a:r>
            <a:r>
              <a:rPr lang="da-DK" dirty="0"/>
              <a:t>&lt;120, </a:t>
            </a:r>
            <a:r>
              <a:rPr lang="da-DK" dirty="0" err="1"/>
              <a:t>bicarbonat</a:t>
            </a:r>
            <a:r>
              <a:rPr lang="da-DK" dirty="0"/>
              <a:t>&gt;40, pH&gt;7,5)</a:t>
            </a:r>
          </a:p>
          <a:p>
            <a:pPr lvl="1">
              <a:lnSpc>
                <a:spcPct val="150000"/>
              </a:lnSpc>
            </a:pPr>
            <a:r>
              <a:rPr lang="da-DK" dirty="0"/>
              <a:t>Bevidsthedssvækkelse</a:t>
            </a:r>
          </a:p>
          <a:p>
            <a:pPr lvl="1">
              <a:lnSpc>
                <a:spcPct val="150000"/>
              </a:lnSpc>
            </a:pPr>
            <a:r>
              <a:rPr lang="da-DK" dirty="0"/>
              <a:t>Svær </a:t>
            </a:r>
            <a:r>
              <a:rPr lang="da-DK" dirty="0" err="1"/>
              <a:t>myopati</a:t>
            </a:r>
            <a:r>
              <a:rPr lang="da-DK" dirty="0"/>
              <a:t> (fx vanskelighed med at gå op af trapper)</a:t>
            </a:r>
          </a:p>
        </p:txBody>
      </p:sp>
    </p:spTree>
    <p:extLst>
      <p:ext uri="{BB962C8B-B14F-4D97-AF65-F5344CB8AC3E}">
        <p14:creationId xmlns:p14="http://schemas.microsoft.com/office/powerpoint/2010/main" val="1241372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822544"/>
          </a:xfrm>
        </p:spPr>
        <p:txBody>
          <a:bodyPr>
            <a:normAutofit/>
          </a:bodyPr>
          <a:lstStyle/>
          <a:p>
            <a:r>
              <a:rPr lang="da-DK" sz="4000" dirty="0" smtClean="0"/>
              <a:t>Indlæggelse i Ernæringsenheden</a:t>
            </a:r>
            <a:endParaRPr lang="da-DK" sz="4000" dirty="0"/>
          </a:p>
        </p:txBody>
      </p:sp>
      <p:sp>
        <p:nvSpPr>
          <p:cNvPr id="3" name="Rektangel 2"/>
          <p:cNvSpPr/>
          <p:nvPr/>
        </p:nvSpPr>
        <p:spPr>
          <a:xfrm>
            <a:off x="838200" y="1082566"/>
            <a:ext cx="10515600" cy="7340471"/>
          </a:xfrm>
          <a:prstGeom prst="rect">
            <a:avLst/>
          </a:prstGeom>
        </p:spPr>
        <p:txBody>
          <a:bodyPr wrap="square">
            <a:spAutoFit/>
          </a:bodyPr>
          <a:lstStyle/>
          <a:p>
            <a:pPr>
              <a:lnSpc>
                <a:spcPct val="150000"/>
              </a:lnSpc>
            </a:pPr>
            <a:r>
              <a:rPr lang="da-DK" sz="2000" dirty="0"/>
              <a:t>Behandlingen afvikles efter helt fast </a:t>
            </a:r>
            <a:r>
              <a:rPr lang="da-DK" sz="2000" dirty="0" smtClean="0"/>
              <a:t>rytme:</a:t>
            </a:r>
          </a:p>
          <a:p>
            <a:pPr>
              <a:lnSpc>
                <a:spcPct val="150000"/>
              </a:lnSpc>
            </a:pPr>
            <a:endParaRPr lang="da-DK" sz="1000" dirty="0" smtClean="0"/>
          </a:p>
          <a:p>
            <a:pPr marL="285750" indent="-285750">
              <a:lnSpc>
                <a:spcPct val="150000"/>
              </a:lnSpc>
              <a:buFont typeface="Arial" panose="020B0604020202020204" pitchFamily="34" charset="0"/>
              <a:buChar char="•"/>
            </a:pPr>
            <a:r>
              <a:rPr lang="da-DK" dirty="0" smtClean="0"/>
              <a:t>5 </a:t>
            </a:r>
            <a:r>
              <a:rPr lang="da-DK" dirty="0"/>
              <a:t>måltider dagligt efterfulgt af 30-60 min. hviletid/samværstid (personalestøttet</a:t>
            </a:r>
            <a:r>
              <a:rPr lang="da-DK" dirty="0" smtClean="0"/>
              <a:t>).</a:t>
            </a:r>
          </a:p>
          <a:p>
            <a:pPr marL="285750" indent="-285750">
              <a:lnSpc>
                <a:spcPct val="150000"/>
              </a:lnSpc>
              <a:buFont typeface="Arial" panose="020B0604020202020204" pitchFamily="34" charset="0"/>
              <a:buChar char="•"/>
            </a:pPr>
            <a:r>
              <a:rPr lang="da-DK" dirty="0"/>
              <a:t>Måltiderne serveres på </a:t>
            </a:r>
            <a:r>
              <a:rPr lang="da-DK" dirty="0" smtClean="0"/>
              <a:t>faste </a:t>
            </a:r>
            <a:r>
              <a:rPr lang="da-DK" dirty="0"/>
              <a:t>tidspunkter </a:t>
            </a:r>
            <a:r>
              <a:rPr lang="da-DK" dirty="0" smtClean="0"/>
              <a:t>og har </a:t>
            </a:r>
            <a:r>
              <a:rPr lang="da-DK" dirty="0"/>
              <a:t>fast varighed </a:t>
            </a:r>
            <a:r>
              <a:rPr lang="da-DK" dirty="0">
                <a:sym typeface="Wingdings" panose="05000000000000000000" pitchFamily="2" charset="2"/>
              </a:rPr>
              <a:t> forudsigelighed, tryghed, </a:t>
            </a:r>
            <a:r>
              <a:rPr lang="da-DK" dirty="0" smtClean="0">
                <a:sym typeface="Wingdings" panose="05000000000000000000" pitchFamily="2" charset="2"/>
              </a:rPr>
              <a:t>udstikke rammer for </a:t>
            </a:r>
            <a:r>
              <a:rPr lang="da-DK" dirty="0">
                <a:sym typeface="Wingdings" panose="05000000000000000000" pitchFamily="2" charset="2"/>
              </a:rPr>
              <a:t>normalitet. </a:t>
            </a:r>
            <a:endParaRPr lang="da-DK" dirty="0" smtClean="0">
              <a:sym typeface="Wingdings" panose="05000000000000000000" pitchFamily="2" charset="2"/>
            </a:endParaRPr>
          </a:p>
          <a:p>
            <a:pPr marL="285750" indent="-285750">
              <a:lnSpc>
                <a:spcPct val="150000"/>
              </a:lnSpc>
              <a:buFont typeface="Arial" panose="020B0604020202020204" pitchFamily="34" charset="0"/>
              <a:buChar char="•"/>
            </a:pPr>
            <a:r>
              <a:rPr lang="da-DK" dirty="0" smtClean="0">
                <a:sym typeface="Wingdings" panose="05000000000000000000" pitchFamily="2" charset="2"/>
              </a:rPr>
              <a:t>De fire C’er: </a:t>
            </a:r>
            <a:r>
              <a:rPr lang="da-DK" dirty="0" err="1"/>
              <a:t>Calm</a:t>
            </a:r>
            <a:r>
              <a:rPr lang="da-DK" dirty="0"/>
              <a:t>, </a:t>
            </a:r>
            <a:r>
              <a:rPr lang="da-DK" dirty="0" err="1"/>
              <a:t>Confident</a:t>
            </a:r>
            <a:r>
              <a:rPr lang="da-DK" dirty="0"/>
              <a:t>, </a:t>
            </a:r>
            <a:r>
              <a:rPr lang="da-DK" dirty="0" err="1"/>
              <a:t>Consistent</a:t>
            </a:r>
            <a:r>
              <a:rPr lang="da-DK" dirty="0"/>
              <a:t>, </a:t>
            </a:r>
            <a:r>
              <a:rPr lang="da-DK" dirty="0" err="1" smtClean="0"/>
              <a:t>Compassionate</a:t>
            </a:r>
            <a:r>
              <a:rPr lang="da-DK" dirty="0"/>
              <a:t> </a:t>
            </a:r>
            <a:r>
              <a:rPr lang="da-DK" dirty="0" smtClean="0"/>
              <a:t>(bevar roen, vær fortrøstningsfuld og selvsikker, skift ikke mening/kurs samt vær omsorgsfuld).</a:t>
            </a:r>
          </a:p>
          <a:p>
            <a:pPr algn="r">
              <a:lnSpc>
                <a:spcPct val="150000"/>
              </a:lnSpc>
            </a:pPr>
            <a:r>
              <a:rPr lang="da-DK" sz="1400" dirty="0" smtClean="0">
                <a:sym typeface="Wingdings" panose="05000000000000000000" pitchFamily="2" charset="2"/>
              </a:rPr>
              <a:t>(</a:t>
            </a:r>
            <a:r>
              <a:rPr lang="da-DK" sz="1400" i="1" dirty="0" smtClean="0">
                <a:sym typeface="Wingdings" panose="05000000000000000000" pitchFamily="2" charset="2"/>
              </a:rPr>
              <a:t>”Kort og godt om spiseforstyrrelser” </a:t>
            </a:r>
            <a:r>
              <a:rPr lang="da-DK" sz="1400" dirty="0" smtClean="0">
                <a:sym typeface="Wingdings" panose="05000000000000000000" pitchFamily="2" charset="2"/>
              </a:rPr>
              <a:t>2020) </a:t>
            </a:r>
            <a:endParaRPr lang="da-DK" sz="1400" dirty="0">
              <a:sym typeface="Wingdings" panose="05000000000000000000" pitchFamily="2" charset="2"/>
            </a:endParaRPr>
          </a:p>
          <a:p>
            <a:pPr>
              <a:lnSpc>
                <a:spcPct val="150000"/>
              </a:lnSpc>
            </a:pPr>
            <a:r>
              <a:rPr lang="da-DK" b="1" dirty="0" err="1" smtClean="0"/>
              <a:t>Reernæringsprocessen</a:t>
            </a:r>
            <a:r>
              <a:rPr lang="da-DK" b="1" dirty="0"/>
              <a:t>: </a:t>
            </a:r>
            <a:r>
              <a:rPr lang="da-DK" dirty="0"/>
              <a:t>Kroppen omstiller sig </a:t>
            </a:r>
            <a:r>
              <a:rPr lang="da-DK" dirty="0" smtClean="0"/>
              <a:t>fra </a:t>
            </a:r>
            <a:r>
              <a:rPr lang="da-DK" dirty="0"/>
              <a:t>nedbrydende (</a:t>
            </a:r>
            <a:r>
              <a:rPr lang="da-DK" dirty="0" err="1"/>
              <a:t>katabole</a:t>
            </a:r>
            <a:r>
              <a:rPr lang="da-DK" dirty="0"/>
              <a:t>) mekanismer til et </a:t>
            </a:r>
            <a:r>
              <a:rPr lang="da-DK" dirty="0" smtClean="0"/>
              <a:t>vævsopbyggende </a:t>
            </a:r>
            <a:r>
              <a:rPr lang="da-DK" dirty="0"/>
              <a:t>(anabolt) stofskifte</a:t>
            </a:r>
            <a:r>
              <a:rPr lang="da-DK" dirty="0" smtClean="0"/>
              <a:t>.</a:t>
            </a:r>
            <a:endParaRPr lang="da-DK" dirty="0" smtClean="0">
              <a:sym typeface="Wingdings" panose="05000000000000000000" pitchFamily="2" charset="2"/>
            </a:endParaRPr>
          </a:p>
          <a:p>
            <a:pPr marL="285750" indent="-285750">
              <a:lnSpc>
                <a:spcPct val="150000"/>
              </a:lnSpc>
              <a:buFont typeface="Arial" panose="020B0604020202020204" pitchFamily="34" charset="0"/>
              <a:buChar char="•"/>
            </a:pPr>
            <a:r>
              <a:rPr lang="da-DK" dirty="0" smtClean="0">
                <a:sym typeface="Wingdings" panose="05000000000000000000" pitchFamily="2" charset="2"/>
              </a:rPr>
              <a:t>Initialt ernæringsregime: Ofte </a:t>
            </a:r>
            <a:r>
              <a:rPr lang="da-DK" dirty="0">
                <a:sym typeface="Wingdings" panose="05000000000000000000" pitchFamily="2" charset="2"/>
              </a:rPr>
              <a:t>trinbehandling med ernæringsdrik </a:t>
            </a:r>
            <a:r>
              <a:rPr lang="da-DK" dirty="0" smtClean="0">
                <a:sym typeface="Wingdings" panose="05000000000000000000" pitchFamily="2" charset="2"/>
              </a:rPr>
              <a:t>eller sødmælk.</a:t>
            </a:r>
          </a:p>
          <a:p>
            <a:pPr marL="285750" indent="-285750">
              <a:lnSpc>
                <a:spcPct val="150000"/>
              </a:lnSpc>
              <a:buFont typeface="Arial" panose="020B0604020202020204" pitchFamily="34" charset="0"/>
              <a:buChar char="•"/>
            </a:pPr>
            <a:r>
              <a:rPr lang="da-DK" dirty="0" smtClean="0">
                <a:sym typeface="Wingdings" panose="05000000000000000000" pitchFamily="2" charset="2"/>
              </a:rPr>
              <a:t>Patienterne </a:t>
            </a:r>
            <a:r>
              <a:rPr lang="da-DK" dirty="0">
                <a:sym typeface="Wingdings" panose="05000000000000000000" pitchFamily="2" charset="2"/>
              </a:rPr>
              <a:t>har </a:t>
            </a:r>
            <a:r>
              <a:rPr lang="da-DK" dirty="0" smtClean="0">
                <a:sym typeface="Wingdings" panose="05000000000000000000" pitchFamily="2" charset="2"/>
              </a:rPr>
              <a:t>herefter selv </a:t>
            </a:r>
            <a:r>
              <a:rPr lang="da-DK" dirty="0">
                <a:sym typeface="Wingdings" panose="05000000000000000000" pitchFamily="2" charset="2"/>
              </a:rPr>
              <a:t>indflydelse på, hvad de ønsker at spise/drikke  4-5 valgmuligheder til hvert måltid. </a:t>
            </a:r>
            <a:r>
              <a:rPr lang="da-DK" dirty="0" smtClean="0">
                <a:sym typeface="Wingdings" panose="05000000000000000000" pitchFamily="2" charset="2"/>
              </a:rPr>
              <a:t>Der </a:t>
            </a:r>
            <a:r>
              <a:rPr lang="da-DK" dirty="0">
                <a:sym typeface="Wingdings" panose="05000000000000000000" pitchFamily="2" charset="2"/>
              </a:rPr>
              <a:t>vælges fra menuplan 1 (6500 kJ) eller 2 (9000 kJ) fra dag til dag</a:t>
            </a:r>
            <a:r>
              <a:rPr lang="da-DK" dirty="0" smtClean="0">
                <a:sym typeface="Wingdings" panose="05000000000000000000" pitchFamily="2" charset="2"/>
              </a:rPr>
              <a:t>.</a:t>
            </a:r>
          </a:p>
          <a:p>
            <a:pPr>
              <a:lnSpc>
                <a:spcPct val="150000"/>
              </a:lnSpc>
            </a:pPr>
            <a:endParaRPr lang="da-DK" dirty="0">
              <a:sym typeface="Wingdings" panose="05000000000000000000" pitchFamily="2" charset="2"/>
            </a:endParaRPr>
          </a:p>
          <a:p>
            <a:endParaRPr lang="da-DK" dirty="0">
              <a:sym typeface="Wingdings" panose="05000000000000000000" pitchFamily="2" charset="2"/>
            </a:endParaRPr>
          </a:p>
          <a:p>
            <a:pPr marL="285750" indent="-285750">
              <a:buFont typeface="Arial" panose="020B0604020202020204" pitchFamily="34" charset="0"/>
              <a:buChar char="•"/>
            </a:pPr>
            <a:endParaRPr lang="da-DK" dirty="0">
              <a:sym typeface="Wingdings" panose="05000000000000000000" pitchFamily="2" charset="2"/>
            </a:endParaRP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sym typeface="Wingdings" panose="05000000000000000000" pitchFamily="2" charset="2"/>
            </a:endParaRPr>
          </a:p>
          <a:p>
            <a:pPr marL="285750" indent="-285750">
              <a:buFont typeface="Arial" panose="020B0604020202020204" pitchFamily="34" charset="0"/>
              <a:buChar char="•"/>
            </a:pPr>
            <a:endParaRPr lang="da-DK" dirty="0">
              <a:sym typeface="Wingdings" panose="05000000000000000000" pitchFamily="2" charset="2"/>
            </a:endParaRPr>
          </a:p>
          <a:p>
            <a:pPr marL="285750" indent="-285750">
              <a:buFont typeface="Arial" panose="020B0604020202020204" pitchFamily="34" charset="0"/>
              <a:buChar char="•"/>
            </a:pPr>
            <a:endParaRPr lang="da-DK" dirty="0"/>
          </a:p>
        </p:txBody>
      </p:sp>
    </p:spTree>
    <p:extLst>
      <p:ext uri="{BB962C8B-B14F-4D97-AF65-F5344CB8AC3E}">
        <p14:creationId xmlns:p14="http://schemas.microsoft.com/office/powerpoint/2010/main" val="74507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843564"/>
          </a:xfrm>
        </p:spPr>
        <p:txBody>
          <a:bodyPr>
            <a:normAutofit/>
          </a:bodyPr>
          <a:lstStyle/>
          <a:p>
            <a:r>
              <a:rPr lang="da-DK" sz="4000" dirty="0" smtClean="0"/>
              <a:t>Indlæggelse i Ernæringsenheden</a:t>
            </a:r>
            <a:endParaRPr lang="da-DK" sz="4000" dirty="0"/>
          </a:p>
        </p:txBody>
      </p:sp>
      <p:sp>
        <p:nvSpPr>
          <p:cNvPr id="3" name="Rektangel 2"/>
          <p:cNvSpPr/>
          <p:nvPr/>
        </p:nvSpPr>
        <p:spPr>
          <a:xfrm>
            <a:off x="838200" y="1734207"/>
            <a:ext cx="10515600" cy="4370427"/>
          </a:xfrm>
          <a:prstGeom prst="rect">
            <a:avLst/>
          </a:prstGeom>
        </p:spPr>
        <p:txBody>
          <a:bodyPr wrap="square">
            <a:spAutoFit/>
          </a:bodyPr>
          <a:lstStyle/>
          <a:p>
            <a:pPr marL="617220" lvl="1" indent="-342900">
              <a:lnSpc>
                <a:spcPct val="150000"/>
              </a:lnSpc>
              <a:spcBef>
                <a:spcPts val="600"/>
              </a:spcBef>
              <a:buSzPct val="70000"/>
              <a:buFont typeface="Arial" panose="020B0604020202020204" pitchFamily="34" charset="0"/>
              <a:buChar char="•"/>
            </a:pPr>
            <a:r>
              <a:rPr lang="da-DK" dirty="0" smtClean="0">
                <a:sym typeface="Wingdings" panose="05000000000000000000" pitchFamily="2" charset="2"/>
              </a:rPr>
              <a:t>Vejning på stuegangsdage </a:t>
            </a:r>
            <a:r>
              <a:rPr lang="da-DK" dirty="0">
                <a:sym typeface="Wingdings" panose="05000000000000000000" pitchFamily="2" charset="2"/>
              </a:rPr>
              <a:t>3 gange ugentligt (2% kontrolleret </a:t>
            </a:r>
            <a:r>
              <a:rPr lang="da-DK" dirty="0" smtClean="0">
                <a:sym typeface="Wingdings" panose="05000000000000000000" pitchFamily="2" charset="2"/>
              </a:rPr>
              <a:t>vægtøgning/uge).</a:t>
            </a:r>
            <a:endParaRPr lang="da-DK" dirty="0">
              <a:sym typeface="Wingdings" panose="05000000000000000000" pitchFamily="2" charset="2"/>
            </a:endParaRPr>
          </a:p>
          <a:p>
            <a:pPr marL="617220" lvl="1" indent="-342900">
              <a:lnSpc>
                <a:spcPct val="150000"/>
              </a:lnSpc>
              <a:spcBef>
                <a:spcPts val="600"/>
              </a:spcBef>
              <a:buSzPct val="70000"/>
              <a:buFont typeface="Arial" panose="020B0604020202020204" pitchFamily="34" charset="0"/>
              <a:buChar char="•"/>
            </a:pPr>
            <a:r>
              <a:rPr lang="da-DK" dirty="0"/>
              <a:t>Faste rammer for støtte- og observationsregimer, </a:t>
            </a:r>
            <a:r>
              <a:rPr lang="da-DK" dirty="0" smtClean="0"/>
              <a:t>fx </a:t>
            </a:r>
            <a:r>
              <a:rPr lang="da-DK" dirty="0"/>
              <a:t>begrænset udgang</a:t>
            </a:r>
            <a:r>
              <a:rPr lang="da-DK" dirty="0" smtClean="0"/>
              <a:t>, evt. </a:t>
            </a:r>
            <a:r>
              <a:rPr lang="da-DK" dirty="0"/>
              <a:t>fast vagt ved behov for maksimal støtte</a:t>
            </a:r>
            <a:r>
              <a:rPr lang="da-DK" dirty="0" smtClean="0"/>
              <a:t>.</a:t>
            </a:r>
          </a:p>
          <a:p>
            <a:pPr marL="617220" lvl="1" indent="-342900">
              <a:lnSpc>
                <a:spcPct val="150000"/>
              </a:lnSpc>
              <a:spcBef>
                <a:spcPts val="600"/>
              </a:spcBef>
              <a:buSzPct val="70000"/>
              <a:buFont typeface="Arial" panose="020B0604020202020204" pitchFamily="34" charset="0"/>
              <a:buChar char="•"/>
            </a:pPr>
            <a:r>
              <a:rPr lang="da-DK" dirty="0" smtClean="0">
                <a:sym typeface="Wingdings" panose="05000000000000000000" pitchFamily="2" charset="2"/>
              </a:rPr>
              <a:t>Høj detaljeringsgrad </a:t>
            </a:r>
            <a:r>
              <a:rPr lang="da-DK" dirty="0">
                <a:sym typeface="Wingdings" panose="05000000000000000000" pitchFamily="2" charset="2"/>
              </a:rPr>
              <a:t>i behandlingsplanen.</a:t>
            </a:r>
          </a:p>
          <a:p>
            <a:pPr marL="617220" lvl="1" indent="-342900">
              <a:lnSpc>
                <a:spcPct val="150000"/>
              </a:lnSpc>
              <a:spcBef>
                <a:spcPts val="600"/>
              </a:spcBef>
              <a:buSzPct val="70000"/>
              <a:buFont typeface="Arial" panose="020B0604020202020204" pitchFamily="34" charset="0"/>
              <a:buChar char="•"/>
            </a:pPr>
            <a:r>
              <a:rPr lang="da-DK" dirty="0" smtClean="0">
                <a:sym typeface="Wingdings" panose="05000000000000000000" pitchFamily="2" charset="2"/>
              </a:rPr>
              <a:t>Tvang </a:t>
            </a:r>
            <a:r>
              <a:rPr lang="da-DK" dirty="0">
                <a:sym typeface="Wingdings" panose="05000000000000000000" pitchFamily="2" charset="2"/>
              </a:rPr>
              <a:t>efter psykiatriloven kan være en nødvendighed, men bruges </a:t>
            </a:r>
            <a:r>
              <a:rPr lang="da-DK" dirty="0" smtClean="0">
                <a:sym typeface="Wingdings" panose="05000000000000000000" pitchFamily="2" charset="2"/>
              </a:rPr>
              <a:t>sjældent. </a:t>
            </a:r>
          </a:p>
          <a:p>
            <a:pPr marL="617220" lvl="1" indent="-342900">
              <a:lnSpc>
                <a:spcPct val="150000"/>
              </a:lnSpc>
              <a:spcBef>
                <a:spcPts val="600"/>
              </a:spcBef>
              <a:buSzPct val="70000"/>
              <a:buFont typeface="Arial" panose="020B0604020202020204" pitchFamily="34" charset="0"/>
              <a:buChar char="•"/>
            </a:pPr>
            <a:r>
              <a:rPr lang="da-DK" dirty="0" smtClean="0">
                <a:sym typeface="Wingdings" panose="05000000000000000000" pitchFamily="2" charset="2"/>
              </a:rPr>
              <a:t>Kontrol </a:t>
            </a:r>
            <a:r>
              <a:rPr lang="da-DK" dirty="0">
                <a:sym typeface="Wingdings" panose="05000000000000000000" pitchFamily="2" charset="2"/>
              </a:rPr>
              <a:t>af blodprøver, hjertekardiogram (EKG) og vitale værdier efter individuel </a:t>
            </a:r>
            <a:r>
              <a:rPr lang="da-DK" dirty="0" smtClean="0">
                <a:sym typeface="Wingdings" panose="05000000000000000000" pitchFamily="2" charset="2"/>
              </a:rPr>
              <a:t>ordination.</a:t>
            </a:r>
          </a:p>
          <a:p>
            <a:pPr marL="617220" lvl="1" indent="-342900">
              <a:lnSpc>
                <a:spcPct val="150000"/>
              </a:lnSpc>
              <a:spcBef>
                <a:spcPts val="600"/>
              </a:spcBef>
              <a:buSzPct val="70000"/>
              <a:buFont typeface="Arial" panose="020B0604020202020204" pitchFamily="34" charset="0"/>
              <a:buChar char="•"/>
            </a:pPr>
            <a:r>
              <a:rPr lang="da-DK" dirty="0" smtClean="0">
                <a:sym typeface="Wingdings" panose="05000000000000000000" pitchFamily="2" charset="2"/>
              </a:rPr>
              <a:t>Vitaminsubstitution </a:t>
            </a:r>
            <a:r>
              <a:rPr lang="da-DK" dirty="0">
                <a:sym typeface="Wingdings" panose="05000000000000000000" pitchFamily="2" charset="2"/>
              </a:rPr>
              <a:t>(B1- vitamin gives IV/IM de første to døgn</a:t>
            </a:r>
            <a:r>
              <a:rPr lang="da-DK" dirty="0" smtClean="0">
                <a:sym typeface="Wingdings" panose="05000000000000000000" pitchFamily="2" charset="2"/>
              </a:rPr>
              <a:t>).</a:t>
            </a:r>
          </a:p>
          <a:p>
            <a:pPr marL="617220" lvl="1" indent="-342900">
              <a:lnSpc>
                <a:spcPct val="150000"/>
              </a:lnSpc>
              <a:spcBef>
                <a:spcPts val="600"/>
              </a:spcBef>
              <a:buSzPct val="70000"/>
              <a:buFont typeface="Arial" panose="020B0604020202020204" pitchFamily="34" charset="0"/>
              <a:buChar char="•"/>
            </a:pPr>
            <a:r>
              <a:rPr lang="da-DK" dirty="0"/>
              <a:t>Opmærksomhed på </a:t>
            </a:r>
            <a:r>
              <a:rPr lang="da-DK" dirty="0" err="1" smtClean="0"/>
              <a:t>reernæringssyndromet</a:t>
            </a:r>
            <a:r>
              <a:rPr lang="da-DK" dirty="0" smtClean="0"/>
              <a:t>.</a:t>
            </a:r>
            <a:endParaRPr lang="da-DK" dirty="0">
              <a:sym typeface="Wingdings" panose="05000000000000000000" pitchFamily="2" charset="2"/>
            </a:endParaRPr>
          </a:p>
          <a:p>
            <a:pPr marL="274320" lvl="1">
              <a:lnSpc>
                <a:spcPct val="150000"/>
              </a:lnSpc>
              <a:spcBef>
                <a:spcPts val="600"/>
              </a:spcBef>
              <a:buSzPct val="70000"/>
            </a:pPr>
            <a:endParaRPr lang="da-DK" dirty="0">
              <a:sym typeface="Wingdings" panose="05000000000000000000" pitchFamily="2" charset="2"/>
            </a:endParaRPr>
          </a:p>
        </p:txBody>
      </p:sp>
    </p:spTree>
    <p:extLst>
      <p:ext uri="{BB962C8B-B14F-4D97-AF65-F5344CB8AC3E}">
        <p14:creationId xmlns:p14="http://schemas.microsoft.com/office/powerpoint/2010/main" val="24287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err="1" smtClean="0"/>
              <a:t>Reernæringssyndromet</a:t>
            </a:r>
            <a:endParaRPr lang="da-DK" dirty="0"/>
          </a:p>
        </p:txBody>
      </p:sp>
      <p:sp>
        <p:nvSpPr>
          <p:cNvPr id="3" name="Rektangel 2"/>
          <p:cNvSpPr/>
          <p:nvPr/>
        </p:nvSpPr>
        <p:spPr>
          <a:xfrm>
            <a:off x="575441" y="1690688"/>
            <a:ext cx="10515600" cy="5078313"/>
          </a:xfrm>
          <a:prstGeom prst="rect">
            <a:avLst/>
          </a:prstGeom>
        </p:spPr>
        <p:txBody>
          <a:bodyPr wrap="square">
            <a:spAutoFit/>
          </a:bodyPr>
          <a:lstStyle/>
          <a:p>
            <a:pPr>
              <a:lnSpc>
                <a:spcPct val="150000"/>
              </a:lnSpc>
            </a:pPr>
            <a:r>
              <a:rPr lang="da-DK" dirty="0" smtClean="0">
                <a:solidFill>
                  <a:srgbClr val="000000"/>
                </a:solidFill>
              </a:rPr>
              <a:t>Det kliniske billede, som ses i overgangsfasen fra (svær) underernæring til øget energiindtag</a:t>
            </a:r>
          </a:p>
          <a:p>
            <a:pPr>
              <a:lnSpc>
                <a:spcPct val="150000"/>
              </a:lnSpc>
            </a:pPr>
            <a:r>
              <a:rPr lang="da-DK" dirty="0" smtClean="0">
                <a:solidFill>
                  <a:srgbClr val="000000"/>
                </a:solidFill>
              </a:rPr>
              <a:t>Potentielt </a:t>
            </a:r>
            <a:r>
              <a:rPr lang="da-DK" dirty="0">
                <a:solidFill>
                  <a:srgbClr val="000000"/>
                </a:solidFill>
              </a:rPr>
              <a:t>dødelig – men også forebyggelig! </a:t>
            </a:r>
            <a:endParaRPr lang="da-DK" dirty="0" smtClean="0">
              <a:solidFill>
                <a:srgbClr val="000000"/>
              </a:solidFill>
            </a:endParaRPr>
          </a:p>
          <a:p>
            <a:pPr>
              <a:lnSpc>
                <a:spcPct val="150000"/>
              </a:lnSpc>
            </a:pPr>
            <a:endParaRPr lang="da-DK" dirty="0" smtClean="0">
              <a:solidFill>
                <a:srgbClr val="000000"/>
              </a:solidFill>
            </a:endParaRPr>
          </a:p>
          <a:p>
            <a:pPr marL="285750" indent="-285750">
              <a:lnSpc>
                <a:spcPct val="150000"/>
              </a:lnSpc>
              <a:buFont typeface="Arial" panose="020B0604020202020204" pitchFamily="34" charset="0"/>
              <a:buChar char="•"/>
            </a:pPr>
            <a:r>
              <a:rPr lang="da-DK" dirty="0" smtClean="0"/>
              <a:t>Der </a:t>
            </a:r>
            <a:r>
              <a:rPr lang="da-DK" dirty="0"/>
              <a:t>sker ændringer i glukose-, protein- og fedtmetabolismen, som kommer forskelligt til udtryk afhængig af, om der forud har været kronisk underernæring (semifaste) eller hurtigt vægttab (faste) </a:t>
            </a:r>
            <a:endParaRPr lang="da-DK" dirty="0" smtClean="0"/>
          </a:p>
          <a:p>
            <a:pPr>
              <a:lnSpc>
                <a:spcPct val="150000"/>
              </a:lnSpc>
            </a:pPr>
            <a:endParaRPr lang="da-DK" dirty="0" smtClean="0">
              <a:solidFill>
                <a:srgbClr val="000000"/>
              </a:solidFill>
            </a:endParaRPr>
          </a:p>
          <a:p>
            <a:pPr marL="285750" indent="-285750">
              <a:lnSpc>
                <a:spcPct val="150000"/>
              </a:lnSpc>
              <a:buFont typeface="Arial" panose="020B0604020202020204" pitchFamily="34" charset="0"/>
              <a:buChar char="•"/>
            </a:pPr>
            <a:r>
              <a:rPr lang="da-DK" dirty="0"/>
              <a:t>Fald i p-fosfat er bedst beskrevet og hyppigst anvendt, men ikke tilstrækkeligt at måle på </a:t>
            </a:r>
            <a:endParaRPr lang="da-DK" dirty="0">
              <a:sym typeface="Wingdings" panose="05000000000000000000" pitchFamily="2" charset="2"/>
            </a:endParaRPr>
          </a:p>
          <a:p>
            <a:pPr marL="285750" indent="-285750">
              <a:lnSpc>
                <a:spcPct val="150000"/>
              </a:lnSpc>
              <a:buFont typeface="Arial" panose="020B0604020202020204" pitchFamily="34" charset="0"/>
              <a:buChar char="•"/>
            </a:pPr>
            <a:endParaRPr lang="da-DK" b="1" dirty="0" smtClean="0">
              <a:sym typeface="Wingdings" panose="05000000000000000000" pitchFamily="2" charset="2"/>
            </a:endParaRPr>
          </a:p>
          <a:p>
            <a:pPr marL="285750" indent="-285750">
              <a:lnSpc>
                <a:spcPct val="150000"/>
              </a:lnSpc>
              <a:buFont typeface="Arial" panose="020B0604020202020204" pitchFamily="34" charset="0"/>
              <a:buChar char="•"/>
            </a:pPr>
            <a:r>
              <a:rPr lang="da-DK" b="1" dirty="0" smtClean="0"/>
              <a:t>↓ </a:t>
            </a:r>
            <a:r>
              <a:rPr lang="da-DK" dirty="0" smtClean="0">
                <a:sym typeface="Wingdings" panose="05000000000000000000" pitchFamily="2" charset="2"/>
              </a:rPr>
              <a:t>kalium</a:t>
            </a:r>
            <a:r>
              <a:rPr lang="da-DK" dirty="0">
                <a:sym typeface="Wingdings" panose="05000000000000000000" pitchFamily="2" charset="2"/>
              </a:rPr>
              <a:t>, magnesium, zink, </a:t>
            </a:r>
            <a:r>
              <a:rPr lang="da-DK" dirty="0" err="1">
                <a:sym typeface="Wingdings" panose="05000000000000000000" pitchFamily="2" charset="2"/>
              </a:rPr>
              <a:t>tiamin</a:t>
            </a:r>
            <a:r>
              <a:rPr lang="da-DK" dirty="0">
                <a:sym typeface="Wingdings" panose="05000000000000000000" pitchFamily="2" charset="2"/>
              </a:rPr>
              <a:t> mm. samt høj puls som tegn på for hurtig energitilførsel</a:t>
            </a:r>
            <a:r>
              <a:rPr lang="da-DK" dirty="0" smtClean="0">
                <a:sym typeface="Wingdings" panose="05000000000000000000" pitchFamily="2" charset="2"/>
              </a:rPr>
              <a:t>.</a:t>
            </a:r>
          </a:p>
          <a:p>
            <a:pPr>
              <a:lnSpc>
                <a:spcPct val="150000"/>
              </a:lnSpc>
            </a:pPr>
            <a:endParaRPr lang="da-DK" dirty="0" smtClean="0">
              <a:sym typeface="Wingdings" panose="05000000000000000000" pitchFamily="2" charset="2"/>
            </a:endParaRPr>
          </a:p>
          <a:p>
            <a:pPr>
              <a:lnSpc>
                <a:spcPct val="150000"/>
              </a:lnSpc>
            </a:pPr>
            <a:endParaRPr lang="da-DK" dirty="0">
              <a:sym typeface="Wingdings" panose="05000000000000000000" pitchFamily="2" charset="2"/>
            </a:endParaRPr>
          </a:p>
          <a:p>
            <a:pPr marL="285750" indent="-285750">
              <a:lnSpc>
                <a:spcPct val="150000"/>
              </a:lnSpc>
              <a:buFont typeface="Arial" panose="020B0604020202020204" pitchFamily="34" charset="0"/>
              <a:buChar char="•"/>
            </a:pPr>
            <a:endParaRPr lang="da-DK" dirty="0">
              <a:solidFill>
                <a:srgbClr val="000000"/>
              </a:solidFill>
              <a:latin typeface="Aptos"/>
            </a:endParaRPr>
          </a:p>
        </p:txBody>
      </p:sp>
    </p:spTree>
    <p:extLst>
      <p:ext uri="{BB962C8B-B14F-4D97-AF65-F5344CB8AC3E}">
        <p14:creationId xmlns:p14="http://schemas.microsoft.com/office/powerpoint/2010/main" val="323364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Program</a:t>
            </a:r>
            <a:endParaRPr lang="da-DK" dirty="0"/>
          </a:p>
        </p:txBody>
      </p:sp>
      <p:sp>
        <p:nvSpPr>
          <p:cNvPr id="3" name="Rektangel 2"/>
          <p:cNvSpPr/>
          <p:nvPr/>
        </p:nvSpPr>
        <p:spPr>
          <a:xfrm>
            <a:off x="641131" y="1282263"/>
            <a:ext cx="10712669" cy="5355312"/>
          </a:xfrm>
          <a:prstGeom prst="rect">
            <a:avLst/>
          </a:prstGeom>
        </p:spPr>
        <p:txBody>
          <a:bodyPr wrap="square">
            <a:spAutoFit/>
          </a:bodyPr>
          <a:lstStyle/>
          <a:p>
            <a:pPr marL="285750" indent="-285750">
              <a:lnSpc>
                <a:spcPct val="150000"/>
              </a:lnSpc>
              <a:buFont typeface="Arial" panose="020B0604020202020204" pitchFamily="34" charset="0"/>
              <a:buChar char="•"/>
            </a:pPr>
            <a:r>
              <a:rPr lang="da-DK" dirty="0" smtClean="0"/>
              <a:t>Hvem er vi?</a:t>
            </a:r>
          </a:p>
          <a:p>
            <a:pPr marL="285750" indent="-285750">
              <a:lnSpc>
                <a:spcPct val="150000"/>
              </a:lnSpc>
              <a:buFont typeface="Arial" panose="020B0604020202020204" pitchFamily="34" charset="0"/>
              <a:buChar char="•"/>
            </a:pPr>
            <a:r>
              <a:rPr lang="da-DK" dirty="0" smtClean="0"/>
              <a:t>Hvorfor er et somatisk perspektiv vigtigt?</a:t>
            </a:r>
          </a:p>
          <a:p>
            <a:pPr marL="285750" indent="-285750">
              <a:lnSpc>
                <a:spcPct val="150000"/>
              </a:lnSpc>
              <a:buFont typeface="Arial" panose="020B0604020202020204" pitchFamily="34" charset="0"/>
              <a:buChar char="•"/>
            </a:pPr>
            <a:r>
              <a:rPr lang="da-DK" dirty="0"/>
              <a:t>Diagnostiske kriterier og subtyper </a:t>
            </a:r>
            <a:endParaRPr lang="da-DK" dirty="0" smtClean="0"/>
          </a:p>
          <a:p>
            <a:pPr marL="285750" indent="-285750">
              <a:lnSpc>
                <a:spcPct val="150000"/>
              </a:lnSpc>
              <a:buFont typeface="Arial" panose="020B0604020202020204" pitchFamily="34" charset="0"/>
              <a:buChar char="•"/>
            </a:pPr>
            <a:r>
              <a:rPr lang="da-DK" dirty="0" smtClean="0"/>
              <a:t>Psykopatologi (karakteristika)</a:t>
            </a:r>
          </a:p>
          <a:p>
            <a:pPr marL="285750" indent="-285750">
              <a:lnSpc>
                <a:spcPct val="150000"/>
              </a:lnSpc>
              <a:buFont typeface="Arial" panose="020B0604020202020204" pitchFamily="34" charset="0"/>
              <a:buChar char="•"/>
            </a:pPr>
            <a:r>
              <a:rPr lang="da-DK" dirty="0" smtClean="0"/>
              <a:t>Hvem er patienterne?</a:t>
            </a:r>
          </a:p>
          <a:p>
            <a:pPr marL="285750" indent="-285750">
              <a:lnSpc>
                <a:spcPct val="150000"/>
              </a:lnSpc>
              <a:buFont typeface="Arial" panose="020B0604020202020204" pitchFamily="34" charset="0"/>
              <a:buChar char="•"/>
            </a:pPr>
            <a:r>
              <a:rPr lang="da-DK" dirty="0" smtClean="0"/>
              <a:t>Det kliniske billede</a:t>
            </a:r>
          </a:p>
          <a:p>
            <a:pPr marL="285750" indent="-285750">
              <a:lnSpc>
                <a:spcPct val="150000"/>
              </a:lnSpc>
              <a:buFont typeface="Arial" panose="020B0604020202020204" pitchFamily="34" charset="0"/>
              <a:buChar char="•"/>
            </a:pPr>
            <a:r>
              <a:rPr lang="da-DK" dirty="0"/>
              <a:t>Fysiske og organspecifikke </a:t>
            </a:r>
            <a:r>
              <a:rPr lang="da-DK" dirty="0" smtClean="0"/>
              <a:t>følgevirkninger til anoreksi</a:t>
            </a:r>
          </a:p>
          <a:p>
            <a:pPr marL="285750" indent="-285750">
              <a:lnSpc>
                <a:spcPct val="150000"/>
              </a:lnSpc>
              <a:buFont typeface="Arial" panose="020B0604020202020204" pitchFamily="34" charset="0"/>
              <a:buChar char="•"/>
            </a:pPr>
            <a:r>
              <a:rPr lang="da-DK" dirty="0" smtClean="0"/>
              <a:t>Hvordan går det patienterne?</a:t>
            </a:r>
          </a:p>
          <a:p>
            <a:pPr marL="285750" indent="-285750">
              <a:lnSpc>
                <a:spcPct val="150000"/>
              </a:lnSpc>
              <a:buFont typeface="Arial" panose="020B0604020202020204" pitchFamily="34" charset="0"/>
              <a:buChar char="•"/>
            </a:pPr>
            <a:r>
              <a:rPr lang="da-DK" dirty="0" smtClean="0"/>
              <a:t>Behandling </a:t>
            </a:r>
            <a:r>
              <a:rPr lang="da-DK" dirty="0"/>
              <a:t>og sygepleje til indlagte patienter med svær anoreksi </a:t>
            </a:r>
          </a:p>
          <a:p>
            <a:pPr marL="285750" indent="-285750">
              <a:lnSpc>
                <a:spcPct val="150000"/>
              </a:lnSpc>
              <a:buFont typeface="Arial" panose="020B0604020202020204" pitchFamily="34" charset="0"/>
              <a:buChar char="•"/>
            </a:pPr>
            <a:r>
              <a:rPr lang="da-DK" dirty="0" smtClean="0"/>
              <a:t>Komplikationer </a:t>
            </a:r>
            <a:r>
              <a:rPr lang="da-DK" dirty="0"/>
              <a:t>til behandlingen (</a:t>
            </a:r>
            <a:r>
              <a:rPr lang="da-DK" dirty="0" err="1"/>
              <a:t>Reernæringssyndromet</a:t>
            </a:r>
            <a:r>
              <a:rPr lang="da-DK" dirty="0" smtClean="0"/>
              <a:t>) </a:t>
            </a:r>
          </a:p>
          <a:p>
            <a:pPr marL="285750" indent="-285750">
              <a:lnSpc>
                <a:spcPct val="150000"/>
              </a:lnSpc>
              <a:buFont typeface="Arial" panose="020B0604020202020204" pitchFamily="34" charset="0"/>
              <a:buChar char="•"/>
            </a:pPr>
            <a:r>
              <a:rPr lang="da-DK" dirty="0" smtClean="0"/>
              <a:t>Hvad gør det ved os?</a:t>
            </a:r>
          </a:p>
          <a:p>
            <a:pPr marL="285750" indent="-285750">
              <a:lnSpc>
                <a:spcPct val="150000"/>
              </a:lnSpc>
              <a:buFont typeface="Arial" panose="020B0604020202020204" pitchFamily="34" charset="0"/>
              <a:buChar char="•"/>
            </a:pPr>
            <a:r>
              <a:rPr lang="da-DK" dirty="0" smtClean="0"/>
              <a:t>Spørgsmål og kontaktinformationer</a:t>
            </a:r>
          </a:p>
          <a:p>
            <a:r>
              <a:rPr lang="da-DK" dirty="0" smtClean="0"/>
              <a:t> </a:t>
            </a:r>
            <a:endParaRPr lang="da-DK" dirty="0"/>
          </a:p>
        </p:txBody>
      </p:sp>
    </p:spTree>
    <p:extLst>
      <p:ext uri="{BB962C8B-B14F-4D97-AF65-F5344CB8AC3E}">
        <p14:creationId xmlns:p14="http://schemas.microsoft.com/office/powerpoint/2010/main" val="2815376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Reernæringssyndromet</a:t>
            </a:r>
            <a:endParaRPr lang="da-DK" dirty="0"/>
          </a:p>
        </p:txBody>
      </p:sp>
      <p:sp>
        <p:nvSpPr>
          <p:cNvPr id="3" name="Pladsholder til indhold 2"/>
          <p:cNvSpPr>
            <a:spLocks noGrp="1"/>
          </p:cNvSpPr>
          <p:nvPr>
            <p:ph idx="1"/>
          </p:nvPr>
        </p:nvSpPr>
        <p:spPr>
          <a:xfrm>
            <a:off x="599090" y="1387366"/>
            <a:ext cx="10846676" cy="5328744"/>
          </a:xfrm>
        </p:spPr>
        <p:txBody>
          <a:bodyPr>
            <a:normAutofit/>
          </a:bodyPr>
          <a:lstStyle/>
          <a:p>
            <a:pPr marL="285750" indent="-285750">
              <a:lnSpc>
                <a:spcPct val="150000"/>
              </a:lnSpc>
            </a:pPr>
            <a:r>
              <a:rPr lang="da-DK" sz="1600" b="1" dirty="0" err="1">
                <a:sym typeface="Wingdings" panose="05000000000000000000" pitchFamily="2" charset="2"/>
              </a:rPr>
              <a:t>Reernæringsødemet</a:t>
            </a:r>
            <a:r>
              <a:rPr lang="da-DK" sz="1600" dirty="0">
                <a:sym typeface="Wingdings" panose="05000000000000000000" pitchFamily="2" charset="2"/>
              </a:rPr>
              <a:t>: et klinisk udtryk for de metaboliske ændringer, hvor salt og dermed væske tilbageholdes i blodbanen. </a:t>
            </a:r>
          </a:p>
          <a:p>
            <a:pPr marL="285750" indent="-285750">
              <a:lnSpc>
                <a:spcPct val="150000"/>
              </a:lnSpc>
            </a:pPr>
            <a:endParaRPr lang="da-DK" sz="1600" dirty="0" smtClean="0"/>
          </a:p>
          <a:p>
            <a:pPr marL="285750" indent="-285750">
              <a:lnSpc>
                <a:spcPct val="150000"/>
              </a:lnSpc>
            </a:pPr>
            <a:endParaRPr lang="da-DK" sz="1600" dirty="0"/>
          </a:p>
          <a:p>
            <a:pPr marL="285750" indent="-285750">
              <a:lnSpc>
                <a:spcPct val="150000"/>
              </a:lnSpc>
            </a:pPr>
            <a:endParaRPr lang="da-DK" sz="1600" dirty="0" smtClean="0"/>
          </a:p>
          <a:p>
            <a:pPr marL="285750" indent="-285750">
              <a:lnSpc>
                <a:spcPct val="150000"/>
              </a:lnSpc>
            </a:pPr>
            <a:endParaRPr lang="da-DK" sz="1600" dirty="0"/>
          </a:p>
          <a:p>
            <a:pPr marL="285750" indent="-285750">
              <a:lnSpc>
                <a:spcPct val="150000"/>
              </a:lnSpc>
            </a:pPr>
            <a:endParaRPr lang="da-DK" sz="1600" dirty="0" smtClean="0"/>
          </a:p>
          <a:p>
            <a:pPr marL="0" indent="0">
              <a:lnSpc>
                <a:spcPct val="150000"/>
              </a:lnSpc>
              <a:buNone/>
            </a:pPr>
            <a:endParaRPr lang="da-DK" sz="1600" dirty="0" smtClean="0"/>
          </a:p>
          <a:p>
            <a:pPr marL="285750" indent="-285750">
              <a:lnSpc>
                <a:spcPct val="150000"/>
              </a:lnSpc>
            </a:pPr>
            <a:r>
              <a:rPr lang="da-DK" sz="1600" dirty="0" smtClean="0">
                <a:sym typeface="Wingdings" panose="05000000000000000000" pitchFamily="2" charset="2"/>
              </a:rPr>
              <a:t>Derudover kan syndromet vise sig ved blodmangel</a:t>
            </a:r>
            <a:r>
              <a:rPr lang="da-DK" sz="1600" dirty="0">
                <a:sym typeface="Wingdings" panose="05000000000000000000" pitchFamily="2" charset="2"/>
              </a:rPr>
              <a:t>, bevidsthedssvækkelse, nyresvigt, hjertesvigt mm.</a:t>
            </a:r>
          </a:p>
          <a:p>
            <a:pPr marL="285750" indent="-285750">
              <a:lnSpc>
                <a:spcPct val="150000"/>
              </a:lnSpc>
            </a:pPr>
            <a:r>
              <a:rPr lang="da-DK" sz="1600" dirty="0" smtClean="0"/>
              <a:t>Den </a:t>
            </a:r>
            <a:r>
              <a:rPr lang="da-DK" sz="1600" dirty="0"/>
              <a:t>vigtigste foranstaltning for at undgå syndromet er </a:t>
            </a:r>
            <a:r>
              <a:rPr lang="da-DK" sz="1600" b="1" dirty="0"/>
              <a:t>langsom og kontrolleret </a:t>
            </a:r>
            <a:r>
              <a:rPr lang="da-DK" sz="1600" b="1" dirty="0" err="1"/>
              <a:t>reernæring</a:t>
            </a:r>
            <a:r>
              <a:rPr lang="da-DK" sz="1600" b="1" dirty="0"/>
              <a:t> under tæt monitorering: ”start </a:t>
            </a:r>
            <a:r>
              <a:rPr lang="da-DK" sz="1600" b="1" dirty="0" err="1"/>
              <a:t>low</a:t>
            </a:r>
            <a:r>
              <a:rPr lang="da-DK" sz="1600" b="1" dirty="0"/>
              <a:t>, </a:t>
            </a:r>
            <a:r>
              <a:rPr lang="da-DK" sz="1600" b="1" dirty="0" err="1"/>
              <a:t>advance</a:t>
            </a:r>
            <a:r>
              <a:rPr lang="da-DK" sz="1600" b="1" dirty="0"/>
              <a:t> </a:t>
            </a:r>
            <a:r>
              <a:rPr lang="da-DK" sz="1600" b="1" dirty="0" err="1"/>
              <a:t>slow</a:t>
            </a:r>
            <a:r>
              <a:rPr lang="da-DK" sz="1600" b="1" dirty="0"/>
              <a:t>”</a:t>
            </a:r>
            <a:endParaRPr lang="da-DK" sz="1600" dirty="0">
              <a:sym typeface="Wingdings" panose="05000000000000000000" pitchFamily="2" charset="2"/>
            </a:endParaRPr>
          </a:p>
          <a:p>
            <a:endParaRPr lang="da-DK" dirty="0"/>
          </a:p>
        </p:txBody>
      </p:sp>
      <p:pic>
        <p:nvPicPr>
          <p:cNvPr id="5" name="Billede 4"/>
          <p:cNvPicPr>
            <a:picLocks noChangeAspect="1"/>
          </p:cNvPicPr>
          <p:nvPr/>
        </p:nvPicPr>
        <p:blipFill>
          <a:blip r:embed="rId3"/>
          <a:stretch>
            <a:fillRect/>
          </a:stretch>
        </p:blipFill>
        <p:spPr>
          <a:xfrm>
            <a:off x="1596000" y="2148729"/>
            <a:ext cx="9000000" cy="2560542"/>
          </a:xfrm>
          <a:prstGeom prst="rect">
            <a:avLst/>
          </a:prstGeom>
        </p:spPr>
      </p:pic>
    </p:spTree>
    <p:extLst>
      <p:ext uri="{BB962C8B-B14F-4D97-AF65-F5344CB8AC3E}">
        <p14:creationId xmlns:p14="http://schemas.microsoft.com/office/powerpoint/2010/main" val="209647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06863"/>
            <a:ext cx="10515600" cy="959179"/>
          </a:xfrm>
        </p:spPr>
        <p:txBody>
          <a:bodyPr>
            <a:normAutofit fontScale="90000"/>
          </a:bodyPr>
          <a:lstStyle/>
          <a:p>
            <a:r>
              <a:rPr lang="da-DK" sz="4000" dirty="0">
                <a:solidFill>
                  <a:srgbClr val="000000"/>
                </a:solidFill>
              </a:rPr>
              <a:t>Hvor meget kan man egentligt tåle at tabe sig?</a:t>
            </a:r>
            <a:r>
              <a:rPr lang="da-DK" sz="4000" dirty="0"/>
              <a:t/>
            </a:r>
            <a:br>
              <a:rPr lang="da-DK" sz="4000" dirty="0"/>
            </a:br>
            <a:endParaRPr lang="da-DK" sz="4000" dirty="0"/>
          </a:p>
        </p:txBody>
      </p:sp>
      <p:pic>
        <p:nvPicPr>
          <p:cNvPr id="6" name="Billede 5"/>
          <p:cNvPicPr>
            <a:picLocks noChangeAspect="1"/>
          </p:cNvPicPr>
          <p:nvPr/>
        </p:nvPicPr>
        <p:blipFill>
          <a:blip r:embed="rId3"/>
          <a:stretch>
            <a:fillRect/>
          </a:stretch>
        </p:blipFill>
        <p:spPr>
          <a:xfrm>
            <a:off x="8029902" y="1324304"/>
            <a:ext cx="2132859" cy="4943416"/>
          </a:xfrm>
          <a:prstGeom prst="rect">
            <a:avLst/>
          </a:prstGeom>
        </p:spPr>
      </p:pic>
      <p:sp>
        <p:nvSpPr>
          <p:cNvPr id="7" name="Tekstfelt 6"/>
          <p:cNvSpPr txBox="1"/>
          <p:nvPr/>
        </p:nvSpPr>
        <p:spPr>
          <a:xfrm>
            <a:off x="6831723" y="3032234"/>
            <a:ext cx="1198179" cy="2308324"/>
          </a:xfrm>
          <a:prstGeom prst="rect">
            <a:avLst/>
          </a:prstGeom>
          <a:noFill/>
        </p:spPr>
        <p:txBody>
          <a:bodyPr wrap="square" rtlCol="0">
            <a:spAutoFit/>
          </a:bodyPr>
          <a:lstStyle/>
          <a:p>
            <a:r>
              <a:rPr lang="da-DK" dirty="0" smtClean="0"/>
              <a:t>-10%</a:t>
            </a:r>
          </a:p>
          <a:p>
            <a:endParaRPr lang="da-DK" dirty="0" smtClean="0"/>
          </a:p>
          <a:p>
            <a:r>
              <a:rPr lang="da-DK" dirty="0" smtClean="0"/>
              <a:t>-20%</a:t>
            </a:r>
          </a:p>
          <a:p>
            <a:endParaRPr lang="da-DK" dirty="0"/>
          </a:p>
          <a:p>
            <a:endParaRPr lang="da-DK" dirty="0" smtClean="0"/>
          </a:p>
          <a:p>
            <a:r>
              <a:rPr lang="da-DK" dirty="0" smtClean="0"/>
              <a:t>-30%</a:t>
            </a:r>
          </a:p>
          <a:p>
            <a:endParaRPr lang="da-DK" dirty="0"/>
          </a:p>
          <a:p>
            <a:r>
              <a:rPr lang="da-DK" dirty="0" smtClean="0"/>
              <a:t>-40%</a:t>
            </a:r>
          </a:p>
        </p:txBody>
      </p:sp>
      <p:sp>
        <p:nvSpPr>
          <p:cNvPr id="8" name="Tekstfelt 7"/>
          <p:cNvSpPr txBox="1"/>
          <p:nvPr/>
        </p:nvSpPr>
        <p:spPr>
          <a:xfrm>
            <a:off x="10162761" y="3037489"/>
            <a:ext cx="1198179" cy="2308324"/>
          </a:xfrm>
          <a:prstGeom prst="rect">
            <a:avLst/>
          </a:prstGeom>
          <a:noFill/>
        </p:spPr>
        <p:txBody>
          <a:bodyPr wrap="square" rtlCol="0">
            <a:spAutoFit/>
          </a:bodyPr>
          <a:lstStyle/>
          <a:p>
            <a:r>
              <a:rPr lang="da-DK" dirty="0" smtClean="0"/>
              <a:t>BMI 18,5</a:t>
            </a:r>
          </a:p>
          <a:p>
            <a:endParaRPr lang="da-DK" dirty="0"/>
          </a:p>
          <a:p>
            <a:r>
              <a:rPr lang="da-DK" dirty="0" smtClean="0"/>
              <a:t>BMI 16,5</a:t>
            </a:r>
          </a:p>
          <a:p>
            <a:endParaRPr lang="da-DK" dirty="0"/>
          </a:p>
          <a:p>
            <a:endParaRPr lang="da-DK" dirty="0" smtClean="0"/>
          </a:p>
          <a:p>
            <a:r>
              <a:rPr lang="da-DK" dirty="0" smtClean="0"/>
              <a:t>BMI 14,5</a:t>
            </a:r>
          </a:p>
          <a:p>
            <a:endParaRPr lang="da-DK" dirty="0"/>
          </a:p>
          <a:p>
            <a:r>
              <a:rPr lang="da-DK" dirty="0" smtClean="0"/>
              <a:t>BMI 12,5</a:t>
            </a:r>
          </a:p>
        </p:txBody>
      </p:sp>
      <p:pic>
        <p:nvPicPr>
          <p:cNvPr id="9" name="Billede 8"/>
          <p:cNvPicPr>
            <a:picLocks noChangeAspect="1"/>
          </p:cNvPicPr>
          <p:nvPr/>
        </p:nvPicPr>
        <p:blipFill>
          <a:blip r:embed="rId4"/>
          <a:stretch>
            <a:fillRect/>
          </a:stretch>
        </p:blipFill>
        <p:spPr>
          <a:xfrm>
            <a:off x="838200" y="1821036"/>
            <a:ext cx="3657600" cy="3683358"/>
          </a:xfrm>
          <a:prstGeom prst="rect">
            <a:avLst/>
          </a:prstGeom>
        </p:spPr>
      </p:pic>
      <p:sp>
        <p:nvSpPr>
          <p:cNvPr id="10" name="Rektangel 9"/>
          <p:cNvSpPr/>
          <p:nvPr/>
        </p:nvSpPr>
        <p:spPr>
          <a:xfrm>
            <a:off x="4495800" y="4924711"/>
            <a:ext cx="1650864" cy="646331"/>
          </a:xfrm>
          <a:prstGeom prst="rect">
            <a:avLst/>
          </a:prstGeom>
        </p:spPr>
        <p:txBody>
          <a:bodyPr wrap="square">
            <a:spAutoFit/>
          </a:bodyPr>
          <a:lstStyle/>
          <a:p>
            <a:r>
              <a:rPr lang="da-DK" dirty="0" smtClean="0">
                <a:latin typeface="Aptos"/>
              </a:rPr>
              <a:t>BMI </a:t>
            </a:r>
            <a:r>
              <a:rPr lang="da-DK" dirty="0">
                <a:latin typeface="Aptos"/>
              </a:rPr>
              <a:t>7,8</a:t>
            </a:r>
          </a:p>
          <a:p>
            <a:r>
              <a:rPr lang="da-DK" dirty="0" smtClean="0">
                <a:latin typeface="Aptos"/>
              </a:rPr>
              <a:t>Sv.t. -65</a:t>
            </a:r>
            <a:r>
              <a:rPr lang="da-DK" dirty="0">
                <a:latin typeface="Aptos"/>
              </a:rPr>
              <a:t>% </a:t>
            </a:r>
            <a:endParaRPr lang="da-DK" dirty="0"/>
          </a:p>
        </p:txBody>
      </p:sp>
    </p:spTree>
    <p:extLst>
      <p:ext uri="{BB962C8B-B14F-4D97-AF65-F5344CB8AC3E}">
        <p14:creationId xmlns:p14="http://schemas.microsoft.com/office/powerpoint/2010/main" val="361499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3999" y="523273"/>
            <a:ext cx="9144000" cy="748479"/>
          </a:xfrm>
        </p:spPr>
        <p:txBody>
          <a:bodyPr>
            <a:normAutofit/>
          </a:bodyPr>
          <a:lstStyle/>
          <a:p>
            <a:pPr algn="l"/>
            <a:r>
              <a:rPr lang="da-DK" sz="4400" dirty="0" smtClean="0"/>
              <a:t>Hvad gør det ved os?</a:t>
            </a:r>
            <a:endParaRPr lang="da-DK" sz="4400" dirty="0"/>
          </a:p>
        </p:txBody>
      </p:sp>
      <p:sp>
        <p:nvSpPr>
          <p:cNvPr id="3" name="Undertitel 2"/>
          <p:cNvSpPr>
            <a:spLocks noGrp="1"/>
          </p:cNvSpPr>
          <p:nvPr>
            <p:ph type="subTitle" idx="1"/>
          </p:nvPr>
        </p:nvSpPr>
        <p:spPr>
          <a:xfrm>
            <a:off x="363920" y="1555531"/>
            <a:ext cx="11464157" cy="4913586"/>
          </a:xfrm>
        </p:spPr>
        <p:txBody>
          <a:bodyPr>
            <a:normAutofit fontScale="62500" lnSpcReduction="20000"/>
          </a:bodyPr>
          <a:lstStyle/>
          <a:p>
            <a:pPr algn="l"/>
            <a:r>
              <a:rPr lang="da-DK" sz="2900" dirty="0" smtClean="0">
                <a:sym typeface="Wingdings" panose="05000000000000000000" pitchFamily="2" charset="2"/>
              </a:rPr>
              <a:t>Patienter </a:t>
            </a:r>
            <a:r>
              <a:rPr lang="da-DK" sz="2900" dirty="0">
                <a:sym typeface="Wingdings" panose="05000000000000000000" pitchFamily="2" charset="2"/>
              </a:rPr>
              <a:t>i svær konflikt med sig </a:t>
            </a:r>
            <a:r>
              <a:rPr lang="da-DK" sz="2900" dirty="0" smtClean="0">
                <a:sym typeface="Wingdings" panose="05000000000000000000" pitchFamily="2" charset="2"/>
              </a:rPr>
              <a:t>selv</a:t>
            </a:r>
            <a:r>
              <a:rPr lang="da-DK" sz="2900" dirty="0">
                <a:sym typeface="Wingdings" panose="05000000000000000000" pitchFamily="2" charset="2"/>
              </a:rPr>
              <a:t> </a:t>
            </a:r>
            <a:r>
              <a:rPr lang="da-DK" sz="2900" dirty="0" smtClean="0">
                <a:sym typeface="Wingdings" panose="05000000000000000000" pitchFamily="2" charset="2"/>
              </a:rPr>
              <a:t> </a:t>
            </a:r>
            <a:r>
              <a:rPr lang="da-DK" sz="2900" dirty="0">
                <a:sym typeface="Wingdings" panose="05000000000000000000" pitchFamily="2" charset="2"/>
              </a:rPr>
              <a:t>v</a:t>
            </a:r>
            <a:r>
              <a:rPr lang="da-DK" sz="2900" dirty="0" smtClean="0"/>
              <a:t>rede </a:t>
            </a:r>
            <a:r>
              <a:rPr lang="da-DK" sz="2900" dirty="0"/>
              <a:t>og modstand kan opstå, når personale insisterer på </a:t>
            </a:r>
            <a:r>
              <a:rPr lang="da-DK" sz="2900" dirty="0" smtClean="0"/>
              <a:t>forandring ift. </a:t>
            </a:r>
            <a:r>
              <a:rPr lang="da-DK" sz="2900" dirty="0"/>
              <a:t>spisning og kompenserende adfærd</a:t>
            </a:r>
            <a:r>
              <a:rPr lang="da-DK" sz="2900" dirty="0" smtClean="0"/>
              <a:t>.</a:t>
            </a:r>
          </a:p>
          <a:p>
            <a:pPr algn="l"/>
            <a:endParaRPr lang="da-DK" sz="2900" dirty="0" smtClean="0"/>
          </a:p>
          <a:p>
            <a:pPr algn="l">
              <a:lnSpc>
                <a:spcPct val="120000"/>
              </a:lnSpc>
            </a:pPr>
            <a:r>
              <a:rPr lang="da-DK" sz="2900" dirty="0" smtClean="0"/>
              <a:t>Måltiderne </a:t>
            </a:r>
            <a:r>
              <a:rPr lang="da-DK" sz="2900" dirty="0"/>
              <a:t>er ofte det mest udfordrende arbejde i behandlingen både for </a:t>
            </a:r>
            <a:r>
              <a:rPr lang="da-DK" sz="2900" dirty="0" smtClean="0"/>
              <a:t>patienter </a:t>
            </a:r>
            <a:r>
              <a:rPr lang="da-DK" sz="2900" dirty="0"/>
              <a:t>og </a:t>
            </a:r>
            <a:r>
              <a:rPr lang="da-DK" sz="2900" dirty="0" smtClean="0"/>
              <a:t>personale:</a:t>
            </a:r>
          </a:p>
          <a:p>
            <a:pPr marL="457200" indent="-457200" algn="l">
              <a:lnSpc>
                <a:spcPct val="120000"/>
              </a:lnSpc>
              <a:buFont typeface="Arial" panose="020B0604020202020204" pitchFamily="34" charset="0"/>
              <a:buChar char="•"/>
            </a:pPr>
            <a:r>
              <a:rPr lang="da-DK" sz="2900" dirty="0" smtClean="0"/>
              <a:t>Personalet </a:t>
            </a:r>
            <a:r>
              <a:rPr lang="da-DK" sz="2900" dirty="0"/>
              <a:t>kan blive påvirket af det samme detaljefokus som </a:t>
            </a:r>
            <a:r>
              <a:rPr lang="da-DK" sz="2900" dirty="0" smtClean="0"/>
              <a:t>patienterne </a:t>
            </a:r>
            <a:r>
              <a:rPr lang="da-DK" sz="2900" dirty="0"/>
              <a:t>og blive overdrevet optaget af kalorier, </a:t>
            </a:r>
            <a:r>
              <a:rPr lang="da-DK" sz="2900" dirty="0" smtClean="0"/>
              <a:t>mængder</a:t>
            </a:r>
            <a:r>
              <a:rPr lang="da-DK" sz="2900" dirty="0"/>
              <a:t> </a:t>
            </a:r>
            <a:r>
              <a:rPr lang="da-DK" sz="2900" dirty="0" smtClean="0"/>
              <a:t>og vægt: patientens </a:t>
            </a:r>
            <a:r>
              <a:rPr lang="da-DK" sz="2900" dirty="0"/>
              <a:t>konkretisme bliver til vores konkretisme. </a:t>
            </a:r>
          </a:p>
          <a:p>
            <a:pPr marL="457200" indent="-457200" algn="l">
              <a:lnSpc>
                <a:spcPct val="120000"/>
              </a:lnSpc>
              <a:buFont typeface="Arial" panose="020B0604020202020204" pitchFamily="34" charset="0"/>
              <a:buChar char="•"/>
            </a:pPr>
            <a:r>
              <a:rPr lang="da-DK" sz="2900" dirty="0" smtClean="0"/>
              <a:t>Alvorlige </a:t>
            </a:r>
            <a:r>
              <a:rPr lang="da-DK" sz="2900" dirty="0"/>
              <a:t>spiseforstyrrelser kan således være ”smitsomme”, hvor både personale og </a:t>
            </a:r>
            <a:r>
              <a:rPr lang="da-DK" sz="2900" dirty="0" smtClean="0"/>
              <a:t>patient </a:t>
            </a:r>
            <a:r>
              <a:rPr lang="da-DK" sz="2900" dirty="0"/>
              <a:t>bliver overoptaget af kropslige signaler og somatiske farer og i mindre grad fokuserer på, hvad der sker i sindet - </a:t>
            </a:r>
            <a:r>
              <a:rPr lang="da-DK" sz="2900" u="sng" dirty="0"/>
              <a:t>eller </a:t>
            </a:r>
            <a:r>
              <a:rPr lang="da-DK" sz="2900" u="sng" dirty="0" smtClean="0"/>
              <a:t>omvendt</a:t>
            </a:r>
          </a:p>
          <a:p>
            <a:pPr algn="l"/>
            <a:endParaRPr lang="da-DK" sz="2900" u="sng" dirty="0" smtClean="0"/>
          </a:p>
          <a:p>
            <a:pPr algn="l"/>
            <a:r>
              <a:rPr lang="da-DK" sz="2900" dirty="0" smtClean="0"/>
              <a:t>Vi ønsker:</a:t>
            </a:r>
          </a:p>
          <a:p>
            <a:pPr marL="457200" indent="-457200" algn="l">
              <a:buFont typeface="Arial" panose="020B0604020202020204" pitchFamily="34" charset="0"/>
              <a:buChar char="•"/>
            </a:pPr>
            <a:r>
              <a:rPr lang="da-DK" sz="2900" b="1" dirty="0" smtClean="0"/>
              <a:t>At hjælpe patienterne </a:t>
            </a:r>
            <a:r>
              <a:rPr lang="da-DK" sz="2900" b="1" dirty="0"/>
              <a:t>med at finde en balance mellem mad og måltider og resten af </a:t>
            </a:r>
            <a:r>
              <a:rPr lang="da-DK" sz="2900" b="1" dirty="0" smtClean="0"/>
              <a:t>livet.</a:t>
            </a:r>
          </a:p>
          <a:p>
            <a:pPr marL="457200" indent="-457200" algn="l">
              <a:buFont typeface="Arial" panose="020B0604020202020204" pitchFamily="34" charset="0"/>
              <a:buChar char="•"/>
            </a:pPr>
            <a:r>
              <a:rPr lang="da-DK" sz="2900" b="1" dirty="0">
                <a:sym typeface="Wingdings" panose="05000000000000000000" pitchFamily="2" charset="2"/>
              </a:rPr>
              <a:t>S</a:t>
            </a:r>
            <a:r>
              <a:rPr lang="da-DK" sz="2900" b="1" dirty="0" smtClean="0">
                <a:sym typeface="Wingdings" panose="05000000000000000000" pitchFamily="2" charset="2"/>
              </a:rPr>
              <a:t>tørst </a:t>
            </a:r>
            <a:r>
              <a:rPr lang="da-DK" sz="2900" b="1" dirty="0">
                <a:sym typeface="Wingdings" panose="05000000000000000000" pitchFamily="2" charset="2"/>
              </a:rPr>
              <a:t>mulig samarbejde med patienten via forventningsafstemning (rundvisning) og forhåndstilkendegivelse. </a:t>
            </a:r>
            <a:endParaRPr lang="da-DK" sz="2900" b="1" dirty="0" smtClean="0"/>
          </a:p>
          <a:p>
            <a:pPr marL="457200" indent="-457200" algn="l">
              <a:buFont typeface="Arial" panose="020B0604020202020204" pitchFamily="34" charset="0"/>
              <a:buChar char="•"/>
            </a:pPr>
            <a:r>
              <a:rPr lang="da-DK" sz="2900" b="1" dirty="0" smtClean="0"/>
              <a:t>At snakke løbende med vores </a:t>
            </a:r>
            <a:r>
              <a:rPr lang="da-DK" sz="2900" b="1" dirty="0"/>
              <a:t>kollegaer om det </a:t>
            </a:r>
            <a:r>
              <a:rPr lang="da-DK" sz="2900" b="1" dirty="0" smtClean="0"/>
              <a:t>svære (patienter som udfordrer os, rammerne og behandlingen).</a:t>
            </a:r>
          </a:p>
          <a:p>
            <a:pPr marL="457200" indent="-457200" algn="l">
              <a:buFont typeface="Arial" panose="020B0604020202020204" pitchFamily="34" charset="0"/>
              <a:buChar char="•"/>
            </a:pPr>
            <a:r>
              <a:rPr lang="da-DK" sz="2900" b="1" dirty="0" smtClean="0"/>
              <a:t>Supervision som et vigtigt </a:t>
            </a:r>
            <a:r>
              <a:rPr lang="da-DK" sz="2900" b="1" dirty="0"/>
              <a:t>middel til systematisk at udforske og reflektere over </a:t>
            </a:r>
            <a:r>
              <a:rPr lang="da-DK" sz="2900" b="1" dirty="0" smtClean="0"/>
              <a:t>vores arbejde, </a:t>
            </a:r>
            <a:r>
              <a:rPr lang="da-DK" sz="2900" b="1" dirty="0"/>
              <a:t>og hvordan dette bedst </a:t>
            </a:r>
            <a:r>
              <a:rPr lang="da-DK" sz="2900" b="1" dirty="0" smtClean="0"/>
              <a:t>udføres.</a:t>
            </a:r>
            <a:r>
              <a:rPr lang="da-DK" sz="2900" dirty="0"/>
              <a:t>	</a:t>
            </a:r>
            <a:r>
              <a:rPr lang="da-DK" sz="2900" dirty="0" smtClean="0"/>
              <a:t>							</a:t>
            </a:r>
            <a:r>
              <a:rPr lang="da-DK" sz="2200" dirty="0" smtClean="0"/>
              <a:t>(</a:t>
            </a:r>
            <a:r>
              <a:rPr lang="da-DK" sz="2200" dirty="0" err="1" smtClean="0"/>
              <a:t>Skårderud</a:t>
            </a:r>
            <a:r>
              <a:rPr lang="da-DK" sz="2200" dirty="0" smtClean="0"/>
              <a:t> m. fl. 2020)</a:t>
            </a:r>
            <a:endParaRPr lang="da-DK" sz="2200" dirty="0"/>
          </a:p>
        </p:txBody>
      </p:sp>
    </p:spTree>
    <p:extLst>
      <p:ext uri="{BB962C8B-B14F-4D97-AF65-F5344CB8AC3E}">
        <p14:creationId xmlns:p14="http://schemas.microsoft.com/office/powerpoint/2010/main" val="428697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1524000" y="3602038"/>
            <a:ext cx="9144000" cy="2662128"/>
          </a:xfrm>
        </p:spPr>
        <p:txBody>
          <a:bodyPr>
            <a:normAutofit fontScale="92500"/>
          </a:bodyPr>
          <a:lstStyle/>
          <a:p>
            <a:endParaRPr lang="da-DK" dirty="0" smtClean="0"/>
          </a:p>
          <a:p>
            <a:endParaRPr lang="da-DK" dirty="0" smtClean="0"/>
          </a:p>
          <a:p>
            <a:r>
              <a:rPr lang="da-DK" b="1" dirty="0" smtClean="0"/>
              <a:t>Kontaktinformationer:</a:t>
            </a:r>
          </a:p>
          <a:p>
            <a:r>
              <a:rPr lang="da-DK" dirty="0" smtClean="0"/>
              <a:t>Sygeplejerske Maria Pilgaard – </a:t>
            </a:r>
            <a:r>
              <a:rPr lang="da-DK" dirty="0" smtClean="0">
                <a:hlinkClick r:id="rId3"/>
              </a:rPr>
              <a:t>maria.stoettrup.jensen@rsyd.dk</a:t>
            </a:r>
            <a:r>
              <a:rPr lang="da-DK" dirty="0" smtClean="0"/>
              <a:t> – 2119 5534</a:t>
            </a:r>
          </a:p>
          <a:p>
            <a:r>
              <a:rPr lang="da-DK" dirty="0" smtClean="0"/>
              <a:t>Sygeplejerske Karina Nielsen – </a:t>
            </a:r>
            <a:r>
              <a:rPr lang="da-DK" dirty="0" smtClean="0">
                <a:hlinkClick r:id="rId4"/>
              </a:rPr>
              <a:t>karina.nielsen9@rsyd.dk</a:t>
            </a:r>
            <a:r>
              <a:rPr lang="da-DK" dirty="0" smtClean="0"/>
              <a:t> – 2119 0450</a:t>
            </a:r>
          </a:p>
          <a:p>
            <a:r>
              <a:rPr lang="da-DK" dirty="0" smtClean="0"/>
              <a:t>Sygeplejerske Signe Wallin Høj – </a:t>
            </a:r>
            <a:r>
              <a:rPr lang="da-DK" dirty="0" smtClean="0">
                <a:hlinkClick r:id="rId5"/>
              </a:rPr>
              <a:t>signe.wallin.hoj@rsyd.dk</a:t>
            </a:r>
            <a:r>
              <a:rPr lang="da-DK" dirty="0" smtClean="0"/>
              <a:t> – 2119 2279</a:t>
            </a:r>
            <a:endParaRPr lang="da-DK" dirty="0"/>
          </a:p>
          <a:p>
            <a:endParaRPr lang="da-DK" dirty="0"/>
          </a:p>
        </p:txBody>
      </p:sp>
      <p:pic>
        <p:nvPicPr>
          <p:cNvPr id="8" name="Picture 2" descr="spørgsmål Arkiv - Brittas Worksho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1740" y="649150"/>
            <a:ext cx="4605193" cy="340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625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Hvem er vi?</a:t>
            </a:r>
            <a:endParaRPr lang="da-DK" dirty="0"/>
          </a:p>
        </p:txBody>
      </p:sp>
      <p:sp>
        <p:nvSpPr>
          <p:cNvPr id="3" name="Rektangel 2"/>
          <p:cNvSpPr/>
          <p:nvPr/>
        </p:nvSpPr>
        <p:spPr>
          <a:xfrm>
            <a:off x="838200" y="1690688"/>
            <a:ext cx="10515600" cy="4524315"/>
          </a:xfrm>
          <a:prstGeom prst="rect">
            <a:avLst/>
          </a:prstGeom>
        </p:spPr>
        <p:txBody>
          <a:bodyPr wrap="square">
            <a:spAutoFit/>
          </a:bodyPr>
          <a:lstStyle/>
          <a:p>
            <a:pPr marL="285750" indent="-285750">
              <a:lnSpc>
                <a:spcPct val="150000"/>
              </a:lnSpc>
              <a:buFont typeface="Arial" panose="020B0604020202020204" pitchFamily="34" charset="0"/>
              <a:buChar char="•"/>
            </a:pPr>
            <a:r>
              <a:rPr lang="da-DK" b="1" dirty="0" smtClean="0"/>
              <a:t>Ernæringsenheden</a:t>
            </a:r>
            <a:r>
              <a:rPr lang="da-DK" dirty="0" smtClean="0"/>
              <a:t> v/</a:t>
            </a:r>
            <a:r>
              <a:rPr lang="da-DK" dirty="0"/>
              <a:t>E</a:t>
            </a:r>
            <a:r>
              <a:rPr lang="da-DK" dirty="0" smtClean="0"/>
              <a:t>ndokrinologisk afd. M, OUH er den </a:t>
            </a:r>
            <a:r>
              <a:rPr lang="da-DK" dirty="0"/>
              <a:t>eneste specialiserede </a:t>
            </a:r>
            <a:r>
              <a:rPr lang="da-DK" dirty="0" smtClean="0"/>
              <a:t>somatiske </a:t>
            </a:r>
            <a:r>
              <a:rPr lang="da-DK" dirty="0"/>
              <a:t>afdeling i Danmark for patienter </a:t>
            </a:r>
            <a:r>
              <a:rPr lang="da-DK" dirty="0" smtClean="0"/>
              <a:t>med spiseforstyrrelser.</a:t>
            </a:r>
          </a:p>
          <a:p>
            <a:pPr marL="285750" indent="-285750">
              <a:lnSpc>
                <a:spcPct val="150000"/>
              </a:lnSpc>
              <a:buFont typeface="Arial" panose="020B0604020202020204" pitchFamily="34" charset="0"/>
              <a:buChar char="•"/>
            </a:pPr>
            <a:r>
              <a:rPr lang="da-DK" dirty="0" smtClean="0"/>
              <a:t>7 </a:t>
            </a:r>
            <a:r>
              <a:rPr lang="da-DK" dirty="0"/>
              <a:t>normerede senge </a:t>
            </a:r>
            <a:r>
              <a:rPr lang="da-DK" dirty="0" smtClean="0"/>
              <a:t>på Patienthotellet.</a:t>
            </a:r>
          </a:p>
          <a:p>
            <a:pPr marL="285750" indent="-285750">
              <a:lnSpc>
                <a:spcPct val="150000"/>
              </a:lnSpc>
              <a:buFont typeface="Arial" panose="020B0604020202020204" pitchFamily="34" charset="0"/>
              <a:buChar char="•"/>
            </a:pPr>
            <a:r>
              <a:rPr lang="da-DK" dirty="0" smtClean="0"/>
              <a:t>Modtager </a:t>
            </a:r>
            <a:r>
              <a:rPr lang="da-DK" dirty="0" err="1" smtClean="0"/>
              <a:t>elektive</a:t>
            </a:r>
            <a:r>
              <a:rPr lang="da-DK" dirty="0" smtClean="0"/>
              <a:t> og </a:t>
            </a:r>
            <a:r>
              <a:rPr lang="da-DK" dirty="0" err="1" smtClean="0"/>
              <a:t>subakutte</a:t>
            </a:r>
            <a:r>
              <a:rPr lang="da-DK" dirty="0" smtClean="0"/>
              <a:t> patienter fra hele landet.</a:t>
            </a:r>
          </a:p>
          <a:p>
            <a:pPr marL="285750" indent="-285750">
              <a:lnSpc>
                <a:spcPct val="150000"/>
              </a:lnSpc>
              <a:buFont typeface="Arial" panose="020B0604020202020204" pitchFamily="34" charset="0"/>
              <a:buChar char="•"/>
            </a:pPr>
            <a:r>
              <a:rPr lang="da-DK" dirty="0" smtClean="0"/>
              <a:t>Somatisk afsnit – somatisk fokus.</a:t>
            </a:r>
          </a:p>
          <a:p>
            <a:pPr marL="285750" indent="-285750">
              <a:lnSpc>
                <a:spcPct val="150000"/>
              </a:lnSpc>
              <a:buFont typeface="Arial" panose="020B0604020202020204" pitchFamily="34" charset="0"/>
              <a:buChar char="•"/>
            </a:pPr>
            <a:r>
              <a:rPr lang="da-DK" dirty="0" smtClean="0"/>
              <a:t>En del af Center for Spiseforstyrrelser (formaliseret samarbejde mellem </a:t>
            </a:r>
            <a:r>
              <a:rPr lang="da-DK" dirty="0" err="1" smtClean="0"/>
              <a:t>somatikken</a:t>
            </a:r>
            <a:r>
              <a:rPr lang="da-DK" dirty="0" smtClean="0"/>
              <a:t> og psykiatrien på børn-, unge- og voksenområdet).</a:t>
            </a:r>
          </a:p>
          <a:p>
            <a:pPr marL="285750" indent="-285750">
              <a:lnSpc>
                <a:spcPct val="150000"/>
              </a:lnSpc>
              <a:buFont typeface="Arial" panose="020B0604020202020204" pitchFamily="34" charset="0"/>
              <a:buChar char="•"/>
            </a:pPr>
            <a:r>
              <a:rPr lang="da-DK" dirty="0" smtClean="0"/>
              <a:t>Fællesvisiterede forundersøgelser (afd. M og P). </a:t>
            </a:r>
            <a:r>
              <a:rPr lang="da-DK" dirty="0"/>
              <a:t>D</a:t>
            </a:r>
            <a:r>
              <a:rPr lang="da-DK" dirty="0" smtClean="0"/>
              <a:t>er tilstræbes tosporede forløb.</a:t>
            </a:r>
          </a:p>
          <a:p>
            <a:pPr marL="285750" indent="-285750">
              <a:lnSpc>
                <a:spcPct val="150000"/>
              </a:lnSpc>
              <a:buFont typeface="Arial" panose="020B0604020202020204" pitchFamily="34" charset="0"/>
              <a:buChar char="•"/>
            </a:pPr>
            <a:r>
              <a:rPr lang="da-DK" dirty="0" smtClean="0"/>
              <a:t>Ernæringsklinikken: Døgnafsnit (Ernæringsenheden), </a:t>
            </a:r>
            <a:r>
              <a:rPr lang="da-DK" dirty="0" err="1"/>
              <a:t>udkørende</a:t>
            </a:r>
            <a:r>
              <a:rPr lang="da-DK" dirty="0"/>
              <a:t> funktion (Den Mobile Ernæringsenhed) </a:t>
            </a:r>
            <a:r>
              <a:rPr lang="da-DK" dirty="0" smtClean="0"/>
              <a:t>og sygepleje- og lægeambulatorium samt diætist.</a:t>
            </a:r>
            <a:endParaRPr lang="da-DK" dirty="0"/>
          </a:p>
          <a:p>
            <a:endParaRPr lang="da-DK" dirty="0"/>
          </a:p>
        </p:txBody>
      </p:sp>
    </p:spTree>
    <p:extLst>
      <p:ext uri="{BB962C8B-B14F-4D97-AF65-F5344CB8AC3E}">
        <p14:creationId xmlns:p14="http://schemas.microsoft.com/office/powerpoint/2010/main" val="279982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Hvorfor er et somatisk perspektiv vigtigt?</a:t>
            </a:r>
            <a:endParaRPr lang="da-DK" dirty="0"/>
          </a:p>
        </p:txBody>
      </p:sp>
      <p:sp>
        <p:nvSpPr>
          <p:cNvPr id="3" name="Pladsholder til indhold 2"/>
          <p:cNvSpPr>
            <a:spLocks noGrp="1"/>
          </p:cNvSpPr>
          <p:nvPr>
            <p:ph idx="1"/>
          </p:nvPr>
        </p:nvSpPr>
        <p:spPr/>
        <p:txBody>
          <a:bodyPr>
            <a:normAutofit fontScale="47500" lnSpcReduction="20000"/>
          </a:bodyPr>
          <a:lstStyle/>
          <a:p>
            <a:pPr>
              <a:lnSpc>
                <a:spcPct val="160000"/>
              </a:lnSpc>
            </a:pPr>
            <a:r>
              <a:rPr lang="da-DK" sz="3800" dirty="0"/>
              <a:t>V</a:t>
            </a:r>
            <a:r>
              <a:rPr lang="da-DK" sz="3800" dirty="0" smtClean="0"/>
              <a:t>ægtøgning </a:t>
            </a:r>
            <a:r>
              <a:rPr lang="da-DK" sz="3800" dirty="0"/>
              <a:t>hos børn og unge tidligt i behandlingsforløbet er en prædiktor for positiv effekt af behandlingen. </a:t>
            </a:r>
          </a:p>
          <a:p>
            <a:pPr marL="0" indent="0">
              <a:lnSpc>
                <a:spcPct val="160000"/>
              </a:lnSpc>
              <a:buNone/>
            </a:pPr>
            <a:endParaRPr lang="da-DK" sz="3800" dirty="0"/>
          </a:p>
          <a:p>
            <a:pPr>
              <a:lnSpc>
                <a:spcPct val="160000"/>
              </a:lnSpc>
            </a:pPr>
            <a:r>
              <a:rPr lang="da-DK" sz="3800" dirty="0"/>
              <a:t>V</a:t>
            </a:r>
            <a:r>
              <a:rPr lang="da-DK" sz="3800" dirty="0" smtClean="0"/>
              <a:t>ægtøgning </a:t>
            </a:r>
            <a:r>
              <a:rPr lang="da-DK" sz="3800" dirty="0"/>
              <a:t>hos voksne med langvarig anoreksi er forbundet med symptomreduktion og øget livskvalitet. </a:t>
            </a:r>
          </a:p>
          <a:p>
            <a:pPr marL="0" indent="0">
              <a:lnSpc>
                <a:spcPct val="160000"/>
              </a:lnSpc>
              <a:buNone/>
            </a:pPr>
            <a:endParaRPr lang="da-DK" sz="3800" dirty="0"/>
          </a:p>
          <a:p>
            <a:pPr>
              <a:lnSpc>
                <a:spcPct val="160000"/>
              </a:lnSpc>
            </a:pPr>
            <a:r>
              <a:rPr lang="da-DK" sz="3800" dirty="0"/>
              <a:t>Selvom nogle patienter ønsker en behandling, der fokuserer på følelsesmæssigt velbefindende forud for vægtøgning, tyder forskning på at vægtøgning er forbundet med psykologisk bedring, og at varighed af undervægt har betydning for patientens prognose</a:t>
            </a:r>
            <a:r>
              <a:rPr lang="da-DK" sz="3800" dirty="0" smtClean="0"/>
              <a:t>.</a:t>
            </a:r>
            <a:endParaRPr lang="da-DK" sz="3800" dirty="0"/>
          </a:p>
          <a:p>
            <a:pPr marL="0" indent="0">
              <a:lnSpc>
                <a:spcPct val="160000"/>
              </a:lnSpc>
              <a:buNone/>
            </a:pPr>
            <a:r>
              <a:rPr lang="da-DK" sz="1800" dirty="0" smtClean="0"/>
              <a:t> </a:t>
            </a:r>
          </a:p>
          <a:p>
            <a:pPr marL="0" indent="0">
              <a:lnSpc>
                <a:spcPct val="160000"/>
              </a:lnSpc>
              <a:buNone/>
            </a:pPr>
            <a:r>
              <a:rPr lang="da-DK" sz="2900" dirty="0" smtClean="0"/>
              <a:t>(</a:t>
            </a:r>
            <a:r>
              <a:rPr lang="da-DK" sz="2900" dirty="0"/>
              <a:t>Sundhedsstyrelsen 2019</a:t>
            </a:r>
            <a:r>
              <a:rPr lang="da-DK" sz="2900" dirty="0" smtClean="0"/>
              <a:t>)</a:t>
            </a:r>
            <a:endParaRPr lang="da-DK" sz="2900" dirty="0"/>
          </a:p>
        </p:txBody>
      </p:sp>
    </p:spTree>
    <p:extLst>
      <p:ext uri="{BB962C8B-B14F-4D97-AF65-F5344CB8AC3E}">
        <p14:creationId xmlns:p14="http://schemas.microsoft.com/office/powerpoint/2010/main" val="255448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838200" y="1755228"/>
            <a:ext cx="10515600" cy="3370153"/>
          </a:xfrm>
          <a:prstGeom prst="rect">
            <a:avLst/>
          </a:prstGeom>
        </p:spPr>
        <p:txBody>
          <a:bodyPr wrap="square">
            <a:spAutoFit/>
          </a:bodyPr>
          <a:lstStyle/>
          <a:p>
            <a:pPr>
              <a:lnSpc>
                <a:spcPct val="150000"/>
              </a:lnSpc>
            </a:pPr>
            <a:r>
              <a:rPr lang="da-DK" sz="2400" dirty="0"/>
              <a:t>Diagnostiske kriterier (ICD-10):</a:t>
            </a:r>
          </a:p>
          <a:p>
            <a:pPr lvl="1">
              <a:lnSpc>
                <a:spcPct val="150000"/>
              </a:lnSpc>
            </a:pPr>
            <a:endParaRPr lang="da-DK" dirty="0" smtClean="0"/>
          </a:p>
          <a:p>
            <a:pPr marL="800100" lvl="1" indent="-342900">
              <a:lnSpc>
                <a:spcPct val="150000"/>
              </a:lnSpc>
              <a:buFont typeface="Arial" panose="020B0604020202020204" pitchFamily="34" charset="0"/>
              <a:buChar char="•"/>
            </a:pPr>
            <a:r>
              <a:rPr lang="da-DK" sz="2000" dirty="0" smtClean="0"/>
              <a:t>BMI </a:t>
            </a:r>
            <a:r>
              <a:rPr lang="da-DK" sz="2000" dirty="0"/>
              <a:t>&lt;17,5 (for børn: &lt;85% af den forventede vægt i forhold til alder og højde</a:t>
            </a:r>
            <a:r>
              <a:rPr lang="da-DK" sz="2000" dirty="0" smtClean="0"/>
              <a:t>).</a:t>
            </a:r>
          </a:p>
          <a:p>
            <a:pPr marL="800100" lvl="1" indent="-342900">
              <a:lnSpc>
                <a:spcPct val="150000"/>
              </a:lnSpc>
              <a:buFont typeface="Arial" panose="020B0604020202020204" pitchFamily="34" charset="0"/>
              <a:buChar char="•"/>
            </a:pPr>
            <a:r>
              <a:rPr lang="da-DK" sz="2000" dirty="0" smtClean="0"/>
              <a:t>Intens </a:t>
            </a:r>
            <a:r>
              <a:rPr lang="da-DK" sz="2000" dirty="0"/>
              <a:t>frygt for vægtøgning (vægttabet er selvinduceret</a:t>
            </a:r>
            <a:r>
              <a:rPr lang="da-DK" sz="2000" dirty="0" smtClean="0"/>
              <a:t>).</a:t>
            </a:r>
          </a:p>
          <a:p>
            <a:pPr marL="800100" lvl="1" indent="-342900">
              <a:lnSpc>
                <a:spcPct val="150000"/>
              </a:lnSpc>
              <a:buFont typeface="Arial" panose="020B0604020202020204" pitchFamily="34" charset="0"/>
              <a:buChar char="•"/>
            </a:pPr>
            <a:r>
              <a:rPr lang="da-DK" sz="2000" dirty="0" smtClean="0"/>
              <a:t>Forvrænget </a:t>
            </a:r>
            <a:r>
              <a:rPr lang="da-DK" sz="2000" dirty="0"/>
              <a:t>kropsopfattelse (vrangforestilling</a:t>
            </a:r>
            <a:r>
              <a:rPr lang="da-DK" sz="2000" dirty="0" smtClean="0"/>
              <a:t>).</a:t>
            </a:r>
          </a:p>
          <a:p>
            <a:pPr marL="800100" lvl="1" indent="-342900">
              <a:lnSpc>
                <a:spcPct val="150000"/>
              </a:lnSpc>
              <a:buFont typeface="Arial" panose="020B0604020202020204" pitchFamily="34" charset="0"/>
              <a:buChar char="•"/>
            </a:pPr>
            <a:r>
              <a:rPr lang="da-DK" sz="2000" dirty="0" smtClean="0"/>
              <a:t>Endokrine forstyrrelser: Primær </a:t>
            </a:r>
            <a:r>
              <a:rPr lang="da-DK" sz="2000" dirty="0"/>
              <a:t>eller sekundær </a:t>
            </a:r>
            <a:r>
              <a:rPr lang="da-DK" sz="2000" dirty="0" err="1" smtClean="0"/>
              <a:t>amenoré</a:t>
            </a:r>
            <a:r>
              <a:rPr lang="da-DK" sz="2000" dirty="0" smtClean="0"/>
              <a:t>, forsinket pubertetsudvikling og for mænd/drenge: nedsat potens og libido.</a:t>
            </a:r>
            <a:endParaRPr lang="da-DK" sz="2000" dirty="0"/>
          </a:p>
        </p:txBody>
      </p:sp>
      <p:sp>
        <p:nvSpPr>
          <p:cNvPr id="4" name="Titel 3"/>
          <p:cNvSpPr>
            <a:spLocks noGrp="1"/>
          </p:cNvSpPr>
          <p:nvPr>
            <p:ph type="title"/>
          </p:nvPr>
        </p:nvSpPr>
        <p:spPr/>
        <p:txBody>
          <a:bodyPr/>
          <a:lstStyle/>
          <a:p>
            <a:r>
              <a:rPr lang="da-DK" dirty="0" err="1" smtClean="0"/>
              <a:t>Anorexia</a:t>
            </a:r>
            <a:r>
              <a:rPr lang="da-DK" dirty="0" smtClean="0"/>
              <a:t> </a:t>
            </a:r>
            <a:r>
              <a:rPr lang="da-DK" dirty="0" err="1" smtClean="0"/>
              <a:t>nervosa</a:t>
            </a:r>
            <a:r>
              <a:rPr lang="da-DK" dirty="0" smtClean="0"/>
              <a:t> (AN)</a:t>
            </a:r>
            <a:br>
              <a:rPr lang="da-DK" dirty="0" smtClean="0"/>
            </a:br>
            <a:r>
              <a:rPr lang="da-DK" sz="2000" b="1" dirty="0"/>
              <a:t>F</a:t>
            </a:r>
            <a:r>
              <a:rPr lang="da-DK" sz="2000" b="1" dirty="0" smtClean="0"/>
              <a:t>50.0 + F50.1</a:t>
            </a:r>
            <a:endParaRPr lang="da-DK" sz="2000" b="1" dirty="0"/>
          </a:p>
        </p:txBody>
      </p:sp>
    </p:spTree>
    <p:extLst>
      <p:ext uri="{BB962C8B-B14F-4D97-AF65-F5344CB8AC3E}">
        <p14:creationId xmlns:p14="http://schemas.microsoft.com/office/powerpoint/2010/main" val="2387208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Anorexia</a:t>
            </a:r>
            <a:r>
              <a:rPr lang="da-DK" dirty="0" smtClean="0"/>
              <a:t> </a:t>
            </a:r>
            <a:r>
              <a:rPr lang="da-DK" dirty="0" err="1" smtClean="0"/>
              <a:t>nervosa</a:t>
            </a:r>
            <a:r>
              <a:rPr lang="da-DK" dirty="0" smtClean="0"/>
              <a:t> subtyper</a:t>
            </a:r>
            <a:endParaRPr lang="da-DK" dirty="0"/>
          </a:p>
        </p:txBody>
      </p:sp>
      <p:sp>
        <p:nvSpPr>
          <p:cNvPr id="3" name="Rektangel 2"/>
          <p:cNvSpPr/>
          <p:nvPr/>
        </p:nvSpPr>
        <p:spPr>
          <a:xfrm>
            <a:off x="838200" y="1690688"/>
            <a:ext cx="10515600" cy="3877985"/>
          </a:xfrm>
          <a:prstGeom prst="rect">
            <a:avLst/>
          </a:prstGeom>
        </p:spPr>
        <p:txBody>
          <a:bodyPr wrap="square">
            <a:spAutoFit/>
          </a:bodyPr>
          <a:lstStyle/>
          <a:p>
            <a:pPr>
              <a:lnSpc>
                <a:spcPct val="150000"/>
              </a:lnSpc>
            </a:pPr>
            <a:r>
              <a:rPr lang="da-DK" sz="2400" dirty="0" err="1"/>
              <a:t>Restrictive</a:t>
            </a:r>
            <a:endParaRPr lang="da-DK" sz="2400" dirty="0"/>
          </a:p>
          <a:p>
            <a:pPr>
              <a:lnSpc>
                <a:spcPct val="150000"/>
              </a:lnSpc>
            </a:pPr>
            <a:r>
              <a:rPr lang="da-DK" sz="2000" dirty="0"/>
              <a:t>S</a:t>
            </a:r>
            <a:r>
              <a:rPr lang="da-DK" sz="2000" dirty="0" smtClean="0"/>
              <a:t>vært begrænset energiindtag </a:t>
            </a:r>
            <a:r>
              <a:rPr lang="da-DK" sz="2000" dirty="0"/>
              <a:t>(diæt/faste) </a:t>
            </a:r>
            <a:endParaRPr lang="da-DK" sz="2000" dirty="0" smtClean="0"/>
          </a:p>
          <a:p>
            <a:pPr>
              <a:lnSpc>
                <a:spcPct val="150000"/>
              </a:lnSpc>
            </a:pPr>
            <a:r>
              <a:rPr lang="da-DK" sz="2000" dirty="0" smtClean="0"/>
              <a:t>og evt.</a:t>
            </a:r>
            <a:r>
              <a:rPr lang="da-DK" sz="2000" b="1" dirty="0" smtClean="0"/>
              <a:t> </a:t>
            </a:r>
            <a:r>
              <a:rPr lang="da-DK" sz="2000" dirty="0"/>
              <a:t>overdreven </a:t>
            </a:r>
            <a:r>
              <a:rPr lang="da-DK" sz="2000" dirty="0" smtClean="0"/>
              <a:t>motion/tvangsmotion.</a:t>
            </a:r>
            <a:endParaRPr lang="da-DK" sz="2000" dirty="0"/>
          </a:p>
          <a:p>
            <a:pPr>
              <a:lnSpc>
                <a:spcPct val="150000"/>
              </a:lnSpc>
            </a:pPr>
            <a:endParaRPr lang="da-DK" dirty="0"/>
          </a:p>
          <a:p>
            <a:pPr>
              <a:lnSpc>
                <a:spcPct val="150000"/>
              </a:lnSpc>
            </a:pPr>
            <a:endParaRPr lang="da-DK" dirty="0"/>
          </a:p>
          <a:p>
            <a:pPr>
              <a:lnSpc>
                <a:spcPct val="150000"/>
              </a:lnSpc>
            </a:pPr>
            <a:r>
              <a:rPr lang="da-DK" sz="2400" dirty="0" err="1"/>
              <a:t>Binge</a:t>
            </a:r>
            <a:r>
              <a:rPr lang="da-DK" sz="2400" dirty="0"/>
              <a:t> </a:t>
            </a:r>
            <a:r>
              <a:rPr lang="da-DK" sz="2400" dirty="0" err="1" smtClean="0"/>
              <a:t>eating</a:t>
            </a:r>
            <a:r>
              <a:rPr lang="da-DK" sz="2400" dirty="0" smtClean="0"/>
              <a:t>/</a:t>
            </a:r>
            <a:r>
              <a:rPr lang="da-DK" sz="2400" dirty="0" err="1" smtClean="0"/>
              <a:t>purging</a:t>
            </a:r>
            <a:endParaRPr lang="da-DK" sz="2400" dirty="0" smtClean="0"/>
          </a:p>
          <a:p>
            <a:pPr>
              <a:lnSpc>
                <a:spcPct val="150000"/>
              </a:lnSpc>
            </a:pPr>
            <a:r>
              <a:rPr lang="da-DK" sz="2000" dirty="0" smtClean="0"/>
              <a:t>Overspisninger efterfulgt af udrensende adfærd.</a:t>
            </a:r>
          </a:p>
          <a:p>
            <a:pPr>
              <a:lnSpc>
                <a:spcPct val="150000"/>
              </a:lnSpc>
            </a:pPr>
            <a:r>
              <a:rPr lang="da-DK" sz="2000" b="1" dirty="0" smtClean="0"/>
              <a:t>Dvs</a:t>
            </a:r>
            <a:r>
              <a:rPr lang="da-DK" sz="2000" b="1" dirty="0"/>
              <a:t>. patienter </a:t>
            </a:r>
            <a:r>
              <a:rPr lang="da-DK" sz="2000" b="1" dirty="0" smtClean="0"/>
              <a:t>med undervægt og bulimiske symptomer </a:t>
            </a:r>
            <a:r>
              <a:rPr lang="da-DK" sz="2000" b="1" dirty="0"/>
              <a:t>diagnosticeres som AN</a:t>
            </a:r>
            <a:r>
              <a:rPr lang="da-DK" sz="2000" dirty="0"/>
              <a:t>. </a:t>
            </a:r>
          </a:p>
        </p:txBody>
      </p:sp>
      <p:pic>
        <p:nvPicPr>
          <p:cNvPr id="5" name="Billede 4"/>
          <p:cNvPicPr>
            <a:picLocks noChangeAspect="1"/>
          </p:cNvPicPr>
          <p:nvPr/>
        </p:nvPicPr>
        <p:blipFill>
          <a:blip r:embed="rId3"/>
          <a:stretch>
            <a:fillRect/>
          </a:stretch>
        </p:blipFill>
        <p:spPr>
          <a:xfrm>
            <a:off x="7148123" y="1406097"/>
            <a:ext cx="4287133" cy="3220307"/>
          </a:xfrm>
          <a:prstGeom prst="rect">
            <a:avLst/>
          </a:prstGeom>
        </p:spPr>
      </p:pic>
    </p:spTree>
    <p:extLst>
      <p:ext uri="{BB962C8B-B14F-4D97-AF65-F5344CB8AC3E}">
        <p14:creationId xmlns:p14="http://schemas.microsoft.com/office/powerpoint/2010/main" val="256460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Bulimia</a:t>
            </a:r>
            <a:r>
              <a:rPr lang="da-DK" dirty="0" smtClean="0"/>
              <a:t> </a:t>
            </a:r>
            <a:r>
              <a:rPr lang="da-DK" dirty="0" err="1" smtClean="0"/>
              <a:t>nervosa</a:t>
            </a:r>
            <a:r>
              <a:rPr lang="da-DK" dirty="0" smtClean="0"/>
              <a:t> (BN)</a:t>
            </a:r>
            <a:br>
              <a:rPr lang="da-DK" dirty="0" smtClean="0"/>
            </a:br>
            <a:r>
              <a:rPr lang="da-DK" sz="2000" b="1" dirty="0" smtClean="0"/>
              <a:t>F50.2+F50.3</a:t>
            </a:r>
            <a:endParaRPr lang="da-DK" b="1" dirty="0"/>
          </a:p>
        </p:txBody>
      </p:sp>
      <p:sp>
        <p:nvSpPr>
          <p:cNvPr id="3" name="Rektangel 2"/>
          <p:cNvSpPr/>
          <p:nvPr/>
        </p:nvSpPr>
        <p:spPr>
          <a:xfrm>
            <a:off x="838200" y="1690688"/>
            <a:ext cx="10515600" cy="3831818"/>
          </a:xfrm>
          <a:prstGeom prst="rect">
            <a:avLst/>
          </a:prstGeom>
        </p:spPr>
        <p:txBody>
          <a:bodyPr wrap="square">
            <a:spAutoFit/>
          </a:bodyPr>
          <a:lstStyle/>
          <a:p>
            <a:pPr>
              <a:lnSpc>
                <a:spcPct val="150000"/>
              </a:lnSpc>
            </a:pPr>
            <a:r>
              <a:rPr lang="da-DK" sz="2400" dirty="0"/>
              <a:t>Diagnostiske kriterier (ICD-10):</a:t>
            </a:r>
          </a:p>
          <a:p>
            <a:pPr>
              <a:lnSpc>
                <a:spcPct val="150000"/>
              </a:lnSpc>
            </a:pPr>
            <a:endParaRPr lang="da-DK" dirty="0"/>
          </a:p>
          <a:p>
            <a:pPr marL="800100" lvl="1" indent="-342900">
              <a:lnSpc>
                <a:spcPct val="150000"/>
              </a:lnSpc>
              <a:buFont typeface="Arial" panose="020B0604020202020204" pitchFamily="34" charset="0"/>
              <a:buChar char="•"/>
            </a:pPr>
            <a:r>
              <a:rPr lang="da-DK" sz="2000" dirty="0" smtClean="0"/>
              <a:t>Overspisning med kontroltab (min. 2 gange om ugen i min. 3 mdr.). </a:t>
            </a:r>
          </a:p>
          <a:p>
            <a:pPr marL="800100" lvl="1" indent="-342900">
              <a:lnSpc>
                <a:spcPct val="150000"/>
              </a:lnSpc>
              <a:buFont typeface="Arial" panose="020B0604020202020204" pitchFamily="34" charset="0"/>
              <a:buChar char="•"/>
            </a:pPr>
            <a:r>
              <a:rPr lang="da-DK" sz="2000" dirty="0" smtClean="0"/>
              <a:t>Spisetrang/</a:t>
            </a:r>
            <a:r>
              <a:rPr lang="da-DK" sz="2000" dirty="0" err="1" smtClean="0"/>
              <a:t>cravings</a:t>
            </a:r>
            <a:r>
              <a:rPr lang="da-DK" sz="2000" dirty="0" smtClean="0"/>
              <a:t>.</a:t>
            </a:r>
          </a:p>
          <a:p>
            <a:pPr marL="800100" lvl="1" indent="-342900">
              <a:lnSpc>
                <a:spcPct val="150000"/>
              </a:lnSpc>
              <a:buFont typeface="Arial" panose="020B0604020202020204" pitchFamily="34" charset="0"/>
              <a:buChar char="•"/>
            </a:pPr>
            <a:r>
              <a:rPr lang="da-DK" sz="2000" dirty="0" smtClean="0"/>
              <a:t>Kompenserende </a:t>
            </a:r>
            <a:r>
              <a:rPr lang="da-DK" sz="2000" dirty="0"/>
              <a:t>adfærd (fx </a:t>
            </a:r>
            <a:r>
              <a:rPr lang="da-DK" sz="2000" dirty="0" smtClean="0"/>
              <a:t>opkast, </a:t>
            </a:r>
            <a:r>
              <a:rPr lang="da-DK" sz="2000" dirty="0" err="1" smtClean="0"/>
              <a:t>laksantiamisbrug</a:t>
            </a:r>
            <a:r>
              <a:rPr lang="da-DK" sz="2000" dirty="0" smtClean="0"/>
              <a:t>, slankemedicin, motionering).</a:t>
            </a:r>
          </a:p>
          <a:p>
            <a:pPr marL="800100" lvl="1" indent="-342900">
              <a:lnSpc>
                <a:spcPct val="150000"/>
              </a:lnSpc>
              <a:buFont typeface="Arial" panose="020B0604020202020204" pitchFamily="34" charset="0"/>
              <a:buChar char="•"/>
            </a:pPr>
            <a:r>
              <a:rPr lang="da-DK" sz="2000" dirty="0" smtClean="0"/>
              <a:t>Frygt </a:t>
            </a:r>
            <a:r>
              <a:rPr lang="da-DK" sz="2000" dirty="0"/>
              <a:t>for fedme.</a:t>
            </a:r>
          </a:p>
          <a:p>
            <a:pPr marL="411480" lvl="1" indent="0">
              <a:lnSpc>
                <a:spcPct val="150000"/>
              </a:lnSpc>
              <a:buNone/>
            </a:pPr>
            <a:endParaRPr lang="da-DK" sz="2000" dirty="0"/>
          </a:p>
          <a:p>
            <a:pPr marL="411480" lvl="1" indent="0">
              <a:lnSpc>
                <a:spcPct val="150000"/>
              </a:lnSpc>
              <a:buNone/>
            </a:pPr>
            <a:r>
              <a:rPr lang="da-DK" sz="2000" dirty="0" smtClean="0"/>
              <a:t>BMI </a:t>
            </a:r>
            <a:r>
              <a:rPr lang="da-DK" sz="2000" dirty="0"/>
              <a:t>= eller &gt; end normalområdet</a:t>
            </a:r>
          </a:p>
        </p:txBody>
      </p:sp>
    </p:spTree>
    <p:extLst>
      <p:ext uri="{BB962C8B-B14F-4D97-AF65-F5344CB8AC3E}">
        <p14:creationId xmlns:p14="http://schemas.microsoft.com/office/powerpoint/2010/main" val="3539858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Psykopatologi (karakteristika)</a:t>
            </a:r>
            <a:endParaRPr lang="da-DK" dirty="0"/>
          </a:p>
        </p:txBody>
      </p:sp>
      <p:sp>
        <p:nvSpPr>
          <p:cNvPr id="3" name="Rektangel 2"/>
          <p:cNvSpPr/>
          <p:nvPr/>
        </p:nvSpPr>
        <p:spPr>
          <a:xfrm>
            <a:off x="838200" y="1690688"/>
            <a:ext cx="10515600" cy="646331"/>
          </a:xfrm>
          <a:prstGeom prst="rect">
            <a:avLst/>
          </a:prstGeom>
        </p:spPr>
        <p:txBody>
          <a:bodyPr wrap="square">
            <a:spAutoFit/>
          </a:bodyPr>
          <a:lstStyle/>
          <a:p>
            <a:endParaRPr lang="da-DK" b="1" dirty="0"/>
          </a:p>
          <a:p>
            <a:endParaRPr lang="da-DK" b="1" dirty="0"/>
          </a:p>
        </p:txBody>
      </p:sp>
      <p:graphicFrame>
        <p:nvGraphicFramePr>
          <p:cNvPr id="4" name="Tabel 3"/>
          <p:cNvGraphicFramePr>
            <a:graphicFrameLocks noGrp="1"/>
          </p:cNvGraphicFramePr>
          <p:nvPr>
            <p:extLst>
              <p:ext uri="{D42A27DB-BD31-4B8C-83A1-F6EECF244321}">
                <p14:modId xmlns:p14="http://schemas.microsoft.com/office/powerpoint/2010/main" val="2301053507"/>
              </p:ext>
            </p:extLst>
          </p:nvPr>
        </p:nvGraphicFramePr>
        <p:xfrm>
          <a:off x="838200" y="1509236"/>
          <a:ext cx="10515600" cy="6130208"/>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val="639616331"/>
                    </a:ext>
                  </a:extLst>
                </a:gridCol>
                <a:gridCol w="5257800">
                  <a:extLst>
                    <a:ext uri="{9D8B030D-6E8A-4147-A177-3AD203B41FA5}">
                      <a16:colId xmlns:a16="http://schemas.microsoft.com/office/drawing/2014/main" val="1201335370"/>
                    </a:ext>
                  </a:extLst>
                </a:gridCol>
              </a:tblGrid>
              <a:tr h="4095207">
                <a:tc>
                  <a:txBody>
                    <a:bodyPr/>
                    <a:lstStyle/>
                    <a:p>
                      <a:r>
                        <a:rPr lang="da-DK" b="1" dirty="0" smtClean="0"/>
                        <a:t>AN:</a:t>
                      </a:r>
                    </a:p>
                    <a:p>
                      <a:pPr lvl="1">
                        <a:lnSpc>
                          <a:spcPct val="150000"/>
                        </a:lnSpc>
                      </a:pPr>
                      <a:r>
                        <a:rPr lang="da-DK" sz="1700" dirty="0" smtClean="0"/>
                        <a:t>Stærkt optagethed af ernæring</a:t>
                      </a:r>
                      <a:r>
                        <a:rPr lang="da-DK" sz="1700" baseline="0" dirty="0" smtClean="0"/>
                        <a:t>, </a:t>
                      </a:r>
                      <a:r>
                        <a:rPr lang="da-DK" sz="1700" dirty="0" smtClean="0"/>
                        <a:t>madkunst</a:t>
                      </a:r>
                    </a:p>
                    <a:p>
                      <a:pPr lvl="1">
                        <a:lnSpc>
                          <a:spcPct val="150000"/>
                        </a:lnSpc>
                      </a:pPr>
                      <a:r>
                        <a:rPr lang="da-DK" sz="1700" dirty="0" smtClean="0"/>
                        <a:t>Ritualiseret spiseadfærd </a:t>
                      </a:r>
                    </a:p>
                    <a:p>
                      <a:pPr lvl="1">
                        <a:lnSpc>
                          <a:spcPct val="150000"/>
                        </a:lnSpc>
                      </a:pPr>
                      <a:r>
                        <a:rPr lang="da-DK" sz="1700" dirty="0" err="1" smtClean="0"/>
                        <a:t>Egosyntoni</a:t>
                      </a:r>
                      <a:endParaRPr lang="da-DK" sz="1700" dirty="0" smtClean="0"/>
                    </a:p>
                    <a:p>
                      <a:pPr lvl="1">
                        <a:lnSpc>
                          <a:spcPct val="150000"/>
                        </a:lnSpc>
                      </a:pPr>
                      <a:r>
                        <a:rPr lang="da-DK" sz="1700" dirty="0" smtClean="0"/>
                        <a:t>Ambivalens</a:t>
                      </a:r>
                    </a:p>
                    <a:p>
                      <a:pPr marL="457200" marR="0" lvl="1" indent="0" algn="l" defTabSz="914400" rtl="0" eaLnBrk="1" fontAlgn="auto" latinLnBrk="0" hangingPunct="1">
                        <a:lnSpc>
                          <a:spcPct val="150000"/>
                        </a:lnSpc>
                        <a:spcBef>
                          <a:spcPts val="0"/>
                        </a:spcBef>
                        <a:spcAft>
                          <a:spcPts val="0"/>
                        </a:spcAft>
                        <a:buClrTx/>
                        <a:buSzTx/>
                        <a:buFontTx/>
                        <a:buNone/>
                        <a:tabLst/>
                        <a:defRPr/>
                      </a:pPr>
                      <a:r>
                        <a:rPr lang="da-DK" sz="1700" dirty="0" smtClean="0"/>
                        <a:t>Følelse af skam og skyld</a:t>
                      </a:r>
                    </a:p>
                    <a:p>
                      <a:pPr lvl="1">
                        <a:lnSpc>
                          <a:spcPct val="150000"/>
                        </a:lnSpc>
                      </a:pPr>
                      <a:r>
                        <a:rPr lang="da-DK" sz="1700" dirty="0" err="1" smtClean="0"/>
                        <a:t>Diktomiseret</a:t>
                      </a:r>
                      <a:r>
                        <a:rPr lang="da-DK" sz="1700" dirty="0" smtClean="0"/>
                        <a:t> tænkning (sort-hvid tænkning)</a:t>
                      </a:r>
                    </a:p>
                    <a:p>
                      <a:pPr marL="457200" marR="0" lvl="1" indent="0" algn="l" defTabSz="914400" rtl="0" eaLnBrk="1" fontAlgn="auto" latinLnBrk="0" hangingPunct="1">
                        <a:lnSpc>
                          <a:spcPct val="150000"/>
                        </a:lnSpc>
                        <a:spcBef>
                          <a:spcPts val="0"/>
                        </a:spcBef>
                        <a:spcAft>
                          <a:spcPts val="0"/>
                        </a:spcAft>
                        <a:buClrTx/>
                        <a:buSzTx/>
                        <a:buFontTx/>
                        <a:buNone/>
                        <a:tabLst/>
                        <a:defRPr/>
                      </a:pPr>
                      <a:r>
                        <a:rPr lang="da-DK" sz="1700" dirty="0" smtClean="0"/>
                        <a:t>Perfektionisme</a:t>
                      </a:r>
                    </a:p>
                    <a:p>
                      <a:pPr marL="457200" marR="0" lvl="1" indent="0" algn="l" defTabSz="914400" rtl="0" eaLnBrk="1" fontAlgn="auto" latinLnBrk="0" hangingPunct="1">
                        <a:lnSpc>
                          <a:spcPct val="150000"/>
                        </a:lnSpc>
                        <a:spcBef>
                          <a:spcPts val="0"/>
                        </a:spcBef>
                        <a:spcAft>
                          <a:spcPts val="0"/>
                        </a:spcAft>
                        <a:buClrTx/>
                        <a:buSzTx/>
                        <a:buFontTx/>
                        <a:buNone/>
                        <a:tabLst/>
                        <a:defRPr/>
                      </a:pPr>
                      <a:r>
                        <a:rPr lang="da-DK" sz="1700" dirty="0" smtClean="0"/>
                        <a:t>Lavt selvværd</a:t>
                      </a:r>
                    </a:p>
                    <a:p>
                      <a:pPr marL="457200" marR="0" lvl="1" indent="0" algn="l" defTabSz="914400" rtl="0" eaLnBrk="1" fontAlgn="auto" latinLnBrk="0" hangingPunct="1">
                        <a:lnSpc>
                          <a:spcPct val="150000"/>
                        </a:lnSpc>
                        <a:spcBef>
                          <a:spcPts val="0"/>
                        </a:spcBef>
                        <a:spcAft>
                          <a:spcPts val="0"/>
                        </a:spcAft>
                        <a:buClrTx/>
                        <a:buSzTx/>
                        <a:buFontTx/>
                        <a:buNone/>
                        <a:tabLst/>
                        <a:defRPr/>
                      </a:pPr>
                      <a:r>
                        <a:rPr lang="da-DK" sz="1700" dirty="0" smtClean="0"/>
                        <a:t>Øget impulskontrol</a:t>
                      </a:r>
                    </a:p>
                    <a:p>
                      <a:pPr lvl="1">
                        <a:lnSpc>
                          <a:spcPct val="150000"/>
                        </a:lnSpc>
                      </a:pPr>
                      <a:r>
                        <a:rPr lang="da-DK" sz="1700" dirty="0" smtClean="0"/>
                        <a:t>Tvangsmotionering</a:t>
                      </a:r>
                    </a:p>
                    <a:p>
                      <a:pPr marL="457200" marR="0" lvl="1" indent="0" algn="l" defTabSz="914400" rtl="0" eaLnBrk="1" fontAlgn="auto" latinLnBrk="0" hangingPunct="1">
                        <a:lnSpc>
                          <a:spcPct val="150000"/>
                        </a:lnSpc>
                        <a:spcBef>
                          <a:spcPts val="0"/>
                        </a:spcBef>
                        <a:spcAft>
                          <a:spcPts val="0"/>
                        </a:spcAft>
                        <a:buClrTx/>
                        <a:buSzTx/>
                        <a:buFontTx/>
                        <a:buNone/>
                        <a:tabLst/>
                        <a:defRPr/>
                      </a:pPr>
                      <a:r>
                        <a:rPr lang="da-DK" sz="1700" dirty="0" smtClean="0"/>
                        <a:t>Angst- og depressionssymptomer</a:t>
                      </a:r>
                    </a:p>
                    <a:p>
                      <a:pPr marL="457200" marR="0" lvl="1" indent="0" algn="l" defTabSz="914400" rtl="0" eaLnBrk="1" fontAlgn="auto" latinLnBrk="0" hangingPunct="1">
                        <a:lnSpc>
                          <a:spcPct val="150000"/>
                        </a:lnSpc>
                        <a:spcBef>
                          <a:spcPts val="0"/>
                        </a:spcBef>
                        <a:spcAft>
                          <a:spcPts val="0"/>
                        </a:spcAft>
                        <a:buClrTx/>
                        <a:buSzTx/>
                        <a:buFontTx/>
                        <a:buNone/>
                        <a:tabLst/>
                        <a:defRPr/>
                      </a:pPr>
                      <a:endParaRPr lang="da-DK" sz="1700" dirty="0" smtClean="0"/>
                    </a:p>
                    <a:p>
                      <a:pPr lvl="1">
                        <a:lnSpc>
                          <a:spcPct val="150000"/>
                        </a:lnSpc>
                      </a:pPr>
                      <a:endParaRPr lang="da-DK" dirty="0" smtClean="0"/>
                    </a:p>
                    <a:p>
                      <a:endParaRPr lang="da-DK" dirty="0"/>
                    </a:p>
                  </a:txBody>
                  <a:tcPr/>
                </a:tc>
                <a:tc>
                  <a:txBody>
                    <a:bodyPr/>
                    <a:lstStyle/>
                    <a:p>
                      <a:pPr lvl="1"/>
                      <a:r>
                        <a:rPr lang="da-DK" b="1" dirty="0" smtClean="0"/>
                        <a:t>BN:</a:t>
                      </a:r>
                    </a:p>
                    <a:p>
                      <a:pPr lvl="1">
                        <a:lnSpc>
                          <a:spcPct val="150000"/>
                        </a:lnSpc>
                      </a:pPr>
                      <a:r>
                        <a:rPr lang="da-DK" sz="1700" dirty="0" smtClean="0"/>
                        <a:t>Vedblivende tanker om at spise (altså</a:t>
                      </a:r>
                      <a:r>
                        <a:rPr lang="da-DK" sz="1700" baseline="0" dirty="0" smtClean="0"/>
                        <a:t> handlingen)</a:t>
                      </a:r>
                      <a:endParaRPr lang="da-DK" sz="1700" dirty="0" smtClean="0"/>
                    </a:p>
                    <a:p>
                      <a:pPr lvl="1">
                        <a:lnSpc>
                          <a:spcPct val="150000"/>
                        </a:lnSpc>
                      </a:pPr>
                      <a:r>
                        <a:rPr lang="da-DK" sz="1700" dirty="0" smtClean="0"/>
                        <a:t>Uimodståelig trang til mad (ikke madkunst)</a:t>
                      </a:r>
                    </a:p>
                    <a:p>
                      <a:pPr lvl="1">
                        <a:lnSpc>
                          <a:spcPct val="150000"/>
                        </a:lnSpc>
                      </a:pPr>
                      <a:r>
                        <a:rPr lang="da-DK" sz="1700" dirty="0" smtClean="0"/>
                        <a:t>Kompenserende adfærd (ofte</a:t>
                      </a:r>
                      <a:r>
                        <a:rPr lang="da-DK" sz="1700" baseline="0" dirty="0" smtClean="0"/>
                        <a:t> opkastninger)</a:t>
                      </a:r>
                      <a:endParaRPr lang="da-DK" sz="1700" dirty="0" smtClean="0"/>
                    </a:p>
                    <a:p>
                      <a:pPr lvl="1">
                        <a:lnSpc>
                          <a:spcPct val="150000"/>
                        </a:lnSpc>
                      </a:pPr>
                      <a:endParaRPr lang="da-DK" sz="1700" dirty="0" smtClean="0"/>
                    </a:p>
                    <a:p>
                      <a:pPr marL="457200" marR="0" lvl="1" indent="0" algn="l" defTabSz="914400" rtl="0" eaLnBrk="1" fontAlgn="auto" latinLnBrk="0" hangingPunct="1">
                        <a:lnSpc>
                          <a:spcPct val="150000"/>
                        </a:lnSpc>
                        <a:spcBef>
                          <a:spcPts val="0"/>
                        </a:spcBef>
                        <a:spcAft>
                          <a:spcPts val="0"/>
                        </a:spcAft>
                        <a:buClrTx/>
                        <a:buSzTx/>
                        <a:buFontTx/>
                        <a:buNone/>
                        <a:tabLst/>
                        <a:defRPr/>
                      </a:pPr>
                      <a:r>
                        <a:rPr lang="da-DK" sz="1700" dirty="0" smtClean="0"/>
                        <a:t>Følelse af skam og skyld</a:t>
                      </a:r>
                    </a:p>
                    <a:p>
                      <a:pPr lvl="1">
                        <a:lnSpc>
                          <a:spcPct val="150000"/>
                        </a:lnSpc>
                      </a:pPr>
                      <a:endParaRPr lang="da-DK" sz="1700" dirty="0" smtClean="0"/>
                    </a:p>
                    <a:p>
                      <a:pPr lvl="1">
                        <a:lnSpc>
                          <a:spcPct val="150000"/>
                        </a:lnSpc>
                      </a:pPr>
                      <a:endParaRPr lang="da-DK" sz="1700" dirty="0" smtClean="0"/>
                    </a:p>
                    <a:p>
                      <a:pPr lvl="1">
                        <a:lnSpc>
                          <a:spcPct val="150000"/>
                        </a:lnSpc>
                      </a:pPr>
                      <a:r>
                        <a:rPr lang="da-DK" sz="1700" dirty="0" smtClean="0"/>
                        <a:t>Lavt selvværd</a:t>
                      </a:r>
                    </a:p>
                    <a:p>
                      <a:pPr lvl="1">
                        <a:lnSpc>
                          <a:spcPct val="150000"/>
                        </a:lnSpc>
                      </a:pPr>
                      <a:r>
                        <a:rPr lang="da-DK" sz="1700" dirty="0" smtClean="0"/>
                        <a:t>Nedsat impulskontrol</a:t>
                      </a:r>
                    </a:p>
                    <a:p>
                      <a:pPr lvl="1">
                        <a:lnSpc>
                          <a:spcPct val="150000"/>
                        </a:lnSpc>
                      </a:pPr>
                      <a:endParaRPr lang="da-DK" sz="1700" dirty="0" smtClean="0"/>
                    </a:p>
                    <a:p>
                      <a:endParaRPr lang="da-DK" dirty="0"/>
                    </a:p>
                  </a:txBody>
                  <a:tcPr/>
                </a:tc>
                <a:extLst>
                  <a:ext uri="{0D108BD9-81ED-4DB2-BD59-A6C34878D82A}">
                    <a16:rowId xmlns:a16="http://schemas.microsoft.com/office/drawing/2014/main" val="478344860"/>
                  </a:ext>
                </a:extLst>
              </a:tr>
              <a:tr h="415208">
                <a:tc>
                  <a:txBody>
                    <a:bodyPr/>
                    <a:lstStyle/>
                    <a:p>
                      <a:endParaRPr lang="da-DK" dirty="0"/>
                    </a:p>
                  </a:txBody>
                  <a:tcPr/>
                </a:tc>
                <a:tc>
                  <a:txBody>
                    <a:bodyPr/>
                    <a:lstStyle/>
                    <a:p>
                      <a:endParaRPr lang="da-DK" dirty="0"/>
                    </a:p>
                  </a:txBody>
                  <a:tcPr/>
                </a:tc>
                <a:extLst>
                  <a:ext uri="{0D108BD9-81ED-4DB2-BD59-A6C34878D82A}">
                    <a16:rowId xmlns:a16="http://schemas.microsoft.com/office/drawing/2014/main" val="3976666948"/>
                  </a:ext>
                </a:extLst>
              </a:tr>
            </a:tbl>
          </a:graphicData>
        </a:graphic>
      </p:graphicFrame>
    </p:spTree>
    <p:extLst>
      <p:ext uri="{BB962C8B-B14F-4D97-AF65-F5344CB8AC3E}">
        <p14:creationId xmlns:p14="http://schemas.microsoft.com/office/powerpoint/2010/main" val="3155116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gnetbånd 1"/>
          <p:cNvSpPr/>
          <p:nvPr/>
        </p:nvSpPr>
        <p:spPr>
          <a:xfrm>
            <a:off x="914400" y="1324303"/>
            <a:ext cx="3983421" cy="2858814"/>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Magnetbånd 2"/>
          <p:cNvSpPr/>
          <p:nvPr/>
        </p:nvSpPr>
        <p:spPr>
          <a:xfrm>
            <a:off x="7462345" y="1324303"/>
            <a:ext cx="3731172" cy="3174125"/>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kstfelt 3"/>
          <p:cNvSpPr txBox="1"/>
          <p:nvPr/>
        </p:nvSpPr>
        <p:spPr>
          <a:xfrm>
            <a:off x="1807779" y="1891862"/>
            <a:ext cx="2501462" cy="1477328"/>
          </a:xfrm>
          <a:prstGeom prst="rect">
            <a:avLst/>
          </a:prstGeom>
          <a:noFill/>
        </p:spPr>
        <p:txBody>
          <a:bodyPr wrap="square" rtlCol="0">
            <a:spAutoFit/>
          </a:bodyPr>
          <a:lstStyle/>
          <a:p>
            <a:r>
              <a:rPr lang="da-DK" dirty="0" smtClean="0"/>
              <a:t>”Hvis jeg har valget mellem at dø og at spise, så tror jeg, at døden er mindst skræmmende.”</a:t>
            </a:r>
            <a:endParaRPr lang="da-DK" dirty="0"/>
          </a:p>
        </p:txBody>
      </p:sp>
      <p:sp>
        <p:nvSpPr>
          <p:cNvPr id="5" name="Tekstfelt 4"/>
          <p:cNvSpPr txBox="1"/>
          <p:nvPr/>
        </p:nvSpPr>
        <p:spPr>
          <a:xfrm>
            <a:off x="8124497" y="1891862"/>
            <a:ext cx="2427889" cy="2031325"/>
          </a:xfrm>
          <a:prstGeom prst="rect">
            <a:avLst/>
          </a:prstGeom>
          <a:noFill/>
        </p:spPr>
        <p:txBody>
          <a:bodyPr wrap="square" rtlCol="0">
            <a:spAutoFit/>
          </a:bodyPr>
          <a:lstStyle/>
          <a:p>
            <a:r>
              <a:rPr lang="da-DK" dirty="0" smtClean="0"/>
              <a:t>”Jeg ved, at mange tænker, at det her er noget, jeg gør med vilje. Nogle gange ville jeg ønske, at det var kræft, jeg havde. Det kan folk forstå.”</a:t>
            </a:r>
            <a:endParaRPr lang="da-DK" dirty="0"/>
          </a:p>
        </p:txBody>
      </p:sp>
      <p:sp>
        <p:nvSpPr>
          <p:cNvPr id="6" name="Tekstfelt 5"/>
          <p:cNvSpPr txBox="1"/>
          <p:nvPr/>
        </p:nvSpPr>
        <p:spPr>
          <a:xfrm>
            <a:off x="1008993" y="4344539"/>
            <a:ext cx="4508940" cy="307777"/>
          </a:xfrm>
          <a:prstGeom prst="rect">
            <a:avLst/>
          </a:prstGeom>
          <a:noFill/>
        </p:spPr>
        <p:txBody>
          <a:bodyPr wrap="square" rtlCol="0">
            <a:spAutoFit/>
          </a:bodyPr>
          <a:lstStyle/>
          <a:p>
            <a:r>
              <a:rPr lang="da-DK" sz="1400" dirty="0" smtClean="0"/>
              <a:t>Patient i 30’erne, svær </a:t>
            </a:r>
            <a:r>
              <a:rPr lang="da-DK" sz="1400" dirty="0" err="1" smtClean="0"/>
              <a:t>anorexia</a:t>
            </a:r>
            <a:r>
              <a:rPr lang="da-DK" sz="1400" dirty="0" smtClean="0"/>
              <a:t> </a:t>
            </a:r>
            <a:r>
              <a:rPr lang="da-DK" sz="1400" dirty="0" err="1" smtClean="0"/>
              <a:t>nervosa</a:t>
            </a:r>
            <a:r>
              <a:rPr lang="da-DK" sz="1400" dirty="0" smtClean="0"/>
              <a:t>, mor til tre børn</a:t>
            </a:r>
            <a:endParaRPr lang="da-DK" sz="1400" dirty="0"/>
          </a:p>
        </p:txBody>
      </p:sp>
      <p:sp>
        <p:nvSpPr>
          <p:cNvPr id="7" name="Tekstfelt 6"/>
          <p:cNvSpPr txBox="1"/>
          <p:nvPr/>
        </p:nvSpPr>
        <p:spPr>
          <a:xfrm>
            <a:off x="7462344" y="4636927"/>
            <a:ext cx="4540469" cy="307777"/>
          </a:xfrm>
          <a:prstGeom prst="rect">
            <a:avLst/>
          </a:prstGeom>
          <a:noFill/>
        </p:spPr>
        <p:txBody>
          <a:bodyPr wrap="square" rtlCol="0">
            <a:spAutoFit/>
          </a:bodyPr>
          <a:lstStyle/>
          <a:p>
            <a:r>
              <a:rPr lang="da-DK" sz="1400" dirty="0" smtClean="0"/>
              <a:t>Patient i 30’erne, svær </a:t>
            </a:r>
            <a:r>
              <a:rPr lang="da-DK" sz="1400" dirty="0" err="1" smtClean="0"/>
              <a:t>anorexia</a:t>
            </a:r>
            <a:r>
              <a:rPr lang="da-DK" sz="1400" dirty="0" smtClean="0"/>
              <a:t> </a:t>
            </a:r>
            <a:r>
              <a:rPr lang="da-DK" sz="1400" dirty="0" err="1" smtClean="0"/>
              <a:t>nervosa</a:t>
            </a:r>
            <a:r>
              <a:rPr lang="da-DK" sz="1400" dirty="0" smtClean="0"/>
              <a:t>, 16 års anamnese</a:t>
            </a:r>
            <a:endParaRPr lang="da-DK" sz="1400" dirty="0"/>
          </a:p>
        </p:txBody>
      </p:sp>
    </p:spTree>
    <p:extLst>
      <p:ext uri="{BB962C8B-B14F-4D97-AF65-F5344CB8AC3E}">
        <p14:creationId xmlns:p14="http://schemas.microsoft.com/office/powerpoint/2010/main" val="229053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Brugerdefineret 8">
      <a:dk1>
        <a:sysClr val="windowText" lastClr="000000"/>
      </a:dk1>
      <a:lt1>
        <a:sysClr val="window" lastClr="FFFFFF"/>
      </a:lt1>
      <a:dk2>
        <a:srgbClr val="0064A3"/>
      </a:dk2>
      <a:lt2>
        <a:srgbClr val="E7E6E6"/>
      </a:lt2>
      <a:accent1>
        <a:srgbClr val="0064A3"/>
      </a:accent1>
      <a:accent2>
        <a:srgbClr val="EE8C00"/>
      </a:accent2>
      <a:accent3>
        <a:srgbClr val="BA4C19"/>
      </a:accent3>
      <a:accent4>
        <a:srgbClr val="FFB417"/>
      </a:accent4>
      <a:accent5>
        <a:srgbClr val="3F91D0"/>
      </a:accent5>
      <a:accent6>
        <a:srgbClr val="8DA22D"/>
      </a:accent6>
      <a:hlink>
        <a:srgbClr val="4472C4"/>
      </a:hlink>
      <a:folHlink>
        <a:srgbClr val="AEABAB"/>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H - 16_9 Dansk" id="{6AC65747-2089-4352-8FF3-6AB82AD50115}" vid="{240BA8F6-0B78-47E2-B4B4-FC7386DEEA4E}"/>
    </a:ext>
  </a:extLst>
</a:theme>
</file>

<file path=ppt/theme/theme2.xml><?xml version="1.0" encoding="utf-8"?>
<a:theme xmlns:a="http://schemas.openxmlformats.org/drawingml/2006/main" name="Billeder og tekst">
  <a:themeElements>
    <a:clrScheme name="Brugerdefineret 2">
      <a:dk1>
        <a:sysClr val="windowText" lastClr="000000"/>
      </a:dk1>
      <a:lt1>
        <a:sysClr val="window" lastClr="FFFFFF"/>
      </a:lt1>
      <a:dk2>
        <a:srgbClr val="000000"/>
      </a:dk2>
      <a:lt2>
        <a:srgbClr val="F8F8F8"/>
      </a:lt2>
      <a:accent1>
        <a:srgbClr val="0064A6"/>
      </a:accent1>
      <a:accent2>
        <a:srgbClr val="0092CF"/>
      </a:accent2>
      <a:accent3>
        <a:srgbClr val="86A10B"/>
      </a:accent3>
      <a:accent4>
        <a:srgbClr val="F0B600"/>
      </a:accent4>
      <a:accent5>
        <a:srgbClr val="EE8C00"/>
      </a:accent5>
      <a:accent6>
        <a:srgbClr val="DA0046"/>
      </a:accent6>
      <a:hlink>
        <a:srgbClr val="0064A6"/>
      </a:hlink>
      <a:folHlink>
        <a:srgbClr val="273856"/>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H - 16_9 Dansk" id="{6AC65747-2089-4352-8FF3-6AB82AD50115}" vid="{4AEB0CDE-8866-44D9-B8A9-D58D58702641}"/>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3C08B156F4CB4AC0BAEB6C8446E34CE400E81807405B621E4BAB4B13994EE2323B" ma:contentTypeVersion="7" ma:contentTypeDescription="Opret et nyt dokument." ma:contentTypeScope="" ma:versionID="dd3a36ef519b149c9c8c26bfbbdc1628">
  <xsd:schema xmlns:xsd="http://www.w3.org/2001/XMLSchema" xmlns:xs="http://www.w3.org/2001/XMLSchema" xmlns:p="http://schemas.microsoft.com/office/2006/metadata/properties" xmlns:ns1="http://schemas.microsoft.com/sharepoint/v3" xmlns:ns2="8c976965-49a4-4391-bb31-1378fe4f7119" targetNamespace="http://schemas.microsoft.com/office/2006/metadata/properties" ma:root="true" ma:fieldsID="cc2639af52293d727650efbf01e21637" ns1:_="" ns2:_="">
    <xsd:import namespace="http://schemas.microsoft.com/sharepoint/v3"/>
    <xsd:import namespace="8c976965-49a4-4391-bb31-1378fe4f7119"/>
    <xsd:element name="properties">
      <xsd:complexType>
        <xsd:sequence>
          <xsd:element name="documentManagement">
            <xsd:complexType>
              <xsd:all>
                <xsd:element ref="ns2:PortalDepartment" minOccurs="0"/>
                <xsd:element ref="ns2:d67304936df247ab9448bd970a61aa05" minOccurs="0"/>
                <xsd:element ref="ns2:TaxCatchAll" minOccurs="0"/>
                <xsd:element ref="ns2:TaxCatchAllLabel" minOccurs="0"/>
                <xsd:element ref="ns1:Comment" minOccurs="0"/>
                <xsd:element ref="ns1:AverageRating" minOccurs="0"/>
                <xsd:element ref="ns1:Rat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 ma:index="13" nillable="true" ma:displayName="Beskrivelse" ma:internalName="Comment">
      <xsd:simpleType>
        <xsd:restriction base="dms:Note">
          <xsd:maxLength value="255"/>
        </xsd:restriction>
      </xsd:simpleType>
    </xsd:element>
    <xsd:element name="AverageRating" ma:index="14" nillable="true" ma:displayName="Bedømmelse (0-5)" ma:decimals="2" ma:description="Gennemsnitlig værdi af alle de bedømmelser, der er afsendt" ma:internalName="AverageRating" ma:readOnly="true">
      <xsd:simpleType>
        <xsd:restriction base="dms:Number"/>
      </xsd:simpleType>
    </xsd:element>
    <xsd:element name="RatingCount" ma:index="15" nillable="true" ma:displayName="Antal bedømmelser" ma:decimals="0" ma:description="Antal afsendte bedømmelser" ma:internalName="RatingCount"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8c976965-49a4-4391-bb31-1378fe4f7119" elementFormDefault="qualified">
    <xsd:import namespace="http://schemas.microsoft.com/office/2006/documentManagement/types"/>
    <xsd:import namespace="http://schemas.microsoft.com/office/infopath/2007/PartnerControls"/>
    <xsd:element name="PortalDepartment" ma:index="8" nillable="true" ma:displayName="Afdeling" ma:description="" ma:list="{87fac55d-5447-4569-abb2-f388d610b619}" ma:internalName="PortalDepartment" ma:showField="Title" ma:web="8c976965-49a4-4391-bb31-1378fe4f7119">
      <xsd:simpleType>
        <xsd:restriction base="dms:Lookup"/>
      </xsd:simpleType>
    </xsd:element>
    <xsd:element name="d67304936df247ab9448bd970a61aa05" ma:index="9" nillable="true" ma:taxonomy="true" ma:internalName="d67304936df247ab9448bd970a61aa05" ma:taxonomyFieldName="PortalKeyword" ma:displayName="Emneord" ma:default="" ma:fieldId="{d6730493-6df2-47ab-9448-bd970a61aa05}" ma:taxonomyMulti="true" ma:sspId="031662ce-938e-43d5-8066-2cb628b75d7b" ma:termSetId="9627f67c-e941-4f62-8538-d09f09f2a072" ma:anchorId="00000000-0000-0000-0000-000000000000" ma:open="true" ma:isKeyword="false">
      <xsd:complexType>
        <xsd:sequence>
          <xsd:element ref="pc:Terms" minOccurs="0" maxOccurs="1"/>
        </xsd:sequence>
      </xsd:complexType>
    </xsd:element>
    <xsd:element name="TaxCatchAll" ma:index="10" nillable="true" ma:displayName="Taxonomy Catch All Column" ma:description="" ma:hidden="true" ma:list="{aaf2ac6e-4d36-4c39-96c3-037f5730fa3d}" ma:internalName="TaxCatchAll" ma:showField="CatchAllData" ma:web="8c976965-49a4-4391-bb31-1378fe4f711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aaf2ac6e-4d36-4c39-96c3-037f5730fa3d}" ma:internalName="TaxCatchAllLabel" ma:readOnly="true" ma:showField="CatchAllDataLabel" ma:web="8c976965-49a4-4391-bb31-1378fe4f71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ortalDepartment xmlns="8c976965-49a4-4391-bb31-1378fe4f7119">16</PortalDepartment>
    <d67304936df247ab9448bd970a61aa05 xmlns="8c976965-49a4-4391-bb31-1378fe4f7119">
      <Terms xmlns="http://schemas.microsoft.com/office/infopath/2007/PartnerControls"/>
    </d67304936df247ab9448bd970a61aa05>
    <TaxCatchAll xmlns="8c976965-49a4-4391-bb31-1378fe4f7119"/>
    <Comment xmlns="http://schemas.microsoft.com/sharepoint/v3" xsi:nil="true"/>
  </documentManagement>
</p:properties>
</file>

<file path=customXml/itemProps1.xml><?xml version="1.0" encoding="utf-8"?>
<ds:datastoreItem xmlns:ds="http://schemas.openxmlformats.org/officeDocument/2006/customXml" ds:itemID="{0F540991-CE9D-4422-A4F0-C72D0537AE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c976965-49a4-4391-bb31-1378fe4f71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DC6FD6-B278-4495-B41D-72C08F4D9C61}">
  <ds:schemaRefs>
    <ds:schemaRef ds:uri="http://schemas.microsoft.com/sharepoint/v3/contenttype/forms"/>
  </ds:schemaRefs>
</ds:datastoreItem>
</file>

<file path=customXml/itemProps3.xml><?xml version="1.0" encoding="utf-8"?>
<ds:datastoreItem xmlns:ds="http://schemas.openxmlformats.org/officeDocument/2006/customXml" ds:itemID="{C4060C43-4530-40A3-B658-84DE3F4584A4}">
  <ds:schemaRef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elements/1.1/"/>
    <ds:schemaRef ds:uri="8c976965-49a4-4391-bb31-1378fe4f7119"/>
    <ds:schemaRef ds:uri="http://schemas.microsoft.com/office/2006/metadata/properties"/>
    <ds:schemaRef ds:uri="http://schemas.microsoft.com/sharepoint/v3"/>
    <ds:schemaRef ds:uri="http://purl.org/dc/term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OUH_DK_vandret</Template>
  <TotalTime>3357</TotalTime>
  <Words>2683</Words>
  <Application>Microsoft Office PowerPoint</Application>
  <PresentationFormat>Widescreen</PresentationFormat>
  <Paragraphs>310</Paragraphs>
  <Slides>23</Slides>
  <Notes>23</Notes>
  <HiddenSlides>0</HiddenSlides>
  <MMClips>0</MMClips>
  <ScaleCrop>false</ScaleCrop>
  <HeadingPairs>
    <vt:vector size="6" baseType="variant">
      <vt:variant>
        <vt:lpstr>Benyttede skrifttyper</vt:lpstr>
      </vt:variant>
      <vt:variant>
        <vt:i4>5</vt:i4>
      </vt:variant>
      <vt:variant>
        <vt:lpstr>Tema</vt:lpstr>
      </vt:variant>
      <vt:variant>
        <vt:i4>2</vt:i4>
      </vt:variant>
      <vt:variant>
        <vt:lpstr>Slidetitler</vt:lpstr>
      </vt:variant>
      <vt:variant>
        <vt:i4>23</vt:i4>
      </vt:variant>
    </vt:vector>
  </HeadingPairs>
  <TitlesOfParts>
    <vt:vector size="30" baseType="lpstr">
      <vt:lpstr>Aptos</vt:lpstr>
      <vt:lpstr>Arial</vt:lpstr>
      <vt:lpstr>Calibri</vt:lpstr>
      <vt:lpstr>Calibri Light</vt:lpstr>
      <vt:lpstr>Wingdings</vt:lpstr>
      <vt:lpstr>Office-tema</vt:lpstr>
      <vt:lpstr>Billeder og tekst</vt:lpstr>
      <vt:lpstr>     Sygepleje til patienter med spiseforstyrrelser     </vt:lpstr>
      <vt:lpstr>Program</vt:lpstr>
      <vt:lpstr>Hvem er vi?</vt:lpstr>
      <vt:lpstr>Hvorfor er et somatisk perspektiv vigtigt?</vt:lpstr>
      <vt:lpstr>Anorexia nervosa (AN) F50.0 + F50.1</vt:lpstr>
      <vt:lpstr>Anorexia nervosa subtyper</vt:lpstr>
      <vt:lpstr>Bulimia nervosa (BN) F50.2+F50.3</vt:lpstr>
      <vt:lpstr>Psykopatologi (karakteristika)</vt:lpstr>
      <vt:lpstr>PowerPoint-præsentation</vt:lpstr>
      <vt:lpstr>Hvem er patienterne?</vt:lpstr>
      <vt:lpstr>Det kliniske billede (AN)</vt:lpstr>
      <vt:lpstr>Fysiske og organspecifikke følgevirkninger (AN)</vt:lpstr>
      <vt:lpstr>Fysiske og organspecifikke følgevirkninger (AN)</vt:lpstr>
      <vt:lpstr>Eksempel på blodprøver (AN)</vt:lpstr>
      <vt:lpstr>Hvordan går det patienterne med AN?</vt:lpstr>
      <vt:lpstr>Ernæringsenheden, Endokrinologisk afd. M, OUH</vt:lpstr>
      <vt:lpstr>Indlæggelse i Ernæringsenheden</vt:lpstr>
      <vt:lpstr>Indlæggelse i Ernæringsenheden</vt:lpstr>
      <vt:lpstr>Reernæringssyndromet</vt:lpstr>
      <vt:lpstr>Reernæringssyndromet</vt:lpstr>
      <vt:lpstr>Hvor meget kan man egentligt tåle at tabe sig? </vt:lpstr>
      <vt:lpstr>Hvad gør det ved os?</vt:lpstr>
      <vt:lpstr>PowerPoint-præsentation</vt:lpstr>
    </vt:vector>
  </TitlesOfParts>
  <Company>Region Syddanmark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Lene Grønvald</dc:creator>
  <cp:lastModifiedBy>Maria Pilgaard</cp:lastModifiedBy>
  <cp:revision>548</cp:revision>
  <dcterms:created xsi:type="dcterms:W3CDTF">2020-02-03T06:47:31Z</dcterms:created>
  <dcterms:modified xsi:type="dcterms:W3CDTF">2024-10-28T10:14:29Z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0x0101003C08B156F4CB4AC0BAEB6C8446E34CE400E81807405B621E4BAB4B13994EE2323B</vt:lpwstr>
  </property>
  <property fmtid="{D5CDD505-2E9C-101B-9397-08002B2CF9AE}" pid="3" name="PortalKeyword">
    <vt:lpwstr/>
  </property>
</Properties>
</file>