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6" r:id="rId5"/>
  </p:sldMasterIdLst>
  <p:notesMasterIdLst>
    <p:notesMasterId r:id="rId15"/>
  </p:notesMasterIdLst>
  <p:handoutMasterIdLst>
    <p:handoutMasterId r:id="rId16"/>
  </p:handoutMasterIdLst>
  <p:sldIdLst>
    <p:sldId id="258" r:id="rId6"/>
    <p:sldId id="268" r:id="rId7"/>
    <p:sldId id="267" r:id="rId8"/>
    <p:sldId id="269" r:id="rId9"/>
    <p:sldId id="270" r:id="rId10"/>
    <p:sldId id="271" r:id="rId11"/>
    <p:sldId id="272" r:id="rId12"/>
    <p:sldId id="262" r:id="rId13"/>
    <p:sldId id="266" r:id="rId14"/>
  </p:sldIdLst>
  <p:sldSz cx="12192000" cy="6858000"/>
  <p:notesSz cx="6797675" cy="9872663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97" userDrawn="1">
          <p15:clr>
            <a:srgbClr val="A4A3A4"/>
          </p15:clr>
        </p15:guide>
        <p15:guide id="5" orient="horz" pos="3991">
          <p15:clr>
            <a:srgbClr val="A4A3A4"/>
          </p15:clr>
        </p15:guide>
        <p15:guide id="6" orient="horz" pos="1290">
          <p15:clr>
            <a:srgbClr val="A4A3A4"/>
          </p15:clr>
        </p15:guide>
        <p15:guide id="7" pos="5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0048"/>
    <a:srgbClr val="780048"/>
    <a:srgbClr val="737373"/>
    <a:srgbClr val="57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llemlayout 2 - Marker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llemlayout 2 - Marker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86233" autoAdjust="0"/>
  </p:normalViewPr>
  <p:slideViewPr>
    <p:cSldViewPr snapToGrid="0" snapToObjects="1" showGuides="1">
      <p:cViewPr varScale="1">
        <p:scale>
          <a:sx n="96" d="100"/>
          <a:sy n="96" d="100"/>
        </p:scale>
        <p:origin x="86" y="134"/>
      </p:cViewPr>
      <p:guideLst>
        <p:guide orient="horz" pos="3997"/>
        <p:guide orient="horz" pos="3991"/>
        <p:guide orient="horz" pos="1290"/>
        <p:guide pos="53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33" d="100"/>
          <a:sy n="133" d="100"/>
        </p:scale>
        <p:origin x="47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F105AB63-202A-7A43-8596-6172AA86FE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0542A5D6-4D6D-E845-8099-47C20F21BE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2A49C9-D9BA-DE4B-9AB3-DA5051CE237F}" type="datetimeFigureOut">
              <a:rPr lang="da-DK" smtClean="0"/>
              <a:t>29-10-2024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5F53446-E1B6-A14B-9F15-79C692A34C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377320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B650466-6C21-6141-95F4-28631971C4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377320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B2248-ECF0-CC47-9EB7-89EE827DC0F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953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36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2"/>
            <a:ext cx="2945659" cy="4936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38D1F-7053-4E6D-82F1-27A76B6F0908}" type="datetimeFigureOut">
              <a:rPr lang="da-DK" smtClean="0"/>
              <a:t>29-10-2024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689519"/>
            <a:ext cx="5438140" cy="444269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1" y="9377318"/>
            <a:ext cx="2945659" cy="4936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0443" y="9377318"/>
            <a:ext cx="2945659" cy="4936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17545-6E05-4122-A621-2E1B72D7A04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1488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5.png"/><Relationship Id="rId4" Type="http://schemas.openxmlformats.org/officeDocument/2006/relationships/image" Target="../media/image8.png"/><Relationship Id="rId9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>
          <a:xfrm>
            <a:off x="1960971" y="2039188"/>
            <a:ext cx="7081429" cy="865965"/>
          </a:xfrm>
          <a:prstGeom prst="rect">
            <a:avLst/>
          </a:prstGeom>
        </p:spPr>
        <p:txBody>
          <a:bodyPr/>
          <a:lstStyle>
            <a:lvl1pPr>
              <a:defRPr sz="48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Titel på din præsentation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2E6CAE36-A933-F642-9057-9C18CF68F6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5611" y="5640148"/>
            <a:ext cx="1366718" cy="705090"/>
          </a:xfrm>
          <a:prstGeom prst="rect">
            <a:avLst/>
          </a:prstGeom>
        </p:spPr>
      </p:pic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13A826BA-0095-0144-A4B7-0FD3227522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77154" y="2977982"/>
            <a:ext cx="6106067" cy="5234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da-DK" dirty="0"/>
              <a:t>Evt. under-overskrift her</a:t>
            </a:r>
          </a:p>
        </p:txBody>
      </p:sp>
      <p:sp>
        <p:nvSpPr>
          <p:cNvPr id="8" name="Rektangel 7"/>
          <p:cNvSpPr/>
          <p:nvPr userDrawn="1"/>
        </p:nvSpPr>
        <p:spPr>
          <a:xfrm>
            <a:off x="9525409" y="5066"/>
            <a:ext cx="2663747" cy="6858000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02" userDrawn="1">
          <p15:clr>
            <a:srgbClr val="FBAE40"/>
          </p15:clr>
        </p15:guide>
        <p15:guide id="4" pos="631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II - stor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6389" y="584200"/>
            <a:ext cx="8002529" cy="3863864"/>
          </a:xfrm>
        </p:spPr>
        <p:txBody>
          <a:bodyPr tIns="90000" anchor="t" anchorCtr="0"/>
          <a:lstStyle>
            <a:lvl1pPr>
              <a:defRPr sz="7200"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45D4-CD7C-4C73-97E7-CE0FE5C85653}" type="datetime2">
              <a:rPr lang="da-DK" smtClean="0"/>
              <a:t>29. oktober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kbaa@via.dk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2" name="AutoShape 4"/>
          <p:cNvSpPr>
            <a:spLocks/>
          </p:cNvSpPr>
          <p:nvPr userDrawn="1"/>
        </p:nvSpPr>
        <p:spPr bwMode="gray">
          <a:xfrm>
            <a:off x="-2601383" y="584200"/>
            <a:ext cx="249555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ord i overskrift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/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2160917" y="1304767"/>
            <a:ext cx="2033834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3"/>
          <p:cNvSpPr txBox="1"/>
          <p:nvPr userDrawn="1"/>
        </p:nvSpPr>
        <p:spPr>
          <a:xfrm>
            <a:off x="-3107267" y="1916113"/>
            <a:ext cx="29464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grpSp>
        <p:nvGrpSpPr>
          <p:cNvPr id="39" name="Group 7"/>
          <p:cNvGrpSpPr/>
          <p:nvPr userDrawn="1"/>
        </p:nvGrpSpPr>
        <p:grpSpPr>
          <a:xfrm>
            <a:off x="-2389636" y="3657183"/>
            <a:ext cx="2276554" cy="3180414"/>
            <a:chOff x="-2389014" y="3657183"/>
            <a:chExt cx="2275961" cy="3180414"/>
          </a:xfrm>
        </p:grpSpPr>
        <p:grpSp>
          <p:nvGrpSpPr>
            <p:cNvPr id="40" name="Gruppe 37"/>
            <p:cNvGrpSpPr/>
            <p:nvPr userDrawn="1"/>
          </p:nvGrpSpPr>
          <p:grpSpPr>
            <a:xfrm>
              <a:off x="-2261220" y="3657183"/>
              <a:ext cx="2148167" cy="3180414"/>
              <a:chOff x="-2261220" y="2628888"/>
              <a:chExt cx="2148167" cy="3180414"/>
            </a:xfrm>
          </p:grpSpPr>
          <p:pic>
            <p:nvPicPr>
              <p:cNvPr id="45" name="Picture 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261220" y="3506000"/>
                <a:ext cx="2131203" cy="20485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46" name="TextBox 11"/>
              <p:cNvSpPr txBox="1"/>
              <p:nvPr userDrawn="1"/>
            </p:nvSpPr>
            <p:spPr>
              <a:xfrm>
                <a:off x="-1944724" y="2628888"/>
                <a:ext cx="1824090" cy="10002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algn="r">
                  <a:spcBef>
                    <a:spcPts val="600"/>
                  </a:spcBef>
                  <a:defRPr/>
                </a:pP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Skift baggrundsfarve</a:t>
                </a:r>
                <a:b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</a:b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1. </a:t>
                </a:r>
                <a:r>
                  <a:rPr lang="da-DK" sz="1000" b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K</a:t>
                </a:r>
                <a:r>
                  <a:rPr lang="da-DK" sz="100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lik udenfor diaset,</a:t>
                </a:r>
                <a:r>
                  <a:rPr lang="da-DK" sz="1000" baseline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vælg </a:t>
                </a:r>
                <a:r>
                  <a:rPr lang="da-DK" sz="1000" b="1" baseline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Formater baggrund </a:t>
                </a:r>
              </a:p>
              <a:p>
                <a:pPr algn="r">
                  <a:spcBef>
                    <a:spcPts val="600"/>
                  </a:spcBef>
                  <a:defRPr/>
                </a:pP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2. </a:t>
                </a:r>
                <a:r>
                  <a:rPr lang="da-DK" sz="1000" b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Vælg</a:t>
                </a: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‘Massiv udfyldning’</a:t>
                </a:r>
                <a:r>
                  <a:rPr lang="da-DK" sz="1000" b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og vælg farve</a:t>
                </a:r>
                <a:r>
                  <a:rPr lang="da-DK" sz="1000" b="0" baseline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fra VIAs farvepalette</a:t>
                </a:r>
              </a:p>
            </p:txBody>
          </p:sp>
          <p:grpSp>
            <p:nvGrpSpPr>
              <p:cNvPr id="47" name="Gruppe 40"/>
              <p:cNvGrpSpPr/>
              <p:nvPr userDrawn="1"/>
            </p:nvGrpSpPr>
            <p:grpSpPr>
              <a:xfrm>
                <a:off x="-1426464" y="4317211"/>
                <a:ext cx="1313411" cy="1492091"/>
                <a:chOff x="-1426464" y="4279878"/>
                <a:chExt cx="1313411" cy="1492091"/>
              </a:xfrm>
            </p:grpSpPr>
            <p:pic>
              <p:nvPicPr>
                <p:cNvPr id="48" name="Picture 2"/>
                <p:cNvPicPr>
                  <a:picLocks noChangeAspect="1" noChangeArrowheads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394252" y="4279878"/>
                  <a:ext cx="1264235" cy="14920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  <p:cxnSp>
              <p:nvCxnSpPr>
                <p:cNvPr id="49" name="Lige forbindelse 42"/>
                <p:cNvCxnSpPr/>
                <p:nvPr userDrawn="1"/>
              </p:nvCxnSpPr>
              <p:spPr>
                <a:xfrm>
                  <a:off x="-1426464" y="5486400"/>
                  <a:ext cx="1313411" cy="12967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Lige forbindelse 43"/>
                <p:cNvCxnSpPr/>
                <p:nvPr userDrawn="1"/>
              </p:nvCxnSpPr>
              <p:spPr>
                <a:xfrm flipV="1">
                  <a:off x="-1426464" y="5486400"/>
                  <a:ext cx="1306761" cy="13633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" name="Rektangel 44"/>
                <p:cNvSpPr/>
                <p:nvPr userDrawn="1"/>
              </p:nvSpPr>
              <p:spPr>
                <a:xfrm>
                  <a:off x="-1124764" y="4855860"/>
                  <a:ext cx="105385" cy="108012"/>
                </a:xfrm>
                <a:prstGeom prst="rect">
                  <a:avLst/>
                </a:prstGeom>
                <a:no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 sz="1800" dirty="0"/>
                </a:p>
              </p:txBody>
            </p:sp>
          </p:grpSp>
        </p:grpSp>
        <p:sp>
          <p:nvSpPr>
            <p:cNvPr id="41" name="Rektangel 46"/>
            <p:cNvSpPr/>
            <p:nvPr userDrawn="1"/>
          </p:nvSpPr>
          <p:spPr>
            <a:xfrm>
              <a:off x="-1019379" y="5777498"/>
              <a:ext cx="889362" cy="1105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800" dirty="0"/>
            </a:p>
          </p:txBody>
        </p:sp>
        <p:cxnSp>
          <p:nvCxnSpPr>
            <p:cNvPr id="42" name="Lige forbindelse 47"/>
            <p:cNvCxnSpPr>
              <a:endCxn id="41" idx="0"/>
            </p:cNvCxnSpPr>
            <p:nvPr userDrawn="1"/>
          </p:nvCxnSpPr>
          <p:spPr>
            <a:xfrm>
              <a:off x="-762135" y="4503569"/>
              <a:ext cx="187437" cy="12739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kstboks 45"/>
            <p:cNvSpPr txBox="1"/>
            <p:nvPr userDrawn="1"/>
          </p:nvSpPr>
          <p:spPr>
            <a:xfrm>
              <a:off x="-2389014" y="5918968"/>
              <a:ext cx="962550" cy="688256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0" tIns="36000" rIns="36000" bIns="3600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Den lyse grå baggrundsfarve </a:t>
              </a:r>
              <a:b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</a:br>
              <a: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er highlightet </a:t>
              </a:r>
              <a:endParaRPr kumimoji="0" lang="da-DK" sz="1000" b="1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endParaRPr>
            </a:p>
          </p:txBody>
        </p:sp>
        <p:cxnSp>
          <p:nvCxnSpPr>
            <p:cNvPr id="44" name="Straight Connector 26"/>
            <p:cNvCxnSpPr/>
            <p:nvPr userDrawn="1"/>
          </p:nvCxnSpPr>
          <p:spPr>
            <a:xfrm flipV="1">
              <a:off x="-1426464" y="5975494"/>
              <a:ext cx="301700" cy="2106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761699" y="5922000"/>
            <a:ext cx="2448638" cy="374400"/>
          </a:xfrm>
          <a:blipFill>
            <a:blip r:embed="rId5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3562187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III - medium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9601" y="584200"/>
            <a:ext cx="7959319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8001" y="1835441"/>
            <a:ext cx="7920918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0B4CE-DE59-48F4-907A-9706C94CEF7F}" type="datetime2">
              <a:rPr lang="da-DK" smtClean="0"/>
              <a:t>29. oktober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kbaa@via.dk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29" name="AutoShape 4"/>
          <p:cNvSpPr>
            <a:spLocks/>
          </p:cNvSpPr>
          <p:nvPr userDrawn="1"/>
        </p:nvSpPr>
        <p:spPr bwMode="gray">
          <a:xfrm>
            <a:off x="-2115051" y="584200"/>
            <a:ext cx="2009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30" name="TextBox 3"/>
          <p:cNvSpPr txBox="1"/>
          <p:nvPr userDrawn="1"/>
        </p:nvSpPr>
        <p:spPr>
          <a:xfrm>
            <a:off x="-2475184" y="1916113"/>
            <a:ext cx="2314318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pic>
        <p:nvPicPr>
          <p:cNvPr id="31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57043" y="1304766"/>
            <a:ext cx="1525772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Group 7"/>
          <p:cNvGrpSpPr/>
          <p:nvPr userDrawn="1"/>
        </p:nvGrpSpPr>
        <p:grpSpPr>
          <a:xfrm>
            <a:off x="-2389636" y="3657183"/>
            <a:ext cx="2276554" cy="3180414"/>
            <a:chOff x="-2389014" y="3657183"/>
            <a:chExt cx="2275961" cy="3180414"/>
          </a:xfrm>
        </p:grpSpPr>
        <p:grpSp>
          <p:nvGrpSpPr>
            <p:cNvPr id="33" name="Gruppe 37"/>
            <p:cNvGrpSpPr/>
            <p:nvPr userDrawn="1"/>
          </p:nvGrpSpPr>
          <p:grpSpPr>
            <a:xfrm>
              <a:off x="-2261220" y="3657183"/>
              <a:ext cx="2148167" cy="3180414"/>
              <a:chOff x="-2261220" y="2628888"/>
              <a:chExt cx="2148167" cy="3180414"/>
            </a:xfrm>
          </p:grpSpPr>
          <p:pic>
            <p:nvPicPr>
              <p:cNvPr id="38" name="Picture 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261220" y="3506000"/>
                <a:ext cx="2131203" cy="20485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39" name="TextBox 11"/>
              <p:cNvSpPr txBox="1"/>
              <p:nvPr userDrawn="1"/>
            </p:nvSpPr>
            <p:spPr>
              <a:xfrm>
                <a:off x="-1944724" y="2628888"/>
                <a:ext cx="1824090" cy="10002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algn="r">
                  <a:spcBef>
                    <a:spcPts val="600"/>
                  </a:spcBef>
                  <a:defRPr/>
                </a:pP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Skift baggrundsfarve</a:t>
                </a:r>
                <a:b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</a:b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1. </a:t>
                </a:r>
                <a:r>
                  <a:rPr lang="da-DK" sz="1000" b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K</a:t>
                </a:r>
                <a:r>
                  <a:rPr lang="da-DK" sz="100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lik udenfor diaset,</a:t>
                </a:r>
                <a:r>
                  <a:rPr lang="da-DK" sz="1000" baseline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vælg </a:t>
                </a:r>
                <a:r>
                  <a:rPr lang="da-DK" sz="1000" b="1" baseline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Formater baggrund </a:t>
                </a:r>
              </a:p>
              <a:p>
                <a:pPr algn="r">
                  <a:spcBef>
                    <a:spcPts val="600"/>
                  </a:spcBef>
                  <a:defRPr/>
                </a:pP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2. </a:t>
                </a:r>
                <a:r>
                  <a:rPr lang="da-DK" sz="1000" b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Vælg</a:t>
                </a: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‘Massiv udfyldning’</a:t>
                </a:r>
                <a:r>
                  <a:rPr lang="da-DK" sz="1000" b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og vælg farve</a:t>
                </a:r>
                <a:r>
                  <a:rPr lang="da-DK" sz="1000" b="0" baseline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fra VIAs farvepalette</a:t>
                </a:r>
              </a:p>
            </p:txBody>
          </p:sp>
          <p:grpSp>
            <p:nvGrpSpPr>
              <p:cNvPr id="40" name="Gruppe 40"/>
              <p:cNvGrpSpPr/>
              <p:nvPr userDrawn="1"/>
            </p:nvGrpSpPr>
            <p:grpSpPr>
              <a:xfrm>
                <a:off x="-1426464" y="4317211"/>
                <a:ext cx="1313411" cy="1492091"/>
                <a:chOff x="-1426464" y="4279878"/>
                <a:chExt cx="1313411" cy="1492091"/>
              </a:xfrm>
            </p:grpSpPr>
            <p:pic>
              <p:nvPicPr>
                <p:cNvPr id="41" name="Picture 2"/>
                <p:cNvPicPr>
                  <a:picLocks noChangeAspect="1" noChangeArrowheads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394252" y="4279878"/>
                  <a:ext cx="1264235" cy="14920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  <p:cxnSp>
              <p:nvCxnSpPr>
                <p:cNvPr id="42" name="Lige forbindelse 42"/>
                <p:cNvCxnSpPr/>
                <p:nvPr userDrawn="1"/>
              </p:nvCxnSpPr>
              <p:spPr>
                <a:xfrm>
                  <a:off x="-1426464" y="5486400"/>
                  <a:ext cx="1313411" cy="12967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Lige forbindelse 43"/>
                <p:cNvCxnSpPr/>
                <p:nvPr userDrawn="1"/>
              </p:nvCxnSpPr>
              <p:spPr>
                <a:xfrm flipV="1">
                  <a:off x="-1426464" y="5486400"/>
                  <a:ext cx="1306761" cy="13633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Rektangel 44"/>
                <p:cNvSpPr/>
                <p:nvPr userDrawn="1"/>
              </p:nvSpPr>
              <p:spPr>
                <a:xfrm>
                  <a:off x="-1124764" y="4855860"/>
                  <a:ext cx="105385" cy="108012"/>
                </a:xfrm>
                <a:prstGeom prst="rect">
                  <a:avLst/>
                </a:prstGeom>
                <a:no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 sz="1800" dirty="0"/>
                </a:p>
              </p:txBody>
            </p:sp>
          </p:grpSp>
        </p:grpSp>
        <p:sp>
          <p:nvSpPr>
            <p:cNvPr id="34" name="Rektangel 46"/>
            <p:cNvSpPr/>
            <p:nvPr userDrawn="1"/>
          </p:nvSpPr>
          <p:spPr>
            <a:xfrm>
              <a:off x="-1019379" y="5777498"/>
              <a:ext cx="889362" cy="1105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800" dirty="0"/>
            </a:p>
          </p:txBody>
        </p:sp>
        <p:cxnSp>
          <p:nvCxnSpPr>
            <p:cNvPr id="35" name="Lige forbindelse 47"/>
            <p:cNvCxnSpPr>
              <a:endCxn id="34" idx="0"/>
            </p:cNvCxnSpPr>
            <p:nvPr userDrawn="1"/>
          </p:nvCxnSpPr>
          <p:spPr>
            <a:xfrm>
              <a:off x="-762135" y="4503569"/>
              <a:ext cx="187437" cy="12739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kstboks 45"/>
            <p:cNvSpPr txBox="1"/>
            <p:nvPr userDrawn="1"/>
          </p:nvSpPr>
          <p:spPr>
            <a:xfrm>
              <a:off x="-2389014" y="5918968"/>
              <a:ext cx="962550" cy="688256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0" tIns="36000" rIns="36000" bIns="3600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Den lyse grå baggrundsfarve </a:t>
              </a:r>
              <a:b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</a:br>
              <a: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er highlightet </a:t>
              </a:r>
              <a:endParaRPr kumimoji="0" lang="da-DK" sz="1000" b="1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endParaRPr>
            </a:p>
          </p:txBody>
        </p:sp>
        <p:cxnSp>
          <p:nvCxnSpPr>
            <p:cNvPr id="37" name="Straight Connector 26"/>
            <p:cNvCxnSpPr/>
            <p:nvPr userDrawn="1"/>
          </p:nvCxnSpPr>
          <p:spPr>
            <a:xfrm flipV="1">
              <a:off x="-1426464" y="5975494"/>
              <a:ext cx="301700" cy="2106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761699" y="5922000"/>
            <a:ext cx="2448638" cy="374400"/>
          </a:xfrm>
          <a:blipFill>
            <a:blip r:embed="rId5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1978610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III lys foto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4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tIns="864000" anchor="ctr" anchorCtr="0">
            <a:normAutofit/>
          </a:bodyPr>
          <a:lstStyle>
            <a:lvl1pPr marL="0" indent="0" algn="ctr">
              <a:buNone/>
              <a:defRPr sz="1800" spc="0" baseline="0"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</a:lstStyle>
          <a:p>
            <a:r>
              <a:rPr lang="da-DK"/>
              <a:t>Klik på ikonet for at tilføje et billede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9601" y="584200"/>
            <a:ext cx="7959319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8001" y="1835441"/>
            <a:ext cx="7920918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9A34-61D5-4BE1-8623-866203DC4795}" type="datetime2">
              <a:rPr lang="da-DK" smtClean="0"/>
              <a:t>29. oktober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kbaa@via.dk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6" name="AutoShape 4"/>
          <p:cNvSpPr>
            <a:spLocks/>
          </p:cNvSpPr>
          <p:nvPr userDrawn="1"/>
        </p:nvSpPr>
        <p:spPr bwMode="gray">
          <a:xfrm>
            <a:off x="-2929002" y="584200"/>
            <a:ext cx="282316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8" name="TextBox 3"/>
          <p:cNvSpPr txBox="1"/>
          <p:nvPr userDrawn="1"/>
        </p:nvSpPr>
        <p:spPr>
          <a:xfrm>
            <a:off x="-2475184" y="1916113"/>
            <a:ext cx="2314318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57043" y="1304766"/>
            <a:ext cx="1525772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uppe 75"/>
          <p:cNvGrpSpPr>
            <a:grpSpLocks/>
          </p:cNvGrpSpPr>
          <p:nvPr userDrawn="1"/>
        </p:nvGrpSpPr>
        <p:grpSpPr bwMode="auto">
          <a:xfrm>
            <a:off x="12352867" y="1546869"/>
            <a:ext cx="2035705" cy="3053620"/>
            <a:chOff x="5186790" y="1517655"/>
            <a:chExt cx="2034660" cy="3052739"/>
          </a:xfrm>
        </p:grpSpPr>
        <p:sp>
          <p:nvSpPr>
            <p:cNvPr id="31" name="TextBox 12"/>
            <p:cNvSpPr txBox="1">
              <a:spLocks noChangeArrowheads="1"/>
            </p:cNvSpPr>
            <p:nvPr/>
          </p:nvSpPr>
          <p:spPr bwMode="auto">
            <a:xfrm>
              <a:off x="5189964" y="1517655"/>
              <a:ext cx="2031486" cy="2743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1.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</a:rPr>
                <a:t> Klik på det lille billede-indsættelsesikon i midten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>
                  <a:solidFill>
                    <a:schemeClr val="tx1"/>
                  </a:solidFill>
                  <a:latin typeface="+mn-lt"/>
                </a:rPr>
                <a:t>af pladsholderen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2. 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</a:rPr>
                <a:t>Indsæt det ønskede billede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sz="1000" noProof="1">
                <a:solidFill>
                  <a:schemeClr val="tx1"/>
                </a:solidFill>
                <a:latin typeface="+mn-lt"/>
              </a:endParaRP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4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1000" b="1" dirty="0">
                  <a:latin typeface="+mn-lt"/>
                </a:rPr>
                <a:t>Ændre billedets størrelse/fokus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1. </a:t>
              </a:r>
              <a:r>
                <a:rPr lang="da-DK" sz="1000" dirty="0">
                  <a:latin typeface="+mn-lt"/>
                </a:rPr>
                <a:t>Marker billedet og vælg funktionen </a:t>
              </a:r>
              <a:r>
                <a:rPr lang="da-DK" sz="1000" b="1" dirty="0">
                  <a:latin typeface="+mn-lt"/>
                </a:rPr>
                <a:t>Beskær</a:t>
              </a:r>
              <a:r>
                <a:rPr lang="da-DK" sz="1000" dirty="0">
                  <a:latin typeface="+mn-lt"/>
                </a:rPr>
                <a:t> og herefter </a:t>
              </a:r>
              <a:r>
                <a:rPr lang="da-DK" sz="1000" b="1" dirty="0">
                  <a:latin typeface="+mn-lt"/>
                </a:rPr>
                <a:t>Fyld. </a:t>
              </a:r>
              <a:r>
                <a:rPr lang="da-DK" sz="1000" dirty="0">
                  <a:latin typeface="+mn-lt"/>
                </a:rPr>
                <a:t>Træk i billedet, så du får det ønskede udsnit ind i billedrammen</a:t>
              </a:r>
              <a:endParaRPr lang="da-DK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1000" b="1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2. </a:t>
              </a:r>
              <a:r>
                <a:rPr lang="da-DK" altLang="da-DK" sz="1000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Ønsker du at skalere billedet, så hold </a:t>
              </a:r>
              <a:r>
                <a:rPr lang="da-DK" altLang="da-DK" sz="1000" b="1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SHIFT</a:t>
              </a:r>
              <a:r>
                <a:rPr lang="da-DK" altLang="da-DK" sz="1000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-knappen nede, mens der trækkes i billedets hjørner</a:t>
              </a:r>
            </a:p>
          </p:txBody>
        </p:sp>
        <p:pic>
          <p:nvPicPr>
            <p:cNvPr id="32" name="Billede 7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0527" y="3342109"/>
              <a:ext cx="373412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3" name="Gruppe 78"/>
            <p:cNvGrpSpPr>
              <a:grpSpLocks/>
            </p:cNvGrpSpPr>
            <p:nvPr/>
          </p:nvGrpSpPr>
          <p:grpSpPr bwMode="auto">
            <a:xfrm>
              <a:off x="5186790" y="4191100"/>
              <a:ext cx="330061" cy="379294"/>
              <a:chOff x="1018031" y="6329953"/>
              <a:chExt cx="373412" cy="429112"/>
            </a:xfrm>
          </p:grpSpPr>
          <p:pic>
            <p:nvPicPr>
              <p:cNvPr id="34" name="Billede 7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6332311"/>
                <a:ext cx="373412" cy="426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" name="Rounded Rectangle 25"/>
              <p:cNvSpPr/>
              <p:nvPr/>
            </p:nvSpPr>
            <p:spPr bwMode="auto">
              <a:xfrm>
                <a:off x="1023417" y="6329953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761699" y="5922000"/>
            <a:ext cx="2448638" cy="374400"/>
          </a:xfrm>
          <a:blipFill>
            <a:blip r:embed="rId5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1120054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l Forside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9601" y="584200"/>
            <a:ext cx="7959319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8001" y="1835441"/>
            <a:ext cx="7920918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0DFF3-E2A4-401A-B9C2-26C7C259D811}" type="datetime2">
              <a:rPr lang="da-DK" smtClean="0"/>
              <a:t>29. oktober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kbaa@via.dk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5" name="AutoShape 4"/>
          <p:cNvSpPr>
            <a:spLocks/>
          </p:cNvSpPr>
          <p:nvPr userDrawn="1"/>
        </p:nvSpPr>
        <p:spPr bwMode="gray">
          <a:xfrm>
            <a:off x="-2929002" y="584200"/>
            <a:ext cx="282316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6" name="TextBox 3"/>
          <p:cNvSpPr txBox="1"/>
          <p:nvPr userDrawn="1"/>
        </p:nvSpPr>
        <p:spPr>
          <a:xfrm>
            <a:off x="-2475184" y="1916113"/>
            <a:ext cx="2314318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57043" y="1304766"/>
            <a:ext cx="1525772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761699" y="5922000"/>
            <a:ext cx="2448638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3512766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Forside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9600" y="584200"/>
            <a:ext cx="7959318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8001" y="1835441"/>
            <a:ext cx="7920918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4C663-6CE6-45DE-B509-40650E6B12C5}" type="datetime2">
              <a:rPr lang="da-DK" smtClean="0"/>
              <a:t>29. oktober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kbaa@via.dk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6" name="AutoShape 4"/>
          <p:cNvSpPr>
            <a:spLocks/>
          </p:cNvSpPr>
          <p:nvPr userDrawn="1"/>
        </p:nvSpPr>
        <p:spPr bwMode="gray">
          <a:xfrm>
            <a:off x="-2929002" y="584200"/>
            <a:ext cx="282316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7" name="TextBox 3"/>
          <p:cNvSpPr txBox="1"/>
          <p:nvPr userDrawn="1"/>
        </p:nvSpPr>
        <p:spPr>
          <a:xfrm>
            <a:off x="-2475184" y="1916113"/>
            <a:ext cx="2314318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57043" y="1304766"/>
            <a:ext cx="1525772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761699" y="5922000"/>
            <a:ext cx="2448638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1148812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ød Forside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9601" y="584200"/>
            <a:ext cx="7959319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8001" y="1835441"/>
            <a:ext cx="7920918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69227-8C2E-4A82-ABAD-7BE4ABBB0509}" type="datetime2">
              <a:rPr lang="da-DK" smtClean="0"/>
              <a:t>29. oktober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kbaa@via.dk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5" name="AutoShape 4"/>
          <p:cNvSpPr>
            <a:spLocks/>
          </p:cNvSpPr>
          <p:nvPr userDrawn="1"/>
        </p:nvSpPr>
        <p:spPr bwMode="gray">
          <a:xfrm>
            <a:off x="-2929002" y="584200"/>
            <a:ext cx="282316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6" name="TextBox 3"/>
          <p:cNvSpPr txBox="1"/>
          <p:nvPr userDrawn="1"/>
        </p:nvSpPr>
        <p:spPr>
          <a:xfrm>
            <a:off x="-2475184" y="1916113"/>
            <a:ext cx="2314318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57043" y="1304766"/>
            <a:ext cx="1525772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761699" y="5922000"/>
            <a:ext cx="2448638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4097398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lla Forside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9601" y="584200"/>
            <a:ext cx="7959319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8001" y="1835441"/>
            <a:ext cx="7920918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91FEB-E7B0-43EF-8D67-65F3F9AB01D6}" type="datetime2">
              <a:rPr lang="da-DK" smtClean="0"/>
              <a:t>29. oktober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kbaa@via.dk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5" name="AutoShape 4"/>
          <p:cNvSpPr>
            <a:spLocks/>
          </p:cNvSpPr>
          <p:nvPr userDrawn="1"/>
        </p:nvSpPr>
        <p:spPr bwMode="gray">
          <a:xfrm>
            <a:off x="-2929002" y="584200"/>
            <a:ext cx="282316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6" name="TextBox 3"/>
          <p:cNvSpPr txBox="1"/>
          <p:nvPr userDrawn="1"/>
        </p:nvSpPr>
        <p:spPr>
          <a:xfrm>
            <a:off x="-2475184" y="1916113"/>
            <a:ext cx="2314318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57043" y="1304766"/>
            <a:ext cx="1525772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761699" y="5922000"/>
            <a:ext cx="2448638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3984745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Forside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9601" y="584200"/>
            <a:ext cx="7959319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8001" y="1835441"/>
            <a:ext cx="7920918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D191-1408-4C9A-858F-88102CD95D5A}" type="datetime2">
              <a:rPr lang="da-DK" smtClean="0"/>
              <a:t>29. oktober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kbaa@via.dk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5" name="AutoShape 4"/>
          <p:cNvSpPr>
            <a:spLocks/>
          </p:cNvSpPr>
          <p:nvPr userDrawn="1"/>
        </p:nvSpPr>
        <p:spPr bwMode="gray">
          <a:xfrm>
            <a:off x="-2929002" y="584200"/>
            <a:ext cx="282316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6" name="TextBox 3"/>
          <p:cNvSpPr txBox="1"/>
          <p:nvPr userDrawn="1"/>
        </p:nvSpPr>
        <p:spPr>
          <a:xfrm>
            <a:off x="-2475184" y="1916113"/>
            <a:ext cx="2314318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57043" y="1304766"/>
            <a:ext cx="1525772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761699" y="5922000"/>
            <a:ext cx="2448638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2384392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kis Forside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9601" y="584200"/>
            <a:ext cx="7959319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8001" y="1835441"/>
            <a:ext cx="7920918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69117-993D-4719-9CF1-9AE23ADB867C}" type="datetime2">
              <a:rPr lang="da-DK" smtClean="0"/>
              <a:t>29. oktober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kbaa@via.dk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5" name="AutoShape 4"/>
          <p:cNvSpPr>
            <a:spLocks/>
          </p:cNvSpPr>
          <p:nvPr userDrawn="1"/>
        </p:nvSpPr>
        <p:spPr bwMode="gray">
          <a:xfrm>
            <a:off x="-2929002" y="584200"/>
            <a:ext cx="282316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6" name="TextBox 3"/>
          <p:cNvSpPr txBox="1"/>
          <p:nvPr userDrawn="1"/>
        </p:nvSpPr>
        <p:spPr>
          <a:xfrm>
            <a:off x="-2475184" y="1916113"/>
            <a:ext cx="2314318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57043" y="1304766"/>
            <a:ext cx="1525772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761699" y="5922000"/>
            <a:ext cx="2448638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1083160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øn Forside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9601" y="584200"/>
            <a:ext cx="7959319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8001" y="1835441"/>
            <a:ext cx="7920918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594C-EE75-401D-91C4-8AA3613265EA}" type="datetime2">
              <a:rPr lang="da-DK" smtClean="0"/>
              <a:t>29. oktober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kbaa@via.dk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5" name="AutoShape 4"/>
          <p:cNvSpPr>
            <a:spLocks/>
          </p:cNvSpPr>
          <p:nvPr userDrawn="1"/>
        </p:nvSpPr>
        <p:spPr bwMode="gray">
          <a:xfrm>
            <a:off x="-2929002" y="584200"/>
            <a:ext cx="282316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6" name="TextBox 3"/>
          <p:cNvSpPr txBox="1"/>
          <p:nvPr userDrawn="1"/>
        </p:nvSpPr>
        <p:spPr>
          <a:xfrm>
            <a:off x="-2475184" y="1916113"/>
            <a:ext cx="2314318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57043" y="1304766"/>
            <a:ext cx="1525772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761699" y="5922000"/>
            <a:ext cx="2448638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1228120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+ tekst/foto i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7">
            <a:extLst>
              <a:ext uri="{FF2B5EF4-FFF2-40B4-BE49-F238E27FC236}">
                <a16:creationId xmlns:a16="http://schemas.microsoft.com/office/drawing/2014/main" id="{55A5B1BD-ECAA-D74A-9E23-A1476CAF65C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45951" y="2047874"/>
            <a:ext cx="8199437" cy="4297363"/>
          </a:xfrm>
          <a:prstGeom prst="rect">
            <a:avLst/>
          </a:prstGeom>
        </p:spPr>
        <p:txBody>
          <a:bodyPr/>
          <a:lstStyle>
            <a:lvl1pPr>
              <a:buClr>
                <a:srgbClr val="DC0048"/>
              </a:buCl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>
              <a:buClr>
                <a:schemeClr val="accent5">
                  <a:lumMod val="75000"/>
                </a:schemeClr>
              </a:buCl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buClr>
                <a:schemeClr val="accent6">
                  <a:lumMod val="75000"/>
                </a:schemeClr>
              </a:buCl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>
              <a:buClr>
                <a:schemeClr val="accent3">
                  <a:lumMod val="75000"/>
                </a:schemeClr>
              </a:buCl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>
              <a:buClr>
                <a:srgbClr val="DC0048"/>
              </a:buClr>
              <a:defRPr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  <a:p>
            <a:pPr lvl="0"/>
            <a:endParaRPr lang="da-DK" dirty="0"/>
          </a:p>
        </p:txBody>
      </p:sp>
      <p:sp>
        <p:nvSpPr>
          <p:cNvPr id="4" name="Titel 9">
            <a:extLst>
              <a:ext uri="{FF2B5EF4-FFF2-40B4-BE49-F238E27FC236}">
                <a16:creationId xmlns:a16="http://schemas.microsoft.com/office/drawing/2014/main" id="{94E49ADE-D44F-614B-821D-BF1A47F0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2963" y="874443"/>
            <a:ext cx="8199437" cy="665019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 smtClean="0"/>
              <a:t>Overskrift </a:t>
            </a:r>
            <a:r>
              <a:rPr lang="da-DK" dirty="0"/>
              <a:t>her…</a:t>
            </a:r>
          </a:p>
        </p:txBody>
      </p:sp>
      <p:sp>
        <p:nvSpPr>
          <p:cNvPr id="8" name="Rektangel 7"/>
          <p:cNvSpPr/>
          <p:nvPr userDrawn="1"/>
        </p:nvSpPr>
        <p:spPr>
          <a:xfrm>
            <a:off x="9525409" y="5066"/>
            <a:ext cx="2663747" cy="6858000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262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III mørk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9601" y="584200"/>
            <a:ext cx="7959319" cy="1188616"/>
          </a:xfrm>
        </p:spPr>
        <p:txBody>
          <a:bodyPr tIns="97200" anchor="t" anchorCtr="0"/>
          <a:lstStyle>
            <a:lvl1pPr>
              <a:defRPr>
                <a:solidFill>
                  <a:schemeClr val="bg1"/>
                </a:solidFill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8001" y="1835441"/>
            <a:ext cx="7920918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4F4E842-C69D-4B17-AEDC-A1DE7B54FFD3}" type="datetime2">
              <a:rPr lang="da-DK" smtClean="0"/>
              <a:t>29. oktober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kbaa@via.dk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AutoShape 4"/>
          <p:cNvSpPr>
            <a:spLocks/>
          </p:cNvSpPr>
          <p:nvPr userDrawn="1"/>
        </p:nvSpPr>
        <p:spPr bwMode="gray">
          <a:xfrm>
            <a:off x="-2929002" y="584200"/>
            <a:ext cx="282316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5" name="TextBox 3"/>
          <p:cNvSpPr txBox="1"/>
          <p:nvPr userDrawn="1"/>
        </p:nvSpPr>
        <p:spPr>
          <a:xfrm>
            <a:off x="-2475184" y="1916113"/>
            <a:ext cx="2314318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57043" y="1304766"/>
            <a:ext cx="1525772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61698" y="5922000"/>
            <a:ext cx="2448638" cy="374400"/>
          </a:xfrm>
          <a:blipFill>
            <a:blip r:embed="rId4"/>
            <a:stretch>
              <a:fillRect/>
            </a:stretch>
          </a:blipFill>
        </p:spPr>
        <p:txBody>
          <a:bodyPr tIns="7200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41881310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III mørk foto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8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tIns="86400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VIA Type Office Light" panose="02000503000000020004" pitchFamily="2" charset="0"/>
              </a:defRPr>
            </a:lvl1pPr>
          </a:lstStyle>
          <a:p>
            <a:r>
              <a:rPr lang="da-DK"/>
              <a:t>Klik på ikonet for at tilføje et billede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9601" y="584200"/>
            <a:ext cx="7959319" cy="1188616"/>
          </a:xfrm>
        </p:spPr>
        <p:txBody>
          <a:bodyPr tIns="97200" anchor="t" anchorCtr="0"/>
          <a:lstStyle>
            <a:lvl1pPr>
              <a:defRPr baseline="0">
                <a:solidFill>
                  <a:schemeClr val="bg1"/>
                </a:solidFill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8001" y="1835441"/>
            <a:ext cx="7920918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D747F3-E76C-4BC6-90D1-0CDD03836E6E}" type="datetime2">
              <a:rPr lang="da-DK" smtClean="0"/>
              <a:t>29. oktober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kbaa@via.dk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AutoShape 4"/>
          <p:cNvSpPr>
            <a:spLocks/>
          </p:cNvSpPr>
          <p:nvPr userDrawn="1"/>
        </p:nvSpPr>
        <p:spPr bwMode="gray">
          <a:xfrm>
            <a:off x="-2929002" y="584200"/>
            <a:ext cx="282316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7" name="TextBox 3"/>
          <p:cNvSpPr txBox="1"/>
          <p:nvPr userDrawn="1"/>
        </p:nvSpPr>
        <p:spPr>
          <a:xfrm>
            <a:off x="-2475184" y="1916113"/>
            <a:ext cx="2314318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57043" y="1304766"/>
            <a:ext cx="1525772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uppe 75"/>
          <p:cNvGrpSpPr>
            <a:grpSpLocks/>
          </p:cNvGrpSpPr>
          <p:nvPr userDrawn="1"/>
        </p:nvGrpSpPr>
        <p:grpSpPr bwMode="auto">
          <a:xfrm>
            <a:off x="12352867" y="1546869"/>
            <a:ext cx="2035705" cy="3053620"/>
            <a:chOff x="5186790" y="1517655"/>
            <a:chExt cx="2034660" cy="3052739"/>
          </a:xfrm>
        </p:grpSpPr>
        <p:sp>
          <p:nvSpPr>
            <p:cNvPr id="24" name="TextBox 12"/>
            <p:cNvSpPr txBox="1">
              <a:spLocks noChangeArrowheads="1"/>
            </p:cNvSpPr>
            <p:nvPr/>
          </p:nvSpPr>
          <p:spPr bwMode="auto">
            <a:xfrm>
              <a:off x="5189964" y="1517655"/>
              <a:ext cx="2031486" cy="2743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1.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</a:rPr>
                <a:t> Klik på det lille billede-indsættelsesikon i midten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>
                  <a:solidFill>
                    <a:schemeClr val="tx1"/>
                  </a:solidFill>
                  <a:latin typeface="+mn-lt"/>
                </a:rPr>
                <a:t>af pladsholderen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2. 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</a:rPr>
                <a:t>Indsæt det ønskede billede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sz="1000" noProof="1">
                <a:solidFill>
                  <a:schemeClr val="tx1"/>
                </a:solidFill>
                <a:latin typeface="+mn-lt"/>
              </a:endParaRP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4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1000" b="1" dirty="0">
                  <a:latin typeface="+mn-lt"/>
                </a:rPr>
                <a:t>Ændre billedets størrelse/fokus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1. </a:t>
              </a:r>
              <a:r>
                <a:rPr lang="da-DK" sz="1000" dirty="0">
                  <a:latin typeface="+mn-lt"/>
                </a:rPr>
                <a:t>Marker billedet og vælg funktionen </a:t>
              </a:r>
              <a:r>
                <a:rPr lang="da-DK" sz="1000" b="1" dirty="0">
                  <a:latin typeface="+mn-lt"/>
                </a:rPr>
                <a:t>Beskær</a:t>
              </a:r>
              <a:r>
                <a:rPr lang="da-DK" sz="1000" dirty="0">
                  <a:latin typeface="+mn-lt"/>
                </a:rPr>
                <a:t> og herefter </a:t>
              </a:r>
              <a:r>
                <a:rPr lang="da-DK" sz="1000" b="1" dirty="0">
                  <a:latin typeface="+mn-lt"/>
                </a:rPr>
                <a:t>Fyld. </a:t>
              </a:r>
              <a:r>
                <a:rPr lang="da-DK" sz="1000" dirty="0">
                  <a:latin typeface="+mn-lt"/>
                </a:rPr>
                <a:t>Træk i billedet, så du får det ønskede udsnit ind i billedrammen</a:t>
              </a:r>
              <a:endParaRPr lang="da-DK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1000" b="1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2. </a:t>
              </a:r>
              <a:r>
                <a:rPr lang="da-DK" altLang="da-DK" sz="1000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Ønsker du at skalere billedet, så hold </a:t>
              </a:r>
              <a:r>
                <a:rPr lang="da-DK" altLang="da-DK" sz="1000" b="1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SHIFT</a:t>
              </a:r>
              <a:r>
                <a:rPr lang="da-DK" altLang="da-DK" sz="1000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-knappen nede, mens der trækkes i billedets hjørner</a:t>
              </a:r>
            </a:p>
          </p:txBody>
        </p:sp>
        <p:pic>
          <p:nvPicPr>
            <p:cNvPr id="26" name="Billede 7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0527" y="3342109"/>
              <a:ext cx="373412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" name="Gruppe 78"/>
            <p:cNvGrpSpPr>
              <a:grpSpLocks/>
            </p:cNvGrpSpPr>
            <p:nvPr/>
          </p:nvGrpSpPr>
          <p:grpSpPr bwMode="auto">
            <a:xfrm>
              <a:off x="5186790" y="4191100"/>
              <a:ext cx="330061" cy="379294"/>
              <a:chOff x="1018031" y="6329953"/>
              <a:chExt cx="373412" cy="429112"/>
            </a:xfrm>
          </p:grpSpPr>
          <p:pic>
            <p:nvPicPr>
              <p:cNvPr id="28" name="Billede 7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6332311"/>
                <a:ext cx="373412" cy="426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Rounded Rectangle 25"/>
              <p:cNvSpPr/>
              <p:nvPr/>
            </p:nvSpPr>
            <p:spPr bwMode="auto">
              <a:xfrm>
                <a:off x="1023417" y="6329953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sp>
        <p:nvSpPr>
          <p:cNvPr id="19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61698" y="5922000"/>
            <a:ext cx="2448638" cy="374400"/>
          </a:xfrm>
          <a:blipFill>
            <a:blip r:embed="rId6"/>
            <a:stretch>
              <a:fillRect/>
            </a:stretch>
          </a:blipFill>
        </p:spPr>
        <p:txBody>
          <a:bodyPr tIns="7200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8012047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IV - Stort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4151493" y="1581394"/>
            <a:ext cx="3889013" cy="39420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100" spc="0" baseline="0"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Klik på ikonet for at tilføje et ikon</a:t>
            </a:r>
            <a:endParaRPr lang="en-GB" dirty="0"/>
          </a:p>
        </p:txBody>
      </p:sp>
      <p:sp>
        <p:nvSpPr>
          <p:cNvPr id="15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768350" y="579714"/>
            <a:ext cx="5183716" cy="509026"/>
          </a:xfrm>
        </p:spPr>
        <p:txBody>
          <a:bodyPr>
            <a:normAutofit/>
          </a:bodyPr>
          <a:lstStyle>
            <a:lvl1pPr marL="0" indent="0">
              <a:lnSpc>
                <a:spcPct val="83000"/>
              </a:lnSpc>
              <a:buNone/>
              <a:defRPr sz="1600">
                <a:latin typeface="VIA Type Office Light" panose="02000503000000020004" pitchFamily="2" charset="0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239934" y="579714"/>
            <a:ext cx="5183716" cy="509026"/>
          </a:xfrm>
        </p:spPr>
        <p:txBody>
          <a:bodyPr>
            <a:normAutofit/>
          </a:bodyPr>
          <a:lstStyle>
            <a:lvl1pPr marL="0" indent="0">
              <a:lnSpc>
                <a:spcPct val="83000"/>
              </a:lnSpc>
              <a:buNone/>
              <a:defRPr sz="1600">
                <a:latin typeface="VIA Type Office Light" panose="02000503000000020004" pitchFamily="2" charset="0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32FE-9957-4E20-9E82-39BE94A89FCF}" type="datetime2">
              <a:rPr lang="da-DK" smtClean="0"/>
              <a:t>29. oktober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kbaa@via.dk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35" name="AutoShape 4"/>
          <p:cNvSpPr>
            <a:spLocks/>
          </p:cNvSpPr>
          <p:nvPr userDrawn="1"/>
        </p:nvSpPr>
        <p:spPr bwMode="gray">
          <a:xfrm>
            <a:off x="-2929002" y="584200"/>
            <a:ext cx="282316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37" name="TextBox 3"/>
          <p:cNvSpPr txBox="1"/>
          <p:nvPr userDrawn="1"/>
        </p:nvSpPr>
        <p:spPr>
          <a:xfrm>
            <a:off x="-2475184" y="1916113"/>
            <a:ext cx="2314318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pic>
        <p:nvPicPr>
          <p:cNvPr id="38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57043" y="1304766"/>
            <a:ext cx="1525772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Group 7"/>
          <p:cNvGrpSpPr/>
          <p:nvPr userDrawn="1"/>
        </p:nvGrpSpPr>
        <p:grpSpPr>
          <a:xfrm>
            <a:off x="-2389636" y="3657183"/>
            <a:ext cx="2276554" cy="3180414"/>
            <a:chOff x="-2389014" y="3657183"/>
            <a:chExt cx="2275961" cy="3180414"/>
          </a:xfrm>
        </p:grpSpPr>
        <p:grpSp>
          <p:nvGrpSpPr>
            <p:cNvPr id="40" name="Gruppe 37"/>
            <p:cNvGrpSpPr/>
            <p:nvPr userDrawn="1"/>
          </p:nvGrpSpPr>
          <p:grpSpPr>
            <a:xfrm>
              <a:off x="-2261220" y="3657183"/>
              <a:ext cx="2148167" cy="3180414"/>
              <a:chOff x="-2261220" y="2628888"/>
              <a:chExt cx="2148167" cy="3180414"/>
            </a:xfrm>
          </p:grpSpPr>
          <p:pic>
            <p:nvPicPr>
              <p:cNvPr id="45" name="Picture 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261220" y="3506000"/>
                <a:ext cx="2131203" cy="20485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46" name="TextBox 11"/>
              <p:cNvSpPr txBox="1"/>
              <p:nvPr userDrawn="1"/>
            </p:nvSpPr>
            <p:spPr>
              <a:xfrm>
                <a:off x="-1944724" y="2628888"/>
                <a:ext cx="1824090" cy="10002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algn="r">
                  <a:spcBef>
                    <a:spcPts val="600"/>
                  </a:spcBef>
                  <a:defRPr/>
                </a:pP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Skift baggrundsfarve</a:t>
                </a:r>
                <a:b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</a:b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1. </a:t>
                </a:r>
                <a:r>
                  <a:rPr lang="da-DK" sz="1000" b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K</a:t>
                </a:r>
                <a:r>
                  <a:rPr lang="da-DK" sz="100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lik udenfor diaset,</a:t>
                </a:r>
                <a:r>
                  <a:rPr lang="da-DK" sz="1000" baseline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vælg </a:t>
                </a:r>
                <a:r>
                  <a:rPr lang="da-DK" sz="1000" b="1" baseline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Formater baggrund </a:t>
                </a:r>
              </a:p>
              <a:p>
                <a:pPr algn="r">
                  <a:spcBef>
                    <a:spcPts val="600"/>
                  </a:spcBef>
                  <a:defRPr/>
                </a:pP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2. </a:t>
                </a:r>
                <a:r>
                  <a:rPr lang="da-DK" sz="1000" b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Vælg</a:t>
                </a: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‘Massiv udfyldning’</a:t>
                </a:r>
                <a:r>
                  <a:rPr lang="da-DK" sz="1000" b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og vælg farve</a:t>
                </a:r>
                <a:r>
                  <a:rPr lang="da-DK" sz="1000" b="0" baseline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fra VIAs farvepalette</a:t>
                </a:r>
              </a:p>
            </p:txBody>
          </p:sp>
          <p:grpSp>
            <p:nvGrpSpPr>
              <p:cNvPr id="47" name="Gruppe 40"/>
              <p:cNvGrpSpPr/>
              <p:nvPr userDrawn="1"/>
            </p:nvGrpSpPr>
            <p:grpSpPr>
              <a:xfrm>
                <a:off x="-1426464" y="4317211"/>
                <a:ext cx="1313411" cy="1492091"/>
                <a:chOff x="-1426464" y="4279878"/>
                <a:chExt cx="1313411" cy="1492091"/>
              </a:xfrm>
            </p:grpSpPr>
            <p:pic>
              <p:nvPicPr>
                <p:cNvPr id="48" name="Picture 2"/>
                <p:cNvPicPr>
                  <a:picLocks noChangeAspect="1" noChangeArrowheads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394252" y="4279878"/>
                  <a:ext cx="1264235" cy="14920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  <p:cxnSp>
              <p:nvCxnSpPr>
                <p:cNvPr id="49" name="Lige forbindelse 42"/>
                <p:cNvCxnSpPr/>
                <p:nvPr userDrawn="1"/>
              </p:nvCxnSpPr>
              <p:spPr>
                <a:xfrm>
                  <a:off x="-1426464" y="5486400"/>
                  <a:ext cx="1313411" cy="12967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Lige forbindelse 43"/>
                <p:cNvCxnSpPr/>
                <p:nvPr userDrawn="1"/>
              </p:nvCxnSpPr>
              <p:spPr>
                <a:xfrm flipV="1">
                  <a:off x="-1426464" y="5486400"/>
                  <a:ext cx="1306761" cy="13633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" name="Rektangel 44"/>
                <p:cNvSpPr/>
                <p:nvPr userDrawn="1"/>
              </p:nvSpPr>
              <p:spPr>
                <a:xfrm>
                  <a:off x="-1124764" y="4855860"/>
                  <a:ext cx="105385" cy="108012"/>
                </a:xfrm>
                <a:prstGeom prst="rect">
                  <a:avLst/>
                </a:prstGeom>
                <a:no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 sz="1800" dirty="0"/>
                </a:p>
              </p:txBody>
            </p:sp>
          </p:grpSp>
        </p:grpSp>
        <p:sp>
          <p:nvSpPr>
            <p:cNvPr id="41" name="Rektangel 46"/>
            <p:cNvSpPr/>
            <p:nvPr userDrawn="1"/>
          </p:nvSpPr>
          <p:spPr>
            <a:xfrm>
              <a:off x="-1019379" y="5777498"/>
              <a:ext cx="889362" cy="1105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800" dirty="0"/>
            </a:p>
          </p:txBody>
        </p:sp>
        <p:cxnSp>
          <p:nvCxnSpPr>
            <p:cNvPr id="42" name="Lige forbindelse 47"/>
            <p:cNvCxnSpPr>
              <a:endCxn id="41" idx="0"/>
            </p:cNvCxnSpPr>
            <p:nvPr userDrawn="1"/>
          </p:nvCxnSpPr>
          <p:spPr>
            <a:xfrm>
              <a:off x="-762135" y="4503569"/>
              <a:ext cx="187437" cy="12739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kstboks 45"/>
            <p:cNvSpPr txBox="1"/>
            <p:nvPr userDrawn="1"/>
          </p:nvSpPr>
          <p:spPr>
            <a:xfrm>
              <a:off x="-2389014" y="5918968"/>
              <a:ext cx="962550" cy="688256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0" tIns="36000" rIns="36000" bIns="3600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Den lyse grå baggrundsfarve </a:t>
              </a:r>
              <a:b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</a:br>
              <a: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er highlightet </a:t>
              </a:r>
              <a:endParaRPr kumimoji="0" lang="da-DK" sz="1000" b="1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endParaRPr>
            </a:p>
          </p:txBody>
        </p:sp>
        <p:cxnSp>
          <p:nvCxnSpPr>
            <p:cNvPr id="44" name="Straight Connector 26"/>
            <p:cNvCxnSpPr/>
            <p:nvPr userDrawn="1"/>
          </p:nvCxnSpPr>
          <p:spPr>
            <a:xfrm flipV="1">
              <a:off x="-1426464" y="5975494"/>
              <a:ext cx="301700" cy="2106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uppe 75"/>
          <p:cNvGrpSpPr>
            <a:grpSpLocks/>
          </p:cNvGrpSpPr>
          <p:nvPr userDrawn="1"/>
        </p:nvGrpSpPr>
        <p:grpSpPr bwMode="auto">
          <a:xfrm>
            <a:off x="12352867" y="1546869"/>
            <a:ext cx="2035705" cy="3053620"/>
            <a:chOff x="5186790" y="1517655"/>
            <a:chExt cx="2034660" cy="3052739"/>
          </a:xfrm>
        </p:grpSpPr>
        <p:sp>
          <p:nvSpPr>
            <p:cNvPr id="33" name="TextBox 12"/>
            <p:cNvSpPr txBox="1">
              <a:spLocks noChangeArrowheads="1"/>
            </p:cNvSpPr>
            <p:nvPr/>
          </p:nvSpPr>
          <p:spPr bwMode="auto">
            <a:xfrm>
              <a:off x="5189964" y="1517655"/>
              <a:ext cx="2031486" cy="2743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Indsæt ikon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1.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</a:rPr>
                <a:t> Klik på det lille billede-indsættelsesikon i midten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>
                  <a:solidFill>
                    <a:schemeClr val="tx1"/>
                  </a:solidFill>
                  <a:latin typeface="+mn-lt"/>
                </a:rPr>
                <a:t>af pladsholderen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2. 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</a:rPr>
                <a:t>Indsæt det ønskede ikon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sz="1000" noProof="1">
                <a:solidFill>
                  <a:schemeClr val="tx1"/>
                </a:solidFill>
                <a:latin typeface="+mn-lt"/>
              </a:endParaRP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4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1000" b="1" dirty="0">
                  <a:latin typeface="+mn-lt"/>
                </a:rPr>
                <a:t>Ændre ikonets størrelse/fokus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1. </a:t>
              </a:r>
              <a:r>
                <a:rPr lang="da-DK" sz="1000" dirty="0">
                  <a:latin typeface="+mn-lt"/>
                </a:rPr>
                <a:t>Marker ikonet og vælg funktionen </a:t>
              </a:r>
              <a:r>
                <a:rPr lang="da-DK" sz="1000" b="1" dirty="0">
                  <a:latin typeface="+mn-lt"/>
                </a:rPr>
                <a:t>Beskær</a:t>
              </a:r>
              <a:r>
                <a:rPr lang="da-DK" sz="1000" dirty="0">
                  <a:latin typeface="+mn-lt"/>
                </a:rPr>
                <a:t> og herefter </a:t>
              </a:r>
              <a:r>
                <a:rPr lang="da-DK" sz="1000" b="1" dirty="0">
                  <a:latin typeface="+mn-lt"/>
                </a:rPr>
                <a:t>Fyld. </a:t>
              </a:r>
              <a:r>
                <a:rPr lang="da-DK" sz="1000" dirty="0">
                  <a:latin typeface="+mn-lt"/>
                </a:rPr>
                <a:t>Træk i billedet, så du får det ønskede udsnit ind i billedrammen</a:t>
              </a:r>
              <a:endParaRPr lang="da-DK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1000" b="1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2. </a:t>
              </a:r>
              <a:r>
                <a:rPr lang="da-DK" altLang="da-DK" sz="1000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Ønsker du at skalere billedet, så hold </a:t>
              </a:r>
              <a:r>
                <a:rPr lang="da-DK" altLang="da-DK" sz="1000" b="1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SHIFT</a:t>
              </a:r>
              <a:r>
                <a:rPr lang="da-DK" altLang="da-DK" sz="1000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-knappen nede, mens der trækkes i ikonets hjørner</a:t>
              </a:r>
            </a:p>
          </p:txBody>
        </p:sp>
        <p:pic>
          <p:nvPicPr>
            <p:cNvPr id="36" name="Billede 7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0527" y="3342109"/>
              <a:ext cx="373412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2" name="Gruppe 78"/>
            <p:cNvGrpSpPr>
              <a:grpSpLocks/>
            </p:cNvGrpSpPr>
            <p:nvPr/>
          </p:nvGrpSpPr>
          <p:grpSpPr bwMode="auto">
            <a:xfrm>
              <a:off x="5186790" y="4191100"/>
              <a:ext cx="330061" cy="379294"/>
              <a:chOff x="1018031" y="6329953"/>
              <a:chExt cx="373412" cy="429112"/>
            </a:xfrm>
          </p:grpSpPr>
          <p:pic>
            <p:nvPicPr>
              <p:cNvPr id="53" name="Billede 7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6332311"/>
                <a:ext cx="373412" cy="426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" name="Rounded Rectangle 25"/>
              <p:cNvSpPr/>
              <p:nvPr/>
            </p:nvSpPr>
            <p:spPr bwMode="auto">
              <a:xfrm>
                <a:off x="1023417" y="6329953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sp>
        <p:nvSpPr>
          <p:cNvPr id="31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761699" y="5922000"/>
            <a:ext cx="2448638" cy="374400"/>
          </a:xfrm>
          <a:blipFill>
            <a:blip r:embed="rId7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5026028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a-DK" dirty="0"/>
              <a:t>Overskrift i maksimalt to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7409" y="1916113"/>
            <a:ext cx="10657184" cy="39227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500" baseline="0">
                <a:latin typeface="VIA Type Office Light" panose="02000503000000020004" pitchFamily="2" charset="0"/>
              </a:defRPr>
            </a:lvl2pPr>
            <a:lvl3pPr marL="90000" indent="-45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500" spc="-90" baseline="0"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latin typeface="VIA Type Office Light" panose="02000503000000020004" pitchFamily="2" charset="0"/>
              </a:defRPr>
            </a:lvl5pPr>
            <a:lvl6pPr marL="450000" indent="-45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400" baseline="0"/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050"/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050" baseline="0">
                <a:latin typeface="VIA Type Office Light" panose="02000503000000020004" pitchFamily="2" charset="0"/>
              </a:defRPr>
            </a:lvl8pPr>
            <a:lvl9pPr marL="450000" indent="-45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050" baseline="0"/>
            </a:lvl9pPr>
          </a:lstStyle>
          <a:p>
            <a:pPr lvl="0"/>
            <a:r>
              <a:rPr lang="da-DK" dirty="0"/>
              <a:t>Første niveau tekst </a:t>
            </a:r>
            <a:r>
              <a:rPr lang="da-DK" dirty="0" err="1"/>
              <a:t>regular</a:t>
            </a:r>
            <a:r>
              <a:rPr lang="da-DK" dirty="0"/>
              <a:t>, brug forøg/formindsk listeniveau for at hoppe mellem niveauerne</a:t>
            </a:r>
          </a:p>
          <a:p>
            <a:pPr lvl="1"/>
            <a:r>
              <a:rPr lang="da-DK" dirty="0"/>
              <a:t>Andet niveau </a:t>
            </a:r>
            <a:r>
              <a:rPr lang="da-DK" dirty="0" err="1"/>
              <a:t>Regular</a:t>
            </a:r>
            <a:endParaRPr lang="da-DK" dirty="0"/>
          </a:p>
          <a:p>
            <a:pPr lvl="2"/>
            <a:r>
              <a:rPr lang="da-DK" dirty="0"/>
              <a:t>Tredje niveau Light</a:t>
            </a:r>
          </a:p>
          <a:p>
            <a:pPr lvl="3"/>
            <a:r>
              <a:rPr lang="da-DK" dirty="0"/>
              <a:t>Fjerde niveau H5 </a:t>
            </a:r>
            <a:r>
              <a:rPr lang="da-DK" dirty="0" err="1"/>
              <a:t>Regular</a:t>
            </a:r>
            <a:endParaRPr lang="da-DK" dirty="0"/>
          </a:p>
          <a:p>
            <a:pPr lvl="4"/>
            <a:r>
              <a:rPr lang="da-DK" dirty="0"/>
              <a:t>Femte niveau H5 Light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 H6 </a:t>
            </a:r>
            <a:r>
              <a:rPr lang="da-DK" dirty="0" err="1"/>
              <a:t>Regular</a:t>
            </a:r>
            <a:endParaRPr lang="da-DK" dirty="0"/>
          </a:p>
          <a:p>
            <a:pPr lvl="7"/>
            <a:r>
              <a:rPr lang="da-DK" dirty="0"/>
              <a:t>Ottende niveau H6 Light</a:t>
            </a:r>
          </a:p>
          <a:p>
            <a:pPr lvl="8"/>
            <a:r>
              <a:rPr lang="da-DK" dirty="0"/>
              <a:t>Niende niveau H6 </a:t>
            </a:r>
            <a:r>
              <a:rPr lang="da-DK" dirty="0" err="1"/>
              <a:t>bullet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F1C4B-E3D6-48E1-AF4C-332B5ED54BB2}" type="datetime2">
              <a:rPr lang="da-DK" smtClean="0"/>
              <a:t>29. oktober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kbaa@via.dk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27" name="Group 7"/>
          <p:cNvGrpSpPr/>
          <p:nvPr userDrawn="1"/>
        </p:nvGrpSpPr>
        <p:grpSpPr>
          <a:xfrm>
            <a:off x="-2389636" y="3657183"/>
            <a:ext cx="2276554" cy="3180414"/>
            <a:chOff x="-2389014" y="3657183"/>
            <a:chExt cx="2275961" cy="3180414"/>
          </a:xfrm>
        </p:grpSpPr>
        <p:grpSp>
          <p:nvGrpSpPr>
            <p:cNvPr id="28" name="Gruppe 37"/>
            <p:cNvGrpSpPr/>
            <p:nvPr userDrawn="1"/>
          </p:nvGrpSpPr>
          <p:grpSpPr>
            <a:xfrm>
              <a:off x="-2261220" y="3657183"/>
              <a:ext cx="2148167" cy="3180414"/>
              <a:chOff x="-2261220" y="2628888"/>
              <a:chExt cx="2148167" cy="3180414"/>
            </a:xfrm>
          </p:grpSpPr>
          <p:pic>
            <p:nvPicPr>
              <p:cNvPr id="49" name="Picture 2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261220" y="3506000"/>
                <a:ext cx="2131203" cy="20485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50" name="TextBox 11"/>
              <p:cNvSpPr txBox="1"/>
              <p:nvPr userDrawn="1"/>
            </p:nvSpPr>
            <p:spPr>
              <a:xfrm>
                <a:off x="-1944724" y="2628888"/>
                <a:ext cx="1824090" cy="10002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algn="r">
                  <a:spcBef>
                    <a:spcPts val="600"/>
                  </a:spcBef>
                  <a:defRPr/>
                </a:pP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Skift baggrundsfarve</a:t>
                </a:r>
                <a:b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</a:b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1. </a:t>
                </a:r>
                <a:r>
                  <a:rPr lang="da-DK" sz="1000" b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K</a:t>
                </a:r>
                <a:r>
                  <a:rPr lang="da-DK" sz="100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lik udenfor diaset,</a:t>
                </a:r>
                <a:r>
                  <a:rPr lang="da-DK" sz="1000" baseline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vælg </a:t>
                </a:r>
                <a:r>
                  <a:rPr lang="da-DK" sz="1000" b="1" baseline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Formater baggrund </a:t>
                </a:r>
              </a:p>
              <a:p>
                <a:pPr algn="r">
                  <a:spcBef>
                    <a:spcPts val="600"/>
                  </a:spcBef>
                  <a:defRPr/>
                </a:pP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2. </a:t>
                </a:r>
                <a:r>
                  <a:rPr lang="da-DK" sz="1000" b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Vælg</a:t>
                </a: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‘Massiv udfyldning’</a:t>
                </a:r>
                <a:r>
                  <a:rPr lang="da-DK" sz="1000" b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og vælg farve</a:t>
                </a:r>
                <a:r>
                  <a:rPr lang="da-DK" sz="1000" b="0" baseline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fra VIAs farvepalette</a:t>
                </a:r>
              </a:p>
            </p:txBody>
          </p:sp>
          <p:grpSp>
            <p:nvGrpSpPr>
              <p:cNvPr id="51" name="Gruppe 40"/>
              <p:cNvGrpSpPr/>
              <p:nvPr userDrawn="1"/>
            </p:nvGrpSpPr>
            <p:grpSpPr>
              <a:xfrm>
                <a:off x="-1426464" y="4317211"/>
                <a:ext cx="1313411" cy="1492091"/>
                <a:chOff x="-1426464" y="4279878"/>
                <a:chExt cx="1313411" cy="1492091"/>
              </a:xfrm>
            </p:grpSpPr>
            <p:pic>
              <p:nvPicPr>
                <p:cNvPr id="52" name="Picture 2"/>
                <p:cNvPicPr>
                  <a:picLocks noChangeAspect="1" noChangeArrowheads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394252" y="4279878"/>
                  <a:ext cx="1264235" cy="14920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  <p:cxnSp>
              <p:nvCxnSpPr>
                <p:cNvPr id="53" name="Lige forbindelse 42"/>
                <p:cNvCxnSpPr/>
                <p:nvPr userDrawn="1"/>
              </p:nvCxnSpPr>
              <p:spPr>
                <a:xfrm>
                  <a:off x="-1426464" y="5486400"/>
                  <a:ext cx="1313411" cy="12967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Lige forbindelse 43"/>
                <p:cNvCxnSpPr/>
                <p:nvPr userDrawn="1"/>
              </p:nvCxnSpPr>
              <p:spPr>
                <a:xfrm flipV="1">
                  <a:off x="-1426464" y="5486400"/>
                  <a:ext cx="1306761" cy="13633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Rektangel 44"/>
                <p:cNvSpPr/>
                <p:nvPr userDrawn="1"/>
              </p:nvSpPr>
              <p:spPr>
                <a:xfrm>
                  <a:off x="-1124764" y="4855860"/>
                  <a:ext cx="105385" cy="108012"/>
                </a:xfrm>
                <a:prstGeom prst="rect">
                  <a:avLst/>
                </a:prstGeom>
                <a:no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 sz="1800" dirty="0"/>
                </a:p>
              </p:txBody>
            </p:sp>
          </p:grpSp>
        </p:grpSp>
        <p:sp>
          <p:nvSpPr>
            <p:cNvPr id="29" name="Rektangel 46"/>
            <p:cNvSpPr/>
            <p:nvPr userDrawn="1"/>
          </p:nvSpPr>
          <p:spPr>
            <a:xfrm>
              <a:off x="-1019379" y="5777498"/>
              <a:ext cx="889362" cy="1105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800" dirty="0"/>
            </a:p>
          </p:txBody>
        </p:sp>
        <p:cxnSp>
          <p:nvCxnSpPr>
            <p:cNvPr id="30" name="Lige forbindelse 47"/>
            <p:cNvCxnSpPr>
              <a:endCxn id="29" idx="0"/>
            </p:cNvCxnSpPr>
            <p:nvPr userDrawn="1"/>
          </p:nvCxnSpPr>
          <p:spPr>
            <a:xfrm>
              <a:off x="-762135" y="4503569"/>
              <a:ext cx="187437" cy="12739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kstboks 45"/>
            <p:cNvSpPr txBox="1"/>
            <p:nvPr userDrawn="1"/>
          </p:nvSpPr>
          <p:spPr>
            <a:xfrm>
              <a:off x="-2389014" y="5918968"/>
              <a:ext cx="962550" cy="688256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0" tIns="36000" rIns="36000" bIns="3600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Den lyse grå baggrundsfarve </a:t>
              </a:r>
              <a:b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</a:br>
              <a: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er highlightet </a:t>
              </a:r>
              <a:endParaRPr kumimoji="0" lang="da-DK" sz="1000" b="1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endParaRPr>
            </a:p>
          </p:txBody>
        </p:sp>
        <p:cxnSp>
          <p:nvCxnSpPr>
            <p:cNvPr id="37" name="Straight Connector 26"/>
            <p:cNvCxnSpPr/>
            <p:nvPr userDrawn="1"/>
          </p:nvCxnSpPr>
          <p:spPr>
            <a:xfrm flipV="1">
              <a:off x="-1426464" y="5975494"/>
              <a:ext cx="301700" cy="2106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AutoShape 4"/>
          <p:cNvSpPr>
            <a:spLocks/>
          </p:cNvSpPr>
          <p:nvPr userDrawn="1"/>
        </p:nvSpPr>
        <p:spPr bwMode="gray">
          <a:xfrm>
            <a:off x="-2197324" y="-11761"/>
            <a:ext cx="2117929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1. eller 2. linje i overskriften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linjen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/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Typografier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1. Niveau = Regular 25 pkt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2. Niveau = Light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25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3. Niveau = Bullet 25 pkt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4. Niveau = Regular 14 pkt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5. Niveau = 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Light 14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6. Niveau = Bullet 14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7. Niveau = Regular 10,5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8. Niveau = Light 10,5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9. Niveau = Bullet 10,5 pkt 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/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Brug 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‘Forøg/Formindsk listeniveau’ 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for at hoppe mellem niveauer </a:t>
            </a:r>
            <a:endParaRPr lang="da-DK" altLang="da-DK" sz="1000" b="0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pic>
        <p:nvPicPr>
          <p:cNvPr id="57" name="Picture 3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21109" y="636796"/>
            <a:ext cx="1525772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2657" y="3200301"/>
            <a:ext cx="457319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Rounded Rectangle 43"/>
          <p:cNvSpPr/>
          <p:nvPr userDrawn="1"/>
        </p:nvSpPr>
        <p:spPr>
          <a:xfrm>
            <a:off x="-323997" y="3200302"/>
            <a:ext cx="214368" cy="2063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 dirty="0"/>
          </a:p>
        </p:txBody>
      </p:sp>
      <p:pic>
        <p:nvPicPr>
          <p:cNvPr id="60" name="Picture 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6265" y="3455571"/>
            <a:ext cx="438264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" name="Rectangle 45"/>
          <p:cNvSpPr/>
          <p:nvPr userDrawn="1"/>
        </p:nvSpPr>
        <p:spPr>
          <a:xfrm>
            <a:off x="-327133" y="3455571"/>
            <a:ext cx="219132" cy="201612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 dirty="0"/>
          </a:p>
        </p:txBody>
      </p:sp>
      <p:sp>
        <p:nvSpPr>
          <p:cNvPr id="62" name="Rounded Rectangle 46"/>
          <p:cNvSpPr/>
          <p:nvPr userDrawn="1"/>
        </p:nvSpPr>
        <p:spPr>
          <a:xfrm>
            <a:off x="-541502" y="3458746"/>
            <a:ext cx="214369" cy="2063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 dirty="0"/>
          </a:p>
        </p:txBody>
      </p:sp>
      <p:sp>
        <p:nvSpPr>
          <p:cNvPr id="32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761699" y="5922000"/>
            <a:ext cx="2448638" cy="374400"/>
          </a:xfrm>
          <a:blipFill>
            <a:blip r:embed="rId7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40865279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II -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 i maksimalt to linjer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ABE6-CD70-4F74-AF9B-19D421E0DEFD}" type="datetime2">
              <a:rPr lang="da-DK" smtClean="0"/>
              <a:t>29. oktober 2024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/>
              <a:t>kbaa@via.dk</a:t>
            </a:r>
            <a:endParaRPr lang="da-DK" dirty="0"/>
          </a:p>
        </p:txBody>
      </p:sp>
      <p:sp>
        <p:nvSpPr>
          <p:cNvPr id="29" name="TextBox 3"/>
          <p:cNvSpPr txBox="1"/>
          <p:nvPr userDrawn="1"/>
        </p:nvSpPr>
        <p:spPr>
          <a:xfrm>
            <a:off x="-2547211" y="6631"/>
            <a:ext cx="2386344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grpSp>
        <p:nvGrpSpPr>
          <p:cNvPr id="21" name="Group 7"/>
          <p:cNvGrpSpPr/>
          <p:nvPr userDrawn="1"/>
        </p:nvGrpSpPr>
        <p:grpSpPr>
          <a:xfrm>
            <a:off x="-2389636" y="3657183"/>
            <a:ext cx="2276554" cy="3180414"/>
            <a:chOff x="-2389014" y="3657183"/>
            <a:chExt cx="2275961" cy="3180414"/>
          </a:xfrm>
        </p:grpSpPr>
        <p:grpSp>
          <p:nvGrpSpPr>
            <p:cNvPr id="22" name="Gruppe 37"/>
            <p:cNvGrpSpPr/>
            <p:nvPr userDrawn="1"/>
          </p:nvGrpSpPr>
          <p:grpSpPr>
            <a:xfrm>
              <a:off x="-2261220" y="3657183"/>
              <a:ext cx="2148167" cy="3180414"/>
              <a:chOff x="-2261220" y="2628888"/>
              <a:chExt cx="2148167" cy="3180414"/>
            </a:xfrm>
          </p:grpSpPr>
          <p:pic>
            <p:nvPicPr>
              <p:cNvPr id="27" name="Picture 2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261220" y="3506000"/>
                <a:ext cx="2131203" cy="20485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28" name="TextBox 11"/>
              <p:cNvSpPr txBox="1"/>
              <p:nvPr userDrawn="1"/>
            </p:nvSpPr>
            <p:spPr>
              <a:xfrm>
                <a:off x="-1944724" y="2628888"/>
                <a:ext cx="1824090" cy="10002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algn="r">
                  <a:spcBef>
                    <a:spcPts val="600"/>
                  </a:spcBef>
                  <a:defRPr/>
                </a:pP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Skift baggrundsfarve</a:t>
                </a:r>
                <a:b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</a:b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1. </a:t>
                </a:r>
                <a:r>
                  <a:rPr lang="da-DK" sz="1000" b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K</a:t>
                </a:r>
                <a:r>
                  <a:rPr lang="da-DK" sz="100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lik udenfor diaset,</a:t>
                </a:r>
                <a:r>
                  <a:rPr lang="da-DK" sz="1000" baseline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vælg </a:t>
                </a:r>
                <a:r>
                  <a:rPr lang="da-DK" sz="1000" b="1" baseline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Formater baggrund </a:t>
                </a:r>
              </a:p>
              <a:p>
                <a:pPr algn="r">
                  <a:spcBef>
                    <a:spcPts val="600"/>
                  </a:spcBef>
                  <a:defRPr/>
                </a:pP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2. </a:t>
                </a:r>
                <a:r>
                  <a:rPr lang="da-DK" sz="1000" b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Vælg</a:t>
                </a: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‘Massiv udfyldning’</a:t>
                </a:r>
                <a:r>
                  <a:rPr lang="da-DK" sz="1000" b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og vælg farve</a:t>
                </a:r>
                <a:r>
                  <a:rPr lang="da-DK" sz="1000" b="0" baseline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fra VIAs farvepalette</a:t>
                </a:r>
              </a:p>
            </p:txBody>
          </p:sp>
          <p:grpSp>
            <p:nvGrpSpPr>
              <p:cNvPr id="30" name="Gruppe 40"/>
              <p:cNvGrpSpPr/>
              <p:nvPr userDrawn="1"/>
            </p:nvGrpSpPr>
            <p:grpSpPr>
              <a:xfrm>
                <a:off x="-1426464" y="4317211"/>
                <a:ext cx="1313411" cy="1492091"/>
                <a:chOff x="-1426464" y="4279878"/>
                <a:chExt cx="1313411" cy="1492091"/>
              </a:xfrm>
            </p:grpSpPr>
            <p:pic>
              <p:nvPicPr>
                <p:cNvPr id="31" name="Picture 2"/>
                <p:cNvPicPr>
                  <a:picLocks noChangeAspect="1" noChangeArrowheads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394252" y="4279878"/>
                  <a:ext cx="1264235" cy="14920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  <p:cxnSp>
              <p:nvCxnSpPr>
                <p:cNvPr id="43" name="Lige forbindelse 42"/>
                <p:cNvCxnSpPr/>
                <p:nvPr userDrawn="1"/>
              </p:nvCxnSpPr>
              <p:spPr>
                <a:xfrm>
                  <a:off x="-1426464" y="5486400"/>
                  <a:ext cx="1313411" cy="12967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Lige forbindelse 43"/>
                <p:cNvCxnSpPr/>
                <p:nvPr userDrawn="1"/>
              </p:nvCxnSpPr>
              <p:spPr>
                <a:xfrm flipV="1">
                  <a:off x="-1426464" y="5486400"/>
                  <a:ext cx="1306761" cy="13633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Rektangel 44"/>
                <p:cNvSpPr/>
                <p:nvPr userDrawn="1"/>
              </p:nvSpPr>
              <p:spPr>
                <a:xfrm>
                  <a:off x="-1124764" y="4855860"/>
                  <a:ext cx="105385" cy="108012"/>
                </a:xfrm>
                <a:prstGeom prst="rect">
                  <a:avLst/>
                </a:prstGeom>
                <a:no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 sz="1800" dirty="0"/>
                </a:p>
              </p:txBody>
            </p:sp>
          </p:grpSp>
        </p:grpSp>
        <p:sp>
          <p:nvSpPr>
            <p:cNvPr id="23" name="Rektangel 46"/>
            <p:cNvSpPr/>
            <p:nvPr userDrawn="1"/>
          </p:nvSpPr>
          <p:spPr>
            <a:xfrm>
              <a:off x="-1019379" y="5777498"/>
              <a:ext cx="889362" cy="1105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800" dirty="0"/>
            </a:p>
          </p:txBody>
        </p:sp>
        <p:cxnSp>
          <p:nvCxnSpPr>
            <p:cNvPr id="24" name="Lige forbindelse 47"/>
            <p:cNvCxnSpPr>
              <a:endCxn id="23" idx="0"/>
            </p:cNvCxnSpPr>
            <p:nvPr userDrawn="1"/>
          </p:nvCxnSpPr>
          <p:spPr>
            <a:xfrm>
              <a:off x="-762135" y="4503569"/>
              <a:ext cx="187437" cy="12739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kstboks 45"/>
            <p:cNvSpPr txBox="1"/>
            <p:nvPr userDrawn="1"/>
          </p:nvSpPr>
          <p:spPr>
            <a:xfrm>
              <a:off x="-2389014" y="5918968"/>
              <a:ext cx="962550" cy="688256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0" tIns="36000" rIns="36000" bIns="3600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Den lyse grå baggrundsfarve </a:t>
              </a:r>
              <a:b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</a:br>
              <a: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er highlightet </a:t>
              </a:r>
              <a:endParaRPr kumimoji="0" lang="da-DK" sz="1000" b="1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endParaRPr>
            </a:p>
          </p:txBody>
        </p:sp>
        <p:cxnSp>
          <p:nvCxnSpPr>
            <p:cNvPr id="26" name="Straight Connector 26"/>
            <p:cNvCxnSpPr/>
            <p:nvPr userDrawn="1"/>
          </p:nvCxnSpPr>
          <p:spPr>
            <a:xfrm flipV="1">
              <a:off x="-1426464" y="5975494"/>
              <a:ext cx="301700" cy="2106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768350" y="1916114"/>
            <a:ext cx="10655175" cy="3925887"/>
          </a:xfrm>
        </p:spPr>
        <p:txBody>
          <a:bodyPr/>
          <a:lstStyle>
            <a:lvl2pPr>
              <a:defRPr baseline="0"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da-DK" noProof="0" dirty="0"/>
              <a:t>Klik for at redigere i master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2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761699" y="5922000"/>
            <a:ext cx="2448638" cy="374400"/>
          </a:xfrm>
          <a:blipFill>
            <a:blip r:embed="rId4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9423985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III - lille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0182" y="584201"/>
            <a:ext cx="5191885" cy="756569"/>
          </a:xfrm>
        </p:spPr>
        <p:txBody>
          <a:bodyPr tIns="0"/>
          <a:lstStyle>
            <a:lvl1pPr>
              <a:lnSpc>
                <a:spcPct val="80000"/>
              </a:lnSpc>
              <a:defRPr sz="2500" spc="-100" baseline="0">
                <a:latin typeface="+mj-lt"/>
              </a:defRPr>
            </a:lvl1pPr>
          </a:lstStyle>
          <a:p>
            <a:r>
              <a:rPr lang="da-DK" dirty="0"/>
              <a:t>Overskrift i maksimalt to linjer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239934" y="579714"/>
            <a:ext cx="5183716" cy="509026"/>
          </a:xfrm>
        </p:spPr>
        <p:txBody>
          <a:bodyPr>
            <a:normAutofit/>
          </a:bodyPr>
          <a:lstStyle>
            <a:lvl1pPr marL="0" indent="0">
              <a:lnSpc>
                <a:spcPct val="83000"/>
              </a:lnSpc>
              <a:buNone/>
              <a:defRPr sz="1600">
                <a:latin typeface="VIA Type Office Light" panose="02000503000000020004" pitchFamily="2" charset="0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 hasCustomPrompt="1"/>
          </p:nvPr>
        </p:nvSpPr>
        <p:spPr>
          <a:xfrm>
            <a:off x="767409" y="1916113"/>
            <a:ext cx="10657184" cy="39227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/>
            </a:lvl1pPr>
            <a:lvl2pPr marL="0" indent="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 baseline="0"/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pc="-90" baseline="0">
                <a:latin typeface="VIA Type Office Light" panose="02000503000000020004" pitchFamily="2" charset="0"/>
              </a:defRPr>
            </a:lvl3pPr>
            <a:lvl4pPr marL="0" indent="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/>
            </a:lvl4pPr>
            <a:lvl5pPr marL="0" indent="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>
                <a:latin typeface="VIA Type Office Light" panose="02000503000000020004" pitchFamily="2" charset="0"/>
              </a:defRPr>
            </a:lvl5pPr>
          </a:lstStyle>
          <a:p>
            <a:pPr lvl="0"/>
            <a:r>
              <a:rPr lang="da-DK" dirty="0"/>
              <a:t>Første niveau tekst </a:t>
            </a:r>
            <a:r>
              <a:rPr lang="da-DK" dirty="0" err="1"/>
              <a:t>regular</a:t>
            </a:r>
            <a:r>
              <a:rPr lang="da-DK" dirty="0"/>
              <a:t>, brug forøg/formindsk listeniveau for at hoppe mellem niveauerne</a:t>
            </a:r>
          </a:p>
          <a:p>
            <a:pPr lvl="1"/>
            <a:r>
              <a:rPr lang="da-DK" dirty="0"/>
              <a:t>H5 </a:t>
            </a:r>
            <a:r>
              <a:rPr lang="da-DK" dirty="0" err="1"/>
              <a:t>Regular</a:t>
            </a:r>
            <a:endParaRPr lang="da-DK" dirty="0"/>
          </a:p>
          <a:p>
            <a:pPr lvl="2"/>
            <a:r>
              <a:rPr lang="da-DK" dirty="0"/>
              <a:t>H5 Light</a:t>
            </a:r>
          </a:p>
          <a:p>
            <a:pPr lvl="3"/>
            <a:r>
              <a:rPr lang="da-DK" dirty="0"/>
              <a:t>H6 </a:t>
            </a:r>
            <a:r>
              <a:rPr lang="da-DK" dirty="0" err="1"/>
              <a:t>Regular</a:t>
            </a:r>
            <a:endParaRPr lang="da-DK" dirty="0"/>
          </a:p>
          <a:p>
            <a:pPr lvl="4"/>
            <a:r>
              <a:rPr lang="da-DK" dirty="0"/>
              <a:t>H6 Light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E4CA-147E-43EE-BC48-502E447146D1}" type="datetime2">
              <a:rPr lang="da-DK" smtClean="0"/>
              <a:t>29. oktober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kbaa@via.dk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37" name="TextBox 3"/>
          <p:cNvSpPr txBox="1"/>
          <p:nvPr userDrawn="1"/>
        </p:nvSpPr>
        <p:spPr>
          <a:xfrm>
            <a:off x="-2389636" y="6631"/>
            <a:ext cx="2228769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31" name="AutoShape 4"/>
          <p:cNvSpPr>
            <a:spLocks/>
          </p:cNvSpPr>
          <p:nvPr userDrawn="1"/>
        </p:nvSpPr>
        <p:spPr bwMode="gray">
          <a:xfrm>
            <a:off x="-2389637" y="584200"/>
            <a:ext cx="2283804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  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Typografier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1. Niveau = Regular 25 pkt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2. Niveau = Regular 14 pkt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3. Niveau = 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Light 14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4. Niveau = Regular 10,5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5. Niveau = Light 10,5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/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Brug 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‘Forøg/Formindsk listeniveau’ 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for at hoppe mellem niveauer </a:t>
            </a:r>
            <a:endParaRPr lang="da-DK" altLang="da-DK" sz="1000" b="0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grpSp>
        <p:nvGrpSpPr>
          <p:cNvPr id="38" name="Group 7"/>
          <p:cNvGrpSpPr/>
          <p:nvPr userDrawn="1"/>
        </p:nvGrpSpPr>
        <p:grpSpPr>
          <a:xfrm>
            <a:off x="-2389636" y="3657183"/>
            <a:ext cx="2276554" cy="3180414"/>
            <a:chOff x="-2389014" y="3657183"/>
            <a:chExt cx="2275961" cy="3180414"/>
          </a:xfrm>
        </p:grpSpPr>
        <p:grpSp>
          <p:nvGrpSpPr>
            <p:cNvPr id="39" name="Gruppe 37"/>
            <p:cNvGrpSpPr/>
            <p:nvPr userDrawn="1"/>
          </p:nvGrpSpPr>
          <p:grpSpPr>
            <a:xfrm>
              <a:off x="-2261220" y="3657183"/>
              <a:ext cx="2148167" cy="3180414"/>
              <a:chOff x="-2261220" y="2628888"/>
              <a:chExt cx="2148167" cy="3180414"/>
            </a:xfrm>
          </p:grpSpPr>
          <p:pic>
            <p:nvPicPr>
              <p:cNvPr id="44" name="Picture 2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261220" y="3506000"/>
                <a:ext cx="2131203" cy="20485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45" name="TextBox 11"/>
              <p:cNvSpPr txBox="1"/>
              <p:nvPr userDrawn="1"/>
            </p:nvSpPr>
            <p:spPr>
              <a:xfrm>
                <a:off x="-1944724" y="2628888"/>
                <a:ext cx="1824090" cy="10002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algn="r">
                  <a:spcBef>
                    <a:spcPts val="600"/>
                  </a:spcBef>
                  <a:defRPr/>
                </a:pP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Skift baggrundsfarve</a:t>
                </a:r>
                <a:b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</a:b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1. </a:t>
                </a:r>
                <a:r>
                  <a:rPr lang="da-DK" sz="1000" b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K</a:t>
                </a:r>
                <a:r>
                  <a:rPr lang="da-DK" sz="100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lik udenfor diaset,</a:t>
                </a:r>
                <a:r>
                  <a:rPr lang="da-DK" sz="1000" baseline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vælg </a:t>
                </a:r>
                <a:r>
                  <a:rPr lang="da-DK" sz="1000" b="1" baseline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Formater baggrund </a:t>
                </a:r>
              </a:p>
              <a:p>
                <a:pPr algn="r">
                  <a:spcBef>
                    <a:spcPts val="600"/>
                  </a:spcBef>
                  <a:defRPr/>
                </a:pP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2. </a:t>
                </a:r>
                <a:r>
                  <a:rPr lang="da-DK" sz="1000" b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Vælg</a:t>
                </a: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‘Massiv udfyldning’</a:t>
                </a:r>
                <a:r>
                  <a:rPr lang="da-DK" sz="1000" b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og vælg farve</a:t>
                </a:r>
                <a:r>
                  <a:rPr lang="da-DK" sz="1000" b="0" baseline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fra VIAs farvepalette</a:t>
                </a:r>
              </a:p>
            </p:txBody>
          </p:sp>
          <p:grpSp>
            <p:nvGrpSpPr>
              <p:cNvPr id="46" name="Gruppe 40"/>
              <p:cNvGrpSpPr/>
              <p:nvPr userDrawn="1"/>
            </p:nvGrpSpPr>
            <p:grpSpPr>
              <a:xfrm>
                <a:off x="-1426464" y="4317211"/>
                <a:ext cx="1313411" cy="1492091"/>
                <a:chOff x="-1426464" y="4279878"/>
                <a:chExt cx="1313411" cy="1492091"/>
              </a:xfrm>
            </p:grpSpPr>
            <p:pic>
              <p:nvPicPr>
                <p:cNvPr id="47" name="Picture 2"/>
                <p:cNvPicPr>
                  <a:picLocks noChangeAspect="1" noChangeArrowheads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394252" y="4279878"/>
                  <a:ext cx="1264235" cy="14920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  <p:cxnSp>
              <p:nvCxnSpPr>
                <p:cNvPr id="48" name="Lige forbindelse 42"/>
                <p:cNvCxnSpPr/>
                <p:nvPr userDrawn="1"/>
              </p:nvCxnSpPr>
              <p:spPr>
                <a:xfrm>
                  <a:off x="-1426464" y="5486400"/>
                  <a:ext cx="1313411" cy="12967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Lige forbindelse 43"/>
                <p:cNvCxnSpPr/>
                <p:nvPr userDrawn="1"/>
              </p:nvCxnSpPr>
              <p:spPr>
                <a:xfrm flipV="1">
                  <a:off x="-1426464" y="5486400"/>
                  <a:ext cx="1306761" cy="13633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" name="Rektangel 44"/>
                <p:cNvSpPr/>
                <p:nvPr userDrawn="1"/>
              </p:nvSpPr>
              <p:spPr>
                <a:xfrm>
                  <a:off x="-1124764" y="4855860"/>
                  <a:ext cx="105385" cy="108012"/>
                </a:xfrm>
                <a:prstGeom prst="rect">
                  <a:avLst/>
                </a:prstGeom>
                <a:no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 sz="1800" dirty="0"/>
                </a:p>
              </p:txBody>
            </p:sp>
          </p:grpSp>
        </p:grpSp>
        <p:sp>
          <p:nvSpPr>
            <p:cNvPr id="40" name="Rektangel 46"/>
            <p:cNvSpPr/>
            <p:nvPr userDrawn="1"/>
          </p:nvSpPr>
          <p:spPr>
            <a:xfrm>
              <a:off x="-1019379" y="5777498"/>
              <a:ext cx="889362" cy="1105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800" dirty="0"/>
            </a:p>
          </p:txBody>
        </p:sp>
        <p:cxnSp>
          <p:nvCxnSpPr>
            <p:cNvPr id="41" name="Lige forbindelse 47"/>
            <p:cNvCxnSpPr>
              <a:endCxn id="40" idx="0"/>
            </p:cNvCxnSpPr>
            <p:nvPr userDrawn="1"/>
          </p:nvCxnSpPr>
          <p:spPr>
            <a:xfrm>
              <a:off x="-762135" y="4503569"/>
              <a:ext cx="187437" cy="12739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kstboks 45"/>
            <p:cNvSpPr txBox="1"/>
            <p:nvPr userDrawn="1"/>
          </p:nvSpPr>
          <p:spPr>
            <a:xfrm>
              <a:off x="-2389014" y="5918968"/>
              <a:ext cx="962550" cy="688256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0" tIns="36000" rIns="36000" bIns="3600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Den lyse grå baggrundsfarve </a:t>
              </a:r>
              <a:b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</a:br>
              <a: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er highlightet </a:t>
              </a:r>
              <a:endParaRPr kumimoji="0" lang="da-DK" sz="1000" b="1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endParaRPr>
            </a:p>
          </p:txBody>
        </p:sp>
        <p:cxnSp>
          <p:nvCxnSpPr>
            <p:cNvPr id="43" name="Straight Connector 26"/>
            <p:cNvCxnSpPr/>
            <p:nvPr userDrawn="1"/>
          </p:nvCxnSpPr>
          <p:spPr>
            <a:xfrm flipV="1">
              <a:off x="-1426464" y="5975494"/>
              <a:ext cx="301700" cy="2106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2657" y="3200301"/>
            <a:ext cx="457319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Rounded Rectangle 43"/>
          <p:cNvSpPr/>
          <p:nvPr userDrawn="1"/>
        </p:nvSpPr>
        <p:spPr>
          <a:xfrm>
            <a:off x="-323997" y="3200302"/>
            <a:ext cx="214368" cy="2063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 dirty="0"/>
          </a:p>
        </p:txBody>
      </p:sp>
      <p:pic>
        <p:nvPicPr>
          <p:cNvPr id="53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6265" y="3455571"/>
            <a:ext cx="438264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Rectangle 45"/>
          <p:cNvSpPr/>
          <p:nvPr userDrawn="1"/>
        </p:nvSpPr>
        <p:spPr>
          <a:xfrm>
            <a:off x="-327133" y="3455571"/>
            <a:ext cx="219132" cy="201612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 dirty="0"/>
          </a:p>
        </p:txBody>
      </p:sp>
      <p:sp>
        <p:nvSpPr>
          <p:cNvPr id="55" name="Rounded Rectangle 46"/>
          <p:cNvSpPr/>
          <p:nvPr userDrawn="1"/>
        </p:nvSpPr>
        <p:spPr>
          <a:xfrm>
            <a:off x="-541502" y="3458746"/>
            <a:ext cx="214369" cy="2063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 dirty="0"/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761699" y="5922000"/>
            <a:ext cx="2448638" cy="374400"/>
          </a:xfrm>
          <a:blipFill>
            <a:blip r:embed="rId6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21244446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maksimalt to linjer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68352" y="1914575"/>
            <a:ext cx="5183717" cy="614312"/>
          </a:xfrm>
        </p:spPr>
        <p:txBody>
          <a:bodyPr anchor="t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5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noProof="0" dirty="0"/>
              <a:t>Indsæt underoverskrift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352" y="2528887"/>
            <a:ext cx="5183717" cy="331311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18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noProof="0"/>
              <a:t>Rediger typografien i masterens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39934" y="1914577"/>
            <a:ext cx="5184660" cy="614311"/>
          </a:xfrm>
        </p:spPr>
        <p:txBody>
          <a:bodyPr anchor="t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5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noProof="0" dirty="0"/>
              <a:t>Indsæt underoverskrift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9934" y="2528889"/>
            <a:ext cx="5184658" cy="331311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18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noProof="0"/>
              <a:t>Rediger typografien i masterens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91F0-DAF9-42BE-97E1-CA92CA98FFD9}" type="datetime2">
              <a:rPr lang="da-DK" smtClean="0"/>
              <a:t>29. oktober 2024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kbaa@via.dk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49483-E4DF-4F58-9D02-BF1D09F1FA18}" type="slidenum">
              <a:rPr lang="da-DK" smtClean="0"/>
              <a:t>‹nr.›</a:t>
            </a:fld>
            <a:endParaRPr lang="da-DK"/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761699" y="5922000"/>
            <a:ext cx="2448638" cy="374400"/>
          </a:xfrm>
          <a:blipFill>
            <a:blip r:embed="rId2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34514757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V - lys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10"/>
          <p:cNvSpPr>
            <a:spLocks noGrp="1"/>
          </p:cNvSpPr>
          <p:nvPr>
            <p:ph type="pic" sz="quarter" idx="14"/>
          </p:nvPr>
        </p:nvSpPr>
        <p:spPr>
          <a:xfrm>
            <a:off x="6221161" y="-6350"/>
            <a:ext cx="5970840" cy="6864350"/>
          </a:xfrm>
          <a:solidFill>
            <a:schemeClr val="bg1"/>
          </a:solidFill>
        </p:spPr>
        <p:txBody>
          <a:bodyPr tIns="792000" anchor="ctr" anchorCtr="0">
            <a:normAutofit/>
          </a:bodyPr>
          <a:lstStyle>
            <a:lvl1pPr marL="0" indent="0" algn="ctr">
              <a:buNone/>
              <a:defRPr sz="1800">
                <a:latin typeface="VIA Type Office Light" panose="02000503000000020004" pitchFamily="2" charset="0"/>
              </a:defRPr>
            </a:lvl1pPr>
          </a:lstStyle>
          <a:p>
            <a:r>
              <a:rPr lang="da-DK"/>
              <a:t>Klik på ikonet for at tilføje et billede</a:t>
            </a:r>
            <a:endParaRPr lang="en-GB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14B44-EE64-4BAC-A431-0F3364DF2F82}" type="datetime2">
              <a:rPr lang="da-DK" smtClean="0"/>
              <a:t>29. oktober 2024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/>
              <a:t>kbaa@via.dk</a:t>
            </a:r>
            <a:endParaRPr lang="da-DK" dirty="0"/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97341" y="584199"/>
            <a:ext cx="5256314" cy="180813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69940" y="2392329"/>
            <a:ext cx="5185350" cy="34488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lang="en-US" sz="2500" kern="1200" spc="-1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lang="en-US" sz="1400" kern="1200" spc="-9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lang="en-US" sz="1400" kern="1200" spc="-90" baseline="0" dirty="0" smtClean="0">
                <a:solidFill>
                  <a:schemeClr val="tx1"/>
                </a:solidFill>
                <a:latin typeface="VIA Type Office Light" panose="02000503000000020004" pitchFamily="2" charset="0"/>
                <a:ea typeface="+mn-ea"/>
                <a:cs typeface="+mn-cs"/>
              </a:defRPr>
            </a:lvl3pPr>
            <a:lvl4pPr marL="0" indent="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lang="en-US" sz="10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lang="da-DK" sz="1050" kern="1200" dirty="0">
                <a:solidFill>
                  <a:schemeClr val="tx1"/>
                </a:solidFill>
                <a:latin typeface="VIA Type Office Light" panose="02000503000000020004" pitchFamily="2" charset="0"/>
                <a:ea typeface="+mn-ea"/>
                <a:cs typeface="+mn-cs"/>
              </a:defRPr>
            </a:lvl5pPr>
            <a:lvl6pPr marL="0" indent="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050">
                <a:latin typeface="VIA Type Office Light" panose="020B0604020202020204" charset="0"/>
              </a:defRPr>
            </a:lvl6pPr>
            <a:lvl7pPr marL="0" indent="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050">
                <a:latin typeface="VIA Type Office Light" panose="020B0604020202020204" charset="0"/>
              </a:defRPr>
            </a:lvl7pPr>
          </a:lstStyle>
          <a:p>
            <a:pPr lvl="0"/>
            <a:r>
              <a:rPr lang="da-DK" dirty="0"/>
              <a:t>Første niveau tekst </a:t>
            </a:r>
            <a:r>
              <a:rPr lang="da-DK" dirty="0" err="1"/>
              <a:t>regular</a:t>
            </a:r>
            <a:r>
              <a:rPr lang="da-DK" dirty="0"/>
              <a:t>, brug forøg/formindsk listeniveau for at hoppe mellem niveauerne</a:t>
            </a:r>
          </a:p>
          <a:p>
            <a:pPr lvl="1"/>
            <a:r>
              <a:rPr lang="en-US" dirty="0"/>
              <a:t>H5 Regular</a:t>
            </a:r>
          </a:p>
          <a:p>
            <a:pPr lvl="2"/>
            <a:r>
              <a:rPr lang="en-US" dirty="0"/>
              <a:t>H5 Light</a:t>
            </a:r>
          </a:p>
          <a:p>
            <a:pPr lvl="3"/>
            <a:r>
              <a:rPr lang="en-US" dirty="0"/>
              <a:t>H6 Regular</a:t>
            </a:r>
          </a:p>
          <a:p>
            <a:pPr lvl="4"/>
            <a:r>
              <a:rPr lang="en-US" dirty="0"/>
              <a:t>H6 Light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  <a:endParaRPr lang="da-DK" dirty="0"/>
          </a:p>
        </p:txBody>
      </p:sp>
      <p:grpSp>
        <p:nvGrpSpPr>
          <p:cNvPr id="43" name="Group 7"/>
          <p:cNvGrpSpPr/>
          <p:nvPr userDrawn="1"/>
        </p:nvGrpSpPr>
        <p:grpSpPr>
          <a:xfrm>
            <a:off x="-2389636" y="3657183"/>
            <a:ext cx="2276554" cy="3180414"/>
            <a:chOff x="-2389014" y="3657183"/>
            <a:chExt cx="2275961" cy="3180414"/>
          </a:xfrm>
        </p:grpSpPr>
        <p:grpSp>
          <p:nvGrpSpPr>
            <p:cNvPr id="44" name="Gruppe 37"/>
            <p:cNvGrpSpPr/>
            <p:nvPr userDrawn="1"/>
          </p:nvGrpSpPr>
          <p:grpSpPr>
            <a:xfrm>
              <a:off x="-2261220" y="3657183"/>
              <a:ext cx="2148167" cy="3180414"/>
              <a:chOff x="-2261220" y="2628888"/>
              <a:chExt cx="2148167" cy="3180414"/>
            </a:xfrm>
          </p:grpSpPr>
          <p:pic>
            <p:nvPicPr>
              <p:cNvPr id="49" name="Picture 2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261220" y="3506000"/>
                <a:ext cx="2131203" cy="20485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50" name="TextBox 11"/>
              <p:cNvSpPr txBox="1"/>
              <p:nvPr userDrawn="1"/>
            </p:nvSpPr>
            <p:spPr>
              <a:xfrm>
                <a:off x="-1944724" y="2628888"/>
                <a:ext cx="1824090" cy="10002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algn="r">
                  <a:spcBef>
                    <a:spcPts val="600"/>
                  </a:spcBef>
                  <a:defRPr/>
                </a:pP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Skift baggrundsfarve</a:t>
                </a:r>
                <a:b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</a:b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1. </a:t>
                </a:r>
                <a:r>
                  <a:rPr lang="da-DK" sz="1000" b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K</a:t>
                </a:r>
                <a:r>
                  <a:rPr lang="da-DK" sz="100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lik udenfor diaset,</a:t>
                </a:r>
                <a:r>
                  <a:rPr lang="da-DK" sz="1000" baseline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vælg </a:t>
                </a:r>
                <a:r>
                  <a:rPr lang="da-DK" sz="1000" b="1" baseline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Formater baggrund </a:t>
                </a:r>
              </a:p>
              <a:p>
                <a:pPr algn="r">
                  <a:spcBef>
                    <a:spcPts val="600"/>
                  </a:spcBef>
                  <a:defRPr/>
                </a:pP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2. </a:t>
                </a:r>
                <a:r>
                  <a:rPr lang="da-DK" sz="1000" b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Vælg</a:t>
                </a: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‘Massiv udfyldning’</a:t>
                </a:r>
                <a:r>
                  <a:rPr lang="da-DK" sz="1000" b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og vælg farve</a:t>
                </a:r>
                <a:r>
                  <a:rPr lang="da-DK" sz="1000" b="0" baseline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fra VIAs farvepalette</a:t>
                </a:r>
              </a:p>
            </p:txBody>
          </p:sp>
          <p:grpSp>
            <p:nvGrpSpPr>
              <p:cNvPr id="51" name="Gruppe 40"/>
              <p:cNvGrpSpPr/>
              <p:nvPr userDrawn="1"/>
            </p:nvGrpSpPr>
            <p:grpSpPr>
              <a:xfrm>
                <a:off x="-1426464" y="4317211"/>
                <a:ext cx="1313411" cy="1492091"/>
                <a:chOff x="-1426464" y="4279878"/>
                <a:chExt cx="1313411" cy="1492091"/>
              </a:xfrm>
            </p:grpSpPr>
            <p:pic>
              <p:nvPicPr>
                <p:cNvPr id="52" name="Picture 2"/>
                <p:cNvPicPr>
                  <a:picLocks noChangeAspect="1" noChangeArrowheads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394252" y="4279878"/>
                  <a:ext cx="1264235" cy="14920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  <p:cxnSp>
              <p:nvCxnSpPr>
                <p:cNvPr id="53" name="Lige forbindelse 42"/>
                <p:cNvCxnSpPr/>
                <p:nvPr userDrawn="1"/>
              </p:nvCxnSpPr>
              <p:spPr>
                <a:xfrm>
                  <a:off x="-1426464" y="5486400"/>
                  <a:ext cx="1313411" cy="12967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Lige forbindelse 43"/>
                <p:cNvCxnSpPr/>
                <p:nvPr userDrawn="1"/>
              </p:nvCxnSpPr>
              <p:spPr>
                <a:xfrm flipV="1">
                  <a:off x="-1426464" y="5486400"/>
                  <a:ext cx="1306761" cy="13633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Rektangel 44"/>
                <p:cNvSpPr/>
                <p:nvPr userDrawn="1"/>
              </p:nvSpPr>
              <p:spPr>
                <a:xfrm>
                  <a:off x="-1124764" y="4855860"/>
                  <a:ext cx="105385" cy="108012"/>
                </a:xfrm>
                <a:prstGeom prst="rect">
                  <a:avLst/>
                </a:prstGeom>
                <a:no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 sz="1800" dirty="0"/>
                </a:p>
              </p:txBody>
            </p:sp>
          </p:grpSp>
        </p:grpSp>
        <p:sp>
          <p:nvSpPr>
            <p:cNvPr id="45" name="Rektangel 46"/>
            <p:cNvSpPr/>
            <p:nvPr userDrawn="1"/>
          </p:nvSpPr>
          <p:spPr>
            <a:xfrm>
              <a:off x="-1019379" y="5777498"/>
              <a:ext cx="889362" cy="1105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800" dirty="0"/>
            </a:p>
          </p:txBody>
        </p:sp>
        <p:cxnSp>
          <p:nvCxnSpPr>
            <p:cNvPr id="46" name="Lige forbindelse 47"/>
            <p:cNvCxnSpPr>
              <a:endCxn id="45" idx="0"/>
            </p:cNvCxnSpPr>
            <p:nvPr userDrawn="1"/>
          </p:nvCxnSpPr>
          <p:spPr>
            <a:xfrm>
              <a:off x="-762135" y="4503569"/>
              <a:ext cx="187437" cy="12739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kstboks 45"/>
            <p:cNvSpPr txBox="1"/>
            <p:nvPr userDrawn="1"/>
          </p:nvSpPr>
          <p:spPr>
            <a:xfrm>
              <a:off x="-2389014" y="5918968"/>
              <a:ext cx="962550" cy="688256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0" tIns="36000" rIns="36000" bIns="3600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Den lyse grå baggrundsfarve </a:t>
              </a:r>
              <a:b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</a:br>
              <a: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er highlightet </a:t>
              </a:r>
              <a:endParaRPr kumimoji="0" lang="da-DK" sz="1000" b="1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endParaRPr>
            </a:p>
          </p:txBody>
        </p:sp>
        <p:cxnSp>
          <p:nvCxnSpPr>
            <p:cNvPr id="48" name="Straight Connector 26"/>
            <p:cNvCxnSpPr/>
            <p:nvPr userDrawn="1"/>
          </p:nvCxnSpPr>
          <p:spPr>
            <a:xfrm flipV="1">
              <a:off x="-1426464" y="5975494"/>
              <a:ext cx="301700" cy="2106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uppe 55"/>
          <p:cNvGrpSpPr/>
          <p:nvPr userDrawn="1"/>
        </p:nvGrpSpPr>
        <p:grpSpPr>
          <a:xfrm>
            <a:off x="-552657" y="3173139"/>
            <a:ext cx="457319" cy="464820"/>
            <a:chOff x="-552513" y="3200301"/>
            <a:chExt cx="457200" cy="464820"/>
          </a:xfrm>
        </p:grpSpPr>
        <p:pic>
          <p:nvPicPr>
            <p:cNvPr id="57" name="Picture 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52513" y="3200301"/>
              <a:ext cx="457200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8" name="Rounded Rectangle 43"/>
            <p:cNvSpPr/>
            <p:nvPr userDrawn="1"/>
          </p:nvSpPr>
          <p:spPr>
            <a:xfrm>
              <a:off x="-323913" y="3200301"/>
              <a:ext cx="214312" cy="206375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da-DK" sz="2400" dirty="0"/>
            </a:p>
          </p:txBody>
        </p:sp>
        <p:pic>
          <p:nvPicPr>
            <p:cNvPr id="59" name="Picture 3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46123" y="3455571"/>
              <a:ext cx="438150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0" name="Rectangle 45"/>
            <p:cNvSpPr/>
            <p:nvPr userDrawn="1"/>
          </p:nvSpPr>
          <p:spPr>
            <a:xfrm>
              <a:off x="-327048" y="3455571"/>
              <a:ext cx="219075" cy="201612"/>
            </a:xfrm>
            <a:prstGeom prst="rect">
              <a:avLst/>
            </a:prstGeom>
            <a:solidFill>
              <a:srgbClr val="FFFFFF">
                <a:alpha val="65882"/>
              </a:srgb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da-DK" sz="2400" dirty="0"/>
            </a:p>
          </p:txBody>
        </p:sp>
        <p:sp>
          <p:nvSpPr>
            <p:cNvPr id="61" name="Rounded Rectangle 46"/>
            <p:cNvSpPr/>
            <p:nvPr userDrawn="1"/>
          </p:nvSpPr>
          <p:spPr>
            <a:xfrm>
              <a:off x="-541361" y="3458746"/>
              <a:ext cx="214313" cy="206375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da-DK" sz="2400" dirty="0"/>
            </a:p>
          </p:txBody>
        </p:sp>
      </p:grpSp>
      <p:sp>
        <p:nvSpPr>
          <p:cNvPr id="62" name="AutoShape 4"/>
          <p:cNvSpPr>
            <a:spLocks/>
          </p:cNvSpPr>
          <p:nvPr userDrawn="1"/>
        </p:nvSpPr>
        <p:spPr bwMode="gray">
          <a:xfrm>
            <a:off x="-2197324" y="584200"/>
            <a:ext cx="2117929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  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Typografier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1. Niveau = Regular 25 pkt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2. Niveau = Regular 14 pkt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3. Niveau = 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Light 14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4. Niveau = Regular 10,5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5. Niveau = Light 10,5 pkt</a:t>
            </a:r>
            <a:endParaRPr lang="da-DK" altLang="da-DK" sz="1000" b="0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63" name="AutoShape 4"/>
          <p:cNvSpPr>
            <a:spLocks/>
          </p:cNvSpPr>
          <p:nvPr userDrawn="1"/>
        </p:nvSpPr>
        <p:spPr bwMode="gray">
          <a:xfrm>
            <a:off x="-2197324" y="584200"/>
            <a:ext cx="2117929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linje(r)/ord i overskriften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teksten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/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/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Brug 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‘Forøg/Formindsk listeniveau’ 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for at hoppe mellem niveauer </a:t>
            </a:r>
            <a:endParaRPr lang="da-DK" altLang="da-DK" sz="1000" b="0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pic>
        <p:nvPicPr>
          <p:cNvPr id="64" name="Picture 3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21109" y="1232757"/>
            <a:ext cx="1525772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7" name="Gruppe 75"/>
          <p:cNvGrpSpPr>
            <a:grpSpLocks/>
          </p:cNvGrpSpPr>
          <p:nvPr userDrawn="1"/>
        </p:nvGrpSpPr>
        <p:grpSpPr bwMode="auto">
          <a:xfrm>
            <a:off x="12352867" y="1546869"/>
            <a:ext cx="2035705" cy="3053620"/>
            <a:chOff x="5186790" y="1517655"/>
            <a:chExt cx="2034660" cy="3052739"/>
          </a:xfrm>
        </p:grpSpPr>
        <p:sp>
          <p:nvSpPr>
            <p:cNvPr id="68" name="TextBox 12"/>
            <p:cNvSpPr txBox="1">
              <a:spLocks noChangeArrowheads="1"/>
            </p:cNvSpPr>
            <p:nvPr/>
          </p:nvSpPr>
          <p:spPr bwMode="auto">
            <a:xfrm>
              <a:off x="5189964" y="1517655"/>
              <a:ext cx="2031486" cy="2743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1.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</a:rPr>
                <a:t> Klik på det lille billede-indsættelsesikon i midten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>
                  <a:solidFill>
                    <a:schemeClr val="tx1"/>
                  </a:solidFill>
                  <a:latin typeface="+mn-lt"/>
                </a:rPr>
                <a:t>af pladsholderen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2. 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</a:rPr>
                <a:t>Indsæt det ønskede billede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sz="1000" noProof="1">
                <a:solidFill>
                  <a:schemeClr val="tx1"/>
                </a:solidFill>
                <a:latin typeface="+mn-lt"/>
              </a:endParaRP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4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1000" b="1" dirty="0">
                  <a:latin typeface="+mn-lt"/>
                </a:rPr>
                <a:t>Ændre billedets størrelse/fokus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1. </a:t>
              </a:r>
              <a:r>
                <a:rPr lang="da-DK" sz="1000" dirty="0">
                  <a:latin typeface="+mn-lt"/>
                </a:rPr>
                <a:t>Marker billedet og vælg funktionen </a:t>
              </a:r>
              <a:r>
                <a:rPr lang="da-DK" sz="1000" b="1" dirty="0">
                  <a:latin typeface="+mn-lt"/>
                </a:rPr>
                <a:t>Beskær</a:t>
              </a:r>
              <a:r>
                <a:rPr lang="da-DK" sz="1000" dirty="0">
                  <a:latin typeface="+mn-lt"/>
                </a:rPr>
                <a:t> og herefter </a:t>
              </a:r>
              <a:r>
                <a:rPr lang="da-DK" sz="1000" b="1" dirty="0">
                  <a:latin typeface="+mn-lt"/>
                </a:rPr>
                <a:t>Fyld. </a:t>
              </a:r>
              <a:r>
                <a:rPr lang="da-DK" sz="1000" dirty="0">
                  <a:latin typeface="+mn-lt"/>
                </a:rPr>
                <a:t>Træk i billedet, så du får det ønskede udsnit ind i billedrammen</a:t>
              </a:r>
              <a:endParaRPr lang="da-DK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1000" b="1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2. </a:t>
              </a:r>
              <a:r>
                <a:rPr lang="da-DK" altLang="da-DK" sz="1000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Ønsker du at skalere billedet, så hold </a:t>
              </a:r>
              <a:r>
                <a:rPr lang="da-DK" altLang="da-DK" sz="1000" b="1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SHIFT</a:t>
              </a:r>
              <a:r>
                <a:rPr lang="da-DK" altLang="da-DK" sz="1000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-knappen nede, mens der trækkes i billedets hjørner</a:t>
              </a:r>
            </a:p>
          </p:txBody>
        </p:sp>
        <p:pic>
          <p:nvPicPr>
            <p:cNvPr id="69" name="Billede 7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0527" y="3342109"/>
              <a:ext cx="373412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0" name="Gruppe 78"/>
            <p:cNvGrpSpPr>
              <a:grpSpLocks/>
            </p:cNvGrpSpPr>
            <p:nvPr/>
          </p:nvGrpSpPr>
          <p:grpSpPr bwMode="auto">
            <a:xfrm>
              <a:off x="5186790" y="4191100"/>
              <a:ext cx="330061" cy="379294"/>
              <a:chOff x="1018031" y="6329953"/>
              <a:chExt cx="373412" cy="429112"/>
            </a:xfrm>
          </p:grpSpPr>
          <p:pic>
            <p:nvPicPr>
              <p:cNvPr id="71" name="Billede 79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6332311"/>
                <a:ext cx="373412" cy="426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2" name="Rounded Rectangle 25"/>
              <p:cNvSpPr/>
              <p:nvPr/>
            </p:nvSpPr>
            <p:spPr bwMode="auto">
              <a:xfrm>
                <a:off x="1023417" y="6329953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sp>
        <p:nvSpPr>
          <p:cNvPr id="38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761699" y="5922000"/>
            <a:ext cx="2448638" cy="374400"/>
          </a:xfrm>
          <a:blipFill>
            <a:blip r:embed="rId9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42743622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10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tIns="792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VIA Type Office" panose="02000503000000020004" pitchFamily="2" charset="0"/>
              <a:buNone/>
              <a:tabLst/>
              <a:defRPr sz="1800">
                <a:latin typeface="VIA Type Office Light" panose="02000503000000020004" pitchFamily="2" charset="0"/>
              </a:defRPr>
            </a:lvl1pPr>
          </a:lstStyle>
          <a:p>
            <a:r>
              <a:rPr lang="da-DK"/>
              <a:t>Klik på ikonet for at tilføje et billede</a:t>
            </a:r>
            <a:endParaRPr lang="en-GB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549EF-2ECE-4F7C-8FE9-15DAD6680A11}" type="datetime2">
              <a:rPr lang="da-DK" smtClean="0"/>
              <a:t>29. oktober 2024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/>
              <a:t>kbaa@via.dk</a:t>
            </a:r>
            <a:endParaRPr lang="da-DK" dirty="0"/>
          </a:p>
        </p:txBody>
      </p:sp>
      <p:grpSp>
        <p:nvGrpSpPr>
          <p:cNvPr id="13" name="Gruppe 75"/>
          <p:cNvGrpSpPr>
            <a:grpSpLocks/>
          </p:cNvGrpSpPr>
          <p:nvPr userDrawn="1"/>
        </p:nvGrpSpPr>
        <p:grpSpPr bwMode="auto">
          <a:xfrm>
            <a:off x="12352867" y="1546869"/>
            <a:ext cx="2035705" cy="3053620"/>
            <a:chOff x="5186790" y="1517655"/>
            <a:chExt cx="2034660" cy="3052739"/>
          </a:xfrm>
        </p:grpSpPr>
        <p:sp>
          <p:nvSpPr>
            <p:cNvPr id="14" name="TextBox 12"/>
            <p:cNvSpPr txBox="1">
              <a:spLocks noChangeArrowheads="1"/>
            </p:cNvSpPr>
            <p:nvPr/>
          </p:nvSpPr>
          <p:spPr bwMode="auto">
            <a:xfrm>
              <a:off x="5189964" y="1517655"/>
              <a:ext cx="2031486" cy="2743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1.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</a:rPr>
                <a:t> Klik på det lille billede-indsættelsesikon i midten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>
                  <a:solidFill>
                    <a:schemeClr val="tx1"/>
                  </a:solidFill>
                  <a:latin typeface="+mn-lt"/>
                </a:rPr>
                <a:t>af pladsholderen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2. 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</a:rPr>
                <a:t>Indsæt det ønskede billede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sz="1000" noProof="1">
                <a:solidFill>
                  <a:schemeClr val="tx1"/>
                </a:solidFill>
                <a:latin typeface="+mn-lt"/>
              </a:endParaRP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4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1000" b="1" dirty="0">
                  <a:latin typeface="+mn-lt"/>
                </a:rPr>
                <a:t>Ændre billedets størrelse/fokus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1. </a:t>
              </a:r>
              <a:r>
                <a:rPr lang="da-DK" sz="1000" dirty="0">
                  <a:latin typeface="+mn-lt"/>
                </a:rPr>
                <a:t>Marker billedet og vælg funktionen </a:t>
              </a:r>
              <a:r>
                <a:rPr lang="da-DK" sz="1000" b="1" dirty="0">
                  <a:latin typeface="+mn-lt"/>
                </a:rPr>
                <a:t>Beskær</a:t>
              </a:r>
              <a:r>
                <a:rPr lang="da-DK" sz="1000" dirty="0">
                  <a:latin typeface="+mn-lt"/>
                </a:rPr>
                <a:t> og herefter </a:t>
              </a:r>
              <a:r>
                <a:rPr lang="da-DK" sz="1000" b="1" dirty="0">
                  <a:latin typeface="+mn-lt"/>
                </a:rPr>
                <a:t>Fyld. </a:t>
              </a:r>
              <a:r>
                <a:rPr lang="da-DK" sz="1000" dirty="0">
                  <a:latin typeface="+mn-lt"/>
                </a:rPr>
                <a:t>Træk i billedet, så du får det ønskede udsnit ind i billedrammen</a:t>
              </a:r>
              <a:endParaRPr lang="da-DK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1000" b="1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2. </a:t>
              </a:r>
              <a:r>
                <a:rPr lang="da-DK" altLang="da-DK" sz="1000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Ønsker du at skalere billedet, så hold </a:t>
              </a:r>
              <a:r>
                <a:rPr lang="da-DK" altLang="da-DK" sz="1000" b="1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SHIFT</a:t>
              </a:r>
              <a:r>
                <a:rPr lang="da-DK" altLang="da-DK" sz="1000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-knappen nede, mens der trækkes i billedets hjørner</a:t>
              </a:r>
            </a:p>
          </p:txBody>
        </p:sp>
        <p:pic>
          <p:nvPicPr>
            <p:cNvPr id="21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0527" y="3342109"/>
              <a:ext cx="373412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uppe 78"/>
            <p:cNvGrpSpPr>
              <a:grpSpLocks/>
            </p:cNvGrpSpPr>
            <p:nvPr/>
          </p:nvGrpSpPr>
          <p:grpSpPr bwMode="auto">
            <a:xfrm>
              <a:off x="5186790" y="4191100"/>
              <a:ext cx="330061" cy="379294"/>
              <a:chOff x="1018031" y="6329953"/>
              <a:chExt cx="373412" cy="429112"/>
            </a:xfrm>
          </p:grpSpPr>
          <p:pic>
            <p:nvPicPr>
              <p:cNvPr id="23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6332311"/>
                <a:ext cx="373412" cy="426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ounded Rectangle 25"/>
              <p:cNvSpPr/>
              <p:nvPr/>
            </p:nvSpPr>
            <p:spPr bwMode="auto">
              <a:xfrm>
                <a:off x="1023417" y="6329953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sp>
        <p:nvSpPr>
          <p:cNvPr id="15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761699" y="5922000"/>
            <a:ext cx="2448638" cy="374400"/>
          </a:xfrm>
          <a:blipFill>
            <a:blip r:embed="rId4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149876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V - Mørk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10"/>
          <p:cNvSpPr>
            <a:spLocks noGrp="1"/>
          </p:cNvSpPr>
          <p:nvPr>
            <p:ph type="pic" sz="quarter" idx="14"/>
          </p:nvPr>
        </p:nvSpPr>
        <p:spPr>
          <a:xfrm>
            <a:off x="6221161" y="-6350"/>
            <a:ext cx="5970840" cy="6864350"/>
          </a:xfrm>
          <a:solidFill>
            <a:schemeClr val="tx1"/>
          </a:solidFill>
        </p:spPr>
        <p:txBody>
          <a:bodyPr tIns="79200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VIA Type Office Light" panose="02000503000000020004" pitchFamily="2" charset="0"/>
              </a:defRPr>
            </a:lvl1pPr>
          </a:lstStyle>
          <a:p>
            <a:r>
              <a:rPr lang="da-DK"/>
              <a:t>Klik på ikonet for at tilføje et billede</a:t>
            </a: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/>
              <a:t>kbaa@via.dk</a:t>
            </a:r>
            <a:endParaRPr lang="da-DK" dirty="0"/>
          </a:p>
        </p:txBody>
      </p:sp>
      <p:sp>
        <p:nvSpPr>
          <p:cNvPr id="28" name="Date Placeholder 3"/>
          <p:cNvSpPr>
            <a:spLocks noGrp="1"/>
          </p:cNvSpPr>
          <p:nvPr>
            <p:ph type="dt" sz="half" idx="10"/>
          </p:nvPr>
        </p:nvSpPr>
        <p:spPr>
          <a:xfrm>
            <a:off x="8976320" y="5920436"/>
            <a:ext cx="2448272" cy="374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070EBB-A2AF-4A71-BE39-DC1491ADA37D}" type="datetime2">
              <a:rPr lang="da-DK" smtClean="0"/>
              <a:t>29. oktober 2024</a:t>
            </a:fld>
            <a:endParaRPr lang="da-DK" dirty="0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976321" y="5925421"/>
            <a:ext cx="2448272" cy="37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0" name="Title 1"/>
          <p:cNvSpPr>
            <a:spLocks noGrp="1"/>
          </p:cNvSpPr>
          <p:nvPr>
            <p:ph type="title" hasCustomPrompt="1"/>
          </p:nvPr>
        </p:nvSpPr>
        <p:spPr>
          <a:xfrm>
            <a:off x="697341" y="584199"/>
            <a:ext cx="5256314" cy="180813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69940" y="2392329"/>
            <a:ext cx="5185350" cy="34488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lang="en-US" sz="2500" kern="1200" spc="-1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lang="en-US" sz="1400" kern="1200" spc="-9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lang="en-US" sz="1400" kern="1200" spc="-90" baseline="0" dirty="0" smtClean="0">
                <a:solidFill>
                  <a:schemeClr val="tx1"/>
                </a:solidFill>
                <a:latin typeface="VIA Type Office Light" panose="02000503000000020004" pitchFamily="2" charset="0"/>
                <a:ea typeface="+mn-ea"/>
                <a:cs typeface="+mn-cs"/>
              </a:defRPr>
            </a:lvl3pPr>
            <a:lvl4pPr marL="0" indent="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lang="en-US" sz="10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lang="da-DK" sz="1050" kern="1200" dirty="0">
                <a:solidFill>
                  <a:schemeClr val="tx1"/>
                </a:solidFill>
                <a:latin typeface="VIA Type Office Light" panose="02000503000000020004" pitchFamily="2" charset="0"/>
                <a:ea typeface="+mn-ea"/>
                <a:cs typeface="+mn-cs"/>
              </a:defRPr>
            </a:lvl5pPr>
            <a:lvl6pPr marL="0" indent="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050">
                <a:latin typeface="VIA Type Office Light" panose="020B0604020202020204" charset="0"/>
              </a:defRPr>
            </a:lvl6pPr>
            <a:lvl7pPr marL="0" indent="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050">
                <a:latin typeface="VIA Type Office Light" panose="020B0604020202020204" charset="0"/>
              </a:defRPr>
            </a:lvl7pPr>
          </a:lstStyle>
          <a:p>
            <a:pPr lvl="0"/>
            <a:r>
              <a:rPr lang="da-DK" dirty="0"/>
              <a:t>Første niveau tekst </a:t>
            </a:r>
            <a:r>
              <a:rPr lang="da-DK" dirty="0" err="1"/>
              <a:t>regular</a:t>
            </a:r>
            <a:r>
              <a:rPr lang="da-DK" dirty="0"/>
              <a:t>, brug forøg/formindsk listeniveau for at hoppe mellem niveauerne</a:t>
            </a:r>
          </a:p>
          <a:p>
            <a:pPr lvl="1"/>
            <a:r>
              <a:rPr lang="en-US" dirty="0"/>
              <a:t>H5 Regular</a:t>
            </a:r>
          </a:p>
          <a:p>
            <a:pPr lvl="2"/>
            <a:r>
              <a:rPr lang="en-US" dirty="0"/>
              <a:t>H5 Light</a:t>
            </a:r>
          </a:p>
          <a:p>
            <a:pPr lvl="3"/>
            <a:r>
              <a:rPr lang="en-US" dirty="0"/>
              <a:t>H6 Regular</a:t>
            </a:r>
          </a:p>
          <a:p>
            <a:pPr lvl="4"/>
            <a:r>
              <a:rPr lang="en-US" dirty="0"/>
              <a:t>H6 Light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  <a:endParaRPr lang="da-DK" dirty="0"/>
          </a:p>
        </p:txBody>
      </p:sp>
      <p:grpSp>
        <p:nvGrpSpPr>
          <p:cNvPr id="45" name="Group 7"/>
          <p:cNvGrpSpPr/>
          <p:nvPr userDrawn="1"/>
        </p:nvGrpSpPr>
        <p:grpSpPr>
          <a:xfrm>
            <a:off x="-2389636" y="3657183"/>
            <a:ext cx="2276554" cy="3180414"/>
            <a:chOff x="-2389014" y="3657183"/>
            <a:chExt cx="2275961" cy="3180414"/>
          </a:xfrm>
        </p:grpSpPr>
        <p:grpSp>
          <p:nvGrpSpPr>
            <p:cNvPr id="46" name="Gruppe 37"/>
            <p:cNvGrpSpPr/>
            <p:nvPr userDrawn="1"/>
          </p:nvGrpSpPr>
          <p:grpSpPr>
            <a:xfrm>
              <a:off x="-2261220" y="3657183"/>
              <a:ext cx="2148167" cy="3180414"/>
              <a:chOff x="-2261220" y="2628888"/>
              <a:chExt cx="2148167" cy="3180414"/>
            </a:xfrm>
          </p:grpSpPr>
          <p:pic>
            <p:nvPicPr>
              <p:cNvPr id="51" name="Picture 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261220" y="3506000"/>
                <a:ext cx="2131203" cy="20485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52" name="TextBox 11"/>
              <p:cNvSpPr txBox="1"/>
              <p:nvPr userDrawn="1"/>
            </p:nvSpPr>
            <p:spPr>
              <a:xfrm>
                <a:off x="-1944724" y="2628888"/>
                <a:ext cx="1824090" cy="10002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algn="r">
                  <a:spcBef>
                    <a:spcPts val="600"/>
                  </a:spcBef>
                  <a:defRPr/>
                </a:pP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Skift baggrundsfarve</a:t>
                </a:r>
                <a:b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</a:b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1. </a:t>
                </a:r>
                <a:r>
                  <a:rPr lang="da-DK" sz="1000" b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K</a:t>
                </a:r>
                <a:r>
                  <a:rPr lang="da-DK" sz="100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lik udenfor diaset,</a:t>
                </a:r>
                <a:r>
                  <a:rPr lang="da-DK" sz="1000" baseline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vælg </a:t>
                </a:r>
                <a:r>
                  <a:rPr lang="da-DK" sz="1000" b="1" baseline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Formater baggrund </a:t>
                </a:r>
              </a:p>
              <a:p>
                <a:pPr algn="r">
                  <a:spcBef>
                    <a:spcPts val="600"/>
                  </a:spcBef>
                  <a:defRPr/>
                </a:pP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2. </a:t>
                </a:r>
                <a:r>
                  <a:rPr lang="da-DK" sz="1000" b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Vælg</a:t>
                </a: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‘Massiv udfyldning’</a:t>
                </a:r>
                <a:r>
                  <a:rPr lang="da-DK" sz="1000" b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og vælg farve</a:t>
                </a:r>
                <a:r>
                  <a:rPr lang="da-DK" sz="1000" b="0" baseline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fra VIAs farvepalette</a:t>
                </a:r>
              </a:p>
            </p:txBody>
          </p:sp>
          <p:grpSp>
            <p:nvGrpSpPr>
              <p:cNvPr id="53" name="Gruppe 40"/>
              <p:cNvGrpSpPr/>
              <p:nvPr userDrawn="1"/>
            </p:nvGrpSpPr>
            <p:grpSpPr>
              <a:xfrm>
                <a:off x="-1426464" y="4317211"/>
                <a:ext cx="1313411" cy="1492091"/>
                <a:chOff x="-1426464" y="4279878"/>
                <a:chExt cx="1313411" cy="1492091"/>
              </a:xfrm>
            </p:grpSpPr>
            <p:pic>
              <p:nvPicPr>
                <p:cNvPr id="54" name="Picture 2"/>
                <p:cNvPicPr>
                  <a:picLocks noChangeAspect="1" noChangeArrowheads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394252" y="4279878"/>
                  <a:ext cx="1264235" cy="14920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  <p:cxnSp>
              <p:nvCxnSpPr>
                <p:cNvPr id="55" name="Lige forbindelse 42"/>
                <p:cNvCxnSpPr/>
                <p:nvPr userDrawn="1"/>
              </p:nvCxnSpPr>
              <p:spPr>
                <a:xfrm>
                  <a:off x="-1426464" y="5486400"/>
                  <a:ext cx="1313411" cy="12967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Lige forbindelse 43"/>
                <p:cNvCxnSpPr/>
                <p:nvPr userDrawn="1"/>
              </p:nvCxnSpPr>
              <p:spPr>
                <a:xfrm flipV="1">
                  <a:off x="-1426464" y="5486400"/>
                  <a:ext cx="1306761" cy="13633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Rektangel 44"/>
                <p:cNvSpPr/>
                <p:nvPr userDrawn="1"/>
              </p:nvSpPr>
              <p:spPr>
                <a:xfrm>
                  <a:off x="-1124764" y="4855860"/>
                  <a:ext cx="105385" cy="108012"/>
                </a:xfrm>
                <a:prstGeom prst="rect">
                  <a:avLst/>
                </a:prstGeom>
                <a:no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 sz="1800" dirty="0"/>
                </a:p>
              </p:txBody>
            </p:sp>
          </p:grpSp>
        </p:grpSp>
        <p:sp>
          <p:nvSpPr>
            <p:cNvPr id="47" name="Rektangel 46"/>
            <p:cNvSpPr/>
            <p:nvPr userDrawn="1"/>
          </p:nvSpPr>
          <p:spPr>
            <a:xfrm>
              <a:off x="-1019379" y="5777498"/>
              <a:ext cx="889362" cy="1105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800" dirty="0"/>
            </a:p>
          </p:txBody>
        </p:sp>
        <p:cxnSp>
          <p:nvCxnSpPr>
            <p:cNvPr id="48" name="Lige forbindelse 47"/>
            <p:cNvCxnSpPr>
              <a:endCxn id="47" idx="0"/>
            </p:cNvCxnSpPr>
            <p:nvPr userDrawn="1"/>
          </p:nvCxnSpPr>
          <p:spPr>
            <a:xfrm>
              <a:off x="-762135" y="4503569"/>
              <a:ext cx="187437" cy="12739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kstboks 45"/>
            <p:cNvSpPr txBox="1"/>
            <p:nvPr userDrawn="1"/>
          </p:nvSpPr>
          <p:spPr>
            <a:xfrm>
              <a:off x="-2389014" y="5918968"/>
              <a:ext cx="962550" cy="688256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0" tIns="36000" rIns="36000" bIns="3600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Den lyse grå baggrundsfarve </a:t>
              </a:r>
              <a:b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</a:br>
              <a: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er highlightet </a:t>
              </a:r>
              <a:endParaRPr kumimoji="0" lang="da-DK" sz="1000" b="1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endParaRPr>
            </a:p>
          </p:txBody>
        </p:sp>
        <p:cxnSp>
          <p:nvCxnSpPr>
            <p:cNvPr id="50" name="Straight Connector 26"/>
            <p:cNvCxnSpPr/>
            <p:nvPr userDrawn="1"/>
          </p:nvCxnSpPr>
          <p:spPr>
            <a:xfrm flipV="1">
              <a:off x="-1426464" y="5975494"/>
              <a:ext cx="301700" cy="2106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/>
          <p:cNvGrpSpPr/>
          <p:nvPr userDrawn="1"/>
        </p:nvGrpSpPr>
        <p:grpSpPr>
          <a:xfrm>
            <a:off x="-552657" y="3173139"/>
            <a:ext cx="457319" cy="464820"/>
            <a:chOff x="-552513" y="3200301"/>
            <a:chExt cx="457200" cy="464820"/>
          </a:xfrm>
        </p:grpSpPr>
        <p:pic>
          <p:nvPicPr>
            <p:cNvPr id="59" name="Picture 2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52513" y="3200301"/>
              <a:ext cx="457200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0" name="Rounded Rectangle 43"/>
            <p:cNvSpPr/>
            <p:nvPr userDrawn="1"/>
          </p:nvSpPr>
          <p:spPr>
            <a:xfrm>
              <a:off x="-323913" y="3200301"/>
              <a:ext cx="214312" cy="206375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da-DK" sz="2400" dirty="0"/>
            </a:p>
          </p:txBody>
        </p:sp>
        <p:pic>
          <p:nvPicPr>
            <p:cNvPr id="61" name="Picture 3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46123" y="3455571"/>
              <a:ext cx="438150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2" name="Rectangle 45"/>
            <p:cNvSpPr/>
            <p:nvPr userDrawn="1"/>
          </p:nvSpPr>
          <p:spPr>
            <a:xfrm>
              <a:off x="-327048" y="3455571"/>
              <a:ext cx="219075" cy="201612"/>
            </a:xfrm>
            <a:prstGeom prst="rect">
              <a:avLst/>
            </a:prstGeom>
            <a:solidFill>
              <a:srgbClr val="FFFFFF">
                <a:alpha val="65882"/>
              </a:srgb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da-DK" sz="2400" dirty="0"/>
            </a:p>
          </p:txBody>
        </p:sp>
        <p:sp>
          <p:nvSpPr>
            <p:cNvPr id="63" name="Rounded Rectangle 46"/>
            <p:cNvSpPr/>
            <p:nvPr userDrawn="1"/>
          </p:nvSpPr>
          <p:spPr>
            <a:xfrm>
              <a:off x="-541361" y="3458746"/>
              <a:ext cx="214313" cy="206375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da-DK" sz="2400" dirty="0"/>
            </a:p>
          </p:txBody>
        </p:sp>
      </p:grpSp>
      <p:sp>
        <p:nvSpPr>
          <p:cNvPr id="64" name="AutoShape 4"/>
          <p:cNvSpPr>
            <a:spLocks/>
          </p:cNvSpPr>
          <p:nvPr userDrawn="1"/>
        </p:nvSpPr>
        <p:spPr bwMode="gray">
          <a:xfrm>
            <a:off x="-2197324" y="584200"/>
            <a:ext cx="2117929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  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Typografier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1. Niveau = Regular 25 pkt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2. Niveau = Regular 14 pkt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3. Niveau = 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Light 14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4. Niveau = Regular 10,5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5. Niveau = Light 10,5 pkt</a:t>
            </a:r>
            <a:endParaRPr lang="da-DK" altLang="da-DK" sz="1000" b="0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65" name="AutoShape 4"/>
          <p:cNvSpPr>
            <a:spLocks/>
          </p:cNvSpPr>
          <p:nvPr userDrawn="1"/>
        </p:nvSpPr>
        <p:spPr bwMode="gray">
          <a:xfrm>
            <a:off x="-2197324" y="584200"/>
            <a:ext cx="2117929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linje(r)/ord i overskriften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teksten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/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/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Brug 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‘Forøg/Formindsk listeniveau’ 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for at hoppe mellem niveauer </a:t>
            </a:r>
            <a:endParaRPr lang="da-DK" altLang="da-DK" sz="1000" b="0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pic>
        <p:nvPicPr>
          <p:cNvPr id="66" name="Picture 3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21109" y="1232757"/>
            <a:ext cx="1525772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Gruppe 75"/>
          <p:cNvGrpSpPr>
            <a:grpSpLocks/>
          </p:cNvGrpSpPr>
          <p:nvPr userDrawn="1"/>
        </p:nvGrpSpPr>
        <p:grpSpPr bwMode="auto">
          <a:xfrm>
            <a:off x="12352867" y="1546869"/>
            <a:ext cx="2035705" cy="3053620"/>
            <a:chOff x="5186790" y="1517655"/>
            <a:chExt cx="2034660" cy="3052739"/>
          </a:xfrm>
        </p:grpSpPr>
        <p:sp>
          <p:nvSpPr>
            <p:cNvPr id="68" name="TextBox 12"/>
            <p:cNvSpPr txBox="1">
              <a:spLocks noChangeArrowheads="1"/>
            </p:cNvSpPr>
            <p:nvPr/>
          </p:nvSpPr>
          <p:spPr bwMode="auto">
            <a:xfrm>
              <a:off x="5189964" y="1517655"/>
              <a:ext cx="2031486" cy="2743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1.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</a:rPr>
                <a:t> Klik på det lille billede-indsættelsesikon i midten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>
                  <a:solidFill>
                    <a:schemeClr val="tx1"/>
                  </a:solidFill>
                  <a:latin typeface="+mn-lt"/>
                </a:rPr>
                <a:t>af pladsholderen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2. 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</a:rPr>
                <a:t>Indsæt det ønskede billede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sz="1000" noProof="1">
                <a:solidFill>
                  <a:schemeClr val="tx1"/>
                </a:solidFill>
                <a:latin typeface="+mn-lt"/>
              </a:endParaRP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4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1000" b="1" dirty="0">
                  <a:latin typeface="+mn-lt"/>
                </a:rPr>
                <a:t>Ændre billedets størrelse/fokus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1. </a:t>
              </a:r>
              <a:r>
                <a:rPr lang="da-DK" sz="1000" dirty="0">
                  <a:latin typeface="+mn-lt"/>
                </a:rPr>
                <a:t>Marker billedet og vælg funktionen </a:t>
              </a:r>
              <a:r>
                <a:rPr lang="da-DK" sz="1000" b="1" dirty="0">
                  <a:latin typeface="+mn-lt"/>
                </a:rPr>
                <a:t>Beskær</a:t>
              </a:r>
              <a:r>
                <a:rPr lang="da-DK" sz="1000" dirty="0">
                  <a:latin typeface="+mn-lt"/>
                </a:rPr>
                <a:t> og herefter </a:t>
              </a:r>
              <a:r>
                <a:rPr lang="da-DK" sz="1000" b="1" dirty="0">
                  <a:latin typeface="+mn-lt"/>
                </a:rPr>
                <a:t>Fyld. </a:t>
              </a:r>
              <a:r>
                <a:rPr lang="da-DK" sz="1000" dirty="0">
                  <a:latin typeface="+mn-lt"/>
                </a:rPr>
                <a:t>Træk i billedet, så du får det ønskede udsnit ind i billedrammen</a:t>
              </a:r>
              <a:endParaRPr lang="da-DK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1000" b="1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2. </a:t>
              </a:r>
              <a:r>
                <a:rPr lang="da-DK" altLang="da-DK" sz="1000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Ønsker du at skalere billedet, så hold </a:t>
              </a:r>
              <a:r>
                <a:rPr lang="da-DK" altLang="da-DK" sz="1000" b="1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SHIFT</a:t>
              </a:r>
              <a:r>
                <a:rPr lang="da-DK" altLang="da-DK" sz="1000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-knappen nede, mens der trækkes i billedets hjørner</a:t>
              </a:r>
            </a:p>
          </p:txBody>
        </p:sp>
        <p:pic>
          <p:nvPicPr>
            <p:cNvPr id="69" name="Billede 7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0527" y="3342109"/>
              <a:ext cx="373412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0" name="Gruppe 78"/>
            <p:cNvGrpSpPr>
              <a:grpSpLocks/>
            </p:cNvGrpSpPr>
            <p:nvPr/>
          </p:nvGrpSpPr>
          <p:grpSpPr bwMode="auto">
            <a:xfrm>
              <a:off x="5186790" y="4191100"/>
              <a:ext cx="330061" cy="379294"/>
              <a:chOff x="1018031" y="6329953"/>
              <a:chExt cx="373412" cy="429112"/>
            </a:xfrm>
          </p:grpSpPr>
          <p:pic>
            <p:nvPicPr>
              <p:cNvPr id="71" name="Billede 79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6332311"/>
                <a:ext cx="373412" cy="426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2" name="Rounded Rectangle 25"/>
              <p:cNvSpPr/>
              <p:nvPr/>
            </p:nvSpPr>
            <p:spPr bwMode="auto">
              <a:xfrm>
                <a:off x="1023417" y="6329953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sp>
        <p:nvSpPr>
          <p:cNvPr id="38" name="Text Placeholder 16"/>
          <p:cNvSpPr>
            <a:spLocks noGrp="1"/>
          </p:cNvSpPr>
          <p:nvPr>
            <p:ph type="body" sz="quarter" idx="20"/>
          </p:nvPr>
        </p:nvSpPr>
        <p:spPr>
          <a:xfrm>
            <a:off x="761699" y="5922000"/>
            <a:ext cx="2448638" cy="374400"/>
          </a:xfrm>
          <a:blipFill>
            <a:blip r:embed="rId10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2698331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+ tekst/foto i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indhold 7">
            <a:extLst>
              <a:ext uri="{FF2B5EF4-FFF2-40B4-BE49-F238E27FC236}">
                <a16:creationId xmlns:a16="http://schemas.microsoft.com/office/drawing/2014/main" id="{D0B79AC0-FB8E-0446-B662-FC729B4BA62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45224" y="2047875"/>
            <a:ext cx="3735298" cy="4288398"/>
          </a:xfrm>
          <a:prstGeom prst="rect">
            <a:avLst/>
          </a:prstGeom>
        </p:spPr>
        <p:txBody>
          <a:bodyPr/>
          <a:lstStyle>
            <a:lvl1pPr>
              <a:buClr>
                <a:srgbClr val="DC0048"/>
              </a:buClr>
              <a:defRPr sz="240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>
              <a:buClr>
                <a:schemeClr val="accent5">
                  <a:lumMod val="75000"/>
                </a:schemeClr>
              </a:buClr>
              <a:defRPr sz="2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buClr>
                <a:schemeClr val="accent6">
                  <a:lumMod val="75000"/>
                </a:schemeClr>
              </a:buClr>
              <a:defRPr sz="1800"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>
              <a:buClr>
                <a:schemeClr val="accent3">
                  <a:lumMod val="75000"/>
                </a:schemeClr>
              </a:buClr>
              <a:defRPr sz="1600"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>
              <a:buClr>
                <a:srgbClr val="DC0048"/>
              </a:buClr>
              <a:defRPr sz="1400"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9" name="Titel 9">
            <a:extLst>
              <a:ext uri="{FF2B5EF4-FFF2-40B4-BE49-F238E27FC236}">
                <a16:creationId xmlns:a16="http://schemas.microsoft.com/office/drawing/2014/main" id="{94E49ADE-D44F-614B-821D-BF1A47F0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2963" y="874443"/>
            <a:ext cx="8199437" cy="665019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 smtClean="0"/>
              <a:t>Overskrift </a:t>
            </a:r>
            <a:r>
              <a:rPr lang="da-DK" dirty="0"/>
              <a:t>her…</a:t>
            </a:r>
          </a:p>
        </p:txBody>
      </p:sp>
      <p:sp>
        <p:nvSpPr>
          <p:cNvPr id="10" name="Rektangel 9"/>
          <p:cNvSpPr/>
          <p:nvPr userDrawn="1"/>
        </p:nvSpPr>
        <p:spPr>
          <a:xfrm>
            <a:off x="9525409" y="5066"/>
            <a:ext cx="2663747" cy="6858000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Pladsholder til indhold 7">
            <a:extLst>
              <a:ext uri="{FF2B5EF4-FFF2-40B4-BE49-F238E27FC236}">
                <a16:creationId xmlns:a16="http://schemas.microsoft.com/office/drawing/2014/main" id="{D0B79AC0-FB8E-0446-B662-FC729B4BA62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296167" y="2046450"/>
            <a:ext cx="3735298" cy="4288398"/>
          </a:xfrm>
          <a:prstGeom prst="rect">
            <a:avLst/>
          </a:prstGeom>
        </p:spPr>
        <p:txBody>
          <a:bodyPr/>
          <a:lstStyle>
            <a:lvl1pPr>
              <a:buClr>
                <a:srgbClr val="DC0048"/>
              </a:buClr>
              <a:defRPr sz="240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>
              <a:buClr>
                <a:schemeClr val="accent5">
                  <a:lumMod val="75000"/>
                </a:schemeClr>
              </a:buClr>
              <a:defRPr sz="2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buClr>
                <a:schemeClr val="accent6">
                  <a:lumMod val="75000"/>
                </a:schemeClr>
              </a:buClr>
              <a:defRPr sz="1800"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>
              <a:buClr>
                <a:schemeClr val="accent3">
                  <a:lumMod val="75000"/>
                </a:schemeClr>
              </a:buClr>
              <a:defRPr sz="1600"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>
              <a:buClr>
                <a:srgbClr val="DC0048"/>
              </a:buClr>
              <a:defRPr sz="1400"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1652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VI - tekst/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5A7E0-46D8-42DD-B817-500EFDBC99D7}" type="datetime2">
              <a:rPr lang="da-DK" smtClean="0"/>
              <a:t>29. oktober 2024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/>
              <a:t>kbaa@via.dk</a:t>
            </a:r>
            <a:endParaRPr lang="da-DK" dirty="0"/>
          </a:p>
        </p:txBody>
      </p:sp>
      <p:sp>
        <p:nvSpPr>
          <p:cNvPr id="13" name="AutoShape 4"/>
          <p:cNvSpPr>
            <a:spLocks/>
          </p:cNvSpPr>
          <p:nvPr userDrawn="1"/>
        </p:nvSpPr>
        <p:spPr bwMode="gray">
          <a:xfrm>
            <a:off x="12336694" y="584200"/>
            <a:ext cx="282316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linje(r)/ord i overskriften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teksten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/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69940" y="584200"/>
            <a:ext cx="5185350" cy="5259600"/>
          </a:xfrm>
        </p:spPr>
        <p:txBody>
          <a:bodyPr tIns="3600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1800" kern="1200" spc="-9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lang="en-US" sz="1400" kern="1200" spc="-9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lang="en-US" sz="1400" kern="1200" spc="-90" baseline="0" dirty="0" smtClean="0">
                <a:solidFill>
                  <a:schemeClr val="tx1"/>
                </a:solidFill>
                <a:latin typeface="VIA Type Office Light" panose="02000503000000020004" pitchFamily="2" charset="0"/>
                <a:ea typeface="+mn-ea"/>
                <a:cs typeface="+mn-cs"/>
              </a:defRPr>
            </a:lvl3pPr>
            <a:lvl4pPr marL="0" indent="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lang="en-US" sz="10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lang="da-DK" sz="1050" kern="1200" dirty="0">
                <a:solidFill>
                  <a:schemeClr val="tx1"/>
                </a:solidFill>
                <a:latin typeface="VIA Type Office Light" panose="02000503000000020004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da-DK" dirty="0"/>
              <a:t>Første niveau tekst </a:t>
            </a:r>
            <a:r>
              <a:rPr lang="da-DK" dirty="0" err="1"/>
              <a:t>regular</a:t>
            </a:r>
            <a:r>
              <a:rPr lang="da-DK" dirty="0"/>
              <a:t>, brug forøg/formindsk listeniveau for at hoppe mellem niveauerne</a:t>
            </a:r>
          </a:p>
          <a:p>
            <a:pPr lvl="1"/>
            <a:r>
              <a:rPr lang="en-US" dirty="0"/>
              <a:t>H5 Regular</a:t>
            </a:r>
          </a:p>
          <a:p>
            <a:pPr lvl="2"/>
            <a:r>
              <a:rPr lang="en-US" dirty="0"/>
              <a:t>H5 Light</a:t>
            </a:r>
          </a:p>
          <a:p>
            <a:pPr lvl="3"/>
            <a:r>
              <a:rPr lang="en-US" dirty="0"/>
              <a:t>H6 Regular</a:t>
            </a:r>
          </a:p>
          <a:p>
            <a:pPr lvl="4"/>
            <a:r>
              <a:rPr lang="en-US" dirty="0"/>
              <a:t>H6 Light</a:t>
            </a:r>
            <a:endParaRPr lang="da-DK" dirty="0"/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175226" y="584200"/>
            <a:ext cx="5249368" cy="367289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a-DK" dirty="0"/>
              <a:t>Overskrift i flere linjer</a:t>
            </a:r>
          </a:p>
        </p:txBody>
      </p:sp>
      <p:pic>
        <p:nvPicPr>
          <p:cNvPr id="29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12336694" y="1232758"/>
            <a:ext cx="2033834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AutoShape 4"/>
          <p:cNvSpPr>
            <a:spLocks/>
          </p:cNvSpPr>
          <p:nvPr userDrawn="1"/>
        </p:nvSpPr>
        <p:spPr bwMode="gray">
          <a:xfrm>
            <a:off x="-2261809" y="584200"/>
            <a:ext cx="215597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Typografier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1. Niveau = Regular 18 pkt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2. Niveau = Regular 14 pkt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/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Brug 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‘Forøg/Formindsk listeniveau’ 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for at hoppe mellem niveauer </a:t>
            </a:r>
            <a:endParaRPr lang="da-DK" altLang="da-DK" sz="1000" b="0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42" name="TextBox 3"/>
          <p:cNvSpPr txBox="1"/>
          <p:nvPr userDrawn="1"/>
        </p:nvSpPr>
        <p:spPr>
          <a:xfrm>
            <a:off x="-2334602" y="2528888"/>
            <a:ext cx="2228769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grpSp>
        <p:nvGrpSpPr>
          <p:cNvPr id="44" name="Group 7"/>
          <p:cNvGrpSpPr/>
          <p:nvPr userDrawn="1"/>
        </p:nvGrpSpPr>
        <p:grpSpPr>
          <a:xfrm>
            <a:off x="-2389636" y="3657183"/>
            <a:ext cx="2276554" cy="3180414"/>
            <a:chOff x="-2389014" y="3657183"/>
            <a:chExt cx="2275961" cy="3180414"/>
          </a:xfrm>
        </p:grpSpPr>
        <p:grpSp>
          <p:nvGrpSpPr>
            <p:cNvPr id="45" name="Gruppe 37"/>
            <p:cNvGrpSpPr/>
            <p:nvPr userDrawn="1"/>
          </p:nvGrpSpPr>
          <p:grpSpPr>
            <a:xfrm>
              <a:off x="-2261220" y="3657183"/>
              <a:ext cx="2148167" cy="3180414"/>
              <a:chOff x="-2261220" y="2628888"/>
              <a:chExt cx="2148167" cy="3180414"/>
            </a:xfrm>
          </p:grpSpPr>
          <p:pic>
            <p:nvPicPr>
              <p:cNvPr id="50" name="Picture 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261220" y="3506000"/>
                <a:ext cx="2131203" cy="20485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51" name="TextBox 11"/>
              <p:cNvSpPr txBox="1"/>
              <p:nvPr userDrawn="1"/>
            </p:nvSpPr>
            <p:spPr>
              <a:xfrm>
                <a:off x="-1944724" y="2628888"/>
                <a:ext cx="1824090" cy="10002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algn="r">
                  <a:spcBef>
                    <a:spcPts val="600"/>
                  </a:spcBef>
                  <a:defRPr/>
                </a:pP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Skift baggrundsfarve</a:t>
                </a:r>
                <a:b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</a:b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1. </a:t>
                </a:r>
                <a:r>
                  <a:rPr lang="da-DK" sz="1000" b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K</a:t>
                </a:r>
                <a:r>
                  <a:rPr lang="da-DK" sz="100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lik udenfor diaset,</a:t>
                </a:r>
                <a:r>
                  <a:rPr lang="da-DK" sz="1000" baseline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vælg </a:t>
                </a:r>
                <a:r>
                  <a:rPr lang="da-DK" sz="1000" b="1" baseline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Formater baggrund </a:t>
                </a:r>
              </a:p>
              <a:p>
                <a:pPr algn="r">
                  <a:spcBef>
                    <a:spcPts val="600"/>
                  </a:spcBef>
                  <a:defRPr/>
                </a:pP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2. </a:t>
                </a:r>
                <a:r>
                  <a:rPr lang="da-DK" sz="1000" b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Vælg</a:t>
                </a: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‘Massiv udfyldning’</a:t>
                </a:r>
                <a:r>
                  <a:rPr lang="da-DK" sz="1000" b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og vælg farve</a:t>
                </a:r>
                <a:r>
                  <a:rPr lang="da-DK" sz="1000" b="0" baseline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fra VIAs farvepalette</a:t>
                </a:r>
              </a:p>
            </p:txBody>
          </p:sp>
          <p:grpSp>
            <p:nvGrpSpPr>
              <p:cNvPr id="52" name="Gruppe 40"/>
              <p:cNvGrpSpPr/>
              <p:nvPr userDrawn="1"/>
            </p:nvGrpSpPr>
            <p:grpSpPr>
              <a:xfrm>
                <a:off x="-1426464" y="4317211"/>
                <a:ext cx="1313411" cy="1492091"/>
                <a:chOff x="-1426464" y="4279878"/>
                <a:chExt cx="1313411" cy="1492091"/>
              </a:xfrm>
            </p:grpSpPr>
            <p:pic>
              <p:nvPicPr>
                <p:cNvPr id="53" name="Picture 2"/>
                <p:cNvPicPr>
                  <a:picLocks noChangeAspect="1" noChangeArrowheads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394252" y="4279878"/>
                  <a:ext cx="1264235" cy="14920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  <p:cxnSp>
              <p:nvCxnSpPr>
                <p:cNvPr id="54" name="Lige forbindelse 42"/>
                <p:cNvCxnSpPr/>
                <p:nvPr userDrawn="1"/>
              </p:nvCxnSpPr>
              <p:spPr>
                <a:xfrm>
                  <a:off x="-1426464" y="5486400"/>
                  <a:ext cx="1313411" cy="12967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Lige forbindelse 43"/>
                <p:cNvCxnSpPr/>
                <p:nvPr userDrawn="1"/>
              </p:nvCxnSpPr>
              <p:spPr>
                <a:xfrm flipV="1">
                  <a:off x="-1426464" y="5486400"/>
                  <a:ext cx="1306761" cy="13633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6" name="Rektangel 44"/>
                <p:cNvSpPr/>
                <p:nvPr userDrawn="1"/>
              </p:nvSpPr>
              <p:spPr>
                <a:xfrm>
                  <a:off x="-1124764" y="4855860"/>
                  <a:ext cx="105385" cy="108012"/>
                </a:xfrm>
                <a:prstGeom prst="rect">
                  <a:avLst/>
                </a:prstGeom>
                <a:no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 sz="1800" dirty="0"/>
                </a:p>
              </p:txBody>
            </p:sp>
          </p:grpSp>
        </p:grpSp>
        <p:sp>
          <p:nvSpPr>
            <p:cNvPr id="46" name="Rektangel 46"/>
            <p:cNvSpPr/>
            <p:nvPr userDrawn="1"/>
          </p:nvSpPr>
          <p:spPr>
            <a:xfrm>
              <a:off x="-1019379" y="5777498"/>
              <a:ext cx="889362" cy="1105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800" dirty="0"/>
            </a:p>
          </p:txBody>
        </p:sp>
        <p:cxnSp>
          <p:nvCxnSpPr>
            <p:cNvPr id="47" name="Lige forbindelse 47"/>
            <p:cNvCxnSpPr>
              <a:endCxn id="46" idx="0"/>
            </p:cNvCxnSpPr>
            <p:nvPr userDrawn="1"/>
          </p:nvCxnSpPr>
          <p:spPr>
            <a:xfrm>
              <a:off x="-762135" y="4503569"/>
              <a:ext cx="187437" cy="12739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kstboks 45"/>
            <p:cNvSpPr txBox="1"/>
            <p:nvPr userDrawn="1"/>
          </p:nvSpPr>
          <p:spPr>
            <a:xfrm>
              <a:off x="-2389014" y="5918968"/>
              <a:ext cx="962550" cy="688256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0" tIns="36000" rIns="36000" bIns="3600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Den lyse grå baggrundsfarve </a:t>
              </a:r>
              <a:b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</a:br>
              <a: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er highlightet </a:t>
              </a:r>
              <a:endParaRPr kumimoji="0" lang="da-DK" sz="1000" b="1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endParaRPr>
            </a:p>
          </p:txBody>
        </p:sp>
        <p:cxnSp>
          <p:nvCxnSpPr>
            <p:cNvPr id="49" name="Straight Connector 26"/>
            <p:cNvCxnSpPr/>
            <p:nvPr userDrawn="1"/>
          </p:nvCxnSpPr>
          <p:spPr>
            <a:xfrm flipV="1">
              <a:off x="-1426464" y="5975494"/>
              <a:ext cx="301700" cy="2106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/>
          <p:cNvGrpSpPr/>
          <p:nvPr userDrawn="1"/>
        </p:nvGrpSpPr>
        <p:grpSpPr>
          <a:xfrm>
            <a:off x="-586500" y="1524020"/>
            <a:ext cx="457319" cy="464820"/>
            <a:chOff x="-552513" y="3200301"/>
            <a:chExt cx="457200" cy="464820"/>
          </a:xfrm>
        </p:grpSpPr>
        <p:pic>
          <p:nvPicPr>
            <p:cNvPr id="58" name="Picture 2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52513" y="3200301"/>
              <a:ext cx="457200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9" name="Rounded Rectangle 43"/>
            <p:cNvSpPr/>
            <p:nvPr userDrawn="1"/>
          </p:nvSpPr>
          <p:spPr>
            <a:xfrm>
              <a:off x="-323913" y="3200301"/>
              <a:ext cx="214312" cy="206375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da-DK" sz="2400" dirty="0"/>
            </a:p>
          </p:txBody>
        </p:sp>
        <p:pic>
          <p:nvPicPr>
            <p:cNvPr id="60" name="Picture 3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46123" y="3455571"/>
              <a:ext cx="438150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1" name="Rectangle 45"/>
            <p:cNvSpPr/>
            <p:nvPr userDrawn="1"/>
          </p:nvSpPr>
          <p:spPr>
            <a:xfrm>
              <a:off x="-327048" y="3455571"/>
              <a:ext cx="219075" cy="201612"/>
            </a:xfrm>
            <a:prstGeom prst="rect">
              <a:avLst/>
            </a:prstGeom>
            <a:solidFill>
              <a:srgbClr val="FFFFFF">
                <a:alpha val="65882"/>
              </a:srgb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da-DK" sz="2400" dirty="0"/>
            </a:p>
          </p:txBody>
        </p:sp>
        <p:sp>
          <p:nvSpPr>
            <p:cNvPr id="62" name="Rounded Rectangle 46"/>
            <p:cNvSpPr/>
            <p:nvPr userDrawn="1"/>
          </p:nvSpPr>
          <p:spPr>
            <a:xfrm>
              <a:off x="-541361" y="3458746"/>
              <a:ext cx="214313" cy="206375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da-DK" sz="2400" dirty="0"/>
            </a:p>
          </p:txBody>
        </p:sp>
      </p:grpSp>
      <p:sp>
        <p:nvSpPr>
          <p:cNvPr id="32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761699" y="5922000"/>
            <a:ext cx="2448638" cy="374400"/>
          </a:xfrm>
          <a:blipFill>
            <a:blip r:embed="rId7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15410023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BE81E-3D7F-4EE0-8A20-3D22F1612C55}" type="datetime2">
              <a:rPr lang="da-DK" smtClean="0"/>
              <a:t>29. oktober 2024</a:t>
            </a:fld>
            <a:endParaRPr lang="da-D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kbaa@via.dk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7" name="TextBox 3"/>
          <p:cNvSpPr txBox="1"/>
          <p:nvPr userDrawn="1"/>
        </p:nvSpPr>
        <p:spPr>
          <a:xfrm>
            <a:off x="-2389636" y="6631"/>
            <a:ext cx="2228769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grpSp>
        <p:nvGrpSpPr>
          <p:cNvPr id="19" name="Group 7"/>
          <p:cNvGrpSpPr/>
          <p:nvPr userDrawn="1"/>
        </p:nvGrpSpPr>
        <p:grpSpPr>
          <a:xfrm>
            <a:off x="-2389636" y="3657183"/>
            <a:ext cx="2276554" cy="3180414"/>
            <a:chOff x="-2389014" y="3657183"/>
            <a:chExt cx="2275961" cy="3180414"/>
          </a:xfrm>
        </p:grpSpPr>
        <p:grpSp>
          <p:nvGrpSpPr>
            <p:cNvPr id="20" name="Gruppe 37"/>
            <p:cNvGrpSpPr/>
            <p:nvPr userDrawn="1"/>
          </p:nvGrpSpPr>
          <p:grpSpPr>
            <a:xfrm>
              <a:off x="-2261220" y="3657183"/>
              <a:ext cx="2148167" cy="3180414"/>
              <a:chOff x="-2261220" y="2628888"/>
              <a:chExt cx="2148167" cy="3180414"/>
            </a:xfrm>
          </p:grpSpPr>
          <p:pic>
            <p:nvPicPr>
              <p:cNvPr id="25" name="Picture 2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261220" y="3506000"/>
                <a:ext cx="2131203" cy="20485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26" name="TextBox 11"/>
              <p:cNvSpPr txBox="1"/>
              <p:nvPr userDrawn="1"/>
            </p:nvSpPr>
            <p:spPr>
              <a:xfrm>
                <a:off x="-1944724" y="2628888"/>
                <a:ext cx="1824090" cy="10002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algn="r">
                  <a:spcBef>
                    <a:spcPts val="600"/>
                  </a:spcBef>
                  <a:defRPr/>
                </a:pP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Skift baggrundsfarve</a:t>
                </a:r>
                <a:b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</a:b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1. </a:t>
                </a:r>
                <a:r>
                  <a:rPr lang="da-DK" sz="1000" b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K</a:t>
                </a:r>
                <a:r>
                  <a:rPr lang="da-DK" sz="100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lik udenfor diaset,</a:t>
                </a:r>
                <a:r>
                  <a:rPr lang="da-DK" sz="1000" baseline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vælg </a:t>
                </a:r>
                <a:r>
                  <a:rPr lang="da-DK" sz="1000" b="1" baseline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Formater baggrund </a:t>
                </a:r>
              </a:p>
              <a:p>
                <a:pPr algn="r">
                  <a:spcBef>
                    <a:spcPts val="600"/>
                  </a:spcBef>
                  <a:defRPr/>
                </a:pP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2. </a:t>
                </a:r>
                <a:r>
                  <a:rPr lang="da-DK" sz="1000" b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Vælg</a:t>
                </a: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‘Massiv udfyldning’</a:t>
                </a:r>
                <a:r>
                  <a:rPr lang="da-DK" sz="1000" b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og vælg farve</a:t>
                </a:r>
                <a:r>
                  <a:rPr lang="da-DK" sz="1000" b="0" baseline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fra VIAs farvepalette</a:t>
                </a:r>
              </a:p>
            </p:txBody>
          </p:sp>
          <p:grpSp>
            <p:nvGrpSpPr>
              <p:cNvPr id="27" name="Gruppe 40"/>
              <p:cNvGrpSpPr/>
              <p:nvPr userDrawn="1"/>
            </p:nvGrpSpPr>
            <p:grpSpPr>
              <a:xfrm>
                <a:off x="-1426464" y="4317211"/>
                <a:ext cx="1313411" cy="1492091"/>
                <a:chOff x="-1426464" y="4279878"/>
                <a:chExt cx="1313411" cy="1492091"/>
              </a:xfrm>
            </p:grpSpPr>
            <p:pic>
              <p:nvPicPr>
                <p:cNvPr id="28" name="Picture 2"/>
                <p:cNvPicPr>
                  <a:picLocks noChangeAspect="1" noChangeArrowheads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394252" y="4279878"/>
                  <a:ext cx="1264235" cy="14920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  <p:cxnSp>
              <p:nvCxnSpPr>
                <p:cNvPr id="29" name="Lige forbindelse 42"/>
                <p:cNvCxnSpPr/>
                <p:nvPr userDrawn="1"/>
              </p:nvCxnSpPr>
              <p:spPr>
                <a:xfrm>
                  <a:off x="-1426464" y="5486400"/>
                  <a:ext cx="1313411" cy="12967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Lige forbindelse 43"/>
                <p:cNvCxnSpPr/>
                <p:nvPr userDrawn="1"/>
              </p:nvCxnSpPr>
              <p:spPr>
                <a:xfrm flipV="1">
                  <a:off x="-1426464" y="5486400"/>
                  <a:ext cx="1306761" cy="13633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Rektangel 44"/>
                <p:cNvSpPr/>
                <p:nvPr userDrawn="1"/>
              </p:nvSpPr>
              <p:spPr>
                <a:xfrm>
                  <a:off x="-1124764" y="4855860"/>
                  <a:ext cx="105385" cy="108012"/>
                </a:xfrm>
                <a:prstGeom prst="rect">
                  <a:avLst/>
                </a:prstGeom>
                <a:no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 sz="1800" dirty="0"/>
                </a:p>
              </p:txBody>
            </p:sp>
          </p:grpSp>
        </p:grpSp>
        <p:sp>
          <p:nvSpPr>
            <p:cNvPr id="21" name="Rektangel 46"/>
            <p:cNvSpPr/>
            <p:nvPr userDrawn="1"/>
          </p:nvSpPr>
          <p:spPr>
            <a:xfrm>
              <a:off x="-1019379" y="5777498"/>
              <a:ext cx="889362" cy="1105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800" dirty="0"/>
            </a:p>
          </p:txBody>
        </p:sp>
        <p:cxnSp>
          <p:nvCxnSpPr>
            <p:cNvPr id="22" name="Lige forbindelse 47"/>
            <p:cNvCxnSpPr>
              <a:endCxn id="21" idx="0"/>
            </p:cNvCxnSpPr>
            <p:nvPr userDrawn="1"/>
          </p:nvCxnSpPr>
          <p:spPr>
            <a:xfrm>
              <a:off x="-762135" y="4503569"/>
              <a:ext cx="187437" cy="12739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kstboks 45"/>
            <p:cNvSpPr txBox="1"/>
            <p:nvPr userDrawn="1"/>
          </p:nvSpPr>
          <p:spPr>
            <a:xfrm>
              <a:off x="-2389014" y="5918968"/>
              <a:ext cx="962550" cy="688256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0" tIns="36000" rIns="36000" bIns="3600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Den lyse grå baggrundsfarve </a:t>
              </a:r>
              <a:b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</a:br>
              <a: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er highlightet </a:t>
              </a:r>
              <a:endParaRPr kumimoji="0" lang="da-DK" sz="1000" b="1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endParaRPr>
            </a:p>
          </p:txBody>
        </p:sp>
        <p:cxnSp>
          <p:nvCxnSpPr>
            <p:cNvPr id="24" name="Straight Connector 26"/>
            <p:cNvCxnSpPr/>
            <p:nvPr userDrawn="1"/>
          </p:nvCxnSpPr>
          <p:spPr>
            <a:xfrm flipV="1">
              <a:off x="-1426464" y="5975494"/>
              <a:ext cx="301700" cy="2106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761699" y="5922000"/>
            <a:ext cx="2448638" cy="374400"/>
          </a:xfrm>
          <a:blipFill>
            <a:blip r:embed="rId4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36627734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0AE6D-0FEF-4326-B215-23B9A2B8B2BF}" type="datetime2">
              <a:rPr lang="da-DK" smtClean="0"/>
              <a:t>29. oktober 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kbaa@via.dk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FE888-9A8A-424A-994A-68986A0A299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60756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E1F290F8-413C-477F-A5E2-92B4D648F332}" type="datetime2">
              <a:rPr lang="da-DK" smtClean="0"/>
              <a:t>29. oktober 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da-DK"/>
              <a:t>kbaa@via.dk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187464D9-8620-4788-8FEC-CD59D843A9D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84225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+ tekst/foto i 2 spalter med afs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/>
          <p:cNvSpPr>
            <a:spLocks noGrp="1"/>
          </p:cNvSpPr>
          <p:nvPr>
            <p:ph type="body" sz="quarter" idx="12"/>
          </p:nvPr>
        </p:nvSpPr>
        <p:spPr>
          <a:xfrm>
            <a:off x="836346" y="2041121"/>
            <a:ext cx="3710048" cy="3913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16" name="Pladsholder til tekst 3"/>
          <p:cNvSpPr>
            <a:spLocks noGrp="1"/>
          </p:cNvSpPr>
          <p:nvPr>
            <p:ph type="body" sz="quarter" idx="13"/>
          </p:nvPr>
        </p:nvSpPr>
        <p:spPr>
          <a:xfrm>
            <a:off x="5313255" y="2041117"/>
            <a:ext cx="3720799" cy="391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8" name="Titel 9">
            <a:extLst>
              <a:ext uri="{FF2B5EF4-FFF2-40B4-BE49-F238E27FC236}">
                <a16:creationId xmlns:a16="http://schemas.microsoft.com/office/drawing/2014/main" id="{94E49ADE-D44F-614B-821D-BF1A47F0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2963" y="874443"/>
            <a:ext cx="8199437" cy="665019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 smtClean="0"/>
              <a:t>Overskrift </a:t>
            </a:r>
            <a:r>
              <a:rPr lang="da-DK" dirty="0"/>
              <a:t>her…</a:t>
            </a:r>
          </a:p>
        </p:txBody>
      </p:sp>
      <p:sp>
        <p:nvSpPr>
          <p:cNvPr id="9" name="Rektangel 8"/>
          <p:cNvSpPr/>
          <p:nvPr userDrawn="1"/>
        </p:nvSpPr>
        <p:spPr>
          <a:xfrm>
            <a:off x="9525409" y="5066"/>
            <a:ext cx="2663747" cy="6858000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Pladsholder til indhold 7">
            <a:extLst>
              <a:ext uri="{FF2B5EF4-FFF2-40B4-BE49-F238E27FC236}">
                <a16:creationId xmlns:a16="http://schemas.microsoft.com/office/drawing/2014/main" id="{D0B79AC0-FB8E-0446-B662-FC729B4BA62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132" y="2628989"/>
            <a:ext cx="3735298" cy="3716249"/>
          </a:xfrm>
          <a:prstGeom prst="rect">
            <a:avLst/>
          </a:prstGeom>
        </p:spPr>
        <p:txBody>
          <a:bodyPr/>
          <a:lstStyle>
            <a:lvl1pPr>
              <a:buClr>
                <a:srgbClr val="DC0048"/>
              </a:buClr>
              <a:defRPr sz="240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>
              <a:buClr>
                <a:schemeClr val="accent5">
                  <a:lumMod val="75000"/>
                </a:schemeClr>
              </a:buClr>
              <a:defRPr sz="2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buClr>
                <a:schemeClr val="accent6">
                  <a:lumMod val="75000"/>
                </a:schemeClr>
              </a:buClr>
              <a:defRPr sz="1800"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>
              <a:buClr>
                <a:schemeClr val="accent3">
                  <a:lumMod val="75000"/>
                </a:schemeClr>
              </a:buClr>
              <a:defRPr sz="1600"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>
              <a:buClr>
                <a:srgbClr val="DC0048"/>
              </a:buClr>
              <a:defRPr sz="1400"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12" name="Pladsholder til indhold 7">
            <a:extLst>
              <a:ext uri="{FF2B5EF4-FFF2-40B4-BE49-F238E27FC236}">
                <a16:creationId xmlns:a16="http://schemas.microsoft.com/office/drawing/2014/main" id="{D0B79AC0-FB8E-0446-B662-FC729B4BA62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21801" y="2636110"/>
            <a:ext cx="3735298" cy="3716249"/>
          </a:xfrm>
          <a:prstGeom prst="rect">
            <a:avLst/>
          </a:prstGeom>
        </p:spPr>
        <p:txBody>
          <a:bodyPr/>
          <a:lstStyle>
            <a:lvl1pPr>
              <a:buClr>
                <a:srgbClr val="DC0048"/>
              </a:buClr>
              <a:defRPr sz="240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>
              <a:buClr>
                <a:schemeClr val="accent5">
                  <a:lumMod val="75000"/>
                </a:schemeClr>
              </a:buClr>
              <a:defRPr sz="2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buClr>
                <a:schemeClr val="accent6">
                  <a:lumMod val="75000"/>
                </a:schemeClr>
              </a:buClr>
              <a:defRPr sz="1800"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>
              <a:buClr>
                <a:schemeClr val="accent3">
                  <a:lumMod val="75000"/>
                </a:schemeClr>
              </a:buClr>
              <a:defRPr sz="1600"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>
              <a:buClr>
                <a:srgbClr val="DC0048"/>
              </a:buClr>
              <a:defRPr sz="1400"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3568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foto med under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indhold 7">
            <a:extLst>
              <a:ext uri="{FF2B5EF4-FFF2-40B4-BE49-F238E27FC236}">
                <a16:creationId xmlns:a16="http://schemas.microsoft.com/office/drawing/2014/main" id="{A3087BF8-52EF-3E4E-A656-47B014E1D3E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42962" y="541935"/>
            <a:ext cx="8199437" cy="482017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1">
                  <a:lumMod val="50000"/>
                  <a:lumOff val="50000"/>
                </a:schemeClr>
              </a:buClr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>
              <a:buClr>
                <a:schemeClr val="tx1">
                  <a:lumMod val="50000"/>
                  <a:lumOff val="50000"/>
                </a:schemeClr>
              </a:buCl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buClr>
                <a:schemeClr val="tx1">
                  <a:lumMod val="50000"/>
                  <a:lumOff val="50000"/>
                </a:schemeClr>
              </a:buCl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>
              <a:buClr>
                <a:schemeClr val="tx1">
                  <a:lumMod val="50000"/>
                  <a:lumOff val="50000"/>
                </a:schemeClr>
              </a:buCl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>
              <a:buClr>
                <a:schemeClr val="tx1">
                  <a:lumMod val="50000"/>
                  <a:lumOff val="50000"/>
                </a:schemeClr>
              </a:buClr>
              <a:defRPr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7" name="Titel 9">
            <a:extLst>
              <a:ext uri="{FF2B5EF4-FFF2-40B4-BE49-F238E27FC236}">
                <a16:creationId xmlns:a16="http://schemas.microsoft.com/office/drawing/2014/main" id="{86057D62-9801-E54E-9439-1D94274DF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2962" y="5484780"/>
            <a:ext cx="8199437" cy="445431"/>
          </a:xfrm>
          <a:prstGeom prst="rect">
            <a:avLst/>
          </a:prstGeom>
        </p:spPr>
        <p:txBody>
          <a:bodyPr/>
          <a:lstStyle>
            <a:lvl1pPr>
              <a:defRPr sz="28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Evt. billedtitel</a:t>
            </a:r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7A136B7D-760B-4740-A381-8238512033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2989" y="6002745"/>
            <a:ext cx="8199086" cy="339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8" name="Rektangel 7"/>
          <p:cNvSpPr/>
          <p:nvPr userDrawn="1"/>
        </p:nvSpPr>
        <p:spPr>
          <a:xfrm>
            <a:off x="9525409" y="5066"/>
            <a:ext cx="2663747" cy="6858000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2676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skrift + tekst/foto i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9">
            <a:extLst>
              <a:ext uri="{FF2B5EF4-FFF2-40B4-BE49-F238E27FC236}">
                <a16:creationId xmlns:a16="http://schemas.microsoft.com/office/drawing/2014/main" id="{94E49ADE-D44F-614B-821D-BF1A47F0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2963" y="874443"/>
            <a:ext cx="8199437" cy="665019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 smtClean="0"/>
              <a:t>Overskrift </a:t>
            </a:r>
            <a:r>
              <a:rPr lang="da-DK" dirty="0"/>
              <a:t>her…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9525409" y="5066"/>
            <a:ext cx="2663747" cy="6858000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619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ort foto med under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9525409" y="5066"/>
            <a:ext cx="2663747" cy="6858000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3043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I - 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4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769950" y="1174273"/>
            <a:ext cx="687779" cy="7020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100" spc="0" baseline="0"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Indsæt ikon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9642" y="1952837"/>
            <a:ext cx="7959276" cy="1647614"/>
          </a:xfrm>
        </p:spPr>
        <p:txBody>
          <a:bodyPr tIns="0" anchor="b" anchorCtr="0"/>
          <a:lstStyle>
            <a:lvl1pPr>
              <a:defRPr baseline="0"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8001" y="3707298"/>
            <a:ext cx="7920918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7CA44-0ACB-4E87-B971-260FBE11B623}" type="datetime2">
              <a:rPr lang="da-DK" smtClean="0"/>
              <a:t>29. oktober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kbaa@via.dk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761699" y="5922000"/>
            <a:ext cx="2448638" cy="374400"/>
          </a:xfrm>
          <a:blipFill>
            <a:blip r:embed="rId2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Rediger typografien i masterens</a:t>
            </a:r>
          </a:p>
        </p:txBody>
      </p:sp>
      <p:sp>
        <p:nvSpPr>
          <p:cNvPr id="11" name="AutoShape 4"/>
          <p:cNvSpPr>
            <a:spLocks/>
          </p:cNvSpPr>
          <p:nvPr userDrawn="1"/>
        </p:nvSpPr>
        <p:spPr bwMode="gray">
          <a:xfrm>
            <a:off x="-3107266" y="3168689"/>
            <a:ext cx="300143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Indsæt hjælpelinjer til </a:t>
            </a:r>
            <a:b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placering af objekter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1. </a:t>
            </a:r>
            <a: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Højre klik udenfor slidet </a:t>
            </a:r>
            <a:b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og vælg </a:t>
            </a: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’Gitter og hjælpelinjer’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2. </a:t>
            </a:r>
            <a: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Sæt kryds ved </a:t>
            </a: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’Vis tegne-</a:t>
            </a:r>
            <a:b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hjælpelinjer på skærmen’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3.</a:t>
            </a:r>
            <a: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 Vælg </a:t>
            </a: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’OK’</a:t>
            </a:r>
          </a:p>
        </p:txBody>
      </p:sp>
      <p:sp>
        <p:nvSpPr>
          <p:cNvPr id="18" name="TextBox 3"/>
          <p:cNvSpPr txBox="1"/>
          <p:nvPr userDrawn="1"/>
        </p:nvSpPr>
        <p:spPr>
          <a:xfrm>
            <a:off x="-2619237" y="1916113"/>
            <a:ext cx="2458371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9" name="AutoShape 4"/>
          <p:cNvSpPr>
            <a:spLocks/>
          </p:cNvSpPr>
          <p:nvPr userDrawn="1"/>
        </p:nvSpPr>
        <p:spPr bwMode="gray">
          <a:xfrm>
            <a:off x="-2331132" y="584200"/>
            <a:ext cx="222529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Indsæt nyt ikon </a:t>
            </a:r>
            <a:b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1. </a:t>
            </a:r>
            <a:r>
              <a:rPr lang="da-DK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Højre klik på ikonet</a:t>
            </a:r>
            <a:br>
              <a:rPr lang="da-DK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2. </a:t>
            </a:r>
            <a:r>
              <a:rPr lang="da-DK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Vælg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</a:t>
            </a: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Skift billede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3. 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Vælg det nye ikon</a:t>
            </a:r>
            <a:b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4.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Tryk </a:t>
            </a: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Indsæt</a:t>
            </a:r>
            <a:b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5. 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Højre klik og vælg </a:t>
            </a: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Nulstil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hvis  pladsholderen forandrer sig</a:t>
            </a:r>
            <a:endParaRPr lang="da-DK" altLang="da-DK" sz="1000" b="0" kern="1200" noProof="1">
              <a:solidFill>
                <a:schemeClr val="tx1"/>
              </a:solidFill>
              <a:latin typeface="+mn-lt"/>
              <a:ea typeface="+mn-ea"/>
              <a:cs typeface="Arial" charset="0"/>
            </a:endParaRPr>
          </a:p>
        </p:txBody>
      </p:sp>
      <p:sp>
        <p:nvSpPr>
          <p:cNvPr id="16" name="TextBox 17"/>
          <p:cNvSpPr txBox="1">
            <a:spLocks noChangeArrowheads="1"/>
          </p:cNvSpPr>
          <p:nvPr userDrawn="1"/>
        </p:nvSpPr>
        <p:spPr bwMode="auto">
          <a:xfrm>
            <a:off x="-3160183" y="5934670"/>
            <a:ext cx="304165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Generer titlen til alle slides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1. </a:t>
            </a: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Vælg </a:t>
            </a: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’Indsæt’</a:t>
            </a: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 i topmenuen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2. </a:t>
            </a: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Vælg </a:t>
            </a: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’Sidehoved og Sidefod’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3. </a:t>
            </a: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Skriv titel på præsentation </a:t>
            </a:r>
            <a:br>
              <a:rPr lang="da-DK" altLang="da-DK" sz="1000" dirty="0">
                <a:solidFill>
                  <a:schemeClr val="tx1"/>
                </a:solidFill>
                <a:latin typeface="+mn-lt"/>
              </a:rPr>
            </a:b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ind i tekstfeltet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4. </a:t>
            </a: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Tryk </a:t>
            </a: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’Anvend på alle’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768352" y="584200"/>
            <a:ext cx="2446866" cy="4579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0" indent="0" algn="l" defTabSz="914400" rtl="0" eaLnBrk="1" latinLnBrk="0" hangingPunct="1">
              <a:lnSpc>
                <a:spcPct val="83000"/>
              </a:lnSpc>
              <a:spcBef>
                <a:spcPct val="20000"/>
              </a:spcBef>
              <a:buFont typeface="VIA Type Office" panose="02000503000000020004" pitchFamily="2" charset="0"/>
              <a:buNone/>
            </a:pPr>
            <a:r>
              <a:rPr lang="da-DK" sz="1600" kern="1200" spc="-100" baseline="0" noProof="1">
                <a:solidFill>
                  <a:schemeClr val="tx1"/>
                </a:solidFill>
                <a:latin typeface="VIA Type Office Light" panose="02000503000000020004" pitchFamily="2" charset="0"/>
                <a:ea typeface="+mn-ea"/>
                <a:cs typeface="+mn-cs"/>
              </a:rPr>
              <a:t>Gør tanke til handling</a:t>
            </a:r>
          </a:p>
          <a:p>
            <a:pPr marL="0" lvl="0" indent="0" algn="l" defTabSz="914400" rtl="0" eaLnBrk="1" latinLnBrk="0" hangingPunct="1">
              <a:lnSpc>
                <a:spcPct val="83000"/>
              </a:lnSpc>
              <a:spcBef>
                <a:spcPct val="20000"/>
              </a:spcBef>
              <a:buFont typeface="VIA Type Office" panose="02000503000000020004" pitchFamily="2" charset="0"/>
              <a:buNone/>
            </a:pPr>
            <a:r>
              <a:rPr lang="da-DK" sz="1600" kern="1200" spc="-1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VIA University College</a:t>
            </a:r>
          </a:p>
        </p:txBody>
      </p:sp>
    </p:spTree>
    <p:extLst>
      <p:ext uri="{BB962C8B-B14F-4D97-AF65-F5344CB8AC3E}">
        <p14:creationId xmlns:p14="http://schemas.microsoft.com/office/powerpoint/2010/main" val="3251315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I - corporate (U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4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769950" y="1174273"/>
            <a:ext cx="687779" cy="7020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100" spc="0" baseline="0"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Indsæt ikon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9642" y="1952837"/>
            <a:ext cx="7959276" cy="1647614"/>
          </a:xfrm>
        </p:spPr>
        <p:txBody>
          <a:bodyPr tIns="0" anchor="b" anchorCtr="0"/>
          <a:lstStyle>
            <a:lvl1pPr>
              <a:defRPr baseline="0"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8001" y="3707298"/>
            <a:ext cx="7920918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741EB-E74C-4C02-AF95-79DE6A33D2A4}" type="datetime2">
              <a:rPr lang="da-DK" smtClean="0"/>
              <a:t>29. oktober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kbaa@via.dk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1" name="AutoShape 4"/>
          <p:cNvSpPr>
            <a:spLocks/>
          </p:cNvSpPr>
          <p:nvPr userDrawn="1"/>
        </p:nvSpPr>
        <p:spPr bwMode="gray">
          <a:xfrm>
            <a:off x="-3107266" y="3168689"/>
            <a:ext cx="300143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Indsæt hjælpelinjer til </a:t>
            </a:r>
            <a:b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placering af objekter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1. </a:t>
            </a:r>
            <a: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Højre klik udenfor slidet </a:t>
            </a:r>
            <a:b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og vælg </a:t>
            </a: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’Gitter og hjælpelinjer’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2. </a:t>
            </a:r>
            <a: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Sæt kryds ved </a:t>
            </a: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’Vis tegne-</a:t>
            </a:r>
            <a:b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hjælpelinjer på skærmen’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3.</a:t>
            </a:r>
            <a: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 Vælg </a:t>
            </a: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’OK’</a:t>
            </a:r>
          </a:p>
        </p:txBody>
      </p:sp>
      <p:sp>
        <p:nvSpPr>
          <p:cNvPr id="18" name="TextBox 3"/>
          <p:cNvSpPr txBox="1"/>
          <p:nvPr userDrawn="1"/>
        </p:nvSpPr>
        <p:spPr>
          <a:xfrm>
            <a:off x="-2331130" y="1916113"/>
            <a:ext cx="2170264" cy="107721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9" name="AutoShape 4"/>
          <p:cNvSpPr>
            <a:spLocks/>
          </p:cNvSpPr>
          <p:nvPr userDrawn="1"/>
        </p:nvSpPr>
        <p:spPr bwMode="gray">
          <a:xfrm>
            <a:off x="-2043024" y="584200"/>
            <a:ext cx="193719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Indsæt nyt ikon </a:t>
            </a:r>
            <a:b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1. </a:t>
            </a:r>
            <a:r>
              <a:rPr lang="da-DK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Højre klik på ikonet</a:t>
            </a:r>
            <a:br>
              <a:rPr lang="da-DK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2. </a:t>
            </a:r>
            <a:r>
              <a:rPr lang="da-DK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Vælg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</a:t>
            </a: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Skift billede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3. 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Vælg det nye ikon</a:t>
            </a:r>
            <a:b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4.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Tryk </a:t>
            </a: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Indsæt</a:t>
            </a:r>
            <a:b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5. 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Højre klik og vælg </a:t>
            </a: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Nulstil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hvis  pladsholderen forandrer sig</a:t>
            </a:r>
            <a:endParaRPr lang="da-DK" altLang="da-DK" sz="1000" b="0" kern="1200" noProof="1">
              <a:solidFill>
                <a:schemeClr val="tx1"/>
              </a:solidFill>
              <a:latin typeface="+mn-lt"/>
              <a:ea typeface="+mn-ea"/>
              <a:cs typeface="Arial" charset="0"/>
            </a:endParaRPr>
          </a:p>
        </p:txBody>
      </p:sp>
      <p:sp>
        <p:nvSpPr>
          <p:cNvPr id="16" name="TextBox 17"/>
          <p:cNvSpPr txBox="1">
            <a:spLocks noChangeArrowheads="1"/>
          </p:cNvSpPr>
          <p:nvPr userDrawn="1"/>
        </p:nvSpPr>
        <p:spPr bwMode="auto">
          <a:xfrm>
            <a:off x="-3160183" y="5934670"/>
            <a:ext cx="304165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Generer titlen til alle slides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1. </a:t>
            </a: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Vælg </a:t>
            </a: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’Indsæt’</a:t>
            </a: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 i topmenuen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2. </a:t>
            </a: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Vælg </a:t>
            </a: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’Sidehoved og Sidefod’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3. </a:t>
            </a: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Skriv titel på præsentation </a:t>
            </a:r>
            <a:br>
              <a:rPr lang="da-DK" altLang="da-DK" sz="1000" dirty="0">
                <a:solidFill>
                  <a:schemeClr val="tx1"/>
                </a:solidFill>
                <a:latin typeface="+mn-lt"/>
              </a:rPr>
            </a:b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ind i tekstfeltet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4. </a:t>
            </a: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Tryk </a:t>
            </a: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’Anvend på alle’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768352" y="584200"/>
            <a:ext cx="2446866" cy="4579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0" indent="0" algn="l" defTabSz="914400" rtl="0" eaLnBrk="1" latinLnBrk="0" hangingPunct="1">
              <a:lnSpc>
                <a:spcPct val="83000"/>
              </a:lnSpc>
              <a:spcBef>
                <a:spcPct val="20000"/>
              </a:spcBef>
              <a:buFont typeface="VIA Type Office" panose="02000503000000020004" pitchFamily="2" charset="0"/>
              <a:buNone/>
            </a:pPr>
            <a:r>
              <a:rPr lang="da-DK" sz="1600" kern="1200" spc="-100" baseline="0" noProof="1">
                <a:solidFill>
                  <a:schemeClr val="tx1"/>
                </a:solidFill>
                <a:latin typeface="VIA Type Office Light" panose="02000503000000020004" pitchFamily="2" charset="0"/>
                <a:ea typeface="+mn-ea"/>
                <a:cs typeface="+mn-cs"/>
              </a:rPr>
              <a:t>Bring ideas to life</a:t>
            </a:r>
          </a:p>
          <a:p>
            <a:pPr marL="0" lvl="0" indent="0" algn="l" defTabSz="914400" rtl="0" eaLnBrk="1" latinLnBrk="0" hangingPunct="1">
              <a:lnSpc>
                <a:spcPct val="83000"/>
              </a:lnSpc>
              <a:spcBef>
                <a:spcPct val="20000"/>
              </a:spcBef>
              <a:buFont typeface="VIA Type Office" panose="02000503000000020004" pitchFamily="2" charset="0"/>
              <a:buNone/>
            </a:pPr>
            <a:r>
              <a:rPr lang="da-DK" sz="1600" kern="1200" spc="-1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VIA University College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761699" y="5922000"/>
            <a:ext cx="2448638" cy="374400"/>
          </a:xfrm>
          <a:blipFill>
            <a:blip r:embed="rId2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2958938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8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32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2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30.xml"/><Relationship Id="rId28" Type="http://schemas.openxmlformats.org/officeDocument/2006/relationships/image" Target="../media/image4.png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9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F2F4B73F-F6E2-A545-99EA-ED812F7BEF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12729" y="5401734"/>
            <a:ext cx="1528498" cy="933448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31D1BFC2-0225-A747-9028-8A4D81B56F3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57554" y="884462"/>
            <a:ext cx="1528498" cy="62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9" r:id="rId2"/>
    <p:sldLayoutId id="2147483657" r:id="rId3"/>
    <p:sldLayoutId id="2147483662" r:id="rId4"/>
    <p:sldLayoutId id="2147483661" r:id="rId5"/>
    <p:sldLayoutId id="2147483664" r:id="rId6"/>
    <p:sldLayoutId id="2147483663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312" userDrawn="1">
          <p15:clr>
            <a:srgbClr val="F26B43"/>
          </p15:clr>
        </p15:guide>
        <p15:guide id="2" orient="horz" pos="3997" userDrawn="1">
          <p15:clr>
            <a:srgbClr val="F26B43"/>
          </p15:clr>
        </p15:guide>
        <p15:guide id="3" orient="horz" pos="55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76320" y="5920436"/>
            <a:ext cx="2448272" cy="374400"/>
          </a:xfrm>
          <a:prstGeom prst="rect">
            <a:avLst/>
          </a:prstGeom>
          <a:blipFill>
            <a:blip r:embed="rId28"/>
            <a:stretch>
              <a:fillRect/>
            </a:stretch>
          </a:blipFill>
        </p:spPr>
        <p:txBody>
          <a:bodyPr vert="horz" lIns="0" tIns="90000" rIns="0" bIns="0" rtlCol="0" anchor="t" anchorCtr="0"/>
          <a:lstStyle>
            <a:lvl1pPr algn="l">
              <a:lnSpc>
                <a:spcPct val="125000"/>
              </a:lnSpc>
              <a:defRPr sz="800"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</a:lstStyle>
          <a:p>
            <a:fld id="{6E57EB21-B84B-49C7-9EC4-CC9E60223FBF}" type="datetime2">
              <a:rPr lang="da-DK" smtClean="0"/>
              <a:t>29. oktober 2024</a:t>
            </a:fld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76321" y="5925421"/>
            <a:ext cx="2448272" cy="374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</a:lstStyle>
          <a:p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7342" y="584201"/>
            <a:ext cx="10726309" cy="1194905"/>
          </a:xfrm>
          <a:prstGeom prst="rect">
            <a:avLst/>
          </a:prstGeom>
        </p:spPr>
        <p:txBody>
          <a:bodyPr vert="horz" lIns="0" tIns="10800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7409" y="1914398"/>
            <a:ext cx="10657184" cy="39244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03085" y="5920438"/>
            <a:ext cx="2448983" cy="374001"/>
          </a:xfrm>
          <a:prstGeom prst="rect">
            <a:avLst/>
          </a:prstGeom>
          <a:blipFill>
            <a:blip r:embed="rId28"/>
            <a:stretch>
              <a:fillRect/>
            </a:stretch>
          </a:blipFill>
        </p:spPr>
        <p:txBody>
          <a:bodyPr vert="horz" lIns="0" tIns="90000" rIns="0" bIns="0" rtlCol="0" anchor="t" anchorCtr="0"/>
          <a:lstStyle>
            <a:lvl1pPr algn="l">
              <a:lnSpc>
                <a:spcPct val="125000"/>
              </a:lnSpc>
              <a:defRPr sz="800"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</a:lstStyle>
          <a:p>
            <a:r>
              <a:rPr lang="da-DK"/>
              <a:t>kbaa@via.dk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73688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  <p:sldLayoutId id="2147483689" r:id="rId23"/>
    <p:sldLayoutId id="2147483690" r:id="rId24"/>
    <p:sldLayoutId id="2147483691" r:id="rId25"/>
    <p:sldLayoutId id="2147483692" r:id="rId26"/>
  </p:sldLayoutIdLst>
  <p:hf hdr="0"/>
  <p:txStyles>
    <p:titleStyle>
      <a:lvl1pPr algn="l" defTabSz="914400" rtl="0" eaLnBrk="1" latinLnBrk="0" hangingPunct="1">
        <a:lnSpc>
          <a:spcPct val="73000"/>
        </a:lnSpc>
        <a:spcBef>
          <a:spcPct val="0"/>
        </a:spcBef>
        <a:buNone/>
        <a:defRPr sz="4800" kern="1200" spc="-250" baseline="0">
          <a:solidFill>
            <a:schemeClr val="tx1"/>
          </a:solidFill>
          <a:latin typeface="VIA Type Office Light" panose="02000503000000020004" pitchFamily="2" charset="0"/>
          <a:ea typeface="+mj-ea"/>
          <a:cs typeface="+mj-cs"/>
        </a:defRPr>
      </a:lvl1pPr>
    </p:titleStyle>
    <p:bodyStyle>
      <a:lvl1pPr marL="450000" indent="-450000" algn="l" defTabSz="914400" rtl="0" eaLnBrk="1" latinLnBrk="0" hangingPunct="1">
        <a:lnSpc>
          <a:spcPct val="100000"/>
        </a:lnSpc>
        <a:spcBef>
          <a:spcPct val="20000"/>
        </a:spcBef>
        <a:buFont typeface="VIA Type Office" panose="02000503000000020004" pitchFamily="2" charset="0"/>
        <a:buChar char="–"/>
        <a:defRPr sz="2500" kern="1200" spc="-100" baseline="0">
          <a:solidFill>
            <a:schemeClr val="tx1"/>
          </a:solidFill>
          <a:latin typeface="+mn-lt"/>
          <a:ea typeface="+mn-ea"/>
          <a:cs typeface="+mn-cs"/>
        </a:defRPr>
      </a:lvl1pPr>
      <a:lvl2pPr marL="918000" indent="-450000" algn="l" defTabSz="914400" rtl="0" eaLnBrk="1" latinLnBrk="0" hangingPunct="1">
        <a:spcBef>
          <a:spcPts val="600"/>
        </a:spcBef>
        <a:buFont typeface="VIA Type Office" panose="02000503000000020004" pitchFamily="2" charset="0"/>
        <a:buChar char="–"/>
        <a:defRPr sz="1800" kern="1200" spc="-90" baseline="0">
          <a:solidFill>
            <a:schemeClr val="tx1"/>
          </a:solidFill>
          <a:latin typeface="+mn-lt"/>
          <a:ea typeface="+mn-ea"/>
          <a:cs typeface="+mn-cs"/>
        </a:defRPr>
      </a:lvl2pPr>
      <a:lvl3pPr marL="1378800" indent="-450000" algn="l" defTabSz="914400" rtl="0" eaLnBrk="1" latinLnBrk="0" hangingPunct="1">
        <a:lnSpc>
          <a:spcPct val="89000"/>
        </a:lnSpc>
        <a:spcBef>
          <a:spcPts val="600"/>
        </a:spcBef>
        <a:buFont typeface="VIA Type Office" panose="02000503000000020004" pitchFamily="2" charset="0"/>
        <a:buChar char="–"/>
        <a:defRPr sz="1400" kern="1200" spc="-50" baseline="0">
          <a:solidFill>
            <a:schemeClr val="tx1"/>
          </a:solidFill>
          <a:latin typeface="+mn-lt"/>
          <a:ea typeface="+mn-ea"/>
          <a:cs typeface="+mn-cs"/>
        </a:defRPr>
      </a:lvl3pPr>
      <a:lvl4pPr marL="1836000" indent="-450000" algn="l" defTabSz="914400" rtl="0" eaLnBrk="1" latinLnBrk="0" hangingPunct="1">
        <a:lnSpc>
          <a:spcPct val="97000"/>
        </a:lnSpc>
        <a:spcBef>
          <a:spcPts val="600"/>
        </a:spcBef>
        <a:buFont typeface="VIA Type Office" panose="02000503000000020004" pitchFamily="2" charset="0"/>
        <a:buChar char="–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836000" indent="-450000" algn="l" defTabSz="914400" rtl="0" eaLnBrk="1" latinLnBrk="0" hangingPunct="1">
        <a:lnSpc>
          <a:spcPct val="97000"/>
        </a:lnSpc>
        <a:spcBef>
          <a:spcPts val="600"/>
        </a:spcBef>
        <a:buFont typeface="VIA Type Office" panose="02000503000000020004" pitchFamily="2" charset="0"/>
        <a:buChar char="–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undhed.dk/sundhedsfaglig/laegehaandbogen/neurologi/tilstande-og-sygdomme/alkoholrelaterede-sygdomme/wernicke-korsakoff-syndr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sz="quarter" idx="10"/>
          </p:nvPr>
        </p:nvSpPr>
        <p:spPr>
          <a:xfrm>
            <a:off x="437322" y="1351722"/>
            <a:ext cx="8608067" cy="5267740"/>
          </a:xfrm>
        </p:spPr>
        <p:txBody>
          <a:bodyPr/>
          <a:lstStyle/>
          <a:p>
            <a:r>
              <a:rPr lang="da-DK" dirty="0"/>
              <a:t>15-20 pct. af </a:t>
            </a:r>
            <a:r>
              <a:rPr lang="da-DK" dirty="0" smtClean="0"/>
              <a:t>alle indlagte </a:t>
            </a:r>
            <a:r>
              <a:rPr lang="da-DK" dirty="0"/>
              <a:t>er </a:t>
            </a:r>
            <a:r>
              <a:rPr lang="da-DK" dirty="0" smtClean="0"/>
              <a:t>alkoholafhængige</a:t>
            </a:r>
          </a:p>
          <a:p>
            <a:r>
              <a:rPr lang="da-DK" dirty="0" smtClean="0"/>
              <a:t>Alkoholafhængighed er en kronisk sygdom hvor arvelighed, psykologiske, kulturelle og sociale faktorer spiller en rolle</a:t>
            </a:r>
          </a:p>
          <a:p>
            <a:r>
              <a:rPr lang="da-DK" dirty="0" smtClean="0"/>
              <a:t>Alkohol får hjernen til at frigive </a:t>
            </a:r>
            <a:r>
              <a:rPr lang="da-DK" dirty="0" err="1" smtClean="0"/>
              <a:t>Dopamin</a:t>
            </a:r>
            <a:r>
              <a:rPr lang="da-DK" dirty="0"/>
              <a:t> </a:t>
            </a:r>
            <a:r>
              <a:rPr lang="da-DK" dirty="0" smtClean="0"/>
              <a:t>=LYKKE</a:t>
            </a:r>
          </a:p>
          <a:p>
            <a:r>
              <a:rPr lang="da-DK" dirty="0"/>
              <a:t>Alkohol </a:t>
            </a:r>
            <a:r>
              <a:rPr lang="da-DK" dirty="0" smtClean="0"/>
              <a:t>påvirker </a:t>
            </a:r>
            <a:r>
              <a:rPr lang="da-DK" dirty="0" err="1" smtClean="0"/>
              <a:t>neurotransmitterne</a:t>
            </a:r>
            <a:r>
              <a:rPr lang="da-DK" dirty="0" smtClean="0"/>
              <a:t> GABA (hæmmer signal) og </a:t>
            </a:r>
            <a:r>
              <a:rPr lang="da-DK" dirty="0" err="1" smtClean="0"/>
              <a:t>glutamat</a:t>
            </a:r>
            <a:r>
              <a:rPr lang="da-DK" dirty="0" smtClean="0"/>
              <a:t> (aktiverer signal) = mindre hjerneaktivitet</a:t>
            </a:r>
          </a:p>
          <a:p>
            <a:r>
              <a:rPr lang="da-DK" dirty="0" smtClean="0"/>
              <a:t>Kroppen opregulerer </a:t>
            </a:r>
            <a:r>
              <a:rPr lang="da-DK" dirty="0" err="1" smtClean="0"/>
              <a:t>glutamat</a:t>
            </a:r>
            <a:r>
              <a:rPr lang="da-DK" dirty="0" smtClean="0"/>
              <a:t> til ekstra stimulation</a:t>
            </a:r>
            <a:endParaRPr lang="da-DK" dirty="0"/>
          </a:p>
          <a:p>
            <a:r>
              <a:rPr lang="da-DK" dirty="0" smtClean="0"/>
              <a:t>Fjernes alkohol </a:t>
            </a:r>
            <a:r>
              <a:rPr lang="da-DK" dirty="0"/>
              <a:t>kommer </a:t>
            </a:r>
            <a:r>
              <a:rPr lang="da-DK" dirty="0" err="1" smtClean="0"/>
              <a:t>glutamat</a:t>
            </a:r>
            <a:r>
              <a:rPr lang="da-DK" dirty="0" smtClean="0"/>
              <a:t> i </a:t>
            </a:r>
            <a:r>
              <a:rPr lang="da-DK" dirty="0"/>
              <a:t>overvægt og hjernen løber løbsk uden bremse, hvilket resulterer i nedsat krampetærskel og </a:t>
            </a:r>
            <a:r>
              <a:rPr lang="da-DK" dirty="0" smtClean="0"/>
              <a:t>abstinenssymptomer = ABSTINENSSYNDROMET</a:t>
            </a:r>
            <a:endParaRPr lang="da-DK" dirty="0"/>
          </a:p>
          <a:p>
            <a:pPr>
              <a:buFont typeface="Arial" panose="020B0604020202020204" pitchFamily="34" charset="0"/>
              <a:buChar char="•"/>
            </a:pPr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b="1" dirty="0" smtClean="0"/>
          </a:p>
          <a:p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7770" t="16445" r="14527" b="20638"/>
          <a:stretch/>
        </p:blipFill>
        <p:spPr>
          <a:xfrm>
            <a:off x="9393811" y="1896353"/>
            <a:ext cx="2597537" cy="1694046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37323" y="238539"/>
            <a:ext cx="8605078" cy="667910"/>
          </a:xfrm>
        </p:spPr>
        <p:txBody>
          <a:bodyPr/>
          <a:lstStyle/>
          <a:p>
            <a:r>
              <a:rPr lang="da-DK" b="1" dirty="0" smtClean="0"/>
              <a:t>Alkoholafhængighed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198872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sz="quarter" idx="10"/>
          </p:nvPr>
        </p:nvSpPr>
        <p:spPr>
          <a:xfrm>
            <a:off x="845951" y="826937"/>
            <a:ext cx="8345757" cy="5860109"/>
          </a:xfrm>
        </p:spPr>
        <p:txBody>
          <a:bodyPr/>
          <a:lstStyle/>
          <a:p>
            <a:r>
              <a:rPr lang="da-DK" dirty="0" smtClean="0"/>
              <a:t>6-24 t. efter stop af alkoholoverforbrug ses farlig hyperaktiv tilstand i hjernen med fysiske og psykiske abstinenser </a:t>
            </a:r>
          </a:p>
          <a:p>
            <a:r>
              <a:rPr lang="da-DK" dirty="0"/>
              <a:t>L</a:t>
            </a:r>
            <a:r>
              <a:rPr lang="da-DK" dirty="0" smtClean="0"/>
              <a:t>ivstruende delirium tremens, kramper og alkoholisk </a:t>
            </a:r>
            <a:r>
              <a:rPr lang="da-DK" dirty="0" err="1" smtClean="0"/>
              <a:t>ketoacidose</a:t>
            </a:r>
            <a:endParaRPr lang="da-DK" dirty="0" smtClean="0"/>
          </a:p>
          <a:p>
            <a:r>
              <a:rPr lang="da-DK" dirty="0"/>
              <a:t>D</a:t>
            </a:r>
            <a:r>
              <a:rPr lang="da-DK" dirty="0" smtClean="0"/>
              <a:t>ødelighed på 20 % - livsvigtigt med hurtig behandling</a:t>
            </a:r>
          </a:p>
          <a:p>
            <a:r>
              <a:rPr lang="da-DK" dirty="0"/>
              <a:t>Abstinenser </a:t>
            </a:r>
            <a:r>
              <a:rPr lang="da-DK" dirty="0" smtClean="0"/>
              <a:t>er hårde og ubehagelige i 3-7 dage</a:t>
            </a:r>
          </a:p>
          <a:p>
            <a:r>
              <a:rPr lang="da-DK" dirty="0"/>
              <a:t>Vigtigt med udførlig </a:t>
            </a:r>
            <a:r>
              <a:rPr lang="da-DK" dirty="0" smtClean="0"/>
              <a:t>alkoholanamnese </a:t>
            </a:r>
          </a:p>
          <a:p>
            <a:pPr lvl="1"/>
            <a:r>
              <a:rPr lang="da-DK" dirty="0" smtClean="0"/>
              <a:t>Art</a:t>
            </a:r>
            <a:r>
              <a:rPr lang="da-DK" dirty="0"/>
              <a:t>, omfang og varighed af aktuelle drikkeperiode</a:t>
            </a:r>
          </a:p>
          <a:p>
            <a:pPr lvl="1"/>
            <a:r>
              <a:rPr lang="da-DK" dirty="0"/>
              <a:t>Tidligere reaktion på ophør med alkohol</a:t>
            </a:r>
          </a:p>
          <a:p>
            <a:pPr lvl="1"/>
            <a:r>
              <a:rPr lang="da-DK" dirty="0"/>
              <a:t>Andet rusmiddelbrug/sidemisbrug</a:t>
            </a:r>
          </a:p>
          <a:p>
            <a:pPr lvl="1"/>
            <a:r>
              <a:rPr lang="da-DK" dirty="0"/>
              <a:t>Tidligere behandling for </a:t>
            </a:r>
            <a:r>
              <a:rPr lang="da-DK" dirty="0" smtClean="0"/>
              <a:t>alkoholafhængighed</a:t>
            </a:r>
          </a:p>
          <a:p>
            <a:pPr lvl="1"/>
            <a:r>
              <a:rPr lang="da-DK" dirty="0" smtClean="0"/>
              <a:t>Inddrag pårørende, gadesygeplejerske, støttekontaktperson</a:t>
            </a:r>
          </a:p>
          <a:p>
            <a:pPr lvl="1"/>
            <a:r>
              <a:rPr lang="da-DK" dirty="0"/>
              <a:t>Obs. psykiske lidelser, angst, tankemylder, PTSD, ADHD</a:t>
            </a:r>
          </a:p>
          <a:p>
            <a:pPr lvl="1"/>
            <a:endParaRPr lang="da-DK" dirty="0" smtClean="0"/>
          </a:p>
          <a:p>
            <a:pPr marL="457200" lvl="1" indent="0">
              <a:buNone/>
            </a:pPr>
            <a:endParaRPr lang="da-DK" dirty="0"/>
          </a:p>
          <a:p>
            <a:pPr marL="457200" lvl="1" indent="0">
              <a:buNone/>
            </a:pPr>
            <a:endParaRPr lang="da-DK" dirty="0"/>
          </a:p>
          <a:p>
            <a:pPr>
              <a:buFont typeface="Arial" panose="020B0604020202020204" pitchFamily="34" charset="0"/>
              <a:buChar char="•"/>
            </a:pPr>
            <a:endParaRPr lang="da-DK" dirty="0"/>
          </a:p>
          <a:p>
            <a:endParaRPr lang="da-DK" dirty="0" smtClean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lvl="1"/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92981" y="166979"/>
            <a:ext cx="8549419" cy="659958"/>
          </a:xfrm>
        </p:spPr>
        <p:txBody>
          <a:bodyPr/>
          <a:lstStyle/>
          <a:p>
            <a:r>
              <a:rPr lang="da-DK" dirty="0" smtClean="0"/>
              <a:t>Abstinenssyndromet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6941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552370" y="874443"/>
            <a:ext cx="5168348" cy="978211"/>
          </a:xfrm>
        </p:spPr>
        <p:txBody>
          <a:bodyPr/>
          <a:lstStyle/>
          <a:p>
            <a:endParaRPr lang="da-DK" dirty="0"/>
          </a:p>
        </p:txBody>
      </p:sp>
      <p:pic>
        <p:nvPicPr>
          <p:cNvPr id="4" name="Billed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194463" y="318053"/>
            <a:ext cx="7847937" cy="574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4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sz="quarter" idx="10"/>
          </p:nvPr>
        </p:nvSpPr>
        <p:spPr>
          <a:xfrm>
            <a:off x="845951" y="938254"/>
            <a:ext cx="8199437" cy="540698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a-DK" dirty="0" smtClean="0"/>
              <a:t>Behandling med </a:t>
            </a:r>
            <a:r>
              <a:rPr lang="da-DK" dirty="0" err="1" smtClean="0"/>
              <a:t>Klopoxid</a:t>
            </a:r>
            <a:r>
              <a:rPr lang="da-DK" dirty="0" smtClean="0"/>
              <a:t> ved alkoholabstinenssymptomer </a:t>
            </a:r>
          </a:p>
          <a:p>
            <a:r>
              <a:rPr lang="da-DK" dirty="0" smtClean="0"/>
              <a:t>Virker sløvende på CNS og lindrer abstinenssymptomer</a:t>
            </a:r>
            <a:endParaRPr lang="da-DK" dirty="0"/>
          </a:p>
          <a:p>
            <a:r>
              <a:rPr lang="da-DK" dirty="0" smtClean="0"/>
              <a:t>Effekt ½- 2 timer, lang halveringstid af modersubstans 10-48 timer og aktiv </a:t>
            </a:r>
            <a:r>
              <a:rPr lang="da-DK" dirty="0" err="1" smtClean="0"/>
              <a:t>metabolit</a:t>
            </a:r>
            <a:r>
              <a:rPr lang="da-DK" dirty="0" smtClean="0"/>
              <a:t> 2-5 døgn, nedbrydes i lever</a:t>
            </a:r>
          </a:p>
          <a:p>
            <a:r>
              <a:rPr lang="da-DK" dirty="0" smtClean="0"/>
              <a:t>Ingen udtalte </a:t>
            </a:r>
            <a:r>
              <a:rPr lang="da-DK" dirty="0" err="1" smtClean="0"/>
              <a:t>abstinenssympt</a:t>
            </a:r>
            <a:r>
              <a:rPr lang="da-DK" dirty="0" smtClean="0"/>
              <a:t>. start med 50-100 mg</a:t>
            </a:r>
          </a:p>
          <a:p>
            <a:r>
              <a:rPr lang="da-DK" dirty="0" smtClean="0"/>
              <a:t>Udtalte </a:t>
            </a:r>
            <a:r>
              <a:rPr lang="da-DK" dirty="0" err="1" smtClean="0"/>
              <a:t>abstinenssympt</a:t>
            </a:r>
            <a:r>
              <a:rPr lang="da-DK" dirty="0" smtClean="0"/>
              <a:t>. start med 100-200 mg</a:t>
            </a:r>
          </a:p>
          <a:p>
            <a:pPr lvl="1"/>
            <a:r>
              <a:rPr lang="da-DK" dirty="0"/>
              <a:t>fjerne </a:t>
            </a:r>
            <a:r>
              <a:rPr lang="da-DK" dirty="0" smtClean="0"/>
              <a:t>fysiske/psykiske abstinenssymptomer</a:t>
            </a:r>
            <a:r>
              <a:rPr lang="da-DK" dirty="0"/>
              <a:t>	</a:t>
            </a:r>
          </a:p>
          <a:p>
            <a:pPr lvl="1"/>
            <a:r>
              <a:rPr lang="da-DK" dirty="0"/>
              <a:t>patienten skal falde til ro </a:t>
            </a:r>
            <a:r>
              <a:rPr lang="da-DK" dirty="0" smtClean="0"/>
              <a:t>og skærmes mod støj</a:t>
            </a:r>
            <a:endParaRPr lang="da-DK" dirty="0"/>
          </a:p>
          <a:p>
            <a:pPr lvl="1"/>
            <a:r>
              <a:rPr lang="da-DK" dirty="0" smtClean="0"/>
              <a:t>mål opnå ro/nattesøvn indenfor 12 timer</a:t>
            </a:r>
          </a:p>
          <a:p>
            <a:r>
              <a:rPr lang="da-DK" dirty="0" smtClean="0"/>
              <a:t>Ved kramper eller manglende indtagelse/effekt af </a:t>
            </a:r>
            <a:r>
              <a:rPr lang="da-DK" dirty="0" err="1" smtClean="0"/>
              <a:t>Klopoxid</a:t>
            </a:r>
            <a:r>
              <a:rPr lang="da-DK" dirty="0" smtClean="0"/>
              <a:t> kan iv- </a:t>
            </a:r>
            <a:r>
              <a:rPr lang="da-DK" dirty="0" err="1" smtClean="0"/>
              <a:t>Diazepam</a:t>
            </a:r>
            <a:r>
              <a:rPr lang="da-DK" dirty="0" smtClean="0"/>
              <a:t> anvendes</a:t>
            </a:r>
          </a:p>
          <a:p>
            <a:r>
              <a:rPr lang="da-DK" dirty="0" err="1" smtClean="0"/>
              <a:t>Thiaminmangel</a:t>
            </a:r>
            <a:r>
              <a:rPr lang="da-DK" dirty="0"/>
              <a:t> </a:t>
            </a:r>
            <a:r>
              <a:rPr lang="da-DK" dirty="0" smtClean="0"/>
              <a:t>risiko for </a:t>
            </a:r>
            <a:r>
              <a:rPr lang="da-DK" dirty="0"/>
              <a:t> </a:t>
            </a:r>
            <a:r>
              <a:rPr lang="da-DK" u="sng" dirty="0" err="1">
                <a:hlinkClick r:id="rId2" tooltip="Wernicke-Korsakoff syndrom"/>
              </a:rPr>
              <a:t>Wernicke-Korsakoffs</a:t>
            </a:r>
            <a:r>
              <a:rPr lang="da-DK" u="sng" dirty="0">
                <a:hlinkClick r:id="rId2" tooltip="Wernicke-Korsakoff syndrom"/>
              </a:rPr>
              <a:t> </a:t>
            </a:r>
            <a:r>
              <a:rPr lang="da-DK" u="sng" dirty="0" smtClean="0">
                <a:hlinkClick r:id="rId2" tooltip="Wernicke-Korsakoff syndrom"/>
              </a:rPr>
              <a:t>syndrom</a:t>
            </a:r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33955" y="246492"/>
            <a:ext cx="8484042" cy="779226"/>
          </a:xfrm>
        </p:spPr>
        <p:txBody>
          <a:bodyPr/>
          <a:lstStyle/>
          <a:p>
            <a:r>
              <a:rPr lang="da-DK" dirty="0" smtClean="0"/>
              <a:t>Medicinsk abstinensbehandling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2595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sz="quarter" idx="10"/>
          </p:nvPr>
        </p:nvSpPr>
        <p:spPr>
          <a:xfrm>
            <a:off x="845951" y="803082"/>
            <a:ext cx="8199437" cy="5542156"/>
          </a:xfrm>
        </p:spPr>
        <p:txBody>
          <a:bodyPr/>
          <a:lstStyle/>
          <a:p>
            <a:r>
              <a:rPr lang="da-DK" dirty="0" smtClean="0"/>
              <a:t>Ekstra overvågning tilrådes ved</a:t>
            </a:r>
          </a:p>
          <a:p>
            <a:pPr lvl="1"/>
            <a:r>
              <a:rPr lang="da-DK" dirty="0" smtClean="0"/>
              <a:t>Alkoholmisbrugere med dårlig leverfunktion</a:t>
            </a:r>
          </a:p>
          <a:p>
            <a:pPr lvl="1"/>
            <a:r>
              <a:rPr lang="da-DK" dirty="0" smtClean="0"/>
              <a:t>Ældre samt ældre med nedsat leverfunktion</a:t>
            </a:r>
          </a:p>
          <a:p>
            <a:pPr lvl="1"/>
            <a:r>
              <a:rPr lang="da-DK" dirty="0" smtClean="0"/>
              <a:t>Patienter med kroniske lungesygdomme</a:t>
            </a:r>
          </a:p>
          <a:p>
            <a:r>
              <a:rPr lang="da-DK" dirty="0" smtClean="0"/>
              <a:t>Nedsat </a:t>
            </a:r>
            <a:r>
              <a:rPr lang="da-DK" dirty="0"/>
              <a:t>nyrefunktion under 10 </a:t>
            </a:r>
            <a:r>
              <a:rPr lang="da-DK" dirty="0" smtClean="0"/>
              <a:t>ml/min.: nedsættes dosis til </a:t>
            </a:r>
            <a:r>
              <a:rPr lang="da-DK" dirty="0"/>
              <a:t>50 </a:t>
            </a:r>
            <a:r>
              <a:rPr lang="da-DK" dirty="0" smtClean="0"/>
              <a:t>%. Max</a:t>
            </a:r>
            <a:r>
              <a:rPr lang="da-DK" dirty="0"/>
              <a:t>. 150 </a:t>
            </a:r>
            <a:r>
              <a:rPr lang="da-DK" dirty="0" smtClean="0"/>
              <a:t>mg./døgn fordelt </a:t>
            </a:r>
            <a:r>
              <a:rPr lang="da-DK" dirty="0"/>
              <a:t>på flere </a:t>
            </a:r>
            <a:r>
              <a:rPr lang="da-DK" dirty="0" smtClean="0"/>
              <a:t>doser</a:t>
            </a:r>
            <a:endParaRPr lang="da-DK" dirty="0"/>
          </a:p>
          <a:p>
            <a:r>
              <a:rPr lang="da-DK" dirty="0" smtClean="0"/>
              <a:t>Nedsat leverfunktion øger risiko for akkumulation med overdosering/forgiftning. Der anvendes </a:t>
            </a:r>
            <a:r>
              <a:rPr lang="da-DK" dirty="0" err="1" smtClean="0"/>
              <a:t>refrakte</a:t>
            </a:r>
            <a:r>
              <a:rPr lang="da-DK" dirty="0" smtClean="0"/>
              <a:t> doser af </a:t>
            </a:r>
            <a:r>
              <a:rPr lang="da-DK" dirty="0" err="1" smtClean="0"/>
              <a:t>Klopoxid</a:t>
            </a:r>
            <a:r>
              <a:rPr lang="da-DK" dirty="0" smtClean="0"/>
              <a:t> eller </a:t>
            </a:r>
            <a:r>
              <a:rPr lang="da-DK" dirty="0" err="1" smtClean="0"/>
              <a:t>Diazepam</a:t>
            </a:r>
            <a:r>
              <a:rPr lang="da-DK" dirty="0" smtClean="0"/>
              <a:t> </a:t>
            </a:r>
            <a:endParaRPr lang="da-DK" dirty="0"/>
          </a:p>
          <a:p>
            <a:r>
              <a:rPr lang="da-DK" dirty="0" smtClean="0"/>
              <a:t>Ved stærk nedsat leverfunktion, bør </a:t>
            </a:r>
            <a:r>
              <a:rPr lang="da-DK" dirty="0" err="1" smtClean="0"/>
              <a:t>Klopoxid</a:t>
            </a:r>
            <a:r>
              <a:rPr lang="da-DK" dirty="0" smtClean="0"/>
              <a:t> undgås</a:t>
            </a:r>
          </a:p>
          <a:p>
            <a:r>
              <a:rPr lang="da-DK" dirty="0" smtClean="0"/>
              <a:t>Skrøbelige, ældre patienter halv dosis </a:t>
            </a:r>
            <a:r>
              <a:rPr lang="da-DK" dirty="0" err="1" smtClean="0"/>
              <a:t>Klopoxid</a:t>
            </a:r>
            <a:endParaRPr lang="da-DK" dirty="0" smtClean="0"/>
          </a:p>
          <a:p>
            <a:r>
              <a:rPr lang="da-DK" dirty="0" smtClean="0"/>
              <a:t>Ved overdosering gives </a:t>
            </a:r>
            <a:r>
              <a:rPr lang="da-DK" dirty="0" err="1" smtClean="0"/>
              <a:t>Flumazenil</a:t>
            </a:r>
            <a:r>
              <a:rPr lang="da-DK" dirty="0" smtClean="0"/>
              <a:t> 0,3 mg iv</a:t>
            </a:r>
          </a:p>
          <a:p>
            <a:r>
              <a:rPr lang="da-DK" dirty="0"/>
              <a:t>Ved doser over 600 mg bør </a:t>
            </a:r>
            <a:r>
              <a:rPr lang="da-DK" dirty="0" err="1"/>
              <a:t>interkurrent</a:t>
            </a:r>
            <a:r>
              <a:rPr lang="da-DK" dirty="0"/>
              <a:t> lidelse overvejes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42963" y="95416"/>
            <a:ext cx="8199437" cy="652007"/>
          </a:xfrm>
        </p:spPr>
        <p:txBody>
          <a:bodyPr/>
          <a:lstStyle/>
          <a:p>
            <a:r>
              <a:rPr lang="da-DK" dirty="0" smtClean="0"/>
              <a:t>Forsigtighed, dosisjustering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5373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sz="quarter" idx="10"/>
          </p:nvPr>
        </p:nvSpPr>
        <p:spPr>
          <a:xfrm>
            <a:off x="845951" y="1224501"/>
            <a:ext cx="8199437" cy="5120736"/>
          </a:xfrm>
        </p:spPr>
        <p:txBody>
          <a:bodyPr/>
          <a:lstStyle/>
          <a:p>
            <a:r>
              <a:rPr lang="da-DK" dirty="0" smtClean="0"/>
              <a:t>Når patienten vurderes stabil kan der ordineres fast fixerede doser </a:t>
            </a:r>
            <a:r>
              <a:rPr lang="da-DK" dirty="0" err="1" smtClean="0"/>
              <a:t>udfra</a:t>
            </a:r>
            <a:r>
              <a:rPr lang="da-DK" dirty="0"/>
              <a:t> </a:t>
            </a:r>
            <a:r>
              <a:rPr lang="da-DK" dirty="0" smtClean="0"/>
              <a:t>gradueret aftrapningsplan </a:t>
            </a:r>
            <a:r>
              <a:rPr lang="da-DK" dirty="0" err="1" smtClean="0"/>
              <a:t>jf</a:t>
            </a:r>
            <a:r>
              <a:rPr lang="da-DK" dirty="0" smtClean="0"/>
              <a:t> relevant skema</a:t>
            </a:r>
          </a:p>
          <a:p>
            <a:r>
              <a:rPr lang="da-DK" dirty="0" smtClean="0"/>
              <a:t>En afrusning foregår ofte 6-10 dage </a:t>
            </a:r>
            <a:r>
              <a:rPr lang="da-DK" dirty="0" err="1" smtClean="0"/>
              <a:t>ialt</a:t>
            </a:r>
            <a:endParaRPr lang="da-DK" dirty="0" smtClean="0"/>
          </a:p>
          <a:p>
            <a:r>
              <a:rPr lang="da-DK" dirty="0" smtClean="0"/>
              <a:t>Ved udskrivelse brobygges </a:t>
            </a:r>
            <a:r>
              <a:rPr lang="da-DK" dirty="0"/>
              <a:t>til </a:t>
            </a:r>
            <a:r>
              <a:rPr lang="da-DK" dirty="0" err="1" smtClean="0"/>
              <a:t>Rusmiddelcenter</a:t>
            </a:r>
            <a:r>
              <a:rPr lang="da-DK" dirty="0" smtClean="0"/>
              <a:t>/læge </a:t>
            </a:r>
            <a:r>
              <a:rPr lang="da-DK" dirty="0" err="1"/>
              <a:t>mhp</a:t>
            </a:r>
            <a:r>
              <a:rPr lang="da-DK" dirty="0"/>
              <a:t> samtaleforløb </a:t>
            </a:r>
            <a:r>
              <a:rPr lang="da-DK" dirty="0" smtClean="0"/>
              <a:t>og nedtrapning af </a:t>
            </a:r>
            <a:r>
              <a:rPr lang="da-DK" dirty="0" err="1" smtClean="0"/>
              <a:t>Klopoxid</a:t>
            </a:r>
            <a:endParaRPr lang="da-DK" dirty="0" smtClean="0"/>
          </a:p>
          <a:p>
            <a:r>
              <a:rPr lang="da-DK" dirty="0" smtClean="0"/>
              <a:t>Pludselig sep. af </a:t>
            </a:r>
            <a:r>
              <a:rPr lang="da-DK" dirty="0" err="1" smtClean="0"/>
              <a:t>Klopoxid</a:t>
            </a:r>
            <a:r>
              <a:rPr lang="da-DK" dirty="0" smtClean="0"/>
              <a:t> kan give angst, uro og søvnbesvær samt abstinenssymptomer med risiko for tilbagefald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 smtClean="0"/>
              <a:t>Hvert </a:t>
            </a:r>
            <a:r>
              <a:rPr lang="da-DK" dirty="0"/>
              <a:t>afvænningsforsøg medfører mere alvorlige abstinenser end de tidligere </a:t>
            </a:r>
            <a:r>
              <a:rPr lang="da-DK" dirty="0" smtClean="0"/>
              <a:t>forsøg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 smtClean="0"/>
              <a:t>Husk kørselsforbud 2-4 uger efter sidste dosering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  <a:p>
            <a:endParaRPr lang="da-DK" dirty="0" smtClean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42963" y="182881"/>
            <a:ext cx="8199437" cy="715616"/>
          </a:xfrm>
        </p:spPr>
        <p:txBody>
          <a:bodyPr/>
          <a:lstStyle/>
          <a:p>
            <a:r>
              <a:rPr lang="da-DK" dirty="0" smtClean="0"/>
              <a:t>Efterbehandling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5462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386721" y="2047875"/>
            <a:ext cx="7118271" cy="4297363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Eksempel på </a:t>
            </a:r>
            <a:r>
              <a:rPr lang="da-DK" dirty="0" err="1" smtClean="0"/>
              <a:t>udtrapningsskema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3453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sz="quarter" idx="10"/>
          </p:nvPr>
        </p:nvSpPr>
        <p:spPr>
          <a:xfrm>
            <a:off x="842963" y="1212575"/>
            <a:ext cx="8202425" cy="5132663"/>
          </a:xfrm>
        </p:spPr>
        <p:txBody>
          <a:bodyPr/>
          <a:lstStyle/>
          <a:p>
            <a:pPr lvl="0"/>
            <a:r>
              <a:rPr lang="da-DK" sz="2400" b="1" dirty="0"/>
              <a:t>Vis </a:t>
            </a:r>
            <a:r>
              <a:rPr lang="da-DK" sz="2400" b="1" dirty="0" smtClean="0"/>
              <a:t>tillid</a:t>
            </a:r>
            <a:r>
              <a:rPr lang="da-DK" sz="2400" dirty="0" smtClean="0"/>
              <a:t>, tro på </a:t>
            </a:r>
            <a:r>
              <a:rPr lang="da-DK" sz="2400" dirty="0"/>
              <a:t>det patienten oplyser er </a:t>
            </a:r>
            <a:r>
              <a:rPr lang="da-DK" sz="2400" dirty="0" smtClean="0"/>
              <a:t>rigtigt, ellers undersøg det</a:t>
            </a:r>
            <a:endParaRPr lang="da-DK" sz="2400" dirty="0"/>
          </a:p>
          <a:p>
            <a:pPr lvl="0"/>
            <a:r>
              <a:rPr lang="da-DK" sz="2400" b="1" dirty="0"/>
              <a:t>Vær </a:t>
            </a:r>
            <a:r>
              <a:rPr lang="da-DK" sz="2400" b="1" dirty="0" smtClean="0"/>
              <a:t>ærlig</a:t>
            </a:r>
            <a:r>
              <a:rPr lang="da-DK" sz="2400" dirty="0" smtClean="0"/>
              <a:t>, sig </a:t>
            </a:r>
            <a:r>
              <a:rPr lang="da-DK" sz="2400" dirty="0"/>
              <a:t>fra, hvis patienten overskrider dine </a:t>
            </a:r>
            <a:r>
              <a:rPr lang="da-DK" sz="2400" dirty="0" smtClean="0"/>
              <a:t>grænser</a:t>
            </a:r>
            <a:r>
              <a:rPr lang="da-DK" sz="2400" dirty="0"/>
              <a:t> </a:t>
            </a:r>
            <a:r>
              <a:rPr lang="da-DK" sz="2400" dirty="0" smtClean="0"/>
              <a:t>og brug </a:t>
            </a:r>
            <a:r>
              <a:rPr lang="da-DK" sz="2400" dirty="0" err="1" smtClean="0"/>
              <a:t>low</a:t>
            </a:r>
            <a:r>
              <a:rPr lang="da-DK" sz="2400" dirty="0" smtClean="0"/>
              <a:t> </a:t>
            </a:r>
            <a:r>
              <a:rPr lang="da-DK" sz="2400" dirty="0" err="1" smtClean="0"/>
              <a:t>arousel</a:t>
            </a:r>
            <a:r>
              <a:rPr lang="da-DK" sz="2400" dirty="0" smtClean="0"/>
              <a:t> </a:t>
            </a:r>
          </a:p>
          <a:p>
            <a:pPr lvl="0"/>
            <a:r>
              <a:rPr lang="da-DK" sz="2400" b="1" dirty="0" smtClean="0"/>
              <a:t>Inddrag</a:t>
            </a:r>
            <a:r>
              <a:rPr lang="da-DK" sz="2400" dirty="0" smtClean="0"/>
              <a:t> patienten uden at opdrage</a:t>
            </a:r>
          </a:p>
          <a:p>
            <a:pPr lvl="0"/>
            <a:r>
              <a:rPr lang="da-DK" sz="2400" b="1" dirty="0" smtClean="0"/>
              <a:t>Skab relation</a:t>
            </a:r>
            <a:r>
              <a:rPr lang="da-DK" sz="2400" dirty="0" smtClean="0"/>
              <a:t>, vær åben og spørg ind til patientens behov</a:t>
            </a:r>
            <a:endParaRPr lang="da-DK" sz="2400" dirty="0"/>
          </a:p>
          <a:p>
            <a:pPr lvl="0"/>
            <a:r>
              <a:rPr lang="da-DK" sz="2400" b="1" dirty="0"/>
              <a:t>Hold </a:t>
            </a:r>
            <a:r>
              <a:rPr lang="da-DK" sz="2400" b="1" dirty="0" smtClean="0"/>
              <a:t>altid hvad </a:t>
            </a:r>
            <a:r>
              <a:rPr lang="da-DK" sz="2400" b="1" dirty="0"/>
              <a:t>du </a:t>
            </a:r>
            <a:r>
              <a:rPr lang="da-DK" sz="2400" b="1" dirty="0" smtClean="0"/>
              <a:t>lover</a:t>
            </a:r>
            <a:r>
              <a:rPr lang="da-DK" sz="2400" dirty="0"/>
              <a:t> </a:t>
            </a:r>
            <a:r>
              <a:rPr lang="da-DK" sz="2400" dirty="0" smtClean="0"/>
              <a:t>-hvis </a:t>
            </a:r>
            <a:r>
              <a:rPr lang="da-DK" sz="2400" dirty="0"/>
              <a:t>du </a:t>
            </a:r>
            <a:r>
              <a:rPr lang="da-DK" sz="2400" dirty="0" smtClean="0"/>
              <a:t>lover </a:t>
            </a:r>
            <a:r>
              <a:rPr lang="da-DK" sz="2400" dirty="0"/>
              <a:t>at give medicin om et kvarter, så skal tidspunktet </a:t>
            </a:r>
            <a:r>
              <a:rPr lang="da-DK" sz="2400" dirty="0" smtClean="0"/>
              <a:t>overholdes</a:t>
            </a:r>
            <a:endParaRPr lang="da-DK" sz="2400" dirty="0"/>
          </a:p>
          <a:p>
            <a:pPr lvl="0"/>
            <a:r>
              <a:rPr lang="da-DK" sz="2400" b="1" dirty="0"/>
              <a:t>Giv </a:t>
            </a:r>
            <a:r>
              <a:rPr lang="da-DK" sz="2400" b="1" dirty="0" smtClean="0"/>
              <a:t>tid </a:t>
            </a:r>
            <a:r>
              <a:rPr lang="da-DK" sz="2400" dirty="0" smtClean="0"/>
              <a:t>til tydelig og forståelig information</a:t>
            </a:r>
          </a:p>
          <a:p>
            <a:pPr lvl="0"/>
            <a:r>
              <a:rPr lang="da-DK" sz="2400" dirty="0" smtClean="0"/>
              <a:t>Vær kreativ og </a:t>
            </a:r>
            <a:r>
              <a:rPr lang="da-DK" sz="2400" b="1" dirty="0" smtClean="0"/>
              <a:t>imødekommende</a:t>
            </a:r>
            <a:r>
              <a:rPr lang="da-DK" sz="2400" dirty="0" smtClean="0"/>
              <a:t> omkring pleje og behandling.</a:t>
            </a:r>
            <a:endParaRPr lang="da-DK" sz="2400" dirty="0"/>
          </a:p>
          <a:p>
            <a:pPr lvl="0"/>
            <a:r>
              <a:rPr lang="da-DK" sz="2400" dirty="0" smtClean="0"/>
              <a:t>Lad </a:t>
            </a:r>
            <a:r>
              <a:rPr lang="da-DK" sz="2400" dirty="0"/>
              <a:t>patienter med stofmisbrug være </a:t>
            </a:r>
            <a:r>
              <a:rPr lang="da-DK" sz="2400" b="1" dirty="0"/>
              <a:t>private med deres </a:t>
            </a:r>
            <a:r>
              <a:rPr lang="da-DK" sz="2400" b="1" dirty="0" smtClean="0"/>
              <a:t>misbrug</a:t>
            </a:r>
            <a:endParaRPr lang="da-DK" sz="2400" dirty="0"/>
          </a:p>
          <a:p>
            <a:pPr lvl="0"/>
            <a:r>
              <a:rPr lang="da-DK" sz="2400" dirty="0"/>
              <a:t>S</a:t>
            </a:r>
            <a:r>
              <a:rPr lang="da-DK" sz="2400" dirty="0" smtClean="0"/>
              <a:t>ørg for ordentlig </a:t>
            </a:r>
            <a:r>
              <a:rPr lang="da-DK" sz="2400" b="1" dirty="0" smtClean="0"/>
              <a:t>smertebehandling og abstinensdækning</a:t>
            </a:r>
            <a:endParaRPr lang="da-DK" sz="2400" b="1" dirty="0"/>
          </a:p>
          <a:p>
            <a:pPr marL="0" lvl="0" indent="0">
              <a:buNone/>
            </a:pPr>
            <a:endParaRPr lang="da-DK" sz="2400" dirty="0"/>
          </a:p>
          <a:p>
            <a:pPr marL="0" indent="0">
              <a:buNone/>
            </a:pPr>
            <a:r>
              <a:rPr lang="da-DK" sz="2400" b="1" dirty="0"/>
              <a:t> </a:t>
            </a:r>
          </a:p>
          <a:p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96957" y="566531"/>
            <a:ext cx="8545443" cy="646044"/>
          </a:xfrm>
        </p:spPr>
        <p:txBody>
          <a:bodyPr/>
          <a:lstStyle/>
          <a:p>
            <a:r>
              <a:rPr lang="da-DK" sz="4000" b="1" smtClean="0"/>
              <a:t> </a:t>
            </a:r>
            <a:r>
              <a:rPr lang="da-DK" sz="4000" b="1" dirty="0" smtClean="0"/>
              <a:t>”De 9 bud”</a:t>
            </a:r>
            <a:endParaRPr lang="da-DK" sz="4000" b="1" dirty="0"/>
          </a:p>
        </p:txBody>
      </p:sp>
      <p:pic>
        <p:nvPicPr>
          <p:cNvPr id="3074" name="Picture 2" descr="Guide til dialog om overgange | E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741" y="155805"/>
            <a:ext cx="3176081" cy="211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67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a-DK" dirty="0" smtClean="0"/>
              <a:t>Har du tænkt på at skære ned på dit alkoholforbrug?</a:t>
            </a:r>
          </a:p>
          <a:p>
            <a:r>
              <a:rPr lang="da-DK" dirty="0" smtClean="0"/>
              <a:t>Har andre irriteret dig ved at kommentere dine drikkevaner?</a:t>
            </a:r>
          </a:p>
          <a:p>
            <a:r>
              <a:rPr lang="da-DK" dirty="0" smtClean="0"/>
              <a:t>Har du følt skam over dine drikkevarer?</a:t>
            </a:r>
          </a:p>
          <a:p>
            <a:r>
              <a:rPr lang="da-DK" dirty="0" smtClean="0"/>
              <a:t>Har du været nødt til at indtage alkohol som det første om morgenen for at få ro på dig?</a:t>
            </a:r>
          </a:p>
          <a:p>
            <a:endParaRPr lang="da-DK" dirty="0"/>
          </a:p>
          <a:p>
            <a:pPr marL="0" indent="0">
              <a:buNone/>
            </a:pPr>
            <a:r>
              <a:rPr lang="da-DK" dirty="0" smtClean="0"/>
              <a:t>Svares der ja til flere end to spørgsmål, er der stor sandsynlighed for at patienten er alkoholafhængig.</a:t>
            </a:r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600" b="1" dirty="0" smtClean="0"/>
              <a:t>Spørg til alkoholvaner</a:t>
            </a:r>
            <a:endParaRPr lang="da-DK" sz="3600" b="1" dirty="0"/>
          </a:p>
        </p:txBody>
      </p:sp>
    </p:spTree>
    <p:extLst>
      <p:ext uri="{BB962C8B-B14F-4D97-AF65-F5344CB8AC3E}">
        <p14:creationId xmlns:p14="http://schemas.microsoft.com/office/powerpoint/2010/main" val="362681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HS-Slidemaster-2018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S-Slidemaster-2018" id="{1C8AF686-14C5-384B-A8E2-70BE6994792B}" vid="{89F591B5-6DC4-EB4C-B5A1-713E930B565B}"/>
    </a:ext>
  </a:extLst>
</a:theme>
</file>

<file path=ppt/theme/theme2.xml><?xml version="1.0" encoding="utf-8"?>
<a:theme xmlns:a="http://schemas.openxmlformats.org/drawingml/2006/main" name="VIA University College PowerPoint template">
  <a:themeElements>
    <a:clrScheme name="VIA University College">
      <a:dk1>
        <a:srgbClr val="414141"/>
      </a:dk1>
      <a:lt1>
        <a:sysClr val="window" lastClr="FFFFFF"/>
      </a:lt1>
      <a:dk2>
        <a:srgbClr val="8CC35A"/>
      </a:dk2>
      <a:lt2>
        <a:srgbClr val="AFAFAF"/>
      </a:lt2>
      <a:accent1>
        <a:srgbClr val="FFBE50"/>
      </a:accent1>
      <a:accent2>
        <a:srgbClr val="FF9164"/>
      </a:accent2>
      <a:accent3>
        <a:srgbClr val="FF7369"/>
      </a:accent3>
      <a:accent4>
        <a:srgbClr val="A0A0DC"/>
      </a:accent4>
      <a:accent5>
        <a:srgbClr val="78B4DC"/>
      </a:accent5>
      <a:accent6>
        <a:srgbClr val="32C8AA"/>
      </a:accent6>
      <a:hlink>
        <a:srgbClr val="0000FF"/>
      </a:hlink>
      <a:folHlink>
        <a:srgbClr val="800080"/>
      </a:folHlink>
    </a:clrScheme>
    <a:fontScheme name="VIA University College">
      <a:majorFont>
        <a:latin typeface="VIA Type Office"/>
        <a:ea typeface=""/>
        <a:cs typeface=""/>
      </a:majorFont>
      <a:minorFont>
        <a:latin typeface="VIA Type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marL="0" indent="0" algn="l" defTabSz="914400" rtl="0" eaLnBrk="1" latinLnBrk="0" hangingPunct="1">
          <a:lnSpc>
            <a:spcPct val="100000"/>
          </a:lnSpc>
          <a:spcBef>
            <a:spcPts val="600"/>
          </a:spcBef>
          <a:buFont typeface="VIA Type Office" panose="02000503000000020004" pitchFamily="2" charset="0"/>
          <a:buNone/>
          <a:defRPr sz="1600" kern="1200" spc="-100" baseline="0" noProof="0" dirty="0" err="1" smtClean="0">
            <a:solidFill>
              <a:schemeClr val="tx1"/>
            </a:solidFill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 16-9.potx" id="{FF864459-C871-4F95-AFB8-67CC6042C4EA}" vid="{02D8C0C6-93AE-4582-A4A4-616094C19EEA}"/>
    </a:ext>
  </a:extLst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6E7C2726B9068469BF2B6ECBF6B85FD" ma:contentTypeVersion="0" ma:contentTypeDescription="Opret et nyt dokument." ma:contentTypeScope="" ma:versionID="b5e8beebc45ca43667ace7c8aecaedd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c504b555cbc0eb2a32092f08c35baa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7220B1-47F6-4200-B4F4-E84A3A2DA297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8831606-AB83-401B-81A6-3CD98D6E76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8498FD-F4B9-4BCD-88B7-46D6020760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SHS-Slidemaster-2018</Template>
  <TotalTime>5813</TotalTime>
  <Words>588</Words>
  <Application>Microsoft Office PowerPoint</Application>
  <PresentationFormat>Widescreen</PresentationFormat>
  <Paragraphs>82</Paragraphs>
  <Slides>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9</vt:i4>
      </vt:variant>
    </vt:vector>
  </HeadingPairs>
  <TitlesOfParts>
    <vt:vector size="16" baseType="lpstr">
      <vt:lpstr>Arial</vt:lpstr>
      <vt:lpstr>Arial Narrow</vt:lpstr>
      <vt:lpstr>Calibri</vt:lpstr>
      <vt:lpstr>VIA Type Office</vt:lpstr>
      <vt:lpstr>VIA Type Office Light</vt:lpstr>
      <vt:lpstr>SHS-Slidemaster-2018</vt:lpstr>
      <vt:lpstr>VIA University College PowerPoint template</vt:lpstr>
      <vt:lpstr>Alkoholafhængighed</vt:lpstr>
      <vt:lpstr>Abstinenssyndromet</vt:lpstr>
      <vt:lpstr>PowerPoint-præsentation</vt:lpstr>
      <vt:lpstr>Medicinsk abstinensbehandling</vt:lpstr>
      <vt:lpstr>Forsigtighed, dosisjustering</vt:lpstr>
      <vt:lpstr>Efterbehandling</vt:lpstr>
      <vt:lpstr>Eksempel på udtrapningsskema</vt:lpstr>
      <vt:lpstr> ”De 9 bud”</vt:lpstr>
      <vt:lpstr>Spørg til alkoholvaner</vt:lpstr>
    </vt:vector>
  </TitlesOfParts>
  <Company>Region Syddanmark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Susanne Lebrecht</dc:creator>
  <cp:lastModifiedBy>Lone Meier</cp:lastModifiedBy>
  <cp:revision>436</cp:revision>
  <cp:lastPrinted>2022-11-14T08:07:21Z</cp:lastPrinted>
  <dcterms:created xsi:type="dcterms:W3CDTF">2018-09-07T12:14:14Z</dcterms:created>
  <dcterms:modified xsi:type="dcterms:W3CDTF">2024-10-29T08:47:28Z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0x01010056E7C2726B9068469BF2B6ECBF6B85FD</vt:lpwstr>
  </property>
</Properties>
</file>