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2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D6D0B-7C46-419A-9BD0-2595B32D1648}" type="datetimeFigureOut">
              <a:rPr lang="da-DK" smtClean="0"/>
              <a:t>19-03-2024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2095C-0404-4EF2-A407-B259AD1ADE3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6730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Mundhulen er indgangen</a:t>
            </a:r>
            <a:r>
              <a:rPr lang="da-DK" baseline="0" dirty="0"/>
              <a:t> til kroppen.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14D70-CDCF-401F-88C9-7732ADCC1453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0397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Pt. Oplever</a:t>
            </a:r>
            <a:r>
              <a:rPr lang="da-DK" baseline="0" dirty="0"/>
              <a:t> dog, at det er naturligt at vi som prof. Spørger ind til det. Som indlagt mister man ofte evnen til at gøre det man normalt kan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14D70-CDCF-401F-88C9-7732ADCC1453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6216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God tandbørste: gerne</a:t>
            </a:r>
            <a:r>
              <a:rPr lang="da-DK" baseline="0" dirty="0"/>
              <a:t> blød. Godt greb. Ikke for stort børstehoved.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14D70-CDCF-401F-88C9-7732ADCC1453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830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Sørg for hovedstøtte til patienten. Små bevægelser roterende </a:t>
            </a:r>
            <a:r>
              <a:rPr lang="da-DK" dirty="0" err="1"/>
              <a:t>ell</a:t>
            </a:r>
            <a:r>
              <a:rPr lang="da-DK" dirty="0"/>
              <a:t>. Frem og tilbage. Hav godt udsyn.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4B142-6F2B-4C47-9780-39C9E1F052F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690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35B46-570E-A54B-9634-CB99F837F926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8599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Mundhulen indeholder 7-800 forskellige typer bakterier.</a:t>
            </a:r>
            <a:r>
              <a:rPr lang="da-DK" baseline="0" dirty="0"/>
              <a:t> Hver dag dannes der plak (overvækst af normale fastboende bakterier). </a:t>
            </a:r>
            <a:r>
              <a:rPr lang="da-DK" baseline="0" dirty="0" err="1"/>
              <a:t>Keys</a:t>
            </a:r>
            <a:r>
              <a:rPr lang="da-DK" baseline="0" dirty="0"/>
              <a:t> triade: sukker, tand og bakterier. Tandens opbygning: Emalje, dentin og </a:t>
            </a:r>
            <a:r>
              <a:rPr lang="da-DK" baseline="0" dirty="0" err="1"/>
              <a:t>pulpakammer</a:t>
            </a:r>
            <a:r>
              <a:rPr lang="da-DK" baseline="0" dirty="0"/>
              <a:t>.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14D70-CDCF-401F-88C9-7732ADCC1453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675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14D70-CDCF-401F-88C9-7732ADCC1453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1049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Manglende fjernelse</a:t>
            </a:r>
            <a:r>
              <a:rPr lang="da-DK" baseline="0" dirty="0"/>
              <a:t> af plakken fører også til tandkødsbetændelse.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14D70-CDCF-401F-88C9-7732ADCC1453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5024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Kronisk tandkødsbetændelse og evt. nedsat immunforsvar samt dannelse af tandsten</a:t>
            </a:r>
            <a:r>
              <a:rPr lang="da-DK" baseline="0" dirty="0"/>
              <a:t> under tandkødsgrænsen.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14D70-CDCF-401F-88C9-7732ADCC1453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7198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Diabetes reducerer tandkødets modstandsdygtighed og evne til at hele. Derfor forøges risikoen for betændelse i tandkødet og </a:t>
            </a:r>
            <a:r>
              <a:rPr lang="da-D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parodontitis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væsentligt. Hvis du har diabetes, har </a:t>
            </a:r>
            <a:r>
              <a:rPr lang="da-D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parodontitis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ofte et hurtigere og mere alvorligt forløb, og den er vanskeligere at behandle.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14D70-CDCF-401F-88C9-7732ADCC1453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8201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Nedsat spytmængde,</a:t>
            </a:r>
            <a:r>
              <a:rPr lang="da-DK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brug af proteser, dårlig mund- og/eller protesehygiejne, stort indtag af søde sager og sodavand</a:t>
            </a:r>
          </a:p>
          <a:p>
            <a:endParaRPr lang="da-D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Hvide afskrabelige belægninger, som sjældent er forbundet med symptomer eller røde forandringer i mundslimhinden. Sidstnævnte er ofte forbundet med sviende og brændende symptomer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4B142-6F2B-4C47-9780-39C9E1F052F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144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normale </a:t>
            </a:r>
            <a:r>
              <a:rPr lang="da-DK" dirty="0" err="1"/>
              <a:t>spytflow</a:t>
            </a:r>
            <a:r>
              <a:rPr lang="da-DK" dirty="0"/>
              <a:t> har den funktion,</a:t>
            </a:r>
            <a:r>
              <a:rPr lang="da-DK" baseline="0" dirty="0"/>
              <a:t> at det medvirker til at rense og fjerne bakterier.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14D70-CDCF-401F-88C9-7732ADCC1453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5202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4B142-6F2B-4C47-9780-39C9E1F052F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9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865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192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74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a-DK"/>
              <a:t>Rediger typografien i masterens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3834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041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062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05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78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14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62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9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06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47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76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061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45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65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75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D1985E-053B-9C89-0958-D9E712C4E9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10034588" cy="2387600"/>
          </a:xfrm>
        </p:spPr>
        <p:txBody>
          <a:bodyPr>
            <a:noAutofit/>
          </a:bodyPr>
          <a:lstStyle/>
          <a:p>
            <a:r>
              <a:rPr lang="da-DK" sz="6000" b="1" dirty="0"/>
              <a:t>Indlagte patienter og mundpleje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3F1456D-EB1B-D3F0-FC42-6F53155E07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endParaRPr lang="da-DK" dirty="0"/>
          </a:p>
          <a:p>
            <a:r>
              <a:rPr lang="da-DK" sz="3600" dirty="0"/>
              <a:t>Er munden en del af kroppen ? </a:t>
            </a:r>
          </a:p>
          <a:p>
            <a:r>
              <a:rPr lang="da-DK" dirty="0"/>
              <a:t>Hanne Lerche, Tandplejer OUH</a:t>
            </a:r>
          </a:p>
        </p:txBody>
      </p:sp>
    </p:spTree>
    <p:extLst>
      <p:ext uri="{BB962C8B-B14F-4D97-AF65-F5344CB8AC3E}">
        <p14:creationId xmlns:p14="http://schemas.microsoft.com/office/powerpoint/2010/main" val="871849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63AA3-DC71-98BE-420B-AFD133F5D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Tandkødsbetændelse</a:t>
            </a:r>
            <a:r>
              <a:rPr lang="da-DK" dirty="0"/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BD75081-2BFF-C69E-E95A-CDCBDF6383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a-DK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Ætiologi:</a:t>
            </a:r>
          </a:p>
          <a:p>
            <a:endParaRPr lang="da-DK" sz="2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da-DK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Bakterier langs tandkødet</a:t>
            </a:r>
          </a:p>
          <a:p>
            <a:r>
              <a:rPr lang="da-DK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Tandkødet bliver irriteret</a:t>
            </a:r>
          </a:p>
          <a:p>
            <a:r>
              <a:rPr lang="da-DK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Rødme, hævelse, blødning </a:t>
            </a:r>
          </a:p>
          <a:p>
            <a:endParaRPr lang="da-DK" sz="2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da-DK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Fjernes bakterierne heler det hurtigt op igen </a:t>
            </a:r>
            <a:r>
              <a:rPr lang="da-DK" sz="2000" b="1" dirty="0">
                <a:solidFill>
                  <a:schemeClr val="tx2"/>
                </a:solidFill>
                <a:latin typeface="Century Gothic" panose="020B0502020202020204" pitchFamily="34" charset="0"/>
                <a:sym typeface="Wingdings" pitchFamily="2" charset="2"/>
              </a:rPr>
              <a:t></a:t>
            </a:r>
            <a:endParaRPr lang="da-DK" sz="2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Gingivitis: Causes, symptoms, and treatment">
            <a:extLst>
              <a:ext uri="{FF2B5EF4-FFF2-40B4-BE49-F238E27FC236}">
                <a16:creationId xmlns:a16="http://schemas.microsoft.com/office/drawing/2014/main" id="{4DC6D2AF-F3A6-3FAD-3953-D62D0D4A14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7" y="1845989"/>
            <a:ext cx="4252232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lødende tandkød (gingivitis) Forebyggelse og behandling | iSUNDHED.dk">
            <a:extLst>
              <a:ext uri="{FF2B5EF4-FFF2-40B4-BE49-F238E27FC236}">
                <a16:creationId xmlns:a16="http://schemas.microsoft.com/office/drawing/2014/main" id="{173908C9-E938-4FE7-E478-BDE6C7CC5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4389030"/>
            <a:ext cx="38100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65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A18997-CA67-210F-6E4F-2DE4FCABA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>
                <a:solidFill>
                  <a:srgbClr val="002060"/>
                </a:solidFill>
              </a:rPr>
              <a:t>Parodontitis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BDE5AD6-451E-2673-B5DA-5B0B2645E1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86397" cy="4351338"/>
          </a:xfrm>
        </p:spPr>
        <p:txBody>
          <a:bodyPr/>
          <a:lstStyle/>
          <a:p>
            <a:r>
              <a:rPr lang="da-DK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Inflammation</a:t>
            </a:r>
            <a:r>
              <a:rPr lang="da-DK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i tandkødslommen</a:t>
            </a:r>
          </a:p>
          <a:p>
            <a:r>
              <a:rPr lang="da-DK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Bakteriers affaldsstoffer nedbryder knoglen</a:t>
            </a:r>
          </a:p>
          <a:p>
            <a:r>
              <a:rPr lang="da-DK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Tænder bliver løse</a:t>
            </a:r>
          </a:p>
          <a:p>
            <a:r>
              <a:rPr lang="da-DK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Tænder mistes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5122" name="Picture 2" descr="Wat is parodontitis?">
            <a:extLst>
              <a:ext uri="{FF2B5EF4-FFF2-40B4-BE49-F238E27FC236}">
                <a16:creationId xmlns:a16="http://schemas.microsoft.com/office/drawing/2014/main" id="{5AF8FD82-E320-00AB-803A-4FAD69C353A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1"/>
          <a:stretch/>
        </p:blipFill>
        <p:spPr bwMode="auto">
          <a:xfrm>
            <a:off x="6276892" y="665058"/>
            <a:ext cx="5846282" cy="23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189" y="3041201"/>
            <a:ext cx="2975566" cy="2232764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508" y="4216454"/>
            <a:ext cx="3901778" cy="249348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340" y="4381161"/>
            <a:ext cx="2818823" cy="197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0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C92C25-C8F6-EA6E-F79B-210CFEB46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rgbClr val="002060"/>
                </a:solidFill>
              </a:rPr>
              <a:t>Parodontitis</a:t>
            </a:r>
            <a:r>
              <a:rPr lang="da-DK" dirty="0"/>
              <a:t> – </a:t>
            </a:r>
            <a:r>
              <a:rPr lang="da-DK" dirty="0">
                <a:solidFill>
                  <a:srgbClr val="C00000"/>
                </a:solidFill>
              </a:rPr>
              <a:t>hvad ved vi……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451DFB3-4D91-519B-A0EE-0F9396F88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62938" cy="4351338"/>
          </a:xfrm>
        </p:spPr>
        <p:txBody>
          <a:bodyPr>
            <a:normAutofit/>
          </a:bodyPr>
          <a:lstStyle/>
          <a:p>
            <a:r>
              <a:rPr lang="da-DK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Parodontitis på 28 tænder ( 6-7 mm tandkødslommer) </a:t>
            </a:r>
          </a:p>
          <a:p>
            <a:r>
              <a:rPr lang="da-DK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Svarer til et sår på størrelse med en håndflade</a:t>
            </a:r>
          </a:p>
          <a:p>
            <a:endParaRPr lang="da-DK" sz="2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da-DK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Bakterier og </a:t>
            </a:r>
            <a:r>
              <a:rPr lang="da-DK" sz="2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cytocainer</a:t>
            </a:r>
            <a:r>
              <a:rPr lang="da-DK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går over i blodbanen</a:t>
            </a:r>
          </a:p>
          <a:p>
            <a:r>
              <a:rPr lang="da-DK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Fremmer inflammationsprocesser</a:t>
            </a:r>
          </a:p>
          <a:p>
            <a:r>
              <a:rPr lang="da-DK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Inflammation i munden påvirker blodsukkeret negativt</a:t>
            </a:r>
          </a:p>
        </p:txBody>
      </p:sp>
      <p:pic>
        <p:nvPicPr>
          <p:cNvPr id="8194" name="Picture 2" descr="Sårbehandling For at behandle et sår korrekt, er vi nødt til at vide hvad  det er for et sår. Vi SKAL have en diagnose. - ppt download">
            <a:extLst>
              <a:ext uri="{FF2B5EF4-FFF2-40B4-BE49-F238E27FC236}">
                <a16:creationId xmlns:a16="http://schemas.microsoft.com/office/drawing/2014/main" id="{975AF2E2-EB94-DFD8-70B9-3A219F92F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21154" r="11631"/>
          <a:stretch/>
        </p:blipFill>
        <p:spPr bwMode="auto">
          <a:xfrm>
            <a:off x="9124950" y="1690688"/>
            <a:ext cx="2771775" cy="214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21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/>
          <p:cNvSpPr txBox="1">
            <a:spLocks/>
          </p:cNvSpPr>
          <p:nvPr/>
        </p:nvSpPr>
        <p:spPr>
          <a:xfrm>
            <a:off x="2125560" y="1023142"/>
            <a:ext cx="4107907" cy="810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4400" b="1" dirty="0">
                <a:solidFill>
                  <a:srgbClr val="002060"/>
                </a:solidFill>
                <a:latin typeface="+mj-lt"/>
              </a:rPr>
              <a:t>Mundsvamp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/>
          <a:srcRect l="5407" t="6373" r="4306" b="6938"/>
          <a:stretch/>
        </p:blipFill>
        <p:spPr>
          <a:xfrm>
            <a:off x="6730883" y="2277317"/>
            <a:ext cx="3640829" cy="2271819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707" y="339412"/>
            <a:ext cx="2895183" cy="1937904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5"/>
          <a:srcRect l="1237" t="1552" r="1237" b="51655"/>
          <a:stretch/>
        </p:blipFill>
        <p:spPr>
          <a:xfrm>
            <a:off x="7329311" y="4467848"/>
            <a:ext cx="2669578" cy="2147556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1497330" y="2154322"/>
            <a:ext cx="5047140" cy="279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Nedsat immunforsvar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Antibiotika, kemoterapi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Rygning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Dårlig mund- og/eller protesehygiejne</a:t>
            </a:r>
          </a:p>
        </p:txBody>
      </p:sp>
    </p:spTree>
    <p:extLst>
      <p:ext uri="{BB962C8B-B14F-4D97-AF65-F5344CB8AC3E}">
        <p14:creationId xmlns:p14="http://schemas.microsoft.com/office/powerpoint/2010/main" val="411517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3C4AC9-22F6-C3DD-2FD8-B7FF65CC9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490" y="685800"/>
            <a:ext cx="9360310" cy="1485900"/>
          </a:xfrm>
        </p:spPr>
        <p:txBody>
          <a:bodyPr/>
          <a:lstStyle/>
          <a:p>
            <a:r>
              <a:rPr lang="da-DK" sz="4800" b="1" dirty="0">
                <a:solidFill>
                  <a:srgbClr val="002060"/>
                </a:solidFill>
              </a:rPr>
              <a:t>Mundtørhed</a:t>
            </a:r>
            <a:r>
              <a:rPr lang="da-DK" dirty="0"/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7F67F5C-7894-34D6-EE08-9604FF7D7E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a-DK" sz="2000" b="1" dirty="0">
                <a:solidFill>
                  <a:schemeClr val="tx2"/>
                </a:solidFill>
              </a:rPr>
              <a:t>Nedsat spytproduktion kan skyldes medicin</a:t>
            </a:r>
          </a:p>
          <a:p>
            <a:r>
              <a:rPr lang="da-DK" sz="2000" b="1" dirty="0">
                <a:solidFill>
                  <a:schemeClr val="tx2"/>
                </a:solidFill>
              </a:rPr>
              <a:t>Nedsat spytproduktion kan skyldes andre sygdomme (fx </a:t>
            </a:r>
            <a:r>
              <a:rPr lang="da-DK" sz="2000" b="1" dirty="0" err="1">
                <a:solidFill>
                  <a:schemeClr val="tx2"/>
                </a:solidFill>
              </a:rPr>
              <a:t>sjøgren</a:t>
            </a:r>
            <a:r>
              <a:rPr lang="da-DK" sz="2000" b="1" dirty="0">
                <a:solidFill>
                  <a:schemeClr val="tx2"/>
                </a:solidFill>
              </a:rPr>
              <a:t>)</a:t>
            </a:r>
          </a:p>
          <a:p>
            <a:r>
              <a:rPr lang="da-DK" sz="2000" b="1" dirty="0">
                <a:solidFill>
                  <a:schemeClr val="tx2"/>
                </a:solidFill>
              </a:rPr>
              <a:t>Nedsat spytproduktion kan skyldes overforbrug af alkohol og rygning</a:t>
            </a:r>
          </a:p>
          <a:p>
            <a:r>
              <a:rPr lang="da-DK" sz="2000" b="1" dirty="0">
                <a:solidFill>
                  <a:schemeClr val="tx2"/>
                </a:solidFill>
              </a:rPr>
              <a:t>Forværres med alderen</a:t>
            </a:r>
          </a:p>
          <a:p>
            <a:endParaRPr lang="da-DK" dirty="0"/>
          </a:p>
          <a:p>
            <a:r>
              <a:rPr lang="da-DK" b="1" dirty="0">
                <a:solidFill>
                  <a:srgbClr val="FF0000"/>
                </a:solidFill>
              </a:rPr>
              <a:t>Øger risiko for tandsygdomme</a:t>
            </a:r>
          </a:p>
          <a:p>
            <a:endParaRPr lang="da-DK" dirty="0"/>
          </a:p>
        </p:txBody>
      </p:sp>
      <p:pic>
        <p:nvPicPr>
          <p:cNvPr id="6146" name="Picture 2" descr="Forskere opdager effektiv behandling mod mundtørhed -">
            <a:extLst>
              <a:ext uri="{FF2B5EF4-FFF2-40B4-BE49-F238E27FC236}">
                <a16:creationId xmlns:a16="http://schemas.microsoft.com/office/drawing/2014/main" id="{0F1B3DC4-7CE2-FD02-731C-67C882F4712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71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undtørhed - Xerostomi | tandogmund.dk">
            <a:extLst>
              <a:ext uri="{FF2B5EF4-FFF2-40B4-BE49-F238E27FC236}">
                <a16:creationId xmlns:a16="http://schemas.microsoft.com/office/drawing/2014/main" id="{0FFEF4CC-3B47-DB43-5D2F-0B6440061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7" y="3763561"/>
            <a:ext cx="3938588" cy="252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9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>
          <a:xfrm>
            <a:off x="1420010" y="661032"/>
            <a:ext cx="8538866" cy="8198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Lindring af mundtørhed</a:t>
            </a:r>
          </a:p>
        </p:txBody>
      </p:sp>
      <p:sp>
        <p:nvSpPr>
          <p:cNvPr id="5" name="Rektangel 4"/>
          <p:cNvSpPr/>
          <p:nvPr/>
        </p:nvSpPr>
        <p:spPr>
          <a:xfrm>
            <a:off x="2216111" y="1931881"/>
            <a:ext cx="4572000" cy="41399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4048" indent="-384048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Sutte på isterninger</a:t>
            </a:r>
          </a:p>
          <a:p>
            <a:pPr marL="384048" indent="-384048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Anvende sukkerfri syrlige drops</a:t>
            </a:r>
          </a:p>
          <a:p>
            <a:pPr marL="384048" indent="-384048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Sprayflaske med vand</a:t>
            </a:r>
          </a:p>
          <a:p>
            <a:pPr marL="384048" indent="-384048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Swaps dyppet i danskvand</a:t>
            </a:r>
          </a:p>
          <a:p>
            <a:pPr marL="384048" indent="-384048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Kunstigt spyt spray</a:t>
            </a:r>
          </a:p>
          <a:p>
            <a:pPr marL="384048" indent="-384048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Salivagel (til natten)</a:t>
            </a:r>
          </a:p>
          <a:p>
            <a:pPr marL="384048" indent="-384048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Undgå tandpasta med skummemiddel</a:t>
            </a:r>
          </a:p>
        </p:txBody>
      </p:sp>
      <p:pic>
        <p:nvPicPr>
          <p:cNvPr id="7" name="Billede 6" descr="100ml Plastic Bottle Sprayer | Mist Sprayer | Lightweight - Zener DIY Store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00" b="95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216" y="1289698"/>
            <a:ext cx="3112980" cy="311298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7" b="89738" l="0" r="9934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531394">
            <a:off x="7453800" y="2844943"/>
            <a:ext cx="2505075" cy="2505075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9183" y="4575887"/>
            <a:ext cx="1884450" cy="188445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3500" l="33500" r="66333"/>
                    </a14:imgEffect>
                  </a14:imgLayer>
                </a14:imgProps>
              </a:ext>
            </a:extLst>
          </a:blip>
          <a:srcRect l="33479" t="12376" r="30184"/>
          <a:stretch/>
        </p:blipFill>
        <p:spPr>
          <a:xfrm>
            <a:off x="7025775" y="1480846"/>
            <a:ext cx="1156996" cy="2790016"/>
          </a:xfrm>
          <a:prstGeom prst="rect">
            <a:avLst/>
          </a:prstGeom>
        </p:spPr>
      </p:pic>
      <p:pic>
        <p:nvPicPr>
          <p:cNvPr id="12" name="Billede 11" descr="Ice cube Light Water - Creative ice png download - 1667*1643 - Free ...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258" y="5088887"/>
            <a:ext cx="1562039" cy="1539550"/>
          </a:xfrm>
          <a:prstGeom prst="rect">
            <a:avLst/>
          </a:prstGeom>
        </p:spPr>
      </p:pic>
      <p:pic>
        <p:nvPicPr>
          <p:cNvPr id="13" name="Billede 12" descr="Ice cubes isolated PSD - PSDgraphics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23" b="89981" l="8438" r="91625">
                        <a14:foregroundMark x1="74063" y1="12331" x2="68750" y2="72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336" y="5765790"/>
            <a:ext cx="1683562" cy="109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1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2315169" y="749565"/>
            <a:ext cx="5580134" cy="14957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3600" b="1" dirty="0" err="1">
                <a:solidFill>
                  <a:srgbClr val="004079"/>
                </a:solidFill>
              </a:rPr>
              <a:t>Utilstrækkelig</a:t>
            </a:r>
            <a:r>
              <a:rPr lang="en-GB" sz="3600" b="1" dirty="0">
                <a:solidFill>
                  <a:srgbClr val="004079"/>
                </a:solidFill>
              </a:rPr>
              <a:t> </a:t>
            </a:r>
            <a:r>
              <a:rPr lang="en-GB" sz="3600" b="1" dirty="0" err="1">
                <a:solidFill>
                  <a:srgbClr val="004079"/>
                </a:solidFill>
              </a:rPr>
              <a:t>mundpleje</a:t>
            </a:r>
            <a:r>
              <a:rPr lang="en-GB" sz="3600" b="1" dirty="0">
                <a:solidFill>
                  <a:srgbClr val="004079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sz="3600" dirty="0" err="1">
                <a:solidFill>
                  <a:srgbClr val="004079"/>
                </a:solidFill>
              </a:rPr>
              <a:t>kan</a:t>
            </a:r>
            <a:r>
              <a:rPr lang="en-GB" sz="3600" dirty="0">
                <a:solidFill>
                  <a:srgbClr val="004079"/>
                </a:solidFill>
              </a:rPr>
              <a:t> give </a:t>
            </a:r>
            <a:r>
              <a:rPr lang="en-GB" sz="3600" dirty="0" err="1">
                <a:solidFill>
                  <a:srgbClr val="004079"/>
                </a:solidFill>
              </a:rPr>
              <a:t>alvorlige</a:t>
            </a:r>
            <a:r>
              <a:rPr lang="en-GB" sz="3600" dirty="0">
                <a:solidFill>
                  <a:srgbClr val="004079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sz="3600" dirty="0" err="1">
                <a:solidFill>
                  <a:srgbClr val="004079"/>
                </a:solidFill>
              </a:rPr>
              <a:t>følgesygdomme</a:t>
            </a:r>
            <a:endParaRPr lang="en-GB" sz="3600" dirty="0">
              <a:solidFill>
                <a:srgbClr val="004079"/>
              </a:solidFill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2082649" y="2512496"/>
            <a:ext cx="3770420" cy="19205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a-DK" b="1" dirty="0">
                <a:solidFill>
                  <a:srgbClr val="004079"/>
                </a:solidFill>
                <a:latin typeface="Century Gothic" panose="020B0502020202020204" pitchFamily="34" charset="0"/>
              </a:rPr>
              <a:t>•  </a:t>
            </a:r>
            <a:r>
              <a:rPr lang="da-DK" sz="2400" b="1" dirty="0">
                <a:solidFill>
                  <a:srgbClr val="004079"/>
                </a:solidFill>
                <a:latin typeface="Century Gothic" panose="020B0502020202020204" pitchFamily="34" charset="0"/>
              </a:rPr>
              <a:t>Lungebetændelse</a:t>
            </a:r>
          </a:p>
          <a:p>
            <a:pPr>
              <a:lnSpc>
                <a:spcPct val="130000"/>
              </a:lnSpc>
            </a:pPr>
            <a:r>
              <a:rPr lang="da-DK" sz="2400" b="1" dirty="0">
                <a:solidFill>
                  <a:srgbClr val="004079"/>
                </a:solidFill>
                <a:latin typeface="Century Gothic" panose="020B0502020202020204" pitchFamily="34" charset="0"/>
              </a:rPr>
              <a:t>• Hjertekarsygdomme</a:t>
            </a:r>
          </a:p>
          <a:p>
            <a:pPr>
              <a:lnSpc>
                <a:spcPct val="130000"/>
              </a:lnSpc>
            </a:pPr>
            <a:r>
              <a:rPr lang="da-DK" sz="2400" b="1" dirty="0">
                <a:solidFill>
                  <a:srgbClr val="004079"/>
                </a:solidFill>
                <a:latin typeface="Century Gothic" panose="020B0502020202020204" pitchFamily="34" charset="0"/>
              </a:rPr>
              <a:t>• Forværre diabetes</a:t>
            </a:r>
          </a:p>
          <a:p>
            <a:pPr>
              <a:lnSpc>
                <a:spcPct val="130000"/>
              </a:lnSpc>
            </a:pPr>
            <a:r>
              <a:rPr lang="da-DK" sz="2400" b="1" dirty="0">
                <a:solidFill>
                  <a:srgbClr val="004079"/>
                </a:solidFill>
                <a:latin typeface="Century Gothic" panose="020B0502020202020204" pitchFamily="34" charset="0"/>
              </a:rPr>
              <a:t>• Forværre leddegigt</a:t>
            </a:r>
          </a:p>
        </p:txBody>
      </p:sp>
      <p:pic>
        <p:nvPicPr>
          <p:cNvPr id="8" name="Billede 7" descr="ILLU_TP_Bak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11" y="4433022"/>
            <a:ext cx="1908048" cy="1799844"/>
          </a:xfrm>
          <a:prstGeom prst="rect">
            <a:avLst/>
          </a:prstGeom>
        </p:spPr>
      </p:pic>
      <p:pic>
        <p:nvPicPr>
          <p:cNvPr id="2" name="Billede 1" descr="ILLU_TP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266" y="1672757"/>
            <a:ext cx="4535424" cy="4067556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8598993" y="4919757"/>
            <a:ext cx="1499870" cy="2400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da-DK" sz="1200" b="1" dirty="0">
                <a:solidFill>
                  <a:srgbClr val="004079"/>
                </a:solidFill>
              </a:rPr>
              <a:t>Lungebetændelse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8513922" y="2761047"/>
            <a:ext cx="1661825" cy="2400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da-DK" sz="1200" b="1" dirty="0">
                <a:solidFill>
                  <a:srgbClr val="004079"/>
                </a:solidFill>
              </a:rPr>
              <a:t>Hjertekarsygdomme</a:t>
            </a:r>
          </a:p>
        </p:txBody>
      </p:sp>
    </p:spTree>
    <p:extLst>
      <p:ext uri="{BB962C8B-B14F-4D97-AF65-F5344CB8AC3E}">
        <p14:creationId xmlns:p14="http://schemas.microsoft.com/office/powerpoint/2010/main" val="1962159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2315168" y="937201"/>
            <a:ext cx="874612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4000" b="1" dirty="0" err="1">
                <a:solidFill>
                  <a:srgbClr val="004079"/>
                </a:solidFill>
              </a:rPr>
              <a:t>Patientens</a:t>
            </a:r>
            <a:r>
              <a:rPr lang="en-GB" sz="4000" b="1" dirty="0">
                <a:solidFill>
                  <a:srgbClr val="004079"/>
                </a:solidFill>
              </a:rPr>
              <a:t> </a:t>
            </a:r>
            <a:r>
              <a:rPr lang="en-GB" sz="4000" b="1" dirty="0" err="1">
                <a:solidFill>
                  <a:srgbClr val="004079"/>
                </a:solidFill>
              </a:rPr>
              <a:t>egne</a:t>
            </a:r>
            <a:r>
              <a:rPr lang="en-GB" sz="4000" b="1" dirty="0">
                <a:solidFill>
                  <a:srgbClr val="004079"/>
                </a:solidFill>
              </a:rPr>
              <a:t> </a:t>
            </a:r>
            <a:r>
              <a:rPr lang="en-GB" sz="4000" b="1" dirty="0" err="1">
                <a:solidFill>
                  <a:srgbClr val="004079"/>
                </a:solidFill>
              </a:rPr>
              <a:t>udfordringer</a:t>
            </a:r>
            <a:r>
              <a:rPr lang="en-GB" sz="4000" b="1" dirty="0">
                <a:solidFill>
                  <a:srgbClr val="004079"/>
                </a:solidFill>
              </a:rPr>
              <a:t> </a:t>
            </a:r>
            <a:r>
              <a:rPr lang="en-GB" sz="4000" b="1" dirty="0" err="1">
                <a:solidFill>
                  <a:srgbClr val="004079"/>
                </a:solidFill>
              </a:rPr>
              <a:t>i</a:t>
            </a:r>
            <a:r>
              <a:rPr lang="en-GB" sz="4000" b="1" dirty="0">
                <a:solidFill>
                  <a:srgbClr val="004079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sz="4000" b="1" dirty="0" err="1">
                <a:solidFill>
                  <a:srgbClr val="004079"/>
                </a:solidFill>
              </a:rPr>
              <a:t>forbindelse</a:t>
            </a:r>
            <a:r>
              <a:rPr lang="en-GB" sz="4000" b="1" dirty="0">
                <a:solidFill>
                  <a:srgbClr val="004079"/>
                </a:solidFill>
              </a:rPr>
              <a:t> med </a:t>
            </a:r>
            <a:r>
              <a:rPr lang="en-GB" sz="4000" b="1" dirty="0" err="1">
                <a:solidFill>
                  <a:srgbClr val="004079"/>
                </a:solidFill>
              </a:rPr>
              <a:t>mundpleje</a:t>
            </a:r>
            <a:r>
              <a:rPr lang="en-GB" sz="4000" b="1" dirty="0">
                <a:solidFill>
                  <a:srgbClr val="004079"/>
                </a:solidFill>
              </a:rPr>
              <a:t> </a:t>
            </a:r>
            <a:endParaRPr lang="en-GB" sz="4000" dirty="0">
              <a:solidFill>
                <a:srgbClr val="004079"/>
              </a:solidFill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2315168" y="2889650"/>
            <a:ext cx="7989812" cy="2400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a-DK" sz="2400" dirty="0">
                <a:solidFill>
                  <a:srgbClr val="004079"/>
                </a:solidFill>
                <a:latin typeface="Century Gothic" panose="020B0502020202020204" pitchFamily="34" charset="0"/>
              </a:rPr>
              <a:t>• </a:t>
            </a:r>
            <a:r>
              <a:rPr lang="da-DK" sz="2400" b="1" dirty="0">
                <a:solidFill>
                  <a:srgbClr val="004079"/>
                </a:solidFill>
                <a:latin typeface="Century Gothic" panose="020B0502020202020204" pitchFamily="34" charset="0"/>
              </a:rPr>
              <a:t>Manglende/svigtende motorik </a:t>
            </a:r>
            <a:r>
              <a:rPr lang="da-DK" sz="2400" b="1" dirty="0" err="1">
                <a:solidFill>
                  <a:srgbClr val="004079"/>
                </a:solidFill>
                <a:latin typeface="Century Gothic" panose="020B0502020202020204" pitchFamily="34" charset="0"/>
              </a:rPr>
              <a:t>pga</a:t>
            </a:r>
            <a:r>
              <a:rPr lang="da-DK" sz="2400" b="1" dirty="0">
                <a:solidFill>
                  <a:srgbClr val="004079"/>
                </a:solidFill>
                <a:latin typeface="Century Gothic" panose="020B0502020202020204" pitchFamily="34" charset="0"/>
              </a:rPr>
              <a:t> sygdom</a:t>
            </a:r>
          </a:p>
          <a:p>
            <a:pPr>
              <a:lnSpc>
                <a:spcPct val="130000"/>
              </a:lnSpc>
            </a:pPr>
            <a:r>
              <a:rPr lang="da-DK" sz="2400" b="1" dirty="0">
                <a:solidFill>
                  <a:srgbClr val="004079"/>
                </a:solidFill>
                <a:latin typeface="Century Gothic" panose="020B0502020202020204" pitchFamily="34" charset="0"/>
              </a:rPr>
              <a:t>• Accept af, at man ikke længere er selvhjulpen</a:t>
            </a:r>
          </a:p>
          <a:p>
            <a:pPr>
              <a:lnSpc>
                <a:spcPct val="130000"/>
              </a:lnSpc>
            </a:pPr>
            <a:r>
              <a:rPr lang="da-DK" sz="2400" b="1" dirty="0">
                <a:solidFill>
                  <a:srgbClr val="004079"/>
                </a:solidFill>
                <a:latin typeface="Century Gothic" panose="020B0502020202020204" pitchFamily="34" charset="0"/>
              </a:rPr>
              <a:t>• Munden er et intimt og personligt område</a:t>
            </a:r>
          </a:p>
          <a:p>
            <a:pPr>
              <a:lnSpc>
                <a:spcPct val="130000"/>
              </a:lnSpc>
            </a:pPr>
            <a:r>
              <a:rPr lang="da-DK" sz="2400" b="1" dirty="0">
                <a:solidFill>
                  <a:srgbClr val="004079"/>
                </a:solidFill>
                <a:latin typeface="Century Gothic" panose="020B0502020202020204" pitchFamily="34" charset="0"/>
              </a:rPr>
              <a:t>• Sygdom og smerter flytter fokus fra de daglig rutiner</a:t>
            </a:r>
          </a:p>
          <a:p>
            <a:pPr>
              <a:lnSpc>
                <a:spcPct val="130000"/>
              </a:lnSpc>
            </a:pPr>
            <a:endParaRPr lang="da-DK" sz="2400" dirty="0">
              <a:solidFill>
                <a:srgbClr val="004079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4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2315168" y="926552"/>
            <a:ext cx="9041090" cy="1218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4400" b="1" dirty="0" err="1">
                <a:solidFill>
                  <a:srgbClr val="004079"/>
                </a:solidFill>
              </a:rPr>
              <a:t>Plejepersonalets</a:t>
            </a:r>
            <a:r>
              <a:rPr lang="en-GB" sz="4400" b="1" dirty="0">
                <a:solidFill>
                  <a:srgbClr val="004079"/>
                </a:solidFill>
              </a:rPr>
              <a:t> </a:t>
            </a:r>
            <a:r>
              <a:rPr lang="en-GB" sz="4400" b="1" dirty="0" err="1">
                <a:solidFill>
                  <a:srgbClr val="004079"/>
                </a:solidFill>
              </a:rPr>
              <a:t>udfordringer</a:t>
            </a:r>
            <a:r>
              <a:rPr lang="en-GB" sz="4400" b="1" dirty="0">
                <a:solidFill>
                  <a:srgbClr val="004079"/>
                </a:solidFill>
              </a:rPr>
              <a:t> </a:t>
            </a:r>
            <a:r>
              <a:rPr lang="en-GB" sz="4400" b="1" dirty="0" err="1">
                <a:solidFill>
                  <a:srgbClr val="004079"/>
                </a:solidFill>
              </a:rPr>
              <a:t>i</a:t>
            </a:r>
            <a:r>
              <a:rPr lang="en-GB" sz="4400" b="1" dirty="0">
                <a:solidFill>
                  <a:srgbClr val="004079"/>
                </a:solidFill>
              </a:rPr>
              <a:t> </a:t>
            </a:r>
            <a:r>
              <a:rPr lang="en-GB" sz="4400" b="1" dirty="0" err="1">
                <a:solidFill>
                  <a:srgbClr val="004079"/>
                </a:solidFill>
              </a:rPr>
              <a:t>forbindelse</a:t>
            </a:r>
            <a:r>
              <a:rPr lang="en-GB" sz="4400" b="1" dirty="0">
                <a:solidFill>
                  <a:srgbClr val="004079"/>
                </a:solidFill>
              </a:rPr>
              <a:t> med </a:t>
            </a:r>
            <a:r>
              <a:rPr lang="en-GB" sz="4400" b="1" dirty="0" err="1">
                <a:solidFill>
                  <a:srgbClr val="004079"/>
                </a:solidFill>
              </a:rPr>
              <a:t>mundpleje</a:t>
            </a:r>
            <a:r>
              <a:rPr lang="en-GB" sz="4400" b="1" dirty="0">
                <a:solidFill>
                  <a:srgbClr val="004079"/>
                </a:solidFill>
              </a:rPr>
              <a:t> </a:t>
            </a:r>
            <a:endParaRPr lang="en-GB" sz="4400" dirty="0">
              <a:solidFill>
                <a:srgbClr val="004079"/>
              </a:solidFill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2325578" y="2894160"/>
            <a:ext cx="8770511" cy="33609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tabLst>
                <a:tab pos="179388" algn="l"/>
              </a:tabLst>
            </a:pPr>
            <a:r>
              <a:rPr lang="da-DK" sz="2400" dirty="0">
                <a:solidFill>
                  <a:srgbClr val="004079"/>
                </a:solidFill>
              </a:rPr>
              <a:t>•	</a:t>
            </a:r>
            <a:r>
              <a:rPr lang="da-DK" sz="2400" b="1" dirty="0">
                <a:solidFill>
                  <a:srgbClr val="004079"/>
                </a:solidFill>
              </a:rPr>
              <a:t>Manglende viden/information om mundhygiejne</a:t>
            </a:r>
          </a:p>
          <a:p>
            <a:pPr>
              <a:lnSpc>
                <a:spcPct val="130000"/>
              </a:lnSpc>
              <a:tabLst>
                <a:tab pos="179388" algn="l"/>
              </a:tabLst>
            </a:pPr>
            <a:r>
              <a:rPr lang="da-DK" sz="2400" b="1" dirty="0">
                <a:solidFill>
                  <a:srgbClr val="004079"/>
                </a:solidFill>
              </a:rPr>
              <a:t>•	Respekt for patienten. (Han/hun vil ikke….!)</a:t>
            </a:r>
          </a:p>
          <a:p>
            <a:pPr>
              <a:lnSpc>
                <a:spcPct val="130000"/>
              </a:lnSpc>
              <a:tabLst>
                <a:tab pos="179388" algn="l"/>
              </a:tabLst>
            </a:pPr>
            <a:r>
              <a:rPr lang="da-DK" sz="2400" b="1" dirty="0">
                <a:solidFill>
                  <a:srgbClr val="004079"/>
                </a:solidFill>
              </a:rPr>
              <a:t>•	Mundpleje på andre er grænseoverskridende</a:t>
            </a:r>
          </a:p>
          <a:p>
            <a:pPr>
              <a:lnSpc>
                <a:spcPct val="130000"/>
              </a:lnSpc>
              <a:tabLst>
                <a:tab pos="179388" algn="l"/>
              </a:tabLst>
            </a:pPr>
            <a:r>
              <a:rPr lang="da-DK" sz="2400" b="1" dirty="0">
                <a:solidFill>
                  <a:srgbClr val="004079"/>
                </a:solidFill>
              </a:rPr>
              <a:t>•	Tidsmangel/personalemangel</a:t>
            </a:r>
          </a:p>
          <a:p>
            <a:pPr>
              <a:lnSpc>
                <a:spcPct val="130000"/>
              </a:lnSpc>
              <a:tabLst>
                <a:tab pos="179388" algn="l"/>
              </a:tabLst>
            </a:pPr>
            <a:r>
              <a:rPr lang="da-DK" sz="2400" b="1" dirty="0">
                <a:solidFill>
                  <a:srgbClr val="004079"/>
                </a:solidFill>
              </a:rPr>
              <a:t>•	Holdning: ”Ulækkert”</a:t>
            </a:r>
          </a:p>
          <a:p>
            <a:pPr>
              <a:lnSpc>
                <a:spcPct val="130000"/>
              </a:lnSpc>
              <a:tabLst>
                <a:tab pos="179388" algn="l"/>
              </a:tabLst>
            </a:pPr>
            <a:r>
              <a:rPr lang="da-DK" sz="2400" b="1" dirty="0">
                <a:solidFill>
                  <a:srgbClr val="004079"/>
                </a:solidFill>
              </a:rPr>
              <a:t>•	Forskellige holdninger til mundpleje, blandt personalet</a:t>
            </a:r>
          </a:p>
          <a:p>
            <a:pPr>
              <a:lnSpc>
                <a:spcPct val="130000"/>
              </a:lnSpc>
              <a:tabLst>
                <a:tab pos="179388" algn="l"/>
              </a:tabLst>
            </a:pPr>
            <a:r>
              <a:rPr lang="da-DK" sz="2400" b="1" dirty="0">
                <a:solidFill>
                  <a:srgbClr val="004079"/>
                </a:solidFill>
              </a:rPr>
              <a:t>•	Munden er et meget intimt område</a:t>
            </a:r>
          </a:p>
        </p:txBody>
      </p:sp>
    </p:spTree>
    <p:extLst>
      <p:ext uri="{BB962C8B-B14F-4D97-AF65-F5344CB8AC3E}">
        <p14:creationId xmlns:p14="http://schemas.microsoft.com/office/powerpoint/2010/main" val="269574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1089062" y="877391"/>
            <a:ext cx="10326190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4400" b="1" dirty="0" err="1">
                <a:solidFill>
                  <a:srgbClr val="004079"/>
                </a:solidFill>
              </a:rPr>
              <a:t>Hvornår</a:t>
            </a:r>
            <a:r>
              <a:rPr lang="en-GB" sz="4400" b="1" dirty="0">
                <a:solidFill>
                  <a:srgbClr val="004079"/>
                </a:solidFill>
              </a:rPr>
              <a:t> </a:t>
            </a:r>
            <a:r>
              <a:rPr lang="en-GB" sz="4400" b="1" dirty="0" err="1">
                <a:solidFill>
                  <a:srgbClr val="004079"/>
                </a:solidFill>
              </a:rPr>
              <a:t>har</a:t>
            </a:r>
            <a:r>
              <a:rPr lang="en-GB" sz="4400" b="1" dirty="0">
                <a:solidFill>
                  <a:srgbClr val="004079"/>
                </a:solidFill>
              </a:rPr>
              <a:t> </a:t>
            </a:r>
            <a:r>
              <a:rPr lang="en-GB" sz="4400" b="1" dirty="0" err="1">
                <a:solidFill>
                  <a:srgbClr val="004079"/>
                </a:solidFill>
              </a:rPr>
              <a:t>patienten</a:t>
            </a:r>
            <a:r>
              <a:rPr lang="en-GB" sz="4400" b="1" dirty="0">
                <a:solidFill>
                  <a:srgbClr val="004079"/>
                </a:solidFill>
              </a:rPr>
              <a:t> </a:t>
            </a:r>
            <a:r>
              <a:rPr lang="en-GB" sz="4400" b="1" dirty="0" err="1">
                <a:solidFill>
                  <a:srgbClr val="004079"/>
                </a:solidFill>
              </a:rPr>
              <a:t>brug</a:t>
            </a:r>
            <a:r>
              <a:rPr lang="en-GB" sz="4400" b="1" dirty="0">
                <a:solidFill>
                  <a:srgbClr val="004079"/>
                </a:solidFill>
              </a:rPr>
              <a:t> for </a:t>
            </a:r>
            <a:r>
              <a:rPr lang="en-GB" sz="4400" b="1" dirty="0" err="1">
                <a:solidFill>
                  <a:srgbClr val="004079"/>
                </a:solidFill>
              </a:rPr>
              <a:t>hjælp</a:t>
            </a:r>
            <a:r>
              <a:rPr lang="en-GB" sz="4400" b="1" dirty="0">
                <a:solidFill>
                  <a:srgbClr val="004079"/>
                </a:solidFill>
              </a:rPr>
              <a:t>?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2325580" y="1753380"/>
            <a:ext cx="6972532" cy="3468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tabLst>
                <a:tab pos="179388" algn="l"/>
              </a:tabLst>
            </a:pPr>
            <a:r>
              <a:rPr lang="da-DK" sz="2400" b="1" dirty="0">
                <a:solidFill>
                  <a:srgbClr val="004079"/>
                </a:solidFill>
              </a:rPr>
              <a:t>Hvis patienten ikke selv kan én af følgende:</a:t>
            </a:r>
          </a:p>
          <a:p>
            <a:pPr>
              <a:lnSpc>
                <a:spcPct val="130000"/>
              </a:lnSpc>
              <a:tabLst>
                <a:tab pos="179388" algn="l"/>
              </a:tabLst>
            </a:pPr>
            <a:r>
              <a:rPr lang="da-DK" sz="2400" dirty="0">
                <a:solidFill>
                  <a:srgbClr val="004079"/>
                </a:solidFill>
              </a:rPr>
              <a:t>• Skrive sin underskrift normalt</a:t>
            </a:r>
          </a:p>
          <a:p>
            <a:pPr>
              <a:lnSpc>
                <a:spcPct val="130000"/>
              </a:lnSpc>
              <a:tabLst>
                <a:tab pos="179388" algn="l"/>
              </a:tabLst>
            </a:pPr>
            <a:r>
              <a:rPr lang="da-DK" sz="2400" dirty="0">
                <a:solidFill>
                  <a:srgbClr val="004079"/>
                </a:solidFill>
              </a:rPr>
              <a:t>• Rede sit hår</a:t>
            </a:r>
          </a:p>
          <a:p>
            <a:pPr>
              <a:lnSpc>
                <a:spcPct val="130000"/>
              </a:lnSpc>
              <a:tabLst>
                <a:tab pos="179388" algn="l"/>
              </a:tabLst>
            </a:pPr>
            <a:r>
              <a:rPr lang="da-DK" sz="2400" dirty="0">
                <a:solidFill>
                  <a:srgbClr val="004079"/>
                </a:solidFill>
              </a:rPr>
              <a:t>• Binde sine snørebånd</a:t>
            </a:r>
          </a:p>
          <a:p>
            <a:pPr>
              <a:lnSpc>
                <a:spcPct val="130000"/>
              </a:lnSpc>
              <a:tabLst>
                <a:tab pos="179388" algn="l"/>
              </a:tabLst>
            </a:pPr>
            <a:r>
              <a:rPr lang="da-DK" sz="2400" dirty="0">
                <a:solidFill>
                  <a:srgbClr val="004079"/>
                </a:solidFill>
              </a:rPr>
              <a:t>• Tørre sig efter toiletbesøg</a:t>
            </a:r>
          </a:p>
          <a:p>
            <a:pPr>
              <a:lnSpc>
                <a:spcPct val="130000"/>
              </a:lnSpc>
              <a:tabLst>
                <a:tab pos="179388" algn="l"/>
              </a:tabLst>
            </a:pPr>
            <a:endParaRPr lang="da-DK" dirty="0">
              <a:solidFill>
                <a:srgbClr val="004079"/>
              </a:solidFill>
            </a:endParaRPr>
          </a:p>
          <a:p>
            <a:pPr>
              <a:lnSpc>
                <a:spcPct val="130000"/>
              </a:lnSpc>
              <a:tabLst>
                <a:tab pos="179388" algn="l"/>
              </a:tabLst>
            </a:pPr>
            <a:r>
              <a:rPr lang="da-DK" sz="2000" b="1" dirty="0">
                <a:solidFill>
                  <a:srgbClr val="004079"/>
                </a:solidFill>
              </a:rPr>
              <a:t>Så er der stor sandsynlighed for, at patienten</a:t>
            </a:r>
          </a:p>
          <a:p>
            <a:pPr>
              <a:tabLst>
                <a:tab pos="179388" algn="l"/>
              </a:tabLst>
            </a:pPr>
            <a:r>
              <a:rPr lang="da-DK" sz="2000" b="1" dirty="0">
                <a:solidFill>
                  <a:srgbClr val="004079"/>
                </a:solidFill>
              </a:rPr>
              <a:t>heller ikke selv kan børste sine tænder. 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344" y="1790544"/>
            <a:ext cx="2619375" cy="1743075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771" y="3886664"/>
            <a:ext cx="18478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29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D9E34-3CBD-3D8B-F6E8-773F8CFED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459412" cy="1020618"/>
          </a:xfrm>
        </p:spPr>
        <p:txBody>
          <a:bodyPr>
            <a:noAutofit/>
          </a:bodyPr>
          <a:lstStyle/>
          <a:p>
            <a:r>
              <a:rPr lang="da-DK" sz="5400" dirty="0"/>
              <a:t>Hvem er jeg ?</a:t>
            </a:r>
          </a:p>
        </p:txBody>
      </p:sp>
      <p:pic>
        <p:nvPicPr>
          <p:cNvPr id="1026" name="Picture 2" descr="Danske Tandplejere - for din sundhed - Home | Facebook">
            <a:extLst>
              <a:ext uri="{FF2B5EF4-FFF2-40B4-BE49-F238E27FC236}">
                <a16:creationId xmlns:a16="http://schemas.microsoft.com/office/drawing/2014/main" id="{B1459FB7-0B32-23B1-DEB4-2F1FE4BD7F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88" y="48485"/>
            <a:ext cx="2734685" cy="273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90FF250-EBA8-A129-EC2B-746CEC1C2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0352" y="1724895"/>
            <a:ext cx="4743910" cy="4800600"/>
          </a:xfrm>
        </p:spPr>
        <p:txBody>
          <a:bodyPr>
            <a:normAutofit fontScale="77500" lnSpcReduction="20000"/>
          </a:bodyPr>
          <a:lstStyle/>
          <a:p>
            <a:endParaRPr lang="da-DK" dirty="0"/>
          </a:p>
          <a:p>
            <a:r>
              <a:rPr lang="da-DK" sz="3300" dirty="0">
                <a:solidFill>
                  <a:schemeClr val="tx2"/>
                </a:solidFill>
                <a:latin typeface="Century Gothic" panose="020B0502020202020204" pitchFamily="34" charset="0"/>
              </a:rPr>
              <a:t>Hanne Lerche		</a:t>
            </a:r>
          </a:p>
          <a:p>
            <a:r>
              <a:rPr lang="da-DK" sz="3300" dirty="0">
                <a:solidFill>
                  <a:schemeClr val="tx2"/>
                </a:solidFill>
                <a:latin typeface="Century Gothic" panose="020B0502020202020204" pitchFamily="34" charset="0"/>
              </a:rPr>
              <a:t>tandplejer 1982		</a:t>
            </a:r>
          </a:p>
          <a:p>
            <a:endParaRPr lang="da-DK" sz="28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da-DK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Til daglig:</a:t>
            </a:r>
          </a:p>
          <a:p>
            <a:r>
              <a:rPr lang="da-DK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Afd. X (</a:t>
            </a:r>
            <a:r>
              <a:rPr lang="da-DK" sz="28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hæmatologisk</a:t>
            </a:r>
            <a:r>
              <a:rPr lang="da-DK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)</a:t>
            </a:r>
          </a:p>
          <a:p>
            <a:r>
              <a:rPr lang="da-DK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og desuden ressourceperson på ”mundplejeprojektet”</a:t>
            </a:r>
          </a:p>
          <a:p>
            <a:endParaRPr lang="da-DK" sz="28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da-DK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Stor erfaring med tænder og brænder for forebyggelse</a:t>
            </a:r>
          </a:p>
          <a:p>
            <a:r>
              <a:rPr lang="da-DK" sz="2200" dirty="0">
                <a:solidFill>
                  <a:schemeClr val="tx2"/>
                </a:solidFill>
                <a:latin typeface="Century Gothic" panose="020B0502020202020204" pitchFamily="34" charset="0"/>
              </a:rPr>
              <a:t>Erfaring fra privat praksis, kommunal børnetandpleje, specialtandpleje og undervisning</a:t>
            </a:r>
          </a:p>
          <a:p>
            <a:endParaRPr lang="da-DK" sz="2800" dirty="0"/>
          </a:p>
          <a:p>
            <a:endParaRPr lang="da-DK" sz="24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312" y="2542480"/>
            <a:ext cx="4187404" cy="425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35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2315169" y="926553"/>
            <a:ext cx="5636049" cy="5642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4000" b="1" dirty="0" err="1">
                <a:solidFill>
                  <a:srgbClr val="004079"/>
                </a:solidFill>
              </a:rPr>
              <a:t>Tandbørstning</a:t>
            </a:r>
            <a:endParaRPr lang="en-GB" sz="4000" b="1" dirty="0">
              <a:solidFill>
                <a:srgbClr val="004079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4F08FDC-4B04-4457-A39A-E99CF7698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168" y="5768080"/>
            <a:ext cx="4572000" cy="442452"/>
          </a:xfrm>
          <a:prstGeom prst="rect">
            <a:avLst/>
          </a:prstGeom>
        </p:spPr>
      </p:pic>
      <p:pic>
        <p:nvPicPr>
          <p:cNvPr id="1026" name="Picture 2" descr="[Zendium Classic Tandpasta 75ml Front, Zendium Classic Tandpasta 75ml Back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34" y="2224500"/>
            <a:ext cx="2039681" cy="203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 descr="https://www.haleonpro.dk/wp-content/uploads/2023/01/Sensodyne-Original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329" y="2185987"/>
            <a:ext cx="2275404" cy="22975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4" descr="Gum Technique PRO Tandbørste - Tandlægerne Hafniah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5168" y="2156128"/>
            <a:ext cx="2427201" cy="2965250"/>
          </a:xfrm>
          <a:prstGeom prst="rect">
            <a:avLst/>
          </a:prstGeom>
        </p:spPr>
      </p:pic>
      <p:pic>
        <p:nvPicPr>
          <p:cNvPr id="4" name="Picture 2" descr="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986" y="4657528"/>
            <a:ext cx="2006681" cy="200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406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>
          <a:xfrm>
            <a:off x="2140494" y="604504"/>
            <a:ext cx="8411393" cy="17427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Tandbørstning på patienter 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981" y="1730897"/>
            <a:ext cx="1585097" cy="1585097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768" y="1730897"/>
            <a:ext cx="1585097" cy="1585097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2083" y="1730897"/>
            <a:ext cx="1585097" cy="1585097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8255" y="1730896"/>
            <a:ext cx="1585097" cy="158509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0185" y="1730895"/>
            <a:ext cx="1585097" cy="158509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8"/>
          <a:srcRect l="358" t="-131" r="-358" b="49943"/>
          <a:stretch/>
        </p:blipFill>
        <p:spPr>
          <a:xfrm>
            <a:off x="2730671" y="3771900"/>
            <a:ext cx="2658086" cy="2536536"/>
          </a:xfrm>
          <a:prstGeom prst="rect">
            <a:avLst/>
          </a:prstGeom>
          <a:effectLst/>
        </p:spPr>
      </p:pic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9"/>
          <a:srcRect b="50334"/>
          <a:stretch/>
        </p:blipFill>
        <p:spPr>
          <a:xfrm>
            <a:off x="6243901" y="3818420"/>
            <a:ext cx="3572566" cy="24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60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23 Før tandbørstning.tif"/>
          <p:cNvPicPr>
            <a:picLocks noChangeAspect="1" noChangeArrowheads="1"/>
          </p:cNvPicPr>
          <p:nvPr/>
        </p:nvPicPr>
        <p:blipFill rotWithShape="1">
          <a:blip r:embed="rId3" cstate="print"/>
          <a:srcRect l="17268" t="7077" r="20720" b="5065"/>
          <a:stretch/>
        </p:blipFill>
        <p:spPr bwMode="auto">
          <a:xfrm>
            <a:off x="2315167" y="1906141"/>
            <a:ext cx="3646831" cy="3504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5" descr="D:\24 Efter tandbørstning.tif"/>
          <p:cNvPicPr>
            <a:picLocks noChangeAspect="1" noChangeArrowheads="1"/>
          </p:cNvPicPr>
          <p:nvPr/>
        </p:nvPicPr>
        <p:blipFill rotWithShape="1">
          <a:blip r:embed="rId4" cstate="print"/>
          <a:srcRect l="17397" t="3553" r="19292" b="5325"/>
          <a:stretch/>
        </p:blipFill>
        <p:spPr bwMode="auto">
          <a:xfrm>
            <a:off x="6112888" y="1906141"/>
            <a:ext cx="3588895" cy="3504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kstfelt 10"/>
          <p:cNvSpPr txBox="1"/>
          <p:nvPr/>
        </p:nvSpPr>
        <p:spPr>
          <a:xfrm>
            <a:off x="2315168" y="927120"/>
            <a:ext cx="7992664" cy="5642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4000" b="1" dirty="0" err="1">
                <a:solidFill>
                  <a:srgbClr val="004079"/>
                </a:solidFill>
              </a:rPr>
              <a:t>Før</a:t>
            </a:r>
            <a:r>
              <a:rPr lang="en-GB" sz="4000" b="1" dirty="0">
                <a:solidFill>
                  <a:srgbClr val="004079"/>
                </a:solidFill>
              </a:rPr>
              <a:t> </a:t>
            </a:r>
            <a:r>
              <a:rPr lang="en-GB" sz="4000" b="1" dirty="0" err="1">
                <a:solidFill>
                  <a:srgbClr val="004079"/>
                </a:solidFill>
              </a:rPr>
              <a:t>og</a:t>
            </a:r>
            <a:r>
              <a:rPr lang="en-GB" sz="4000" b="1" dirty="0">
                <a:solidFill>
                  <a:srgbClr val="004079"/>
                </a:solidFill>
              </a:rPr>
              <a:t> </a:t>
            </a:r>
            <a:r>
              <a:rPr lang="en-GB" sz="4000" b="1" dirty="0" err="1">
                <a:solidFill>
                  <a:srgbClr val="004079"/>
                </a:solidFill>
              </a:rPr>
              <a:t>efter</a:t>
            </a:r>
            <a:r>
              <a:rPr lang="en-GB" sz="4000" b="1" dirty="0">
                <a:solidFill>
                  <a:srgbClr val="004079"/>
                </a:solidFill>
              </a:rPr>
              <a:t> </a:t>
            </a:r>
            <a:r>
              <a:rPr lang="en-GB" sz="4000" b="1" dirty="0" err="1">
                <a:solidFill>
                  <a:srgbClr val="004079"/>
                </a:solidFill>
              </a:rPr>
              <a:t>tandbørstning</a:t>
            </a:r>
            <a:endParaRPr lang="en-GB" sz="4000" b="1" dirty="0">
              <a:solidFill>
                <a:srgbClr val="0040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5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2315169" y="938583"/>
            <a:ext cx="7113579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3200" b="1" dirty="0">
                <a:solidFill>
                  <a:srgbClr val="004079"/>
                </a:solidFill>
              </a:rPr>
              <a:t>Uren </a:t>
            </a:r>
            <a:r>
              <a:rPr lang="en-GB" sz="3200" b="1" dirty="0" err="1">
                <a:solidFill>
                  <a:srgbClr val="004079"/>
                </a:solidFill>
              </a:rPr>
              <a:t>protese</a:t>
            </a:r>
            <a:endParaRPr lang="en-GB" sz="3200" b="1" dirty="0">
              <a:solidFill>
                <a:srgbClr val="004079"/>
              </a:solidFill>
            </a:endParaRPr>
          </a:p>
        </p:txBody>
      </p:sp>
      <p:pic>
        <p:nvPicPr>
          <p:cNvPr id="5" name="Billede 5" descr="Snavset protese.jpg"/>
          <p:cNvPicPr>
            <a:picLocks noChangeAspect="1"/>
          </p:cNvPicPr>
          <p:nvPr/>
        </p:nvPicPr>
        <p:blipFill>
          <a:blip r:embed="rId2" cstate="print"/>
          <a:srcRect t="49602"/>
          <a:stretch>
            <a:fillRect/>
          </a:stretch>
        </p:blipFill>
        <p:spPr bwMode="auto">
          <a:xfrm>
            <a:off x="6002058" y="1612232"/>
            <a:ext cx="2574484" cy="183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Billede 4" descr="k med delproteser.jpg"/>
          <p:cNvPicPr>
            <a:picLocks noChangeAspect="1"/>
          </p:cNvPicPr>
          <p:nvPr/>
        </p:nvPicPr>
        <p:blipFill rotWithShape="1">
          <a:blip r:embed="rId3" cstate="print"/>
          <a:srcRect l="18000" t="28421" r="15994" b="14297"/>
          <a:stretch/>
        </p:blipFill>
        <p:spPr bwMode="auto">
          <a:xfrm>
            <a:off x="2315168" y="1612232"/>
            <a:ext cx="3122400" cy="183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Billede 8" descr="k uden delprotese.jpg"/>
          <p:cNvPicPr>
            <a:picLocks noChangeAspect="1"/>
          </p:cNvPicPr>
          <p:nvPr/>
        </p:nvPicPr>
        <p:blipFill rotWithShape="1">
          <a:blip r:embed="rId4" cstate="print"/>
          <a:srcRect l="14854" t="22807" r="12292" b="14035"/>
          <a:stretch/>
        </p:blipFill>
        <p:spPr bwMode="auto">
          <a:xfrm>
            <a:off x="2315168" y="4011969"/>
            <a:ext cx="3122400" cy="183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8"/>
          <a:stretch/>
        </p:blipFill>
        <p:spPr>
          <a:xfrm>
            <a:off x="6002059" y="4011969"/>
            <a:ext cx="2574484" cy="183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0180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2315169" y="926552"/>
            <a:ext cx="7113579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3200" b="1" dirty="0" err="1">
                <a:solidFill>
                  <a:srgbClr val="004079"/>
                </a:solidFill>
              </a:rPr>
              <a:t>Rengøring</a:t>
            </a:r>
            <a:r>
              <a:rPr lang="en-GB" sz="3200" b="1" dirty="0">
                <a:solidFill>
                  <a:srgbClr val="004079"/>
                </a:solidFill>
              </a:rPr>
              <a:t> </a:t>
            </a:r>
            <a:r>
              <a:rPr lang="en-GB" sz="3200" b="1" dirty="0" err="1">
                <a:solidFill>
                  <a:srgbClr val="004079"/>
                </a:solidFill>
              </a:rPr>
              <a:t>af</a:t>
            </a:r>
            <a:r>
              <a:rPr lang="en-GB" sz="3200" b="1" dirty="0">
                <a:solidFill>
                  <a:srgbClr val="004079"/>
                </a:solidFill>
              </a:rPr>
              <a:t> </a:t>
            </a:r>
            <a:r>
              <a:rPr lang="en-GB" sz="3200" b="1" dirty="0" err="1">
                <a:solidFill>
                  <a:srgbClr val="004079"/>
                </a:solidFill>
              </a:rPr>
              <a:t>proteser</a:t>
            </a:r>
            <a:endParaRPr lang="en-GB" sz="3200" b="1" dirty="0">
              <a:solidFill>
                <a:srgbClr val="004079"/>
              </a:solidFill>
            </a:endParaRPr>
          </a:p>
        </p:txBody>
      </p:sp>
      <p:pic>
        <p:nvPicPr>
          <p:cNvPr id="5" name="Picture 24" descr="imm-0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" b="21613"/>
          <a:stretch/>
        </p:blipFill>
        <p:spPr>
          <a:xfrm>
            <a:off x="1548064" y="1803517"/>
            <a:ext cx="1995236" cy="1369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lede 5" descr="Flexprotese.jpg"/>
          <p:cNvPicPr>
            <a:picLocks noChangeAspect="1"/>
          </p:cNvPicPr>
          <p:nvPr/>
        </p:nvPicPr>
        <p:blipFill>
          <a:blip r:embed="rId4" cstate="print"/>
          <a:srcRect l="4326" t="12201" r="18500" b="9051"/>
          <a:stretch>
            <a:fillRect/>
          </a:stretch>
        </p:blipFill>
        <p:spPr>
          <a:xfrm>
            <a:off x="3762411" y="1533341"/>
            <a:ext cx="2749812" cy="2104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8" descr="imm-0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12" y="3477051"/>
            <a:ext cx="2551988" cy="1720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9" descr="imm-0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/>
          <a:stretch/>
        </p:blipFill>
        <p:spPr bwMode="auto">
          <a:xfrm>
            <a:off x="3574827" y="4720199"/>
            <a:ext cx="2659020" cy="1886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ktangel 2"/>
          <p:cNvSpPr/>
          <p:nvPr/>
        </p:nvSpPr>
        <p:spPr>
          <a:xfrm>
            <a:off x="6394808" y="5197266"/>
            <a:ext cx="6096000" cy="15327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da-DK" b="1" dirty="0">
                <a:solidFill>
                  <a:srgbClr val="004079"/>
                </a:solidFill>
              </a:rPr>
              <a:t>Børst proteserne helt rene min 2 x hver dag med vand og flydende sæbe (evt. proteserens i 15 min.)</a:t>
            </a:r>
          </a:p>
          <a:p>
            <a:pPr>
              <a:lnSpc>
                <a:spcPct val="130000"/>
              </a:lnSpc>
            </a:pPr>
            <a:r>
              <a:rPr lang="da-DK" b="1" dirty="0">
                <a:solidFill>
                  <a:srgbClr val="004079"/>
                </a:solidFill>
              </a:rPr>
              <a:t>Rens slimhinder med blødbørste/swap/danskvand</a:t>
            </a:r>
          </a:p>
          <a:p>
            <a:pPr>
              <a:lnSpc>
                <a:spcPct val="130000"/>
              </a:lnSpc>
            </a:pPr>
            <a:r>
              <a:rPr lang="da-DK" b="1" dirty="0">
                <a:solidFill>
                  <a:srgbClr val="004079"/>
                </a:solidFill>
              </a:rPr>
              <a:t>Opbevares </a:t>
            </a:r>
            <a:r>
              <a:rPr lang="da-DK" b="1" dirty="0">
                <a:solidFill>
                  <a:srgbClr val="C00000"/>
                </a:solidFill>
              </a:rPr>
              <a:t>tørt</a:t>
            </a:r>
            <a:r>
              <a:rPr lang="da-DK" b="1" dirty="0">
                <a:solidFill>
                  <a:srgbClr val="004079"/>
                </a:solidFill>
              </a:rPr>
              <a:t>, når den ikke anvendes</a:t>
            </a: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6053" y="1274519"/>
            <a:ext cx="4406028" cy="330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85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B15257-BA01-AE68-DEF2-554696403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taletiden </a:t>
            </a:r>
            <a:r>
              <a:rPr lang="da-DK" dirty="0">
                <a:sym typeface="Wingdings" pitchFamily="2" charset="2"/>
              </a:rPr>
              <a:t> - spørgsmål ?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AA43A21-B177-F5B6-1A09-0B6E79B1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420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4293E310-0696-6106-6514-DA3AEB5A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13" y="1854200"/>
            <a:ext cx="9874497" cy="466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43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2315169" y="749566"/>
            <a:ext cx="4309797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5400" b="1" dirty="0" err="1">
                <a:solidFill>
                  <a:srgbClr val="004079"/>
                </a:solidFill>
              </a:rPr>
              <a:t>Fakta</a:t>
            </a:r>
            <a:r>
              <a:rPr lang="en-GB" sz="5400" b="1" dirty="0">
                <a:solidFill>
                  <a:srgbClr val="004079"/>
                </a:solidFill>
              </a:rPr>
              <a:t> </a:t>
            </a:r>
            <a:endParaRPr lang="da-DK" sz="5400" dirty="0">
              <a:solidFill>
                <a:srgbClr val="004079"/>
              </a:solidFill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2325580" y="1759394"/>
            <a:ext cx="5059324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3200" dirty="0">
                <a:solidFill>
                  <a:srgbClr val="004079"/>
                </a:solidFill>
              </a:rPr>
              <a:t>Mundpleje til indlagte patienter kan redde liv, men på trods af det, er mundpleje et forsømt område i sygeplejen. </a:t>
            </a:r>
          </a:p>
          <a:p>
            <a:r>
              <a:rPr lang="da-DK" sz="3200" dirty="0">
                <a:solidFill>
                  <a:srgbClr val="004079"/>
                </a:solidFill>
              </a:rPr>
              <a:t>Derfor er formålet med projektet at forbedre mundhygiejnen til indlagte patienter.</a:t>
            </a:r>
          </a:p>
        </p:txBody>
      </p:sp>
    </p:spTree>
    <p:extLst>
      <p:ext uri="{BB962C8B-B14F-4D97-AF65-F5344CB8AC3E}">
        <p14:creationId xmlns:p14="http://schemas.microsoft.com/office/powerpoint/2010/main" val="15395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A69AB38-D4C1-F9F9-B6E7-88CB7DCFF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rgbClr val="002060"/>
                </a:solidFill>
              </a:rPr>
              <a:t>Er munden en del af kroppen ?</a:t>
            </a:r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4D08D574-BB2D-DBD4-8E2D-760A0E22D3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17491" y="2060575"/>
            <a:ext cx="2967430" cy="4195763"/>
          </a:xfrm>
        </p:spPr>
      </p:pic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095F7E9D-B097-F988-74C2-22223ED5EA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a-DK" sz="2500" dirty="0">
                <a:solidFill>
                  <a:schemeClr val="tx2"/>
                </a:solidFill>
              </a:rPr>
              <a:t>Kort svar ! </a:t>
            </a:r>
          </a:p>
          <a:p>
            <a:endParaRPr lang="da-DK" dirty="0">
              <a:solidFill>
                <a:schemeClr val="tx2"/>
              </a:solidFill>
            </a:endParaRPr>
          </a:p>
          <a:p>
            <a:r>
              <a:rPr lang="da-DK" sz="8800" dirty="0">
                <a:solidFill>
                  <a:schemeClr val="tx2"/>
                </a:solidFill>
              </a:rPr>
              <a:t> JA….</a:t>
            </a:r>
          </a:p>
          <a:p>
            <a:endParaRPr lang="da-DK" sz="8800" dirty="0">
              <a:solidFill>
                <a:schemeClr val="tx2"/>
              </a:solidFill>
            </a:endParaRPr>
          </a:p>
          <a:p>
            <a:r>
              <a:rPr lang="da-DK" sz="3000" dirty="0">
                <a:solidFill>
                  <a:schemeClr val="tx2"/>
                </a:solidFill>
              </a:rPr>
              <a:t>Hvorfor er det vigtigt at slå fast </a:t>
            </a:r>
            <a:r>
              <a:rPr lang="da-DK" sz="2600" dirty="0">
                <a:solidFill>
                  <a:schemeClr val="tx2"/>
                </a:solidFill>
              </a:rPr>
              <a:t>?</a:t>
            </a:r>
          </a:p>
          <a:p>
            <a:endParaRPr lang="da-DK" sz="2600" dirty="0">
              <a:solidFill>
                <a:schemeClr val="tx2"/>
              </a:solidFill>
            </a:endParaRPr>
          </a:p>
          <a:p>
            <a:r>
              <a:rPr lang="da-DK" sz="2900" b="1" dirty="0">
                <a:solidFill>
                  <a:srgbClr val="C00000"/>
                </a:solidFill>
              </a:rPr>
              <a:t>Tandsundhed påvirker hele kroppen</a:t>
            </a:r>
          </a:p>
          <a:p>
            <a:endParaRPr lang="da-DK" dirty="0">
              <a:solidFill>
                <a:schemeClr val="tx2"/>
              </a:solidFill>
            </a:endParaRPr>
          </a:p>
          <a:p>
            <a:r>
              <a:rPr lang="da-DK" sz="2900" dirty="0">
                <a:solidFill>
                  <a:schemeClr val="tx2"/>
                </a:solidFill>
              </a:rPr>
              <a:t>Hvordan det ?</a:t>
            </a:r>
          </a:p>
        </p:txBody>
      </p:sp>
    </p:spTree>
    <p:extLst>
      <p:ext uri="{BB962C8B-B14F-4D97-AF65-F5344CB8AC3E}">
        <p14:creationId xmlns:p14="http://schemas.microsoft.com/office/powerpoint/2010/main" val="309647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/>
              <a:t>Tandens opbygning</a:t>
            </a:r>
          </a:p>
        </p:txBody>
      </p:sp>
      <p:pic>
        <p:nvPicPr>
          <p:cNvPr id="1032" name="Picture 8" descr="Amelogenesis Imperfecta - Aarhus Universitetshospit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6443" y="1487747"/>
            <a:ext cx="6568769" cy="535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Amelogenesis Imperfecta - Aarhus Universitetshospit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6" name="AutoShape 6" descr="Amelogenesis Imperfecta - Aarhus Universitetshospit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6595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b="1" dirty="0">
                <a:solidFill>
                  <a:srgbClr val="002060"/>
                </a:solidFill>
              </a:rPr>
              <a:t>Plak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711450" y="1844676"/>
            <a:ext cx="3816350" cy="3609975"/>
          </a:xfrm>
        </p:spPr>
        <p:txBody>
          <a:bodyPr>
            <a:normAutofit/>
          </a:bodyPr>
          <a:lstStyle/>
          <a:p>
            <a:pPr eaLnBrk="1" hangingPunct="1"/>
            <a:r>
              <a:rPr lang="da-DK" altLang="da-DK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Belægninger på tænderne</a:t>
            </a:r>
          </a:p>
          <a:p>
            <a:pPr lvl="1" eaLnBrk="1" hangingPunct="1"/>
            <a:r>
              <a:rPr lang="da-DK" altLang="da-DK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Bakterier – levende og døde</a:t>
            </a:r>
          </a:p>
          <a:p>
            <a:pPr lvl="1" eaLnBrk="1" hangingPunct="1"/>
            <a:r>
              <a:rPr lang="da-DK" altLang="da-DK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Bakteriernes stofskiftprodukter</a:t>
            </a:r>
          </a:p>
          <a:p>
            <a:pPr lvl="1" eaLnBrk="1" hangingPunct="1"/>
            <a:r>
              <a:rPr lang="da-DK" altLang="da-DK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Retentionssteder</a:t>
            </a:r>
          </a:p>
        </p:txBody>
      </p:sp>
      <p:pic>
        <p:nvPicPr>
          <p:cNvPr id="8196" name="Picture 8" descr="FA2399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890" y="452718"/>
            <a:ext cx="3687998" cy="310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D4A315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3428999"/>
            <a:ext cx="3745842" cy="306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07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rgbClr val="002060"/>
                </a:solidFill>
              </a:rPr>
              <a:t>Spyttet</a:t>
            </a:r>
            <a:r>
              <a:rPr lang="da-DK" dirty="0"/>
              <a:t> 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3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1/2-1 liter spyt i døgnet (normalt)</a:t>
            </a:r>
            <a:endParaRPr lang="da-DK" sz="4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da-DK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Rensende </a:t>
            </a:r>
          </a:p>
          <a:p>
            <a:r>
              <a:rPr lang="da-DK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Fugtende</a:t>
            </a:r>
          </a:p>
          <a:p>
            <a:r>
              <a:rPr lang="da-DK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Syreneutraliserende </a:t>
            </a:r>
          </a:p>
          <a:p>
            <a:r>
              <a:rPr lang="da-DK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Antimikrobielt</a:t>
            </a:r>
          </a:p>
          <a:p>
            <a:r>
              <a:rPr lang="da-DK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Smag, tale, tygning og synkning</a:t>
            </a:r>
          </a:p>
          <a:p>
            <a:r>
              <a:rPr lang="da-DK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Dannelse af </a:t>
            </a:r>
            <a:r>
              <a:rPr lang="da-DK" sz="28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fødebolle</a:t>
            </a:r>
            <a:endParaRPr lang="da-DK" sz="28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421" y="2957945"/>
            <a:ext cx="4857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8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974EE-B77B-C715-CD7D-5F82F70D8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Tand og mund - sygdomme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C4BD2B3-0B29-D0D1-08FE-0D774378F0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a-DK" sz="3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Caries</a:t>
            </a:r>
          </a:p>
          <a:p>
            <a:endParaRPr lang="da-DK" sz="32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da-DK" sz="3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Tandkødsbetændelse</a:t>
            </a:r>
          </a:p>
          <a:p>
            <a:endParaRPr lang="da-DK" sz="32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da-DK" sz="3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Parodontitis</a:t>
            </a:r>
          </a:p>
          <a:p>
            <a:endParaRPr lang="da-DK" sz="32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da-DK" sz="3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Svamp</a:t>
            </a:r>
          </a:p>
          <a:p>
            <a:endParaRPr lang="da-DK" sz="32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da-DK" sz="3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Mundtørhed</a:t>
            </a:r>
          </a:p>
        </p:txBody>
      </p:sp>
      <p:pic>
        <p:nvPicPr>
          <p:cNvPr id="2050" name="Picture 2" descr="Parodontitis – eine stille Erkrankung? | Quintessenz Verlags-GmbH">
            <a:extLst>
              <a:ext uri="{FF2B5EF4-FFF2-40B4-BE49-F238E27FC236}">
                <a16:creationId xmlns:a16="http://schemas.microsoft.com/office/drawing/2014/main" id="{002AE84B-992B-A7FE-1A30-7CA2F7BBC30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409" y="2214563"/>
            <a:ext cx="5095591" cy="285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71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rgbClr val="002060"/>
                </a:solidFill>
              </a:rPr>
              <a:t>Caries (huller i tænderne)</a:t>
            </a:r>
          </a:p>
        </p:txBody>
      </p:sp>
      <p:pic>
        <p:nvPicPr>
          <p:cNvPr id="4" name="Picture 2" descr="Fotografering stages of caries developme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3947" y="4128920"/>
            <a:ext cx="4787756" cy="265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AE0EA4F-D2A9-B77B-B4BC-B50A8B1A9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5684" y="2426109"/>
            <a:ext cx="3979863" cy="4191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259260B0-E5D2-B40E-BEFA-AA0302992A6D}"/>
              </a:ext>
            </a:extLst>
          </p:cNvPr>
          <p:cNvSpPr txBox="1"/>
          <p:nvPr/>
        </p:nvSpPr>
        <p:spPr>
          <a:xfrm>
            <a:off x="5309423" y="1489104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Ætiologi</a:t>
            </a:r>
          </a:p>
          <a:p>
            <a:endParaRPr lang="da-DK" sz="2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da-DK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Bakterier på tænderne omdanner sukker til syre</a:t>
            </a:r>
          </a:p>
          <a:p>
            <a:r>
              <a:rPr lang="da-DK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Syren opløser tandens emalje</a:t>
            </a:r>
          </a:p>
          <a:p>
            <a:r>
              <a:rPr lang="da-DK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Når hullet kommer igennem emaljen er det ”point of no return”</a:t>
            </a:r>
          </a:p>
          <a:p>
            <a:r>
              <a:rPr lang="da-DK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Bakterier i nerven = risiko for tandbyld / </a:t>
            </a:r>
            <a:r>
              <a:rPr lang="da-DK" sz="20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bakteriæmi</a:t>
            </a:r>
            <a:r>
              <a:rPr lang="da-DK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😨</a:t>
            </a:r>
          </a:p>
        </p:txBody>
      </p:sp>
    </p:spTree>
    <p:extLst>
      <p:ext uri="{BB962C8B-B14F-4D97-AF65-F5344CB8AC3E}">
        <p14:creationId xmlns:p14="http://schemas.microsoft.com/office/powerpoint/2010/main" val="159509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å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91</TotalTime>
  <Words>844</Words>
  <Application>Microsoft Office PowerPoint</Application>
  <PresentationFormat>Widescreen</PresentationFormat>
  <Paragraphs>167</Paragraphs>
  <Slides>25</Slides>
  <Notes>13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32" baseType="lpstr">
      <vt:lpstr>Arial</vt:lpstr>
      <vt:lpstr>Calibri</vt:lpstr>
      <vt:lpstr>Century Gothic</vt:lpstr>
      <vt:lpstr>Franklin Gothic Book</vt:lpstr>
      <vt:lpstr>Wingdings</vt:lpstr>
      <vt:lpstr>Wingdings 3</vt:lpstr>
      <vt:lpstr>Ion</vt:lpstr>
      <vt:lpstr>Indlagte patienter og mundpleje</vt:lpstr>
      <vt:lpstr>Hvem er jeg ?</vt:lpstr>
      <vt:lpstr>PowerPoint-præsentation</vt:lpstr>
      <vt:lpstr>Er munden en del af kroppen ?</vt:lpstr>
      <vt:lpstr>Tandens opbygning</vt:lpstr>
      <vt:lpstr>Plak</vt:lpstr>
      <vt:lpstr>Spyttet  </vt:lpstr>
      <vt:lpstr>Tand og mund - sygdomme</vt:lpstr>
      <vt:lpstr>Caries (huller i tænderne)</vt:lpstr>
      <vt:lpstr>Tandkødsbetændelse </vt:lpstr>
      <vt:lpstr>Parodontitis</vt:lpstr>
      <vt:lpstr>Parodontitis – hvad ved vi…… </vt:lpstr>
      <vt:lpstr>PowerPoint-præsentation</vt:lpstr>
      <vt:lpstr>Mundtørhed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Tak for taletiden  - spørgsmål ?</vt:lpstr>
    </vt:vector>
  </TitlesOfParts>
  <Company>Region Syddanmark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Hanne Lerche</dc:creator>
  <cp:lastModifiedBy>Nina Lennert</cp:lastModifiedBy>
  <cp:revision>19</cp:revision>
  <dcterms:created xsi:type="dcterms:W3CDTF">2024-01-30T12:38:02Z</dcterms:created>
  <dcterms:modified xsi:type="dcterms:W3CDTF">2024-03-19T09:14:40Z</dcterms:modified>
</cp:coreProperties>
</file>