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1520" r:id="rId2"/>
    <p:sldId id="439" r:id="rId3"/>
    <p:sldId id="285" r:id="rId4"/>
    <p:sldId id="302" r:id="rId5"/>
    <p:sldId id="358" r:id="rId6"/>
    <p:sldId id="360" r:id="rId7"/>
    <p:sldId id="371" r:id="rId8"/>
    <p:sldId id="372" r:id="rId9"/>
    <p:sldId id="283" r:id="rId10"/>
    <p:sldId id="1473" r:id="rId11"/>
    <p:sldId id="377" r:id="rId12"/>
    <p:sldId id="317" r:id="rId13"/>
    <p:sldId id="379" r:id="rId14"/>
    <p:sldId id="381" r:id="rId15"/>
    <p:sldId id="383" r:id="rId16"/>
    <p:sldId id="384" r:id="rId17"/>
    <p:sldId id="385" r:id="rId18"/>
    <p:sldId id="1482" r:id="rId19"/>
    <p:sldId id="1503" r:id="rId20"/>
    <p:sldId id="1484" r:id="rId21"/>
    <p:sldId id="1486" r:id="rId22"/>
    <p:sldId id="1485" r:id="rId23"/>
    <p:sldId id="1525" r:id="rId24"/>
    <p:sldId id="1526" r:id="rId25"/>
    <p:sldId id="1527" r:id="rId26"/>
    <p:sldId id="1528" r:id="rId27"/>
    <p:sldId id="1488" r:id="rId28"/>
    <p:sldId id="1490" r:id="rId29"/>
    <p:sldId id="1489" r:id="rId30"/>
    <p:sldId id="1487" r:id="rId31"/>
    <p:sldId id="1506" r:id="rId32"/>
    <p:sldId id="1523" r:id="rId33"/>
    <p:sldId id="1492" r:id="rId34"/>
    <p:sldId id="388" r:id="rId35"/>
    <p:sldId id="1524" r:id="rId36"/>
    <p:sldId id="1494" r:id="rId37"/>
  </p:sldIdLst>
  <p:sldSz cx="12192000" cy="6858000"/>
  <p:notesSz cx="6858000" cy="9144000"/>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F3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C19BCB-6921-4433-9642-7EFBD1A8AEB0}" v="14" dt="2024-10-28T20:40:08.5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066" autoAdjust="0"/>
    <p:restoredTop sz="94660"/>
  </p:normalViewPr>
  <p:slideViewPr>
    <p:cSldViewPr snapToGrid="0">
      <p:cViewPr varScale="1">
        <p:scale>
          <a:sx n="110" d="100"/>
          <a:sy n="110" d="100"/>
        </p:scale>
        <p:origin x="16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687E83-C15B-483B-B55A-8C2D5C9D78B0}" type="datetimeFigureOut">
              <a:rPr lang="en-DK" smtClean="0"/>
              <a:t>10/28/2024</a:t>
            </a:fld>
            <a:endParaRPr lang="en-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B347BF-1865-47DB-967F-7B853BC1370A}" type="slidenum">
              <a:rPr lang="en-DK" smtClean="0"/>
              <a:t>‹nr.›</a:t>
            </a:fld>
            <a:endParaRPr lang="en-DK"/>
          </a:p>
        </p:txBody>
      </p:sp>
    </p:spTree>
    <p:extLst>
      <p:ext uri="{BB962C8B-B14F-4D97-AF65-F5344CB8AC3E}">
        <p14:creationId xmlns:p14="http://schemas.microsoft.com/office/powerpoint/2010/main" val="3786344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35A9B535-C4E5-43AB-B6ED-F921D7CF10E7}" type="slidenum">
              <a:rPr lang="en-DK" smtClean="0"/>
              <a:t>1</a:t>
            </a:fld>
            <a:endParaRPr lang="en-DK"/>
          </a:p>
        </p:txBody>
      </p:sp>
    </p:spTree>
    <p:extLst>
      <p:ext uri="{BB962C8B-B14F-4D97-AF65-F5344CB8AC3E}">
        <p14:creationId xmlns:p14="http://schemas.microsoft.com/office/powerpoint/2010/main" val="1646349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US" dirty="0"/>
              <a:t>Undersøgelse på alle 112 kald i Danmark 2016-2017 (n=637.000)</a:t>
            </a:r>
          </a:p>
          <a:p>
            <a:endParaRPr lang="da-US" dirty="0"/>
          </a:p>
          <a:p>
            <a:r>
              <a:rPr lang="da-US" dirty="0">
                <a:sym typeface="Wingdings" pitchFamily="2" charset="2"/>
              </a:rPr>
              <a:t>Vores analyser viser, at patienter med psyk co-morbiditet sjældere får en kørsel A (immediate response), og ofter afsluttes telefonisk eller på skadestedet (treat and release at scene) – måske især dem med svær og moderate psykiatrisk co-morbiditet.</a:t>
            </a:r>
          </a:p>
          <a:p>
            <a:r>
              <a:rPr lang="da-US" dirty="0">
                <a:sym typeface="Wingdings" pitchFamily="2" charset="2"/>
              </a:rPr>
              <a:t>Måske ringer de med mindre alvorlige ting? Det ved vi ikke. </a:t>
            </a:r>
          </a:p>
          <a:p>
            <a:r>
              <a:rPr lang="da-US" dirty="0">
                <a:sym typeface="Wingdings" pitchFamily="2" charset="2"/>
              </a:rPr>
              <a:t>Vi ved dog at de oftere identificeres med “uspecikke symptomer”. Det kan altså svært at forstå hvad de siger eller hvorfor de ringer – enten fordi de ikke sætter ord på eller fordi personalet ikke er godt nok uddannet til at forstå dem. Eller også ringer de 112 fordi de ikke kan gå hjælp andre steder? Det er hvertfald sandheden, hvis du spørger patienterne og AMK-personalet.</a:t>
            </a:r>
            <a:endParaRPr lang="da-US" dirty="0"/>
          </a:p>
          <a:p>
            <a:endParaRPr lang="da-US" dirty="0"/>
          </a:p>
          <a:p>
            <a:pPr marL="0" marR="0" lvl="0" indent="0" algn="l" defTabSz="914400" rtl="0" eaLnBrk="1" fontAlgn="auto" latinLnBrk="0" hangingPunct="1">
              <a:lnSpc>
                <a:spcPct val="100000"/>
              </a:lnSpc>
              <a:spcBef>
                <a:spcPts val="0"/>
              </a:spcBef>
              <a:spcAft>
                <a:spcPts val="0"/>
              </a:spcAft>
              <a:buClrTx/>
              <a:buSzTx/>
              <a:buFontTx/>
              <a:buNone/>
              <a:tabLst/>
              <a:defRPr/>
            </a:pPr>
            <a:r>
              <a:rPr lang="da-US" dirty="0"/>
              <a:t>Præhospitaldatabasen under RKKP har fastsat nogle kvalitetsmål (PI 1-7)</a:t>
            </a:r>
          </a:p>
          <a:p>
            <a:r>
              <a:rPr lang="da-US" dirty="0"/>
              <a:t>Undersøgelsen viser at patienter med de forskellige grader af psykiatrisk co-morbiditet har højere risiko for at ringe igen inden 24 timer, hvis de afsluttet tilfonisk (PI4) eller på skadestedet (PI5). Dette som et udtryk for at de nok ikke har fået den nødvendige hjælp første gang.</a:t>
            </a:r>
          </a:p>
          <a:p>
            <a:r>
              <a:rPr lang="da-US" dirty="0"/>
              <a:t>Der er ikke forskel på hvor mange der kommer på hospitalet indenfor 7 dage efter telefonisk rådgivning (PI6), mens en større andel af personer med psykiatisk co-mordbitet, som afsluttes på skadestedet, har en hospitalskontakt indenfor 7 dage. Dette som udtryk for at de måske ikke skulle være afsluttet på skadestedet?</a:t>
            </a:r>
          </a:p>
          <a:p>
            <a:endParaRPr lang="da-US" dirty="0"/>
          </a:p>
          <a:p>
            <a:r>
              <a:rPr lang="da-US" dirty="0"/>
              <a:t>PI 1-3 er ikke taget med. De viser at ambulancer, som kører hastegrad A, kører “lige hurtigt” ud til borgere med og uden psyk co-morbiditet. Heldigvis </a:t>
            </a:r>
            <a:r>
              <a:rPr lang="da-US" dirty="0">
                <a:sym typeface="Wingdings" pitchFamily="2" charset="2"/>
              </a:rPr>
              <a:t></a:t>
            </a:r>
            <a:endParaRPr lang="da-US" dirty="0"/>
          </a:p>
        </p:txBody>
      </p:sp>
      <p:sp>
        <p:nvSpPr>
          <p:cNvPr id="4" name="Pladsholder til slidenummer 3"/>
          <p:cNvSpPr>
            <a:spLocks noGrp="1"/>
          </p:cNvSpPr>
          <p:nvPr>
            <p:ph type="sldNum" sz="quarter" idx="5"/>
          </p:nvPr>
        </p:nvSpPr>
        <p:spPr/>
        <p:txBody>
          <a:bodyPr/>
          <a:lstStyle/>
          <a:p>
            <a:pPr rtl="0"/>
            <a:fld id="{8C896355-3DDC-9949-861F-AD0908BFCC23}" type="slidenum">
              <a:rPr lang="en-US" smtClean="0"/>
              <a:t>12</a:t>
            </a:fld>
            <a:endParaRPr lang="en-US"/>
          </a:p>
        </p:txBody>
      </p:sp>
    </p:spTree>
    <p:extLst>
      <p:ext uri="{BB962C8B-B14F-4D97-AF65-F5344CB8AC3E}">
        <p14:creationId xmlns:p14="http://schemas.microsoft.com/office/powerpoint/2010/main" val="3041440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US" dirty="0"/>
              <a:t>De præcise formål fra de endelige artikler</a:t>
            </a:r>
          </a:p>
        </p:txBody>
      </p:sp>
      <p:sp>
        <p:nvSpPr>
          <p:cNvPr id="4" name="Pladsholder til slidenummer 3"/>
          <p:cNvSpPr>
            <a:spLocks noGrp="1"/>
          </p:cNvSpPr>
          <p:nvPr>
            <p:ph type="sldNum" sz="quarter" idx="5"/>
          </p:nvPr>
        </p:nvSpPr>
        <p:spPr/>
        <p:txBody>
          <a:bodyPr/>
          <a:lstStyle/>
          <a:p>
            <a:pPr rtl="0"/>
            <a:fld id="{8C896355-3DDC-9949-861F-AD0908BFCC23}" type="slidenum">
              <a:rPr lang="en-US" smtClean="0"/>
              <a:t>13</a:t>
            </a:fld>
            <a:endParaRPr lang="en-US"/>
          </a:p>
        </p:txBody>
      </p:sp>
    </p:spTree>
    <p:extLst>
      <p:ext uri="{BB962C8B-B14F-4D97-AF65-F5344CB8AC3E}">
        <p14:creationId xmlns:p14="http://schemas.microsoft.com/office/powerpoint/2010/main" val="2714466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US" dirty="0"/>
              <a:t>De præcise formål fra de endelige artikler</a:t>
            </a:r>
          </a:p>
        </p:txBody>
      </p:sp>
      <p:sp>
        <p:nvSpPr>
          <p:cNvPr id="4" name="Pladsholder til slidenummer 3"/>
          <p:cNvSpPr>
            <a:spLocks noGrp="1"/>
          </p:cNvSpPr>
          <p:nvPr>
            <p:ph type="sldNum" sz="quarter" idx="5"/>
          </p:nvPr>
        </p:nvSpPr>
        <p:spPr/>
        <p:txBody>
          <a:bodyPr/>
          <a:lstStyle/>
          <a:p>
            <a:pPr rtl="0"/>
            <a:fld id="{8C896355-3DDC-9949-861F-AD0908BFCC23}" type="slidenum">
              <a:rPr lang="en-US" smtClean="0"/>
              <a:t>14</a:t>
            </a:fld>
            <a:endParaRPr lang="en-US"/>
          </a:p>
        </p:txBody>
      </p:sp>
    </p:spTree>
    <p:extLst>
      <p:ext uri="{BB962C8B-B14F-4D97-AF65-F5344CB8AC3E}">
        <p14:creationId xmlns:p14="http://schemas.microsoft.com/office/powerpoint/2010/main" val="2011265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US" dirty="0"/>
              <a:t>De præcise formål fra de endelige artikler</a:t>
            </a:r>
          </a:p>
        </p:txBody>
      </p:sp>
      <p:sp>
        <p:nvSpPr>
          <p:cNvPr id="4" name="Pladsholder til slidenummer 3"/>
          <p:cNvSpPr>
            <a:spLocks noGrp="1"/>
          </p:cNvSpPr>
          <p:nvPr>
            <p:ph type="sldNum" sz="quarter" idx="5"/>
          </p:nvPr>
        </p:nvSpPr>
        <p:spPr/>
        <p:txBody>
          <a:bodyPr/>
          <a:lstStyle/>
          <a:p>
            <a:pPr rtl="0"/>
            <a:fld id="{8C896355-3DDC-9949-861F-AD0908BFCC23}" type="slidenum">
              <a:rPr lang="en-US" smtClean="0"/>
              <a:t>15</a:t>
            </a:fld>
            <a:endParaRPr lang="en-US"/>
          </a:p>
        </p:txBody>
      </p:sp>
    </p:spTree>
    <p:extLst>
      <p:ext uri="{BB962C8B-B14F-4D97-AF65-F5344CB8AC3E}">
        <p14:creationId xmlns:p14="http://schemas.microsoft.com/office/powerpoint/2010/main" val="3704959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US" dirty="0"/>
              <a:t>De præcise formål fra de endelige artikler</a:t>
            </a:r>
          </a:p>
        </p:txBody>
      </p:sp>
      <p:sp>
        <p:nvSpPr>
          <p:cNvPr id="4" name="Pladsholder til slidenummer 3"/>
          <p:cNvSpPr>
            <a:spLocks noGrp="1"/>
          </p:cNvSpPr>
          <p:nvPr>
            <p:ph type="sldNum" sz="quarter" idx="5"/>
          </p:nvPr>
        </p:nvSpPr>
        <p:spPr/>
        <p:txBody>
          <a:bodyPr/>
          <a:lstStyle/>
          <a:p>
            <a:pPr rtl="0"/>
            <a:fld id="{8C896355-3DDC-9949-861F-AD0908BFCC23}" type="slidenum">
              <a:rPr lang="en-US" smtClean="0"/>
              <a:t>16</a:t>
            </a:fld>
            <a:endParaRPr lang="en-US"/>
          </a:p>
        </p:txBody>
      </p:sp>
    </p:spTree>
    <p:extLst>
      <p:ext uri="{BB962C8B-B14F-4D97-AF65-F5344CB8AC3E}">
        <p14:creationId xmlns:p14="http://schemas.microsoft.com/office/powerpoint/2010/main" val="29013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US" dirty="0"/>
              <a:t>De præcise formål fra de endelige artikler</a:t>
            </a:r>
          </a:p>
        </p:txBody>
      </p:sp>
      <p:sp>
        <p:nvSpPr>
          <p:cNvPr id="4" name="Pladsholder til slidenummer 3"/>
          <p:cNvSpPr>
            <a:spLocks noGrp="1"/>
          </p:cNvSpPr>
          <p:nvPr>
            <p:ph type="sldNum" sz="quarter" idx="5"/>
          </p:nvPr>
        </p:nvSpPr>
        <p:spPr/>
        <p:txBody>
          <a:bodyPr/>
          <a:lstStyle/>
          <a:p>
            <a:pPr rtl="0"/>
            <a:fld id="{8C896355-3DDC-9949-861F-AD0908BFCC23}" type="slidenum">
              <a:rPr lang="en-US" smtClean="0"/>
              <a:t>17</a:t>
            </a:fld>
            <a:endParaRPr lang="en-US"/>
          </a:p>
        </p:txBody>
      </p:sp>
    </p:spTree>
    <p:extLst>
      <p:ext uri="{BB962C8B-B14F-4D97-AF65-F5344CB8AC3E}">
        <p14:creationId xmlns:p14="http://schemas.microsoft.com/office/powerpoint/2010/main" val="2083377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US" dirty="0"/>
              <a:t>De præcise formål fra de endelige artikler</a:t>
            </a:r>
          </a:p>
        </p:txBody>
      </p:sp>
      <p:sp>
        <p:nvSpPr>
          <p:cNvPr id="4" name="Pladsholder til slidenummer 3"/>
          <p:cNvSpPr>
            <a:spLocks noGrp="1"/>
          </p:cNvSpPr>
          <p:nvPr>
            <p:ph type="sldNum" sz="quarter" idx="5"/>
          </p:nvPr>
        </p:nvSpPr>
        <p:spPr/>
        <p:txBody>
          <a:bodyPr/>
          <a:lstStyle/>
          <a:p>
            <a:pPr rtl="0"/>
            <a:fld id="{8C896355-3DDC-9949-861F-AD0908BFCC23}" type="slidenum">
              <a:rPr lang="en-US" smtClean="0"/>
              <a:t>21</a:t>
            </a:fld>
            <a:endParaRPr lang="en-US"/>
          </a:p>
        </p:txBody>
      </p:sp>
    </p:spTree>
    <p:extLst>
      <p:ext uri="{BB962C8B-B14F-4D97-AF65-F5344CB8AC3E}">
        <p14:creationId xmlns:p14="http://schemas.microsoft.com/office/powerpoint/2010/main" val="100934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US" dirty="0"/>
          </a:p>
        </p:txBody>
      </p:sp>
      <p:sp>
        <p:nvSpPr>
          <p:cNvPr id="4" name="Pladsholder til slidenummer 3"/>
          <p:cNvSpPr>
            <a:spLocks noGrp="1"/>
          </p:cNvSpPr>
          <p:nvPr>
            <p:ph type="sldNum" sz="quarter" idx="5"/>
          </p:nvPr>
        </p:nvSpPr>
        <p:spPr/>
        <p:txBody>
          <a:bodyPr/>
          <a:lstStyle/>
          <a:p>
            <a:pPr rtl="0"/>
            <a:fld id="{8C896355-3DDC-9949-861F-AD0908BFCC23}" type="slidenum">
              <a:rPr lang="en-US" smtClean="0"/>
              <a:t>34</a:t>
            </a:fld>
            <a:endParaRPr lang="en-US"/>
          </a:p>
        </p:txBody>
      </p:sp>
    </p:spTree>
    <p:extLst>
      <p:ext uri="{BB962C8B-B14F-4D97-AF65-F5344CB8AC3E}">
        <p14:creationId xmlns:p14="http://schemas.microsoft.com/office/powerpoint/2010/main" val="1556132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35A9B535-C4E5-43AB-B6ED-F921D7CF10E7}" type="slidenum">
              <a:rPr lang="en-DK" smtClean="0"/>
              <a:t>36</a:t>
            </a:fld>
            <a:endParaRPr lang="en-DK"/>
          </a:p>
        </p:txBody>
      </p:sp>
    </p:spTree>
    <p:extLst>
      <p:ext uri="{BB962C8B-B14F-4D97-AF65-F5344CB8AC3E}">
        <p14:creationId xmlns:p14="http://schemas.microsoft.com/office/powerpoint/2010/main" val="1926527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US" dirty="0"/>
              <a:t>Well – in this study conducted by our colleguaes, they investigated life expectancy in the Danish population, and have it has been increasing over the pat 40 year.</a:t>
            </a:r>
          </a:p>
          <a:p>
            <a:r>
              <a:rPr lang="da-US" dirty="0"/>
              <a:t>The dark red and the dark blue lines are the resulted for the Danish population.</a:t>
            </a:r>
          </a:p>
          <a:p>
            <a:r>
              <a:rPr lang="da-US" dirty="0"/>
              <a:t>As you can see, women in Denmark in 2010 could expect to be 80 years old, whereas men could expect to be 74 years old.</a:t>
            </a:r>
          </a:p>
          <a:p>
            <a:r>
              <a:rPr lang="da-US" dirty="0"/>
              <a:t>However, if we consider patients with schizophrenia, the life expectancy has been dcreasing over the pat 40 years, and men with schizophrenia can now only expect to be 57 years old.</a:t>
            </a:r>
          </a:p>
        </p:txBody>
      </p:sp>
      <p:sp>
        <p:nvSpPr>
          <p:cNvPr id="4" name="Pladsholder til slidenummer 3"/>
          <p:cNvSpPr>
            <a:spLocks noGrp="1"/>
          </p:cNvSpPr>
          <p:nvPr>
            <p:ph type="sldNum" sz="quarter" idx="5"/>
          </p:nvPr>
        </p:nvSpPr>
        <p:spPr/>
        <p:txBody>
          <a:bodyPr/>
          <a:lstStyle/>
          <a:p>
            <a:pPr rtl="0"/>
            <a:fld id="{8C896355-3DDC-9949-861F-AD0908BFCC23}" type="slidenum">
              <a:rPr lang="en-US" smtClean="0"/>
              <a:t>3</a:t>
            </a:fld>
            <a:endParaRPr lang="en-US"/>
          </a:p>
        </p:txBody>
      </p:sp>
    </p:spTree>
    <p:extLst>
      <p:ext uri="{BB962C8B-B14F-4D97-AF65-F5344CB8AC3E}">
        <p14:creationId xmlns:p14="http://schemas.microsoft.com/office/powerpoint/2010/main" val="3952584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For the most, </a:t>
            </a:r>
            <a:r>
              <a:rPr lang="da-DK" dirty="0" err="1"/>
              <a:t>we</a:t>
            </a:r>
            <a:r>
              <a:rPr lang="da-DK" dirty="0"/>
              <a:t> </a:t>
            </a:r>
            <a:r>
              <a:rPr lang="da-DK" dirty="0" err="1"/>
              <a:t>think</a:t>
            </a:r>
            <a:r>
              <a:rPr lang="da-DK" dirty="0"/>
              <a:t> </a:t>
            </a:r>
            <a:r>
              <a:rPr lang="da-DK" dirty="0" err="1"/>
              <a:t>about</a:t>
            </a:r>
            <a:r>
              <a:rPr lang="da-DK" dirty="0"/>
              <a:t> </a:t>
            </a:r>
            <a:r>
              <a:rPr lang="da-DK" dirty="0" err="1"/>
              <a:t>chronical</a:t>
            </a:r>
            <a:r>
              <a:rPr lang="da-DK" dirty="0"/>
              <a:t> </a:t>
            </a:r>
            <a:r>
              <a:rPr lang="da-DK" dirty="0" err="1"/>
              <a:t>medical</a:t>
            </a:r>
            <a:r>
              <a:rPr lang="da-DK" dirty="0"/>
              <a:t> </a:t>
            </a:r>
            <a:r>
              <a:rPr lang="da-DK" dirty="0" err="1"/>
              <a:t>conditions</a:t>
            </a:r>
            <a:r>
              <a:rPr lang="da-DK" dirty="0"/>
              <a:t>, </a:t>
            </a:r>
            <a:r>
              <a:rPr lang="da-DK" dirty="0" err="1"/>
              <a:t>when</a:t>
            </a:r>
            <a:r>
              <a:rPr lang="da-DK" dirty="0"/>
              <a:t> </a:t>
            </a:r>
            <a:r>
              <a:rPr lang="da-DK" dirty="0" err="1"/>
              <a:t>we</a:t>
            </a:r>
            <a:r>
              <a:rPr lang="da-DK" dirty="0"/>
              <a:t> </a:t>
            </a:r>
            <a:r>
              <a:rPr lang="da-DK" dirty="0" err="1"/>
              <a:t>discuss</a:t>
            </a:r>
            <a:r>
              <a:rPr lang="da-DK" dirty="0"/>
              <a:t> patients with mental </a:t>
            </a:r>
            <a:r>
              <a:rPr lang="da-DK" dirty="0" err="1"/>
              <a:t>illness</a:t>
            </a:r>
            <a:r>
              <a:rPr lang="da-DK" dirty="0"/>
              <a:t>. </a:t>
            </a:r>
            <a:r>
              <a:rPr lang="da-DK" dirty="0" err="1"/>
              <a:t>Diseases</a:t>
            </a:r>
            <a:r>
              <a:rPr lang="da-DK" dirty="0"/>
              <a:t> </a:t>
            </a:r>
            <a:r>
              <a:rPr lang="da-DK" dirty="0" err="1"/>
              <a:t>like</a:t>
            </a:r>
            <a:r>
              <a:rPr lang="da-DK" dirty="0"/>
              <a:t> diabetes, </a:t>
            </a:r>
            <a:r>
              <a:rPr lang="da-DK" dirty="0" err="1"/>
              <a:t>lung</a:t>
            </a:r>
            <a:r>
              <a:rPr lang="da-DK" dirty="0"/>
              <a:t> </a:t>
            </a:r>
            <a:r>
              <a:rPr lang="da-DK" dirty="0" err="1"/>
              <a:t>diseases</a:t>
            </a:r>
            <a:r>
              <a:rPr lang="da-DK" dirty="0"/>
              <a:t> and </a:t>
            </a:r>
            <a:r>
              <a:rPr lang="da-DK" dirty="0" err="1"/>
              <a:t>hearts</a:t>
            </a:r>
            <a:r>
              <a:rPr lang="da-DK" dirty="0"/>
              <a:t> </a:t>
            </a:r>
            <a:r>
              <a:rPr lang="da-DK" dirty="0" err="1"/>
              <a:t>disease</a:t>
            </a:r>
            <a:r>
              <a:rPr lang="da-DK" dirty="0"/>
              <a:t> </a:t>
            </a:r>
            <a:r>
              <a:rPr lang="da-DK" dirty="0" err="1"/>
              <a:t>are</a:t>
            </a:r>
            <a:r>
              <a:rPr lang="da-DK" dirty="0"/>
              <a:t> more </a:t>
            </a:r>
            <a:r>
              <a:rPr lang="da-DK" dirty="0" err="1"/>
              <a:t>common</a:t>
            </a:r>
            <a:r>
              <a:rPr lang="da-DK" dirty="0"/>
              <a:t> </a:t>
            </a:r>
            <a:r>
              <a:rPr lang="da-DK" dirty="0" err="1"/>
              <a:t>among</a:t>
            </a:r>
            <a:r>
              <a:rPr lang="da-DK" dirty="0"/>
              <a:t> patients with mental </a:t>
            </a:r>
            <a:r>
              <a:rPr lang="da-DK" dirty="0" err="1"/>
              <a:t>illness</a:t>
            </a:r>
            <a:r>
              <a:rPr lang="da-DK"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err="1"/>
              <a:t>However</a:t>
            </a:r>
            <a:r>
              <a:rPr lang="da-DK" dirty="0"/>
              <a:t>, it is </a:t>
            </a:r>
            <a:r>
              <a:rPr lang="da-DK" dirty="0" err="1"/>
              <a:t>also</a:t>
            </a:r>
            <a:r>
              <a:rPr lang="da-DK" dirty="0"/>
              <a:t> </a:t>
            </a:r>
            <a:r>
              <a:rPr lang="da-DK" dirty="0" err="1"/>
              <a:t>important</a:t>
            </a:r>
            <a:r>
              <a:rPr lang="da-DK" dirty="0"/>
              <a:t> to </a:t>
            </a:r>
            <a:r>
              <a:rPr lang="da-DK" dirty="0" err="1"/>
              <a:t>consider</a:t>
            </a:r>
            <a:r>
              <a:rPr lang="da-DK" dirty="0"/>
              <a:t> the </a:t>
            </a:r>
            <a:r>
              <a:rPr lang="da-DK" dirty="0" err="1"/>
              <a:t>contribution</a:t>
            </a:r>
            <a:r>
              <a:rPr lang="da-DK" dirty="0"/>
              <a:t> from emergency </a:t>
            </a:r>
            <a:r>
              <a:rPr lang="da-DK" dirty="0" err="1"/>
              <a:t>diseases</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err="1"/>
              <a:t>They</a:t>
            </a:r>
            <a:r>
              <a:rPr lang="da-DK" dirty="0"/>
              <a:t> have not </a:t>
            </a:r>
            <a:r>
              <a:rPr lang="da-DK" dirty="0" err="1"/>
              <a:t>benefirred</a:t>
            </a:r>
            <a:r>
              <a:rPr lang="da-DK" dirty="0"/>
              <a:t> </a:t>
            </a:r>
            <a:r>
              <a:rPr lang="da-DK" dirty="0" err="1"/>
              <a:t>entirely</a:t>
            </a:r>
            <a:r>
              <a:rPr lang="da-DK" dirty="0"/>
              <a:t> from all </a:t>
            </a:r>
            <a:r>
              <a:rPr lang="da-DK" dirty="0" err="1"/>
              <a:t>these</a:t>
            </a:r>
            <a:r>
              <a:rPr lang="da-DK" dirty="0"/>
              <a:t> </a:t>
            </a:r>
            <a:r>
              <a:rPr lang="da-DK" dirty="0" err="1"/>
              <a:t>improvements</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Husk t forklare Odds ratio</a:t>
            </a:r>
          </a:p>
        </p:txBody>
      </p:sp>
      <p:sp>
        <p:nvSpPr>
          <p:cNvPr id="4" name="Pladsholder til slidenummer 3"/>
          <p:cNvSpPr>
            <a:spLocks noGrp="1"/>
          </p:cNvSpPr>
          <p:nvPr>
            <p:ph type="sldNum" sz="quarter" idx="5"/>
          </p:nvPr>
        </p:nvSpPr>
        <p:spPr/>
        <p:txBody>
          <a:bodyPr/>
          <a:lstStyle/>
          <a:p>
            <a:pPr rtl="0"/>
            <a:fld id="{8C896355-3DDC-9949-861F-AD0908BFCC23}" type="slidenum">
              <a:rPr lang="en-US" smtClean="0"/>
              <a:t>4</a:t>
            </a:fld>
            <a:endParaRPr lang="en-US"/>
          </a:p>
        </p:txBody>
      </p:sp>
    </p:spTree>
    <p:extLst>
      <p:ext uri="{BB962C8B-B14F-4D97-AF65-F5344CB8AC3E}">
        <p14:creationId xmlns:p14="http://schemas.microsoft.com/office/powerpoint/2010/main" val="922121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rtl="0"/>
            <a:fld id="{8C896355-3DDC-9949-861F-AD0908BFCC23}" type="slidenum">
              <a:rPr lang="en-US" smtClean="0"/>
              <a:t>5</a:t>
            </a:fld>
            <a:endParaRPr lang="en-US"/>
          </a:p>
        </p:txBody>
      </p:sp>
    </p:spTree>
    <p:extLst>
      <p:ext uri="{BB962C8B-B14F-4D97-AF65-F5344CB8AC3E}">
        <p14:creationId xmlns:p14="http://schemas.microsoft.com/office/powerpoint/2010/main" val="275626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US" dirty="0"/>
          </a:p>
        </p:txBody>
      </p:sp>
      <p:sp>
        <p:nvSpPr>
          <p:cNvPr id="4" name="Pladsholder til slidenummer 3"/>
          <p:cNvSpPr>
            <a:spLocks noGrp="1"/>
          </p:cNvSpPr>
          <p:nvPr>
            <p:ph type="sldNum" sz="quarter" idx="5"/>
          </p:nvPr>
        </p:nvSpPr>
        <p:spPr/>
        <p:txBody>
          <a:bodyPr/>
          <a:lstStyle/>
          <a:p>
            <a:pPr rtl="0"/>
            <a:fld id="{8C896355-3DDC-9949-861F-AD0908BFCC23}" type="slidenum">
              <a:rPr lang="en-US" smtClean="0"/>
              <a:t>6</a:t>
            </a:fld>
            <a:endParaRPr lang="en-US"/>
          </a:p>
        </p:txBody>
      </p:sp>
    </p:spTree>
    <p:extLst>
      <p:ext uri="{BB962C8B-B14F-4D97-AF65-F5344CB8AC3E}">
        <p14:creationId xmlns:p14="http://schemas.microsoft.com/office/powerpoint/2010/main" val="3066688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US" dirty="0"/>
              <a:t>De præcise formål fra de endelige artikler</a:t>
            </a:r>
          </a:p>
        </p:txBody>
      </p:sp>
      <p:sp>
        <p:nvSpPr>
          <p:cNvPr id="4" name="Pladsholder til slidenummer 3"/>
          <p:cNvSpPr>
            <a:spLocks noGrp="1"/>
          </p:cNvSpPr>
          <p:nvPr>
            <p:ph type="sldNum" sz="quarter" idx="5"/>
          </p:nvPr>
        </p:nvSpPr>
        <p:spPr/>
        <p:txBody>
          <a:bodyPr/>
          <a:lstStyle/>
          <a:p>
            <a:pPr rtl="0"/>
            <a:fld id="{8C896355-3DDC-9949-861F-AD0908BFCC23}" type="slidenum">
              <a:rPr lang="en-US" smtClean="0"/>
              <a:t>7</a:t>
            </a:fld>
            <a:endParaRPr lang="en-US"/>
          </a:p>
        </p:txBody>
      </p:sp>
    </p:spTree>
    <p:extLst>
      <p:ext uri="{BB962C8B-B14F-4D97-AF65-F5344CB8AC3E}">
        <p14:creationId xmlns:p14="http://schemas.microsoft.com/office/powerpoint/2010/main" val="2378953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US" dirty="0"/>
              <a:t>Ever – 10 years – 5 years – 1 year</a:t>
            </a:r>
          </a:p>
        </p:txBody>
      </p:sp>
      <p:sp>
        <p:nvSpPr>
          <p:cNvPr id="4" name="Pladsholder til slidenummer 3"/>
          <p:cNvSpPr>
            <a:spLocks noGrp="1"/>
          </p:cNvSpPr>
          <p:nvPr>
            <p:ph type="sldNum" sz="quarter" idx="5"/>
          </p:nvPr>
        </p:nvSpPr>
        <p:spPr/>
        <p:txBody>
          <a:bodyPr/>
          <a:lstStyle/>
          <a:p>
            <a:pPr rtl="0"/>
            <a:fld id="{8C896355-3DDC-9949-861F-AD0908BFCC23}" type="slidenum">
              <a:rPr lang="en-US" smtClean="0"/>
              <a:t>9</a:t>
            </a:fld>
            <a:endParaRPr lang="en-US"/>
          </a:p>
        </p:txBody>
      </p:sp>
    </p:spTree>
    <p:extLst>
      <p:ext uri="{BB962C8B-B14F-4D97-AF65-F5344CB8AC3E}">
        <p14:creationId xmlns:p14="http://schemas.microsoft.com/office/powerpoint/2010/main" val="4294476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US" dirty="0"/>
              <a:t>Explan ischemic stroke and perforated ulcer</a:t>
            </a:r>
          </a:p>
        </p:txBody>
      </p:sp>
      <p:sp>
        <p:nvSpPr>
          <p:cNvPr id="4" name="Pladsholder til slidenummer 3"/>
          <p:cNvSpPr>
            <a:spLocks noGrp="1"/>
          </p:cNvSpPr>
          <p:nvPr>
            <p:ph type="sldNum" sz="quarter" idx="5"/>
          </p:nvPr>
        </p:nvSpPr>
        <p:spPr/>
        <p:txBody>
          <a:bodyPr/>
          <a:lstStyle/>
          <a:p>
            <a:pPr rtl="0"/>
            <a:fld id="{8C896355-3DDC-9949-861F-AD0908BFCC23}" type="slidenum">
              <a:rPr lang="en-US" smtClean="0"/>
              <a:t>10</a:t>
            </a:fld>
            <a:endParaRPr lang="en-US"/>
          </a:p>
        </p:txBody>
      </p:sp>
    </p:spTree>
    <p:extLst>
      <p:ext uri="{BB962C8B-B14F-4D97-AF65-F5344CB8AC3E}">
        <p14:creationId xmlns:p14="http://schemas.microsoft.com/office/powerpoint/2010/main" val="3295239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US" dirty="0"/>
              <a:t>De præcise formål fra de endelige artikler</a:t>
            </a:r>
          </a:p>
        </p:txBody>
      </p:sp>
      <p:sp>
        <p:nvSpPr>
          <p:cNvPr id="4" name="Pladsholder til slidenummer 3"/>
          <p:cNvSpPr>
            <a:spLocks noGrp="1"/>
          </p:cNvSpPr>
          <p:nvPr>
            <p:ph type="sldNum" sz="quarter" idx="5"/>
          </p:nvPr>
        </p:nvSpPr>
        <p:spPr/>
        <p:txBody>
          <a:bodyPr/>
          <a:lstStyle/>
          <a:p>
            <a:pPr rtl="0"/>
            <a:fld id="{8C896355-3DDC-9949-861F-AD0908BFCC23}" type="slidenum">
              <a:rPr lang="en-US" smtClean="0"/>
              <a:t>11</a:t>
            </a:fld>
            <a:endParaRPr lang="en-US"/>
          </a:p>
        </p:txBody>
      </p:sp>
    </p:spTree>
    <p:extLst>
      <p:ext uri="{BB962C8B-B14F-4D97-AF65-F5344CB8AC3E}">
        <p14:creationId xmlns:p14="http://schemas.microsoft.com/office/powerpoint/2010/main" val="3319463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3DAE9-2C3F-7D32-396D-45AC5990C0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DK"/>
          </a:p>
        </p:txBody>
      </p:sp>
      <p:sp>
        <p:nvSpPr>
          <p:cNvPr id="3" name="Subtitle 2">
            <a:extLst>
              <a:ext uri="{FF2B5EF4-FFF2-40B4-BE49-F238E27FC236}">
                <a16:creationId xmlns:a16="http://schemas.microsoft.com/office/drawing/2014/main" id="{DB0AC99C-751E-C62B-C9FD-780ADA11C0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DK"/>
          </a:p>
        </p:txBody>
      </p:sp>
      <p:sp>
        <p:nvSpPr>
          <p:cNvPr id="4" name="Date Placeholder 3">
            <a:extLst>
              <a:ext uri="{FF2B5EF4-FFF2-40B4-BE49-F238E27FC236}">
                <a16:creationId xmlns:a16="http://schemas.microsoft.com/office/drawing/2014/main" id="{89F874BB-CC6F-5FAD-872F-02396B4F4C68}"/>
              </a:ext>
            </a:extLst>
          </p:cNvPr>
          <p:cNvSpPr>
            <a:spLocks noGrp="1"/>
          </p:cNvSpPr>
          <p:nvPr>
            <p:ph type="dt" sz="half" idx="10"/>
          </p:nvPr>
        </p:nvSpPr>
        <p:spPr/>
        <p:txBody>
          <a:bodyPr/>
          <a:lstStyle/>
          <a:p>
            <a:fld id="{EA14A68A-B3B1-40CD-96A6-E78C4BF89EEE}" type="datetimeFigureOut">
              <a:rPr lang="en-DK" smtClean="0"/>
              <a:t>10/28/2024</a:t>
            </a:fld>
            <a:endParaRPr lang="en-DK"/>
          </a:p>
        </p:txBody>
      </p:sp>
      <p:sp>
        <p:nvSpPr>
          <p:cNvPr id="5" name="Footer Placeholder 4">
            <a:extLst>
              <a:ext uri="{FF2B5EF4-FFF2-40B4-BE49-F238E27FC236}">
                <a16:creationId xmlns:a16="http://schemas.microsoft.com/office/drawing/2014/main" id="{4AE022A9-A4CB-7E1F-4A16-6C142594CAFB}"/>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5E2E57D0-B5BC-BB94-B659-2451B9FDA2A7}"/>
              </a:ext>
            </a:extLst>
          </p:cNvPr>
          <p:cNvSpPr>
            <a:spLocks noGrp="1"/>
          </p:cNvSpPr>
          <p:nvPr>
            <p:ph type="sldNum" sz="quarter" idx="12"/>
          </p:nvPr>
        </p:nvSpPr>
        <p:spPr/>
        <p:txBody>
          <a:bodyPr/>
          <a:lstStyle/>
          <a:p>
            <a:fld id="{4683BBE4-1A2D-4781-AFF4-864448F8A2F0}" type="slidenum">
              <a:rPr lang="en-DK" smtClean="0"/>
              <a:t>‹nr.›</a:t>
            </a:fld>
            <a:endParaRPr lang="en-DK"/>
          </a:p>
        </p:txBody>
      </p:sp>
    </p:spTree>
    <p:extLst>
      <p:ext uri="{BB962C8B-B14F-4D97-AF65-F5344CB8AC3E}">
        <p14:creationId xmlns:p14="http://schemas.microsoft.com/office/powerpoint/2010/main" val="232100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E9B53-1FD2-E22D-2740-91556D3502E7}"/>
              </a:ext>
            </a:extLst>
          </p:cNvPr>
          <p:cNvSpPr>
            <a:spLocks noGrp="1"/>
          </p:cNvSpPr>
          <p:nvPr>
            <p:ph type="title"/>
          </p:nvPr>
        </p:nvSpPr>
        <p:spPr/>
        <p:txBody>
          <a:bodyPr/>
          <a:lstStyle/>
          <a:p>
            <a:r>
              <a:rPr lang="en-US"/>
              <a:t>Click to edit Master title style</a:t>
            </a:r>
            <a:endParaRPr lang="en-DK"/>
          </a:p>
        </p:txBody>
      </p:sp>
      <p:sp>
        <p:nvSpPr>
          <p:cNvPr id="3" name="Vertical Text Placeholder 2">
            <a:extLst>
              <a:ext uri="{FF2B5EF4-FFF2-40B4-BE49-F238E27FC236}">
                <a16:creationId xmlns:a16="http://schemas.microsoft.com/office/drawing/2014/main" id="{C1BA8CB1-E61B-0D41-171E-68EFFDACEA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4" name="Date Placeholder 3">
            <a:extLst>
              <a:ext uri="{FF2B5EF4-FFF2-40B4-BE49-F238E27FC236}">
                <a16:creationId xmlns:a16="http://schemas.microsoft.com/office/drawing/2014/main" id="{1C054D44-1379-B195-86D4-2DF7F08F8657}"/>
              </a:ext>
            </a:extLst>
          </p:cNvPr>
          <p:cNvSpPr>
            <a:spLocks noGrp="1"/>
          </p:cNvSpPr>
          <p:nvPr>
            <p:ph type="dt" sz="half" idx="10"/>
          </p:nvPr>
        </p:nvSpPr>
        <p:spPr/>
        <p:txBody>
          <a:bodyPr/>
          <a:lstStyle/>
          <a:p>
            <a:fld id="{EA14A68A-B3B1-40CD-96A6-E78C4BF89EEE}" type="datetimeFigureOut">
              <a:rPr lang="en-DK" smtClean="0"/>
              <a:t>10/28/2024</a:t>
            </a:fld>
            <a:endParaRPr lang="en-DK"/>
          </a:p>
        </p:txBody>
      </p:sp>
      <p:sp>
        <p:nvSpPr>
          <p:cNvPr id="5" name="Footer Placeholder 4">
            <a:extLst>
              <a:ext uri="{FF2B5EF4-FFF2-40B4-BE49-F238E27FC236}">
                <a16:creationId xmlns:a16="http://schemas.microsoft.com/office/drawing/2014/main" id="{6AD2DA0F-6BD5-502D-95F4-48D3CD3CA99A}"/>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0E7B85FC-40C9-1317-E839-C3A8A1529939}"/>
              </a:ext>
            </a:extLst>
          </p:cNvPr>
          <p:cNvSpPr>
            <a:spLocks noGrp="1"/>
          </p:cNvSpPr>
          <p:nvPr>
            <p:ph type="sldNum" sz="quarter" idx="12"/>
          </p:nvPr>
        </p:nvSpPr>
        <p:spPr/>
        <p:txBody>
          <a:bodyPr/>
          <a:lstStyle/>
          <a:p>
            <a:fld id="{4683BBE4-1A2D-4781-AFF4-864448F8A2F0}" type="slidenum">
              <a:rPr lang="en-DK" smtClean="0"/>
              <a:t>‹nr.›</a:t>
            </a:fld>
            <a:endParaRPr lang="en-DK"/>
          </a:p>
        </p:txBody>
      </p:sp>
    </p:spTree>
    <p:extLst>
      <p:ext uri="{BB962C8B-B14F-4D97-AF65-F5344CB8AC3E}">
        <p14:creationId xmlns:p14="http://schemas.microsoft.com/office/powerpoint/2010/main" val="2826174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31D50B-A9FF-9FC3-FC53-7E7EBC76ECF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DK"/>
          </a:p>
        </p:txBody>
      </p:sp>
      <p:sp>
        <p:nvSpPr>
          <p:cNvPr id="3" name="Vertical Text Placeholder 2">
            <a:extLst>
              <a:ext uri="{FF2B5EF4-FFF2-40B4-BE49-F238E27FC236}">
                <a16:creationId xmlns:a16="http://schemas.microsoft.com/office/drawing/2014/main" id="{676533C9-053B-E942-FAFC-24865C4512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4" name="Date Placeholder 3">
            <a:extLst>
              <a:ext uri="{FF2B5EF4-FFF2-40B4-BE49-F238E27FC236}">
                <a16:creationId xmlns:a16="http://schemas.microsoft.com/office/drawing/2014/main" id="{DD70224E-6FA8-C02E-C82C-3FB100633610}"/>
              </a:ext>
            </a:extLst>
          </p:cNvPr>
          <p:cNvSpPr>
            <a:spLocks noGrp="1"/>
          </p:cNvSpPr>
          <p:nvPr>
            <p:ph type="dt" sz="half" idx="10"/>
          </p:nvPr>
        </p:nvSpPr>
        <p:spPr/>
        <p:txBody>
          <a:bodyPr/>
          <a:lstStyle/>
          <a:p>
            <a:fld id="{EA14A68A-B3B1-40CD-96A6-E78C4BF89EEE}" type="datetimeFigureOut">
              <a:rPr lang="en-DK" smtClean="0"/>
              <a:t>10/28/2024</a:t>
            </a:fld>
            <a:endParaRPr lang="en-DK"/>
          </a:p>
        </p:txBody>
      </p:sp>
      <p:sp>
        <p:nvSpPr>
          <p:cNvPr id="5" name="Footer Placeholder 4">
            <a:extLst>
              <a:ext uri="{FF2B5EF4-FFF2-40B4-BE49-F238E27FC236}">
                <a16:creationId xmlns:a16="http://schemas.microsoft.com/office/drawing/2014/main" id="{C099A7BF-2F6A-725E-EFF2-973D2AC7AEE9}"/>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713B9886-CD2F-CAED-A160-2DBCF17AF4DB}"/>
              </a:ext>
            </a:extLst>
          </p:cNvPr>
          <p:cNvSpPr>
            <a:spLocks noGrp="1"/>
          </p:cNvSpPr>
          <p:nvPr>
            <p:ph type="sldNum" sz="quarter" idx="12"/>
          </p:nvPr>
        </p:nvSpPr>
        <p:spPr/>
        <p:txBody>
          <a:bodyPr/>
          <a:lstStyle/>
          <a:p>
            <a:fld id="{4683BBE4-1A2D-4781-AFF4-864448F8A2F0}" type="slidenum">
              <a:rPr lang="en-DK" smtClean="0"/>
              <a:t>‹nr.›</a:t>
            </a:fld>
            <a:endParaRPr lang="en-DK"/>
          </a:p>
        </p:txBody>
      </p:sp>
    </p:spTree>
    <p:extLst>
      <p:ext uri="{BB962C8B-B14F-4D97-AF65-F5344CB8AC3E}">
        <p14:creationId xmlns:p14="http://schemas.microsoft.com/office/powerpoint/2010/main" val="4163391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x-none" dirty="0"/>
              <a:t>CLICK TO EDIT TITLE</a:t>
            </a:r>
            <a:endParaRPr lang="da-DK" dirty="0"/>
          </a:p>
        </p:txBody>
      </p:sp>
      <p:sp>
        <p:nvSpPr>
          <p:cNvPr id="3" name="Pladsholder til diasnummer 2"/>
          <p:cNvSpPr>
            <a:spLocks noGrp="1"/>
          </p:cNvSpPr>
          <p:nvPr>
            <p:ph type="sldNum" sz="quarter" idx="10"/>
          </p:nvPr>
        </p:nvSpPr>
        <p:spPr/>
        <p:txBody>
          <a:bodyPr/>
          <a:lstStyle/>
          <a:p>
            <a:pPr rtl="0"/>
            <a:fld id="{D8D877B3-D348-4611-9BDB-C5374591D951}" type="slidenum">
              <a:rPr lang="en-US" smtClean="0"/>
              <a:pPr rtl="0"/>
              <a:t>‹nr.›</a:t>
            </a:fld>
            <a:endParaRPr lang="en-US"/>
          </a:p>
        </p:txBody>
      </p:sp>
      <p:sp>
        <p:nvSpPr>
          <p:cNvPr id="6" name="Pladsholder til tekst 12"/>
          <p:cNvSpPr>
            <a:spLocks noGrp="1"/>
          </p:cNvSpPr>
          <p:nvPr>
            <p:ph type="body" sz="quarter" idx="13" hasCustomPrompt="1"/>
          </p:nvPr>
        </p:nvSpPr>
        <p:spPr>
          <a:xfrm>
            <a:off x="587375" y="2216150"/>
            <a:ext cx="5108574" cy="3419473"/>
          </a:xfrm>
        </p:spPr>
        <p:txBody>
          <a:bodyPr rtlCol="0">
            <a:normAutofit/>
          </a:bodyPr>
          <a:lstStyle>
            <a:lvl2pPr marL="285750" indent="-285750">
              <a:lnSpc>
                <a:spcPct val="120000"/>
              </a:lnSpc>
              <a:spcBef>
                <a:spcPts val="1000"/>
              </a:spcBef>
              <a:buFontTx/>
              <a:buBlip>
                <a:blip r:embed="rId2"/>
              </a:buBlip>
              <a:defRPr sz="1600" baseline="0"/>
            </a:lvl2pPr>
          </a:lstStyle>
          <a:p>
            <a:pPr lvl="1" rtl="0"/>
            <a:r>
              <a:rPr lang="x-none"/>
              <a:t>Insert text</a:t>
            </a:r>
            <a:endParaRPr lang="da-DK" dirty="0"/>
          </a:p>
        </p:txBody>
      </p:sp>
    </p:spTree>
    <p:extLst>
      <p:ext uri="{BB962C8B-B14F-4D97-AF65-F5344CB8AC3E}">
        <p14:creationId xmlns:p14="http://schemas.microsoft.com/office/powerpoint/2010/main" val="488900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pPr rtl="0"/>
            <a:fld id="{D8D877B3-D348-4611-9BDB-C5374591D951}" type="slidenum">
              <a:rPr lang="en-US" smtClean="0"/>
              <a:pPr rtl="0"/>
              <a:t>‹nr.›</a:t>
            </a:fld>
            <a:endParaRPr lang="en-US"/>
          </a:p>
        </p:txBody>
      </p:sp>
      <p:sp>
        <p:nvSpPr>
          <p:cNvPr id="3" name="Title 4"/>
          <p:cNvSpPr>
            <a:spLocks noGrp="1"/>
          </p:cNvSpPr>
          <p:nvPr>
            <p:ph type="title" hasCustomPrompt="1"/>
          </p:nvPr>
        </p:nvSpPr>
        <p:spPr>
          <a:xfrm>
            <a:off x="587374" y="370290"/>
            <a:ext cx="5108575" cy="1474385"/>
          </a:xfrm>
        </p:spPr>
        <p:txBody>
          <a:bodyPr rtlCol="0"/>
          <a:lstStyle>
            <a:lvl1pPr>
              <a:defRPr sz="3600"/>
            </a:lvl1pPr>
          </a:lstStyle>
          <a:p>
            <a:pPr rtl="0"/>
            <a:r>
              <a:rPr lang="x-none"/>
              <a:t>CLICK TO EDIT TITLE</a:t>
            </a:r>
            <a:endParaRPr lang="en-US" dirty="0"/>
          </a:p>
        </p:txBody>
      </p:sp>
    </p:spTree>
    <p:extLst>
      <p:ext uri="{BB962C8B-B14F-4D97-AF65-F5344CB8AC3E}">
        <p14:creationId xmlns:p14="http://schemas.microsoft.com/office/powerpoint/2010/main" val="2477816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genda _ 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rtlCol="0"/>
          <a:lstStyle/>
          <a:p>
            <a:pPr rtl="0"/>
            <a:fld id="{D8D877B3-D348-4611-9BDB-C5374591D951}" type="slidenum">
              <a:rPr lang="en-US" smtClean="0"/>
              <a:pPr rtl="0"/>
              <a:t>‹nr.›</a:t>
            </a:fld>
            <a:endParaRPr lang="en-US"/>
          </a:p>
        </p:txBody>
      </p:sp>
      <p:sp>
        <p:nvSpPr>
          <p:cNvPr id="5" name="Title 4"/>
          <p:cNvSpPr>
            <a:spLocks noGrp="1"/>
          </p:cNvSpPr>
          <p:nvPr>
            <p:ph type="title" hasCustomPrompt="1"/>
          </p:nvPr>
        </p:nvSpPr>
        <p:spPr>
          <a:xfrm>
            <a:off x="587374" y="370290"/>
            <a:ext cx="5108575" cy="1474385"/>
          </a:xfrm>
        </p:spPr>
        <p:txBody>
          <a:bodyPr rtlCol="0"/>
          <a:lstStyle>
            <a:lvl1pPr>
              <a:defRPr sz="3600"/>
            </a:lvl1pPr>
          </a:lstStyle>
          <a:p>
            <a:pPr rtl="0"/>
            <a:r>
              <a:rPr lang="x-none" dirty="0"/>
              <a:t>CLICK TO EDIT TITLE</a:t>
            </a:r>
            <a:endParaRPr lang="en-US" dirty="0"/>
          </a:p>
        </p:txBody>
      </p:sp>
      <p:sp>
        <p:nvSpPr>
          <p:cNvPr id="13" name="Pladsholder til tekst 12"/>
          <p:cNvSpPr>
            <a:spLocks noGrp="1"/>
          </p:cNvSpPr>
          <p:nvPr>
            <p:ph type="body" sz="quarter" idx="13" hasCustomPrompt="1"/>
          </p:nvPr>
        </p:nvSpPr>
        <p:spPr>
          <a:xfrm>
            <a:off x="587375" y="2216150"/>
            <a:ext cx="5108574" cy="3419473"/>
          </a:xfrm>
        </p:spPr>
        <p:txBody>
          <a:bodyPr rtlCol="0">
            <a:normAutofit/>
          </a:bodyPr>
          <a:lstStyle>
            <a:lvl2pPr marL="285750" indent="-285750">
              <a:lnSpc>
                <a:spcPct val="120000"/>
              </a:lnSpc>
              <a:spcBef>
                <a:spcPts val="1000"/>
              </a:spcBef>
              <a:buFontTx/>
              <a:buBlip>
                <a:blip r:embed="rId2"/>
              </a:buBlip>
              <a:defRPr sz="1600" baseline="0"/>
            </a:lvl2pPr>
          </a:lstStyle>
          <a:p>
            <a:pPr lvl="1" rtl="0"/>
            <a:r>
              <a:rPr lang="x-none"/>
              <a:t>Insert text</a:t>
            </a:r>
            <a:endParaRPr lang="da-DK" dirty="0"/>
          </a:p>
        </p:txBody>
      </p:sp>
      <p:sp>
        <p:nvSpPr>
          <p:cNvPr id="6" name="Picture Placeholder 4"/>
          <p:cNvSpPr>
            <a:spLocks noGrp="1"/>
          </p:cNvSpPr>
          <p:nvPr>
            <p:ph type="pic" sz="quarter" idx="11" hasCustomPrompt="1"/>
          </p:nvPr>
        </p:nvSpPr>
        <p:spPr>
          <a:xfrm>
            <a:off x="6096000" y="2216149"/>
            <a:ext cx="5524500" cy="3419475"/>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x-none"/>
              <a:t>Drag &amp; Drop Image</a:t>
            </a:r>
            <a:endParaRPr lang="en-US"/>
          </a:p>
        </p:txBody>
      </p:sp>
    </p:spTree>
    <p:extLst>
      <p:ext uri="{BB962C8B-B14F-4D97-AF65-F5344CB8AC3E}">
        <p14:creationId xmlns:p14="http://schemas.microsoft.com/office/powerpoint/2010/main" val="3219882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icture">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6096000" y="0"/>
            <a:ext cx="6096000"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x-none"/>
              <a:t>Drag &amp; Drop Image</a:t>
            </a:r>
            <a:endParaRPr lang="en-US"/>
          </a:p>
        </p:txBody>
      </p:sp>
      <p:sp>
        <p:nvSpPr>
          <p:cNvPr id="3" name="Slide Number Placeholder 2"/>
          <p:cNvSpPr>
            <a:spLocks noGrp="1"/>
          </p:cNvSpPr>
          <p:nvPr>
            <p:ph type="sldNum" sz="quarter" idx="10"/>
          </p:nvPr>
        </p:nvSpPr>
        <p:spPr/>
        <p:txBody>
          <a:bodyPr rtlCol="0"/>
          <a:lstStyle/>
          <a:p>
            <a:pPr rtl="0"/>
            <a:fld id="{D8D877B3-D348-4611-9BDB-C5374591D951}" type="slidenum">
              <a:rPr lang="en-US" smtClean="0"/>
              <a:pPr rtl="0"/>
              <a:t>‹nr.›</a:t>
            </a:fld>
            <a:endParaRPr lang="en-US"/>
          </a:p>
        </p:txBody>
      </p:sp>
      <p:sp>
        <p:nvSpPr>
          <p:cNvPr id="5" name="Title 4"/>
          <p:cNvSpPr>
            <a:spLocks noGrp="1"/>
          </p:cNvSpPr>
          <p:nvPr>
            <p:ph type="title" hasCustomPrompt="1"/>
          </p:nvPr>
        </p:nvSpPr>
        <p:spPr>
          <a:xfrm>
            <a:off x="587374" y="359273"/>
            <a:ext cx="4490445" cy="1621619"/>
          </a:xfrm>
        </p:spPr>
        <p:txBody>
          <a:bodyPr rtlCol="0"/>
          <a:lstStyle>
            <a:lvl1pPr>
              <a:defRPr sz="3600"/>
            </a:lvl1pPr>
          </a:lstStyle>
          <a:p>
            <a:pPr rtl="0"/>
            <a:r>
              <a:rPr lang="x-none"/>
              <a:t>CLICK TO EDIT TITLE</a:t>
            </a:r>
            <a:endParaRPr lang="en-US" dirty="0"/>
          </a:p>
        </p:txBody>
      </p:sp>
      <p:sp>
        <p:nvSpPr>
          <p:cNvPr id="4" name="Pladsholder til tekst 3"/>
          <p:cNvSpPr>
            <a:spLocks noGrp="1"/>
          </p:cNvSpPr>
          <p:nvPr>
            <p:ph type="body" sz="quarter" idx="12" hasCustomPrompt="1"/>
          </p:nvPr>
        </p:nvSpPr>
        <p:spPr>
          <a:xfrm>
            <a:off x="587375" y="2143359"/>
            <a:ext cx="4490445" cy="3752115"/>
          </a:xfrm>
        </p:spPr>
        <p:txBody>
          <a:bodyPr rtlCol="0"/>
          <a:lstStyle>
            <a:lvl1pPr marL="285750" indent="-285750">
              <a:lnSpc>
                <a:spcPct val="100000"/>
              </a:lnSpc>
              <a:spcBef>
                <a:spcPts val="600"/>
              </a:spcBef>
              <a:buFontTx/>
              <a:buBlip>
                <a:blip r:embed="rId2"/>
              </a:buBlip>
              <a:defRPr sz="1600" baseline="0"/>
            </a:lvl1pPr>
          </a:lstStyle>
          <a:p>
            <a:pPr lvl="0" rtl="0"/>
            <a:r>
              <a:rPr lang="x-none"/>
              <a:t>Insert bullets</a:t>
            </a:r>
            <a:endParaRPr lang="da-DK" dirty="0"/>
          </a:p>
          <a:p>
            <a:pPr lvl="0" rtl="0"/>
            <a:endParaRPr lang="da-DK" dirty="0"/>
          </a:p>
          <a:p>
            <a:pPr lvl="0" rtl="0"/>
            <a:endParaRPr lang="da-DK" dirty="0"/>
          </a:p>
        </p:txBody>
      </p:sp>
    </p:spTree>
    <p:extLst>
      <p:ext uri="{BB962C8B-B14F-4D97-AF65-F5344CB8AC3E}">
        <p14:creationId xmlns:p14="http://schemas.microsoft.com/office/powerpoint/2010/main" val="1038164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5877C-30FB-13A2-EA7F-37F4671D7F65}"/>
              </a:ext>
            </a:extLst>
          </p:cNvPr>
          <p:cNvSpPr>
            <a:spLocks noGrp="1"/>
          </p:cNvSpPr>
          <p:nvPr>
            <p:ph type="title"/>
          </p:nvPr>
        </p:nvSpPr>
        <p:spPr/>
        <p:txBody>
          <a:bodyPr/>
          <a:lstStyle/>
          <a:p>
            <a:r>
              <a:rPr lang="en-US"/>
              <a:t>Click to edit Master title style</a:t>
            </a:r>
            <a:endParaRPr lang="en-DK"/>
          </a:p>
        </p:txBody>
      </p:sp>
      <p:sp>
        <p:nvSpPr>
          <p:cNvPr id="3" name="Content Placeholder 2">
            <a:extLst>
              <a:ext uri="{FF2B5EF4-FFF2-40B4-BE49-F238E27FC236}">
                <a16:creationId xmlns:a16="http://schemas.microsoft.com/office/drawing/2014/main" id="{5F11BB46-359B-845B-1030-A4B6FE5B7A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4" name="Date Placeholder 3">
            <a:extLst>
              <a:ext uri="{FF2B5EF4-FFF2-40B4-BE49-F238E27FC236}">
                <a16:creationId xmlns:a16="http://schemas.microsoft.com/office/drawing/2014/main" id="{ACE18605-7188-A2F2-A1FF-282EBDF41515}"/>
              </a:ext>
            </a:extLst>
          </p:cNvPr>
          <p:cNvSpPr>
            <a:spLocks noGrp="1"/>
          </p:cNvSpPr>
          <p:nvPr>
            <p:ph type="dt" sz="half" idx="10"/>
          </p:nvPr>
        </p:nvSpPr>
        <p:spPr/>
        <p:txBody>
          <a:bodyPr/>
          <a:lstStyle/>
          <a:p>
            <a:fld id="{EA14A68A-B3B1-40CD-96A6-E78C4BF89EEE}" type="datetimeFigureOut">
              <a:rPr lang="en-DK" smtClean="0"/>
              <a:t>10/28/2024</a:t>
            </a:fld>
            <a:endParaRPr lang="en-DK"/>
          </a:p>
        </p:txBody>
      </p:sp>
      <p:sp>
        <p:nvSpPr>
          <p:cNvPr id="5" name="Footer Placeholder 4">
            <a:extLst>
              <a:ext uri="{FF2B5EF4-FFF2-40B4-BE49-F238E27FC236}">
                <a16:creationId xmlns:a16="http://schemas.microsoft.com/office/drawing/2014/main" id="{1AA97B2D-EACE-0278-F985-5606C92EACFB}"/>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0ECC491B-448F-C981-7D29-9B158410E70F}"/>
              </a:ext>
            </a:extLst>
          </p:cNvPr>
          <p:cNvSpPr>
            <a:spLocks noGrp="1"/>
          </p:cNvSpPr>
          <p:nvPr>
            <p:ph type="sldNum" sz="quarter" idx="12"/>
          </p:nvPr>
        </p:nvSpPr>
        <p:spPr/>
        <p:txBody>
          <a:bodyPr/>
          <a:lstStyle/>
          <a:p>
            <a:fld id="{4683BBE4-1A2D-4781-AFF4-864448F8A2F0}" type="slidenum">
              <a:rPr lang="en-DK" smtClean="0"/>
              <a:t>‹nr.›</a:t>
            </a:fld>
            <a:endParaRPr lang="en-DK"/>
          </a:p>
        </p:txBody>
      </p:sp>
    </p:spTree>
    <p:extLst>
      <p:ext uri="{BB962C8B-B14F-4D97-AF65-F5344CB8AC3E}">
        <p14:creationId xmlns:p14="http://schemas.microsoft.com/office/powerpoint/2010/main" val="3448926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FDF5E-AED5-D585-8F47-CA3F64A5E5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DK"/>
          </a:p>
        </p:txBody>
      </p:sp>
      <p:sp>
        <p:nvSpPr>
          <p:cNvPr id="3" name="Text Placeholder 2">
            <a:extLst>
              <a:ext uri="{FF2B5EF4-FFF2-40B4-BE49-F238E27FC236}">
                <a16:creationId xmlns:a16="http://schemas.microsoft.com/office/drawing/2014/main" id="{B372BD41-6A72-72B0-B7A5-C26EFDAA8F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4EBA2D-5206-3109-1EA1-A67A337E8BC4}"/>
              </a:ext>
            </a:extLst>
          </p:cNvPr>
          <p:cNvSpPr>
            <a:spLocks noGrp="1"/>
          </p:cNvSpPr>
          <p:nvPr>
            <p:ph type="dt" sz="half" idx="10"/>
          </p:nvPr>
        </p:nvSpPr>
        <p:spPr/>
        <p:txBody>
          <a:bodyPr/>
          <a:lstStyle/>
          <a:p>
            <a:fld id="{EA14A68A-B3B1-40CD-96A6-E78C4BF89EEE}" type="datetimeFigureOut">
              <a:rPr lang="en-DK" smtClean="0"/>
              <a:t>10/28/2024</a:t>
            </a:fld>
            <a:endParaRPr lang="en-DK"/>
          </a:p>
        </p:txBody>
      </p:sp>
      <p:sp>
        <p:nvSpPr>
          <p:cNvPr id="5" name="Footer Placeholder 4">
            <a:extLst>
              <a:ext uri="{FF2B5EF4-FFF2-40B4-BE49-F238E27FC236}">
                <a16:creationId xmlns:a16="http://schemas.microsoft.com/office/drawing/2014/main" id="{CC35C23B-B519-4B46-4443-9788522B1E1D}"/>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73A6A9DF-1BF7-DFB3-DC1C-D8C43292092F}"/>
              </a:ext>
            </a:extLst>
          </p:cNvPr>
          <p:cNvSpPr>
            <a:spLocks noGrp="1"/>
          </p:cNvSpPr>
          <p:nvPr>
            <p:ph type="sldNum" sz="quarter" idx="12"/>
          </p:nvPr>
        </p:nvSpPr>
        <p:spPr/>
        <p:txBody>
          <a:bodyPr/>
          <a:lstStyle/>
          <a:p>
            <a:fld id="{4683BBE4-1A2D-4781-AFF4-864448F8A2F0}" type="slidenum">
              <a:rPr lang="en-DK" smtClean="0"/>
              <a:t>‹nr.›</a:t>
            </a:fld>
            <a:endParaRPr lang="en-DK"/>
          </a:p>
        </p:txBody>
      </p:sp>
    </p:spTree>
    <p:extLst>
      <p:ext uri="{BB962C8B-B14F-4D97-AF65-F5344CB8AC3E}">
        <p14:creationId xmlns:p14="http://schemas.microsoft.com/office/powerpoint/2010/main" val="1864852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B20EE-06F0-AC95-3EC3-55A4C3C76CF6}"/>
              </a:ext>
            </a:extLst>
          </p:cNvPr>
          <p:cNvSpPr>
            <a:spLocks noGrp="1"/>
          </p:cNvSpPr>
          <p:nvPr>
            <p:ph type="title"/>
          </p:nvPr>
        </p:nvSpPr>
        <p:spPr/>
        <p:txBody>
          <a:bodyPr/>
          <a:lstStyle/>
          <a:p>
            <a:r>
              <a:rPr lang="en-US"/>
              <a:t>Click to edit Master title style</a:t>
            </a:r>
            <a:endParaRPr lang="en-DK"/>
          </a:p>
        </p:txBody>
      </p:sp>
      <p:sp>
        <p:nvSpPr>
          <p:cNvPr id="3" name="Content Placeholder 2">
            <a:extLst>
              <a:ext uri="{FF2B5EF4-FFF2-40B4-BE49-F238E27FC236}">
                <a16:creationId xmlns:a16="http://schemas.microsoft.com/office/drawing/2014/main" id="{63CFB4E4-6376-E60D-B2E2-5B1D34758B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4" name="Content Placeholder 3">
            <a:extLst>
              <a:ext uri="{FF2B5EF4-FFF2-40B4-BE49-F238E27FC236}">
                <a16:creationId xmlns:a16="http://schemas.microsoft.com/office/drawing/2014/main" id="{41910734-C5CC-ABFF-87BF-A9557E685B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5" name="Date Placeholder 4">
            <a:extLst>
              <a:ext uri="{FF2B5EF4-FFF2-40B4-BE49-F238E27FC236}">
                <a16:creationId xmlns:a16="http://schemas.microsoft.com/office/drawing/2014/main" id="{B61EB027-E502-840D-A206-EE5B09B19970}"/>
              </a:ext>
            </a:extLst>
          </p:cNvPr>
          <p:cNvSpPr>
            <a:spLocks noGrp="1"/>
          </p:cNvSpPr>
          <p:nvPr>
            <p:ph type="dt" sz="half" idx="10"/>
          </p:nvPr>
        </p:nvSpPr>
        <p:spPr/>
        <p:txBody>
          <a:bodyPr/>
          <a:lstStyle/>
          <a:p>
            <a:fld id="{EA14A68A-B3B1-40CD-96A6-E78C4BF89EEE}" type="datetimeFigureOut">
              <a:rPr lang="en-DK" smtClean="0"/>
              <a:t>10/28/2024</a:t>
            </a:fld>
            <a:endParaRPr lang="en-DK"/>
          </a:p>
        </p:txBody>
      </p:sp>
      <p:sp>
        <p:nvSpPr>
          <p:cNvPr id="6" name="Footer Placeholder 5">
            <a:extLst>
              <a:ext uri="{FF2B5EF4-FFF2-40B4-BE49-F238E27FC236}">
                <a16:creationId xmlns:a16="http://schemas.microsoft.com/office/drawing/2014/main" id="{B6B4C015-5ED2-6F1E-09F0-AED3089D0DAF}"/>
              </a:ext>
            </a:extLst>
          </p:cNvPr>
          <p:cNvSpPr>
            <a:spLocks noGrp="1"/>
          </p:cNvSpPr>
          <p:nvPr>
            <p:ph type="ftr" sz="quarter" idx="11"/>
          </p:nvPr>
        </p:nvSpPr>
        <p:spPr/>
        <p:txBody>
          <a:bodyPr/>
          <a:lstStyle/>
          <a:p>
            <a:endParaRPr lang="en-DK"/>
          </a:p>
        </p:txBody>
      </p:sp>
      <p:sp>
        <p:nvSpPr>
          <p:cNvPr id="7" name="Slide Number Placeholder 6">
            <a:extLst>
              <a:ext uri="{FF2B5EF4-FFF2-40B4-BE49-F238E27FC236}">
                <a16:creationId xmlns:a16="http://schemas.microsoft.com/office/drawing/2014/main" id="{BE9906EB-BA08-157E-07AA-EB74AF9D0BD7}"/>
              </a:ext>
            </a:extLst>
          </p:cNvPr>
          <p:cNvSpPr>
            <a:spLocks noGrp="1"/>
          </p:cNvSpPr>
          <p:nvPr>
            <p:ph type="sldNum" sz="quarter" idx="12"/>
          </p:nvPr>
        </p:nvSpPr>
        <p:spPr/>
        <p:txBody>
          <a:bodyPr/>
          <a:lstStyle/>
          <a:p>
            <a:fld id="{4683BBE4-1A2D-4781-AFF4-864448F8A2F0}" type="slidenum">
              <a:rPr lang="en-DK" smtClean="0"/>
              <a:t>‹nr.›</a:t>
            </a:fld>
            <a:endParaRPr lang="en-DK"/>
          </a:p>
        </p:txBody>
      </p:sp>
    </p:spTree>
    <p:extLst>
      <p:ext uri="{BB962C8B-B14F-4D97-AF65-F5344CB8AC3E}">
        <p14:creationId xmlns:p14="http://schemas.microsoft.com/office/powerpoint/2010/main" val="3061164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B7892-1031-DF50-B4BB-F4D3B1E956D3}"/>
              </a:ext>
            </a:extLst>
          </p:cNvPr>
          <p:cNvSpPr>
            <a:spLocks noGrp="1"/>
          </p:cNvSpPr>
          <p:nvPr>
            <p:ph type="title"/>
          </p:nvPr>
        </p:nvSpPr>
        <p:spPr>
          <a:xfrm>
            <a:off x="839788" y="365125"/>
            <a:ext cx="10515600" cy="1325563"/>
          </a:xfrm>
        </p:spPr>
        <p:txBody>
          <a:bodyPr/>
          <a:lstStyle/>
          <a:p>
            <a:r>
              <a:rPr lang="en-US"/>
              <a:t>Click to edit Master title style</a:t>
            </a:r>
            <a:endParaRPr lang="en-DK"/>
          </a:p>
        </p:txBody>
      </p:sp>
      <p:sp>
        <p:nvSpPr>
          <p:cNvPr id="3" name="Text Placeholder 2">
            <a:extLst>
              <a:ext uri="{FF2B5EF4-FFF2-40B4-BE49-F238E27FC236}">
                <a16:creationId xmlns:a16="http://schemas.microsoft.com/office/drawing/2014/main" id="{E8F53C7F-9C6A-E09E-19D0-2B63B9FB54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68B9DD-9B8A-AEDA-C3FA-200B208A90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5" name="Text Placeholder 4">
            <a:extLst>
              <a:ext uri="{FF2B5EF4-FFF2-40B4-BE49-F238E27FC236}">
                <a16:creationId xmlns:a16="http://schemas.microsoft.com/office/drawing/2014/main" id="{AA83597D-7E4F-F068-11B1-0FAE9747F2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2C3726-40ED-143E-BCB5-330B0CCC35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7" name="Date Placeholder 6">
            <a:extLst>
              <a:ext uri="{FF2B5EF4-FFF2-40B4-BE49-F238E27FC236}">
                <a16:creationId xmlns:a16="http://schemas.microsoft.com/office/drawing/2014/main" id="{24438C77-323B-59A6-F307-51572EB8AB38}"/>
              </a:ext>
            </a:extLst>
          </p:cNvPr>
          <p:cNvSpPr>
            <a:spLocks noGrp="1"/>
          </p:cNvSpPr>
          <p:nvPr>
            <p:ph type="dt" sz="half" idx="10"/>
          </p:nvPr>
        </p:nvSpPr>
        <p:spPr/>
        <p:txBody>
          <a:bodyPr/>
          <a:lstStyle/>
          <a:p>
            <a:fld id="{EA14A68A-B3B1-40CD-96A6-E78C4BF89EEE}" type="datetimeFigureOut">
              <a:rPr lang="en-DK" smtClean="0"/>
              <a:t>10/28/2024</a:t>
            </a:fld>
            <a:endParaRPr lang="en-DK"/>
          </a:p>
        </p:txBody>
      </p:sp>
      <p:sp>
        <p:nvSpPr>
          <p:cNvPr id="8" name="Footer Placeholder 7">
            <a:extLst>
              <a:ext uri="{FF2B5EF4-FFF2-40B4-BE49-F238E27FC236}">
                <a16:creationId xmlns:a16="http://schemas.microsoft.com/office/drawing/2014/main" id="{8961C66E-3620-D44D-A1B1-1153CF009085}"/>
              </a:ext>
            </a:extLst>
          </p:cNvPr>
          <p:cNvSpPr>
            <a:spLocks noGrp="1"/>
          </p:cNvSpPr>
          <p:nvPr>
            <p:ph type="ftr" sz="quarter" idx="11"/>
          </p:nvPr>
        </p:nvSpPr>
        <p:spPr/>
        <p:txBody>
          <a:bodyPr/>
          <a:lstStyle/>
          <a:p>
            <a:endParaRPr lang="en-DK"/>
          </a:p>
        </p:txBody>
      </p:sp>
      <p:sp>
        <p:nvSpPr>
          <p:cNvPr id="9" name="Slide Number Placeholder 8">
            <a:extLst>
              <a:ext uri="{FF2B5EF4-FFF2-40B4-BE49-F238E27FC236}">
                <a16:creationId xmlns:a16="http://schemas.microsoft.com/office/drawing/2014/main" id="{458098FD-8BB5-0060-76DF-2F25FE9FE79D}"/>
              </a:ext>
            </a:extLst>
          </p:cNvPr>
          <p:cNvSpPr>
            <a:spLocks noGrp="1"/>
          </p:cNvSpPr>
          <p:nvPr>
            <p:ph type="sldNum" sz="quarter" idx="12"/>
          </p:nvPr>
        </p:nvSpPr>
        <p:spPr/>
        <p:txBody>
          <a:bodyPr/>
          <a:lstStyle/>
          <a:p>
            <a:fld id="{4683BBE4-1A2D-4781-AFF4-864448F8A2F0}" type="slidenum">
              <a:rPr lang="en-DK" smtClean="0"/>
              <a:t>‹nr.›</a:t>
            </a:fld>
            <a:endParaRPr lang="en-DK"/>
          </a:p>
        </p:txBody>
      </p:sp>
    </p:spTree>
    <p:extLst>
      <p:ext uri="{BB962C8B-B14F-4D97-AF65-F5344CB8AC3E}">
        <p14:creationId xmlns:p14="http://schemas.microsoft.com/office/powerpoint/2010/main" val="2412013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07B85-1FED-32E0-27EF-69ED0F027D35}"/>
              </a:ext>
            </a:extLst>
          </p:cNvPr>
          <p:cNvSpPr>
            <a:spLocks noGrp="1"/>
          </p:cNvSpPr>
          <p:nvPr>
            <p:ph type="title"/>
          </p:nvPr>
        </p:nvSpPr>
        <p:spPr/>
        <p:txBody>
          <a:bodyPr/>
          <a:lstStyle/>
          <a:p>
            <a:r>
              <a:rPr lang="en-US"/>
              <a:t>Click to edit Master title style</a:t>
            </a:r>
            <a:endParaRPr lang="en-DK"/>
          </a:p>
        </p:txBody>
      </p:sp>
      <p:sp>
        <p:nvSpPr>
          <p:cNvPr id="3" name="Date Placeholder 2">
            <a:extLst>
              <a:ext uri="{FF2B5EF4-FFF2-40B4-BE49-F238E27FC236}">
                <a16:creationId xmlns:a16="http://schemas.microsoft.com/office/drawing/2014/main" id="{1DF3F306-1E31-3EAA-2FA9-D16D54D95C6F}"/>
              </a:ext>
            </a:extLst>
          </p:cNvPr>
          <p:cNvSpPr>
            <a:spLocks noGrp="1"/>
          </p:cNvSpPr>
          <p:nvPr>
            <p:ph type="dt" sz="half" idx="10"/>
          </p:nvPr>
        </p:nvSpPr>
        <p:spPr/>
        <p:txBody>
          <a:bodyPr/>
          <a:lstStyle/>
          <a:p>
            <a:fld id="{EA14A68A-B3B1-40CD-96A6-E78C4BF89EEE}" type="datetimeFigureOut">
              <a:rPr lang="en-DK" smtClean="0"/>
              <a:t>10/28/2024</a:t>
            </a:fld>
            <a:endParaRPr lang="en-DK"/>
          </a:p>
        </p:txBody>
      </p:sp>
      <p:sp>
        <p:nvSpPr>
          <p:cNvPr id="4" name="Footer Placeholder 3">
            <a:extLst>
              <a:ext uri="{FF2B5EF4-FFF2-40B4-BE49-F238E27FC236}">
                <a16:creationId xmlns:a16="http://schemas.microsoft.com/office/drawing/2014/main" id="{52B1DD53-51BD-8342-4DFC-ACB0351450BB}"/>
              </a:ext>
            </a:extLst>
          </p:cNvPr>
          <p:cNvSpPr>
            <a:spLocks noGrp="1"/>
          </p:cNvSpPr>
          <p:nvPr>
            <p:ph type="ftr" sz="quarter" idx="11"/>
          </p:nvPr>
        </p:nvSpPr>
        <p:spPr/>
        <p:txBody>
          <a:bodyPr/>
          <a:lstStyle/>
          <a:p>
            <a:endParaRPr lang="en-DK"/>
          </a:p>
        </p:txBody>
      </p:sp>
      <p:sp>
        <p:nvSpPr>
          <p:cNvPr id="5" name="Slide Number Placeholder 4">
            <a:extLst>
              <a:ext uri="{FF2B5EF4-FFF2-40B4-BE49-F238E27FC236}">
                <a16:creationId xmlns:a16="http://schemas.microsoft.com/office/drawing/2014/main" id="{E3FBF76D-B145-DCE4-F0CC-C04F2F40726F}"/>
              </a:ext>
            </a:extLst>
          </p:cNvPr>
          <p:cNvSpPr>
            <a:spLocks noGrp="1"/>
          </p:cNvSpPr>
          <p:nvPr>
            <p:ph type="sldNum" sz="quarter" idx="12"/>
          </p:nvPr>
        </p:nvSpPr>
        <p:spPr/>
        <p:txBody>
          <a:bodyPr/>
          <a:lstStyle/>
          <a:p>
            <a:fld id="{4683BBE4-1A2D-4781-AFF4-864448F8A2F0}" type="slidenum">
              <a:rPr lang="en-DK" smtClean="0"/>
              <a:t>‹nr.›</a:t>
            </a:fld>
            <a:endParaRPr lang="en-DK"/>
          </a:p>
        </p:txBody>
      </p:sp>
    </p:spTree>
    <p:extLst>
      <p:ext uri="{BB962C8B-B14F-4D97-AF65-F5344CB8AC3E}">
        <p14:creationId xmlns:p14="http://schemas.microsoft.com/office/powerpoint/2010/main" val="3675955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ADD9F3-EA99-B99C-D230-007F7F715455}"/>
              </a:ext>
            </a:extLst>
          </p:cNvPr>
          <p:cNvSpPr>
            <a:spLocks noGrp="1"/>
          </p:cNvSpPr>
          <p:nvPr>
            <p:ph type="dt" sz="half" idx="10"/>
          </p:nvPr>
        </p:nvSpPr>
        <p:spPr/>
        <p:txBody>
          <a:bodyPr/>
          <a:lstStyle/>
          <a:p>
            <a:fld id="{EA14A68A-B3B1-40CD-96A6-E78C4BF89EEE}" type="datetimeFigureOut">
              <a:rPr lang="en-DK" smtClean="0"/>
              <a:t>10/28/2024</a:t>
            </a:fld>
            <a:endParaRPr lang="en-DK"/>
          </a:p>
        </p:txBody>
      </p:sp>
      <p:sp>
        <p:nvSpPr>
          <p:cNvPr id="3" name="Footer Placeholder 2">
            <a:extLst>
              <a:ext uri="{FF2B5EF4-FFF2-40B4-BE49-F238E27FC236}">
                <a16:creationId xmlns:a16="http://schemas.microsoft.com/office/drawing/2014/main" id="{2F94EA20-E145-6C44-EEC4-9153B0CC77ED}"/>
              </a:ext>
            </a:extLst>
          </p:cNvPr>
          <p:cNvSpPr>
            <a:spLocks noGrp="1"/>
          </p:cNvSpPr>
          <p:nvPr>
            <p:ph type="ftr" sz="quarter" idx="11"/>
          </p:nvPr>
        </p:nvSpPr>
        <p:spPr/>
        <p:txBody>
          <a:bodyPr/>
          <a:lstStyle/>
          <a:p>
            <a:endParaRPr lang="en-DK"/>
          </a:p>
        </p:txBody>
      </p:sp>
      <p:sp>
        <p:nvSpPr>
          <p:cNvPr id="4" name="Slide Number Placeholder 3">
            <a:extLst>
              <a:ext uri="{FF2B5EF4-FFF2-40B4-BE49-F238E27FC236}">
                <a16:creationId xmlns:a16="http://schemas.microsoft.com/office/drawing/2014/main" id="{263DD30C-9E9A-FD92-0172-772302B9B2B3}"/>
              </a:ext>
            </a:extLst>
          </p:cNvPr>
          <p:cNvSpPr>
            <a:spLocks noGrp="1"/>
          </p:cNvSpPr>
          <p:nvPr>
            <p:ph type="sldNum" sz="quarter" idx="12"/>
          </p:nvPr>
        </p:nvSpPr>
        <p:spPr/>
        <p:txBody>
          <a:bodyPr/>
          <a:lstStyle/>
          <a:p>
            <a:fld id="{4683BBE4-1A2D-4781-AFF4-864448F8A2F0}" type="slidenum">
              <a:rPr lang="en-DK" smtClean="0"/>
              <a:t>‹nr.›</a:t>
            </a:fld>
            <a:endParaRPr lang="en-DK"/>
          </a:p>
        </p:txBody>
      </p:sp>
    </p:spTree>
    <p:extLst>
      <p:ext uri="{BB962C8B-B14F-4D97-AF65-F5344CB8AC3E}">
        <p14:creationId xmlns:p14="http://schemas.microsoft.com/office/powerpoint/2010/main" val="3304695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7F81-199A-C44E-A9D1-B570FC1BBD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DK"/>
          </a:p>
        </p:txBody>
      </p:sp>
      <p:sp>
        <p:nvSpPr>
          <p:cNvPr id="3" name="Content Placeholder 2">
            <a:extLst>
              <a:ext uri="{FF2B5EF4-FFF2-40B4-BE49-F238E27FC236}">
                <a16:creationId xmlns:a16="http://schemas.microsoft.com/office/drawing/2014/main" id="{53F2F1FB-8B2D-9C27-DC34-30E9458D5A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4" name="Text Placeholder 3">
            <a:extLst>
              <a:ext uri="{FF2B5EF4-FFF2-40B4-BE49-F238E27FC236}">
                <a16:creationId xmlns:a16="http://schemas.microsoft.com/office/drawing/2014/main" id="{BEC682E3-B957-3949-291A-C4835A53C6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953BEE-22A8-B9CF-F4FB-8FB7558B9411}"/>
              </a:ext>
            </a:extLst>
          </p:cNvPr>
          <p:cNvSpPr>
            <a:spLocks noGrp="1"/>
          </p:cNvSpPr>
          <p:nvPr>
            <p:ph type="dt" sz="half" idx="10"/>
          </p:nvPr>
        </p:nvSpPr>
        <p:spPr/>
        <p:txBody>
          <a:bodyPr/>
          <a:lstStyle/>
          <a:p>
            <a:fld id="{EA14A68A-B3B1-40CD-96A6-E78C4BF89EEE}" type="datetimeFigureOut">
              <a:rPr lang="en-DK" smtClean="0"/>
              <a:t>10/28/2024</a:t>
            </a:fld>
            <a:endParaRPr lang="en-DK"/>
          </a:p>
        </p:txBody>
      </p:sp>
      <p:sp>
        <p:nvSpPr>
          <p:cNvPr id="6" name="Footer Placeholder 5">
            <a:extLst>
              <a:ext uri="{FF2B5EF4-FFF2-40B4-BE49-F238E27FC236}">
                <a16:creationId xmlns:a16="http://schemas.microsoft.com/office/drawing/2014/main" id="{2AB30643-1DCC-E5B7-16B4-6E987AE4E18B}"/>
              </a:ext>
            </a:extLst>
          </p:cNvPr>
          <p:cNvSpPr>
            <a:spLocks noGrp="1"/>
          </p:cNvSpPr>
          <p:nvPr>
            <p:ph type="ftr" sz="quarter" idx="11"/>
          </p:nvPr>
        </p:nvSpPr>
        <p:spPr/>
        <p:txBody>
          <a:bodyPr/>
          <a:lstStyle/>
          <a:p>
            <a:endParaRPr lang="en-DK"/>
          </a:p>
        </p:txBody>
      </p:sp>
      <p:sp>
        <p:nvSpPr>
          <p:cNvPr id="7" name="Slide Number Placeholder 6">
            <a:extLst>
              <a:ext uri="{FF2B5EF4-FFF2-40B4-BE49-F238E27FC236}">
                <a16:creationId xmlns:a16="http://schemas.microsoft.com/office/drawing/2014/main" id="{B97D8E5E-8573-C2F2-43F2-CFC9BAA90688}"/>
              </a:ext>
            </a:extLst>
          </p:cNvPr>
          <p:cNvSpPr>
            <a:spLocks noGrp="1"/>
          </p:cNvSpPr>
          <p:nvPr>
            <p:ph type="sldNum" sz="quarter" idx="12"/>
          </p:nvPr>
        </p:nvSpPr>
        <p:spPr/>
        <p:txBody>
          <a:bodyPr/>
          <a:lstStyle/>
          <a:p>
            <a:fld id="{4683BBE4-1A2D-4781-AFF4-864448F8A2F0}" type="slidenum">
              <a:rPr lang="en-DK" smtClean="0"/>
              <a:t>‹nr.›</a:t>
            </a:fld>
            <a:endParaRPr lang="en-DK"/>
          </a:p>
        </p:txBody>
      </p:sp>
    </p:spTree>
    <p:extLst>
      <p:ext uri="{BB962C8B-B14F-4D97-AF65-F5344CB8AC3E}">
        <p14:creationId xmlns:p14="http://schemas.microsoft.com/office/powerpoint/2010/main" val="1155439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721F3-3942-C877-0497-E9DF2D0D9B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DK"/>
          </a:p>
        </p:txBody>
      </p:sp>
      <p:sp>
        <p:nvSpPr>
          <p:cNvPr id="3" name="Picture Placeholder 2">
            <a:extLst>
              <a:ext uri="{FF2B5EF4-FFF2-40B4-BE49-F238E27FC236}">
                <a16:creationId xmlns:a16="http://schemas.microsoft.com/office/drawing/2014/main" id="{ADB8EF3E-1E44-6FA7-805C-23608BD368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K"/>
          </a:p>
        </p:txBody>
      </p:sp>
      <p:sp>
        <p:nvSpPr>
          <p:cNvPr id="4" name="Text Placeholder 3">
            <a:extLst>
              <a:ext uri="{FF2B5EF4-FFF2-40B4-BE49-F238E27FC236}">
                <a16:creationId xmlns:a16="http://schemas.microsoft.com/office/drawing/2014/main" id="{B825DB86-AD7B-547A-F9EE-2A839C30F5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702D45-4714-769A-DF92-711B4BE716BC}"/>
              </a:ext>
            </a:extLst>
          </p:cNvPr>
          <p:cNvSpPr>
            <a:spLocks noGrp="1"/>
          </p:cNvSpPr>
          <p:nvPr>
            <p:ph type="dt" sz="half" idx="10"/>
          </p:nvPr>
        </p:nvSpPr>
        <p:spPr/>
        <p:txBody>
          <a:bodyPr/>
          <a:lstStyle/>
          <a:p>
            <a:fld id="{EA14A68A-B3B1-40CD-96A6-E78C4BF89EEE}" type="datetimeFigureOut">
              <a:rPr lang="en-DK" smtClean="0"/>
              <a:t>10/28/2024</a:t>
            </a:fld>
            <a:endParaRPr lang="en-DK"/>
          </a:p>
        </p:txBody>
      </p:sp>
      <p:sp>
        <p:nvSpPr>
          <p:cNvPr id="6" name="Footer Placeholder 5">
            <a:extLst>
              <a:ext uri="{FF2B5EF4-FFF2-40B4-BE49-F238E27FC236}">
                <a16:creationId xmlns:a16="http://schemas.microsoft.com/office/drawing/2014/main" id="{500D7D4D-4798-08EC-8DA5-056DE36E12C9}"/>
              </a:ext>
            </a:extLst>
          </p:cNvPr>
          <p:cNvSpPr>
            <a:spLocks noGrp="1"/>
          </p:cNvSpPr>
          <p:nvPr>
            <p:ph type="ftr" sz="quarter" idx="11"/>
          </p:nvPr>
        </p:nvSpPr>
        <p:spPr/>
        <p:txBody>
          <a:bodyPr/>
          <a:lstStyle/>
          <a:p>
            <a:endParaRPr lang="en-DK"/>
          </a:p>
        </p:txBody>
      </p:sp>
      <p:sp>
        <p:nvSpPr>
          <p:cNvPr id="7" name="Slide Number Placeholder 6">
            <a:extLst>
              <a:ext uri="{FF2B5EF4-FFF2-40B4-BE49-F238E27FC236}">
                <a16:creationId xmlns:a16="http://schemas.microsoft.com/office/drawing/2014/main" id="{8A1432F4-603B-9C74-982E-DD5CAEA46B9B}"/>
              </a:ext>
            </a:extLst>
          </p:cNvPr>
          <p:cNvSpPr>
            <a:spLocks noGrp="1"/>
          </p:cNvSpPr>
          <p:nvPr>
            <p:ph type="sldNum" sz="quarter" idx="12"/>
          </p:nvPr>
        </p:nvSpPr>
        <p:spPr/>
        <p:txBody>
          <a:bodyPr/>
          <a:lstStyle/>
          <a:p>
            <a:fld id="{4683BBE4-1A2D-4781-AFF4-864448F8A2F0}" type="slidenum">
              <a:rPr lang="en-DK" smtClean="0"/>
              <a:t>‹nr.›</a:t>
            </a:fld>
            <a:endParaRPr lang="en-DK"/>
          </a:p>
        </p:txBody>
      </p:sp>
    </p:spTree>
    <p:extLst>
      <p:ext uri="{BB962C8B-B14F-4D97-AF65-F5344CB8AC3E}">
        <p14:creationId xmlns:p14="http://schemas.microsoft.com/office/powerpoint/2010/main" val="750887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32BACE-8AB6-902D-7744-EB0047439C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DK"/>
          </a:p>
        </p:txBody>
      </p:sp>
      <p:sp>
        <p:nvSpPr>
          <p:cNvPr id="3" name="Text Placeholder 2">
            <a:extLst>
              <a:ext uri="{FF2B5EF4-FFF2-40B4-BE49-F238E27FC236}">
                <a16:creationId xmlns:a16="http://schemas.microsoft.com/office/drawing/2014/main" id="{B6B8C48B-FD37-7436-9385-21AE603AC4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4" name="Date Placeholder 3">
            <a:extLst>
              <a:ext uri="{FF2B5EF4-FFF2-40B4-BE49-F238E27FC236}">
                <a16:creationId xmlns:a16="http://schemas.microsoft.com/office/drawing/2014/main" id="{E2618CA0-6354-5B00-7288-8C2F3D102C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14A68A-B3B1-40CD-96A6-E78C4BF89EEE}" type="datetimeFigureOut">
              <a:rPr lang="en-DK" smtClean="0"/>
              <a:t>10/28/2024</a:t>
            </a:fld>
            <a:endParaRPr lang="en-DK"/>
          </a:p>
        </p:txBody>
      </p:sp>
      <p:sp>
        <p:nvSpPr>
          <p:cNvPr id="5" name="Footer Placeholder 4">
            <a:extLst>
              <a:ext uri="{FF2B5EF4-FFF2-40B4-BE49-F238E27FC236}">
                <a16:creationId xmlns:a16="http://schemas.microsoft.com/office/drawing/2014/main" id="{0D10F3C5-1844-A190-0FEA-0BAB82955F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DK"/>
          </a:p>
        </p:txBody>
      </p:sp>
      <p:sp>
        <p:nvSpPr>
          <p:cNvPr id="6" name="Slide Number Placeholder 5">
            <a:extLst>
              <a:ext uri="{FF2B5EF4-FFF2-40B4-BE49-F238E27FC236}">
                <a16:creationId xmlns:a16="http://schemas.microsoft.com/office/drawing/2014/main" id="{39B387D2-6D4D-7FC6-0464-FC98CCDE49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83BBE4-1A2D-4781-AFF4-864448F8A2F0}" type="slidenum">
              <a:rPr lang="en-DK" smtClean="0"/>
              <a:t>‹nr.›</a:t>
            </a:fld>
            <a:endParaRPr lang="en-DK"/>
          </a:p>
        </p:txBody>
      </p:sp>
    </p:spTree>
    <p:extLst>
      <p:ext uri="{BB962C8B-B14F-4D97-AF65-F5344CB8AC3E}">
        <p14:creationId xmlns:p14="http://schemas.microsoft.com/office/powerpoint/2010/main" val="21474154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69" r:id="rId14"/>
    <p:sldLayoutId id="214748367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9.tiff"/><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image" Target="../media/image27.png"/><Relationship Id="rId7" Type="http://schemas.openxmlformats.org/officeDocument/2006/relationships/image" Target="../media/image32.tiff"/><Relationship Id="rId12" Type="http://schemas.openxmlformats.org/officeDocument/2006/relationships/image" Target="../media/image37.tiff"/><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1.tiff"/><Relationship Id="rId11" Type="http://schemas.openxmlformats.org/officeDocument/2006/relationships/image" Target="../media/image36.tiff"/><Relationship Id="rId5" Type="http://schemas.openxmlformats.org/officeDocument/2006/relationships/image" Target="../media/image29.tiff"/><Relationship Id="rId10" Type="http://schemas.openxmlformats.org/officeDocument/2006/relationships/image" Target="../media/image35.tiff"/><Relationship Id="rId4" Type="http://schemas.openxmlformats.org/officeDocument/2006/relationships/image" Target="../media/image30.png"/><Relationship Id="rId9" Type="http://schemas.openxmlformats.org/officeDocument/2006/relationships/image" Target="../media/image34.tiff"/></Relationships>
</file>

<file path=ppt/slides/_rels/slide12.xml.rels><?xml version="1.0" encoding="UTF-8" standalone="yes"?>
<Relationships xmlns="http://schemas.openxmlformats.org/package/2006/relationships"><Relationship Id="rId8" Type="http://schemas.openxmlformats.org/officeDocument/2006/relationships/image" Target="../media/image37.tiff"/><Relationship Id="rId3" Type="http://schemas.openxmlformats.org/officeDocument/2006/relationships/image" Target="../media/image31.tiff"/><Relationship Id="rId7" Type="http://schemas.openxmlformats.org/officeDocument/2006/relationships/image" Target="../media/image35.tiff"/><Relationship Id="rId12"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4.tiff"/><Relationship Id="rId11" Type="http://schemas.openxmlformats.org/officeDocument/2006/relationships/image" Target="../media/image39.png"/><Relationship Id="rId5" Type="http://schemas.openxmlformats.org/officeDocument/2006/relationships/image" Target="../media/image33.tiff"/><Relationship Id="rId10" Type="http://schemas.openxmlformats.org/officeDocument/2006/relationships/image" Target="../media/image38.png"/><Relationship Id="rId4" Type="http://schemas.openxmlformats.org/officeDocument/2006/relationships/image" Target="../media/image32.tiff"/><Relationship Id="rId9" Type="http://schemas.openxmlformats.org/officeDocument/2006/relationships/image" Target="../media/image36.tiff"/></Relationships>
</file>

<file path=ppt/slides/_rels/slide13.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image" Target="../media/image27.png"/><Relationship Id="rId7" Type="http://schemas.openxmlformats.org/officeDocument/2006/relationships/image" Target="../media/image33.tiff"/><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2.tiff"/><Relationship Id="rId11" Type="http://schemas.openxmlformats.org/officeDocument/2006/relationships/image" Target="../media/image37.tiff"/><Relationship Id="rId5" Type="http://schemas.openxmlformats.org/officeDocument/2006/relationships/image" Target="../media/image31.tiff"/><Relationship Id="rId10" Type="http://schemas.openxmlformats.org/officeDocument/2006/relationships/image" Target="../media/image36.tiff"/><Relationship Id="rId4" Type="http://schemas.openxmlformats.org/officeDocument/2006/relationships/image" Target="../media/image30.png"/><Relationship Id="rId9" Type="http://schemas.openxmlformats.org/officeDocument/2006/relationships/image" Target="../media/image35.tiff"/></Relationships>
</file>

<file path=ppt/slides/_rels/slide14.xml.rels><?xml version="1.0" encoding="UTF-8" standalone="yes"?>
<Relationships xmlns="http://schemas.openxmlformats.org/package/2006/relationships"><Relationship Id="rId8" Type="http://schemas.openxmlformats.org/officeDocument/2006/relationships/image" Target="../media/image35.tiff"/><Relationship Id="rId3" Type="http://schemas.openxmlformats.org/officeDocument/2006/relationships/image" Target="../media/image27.png"/><Relationship Id="rId7" Type="http://schemas.openxmlformats.org/officeDocument/2006/relationships/image" Target="../media/image34.tiff"/><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3.tiff"/><Relationship Id="rId11" Type="http://schemas.openxmlformats.org/officeDocument/2006/relationships/image" Target="../media/image41.png"/><Relationship Id="rId5" Type="http://schemas.openxmlformats.org/officeDocument/2006/relationships/image" Target="../media/image32.tiff"/><Relationship Id="rId10" Type="http://schemas.openxmlformats.org/officeDocument/2006/relationships/image" Target="../media/image37.tiff"/><Relationship Id="rId4" Type="http://schemas.openxmlformats.org/officeDocument/2006/relationships/image" Target="../media/image31.tiff"/><Relationship Id="rId9" Type="http://schemas.openxmlformats.org/officeDocument/2006/relationships/image" Target="../media/image36.tiff"/></Relationships>
</file>

<file path=ppt/slides/_rels/slide15.xml.rels><?xml version="1.0" encoding="UTF-8" standalone="yes"?>
<Relationships xmlns="http://schemas.openxmlformats.org/package/2006/relationships"><Relationship Id="rId8" Type="http://schemas.openxmlformats.org/officeDocument/2006/relationships/image" Target="../media/image36.tiff"/><Relationship Id="rId3" Type="http://schemas.openxmlformats.org/officeDocument/2006/relationships/image" Target="../media/image31.tiff"/><Relationship Id="rId7" Type="http://schemas.openxmlformats.org/officeDocument/2006/relationships/image" Target="../media/image35.tiff"/><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4.tiff"/><Relationship Id="rId11" Type="http://schemas.openxmlformats.org/officeDocument/2006/relationships/image" Target="../media/image30.png"/><Relationship Id="rId5" Type="http://schemas.openxmlformats.org/officeDocument/2006/relationships/image" Target="../media/image33.tiff"/><Relationship Id="rId10" Type="http://schemas.openxmlformats.org/officeDocument/2006/relationships/image" Target="../media/image42.png"/><Relationship Id="rId4" Type="http://schemas.openxmlformats.org/officeDocument/2006/relationships/image" Target="../media/image32.tiff"/><Relationship Id="rId9" Type="http://schemas.openxmlformats.org/officeDocument/2006/relationships/image" Target="../media/image37.tiff"/></Relationships>
</file>

<file path=ppt/slides/_rels/slide16.xml.rels><?xml version="1.0" encoding="UTF-8" standalone="yes"?>
<Relationships xmlns="http://schemas.openxmlformats.org/package/2006/relationships"><Relationship Id="rId8" Type="http://schemas.openxmlformats.org/officeDocument/2006/relationships/image" Target="../media/image35.tiff"/><Relationship Id="rId13" Type="http://schemas.openxmlformats.org/officeDocument/2006/relationships/image" Target="../media/image45.png"/><Relationship Id="rId3" Type="http://schemas.openxmlformats.org/officeDocument/2006/relationships/image" Target="../media/image27.png"/><Relationship Id="rId7" Type="http://schemas.openxmlformats.org/officeDocument/2006/relationships/image" Target="../media/image34.tiff"/><Relationship Id="rId12"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3.tiff"/><Relationship Id="rId11" Type="http://schemas.openxmlformats.org/officeDocument/2006/relationships/image" Target="../media/image43.png"/><Relationship Id="rId5" Type="http://schemas.openxmlformats.org/officeDocument/2006/relationships/image" Target="../media/image32.tiff"/><Relationship Id="rId15" Type="http://schemas.openxmlformats.org/officeDocument/2006/relationships/image" Target="../media/image47.png"/><Relationship Id="rId10" Type="http://schemas.openxmlformats.org/officeDocument/2006/relationships/image" Target="../media/image37.tiff"/><Relationship Id="rId4" Type="http://schemas.openxmlformats.org/officeDocument/2006/relationships/image" Target="../media/image31.tiff"/><Relationship Id="rId9" Type="http://schemas.openxmlformats.org/officeDocument/2006/relationships/image" Target="../media/image36.tiff"/><Relationship Id="rId1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35.tiff"/><Relationship Id="rId3" Type="http://schemas.openxmlformats.org/officeDocument/2006/relationships/image" Target="../media/image27.png"/><Relationship Id="rId7" Type="http://schemas.openxmlformats.org/officeDocument/2006/relationships/image" Target="../media/image34.tiff"/><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3.tiff"/><Relationship Id="rId11" Type="http://schemas.openxmlformats.org/officeDocument/2006/relationships/image" Target="../media/image48.png"/><Relationship Id="rId5" Type="http://schemas.openxmlformats.org/officeDocument/2006/relationships/image" Target="../media/image32.tiff"/><Relationship Id="rId10" Type="http://schemas.openxmlformats.org/officeDocument/2006/relationships/image" Target="../media/image37.tiff"/><Relationship Id="rId4" Type="http://schemas.openxmlformats.org/officeDocument/2006/relationships/image" Target="../media/image31.tiff"/><Relationship Id="rId9" Type="http://schemas.openxmlformats.org/officeDocument/2006/relationships/image" Target="../media/image36.tiff"/></Relationships>
</file>

<file path=ppt/slides/_rels/slide18.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tif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53.tiff"/><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36.tiff"/><Relationship Id="rId3" Type="http://schemas.openxmlformats.org/officeDocument/2006/relationships/image" Target="../media/image31.tiff"/><Relationship Id="rId7" Type="http://schemas.openxmlformats.org/officeDocument/2006/relationships/image" Target="../media/image35.tiff"/><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4.tiff"/><Relationship Id="rId5" Type="http://schemas.openxmlformats.org/officeDocument/2006/relationships/image" Target="../media/image33.tiff"/><Relationship Id="rId4" Type="http://schemas.openxmlformats.org/officeDocument/2006/relationships/image" Target="../media/image32.tiff"/><Relationship Id="rId9" Type="http://schemas.openxmlformats.org/officeDocument/2006/relationships/image" Target="../media/image37.tiff"/></Relationships>
</file>

<file path=ppt/slides/_rels/slide35.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15.tiff"/><Relationship Id="rId7" Type="http://schemas.openxmlformats.org/officeDocument/2006/relationships/image" Target="../media/image19.tiff"/><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tiff"/><Relationship Id="rId9" Type="http://schemas.openxmlformats.org/officeDocument/2006/relationships/image" Target="../media/image21.tiff"/></Relationships>
</file>

<file path=ppt/slides/_rels/slide6.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image" Target="../media/image19.tiff"/><Relationship Id="rId7"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8.tiff"/><Relationship Id="rId9" Type="http://schemas.openxmlformats.org/officeDocument/2006/relationships/image" Target="../media/image15.tiff"/></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4.tiff"/><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2ED003-DDC1-400A-8517-FC8CDDE042A1}"/>
              </a:ext>
            </a:extLst>
          </p:cNvPr>
          <p:cNvSpPr>
            <a:spLocks noGrp="1"/>
          </p:cNvSpPr>
          <p:nvPr>
            <p:ph idx="1"/>
          </p:nvPr>
        </p:nvSpPr>
        <p:spPr>
          <a:xfrm>
            <a:off x="838199" y="940279"/>
            <a:ext cx="10515600" cy="4060916"/>
          </a:xfrm>
        </p:spPr>
        <p:txBody>
          <a:bodyPr>
            <a:normAutofit fontScale="92500"/>
          </a:bodyPr>
          <a:lstStyle/>
          <a:p>
            <a:pPr marL="0" indent="0" algn="ctr">
              <a:buNone/>
            </a:pPr>
            <a:r>
              <a:rPr lang="da-DK" sz="6600" b="1" dirty="0">
                <a:latin typeface="Times New Roman" panose="02020603050405020304" pitchFamily="18" charset="0"/>
                <a:ea typeface="Calibri" panose="020F0502020204030204" pitchFamily="34" charset="0"/>
                <a:cs typeface="Times New Roman" panose="02020603050405020304" pitchFamily="18" charset="0"/>
              </a:rPr>
              <a:t>Ulighed i sundhed</a:t>
            </a:r>
          </a:p>
          <a:p>
            <a:pPr marL="0" indent="0" algn="ctr">
              <a:buNone/>
            </a:pPr>
            <a:r>
              <a:rPr lang="da-DK" sz="6600" b="1" dirty="0">
                <a:latin typeface="Times New Roman" panose="02020603050405020304" pitchFamily="18" charset="0"/>
                <a:ea typeface="Calibri" panose="020F0502020204030204" pitchFamily="34" charset="0"/>
                <a:cs typeface="Times New Roman" panose="02020603050405020304" pitchFamily="18" charset="0"/>
              </a:rPr>
              <a:t>- somatisk og psykiatri </a:t>
            </a:r>
          </a:p>
          <a:p>
            <a:pPr marL="0" indent="0" algn="ctr">
              <a:buNone/>
            </a:pPr>
            <a:endParaRPr lang="da-DK" sz="4700" b="1" i="1"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ctr">
              <a:buNone/>
            </a:pPr>
            <a:r>
              <a:rPr lang="da-DK" sz="4700" b="1" i="1">
                <a:latin typeface="Times New Roman" panose="02020603050405020304" pitchFamily="18" charset="0"/>
                <a:ea typeface="Calibri" panose="020F0502020204030204" pitchFamily="34" charset="0"/>
                <a:cs typeface="Times New Roman" panose="02020603050405020304" pitchFamily="18" charset="0"/>
              </a:rPr>
              <a:t>29</a:t>
            </a:r>
            <a:r>
              <a:rPr lang="da-DK" sz="4700" b="1" i="1">
                <a:effectLst/>
                <a:latin typeface="Times New Roman" panose="02020603050405020304" pitchFamily="18" charset="0"/>
                <a:ea typeface="Calibri" panose="020F0502020204030204" pitchFamily="34" charset="0"/>
                <a:cs typeface="Times New Roman" panose="02020603050405020304" pitchFamily="18" charset="0"/>
              </a:rPr>
              <a:t>. </a:t>
            </a:r>
            <a:r>
              <a:rPr lang="da-DK" sz="4700" b="1" i="1" dirty="0">
                <a:effectLst/>
                <a:latin typeface="Times New Roman" panose="02020603050405020304" pitchFamily="18" charset="0"/>
                <a:ea typeface="Calibri" panose="020F0502020204030204" pitchFamily="34" charset="0"/>
                <a:cs typeface="Times New Roman" panose="02020603050405020304" pitchFamily="18" charset="0"/>
              </a:rPr>
              <a:t>Oktober 2024</a:t>
            </a:r>
          </a:p>
          <a:p>
            <a:pPr marL="0" indent="0" algn="ctr">
              <a:buNone/>
            </a:pPr>
            <a:r>
              <a:rPr lang="da-DK" sz="3900" b="1" i="1" dirty="0">
                <a:latin typeface="Times New Roman" panose="02020603050405020304" pitchFamily="18" charset="0"/>
                <a:ea typeface="Calibri" panose="020F0502020204030204" pitchFamily="34" charset="0"/>
                <a:cs typeface="Times New Roman" panose="02020603050405020304" pitchFamily="18" charset="0"/>
              </a:rPr>
              <a:t>Fagligt Selskab for Anæstesi, Intensiv og Opvågning</a:t>
            </a:r>
            <a:endParaRPr lang="da-DK" sz="1500" b="1" i="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Billede 4">
            <a:extLst>
              <a:ext uri="{FF2B5EF4-FFF2-40B4-BE49-F238E27FC236}">
                <a16:creationId xmlns:a16="http://schemas.microsoft.com/office/drawing/2014/main" id="{7A212624-B694-4D05-BFDC-13B62EADA640}"/>
              </a:ext>
            </a:extLst>
          </p:cNvPr>
          <p:cNvPicPr>
            <a:picLocks noChangeAspect="1"/>
          </p:cNvPicPr>
          <p:nvPr/>
        </p:nvPicPr>
        <p:blipFill>
          <a:blip r:embed="rId3"/>
          <a:stretch>
            <a:fillRect/>
          </a:stretch>
        </p:blipFill>
        <p:spPr>
          <a:xfrm>
            <a:off x="281652" y="5574879"/>
            <a:ext cx="11628695" cy="1032843"/>
          </a:xfrm>
          <a:prstGeom prst="rect">
            <a:avLst/>
          </a:prstGeom>
        </p:spPr>
      </p:pic>
      <p:sp>
        <p:nvSpPr>
          <p:cNvPr id="2" name="Rectangle 3">
            <a:extLst>
              <a:ext uri="{FF2B5EF4-FFF2-40B4-BE49-F238E27FC236}">
                <a16:creationId xmlns:a16="http://schemas.microsoft.com/office/drawing/2014/main" id="{911CD7C8-548E-86F3-352E-4A8DCEA9272D}"/>
              </a:ext>
            </a:extLst>
          </p:cNvPr>
          <p:cNvSpPr>
            <a:spLocks noChangeArrowheads="1"/>
          </p:cNvSpPr>
          <p:nvPr/>
        </p:nvSpPr>
        <p:spPr bwMode="auto">
          <a:xfrm>
            <a:off x="3791856" y="5001195"/>
            <a:ext cx="410029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DK"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JULIE MACKENHAUR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DK"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SPECIALLÆGE, KLINISK LEKTOR, PH.D.</a:t>
            </a:r>
          </a:p>
        </p:txBody>
      </p:sp>
    </p:spTree>
    <p:extLst>
      <p:ext uri="{BB962C8B-B14F-4D97-AF65-F5344CB8AC3E}">
        <p14:creationId xmlns:p14="http://schemas.microsoft.com/office/powerpoint/2010/main" val="1863335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56F9E9-5307-7144-8FEB-00B08CE8A783}"/>
              </a:ext>
            </a:extLst>
          </p:cNvPr>
          <p:cNvSpPr>
            <a:spLocks noGrp="1"/>
          </p:cNvSpPr>
          <p:nvPr>
            <p:ph type="title"/>
          </p:nvPr>
        </p:nvSpPr>
        <p:spPr/>
        <p:txBody>
          <a:bodyPr/>
          <a:lstStyle/>
          <a:p>
            <a:r>
              <a:rPr lang="en-GB" dirty="0"/>
              <a:t>RESULTATER</a:t>
            </a:r>
          </a:p>
        </p:txBody>
      </p:sp>
      <p:pic>
        <p:nvPicPr>
          <p:cNvPr id="6" name="Billede 5">
            <a:extLst>
              <a:ext uri="{FF2B5EF4-FFF2-40B4-BE49-F238E27FC236}">
                <a16:creationId xmlns:a16="http://schemas.microsoft.com/office/drawing/2014/main" id="{9E39A4A3-784F-2843-BCA9-E72037345BC5}"/>
              </a:ext>
            </a:extLst>
          </p:cNvPr>
          <p:cNvPicPr/>
          <p:nvPr/>
        </p:nvPicPr>
        <p:blipFill>
          <a:blip r:embed="rId3" cstate="screen">
            <a:extLst>
              <a:ext uri="{28A0092B-C50C-407E-A947-70E740481C1C}">
                <a14:useLocalDpi xmlns:a14="http://schemas.microsoft.com/office/drawing/2010/main"/>
              </a:ext>
            </a:extLst>
          </a:blip>
          <a:stretch>
            <a:fillRect/>
          </a:stretch>
        </p:blipFill>
        <p:spPr>
          <a:xfrm>
            <a:off x="5878513" y="1890595"/>
            <a:ext cx="1271787" cy="1279457"/>
          </a:xfrm>
          <a:prstGeom prst="rect">
            <a:avLst/>
          </a:prstGeom>
        </p:spPr>
      </p:pic>
      <p:pic>
        <p:nvPicPr>
          <p:cNvPr id="7" name="Billede 6">
            <a:extLst>
              <a:ext uri="{FF2B5EF4-FFF2-40B4-BE49-F238E27FC236}">
                <a16:creationId xmlns:a16="http://schemas.microsoft.com/office/drawing/2014/main" id="{88C43E8D-4714-DE4B-93ED-34E6C8184F7D}"/>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10078045" y="1734438"/>
            <a:ext cx="1083056" cy="1200330"/>
          </a:xfrm>
          <a:prstGeom prst="rect">
            <a:avLst/>
          </a:prstGeom>
          <a:ln>
            <a:noFill/>
          </a:ln>
          <a:extLst>
            <a:ext uri="{53640926-AAD7-44D8-BBD7-CCE9431645EC}">
              <a14:shadowObscured xmlns:a14="http://schemas.microsoft.com/office/drawing/2010/main"/>
            </a:ext>
          </a:extLst>
        </p:spPr>
      </p:pic>
      <p:pic>
        <p:nvPicPr>
          <p:cNvPr id="8" name="Billede 7">
            <a:extLst>
              <a:ext uri="{FF2B5EF4-FFF2-40B4-BE49-F238E27FC236}">
                <a16:creationId xmlns:a16="http://schemas.microsoft.com/office/drawing/2014/main" id="{CFCC1583-6EF9-4241-97A8-CD6F749BF89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72427" y="1995032"/>
            <a:ext cx="1757156" cy="1050597"/>
          </a:xfrm>
          <a:prstGeom prst="rect">
            <a:avLst/>
          </a:prstGeom>
        </p:spPr>
      </p:pic>
      <p:sp>
        <p:nvSpPr>
          <p:cNvPr id="11" name="Tekstfelt 10">
            <a:extLst>
              <a:ext uri="{FF2B5EF4-FFF2-40B4-BE49-F238E27FC236}">
                <a16:creationId xmlns:a16="http://schemas.microsoft.com/office/drawing/2014/main" id="{63682E13-20A4-A941-BA9E-97993ECD21AD}"/>
              </a:ext>
            </a:extLst>
          </p:cNvPr>
          <p:cNvSpPr txBox="1"/>
          <p:nvPr/>
        </p:nvSpPr>
        <p:spPr>
          <a:xfrm>
            <a:off x="1273497" y="2922403"/>
            <a:ext cx="2212463" cy="923330"/>
          </a:xfrm>
          <a:prstGeom prst="rect">
            <a:avLst/>
          </a:prstGeom>
          <a:noFill/>
        </p:spPr>
        <p:txBody>
          <a:bodyPr wrap="square" rtlCol="0">
            <a:spAutoFit/>
          </a:bodyPr>
          <a:lstStyle/>
          <a:p>
            <a:pPr algn="ctr"/>
            <a:r>
              <a:rPr lang="da-US" b="1" dirty="0"/>
              <a:t>I: </a:t>
            </a:r>
          </a:p>
          <a:p>
            <a:pPr algn="ctr"/>
            <a:r>
              <a:rPr lang="da-US" b="1" dirty="0"/>
              <a:t>2016-2017</a:t>
            </a:r>
          </a:p>
          <a:p>
            <a:pPr algn="ctr"/>
            <a:r>
              <a:rPr lang="da-DK" dirty="0"/>
              <a:t>492,388 112-kald </a:t>
            </a:r>
            <a:endParaRPr lang="da-US" dirty="0"/>
          </a:p>
        </p:txBody>
      </p:sp>
      <p:sp>
        <p:nvSpPr>
          <p:cNvPr id="12" name="Tekstfelt 11">
            <a:extLst>
              <a:ext uri="{FF2B5EF4-FFF2-40B4-BE49-F238E27FC236}">
                <a16:creationId xmlns:a16="http://schemas.microsoft.com/office/drawing/2014/main" id="{15F6DB9C-C906-4E43-BC6F-3BE363CF6E28}"/>
              </a:ext>
            </a:extLst>
          </p:cNvPr>
          <p:cNvSpPr txBox="1"/>
          <p:nvPr/>
        </p:nvSpPr>
        <p:spPr>
          <a:xfrm>
            <a:off x="4201242" y="2922403"/>
            <a:ext cx="2534859" cy="923330"/>
          </a:xfrm>
          <a:prstGeom prst="rect">
            <a:avLst/>
          </a:prstGeom>
          <a:noFill/>
        </p:spPr>
        <p:txBody>
          <a:bodyPr wrap="square" rtlCol="0">
            <a:spAutoFit/>
          </a:bodyPr>
          <a:lstStyle/>
          <a:p>
            <a:pPr algn="ctr"/>
            <a:r>
              <a:rPr lang="da-US" b="1" dirty="0"/>
              <a:t>II: </a:t>
            </a:r>
          </a:p>
          <a:p>
            <a:pPr algn="ctr"/>
            <a:r>
              <a:rPr lang="da-US" b="1" dirty="0"/>
              <a:t>2016-2017</a:t>
            </a:r>
          </a:p>
          <a:p>
            <a:pPr algn="ctr"/>
            <a:r>
              <a:rPr lang="da-DK" dirty="0"/>
              <a:t>19,592 indlæggelser </a:t>
            </a:r>
          </a:p>
        </p:txBody>
      </p:sp>
      <p:sp>
        <p:nvSpPr>
          <p:cNvPr id="13" name="Tekstfelt 12">
            <a:extLst>
              <a:ext uri="{FF2B5EF4-FFF2-40B4-BE49-F238E27FC236}">
                <a16:creationId xmlns:a16="http://schemas.microsoft.com/office/drawing/2014/main" id="{09547C0C-1D97-1346-9937-68A979639982}"/>
              </a:ext>
            </a:extLst>
          </p:cNvPr>
          <p:cNvSpPr txBox="1"/>
          <p:nvPr/>
        </p:nvSpPr>
        <p:spPr>
          <a:xfrm>
            <a:off x="9542853" y="2922403"/>
            <a:ext cx="2128377" cy="923330"/>
          </a:xfrm>
          <a:prstGeom prst="rect">
            <a:avLst/>
          </a:prstGeom>
          <a:noFill/>
        </p:spPr>
        <p:txBody>
          <a:bodyPr wrap="square" rtlCol="0">
            <a:spAutoFit/>
          </a:bodyPr>
          <a:lstStyle/>
          <a:p>
            <a:pPr algn="ctr"/>
            <a:r>
              <a:rPr lang="da-US" b="1" dirty="0"/>
              <a:t>IV: </a:t>
            </a:r>
          </a:p>
          <a:p>
            <a:pPr algn="ctr"/>
            <a:r>
              <a:rPr lang="da-US" b="1" dirty="0"/>
              <a:t>2004-2018:</a:t>
            </a:r>
          </a:p>
          <a:p>
            <a:pPr algn="ctr"/>
            <a:r>
              <a:rPr lang="da-DK" dirty="0"/>
              <a:t>5,767 indlæggelser</a:t>
            </a:r>
            <a:endParaRPr lang="da-US" dirty="0"/>
          </a:p>
        </p:txBody>
      </p:sp>
      <p:sp>
        <p:nvSpPr>
          <p:cNvPr id="17" name="Tekstfelt 16">
            <a:extLst>
              <a:ext uri="{FF2B5EF4-FFF2-40B4-BE49-F238E27FC236}">
                <a16:creationId xmlns:a16="http://schemas.microsoft.com/office/drawing/2014/main" id="{2BA6D14D-25A6-B44A-9A61-F4081DA0BC87}"/>
              </a:ext>
            </a:extLst>
          </p:cNvPr>
          <p:cNvSpPr txBox="1"/>
          <p:nvPr/>
        </p:nvSpPr>
        <p:spPr>
          <a:xfrm>
            <a:off x="-596996" y="3970156"/>
            <a:ext cx="12107677" cy="2308324"/>
          </a:xfrm>
          <a:prstGeom prst="rect">
            <a:avLst/>
          </a:prstGeom>
          <a:noFill/>
        </p:spPr>
        <p:txBody>
          <a:bodyPr wrap="square">
            <a:spAutoFit/>
          </a:bodyPr>
          <a:lstStyle/>
          <a:p>
            <a:r>
              <a:rPr lang="da-DK" dirty="0"/>
              <a:t>	None		64%			76%			72%			67%</a:t>
            </a:r>
          </a:p>
          <a:p>
            <a:endParaRPr lang="da-DK" dirty="0"/>
          </a:p>
          <a:p>
            <a:r>
              <a:rPr lang="da-DK" dirty="0"/>
              <a:t>	Minor		18%			18%			21%			25%</a:t>
            </a:r>
          </a:p>
          <a:p>
            <a:endParaRPr lang="da-DK" dirty="0"/>
          </a:p>
          <a:p>
            <a:r>
              <a:rPr lang="da-DK" dirty="0"/>
              <a:t>	Moderate	10%			3%			4%			4%</a:t>
            </a:r>
          </a:p>
          <a:p>
            <a:endParaRPr lang="da-DK" dirty="0"/>
          </a:p>
          <a:p>
            <a:r>
              <a:rPr lang="da-DK" dirty="0"/>
              <a:t>	Major		8%			3%			3%			4%</a:t>
            </a:r>
          </a:p>
          <a:p>
            <a:endParaRPr lang="da-DK" dirty="0"/>
          </a:p>
        </p:txBody>
      </p:sp>
      <p:sp>
        <p:nvSpPr>
          <p:cNvPr id="18" name="Tekstfelt 17">
            <a:extLst>
              <a:ext uri="{FF2B5EF4-FFF2-40B4-BE49-F238E27FC236}">
                <a16:creationId xmlns:a16="http://schemas.microsoft.com/office/drawing/2014/main" id="{FB2DFE0D-569A-1B42-B266-FAA770D2AF4D}"/>
              </a:ext>
            </a:extLst>
          </p:cNvPr>
          <p:cNvSpPr txBox="1"/>
          <p:nvPr/>
        </p:nvSpPr>
        <p:spPr>
          <a:xfrm>
            <a:off x="6652746" y="2922403"/>
            <a:ext cx="2386102" cy="1200329"/>
          </a:xfrm>
          <a:prstGeom prst="rect">
            <a:avLst/>
          </a:prstGeom>
          <a:noFill/>
        </p:spPr>
        <p:txBody>
          <a:bodyPr wrap="none" rtlCol="0">
            <a:spAutoFit/>
          </a:bodyPr>
          <a:lstStyle/>
          <a:p>
            <a:pPr algn="ctr"/>
            <a:r>
              <a:rPr lang="da-DK" b="1" dirty="0"/>
              <a:t>III: </a:t>
            </a:r>
          </a:p>
          <a:p>
            <a:pPr algn="ctr"/>
            <a:r>
              <a:rPr lang="da-DK" b="1" dirty="0"/>
              <a:t>2007-2018</a:t>
            </a:r>
          </a:p>
          <a:p>
            <a:pPr algn="ctr"/>
            <a:r>
              <a:rPr lang="da-DK" dirty="0"/>
              <a:t>117,548 indlæggelser</a:t>
            </a:r>
            <a:endParaRPr lang="da-US" dirty="0"/>
          </a:p>
          <a:p>
            <a:pPr algn="ctr"/>
            <a:endParaRPr lang="da-US" dirty="0"/>
          </a:p>
        </p:txBody>
      </p:sp>
      <p:sp>
        <p:nvSpPr>
          <p:cNvPr id="14" name="Rektangel 13">
            <a:extLst>
              <a:ext uri="{FF2B5EF4-FFF2-40B4-BE49-F238E27FC236}">
                <a16:creationId xmlns:a16="http://schemas.microsoft.com/office/drawing/2014/main" id="{A0B221AC-309E-0B43-B787-D08987180990}"/>
              </a:ext>
            </a:extLst>
          </p:cNvPr>
          <p:cNvSpPr/>
          <p:nvPr/>
        </p:nvSpPr>
        <p:spPr>
          <a:xfrm>
            <a:off x="4715570" y="3837447"/>
            <a:ext cx="3990472" cy="2308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a:p>
        </p:txBody>
      </p:sp>
      <p:sp>
        <p:nvSpPr>
          <p:cNvPr id="15" name="Rektangel 14">
            <a:extLst>
              <a:ext uri="{FF2B5EF4-FFF2-40B4-BE49-F238E27FC236}">
                <a16:creationId xmlns:a16="http://schemas.microsoft.com/office/drawing/2014/main" id="{53FA106F-FE4B-E74D-9AF5-2A2CA9FE75E8}"/>
              </a:ext>
            </a:extLst>
          </p:cNvPr>
          <p:cNvSpPr/>
          <p:nvPr/>
        </p:nvSpPr>
        <p:spPr>
          <a:xfrm>
            <a:off x="9902668" y="3837447"/>
            <a:ext cx="2122341" cy="2308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a:p>
        </p:txBody>
      </p:sp>
      <p:sp>
        <p:nvSpPr>
          <p:cNvPr id="16" name="Rektangel 15">
            <a:extLst>
              <a:ext uri="{FF2B5EF4-FFF2-40B4-BE49-F238E27FC236}">
                <a16:creationId xmlns:a16="http://schemas.microsoft.com/office/drawing/2014/main" id="{6F87B8DC-DEBC-9447-9C2C-60EDD892A46A}"/>
              </a:ext>
            </a:extLst>
          </p:cNvPr>
          <p:cNvSpPr/>
          <p:nvPr/>
        </p:nvSpPr>
        <p:spPr>
          <a:xfrm>
            <a:off x="276805" y="3769299"/>
            <a:ext cx="3990472" cy="2308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dirty="0"/>
          </a:p>
        </p:txBody>
      </p:sp>
    </p:spTree>
    <p:extLst>
      <p:ext uri="{BB962C8B-B14F-4D97-AF65-F5344CB8AC3E}">
        <p14:creationId xmlns:p14="http://schemas.microsoft.com/office/powerpoint/2010/main" val="303853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8" grpId="0"/>
      <p:bldP spid="14" grpId="0" animBg="1"/>
      <p:bldP spid="15" grpId="0" animBg="1"/>
      <p:bldP spid="16" grpId="0" animBg="1"/>
      <p:bldP spid="1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56F9E9-5307-7144-8FEB-00B08CE8A783}"/>
              </a:ext>
            </a:extLst>
          </p:cNvPr>
          <p:cNvSpPr>
            <a:spLocks noGrp="1"/>
          </p:cNvSpPr>
          <p:nvPr>
            <p:ph type="title"/>
          </p:nvPr>
        </p:nvSpPr>
        <p:spPr/>
        <p:txBody>
          <a:bodyPr/>
          <a:lstStyle/>
          <a:p>
            <a:r>
              <a:rPr lang="en-GB" dirty="0"/>
              <a:t>Symptom </a:t>
            </a:r>
            <a:r>
              <a:rPr lang="en-GB" dirty="0" err="1"/>
              <a:t>ved</a:t>
            </a:r>
            <a:r>
              <a:rPr lang="en-GB" dirty="0"/>
              <a:t> </a:t>
            </a:r>
            <a:br>
              <a:rPr lang="en-GB" dirty="0"/>
            </a:br>
            <a:r>
              <a:rPr lang="en-GB" dirty="0"/>
              <a:t>112-kald</a:t>
            </a:r>
          </a:p>
        </p:txBody>
      </p:sp>
      <p:sp>
        <p:nvSpPr>
          <p:cNvPr id="3" name="Pladsholder til slidenummer 2">
            <a:extLst>
              <a:ext uri="{FF2B5EF4-FFF2-40B4-BE49-F238E27FC236}">
                <a16:creationId xmlns:a16="http://schemas.microsoft.com/office/drawing/2014/main" id="{2F9E562B-4864-4245-BA62-EA6584724F52}"/>
              </a:ext>
            </a:extLst>
          </p:cNvPr>
          <p:cNvSpPr>
            <a:spLocks noGrp="1"/>
          </p:cNvSpPr>
          <p:nvPr>
            <p:ph type="sldNum" sz="quarter" idx="10"/>
          </p:nvPr>
        </p:nvSpPr>
        <p:spPr/>
        <p:txBody>
          <a:bodyPr/>
          <a:lstStyle/>
          <a:p>
            <a:pPr rtl="0"/>
            <a:fld id="{D8D877B3-D348-4611-9BDB-C5374591D951}" type="slidenum">
              <a:rPr lang="en-US" smtClean="0"/>
              <a:pPr rtl="0"/>
              <a:t>11</a:t>
            </a:fld>
            <a:endParaRPr lang="en-US"/>
          </a:p>
        </p:txBody>
      </p:sp>
      <p:pic>
        <p:nvPicPr>
          <p:cNvPr id="6" name="Billede 5">
            <a:extLst>
              <a:ext uri="{FF2B5EF4-FFF2-40B4-BE49-F238E27FC236}">
                <a16:creationId xmlns:a16="http://schemas.microsoft.com/office/drawing/2014/main" id="{9E39A4A3-784F-2843-BCA9-E72037345BC5}"/>
              </a:ext>
            </a:extLst>
          </p:cNvPr>
          <p:cNvPicPr/>
          <p:nvPr/>
        </p:nvPicPr>
        <p:blipFill>
          <a:blip r:embed="rId3" cstate="screen">
            <a:extLst>
              <a:ext uri="{28A0092B-C50C-407E-A947-70E740481C1C}">
                <a14:useLocalDpi xmlns:a14="http://schemas.microsoft.com/office/drawing/2010/main"/>
              </a:ext>
            </a:extLst>
          </a:blip>
          <a:stretch>
            <a:fillRect/>
          </a:stretch>
        </p:blipFill>
        <p:spPr>
          <a:xfrm>
            <a:off x="6679472" y="1922987"/>
            <a:ext cx="1271787" cy="1279457"/>
          </a:xfrm>
          <a:prstGeom prst="rect">
            <a:avLst/>
          </a:prstGeom>
        </p:spPr>
      </p:pic>
      <p:pic>
        <p:nvPicPr>
          <p:cNvPr id="7" name="Billede 6">
            <a:extLst>
              <a:ext uri="{FF2B5EF4-FFF2-40B4-BE49-F238E27FC236}">
                <a16:creationId xmlns:a16="http://schemas.microsoft.com/office/drawing/2014/main" id="{88C43E8D-4714-DE4B-93ED-34E6C8184F7D}"/>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10024074" y="1818077"/>
            <a:ext cx="1165934" cy="1279456"/>
          </a:xfrm>
          <a:prstGeom prst="rect">
            <a:avLst/>
          </a:prstGeom>
          <a:ln>
            <a:noFill/>
          </a:ln>
          <a:extLst>
            <a:ext uri="{53640926-AAD7-44D8-BBD7-CCE9431645EC}">
              <a14:shadowObscured xmlns:a14="http://schemas.microsoft.com/office/drawing/2010/main"/>
            </a:ext>
          </a:extLst>
        </p:spPr>
      </p:pic>
      <p:pic>
        <p:nvPicPr>
          <p:cNvPr id="8" name="Billede 7">
            <a:extLst>
              <a:ext uri="{FF2B5EF4-FFF2-40B4-BE49-F238E27FC236}">
                <a16:creationId xmlns:a16="http://schemas.microsoft.com/office/drawing/2014/main" id="{CFCC1583-6EF9-4241-97A8-CD6F749BF89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68342" y="2005024"/>
            <a:ext cx="1757156" cy="1050597"/>
          </a:xfrm>
          <a:prstGeom prst="rect">
            <a:avLst/>
          </a:prstGeom>
        </p:spPr>
      </p:pic>
      <p:graphicFrame>
        <p:nvGraphicFramePr>
          <p:cNvPr id="10" name="Tabel 9">
            <a:extLst>
              <a:ext uri="{FF2B5EF4-FFF2-40B4-BE49-F238E27FC236}">
                <a16:creationId xmlns:a16="http://schemas.microsoft.com/office/drawing/2014/main" id="{AE349871-8A7A-7F4F-8877-2084FFCB3FE0}"/>
              </a:ext>
            </a:extLst>
          </p:cNvPr>
          <p:cNvGraphicFramePr>
            <a:graphicFrameLocks noGrp="1"/>
          </p:cNvGraphicFramePr>
          <p:nvPr/>
        </p:nvGraphicFramePr>
        <p:xfrm>
          <a:off x="495798" y="3202443"/>
          <a:ext cx="11102487" cy="3012313"/>
        </p:xfrm>
        <a:graphic>
          <a:graphicData uri="http://schemas.openxmlformats.org/drawingml/2006/table">
            <a:tbl>
              <a:tblPr firstRow="1" firstCol="1" bandRow="1">
                <a:tableStyleId>{5940675A-B579-460E-94D1-54222C63F5DA}</a:tableStyleId>
              </a:tblPr>
              <a:tblGrid>
                <a:gridCol w="2354934">
                  <a:extLst>
                    <a:ext uri="{9D8B030D-6E8A-4147-A177-3AD203B41FA5}">
                      <a16:colId xmlns:a16="http://schemas.microsoft.com/office/drawing/2014/main" val="1538054625"/>
                    </a:ext>
                  </a:extLst>
                </a:gridCol>
                <a:gridCol w="3005319">
                  <a:extLst>
                    <a:ext uri="{9D8B030D-6E8A-4147-A177-3AD203B41FA5}">
                      <a16:colId xmlns:a16="http://schemas.microsoft.com/office/drawing/2014/main" val="3339144622"/>
                    </a:ext>
                  </a:extLst>
                </a:gridCol>
                <a:gridCol w="3326860">
                  <a:extLst>
                    <a:ext uri="{9D8B030D-6E8A-4147-A177-3AD203B41FA5}">
                      <a16:colId xmlns:a16="http://schemas.microsoft.com/office/drawing/2014/main" val="1900622998"/>
                    </a:ext>
                  </a:extLst>
                </a:gridCol>
                <a:gridCol w="2415374">
                  <a:extLst>
                    <a:ext uri="{9D8B030D-6E8A-4147-A177-3AD203B41FA5}">
                      <a16:colId xmlns:a16="http://schemas.microsoft.com/office/drawing/2014/main" val="653740723"/>
                    </a:ext>
                  </a:extLst>
                </a:gridCol>
              </a:tblGrid>
              <a:tr h="757668">
                <a:tc>
                  <a:txBody>
                    <a:bodyPr/>
                    <a:lstStyle/>
                    <a:p>
                      <a:pPr marL="0" marR="0" algn="l">
                        <a:lnSpc>
                          <a:spcPct val="100000"/>
                        </a:lnSpc>
                        <a:spcBef>
                          <a:spcPts val="0"/>
                        </a:spcBef>
                        <a:spcAft>
                          <a:spcPts val="1200"/>
                        </a:spcAft>
                      </a:pPr>
                      <a:r>
                        <a:rPr lang="en-GB" sz="1200" b="1">
                          <a:effectLst/>
                        </a:rPr>
                        <a:t>None</a:t>
                      </a:r>
                      <a:endParaRPr lang="da-US"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2408" marR="52408" marT="0" marB="0"/>
                </a:tc>
                <a:tc>
                  <a:txBody>
                    <a:bodyPr/>
                    <a:lstStyle/>
                    <a:p>
                      <a:pPr marL="0" marR="0" algn="l">
                        <a:lnSpc>
                          <a:spcPct val="100000"/>
                        </a:lnSpc>
                        <a:spcBef>
                          <a:spcPts val="0"/>
                        </a:spcBef>
                        <a:spcAft>
                          <a:spcPts val="1200"/>
                        </a:spcAft>
                      </a:pPr>
                      <a:r>
                        <a:rPr lang="en-GB" sz="1200" b="1" dirty="0">
                          <a:effectLst/>
                        </a:rPr>
                        <a:t>15% Unclear problem                                          </a:t>
                      </a:r>
                      <a:r>
                        <a:rPr lang="en-GB" sz="1200" dirty="0">
                          <a:effectLst/>
                        </a:rPr>
                        <a:t>14% Chest pain                                                    12% Accident </a:t>
                      </a:r>
                      <a:endParaRPr lang="da-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408" marR="52408" marT="0" marB="0"/>
                </a:tc>
                <a:tc>
                  <a:txBody>
                    <a:bodyPr/>
                    <a:lstStyle/>
                    <a:p>
                      <a:pPr marL="0" marR="0" algn="l">
                        <a:lnSpc>
                          <a:spcPct val="100000"/>
                        </a:lnSpc>
                        <a:spcBef>
                          <a:spcPts val="0"/>
                        </a:spcBef>
                        <a:spcAft>
                          <a:spcPts val="1200"/>
                        </a:spcAft>
                      </a:pPr>
                      <a:r>
                        <a:rPr lang="en-GB" sz="1200" b="1" dirty="0">
                          <a:solidFill>
                            <a:srgbClr val="FF0000"/>
                          </a:solidFill>
                          <a:effectLst/>
                        </a:rPr>
                        <a:t>74% Neurological symptoms                                     </a:t>
                      </a:r>
                      <a:r>
                        <a:rPr lang="en-GB" sz="1200" dirty="0">
                          <a:effectLst/>
                        </a:rPr>
                        <a:t>12% Unclear problem                                               14% Other symptoms    </a:t>
                      </a:r>
                      <a:endParaRPr lang="da-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408" marR="52408" marT="0" marB="0"/>
                </a:tc>
                <a:tc>
                  <a:txBody>
                    <a:bodyPr/>
                    <a:lstStyle/>
                    <a:p>
                      <a:pPr marL="0" marR="0" algn="l">
                        <a:lnSpc>
                          <a:spcPct val="100000"/>
                        </a:lnSpc>
                        <a:spcBef>
                          <a:spcPts val="0"/>
                        </a:spcBef>
                        <a:spcAft>
                          <a:spcPts val="1200"/>
                        </a:spcAft>
                      </a:pPr>
                      <a:r>
                        <a:rPr lang="en-GB" sz="1200" b="1" dirty="0">
                          <a:solidFill>
                            <a:srgbClr val="FF0000"/>
                          </a:solidFill>
                          <a:effectLst/>
                        </a:rPr>
                        <a:t>51%  Abdominal pain                        </a:t>
                      </a:r>
                      <a:r>
                        <a:rPr lang="en-GB" sz="1200" dirty="0">
                          <a:effectLst/>
                        </a:rPr>
                        <a:t>34%  Other non-abdominal symptom          15%  Unclear problem</a:t>
                      </a:r>
                      <a:endParaRPr lang="da-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408" marR="52408" marT="0" marB="0"/>
                </a:tc>
                <a:extLst>
                  <a:ext uri="{0D108BD9-81ED-4DB2-BD59-A6C34878D82A}">
                    <a16:rowId xmlns:a16="http://schemas.microsoft.com/office/drawing/2014/main" val="4043668085"/>
                  </a:ext>
                </a:extLst>
              </a:tr>
              <a:tr h="738691">
                <a:tc>
                  <a:txBody>
                    <a:bodyPr/>
                    <a:lstStyle/>
                    <a:p>
                      <a:pPr marL="0" marR="0" algn="l">
                        <a:lnSpc>
                          <a:spcPct val="100000"/>
                        </a:lnSpc>
                        <a:spcBef>
                          <a:spcPts val="0"/>
                        </a:spcBef>
                        <a:spcAft>
                          <a:spcPts val="1200"/>
                        </a:spcAft>
                      </a:pPr>
                      <a:r>
                        <a:rPr lang="en-GB" sz="1200" b="1" dirty="0">
                          <a:effectLst/>
                        </a:rPr>
                        <a:t>Minor</a:t>
                      </a:r>
                      <a:endParaRPr lang="da-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408" marR="52408" marT="0" marB="0"/>
                </a:tc>
                <a:tc>
                  <a:txBody>
                    <a:bodyPr/>
                    <a:lstStyle/>
                    <a:p>
                      <a:pPr marL="0" marR="0" algn="l">
                        <a:lnSpc>
                          <a:spcPct val="100000"/>
                        </a:lnSpc>
                        <a:spcBef>
                          <a:spcPts val="0"/>
                        </a:spcBef>
                        <a:spcAft>
                          <a:spcPts val="1200"/>
                        </a:spcAft>
                      </a:pPr>
                      <a:r>
                        <a:rPr lang="en-GB" sz="1200" b="1" dirty="0">
                          <a:effectLst/>
                        </a:rPr>
                        <a:t>16% Unclear problem                                           </a:t>
                      </a:r>
                      <a:r>
                        <a:rPr lang="en-GB" sz="1200" dirty="0">
                          <a:effectLst/>
                        </a:rPr>
                        <a:t>13% Chest pain                                                   13% Dyspnoea</a:t>
                      </a:r>
                      <a:endParaRPr lang="da-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408" marR="52408" marT="0" marB="0"/>
                </a:tc>
                <a:tc>
                  <a:txBody>
                    <a:bodyPr/>
                    <a:lstStyle/>
                    <a:p>
                      <a:pPr marL="0" marR="0" algn="l">
                        <a:lnSpc>
                          <a:spcPct val="100000"/>
                        </a:lnSpc>
                        <a:spcBef>
                          <a:spcPts val="0"/>
                        </a:spcBef>
                        <a:spcAft>
                          <a:spcPts val="1200"/>
                        </a:spcAft>
                      </a:pPr>
                      <a:r>
                        <a:rPr lang="en-GB" sz="1200" dirty="0">
                          <a:effectLst/>
                        </a:rPr>
                        <a:t>72% Neurological symptoms                                    12% Unclear problem                                                  16% Other symptoms  </a:t>
                      </a:r>
                      <a:endParaRPr lang="da-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408" marR="52408" marT="0" marB="0"/>
                </a:tc>
                <a:tc>
                  <a:txBody>
                    <a:bodyPr/>
                    <a:lstStyle/>
                    <a:p>
                      <a:pPr marL="0" marR="0" algn="l">
                        <a:lnSpc>
                          <a:spcPct val="100000"/>
                        </a:lnSpc>
                        <a:spcBef>
                          <a:spcPts val="0"/>
                        </a:spcBef>
                        <a:spcAft>
                          <a:spcPts val="1200"/>
                        </a:spcAft>
                      </a:pPr>
                      <a:r>
                        <a:rPr lang="en-GB" sz="1200" dirty="0">
                          <a:effectLst/>
                        </a:rPr>
                        <a:t>48%  Other non-abdominal symptom           40%  Abdominal pain                           12%  Unclear problem</a:t>
                      </a:r>
                      <a:endParaRPr lang="da-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408" marR="52408" marT="0" marB="0"/>
                </a:tc>
                <a:extLst>
                  <a:ext uri="{0D108BD9-81ED-4DB2-BD59-A6C34878D82A}">
                    <a16:rowId xmlns:a16="http://schemas.microsoft.com/office/drawing/2014/main" val="3635562519"/>
                  </a:ext>
                </a:extLst>
              </a:tr>
              <a:tr h="467608">
                <a:tc>
                  <a:txBody>
                    <a:bodyPr/>
                    <a:lstStyle/>
                    <a:p>
                      <a:pPr marL="0" marR="0" algn="l">
                        <a:lnSpc>
                          <a:spcPct val="100000"/>
                        </a:lnSpc>
                        <a:spcBef>
                          <a:spcPts val="0"/>
                        </a:spcBef>
                        <a:spcAft>
                          <a:spcPts val="1200"/>
                        </a:spcAft>
                      </a:pPr>
                      <a:r>
                        <a:rPr lang="en-GB" sz="1200" b="1">
                          <a:effectLst/>
                        </a:rPr>
                        <a:t>Moderate</a:t>
                      </a:r>
                      <a:endParaRPr lang="da-US"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2408" marR="52408" marT="0" marB="0"/>
                </a:tc>
                <a:tc>
                  <a:txBody>
                    <a:bodyPr/>
                    <a:lstStyle/>
                    <a:p>
                      <a:pPr marL="0" marR="0" algn="l">
                        <a:lnSpc>
                          <a:spcPct val="100000"/>
                        </a:lnSpc>
                        <a:spcBef>
                          <a:spcPts val="0"/>
                        </a:spcBef>
                        <a:spcAft>
                          <a:spcPts val="1200"/>
                        </a:spcAft>
                      </a:pPr>
                      <a:r>
                        <a:rPr lang="en-GB" sz="1200" b="1" dirty="0">
                          <a:effectLst/>
                        </a:rPr>
                        <a:t>15% Unclear problem                                          </a:t>
                      </a:r>
                      <a:r>
                        <a:rPr lang="en-GB" sz="1200" dirty="0">
                          <a:effectLst/>
                        </a:rPr>
                        <a:t>13% Chest pain                                                      9%   Alcohol, intoxication, overdose                             </a:t>
                      </a:r>
                      <a:endParaRPr lang="da-US" sz="1200" dirty="0">
                        <a:effectLst/>
                        <a:latin typeface="Times New Roman" panose="02020603050405020304" pitchFamily="18" charset="0"/>
                        <a:cs typeface="Times New Roman" panose="02020603050405020304" pitchFamily="18" charset="0"/>
                      </a:endParaRPr>
                    </a:p>
                  </a:txBody>
                  <a:tcPr marL="52408" marR="52408" marT="0" marB="0"/>
                </a:tc>
                <a:tc>
                  <a:txBody>
                    <a:bodyPr/>
                    <a:lstStyle/>
                    <a:p>
                      <a:pPr marL="0" marR="0" algn="l">
                        <a:lnSpc>
                          <a:spcPct val="100000"/>
                        </a:lnSpc>
                        <a:spcBef>
                          <a:spcPts val="0"/>
                        </a:spcBef>
                        <a:spcAft>
                          <a:spcPts val="1200"/>
                        </a:spcAft>
                      </a:pPr>
                      <a:r>
                        <a:rPr lang="en-GB" sz="1200" dirty="0">
                          <a:effectLst/>
                        </a:rPr>
                        <a:t>73% Neurological symptoms                                       9%   Unclear problem                                                   18% Other symptoms  </a:t>
                      </a:r>
                      <a:endParaRPr lang="da-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408" marR="52408" marT="0" marB="0"/>
                </a:tc>
                <a:tc>
                  <a:txBody>
                    <a:bodyPr/>
                    <a:lstStyle/>
                    <a:p>
                      <a:pPr marL="0" marR="0" algn="l">
                        <a:lnSpc>
                          <a:spcPct val="100000"/>
                        </a:lnSpc>
                        <a:spcBef>
                          <a:spcPts val="0"/>
                        </a:spcBef>
                        <a:spcAft>
                          <a:spcPts val="1200"/>
                        </a:spcAft>
                      </a:pPr>
                      <a:r>
                        <a:rPr lang="en-GB" sz="1200" dirty="0">
                          <a:effectLst/>
                        </a:rPr>
                        <a:t>38%  Other non-abdominal symptom  31%  Abdominal pain                        31%  Unclear problem</a:t>
                      </a:r>
                      <a:r>
                        <a:rPr lang="da-US" sz="1200" dirty="0">
                          <a:effectLst/>
                          <a:latin typeface="Times New Roman" panose="02020603050405020304" pitchFamily="18" charset="0"/>
                          <a:cs typeface="Times New Roman" panose="02020603050405020304" pitchFamily="18" charset="0"/>
                        </a:rPr>
                        <a:t> </a:t>
                      </a:r>
                    </a:p>
                    <a:p>
                      <a:pPr marL="0" marR="0" algn="l">
                        <a:lnSpc>
                          <a:spcPct val="100000"/>
                        </a:lnSpc>
                        <a:spcBef>
                          <a:spcPts val="0"/>
                        </a:spcBef>
                        <a:spcAft>
                          <a:spcPts val="1200"/>
                        </a:spcAft>
                      </a:pPr>
                      <a:endParaRPr lang="en-GB" sz="1200" dirty="0">
                        <a:effectLst/>
                      </a:endParaRPr>
                    </a:p>
                  </a:txBody>
                  <a:tcPr marL="52408" marR="52408" marT="0" marB="0"/>
                </a:tc>
                <a:extLst>
                  <a:ext uri="{0D108BD9-81ED-4DB2-BD59-A6C34878D82A}">
                    <a16:rowId xmlns:a16="http://schemas.microsoft.com/office/drawing/2014/main" val="859488882"/>
                  </a:ext>
                </a:extLst>
              </a:tr>
              <a:tr h="632034">
                <a:tc>
                  <a:txBody>
                    <a:bodyPr/>
                    <a:lstStyle/>
                    <a:p>
                      <a:pPr marL="0" marR="0" algn="l">
                        <a:lnSpc>
                          <a:spcPct val="100000"/>
                        </a:lnSpc>
                        <a:spcBef>
                          <a:spcPts val="0"/>
                        </a:spcBef>
                        <a:spcAft>
                          <a:spcPts val="1200"/>
                        </a:spcAft>
                      </a:pPr>
                      <a:r>
                        <a:rPr lang="en-GB" sz="1200" b="1" dirty="0">
                          <a:effectLst/>
                        </a:rPr>
                        <a:t>Major</a:t>
                      </a:r>
                      <a:endParaRPr lang="da-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408" marR="52408" marT="0" marB="0"/>
                </a:tc>
                <a:tc>
                  <a:txBody>
                    <a:bodyPr/>
                    <a:lstStyle/>
                    <a:p>
                      <a:pPr marL="0" marR="0" algn="l">
                        <a:lnSpc>
                          <a:spcPct val="100000"/>
                        </a:lnSpc>
                        <a:spcBef>
                          <a:spcPts val="0"/>
                        </a:spcBef>
                        <a:spcAft>
                          <a:spcPts val="1200"/>
                        </a:spcAft>
                      </a:pPr>
                      <a:r>
                        <a:rPr lang="en-GB" sz="1200" b="1" dirty="0">
                          <a:solidFill>
                            <a:srgbClr val="FF0000"/>
                          </a:solidFill>
                          <a:effectLst/>
                        </a:rPr>
                        <a:t>18% Unclear problem                                          </a:t>
                      </a:r>
                      <a:r>
                        <a:rPr lang="en-GB" sz="1200" dirty="0">
                          <a:effectLst/>
                        </a:rPr>
                        <a:t>11% Chest pain                                                  10% Alcohol, intoxication, overdose             </a:t>
                      </a:r>
                      <a:endParaRPr lang="da-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408" marR="52408" marT="0" marB="0"/>
                </a:tc>
                <a:tc>
                  <a:txBody>
                    <a:bodyPr/>
                    <a:lstStyle/>
                    <a:p>
                      <a:pPr marL="0" marR="0" algn="l">
                        <a:lnSpc>
                          <a:spcPct val="100000"/>
                        </a:lnSpc>
                        <a:spcBef>
                          <a:spcPts val="0"/>
                        </a:spcBef>
                        <a:spcAft>
                          <a:spcPts val="1200"/>
                        </a:spcAft>
                      </a:pPr>
                      <a:r>
                        <a:rPr lang="en-GB" sz="1200" b="1" dirty="0">
                          <a:solidFill>
                            <a:srgbClr val="FF0000"/>
                          </a:solidFill>
                          <a:effectLst/>
                        </a:rPr>
                        <a:t>60% Neurological symptoms                                     </a:t>
                      </a:r>
                      <a:r>
                        <a:rPr lang="en-GB" sz="1200" dirty="0">
                          <a:effectLst/>
                        </a:rPr>
                        <a:t>18% Unclear problem                                                22% Other problem</a:t>
                      </a:r>
                      <a:endParaRPr lang="da-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408" marR="52408" marT="0" marB="0"/>
                </a:tc>
                <a:tc>
                  <a:txBody>
                    <a:bodyPr/>
                    <a:lstStyle/>
                    <a:p>
                      <a:pPr marL="0" marR="0" algn="l">
                        <a:lnSpc>
                          <a:spcPct val="100000"/>
                        </a:lnSpc>
                        <a:spcBef>
                          <a:spcPts val="0"/>
                        </a:spcBef>
                        <a:spcAft>
                          <a:spcPts val="1200"/>
                        </a:spcAft>
                      </a:pPr>
                      <a:r>
                        <a:rPr lang="en-GB" sz="1200" dirty="0">
                          <a:effectLst/>
                        </a:rPr>
                        <a:t>62%  Other non-abdominal symptom            </a:t>
                      </a:r>
                      <a:r>
                        <a:rPr lang="en-GB" sz="1200" b="1" dirty="0">
                          <a:solidFill>
                            <a:srgbClr val="FF0000"/>
                          </a:solidFill>
                          <a:effectLst/>
                        </a:rPr>
                        <a:t>25%  Abdominal pain                              </a:t>
                      </a:r>
                      <a:r>
                        <a:rPr lang="en-GB" sz="1200" dirty="0">
                          <a:effectLst/>
                        </a:rPr>
                        <a:t>13%  Unclear problem</a:t>
                      </a:r>
                      <a:endParaRPr lang="da-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408" marR="52408" marT="0" marB="0"/>
                </a:tc>
                <a:extLst>
                  <a:ext uri="{0D108BD9-81ED-4DB2-BD59-A6C34878D82A}">
                    <a16:rowId xmlns:a16="http://schemas.microsoft.com/office/drawing/2014/main" val="1583649591"/>
                  </a:ext>
                </a:extLst>
              </a:tr>
            </a:tbl>
          </a:graphicData>
        </a:graphic>
      </p:graphicFrame>
      <p:sp>
        <p:nvSpPr>
          <p:cNvPr id="15" name="Tekstfelt 14">
            <a:extLst>
              <a:ext uri="{FF2B5EF4-FFF2-40B4-BE49-F238E27FC236}">
                <a16:creationId xmlns:a16="http://schemas.microsoft.com/office/drawing/2014/main" id="{D4D8CD1A-A9FE-2544-93C3-7364EEBA4412}"/>
              </a:ext>
            </a:extLst>
          </p:cNvPr>
          <p:cNvSpPr txBox="1"/>
          <p:nvPr/>
        </p:nvSpPr>
        <p:spPr>
          <a:xfrm>
            <a:off x="6543397" y="1448745"/>
            <a:ext cx="1770549" cy="369332"/>
          </a:xfrm>
          <a:prstGeom prst="rect">
            <a:avLst/>
          </a:prstGeom>
          <a:noFill/>
        </p:spPr>
        <p:txBody>
          <a:bodyPr wrap="none" rtlCol="0">
            <a:spAutoFit/>
          </a:bodyPr>
          <a:lstStyle/>
          <a:p>
            <a:r>
              <a:rPr lang="da-US" dirty="0"/>
              <a:t>1/3 ringede 112</a:t>
            </a:r>
          </a:p>
        </p:txBody>
      </p:sp>
      <p:sp>
        <p:nvSpPr>
          <p:cNvPr id="19" name="Tekstfelt 18">
            <a:extLst>
              <a:ext uri="{FF2B5EF4-FFF2-40B4-BE49-F238E27FC236}">
                <a16:creationId xmlns:a16="http://schemas.microsoft.com/office/drawing/2014/main" id="{45FF8B65-C1CC-184B-AD60-1F0C2B62C92C}"/>
              </a:ext>
            </a:extLst>
          </p:cNvPr>
          <p:cNvSpPr txBox="1"/>
          <p:nvPr/>
        </p:nvSpPr>
        <p:spPr>
          <a:xfrm>
            <a:off x="9538542" y="1471989"/>
            <a:ext cx="1770549" cy="369332"/>
          </a:xfrm>
          <a:prstGeom prst="rect">
            <a:avLst/>
          </a:prstGeom>
          <a:noFill/>
        </p:spPr>
        <p:txBody>
          <a:bodyPr wrap="none" rtlCol="0">
            <a:spAutoFit/>
          </a:bodyPr>
          <a:lstStyle/>
          <a:p>
            <a:r>
              <a:rPr lang="da-US" dirty="0"/>
              <a:t>1/3 ringede 112</a:t>
            </a:r>
          </a:p>
        </p:txBody>
      </p:sp>
      <p:sp>
        <p:nvSpPr>
          <p:cNvPr id="20" name="Pladsholder til slidenummer 2">
            <a:extLst>
              <a:ext uri="{FF2B5EF4-FFF2-40B4-BE49-F238E27FC236}">
                <a16:creationId xmlns:a16="http://schemas.microsoft.com/office/drawing/2014/main" id="{28498D12-8476-9C4B-9F2B-192AA50B6A70}"/>
              </a:ext>
            </a:extLst>
          </p:cNvPr>
          <p:cNvSpPr txBox="1">
            <a:spLocks/>
          </p:cNvSpPr>
          <p:nvPr/>
        </p:nvSpPr>
        <p:spPr>
          <a:xfrm>
            <a:off x="11339887" y="593223"/>
            <a:ext cx="571468" cy="227164"/>
          </a:xfrm>
          <a:prstGeom prst="rect">
            <a:avLst/>
          </a:prstGeom>
          <a:noFill/>
        </p:spPr>
        <p:txBody>
          <a:bodyPr vert="horz" lIns="0" tIns="0" rIns="0" bIns="0" rtlCol="0" anchor="ctr"/>
          <a:lstStyle>
            <a:defPPr rtl="0">
              <a:defRPr lang="x-none"/>
            </a:defPPr>
            <a:lvl1pPr marL="0" algn="r" defTabSz="914330" rtl="0" eaLnBrk="1" latinLnBrk="0" hangingPunct="1">
              <a:defRPr sz="1000" b="1" i="0" kern="1200">
                <a:solidFill>
                  <a:schemeClr val="tx1">
                    <a:alpha val="70000"/>
                  </a:schemeClr>
                </a:solidFill>
                <a:latin typeface="+mn-lt"/>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11</a:t>
            </a:fld>
            <a:endParaRPr lang="en-US"/>
          </a:p>
        </p:txBody>
      </p:sp>
      <p:grpSp>
        <p:nvGrpSpPr>
          <p:cNvPr id="21" name="Gruppe 20">
            <a:extLst>
              <a:ext uri="{FF2B5EF4-FFF2-40B4-BE49-F238E27FC236}">
                <a16:creationId xmlns:a16="http://schemas.microsoft.com/office/drawing/2014/main" id="{F91E7268-AE61-6F44-A653-10F94BF4B115}"/>
              </a:ext>
            </a:extLst>
          </p:cNvPr>
          <p:cNvGrpSpPr/>
          <p:nvPr/>
        </p:nvGrpSpPr>
        <p:grpSpPr>
          <a:xfrm>
            <a:off x="8403870" y="333620"/>
            <a:ext cx="1673539" cy="938184"/>
            <a:chOff x="8261824" y="206097"/>
            <a:chExt cx="1673539" cy="938184"/>
          </a:xfrm>
        </p:grpSpPr>
        <p:sp>
          <p:nvSpPr>
            <p:cNvPr id="22" name="Ellipse 21">
              <a:extLst>
                <a:ext uri="{FF2B5EF4-FFF2-40B4-BE49-F238E27FC236}">
                  <a16:creationId xmlns:a16="http://schemas.microsoft.com/office/drawing/2014/main" id="{BBBADC2A-6993-BE43-9226-C47238371DC9}"/>
                </a:ext>
              </a:extLst>
            </p:cNvPr>
            <p:cNvSpPr/>
            <p:nvPr/>
          </p:nvSpPr>
          <p:spPr>
            <a:xfrm>
              <a:off x="8267019" y="219010"/>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23" name="Tekstfelt 22">
              <a:extLst>
                <a:ext uri="{FF2B5EF4-FFF2-40B4-BE49-F238E27FC236}">
                  <a16:creationId xmlns:a16="http://schemas.microsoft.com/office/drawing/2014/main" id="{C672695F-C355-C04A-BA94-A91239E6D932}"/>
                </a:ext>
              </a:extLst>
            </p:cNvPr>
            <p:cNvSpPr txBox="1"/>
            <p:nvPr/>
          </p:nvSpPr>
          <p:spPr>
            <a:xfrm rot="12523836">
              <a:off x="8261824" y="206097"/>
              <a:ext cx="817338" cy="938184"/>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Early Treatment</a:t>
              </a:r>
            </a:p>
          </p:txBody>
        </p:sp>
        <p:sp>
          <p:nvSpPr>
            <p:cNvPr id="24" name="Ellipse 23">
              <a:extLst>
                <a:ext uri="{FF2B5EF4-FFF2-40B4-BE49-F238E27FC236}">
                  <a16:creationId xmlns:a16="http://schemas.microsoft.com/office/drawing/2014/main" id="{91C56842-BA5D-E04F-B8AF-2C34C3279807}"/>
                </a:ext>
              </a:extLst>
            </p:cNvPr>
            <p:cNvSpPr/>
            <p:nvPr/>
          </p:nvSpPr>
          <p:spPr>
            <a:xfrm>
              <a:off x="9106137" y="219010"/>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25" name="Tekstfelt 24">
              <a:extLst>
                <a:ext uri="{FF2B5EF4-FFF2-40B4-BE49-F238E27FC236}">
                  <a16:creationId xmlns:a16="http://schemas.microsoft.com/office/drawing/2014/main" id="{CEDC888A-272F-7E42-BA2B-1326C5EFC90E}"/>
                </a:ext>
              </a:extLst>
            </p:cNvPr>
            <p:cNvSpPr txBox="1"/>
            <p:nvPr/>
          </p:nvSpPr>
          <p:spPr>
            <a:xfrm rot="11075512">
              <a:off x="9106529" y="217039"/>
              <a:ext cx="828834" cy="794885"/>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Early Advanced Care</a:t>
              </a:r>
            </a:p>
          </p:txBody>
        </p:sp>
        <p:pic>
          <p:nvPicPr>
            <p:cNvPr id="26" name="Billede 25">
              <a:extLst>
                <a:ext uri="{FF2B5EF4-FFF2-40B4-BE49-F238E27FC236}">
                  <a16:creationId xmlns:a16="http://schemas.microsoft.com/office/drawing/2014/main" id="{84FA1A08-5832-074C-8B12-A3EC7BD50FC8}"/>
                </a:ext>
              </a:extLst>
            </p:cNvPr>
            <p:cNvPicPr>
              <a:picLocks noChangeAspect="1"/>
            </p:cNvPicPr>
            <p:nvPr/>
          </p:nvPicPr>
          <p:blipFill rotWithShape="1">
            <a:blip r:embed="rId6" cstate="screen">
              <a:alphaModFix amt="85000"/>
              <a:extLst>
                <a:ext uri="{28A0092B-C50C-407E-A947-70E740481C1C}">
                  <a14:useLocalDpi xmlns:a14="http://schemas.microsoft.com/office/drawing/2010/main"/>
                </a:ext>
              </a:extLst>
            </a:blip>
            <a:srcRect/>
            <a:stretch/>
          </p:blipFill>
          <p:spPr>
            <a:xfrm>
              <a:off x="9127046" y="349733"/>
              <a:ext cx="784252" cy="519891"/>
            </a:xfrm>
            <a:prstGeom prst="rect">
              <a:avLst/>
            </a:prstGeom>
          </p:spPr>
        </p:pic>
        <p:pic>
          <p:nvPicPr>
            <p:cNvPr id="27" name="Billede 26">
              <a:extLst>
                <a:ext uri="{FF2B5EF4-FFF2-40B4-BE49-F238E27FC236}">
                  <a16:creationId xmlns:a16="http://schemas.microsoft.com/office/drawing/2014/main" id="{476D9695-AC81-F44B-85B2-87CCD322C377}"/>
                </a:ext>
              </a:extLst>
            </p:cNvPr>
            <p:cNvPicPr>
              <a:picLocks noChangeAspect="1"/>
            </p:cNvPicPr>
            <p:nvPr/>
          </p:nvPicPr>
          <p:blipFill rotWithShape="1">
            <a:blip r:embed="rId7" cstate="screen">
              <a:alphaModFix amt="85000"/>
              <a:extLst>
                <a:ext uri="{28A0092B-C50C-407E-A947-70E740481C1C}">
                  <a14:useLocalDpi xmlns:a14="http://schemas.microsoft.com/office/drawing/2010/main"/>
                </a:ext>
              </a:extLst>
            </a:blip>
            <a:srcRect/>
            <a:stretch/>
          </p:blipFill>
          <p:spPr>
            <a:xfrm>
              <a:off x="8366342" y="349733"/>
              <a:ext cx="630188" cy="585675"/>
            </a:xfrm>
            <a:prstGeom prst="rect">
              <a:avLst/>
            </a:prstGeom>
          </p:spPr>
        </p:pic>
      </p:grpSp>
      <p:grpSp>
        <p:nvGrpSpPr>
          <p:cNvPr id="28" name="Gruppe 27">
            <a:extLst>
              <a:ext uri="{FF2B5EF4-FFF2-40B4-BE49-F238E27FC236}">
                <a16:creationId xmlns:a16="http://schemas.microsoft.com/office/drawing/2014/main" id="{D1F609C6-69CF-7945-9D3F-F6BA4F1DFBD9}"/>
              </a:ext>
            </a:extLst>
          </p:cNvPr>
          <p:cNvGrpSpPr/>
          <p:nvPr/>
        </p:nvGrpSpPr>
        <p:grpSpPr>
          <a:xfrm>
            <a:off x="6684864" y="360575"/>
            <a:ext cx="1687574" cy="812156"/>
            <a:chOff x="6517800" y="254867"/>
            <a:chExt cx="1687574" cy="812156"/>
          </a:xfrm>
        </p:grpSpPr>
        <p:sp>
          <p:nvSpPr>
            <p:cNvPr id="31" name="Ellipse 30">
              <a:extLst>
                <a:ext uri="{FF2B5EF4-FFF2-40B4-BE49-F238E27FC236}">
                  <a16:creationId xmlns:a16="http://schemas.microsoft.com/office/drawing/2014/main" id="{330E1A3A-A107-9F4D-BF9C-188150A8C84A}"/>
                </a:ext>
              </a:extLst>
            </p:cNvPr>
            <p:cNvSpPr/>
            <p:nvPr/>
          </p:nvSpPr>
          <p:spPr>
            <a:xfrm>
              <a:off x="7367799" y="254867"/>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29" name="Ellipse 28">
              <a:extLst>
                <a:ext uri="{FF2B5EF4-FFF2-40B4-BE49-F238E27FC236}">
                  <a16:creationId xmlns:a16="http://schemas.microsoft.com/office/drawing/2014/main" id="{C6BFE333-80A7-2944-8E6A-B47B71F1F777}"/>
                </a:ext>
              </a:extLst>
            </p:cNvPr>
            <p:cNvSpPr/>
            <p:nvPr/>
          </p:nvSpPr>
          <p:spPr>
            <a:xfrm>
              <a:off x="6518803" y="254867"/>
              <a:ext cx="828834" cy="794885"/>
            </a:xfrm>
            <a:prstGeom prst="ellipse">
              <a:avLst/>
            </a:prstGeom>
            <a:noFill/>
            <a:ln w="152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32" name="Tekstfelt 31">
              <a:extLst>
                <a:ext uri="{FF2B5EF4-FFF2-40B4-BE49-F238E27FC236}">
                  <a16:creationId xmlns:a16="http://schemas.microsoft.com/office/drawing/2014/main" id="{CE23D413-62FA-614A-B3E1-81B9C803CE9B}"/>
                </a:ext>
              </a:extLst>
            </p:cNvPr>
            <p:cNvSpPr txBox="1"/>
            <p:nvPr/>
          </p:nvSpPr>
          <p:spPr>
            <a:xfrm rot="12136340">
              <a:off x="7376540" y="272138"/>
              <a:ext cx="828834" cy="794885"/>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System Response</a:t>
              </a:r>
            </a:p>
          </p:txBody>
        </p:sp>
        <p:pic>
          <p:nvPicPr>
            <p:cNvPr id="33" name="Billede 32">
              <a:extLst>
                <a:ext uri="{FF2B5EF4-FFF2-40B4-BE49-F238E27FC236}">
                  <a16:creationId xmlns:a16="http://schemas.microsoft.com/office/drawing/2014/main" id="{A2B78143-EEB1-2446-9B54-7E9200D5726E}"/>
                </a:ext>
              </a:extLst>
            </p:cNvPr>
            <p:cNvPicPr>
              <a:picLocks noChangeAspect="1"/>
            </p:cNvPicPr>
            <p:nvPr/>
          </p:nvPicPr>
          <p:blipFill rotWithShape="1">
            <a:blip r:embed="rId8" cstate="screen">
              <a:alphaModFix amt="85000"/>
              <a:extLst>
                <a:ext uri="{28A0092B-C50C-407E-A947-70E740481C1C}">
                  <a14:useLocalDpi xmlns:a14="http://schemas.microsoft.com/office/drawing/2010/main"/>
                </a:ext>
              </a:extLst>
            </a:blip>
            <a:srcRect/>
            <a:stretch/>
          </p:blipFill>
          <p:spPr>
            <a:xfrm>
              <a:off x="7382229" y="344384"/>
              <a:ext cx="732778" cy="556374"/>
            </a:xfrm>
            <a:prstGeom prst="rect">
              <a:avLst/>
            </a:prstGeom>
          </p:spPr>
        </p:pic>
        <p:pic>
          <p:nvPicPr>
            <p:cNvPr id="34" name="Billede 33">
              <a:extLst>
                <a:ext uri="{FF2B5EF4-FFF2-40B4-BE49-F238E27FC236}">
                  <a16:creationId xmlns:a16="http://schemas.microsoft.com/office/drawing/2014/main" id="{C13948EC-DD47-7142-BA40-D79C4369B00E}"/>
                </a:ext>
              </a:extLst>
            </p:cNvPr>
            <p:cNvPicPr>
              <a:picLocks noChangeAspect="1"/>
            </p:cNvPicPr>
            <p:nvPr/>
          </p:nvPicPr>
          <p:blipFill>
            <a:blip r:embed="rId9" cstate="screen">
              <a:alphaModFix amt="70000"/>
              <a:extLst>
                <a:ext uri="{28A0092B-C50C-407E-A947-70E740481C1C}">
                  <a14:useLocalDpi xmlns:a14="http://schemas.microsoft.com/office/drawing/2010/main"/>
                </a:ext>
              </a:extLst>
            </a:blip>
            <a:stretch>
              <a:fillRect/>
            </a:stretch>
          </p:blipFill>
          <p:spPr>
            <a:xfrm>
              <a:off x="6714557" y="451826"/>
              <a:ext cx="419388" cy="346658"/>
            </a:xfrm>
            <a:prstGeom prst="rect">
              <a:avLst/>
            </a:prstGeom>
          </p:spPr>
        </p:pic>
        <p:sp>
          <p:nvSpPr>
            <p:cNvPr id="30" name="Tekstfelt 29">
              <a:extLst>
                <a:ext uri="{FF2B5EF4-FFF2-40B4-BE49-F238E27FC236}">
                  <a16:creationId xmlns:a16="http://schemas.microsoft.com/office/drawing/2014/main" id="{343E3DA0-9C53-D748-8995-BACCC576F29C}"/>
                </a:ext>
              </a:extLst>
            </p:cNvPr>
            <p:cNvSpPr txBox="1"/>
            <p:nvPr/>
          </p:nvSpPr>
          <p:spPr>
            <a:xfrm rot="12582360">
              <a:off x="6517800" y="272137"/>
              <a:ext cx="828834" cy="794885"/>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Activate System</a:t>
              </a:r>
            </a:p>
          </p:txBody>
        </p:sp>
      </p:grpSp>
      <p:grpSp>
        <p:nvGrpSpPr>
          <p:cNvPr id="35" name="Gruppe 34">
            <a:extLst>
              <a:ext uri="{FF2B5EF4-FFF2-40B4-BE49-F238E27FC236}">
                <a16:creationId xmlns:a16="http://schemas.microsoft.com/office/drawing/2014/main" id="{FBDE428C-E89A-4B44-836E-FACB6A3A4DBC}"/>
              </a:ext>
            </a:extLst>
          </p:cNvPr>
          <p:cNvGrpSpPr/>
          <p:nvPr/>
        </p:nvGrpSpPr>
        <p:grpSpPr>
          <a:xfrm>
            <a:off x="5790226" y="335666"/>
            <a:ext cx="837925" cy="803070"/>
            <a:chOff x="5648370" y="288673"/>
            <a:chExt cx="837925" cy="803070"/>
          </a:xfrm>
        </p:grpSpPr>
        <p:sp>
          <p:nvSpPr>
            <p:cNvPr id="36" name="Ellipse 35">
              <a:extLst>
                <a:ext uri="{FF2B5EF4-FFF2-40B4-BE49-F238E27FC236}">
                  <a16:creationId xmlns:a16="http://schemas.microsoft.com/office/drawing/2014/main" id="{CA528C63-7D59-5642-8513-F767192D51E5}"/>
                </a:ext>
              </a:extLst>
            </p:cNvPr>
            <p:cNvSpPr/>
            <p:nvPr/>
          </p:nvSpPr>
          <p:spPr>
            <a:xfrm>
              <a:off x="5648370" y="288673"/>
              <a:ext cx="828834" cy="794885"/>
            </a:xfrm>
            <a:prstGeom prst="ellipse">
              <a:avLst/>
            </a:prstGeom>
            <a:noFill/>
            <a:ln w="152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pic>
          <p:nvPicPr>
            <p:cNvPr id="37" name="Billede 36">
              <a:extLst>
                <a:ext uri="{FF2B5EF4-FFF2-40B4-BE49-F238E27FC236}">
                  <a16:creationId xmlns:a16="http://schemas.microsoft.com/office/drawing/2014/main" id="{2F213012-9E1E-9F45-A717-0BF92EE6512E}"/>
                </a:ext>
              </a:extLst>
            </p:cNvPr>
            <p:cNvPicPr>
              <a:picLocks noChangeAspect="1"/>
            </p:cNvPicPr>
            <p:nvPr/>
          </p:nvPicPr>
          <p:blipFill rotWithShape="1">
            <a:blip r:embed="rId10" cstate="screen">
              <a:alphaModFix amt="85000"/>
              <a:extLst>
                <a:ext uri="{28A0092B-C50C-407E-A947-70E740481C1C}">
                  <a14:useLocalDpi xmlns:a14="http://schemas.microsoft.com/office/drawing/2010/main"/>
                </a:ext>
              </a:extLst>
            </a:blip>
            <a:srcRect/>
            <a:stretch/>
          </p:blipFill>
          <p:spPr>
            <a:xfrm>
              <a:off x="5754596" y="488186"/>
              <a:ext cx="676499" cy="378164"/>
            </a:xfrm>
            <a:prstGeom prst="rect">
              <a:avLst/>
            </a:prstGeom>
          </p:spPr>
        </p:pic>
        <p:sp>
          <p:nvSpPr>
            <p:cNvPr id="38" name="Tekstfelt 37">
              <a:extLst>
                <a:ext uri="{FF2B5EF4-FFF2-40B4-BE49-F238E27FC236}">
                  <a16:creationId xmlns:a16="http://schemas.microsoft.com/office/drawing/2014/main" id="{BFAFAD69-4DF6-894D-894F-06C1C13C536A}"/>
                </a:ext>
              </a:extLst>
            </p:cNvPr>
            <p:cNvSpPr txBox="1"/>
            <p:nvPr/>
          </p:nvSpPr>
          <p:spPr>
            <a:xfrm rot="457136">
              <a:off x="5657461" y="296858"/>
              <a:ext cx="828834" cy="794885"/>
            </a:xfrm>
            <a:prstGeom prst="rect">
              <a:avLst/>
            </a:prstGeom>
            <a:noFill/>
          </p:spPr>
          <p:txBody>
            <a:bodyPr wrap="none" rtlCol="0">
              <a:prstTxWarp prst="textButton">
                <a:avLst/>
              </a:prstTxWarp>
              <a:spAutoFit/>
            </a:bodyPr>
            <a:lstStyle/>
            <a:p>
              <a:r>
                <a:rPr lang="da-US" sz="900" b="1" dirty="0">
                  <a:solidFill>
                    <a:schemeClr val="accent2">
                      <a:lumMod val="50000"/>
                    </a:schemeClr>
                  </a:solidFill>
                </a:rPr>
                <a:t>Recognise Symptoms</a:t>
              </a:r>
            </a:p>
          </p:txBody>
        </p:sp>
      </p:grpSp>
      <p:grpSp>
        <p:nvGrpSpPr>
          <p:cNvPr id="39" name="Gruppe 38">
            <a:extLst>
              <a:ext uri="{FF2B5EF4-FFF2-40B4-BE49-F238E27FC236}">
                <a16:creationId xmlns:a16="http://schemas.microsoft.com/office/drawing/2014/main" id="{E41BF3D5-A104-9A47-BE1B-5905A3EADE6C}"/>
              </a:ext>
            </a:extLst>
          </p:cNvPr>
          <p:cNvGrpSpPr/>
          <p:nvPr/>
        </p:nvGrpSpPr>
        <p:grpSpPr>
          <a:xfrm>
            <a:off x="10182735" y="333542"/>
            <a:ext cx="1658529" cy="814496"/>
            <a:chOff x="10040689" y="206019"/>
            <a:chExt cx="1658529" cy="814496"/>
          </a:xfrm>
        </p:grpSpPr>
        <p:sp>
          <p:nvSpPr>
            <p:cNvPr id="40" name="Ellipse 39">
              <a:extLst>
                <a:ext uri="{FF2B5EF4-FFF2-40B4-BE49-F238E27FC236}">
                  <a16:creationId xmlns:a16="http://schemas.microsoft.com/office/drawing/2014/main" id="{6432C136-A47D-354D-B1E8-73B40218F3B4}"/>
                </a:ext>
              </a:extLst>
            </p:cNvPr>
            <p:cNvSpPr/>
            <p:nvPr/>
          </p:nvSpPr>
          <p:spPr>
            <a:xfrm>
              <a:off x="10870384" y="212793"/>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41" name="Tekstfelt 40">
              <a:extLst>
                <a:ext uri="{FF2B5EF4-FFF2-40B4-BE49-F238E27FC236}">
                  <a16:creationId xmlns:a16="http://schemas.microsoft.com/office/drawing/2014/main" id="{F90F17AB-9AFA-E94D-9663-A0861314347B}"/>
                </a:ext>
              </a:extLst>
            </p:cNvPr>
            <p:cNvSpPr txBox="1"/>
            <p:nvPr/>
          </p:nvSpPr>
          <p:spPr>
            <a:xfrm rot="402262">
              <a:off x="10859518" y="222191"/>
              <a:ext cx="828834" cy="794885"/>
            </a:xfrm>
            <a:prstGeom prst="rect">
              <a:avLst/>
            </a:prstGeom>
            <a:noFill/>
          </p:spPr>
          <p:txBody>
            <a:bodyPr wrap="none" rtlCol="0">
              <a:prstTxWarp prst="textButton">
                <a:avLst/>
              </a:prstTxWarp>
              <a:spAutoFit/>
            </a:bodyPr>
            <a:lstStyle/>
            <a:p>
              <a:r>
                <a:rPr lang="da-US" sz="900" b="1" dirty="0">
                  <a:solidFill>
                    <a:schemeClr val="accent2">
                      <a:lumMod val="50000"/>
                    </a:schemeClr>
                  </a:solidFill>
                </a:rPr>
                <a:t>          Recovery</a:t>
              </a:r>
            </a:p>
          </p:txBody>
        </p:sp>
        <p:sp>
          <p:nvSpPr>
            <p:cNvPr id="42" name="Ellipse 41">
              <a:extLst>
                <a:ext uri="{FF2B5EF4-FFF2-40B4-BE49-F238E27FC236}">
                  <a16:creationId xmlns:a16="http://schemas.microsoft.com/office/drawing/2014/main" id="{EA26F346-3307-F540-A4AF-EC299BD08F67}"/>
                </a:ext>
              </a:extLst>
            </p:cNvPr>
            <p:cNvSpPr/>
            <p:nvPr/>
          </p:nvSpPr>
          <p:spPr>
            <a:xfrm>
              <a:off x="10040689" y="206019"/>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43" name="Tekstfelt 42">
              <a:extLst>
                <a:ext uri="{FF2B5EF4-FFF2-40B4-BE49-F238E27FC236}">
                  <a16:creationId xmlns:a16="http://schemas.microsoft.com/office/drawing/2014/main" id="{E1FAF9C8-547B-AF40-9BDB-2E16819A8A73}"/>
                </a:ext>
              </a:extLst>
            </p:cNvPr>
            <p:cNvSpPr txBox="1"/>
            <p:nvPr/>
          </p:nvSpPr>
          <p:spPr>
            <a:xfrm rot="11409431">
              <a:off x="10044164" y="225630"/>
              <a:ext cx="828834" cy="794885"/>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Early Rehabilitation</a:t>
              </a:r>
            </a:p>
          </p:txBody>
        </p:sp>
        <p:pic>
          <p:nvPicPr>
            <p:cNvPr id="44" name="Billede 43">
              <a:extLst>
                <a:ext uri="{FF2B5EF4-FFF2-40B4-BE49-F238E27FC236}">
                  <a16:creationId xmlns:a16="http://schemas.microsoft.com/office/drawing/2014/main" id="{158A6AA9-8B17-8F42-AEAA-D109C6D1FA5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0182367" y="373896"/>
              <a:ext cx="514064" cy="392223"/>
            </a:xfrm>
            <a:prstGeom prst="rect">
              <a:avLst/>
            </a:prstGeom>
          </p:spPr>
        </p:pic>
        <p:pic>
          <p:nvPicPr>
            <p:cNvPr id="45" name="Billede 44">
              <a:extLst>
                <a:ext uri="{FF2B5EF4-FFF2-40B4-BE49-F238E27FC236}">
                  <a16:creationId xmlns:a16="http://schemas.microsoft.com/office/drawing/2014/main" id="{05609588-21EA-CC45-A70E-91B874EA1985}"/>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r="-6564"/>
            <a:stretch/>
          </p:blipFill>
          <p:spPr>
            <a:xfrm>
              <a:off x="11011201" y="500621"/>
              <a:ext cx="445038" cy="311164"/>
            </a:xfrm>
            <a:prstGeom prst="rect">
              <a:avLst/>
            </a:prstGeom>
          </p:spPr>
        </p:pic>
      </p:grpSp>
      <p:sp>
        <p:nvSpPr>
          <p:cNvPr id="4" name="Rektangel 3">
            <a:extLst>
              <a:ext uri="{FF2B5EF4-FFF2-40B4-BE49-F238E27FC236}">
                <a16:creationId xmlns:a16="http://schemas.microsoft.com/office/drawing/2014/main" id="{ACC145BB-1CE6-9D45-A757-DCA3200A3BA1}"/>
              </a:ext>
            </a:extLst>
          </p:cNvPr>
          <p:cNvSpPr/>
          <p:nvPr/>
        </p:nvSpPr>
        <p:spPr>
          <a:xfrm>
            <a:off x="5876539" y="1393565"/>
            <a:ext cx="3711522" cy="490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dirty="0"/>
          </a:p>
        </p:txBody>
      </p:sp>
      <p:sp>
        <p:nvSpPr>
          <p:cNvPr id="46" name="Rektangel 45">
            <a:extLst>
              <a:ext uri="{FF2B5EF4-FFF2-40B4-BE49-F238E27FC236}">
                <a16:creationId xmlns:a16="http://schemas.microsoft.com/office/drawing/2014/main" id="{C4E24D28-7BDD-E74A-AF2F-798BF5EDD8A8}"/>
              </a:ext>
            </a:extLst>
          </p:cNvPr>
          <p:cNvSpPr/>
          <p:nvPr/>
        </p:nvSpPr>
        <p:spPr>
          <a:xfrm>
            <a:off x="9190334" y="1467799"/>
            <a:ext cx="2668033" cy="48543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a:p>
        </p:txBody>
      </p:sp>
    </p:spTree>
    <p:extLst>
      <p:ext uri="{BB962C8B-B14F-4D97-AF65-F5344CB8AC3E}">
        <p14:creationId xmlns:p14="http://schemas.microsoft.com/office/powerpoint/2010/main" val="313913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uppe 44">
            <a:extLst>
              <a:ext uri="{FF2B5EF4-FFF2-40B4-BE49-F238E27FC236}">
                <a16:creationId xmlns:a16="http://schemas.microsoft.com/office/drawing/2014/main" id="{63A01B9B-0E3B-DF44-89BA-2FA070244CDC}"/>
              </a:ext>
            </a:extLst>
          </p:cNvPr>
          <p:cNvGrpSpPr/>
          <p:nvPr/>
        </p:nvGrpSpPr>
        <p:grpSpPr>
          <a:xfrm>
            <a:off x="8403870" y="333620"/>
            <a:ext cx="1673539" cy="938184"/>
            <a:chOff x="8261824" y="206097"/>
            <a:chExt cx="1673539" cy="938184"/>
          </a:xfrm>
        </p:grpSpPr>
        <p:sp>
          <p:nvSpPr>
            <p:cNvPr id="46" name="Ellipse 45">
              <a:extLst>
                <a:ext uri="{FF2B5EF4-FFF2-40B4-BE49-F238E27FC236}">
                  <a16:creationId xmlns:a16="http://schemas.microsoft.com/office/drawing/2014/main" id="{51EF6800-9867-064F-A7C0-B15F19200409}"/>
                </a:ext>
              </a:extLst>
            </p:cNvPr>
            <p:cNvSpPr/>
            <p:nvPr/>
          </p:nvSpPr>
          <p:spPr>
            <a:xfrm>
              <a:off x="8267019" y="219010"/>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47" name="Tekstfelt 46">
              <a:extLst>
                <a:ext uri="{FF2B5EF4-FFF2-40B4-BE49-F238E27FC236}">
                  <a16:creationId xmlns:a16="http://schemas.microsoft.com/office/drawing/2014/main" id="{BAC0CB79-4D98-454C-9DF0-DA6EC3A14213}"/>
                </a:ext>
              </a:extLst>
            </p:cNvPr>
            <p:cNvSpPr txBox="1"/>
            <p:nvPr/>
          </p:nvSpPr>
          <p:spPr>
            <a:xfrm rot="12523836">
              <a:off x="8261824" y="206097"/>
              <a:ext cx="817338" cy="938184"/>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Early Treatment</a:t>
              </a:r>
            </a:p>
          </p:txBody>
        </p:sp>
        <p:sp>
          <p:nvSpPr>
            <p:cNvPr id="48" name="Ellipse 47">
              <a:extLst>
                <a:ext uri="{FF2B5EF4-FFF2-40B4-BE49-F238E27FC236}">
                  <a16:creationId xmlns:a16="http://schemas.microsoft.com/office/drawing/2014/main" id="{9E7DDB54-7501-CA4E-AD7D-DE0150B93A6E}"/>
                </a:ext>
              </a:extLst>
            </p:cNvPr>
            <p:cNvSpPr/>
            <p:nvPr/>
          </p:nvSpPr>
          <p:spPr>
            <a:xfrm>
              <a:off x="9106137" y="219010"/>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49" name="Tekstfelt 48">
              <a:extLst>
                <a:ext uri="{FF2B5EF4-FFF2-40B4-BE49-F238E27FC236}">
                  <a16:creationId xmlns:a16="http://schemas.microsoft.com/office/drawing/2014/main" id="{3AE5B624-3610-B34F-B108-E055427EFD90}"/>
                </a:ext>
              </a:extLst>
            </p:cNvPr>
            <p:cNvSpPr txBox="1"/>
            <p:nvPr/>
          </p:nvSpPr>
          <p:spPr>
            <a:xfrm rot="11075512">
              <a:off x="9106529" y="217039"/>
              <a:ext cx="828834" cy="794885"/>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Early Advanced Care</a:t>
              </a:r>
            </a:p>
          </p:txBody>
        </p:sp>
        <p:pic>
          <p:nvPicPr>
            <p:cNvPr id="50" name="Billede 49">
              <a:extLst>
                <a:ext uri="{FF2B5EF4-FFF2-40B4-BE49-F238E27FC236}">
                  <a16:creationId xmlns:a16="http://schemas.microsoft.com/office/drawing/2014/main" id="{E01B7163-1B22-A741-A626-6E39CE8F29DA}"/>
                </a:ext>
              </a:extLst>
            </p:cNvPr>
            <p:cNvPicPr>
              <a:picLocks noChangeAspect="1"/>
            </p:cNvPicPr>
            <p:nvPr/>
          </p:nvPicPr>
          <p:blipFill rotWithShape="1">
            <a:blip r:embed="rId3" cstate="screen">
              <a:alphaModFix amt="85000"/>
              <a:extLst>
                <a:ext uri="{28A0092B-C50C-407E-A947-70E740481C1C}">
                  <a14:useLocalDpi xmlns:a14="http://schemas.microsoft.com/office/drawing/2010/main"/>
                </a:ext>
              </a:extLst>
            </a:blip>
            <a:srcRect/>
            <a:stretch/>
          </p:blipFill>
          <p:spPr>
            <a:xfrm>
              <a:off x="9127046" y="349733"/>
              <a:ext cx="784252" cy="519891"/>
            </a:xfrm>
            <a:prstGeom prst="rect">
              <a:avLst/>
            </a:prstGeom>
          </p:spPr>
        </p:pic>
        <p:pic>
          <p:nvPicPr>
            <p:cNvPr id="51" name="Billede 50">
              <a:extLst>
                <a:ext uri="{FF2B5EF4-FFF2-40B4-BE49-F238E27FC236}">
                  <a16:creationId xmlns:a16="http://schemas.microsoft.com/office/drawing/2014/main" id="{0AE560F2-04CE-9D4C-8B3E-10884B641BCE}"/>
                </a:ext>
              </a:extLst>
            </p:cNvPr>
            <p:cNvPicPr>
              <a:picLocks noChangeAspect="1"/>
            </p:cNvPicPr>
            <p:nvPr/>
          </p:nvPicPr>
          <p:blipFill rotWithShape="1">
            <a:blip r:embed="rId4" cstate="screen">
              <a:alphaModFix amt="85000"/>
              <a:extLst>
                <a:ext uri="{28A0092B-C50C-407E-A947-70E740481C1C}">
                  <a14:useLocalDpi xmlns:a14="http://schemas.microsoft.com/office/drawing/2010/main"/>
                </a:ext>
              </a:extLst>
            </a:blip>
            <a:srcRect/>
            <a:stretch/>
          </p:blipFill>
          <p:spPr>
            <a:xfrm>
              <a:off x="8366342" y="349733"/>
              <a:ext cx="630188" cy="585675"/>
            </a:xfrm>
            <a:prstGeom prst="rect">
              <a:avLst/>
            </a:prstGeom>
          </p:spPr>
        </p:pic>
      </p:grpSp>
      <p:grpSp>
        <p:nvGrpSpPr>
          <p:cNvPr id="52" name="Gruppe 51">
            <a:extLst>
              <a:ext uri="{FF2B5EF4-FFF2-40B4-BE49-F238E27FC236}">
                <a16:creationId xmlns:a16="http://schemas.microsoft.com/office/drawing/2014/main" id="{0AA76D5E-2E93-2844-8EBA-8DC863447572}"/>
              </a:ext>
            </a:extLst>
          </p:cNvPr>
          <p:cNvGrpSpPr/>
          <p:nvPr/>
        </p:nvGrpSpPr>
        <p:grpSpPr>
          <a:xfrm>
            <a:off x="6684864" y="360575"/>
            <a:ext cx="1687574" cy="812156"/>
            <a:chOff x="6517800" y="254867"/>
            <a:chExt cx="1687574" cy="812156"/>
          </a:xfrm>
        </p:grpSpPr>
        <p:sp>
          <p:nvSpPr>
            <p:cNvPr id="53" name="Ellipse 52">
              <a:extLst>
                <a:ext uri="{FF2B5EF4-FFF2-40B4-BE49-F238E27FC236}">
                  <a16:creationId xmlns:a16="http://schemas.microsoft.com/office/drawing/2014/main" id="{92C521F2-2387-3648-80E6-0F68AD2D1CF5}"/>
                </a:ext>
              </a:extLst>
            </p:cNvPr>
            <p:cNvSpPr/>
            <p:nvPr/>
          </p:nvSpPr>
          <p:spPr>
            <a:xfrm>
              <a:off x="6518803" y="254867"/>
              <a:ext cx="828834" cy="794885"/>
            </a:xfrm>
            <a:prstGeom prst="ellipse">
              <a:avLst/>
            </a:prstGeom>
            <a:noFill/>
            <a:ln w="152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54" name="Tekstfelt 53">
              <a:extLst>
                <a:ext uri="{FF2B5EF4-FFF2-40B4-BE49-F238E27FC236}">
                  <a16:creationId xmlns:a16="http://schemas.microsoft.com/office/drawing/2014/main" id="{AD1925B8-BDE3-3741-A30D-472F59BF87DA}"/>
                </a:ext>
              </a:extLst>
            </p:cNvPr>
            <p:cNvSpPr txBox="1"/>
            <p:nvPr/>
          </p:nvSpPr>
          <p:spPr>
            <a:xfrm rot="12582360">
              <a:off x="6517800" y="272137"/>
              <a:ext cx="828834" cy="794885"/>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Activate System</a:t>
              </a:r>
            </a:p>
          </p:txBody>
        </p:sp>
        <p:sp>
          <p:nvSpPr>
            <p:cNvPr id="55" name="Ellipse 54">
              <a:extLst>
                <a:ext uri="{FF2B5EF4-FFF2-40B4-BE49-F238E27FC236}">
                  <a16:creationId xmlns:a16="http://schemas.microsoft.com/office/drawing/2014/main" id="{7662FEEE-585C-D849-94F2-E1A3ED632EF2}"/>
                </a:ext>
              </a:extLst>
            </p:cNvPr>
            <p:cNvSpPr/>
            <p:nvPr/>
          </p:nvSpPr>
          <p:spPr>
            <a:xfrm>
              <a:off x="7367799" y="254867"/>
              <a:ext cx="828834" cy="794885"/>
            </a:xfrm>
            <a:prstGeom prst="ellipse">
              <a:avLst/>
            </a:prstGeom>
            <a:noFill/>
            <a:ln w="152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56" name="Tekstfelt 55">
              <a:extLst>
                <a:ext uri="{FF2B5EF4-FFF2-40B4-BE49-F238E27FC236}">
                  <a16:creationId xmlns:a16="http://schemas.microsoft.com/office/drawing/2014/main" id="{2A9293CD-B295-C941-9443-7E68DFEA898F}"/>
                </a:ext>
              </a:extLst>
            </p:cNvPr>
            <p:cNvSpPr txBox="1"/>
            <p:nvPr/>
          </p:nvSpPr>
          <p:spPr>
            <a:xfrm rot="12136340">
              <a:off x="7376540" y="272138"/>
              <a:ext cx="828834" cy="794885"/>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System Response</a:t>
              </a:r>
            </a:p>
          </p:txBody>
        </p:sp>
        <p:pic>
          <p:nvPicPr>
            <p:cNvPr id="57" name="Billede 56">
              <a:extLst>
                <a:ext uri="{FF2B5EF4-FFF2-40B4-BE49-F238E27FC236}">
                  <a16:creationId xmlns:a16="http://schemas.microsoft.com/office/drawing/2014/main" id="{40E45EC9-048A-6E43-B829-278A83B83FA2}"/>
                </a:ext>
              </a:extLst>
            </p:cNvPr>
            <p:cNvPicPr>
              <a:picLocks noChangeAspect="1"/>
            </p:cNvPicPr>
            <p:nvPr/>
          </p:nvPicPr>
          <p:blipFill rotWithShape="1">
            <a:blip r:embed="rId5" cstate="screen">
              <a:alphaModFix amt="85000"/>
              <a:extLst>
                <a:ext uri="{28A0092B-C50C-407E-A947-70E740481C1C}">
                  <a14:useLocalDpi xmlns:a14="http://schemas.microsoft.com/office/drawing/2010/main"/>
                </a:ext>
              </a:extLst>
            </a:blip>
            <a:srcRect/>
            <a:stretch/>
          </p:blipFill>
          <p:spPr>
            <a:xfrm>
              <a:off x="7382229" y="344384"/>
              <a:ext cx="732778" cy="556374"/>
            </a:xfrm>
            <a:prstGeom prst="rect">
              <a:avLst/>
            </a:prstGeom>
          </p:spPr>
        </p:pic>
        <p:pic>
          <p:nvPicPr>
            <p:cNvPr id="58" name="Billede 57">
              <a:extLst>
                <a:ext uri="{FF2B5EF4-FFF2-40B4-BE49-F238E27FC236}">
                  <a16:creationId xmlns:a16="http://schemas.microsoft.com/office/drawing/2014/main" id="{23575FA8-2F93-FE4F-B93B-9D7AFA2706A4}"/>
                </a:ext>
              </a:extLst>
            </p:cNvPr>
            <p:cNvPicPr>
              <a:picLocks noChangeAspect="1"/>
            </p:cNvPicPr>
            <p:nvPr/>
          </p:nvPicPr>
          <p:blipFill>
            <a:blip r:embed="rId6" cstate="screen">
              <a:alphaModFix amt="70000"/>
              <a:extLst>
                <a:ext uri="{28A0092B-C50C-407E-A947-70E740481C1C}">
                  <a14:useLocalDpi xmlns:a14="http://schemas.microsoft.com/office/drawing/2010/main"/>
                </a:ext>
              </a:extLst>
            </a:blip>
            <a:stretch>
              <a:fillRect/>
            </a:stretch>
          </p:blipFill>
          <p:spPr>
            <a:xfrm>
              <a:off x="6714557" y="451826"/>
              <a:ext cx="419388" cy="346658"/>
            </a:xfrm>
            <a:prstGeom prst="rect">
              <a:avLst/>
            </a:prstGeom>
          </p:spPr>
        </p:pic>
      </p:grpSp>
      <p:grpSp>
        <p:nvGrpSpPr>
          <p:cNvPr id="59" name="Gruppe 58">
            <a:extLst>
              <a:ext uri="{FF2B5EF4-FFF2-40B4-BE49-F238E27FC236}">
                <a16:creationId xmlns:a16="http://schemas.microsoft.com/office/drawing/2014/main" id="{C37E2B5C-F439-A844-8DB0-DB8196E4F696}"/>
              </a:ext>
            </a:extLst>
          </p:cNvPr>
          <p:cNvGrpSpPr/>
          <p:nvPr/>
        </p:nvGrpSpPr>
        <p:grpSpPr>
          <a:xfrm>
            <a:off x="5790226" y="335666"/>
            <a:ext cx="837925" cy="803070"/>
            <a:chOff x="5648370" y="288673"/>
            <a:chExt cx="837925" cy="803070"/>
          </a:xfrm>
        </p:grpSpPr>
        <p:sp>
          <p:nvSpPr>
            <p:cNvPr id="60" name="Ellipse 59">
              <a:extLst>
                <a:ext uri="{FF2B5EF4-FFF2-40B4-BE49-F238E27FC236}">
                  <a16:creationId xmlns:a16="http://schemas.microsoft.com/office/drawing/2014/main" id="{60074E7F-F7D4-B24D-866D-1665A582C520}"/>
                </a:ext>
              </a:extLst>
            </p:cNvPr>
            <p:cNvSpPr/>
            <p:nvPr/>
          </p:nvSpPr>
          <p:spPr>
            <a:xfrm>
              <a:off x="5648370" y="288673"/>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pic>
          <p:nvPicPr>
            <p:cNvPr id="61" name="Billede 60">
              <a:extLst>
                <a:ext uri="{FF2B5EF4-FFF2-40B4-BE49-F238E27FC236}">
                  <a16:creationId xmlns:a16="http://schemas.microsoft.com/office/drawing/2014/main" id="{A7A613FE-93EA-3B40-A6E6-8F210154FFA4}"/>
                </a:ext>
              </a:extLst>
            </p:cNvPr>
            <p:cNvPicPr>
              <a:picLocks noChangeAspect="1"/>
            </p:cNvPicPr>
            <p:nvPr/>
          </p:nvPicPr>
          <p:blipFill rotWithShape="1">
            <a:blip r:embed="rId7" cstate="screen">
              <a:alphaModFix amt="85000"/>
              <a:extLst>
                <a:ext uri="{28A0092B-C50C-407E-A947-70E740481C1C}">
                  <a14:useLocalDpi xmlns:a14="http://schemas.microsoft.com/office/drawing/2010/main"/>
                </a:ext>
              </a:extLst>
            </a:blip>
            <a:srcRect/>
            <a:stretch/>
          </p:blipFill>
          <p:spPr>
            <a:xfrm>
              <a:off x="5754596" y="488186"/>
              <a:ext cx="676499" cy="378164"/>
            </a:xfrm>
            <a:prstGeom prst="rect">
              <a:avLst/>
            </a:prstGeom>
          </p:spPr>
        </p:pic>
        <p:sp>
          <p:nvSpPr>
            <p:cNvPr id="62" name="Tekstfelt 61">
              <a:extLst>
                <a:ext uri="{FF2B5EF4-FFF2-40B4-BE49-F238E27FC236}">
                  <a16:creationId xmlns:a16="http://schemas.microsoft.com/office/drawing/2014/main" id="{4FD06778-BC42-1C49-BEAB-F825E0C9B45A}"/>
                </a:ext>
              </a:extLst>
            </p:cNvPr>
            <p:cNvSpPr txBox="1"/>
            <p:nvPr/>
          </p:nvSpPr>
          <p:spPr>
            <a:xfrm rot="457136">
              <a:off x="5657461" y="296858"/>
              <a:ext cx="828834" cy="794885"/>
            </a:xfrm>
            <a:prstGeom prst="rect">
              <a:avLst/>
            </a:prstGeom>
            <a:noFill/>
          </p:spPr>
          <p:txBody>
            <a:bodyPr wrap="none" rtlCol="0">
              <a:prstTxWarp prst="textButton">
                <a:avLst/>
              </a:prstTxWarp>
              <a:spAutoFit/>
            </a:bodyPr>
            <a:lstStyle/>
            <a:p>
              <a:r>
                <a:rPr lang="da-US" sz="900" b="1" dirty="0">
                  <a:solidFill>
                    <a:schemeClr val="accent2">
                      <a:lumMod val="50000"/>
                    </a:schemeClr>
                  </a:solidFill>
                </a:rPr>
                <a:t>Recognise Symptoms</a:t>
              </a:r>
            </a:p>
          </p:txBody>
        </p:sp>
      </p:grpSp>
      <p:grpSp>
        <p:nvGrpSpPr>
          <p:cNvPr id="63" name="Gruppe 62">
            <a:extLst>
              <a:ext uri="{FF2B5EF4-FFF2-40B4-BE49-F238E27FC236}">
                <a16:creationId xmlns:a16="http://schemas.microsoft.com/office/drawing/2014/main" id="{397C9CC1-9684-8944-A1B4-678DAFD62984}"/>
              </a:ext>
            </a:extLst>
          </p:cNvPr>
          <p:cNvGrpSpPr/>
          <p:nvPr/>
        </p:nvGrpSpPr>
        <p:grpSpPr>
          <a:xfrm>
            <a:off x="10182735" y="333542"/>
            <a:ext cx="1658529" cy="814496"/>
            <a:chOff x="10040689" y="206019"/>
            <a:chExt cx="1658529" cy="814496"/>
          </a:xfrm>
        </p:grpSpPr>
        <p:pic>
          <p:nvPicPr>
            <p:cNvPr id="69" name="Billede 68">
              <a:extLst>
                <a:ext uri="{FF2B5EF4-FFF2-40B4-BE49-F238E27FC236}">
                  <a16:creationId xmlns:a16="http://schemas.microsoft.com/office/drawing/2014/main" id="{D33CDBDB-1026-6046-AB86-B05052964C3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6564"/>
            <a:stretch/>
          </p:blipFill>
          <p:spPr>
            <a:xfrm>
              <a:off x="11011201" y="500621"/>
              <a:ext cx="445038" cy="311164"/>
            </a:xfrm>
            <a:prstGeom prst="rect">
              <a:avLst/>
            </a:prstGeom>
          </p:spPr>
        </p:pic>
        <p:sp>
          <p:nvSpPr>
            <p:cNvPr id="64" name="Ellipse 63">
              <a:extLst>
                <a:ext uri="{FF2B5EF4-FFF2-40B4-BE49-F238E27FC236}">
                  <a16:creationId xmlns:a16="http://schemas.microsoft.com/office/drawing/2014/main" id="{017C545A-DB70-0245-8A4A-4AFD001B5FE9}"/>
                </a:ext>
              </a:extLst>
            </p:cNvPr>
            <p:cNvSpPr/>
            <p:nvPr/>
          </p:nvSpPr>
          <p:spPr>
            <a:xfrm>
              <a:off x="10870384" y="212793"/>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65" name="Tekstfelt 64">
              <a:extLst>
                <a:ext uri="{FF2B5EF4-FFF2-40B4-BE49-F238E27FC236}">
                  <a16:creationId xmlns:a16="http://schemas.microsoft.com/office/drawing/2014/main" id="{E1681406-B609-304F-BD36-2C54DFA7FD32}"/>
                </a:ext>
              </a:extLst>
            </p:cNvPr>
            <p:cNvSpPr txBox="1"/>
            <p:nvPr/>
          </p:nvSpPr>
          <p:spPr>
            <a:xfrm rot="402262">
              <a:off x="10859518" y="222191"/>
              <a:ext cx="828834" cy="794885"/>
            </a:xfrm>
            <a:prstGeom prst="rect">
              <a:avLst/>
            </a:prstGeom>
            <a:noFill/>
          </p:spPr>
          <p:txBody>
            <a:bodyPr wrap="none" rtlCol="0">
              <a:prstTxWarp prst="textButton">
                <a:avLst/>
              </a:prstTxWarp>
              <a:spAutoFit/>
            </a:bodyPr>
            <a:lstStyle/>
            <a:p>
              <a:r>
                <a:rPr lang="da-US" sz="900" b="1" dirty="0">
                  <a:solidFill>
                    <a:schemeClr val="accent2">
                      <a:lumMod val="50000"/>
                    </a:schemeClr>
                  </a:solidFill>
                </a:rPr>
                <a:t>          Recovery</a:t>
              </a:r>
            </a:p>
          </p:txBody>
        </p:sp>
        <p:sp>
          <p:nvSpPr>
            <p:cNvPr id="66" name="Ellipse 65">
              <a:extLst>
                <a:ext uri="{FF2B5EF4-FFF2-40B4-BE49-F238E27FC236}">
                  <a16:creationId xmlns:a16="http://schemas.microsoft.com/office/drawing/2014/main" id="{503E3EDE-9225-2E49-B28C-54F870605541}"/>
                </a:ext>
              </a:extLst>
            </p:cNvPr>
            <p:cNvSpPr/>
            <p:nvPr/>
          </p:nvSpPr>
          <p:spPr>
            <a:xfrm>
              <a:off x="10040689" y="206019"/>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67" name="Tekstfelt 66">
              <a:extLst>
                <a:ext uri="{FF2B5EF4-FFF2-40B4-BE49-F238E27FC236}">
                  <a16:creationId xmlns:a16="http://schemas.microsoft.com/office/drawing/2014/main" id="{97465ADF-8778-8844-939C-0A0C229D61DB}"/>
                </a:ext>
              </a:extLst>
            </p:cNvPr>
            <p:cNvSpPr txBox="1"/>
            <p:nvPr/>
          </p:nvSpPr>
          <p:spPr>
            <a:xfrm rot="11409431">
              <a:off x="10044164" y="225630"/>
              <a:ext cx="828834" cy="794885"/>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Early Rehabilitation</a:t>
              </a:r>
            </a:p>
          </p:txBody>
        </p:sp>
        <p:pic>
          <p:nvPicPr>
            <p:cNvPr id="68" name="Billede 67">
              <a:extLst>
                <a:ext uri="{FF2B5EF4-FFF2-40B4-BE49-F238E27FC236}">
                  <a16:creationId xmlns:a16="http://schemas.microsoft.com/office/drawing/2014/main" id="{87E80CEA-2E3F-3342-8BE2-32264E35EEB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182367" y="373896"/>
              <a:ext cx="514064" cy="392223"/>
            </a:xfrm>
            <a:prstGeom prst="rect">
              <a:avLst/>
            </a:prstGeom>
          </p:spPr>
        </p:pic>
      </p:grpSp>
      <p:sp>
        <p:nvSpPr>
          <p:cNvPr id="70" name="Titel 1">
            <a:extLst>
              <a:ext uri="{FF2B5EF4-FFF2-40B4-BE49-F238E27FC236}">
                <a16:creationId xmlns:a16="http://schemas.microsoft.com/office/drawing/2014/main" id="{D7F6819C-C653-F24F-9275-E1B5BA35B017}"/>
              </a:ext>
            </a:extLst>
          </p:cNvPr>
          <p:cNvSpPr>
            <a:spLocks noGrp="1"/>
          </p:cNvSpPr>
          <p:nvPr>
            <p:ph type="title"/>
          </p:nvPr>
        </p:nvSpPr>
        <p:spPr>
          <a:xfrm>
            <a:off x="587375" y="458583"/>
            <a:ext cx="5896872" cy="1386092"/>
          </a:xfrm>
        </p:spPr>
        <p:txBody>
          <a:bodyPr/>
          <a:lstStyle/>
          <a:p>
            <a:r>
              <a:rPr lang="en-GB" sz="3200" dirty="0" err="1"/>
              <a:t>Kvaliteten</a:t>
            </a:r>
            <a:r>
              <a:rPr lang="en-GB" sz="3200" dirty="0"/>
              <a:t> </a:t>
            </a:r>
            <a:r>
              <a:rPr lang="en-GB" sz="3200" dirty="0" err="1"/>
              <a:t>af</a:t>
            </a:r>
            <a:r>
              <a:rPr lang="en-GB" sz="3200" dirty="0"/>
              <a:t> den præhospitale </a:t>
            </a:r>
            <a:r>
              <a:rPr lang="en-GB" sz="3200" dirty="0" err="1"/>
              <a:t>behandling</a:t>
            </a:r>
            <a:endParaRPr lang="en-GB" sz="3200" dirty="0"/>
          </a:p>
        </p:txBody>
      </p:sp>
      <p:pic>
        <p:nvPicPr>
          <p:cNvPr id="3" name="Billede 2" descr="Et billede, der indeholder tekst, indendørs, skærmbillede&#10;&#10;Automatisk genereret beskrivelse">
            <a:extLst>
              <a:ext uri="{FF2B5EF4-FFF2-40B4-BE49-F238E27FC236}">
                <a16:creationId xmlns:a16="http://schemas.microsoft.com/office/drawing/2014/main" id="{25B7016E-56E1-FB42-91C0-115F6C91204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08385" y="1844675"/>
            <a:ext cx="5058140" cy="3428999"/>
          </a:xfrm>
          <a:prstGeom prst="rect">
            <a:avLst/>
          </a:prstGeom>
        </p:spPr>
      </p:pic>
      <p:pic>
        <p:nvPicPr>
          <p:cNvPr id="7" name="Billede 6">
            <a:extLst>
              <a:ext uri="{FF2B5EF4-FFF2-40B4-BE49-F238E27FC236}">
                <a16:creationId xmlns:a16="http://schemas.microsoft.com/office/drawing/2014/main" id="{03779D9F-73D0-174B-B489-30EAB36FBD7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7275" y="1865556"/>
            <a:ext cx="5022115" cy="3387236"/>
          </a:xfrm>
          <a:prstGeom prst="rect">
            <a:avLst/>
          </a:prstGeom>
        </p:spPr>
      </p:pic>
      <p:pic>
        <p:nvPicPr>
          <p:cNvPr id="11" name="Billede 10">
            <a:extLst>
              <a:ext uri="{FF2B5EF4-FFF2-40B4-BE49-F238E27FC236}">
                <a16:creationId xmlns:a16="http://schemas.microsoft.com/office/drawing/2014/main" id="{4410FAB0-EAD5-054D-80EA-D74EFB113A7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086115" y="1680154"/>
            <a:ext cx="5620673" cy="3758040"/>
          </a:xfrm>
          <a:prstGeom prst="rect">
            <a:avLst/>
          </a:prstGeom>
        </p:spPr>
      </p:pic>
    </p:spTree>
    <p:extLst>
      <p:ext uri="{BB962C8B-B14F-4D97-AF65-F5344CB8AC3E}">
        <p14:creationId xmlns:p14="http://schemas.microsoft.com/office/powerpoint/2010/main" val="377118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56F9E9-5307-7144-8FEB-00B08CE8A783}"/>
              </a:ext>
            </a:extLst>
          </p:cNvPr>
          <p:cNvSpPr>
            <a:spLocks noGrp="1"/>
          </p:cNvSpPr>
          <p:nvPr>
            <p:ph type="title"/>
          </p:nvPr>
        </p:nvSpPr>
        <p:spPr/>
        <p:txBody>
          <a:bodyPr/>
          <a:lstStyle/>
          <a:p>
            <a:r>
              <a:rPr lang="en-GB" sz="3200" dirty="0" err="1"/>
              <a:t>Tid</a:t>
            </a:r>
            <a:r>
              <a:rPr lang="en-GB" sz="3200" dirty="0"/>
              <a:t> </a:t>
            </a:r>
            <a:r>
              <a:rPr lang="en-GB" sz="3200" dirty="0" err="1"/>
              <a:t>fra</a:t>
            </a:r>
            <a:r>
              <a:rPr lang="en-GB" sz="3200" dirty="0"/>
              <a:t> </a:t>
            </a:r>
            <a:r>
              <a:rPr lang="en-GB" sz="3200" dirty="0" err="1"/>
              <a:t>symptomdebut</a:t>
            </a:r>
            <a:r>
              <a:rPr lang="en-GB" sz="3200" dirty="0"/>
              <a:t> </a:t>
            </a:r>
            <a:br>
              <a:rPr lang="en-GB" sz="3200" dirty="0"/>
            </a:br>
            <a:r>
              <a:rPr lang="en-GB" sz="3200" dirty="0" err="1"/>
              <a:t>til</a:t>
            </a:r>
            <a:r>
              <a:rPr lang="en-GB" sz="3200" dirty="0"/>
              <a:t> </a:t>
            </a:r>
            <a:r>
              <a:rPr lang="en-GB" sz="3200" dirty="0" err="1"/>
              <a:t>hospitalsankomst</a:t>
            </a:r>
            <a:endParaRPr lang="en-GB" sz="3200" dirty="0"/>
          </a:p>
        </p:txBody>
      </p:sp>
      <p:sp>
        <p:nvSpPr>
          <p:cNvPr id="3" name="Pladsholder til slidenummer 2">
            <a:extLst>
              <a:ext uri="{FF2B5EF4-FFF2-40B4-BE49-F238E27FC236}">
                <a16:creationId xmlns:a16="http://schemas.microsoft.com/office/drawing/2014/main" id="{2F9E562B-4864-4245-BA62-EA6584724F52}"/>
              </a:ext>
            </a:extLst>
          </p:cNvPr>
          <p:cNvSpPr>
            <a:spLocks noGrp="1"/>
          </p:cNvSpPr>
          <p:nvPr>
            <p:ph type="sldNum" sz="quarter" idx="10"/>
          </p:nvPr>
        </p:nvSpPr>
        <p:spPr/>
        <p:txBody>
          <a:bodyPr/>
          <a:lstStyle/>
          <a:p>
            <a:pPr rtl="0"/>
            <a:fld id="{D8D877B3-D348-4611-9BDB-C5374591D951}" type="slidenum">
              <a:rPr lang="en-US" smtClean="0"/>
              <a:pPr rtl="0"/>
              <a:t>13</a:t>
            </a:fld>
            <a:endParaRPr lang="en-US"/>
          </a:p>
        </p:txBody>
      </p:sp>
      <p:pic>
        <p:nvPicPr>
          <p:cNvPr id="6" name="Billede 5">
            <a:extLst>
              <a:ext uri="{FF2B5EF4-FFF2-40B4-BE49-F238E27FC236}">
                <a16:creationId xmlns:a16="http://schemas.microsoft.com/office/drawing/2014/main" id="{9E39A4A3-784F-2843-BCA9-E72037345BC5}"/>
              </a:ext>
            </a:extLst>
          </p:cNvPr>
          <p:cNvPicPr/>
          <p:nvPr/>
        </p:nvPicPr>
        <p:blipFill>
          <a:blip r:embed="rId3" cstate="screen">
            <a:extLst>
              <a:ext uri="{28A0092B-C50C-407E-A947-70E740481C1C}">
                <a14:useLocalDpi xmlns:a14="http://schemas.microsoft.com/office/drawing/2010/main"/>
              </a:ext>
            </a:extLst>
          </a:blip>
          <a:stretch>
            <a:fillRect/>
          </a:stretch>
        </p:blipFill>
        <p:spPr>
          <a:xfrm>
            <a:off x="6679472" y="1922987"/>
            <a:ext cx="1271787" cy="1279457"/>
          </a:xfrm>
          <a:prstGeom prst="rect">
            <a:avLst/>
          </a:prstGeom>
        </p:spPr>
      </p:pic>
      <p:pic>
        <p:nvPicPr>
          <p:cNvPr id="7" name="Billede 6">
            <a:extLst>
              <a:ext uri="{FF2B5EF4-FFF2-40B4-BE49-F238E27FC236}">
                <a16:creationId xmlns:a16="http://schemas.microsoft.com/office/drawing/2014/main" id="{88C43E8D-4714-DE4B-93ED-34E6C8184F7D}"/>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10024074" y="1818077"/>
            <a:ext cx="1165934" cy="1279456"/>
          </a:xfrm>
          <a:prstGeom prst="rect">
            <a:avLst/>
          </a:prstGeom>
          <a:ln>
            <a:noFill/>
          </a:ln>
          <a:extLst>
            <a:ext uri="{53640926-AAD7-44D8-BBD7-CCE9431645EC}">
              <a14:shadowObscured xmlns:a14="http://schemas.microsoft.com/office/drawing/2010/main"/>
            </a:ext>
          </a:extLst>
        </p:spPr>
      </p:pic>
      <p:sp>
        <p:nvSpPr>
          <p:cNvPr id="20" name="Pladsholder til slidenummer 2">
            <a:extLst>
              <a:ext uri="{FF2B5EF4-FFF2-40B4-BE49-F238E27FC236}">
                <a16:creationId xmlns:a16="http://schemas.microsoft.com/office/drawing/2014/main" id="{28498D12-8476-9C4B-9F2B-192AA50B6A70}"/>
              </a:ext>
            </a:extLst>
          </p:cNvPr>
          <p:cNvSpPr txBox="1">
            <a:spLocks/>
          </p:cNvSpPr>
          <p:nvPr/>
        </p:nvSpPr>
        <p:spPr>
          <a:xfrm>
            <a:off x="11339887" y="593223"/>
            <a:ext cx="571468" cy="227164"/>
          </a:xfrm>
          <a:prstGeom prst="rect">
            <a:avLst/>
          </a:prstGeom>
          <a:noFill/>
        </p:spPr>
        <p:txBody>
          <a:bodyPr vert="horz" lIns="0" tIns="0" rIns="0" bIns="0" rtlCol="0" anchor="ctr"/>
          <a:lstStyle>
            <a:defPPr rtl="0">
              <a:defRPr lang="x-none"/>
            </a:defPPr>
            <a:lvl1pPr marL="0" algn="r" defTabSz="914330" rtl="0" eaLnBrk="1" latinLnBrk="0" hangingPunct="1">
              <a:defRPr sz="1000" b="1" i="0" kern="1200">
                <a:solidFill>
                  <a:schemeClr val="tx1">
                    <a:alpha val="70000"/>
                  </a:schemeClr>
                </a:solidFill>
                <a:latin typeface="+mn-lt"/>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13</a:t>
            </a:fld>
            <a:endParaRPr lang="en-US"/>
          </a:p>
        </p:txBody>
      </p:sp>
      <p:grpSp>
        <p:nvGrpSpPr>
          <p:cNvPr id="21" name="Gruppe 20">
            <a:extLst>
              <a:ext uri="{FF2B5EF4-FFF2-40B4-BE49-F238E27FC236}">
                <a16:creationId xmlns:a16="http://schemas.microsoft.com/office/drawing/2014/main" id="{F91E7268-AE61-6F44-A653-10F94BF4B115}"/>
              </a:ext>
            </a:extLst>
          </p:cNvPr>
          <p:cNvGrpSpPr/>
          <p:nvPr/>
        </p:nvGrpSpPr>
        <p:grpSpPr>
          <a:xfrm>
            <a:off x="8403870" y="333620"/>
            <a:ext cx="1673539" cy="938184"/>
            <a:chOff x="8261824" y="206097"/>
            <a:chExt cx="1673539" cy="938184"/>
          </a:xfrm>
        </p:grpSpPr>
        <p:sp>
          <p:nvSpPr>
            <p:cNvPr id="24" name="Ellipse 23">
              <a:extLst>
                <a:ext uri="{FF2B5EF4-FFF2-40B4-BE49-F238E27FC236}">
                  <a16:creationId xmlns:a16="http://schemas.microsoft.com/office/drawing/2014/main" id="{91C56842-BA5D-E04F-B8AF-2C34C3279807}"/>
                </a:ext>
              </a:extLst>
            </p:cNvPr>
            <p:cNvSpPr/>
            <p:nvPr/>
          </p:nvSpPr>
          <p:spPr>
            <a:xfrm>
              <a:off x="9106137" y="219010"/>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22" name="Ellipse 21">
              <a:extLst>
                <a:ext uri="{FF2B5EF4-FFF2-40B4-BE49-F238E27FC236}">
                  <a16:creationId xmlns:a16="http://schemas.microsoft.com/office/drawing/2014/main" id="{BBBADC2A-6993-BE43-9226-C47238371DC9}"/>
                </a:ext>
              </a:extLst>
            </p:cNvPr>
            <p:cNvSpPr/>
            <p:nvPr/>
          </p:nvSpPr>
          <p:spPr>
            <a:xfrm>
              <a:off x="8267019" y="219010"/>
              <a:ext cx="828834" cy="794885"/>
            </a:xfrm>
            <a:prstGeom prst="ellipse">
              <a:avLst/>
            </a:prstGeom>
            <a:noFill/>
            <a:ln w="152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25" name="Tekstfelt 24">
              <a:extLst>
                <a:ext uri="{FF2B5EF4-FFF2-40B4-BE49-F238E27FC236}">
                  <a16:creationId xmlns:a16="http://schemas.microsoft.com/office/drawing/2014/main" id="{CEDC888A-272F-7E42-BA2B-1326C5EFC90E}"/>
                </a:ext>
              </a:extLst>
            </p:cNvPr>
            <p:cNvSpPr txBox="1"/>
            <p:nvPr/>
          </p:nvSpPr>
          <p:spPr>
            <a:xfrm rot="11075512">
              <a:off x="9106529" y="217039"/>
              <a:ext cx="828834" cy="794885"/>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Early Advanced Care</a:t>
              </a:r>
            </a:p>
          </p:txBody>
        </p:sp>
        <p:pic>
          <p:nvPicPr>
            <p:cNvPr id="26" name="Billede 25">
              <a:extLst>
                <a:ext uri="{FF2B5EF4-FFF2-40B4-BE49-F238E27FC236}">
                  <a16:creationId xmlns:a16="http://schemas.microsoft.com/office/drawing/2014/main" id="{84FA1A08-5832-074C-8B12-A3EC7BD50FC8}"/>
                </a:ext>
              </a:extLst>
            </p:cNvPr>
            <p:cNvPicPr>
              <a:picLocks noChangeAspect="1"/>
            </p:cNvPicPr>
            <p:nvPr/>
          </p:nvPicPr>
          <p:blipFill rotWithShape="1">
            <a:blip r:embed="rId5" cstate="screen">
              <a:alphaModFix amt="85000"/>
              <a:extLst>
                <a:ext uri="{28A0092B-C50C-407E-A947-70E740481C1C}">
                  <a14:useLocalDpi xmlns:a14="http://schemas.microsoft.com/office/drawing/2010/main"/>
                </a:ext>
              </a:extLst>
            </a:blip>
            <a:srcRect/>
            <a:stretch/>
          </p:blipFill>
          <p:spPr>
            <a:xfrm>
              <a:off x="9127046" y="349733"/>
              <a:ext cx="784252" cy="519891"/>
            </a:xfrm>
            <a:prstGeom prst="rect">
              <a:avLst/>
            </a:prstGeom>
          </p:spPr>
        </p:pic>
        <p:pic>
          <p:nvPicPr>
            <p:cNvPr id="27" name="Billede 26">
              <a:extLst>
                <a:ext uri="{FF2B5EF4-FFF2-40B4-BE49-F238E27FC236}">
                  <a16:creationId xmlns:a16="http://schemas.microsoft.com/office/drawing/2014/main" id="{476D9695-AC81-F44B-85B2-87CCD322C377}"/>
                </a:ext>
              </a:extLst>
            </p:cNvPr>
            <p:cNvPicPr>
              <a:picLocks noChangeAspect="1"/>
            </p:cNvPicPr>
            <p:nvPr/>
          </p:nvPicPr>
          <p:blipFill rotWithShape="1">
            <a:blip r:embed="rId6" cstate="screen">
              <a:alphaModFix amt="85000"/>
              <a:extLst>
                <a:ext uri="{28A0092B-C50C-407E-A947-70E740481C1C}">
                  <a14:useLocalDpi xmlns:a14="http://schemas.microsoft.com/office/drawing/2010/main"/>
                </a:ext>
              </a:extLst>
            </a:blip>
            <a:srcRect/>
            <a:stretch/>
          </p:blipFill>
          <p:spPr>
            <a:xfrm>
              <a:off x="8366342" y="349733"/>
              <a:ext cx="630188" cy="585675"/>
            </a:xfrm>
            <a:prstGeom prst="rect">
              <a:avLst/>
            </a:prstGeom>
          </p:spPr>
        </p:pic>
        <p:sp>
          <p:nvSpPr>
            <p:cNvPr id="23" name="Tekstfelt 22">
              <a:extLst>
                <a:ext uri="{FF2B5EF4-FFF2-40B4-BE49-F238E27FC236}">
                  <a16:creationId xmlns:a16="http://schemas.microsoft.com/office/drawing/2014/main" id="{C672695F-C355-C04A-BA94-A91239E6D932}"/>
                </a:ext>
              </a:extLst>
            </p:cNvPr>
            <p:cNvSpPr txBox="1"/>
            <p:nvPr/>
          </p:nvSpPr>
          <p:spPr>
            <a:xfrm rot="12523836">
              <a:off x="8261824" y="206097"/>
              <a:ext cx="817338" cy="938184"/>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Early Treatment</a:t>
              </a:r>
            </a:p>
          </p:txBody>
        </p:sp>
      </p:grpSp>
      <p:grpSp>
        <p:nvGrpSpPr>
          <p:cNvPr id="28" name="Gruppe 27">
            <a:extLst>
              <a:ext uri="{FF2B5EF4-FFF2-40B4-BE49-F238E27FC236}">
                <a16:creationId xmlns:a16="http://schemas.microsoft.com/office/drawing/2014/main" id="{D1F609C6-69CF-7945-9D3F-F6BA4F1DFBD9}"/>
              </a:ext>
            </a:extLst>
          </p:cNvPr>
          <p:cNvGrpSpPr/>
          <p:nvPr/>
        </p:nvGrpSpPr>
        <p:grpSpPr>
          <a:xfrm>
            <a:off x="6684864" y="360575"/>
            <a:ext cx="1687574" cy="812156"/>
            <a:chOff x="6517800" y="254867"/>
            <a:chExt cx="1687574" cy="812156"/>
          </a:xfrm>
        </p:grpSpPr>
        <p:sp>
          <p:nvSpPr>
            <p:cNvPr id="31" name="Ellipse 30">
              <a:extLst>
                <a:ext uri="{FF2B5EF4-FFF2-40B4-BE49-F238E27FC236}">
                  <a16:creationId xmlns:a16="http://schemas.microsoft.com/office/drawing/2014/main" id="{330E1A3A-A107-9F4D-BF9C-188150A8C84A}"/>
                </a:ext>
              </a:extLst>
            </p:cNvPr>
            <p:cNvSpPr/>
            <p:nvPr/>
          </p:nvSpPr>
          <p:spPr>
            <a:xfrm>
              <a:off x="7367799" y="254867"/>
              <a:ext cx="828834" cy="794885"/>
            </a:xfrm>
            <a:prstGeom prst="ellipse">
              <a:avLst/>
            </a:prstGeom>
            <a:noFill/>
            <a:ln w="152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29" name="Ellipse 28">
              <a:extLst>
                <a:ext uri="{FF2B5EF4-FFF2-40B4-BE49-F238E27FC236}">
                  <a16:creationId xmlns:a16="http://schemas.microsoft.com/office/drawing/2014/main" id="{C6BFE333-80A7-2944-8E6A-B47B71F1F777}"/>
                </a:ext>
              </a:extLst>
            </p:cNvPr>
            <p:cNvSpPr/>
            <p:nvPr/>
          </p:nvSpPr>
          <p:spPr>
            <a:xfrm>
              <a:off x="6518803" y="254867"/>
              <a:ext cx="828834" cy="794885"/>
            </a:xfrm>
            <a:prstGeom prst="ellipse">
              <a:avLst/>
            </a:prstGeom>
            <a:noFill/>
            <a:ln w="152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32" name="Tekstfelt 31">
              <a:extLst>
                <a:ext uri="{FF2B5EF4-FFF2-40B4-BE49-F238E27FC236}">
                  <a16:creationId xmlns:a16="http://schemas.microsoft.com/office/drawing/2014/main" id="{CE23D413-62FA-614A-B3E1-81B9C803CE9B}"/>
                </a:ext>
              </a:extLst>
            </p:cNvPr>
            <p:cNvSpPr txBox="1"/>
            <p:nvPr/>
          </p:nvSpPr>
          <p:spPr>
            <a:xfrm rot="12136340">
              <a:off x="7376540" y="272138"/>
              <a:ext cx="828834" cy="794885"/>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System Response</a:t>
              </a:r>
            </a:p>
          </p:txBody>
        </p:sp>
        <p:pic>
          <p:nvPicPr>
            <p:cNvPr id="33" name="Billede 32">
              <a:extLst>
                <a:ext uri="{FF2B5EF4-FFF2-40B4-BE49-F238E27FC236}">
                  <a16:creationId xmlns:a16="http://schemas.microsoft.com/office/drawing/2014/main" id="{A2B78143-EEB1-2446-9B54-7E9200D5726E}"/>
                </a:ext>
              </a:extLst>
            </p:cNvPr>
            <p:cNvPicPr>
              <a:picLocks noChangeAspect="1"/>
            </p:cNvPicPr>
            <p:nvPr/>
          </p:nvPicPr>
          <p:blipFill rotWithShape="1">
            <a:blip r:embed="rId7" cstate="screen">
              <a:alphaModFix amt="85000"/>
              <a:extLst>
                <a:ext uri="{28A0092B-C50C-407E-A947-70E740481C1C}">
                  <a14:useLocalDpi xmlns:a14="http://schemas.microsoft.com/office/drawing/2010/main"/>
                </a:ext>
              </a:extLst>
            </a:blip>
            <a:srcRect/>
            <a:stretch/>
          </p:blipFill>
          <p:spPr>
            <a:xfrm>
              <a:off x="7382229" y="344384"/>
              <a:ext cx="732778" cy="556374"/>
            </a:xfrm>
            <a:prstGeom prst="rect">
              <a:avLst/>
            </a:prstGeom>
          </p:spPr>
        </p:pic>
        <p:pic>
          <p:nvPicPr>
            <p:cNvPr id="34" name="Billede 33">
              <a:extLst>
                <a:ext uri="{FF2B5EF4-FFF2-40B4-BE49-F238E27FC236}">
                  <a16:creationId xmlns:a16="http://schemas.microsoft.com/office/drawing/2014/main" id="{C13948EC-DD47-7142-BA40-D79C4369B00E}"/>
                </a:ext>
              </a:extLst>
            </p:cNvPr>
            <p:cNvPicPr>
              <a:picLocks noChangeAspect="1"/>
            </p:cNvPicPr>
            <p:nvPr/>
          </p:nvPicPr>
          <p:blipFill>
            <a:blip r:embed="rId8" cstate="screen">
              <a:alphaModFix amt="70000"/>
              <a:extLst>
                <a:ext uri="{28A0092B-C50C-407E-A947-70E740481C1C}">
                  <a14:useLocalDpi xmlns:a14="http://schemas.microsoft.com/office/drawing/2010/main"/>
                </a:ext>
              </a:extLst>
            </a:blip>
            <a:stretch>
              <a:fillRect/>
            </a:stretch>
          </p:blipFill>
          <p:spPr>
            <a:xfrm>
              <a:off x="6714557" y="451826"/>
              <a:ext cx="419388" cy="346658"/>
            </a:xfrm>
            <a:prstGeom prst="rect">
              <a:avLst/>
            </a:prstGeom>
          </p:spPr>
        </p:pic>
        <p:sp>
          <p:nvSpPr>
            <p:cNvPr id="30" name="Tekstfelt 29">
              <a:extLst>
                <a:ext uri="{FF2B5EF4-FFF2-40B4-BE49-F238E27FC236}">
                  <a16:creationId xmlns:a16="http://schemas.microsoft.com/office/drawing/2014/main" id="{343E3DA0-9C53-D748-8995-BACCC576F29C}"/>
                </a:ext>
              </a:extLst>
            </p:cNvPr>
            <p:cNvSpPr txBox="1"/>
            <p:nvPr/>
          </p:nvSpPr>
          <p:spPr>
            <a:xfrm rot="12582360">
              <a:off x="6517800" y="272137"/>
              <a:ext cx="828834" cy="794885"/>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Activate System</a:t>
              </a:r>
            </a:p>
          </p:txBody>
        </p:sp>
      </p:grpSp>
      <p:grpSp>
        <p:nvGrpSpPr>
          <p:cNvPr id="35" name="Gruppe 34">
            <a:extLst>
              <a:ext uri="{FF2B5EF4-FFF2-40B4-BE49-F238E27FC236}">
                <a16:creationId xmlns:a16="http://schemas.microsoft.com/office/drawing/2014/main" id="{FBDE428C-E89A-4B44-836E-FACB6A3A4DBC}"/>
              </a:ext>
            </a:extLst>
          </p:cNvPr>
          <p:cNvGrpSpPr/>
          <p:nvPr/>
        </p:nvGrpSpPr>
        <p:grpSpPr>
          <a:xfrm>
            <a:off x="5790226" y="335666"/>
            <a:ext cx="837925" cy="803070"/>
            <a:chOff x="5648370" y="288673"/>
            <a:chExt cx="837925" cy="803070"/>
          </a:xfrm>
        </p:grpSpPr>
        <p:sp>
          <p:nvSpPr>
            <p:cNvPr id="36" name="Ellipse 35">
              <a:extLst>
                <a:ext uri="{FF2B5EF4-FFF2-40B4-BE49-F238E27FC236}">
                  <a16:creationId xmlns:a16="http://schemas.microsoft.com/office/drawing/2014/main" id="{CA528C63-7D59-5642-8513-F767192D51E5}"/>
                </a:ext>
              </a:extLst>
            </p:cNvPr>
            <p:cNvSpPr/>
            <p:nvPr/>
          </p:nvSpPr>
          <p:spPr>
            <a:xfrm>
              <a:off x="5648370" y="288673"/>
              <a:ext cx="828834" cy="794885"/>
            </a:xfrm>
            <a:prstGeom prst="ellipse">
              <a:avLst/>
            </a:prstGeom>
            <a:noFill/>
            <a:ln w="152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pic>
          <p:nvPicPr>
            <p:cNvPr id="37" name="Billede 36">
              <a:extLst>
                <a:ext uri="{FF2B5EF4-FFF2-40B4-BE49-F238E27FC236}">
                  <a16:creationId xmlns:a16="http://schemas.microsoft.com/office/drawing/2014/main" id="{2F213012-9E1E-9F45-A717-0BF92EE6512E}"/>
                </a:ext>
              </a:extLst>
            </p:cNvPr>
            <p:cNvPicPr>
              <a:picLocks noChangeAspect="1"/>
            </p:cNvPicPr>
            <p:nvPr/>
          </p:nvPicPr>
          <p:blipFill rotWithShape="1">
            <a:blip r:embed="rId9" cstate="screen">
              <a:alphaModFix amt="85000"/>
              <a:extLst>
                <a:ext uri="{28A0092B-C50C-407E-A947-70E740481C1C}">
                  <a14:useLocalDpi xmlns:a14="http://schemas.microsoft.com/office/drawing/2010/main"/>
                </a:ext>
              </a:extLst>
            </a:blip>
            <a:srcRect/>
            <a:stretch/>
          </p:blipFill>
          <p:spPr>
            <a:xfrm>
              <a:off x="5754596" y="488186"/>
              <a:ext cx="676499" cy="378164"/>
            </a:xfrm>
            <a:prstGeom prst="rect">
              <a:avLst/>
            </a:prstGeom>
          </p:spPr>
        </p:pic>
        <p:sp>
          <p:nvSpPr>
            <p:cNvPr id="38" name="Tekstfelt 37">
              <a:extLst>
                <a:ext uri="{FF2B5EF4-FFF2-40B4-BE49-F238E27FC236}">
                  <a16:creationId xmlns:a16="http://schemas.microsoft.com/office/drawing/2014/main" id="{BFAFAD69-4DF6-894D-894F-06C1C13C536A}"/>
                </a:ext>
              </a:extLst>
            </p:cNvPr>
            <p:cNvSpPr txBox="1"/>
            <p:nvPr/>
          </p:nvSpPr>
          <p:spPr>
            <a:xfrm rot="457136">
              <a:off x="5657461" y="296858"/>
              <a:ext cx="828834" cy="794885"/>
            </a:xfrm>
            <a:prstGeom prst="rect">
              <a:avLst/>
            </a:prstGeom>
            <a:noFill/>
          </p:spPr>
          <p:txBody>
            <a:bodyPr wrap="none" rtlCol="0">
              <a:prstTxWarp prst="textButton">
                <a:avLst/>
              </a:prstTxWarp>
              <a:spAutoFit/>
            </a:bodyPr>
            <a:lstStyle/>
            <a:p>
              <a:r>
                <a:rPr lang="da-US" sz="900" b="1" dirty="0">
                  <a:solidFill>
                    <a:schemeClr val="accent2">
                      <a:lumMod val="50000"/>
                    </a:schemeClr>
                  </a:solidFill>
                </a:rPr>
                <a:t>Recognise Symptoms</a:t>
              </a:r>
            </a:p>
          </p:txBody>
        </p:sp>
      </p:grpSp>
      <p:grpSp>
        <p:nvGrpSpPr>
          <p:cNvPr id="39" name="Gruppe 38">
            <a:extLst>
              <a:ext uri="{FF2B5EF4-FFF2-40B4-BE49-F238E27FC236}">
                <a16:creationId xmlns:a16="http://schemas.microsoft.com/office/drawing/2014/main" id="{E41BF3D5-A104-9A47-BE1B-5905A3EADE6C}"/>
              </a:ext>
            </a:extLst>
          </p:cNvPr>
          <p:cNvGrpSpPr/>
          <p:nvPr/>
        </p:nvGrpSpPr>
        <p:grpSpPr>
          <a:xfrm>
            <a:off x="10182735" y="333542"/>
            <a:ext cx="1658529" cy="814496"/>
            <a:chOff x="10040689" y="206019"/>
            <a:chExt cx="1658529" cy="814496"/>
          </a:xfrm>
        </p:grpSpPr>
        <p:sp>
          <p:nvSpPr>
            <p:cNvPr id="40" name="Ellipse 39">
              <a:extLst>
                <a:ext uri="{FF2B5EF4-FFF2-40B4-BE49-F238E27FC236}">
                  <a16:creationId xmlns:a16="http://schemas.microsoft.com/office/drawing/2014/main" id="{6432C136-A47D-354D-B1E8-73B40218F3B4}"/>
                </a:ext>
              </a:extLst>
            </p:cNvPr>
            <p:cNvSpPr/>
            <p:nvPr/>
          </p:nvSpPr>
          <p:spPr>
            <a:xfrm>
              <a:off x="10870384" y="212793"/>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41" name="Tekstfelt 40">
              <a:extLst>
                <a:ext uri="{FF2B5EF4-FFF2-40B4-BE49-F238E27FC236}">
                  <a16:creationId xmlns:a16="http://schemas.microsoft.com/office/drawing/2014/main" id="{F90F17AB-9AFA-E94D-9663-A0861314347B}"/>
                </a:ext>
              </a:extLst>
            </p:cNvPr>
            <p:cNvSpPr txBox="1"/>
            <p:nvPr/>
          </p:nvSpPr>
          <p:spPr>
            <a:xfrm rot="402262">
              <a:off x="10859518" y="222191"/>
              <a:ext cx="828834" cy="794885"/>
            </a:xfrm>
            <a:prstGeom prst="rect">
              <a:avLst/>
            </a:prstGeom>
            <a:noFill/>
          </p:spPr>
          <p:txBody>
            <a:bodyPr wrap="none" rtlCol="0">
              <a:prstTxWarp prst="textButton">
                <a:avLst/>
              </a:prstTxWarp>
              <a:spAutoFit/>
            </a:bodyPr>
            <a:lstStyle/>
            <a:p>
              <a:r>
                <a:rPr lang="da-US" sz="900" b="1" dirty="0">
                  <a:solidFill>
                    <a:schemeClr val="accent2">
                      <a:lumMod val="50000"/>
                    </a:schemeClr>
                  </a:solidFill>
                </a:rPr>
                <a:t>          Recovery</a:t>
              </a:r>
            </a:p>
          </p:txBody>
        </p:sp>
        <p:sp>
          <p:nvSpPr>
            <p:cNvPr id="42" name="Ellipse 41">
              <a:extLst>
                <a:ext uri="{FF2B5EF4-FFF2-40B4-BE49-F238E27FC236}">
                  <a16:creationId xmlns:a16="http://schemas.microsoft.com/office/drawing/2014/main" id="{EA26F346-3307-F540-A4AF-EC299BD08F67}"/>
                </a:ext>
              </a:extLst>
            </p:cNvPr>
            <p:cNvSpPr/>
            <p:nvPr/>
          </p:nvSpPr>
          <p:spPr>
            <a:xfrm>
              <a:off x="10040689" y="206019"/>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43" name="Tekstfelt 42">
              <a:extLst>
                <a:ext uri="{FF2B5EF4-FFF2-40B4-BE49-F238E27FC236}">
                  <a16:creationId xmlns:a16="http://schemas.microsoft.com/office/drawing/2014/main" id="{E1FAF9C8-547B-AF40-9BDB-2E16819A8A73}"/>
                </a:ext>
              </a:extLst>
            </p:cNvPr>
            <p:cNvSpPr txBox="1"/>
            <p:nvPr/>
          </p:nvSpPr>
          <p:spPr>
            <a:xfrm rot="11409431">
              <a:off x="10044164" y="225630"/>
              <a:ext cx="828834" cy="794885"/>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Early Rehabilitation</a:t>
              </a:r>
            </a:p>
          </p:txBody>
        </p:sp>
        <p:pic>
          <p:nvPicPr>
            <p:cNvPr id="44" name="Billede 43">
              <a:extLst>
                <a:ext uri="{FF2B5EF4-FFF2-40B4-BE49-F238E27FC236}">
                  <a16:creationId xmlns:a16="http://schemas.microsoft.com/office/drawing/2014/main" id="{158A6AA9-8B17-8F42-AEAA-D109C6D1FA5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0182367" y="373896"/>
              <a:ext cx="514064" cy="392223"/>
            </a:xfrm>
            <a:prstGeom prst="rect">
              <a:avLst/>
            </a:prstGeom>
          </p:spPr>
        </p:pic>
        <p:pic>
          <p:nvPicPr>
            <p:cNvPr id="45" name="Billede 44">
              <a:extLst>
                <a:ext uri="{FF2B5EF4-FFF2-40B4-BE49-F238E27FC236}">
                  <a16:creationId xmlns:a16="http://schemas.microsoft.com/office/drawing/2014/main" id="{05609588-21EA-CC45-A70E-91B874EA198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r="-6564"/>
            <a:stretch/>
          </p:blipFill>
          <p:spPr>
            <a:xfrm>
              <a:off x="11011201" y="500621"/>
              <a:ext cx="445038" cy="311164"/>
            </a:xfrm>
            <a:prstGeom prst="rect">
              <a:avLst/>
            </a:prstGeom>
          </p:spPr>
        </p:pic>
      </p:grpSp>
      <p:graphicFrame>
        <p:nvGraphicFramePr>
          <p:cNvPr id="46" name="Tabel 45">
            <a:extLst>
              <a:ext uri="{FF2B5EF4-FFF2-40B4-BE49-F238E27FC236}">
                <a16:creationId xmlns:a16="http://schemas.microsoft.com/office/drawing/2014/main" id="{61032614-4DD5-FF45-A1EE-712B97EA7EB8}"/>
              </a:ext>
            </a:extLst>
          </p:cNvPr>
          <p:cNvGraphicFramePr>
            <a:graphicFrameLocks noGrp="1"/>
          </p:cNvGraphicFramePr>
          <p:nvPr/>
        </p:nvGraphicFramePr>
        <p:xfrm>
          <a:off x="215153" y="3655557"/>
          <a:ext cx="11868819" cy="1986255"/>
        </p:xfrm>
        <a:graphic>
          <a:graphicData uri="http://schemas.openxmlformats.org/drawingml/2006/table">
            <a:tbl>
              <a:tblPr firstRow="1" firstCol="1" bandRow="1">
                <a:tableStyleId>{5940675A-B579-460E-94D1-54222C63F5DA}</a:tableStyleId>
              </a:tblPr>
              <a:tblGrid>
                <a:gridCol w="1919955">
                  <a:extLst>
                    <a:ext uri="{9D8B030D-6E8A-4147-A177-3AD203B41FA5}">
                      <a16:colId xmlns:a16="http://schemas.microsoft.com/office/drawing/2014/main" val="1538054625"/>
                    </a:ext>
                  </a:extLst>
                </a:gridCol>
                <a:gridCol w="3038776">
                  <a:extLst>
                    <a:ext uri="{9D8B030D-6E8A-4147-A177-3AD203B41FA5}">
                      <a16:colId xmlns:a16="http://schemas.microsoft.com/office/drawing/2014/main" val="3339144622"/>
                    </a:ext>
                  </a:extLst>
                </a:gridCol>
                <a:gridCol w="3553427">
                  <a:extLst>
                    <a:ext uri="{9D8B030D-6E8A-4147-A177-3AD203B41FA5}">
                      <a16:colId xmlns:a16="http://schemas.microsoft.com/office/drawing/2014/main" val="1900622998"/>
                    </a:ext>
                  </a:extLst>
                </a:gridCol>
                <a:gridCol w="3356661">
                  <a:extLst>
                    <a:ext uri="{9D8B030D-6E8A-4147-A177-3AD203B41FA5}">
                      <a16:colId xmlns:a16="http://schemas.microsoft.com/office/drawing/2014/main" val="653740723"/>
                    </a:ext>
                  </a:extLst>
                </a:gridCol>
              </a:tblGrid>
              <a:tr h="453431">
                <a:tc>
                  <a:txBody>
                    <a:bodyPr/>
                    <a:lstStyle/>
                    <a:p>
                      <a:pPr marL="0" marR="0" algn="l">
                        <a:lnSpc>
                          <a:spcPct val="100000"/>
                        </a:lnSpc>
                        <a:spcBef>
                          <a:spcPts val="0"/>
                        </a:spcBef>
                        <a:spcAft>
                          <a:spcPts val="1200"/>
                        </a:spcAft>
                      </a:pPr>
                      <a:r>
                        <a:rPr lang="en-GB" sz="1800" b="1">
                          <a:effectLst/>
                          <a:latin typeface="+mn-lt"/>
                        </a:rPr>
                        <a:t>None</a:t>
                      </a:r>
                      <a:endParaRPr lang="da-US" sz="1800" b="1">
                        <a:effectLst/>
                        <a:latin typeface="+mn-lt"/>
                        <a:ea typeface="Calibri" panose="020F0502020204030204" pitchFamily="34" charset="0"/>
                        <a:cs typeface="Times New Roman" panose="02020603050405020304" pitchFamily="18" charset="0"/>
                      </a:endParaRPr>
                    </a:p>
                  </a:txBody>
                  <a:tcPr marL="52408" marR="52408" marT="0" marB="0"/>
                </a:tc>
                <a:tc>
                  <a:txBody>
                    <a:bodyPr/>
                    <a:lstStyle/>
                    <a:p>
                      <a:pPr marL="0" marR="0" algn="just">
                        <a:lnSpc>
                          <a:spcPct val="100000"/>
                        </a:lnSpc>
                        <a:spcBef>
                          <a:spcPts val="0"/>
                        </a:spcBef>
                        <a:spcAft>
                          <a:spcPts val="1200"/>
                        </a:spcAft>
                      </a:pPr>
                      <a:endParaRPr lang="da-US" sz="18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1200"/>
                        </a:spcAft>
                      </a:pPr>
                      <a:r>
                        <a:rPr lang="en-GB" sz="1800" b="0" dirty="0">
                          <a:effectLst/>
                          <a:latin typeface="+mn-lt"/>
                          <a:ea typeface="Calibri" panose="020F0502020204030204" pitchFamily="34" charset="0"/>
                          <a:cs typeface="Times New Roman" panose="02020603050405020304" pitchFamily="18" charset="0"/>
                        </a:rPr>
                        <a:t>5t 44min</a:t>
                      </a:r>
                    </a:p>
                  </a:txBody>
                  <a:tcPr marL="68580" marR="68580" marT="0" marB="0"/>
                </a:tc>
                <a:tc>
                  <a:txBody>
                    <a:bodyPr/>
                    <a:lstStyle/>
                    <a:p>
                      <a:pPr marL="0" marR="0" algn="ctr">
                        <a:lnSpc>
                          <a:spcPct val="100000"/>
                        </a:lnSpc>
                        <a:spcBef>
                          <a:spcPts val="0"/>
                        </a:spcBef>
                        <a:spcAft>
                          <a:spcPts val="1200"/>
                        </a:spcAft>
                      </a:pPr>
                      <a:r>
                        <a:rPr lang="en-GB" sz="1800" b="0" dirty="0">
                          <a:effectLst/>
                          <a:latin typeface="+mn-lt"/>
                          <a:ea typeface="Calibri" panose="020F0502020204030204" pitchFamily="34" charset="0"/>
                          <a:cs typeface="Times New Roman" panose="02020603050405020304" pitchFamily="18" charset="0"/>
                        </a:rPr>
                        <a:t>5t 30min</a:t>
                      </a:r>
                      <a:endParaRPr lang="da-US" sz="1800" b="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43668085"/>
                  </a:ext>
                </a:extLst>
              </a:tr>
              <a:tr h="433182">
                <a:tc>
                  <a:txBody>
                    <a:bodyPr/>
                    <a:lstStyle/>
                    <a:p>
                      <a:pPr marL="0" marR="0" algn="l">
                        <a:lnSpc>
                          <a:spcPct val="100000"/>
                        </a:lnSpc>
                        <a:spcBef>
                          <a:spcPts val="0"/>
                        </a:spcBef>
                        <a:spcAft>
                          <a:spcPts val="1200"/>
                        </a:spcAft>
                      </a:pPr>
                      <a:r>
                        <a:rPr lang="en-GB" sz="1800" b="1" dirty="0">
                          <a:effectLst/>
                          <a:latin typeface="+mn-lt"/>
                        </a:rPr>
                        <a:t>Minor</a:t>
                      </a:r>
                      <a:endParaRPr lang="da-US" sz="1800" b="1" dirty="0">
                        <a:effectLst/>
                        <a:latin typeface="+mn-lt"/>
                        <a:ea typeface="Calibri" panose="020F0502020204030204" pitchFamily="34" charset="0"/>
                        <a:cs typeface="Times New Roman" panose="02020603050405020304" pitchFamily="18" charset="0"/>
                      </a:endParaRPr>
                    </a:p>
                  </a:txBody>
                  <a:tcPr marL="52408" marR="52408" marT="0" marB="0"/>
                </a:tc>
                <a:tc>
                  <a:txBody>
                    <a:bodyPr/>
                    <a:lstStyle/>
                    <a:p>
                      <a:pPr marL="0" marR="0" algn="just">
                        <a:lnSpc>
                          <a:spcPct val="100000"/>
                        </a:lnSpc>
                        <a:spcBef>
                          <a:spcPts val="0"/>
                        </a:spcBef>
                        <a:spcAft>
                          <a:spcPts val="1200"/>
                        </a:spcAft>
                      </a:pPr>
                      <a:endParaRPr lang="da-US" sz="18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1200"/>
                        </a:spcAft>
                      </a:pPr>
                      <a:r>
                        <a:rPr lang="en-GB" sz="1800" i="0" dirty="0">
                          <a:effectLst/>
                          <a:latin typeface="+mn-lt"/>
                          <a:ea typeface="Calibri" panose="020F0502020204030204" pitchFamily="34" charset="0"/>
                          <a:cs typeface="Times New Roman" panose="02020603050405020304" pitchFamily="18" charset="0"/>
                        </a:rPr>
                        <a:t>5t 30min</a:t>
                      </a:r>
                    </a:p>
                  </a:txBody>
                  <a:tcPr marL="68580" marR="68580" marT="0" marB="0"/>
                </a:tc>
                <a:tc>
                  <a:txBody>
                    <a:bodyPr/>
                    <a:lstStyle/>
                    <a:p>
                      <a:pPr marL="0" marR="0" algn="ctr">
                        <a:lnSpc>
                          <a:spcPct val="100000"/>
                        </a:lnSpc>
                        <a:spcBef>
                          <a:spcPts val="0"/>
                        </a:spcBef>
                        <a:spcAft>
                          <a:spcPts val="1200"/>
                        </a:spcAft>
                      </a:pPr>
                      <a:r>
                        <a:rPr lang="en-GB" sz="1800" dirty="0">
                          <a:effectLst/>
                          <a:latin typeface="+mn-lt"/>
                          <a:ea typeface="Calibri" panose="020F0502020204030204" pitchFamily="34" charset="0"/>
                          <a:cs typeface="Times New Roman" panose="02020603050405020304" pitchFamily="18" charset="0"/>
                        </a:rPr>
                        <a:t>4t 59min</a:t>
                      </a:r>
                      <a:endParaRPr lang="da-US" sz="18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35562519"/>
                  </a:ext>
                </a:extLst>
              </a:tr>
              <a:tr h="467608">
                <a:tc>
                  <a:txBody>
                    <a:bodyPr/>
                    <a:lstStyle/>
                    <a:p>
                      <a:pPr marL="0" marR="0" algn="l">
                        <a:lnSpc>
                          <a:spcPct val="100000"/>
                        </a:lnSpc>
                        <a:spcBef>
                          <a:spcPts val="0"/>
                        </a:spcBef>
                        <a:spcAft>
                          <a:spcPts val="1200"/>
                        </a:spcAft>
                      </a:pPr>
                      <a:r>
                        <a:rPr lang="en-GB" sz="1800" b="1">
                          <a:effectLst/>
                          <a:latin typeface="+mn-lt"/>
                        </a:rPr>
                        <a:t>Moderate</a:t>
                      </a:r>
                      <a:endParaRPr lang="da-US" sz="1800" b="1">
                        <a:effectLst/>
                        <a:latin typeface="+mn-lt"/>
                        <a:ea typeface="Calibri" panose="020F0502020204030204" pitchFamily="34" charset="0"/>
                        <a:cs typeface="Times New Roman" panose="02020603050405020304" pitchFamily="18" charset="0"/>
                      </a:endParaRPr>
                    </a:p>
                  </a:txBody>
                  <a:tcPr marL="52408" marR="52408" marT="0" marB="0"/>
                </a:tc>
                <a:tc>
                  <a:txBody>
                    <a:bodyPr/>
                    <a:lstStyle/>
                    <a:p>
                      <a:pPr marL="0" marR="0" algn="just">
                        <a:lnSpc>
                          <a:spcPct val="100000"/>
                        </a:lnSpc>
                        <a:spcBef>
                          <a:spcPts val="0"/>
                        </a:spcBef>
                        <a:spcAft>
                          <a:spcPts val="1200"/>
                        </a:spcAft>
                      </a:pPr>
                      <a:endParaRPr lang="da-US" sz="18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1200"/>
                        </a:spcAft>
                      </a:pPr>
                      <a:r>
                        <a:rPr lang="en-GB" sz="1800" i="0" dirty="0">
                          <a:effectLst/>
                          <a:latin typeface="+mn-lt"/>
                          <a:ea typeface="Calibri" panose="020F0502020204030204" pitchFamily="34" charset="0"/>
                          <a:cs typeface="Times New Roman" panose="02020603050405020304" pitchFamily="18" charset="0"/>
                        </a:rPr>
                        <a:t>6t 3min</a:t>
                      </a:r>
                    </a:p>
                  </a:txBody>
                  <a:tcPr marL="68580" marR="68580" marT="0" marB="0"/>
                </a:tc>
                <a:tc>
                  <a:txBody>
                    <a:bodyPr/>
                    <a:lstStyle/>
                    <a:p>
                      <a:pPr marL="0" marR="0" algn="ctr">
                        <a:lnSpc>
                          <a:spcPct val="100000"/>
                        </a:lnSpc>
                        <a:spcBef>
                          <a:spcPts val="0"/>
                        </a:spcBef>
                        <a:spcAft>
                          <a:spcPts val="1200"/>
                        </a:spcAft>
                      </a:pPr>
                      <a:r>
                        <a:rPr lang="en-GB" sz="1800" dirty="0">
                          <a:effectLst/>
                          <a:latin typeface="+mn-lt"/>
                          <a:ea typeface="Calibri" panose="020F0502020204030204" pitchFamily="34" charset="0"/>
                          <a:cs typeface="Times New Roman" panose="02020603050405020304" pitchFamily="18" charset="0"/>
                        </a:rPr>
                        <a:t>6t 56min</a:t>
                      </a:r>
                      <a:endParaRPr lang="da-US" sz="18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59488882"/>
                  </a:ext>
                </a:extLst>
              </a:tr>
              <a:tr h="632034">
                <a:tc>
                  <a:txBody>
                    <a:bodyPr/>
                    <a:lstStyle/>
                    <a:p>
                      <a:pPr marL="0" marR="0" algn="l">
                        <a:lnSpc>
                          <a:spcPct val="100000"/>
                        </a:lnSpc>
                        <a:spcBef>
                          <a:spcPts val="0"/>
                        </a:spcBef>
                        <a:spcAft>
                          <a:spcPts val="1200"/>
                        </a:spcAft>
                      </a:pPr>
                      <a:r>
                        <a:rPr lang="en-GB" sz="1800" b="1" dirty="0">
                          <a:effectLst/>
                          <a:latin typeface="+mn-lt"/>
                        </a:rPr>
                        <a:t>Major</a:t>
                      </a:r>
                      <a:endParaRPr lang="da-US" sz="1800" b="1" dirty="0">
                        <a:effectLst/>
                        <a:latin typeface="+mn-lt"/>
                        <a:ea typeface="Calibri" panose="020F0502020204030204" pitchFamily="34" charset="0"/>
                        <a:cs typeface="Times New Roman" panose="02020603050405020304" pitchFamily="18" charset="0"/>
                      </a:endParaRPr>
                    </a:p>
                  </a:txBody>
                  <a:tcPr marL="52408" marR="52408" marT="0" marB="0"/>
                </a:tc>
                <a:tc>
                  <a:txBody>
                    <a:bodyPr/>
                    <a:lstStyle/>
                    <a:p>
                      <a:pPr marL="0" marR="0" algn="just">
                        <a:lnSpc>
                          <a:spcPct val="100000"/>
                        </a:lnSpc>
                        <a:spcBef>
                          <a:spcPts val="0"/>
                        </a:spcBef>
                        <a:spcAft>
                          <a:spcPts val="1200"/>
                        </a:spcAft>
                      </a:pPr>
                      <a:endParaRPr lang="da-US" sz="18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1200"/>
                        </a:spcAft>
                      </a:pPr>
                      <a:r>
                        <a:rPr lang="en-GB" sz="1800" i="0" dirty="0">
                          <a:effectLst/>
                          <a:latin typeface="+mn-lt"/>
                          <a:ea typeface="Calibri" panose="020F0502020204030204" pitchFamily="34" charset="0"/>
                          <a:cs typeface="Times New Roman" panose="02020603050405020304" pitchFamily="18" charset="0"/>
                        </a:rPr>
                        <a:t>8t</a:t>
                      </a:r>
                    </a:p>
                  </a:txBody>
                  <a:tcPr marL="68580" marR="68580" marT="0" marB="0"/>
                </a:tc>
                <a:tc>
                  <a:txBody>
                    <a:bodyPr/>
                    <a:lstStyle/>
                    <a:p>
                      <a:pPr marL="0" marR="0" algn="ctr">
                        <a:lnSpc>
                          <a:spcPct val="100000"/>
                        </a:lnSpc>
                        <a:spcBef>
                          <a:spcPts val="0"/>
                        </a:spcBef>
                        <a:spcAft>
                          <a:spcPts val="1200"/>
                        </a:spcAft>
                      </a:pPr>
                      <a:r>
                        <a:rPr lang="en-GB" sz="1800" dirty="0">
                          <a:effectLst/>
                          <a:latin typeface="+mn-lt"/>
                          <a:ea typeface="Calibri" panose="020F0502020204030204" pitchFamily="34" charset="0"/>
                          <a:cs typeface="Times New Roman" panose="02020603050405020304" pitchFamily="18" charset="0"/>
                        </a:rPr>
                        <a:t>10t 58min</a:t>
                      </a:r>
                      <a:endParaRPr lang="da-US" sz="18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3649591"/>
                  </a:ext>
                </a:extLst>
              </a:tr>
            </a:tbl>
          </a:graphicData>
        </a:graphic>
      </p:graphicFrame>
      <p:sp>
        <p:nvSpPr>
          <p:cNvPr id="47" name="Rektangel 46">
            <a:extLst>
              <a:ext uri="{FF2B5EF4-FFF2-40B4-BE49-F238E27FC236}">
                <a16:creationId xmlns:a16="http://schemas.microsoft.com/office/drawing/2014/main" id="{3062B055-7E4C-5642-8300-BBB6EE16E174}"/>
              </a:ext>
            </a:extLst>
          </p:cNvPr>
          <p:cNvSpPr/>
          <p:nvPr/>
        </p:nvSpPr>
        <p:spPr>
          <a:xfrm>
            <a:off x="8758814" y="3201060"/>
            <a:ext cx="3433186" cy="2672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a:p>
        </p:txBody>
      </p:sp>
    </p:spTree>
    <p:extLst>
      <p:ext uri="{BB962C8B-B14F-4D97-AF65-F5344CB8AC3E}">
        <p14:creationId xmlns:p14="http://schemas.microsoft.com/office/powerpoint/2010/main" val="261988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56F9E9-5307-7144-8FEB-00B08CE8A783}"/>
              </a:ext>
            </a:extLst>
          </p:cNvPr>
          <p:cNvSpPr>
            <a:spLocks noGrp="1"/>
          </p:cNvSpPr>
          <p:nvPr>
            <p:ph type="title"/>
          </p:nvPr>
        </p:nvSpPr>
        <p:spPr/>
        <p:txBody>
          <a:bodyPr/>
          <a:lstStyle/>
          <a:p>
            <a:r>
              <a:rPr lang="en-GB" sz="3200" dirty="0"/>
              <a:t>Reperfusions-</a:t>
            </a:r>
            <a:br>
              <a:rPr lang="en-GB" sz="3200" dirty="0"/>
            </a:br>
            <a:r>
              <a:rPr lang="en-GB" sz="3200" dirty="0" err="1"/>
              <a:t>behandling</a:t>
            </a:r>
            <a:endParaRPr lang="en-GB" sz="3200" dirty="0"/>
          </a:p>
        </p:txBody>
      </p:sp>
      <p:sp>
        <p:nvSpPr>
          <p:cNvPr id="3" name="Pladsholder til slidenummer 2">
            <a:extLst>
              <a:ext uri="{FF2B5EF4-FFF2-40B4-BE49-F238E27FC236}">
                <a16:creationId xmlns:a16="http://schemas.microsoft.com/office/drawing/2014/main" id="{2F9E562B-4864-4245-BA62-EA6584724F52}"/>
              </a:ext>
            </a:extLst>
          </p:cNvPr>
          <p:cNvSpPr>
            <a:spLocks noGrp="1"/>
          </p:cNvSpPr>
          <p:nvPr>
            <p:ph type="sldNum" sz="quarter" idx="10"/>
          </p:nvPr>
        </p:nvSpPr>
        <p:spPr/>
        <p:txBody>
          <a:bodyPr/>
          <a:lstStyle/>
          <a:p>
            <a:pPr rtl="0"/>
            <a:fld id="{D8D877B3-D348-4611-9BDB-C5374591D951}" type="slidenum">
              <a:rPr lang="en-US" smtClean="0"/>
              <a:pPr rtl="0"/>
              <a:t>14</a:t>
            </a:fld>
            <a:endParaRPr lang="en-US"/>
          </a:p>
        </p:txBody>
      </p:sp>
      <p:pic>
        <p:nvPicPr>
          <p:cNvPr id="6" name="Billede 5">
            <a:extLst>
              <a:ext uri="{FF2B5EF4-FFF2-40B4-BE49-F238E27FC236}">
                <a16:creationId xmlns:a16="http://schemas.microsoft.com/office/drawing/2014/main" id="{9E39A4A3-784F-2843-BCA9-E72037345BC5}"/>
              </a:ext>
            </a:extLst>
          </p:cNvPr>
          <p:cNvPicPr/>
          <p:nvPr/>
        </p:nvPicPr>
        <p:blipFill>
          <a:blip r:embed="rId3" cstate="screen">
            <a:extLst>
              <a:ext uri="{28A0092B-C50C-407E-A947-70E740481C1C}">
                <a14:useLocalDpi xmlns:a14="http://schemas.microsoft.com/office/drawing/2010/main"/>
              </a:ext>
            </a:extLst>
          </a:blip>
          <a:stretch>
            <a:fillRect/>
          </a:stretch>
        </p:blipFill>
        <p:spPr>
          <a:xfrm>
            <a:off x="819447" y="1844675"/>
            <a:ext cx="1271787" cy="1279457"/>
          </a:xfrm>
          <a:prstGeom prst="rect">
            <a:avLst/>
          </a:prstGeom>
        </p:spPr>
      </p:pic>
      <p:sp>
        <p:nvSpPr>
          <p:cNvPr id="20" name="Pladsholder til slidenummer 2">
            <a:extLst>
              <a:ext uri="{FF2B5EF4-FFF2-40B4-BE49-F238E27FC236}">
                <a16:creationId xmlns:a16="http://schemas.microsoft.com/office/drawing/2014/main" id="{28498D12-8476-9C4B-9F2B-192AA50B6A70}"/>
              </a:ext>
            </a:extLst>
          </p:cNvPr>
          <p:cNvSpPr txBox="1">
            <a:spLocks/>
          </p:cNvSpPr>
          <p:nvPr/>
        </p:nvSpPr>
        <p:spPr>
          <a:xfrm>
            <a:off x="11339887" y="593223"/>
            <a:ext cx="571468" cy="227164"/>
          </a:xfrm>
          <a:prstGeom prst="rect">
            <a:avLst/>
          </a:prstGeom>
          <a:noFill/>
        </p:spPr>
        <p:txBody>
          <a:bodyPr vert="horz" lIns="0" tIns="0" rIns="0" bIns="0" rtlCol="0" anchor="ctr"/>
          <a:lstStyle>
            <a:defPPr rtl="0">
              <a:defRPr lang="x-none"/>
            </a:defPPr>
            <a:lvl1pPr marL="0" algn="r" defTabSz="914330" rtl="0" eaLnBrk="1" latinLnBrk="0" hangingPunct="1">
              <a:defRPr sz="1000" b="1" i="0" kern="1200">
                <a:solidFill>
                  <a:schemeClr val="tx1">
                    <a:alpha val="70000"/>
                  </a:schemeClr>
                </a:solidFill>
                <a:latin typeface="+mn-lt"/>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14</a:t>
            </a:fld>
            <a:endParaRPr lang="en-US"/>
          </a:p>
        </p:txBody>
      </p:sp>
      <p:grpSp>
        <p:nvGrpSpPr>
          <p:cNvPr id="21" name="Gruppe 20">
            <a:extLst>
              <a:ext uri="{FF2B5EF4-FFF2-40B4-BE49-F238E27FC236}">
                <a16:creationId xmlns:a16="http://schemas.microsoft.com/office/drawing/2014/main" id="{F91E7268-AE61-6F44-A653-10F94BF4B115}"/>
              </a:ext>
            </a:extLst>
          </p:cNvPr>
          <p:cNvGrpSpPr/>
          <p:nvPr/>
        </p:nvGrpSpPr>
        <p:grpSpPr>
          <a:xfrm>
            <a:off x="8403870" y="333620"/>
            <a:ext cx="1673539" cy="938184"/>
            <a:chOff x="8261824" y="206097"/>
            <a:chExt cx="1673539" cy="938184"/>
          </a:xfrm>
        </p:grpSpPr>
        <p:sp>
          <p:nvSpPr>
            <p:cNvPr id="24" name="Ellipse 23">
              <a:extLst>
                <a:ext uri="{FF2B5EF4-FFF2-40B4-BE49-F238E27FC236}">
                  <a16:creationId xmlns:a16="http://schemas.microsoft.com/office/drawing/2014/main" id="{91C56842-BA5D-E04F-B8AF-2C34C3279807}"/>
                </a:ext>
              </a:extLst>
            </p:cNvPr>
            <p:cNvSpPr/>
            <p:nvPr/>
          </p:nvSpPr>
          <p:spPr>
            <a:xfrm>
              <a:off x="9106137" y="219010"/>
              <a:ext cx="828834" cy="794885"/>
            </a:xfrm>
            <a:prstGeom prst="ellipse">
              <a:avLst/>
            </a:prstGeom>
            <a:noFill/>
            <a:ln w="152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22" name="Ellipse 21">
              <a:extLst>
                <a:ext uri="{FF2B5EF4-FFF2-40B4-BE49-F238E27FC236}">
                  <a16:creationId xmlns:a16="http://schemas.microsoft.com/office/drawing/2014/main" id="{BBBADC2A-6993-BE43-9226-C47238371DC9}"/>
                </a:ext>
              </a:extLst>
            </p:cNvPr>
            <p:cNvSpPr/>
            <p:nvPr/>
          </p:nvSpPr>
          <p:spPr>
            <a:xfrm>
              <a:off x="8267019" y="219010"/>
              <a:ext cx="828834" cy="794885"/>
            </a:xfrm>
            <a:prstGeom prst="ellipse">
              <a:avLst/>
            </a:prstGeom>
            <a:noFill/>
            <a:ln w="152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25" name="Tekstfelt 24">
              <a:extLst>
                <a:ext uri="{FF2B5EF4-FFF2-40B4-BE49-F238E27FC236}">
                  <a16:creationId xmlns:a16="http://schemas.microsoft.com/office/drawing/2014/main" id="{CEDC888A-272F-7E42-BA2B-1326C5EFC90E}"/>
                </a:ext>
              </a:extLst>
            </p:cNvPr>
            <p:cNvSpPr txBox="1"/>
            <p:nvPr/>
          </p:nvSpPr>
          <p:spPr>
            <a:xfrm rot="11075512">
              <a:off x="9106529" y="217039"/>
              <a:ext cx="828834" cy="794885"/>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Early Advanced Care</a:t>
              </a:r>
            </a:p>
          </p:txBody>
        </p:sp>
        <p:pic>
          <p:nvPicPr>
            <p:cNvPr id="26" name="Billede 25">
              <a:extLst>
                <a:ext uri="{FF2B5EF4-FFF2-40B4-BE49-F238E27FC236}">
                  <a16:creationId xmlns:a16="http://schemas.microsoft.com/office/drawing/2014/main" id="{84FA1A08-5832-074C-8B12-A3EC7BD50FC8}"/>
                </a:ext>
              </a:extLst>
            </p:cNvPr>
            <p:cNvPicPr>
              <a:picLocks noChangeAspect="1"/>
            </p:cNvPicPr>
            <p:nvPr/>
          </p:nvPicPr>
          <p:blipFill rotWithShape="1">
            <a:blip r:embed="rId4" cstate="screen">
              <a:alphaModFix amt="85000"/>
              <a:extLst>
                <a:ext uri="{28A0092B-C50C-407E-A947-70E740481C1C}">
                  <a14:useLocalDpi xmlns:a14="http://schemas.microsoft.com/office/drawing/2010/main"/>
                </a:ext>
              </a:extLst>
            </a:blip>
            <a:srcRect/>
            <a:stretch/>
          </p:blipFill>
          <p:spPr>
            <a:xfrm>
              <a:off x="9127046" y="349733"/>
              <a:ext cx="784252" cy="519891"/>
            </a:xfrm>
            <a:prstGeom prst="rect">
              <a:avLst/>
            </a:prstGeom>
          </p:spPr>
        </p:pic>
        <p:pic>
          <p:nvPicPr>
            <p:cNvPr id="27" name="Billede 26">
              <a:extLst>
                <a:ext uri="{FF2B5EF4-FFF2-40B4-BE49-F238E27FC236}">
                  <a16:creationId xmlns:a16="http://schemas.microsoft.com/office/drawing/2014/main" id="{476D9695-AC81-F44B-85B2-87CCD322C377}"/>
                </a:ext>
              </a:extLst>
            </p:cNvPr>
            <p:cNvPicPr>
              <a:picLocks noChangeAspect="1"/>
            </p:cNvPicPr>
            <p:nvPr/>
          </p:nvPicPr>
          <p:blipFill rotWithShape="1">
            <a:blip r:embed="rId5" cstate="screen">
              <a:alphaModFix amt="85000"/>
              <a:extLst>
                <a:ext uri="{28A0092B-C50C-407E-A947-70E740481C1C}">
                  <a14:useLocalDpi xmlns:a14="http://schemas.microsoft.com/office/drawing/2010/main"/>
                </a:ext>
              </a:extLst>
            </a:blip>
            <a:srcRect/>
            <a:stretch/>
          </p:blipFill>
          <p:spPr>
            <a:xfrm>
              <a:off x="8366342" y="349733"/>
              <a:ext cx="630188" cy="585675"/>
            </a:xfrm>
            <a:prstGeom prst="rect">
              <a:avLst/>
            </a:prstGeom>
          </p:spPr>
        </p:pic>
        <p:sp>
          <p:nvSpPr>
            <p:cNvPr id="23" name="Tekstfelt 22">
              <a:extLst>
                <a:ext uri="{FF2B5EF4-FFF2-40B4-BE49-F238E27FC236}">
                  <a16:creationId xmlns:a16="http://schemas.microsoft.com/office/drawing/2014/main" id="{C672695F-C355-C04A-BA94-A91239E6D932}"/>
                </a:ext>
              </a:extLst>
            </p:cNvPr>
            <p:cNvSpPr txBox="1"/>
            <p:nvPr/>
          </p:nvSpPr>
          <p:spPr>
            <a:xfrm rot="12523836">
              <a:off x="8261824" y="206097"/>
              <a:ext cx="817338" cy="938184"/>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Early Treatment</a:t>
              </a:r>
            </a:p>
          </p:txBody>
        </p:sp>
      </p:grpSp>
      <p:grpSp>
        <p:nvGrpSpPr>
          <p:cNvPr id="28" name="Gruppe 27">
            <a:extLst>
              <a:ext uri="{FF2B5EF4-FFF2-40B4-BE49-F238E27FC236}">
                <a16:creationId xmlns:a16="http://schemas.microsoft.com/office/drawing/2014/main" id="{D1F609C6-69CF-7945-9D3F-F6BA4F1DFBD9}"/>
              </a:ext>
            </a:extLst>
          </p:cNvPr>
          <p:cNvGrpSpPr/>
          <p:nvPr/>
        </p:nvGrpSpPr>
        <p:grpSpPr>
          <a:xfrm>
            <a:off x="6684864" y="360575"/>
            <a:ext cx="1687574" cy="812156"/>
            <a:chOff x="6517800" y="254867"/>
            <a:chExt cx="1687574" cy="812156"/>
          </a:xfrm>
        </p:grpSpPr>
        <p:sp>
          <p:nvSpPr>
            <p:cNvPr id="31" name="Ellipse 30">
              <a:extLst>
                <a:ext uri="{FF2B5EF4-FFF2-40B4-BE49-F238E27FC236}">
                  <a16:creationId xmlns:a16="http://schemas.microsoft.com/office/drawing/2014/main" id="{330E1A3A-A107-9F4D-BF9C-188150A8C84A}"/>
                </a:ext>
              </a:extLst>
            </p:cNvPr>
            <p:cNvSpPr/>
            <p:nvPr/>
          </p:nvSpPr>
          <p:spPr>
            <a:xfrm>
              <a:off x="7367799" y="254867"/>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29" name="Ellipse 28">
              <a:extLst>
                <a:ext uri="{FF2B5EF4-FFF2-40B4-BE49-F238E27FC236}">
                  <a16:creationId xmlns:a16="http://schemas.microsoft.com/office/drawing/2014/main" id="{C6BFE333-80A7-2944-8E6A-B47B71F1F777}"/>
                </a:ext>
              </a:extLst>
            </p:cNvPr>
            <p:cNvSpPr/>
            <p:nvPr/>
          </p:nvSpPr>
          <p:spPr>
            <a:xfrm>
              <a:off x="6518803" y="254867"/>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32" name="Tekstfelt 31">
              <a:extLst>
                <a:ext uri="{FF2B5EF4-FFF2-40B4-BE49-F238E27FC236}">
                  <a16:creationId xmlns:a16="http://schemas.microsoft.com/office/drawing/2014/main" id="{CE23D413-62FA-614A-B3E1-81B9C803CE9B}"/>
                </a:ext>
              </a:extLst>
            </p:cNvPr>
            <p:cNvSpPr txBox="1"/>
            <p:nvPr/>
          </p:nvSpPr>
          <p:spPr>
            <a:xfrm rot="12136340">
              <a:off x="7376540" y="272138"/>
              <a:ext cx="828834" cy="794885"/>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System Response</a:t>
              </a:r>
            </a:p>
          </p:txBody>
        </p:sp>
        <p:pic>
          <p:nvPicPr>
            <p:cNvPr id="33" name="Billede 32">
              <a:extLst>
                <a:ext uri="{FF2B5EF4-FFF2-40B4-BE49-F238E27FC236}">
                  <a16:creationId xmlns:a16="http://schemas.microsoft.com/office/drawing/2014/main" id="{A2B78143-EEB1-2446-9B54-7E9200D5726E}"/>
                </a:ext>
              </a:extLst>
            </p:cNvPr>
            <p:cNvPicPr>
              <a:picLocks noChangeAspect="1"/>
            </p:cNvPicPr>
            <p:nvPr/>
          </p:nvPicPr>
          <p:blipFill rotWithShape="1">
            <a:blip r:embed="rId6" cstate="screen">
              <a:alphaModFix amt="85000"/>
              <a:extLst>
                <a:ext uri="{28A0092B-C50C-407E-A947-70E740481C1C}">
                  <a14:useLocalDpi xmlns:a14="http://schemas.microsoft.com/office/drawing/2010/main"/>
                </a:ext>
              </a:extLst>
            </a:blip>
            <a:srcRect/>
            <a:stretch/>
          </p:blipFill>
          <p:spPr>
            <a:xfrm>
              <a:off x="7382229" y="344384"/>
              <a:ext cx="732778" cy="556374"/>
            </a:xfrm>
            <a:prstGeom prst="rect">
              <a:avLst/>
            </a:prstGeom>
          </p:spPr>
        </p:pic>
        <p:pic>
          <p:nvPicPr>
            <p:cNvPr id="34" name="Billede 33">
              <a:extLst>
                <a:ext uri="{FF2B5EF4-FFF2-40B4-BE49-F238E27FC236}">
                  <a16:creationId xmlns:a16="http://schemas.microsoft.com/office/drawing/2014/main" id="{C13948EC-DD47-7142-BA40-D79C4369B00E}"/>
                </a:ext>
              </a:extLst>
            </p:cNvPr>
            <p:cNvPicPr>
              <a:picLocks noChangeAspect="1"/>
            </p:cNvPicPr>
            <p:nvPr/>
          </p:nvPicPr>
          <p:blipFill>
            <a:blip r:embed="rId7" cstate="screen">
              <a:alphaModFix amt="70000"/>
              <a:extLst>
                <a:ext uri="{28A0092B-C50C-407E-A947-70E740481C1C}">
                  <a14:useLocalDpi xmlns:a14="http://schemas.microsoft.com/office/drawing/2010/main"/>
                </a:ext>
              </a:extLst>
            </a:blip>
            <a:stretch>
              <a:fillRect/>
            </a:stretch>
          </p:blipFill>
          <p:spPr>
            <a:xfrm>
              <a:off x="6714557" y="451826"/>
              <a:ext cx="419388" cy="346658"/>
            </a:xfrm>
            <a:prstGeom prst="rect">
              <a:avLst/>
            </a:prstGeom>
          </p:spPr>
        </p:pic>
        <p:sp>
          <p:nvSpPr>
            <p:cNvPr id="30" name="Tekstfelt 29">
              <a:extLst>
                <a:ext uri="{FF2B5EF4-FFF2-40B4-BE49-F238E27FC236}">
                  <a16:creationId xmlns:a16="http://schemas.microsoft.com/office/drawing/2014/main" id="{343E3DA0-9C53-D748-8995-BACCC576F29C}"/>
                </a:ext>
              </a:extLst>
            </p:cNvPr>
            <p:cNvSpPr txBox="1"/>
            <p:nvPr/>
          </p:nvSpPr>
          <p:spPr>
            <a:xfrm rot="12582360">
              <a:off x="6517800" y="272137"/>
              <a:ext cx="828834" cy="794885"/>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Activate System</a:t>
              </a:r>
            </a:p>
          </p:txBody>
        </p:sp>
      </p:grpSp>
      <p:grpSp>
        <p:nvGrpSpPr>
          <p:cNvPr id="35" name="Gruppe 34">
            <a:extLst>
              <a:ext uri="{FF2B5EF4-FFF2-40B4-BE49-F238E27FC236}">
                <a16:creationId xmlns:a16="http://schemas.microsoft.com/office/drawing/2014/main" id="{FBDE428C-E89A-4B44-836E-FACB6A3A4DBC}"/>
              </a:ext>
            </a:extLst>
          </p:cNvPr>
          <p:cNvGrpSpPr/>
          <p:nvPr/>
        </p:nvGrpSpPr>
        <p:grpSpPr>
          <a:xfrm>
            <a:off x="5790226" y="335666"/>
            <a:ext cx="837925" cy="803070"/>
            <a:chOff x="5648370" y="288673"/>
            <a:chExt cx="837925" cy="803070"/>
          </a:xfrm>
        </p:grpSpPr>
        <p:sp>
          <p:nvSpPr>
            <p:cNvPr id="36" name="Ellipse 35">
              <a:extLst>
                <a:ext uri="{FF2B5EF4-FFF2-40B4-BE49-F238E27FC236}">
                  <a16:creationId xmlns:a16="http://schemas.microsoft.com/office/drawing/2014/main" id="{CA528C63-7D59-5642-8513-F767192D51E5}"/>
                </a:ext>
              </a:extLst>
            </p:cNvPr>
            <p:cNvSpPr/>
            <p:nvPr/>
          </p:nvSpPr>
          <p:spPr>
            <a:xfrm>
              <a:off x="5648370" y="288673"/>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pic>
          <p:nvPicPr>
            <p:cNvPr id="37" name="Billede 36">
              <a:extLst>
                <a:ext uri="{FF2B5EF4-FFF2-40B4-BE49-F238E27FC236}">
                  <a16:creationId xmlns:a16="http://schemas.microsoft.com/office/drawing/2014/main" id="{2F213012-9E1E-9F45-A717-0BF92EE6512E}"/>
                </a:ext>
              </a:extLst>
            </p:cNvPr>
            <p:cNvPicPr>
              <a:picLocks noChangeAspect="1"/>
            </p:cNvPicPr>
            <p:nvPr/>
          </p:nvPicPr>
          <p:blipFill rotWithShape="1">
            <a:blip r:embed="rId8" cstate="screen">
              <a:alphaModFix amt="85000"/>
              <a:extLst>
                <a:ext uri="{28A0092B-C50C-407E-A947-70E740481C1C}">
                  <a14:useLocalDpi xmlns:a14="http://schemas.microsoft.com/office/drawing/2010/main"/>
                </a:ext>
              </a:extLst>
            </a:blip>
            <a:srcRect/>
            <a:stretch/>
          </p:blipFill>
          <p:spPr>
            <a:xfrm>
              <a:off x="5754596" y="488186"/>
              <a:ext cx="676499" cy="378164"/>
            </a:xfrm>
            <a:prstGeom prst="rect">
              <a:avLst/>
            </a:prstGeom>
          </p:spPr>
        </p:pic>
        <p:sp>
          <p:nvSpPr>
            <p:cNvPr id="38" name="Tekstfelt 37">
              <a:extLst>
                <a:ext uri="{FF2B5EF4-FFF2-40B4-BE49-F238E27FC236}">
                  <a16:creationId xmlns:a16="http://schemas.microsoft.com/office/drawing/2014/main" id="{BFAFAD69-4DF6-894D-894F-06C1C13C536A}"/>
                </a:ext>
              </a:extLst>
            </p:cNvPr>
            <p:cNvSpPr txBox="1"/>
            <p:nvPr/>
          </p:nvSpPr>
          <p:spPr>
            <a:xfrm rot="457136">
              <a:off x="5657461" y="296858"/>
              <a:ext cx="828834" cy="794885"/>
            </a:xfrm>
            <a:prstGeom prst="rect">
              <a:avLst/>
            </a:prstGeom>
            <a:noFill/>
          </p:spPr>
          <p:txBody>
            <a:bodyPr wrap="none" rtlCol="0">
              <a:prstTxWarp prst="textButton">
                <a:avLst/>
              </a:prstTxWarp>
              <a:spAutoFit/>
            </a:bodyPr>
            <a:lstStyle/>
            <a:p>
              <a:r>
                <a:rPr lang="da-US" sz="900" b="1" dirty="0">
                  <a:solidFill>
                    <a:schemeClr val="accent2">
                      <a:lumMod val="50000"/>
                    </a:schemeClr>
                  </a:solidFill>
                </a:rPr>
                <a:t>Recognise Symptoms</a:t>
              </a:r>
            </a:p>
          </p:txBody>
        </p:sp>
      </p:grpSp>
      <p:grpSp>
        <p:nvGrpSpPr>
          <p:cNvPr id="39" name="Gruppe 38">
            <a:extLst>
              <a:ext uri="{FF2B5EF4-FFF2-40B4-BE49-F238E27FC236}">
                <a16:creationId xmlns:a16="http://schemas.microsoft.com/office/drawing/2014/main" id="{E41BF3D5-A104-9A47-BE1B-5905A3EADE6C}"/>
              </a:ext>
            </a:extLst>
          </p:cNvPr>
          <p:cNvGrpSpPr/>
          <p:nvPr/>
        </p:nvGrpSpPr>
        <p:grpSpPr>
          <a:xfrm>
            <a:off x="10182735" y="333542"/>
            <a:ext cx="1658529" cy="814496"/>
            <a:chOff x="10040689" y="206019"/>
            <a:chExt cx="1658529" cy="814496"/>
          </a:xfrm>
        </p:grpSpPr>
        <p:sp>
          <p:nvSpPr>
            <p:cNvPr id="40" name="Ellipse 39">
              <a:extLst>
                <a:ext uri="{FF2B5EF4-FFF2-40B4-BE49-F238E27FC236}">
                  <a16:creationId xmlns:a16="http://schemas.microsoft.com/office/drawing/2014/main" id="{6432C136-A47D-354D-B1E8-73B40218F3B4}"/>
                </a:ext>
              </a:extLst>
            </p:cNvPr>
            <p:cNvSpPr/>
            <p:nvPr/>
          </p:nvSpPr>
          <p:spPr>
            <a:xfrm>
              <a:off x="10870384" y="212793"/>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41" name="Tekstfelt 40">
              <a:extLst>
                <a:ext uri="{FF2B5EF4-FFF2-40B4-BE49-F238E27FC236}">
                  <a16:creationId xmlns:a16="http://schemas.microsoft.com/office/drawing/2014/main" id="{F90F17AB-9AFA-E94D-9663-A0861314347B}"/>
                </a:ext>
              </a:extLst>
            </p:cNvPr>
            <p:cNvSpPr txBox="1"/>
            <p:nvPr/>
          </p:nvSpPr>
          <p:spPr>
            <a:xfrm rot="402262">
              <a:off x="10859518" y="222191"/>
              <a:ext cx="828834" cy="794885"/>
            </a:xfrm>
            <a:prstGeom prst="rect">
              <a:avLst/>
            </a:prstGeom>
            <a:noFill/>
          </p:spPr>
          <p:txBody>
            <a:bodyPr wrap="none" rtlCol="0">
              <a:prstTxWarp prst="textButton">
                <a:avLst/>
              </a:prstTxWarp>
              <a:spAutoFit/>
            </a:bodyPr>
            <a:lstStyle/>
            <a:p>
              <a:r>
                <a:rPr lang="da-US" sz="900" b="1" dirty="0">
                  <a:solidFill>
                    <a:schemeClr val="accent2">
                      <a:lumMod val="50000"/>
                    </a:schemeClr>
                  </a:solidFill>
                </a:rPr>
                <a:t>          Recovery</a:t>
              </a:r>
            </a:p>
          </p:txBody>
        </p:sp>
        <p:sp>
          <p:nvSpPr>
            <p:cNvPr id="42" name="Ellipse 41">
              <a:extLst>
                <a:ext uri="{FF2B5EF4-FFF2-40B4-BE49-F238E27FC236}">
                  <a16:creationId xmlns:a16="http://schemas.microsoft.com/office/drawing/2014/main" id="{EA26F346-3307-F540-A4AF-EC299BD08F67}"/>
                </a:ext>
              </a:extLst>
            </p:cNvPr>
            <p:cNvSpPr/>
            <p:nvPr/>
          </p:nvSpPr>
          <p:spPr>
            <a:xfrm>
              <a:off x="10040689" y="206019"/>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43" name="Tekstfelt 42">
              <a:extLst>
                <a:ext uri="{FF2B5EF4-FFF2-40B4-BE49-F238E27FC236}">
                  <a16:creationId xmlns:a16="http://schemas.microsoft.com/office/drawing/2014/main" id="{E1FAF9C8-547B-AF40-9BDB-2E16819A8A73}"/>
                </a:ext>
              </a:extLst>
            </p:cNvPr>
            <p:cNvSpPr txBox="1"/>
            <p:nvPr/>
          </p:nvSpPr>
          <p:spPr>
            <a:xfrm rot="11409431">
              <a:off x="10044164" y="225630"/>
              <a:ext cx="828834" cy="794885"/>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Early Rehabilitation</a:t>
              </a:r>
            </a:p>
          </p:txBody>
        </p:sp>
        <p:pic>
          <p:nvPicPr>
            <p:cNvPr id="44" name="Billede 43">
              <a:extLst>
                <a:ext uri="{FF2B5EF4-FFF2-40B4-BE49-F238E27FC236}">
                  <a16:creationId xmlns:a16="http://schemas.microsoft.com/office/drawing/2014/main" id="{158A6AA9-8B17-8F42-AEAA-D109C6D1FA5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182367" y="373896"/>
              <a:ext cx="514064" cy="392223"/>
            </a:xfrm>
            <a:prstGeom prst="rect">
              <a:avLst/>
            </a:prstGeom>
          </p:spPr>
        </p:pic>
        <p:pic>
          <p:nvPicPr>
            <p:cNvPr id="45" name="Billede 44">
              <a:extLst>
                <a:ext uri="{FF2B5EF4-FFF2-40B4-BE49-F238E27FC236}">
                  <a16:creationId xmlns:a16="http://schemas.microsoft.com/office/drawing/2014/main" id="{05609588-21EA-CC45-A70E-91B874EA1985}"/>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r="-6564"/>
            <a:stretch/>
          </p:blipFill>
          <p:spPr>
            <a:xfrm>
              <a:off x="11011201" y="500621"/>
              <a:ext cx="445038" cy="311164"/>
            </a:xfrm>
            <a:prstGeom prst="rect">
              <a:avLst/>
            </a:prstGeom>
          </p:spPr>
        </p:pic>
      </p:grpSp>
      <p:pic>
        <p:nvPicPr>
          <p:cNvPr id="47" name="Billede 46">
            <a:extLst>
              <a:ext uri="{FF2B5EF4-FFF2-40B4-BE49-F238E27FC236}">
                <a16:creationId xmlns:a16="http://schemas.microsoft.com/office/drawing/2014/main" id="{1A185852-2E8A-204A-86CF-2399CED90F3D}"/>
              </a:ext>
            </a:extLst>
          </p:cNvPr>
          <p:cNvPicPr/>
          <p:nvPr/>
        </p:nvPicPr>
        <p:blipFill>
          <a:blip r:embed="rId11" cstate="print">
            <a:extLst>
              <a:ext uri="{28A0092B-C50C-407E-A947-70E740481C1C}">
                <a14:useLocalDpi xmlns:a14="http://schemas.microsoft.com/office/drawing/2010/main"/>
              </a:ext>
            </a:extLst>
          </a:blip>
          <a:stretch>
            <a:fillRect/>
          </a:stretch>
        </p:blipFill>
        <p:spPr>
          <a:xfrm>
            <a:off x="2805955" y="2010844"/>
            <a:ext cx="6116664" cy="4053072"/>
          </a:xfrm>
          <a:prstGeom prst="rect">
            <a:avLst/>
          </a:prstGeom>
        </p:spPr>
      </p:pic>
    </p:spTree>
    <p:extLst>
      <p:ext uri="{BB962C8B-B14F-4D97-AF65-F5344CB8AC3E}">
        <p14:creationId xmlns:p14="http://schemas.microsoft.com/office/powerpoint/2010/main" val="396302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56F9E9-5307-7144-8FEB-00B08CE8A783}"/>
              </a:ext>
            </a:extLst>
          </p:cNvPr>
          <p:cNvSpPr>
            <a:spLocks noGrp="1"/>
          </p:cNvSpPr>
          <p:nvPr>
            <p:ph type="title"/>
          </p:nvPr>
        </p:nvSpPr>
        <p:spPr/>
        <p:txBody>
          <a:bodyPr/>
          <a:lstStyle/>
          <a:p>
            <a:r>
              <a:rPr lang="en-GB" sz="3200" dirty="0" err="1"/>
              <a:t>Hurtig</a:t>
            </a:r>
            <a:r>
              <a:rPr lang="en-GB" sz="3200" dirty="0"/>
              <a:t> </a:t>
            </a:r>
            <a:r>
              <a:rPr lang="en-GB" sz="3200" dirty="0" err="1"/>
              <a:t>kirurgi</a:t>
            </a:r>
            <a:endParaRPr lang="en-GB" sz="3200" dirty="0"/>
          </a:p>
        </p:txBody>
      </p:sp>
      <p:sp>
        <p:nvSpPr>
          <p:cNvPr id="3" name="Pladsholder til slidenummer 2">
            <a:extLst>
              <a:ext uri="{FF2B5EF4-FFF2-40B4-BE49-F238E27FC236}">
                <a16:creationId xmlns:a16="http://schemas.microsoft.com/office/drawing/2014/main" id="{2F9E562B-4864-4245-BA62-EA6584724F52}"/>
              </a:ext>
            </a:extLst>
          </p:cNvPr>
          <p:cNvSpPr>
            <a:spLocks noGrp="1"/>
          </p:cNvSpPr>
          <p:nvPr>
            <p:ph type="sldNum" sz="quarter" idx="10"/>
          </p:nvPr>
        </p:nvSpPr>
        <p:spPr/>
        <p:txBody>
          <a:bodyPr/>
          <a:lstStyle/>
          <a:p>
            <a:pPr rtl="0"/>
            <a:fld id="{D8D877B3-D348-4611-9BDB-C5374591D951}" type="slidenum">
              <a:rPr lang="en-US" smtClean="0"/>
              <a:pPr rtl="0"/>
              <a:t>15</a:t>
            </a:fld>
            <a:endParaRPr lang="en-US"/>
          </a:p>
        </p:txBody>
      </p:sp>
      <p:sp>
        <p:nvSpPr>
          <p:cNvPr id="20" name="Pladsholder til slidenummer 2">
            <a:extLst>
              <a:ext uri="{FF2B5EF4-FFF2-40B4-BE49-F238E27FC236}">
                <a16:creationId xmlns:a16="http://schemas.microsoft.com/office/drawing/2014/main" id="{28498D12-8476-9C4B-9F2B-192AA50B6A70}"/>
              </a:ext>
            </a:extLst>
          </p:cNvPr>
          <p:cNvSpPr txBox="1">
            <a:spLocks/>
          </p:cNvSpPr>
          <p:nvPr/>
        </p:nvSpPr>
        <p:spPr>
          <a:xfrm>
            <a:off x="11339887" y="593223"/>
            <a:ext cx="571468" cy="227164"/>
          </a:xfrm>
          <a:prstGeom prst="rect">
            <a:avLst/>
          </a:prstGeom>
          <a:noFill/>
        </p:spPr>
        <p:txBody>
          <a:bodyPr vert="horz" lIns="0" tIns="0" rIns="0" bIns="0" rtlCol="0" anchor="ctr"/>
          <a:lstStyle>
            <a:defPPr rtl="0">
              <a:defRPr lang="x-none"/>
            </a:defPPr>
            <a:lvl1pPr marL="0" algn="r" defTabSz="914330" rtl="0" eaLnBrk="1" latinLnBrk="0" hangingPunct="1">
              <a:defRPr sz="1000" b="1" i="0" kern="1200">
                <a:solidFill>
                  <a:schemeClr val="tx1">
                    <a:alpha val="70000"/>
                  </a:schemeClr>
                </a:solidFill>
                <a:latin typeface="+mn-lt"/>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15</a:t>
            </a:fld>
            <a:endParaRPr lang="en-US"/>
          </a:p>
        </p:txBody>
      </p:sp>
      <p:grpSp>
        <p:nvGrpSpPr>
          <p:cNvPr id="21" name="Gruppe 20">
            <a:extLst>
              <a:ext uri="{FF2B5EF4-FFF2-40B4-BE49-F238E27FC236}">
                <a16:creationId xmlns:a16="http://schemas.microsoft.com/office/drawing/2014/main" id="{F91E7268-AE61-6F44-A653-10F94BF4B115}"/>
              </a:ext>
            </a:extLst>
          </p:cNvPr>
          <p:cNvGrpSpPr/>
          <p:nvPr/>
        </p:nvGrpSpPr>
        <p:grpSpPr>
          <a:xfrm>
            <a:off x="8403870" y="333620"/>
            <a:ext cx="1673539" cy="938184"/>
            <a:chOff x="8261824" y="206097"/>
            <a:chExt cx="1673539" cy="938184"/>
          </a:xfrm>
        </p:grpSpPr>
        <p:sp>
          <p:nvSpPr>
            <p:cNvPr id="24" name="Ellipse 23">
              <a:extLst>
                <a:ext uri="{FF2B5EF4-FFF2-40B4-BE49-F238E27FC236}">
                  <a16:creationId xmlns:a16="http://schemas.microsoft.com/office/drawing/2014/main" id="{91C56842-BA5D-E04F-B8AF-2C34C3279807}"/>
                </a:ext>
              </a:extLst>
            </p:cNvPr>
            <p:cNvSpPr/>
            <p:nvPr/>
          </p:nvSpPr>
          <p:spPr>
            <a:xfrm>
              <a:off x="9106137" y="219010"/>
              <a:ext cx="828834" cy="794885"/>
            </a:xfrm>
            <a:prstGeom prst="ellipse">
              <a:avLst/>
            </a:prstGeom>
            <a:noFill/>
            <a:ln w="152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22" name="Ellipse 21">
              <a:extLst>
                <a:ext uri="{FF2B5EF4-FFF2-40B4-BE49-F238E27FC236}">
                  <a16:creationId xmlns:a16="http://schemas.microsoft.com/office/drawing/2014/main" id="{BBBADC2A-6993-BE43-9226-C47238371DC9}"/>
                </a:ext>
              </a:extLst>
            </p:cNvPr>
            <p:cNvSpPr/>
            <p:nvPr/>
          </p:nvSpPr>
          <p:spPr>
            <a:xfrm>
              <a:off x="8267019" y="219010"/>
              <a:ext cx="828834" cy="794885"/>
            </a:xfrm>
            <a:prstGeom prst="ellipse">
              <a:avLst/>
            </a:prstGeom>
            <a:noFill/>
            <a:ln w="152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25" name="Tekstfelt 24">
              <a:extLst>
                <a:ext uri="{FF2B5EF4-FFF2-40B4-BE49-F238E27FC236}">
                  <a16:creationId xmlns:a16="http://schemas.microsoft.com/office/drawing/2014/main" id="{CEDC888A-272F-7E42-BA2B-1326C5EFC90E}"/>
                </a:ext>
              </a:extLst>
            </p:cNvPr>
            <p:cNvSpPr txBox="1"/>
            <p:nvPr/>
          </p:nvSpPr>
          <p:spPr>
            <a:xfrm rot="11075512">
              <a:off x="9106529" y="217039"/>
              <a:ext cx="828834" cy="794885"/>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Early Advanced Care</a:t>
              </a:r>
            </a:p>
          </p:txBody>
        </p:sp>
        <p:pic>
          <p:nvPicPr>
            <p:cNvPr id="26" name="Billede 25">
              <a:extLst>
                <a:ext uri="{FF2B5EF4-FFF2-40B4-BE49-F238E27FC236}">
                  <a16:creationId xmlns:a16="http://schemas.microsoft.com/office/drawing/2014/main" id="{84FA1A08-5832-074C-8B12-A3EC7BD50FC8}"/>
                </a:ext>
              </a:extLst>
            </p:cNvPr>
            <p:cNvPicPr>
              <a:picLocks noChangeAspect="1"/>
            </p:cNvPicPr>
            <p:nvPr/>
          </p:nvPicPr>
          <p:blipFill rotWithShape="1">
            <a:blip r:embed="rId3" cstate="screen">
              <a:alphaModFix amt="85000"/>
              <a:extLst>
                <a:ext uri="{28A0092B-C50C-407E-A947-70E740481C1C}">
                  <a14:useLocalDpi xmlns:a14="http://schemas.microsoft.com/office/drawing/2010/main"/>
                </a:ext>
              </a:extLst>
            </a:blip>
            <a:srcRect/>
            <a:stretch/>
          </p:blipFill>
          <p:spPr>
            <a:xfrm>
              <a:off x="9127046" y="349733"/>
              <a:ext cx="784252" cy="519891"/>
            </a:xfrm>
            <a:prstGeom prst="rect">
              <a:avLst/>
            </a:prstGeom>
          </p:spPr>
        </p:pic>
        <p:pic>
          <p:nvPicPr>
            <p:cNvPr id="27" name="Billede 26">
              <a:extLst>
                <a:ext uri="{FF2B5EF4-FFF2-40B4-BE49-F238E27FC236}">
                  <a16:creationId xmlns:a16="http://schemas.microsoft.com/office/drawing/2014/main" id="{476D9695-AC81-F44B-85B2-87CCD322C377}"/>
                </a:ext>
              </a:extLst>
            </p:cNvPr>
            <p:cNvPicPr>
              <a:picLocks noChangeAspect="1"/>
            </p:cNvPicPr>
            <p:nvPr/>
          </p:nvPicPr>
          <p:blipFill rotWithShape="1">
            <a:blip r:embed="rId4" cstate="screen">
              <a:alphaModFix amt="85000"/>
              <a:extLst>
                <a:ext uri="{28A0092B-C50C-407E-A947-70E740481C1C}">
                  <a14:useLocalDpi xmlns:a14="http://schemas.microsoft.com/office/drawing/2010/main"/>
                </a:ext>
              </a:extLst>
            </a:blip>
            <a:srcRect/>
            <a:stretch/>
          </p:blipFill>
          <p:spPr>
            <a:xfrm>
              <a:off x="8366342" y="349733"/>
              <a:ext cx="630188" cy="585675"/>
            </a:xfrm>
            <a:prstGeom prst="rect">
              <a:avLst/>
            </a:prstGeom>
          </p:spPr>
        </p:pic>
        <p:sp>
          <p:nvSpPr>
            <p:cNvPr id="23" name="Tekstfelt 22">
              <a:extLst>
                <a:ext uri="{FF2B5EF4-FFF2-40B4-BE49-F238E27FC236}">
                  <a16:creationId xmlns:a16="http://schemas.microsoft.com/office/drawing/2014/main" id="{C672695F-C355-C04A-BA94-A91239E6D932}"/>
                </a:ext>
              </a:extLst>
            </p:cNvPr>
            <p:cNvSpPr txBox="1"/>
            <p:nvPr/>
          </p:nvSpPr>
          <p:spPr>
            <a:xfrm rot="12523836">
              <a:off x="8261824" y="206097"/>
              <a:ext cx="817338" cy="938184"/>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Early Treatment</a:t>
              </a:r>
            </a:p>
          </p:txBody>
        </p:sp>
      </p:grpSp>
      <p:grpSp>
        <p:nvGrpSpPr>
          <p:cNvPr id="28" name="Gruppe 27">
            <a:extLst>
              <a:ext uri="{FF2B5EF4-FFF2-40B4-BE49-F238E27FC236}">
                <a16:creationId xmlns:a16="http://schemas.microsoft.com/office/drawing/2014/main" id="{D1F609C6-69CF-7945-9D3F-F6BA4F1DFBD9}"/>
              </a:ext>
            </a:extLst>
          </p:cNvPr>
          <p:cNvGrpSpPr/>
          <p:nvPr/>
        </p:nvGrpSpPr>
        <p:grpSpPr>
          <a:xfrm>
            <a:off x="6684864" y="360575"/>
            <a:ext cx="1687574" cy="812156"/>
            <a:chOff x="6517800" y="254867"/>
            <a:chExt cx="1687574" cy="812156"/>
          </a:xfrm>
        </p:grpSpPr>
        <p:sp>
          <p:nvSpPr>
            <p:cNvPr id="31" name="Ellipse 30">
              <a:extLst>
                <a:ext uri="{FF2B5EF4-FFF2-40B4-BE49-F238E27FC236}">
                  <a16:creationId xmlns:a16="http://schemas.microsoft.com/office/drawing/2014/main" id="{330E1A3A-A107-9F4D-BF9C-188150A8C84A}"/>
                </a:ext>
              </a:extLst>
            </p:cNvPr>
            <p:cNvSpPr/>
            <p:nvPr/>
          </p:nvSpPr>
          <p:spPr>
            <a:xfrm>
              <a:off x="7367799" y="254867"/>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29" name="Ellipse 28">
              <a:extLst>
                <a:ext uri="{FF2B5EF4-FFF2-40B4-BE49-F238E27FC236}">
                  <a16:creationId xmlns:a16="http://schemas.microsoft.com/office/drawing/2014/main" id="{C6BFE333-80A7-2944-8E6A-B47B71F1F777}"/>
                </a:ext>
              </a:extLst>
            </p:cNvPr>
            <p:cNvSpPr/>
            <p:nvPr/>
          </p:nvSpPr>
          <p:spPr>
            <a:xfrm>
              <a:off x="6518803" y="254867"/>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32" name="Tekstfelt 31">
              <a:extLst>
                <a:ext uri="{FF2B5EF4-FFF2-40B4-BE49-F238E27FC236}">
                  <a16:creationId xmlns:a16="http://schemas.microsoft.com/office/drawing/2014/main" id="{CE23D413-62FA-614A-B3E1-81B9C803CE9B}"/>
                </a:ext>
              </a:extLst>
            </p:cNvPr>
            <p:cNvSpPr txBox="1"/>
            <p:nvPr/>
          </p:nvSpPr>
          <p:spPr>
            <a:xfrm rot="12136340">
              <a:off x="7376540" y="272138"/>
              <a:ext cx="828834" cy="794885"/>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System Response</a:t>
              </a:r>
            </a:p>
          </p:txBody>
        </p:sp>
        <p:pic>
          <p:nvPicPr>
            <p:cNvPr id="33" name="Billede 32">
              <a:extLst>
                <a:ext uri="{FF2B5EF4-FFF2-40B4-BE49-F238E27FC236}">
                  <a16:creationId xmlns:a16="http://schemas.microsoft.com/office/drawing/2014/main" id="{A2B78143-EEB1-2446-9B54-7E9200D5726E}"/>
                </a:ext>
              </a:extLst>
            </p:cNvPr>
            <p:cNvPicPr>
              <a:picLocks noChangeAspect="1"/>
            </p:cNvPicPr>
            <p:nvPr/>
          </p:nvPicPr>
          <p:blipFill rotWithShape="1">
            <a:blip r:embed="rId5" cstate="screen">
              <a:alphaModFix amt="85000"/>
              <a:extLst>
                <a:ext uri="{28A0092B-C50C-407E-A947-70E740481C1C}">
                  <a14:useLocalDpi xmlns:a14="http://schemas.microsoft.com/office/drawing/2010/main"/>
                </a:ext>
              </a:extLst>
            </a:blip>
            <a:srcRect/>
            <a:stretch/>
          </p:blipFill>
          <p:spPr>
            <a:xfrm>
              <a:off x="7382229" y="344384"/>
              <a:ext cx="732778" cy="556374"/>
            </a:xfrm>
            <a:prstGeom prst="rect">
              <a:avLst/>
            </a:prstGeom>
          </p:spPr>
        </p:pic>
        <p:pic>
          <p:nvPicPr>
            <p:cNvPr id="34" name="Billede 33">
              <a:extLst>
                <a:ext uri="{FF2B5EF4-FFF2-40B4-BE49-F238E27FC236}">
                  <a16:creationId xmlns:a16="http://schemas.microsoft.com/office/drawing/2014/main" id="{C13948EC-DD47-7142-BA40-D79C4369B00E}"/>
                </a:ext>
              </a:extLst>
            </p:cNvPr>
            <p:cNvPicPr>
              <a:picLocks noChangeAspect="1"/>
            </p:cNvPicPr>
            <p:nvPr/>
          </p:nvPicPr>
          <p:blipFill>
            <a:blip r:embed="rId6" cstate="screen">
              <a:alphaModFix amt="70000"/>
              <a:extLst>
                <a:ext uri="{28A0092B-C50C-407E-A947-70E740481C1C}">
                  <a14:useLocalDpi xmlns:a14="http://schemas.microsoft.com/office/drawing/2010/main"/>
                </a:ext>
              </a:extLst>
            </a:blip>
            <a:stretch>
              <a:fillRect/>
            </a:stretch>
          </p:blipFill>
          <p:spPr>
            <a:xfrm>
              <a:off x="6714557" y="451826"/>
              <a:ext cx="419388" cy="346658"/>
            </a:xfrm>
            <a:prstGeom prst="rect">
              <a:avLst/>
            </a:prstGeom>
          </p:spPr>
        </p:pic>
        <p:sp>
          <p:nvSpPr>
            <p:cNvPr id="30" name="Tekstfelt 29">
              <a:extLst>
                <a:ext uri="{FF2B5EF4-FFF2-40B4-BE49-F238E27FC236}">
                  <a16:creationId xmlns:a16="http://schemas.microsoft.com/office/drawing/2014/main" id="{343E3DA0-9C53-D748-8995-BACCC576F29C}"/>
                </a:ext>
              </a:extLst>
            </p:cNvPr>
            <p:cNvSpPr txBox="1"/>
            <p:nvPr/>
          </p:nvSpPr>
          <p:spPr>
            <a:xfrm rot="12582360">
              <a:off x="6517800" y="272137"/>
              <a:ext cx="828834" cy="794885"/>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Activate System</a:t>
              </a:r>
            </a:p>
          </p:txBody>
        </p:sp>
      </p:grpSp>
      <p:grpSp>
        <p:nvGrpSpPr>
          <p:cNvPr id="35" name="Gruppe 34">
            <a:extLst>
              <a:ext uri="{FF2B5EF4-FFF2-40B4-BE49-F238E27FC236}">
                <a16:creationId xmlns:a16="http://schemas.microsoft.com/office/drawing/2014/main" id="{FBDE428C-E89A-4B44-836E-FACB6A3A4DBC}"/>
              </a:ext>
            </a:extLst>
          </p:cNvPr>
          <p:cNvGrpSpPr/>
          <p:nvPr/>
        </p:nvGrpSpPr>
        <p:grpSpPr>
          <a:xfrm>
            <a:off x="5790226" y="335666"/>
            <a:ext cx="837925" cy="803070"/>
            <a:chOff x="5648370" y="288673"/>
            <a:chExt cx="837925" cy="803070"/>
          </a:xfrm>
        </p:grpSpPr>
        <p:sp>
          <p:nvSpPr>
            <p:cNvPr id="36" name="Ellipse 35">
              <a:extLst>
                <a:ext uri="{FF2B5EF4-FFF2-40B4-BE49-F238E27FC236}">
                  <a16:creationId xmlns:a16="http://schemas.microsoft.com/office/drawing/2014/main" id="{CA528C63-7D59-5642-8513-F767192D51E5}"/>
                </a:ext>
              </a:extLst>
            </p:cNvPr>
            <p:cNvSpPr/>
            <p:nvPr/>
          </p:nvSpPr>
          <p:spPr>
            <a:xfrm>
              <a:off x="5648370" y="288673"/>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pic>
          <p:nvPicPr>
            <p:cNvPr id="37" name="Billede 36">
              <a:extLst>
                <a:ext uri="{FF2B5EF4-FFF2-40B4-BE49-F238E27FC236}">
                  <a16:creationId xmlns:a16="http://schemas.microsoft.com/office/drawing/2014/main" id="{2F213012-9E1E-9F45-A717-0BF92EE6512E}"/>
                </a:ext>
              </a:extLst>
            </p:cNvPr>
            <p:cNvPicPr>
              <a:picLocks noChangeAspect="1"/>
            </p:cNvPicPr>
            <p:nvPr/>
          </p:nvPicPr>
          <p:blipFill rotWithShape="1">
            <a:blip r:embed="rId7" cstate="screen">
              <a:alphaModFix amt="85000"/>
              <a:extLst>
                <a:ext uri="{28A0092B-C50C-407E-A947-70E740481C1C}">
                  <a14:useLocalDpi xmlns:a14="http://schemas.microsoft.com/office/drawing/2010/main"/>
                </a:ext>
              </a:extLst>
            </a:blip>
            <a:srcRect/>
            <a:stretch/>
          </p:blipFill>
          <p:spPr>
            <a:xfrm>
              <a:off x="5754596" y="488186"/>
              <a:ext cx="676499" cy="378164"/>
            </a:xfrm>
            <a:prstGeom prst="rect">
              <a:avLst/>
            </a:prstGeom>
          </p:spPr>
        </p:pic>
        <p:sp>
          <p:nvSpPr>
            <p:cNvPr id="38" name="Tekstfelt 37">
              <a:extLst>
                <a:ext uri="{FF2B5EF4-FFF2-40B4-BE49-F238E27FC236}">
                  <a16:creationId xmlns:a16="http://schemas.microsoft.com/office/drawing/2014/main" id="{BFAFAD69-4DF6-894D-894F-06C1C13C536A}"/>
                </a:ext>
              </a:extLst>
            </p:cNvPr>
            <p:cNvSpPr txBox="1"/>
            <p:nvPr/>
          </p:nvSpPr>
          <p:spPr>
            <a:xfrm rot="457136">
              <a:off x="5657461" y="296858"/>
              <a:ext cx="828834" cy="794885"/>
            </a:xfrm>
            <a:prstGeom prst="rect">
              <a:avLst/>
            </a:prstGeom>
            <a:noFill/>
          </p:spPr>
          <p:txBody>
            <a:bodyPr wrap="none" rtlCol="0">
              <a:prstTxWarp prst="textButton">
                <a:avLst/>
              </a:prstTxWarp>
              <a:spAutoFit/>
            </a:bodyPr>
            <a:lstStyle/>
            <a:p>
              <a:r>
                <a:rPr lang="da-US" sz="900" b="1" dirty="0">
                  <a:solidFill>
                    <a:schemeClr val="accent2">
                      <a:lumMod val="50000"/>
                    </a:schemeClr>
                  </a:solidFill>
                </a:rPr>
                <a:t>Recognise Symptoms</a:t>
              </a:r>
            </a:p>
          </p:txBody>
        </p:sp>
      </p:grpSp>
      <p:grpSp>
        <p:nvGrpSpPr>
          <p:cNvPr id="39" name="Gruppe 38">
            <a:extLst>
              <a:ext uri="{FF2B5EF4-FFF2-40B4-BE49-F238E27FC236}">
                <a16:creationId xmlns:a16="http://schemas.microsoft.com/office/drawing/2014/main" id="{E41BF3D5-A104-9A47-BE1B-5905A3EADE6C}"/>
              </a:ext>
            </a:extLst>
          </p:cNvPr>
          <p:cNvGrpSpPr/>
          <p:nvPr/>
        </p:nvGrpSpPr>
        <p:grpSpPr>
          <a:xfrm>
            <a:off x="10182735" y="333542"/>
            <a:ext cx="1658529" cy="814496"/>
            <a:chOff x="10040689" y="206019"/>
            <a:chExt cx="1658529" cy="814496"/>
          </a:xfrm>
        </p:grpSpPr>
        <p:sp>
          <p:nvSpPr>
            <p:cNvPr id="40" name="Ellipse 39">
              <a:extLst>
                <a:ext uri="{FF2B5EF4-FFF2-40B4-BE49-F238E27FC236}">
                  <a16:creationId xmlns:a16="http://schemas.microsoft.com/office/drawing/2014/main" id="{6432C136-A47D-354D-B1E8-73B40218F3B4}"/>
                </a:ext>
              </a:extLst>
            </p:cNvPr>
            <p:cNvSpPr/>
            <p:nvPr/>
          </p:nvSpPr>
          <p:spPr>
            <a:xfrm>
              <a:off x="10870384" y="212793"/>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41" name="Tekstfelt 40">
              <a:extLst>
                <a:ext uri="{FF2B5EF4-FFF2-40B4-BE49-F238E27FC236}">
                  <a16:creationId xmlns:a16="http://schemas.microsoft.com/office/drawing/2014/main" id="{F90F17AB-9AFA-E94D-9663-A0861314347B}"/>
                </a:ext>
              </a:extLst>
            </p:cNvPr>
            <p:cNvSpPr txBox="1"/>
            <p:nvPr/>
          </p:nvSpPr>
          <p:spPr>
            <a:xfrm rot="402262">
              <a:off x="10859518" y="222191"/>
              <a:ext cx="828834" cy="794885"/>
            </a:xfrm>
            <a:prstGeom prst="rect">
              <a:avLst/>
            </a:prstGeom>
            <a:noFill/>
          </p:spPr>
          <p:txBody>
            <a:bodyPr wrap="none" rtlCol="0">
              <a:prstTxWarp prst="textButton">
                <a:avLst/>
              </a:prstTxWarp>
              <a:spAutoFit/>
            </a:bodyPr>
            <a:lstStyle/>
            <a:p>
              <a:r>
                <a:rPr lang="da-US" sz="900" b="1" dirty="0">
                  <a:solidFill>
                    <a:schemeClr val="accent2">
                      <a:lumMod val="50000"/>
                    </a:schemeClr>
                  </a:solidFill>
                </a:rPr>
                <a:t>          Recovery</a:t>
              </a:r>
            </a:p>
          </p:txBody>
        </p:sp>
        <p:sp>
          <p:nvSpPr>
            <p:cNvPr id="42" name="Ellipse 41">
              <a:extLst>
                <a:ext uri="{FF2B5EF4-FFF2-40B4-BE49-F238E27FC236}">
                  <a16:creationId xmlns:a16="http://schemas.microsoft.com/office/drawing/2014/main" id="{EA26F346-3307-F540-A4AF-EC299BD08F67}"/>
                </a:ext>
              </a:extLst>
            </p:cNvPr>
            <p:cNvSpPr/>
            <p:nvPr/>
          </p:nvSpPr>
          <p:spPr>
            <a:xfrm>
              <a:off x="10040689" y="206019"/>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43" name="Tekstfelt 42">
              <a:extLst>
                <a:ext uri="{FF2B5EF4-FFF2-40B4-BE49-F238E27FC236}">
                  <a16:creationId xmlns:a16="http://schemas.microsoft.com/office/drawing/2014/main" id="{E1FAF9C8-547B-AF40-9BDB-2E16819A8A73}"/>
                </a:ext>
              </a:extLst>
            </p:cNvPr>
            <p:cNvSpPr txBox="1"/>
            <p:nvPr/>
          </p:nvSpPr>
          <p:spPr>
            <a:xfrm rot="11409431">
              <a:off x="10044164" y="225630"/>
              <a:ext cx="828834" cy="794885"/>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Early Rehabilitation</a:t>
              </a:r>
            </a:p>
          </p:txBody>
        </p:sp>
        <p:pic>
          <p:nvPicPr>
            <p:cNvPr id="44" name="Billede 43">
              <a:extLst>
                <a:ext uri="{FF2B5EF4-FFF2-40B4-BE49-F238E27FC236}">
                  <a16:creationId xmlns:a16="http://schemas.microsoft.com/office/drawing/2014/main" id="{158A6AA9-8B17-8F42-AEAA-D109C6D1FA5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182367" y="373896"/>
              <a:ext cx="514064" cy="392223"/>
            </a:xfrm>
            <a:prstGeom prst="rect">
              <a:avLst/>
            </a:prstGeom>
          </p:spPr>
        </p:pic>
        <p:pic>
          <p:nvPicPr>
            <p:cNvPr id="45" name="Billede 44">
              <a:extLst>
                <a:ext uri="{FF2B5EF4-FFF2-40B4-BE49-F238E27FC236}">
                  <a16:creationId xmlns:a16="http://schemas.microsoft.com/office/drawing/2014/main" id="{05609588-21EA-CC45-A70E-91B874EA198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r="-6564"/>
            <a:stretch/>
          </p:blipFill>
          <p:spPr>
            <a:xfrm>
              <a:off x="11011201" y="500621"/>
              <a:ext cx="445038" cy="311164"/>
            </a:xfrm>
            <a:prstGeom prst="rect">
              <a:avLst/>
            </a:prstGeom>
          </p:spPr>
        </p:pic>
      </p:grpSp>
      <p:pic>
        <p:nvPicPr>
          <p:cNvPr id="46" name="Billede 45">
            <a:extLst>
              <a:ext uri="{FF2B5EF4-FFF2-40B4-BE49-F238E27FC236}">
                <a16:creationId xmlns:a16="http://schemas.microsoft.com/office/drawing/2014/main" id="{F4252E5B-E81A-7F49-83CA-BCBCD5A7B5A6}"/>
              </a:ext>
            </a:extLst>
          </p:cNvPr>
          <p:cNvPicPr/>
          <p:nvPr/>
        </p:nvPicPr>
        <p:blipFill rotWithShape="1">
          <a:blip r:embed="rId10" cstate="screen">
            <a:extLst>
              <a:ext uri="{28A0092B-C50C-407E-A947-70E740481C1C}">
                <a14:useLocalDpi xmlns:a14="http://schemas.microsoft.com/office/drawing/2010/main"/>
              </a:ext>
            </a:extLst>
          </a:blip>
          <a:srcRect/>
          <a:stretch/>
        </p:blipFill>
        <p:spPr bwMode="auto">
          <a:xfrm>
            <a:off x="3240206" y="1942683"/>
            <a:ext cx="6004114" cy="3964141"/>
          </a:xfrm>
          <a:prstGeom prst="rect">
            <a:avLst/>
          </a:prstGeom>
          <a:ln>
            <a:noFill/>
          </a:ln>
          <a:extLst>
            <a:ext uri="{53640926-AAD7-44D8-BBD7-CCE9431645EC}">
              <a14:shadowObscured xmlns:a14="http://schemas.microsoft.com/office/drawing/2010/main"/>
            </a:ext>
          </a:extLst>
        </p:spPr>
      </p:pic>
      <p:pic>
        <p:nvPicPr>
          <p:cNvPr id="48" name="Billede 47">
            <a:extLst>
              <a:ext uri="{FF2B5EF4-FFF2-40B4-BE49-F238E27FC236}">
                <a16:creationId xmlns:a16="http://schemas.microsoft.com/office/drawing/2014/main" id="{64D9C47F-7631-7E4A-B232-918CF6214AEB}"/>
              </a:ext>
            </a:extLst>
          </p:cNvPr>
          <p:cNvPicPr/>
          <p:nvPr/>
        </p:nvPicPr>
        <p:blipFill rotWithShape="1">
          <a:blip r:embed="rId11" cstate="screen">
            <a:extLst>
              <a:ext uri="{28A0092B-C50C-407E-A947-70E740481C1C}">
                <a14:useLocalDpi xmlns:a14="http://schemas.microsoft.com/office/drawing/2010/main"/>
              </a:ext>
            </a:extLst>
          </a:blip>
          <a:srcRect/>
          <a:stretch/>
        </p:blipFill>
        <p:spPr bwMode="auto">
          <a:xfrm>
            <a:off x="899739" y="1844675"/>
            <a:ext cx="1165934" cy="127945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8251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56F9E9-5307-7144-8FEB-00B08CE8A783}"/>
              </a:ext>
            </a:extLst>
          </p:cNvPr>
          <p:cNvSpPr>
            <a:spLocks noGrp="1"/>
          </p:cNvSpPr>
          <p:nvPr>
            <p:ph type="title"/>
          </p:nvPr>
        </p:nvSpPr>
        <p:spPr/>
        <p:txBody>
          <a:bodyPr/>
          <a:lstStyle/>
          <a:p>
            <a:r>
              <a:rPr lang="en-GB" sz="3200" dirty="0" err="1"/>
              <a:t>Specialiceret</a:t>
            </a:r>
            <a:r>
              <a:rPr lang="en-GB" sz="3200" dirty="0"/>
              <a:t> stroke-</a:t>
            </a:r>
            <a:br>
              <a:rPr lang="en-GB" sz="3200" dirty="0"/>
            </a:br>
            <a:r>
              <a:rPr lang="en-GB" sz="3200" dirty="0" err="1"/>
              <a:t>behandling</a:t>
            </a:r>
            <a:endParaRPr lang="en-GB" sz="3200" dirty="0"/>
          </a:p>
        </p:txBody>
      </p:sp>
      <p:sp>
        <p:nvSpPr>
          <p:cNvPr id="3" name="Pladsholder til slidenummer 2">
            <a:extLst>
              <a:ext uri="{FF2B5EF4-FFF2-40B4-BE49-F238E27FC236}">
                <a16:creationId xmlns:a16="http://schemas.microsoft.com/office/drawing/2014/main" id="{2F9E562B-4864-4245-BA62-EA6584724F52}"/>
              </a:ext>
            </a:extLst>
          </p:cNvPr>
          <p:cNvSpPr>
            <a:spLocks noGrp="1"/>
          </p:cNvSpPr>
          <p:nvPr>
            <p:ph type="sldNum" sz="quarter" idx="10"/>
          </p:nvPr>
        </p:nvSpPr>
        <p:spPr/>
        <p:txBody>
          <a:bodyPr/>
          <a:lstStyle/>
          <a:p>
            <a:pPr rtl="0"/>
            <a:fld id="{D8D877B3-D348-4611-9BDB-C5374591D951}" type="slidenum">
              <a:rPr lang="en-US" smtClean="0"/>
              <a:pPr rtl="0"/>
              <a:t>16</a:t>
            </a:fld>
            <a:endParaRPr lang="en-US"/>
          </a:p>
        </p:txBody>
      </p:sp>
      <p:pic>
        <p:nvPicPr>
          <p:cNvPr id="6" name="Billede 5">
            <a:extLst>
              <a:ext uri="{FF2B5EF4-FFF2-40B4-BE49-F238E27FC236}">
                <a16:creationId xmlns:a16="http://schemas.microsoft.com/office/drawing/2014/main" id="{9E39A4A3-784F-2843-BCA9-E72037345BC5}"/>
              </a:ext>
            </a:extLst>
          </p:cNvPr>
          <p:cNvPicPr/>
          <p:nvPr/>
        </p:nvPicPr>
        <p:blipFill>
          <a:blip r:embed="rId3" cstate="screen">
            <a:extLst>
              <a:ext uri="{28A0092B-C50C-407E-A947-70E740481C1C}">
                <a14:useLocalDpi xmlns:a14="http://schemas.microsoft.com/office/drawing/2010/main"/>
              </a:ext>
            </a:extLst>
          </a:blip>
          <a:stretch>
            <a:fillRect/>
          </a:stretch>
        </p:blipFill>
        <p:spPr>
          <a:xfrm>
            <a:off x="819447" y="1844675"/>
            <a:ext cx="1271787" cy="1279457"/>
          </a:xfrm>
          <a:prstGeom prst="rect">
            <a:avLst/>
          </a:prstGeom>
        </p:spPr>
      </p:pic>
      <p:sp>
        <p:nvSpPr>
          <p:cNvPr id="20" name="Pladsholder til slidenummer 2">
            <a:extLst>
              <a:ext uri="{FF2B5EF4-FFF2-40B4-BE49-F238E27FC236}">
                <a16:creationId xmlns:a16="http://schemas.microsoft.com/office/drawing/2014/main" id="{28498D12-8476-9C4B-9F2B-192AA50B6A70}"/>
              </a:ext>
            </a:extLst>
          </p:cNvPr>
          <p:cNvSpPr txBox="1">
            <a:spLocks/>
          </p:cNvSpPr>
          <p:nvPr/>
        </p:nvSpPr>
        <p:spPr>
          <a:xfrm>
            <a:off x="11339887" y="593223"/>
            <a:ext cx="571468" cy="227164"/>
          </a:xfrm>
          <a:prstGeom prst="rect">
            <a:avLst/>
          </a:prstGeom>
          <a:noFill/>
        </p:spPr>
        <p:txBody>
          <a:bodyPr vert="horz" lIns="0" tIns="0" rIns="0" bIns="0" rtlCol="0" anchor="ctr"/>
          <a:lstStyle>
            <a:defPPr rtl="0">
              <a:defRPr lang="x-none"/>
            </a:defPPr>
            <a:lvl1pPr marL="0" algn="r" defTabSz="914330" rtl="0" eaLnBrk="1" latinLnBrk="0" hangingPunct="1">
              <a:defRPr sz="1000" b="1" i="0" kern="1200">
                <a:solidFill>
                  <a:schemeClr val="tx1">
                    <a:alpha val="70000"/>
                  </a:schemeClr>
                </a:solidFill>
                <a:latin typeface="+mn-lt"/>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16</a:t>
            </a:fld>
            <a:endParaRPr lang="en-US"/>
          </a:p>
        </p:txBody>
      </p:sp>
      <p:grpSp>
        <p:nvGrpSpPr>
          <p:cNvPr id="21" name="Gruppe 20">
            <a:extLst>
              <a:ext uri="{FF2B5EF4-FFF2-40B4-BE49-F238E27FC236}">
                <a16:creationId xmlns:a16="http://schemas.microsoft.com/office/drawing/2014/main" id="{F91E7268-AE61-6F44-A653-10F94BF4B115}"/>
              </a:ext>
            </a:extLst>
          </p:cNvPr>
          <p:cNvGrpSpPr/>
          <p:nvPr/>
        </p:nvGrpSpPr>
        <p:grpSpPr>
          <a:xfrm>
            <a:off x="8403870" y="333620"/>
            <a:ext cx="1673539" cy="938184"/>
            <a:chOff x="8261824" y="206097"/>
            <a:chExt cx="1673539" cy="938184"/>
          </a:xfrm>
        </p:grpSpPr>
        <p:sp>
          <p:nvSpPr>
            <p:cNvPr id="22" name="Ellipse 21">
              <a:extLst>
                <a:ext uri="{FF2B5EF4-FFF2-40B4-BE49-F238E27FC236}">
                  <a16:creationId xmlns:a16="http://schemas.microsoft.com/office/drawing/2014/main" id="{BBBADC2A-6993-BE43-9226-C47238371DC9}"/>
                </a:ext>
              </a:extLst>
            </p:cNvPr>
            <p:cNvSpPr/>
            <p:nvPr/>
          </p:nvSpPr>
          <p:spPr>
            <a:xfrm>
              <a:off x="8267019" y="219010"/>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24" name="Ellipse 23">
              <a:extLst>
                <a:ext uri="{FF2B5EF4-FFF2-40B4-BE49-F238E27FC236}">
                  <a16:creationId xmlns:a16="http://schemas.microsoft.com/office/drawing/2014/main" id="{91C56842-BA5D-E04F-B8AF-2C34C3279807}"/>
                </a:ext>
              </a:extLst>
            </p:cNvPr>
            <p:cNvSpPr/>
            <p:nvPr/>
          </p:nvSpPr>
          <p:spPr>
            <a:xfrm>
              <a:off x="9106137" y="219010"/>
              <a:ext cx="828834" cy="794885"/>
            </a:xfrm>
            <a:prstGeom prst="ellipse">
              <a:avLst/>
            </a:prstGeom>
            <a:noFill/>
            <a:ln w="152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25" name="Tekstfelt 24">
              <a:extLst>
                <a:ext uri="{FF2B5EF4-FFF2-40B4-BE49-F238E27FC236}">
                  <a16:creationId xmlns:a16="http://schemas.microsoft.com/office/drawing/2014/main" id="{CEDC888A-272F-7E42-BA2B-1326C5EFC90E}"/>
                </a:ext>
              </a:extLst>
            </p:cNvPr>
            <p:cNvSpPr txBox="1"/>
            <p:nvPr/>
          </p:nvSpPr>
          <p:spPr>
            <a:xfrm rot="11075512">
              <a:off x="9106529" y="217039"/>
              <a:ext cx="828834" cy="794885"/>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Early Advanced Care</a:t>
              </a:r>
            </a:p>
          </p:txBody>
        </p:sp>
        <p:pic>
          <p:nvPicPr>
            <p:cNvPr id="26" name="Billede 25">
              <a:extLst>
                <a:ext uri="{FF2B5EF4-FFF2-40B4-BE49-F238E27FC236}">
                  <a16:creationId xmlns:a16="http://schemas.microsoft.com/office/drawing/2014/main" id="{84FA1A08-5832-074C-8B12-A3EC7BD50FC8}"/>
                </a:ext>
              </a:extLst>
            </p:cNvPr>
            <p:cNvPicPr>
              <a:picLocks noChangeAspect="1"/>
            </p:cNvPicPr>
            <p:nvPr/>
          </p:nvPicPr>
          <p:blipFill rotWithShape="1">
            <a:blip r:embed="rId4" cstate="screen">
              <a:alphaModFix amt="85000"/>
              <a:extLst>
                <a:ext uri="{28A0092B-C50C-407E-A947-70E740481C1C}">
                  <a14:useLocalDpi xmlns:a14="http://schemas.microsoft.com/office/drawing/2010/main"/>
                </a:ext>
              </a:extLst>
            </a:blip>
            <a:srcRect/>
            <a:stretch/>
          </p:blipFill>
          <p:spPr>
            <a:xfrm>
              <a:off x="9127046" y="349733"/>
              <a:ext cx="784252" cy="519891"/>
            </a:xfrm>
            <a:prstGeom prst="rect">
              <a:avLst/>
            </a:prstGeom>
          </p:spPr>
        </p:pic>
        <p:pic>
          <p:nvPicPr>
            <p:cNvPr id="27" name="Billede 26">
              <a:extLst>
                <a:ext uri="{FF2B5EF4-FFF2-40B4-BE49-F238E27FC236}">
                  <a16:creationId xmlns:a16="http://schemas.microsoft.com/office/drawing/2014/main" id="{476D9695-AC81-F44B-85B2-87CCD322C377}"/>
                </a:ext>
              </a:extLst>
            </p:cNvPr>
            <p:cNvPicPr>
              <a:picLocks noChangeAspect="1"/>
            </p:cNvPicPr>
            <p:nvPr/>
          </p:nvPicPr>
          <p:blipFill rotWithShape="1">
            <a:blip r:embed="rId5" cstate="screen">
              <a:alphaModFix amt="85000"/>
              <a:extLst>
                <a:ext uri="{28A0092B-C50C-407E-A947-70E740481C1C}">
                  <a14:useLocalDpi xmlns:a14="http://schemas.microsoft.com/office/drawing/2010/main"/>
                </a:ext>
              </a:extLst>
            </a:blip>
            <a:srcRect/>
            <a:stretch/>
          </p:blipFill>
          <p:spPr>
            <a:xfrm>
              <a:off x="8366342" y="349733"/>
              <a:ext cx="630188" cy="585675"/>
            </a:xfrm>
            <a:prstGeom prst="rect">
              <a:avLst/>
            </a:prstGeom>
          </p:spPr>
        </p:pic>
        <p:sp>
          <p:nvSpPr>
            <p:cNvPr id="23" name="Tekstfelt 22">
              <a:extLst>
                <a:ext uri="{FF2B5EF4-FFF2-40B4-BE49-F238E27FC236}">
                  <a16:creationId xmlns:a16="http://schemas.microsoft.com/office/drawing/2014/main" id="{C672695F-C355-C04A-BA94-A91239E6D932}"/>
                </a:ext>
              </a:extLst>
            </p:cNvPr>
            <p:cNvSpPr txBox="1"/>
            <p:nvPr/>
          </p:nvSpPr>
          <p:spPr>
            <a:xfrm rot="12523836">
              <a:off x="8261824" y="206097"/>
              <a:ext cx="817338" cy="938184"/>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Early Treatment</a:t>
              </a:r>
            </a:p>
          </p:txBody>
        </p:sp>
      </p:grpSp>
      <p:grpSp>
        <p:nvGrpSpPr>
          <p:cNvPr id="28" name="Gruppe 27">
            <a:extLst>
              <a:ext uri="{FF2B5EF4-FFF2-40B4-BE49-F238E27FC236}">
                <a16:creationId xmlns:a16="http://schemas.microsoft.com/office/drawing/2014/main" id="{D1F609C6-69CF-7945-9D3F-F6BA4F1DFBD9}"/>
              </a:ext>
            </a:extLst>
          </p:cNvPr>
          <p:cNvGrpSpPr/>
          <p:nvPr/>
        </p:nvGrpSpPr>
        <p:grpSpPr>
          <a:xfrm>
            <a:off x="6684864" y="360575"/>
            <a:ext cx="1687574" cy="812156"/>
            <a:chOff x="6517800" y="254867"/>
            <a:chExt cx="1687574" cy="812156"/>
          </a:xfrm>
        </p:grpSpPr>
        <p:sp>
          <p:nvSpPr>
            <p:cNvPr id="31" name="Ellipse 30">
              <a:extLst>
                <a:ext uri="{FF2B5EF4-FFF2-40B4-BE49-F238E27FC236}">
                  <a16:creationId xmlns:a16="http://schemas.microsoft.com/office/drawing/2014/main" id="{330E1A3A-A107-9F4D-BF9C-188150A8C84A}"/>
                </a:ext>
              </a:extLst>
            </p:cNvPr>
            <p:cNvSpPr/>
            <p:nvPr/>
          </p:nvSpPr>
          <p:spPr>
            <a:xfrm>
              <a:off x="7367799" y="254867"/>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29" name="Ellipse 28">
              <a:extLst>
                <a:ext uri="{FF2B5EF4-FFF2-40B4-BE49-F238E27FC236}">
                  <a16:creationId xmlns:a16="http://schemas.microsoft.com/office/drawing/2014/main" id="{C6BFE333-80A7-2944-8E6A-B47B71F1F777}"/>
                </a:ext>
              </a:extLst>
            </p:cNvPr>
            <p:cNvSpPr/>
            <p:nvPr/>
          </p:nvSpPr>
          <p:spPr>
            <a:xfrm>
              <a:off x="6518803" y="254867"/>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32" name="Tekstfelt 31">
              <a:extLst>
                <a:ext uri="{FF2B5EF4-FFF2-40B4-BE49-F238E27FC236}">
                  <a16:creationId xmlns:a16="http://schemas.microsoft.com/office/drawing/2014/main" id="{CE23D413-62FA-614A-B3E1-81B9C803CE9B}"/>
                </a:ext>
              </a:extLst>
            </p:cNvPr>
            <p:cNvSpPr txBox="1"/>
            <p:nvPr/>
          </p:nvSpPr>
          <p:spPr>
            <a:xfrm rot="12136340">
              <a:off x="7376540" y="272138"/>
              <a:ext cx="828834" cy="794885"/>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System Response</a:t>
              </a:r>
            </a:p>
          </p:txBody>
        </p:sp>
        <p:pic>
          <p:nvPicPr>
            <p:cNvPr id="33" name="Billede 32">
              <a:extLst>
                <a:ext uri="{FF2B5EF4-FFF2-40B4-BE49-F238E27FC236}">
                  <a16:creationId xmlns:a16="http://schemas.microsoft.com/office/drawing/2014/main" id="{A2B78143-EEB1-2446-9B54-7E9200D5726E}"/>
                </a:ext>
              </a:extLst>
            </p:cNvPr>
            <p:cNvPicPr>
              <a:picLocks noChangeAspect="1"/>
            </p:cNvPicPr>
            <p:nvPr/>
          </p:nvPicPr>
          <p:blipFill rotWithShape="1">
            <a:blip r:embed="rId6" cstate="screen">
              <a:alphaModFix amt="85000"/>
              <a:extLst>
                <a:ext uri="{28A0092B-C50C-407E-A947-70E740481C1C}">
                  <a14:useLocalDpi xmlns:a14="http://schemas.microsoft.com/office/drawing/2010/main"/>
                </a:ext>
              </a:extLst>
            </a:blip>
            <a:srcRect/>
            <a:stretch/>
          </p:blipFill>
          <p:spPr>
            <a:xfrm>
              <a:off x="7382229" y="344384"/>
              <a:ext cx="732778" cy="556374"/>
            </a:xfrm>
            <a:prstGeom prst="rect">
              <a:avLst/>
            </a:prstGeom>
          </p:spPr>
        </p:pic>
        <p:pic>
          <p:nvPicPr>
            <p:cNvPr id="34" name="Billede 33">
              <a:extLst>
                <a:ext uri="{FF2B5EF4-FFF2-40B4-BE49-F238E27FC236}">
                  <a16:creationId xmlns:a16="http://schemas.microsoft.com/office/drawing/2014/main" id="{C13948EC-DD47-7142-BA40-D79C4369B00E}"/>
                </a:ext>
              </a:extLst>
            </p:cNvPr>
            <p:cNvPicPr>
              <a:picLocks noChangeAspect="1"/>
            </p:cNvPicPr>
            <p:nvPr/>
          </p:nvPicPr>
          <p:blipFill>
            <a:blip r:embed="rId7" cstate="screen">
              <a:alphaModFix amt="70000"/>
              <a:extLst>
                <a:ext uri="{28A0092B-C50C-407E-A947-70E740481C1C}">
                  <a14:useLocalDpi xmlns:a14="http://schemas.microsoft.com/office/drawing/2010/main"/>
                </a:ext>
              </a:extLst>
            </a:blip>
            <a:stretch>
              <a:fillRect/>
            </a:stretch>
          </p:blipFill>
          <p:spPr>
            <a:xfrm>
              <a:off x="6714557" y="451826"/>
              <a:ext cx="419388" cy="346658"/>
            </a:xfrm>
            <a:prstGeom prst="rect">
              <a:avLst/>
            </a:prstGeom>
          </p:spPr>
        </p:pic>
        <p:sp>
          <p:nvSpPr>
            <p:cNvPr id="30" name="Tekstfelt 29">
              <a:extLst>
                <a:ext uri="{FF2B5EF4-FFF2-40B4-BE49-F238E27FC236}">
                  <a16:creationId xmlns:a16="http://schemas.microsoft.com/office/drawing/2014/main" id="{343E3DA0-9C53-D748-8995-BACCC576F29C}"/>
                </a:ext>
              </a:extLst>
            </p:cNvPr>
            <p:cNvSpPr txBox="1"/>
            <p:nvPr/>
          </p:nvSpPr>
          <p:spPr>
            <a:xfrm rot="12582360">
              <a:off x="6517800" y="272137"/>
              <a:ext cx="828834" cy="794885"/>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Activate System</a:t>
              </a:r>
            </a:p>
          </p:txBody>
        </p:sp>
      </p:grpSp>
      <p:grpSp>
        <p:nvGrpSpPr>
          <p:cNvPr id="35" name="Gruppe 34">
            <a:extLst>
              <a:ext uri="{FF2B5EF4-FFF2-40B4-BE49-F238E27FC236}">
                <a16:creationId xmlns:a16="http://schemas.microsoft.com/office/drawing/2014/main" id="{FBDE428C-E89A-4B44-836E-FACB6A3A4DBC}"/>
              </a:ext>
            </a:extLst>
          </p:cNvPr>
          <p:cNvGrpSpPr/>
          <p:nvPr/>
        </p:nvGrpSpPr>
        <p:grpSpPr>
          <a:xfrm>
            <a:off x="5790226" y="335666"/>
            <a:ext cx="837925" cy="803070"/>
            <a:chOff x="5648370" y="288673"/>
            <a:chExt cx="837925" cy="803070"/>
          </a:xfrm>
        </p:grpSpPr>
        <p:sp>
          <p:nvSpPr>
            <p:cNvPr id="36" name="Ellipse 35">
              <a:extLst>
                <a:ext uri="{FF2B5EF4-FFF2-40B4-BE49-F238E27FC236}">
                  <a16:creationId xmlns:a16="http://schemas.microsoft.com/office/drawing/2014/main" id="{CA528C63-7D59-5642-8513-F767192D51E5}"/>
                </a:ext>
              </a:extLst>
            </p:cNvPr>
            <p:cNvSpPr/>
            <p:nvPr/>
          </p:nvSpPr>
          <p:spPr>
            <a:xfrm>
              <a:off x="5648370" y="288673"/>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pic>
          <p:nvPicPr>
            <p:cNvPr id="37" name="Billede 36">
              <a:extLst>
                <a:ext uri="{FF2B5EF4-FFF2-40B4-BE49-F238E27FC236}">
                  <a16:creationId xmlns:a16="http://schemas.microsoft.com/office/drawing/2014/main" id="{2F213012-9E1E-9F45-A717-0BF92EE6512E}"/>
                </a:ext>
              </a:extLst>
            </p:cNvPr>
            <p:cNvPicPr>
              <a:picLocks noChangeAspect="1"/>
            </p:cNvPicPr>
            <p:nvPr/>
          </p:nvPicPr>
          <p:blipFill rotWithShape="1">
            <a:blip r:embed="rId8" cstate="screen">
              <a:alphaModFix amt="85000"/>
              <a:extLst>
                <a:ext uri="{28A0092B-C50C-407E-A947-70E740481C1C}">
                  <a14:useLocalDpi xmlns:a14="http://schemas.microsoft.com/office/drawing/2010/main"/>
                </a:ext>
              </a:extLst>
            </a:blip>
            <a:srcRect/>
            <a:stretch/>
          </p:blipFill>
          <p:spPr>
            <a:xfrm>
              <a:off x="5754596" y="488186"/>
              <a:ext cx="676499" cy="378164"/>
            </a:xfrm>
            <a:prstGeom prst="rect">
              <a:avLst/>
            </a:prstGeom>
          </p:spPr>
        </p:pic>
        <p:sp>
          <p:nvSpPr>
            <p:cNvPr id="38" name="Tekstfelt 37">
              <a:extLst>
                <a:ext uri="{FF2B5EF4-FFF2-40B4-BE49-F238E27FC236}">
                  <a16:creationId xmlns:a16="http://schemas.microsoft.com/office/drawing/2014/main" id="{BFAFAD69-4DF6-894D-894F-06C1C13C536A}"/>
                </a:ext>
              </a:extLst>
            </p:cNvPr>
            <p:cNvSpPr txBox="1"/>
            <p:nvPr/>
          </p:nvSpPr>
          <p:spPr>
            <a:xfrm rot="457136">
              <a:off x="5657461" y="296858"/>
              <a:ext cx="828834" cy="794885"/>
            </a:xfrm>
            <a:prstGeom prst="rect">
              <a:avLst/>
            </a:prstGeom>
            <a:noFill/>
          </p:spPr>
          <p:txBody>
            <a:bodyPr wrap="none" rtlCol="0">
              <a:prstTxWarp prst="textButton">
                <a:avLst/>
              </a:prstTxWarp>
              <a:spAutoFit/>
            </a:bodyPr>
            <a:lstStyle/>
            <a:p>
              <a:r>
                <a:rPr lang="da-US" sz="900" b="1" dirty="0">
                  <a:solidFill>
                    <a:schemeClr val="accent2">
                      <a:lumMod val="50000"/>
                    </a:schemeClr>
                  </a:solidFill>
                </a:rPr>
                <a:t>Recognise Symptoms</a:t>
              </a:r>
            </a:p>
          </p:txBody>
        </p:sp>
      </p:grpSp>
      <p:grpSp>
        <p:nvGrpSpPr>
          <p:cNvPr id="39" name="Gruppe 38">
            <a:extLst>
              <a:ext uri="{FF2B5EF4-FFF2-40B4-BE49-F238E27FC236}">
                <a16:creationId xmlns:a16="http://schemas.microsoft.com/office/drawing/2014/main" id="{E41BF3D5-A104-9A47-BE1B-5905A3EADE6C}"/>
              </a:ext>
            </a:extLst>
          </p:cNvPr>
          <p:cNvGrpSpPr/>
          <p:nvPr/>
        </p:nvGrpSpPr>
        <p:grpSpPr>
          <a:xfrm>
            <a:off x="10182735" y="333542"/>
            <a:ext cx="1658529" cy="814496"/>
            <a:chOff x="10040689" y="206019"/>
            <a:chExt cx="1658529" cy="814496"/>
          </a:xfrm>
        </p:grpSpPr>
        <p:sp>
          <p:nvSpPr>
            <p:cNvPr id="40" name="Ellipse 39">
              <a:extLst>
                <a:ext uri="{FF2B5EF4-FFF2-40B4-BE49-F238E27FC236}">
                  <a16:creationId xmlns:a16="http://schemas.microsoft.com/office/drawing/2014/main" id="{6432C136-A47D-354D-B1E8-73B40218F3B4}"/>
                </a:ext>
              </a:extLst>
            </p:cNvPr>
            <p:cNvSpPr/>
            <p:nvPr/>
          </p:nvSpPr>
          <p:spPr>
            <a:xfrm>
              <a:off x="10870384" y="212793"/>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41" name="Tekstfelt 40">
              <a:extLst>
                <a:ext uri="{FF2B5EF4-FFF2-40B4-BE49-F238E27FC236}">
                  <a16:creationId xmlns:a16="http://schemas.microsoft.com/office/drawing/2014/main" id="{F90F17AB-9AFA-E94D-9663-A0861314347B}"/>
                </a:ext>
              </a:extLst>
            </p:cNvPr>
            <p:cNvSpPr txBox="1"/>
            <p:nvPr/>
          </p:nvSpPr>
          <p:spPr>
            <a:xfrm rot="402262">
              <a:off x="10859518" y="222191"/>
              <a:ext cx="828834" cy="794885"/>
            </a:xfrm>
            <a:prstGeom prst="rect">
              <a:avLst/>
            </a:prstGeom>
            <a:noFill/>
          </p:spPr>
          <p:txBody>
            <a:bodyPr wrap="none" rtlCol="0">
              <a:prstTxWarp prst="textButton">
                <a:avLst/>
              </a:prstTxWarp>
              <a:spAutoFit/>
            </a:bodyPr>
            <a:lstStyle/>
            <a:p>
              <a:r>
                <a:rPr lang="da-US" sz="900" b="1" dirty="0">
                  <a:solidFill>
                    <a:schemeClr val="accent2">
                      <a:lumMod val="50000"/>
                    </a:schemeClr>
                  </a:solidFill>
                </a:rPr>
                <a:t>          Recovery</a:t>
              </a:r>
            </a:p>
          </p:txBody>
        </p:sp>
        <p:sp>
          <p:nvSpPr>
            <p:cNvPr id="42" name="Ellipse 41">
              <a:extLst>
                <a:ext uri="{FF2B5EF4-FFF2-40B4-BE49-F238E27FC236}">
                  <a16:creationId xmlns:a16="http://schemas.microsoft.com/office/drawing/2014/main" id="{EA26F346-3307-F540-A4AF-EC299BD08F67}"/>
                </a:ext>
              </a:extLst>
            </p:cNvPr>
            <p:cNvSpPr/>
            <p:nvPr/>
          </p:nvSpPr>
          <p:spPr>
            <a:xfrm>
              <a:off x="10040689" y="206019"/>
              <a:ext cx="828834" cy="794885"/>
            </a:xfrm>
            <a:prstGeom prst="ellipse">
              <a:avLst/>
            </a:prstGeom>
            <a:noFill/>
            <a:ln w="152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43" name="Tekstfelt 42">
              <a:extLst>
                <a:ext uri="{FF2B5EF4-FFF2-40B4-BE49-F238E27FC236}">
                  <a16:creationId xmlns:a16="http://schemas.microsoft.com/office/drawing/2014/main" id="{E1FAF9C8-547B-AF40-9BDB-2E16819A8A73}"/>
                </a:ext>
              </a:extLst>
            </p:cNvPr>
            <p:cNvSpPr txBox="1"/>
            <p:nvPr/>
          </p:nvSpPr>
          <p:spPr>
            <a:xfrm rot="11409431">
              <a:off x="10044164" y="225630"/>
              <a:ext cx="828834" cy="794885"/>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Early Rehabilitation</a:t>
              </a:r>
            </a:p>
          </p:txBody>
        </p:sp>
        <p:pic>
          <p:nvPicPr>
            <p:cNvPr id="44" name="Billede 43">
              <a:extLst>
                <a:ext uri="{FF2B5EF4-FFF2-40B4-BE49-F238E27FC236}">
                  <a16:creationId xmlns:a16="http://schemas.microsoft.com/office/drawing/2014/main" id="{158A6AA9-8B17-8F42-AEAA-D109C6D1FA5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182367" y="373896"/>
              <a:ext cx="514064" cy="392223"/>
            </a:xfrm>
            <a:prstGeom prst="rect">
              <a:avLst/>
            </a:prstGeom>
          </p:spPr>
        </p:pic>
        <p:pic>
          <p:nvPicPr>
            <p:cNvPr id="45" name="Billede 44">
              <a:extLst>
                <a:ext uri="{FF2B5EF4-FFF2-40B4-BE49-F238E27FC236}">
                  <a16:creationId xmlns:a16="http://schemas.microsoft.com/office/drawing/2014/main" id="{05609588-21EA-CC45-A70E-91B874EA1985}"/>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r="-6564"/>
            <a:stretch/>
          </p:blipFill>
          <p:spPr>
            <a:xfrm>
              <a:off x="11011201" y="500621"/>
              <a:ext cx="445038" cy="311164"/>
            </a:xfrm>
            <a:prstGeom prst="rect">
              <a:avLst/>
            </a:prstGeom>
          </p:spPr>
        </p:pic>
      </p:grpSp>
      <p:pic>
        <p:nvPicPr>
          <p:cNvPr id="46" name="Billede 45">
            <a:extLst>
              <a:ext uri="{FF2B5EF4-FFF2-40B4-BE49-F238E27FC236}">
                <a16:creationId xmlns:a16="http://schemas.microsoft.com/office/drawing/2014/main" id="{7AD1A3E8-2007-724F-B4A6-D636DCC2E614}"/>
              </a:ext>
            </a:extLst>
          </p:cNvPr>
          <p:cNvPicPr/>
          <p:nvPr/>
        </p:nvPicPr>
        <p:blipFill>
          <a:blip r:embed="rId11" cstate="screen">
            <a:extLst>
              <a:ext uri="{28A0092B-C50C-407E-A947-70E740481C1C}">
                <a14:useLocalDpi xmlns:a14="http://schemas.microsoft.com/office/drawing/2010/main"/>
              </a:ext>
            </a:extLst>
          </a:blip>
          <a:stretch>
            <a:fillRect/>
          </a:stretch>
        </p:blipFill>
        <p:spPr>
          <a:xfrm>
            <a:off x="2358077" y="1300147"/>
            <a:ext cx="7475846" cy="5462629"/>
          </a:xfrm>
          <a:prstGeom prst="rect">
            <a:avLst/>
          </a:prstGeom>
        </p:spPr>
      </p:pic>
      <p:sp>
        <p:nvSpPr>
          <p:cNvPr id="47" name="Rektangel 46">
            <a:extLst>
              <a:ext uri="{FF2B5EF4-FFF2-40B4-BE49-F238E27FC236}">
                <a16:creationId xmlns:a16="http://schemas.microsoft.com/office/drawing/2014/main" id="{D6A8EA91-D005-1D4F-8B26-7548BB935585}"/>
              </a:ext>
            </a:extLst>
          </p:cNvPr>
          <p:cNvSpPr/>
          <p:nvPr/>
        </p:nvSpPr>
        <p:spPr>
          <a:xfrm>
            <a:off x="2091235" y="3124132"/>
            <a:ext cx="7742688" cy="3638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a:p>
        </p:txBody>
      </p:sp>
      <p:grpSp>
        <p:nvGrpSpPr>
          <p:cNvPr id="4" name="Gruppe 3">
            <a:extLst>
              <a:ext uri="{FF2B5EF4-FFF2-40B4-BE49-F238E27FC236}">
                <a16:creationId xmlns:a16="http://schemas.microsoft.com/office/drawing/2014/main" id="{B0E869EC-1641-D940-AA37-E8FCB5D64509}"/>
              </a:ext>
            </a:extLst>
          </p:cNvPr>
          <p:cNvGrpSpPr/>
          <p:nvPr/>
        </p:nvGrpSpPr>
        <p:grpSpPr>
          <a:xfrm>
            <a:off x="2358077" y="3022836"/>
            <a:ext cx="7475846" cy="812327"/>
            <a:chOff x="2358077" y="3022836"/>
            <a:chExt cx="7475846" cy="812327"/>
          </a:xfrm>
        </p:grpSpPr>
        <p:pic>
          <p:nvPicPr>
            <p:cNvPr id="48" name="Billede 47">
              <a:extLst>
                <a:ext uri="{FF2B5EF4-FFF2-40B4-BE49-F238E27FC236}">
                  <a16:creationId xmlns:a16="http://schemas.microsoft.com/office/drawing/2014/main" id="{8293227D-FF3D-9D40-9289-722AB10A188B}"/>
                </a:ext>
              </a:extLst>
            </p:cNvPr>
            <p:cNvPicPr/>
            <p:nvPr/>
          </p:nvPicPr>
          <p:blipFill rotWithShape="1">
            <a:blip r:embed="rId12" cstate="screen">
              <a:extLst>
                <a:ext uri="{28A0092B-C50C-407E-A947-70E740481C1C}">
                  <a14:useLocalDpi xmlns:a14="http://schemas.microsoft.com/office/drawing/2010/main"/>
                </a:ext>
              </a:extLst>
            </a:blip>
            <a:srcRect/>
            <a:stretch/>
          </p:blipFill>
          <p:spPr>
            <a:xfrm>
              <a:off x="2358077" y="3022836"/>
              <a:ext cx="7475846" cy="812327"/>
            </a:xfrm>
            <a:prstGeom prst="rect">
              <a:avLst/>
            </a:prstGeom>
          </p:spPr>
        </p:pic>
        <p:pic>
          <p:nvPicPr>
            <p:cNvPr id="49" name="Billede 48">
              <a:extLst>
                <a:ext uri="{FF2B5EF4-FFF2-40B4-BE49-F238E27FC236}">
                  <a16:creationId xmlns:a16="http://schemas.microsoft.com/office/drawing/2014/main" id="{0ABBA632-AA57-8A41-B5D5-9E441E814139}"/>
                </a:ext>
              </a:extLst>
            </p:cNvPr>
            <p:cNvPicPr/>
            <p:nvPr/>
          </p:nvPicPr>
          <p:blipFill rotWithShape="1">
            <a:blip r:embed="rId13" cstate="screen">
              <a:extLst>
                <a:ext uri="{28A0092B-C50C-407E-A947-70E740481C1C}">
                  <a14:useLocalDpi xmlns:a14="http://schemas.microsoft.com/office/drawing/2010/main"/>
                </a:ext>
              </a:extLst>
            </a:blip>
            <a:srcRect/>
            <a:stretch/>
          </p:blipFill>
          <p:spPr>
            <a:xfrm>
              <a:off x="6729720" y="3038145"/>
              <a:ext cx="1568387" cy="248494"/>
            </a:xfrm>
            <a:prstGeom prst="rect">
              <a:avLst/>
            </a:prstGeom>
          </p:spPr>
        </p:pic>
      </p:grpSp>
      <p:pic>
        <p:nvPicPr>
          <p:cNvPr id="50" name="Billede 49">
            <a:extLst>
              <a:ext uri="{FF2B5EF4-FFF2-40B4-BE49-F238E27FC236}">
                <a16:creationId xmlns:a16="http://schemas.microsoft.com/office/drawing/2014/main" id="{53408169-4681-F64D-9C26-6776345329F3}"/>
              </a:ext>
            </a:extLst>
          </p:cNvPr>
          <p:cNvPicPr/>
          <p:nvPr/>
        </p:nvPicPr>
        <p:blipFill rotWithShape="1">
          <a:blip r:embed="rId14" cstate="screen">
            <a:extLst>
              <a:ext uri="{28A0092B-C50C-407E-A947-70E740481C1C}">
                <a14:useLocalDpi xmlns:a14="http://schemas.microsoft.com/office/drawing/2010/main"/>
              </a:ext>
            </a:extLst>
          </a:blip>
          <a:srcRect/>
          <a:stretch/>
        </p:blipFill>
        <p:spPr>
          <a:xfrm>
            <a:off x="8234672" y="1729917"/>
            <a:ext cx="1493544" cy="1291621"/>
          </a:xfrm>
          <a:prstGeom prst="rect">
            <a:avLst/>
          </a:prstGeom>
        </p:spPr>
      </p:pic>
      <p:pic>
        <p:nvPicPr>
          <p:cNvPr id="51" name="Billede 50">
            <a:extLst>
              <a:ext uri="{FF2B5EF4-FFF2-40B4-BE49-F238E27FC236}">
                <a16:creationId xmlns:a16="http://schemas.microsoft.com/office/drawing/2014/main" id="{C7B98F7C-B684-EA47-9859-142C8179EBA1}"/>
              </a:ext>
            </a:extLst>
          </p:cNvPr>
          <p:cNvPicPr/>
          <p:nvPr/>
        </p:nvPicPr>
        <p:blipFill rotWithShape="1">
          <a:blip r:embed="rId15" cstate="screen">
            <a:extLst>
              <a:ext uri="{28A0092B-C50C-407E-A947-70E740481C1C}">
                <a14:useLocalDpi xmlns:a14="http://schemas.microsoft.com/office/drawing/2010/main"/>
              </a:ext>
            </a:extLst>
          </a:blip>
          <a:srcRect/>
          <a:stretch/>
        </p:blipFill>
        <p:spPr>
          <a:xfrm>
            <a:off x="5225638" y="1726775"/>
            <a:ext cx="1493545" cy="1291621"/>
          </a:xfrm>
          <a:prstGeom prst="rect">
            <a:avLst/>
          </a:prstGeom>
        </p:spPr>
      </p:pic>
      <p:sp>
        <p:nvSpPr>
          <p:cNvPr id="5" name="Rektangel 4">
            <a:extLst>
              <a:ext uri="{FF2B5EF4-FFF2-40B4-BE49-F238E27FC236}">
                <a16:creationId xmlns:a16="http://schemas.microsoft.com/office/drawing/2014/main" id="{672B3874-7311-5344-8C33-4B99E0EE85B3}"/>
              </a:ext>
            </a:extLst>
          </p:cNvPr>
          <p:cNvSpPr/>
          <p:nvPr/>
        </p:nvSpPr>
        <p:spPr>
          <a:xfrm>
            <a:off x="8298107" y="1678739"/>
            <a:ext cx="2095721" cy="1339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dirty="0"/>
          </a:p>
        </p:txBody>
      </p:sp>
    </p:spTree>
    <p:extLst>
      <p:ext uri="{BB962C8B-B14F-4D97-AF65-F5344CB8AC3E}">
        <p14:creationId xmlns:p14="http://schemas.microsoft.com/office/powerpoint/2010/main" val="215394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56F9E9-5307-7144-8FEB-00B08CE8A783}"/>
              </a:ext>
            </a:extLst>
          </p:cNvPr>
          <p:cNvSpPr>
            <a:spLocks noGrp="1"/>
          </p:cNvSpPr>
          <p:nvPr>
            <p:ph type="title"/>
          </p:nvPr>
        </p:nvSpPr>
        <p:spPr/>
        <p:txBody>
          <a:bodyPr/>
          <a:lstStyle/>
          <a:p>
            <a:r>
              <a:rPr lang="en-GB" sz="3200" dirty="0" err="1"/>
              <a:t>Overlevelse</a:t>
            </a:r>
            <a:endParaRPr lang="en-GB" sz="3200" dirty="0"/>
          </a:p>
        </p:txBody>
      </p:sp>
      <p:sp>
        <p:nvSpPr>
          <p:cNvPr id="3" name="Pladsholder til slidenummer 2">
            <a:extLst>
              <a:ext uri="{FF2B5EF4-FFF2-40B4-BE49-F238E27FC236}">
                <a16:creationId xmlns:a16="http://schemas.microsoft.com/office/drawing/2014/main" id="{2F9E562B-4864-4245-BA62-EA6584724F52}"/>
              </a:ext>
            </a:extLst>
          </p:cNvPr>
          <p:cNvSpPr>
            <a:spLocks noGrp="1"/>
          </p:cNvSpPr>
          <p:nvPr>
            <p:ph type="sldNum" sz="quarter" idx="10"/>
          </p:nvPr>
        </p:nvSpPr>
        <p:spPr/>
        <p:txBody>
          <a:bodyPr/>
          <a:lstStyle/>
          <a:p>
            <a:pPr rtl="0"/>
            <a:fld id="{D8D877B3-D348-4611-9BDB-C5374591D951}" type="slidenum">
              <a:rPr lang="en-US" smtClean="0"/>
              <a:pPr rtl="0"/>
              <a:t>17</a:t>
            </a:fld>
            <a:endParaRPr lang="en-US"/>
          </a:p>
        </p:txBody>
      </p:sp>
      <p:pic>
        <p:nvPicPr>
          <p:cNvPr id="6" name="Billede 5">
            <a:extLst>
              <a:ext uri="{FF2B5EF4-FFF2-40B4-BE49-F238E27FC236}">
                <a16:creationId xmlns:a16="http://schemas.microsoft.com/office/drawing/2014/main" id="{9E39A4A3-784F-2843-BCA9-E72037345BC5}"/>
              </a:ext>
            </a:extLst>
          </p:cNvPr>
          <p:cNvPicPr/>
          <p:nvPr/>
        </p:nvPicPr>
        <p:blipFill>
          <a:blip r:embed="rId3" cstate="screen">
            <a:extLst>
              <a:ext uri="{28A0092B-C50C-407E-A947-70E740481C1C}">
                <a14:useLocalDpi xmlns:a14="http://schemas.microsoft.com/office/drawing/2010/main"/>
              </a:ext>
            </a:extLst>
          </a:blip>
          <a:stretch>
            <a:fillRect/>
          </a:stretch>
        </p:blipFill>
        <p:spPr>
          <a:xfrm>
            <a:off x="819447" y="1844675"/>
            <a:ext cx="1271787" cy="1279457"/>
          </a:xfrm>
          <a:prstGeom prst="rect">
            <a:avLst/>
          </a:prstGeom>
        </p:spPr>
      </p:pic>
      <p:sp>
        <p:nvSpPr>
          <p:cNvPr id="20" name="Pladsholder til slidenummer 2">
            <a:extLst>
              <a:ext uri="{FF2B5EF4-FFF2-40B4-BE49-F238E27FC236}">
                <a16:creationId xmlns:a16="http://schemas.microsoft.com/office/drawing/2014/main" id="{28498D12-8476-9C4B-9F2B-192AA50B6A70}"/>
              </a:ext>
            </a:extLst>
          </p:cNvPr>
          <p:cNvSpPr txBox="1">
            <a:spLocks/>
          </p:cNvSpPr>
          <p:nvPr/>
        </p:nvSpPr>
        <p:spPr>
          <a:xfrm>
            <a:off x="11339887" y="593223"/>
            <a:ext cx="571468" cy="227164"/>
          </a:xfrm>
          <a:prstGeom prst="rect">
            <a:avLst/>
          </a:prstGeom>
          <a:noFill/>
        </p:spPr>
        <p:txBody>
          <a:bodyPr vert="horz" lIns="0" tIns="0" rIns="0" bIns="0" rtlCol="0" anchor="ctr"/>
          <a:lstStyle>
            <a:defPPr rtl="0">
              <a:defRPr lang="x-none"/>
            </a:defPPr>
            <a:lvl1pPr marL="0" algn="r" defTabSz="914330" rtl="0" eaLnBrk="1" latinLnBrk="0" hangingPunct="1">
              <a:defRPr sz="1000" b="1" i="0" kern="1200">
                <a:solidFill>
                  <a:schemeClr val="tx1">
                    <a:alpha val="70000"/>
                  </a:schemeClr>
                </a:solidFill>
                <a:latin typeface="+mn-lt"/>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17</a:t>
            </a:fld>
            <a:endParaRPr lang="en-US"/>
          </a:p>
        </p:txBody>
      </p:sp>
      <p:grpSp>
        <p:nvGrpSpPr>
          <p:cNvPr id="21" name="Gruppe 20">
            <a:extLst>
              <a:ext uri="{FF2B5EF4-FFF2-40B4-BE49-F238E27FC236}">
                <a16:creationId xmlns:a16="http://schemas.microsoft.com/office/drawing/2014/main" id="{F91E7268-AE61-6F44-A653-10F94BF4B115}"/>
              </a:ext>
            </a:extLst>
          </p:cNvPr>
          <p:cNvGrpSpPr/>
          <p:nvPr/>
        </p:nvGrpSpPr>
        <p:grpSpPr>
          <a:xfrm>
            <a:off x="8403870" y="333620"/>
            <a:ext cx="1673539" cy="938184"/>
            <a:chOff x="8261824" y="206097"/>
            <a:chExt cx="1673539" cy="938184"/>
          </a:xfrm>
        </p:grpSpPr>
        <p:sp>
          <p:nvSpPr>
            <p:cNvPr id="22" name="Ellipse 21">
              <a:extLst>
                <a:ext uri="{FF2B5EF4-FFF2-40B4-BE49-F238E27FC236}">
                  <a16:creationId xmlns:a16="http://schemas.microsoft.com/office/drawing/2014/main" id="{BBBADC2A-6993-BE43-9226-C47238371DC9}"/>
                </a:ext>
              </a:extLst>
            </p:cNvPr>
            <p:cNvSpPr/>
            <p:nvPr/>
          </p:nvSpPr>
          <p:spPr>
            <a:xfrm>
              <a:off x="8267019" y="219010"/>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24" name="Ellipse 23">
              <a:extLst>
                <a:ext uri="{FF2B5EF4-FFF2-40B4-BE49-F238E27FC236}">
                  <a16:creationId xmlns:a16="http://schemas.microsoft.com/office/drawing/2014/main" id="{91C56842-BA5D-E04F-B8AF-2C34C3279807}"/>
                </a:ext>
              </a:extLst>
            </p:cNvPr>
            <p:cNvSpPr/>
            <p:nvPr/>
          </p:nvSpPr>
          <p:spPr>
            <a:xfrm>
              <a:off x="9106137" y="219010"/>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25" name="Tekstfelt 24">
              <a:extLst>
                <a:ext uri="{FF2B5EF4-FFF2-40B4-BE49-F238E27FC236}">
                  <a16:creationId xmlns:a16="http://schemas.microsoft.com/office/drawing/2014/main" id="{CEDC888A-272F-7E42-BA2B-1326C5EFC90E}"/>
                </a:ext>
              </a:extLst>
            </p:cNvPr>
            <p:cNvSpPr txBox="1"/>
            <p:nvPr/>
          </p:nvSpPr>
          <p:spPr>
            <a:xfrm rot="11075512">
              <a:off x="9106529" y="217039"/>
              <a:ext cx="828834" cy="794885"/>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Early Advanced Care</a:t>
              </a:r>
            </a:p>
          </p:txBody>
        </p:sp>
        <p:pic>
          <p:nvPicPr>
            <p:cNvPr id="26" name="Billede 25">
              <a:extLst>
                <a:ext uri="{FF2B5EF4-FFF2-40B4-BE49-F238E27FC236}">
                  <a16:creationId xmlns:a16="http://schemas.microsoft.com/office/drawing/2014/main" id="{84FA1A08-5832-074C-8B12-A3EC7BD50FC8}"/>
                </a:ext>
              </a:extLst>
            </p:cNvPr>
            <p:cNvPicPr>
              <a:picLocks noChangeAspect="1"/>
            </p:cNvPicPr>
            <p:nvPr/>
          </p:nvPicPr>
          <p:blipFill rotWithShape="1">
            <a:blip r:embed="rId4" cstate="screen">
              <a:alphaModFix amt="85000"/>
              <a:extLst>
                <a:ext uri="{28A0092B-C50C-407E-A947-70E740481C1C}">
                  <a14:useLocalDpi xmlns:a14="http://schemas.microsoft.com/office/drawing/2010/main"/>
                </a:ext>
              </a:extLst>
            </a:blip>
            <a:srcRect/>
            <a:stretch/>
          </p:blipFill>
          <p:spPr>
            <a:xfrm>
              <a:off x="9127046" y="349733"/>
              <a:ext cx="784252" cy="519891"/>
            </a:xfrm>
            <a:prstGeom prst="rect">
              <a:avLst/>
            </a:prstGeom>
          </p:spPr>
        </p:pic>
        <p:pic>
          <p:nvPicPr>
            <p:cNvPr id="27" name="Billede 26">
              <a:extLst>
                <a:ext uri="{FF2B5EF4-FFF2-40B4-BE49-F238E27FC236}">
                  <a16:creationId xmlns:a16="http://schemas.microsoft.com/office/drawing/2014/main" id="{476D9695-AC81-F44B-85B2-87CCD322C377}"/>
                </a:ext>
              </a:extLst>
            </p:cNvPr>
            <p:cNvPicPr>
              <a:picLocks noChangeAspect="1"/>
            </p:cNvPicPr>
            <p:nvPr/>
          </p:nvPicPr>
          <p:blipFill rotWithShape="1">
            <a:blip r:embed="rId5" cstate="screen">
              <a:alphaModFix amt="85000"/>
              <a:extLst>
                <a:ext uri="{28A0092B-C50C-407E-A947-70E740481C1C}">
                  <a14:useLocalDpi xmlns:a14="http://schemas.microsoft.com/office/drawing/2010/main"/>
                </a:ext>
              </a:extLst>
            </a:blip>
            <a:srcRect/>
            <a:stretch/>
          </p:blipFill>
          <p:spPr>
            <a:xfrm>
              <a:off x="8366342" y="349733"/>
              <a:ext cx="630188" cy="585675"/>
            </a:xfrm>
            <a:prstGeom prst="rect">
              <a:avLst/>
            </a:prstGeom>
          </p:spPr>
        </p:pic>
        <p:sp>
          <p:nvSpPr>
            <p:cNvPr id="23" name="Tekstfelt 22">
              <a:extLst>
                <a:ext uri="{FF2B5EF4-FFF2-40B4-BE49-F238E27FC236}">
                  <a16:creationId xmlns:a16="http://schemas.microsoft.com/office/drawing/2014/main" id="{C672695F-C355-C04A-BA94-A91239E6D932}"/>
                </a:ext>
              </a:extLst>
            </p:cNvPr>
            <p:cNvSpPr txBox="1"/>
            <p:nvPr/>
          </p:nvSpPr>
          <p:spPr>
            <a:xfrm rot="12523836">
              <a:off x="8261824" y="206097"/>
              <a:ext cx="817338" cy="938184"/>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Early Treatment</a:t>
              </a:r>
            </a:p>
          </p:txBody>
        </p:sp>
      </p:grpSp>
      <p:grpSp>
        <p:nvGrpSpPr>
          <p:cNvPr id="28" name="Gruppe 27">
            <a:extLst>
              <a:ext uri="{FF2B5EF4-FFF2-40B4-BE49-F238E27FC236}">
                <a16:creationId xmlns:a16="http://schemas.microsoft.com/office/drawing/2014/main" id="{D1F609C6-69CF-7945-9D3F-F6BA4F1DFBD9}"/>
              </a:ext>
            </a:extLst>
          </p:cNvPr>
          <p:cNvGrpSpPr/>
          <p:nvPr/>
        </p:nvGrpSpPr>
        <p:grpSpPr>
          <a:xfrm>
            <a:off x="6684864" y="360575"/>
            <a:ext cx="1687574" cy="812156"/>
            <a:chOff x="6517800" y="254867"/>
            <a:chExt cx="1687574" cy="812156"/>
          </a:xfrm>
        </p:grpSpPr>
        <p:sp>
          <p:nvSpPr>
            <p:cNvPr id="31" name="Ellipse 30">
              <a:extLst>
                <a:ext uri="{FF2B5EF4-FFF2-40B4-BE49-F238E27FC236}">
                  <a16:creationId xmlns:a16="http://schemas.microsoft.com/office/drawing/2014/main" id="{330E1A3A-A107-9F4D-BF9C-188150A8C84A}"/>
                </a:ext>
              </a:extLst>
            </p:cNvPr>
            <p:cNvSpPr/>
            <p:nvPr/>
          </p:nvSpPr>
          <p:spPr>
            <a:xfrm>
              <a:off x="7367799" y="254867"/>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29" name="Ellipse 28">
              <a:extLst>
                <a:ext uri="{FF2B5EF4-FFF2-40B4-BE49-F238E27FC236}">
                  <a16:creationId xmlns:a16="http://schemas.microsoft.com/office/drawing/2014/main" id="{C6BFE333-80A7-2944-8E6A-B47B71F1F777}"/>
                </a:ext>
              </a:extLst>
            </p:cNvPr>
            <p:cNvSpPr/>
            <p:nvPr/>
          </p:nvSpPr>
          <p:spPr>
            <a:xfrm>
              <a:off x="6518803" y="254867"/>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32" name="Tekstfelt 31">
              <a:extLst>
                <a:ext uri="{FF2B5EF4-FFF2-40B4-BE49-F238E27FC236}">
                  <a16:creationId xmlns:a16="http://schemas.microsoft.com/office/drawing/2014/main" id="{CE23D413-62FA-614A-B3E1-81B9C803CE9B}"/>
                </a:ext>
              </a:extLst>
            </p:cNvPr>
            <p:cNvSpPr txBox="1"/>
            <p:nvPr/>
          </p:nvSpPr>
          <p:spPr>
            <a:xfrm rot="12136340">
              <a:off x="7376540" y="272138"/>
              <a:ext cx="828834" cy="794885"/>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System Response</a:t>
              </a:r>
            </a:p>
          </p:txBody>
        </p:sp>
        <p:pic>
          <p:nvPicPr>
            <p:cNvPr id="33" name="Billede 32">
              <a:extLst>
                <a:ext uri="{FF2B5EF4-FFF2-40B4-BE49-F238E27FC236}">
                  <a16:creationId xmlns:a16="http://schemas.microsoft.com/office/drawing/2014/main" id="{A2B78143-EEB1-2446-9B54-7E9200D5726E}"/>
                </a:ext>
              </a:extLst>
            </p:cNvPr>
            <p:cNvPicPr>
              <a:picLocks noChangeAspect="1"/>
            </p:cNvPicPr>
            <p:nvPr/>
          </p:nvPicPr>
          <p:blipFill rotWithShape="1">
            <a:blip r:embed="rId6" cstate="screen">
              <a:alphaModFix amt="85000"/>
              <a:extLst>
                <a:ext uri="{28A0092B-C50C-407E-A947-70E740481C1C}">
                  <a14:useLocalDpi xmlns:a14="http://schemas.microsoft.com/office/drawing/2010/main"/>
                </a:ext>
              </a:extLst>
            </a:blip>
            <a:srcRect/>
            <a:stretch/>
          </p:blipFill>
          <p:spPr>
            <a:xfrm>
              <a:off x="7382229" y="344384"/>
              <a:ext cx="732778" cy="556374"/>
            </a:xfrm>
            <a:prstGeom prst="rect">
              <a:avLst/>
            </a:prstGeom>
          </p:spPr>
        </p:pic>
        <p:pic>
          <p:nvPicPr>
            <p:cNvPr id="34" name="Billede 33">
              <a:extLst>
                <a:ext uri="{FF2B5EF4-FFF2-40B4-BE49-F238E27FC236}">
                  <a16:creationId xmlns:a16="http://schemas.microsoft.com/office/drawing/2014/main" id="{C13948EC-DD47-7142-BA40-D79C4369B00E}"/>
                </a:ext>
              </a:extLst>
            </p:cNvPr>
            <p:cNvPicPr>
              <a:picLocks noChangeAspect="1"/>
            </p:cNvPicPr>
            <p:nvPr/>
          </p:nvPicPr>
          <p:blipFill>
            <a:blip r:embed="rId7" cstate="screen">
              <a:alphaModFix amt="70000"/>
              <a:extLst>
                <a:ext uri="{28A0092B-C50C-407E-A947-70E740481C1C}">
                  <a14:useLocalDpi xmlns:a14="http://schemas.microsoft.com/office/drawing/2010/main"/>
                </a:ext>
              </a:extLst>
            </a:blip>
            <a:stretch>
              <a:fillRect/>
            </a:stretch>
          </p:blipFill>
          <p:spPr>
            <a:xfrm>
              <a:off x="6714557" y="451826"/>
              <a:ext cx="419388" cy="346658"/>
            </a:xfrm>
            <a:prstGeom prst="rect">
              <a:avLst/>
            </a:prstGeom>
          </p:spPr>
        </p:pic>
        <p:sp>
          <p:nvSpPr>
            <p:cNvPr id="30" name="Tekstfelt 29">
              <a:extLst>
                <a:ext uri="{FF2B5EF4-FFF2-40B4-BE49-F238E27FC236}">
                  <a16:creationId xmlns:a16="http://schemas.microsoft.com/office/drawing/2014/main" id="{343E3DA0-9C53-D748-8995-BACCC576F29C}"/>
                </a:ext>
              </a:extLst>
            </p:cNvPr>
            <p:cNvSpPr txBox="1"/>
            <p:nvPr/>
          </p:nvSpPr>
          <p:spPr>
            <a:xfrm rot="12582360">
              <a:off x="6517800" y="272137"/>
              <a:ext cx="828834" cy="794885"/>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Activate System</a:t>
              </a:r>
            </a:p>
          </p:txBody>
        </p:sp>
      </p:grpSp>
      <p:grpSp>
        <p:nvGrpSpPr>
          <p:cNvPr id="35" name="Gruppe 34">
            <a:extLst>
              <a:ext uri="{FF2B5EF4-FFF2-40B4-BE49-F238E27FC236}">
                <a16:creationId xmlns:a16="http://schemas.microsoft.com/office/drawing/2014/main" id="{FBDE428C-E89A-4B44-836E-FACB6A3A4DBC}"/>
              </a:ext>
            </a:extLst>
          </p:cNvPr>
          <p:cNvGrpSpPr/>
          <p:nvPr/>
        </p:nvGrpSpPr>
        <p:grpSpPr>
          <a:xfrm>
            <a:off x="5790226" y="335666"/>
            <a:ext cx="837925" cy="803070"/>
            <a:chOff x="5648370" y="288673"/>
            <a:chExt cx="837925" cy="803070"/>
          </a:xfrm>
        </p:grpSpPr>
        <p:sp>
          <p:nvSpPr>
            <p:cNvPr id="36" name="Ellipse 35">
              <a:extLst>
                <a:ext uri="{FF2B5EF4-FFF2-40B4-BE49-F238E27FC236}">
                  <a16:creationId xmlns:a16="http://schemas.microsoft.com/office/drawing/2014/main" id="{CA528C63-7D59-5642-8513-F767192D51E5}"/>
                </a:ext>
              </a:extLst>
            </p:cNvPr>
            <p:cNvSpPr/>
            <p:nvPr/>
          </p:nvSpPr>
          <p:spPr>
            <a:xfrm>
              <a:off x="5648370" y="288673"/>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pic>
          <p:nvPicPr>
            <p:cNvPr id="37" name="Billede 36">
              <a:extLst>
                <a:ext uri="{FF2B5EF4-FFF2-40B4-BE49-F238E27FC236}">
                  <a16:creationId xmlns:a16="http://schemas.microsoft.com/office/drawing/2014/main" id="{2F213012-9E1E-9F45-A717-0BF92EE6512E}"/>
                </a:ext>
              </a:extLst>
            </p:cNvPr>
            <p:cNvPicPr>
              <a:picLocks noChangeAspect="1"/>
            </p:cNvPicPr>
            <p:nvPr/>
          </p:nvPicPr>
          <p:blipFill rotWithShape="1">
            <a:blip r:embed="rId8" cstate="screen">
              <a:alphaModFix amt="85000"/>
              <a:extLst>
                <a:ext uri="{28A0092B-C50C-407E-A947-70E740481C1C}">
                  <a14:useLocalDpi xmlns:a14="http://schemas.microsoft.com/office/drawing/2010/main"/>
                </a:ext>
              </a:extLst>
            </a:blip>
            <a:srcRect/>
            <a:stretch/>
          </p:blipFill>
          <p:spPr>
            <a:xfrm>
              <a:off x="5754596" y="488186"/>
              <a:ext cx="676499" cy="378164"/>
            </a:xfrm>
            <a:prstGeom prst="rect">
              <a:avLst/>
            </a:prstGeom>
          </p:spPr>
        </p:pic>
        <p:sp>
          <p:nvSpPr>
            <p:cNvPr id="38" name="Tekstfelt 37">
              <a:extLst>
                <a:ext uri="{FF2B5EF4-FFF2-40B4-BE49-F238E27FC236}">
                  <a16:creationId xmlns:a16="http://schemas.microsoft.com/office/drawing/2014/main" id="{BFAFAD69-4DF6-894D-894F-06C1C13C536A}"/>
                </a:ext>
              </a:extLst>
            </p:cNvPr>
            <p:cNvSpPr txBox="1"/>
            <p:nvPr/>
          </p:nvSpPr>
          <p:spPr>
            <a:xfrm rot="457136">
              <a:off x="5657461" y="296858"/>
              <a:ext cx="828834" cy="794885"/>
            </a:xfrm>
            <a:prstGeom prst="rect">
              <a:avLst/>
            </a:prstGeom>
            <a:noFill/>
          </p:spPr>
          <p:txBody>
            <a:bodyPr wrap="none" rtlCol="0">
              <a:prstTxWarp prst="textButton">
                <a:avLst/>
              </a:prstTxWarp>
              <a:spAutoFit/>
            </a:bodyPr>
            <a:lstStyle/>
            <a:p>
              <a:r>
                <a:rPr lang="da-US" sz="900" b="1" dirty="0">
                  <a:solidFill>
                    <a:schemeClr val="accent2">
                      <a:lumMod val="50000"/>
                    </a:schemeClr>
                  </a:solidFill>
                </a:rPr>
                <a:t>Recognise Symptoms</a:t>
              </a:r>
            </a:p>
          </p:txBody>
        </p:sp>
      </p:grpSp>
      <p:grpSp>
        <p:nvGrpSpPr>
          <p:cNvPr id="39" name="Gruppe 38">
            <a:extLst>
              <a:ext uri="{FF2B5EF4-FFF2-40B4-BE49-F238E27FC236}">
                <a16:creationId xmlns:a16="http://schemas.microsoft.com/office/drawing/2014/main" id="{E41BF3D5-A104-9A47-BE1B-5905A3EADE6C}"/>
              </a:ext>
            </a:extLst>
          </p:cNvPr>
          <p:cNvGrpSpPr/>
          <p:nvPr/>
        </p:nvGrpSpPr>
        <p:grpSpPr>
          <a:xfrm>
            <a:off x="10182735" y="333542"/>
            <a:ext cx="1658529" cy="814496"/>
            <a:chOff x="10040689" y="206019"/>
            <a:chExt cx="1658529" cy="814496"/>
          </a:xfrm>
        </p:grpSpPr>
        <p:sp>
          <p:nvSpPr>
            <p:cNvPr id="42" name="Ellipse 41">
              <a:extLst>
                <a:ext uri="{FF2B5EF4-FFF2-40B4-BE49-F238E27FC236}">
                  <a16:creationId xmlns:a16="http://schemas.microsoft.com/office/drawing/2014/main" id="{EA26F346-3307-F540-A4AF-EC299BD08F67}"/>
                </a:ext>
              </a:extLst>
            </p:cNvPr>
            <p:cNvSpPr/>
            <p:nvPr/>
          </p:nvSpPr>
          <p:spPr>
            <a:xfrm>
              <a:off x="10040689" y="206019"/>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40" name="Ellipse 39">
              <a:extLst>
                <a:ext uri="{FF2B5EF4-FFF2-40B4-BE49-F238E27FC236}">
                  <a16:creationId xmlns:a16="http://schemas.microsoft.com/office/drawing/2014/main" id="{6432C136-A47D-354D-B1E8-73B40218F3B4}"/>
                </a:ext>
              </a:extLst>
            </p:cNvPr>
            <p:cNvSpPr/>
            <p:nvPr/>
          </p:nvSpPr>
          <p:spPr>
            <a:xfrm>
              <a:off x="10870384" y="212793"/>
              <a:ext cx="828834" cy="794885"/>
            </a:xfrm>
            <a:prstGeom prst="ellipse">
              <a:avLst/>
            </a:prstGeom>
            <a:noFill/>
            <a:ln w="152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43" name="Tekstfelt 42">
              <a:extLst>
                <a:ext uri="{FF2B5EF4-FFF2-40B4-BE49-F238E27FC236}">
                  <a16:creationId xmlns:a16="http://schemas.microsoft.com/office/drawing/2014/main" id="{E1FAF9C8-547B-AF40-9BDB-2E16819A8A73}"/>
                </a:ext>
              </a:extLst>
            </p:cNvPr>
            <p:cNvSpPr txBox="1"/>
            <p:nvPr/>
          </p:nvSpPr>
          <p:spPr>
            <a:xfrm rot="11409431">
              <a:off x="10044164" y="225630"/>
              <a:ext cx="828834" cy="794885"/>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Early Rehabilitation</a:t>
              </a:r>
            </a:p>
          </p:txBody>
        </p:sp>
        <p:pic>
          <p:nvPicPr>
            <p:cNvPr id="44" name="Billede 43">
              <a:extLst>
                <a:ext uri="{FF2B5EF4-FFF2-40B4-BE49-F238E27FC236}">
                  <a16:creationId xmlns:a16="http://schemas.microsoft.com/office/drawing/2014/main" id="{158A6AA9-8B17-8F42-AEAA-D109C6D1FA5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182367" y="373896"/>
              <a:ext cx="514064" cy="392223"/>
            </a:xfrm>
            <a:prstGeom prst="rect">
              <a:avLst/>
            </a:prstGeom>
          </p:spPr>
        </p:pic>
        <p:pic>
          <p:nvPicPr>
            <p:cNvPr id="45" name="Billede 44">
              <a:extLst>
                <a:ext uri="{FF2B5EF4-FFF2-40B4-BE49-F238E27FC236}">
                  <a16:creationId xmlns:a16="http://schemas.microsoft.com/office/drawing/2014/main" id="{05609588-21EA-CC45-A70E-91B874EA1985}"/>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r="-6564"/>
            <a:stretch/>
          </p:blipFill>
          <p:spPr>
            <a:xfrm>
              <a:off x="11011201" y="500621"/>
              <a:ext cx="445038" cy="311164"/>
            </a:xfrm>
            <a:prstGeom prst="rect">
              <a:avLst/>
            </a:prstGeom>
          </p:spPr>
        </p:pic>
        <p:sp>
          <p:nvSpPr>
            <p:cNvPr id="41" name="Tekstfelt 40">
              <a:extLst>
                <a:ext uri="{FF2B5EF4-FFF2-40B4-BE49-F238E27FC236}">
                  <a16:creationId xmlns:a16="http://schemas.microsoft.com/office/drawing/2014/main" id="{F90F17AB-9AFA-E94D-9663-A0861314347B}"/>
                </a:ext>
              </a:extLst>
            </p:cNvPr>
            <p:cNvSpPr txBox="1"/>
            <p:nvPr/>
          </p:nvSpPr>
          <p:spPr>
            <a:xfrm rot="402262">
              <a:off x="10859518" y="222191"/>
              <a:ext cx="828834" cy="794885"/>
            </a:xfrm>
            <a:prstGeom prst="rect">
              <a:avLst/>
            </a:prstGeom>
            <a:noFill/>
          </p:spPr>
          <p:txBody>
            <a:bodyPr wrap="none" rtlCol="0">
              <a:prstTxWarp prst="textButton">
                <a:avLst/>
              </a:prstTxWarp>
              <a:spAutoFit/>
            </a:bodyPr>
            <a:lstStyle/>
            <a:p>
              <a:r>
                <a:rPr lang="da-US" sz="900" b="1" dirty="0">
                  <a:solidFill>
                    <a:schemeClr val="accent2">
                      <a:lumMod val="50000"/>
                    </a:schemeClr>
                  </a:solidFill>
                </a:rPr>
                <a:t>          Recovery</a:t>
              </a:r>
            </a:p>
          </p:txBody>
        </p:sp>
      </p:grpSp>
      <p:pic>
        <p:nvPicPr>
          <p:cNvPr id="47" name="Billede 46">
            <a:extLst>
              <a:ext uri="{FF2B5EF4-FFF2-40B4-BE49-F238E27FC236}">
                <a16:creationId xmlns:a16="http://schemas.microsoft.com/office/drawing/2014/main" id="{14153DE7-1C6B-4248-83E9-D4DC0F8C8130}"/>
              </a:ext>
            </a:extLst>
          </p:cNvPr>
          <p:cNvPicPr/>
          <p:nvPr/>
        </p:nvPicPr>
        <p:blipFill>
          <a:blip r:embed="rId11" cstate="print">
            <a:extLst>
              <a:ext uri="{28A0092B-C50C-407E-A947-70E740481C1C}">
                <a14:useLocalDpi xmlns:a14="http://schemas.microsoft.com/office/drawing/2010/main"/>
              </a:ext>
            </a:extLst>
          </a:blip>
          <a:stretch>
            <a:fillRect/>
          </a:stretch>
        </p:blipFill>
        <p:spPr>
          <a:xfrm>
            <a:off x="2631376" y="1576667"/>
            <a:ext cx="6007261" cy="4027386"/>
          </a:xfrm>
          <a:prstGeom prst="rect">
            <a:avLst/>
          </a:prstGeom>
        </p:spPr>
      </p:pic>
    </p:spTree>
    <p:extLst>
      <p:ext uri="{BB962C8B-B14F-4D97-AF65-F5344CB8AC3E}">
        <p14:creationId xmlns:p14="http://schemas.microsoft.com/office/powerpoint/2010/main" val="362483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18A49B-C7DD-254B-AF8A-BB330510F645}"/>
              </a:ext>
            </a:extLst>
          </p:cNvPr>
          <p:cNvSpPr>
            <a:spLocks noGrp="1"/>
          </p:cNvSpPr>
          <p:nvPr>
            <p:ph type="title"/>
          </p:nvPr>
        </p:nvSpPr>
        <p:spPr/>
        <p:txBody>
          <a:bodyPr/>
          <a:lstStyle/>
          <a:p>
            <a:r>
              <a:rPr lang="da-US" dirty="0"/>
              <a:t>4 faglige faldgruber</a:t>
            </a:r>
          </a:p>
        </p:txBody>
      </p:sp>
      <p:pic>
        <p:nvPicPr>
          <p:cNvPr id="4" name="Billede 3">
            <a:extLst>
              <a:ext uri="{FF2B5EF4-FFF2-40B4-BE49-F238E27FC236}">
                <a16:creationId xmlns:a16="http://schemas.microsoft.com/office/drawing/2014/main" id="{891D8124-461E-C64C-B46B-346CEDE87F6F}"/>
              </a:ext>
            </a:extLst>
          </p:cNvPr>
          <p:cNvPicPr>
            <a:picLocks noChangeAspect="1"/>
          </p:cNvPicPr>
          <p:nvPr/>
        </p:nvPicPr>
        <p:blipFill>
          <a:blip r:embed="rId2"/>
          <a:stretch>
            <a:fillRect/>
          </a:stretch>
        </p:blipFill>
        <p:spPr>
          <a:xfrm>
            <a:off x="2460111" y="1535327"/>
            <a:ext cx="2630101" cy="3787345"/>
          </a:xfrm>
          <a:prstGeom prst="rect">
            <a:avLst/>
          </a:prstGeom>
        </p:spPr>
      </p:pic>
      <p:sp>
        <p:nvSpPr>
          <p:cNvPr id="5" name="Tekstfelt 4">
            <a:extLst>
              <a:ext uri="{FF2B5EF4-FFF2-40B4-BE49-F238E27FC236}">
                <a16:creationId xmlns:a16="http://schemas.microsoft.com/office/drawing/2014/main" id="{B6513280-FE8C-DE47-A8F4-BCA104C08571}"/>
              </a:ext>
            </a:extLst>
          </p:cNvPr>
          <p:cNvSpPr txBox="1"/>
          <p:nvPr/>
        </p:nvSpPr>
        <p:spPr>
          <a:xfrm>
            <a:off x="5492965" y="2644169"/>
            <a:ext cx="5779916" cy="3908762"/>
          </a:xfrm>
          <a:prstGeom prst="rect">
            <a:avLst/>
          </a:prstGeom>
          <a:noFill/>
        </p:spPr>
        <p:txBody>
          <a:bodyPr wrap="none" rtlCol="0">
            <a:spAutoFit/>
          </a:bodyPr>
          <a:lstStyle/>
          <a:p>
            <a:r>
              <a:rPr lang="da-US" sz="2400" dirty="0"/>
              <a:t>Munksgaards “Akutbogen” udkommer i</a:t>
            </a:r>
          </a:p>
          <a:p>
            <a:r>
              <a:rPr lang="da-US" sz="2400" dirty="0"/>
              <a:t> </a:t>
            </a:r>
            <a:r>
              <a:rPr lang="da-US" sz="3200" b="1" dirty="0"/>
              <a:t>revideret udgave 2024</a:t>
            </a:r>
            <a:r>
              <a:rPr lang="da-DK" sz="3200" b="1" dirty="0"/>
              <a:t>/2025</a:t>
            </a:r>
            <a:r>
              <a:rPr lang="da-US" sz="3200" b="1" dirty="0"/>
              <a:t> </a:t>
            </a:r>
          </a:p>
          <a:p>
            <a:r>
              <a:rPr lang="da-US" sz="2400" dirty="0"/>
              <a:t>med et særskilt  kapitel om patienten </a:t>
            </a:r>
          </a:p>
          <a:p>
            <a:r>
              <a:rPr lang="da-US" sz="2400" dirty="0"/>
              <a:t>med samtidig psykiatrik  og somatisk sygdom</a:t>
            </a:r>
          </a:p>
          <a:p>
            <a:endParaRPr lang="da-US" sz="2400" dirty="0"/>
          </a:p>
          <a:p>
            <a:endParaRPr lang="da-US" sz="2400" dirty="0"/>
          </a:p>
          <a:p>
            <a:r>
              <a:rPr lang="da-US" sz="2400" u="sng" dirty="0"/>
              <a:t>Forfattere</a:t>
            </a:r>
          </a:p>
          <a:p>
            <a:r>
              <a:rPr lang="da-US" sz="2400" dirty="0"/>
              <a:t>Laura-Vilde Bildstrup</a:t>
            </a:r>
          </a:p>
          <a:p>
            <a:r>
              <a:rPr lang="da-US" sz="2400" dirty="0"/>
              <a:t>Malene Terp</a:t>
            </a:r>
          </a:p>
          <a:p>
            <a:r>
              <a:rPr lang="da-US" sz="2400" dirty="0"/>
              <a:t>Julie Mackenhauer</a:t>
            </a:r>
          </a:p>
        </p:txBody>
      </p:sp>
    </p:spTree>
    <p:extLst>
      <p:ext uri="{BB962C8B-B14F-4D97-AF65-F5344CB8AC3E}">
        <p14:creationId xmlns:p14="http://schemas.microsoft.com/office/powerpoint/2010/main" val="2466250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18A49B-C7DD-254B-AF8A-BB330510F645}"/>
              </a:ext>
            </a:extLst>
          </p:cNvPr>
          <p:cNvSpPr>
            <a:spLocks noGrp="1"/>
          </p:cNvSpPr>
          <p:nvPr>
            <p:ph type="title"/>
          </p:nvPr>
        </p:nvSpPr>
        <p:spPr/>
        <p:txBody>
          <a:bodyPr/>
          <a:lstStyle/>
          <a:p>
            <a:r>
              <a:rPr lang="da-US" dirty="0"/>
              <a:t>4 faglige faldgruber</a:t>
            </a:r>
          </a:p>
        </p:txBody>
      </p:sp>
      <p:sp>
        <p:nvSpPr>
          <p:cNvPr id="5" name="Tekstfelt 4">
            <a:extLst>
              <a:ext uri="{FF2B5EF4-FFF2-40B4-BE49-F238E27FC236}">
                <a16:creationId xmlns:a16="http://schemas.microsoft.com/office/drawing/2014/main" id="{B6513280-FE8C-DE47-A8F4-BCA104C08571}"/>
              </a:ext>
            </a:extLst>
          </p:cNvPr>
          <p:cNvSpPr txBox="1"/>
          <p:nvPr/>
        </p:nvSpPr>
        <p:spPr>
          <a:xfrm>
            <a:off x="587964" y="1476117"/>
            <a:ext cx="7428854" cy="5016758"/>
          </a:xfrm>
          <a:prstGeom prst="rect">
            <a:avLst/>
          </a:prstGeom>
          <a:noFill/>
        </p:spPr>
        <p:txBody>
          <a:bodyPr wrap="square" rtlCol="0">
            <a:spAutoFit/>
          </a:bodyPr>
          <a:lstStyle/>
          <a:p>
            <a:pPr algn="ctr"/>
            <a:r>
              <a:rPr lang="da-DK" sz="4000" dirty="0"/>
              <a:t>Ung alder</a:t>
            </a:r>
          </a:p>
          <a:p>
            <a:pPr algn="ctr"/>
            <a:endParaRPr lang="da-DK" sz="4000" dirty="0"/>
          </a:p>
          <a:p>
            <a:pPr algn="ctr"/>
            <a:r>
              <a:rPr lang="da-DK" sz="4000" dirty="0"/>
              <a:t>Diagnostisk overskygning og atypiske symptomer</a:t>
            </a:r>
          </a:p>
          <a:p>
            <a:pPr algn="ctr"/>
            <a:endParaRPr lang="da-DK" sz="4000" dirty="0"/>
          </a:p>
          <a:p>
            <a:pPr algn="ctr"/>
            <a:r>
              <a:rPr lang="da-DK" sz="4000" dirty="0"/>
              <a:t>Ambivalens og samtykke</a:t>
            </a:r>
          </a:p>
          <a:p>
            <a:pPr algn="ctr"/>
            <a:endParaRPr lang="da-DK" sz="4000" dirty="0"/>
          </a:p>
          <a:p>
            <a:pPr algn="ctr"/>
            <a:r>
              <a:rPr lang="da-DK" sz="4000" dirty="0"/>
              <a:t>Afmagt og stigmatisering</a:t>
            </a:r>
            <a:endParaRPr lang="da-US" sz="4000" dirty="0"/>
          </a:p>
        </p:txBody>
      </p:sp>
      <p:pic>
        <p:nvPicPr>
          <p:cNvPr id="3" name="Billede 2">
            <a:extLst>
              <a:ext uri="{FF2B5EF4-FFF2-40B4-BE49-F238E27FC236}">
                <a16:creationId xmlns:a16="http://schemas.microsoft.com/office/drawing/2014/main" id="{FFB0F5B8-DB0D-BC4E-8F1B-1BE0E890EE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16818" y="1663524"/>
            <a:ext cx="3764460" cy="4675539"/>
          </a:xfrm>
          <a:prstGeom prst="rect">
            <a:avLst/>
          </a:prstGeom>
        </p:spPr>
      </p:pic>
    </p:spTree>
    <p:extLst>
      <p:ext uri="{BB962C8B-B14F-4D97-AF65-F5344CB8AC3E}">
        <p14:creationId xmlns:p14="http://schemas.microsoft.com/office/powerpoint/2010/main" val="3297451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F9A4C9-67DD-DC43-85F6-5E45BB6C0912}"/>
              </a:ext>
            </a:extLst>
          </p:cNvPr>
          <p:cNvSpPr>
            <a:spLocks noGrp="1"/>
          </p:cNvSpPr>
          <p:nvPr>
            <p:ph type="title"/>
          </p:nvPr>
        </p:nvSpPr>
        <p:spPr>
          <a:xfrm>
            <a:off x="3824907" y="85847"/>
            <a:ext cx="4883150" cy="1386092"/>
          </a:xfrm>
        </p:spPr>
        <p:txBody>
          <a:bodyPr/>
          <a:lstStyle/>
          <a:p>
            <a:r>
              <a:rPr lang="da-US" dirty="0"/>
              <a:t>Julie Mackenhauer</a:t>
            </a:r>
          </a:p>
        </p:txBody>
      </p:sp>
      <p:sp>
        <p:nvSpPr>
          <p:cNvPr id="3" name="Pladsholder til slidenummer 2">
            <a:extLst>
              <a:ext uri="{FF2B5EF4-FFF2-40B4-BE49-F238E27FC236}">
                <a16:creationId xmlns:a16="http://schemas.microsoft.com/office/drawing/2014/main" id="{849F5D6B-E860-CA46-8D1C-B5066F3B413C}"/>
              </a:ext>
            </a:extLst>
          </p:cNvPr>
          <p:cNvSpPr>
            <a:spLocks noGrp="1"/>
          </p:cNvSpPr>
          <p:nvPr>
            <p:ph type="sldNum" sz="quarter" idx="10"/>
          </p:nvPr>
        </p:nvSpPr>
        <p:spPr/>
        <p:txBody>
          <a:bodyPr/>
          <a:lstStyle/>
          <a:p>
            <a:pPr rtl="0"/>
            <a:fld id="{D8D877B3-D348-4611-9BDB-C5374591D951}" type="slidenum">
              <a:rPr lang="en-US" smtClean="0"/>
              <a:pPr rtl="0"/>
              <a:t>2</a:t>
            </a:fld>
            <a:endParaRPr lang="en-US"/>
          </a:p>
        </p:txBody>
      </p:sp>
      <p:sp>
        <p:nvSpPr>
          <p:cNvPr id="4" name="Pladsholder til tekst 3">
            <a:extLst>
              <a:ext uri="{FF2B5EF4-FFF2-40B4-BE49-F238E27FC236}">
                <a16:creationId xmlns:a16="http://schemas.microsoft.com/office/drawing/2014/main" id="{0C343676-B9E8-5C41-9048-8474190496C3}"/>
              </a:ext>
            </a:extLst>
          </p:cNvPr>
          <p:cNvSpPr>
            <a:spLocks noGrp="1"/>
          </p:cNvSpPr>
          <p:nvPr>
            <p:ph type="body" sz="quarter" idx="13"/>
          </p:nvPr>
        </p:nvSpPr>
        <p:spPr>
          <a:xfrm>
            <a:off x="387349" y="2816126"/>
            <a:ext cx="6427789" cy="3473427"/>
          </a:xfrm>
        </p:spPr>
        <p:txBody>
          <a:bodyPr>
            <a:normAutofit/>
          </a:bodyPr>
          <a:lstStyle/>
          <a:p>
            <a:pPr marL="0" indent="0">
              <a:buNone/>
            </a:pPr>
            <a:r>
              <a:rPr lang="da-US" sz="1800" dirty="0"/>
              <a:t>2012: 	Læge, Aarhus Universitet</a:t>
            </a:r>
          </a:p>
          <a:p>
            <a:pPr marL="0" indent="0">
              <a:buNone/>
            </a:pPr>
            <a:r>
              <a:rPr lang="da-US" sz="1800" dirty="0"/>
              <a:t>2013: 	Klinisk basisuddannelse (KBU)</a:t>
            </a:r>
          </a:p>
          <a:p>
            <a:pPr marL="0" indent="0">
              <a:buNone/>
            </a:pPr>
            <a:r>
              <a:rPr lang="da-US" sz="1800" dirty="0"/>
              <a:t>2014: 	Anæstesti, Randers</a:t>
            </a:r>
          </a:p>
          <a:p>
            <a:pPr marL="0" indent="0">
              <a:buNone/>
            </a:pPr>
            <a:r>
              <a:rPr lang="da-US" sz="1800" dirty="0"/>
              <a:t>2015: 	Akutmedicin, London</a:t>
            </a:r>
          </a:p>
          <a:p>
            <a:pPr marL="0" indent="0">
              <a:buNone/>
            </a:pPr>
            <a:r>
              <a:rPr lang="da-US" sz="1800" dirty="0"/>
              <a:t>	Geriatri, Aarthus</a:t>
            </a:r>
          </a:p>
          <a:p>
            <a:pPr marL="0" indent="0">
              <a:buNone/>
            </a:pPr>
            <a:r>
              <a:rPr lang="da-DK" sz="1800" dirty="0"/>
              <a:t>2016: 	Samfundsmedicin, Psykiatrien, Region Nordjylland</a:t>
            </a:r>
          </a:p>
          <a:p>
            <a:pPr marL="0" indent="0">
              <a:buNone/>
            </a:pPr>
            <a:r>
              <a:rPr lang="da-DK" sz="1800" dirty="0"/>
              <a:t>2017:	Hoveduddannelse Samfundsmedicin</a:t>
            </a:r>
          </a:p>
          <a:p>
            <a:pPr marL="0" indent="0">
              <a:buNone/>
            </a:pPr>
            <a:r>
              <a:rPr lang="da-DK" sz="1800" dirty="0"/>
              <a:t>	Psykiatriledelsens Stab, Nordjylland</a:t>
            </a:r>
            <a:endParaRPr lang="da-US" sz="1800" dirty="0"/>
          </a:p>
          <a:p>
            <a:endParaRPr lang="da-US" sz="1800" dirty="0"/>
          </a:p>
        </p:txBody>
      </p:sp>
      <p:pic>
        <p:nvPicPr>
          <p:cNvPr id="5" name="Billede 4">
            <a:extLst>
              <a:ext uri="{FF2B5EF4-FFF2-40B4-BE49-F238E27FC236}">
                <a16:creationId xmlns:a16="http://schemas.microsoft.com/office/drawing/2014/main" id="{886FAD90-406B-DC48-9B49-909A3D6FBE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92723" y="965935"/>
            <a:ext cx="3734460" cy="2100634"/>
          </a:xfrm>
          <a:prstGeom prst="rect">
            <a:avLst/>
          </a:prstGeom>
        </p:spPr>
      </p:pic>
      <p:sp>
        <p:nvSpPr>
          <p:cNvPr id="7" name="Pladsholder til tekst 3">
            <a:extLst>
              <a:ext uri="{FF2B5EF4-FFF2-40B4-BE49-F238E27FC236}">
                <a16:creationId xmlns:a16="http://schemas.microsoft.com/office/drawing/2014/main" id="{5C8F5006-C34F-8C46-9A0E-FEFBC195E99A}"/>
              </a:ext>
            </a:extLst>
          </p:cNvPr>
          <p:cNvSpPr txBox="1">
            <a:spLocks/>
          </p:cNvSpPr>
          <p:nvPr/>
        </p:nvSpPr>
        <p:spPr>
          <a:xfrm>
            <a:off x="6096000" y="3066568"/>
            <a:ext cx="5708651" cy="3289782"/>
          </a:xfrm>
          <a:prstGeom prst="rect">
            <a:avLst/>
          </a:prstGeom>
        </p:spPr>
        <p:txBody>
          <a:bodyPr vert="horz" lIns="0" tIns="45720" rIns="0" bIns="45720" rtlCol="0">
            <a:noAutofit/>
          </a:bodyPr>
          <a:lstStyle>
            <a:lvl1pPr marL="0" indent="0" algn="l" defTabSz="914318" rtl="0" eaLnBrk="1" latinLnBrk="0" hangingPunct="1">
              <a:lnSpc>
                <a:spcPct val="120000"/>
              </a:lnSpc>
              <a:spcBef>
                <a:spcPts val="1000"/>
              </a:spcBef>
              <a:buFont typeface="Arial" panose="020B0604020202020204" pitchFamily="34" charset="0"/>
              <a:buNone/>
              <a:defRPr sz="1600" kern="1200" spc="0">
                <a:solidFill>
                  <a:schemeClr val="tx1"/>
                </a:solidFill>
                <a:latin typeface="+mn-lt"/>
                <a:ea typeface="+mn-ea"/>
                <a:cs typeface="+mn-cs"/>
              </a:defRPr>
            </a:lvl1pPr>
            <a:lvl2pPr marL="285750" indent="-285750" algn="l" defTabSz="914318" rtl="0" eaLnBrk="1" latinLnBrk="0" hangingPunct="1">
              <a:lnSpc>
                <a:spcPct val="120000"/>
              </a:lnSpc>
              <a:spcBef>
                <a:spcPts val="1000"/>
              </a:spcBef>
              <a:buFontTx/>
              <a:buBlip>
                <a:blip r:embed="rId3"/>
              </a:buBlip>
              <a:defRPr sz="1600" kern="1200" baseline="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r>
              <a:rPr lang="da-DK" sz="1800" dirty="0"/>
              <a:t>2018: 	Konsulent, SST Faglige anbefalinger akutområdet</a:t>
            </a:r>
          </a:p>
          <a:p>
            <a:r>
              <a:rPr lang="da-DK" sz="1800" dirty="0"/>
              <a:t>2020: 	RKKP - Databasen for Akutte Hospitalskontakter</a:t>
            </a:r>
          </a:p>
          <a:p>
            <a:r>
              <a:rPr lang="da-DK" sz="1800" dirty="0"/>
              <a:t>2021: 	Voksenpsykiatrien, Aalborg</a:t>
            </a:r>
          </a:p>
          <a:p>
            <a:r>
              <a:rPr lang="da-DK" sz="1800" dirty="0"/>
              <a:t>2022: 	Akutafdelingen, Aarhus</a:t>
            </a:r>
          </a:p>
          <a:p>
            <a:r>
              <a:rPr lang="da-DK" sz="1800" dirty="0"/>
              <a:t>	</a:t>
            </a:r>
            <a:r>
              <a:rPr lang="da-DK" sz="1800" dirty="0" err="1"/>
              <a:t>PhD</a:t>
            </a:r>
            <a:r>
              <a:rPr lang="da-DK" sz="1800" dirty="0"/>
              <a:t>, Aalborg Universitet</a:t>
            </a:r>
          </a:p>
          <a:p>
            <a:r>
              <a:rPr lang="da-DK" sz="1800" dirty="0"/>
              <a:t>2023-nu: 	Samfundsmedicin: Socialmedicinsk Enhed, Aalborg</a:t>
            </a:r>
          </a:p>
          <a:p>
            <a:r>
              <a:rPr lang="da-DK" sz="1800" dirty="0"/>
              <a:t>Siden 2024: Rusmiddelbehandling Hjørring Kommune</a:t>
            </a:r>
          </a:p>
          <a:p>
            <a:endParaRPr lang="da-DK" sz="1800" dirty="0"/>
          </a:p>
        </p:txBody>
      </p:sp>
    </p:spTree>
    <p:extLst>
      <p:ext uri="{BB962C8B-B14F-4D97-AF65-F5344CB8AC3E}">
        <p14:creationId xmlns:p14="http://schemas.microsoft.com/office/powerpoint/2010/main" val="138131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EC8E88-8169-DD4D-8299-D90C449E4055}"/>
              </a:ext>
            </a:extLst>
          </p:cNvPr>
          <p:cNvSpPr>
            <a:spLocks noGrp="1"/>
          </p:cNvSpPr>
          <p:nvPr>
            <p:ph type="title"/>
          </p:nvPr>
        </p:nvSpPr>
        <p:spPr/>
        <p:txBody>
          <a:bodyPr/>
          <a:lstStyle/>
          <a:p>
            <a:r>
              <a:rPr lang="da-US" dirty="0"/>
              <a:t>Tidlig debut</a:t>
            </a:r>
          </a:p>
        </p:txBody>
      </p:sp>
      <p:pic>
        <p:nvPicPr>
          <p:cNvPr id="5" name="Billede 4" descr="Et billede, der indeholder tekst, skærmbillede, person&#10;&#10;Automatisk genereret beskrivelse">
            <a:extLst>
              <a:ext uri="{FF2B5EF4-FFF2-40B4-BE49-F238E27FC236}">
                <a16:creationId xmlns:a16="http://schemas.microsoft.com/office/drawing/2014/main" id="{8472D41E-C614-8C4B-8DED-49C0E0FBCF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3557" y="3860295"/>
            <a:ext cx="2230908" cy="2632580"/>
          </a:xfrm>
          <a:prstGeom prst="rect">
            <a:avLst/>
          </a:prstGeom>
        </p:spPr>
      </p:pic>
      <p:pic>
        <p:nvPicPr>
          <p:cNvPr id="7" name="Billede 6" descr="Et billede, der indeholder tekst, skærmbillede, Font/skrifttype, Kurve&#10;&#10;Automatisk genereret beskrivelse">
            <a:extLst>
              <a:ext uri="{FF2B5EF4-FFF2-40B4-BE49-F238E27FC236}">
                <a16:creationId xmlns:a16="http://schemas.microsoft.com/office/drawing/2014/main" id="{991E3FD4-F786-F440-A5FC-55D34F9F98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5092" y="460375"/>
            <a:ext cx="5143500" cy="6032500"/>
          </a:xfrm>
          <a:prstGeom prst="rect">
            <a:avLst/>
          </a:prstGeom>
        </p:spPr>
      </p:pic>
    </p:spTree>
    <p:extLst>
      <p:ext uri="{BB962C8B-B14F-4D97-AF65-F5344CB8AC3E}">
        <p14:creationId xmlns:p14="http://schemas.microsoft.com/office/powerpoint/2010/main" val="60070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56F9E9-5307-7144-8FEB-00B08CE8A783}"/>
              </a:ext>
            </a:extLst>
          </p:cNvPr>
          <p:cNvSpPr>
            <a:spLocks noGrp="1"/>
          </p:cNvSpPr>
          <p:nvPr>
            <p:ph type="title"/>
          </p:nvPr>
        </p:nvSpPr>
        <p:spPr/>
        <p:txBody>
          <a:bodyPr/>
          <a:lstStyle/>
          <a:p>
            <a:r>
              <a:rPr lang="en-GB" dirty="0" err="1"/>
              <a:t>Atypiske</a:t>
            </a:r>
            <a:r>
              <a:rPr lang="en-GB" dirty="0"/>
              <a:t> </a:t>
            </a:r>
            <a:r>
              <a:rPr lang="en-GB" dirty="0" err="1"/>
              <a:t>symptomer</a:t>
            </a:r>
            <a:endParaRPr lang="en-GB" dirty="0"/>
          </a:p>
        </p:txBody>
      </p:sp>
      <p:sp>
        <p:nvSpPr>
          <p:cNvPr id="3" name="Pladsholder til slidenummer 2">
            <a:extLst>
              <a:ext uri="{FF2B5EF4-FFF2-40B4-BE49-F238E27FC236}">
                <a16:creationId xmlns:a16="http://schemas.microsoft.com/office/drawing/2014/main" id="{2F9E562B-4864-4245-BA62-EA6584724F52}"/>
              </a:ext>
            </a:extLst>
          </p:cNvPr>
          <p:cNvSpPr>
            <a:spLocks noGrp="1"/>
          </p:cNvSpPr>
          <p:nvPr>
            <p:ph type="sldNum" sz="quarter" idx="10"/>
          </p:nvPr>
        </p:nvSpPr>
        <p:spPr/>
        <p:txBody>
          <a:bodyPr/>
          <a:lstStyle/>
          <a:p>
            <a:pPr rtl="0"/>
            <a:fld id="{D8D877B3-D348-4611-9BDB-C5374591D951}" type="slidenum">
              <a:rPr lang="en-US" smtClean="0"/>
              <a:pPr rtl="0"/>
              <a:t>21</a:t>
            </a:fld>
            <a:endParaRPr lang="en-US"/>
          </a:p>
        </p:txBody>
      </p:sp>
      <p:grpSp>
        <p:nvGrpSpPr>
          <p:cNvPr id="4" name="Gruppe 3">
            <a:extLst>
              <a:ext uri="{FF2B5EF4-FFF2-40B4-BE49-F238E27FC236}">
                <a16:creationId xmlns:a16="http://schemas.microsoft.com/office/drawing/2014/main" id="{E8C7CC4B-6DB3-7545-A016-1EDF14E57A3B}"/>
              </a:ext>
            </a:extLst>
          </p:cNvPr>
          <p:cNvGrpSpPr/>
          <p:nvPr/>
        </p:nvGrpSpPr>
        <p:grpSpPr>
          <a:xfrm>
            <a:off x="847072" y="1818077"/>
            <a:ext cx="4510536" cy="1384367"/>
            <a:chOff x="847072" y="1818077"/>
            <a:chExt cx="4510536" cy="1384367"/>
          </a:xfrm>
        </p:grpSpPr>
        <p:pic>
          <p:nvPicPr>
            <p:cNvPr id="6" name="Billede 5">
              <a:extLst>
                <a:ext uri="{FF2B5EF4-FFF2-40B4-BE49-F238E27FC236}">
                  <a16:creationId xmlns:a16="http://schemas.microsoft.com/office/drawing/2014/main" id="{9E39A4A3-784F-2843-BCA9-E72037345BC5}"/>
                </a:ext>
              </a:extLst>
            </p:cNvPr>
            <p:cNvPicPr/>
            <p:nvPr/>
          </p:nvPicPr>
          <p:blipFill>
            <a:blip r:embed="rId3" cstate="screen">
              <a:extLst>
                <a:ext uri="{28A0092B-C50C-407E-A947-70E740481C1C}">
                  <a14:useLocalDpi xmlns:a14="http://schemas.microsoft.com/office/drawing/2010/main"/>
                </a:ext>
              </a:extLst>
            </a:blip>
            <a:stretch>
              <a:fillRect/>
            </a:stretch>
          </p:blipFill>
          <p:spPr>
            <a:xfrm>
              <a:off x="847072" y="1922987"/>
              <a:ext cx="1271787" cy="1279457"/>
            </a:xfrm>
            <a:prstGeom prst="rect">
              <a:avLst/>
            </a:prstGeom>
          </p:spPr>
        </p:pic>
        <p:pic>
          <p:nvPicPr>
            <p:cNvPr id="7" name="Billede 6">
              <a:extLst>
                <a:ext uri="{FF2B5EF4-FFF2-40B4-BE49-F238E27FC236}">
                  <a16:creationId xmlns:a16="http://schemas.microsoft.com/office/drawing/2014/main" id="{88C43E8D-4714-DE4B-93ED-34E6C8184F7D}"/>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4191674" y="1818077"/>
              <a:ext cx="1165934" cy="1279456"/>
            </a:xfrm>
            <a:prstGeom prst="rect">
              <a:avLst/>
            </a:prstGeom>
            <a:ln>
              <a:noFill/>
            </a:ln>
            <a:extLst>
              <a:ext uri="{53640926-AAD7-44D8-BBD7-CCE9431645EC}">
                <a14:shadowObscured xmlns:a14="http://schemas.microsoft.com/office/drawing/2010/main"/>
              </a:ext>
            </a:extLst>
          </p:spPr>
        </p:pic>
      </p:grpSp>
      <p:graphicFrame>
        <p:nvGraphicFramePr>
          <p:cNvPr id="10" name="Tabel 9">
            <a:extLst>
              <a:ext uri="{FF2B5EF4-FFF2-40B4-BE49-F238E27FC236}">
                <a16:creationId xmlns:a16="http://schemas.microsoft.com/office/drawing/2014/main" id="{AE349871-8A7A-7F4F-8877-2084FFCB3FE0}"/>
              </a:ext>
            </a:extLst>
          </p:cNvPr>
          <p:cNvGraphicFramePr>
            <a:graphicFrameLocks noGrp="1"/>
          </p:cNvGraphicFramePr>
          <p:nvPr/>
        </p:nvGraphicFramePr>
        <p:xfrm>
          <a:off x="495798" y="3202443"/>
          <a:ext cx="5742234" cy="3012313"/>
        </p:xfrm>
        <a:graphic>
          <a:graphicData uri="http://schemas.openxmlformats.org/drawingml/2006/table">
            <a:tbl>
              <a:tblPr firstRow="1" firstCol="1" bandRow="1">
                <a:tableStyleId>{5940675A-B579-460E-94D1-54222C63F5DA}</a:tableStyleId>
              </a:tblPr>
              <a:tblGrid>
                <a:gridCol w="3326860">
                  <a:extLst>
                    <a:ext uri="{9D8B030D-6E8A-4147-A177-3AD203B41FA5}">
                      <a16:colId xmlns:a16="http://schemas.microsoft.com/office/drawing/2014/main" val="1900622998"/>
                    </a:ext>
                  </a:extLst>
                </a:gridCol>
                <a:gridCol w="2415374">
                  <a:extLst>
                    <a:ext uri="{9D8B030D-6E8A-4147-A177-3AD203B41FA5}">
                      <a16:colId xmlns:a16="http://schemas.microsoft.com/office/drawing/2014/main" val="653740723"/>
                    </a:ext>
                  </a:extLst>
                </a:gridCol>
              </a:tblGrid>
              <a:tr h="757668">
                <a:tc>
                  <a:txBody>
                    <a:bodyPr/>
                    <a:lstStyle/>
                    <a:p>
                      <a:pPr marL="0" marR="0" algn="l">
                        <a:lnSpc>
                          <a:spcPct val="100000"/>
                        </a:lnSpc>
                        <a:spcBef>
                          <a:spcPts val="0"/>
                        </a:spcBef>
                        <a:spcAft>
                          <a:spcPts val="1200"/>
                        </a:spcAft>
                      </a:pPr>
                      <a:r>
                        <a:rPr lang="en-GB" sz="1200" b="1" dirty="0">
                          <a:solidFill>
                            <a:srgbClr val="FF0000"/>
                          </a:solidFill>
                          <a:effectLst/>
                        </a:rPr>
                        <a:t>74% Neurological symptoms                                     </a:t>
                      </a:r>
                      <a:r>
                        <a:rPr lang="en-GB" sz="1200" dirty="0">
                          <a:effectLst/>
                        </a:rPr>
                        <a:t>12% Unclear problem                                               14% Other symptoms    </a:t>
                      </a:r>
                      <a:endParaRPr lang="da-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408" marR="52408" marT="0" marB="0"/>
                </a:tc>
                <a:tc>
                  <a:txBody>
                    <a:bodyPr/>
                    <a:lstStyle/>
                    <a:p>
                      <a:pPr marL="0" marR="0" algn="l">
                        <a:lnSpc>
                          <a:spcPct val="100000"/>
                        </a:lnSpc>
                        <a:spcBef>
                          <a:spcPts val="0"/>
                        </a:spcBef>
                        <a:spcAft>
                          <a:spcPts val="1200"/>
                        </a:spcAft>
                      </a:pPr>
                      <a:r>
                        <a:rPr lang="en-GB" sz="1200" b="1" dirty="0">
                          <a:solidFill>
                            <a:srgbClr val="FF0000"/>
                          </a:solidFill>
                          <a:effectLst/>
                        </a:rPr>
                        <a:t>51%  Abdominal pain                        </a:t>
                      </a:r>
                      <a:r>
                        <a:rPr lang="en-GB" sz="1200" dirty="0">
                          <a:effectLst/>
                        </a:rPr>
                        <a:t>34%  Other non-abdominal symptom          15%  Unclear problem</a:t>
                      </a:r>
                      <a:endParaRPr lang="da-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408" marR="52408" marT="0" marB="0"/>
                </a:tc>
                <a:extLst>
                  <a:ext uri="{0D108BD9-81ED-4DB2-BD59-A6C34878D82A}">
                    <a16:rowId xmlns:a16="http://schemas.microsoft.com/office/drawing/2014/main" val="4043668085"/>
                  </a:ext>
                </a:extLst>
              </a:tr>
              <a:tr h="738691">
                <a:tc>
                  <a:txBody>
                    <a:bodyPr/>
                    <a:lstStyle/>
                    <a:p>
                      <a:pPr marL="0" marR="0" algn="l">
                        <a:lnSpc>
                          <a:spcPct val="100000"/>
                        </a:lnSpc>
                        <a:spcBef>
                          <a:spcPts val="0"/>
                        </a:spcBef>
                        <a:spcAft>
                          <a:spcPts val="1200"/>
                        </a:spcAft>
                      </a:pPr>
                      <a:r>
                        <a:rPr lang="en-GB" sz="1200" dirty="0">
                          <a:effectLst/>
                        </a:rPr>
                        <a:t>72% Neurological symptoms                                    12% Unclear problem                                                  16% Other symptoms  </a:t>
                      </a:r>
                      <a:endParaRPr lang="da-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408" marR="52408" marT="0" marB="0"/>
                </a:tc>
                <a:tc>
                  <a:txBody>
                    <a:bodyPr/>
                    <a:lstStyle/>
                    <a:p>
                      <a:pPr marL="0" marR="0" algn="l">
                        <a:lnSpc>
                          <a:spcPct val="100000"/>
                        </a:lnSpc>
                        <a:spcBef>
                          <a:spcPts val="0"/>
                        </a:spcBef>
                        <a:spcAft>
                          <a:spcPts val="1200"/>
                        </a:spcAft>
                      </a:pPr>
                      <a:r>
                        <a:rPr lang="en-GB" sz="1200" dirty="0">
                          <a:effectLst/>
                        </a:rPr>
                        <a:t>48%  Other non-abdominal symptom           40%  Abdominal pain                           12%  Unclear problem</a:t>
                      </a:r>
                      <a:endParaRPr lang="da-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408" marR="52408" marT="0" marB="0"/>
                </a:tc>
                <a:extLst>
                  <a:ext uri="{0D108BD9-81ED-4DB2-BD59-A6C34878D82A}">
                    <a16:rowId xmlns:a16="http://schemas.microsoft.com/office/drawing/2014/main" val="3635562519"/>
                  </a:ext>
                </a:extLst>
              </a:tr>
              <a:tr h="467608">
                <a:tc>
                  <a:txBody>
                    <a:bodyPr/>
                    <a:lstStyle/>
                    <a:p>
                      <a:pPr marL="0" marR="0" algn="l">
                        <a:lnSpc>
                          <a:spcPct val="100000"/>
                        </a:lnSpc>
                        <a:spcBef>
                          <a:spcPts val="0"/>
                        </a:spcBef>
                        <a:spcAft>
                          <a:spcPts val="1200"/>
                        </a:spcAft>
                      </a:pPr>
                      <a:r>
                        <a:rPr lang="en-GB" sz="1200" dirty="0">
                          <a:effectLst/>
                        </a:rPr>
                        <a:t>73% Neurological symptoms                                       9%   Unclear problem                                                   18% Other symptoms  </a:t>
                      </a:r>
                      <a:endParaRPr lang="da-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408" marR="52408" marT="0" marB="0"/>
                </a:tc>
                <a:tc>
                  <a:txBody>
                    <a:bodyPr/>
                    <a:lstStyle/>
                    <a:p>
                      <a:pPr marL="0" marR="0" algn="l">
                        <a:lnSpc>
                          <a:spcPct val="100000"/>
                        </a:lnSpc>
                        <a:spcBef>
                          <a:spcPts val="0"/>
                        </a:spcBef>
                        <a:spcAft>
                          <a:spcPts val="1200"/>
                        </a:spcAft>
                      </a:pPr>
                      <a:r>
                        <a:rPr lang="en-GB" sz="1200" dirty="0">
                          <a:effectLst/>
                        </a:rPr>
                        <a:t>38%  Other non-abdominal symptom  31%  Abdominal pain                        31%  Unclear problem</a:t>
                      </a:r>
                      <a:r>
                        <a:rPr lang="da-US" sz="1200" dirty="0">
                          <a:effectLst/>
                          <a:latin typeface="Times New Roman" panose="02020603050405020304" pitchFamily="18" charset="0"/>
                          <a:cs typeface="Times New Roman" panose="02020603050405020304" pitchFamily="18" charset="0"/>
                        </a:rPr>
                        <a:t> </a:t>
                      </a:r>
                    </a:p>
                    <a:p>
                      <a:pPr marL="0" marR="0" algn="l">
                        <a:lnSpc>
                          <a:spcPct val="100000"/>
                        </a:lnSpc>
                        <a:spcBef>
                          <a:spcPts val="0"/>
                        </a:spcBef>
                        <a:spcAft>
                          <a:spcPts val="1200"/>
                        </a:spcAft>
                      </a:pPr>
                      <a:endParaRPr lang="en-GB" sz="1200" dirty="0">
                        <a:effectLst/>
                      </a:endParaRPr>
                    </a:p>
                  </a:txBody>
                  <a:tcPr marL="52408" marR="52408" marT="0" marB="0"/>
                </a:tc>
                <a:extLst>
                  <a:ext uri="{0D108BD9-81ED-4DB2-BD59-A6C34878D82A}">
                    <a16:rowId xmlns:a16="http://schemas.microsoft.com/office/drawing/2014/main" val="859488882"/>
                  </a:ext>
                </a:extLst>
              </a:tr>
              <a:tr h="632034">
                <a:tc>
                  <a:txBody>
                    <a:bodyPr/>
                    <a:lstStyle/>
                    <a:p>
                      <a:pPr marL="0" marR="0" algn="l">
                        <a:lnSpc>
                          <a:spcPct val="100000"/>
                        </a:lnSpc>
                        <a:spcBef>
                          <a:spcPts val="0"/>
                        </a:spcBef>
                        <a:spcAft>
                          <a:spcPts val="1200"/>
                        </a:spcAft>
                      </a:pPr>
                      <a:r>
                        <a:rPr lang="en-GB" sz="1200" b="1" dirty="0">
                          <a:solidFill>
                            <a:srgbClr val="FF0000"/>
                          </a:solidFill>
                          <a:effectLst/>
                        </a:rPr>
                        <a:t>60% Neurological symptoms                                     </a:t>
                      </a:r>
                      <a:r>
                        <a:rPr lang="en-GB" sz="1200" dirty="0">
                          <a:effectLst/>
                        </a:rPr>
                        <a:t>18% Unclear problem                                                22% Other problem</a:t>
                      </a:r>
                      <a:endParaRPr lang="da-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408" marR="52408" marT="0" marB="0"/>
                </a:tc>
                <a:tc>
                  <a:txBody>
                    <a:bodyPr/>
                    <a:lstStyle/>
                    <a:p>
                      <a:pPr marL="0" marR="0" algn="l">
                        <a:lnSpc>
                          <a:spcPct val="100000"/>
                        </a:lnSpc>
                        <a:spcBef>
                          <a:spcPts val="0"/>
                        </a:spcBef>
                        <a:spcAft>
                          <a:spcPts val="1200"/>
                        </a:spcAft>
                      </a:pPr>
                      <a:r>
                        <a:rPr lang="en-GB" sz="1200" dirty="0">
                          <a:effectLst/>
                        </a:rPr>
                        <a:t>62%  Other non-abdominal symptom            </a:t>
                      </a:r>
                      <a:r>
                        <a:rPr lang="en-GB" sz="1200" b="1" dirty="0">
                          <a:solidFill>
                            <a:srgbClr val="FF0000"/>
                          </a:solidFill>
                          <a:effectLst/>
                        </a:rPr>
                        <a:t>25%  Abdominal pain                              </a:t>
                      </a:r>
                      <a:r>
                        <a:rPr lang="en-GB" sz="1200" dirty="0">
                          <a:effectLst/>
                        </a:rPr>
                        <a:t>13%  Unclear problem</a:t>
                      </a:r>
                      <a:endParaRPr lang="da-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408" marR="52408" marT="0" marB="0"/>
                </a:tc>
                <a:extLst>
                  <a:ext uri="{0D108BD9-81ED-4DB2-BD59-A6C34878D82A}">
                    <a16:rowId xmlns:a16="http://schemas.microsoft.com/office/drawing/2014/main" val="1583649591"/>
                  </a:ext>
                </a:extLst>
              </a:tr>
            </a:tbl>
          </a:graphicData>
        </a:graphic>
      </p:graphicFrame>
      <p:sp>
        <p:nvSpPr>
          <p:cNvPr id="5" name="Tekstfelt 4">
            <a:extLst>
              <a:ext uri="{FF2B5EF4-FFF2-40B4-BE49-F238E27FC236}">
                <a16:creationId xmlns:a16="http://schemas.microsoft.com/office/drawing/2014/main" id="{6CA5565E-7198-F34C-948C-FB5875571F0F}"/>
              </a:ext>
            </a:extLst>
          </p:cNvPr>
          <p:cNvSpPr txBox="1"/>
          <p:nvPr/>
        </p:nvSpPr>
        <p:spPr>
          <a:xfrm>
            <a:off x="6834394" y="2165417"/>
            <a:ext cx="4651210" cy="584775"/>
          </a:xfrm>
          <a:prstGeom prst="rect">
            <a:avLst/>
          </a:prstGeom>
          <a:noFill/>
        </p:spPr>
        <p:txBody>
          <a:bodyPr wrap="none" rtlCol="0">
            <a:spAutoFit/>
          </a:bodyPr>
          <a:lstStyle/>
          <a:p>
            <a:r>
              <a:rPr lang="da-US" sz="3200" b="1" i="1" dirty="0">
                <a:solidFill>
                  <a:srgbClr val="FF0000"/>
                </a:solidFill>
              </a:rPr>
              <a:t>Diagnostic overshadowing</a:t>
            </a:r>
          </a:p>
        </p:txBody>
      </p:sp>
      <p:pic>
        <p:nvPicPr>
          <p:cNvPr id="47" name="Billede 46">
            <a:extLst>
              <a:ext uri="{FF2B5EF4-FFF2-40B4-BE49-F238E27FC236}">
                <a16:creationId xmlns:a16="http://schemas.microsoft.com/office/drawing/2014/main" id="{94D39331-75E1-BB43-BB88-88B8E6467294}"/>
              </a:ext>
            </a:extLst>
          </p:cNvPr>
          <p:cNvPicPr>
            <a:picLocks noChangeAspect="1"/>
          </p:cNvPicPr>
          <p:nvPr/>
        </p:nvPicPr>
        <p:blipFill>
          <a:blip r:embed="rId5"/>
          <a:stretch>
            <a:fillRect/>
          </a:stretch>
        </p:blipFill>
        <p:spPr>
          <a:xfrm>
            <a:off x="6834394" y="3041442"/>
            <a:ext cx="3993066" cy="3012313"/>
          </a:xfrm>
          <a:prstGeom prst="rect">
            <a:avLst/>
          </a:prstGeom>
        </p:spPr>
      </p:pic>
    </p:spTree>
    <p:extLst>
      <p:ext uri="{BB962C8B-B14F-4D97-AF65-F5344CB8AC3E}">
        <p14:creationId xmlns:p14="http://schemas.microsoft.com/office/powerpoint/2010/main" val="226258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9DD00E-0264-BD42-9DC3-56161F38054F}"/>
              </a:ext>
            </a:extLst>
          </p:cNvPr>
          <p:cNvSpPr>
            <a:spLocks noGrp="1"/>
          </p:cNvSpPr>
          <p:nvPr>
            <p:ph type="title"/>
          </p:nvPr>
        </p:nvSpPr>
        <p:spPr/>
        <p:txBody>
          <a:bodyPr/>
          <a:lstStyle/>
          <a:p>
            <a:r>
              <a:rPr lang="da-US" dirty="0"/>
              <a:t>Følelsen af afmagt</a:t>
            </a:r>
          </a:p>
        </p:txBody>
      </p:sp>
      <p:pic>
        <p:nvPicPr>
          <p:cNvPr id="6" name="Billede 5">
            <a:extLst>
              <a:ext uri="{FF2B5EF4-FFF2-40B4-BE49-F238E27FC236}">
                <a16:creationId xmlns:a16="http://schemas.microsoft.com/office/drawing/2014/main" id="{F7B3FBB0-6358-5D47-8944-70E39A8FB673}"/>
              </a:ext>
            </a:extLst>
          </p:cNvPr>
          <p:cNvPicPr>
            <a:picLocks noChangeAspect="1"/>
          </p:cNvPicPr>
          <p:nvPr/>
        </p:nvPicPr>
        <p:blipFill>
          <a:blip r:embed="rId2"/>
          <a:stretch>
            <a:fillRect/>
          </a:stretch>
        </p:blipFill>
        <p:spPr>
          <a:xfrm>
            <a:off x="1372706" y="1637724"/>
            <a:ext cx="3411449" cy="4351338"/>
          </a:xfrm>
          <a:prstGeom prst="rect">
            <a:avLst/>
          </a:prstGeom>
        </p:spPr>
      </p:pic>
    </p:spTree>
    <p:extLst>
      <p:ext uri="{BB962C8B-B14F-4D97-AF65-F5344CB8AC3E}">
        <p14:creationId xmlns:p14="http://schemas.microsoft.com/office/powerpoint/2010/main" val="653101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7972F698-AC82-17A2-F5D0-EDA0D4BD7C5F}"/>
              </a:ext>
            </a:extLst>
          </p:cNvPr>
          <p:cNvPicPr>
            <a:picLocks noChangeAspect="1"/>
          </p:cNvPicPr>
          <p:nvPr/>
        </p:nvPicPr>
        <p:blipFill>
          <a:blip r:embed="rId2"/>
          <a:stretch>
            <a:fillRect/>
          </a:stretch>
        </p:blipFill>
        <p:spPr>
          <a:xfrm>
            <a:off x="1558977" y="-7446"/>
            <a:ext cx="9794823" cy="6890585"/>
          </a:xfrm>
          <a:prstGeom prst="rect">
            <a:avLst/>
          </a:prstGeom>
        </p:spPr>
      </p:pic>
    </p:spTree>
    <p:extLst>
      <p:ext uri="{BB962C8B-B14F-4D97-AF65-F5344CB8AC3E}">
        <p14:creationId xmlns:p14="http://schemas.microsoft.com/office/powerpoint/2010/main" val="1168571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DF31BCD8-8072-F532-BEAC-AEE3D6CE7141}"/>
              </a:ext>
            </a:extLst>
          </p:cNvPr>
          <p:cNvPicPr>
            <a:picLocks noChangeAspect="1"/>
          </p:cNvPicPr>
          <p:nvPr/>
        </p:nvPicPr>
        <p:blipFill>
          <a:blip r:embed="rId2"/>
          <a:stretch>
            <a:fillRect/>
          </a:stretch>
        </p:blipFill>
        <p:spPr>
          <a:xfrm>
            <a:off x="546748" y="0"/>
            <a:ext cx="11098504" cy="6858000"/>
          </a:xfrm>
          <a:prstGeom prst="rect">
            <a:avLst/>
          </a:prstGeom>
        </p:spPr>
      </p:pic>
    </p:spTree>
    <p:extLst>
      <p:ext uri="{BB962C8B-B14F-4D97-AF65-F5344CB8AC3E}">
        <p14:creationId xmlns:p14="http://schemas.microsoft.com/office/powerpoint/2010/main" val="4151126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565B105A-031D-7D13-D001-A9C0CCD1B23E}"/>
              </a:ext>
            </a:extLst>
          </p:cNvPr>
          <p:cNvPicPr>
            <a:picLocks noChangeAspect="1"/>
          </p:cNvPicPr>
          <p:nvPr/>
        </p:nvPicPr>
        <p:blipFill>
          <a:blip r:embed="rId2"/>
          <a:stretch>
            <a:fillRect/>
          </a:stretch>
        </p:blipFill>
        <p:spPr>
          <a:xfrm>
            <a:off x="0" y="29364"/>
            <a:ext cx="12192000" cy="6707832"/>
          </a:xfrm>
          <a:prstGeom prst="rect">
            <a:avLst/>
          </a:prstGeom>
        </p:spPr>
      </p:pic>
    </p:spTree>
    <p:extLst>
      <p:ext uri="{BB962C8B-B14F-4D97-AF65-F5344CB8AC3E}">
        <p14:creationId xmlns:p14="http://schemas.microsoft.com/office/powerpoint/2010/main" val="2103864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EFD4A4C5-3D6A-78CF-BB4A-FF7721CC664B}"/>
              </a:ext>
            </a:extLst>
          </p:cNvPr>
          <p:cNvPicPr>
            <a:picLocks noChangeAspect="1"/>
          </p:cNvPicPr>
          <p:nvPr/>
        </p:nvPicPr>
        <p:blipFill>
          <a:blip r:embed="rId2"/>
          <a:stretch>
            <a:fillRect/>
          </a:stretch>
        </p:blipFill>
        <p:spPr>
          <a:xfrm>
            <a:off x="925830" y="-318919"/>
            <a:ext cx="10149840" cy="7223110"/>
          </a:xfrm>
          <a:prstGeom prst="rect">
            <a:avLst/>
          </a:prstGeom>
        </p:spPr>
      </p:pic>
    </p:spTree>
    <p:extLst>
      <p:ext uri="{BB962C8B-B14F-4D97-AF65-F5344CB8AC3E}">
        <p14:creationId xmlns:p14="http://schemas.microsoft.com/office/powerpoint/2010/main" val="3535625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tekst, skærmbillede, Website, Webside&#10;&#10;Automatisk genereret beskrivelse">
            <a:extLst>
              <a:ext uri="{FF2B5EF4-FFF2-40B4-BE49-F238E27FC236}">
                <a16:creationId xmlns:a16="http://schemas.microsoft.com/office/drawing/2014/main" id="{960B53B4-6D12-234B-99B4-F32520B1A6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361"/>
            <a:ext cx="12192000" cy="6717278"/>
          </a:xfrm>
          <a:prstGeom prst="rect">
            <a:avLst/>
          </a:prstGeom>
        </p:spPr>
      </p:pic>
    </p:spTree>
    <p:extLst>
      <p:ext uri="{BB962C8B-B14F-4D97-AF65-F5344CB8AC3E}">
        <p14:creationId xmlns:p14="http://schemas.microsoft.com/office/powerpoint/2010/main" val="29714293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tekst, skærmbillede, Font/skrifttype, dokument&#10;&#10;Automatisk genereret beskrivelse">
            <a:extLst>
              <a:ext uri="{FF2B5EF4-FFF2-40B4-BE49-F238E27FC236}">
                <a16:creationId xmlns:a16="http://schemas.microsoft.com/office/drawing/2014/main" id="{7381B889-9F86-8D4D-B08C-1F35D785A2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783" y="0"/>
            <a:ext cx="6836434" cy="6858000"/>
          </a:xfrm>
          <a:prstGeom prst="rect">
            <a:avLst/>
          </a:prstGeom>
        </p:spPr>
      </p:pic>
      <p:sp>
        <p:nvSpPr>
          <p:cNvPr id="4" name="Rektangel 3">
            <a:extLst>
              <a:ext uri="{FF2B5EF4-FFF2-40B4-BE49-F238E27FC236}">
                <a16:creationId xmlns:a16="http://schemas.microsoft.com/office/drawing/2014/main" id="{876ACEA0-A8C4-A147-B73B-6F5724237997}"/>
              </a:ext>
            </a:extLst>
          </p:cNvPr>
          <p:cNvSpPr/>
          <p:nvPr/>
        </p:nvSpPr>
        <p:spPr>
          <a:xfrm>
            <a:off x="1878227" y="2693775"/>
            <a:ext cx="8872151"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dirty="0"/>
          </a:p>
        </p:txBody>
      </p:sp>
      <p:sp>
        <p:nvSpPr>
          <p:cNvPr id="5" name="Rektangel 4">
            <a:extLst>
              <a:ext uri="{FF2B5EF4-FFF2-40B4-BE49-F238E27FC236}">
                <a16:creationId xmlns:a16="http://schemas.microsoft.com/office/drawing/2014/main" id="{A9F496EC-8216-8745-BA4D-248C04F8C3A7}"/>
              </a:ext>
            </a:extLst>
          </p:cNvPr>
          <p:cNvSpPr/>
          <p:nvPr/>
        </p:nvSpPr>
        <p:spPr>
          <a:xfrm>
            <a:off x="1878227" y="4423719"/>
            <a:ext cx="8872151" cy="15569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dirty="0"/>
          </a:p>
        </p:txBody>
      </p:sp>
    </p:spTree>
    <p:extLst>
      <p:ext uri="{BB962C8B-B14F-4D97-AF65-F5344CB8AC3E}">
        <p14:creationId xmlns:p14="http://schemas.microsoft.com/office/powerpoint/2010/main" val="237237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tekst, Ansigt, person, skærmbillede&#10;&#10;Automatisk genereret beskrivelse">
            <a:extLst>
              <a:ext uri="{FF2B5EF4-FFF2-40B4-BE49-F238E27FC236}">
                <a16:creationId xmlns:a16="http://schemas.microsoft.com/office/drawing/2014/main" id="{80ABA7DA-77BB-D249-B25D-F949054828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7084"/>
            <a:ext cx="12192000" cy="5763831"/>
          </a:xfrm>
          <a:prstGeom prst="rect">
            <a:avLst/>
          </a:prstGeom>
        </p:spPr>
      </p:pic>
    </p:spTree>
    <p:extLst>
      <p:ext uri="{BB962C8B-B14F-4D97-AF65-F5344CB8AC3E}">
        <p14:creationId xmlns:p14="http://schemas.microsoft.com/office/powerpoint/2010/main" val="3439754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B820F6D9-96BF-4F4A-BB90-B397F0C44D83}"/>
              </a:ext>
            </a:extLst>
          </p:cNvPr>
          <p:cNvSpPr>
            <a:spLocks noGrp="1"/>
          </p:cNvSpPr>
          <p:nvPr>
            <p:ph type="sldNum" sz="quarter" idx="12"/>
          </p:nvPr>
        </p:nvSpPr>
        <p:spPr/>
        <p:txBody>
          <a:bodyPr/>
          <a:lstStyle/>
          <a:p>
            <a:fld id="{D29151A3-E9B5-2D44-93BB-95A7B74E01BB}" type="slidenum">
              <a:rPr lang="da-DK" smtClean="0"/>
              <a:t>3</a:t>
            </a:fld>
            <a:endParaRPr lang="da-DK"/>
          </a:p>
        </p:txBody>
      </p:sp>
      <p:pic>
        <p:nvPicPr>
          <p:cNvPr id="22" name="Billede 21">
            <a:extLst>
              <a:ext uri="{FF2B5EF4-FFF2-40B4-BE49-F238E27FC236}">
                <a16:creationId xmlns:a16="http://schemas.microsoft.com/office/drawing/2014/main" id="{F01F0BDB-8FCC-504A-AD52-550298510A6E}"/>
              </a:ext>
            </a:extLst>
          </p:cNvPr>
          <p:cNvPicPr>
            <a:picLocks noChangeAspect="1"/>
          </p:cNvPicPr>
          <p:nvPr/>
        </p:nvPicPr>
        <p:blipFill>
          <a:blip r:embed="rId3"/>
          <a:stretch>
            <a:fillRect/>
          </a:stretch>
        </p:blipFill>
        <p:spPr>
          <a:xfrm>
            <a:off x="3098083" y="5719691"/>
            <a:ext cx="63500" cy="12700"/>
          </a:xfrm>
          <a:prstGeom prst="rect">
            <a:avLst/>
          </a:prstGeom>
        </p:spPr>
      </p:pic>
      <p:pic>
        <p:nvPicPr>
          <p:cNvPr id="24" name="Billede 23">
            <a:extLst>
              <a:ext uri="{FF2B5EF4-FFF2-40B4-BE49-F238E27FC236}">
                <a16:creationId xmlns:a16="http://schemas.microsoft.com/office/drawing/2014/main" id="{9A6FABE4-C680-3B45-BE85-2D4F00294143}"/>
              </a:ext>
            </a:extLst>
          </p:cNvPr>
          <p:cNvPicPr>
            <a:picLocks noChangeAspect="1"/>
          </p:cNvPicPr>
          <p:nvPr/>
        </p:nvPicPr>
        <p:blipFill>
          <a:blip r:embed="rId3"/>
          <a:stretch>
            <a:fillRect/>
          </a:stretch>
        </p:blipFill>
        <p:spPr>
          <a:xfrm>
            <a:off x="3098083" y="5719691"/>
            <a:ext cx="63500" cy="12700"/>
          </a:xfrm>
          <a:prstGeom prst="rect">
            <a:avLst/>
          </a:prstGeom>
        </p:spPr>
      </p:pic>
      <p:grpSp>
        <p:nvGrpSpPr>
          <p:cNvPr id="7" name="Gruppe 6">
            <a:extLst>
              <a:ext uri="{FF2B5EF4-FFF2-40B4-BE49-F238E27FC236}">
                <a16:creationId xmlns:a16="http://schemas.microsoft.com/office/drawing/2014/main" id="{050EF343-4E36-8F48-82E8-F5F17FBDB26A}"/>
              </a:ext>
            </a:extLst>
          </p:cNvPr>
          <p:cNvGrpSpPr/>
          <p:nvPr/>
        </p:nvGrpSpPr>
        <p:grpSpPr>
          <a:xfrm>
            <a:off x="6587964" y="1011361"/>
            <a:ext cx="5214445" cy="5102862"/>
            <a:chOff x="903286" y="1127891"/>
            <a:chExt cx="5214445" cy="5102862"/>
          </a:xfrm>
        </p:grpSpPr>
        <p:pic>
          <p:nvPicPr>
            <p:cNvPr id="4" name="Billede 3">
              <a:extLst>
                <a:ext uri="{FF2B5EF4-FFF2-40B4-BE49-F238E27FC236}">
                  <a16:creationId xmlns:a16="http://schemas.microsoft.com/office/drawing/2014/main" id="{F236F8EA-4AB9-7948-AB15-0EE4C053432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84526" y="5740258"/>
              <a:ext cx="3116428" cy="408104"/>
            </a:xfrm>
            <a:prstGeom prst="rect">
              <a:avLst/>
            </a:prstGeom>
          </p:spPr>
        </p:pic>
        <p:pic>
          <p:nvPicPr>
            <p:cNvPr id="6" name="Billede 5">
              <a:extLst>
                <a:ext uri="{FF2B5EF4-FFF2-40B4-BE49-F238E27FC236}">
                  <a16:creationId xmlns:a16="http://schemas.microsoft.com/office/drawing/2014/main" id="{1ED2EA5F-2176-E040-A40A-9DDDC3908FF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56416" y="5286140"/>
              <a:ext cx="1261315" cy="944613"/>
            </a:xfrm>
            <a:prstGeom prst="rect">
              <a:avLst/>
            </a:prstGeom>
          </p:spPr>
        </p:pic>
        <p:pic>
          <p:nvPicPr>
            <p:cNvPr id="8" name="Billede 7">
              <a:extLst>
                <a:ext uri="{FF2B5EF4-FFF2-40B4-BE49-F238E27FC236}">
                  <a16:creationId xmlns:a16="http://schemas.microsoft.com/office/drawing/2014/main" id="{CD161B20-1283-AB45-B0E3-E957C083E59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81882" y="5101613"/>
              <a:ext cx="3630028" cy="737607"/>
            </a:xfrm>
            <a:prstGeom prst="rect">
              <a:avLst/>
            </a:prstGeom>
          </p:spPr>
        </p:pic>
        <p:pic>
          <p:nvPicPr>
            <p:cNvPr id="16" name="Billede 15">
              <a:extLst>
                <a:ext uri="{FF2B5EF4-FFF2-40B4-BE49-F238E27FC236}">
                  <a16:creationId xmlns:a16="http://schemas.microsoft.com/office/drawing/2014/main" id="{D1DCD859-D47A-4D48-8F92-F5724F647EE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03286" y="1127891"/>
              <a:ext cx="4881557" cy="3695185"/>
            </a:xfrm>
            <a:prstGeom prst="rect">
              <a:avLst/>
            </a:prstGeom>
          </p:spPr>
        </p:pic>
      </p:grpSp>
      <p:sp>
        <p:nvSpPr>
          <p:cNvPr id="11" name="Titel 3">
            <a:extLst>
              <a:ext uri="{FF2B5EF4-FFF2-40B4-BE49-F238E27FC236}">
                <a16:creationId xmlns:a16="http://schemas.microsoft.com/office/drawing/2014/main" id="{2611B5E9-95BB-8948-9A0D-508B26200374}"/>
              </a:ext>
            </a:extLst>
          </p:cNvPr>
          <p:cNvSpPr txBox="1">
            <a:spLocks/>
          </p:cNvSpPr>
          <p:nvPr/>
        </p:nvSpPr>
        <p:spPr>
          <a:xfrm>
            <a:off x="574020" y="485140"/>
            <a:ext cx="7369830" cy="2171276"/>
          </a:xfrm>
          <a:prstGeom prst="rect">
            <a:avLst/>
          </a:prstGeom>
        </p:spPr>
        <p:txBody>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r>
              <a:rPr lang="da-US" dirty="0"/>
              <a:t>Hvorfor psykisk sygdom?</a:t>
            </a:r>
          </a:p>
        </p:txBody>
      </p:sp>
      <p:grpSp>
        <p:nvGrpSpPr>
          <p:cNvPr id="9" name="Gruppe 8">
            <a:extLst>
              <a:ext uri="{FF2B5EF4-FFF2-40B4-BE49-F238E27FC236}">
                <a16:creationId xmlns:a16="http://schemas.microsoft.com/office/drawing/2014/main" id="{7E8AF538-ED26-B948-98A0-5DF5BB3A2C78}"/>
              </a:ext>
            </a:extLst>
          </p:cNvPr>
          <p:cNvGrpSpPr/>
          <p:nvPr/>
        </p:nvGrpSpPr>
        <p:grpSpPr>
          <a:xfrm>
            <a:off x="655629" y="1374502"/>
            <a:ext cx="5291913" cy="4942909"/>
            <a:chOff x="6683233" y="1389181"/>
            <a:chExt cx="5291913" cy="4942909"/>
          </a:xfrm>
        </p:grpSpPr>
        <p:pic>
          <p:nvPicPr>
            <p:cNvPr id="3" name="Billede 2">
              <a:extLst>
                <a:ext uri="{FF2B5EF4-FFF2-40B4-BE49-F238E27FC236}">
                  <a16:creationId xmlns:a16="http://schemas.microsoft.com/office/drawing/2014/main" id="{635D9633-B915-7244-9ED6-809A7F04020E}"/>
                </a:ext>
              </a:extLst>
            </p:cNvPr>
            <p:cNvPicPr>
              <a:picLocks noChangeAspect="1"/>
            </p:cNvPicPr>
            <p:nvPr/>
          </p:nvPicPr>
          <p:blipFill>
            <a:blip r:embed="rId8"/>
            <a:stretch>
              <a:fillRect/>
            </a:stretch>
          </p:blipFill>
          <p:spPr>
            <a:xfrm>
              <a:off x="6683233" y="1389181"/>
              <a:ext cx="4948408" cy="3704446"/>
            </a:xfrm>
            <a:prstGeom prst="rect">
              <a:avLst/>
            </a:prstGeom>
          </p:spPr>
        </p:pic>
        <p:pic>
          <p:nvPicPr>
            <p:cNvPr id="5" name="Billede 4">
              <a:extLst>
                <a:ext uri="{FF2B5EF4-FFF2-40B4-BE49-F238E27FC236}">
                  <a16:creationId xmlns:a16="http://schemas.microsoft.com/office/drawing/2014/main" id="{0BA45E26-E303-444A-93CE-5D10CED7687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605730" y="5106003"/>
              <a:ext cx="3369416" cy="1226087"/>
            </a:xfrm>
            <a:prstGeom prst="rect">
              <a:avLst/>
            </a:prstGeom>
          </p:spPr>
        </p:pic>
      </p:grpSp>
    </p:spTree>
    <p:extLst>
      <p:ext uri="{BB962C8B-B14F-4D97-AF65-F5344CB8AC3E}">
        <p14:creationId xmlns:p14="http://schemas.microsoft.com/office/powerpoint/2010/main" val="199680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CCC593-FDD6-3B48-B013-95BB62BB9F6C}"/>
              </a:ext>
            </a:extLst>
          </p:cNvPr>
          <p:cNvSpPr>
            <a:spLocks noGrp="1"/>
          </p:cNvSpPr>
          <p:nvPr>
            <p:ph type="title"/>
          </p:nvPr>
        </p:nvSpPr>
        <p:spPr/>
        <p:txBody>
          <a:bodyPr/>
          <a:lstStyle/>
          <a:p>
            <a:r>
              <a:rPr lang="da-US" dirty="0"/>
              <a:t>Patienten som ikke ønsker behandling</a:t>
            </a:r>
          </a:p>
        </p:txBody>
      </p:sp>
      <p:sp>
        <p:nvSpPr>
          <p:cNvPr id="4" name="Tekstfelt 3">
            <a:extLst>
              <a:ext uri="{FF2B5EF4-FFF2-40B4-BE49-F238E27FC236}">
                <a16:creationId xmlns:a16="http://schemas.microsoft.com/office/drawing/2014/main" id="{129D4F69-56BE-F84F-8C03-D594C7AC040D}"/>
              </a:ext>
            </a:extLst>
          </p:cNvPr>
          <p:cNvSpPr txBox="1"/>
          <p:nvPr/>
        </p:nvSpPr>
        <p:spPr>
          <a:xfrm>
            <a:off x="838200" y="1398300"/>
            <a:ext cx="9883283" cy="584775"/>
          </a:xfrm>
          <a:prstGeom prst="rect">
            <a:avLst/>
          </a:prstGeom>
          <a:noFill/>
        </p:spPr>
        <p:txBody>
          <a:bodyPr wrap="none" rtlCol="0">
            <a:spAutoFit/>
          </a:bodyPr>
          <a:lstStyle/>
          <a:p>
            <a:r>
              <a:rPr lang="da-US" sz="3200" i="1" dirty="0"/>
              <a:t>Etisk udfordring at håndtere patienter som er ambivalente</a:t>
            </a:r>
          </a:p>
        </p:txBody>
      </p:sp>
    </p:spTree>
    <p:extLst>
      <p:ext uri="{BB962C8B-B14F-4D97-AF65-F5344CB8AC3E}">
        <p14:creationId xmlns:p14="http://schemas.microsoft.com/office/powerpoint/2010/main" val="1996506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CCC593-FDD6-3B48-B013-95BB62BB9F6C}"/>
              </a:ext>
            </a:extLst>
          </p:cNvPr>
          <p:cNvSpPr>
            <a:spLocks noGrp="1"/>
          </p:cNvSpPr>
          <p:nvPr>
            <p:ph type="title"/>
          </p:nvPr>
        </p:nvSpPr>
        <p:spPr/>
        <p:txBody>
          <a:bodyPr/>
          <a:lstStyle/>
          <a:p>
            <a:r>
              <a:rPr lang="da-US" dirty="0"/>
              <a:t>Patienten som ikke ønsker behandling</a:t>
            </a:r>
          </a:p>
        </p:txBody>
      </p:sp>
      <p:sp>
        <p:nvSpPr>
          <p:cNvPr id="4" name="Tekstfelt 3">
            <a:extLst>
              <a:ext uri="{FF2B5EF4-FFF2-40B4-BE49-F238E27FC236}">
                <a16:creationId xmlns:a16="http://schemas.microsoft.com/office/drawing/2014/main" id="{129D4F69-56BE-F84F-8C03-D594C7AC040D}"/>
              </a:ext>
            </a:extLst>
          </p:cNvPr>
          <p:cNvSpPr txBox="1"/>
          <p:nvPr/>
        </p:nvSpPr>
        <p:spPr>
          <a:xfrm>
            <a:off x="838200" y="1398300"/>
            <a:ext cx="9883283" cy="584775"/>
          </a:xfrm>
          <a:prstGeom prst="rect">
            <a:avLst/>
          </a:prstGeom>
          <a:noFill/>
        </p:spPr>
        <p:txBody>
          <a:bodyPr wrap="none" rtlCol="0">
            <a:spAutoFit/>
          </a:bodyPr>
          <a:lstStyle/>
          <a:p>
            <a:r>
              <a:rPr lang="da-US" sz="3200" i="1" dirty="0"/>
              <a:t>Etisk udfordring at håndtere patienter som er ambivalente</a:t>
            </a:r>
          </a:p>
        </p:txBody>
      </p:sp>
      <p:pic>
        <p:nvPicPr>
          <p:cNvPr id="5" name="Billede 4" descr="Et billede, der indeholder tekst, skærmbillede, Font/skrifttype, dokument&#10;&#10;Automatisk genereret beskrivelse">
            <a:extLst>
              <a:ext uri="{FF2B5EF4-FFF2-40B4-BE49-F238E27FC236}">
                <a16:creationId xmlns:a16="http://schemas.microsoft.com/office/drawing/2014/main" id="{BD524DC2-4687-7749-AEA2-181E165B9FD7}"/>
              </a:ext>
            </a:extLst>
          </p:cNvPr>
          <p:cNvPicPr>
            <a:picLocks noChangeAspect="1"/>
          </p:cNvPicPr>
          <p:nvPr/>
        </p:nvPicPr>
        <p:blipFill rotWithShape="1">
          <a:blip r:embed="rId2">
            <a:extLst>
              <a:ext uri="{28A0092B-C50C-407E-A947-70E740481C1C}">
                <a14:useLocalDpi xmlns:a14="http://schemas.microsoft.com/office/drawing/2010/main" val="0"/>
              </a:ext>
            </a:extLst>
          </a:blip>
          <a:srcRect t="64505" r="7042" b="24144"/>
          <a:stretch/>
        </p:blipFill>
        <p:spPr>
          <a:xfrm>
            <a:off x="1541447" y="4102645"/>
            <a:ext cx="10821084" cy="1325562"/>
          </a:xfrm>
          <a:prstGeom prst="rect">
            <a:avLst/>
          </a:prstGeom>
        </p:spPr>
      </p:pic>
      <p:pic>
        <p:nvPicPr>
          <p:cNvPr id="7" name="Billede 6" descr="Et billede, der indeholder tekst, skærmbillede, Font/skrifttype, dokument&#10;&#10;Automatisk genereret beskrivelse">
            <a:extLst>
              <a:ext uri="{FF2B5EF4-FFF2-40B4-BE49-F238E27FC236}">
                <a16:creationId xmlns:a16="http://schemas.microsoft.com/office/drawing/2014/main" id="{6F7D1A95-C69E-404E-8003-826B950AE167}"/>
              </a:ext>
            </a:extLst>
          </p:cNvPr>
          <p:cNvPicPr>
            <a:picLocks noChangeAspect="1"/>
          </p:cNvPicPr>
          <p:nvPr/>
        </p:nvPicPr>
        <p:blipFill rotWithShape="1">
          <a:blip r:embed="rId2">
            <a:extLst>
              <a:ext uri="{28A0092B-C50C-407E-A947-70E740481C1C}">
                <a14:useLocalDpi xmlns:a14="http://schemas.microsoft.com/office/drawing/2010/main" val="0"/>
              </a:ext>
            </a:extLst>
          </a:blip>
          <a:srcRect l="-1" t="26867" r="-5422" b="57135"/>
          <a:stretch/>
        </p:blipFill>
        <p:spPr>
          <a:xfrm>
            <a:off x="1646721" y="2071946"/>
            <a:ext cx="10835567" cy="1649441"/>
          </a:xfrm>
          <a:prstGeom prst="rect">
            <a:avLst/>
          </a:prstGeom>
        </p:spPr>
      </p:pic>
    </p:spTree>
    <p:extLst>
      <p:ext uri="{BB962C8B-B14F-4D97-AF65-F5344CB8AC3E}">
        <p14:creationId xmlns:p14="http://schemas.microsoft.com/office/powerpoint/2010/main" val="279588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169728-FA49-6E49-B067-96AACABAFCD2}"/>
              </a:ext>
            </a:extLst>
          </p:cNvPr>
          <p:cNvSpPr>
            <a:spLocks noGrp="1"/>
          </p:cNvSpPr>
          <p:nvPr>
            <p:ph type="title"/>
          </p:nvPr>
        </p:nvSpPr>
        <p:spPr/>
        <p:txBody>
          <a:bodyPr/>
          <a:lstStyle/>
          <a:p>
            <a:r>
              <a:rPr lang="da-US" dirty="0"/>
              <a:t>Sundhedsloven</a:t>
            </a:r>
          </a:p>
        </p:txBody>
      </p:sp>
      <p:pic>
        <p:nvPicPr>
          <p:cNvPr id="4" name="Billede 3">
            <a:extLst>
              <a:ext uri="{FF2B5EF4-FFF2-40B4-BE49-F238E27FC236}">
                <a16:creationId xmlns:a16="http://schemas.microsoft.com/office/drawing/2014/main" id="{96F55AC3-139C-BF49-9323-AD8A994C6F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4250" y="3409950"/>
            <a:ext cx="63500" cy="38100"/>
          </a:xfrm>
          <a:prstGeom prst="rect">
            <a:avLst/>
          </a:prstGeom>
        </p:spPr>
      </p:pic>
      <p:pic>
        <p:nvPicPr>
          <p:cNvPr id="6" name="Billede 5" descr="Et billede, der indeholder tekst, skærmbillede, Font/skrifttype&#10;&#10;Automatisk genereret beskrivelse">
            <a:extLst>
              <a:ext uri="{FF2B5EF4-FFF2-40B4-BE49-F238E27FC236}">
                <a16:creationId xmlns:a16="http://schemas.microsoft.com/office/drawing/2014/main" id="{A995FCF9-DC3F-2F4A-987E-571DF5BE49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150" y="1384300"/>
            <a:ext cx="10744200" cy="3175000"/>
          </a:xfrm>
          <a:prstGeom prst="rect">
            <a:avLst/>
          </a:prstGeom>
        </p:spPr>
      </p:pic>
    </p:spTree>
    <p:extLst>
      <p:ext uri="{BB962C8B-B14F-4D97-AF65-F5344CB8AC3E}">
        <p14:creationId xmlns:p14="http://schemas.microsoft.com/office/powerpoint/2010/main" val="2706739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169728-FA49-6E49-B067-96AACABAFCD2}"/>
              </a:ext>
            </a:extLst>
          </p:cNvPr>
          <p:cNvSpPr>
            <a:spLocks noGrp="1"/>
          </p:cNvSpPr>
          <p:nvPr>
            <p:ph type="title"/>
          </p:nvPr>
        </p:nvSpPr>
        <p:spPr/>
        <p:txBody>
          <a:bodyPr/>
          <a:lstStyle/>
          <a:p>
            <a:r>
              <a:rPr lang="da-US" dirty="0"/>
              <a:t>Psykiatriloven</a:t>
            </a:r>
          </a:p>
        </p:txBody>
      </p:sp>
      <p:pic>
        <p:nvPicPr>
          <p:cNvPr id="4" name="Billede 3">
            <a:extLst>
              <a:ext uri="{FF2B5EF4-FFF2-40B4-BE49-F238E27FC236}">
                <a16:creationId xmlns:a16="http://schemas.microsoft.com/office/drawing/2014/main" id="{96F55AC3-139C-BF49-9323-AD8A994C6F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4250" y="3409950"/>
            <a:ext cx="63500" cy="38100"/>
          </a:xfrm>
          <a:prstGeom prst="rect">
            <a:avLst/>
          </a:prstGeom>
        </p:spPr>
      </p:pic>
      <p:sp>
        <p:nvSpPr>
          <p:cNvPr id="3" name="Tekstfelt 2">
            <a:extLst>
              <a:ext uri="{FF2B5EF4-FFF2-40B4-BE49-F238E27FC236}">
                <a16:creationId xmlns:a16="http://schemas.microsoft.com/office/drawing/2014/main" id="{884F4F98-A732-0949-8095-C01CBA43764D}"/>
              </a:ext>
            </a:extLst>
          </p:cNvPr>
          <p:cNvSpPr txBox="1"/>
          <p:nvPr/>
        </p:nvSpPr>
        <p:spPr>
          <a:xfrm>
            <a:off x="320041" y="1416368"/>
            <a:ext cx="11521439" cy="5037276"/>
          </a:xfrm>
          <a:prstGeom prst="rect">
            <a:avLst/>
          </a:prstGeom>
          <a:noFill/>
        </p:spPr>
        <p:txBody>
          <a:bodyPr wrap="square" rtlCol="0">
            <a:spAutoFit/>
          </a:bodyPr>
          <a:lstStyle/>
          <a:p>
            <a:pPr indent="152400" algn="l">
              <a:spcBef>
                <a:spcPts val="1000"/>
              </a:spcBef>
            </a:pPr>
            <a:r>
              <a:rPr lang="da-DK" sz="2400" b="1" i="0" dirty="0">
                <a:solidFill>
                  <a:srgbClr val="212529"/>
                </a:solidFill>
                <a:effectLst/>
                <a:latin typeface="Questa-Regular"/>
              </a:rPr>
              <a:t>Psykiatrilovens§ 5.</a:t>
            </a:r>
            <a:r>
              <a:rPr lang="da-DK" sz="2400" b="0" i="0" dirty="0">
                <a:solidFill>
                  <a:srgbClr val="212529"/>
                </a:solidFill>
                <a:effectLst/>
                <a:latin typeface="Questa-Regular"/>
              </a:rPr>
              <a:t>Tvangsindlæggelse </a:t>
            </a:r>
            <a:endParaRPr lang="da-DK" sz="2400" dirty="0">
              <a:solidFill>
                <a:srgbClr val="212529"/>
              </a:solidFill>
              <a:latin typeface="Questa-Regular"/>
            </a:endParaRPr>
          </a:p>
          <a:p>
            <a:pPr indent="152400" algn="l">
              <a:spcBef>
                <a:spcPts val="1000"/>
              </a:spcBef>
            </a:pPr>
            <a:r>
              <a:rPr lang="da-DK" sz="2400" b="0" i="0" dirty="0">
                <a:solidFill>
                  <a:srgbClr val="212529"/>
                </a:solidFill>
                <a:effectLst/>
                <a:latin typeface="Questa-Regular"/>
              </a:rPr>
              <a:t>patienten er sindssyg  </a:t>
            </a:r>
            <a:r>
              <a:rPr lang="da-DK" sz="2400" b="0" i="1" dirty="0">
                <a:solidFill>
                  <a:srgbClr val="212529"/>
                </a:solidFill>
                <a:effectLst/>
                <a:latin typeface="Questa-Regular"/>
              </a:rPr>
              <a:t>eller</a:t>
            </a:r>
            <a:r>
              <a:rPr lang="da-DK" sz="2400" b="0" i="0" dirty="0">
                <a:solidFill>
                  <a:srgbClr val="212529"/>
                </a:solidFill>
                <a:effectLst/>
                <a:latin typeface="Questa-Regular"/>
              </a:rPr>
              <a:t> en tilstand, der må ligestilles hermed</a:t>
            </a:r>
          </a:p>
          <a:p>
            <a:pPr indent="152400" algn="l">
              <a:spcBef>
                <a:spcPts val="1000"/>
              </a:spcBef>
            </a:pPr>
            <a:r>
              <a:rPr lang="da-DK" sz="2400" dirty="0">
                <a:solidFill>
                  <a:srgbClr val="212529"/>
                </a:solidFill>
                <a:latin typeface="Questa-Regular"/>
              </a:rPr>
              <a:t>OG d</a:t>
            </a:r>
            <a:r>
              <a:rPr lang="da-DK" sz="2400" b="0" i="0" dirty="0">
                <a:solidFill>
                  <a:srgbClr val="212529"/>
                </a:solidFill>
                <a:effectLst/>
                <a:latin typeface="Questa-Regular"/>
              </a:rPr>
              <a:t>et vil være uforsvarligt ikke at frihedsberøve fordi</a:t>
            </a:r>
          </a:p>
          <a:p>
            <a:pPr marL="177800" algn="l"/>
            <a:r>
              <a:rPr lang="da-DK" sz="2400" b="0" i="0" dirty="0">
                <a:solidFill>
                  <a:srgbClr val="212529"/>
                </a:solidFill>
                <a:effectLst/>
                <a:latin typeface="Questa-Regular"/>
              </a:rPr>
              <a:t>1) udsigten til helbredelse </a:t>
            </a:r>
          </a:p>
          <a:p>
            <a:pPr marL="177800" algn="l"/>
            <a:r>
              <a:rPr lang="da-DK" sz="2400" b="0" i="0" dirty="0">
                <a:solidFill>
                  <a:srgbClr val="212529"/>
                </a:solidFill>
                <a:effectLst/>
                <a:latin typeface="Questa-Regular"/>
              </a:rPr>
              <a:t>2) nærliggende og væsentlig fare for sig selv eller andre.</a:t>
            </a:r>
          </a:p>
          <a:p>
            <a:pPr marL="177800" algn="l"/>
            <a:endParaRPr lang="da-DK" sz="2400" dirty="0">
              <a:solidFill>
                <a:srgbClr val="212529"/>
              </a:solidFill>
              <a:latin typeface="Questa-Regular"/>
            </a:endParaRPr>
          </a:p>
          <a:p>
            <a:pPr indent="152400" algn="l">
              <a:spcBef>
                <a:spcPts val="1000"/>
              </a:spcBef>
            </a:pPr>
            <a:r>
              <a:rPr lang="da-DK" sz="2400" b="1" i="0" dirty="0">
                <a:solidFill>
                  <a:srgbClr val="212529"/>
                </a:solidFill>
                <a:effectLst/>
                <a:latin typeface="Questa-Regular"/>
              </a:rPr>
              <a:t>Psykiatrilovens § 13.</a:t>
            </a:r>
            <a:r>
              <a:rPr lang="da-DK" sz="2400" b="0" i="0" dirty="0">
                <a:solidFill>
                  <a:srgbClr val="212529"/>
                </a:solidFill>
                <a:effectLst/>
                <a:latin typeface="Questa-Regular"/>
              </a:rPr>
              <a:t> behandling af en legemlig lidelse</a:t>
            </a:r>
            <a:endParaRPr lang="da-DK" sz="2400" dirty="0">
              <a:solidFill>
                <a:srgbClr val="212529"/>
              </a:solidFill>
              <a:latin typeface="Questa-Regular"/>
            </a:endParaRPr>
          </a:p>
          <a:p>
            <a:pPr indent="152400" algn="l">
              <a:spcBef>
                <a:spcPts val="1000"/>
              </a:spcBef>
            </a:pPr>
            <a:r>
              <a:rPr lang="da-DK" sz="2400" b="0" i="0" dirty="0">
                <a:solidFill>
                  <a:srgbClr val="212529"/>
                </a:solidFill>
                <a:effectLst/>
                <a:latin typeface="Questa-Regular"/>
              </a:rPr>
              <a:t>såfremt lidelsen udsætter patientens liv eller helbred for væsentlig fare. </a:t>
            </a:r>
          </a:p>
          <a:p>
            <a:pPr indent="152400" algn="l"/>
            <a:endParaRPr lang="da-DK" sz="2400" b="0" i="0" dirty="0">
              <a:solidFill>
                <a:srgbClr val="212529"/>
              </a:solidFill>
              <a:effectLst/>
              <a:latin typeface="Questa-Regular"/>
            </a:endParaRPr>
          </a:p>
          <a:p>
            <a:pPr indent="152400" algn="l"/>
            <a:r>
              <a:rPr lang="da-DK" sz="2400" b="0" i="0" dirty="0">
                <a:solidFill>
                  <a:srgbClr val="212529"/>
                </a:solidFill>
                <a:effectLst/>
                <a:latin typeface="Questa-Regular"/>
              </a:rPr>
              <a:t>psykiatriske overlæge</a:t>
            </a:r>
          </a:p>
          <a:p>
            <a:pPr indent="152400" algn="l"/>
            <a:r>
              <a:rPr lang="da-DK" sz="2400" dirty="0">
                <a:solidFill>
                  <a:srgbClr val="212529"/>
                </a:solidFill>
                <a:latin typeface="Questa-Regular"/>
              </a:rPr>
              <a:t>o</a:t>
            </a:r>
            <a:r>
              <a:rPr lang="da-DK" sz="2400" b="0" i="0" dirty="0">
                <a:solidFill>
                  <a:srgbClr val="212529"/>
                </a:solidFill>
                <a:effectLst/>
                <a:latin typeface="Questa-Regular"/>
              </a:rPr>
              <a:t>verlægen på den pågældende somatiske afdeling</a:t>
            </a:r>
          </a:p>
          <a:p>
            <a:endParaRPr lang="da-US" sz="2400" dirty="0"/>
          </a:p>
        </p:txBody>
      </p:sp>
    </p:spTree>
    <p:extLst>
      <p:ext uri="{BB962C8B-B14F-4D97-AF65-F5344CB8AC3E}">
        <p14:creationId xmlns:p14="http://schemas.microsoft.com/office/powerpoint/2010/main" val="334826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E627FC6E-380E-4262-9DCC-5AECA527D197}"/>
              </a:ext>
            </a:extLst>
          </p:cNvPr>
          <p:cNvSpPr/>
          <p:nvPr/>
        </p:nvSpPr>
        <p:spPr>
          <a:xfrm>
            <a:off x="5959247" y="6126579"/>
            <a:ext cx="6232753" cy="6937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9A50487E-5716-2840-878F-1BE52BAB42ED}"/>
              </a:ext>
            </a:extLst>
          </p:cNvPr>
          <p:cNvSpPr>
            <a:spLocks noGrp="1"/>
          </p:cNvSpPr>
          <p:nvPr>
            <p:ph type="title"/>
          </p:nvPr>
        </p:nvSpPr>
        <p:spPr>
          <a:xfrm>
            <a:off x="4871779" y="132425"/>
            <a:ext cx="2281927" cy="1386092"/>
          </a:xfrm>
        </p:spPr>
        <p:txBody>
          <a:bodyPr/>
          <a:lstStyle/>
          <a:p>
            <a:r>
              <a:rPr lang="da-DK" dirty="0"/>
              <a:t>Resume</a:t>
            </a:r>
            <a:endParaRPr lang="da-US" dirty="0"/>
          </a:p>
        </p:txBody>
      </p:sp>
      <p:sp>
        <p:nvSpPr>
          <p:cNvPr id="31" name="Tekstfelt 30">
            <a:extLst>
              <a:ext uri="{FF2B5EF4-FFF2-40B4-BE49-F238E27FC236}">
                <a16:creationId xmlns:a16="http://schemas.microsoft.com/office/drawing/2014/main" id="{755D976F-3198-6E40-9E64-FECCF6E28AFD}"/>
              </a:ext>
            </a:extLst>
          </p:cNvPr>
          <p:cNvSpPr txBox="1"/>
          <p:nvPr/>
        </p:nvSpPr>
        <p:spPr>
          <a:xfrm>
            <a:off x="249831" y="1731401"/>
            <a:ext cx="6375901" cy="4662815"/>
          </a:xfrm>
          <a:prstGeom prst="rect">
            <a:avLst/>
          </a:prstGeom>
          <a:noFill/>
        </p:spPr>
        <p:txBody>
          <a:bodyPr wrap="square" rtlCol="0">
            <a:spAutoFit/>
          </a:bodyPr>
          <a:lstStyle/>
          <a:p>
            <a:r>
              <a:rPr lang="da-US" sz="1350" u="sng" dirty="0"/>
              <a:t>Major</a:t>
            </a:r>
            <a:r>
              <a:rPr lang="da-US" sz="1350" dirty="0"/>
              <a:t>:  		</a:t>
            </a:r>
            <a:r>
              <a:rPr lang="da-US" sz="1350" b="1" dirty="0"/>
              <a:t>Tid symptomdebut til hospitalsankomst</a:t>
            </a:r>
          </a:p>
          <a:p>
            <a:endParaRPr lang="da-US" sz="1350" dirty="0"/>
          </a:p>
          <a:p>
            <a:r>
              <a:rPr lang="da-US" sz="1350" u="sng" dirty="0"/>
              <a:t>Major</a:t>
            </a:r>
            <a:r>
              <a:rPr lang="da-US" sz="1350" dirty="0"/>
              <a:t> og </a:t>
            </a:r>
            <a:r>
              <a:rPr lang="da-US" sz="1350" u="sng" dirty="0"/>
              <a:t>moderate</a:t>
            </a:r>
            <a:r>
              <a:rPr lang="da-US" sz="1350" dirty="0"/>
              <a:t>:  	</a:t>
            </a:r>
            <a:r>
              <a:rPr lang="da-DK" sz="1350" b="1" dirty="0"/>
              <a:t>Kun telefonrådgivning</a:t>
            </a:r>
          </a:p>
          <a:p>
            <a:r>
              <a:rPr lang="da-DK" sz="1350" b="1" dirty="0"/>
              <a:t>		Uklare problemer</a:t>
            </a:r>
            <a:endParaRPr lang="da-US" sz="1350" b="1" dirty="0"/>
          </a:p>
          <a:p>
            <a:endParaRPr lang="da-US" sz="1350" u="sng" dirty="0"/>
          </a:p>
          <a:p>
            <a:r>
              <a:rPr lang="da-US" sz="1350" u="sng" dirty="0"/>
              <a:t>Psykisk sygdom:</a:t>
            </a:r>
            <a:r>
              <a:rPr lang="da-US" sz="1350" dirty="0"/>
              <a:t>	</a:t>
            </a:r>
            <a:r>
              <a:rPr lang="da-DK" sz="1350" b="1" dirty="0"/>
              <a:t>Ringe</a:t>
            </a:r>
            <a:r>
              <a:rPr lang="da-US" sz="1350" b="1" dirty="0"/>
              <a:t> 112 igen indenfor 24 timer</a:t>
            </a:r>
          </a:p>
          <a:p>
            <a:r>
              <a:rPr lang="da-DK" sz="1350" b="1" dirty="0"/>
              <a:t>		Hospital 7 dage efter afslutning på skadested</a:t>
            </a:r>
          </a:p>
          <a:p>
            <a:r>
              <a:rPr lang="da-US" sz="1350" dirty="0"/>
              <a:t>		</a:t>
            </a:r>
            <a:r>
              <a:rPr lang="da-US" sz="1350" dirty="0">
                <a:solidFill>
                  <a:srgbClr val="008F00"/>
                </a:solidFill>
              </a:rPr>
              <a:t>Ens responstider for højeste hastegrad</a:t>
            </a:r>
          </a:p>
          <a:p>
            <a:r>
              <a:rPr lang="da-US" sz="1350" dirty="0">
                <a:solidFill>
                  <a:srgbClr val="008F00"/>
                </a:solidFill>
              </a:rPr>
              <a:t>		Ens tider på skadestedet og transporttider</a:t>
            </a:r>
          </a:p>
          <a:p>
            <a:endParaRPr lang="da-DK" sz="1350" dirty="0"/>
          </a:p>
          <a:p>
            <a:r>
              <a:rPr lang="da-US" sz="1350" u="sng" dirty="0"/>
              <a:t>Psykisk sygdom:</a:t>
            </a:r>
            <a:r>
              <a:rPr lang="da-US" sz="1350" dirty="0"/>
              <a:t> 	</a:t>
            </a:r>
            <a:r>
              <a:rPr lang="da-US" sz="1350" b="1" dirty="0"/>
              <a:t>Mindre reperfusionsbehandling</a:t>
            </a:r>
          </a:p>
          <a:p>
            <a:r>
              <a:rPr lang="da-US" sz="1350" dirty="0"/>
              <a:t>		</a:t>
            </a:r>
            <a:r>
              <a:rPr lang="da-US" sz="1350" dirty="0">
                <a:solidFill>
                  <a:srgbClr val="008F00"/>
                </a:solidFill>
              </a:rPr>
              <a:t>Ens tid-til-trombolyse og tid-til-scanning</a:t>
            </a:r>
          </a:p>
          <a:p>
            <a:endParaRPr lang="da-US" sz="1350" u="sng" dirty="0"/>
          </a:p>
          <a:p>
            <a:r>
              <a:rPr lang="da-US" sz="1350" u="sng" dirty="0"/>
              <a:t>Major</a:t>
            </a:r>
            <a:r>
              <a:rPr lang="da-US" sz="1350" dirty="0"/>
              <a:t>:  		</a:t>
            </a:r>
            <a:r>
              <a:rPr lang="da-US" sz="1350" b="1" dirty="0"/>
              <a:t>Længere tid til kirurgi </a:t>
            </a:r>
            <a:r>
              <a:rPr lang="da-US" sz="1350" dirty="0"/>
              <a:t>og antibiotika</a:t>
            </a:r>
          </a:p>
          <a:p>
            <a:endParaRPr lang="da-US" sz="1350" dirty="0"/>
          </a:p>
          <a:p>
            <a:r>
              <a:rPr lang="da-US" sz="1350" u="sng" dirty="0"/>
              <a:t>Psykisk sygdom:</a:t>
            </a:r>
            <a:r>
              <a:rPr lang="da-US" sz="1350" dirty="0"/>
              <a:t>	</a:t>
            </a:r>
            <a:r>
              <a:rPr lang="da-US" sz="1350" dirty="0">
                <a:solidFill>
                  <a:srgbClr val="008F00"/>
                </a:solidFill>
              </a:rPr>
              <a:t>Ensartet hospitalsbaseret stroke-behandling </a:t>
            </a:r>
          </a:p>
          <a:p>
            <a:r>
              <a:rPr lang="da-US" sz="1350" dirty="0"/>
              <a:t>		</a:t>
            </a:r>
          </a:p>
          <a:p>
            <a:r>
              <a:rPr lang="da-US" sz="1350" u="sng" dirty="0"/>
              <a:t>Psykisk sygdom:</a:t>
            </a:r>
            <a:r>
              <a:rPr lang="da-US" sz="1350" dirty="0"/>
              <a:t> 	Højere risiko for nyt stroke</a:t>
            </a:r>
          </a:p>
          <a:p>
            <a:endParaRPr lang="da-US" sz="1350" u="sng" dirty="0"/>
          </a:p>
          <a:p>
            <a:r>
              <a:rPr lang="da-US" sz="1350" u="sng" dirty="0"/>
              <a:t>Major </a:t>
            </a:r>
            <a:r>
              <a:rPr lang="da-US" sz="1350" dirty="0"/>
              <a:t>og</a:t>
            </a:r>
            <a:r>
              <a:rPr lang="da-US" sz="1350" u="sng" dirty="0"/>
              <a:t> minor</a:t>
            </a:r>
            <a:r>
              <a:rPr lang="da-US" sz="1350" dirty="0"/>
              <a:t>:  	Højere mortalitet.</a:t>
            </a:r>
          </a:p>
          <a:p>
            <a:endParaRPr lang="da-US" sz="1350" dirty="0"/>
          </a:p>
          <a:p>
            <a:endParaRPr lang="da-DK" sz="1350" dirty="0"/>
          </a:p>
        </p:txBody>
      </p:sp>
      <p:sp>
        <p:nvSpPr>
          <p:cNvPr id="38" name="Rektangel 37">
            <a:extLst>
              <a:ext uri="{FF2B5EF4-FFF2-40B4-BE49-F238E27FC236}">
                <a16:creationId xmlns:a16="http://schemas.microsoft.com/office/drawing/2014/main" id="{10552EA1-7AA4-8E48-ABEB-70E8C54C454C}"/>
              </a:ext>
            </a:extLst>
          </p:cNvPr>
          <p:cNvSpPr/>
          <p:nvPr/>
        </p:nvSpPr>
        <p:spPr>
          <a:xfrm>
            <a:off x="5685149" y="6345739"/>
            <a:ext cx="462247" cy="368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dirty="0"/>
          </a:p>
        </p:txBody>
      </p:sp>
      <p:sp>
        <p:nvSpPr>
          <p:cNvPr id="13" name="Tekstfelt 12">
            <a:extLst>
              <a:ext uri="{FF2B5EF4-FFF2-40B4-BE49-F238E27FC236}">
                <a16:creationId xmlns:a16="http://schemas.microsoft.com/office/drawing/2014/main" id="{0BFF49B1-6887-394B-AEF7-F3026A41D8D4}"/>
              </a:ext>
            </a:extLst>
          </p:cNvPr>
          <p:cNvSpPr txBox="1"/>
          <p:nvPr/>
        </p:nvSpPr>
        <p:spPr>
          <a:xfrm>
            <a:off x="246551" y="1260270"/>
            <a:ext cx="3299301" cy="523220"/>
          </a:xfrm>
          <a:prstGeom prst="rect">
            <a:avLst/>
          </a:prstGeom>
          <a:noFill/>
        </p:spPr>
        <p:txBody>
          <a:bodyPr wrap="none" rtlCol="0">
            <a:spAutoFit/>
          </a:bodyPr>
          <a:lstStyle/>
          <a:p>
            <a:r>
              <a:rPr lang="da-US" sz="1400" dirty="0"/>
              <a:t>1/3 havde historik med psykisk sygdom</a:t>
            </a:r>
          </a:p>
          <a:p>
            <a:r>
              <a:rPr lang="da-US" sz="1400" dirty="0"/>
              <a:t>1/3 ringede 112</a:t>
            </a:r>
          </a:p>
        </p:txBody>
      </p:sp>
      <p:grpSp>
        <p:nvGrpSpPr>
          <p:cNvPr id="14" name="Gruppe 13">
            <a:extLst>
              <a:ext uri="{FF2B5EF4-FFF2-40B4-BE49-F238E27FC236}">
                <a16:creationId xmlns:a16="http://schemas.microsoft.com/office/drawing/2014/main" id="{E5EAEF80-CAD3-9948-9BB4-BF7CD889078D}"/>
              </a:ext>
            </a:extLst>
          </p:cNvPr>
          <p:cNvGrpSpPr/>
          <p:nvPr/>
        </p:nvGrpSpPr>
        <p:grpSpPr>
          <a:xfrm>
            <a:off x="5625982" y="3977833"/>
            <a:ext cx="1673539" cy="938184"/>
            <a:chOff x="8261824" y="206097"/>
            <a:chExt cx="1673539" cy="938184"/>
          </a:xfrm>
        </p:grpSpPr>
        <p:sp>
          <p:nvSpPr>
            <p:cNvPr id="15" name="Ellipse 14">
              <a:extLst>
                <a:ext uri="{FF2B5EF4-FFF2-40B4-BE49-F238E27FC236}">
                  <a16:creationId xmlns:a16="http://schemas.microsoft.com/office/drawing/2014/main" id="{3D269CEE-70F9-6947-8081-1ABF4E30CA78}"/>
                </a:ext>
              </a:extLst>
            </p:cNvPr>
            <p:cNvSpPr/>
            <p:nvPr/>
          </p:nvSpPr>
          <p:spPr>
            <a:xfrm>
              <a:off x="8267019" y="219010"/>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16" name="Ellipse 15">
              <a:extLst>
                <a:ext uri="{FF2B5EF4-FFF2-40B4-BE49-F238E27FC236}">
                  <a16:creationId xmlns:a16="http://schemas.microsoft.com/office/drawing/2014/main" id="{B957AFC6-9CC1-8040-8E76-C5FED7C508F0}"/>
                </a:ext>
              </a:extLst>
            </p:cNvPr>
            <p:cNvSpPr/>
            <p:nvPr/>
          </p:nvSpPr>
          <p:spPr>
            <a:xfrm>
              <a:off x="9106137" y="219010"/>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17" name="Tekstfelt 16">
              <a:extLst>
                <a:ext uri="{FF2B5EF4-FFF2-40B4-BE49-F238E27FC236}">
                  <a16:creationId xmlns:a16="http://schemas.microsoft.com/office/drawing/2014/main" id="{2DC6CDFE-5AEE-8447-87EC-2DF53C3541E1}"/>
                </a:ext>
              </a:extLst>
            </p:cNvPr>
            <p:cNvSpPr txBox="1"/>
            <p:nvPr/>
          </p:nvSpPr>
          <p:spPr>
            <a:xfrm rot="11075512">
              <a:off x="9106529" y="217039"/>
              <a:ext cx="828834" cy="794885"/>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Early Advanced Care</a:t>
              </a:r>
            </a:p>
          </p:txBody>
        </p:sp>
        <p:pic>
          <p:nvPicPr>
            <p:cNvPr id="18" name="Billede 17">
              <a:extLst>
                <a:ext uri="{FF2B5EF4-FFF2-40B4-BE49-F238E27FC236}">
                  <a16:creationId xmlns:a16="http://schemas.microsoft.com/office/drawing/2014/main" id="{F7062A6C-645D-8F4D-91C8-2393BB2BFA3F}"/>
                </a:ext>
              </a:extLst>
            </p:cNvPr>
            <p:cNvPicPr>
              <a:picLocks noChangeAspect="1"/>
            </p:cNvPicPr>
            <p:nvPr/>
          </p:nvPicPr>
          <p:blipFill rotWithShape="1">
            <a:blip r:embed="rId3" cstate="screen">
              <a:alphaModFix amt="85000"/>
              <a:extLst>
                <a:ext uri="{28A0092B-C50C-407E-A947-70E740481C1C}">
                  <a14:useLocalDpi xmlns:a14="http://schemas.microsoft.com/office/drawing/2010/main"/>
                </a:ext>
              </a:extLst>
            </a:blip>
            <a:srcRect/>
            <a:stretch/>
          </p:blipFill>
          <p:spPr>
            <a:xfrm>
              <a:off x="9127046" y="349733"/>
              <a:ext cx="784252" cy="519891"/>
            </a:xfrm>
            <a:prstGeom prst="rect">
              <a:avLst/>
            </a:prstGeom>
          </p:spPr>
        </p:pic>
        <p:pic>
          <p:nvPicPr>
            <p:cNvPr id="19" name="Billede 18">
              <a:extLst>
                <a:ext uri="{FF2B5EF4-FFF2-40B4-BE49-F238E27FC236}">
                  <a16:creationId xmlns:a16="http://schemas.microsoft.com/office/drawing/2014/main" id="{00B9BA3B-775D-C74B-9BEC-EC079B8FAB9C}"/>
                </a:ext>
              </a:extLst>
            </p:cNvPr>
            <p:cNvPicPr>
              <a:picLocks noChangeAspect="1"/>
            </p:cNvPicPr>
            <p:nvPr/>
          </p:nvPicPr>
          <p:blipFill rotWithShape="1">
            <a:blip r:embed="rId4" cstate="screen">
              <a:alphaModFix amt="85000"/>
              <a:extLst>
                <a:ext uri="{28A0092B-C50C-407E-A947-70E740481C1C}">
                  <a14:useLocalDpi xmlns:a14="http://schemas.microsoft.com/office/drawing/2010/main"/>
                </a:ext>
              </a:extLst>
            </a:blip>
            <a:srcRect/>
            <a:stretch/>
          </p:blipFill>
          <p:spPr>
            <a:xfrm>
              <a:off x="8366342" y="349733"/>
              <a:ext cx="630188" cy="585675"/>
            </a:xfrm>
            <a:prstGeom prst="rect">
              <a:avLst/>
            </a:prstGeom>
          </p:spPr>
        </p:pic>
        <p:sp>
          <p:nvSpPr>
            <p:cNvPr id="20" name="Tekstfelt 19">
              <a:extLst>
                <a:ext uri="{FF2B5EF4-FFF2-40B4-BE49-F238E27FC236}">
                  <a16:creationId xmlns:a16="http://schemas.microsoft.com/office/drawing/2014/main" id="{96A563F3-C4E6-2844-BFFC-99F08BEF04A4}"/>
                </a:ext>
              </a:extLst>
            </p:cNvPr>
            <p:cNvSpPr txBox="1"/>
            <p:nvPr/>
          </p:nvSpPr>
          <p:spPr>
            <a:xfrm rot="12523836">
              <a:off x="8261824" y="206097"/>
              <a:ext cx="817338" cy="938184"/>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Early Treatment</a:t>
              </a:r>
            </a:p>
          </p:txBody>
        </p:sp>
      </p:grpSp>
      <p:grpSp>
        <p:nvGrpSpPr>
          <p:cNvPr id="21" name="Gruppe 20">
            <a:extLst>
              <a:ext uri="{FF2B5EF4-FFF2-40B4-BE49-F238E27FC236}">
                <a16:creationId xmlns:a16="http://schemas.microsoft.com/office/drawing/2014/main" id="{267431DE-7B05-3A4B-B393-D83B4058FF31}"/>
              </a:ext>
            </a:extLst>
          </p:cNvPr>
          <p:cNvGrpSpPr/>
          <p:nvPr/>
        </p:nvGrpSpPr>
        <p:grpSpPr>
          <a:xfrm>
            <a:off x="5682766" y="2626107"/>
            <a:ext cx="1687574" cy="812156"/>
            <a:chOff x="6517800" y="254867"/>
            <a:chExt cx="1687574" cy="812156"/>
          </a:xfrm>
        </p:grpSpPr>
        <p:sp>
          <p:nvSpPr>
            <p:cNvPr id="22" name="Ellipse 21">
              <a:extLst>
                <a:ext uri="{FF2B5EF4-FFF2-40B4-BE49-F238E27FC236}">
                  <a16:creationId xmlns:a16="http://schemas.microsoft.com/office/drawing/2014/main" id="{7ACED7B2-9827-0E4E-93E4-D595697A0211}"/>
                </a:ext>
              </a:extLst>
            </p:cNvPr>
            <p:cNvSpPr/>
            <p:nvPr/>
          </p:nvSpPr>
          <p:spPr>
            <a:xfrm>
              <a:off x="7367799" y="254867"/>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23" name="Ellipse 22">
              <a:extLst>
                <a:ext uri="{FF2B5EF4-FFF2-40B4-BE49-F238E27FC236}">
                  <a16:creationId xmlns:a16="http://schemas.microsoft.com/office/drawing/2014/main" id="{79624570-E279-C640-A2BB-7B67C985B153}"/>
                </a:ext>
              </a:extLst>
            </p:cNvPr>
            <p:cNvSpPr/>
            <p:nvPr/>
          </p:nvSpPr>
          <p:spPr>
            <a:xfrm>
              <a:off x="6518803" y="254867"/>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24" name="Tekstfelt 23">
              <a:extLst>
                <a:ext uri="{FF2B5EF4-FFF2-40B4-BE49-F238E27FC236}">
                  <a16:creationId xmlns:a16="http://schemas.microsoft.com/office/drawing/2014/main" id="{8DA8F987-16ED-014F-BA64-0CA9E93A4299}"/>
                </a:ext>
              </a:extLst>
            </p:cNvPr>
            <p:cNvSpPr txBox="1"/>
            <p:nvPr/>
          </p:nvSpPr>
          <p:spPr>
            <a:xfrm rot="12136340">
              <a:off x="7376540" y="272138"/>
              <a:ext cx="828834" cy="794885"/>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System Response</a:t>
              </a:r>
            </a:p>
          </p:txBody>
        </p:sp>
        <p:pic>
          <p:nvPicPr>
            <p:cNvPr id="25" name="Billede 24">
              <a:extLst>
                <a:ext uri="{FF2B5EF4-FFF2-40B4-BE49-F238E27FC236}">
                  <a16:creationId xmlns:a16="http://schemas.microsoft.com/office/drawing/2014/main" id="{97682FFD-7145-6C42-BD63-4B3C14ADEC51}"/>
                </a:ext>
              </a:extLst>
            </p:cNvPr>
            <p:cNvPicPr>
              <a:picLocks noChangeAspect="1"/>
            </p:cNvPicPr>
            <p:nvPr/>
          </p:nvPicPr>
          <p:blipFill rotWithShape="1">
            <a:blip r:embed="rId5" cstate="screen">
              <a:alphaModFix amt="85000"/>
              <a:extLst>
                <a:ext uri="{28A0092B-C50C-407E-A947-70E740481C1C}">
                  <a14:useLocalDpi xmlns:a14="http://schemas.microsoft.com/office/drawing/2010/main"/>
                </a:ext>
              </a:extLst>
            </a:blip>
            <a:srcRect/>
            <a:stretch/>
          </p:blipFill>
          <p:spPr>
            <a:xfrm>
              <a:off x="7382229" y="344384"/>
              <a:ext cx="732778" cy="556374"/>
            </a:xfrm>
            <a:prstGeom prst="rect">
              <a:avLst/>
            </a:prstGeom>
          </p:spPr>
        </p:pic>
        <p:pic>
          <p:nvPicPr>
            <p:cNvPr id="26" name="Billede 25">
              <a:extLst>
                <a:ext uri="{FF2B5EF4-FFF2-40B4-BE49-F238E27FC236}">
                  <a16:creationId xmlns:a16="http://schemas.microsoft.com/office/drawing/2014/main" id="{DC534A47-8187-FC46-A6A1-BDBB37BA6694}"/>
                </a:ext>
              </a:extLst>
            </p:cNvPr>
            <p:cNvPicPr>
              <a:picLocks noChangeAspect="1"/>
            </p:cNvPicPr>
            <p:nvPr/>
          </p:nvPicPr>
          <p:blipFill>
            <a:blip r:embed="rId6" cstate="screen">
              <a:alphaModFix amt="70000"/>
              <a:extLst>
                <a:ext uri="{28A0092B-C50C-407E-A947-70E740481C1C}">
                  <a14:useLocalDpi xmlns:a14="http://schemas.microsoft.com/office/drawing/2010/main"/>
                </a:ext>
              </a:extLst>
            </a:blip>
            <a:stretch>
              <a:fillRect/>
            </a:stretch>
          </p:blipFill>
          <p:spPr>
            <a:xfrm>
              <a:off x="6714557" y="451826"/>
              <a:ext cx="419388" cy="346658"/>
            </a:xfrm>
            <a:prstGeom prst="rect">
              <a:avLst/>
            </a:prstGeom>
          </p:spPr>
        </p:pic>
        <p:sp>
          <p:nvSpPr>
            <p:cNvPr id="27" name="Tekstfelt 26">
              <a:extLst>
                <a:ext uri="{FF2B5EF4-FFF2-40B4-BE49-F238E27FC236}">
                  <a16:creationId xmlns:a16="http://schemas.microsoft.com/office/drawing/2014/main" id="{BC6F3C7D-85A6-1D4B-974E-7FDE5129D36A}"/>
                </a:ext>
              </a:extLst>
            </p:cNvPr>
            <p:cNvSpPr txBox="1"/>
            <p:nvPr/>
          </p:nvSpPr>
          <p:spPr>
            <a:xfrm rot="12582360">
              <a:off x="6517800" y="272137"/>
              <a:ext cx="828834" cy="794885"/>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Activate System</a:t>
              </a:r>
            </a:p>
          </p:txBody>
        </p:sp>
      </p:grpSp>
      <p:grpSp>
        <p:nvGrpSpPr>
          <p:cNvPr id="28" name="Gruppe 27">
            <a:extLst>
              <a:ext uri="{FF2B5EF4-FFF2-40B4-BE49-F238E27FC236}">
                <a16:creationId xmlns:a16="http://schemas.microsoft.com/office/drawing/2014/main" id="{B9AD27AF-23F9-BD49-98D6-344496DDE6C0}"/>
              </a:ext>
            </a:extLst>
          </p:cNvPr>
          <p:cNvGrpSpPr/>
          <p:nvPr/>
        </p:nvGrpSpPr>
        <p:grpSpPr>
          <a:xfrm>
            <a:off x="6096000" y="1443140"/>
            <a:ext cx="837925" cy="803070"/>
            <a:chOff x="5648370" y="288673"/>
            <a:chExt cx="837925" cy="803070"/>
          </a:xfrm>
        </p:grpSpPr>
        <p:sp>
          <p:nvSpPr>
            <p:cNvPr id="29" name="Ellipse 28">
              <a:extLst>
                <a:ext uri="{FF2B5EF4-FFF2-40B4-BE49-F238E27FC236}">
                  <a16:creationId xmlns:a16="http://schemas.microsoft.com/office/drawing/2014/main" id="{5E88D0F7-6764-1B49-9D68-6B05B6200F0A}"/>
                </a:ext>
              </a:extLst>
            </p:cNvPr>
            <p:cNvSpPr/>
            <p:nvPr/>
          </p:nvSpPr>
          <p:spPr>
            <a:xfrm>
              <a:off x="5648370" y="288673"/>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pic>
          <p:nvPicPr>
            <p:cNvPr id="30" name="Billede 29">
              <a:extLst>
                <a:ext uri="{FF2B5EF4-FFF2-40B4-BE49-F238E27FC236}">
                  <a16:creationId xmlns:a16="http://schemas.microsoft.com/office/drawing/2014/main" id="{D0B2EC3D-F9B3-A74B-B2B4-510BE3EB9EB1}"/>
                </a:ext>
              </a:extLst>
            </p:cNvPr>
            <p:cNvPicPr>
              <a:picLocks noChangeAspect="1"/>
            </p:cNvPicPr>
            <p:nvPr/>
          </p:nvPicPr>
          <p:blipFill rotWithShape="1">
            <a:blip r:embed="rId7" cstate="screen">
              <a:alphaModFix amt="85000"/>
              <a:extLst>
                <a:ext uri="{28A0092B-C50C-407E-A947-70E740481C1C}">
                  <a14:useLocalDpi xmlns:a14="http://schemas.microsoft.com/office/drawing/2010/main"/>
                </a:ext>
              </a:extLst>
            </a:blip>
            <a:srcRect/>
            <a:stretch/>
          </p:blipFill>
          <p:spPr>
            <a:xfrm>
              <a:off x="5754596" y="488186"/>
              <a:ext cx="676499" cy="378164"/>
            </a:xfrm>
            <a:prstGeom prst="rect">
              <a:avLst/>
            </a:prstGeom>
          </p:spPr>
        </p:pic>
        <p:sp>
          <p:nvSpPr>
            <p:cNvPr id="40" name="Tekstfelt 39">
              <a:extLst>
                <a:ext uri="{FF2B5EF4-FFF2-40B4-BE49-F238E27FC236}">
                  <a16:creationId xmlns:a16="http://schemas.microsoft.com/office/drawing/2014/main" id="{CBC0872D-0C3C-0240-ACB7-332CA75E3C35}"/>
                </a:ext>
              </a:extLst>
            </p:cNvPr>
            <p:cNvSpPr txBox="1"/>
            <p:nvPr/>
          </p:nvSpPr>
          <p:spPr>
            <a:xfrm rot="457136">
              <a:off x="5657461" y="296858"/>
              <a:ext cx="828834" cy="794885"/>
            </a:xfrm>
            <a:prstGeom prst="rect">
              <a:avLst/>
            </a:prstGeom>
            <a:noFill/>
          </p:spPr>
          <p:txBody>
            <a:bodyPr wrap="none" rtlCol="0">
              <a:prstTxWarp prst="textButton">
                <a:avLst/>
              </a:prstTxWarp>
              <a:spAutoFit/>
            </a:bodyPr>
            <a:lstStyle/>
            <a:p>
              <a:r>
                <a:rPr lang="da-US" sz="900" b="1" dirty="0">
                  <a:solidFill>
                    <a:schemeClr val="accent2">
                      <a:lumMod val="50000"/>
                    </a:schemeClr>
                  </a:solidFill>
                </a:rPr>
                <a:t>Recognise Symptoms</a:t>
              </a:r>
            </a:p>
          </p:txBody>
        </p:sp>
      </p:grpSp>
      <p:sp>
        <p:nvSpPr>
          <p:cNvPr id="42" name="Ellipse 41">
            <a:extLst>
              <a:ext uri="{FF2B5EF4-FFF2-40B4-BE49-F238E27FC236}">
                <a16:creationId xmlns:a16="http://schemas.microsoft.com/office/drawing/2014/main" id="{04DECEA6-ADB2-C343-8B1E-00FE7B332E5B}"/>
              </a:ext>
            </a:extLst>
          </p:cNvPr>
          <p:cNvSpPr/>
          <p:nvPr/>
        </p:nvSpPr>
        <p:spPr>
          <a:xfrm>
            <a:off x="5686101" y="5245229"/>
            <a:ext cx="828834" cy="794885"/>
          </a:xfrm>
          <a:prstGeom prst="ellipse">
            <a:avLst/>
          </a:prstGeom>
          <a:noFill/>
          <a:ln w="152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43" name="Ellipse 42">
            <a:extLst>
              <a:ext uri="{FF2B5EF4-FFF2-40B4-BE49-F238E27FC236}">
                <a16:creationId xmlns:a16="http://schemas.microsoft.com/office/drawing/2014/main" id="{3FF85270-6A46-E545-8E14-95F4EA841749}"/>
              </a:ext>
            </a:extLst>
          </p:cNvPr>
          <p:cNvSpPr/>
          <p:nvPr/>
        </p:nvSpPr>
        <p:spPr>
          <a:xfrm>
            <a:off x="6515796" y="5252003"/>
            <a:ext cx="828834" cy="794885"/>
          </a:xfrm>
          <a:prstGeom prst="ellipse">
            <a:avLst/>
          </a:prstGeom>
          <a:noFill/>
          <a:ln w="152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highlight>
                <a:srgbClr val="C0C0C0"/>
              </a:highlight>
            </a:endParaRPr>
          </a:p>
        </p:txBody>
      </p:sp>
      <p:sp>
        <p:nvSpPr>
          <p:cNvPr id="44" name="Tekstfelt 43">
            <a:extLst>
              <a:ext uri="{FF2B5EF4-FFF2-40B4-BE49-F238E27FC236}">
                <a16:creationId xmlns:a16="http://schemas.microsoft.com/office/drawing/2014/main" id="{96638A1F-7BC2-6C41-A111-487DD67EBD12}"/>
              </a:ext>
            </a:extLst>
          </p:cNvPr>
          <p:cNvSpPr txBox="1"/>
          <p:nvPr/>
        </p:nvSpPr>
        <p:spPr>
          <a:xfrm rot="11409431">
            <a:off x="5689576" y="5264840"/>
            <a:ext cx="828834" cy="794885"/>
          </a:xfrm>
          <a:prstGeom prst="rect">
            <a:avLst/>
          </a:prstGeom>
          <a:noFill/>
        </p:spPr>
        <p:txBody>
          <a:bodyPr wrap="none" rtlCol="0">
            <a:prstTxWarp prst="textCircle">
              <a:avLst>
                <a:gd name="adj" fmla="val 220569"/>
              </a:avLst>
            </a:prstTxWarp>
            <a:spAutoFit/>
          </a:bodyPr>
          <a:lstStyle/>
          <a:p>
            <a:r>
              <a:rPr lang="da-US" sz="900" b="1" dirty="0">
                <a:solidFill>
                  <a:schemeClr val="accent2">
                    <a:lumMod val="50000"/>
                  </a:schemeClr>
                </a:solidFill>
              </a:rPr>
              <a:t>Early Rehabilitation</a:t>
            </a:r>
          </a:p>
        </p:txBody>
      </p:sp>
      <p:pic>
        <p:nvPicPr>
          <p:cNvPr id="45" name="Billede 44">
            <a:extLst>
              <a:ext uri="{FF2B5EF4-FFF2-40B4-BE49-F238E27FC236}">
                <a16:creationId xmlns:a16="http://schemas.microsoft.com/office/drawing/2014/main" id="{6C55F1BB-2A36-9348-A8A1-9AFB8C2BCA6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827779" y="5413106"/>
            <a:ext cx="514064" cy="392223"/>
          </a:xfrm>
          <a:prstGeom prst="rect">
            <a:avLst/>
          </a:prstGeom>
        </p:spPr>
      </p:pic>
      <p:pic>
        <p:nvPicPr>
          <p:cNvPr id="46" name="Billede 45">
            <a:extLst>
              <a:ext uri="{FF2B5EF4-FFF2-40B4-BE49-F238E27FC236}">
                <a16:creationId xmlns:a16="http://schemas.microsoft.com/office/drawing/2014/main" id="{E9889B86-1477-C947-BD50-51587FA4CE9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r="-6564"/>
          <a:stretch/>
        </p:blipFill>
        <p:spPr>
          <a:xfrm>
            <a:off x="6656613" y="5539831"/>
            <a:ext cx="445038" cy="311164"/>
          </a:xfrm>
          <a:prstGeom prst="rect">
            <a:avLst/>
          </a:prstGeom>
        </p:spPr>
      </p:pic>
      <p:sp>
        <p:nvSpPr>
          <p:cNvPr id="47" name="Tekstfelt 46">
            <a:extLst>
              <a:ext uri="{FF2B5EF4-FFF2-40B4-BE49-F238E27FC236}">
                <a16:creationId xmlns:a16="http://schemas.microsoft.com/office/drawing/2014/main" id="{E58E94A3-1D81-224C-93D9-6EB4F15AEF67}"/>
              </a:ext>
            </a:extLst>
          </p:cNvPr>
          <p:cNvSpPr txBox="1"/>
          <p:nvPr/>
        </p:nvSpPr>
        <p:spPr>
          <a:xfrm rot="402262">
            <a:off x="6548901" y="5258446"/>
            <a:ext cx="828834" cy="794885"/>
          </a:xfrm>
          <a:prstGeom prst="rect">
            <a:avLst/>
          </a:prstGeom>
          <a:noFill/>
        </p:spPr>
        <p:txBody>
          <a:bodyPr wrap="none" rtlCol="0">
            <a:prstTxWarp prst="textButton">
              <a:avLst/>
            </a:prstTxWarp>
            <a:spAutoFit/>
          </a:bodyPr>
          <a:lstStyle/>
          <a:p>
            <a:r>
              <a:rPr lang="da-US" sz="900" b="1" dirty="0">
                <a:solidFill>
                  <a:schemeClr val="accent2">
                    <a:lumMod val="50000"/>
                  </a:schemeClr>
                </a:solidFill>
              </a:rPr>
              <a:t>          Recovery</a:t>
            </a:r>
          </a:p>
        </p:txBody>
      </p:sp>
      <p:sp>
        <p:nvSpPr>
          <p:cNvPr id="4" name="Tekstfelt 3">
            <a:extLst>
              <a:ext uri="{FF2B5EF4-FFF2-40B4-BE49-F238E27FC236}">
                <a16:creationId xmlns:a16="http://schemas.microsoft.com/office/drawing/2014/main" id="{359E6513-07DC-B944-AC62-41531AB1CA00}"/>
              </a:ext>
            </a:extLst>
          </p:cNvPr>
          <p:cNvSpPr txBox="1"/>
          <p:nvPr/>
        </p:nvSpPr>
        <p:spPr>
          <a:xfrm>
            <a:off x="7473323" y="575434"/>
            <a:ext cx="4803330" cy="6740307"/>
          </a:xfrm>
          <a:prstGeom prst="rect">
            <a:avLst/>
          </a:prstGeom>
          <a:noFill/>
        </p:spPr>
        <p:txBody>
          <a:bodyPr wrap="square" rtlCol="0">
            <a:spAutoFit/>
          </a:bodyPr>
          <a:lstStyle/>
          <a:p>
            <a:r>
              <a:rPr lang="da-US" sz="1350" b="1" dirty="0"/>
              <a:t>Civilsamfundet</a:t>
            </a:r>
          </a:p>
          <a:p>
            <a:r>
              <a:rPr lang="da-DK" sz="1350" b="1" dirty="0">
                <a:solidFill>
                  <a:srgbClr val="FF0000"/>
                </a:solidFill>
              </a:rPr>
              <a:t>Stigma</a:t>
            </a:r>
            <a:endParaRPr lang="da-US" sz="1350" b="1" dirty="0">
              <a:solidFill>
                <a:srgbClr val="FF0000"/>
              </a:solidFill>
            </a:endParaRPr>
          </a:p>
          <a:p>
            <a:r>
              <a:rPr lang="da-DK" sz="1350" dirty="0"/>
              <a:t>Patient og pårørende </a:t>
            </a:r>
            <a:r>
              <a:rPr lang="da-DK" sz="1350" dirty="0" err="1"/>
              <a:t>empowerment</a:t>
            </a:r>
            <a:r>
              <a:rPr lang="da-DK" sz="1350" dirty="0"/>
              <a:t> - sundhedskompetencer</a:t>
            </a:r>
          </a:p>
          <a:p>
            <a:r>
              <a:rPr lang="da-DK" sz="1350" dirty="0"/>
              <a:t>Patient og pårørendeforeninger</a:t>
            </a:r>
          </a:p>
          <a:p>
            <a:r>
              <a:rPr lang="da-DK" sz="1350" b="1" dirty="0"/>
              <a:t>Social sundhed</a:t>
            </a:r>
          </a:p>
          <a:p>
            <a:endParaRPr lang="da-US" sz="1350" b="1" dirty="0"/>
          </a:p>
          <a:p>
            <a:r>
              <a:rPr lang="da-US" sz="1350" b="1" dirty="0"/>
              <a:t>Primærsektror</a:t>
            </a:r>
            <a:endParaRPr lang="da-DK" sz="1350" dirty="0"/>
          </a:p>
          <a:p>
            <a:r>
              <a:rPr lang="da-DK" sz="1350" dirty="0"/>
              <a:t>Relevante behandlingstilbud og social- og sundhedssektor</a:t>
            </a:r>
          </a:p>
          <a:p>
            <a:r>
              <a:rPr lang="da-DK" sz="1350" dirty="0"/>
              <a:t>U</a:t>
            </a:r>
            <a:r>
              <a:rPr lang="da-US" sz="1350" dirty="0"/>
              <a:t>ddannelse, rammer </a:t>
            </a:r>
            <a:endParaRPr lang="da-DK" sz="1350" dirty="0"/>
          </a:p>
          <a:p>
            <a:r>
              <a:rPr lang="da-DK" sz="1350" dirty="0"/>
              <a:t>R</a:t>
            </a:r>
            <a:r>
              <a:rPr lang="da-US" sz="1350" dirty="0"/>
              <a:t>etningslinjer</a:t>
            </a:r>
            <a:r>
              <a:rPr lang="da-DK" sz="1350" dirty="0"/>
              <a:t> </a:t>
            </a:r>
            <a:r>
              <a:rPr lang="da-US" sz="1350" dirty="0"/>
              <a:t>kommune, bosteder, egen læge</a:t>
            </a:r>
            <a:endParaRPr lang="da-DK" sz="1350" dirty="0"/>
          </a:p>
          <a:p>
            <a:r>
              <a:rPr lang="da-DK" sz="1350" b="1" dirty="0"/>
              <a:t>Differentieret behandling</a:t>
            </a:r>
          </a:p>
          <a:p>
            <a:endParaRPr lang="da-US" sz="1350" b="1" dirty="0"/>
          </a:p>
          <a:p>
            <a:r>
              <a:rPr lang="da-US" sz="1350" b="1" dirty="0"/>
              <a:t>Interventioner</a:t>
            </a:r>
            <a:r>
              <a:rPr lang="da-DK" sz="1350" b="1" dirty="0"/>
              <a:t>:</a:t>
            </a:r>
            <a:r>
              <a:rPr lang="da-US" sz="1350" b="1" dirty="0"/>
              <a:t> Vagtlæge, AMK og Præhospital</a:t>
            </a:r>
          </a:p>
          <a:p>
            <a:r>
              <a:rPr lang="da-DK" sz="1350" dirty="0"/>
              <a:t>R</a:t>
            </a:r>
            <a:r>
              <a:rPr lang="da-DK" sz="1350" dirty="0">
                <a:effectLst/>
              </a:rPr>
              <a:t>e-designe sundhedsvæsenet </a:t>
            </a:r>
            <a:r>
              <a:rPr lang="da-DK" sz="1350" dirty="0"/>
              <a:t>= S</a:t>
            </a:r>
            <a:r>
              <a:rPr lang="da-DK" sz="1350" dirty="0">
                <a:effectLst/>
              </a:rPr>
              <a:t>amskabelse!</a:t>
            </a:r>
          </a:p>
          <a:p>
            <a:r>
              <a:rPr lang="da-DK" sz="1350" dirty="0"/>
              <a:t>Relevante behandlingstilbud</a:t>
            </a:r>
            <a:endParaRPr lang="da-DK" sz="1350" dirty="0">
              <a:effectLst/>
            </a:endParaRPr>
          </a:p>
          <a:p>
            <a:r>
              <a:rPr lang="da-DK" sz="1350" b="1" dirty="0">
                <a:solidFill>
                  <a:srgbClr val="FF0000"/>
                </a:solidFill>
              </a:rPr>
              <a:t>Differentieret behandling</a:t>
            </a:r>
            <a:endParaRPr lang="da-DK" sz="1350" dirty="0">
              <a:effectLst/>
            </a:endParaRPr>
          </a:p>
          <a:p>
            <a:r>
              <a:rPr lang="da-DK" sz="1350" dirty="0"/>
              <a:t>U</a:t>
            </a:r>
            <a:r>
              <a:rPr lang="da-US" sz="1350" dirty="0"/>
              <a:t>ddannelse, rammer, retningslinjer for visitation</a:t>
            </a:r>
          </a:p>
          <a:p>
            <a:r>
              <a:rPr lang="da-DK" sz="1350" dirty="0"/>
              <a:t>Forskning </a:t>
            </a:r>
            <a:r>
              <a:rPr lang="da-DK" sz="1350" dirty="0">
                <a:effectLst/>
              </a:rPr>
              <a:t>atypiske præsentationer</a:t>
            </a:r>
          </a:p>
          <a:p>
            <a:endParaRPr lang="da-US" sz="1350" b="1" dirty="0"/>
          </a:p>
          <a:p>
            <a:r>
              <a:rPr lang="da-US" sz="1350" b="1" dirty="0"/>
              <a:t>Interventioner Præhospital, Akutafdeling og Hospital </a:t>
            </a:r>
          </a:p>
          <a:p>
            <a:r>
              <a:rPr lang="da-DK" sz="1350" dirty="0"/>
              <a:t>U</a:t>
            </a:r>
            <a:r>
              <a:rPr lang="da-US" sz="1350" dirty="0"/>
              <a:t>ddannelse, rammer, retningslinjer for akutbehandling</a:t>
            </a:r>
            <a:endParaRPr lang="da-US" sz="1350" b="1" dirty="0"/>
          </a:p>
          <a:p>
            <a:r>
              <a:rPr lang="da-US" sz="1350" b="1" dirty="0">
                <a:solidFill>
                  <a:srgbClr val="FF0000"/>
                </a:solidFill>
              </a:rPr>
              <a:t>Stigma i sundhedsvæsenet</a:t>
            </a:r>
          </a:p>
          <a:p>
            <a:r>
              <a:rPr lang="da-US" sz="1350" dirty="0"/>
              <a:t>Specialplanlægning</a:t>
            </a:r>
          </a:p>
          <a:p>
            <a:r>
              <a:rPr lang="da-US" sz="1350" dirty="0"/>
              <a:t>Kompetencer i speciallæge- og sygeplejerskeuddannelsen</a:t>
            </a:r>
          </a:p>
          <a:p>
            <a:r>
              <a:rPr lang="da-US" sz="1350" dirty="0"/>
              <a:t>Sammenhængende forskningsprogram på tværs</a:t>
            </a:r>
            <a:endParaRPr lang="da-DK" sz="1350" dirty="0"/>
          </a:p>
          <a:p>
            <a:r>
              <a:rPr lang="da-DK" sz="1350" b="1" dirty="0">
                <a:solidFill>
                  <a:srgbClr val="FF0000"/>
                </a:solidFill>
              </a:rPr>
              <a:t>Differentieret behandling</a:t>
            </a:r>
            <a:endParaRPr lang="da-US" sz="1350" dirty="0"/>
          </a:p>
          <a:p>
            <a:endParaRPr lang="da-US" sz="1350" b="1" dirty="0"/>
          </a:p>
          <a:p>
            <a:r>
              <a:rPr lang="da-US" sz="1350" b="1" dirty="0"/>
              <a:t>Interventioner i kommunerne</a:t>
            </a:r>
          </a:p>
          <a:p>
            <a:r>
              <a:rPr lang="da-DK" sz="1350" dirty="0"/>
              <a:t>U</a:t>
            </a:r>
            <a:r>
              <a:rPr lang="da-US" sz="1350" dirty="0"/>
              <a:t>ddannelse og rammer/retningslinjer for genoptræning</a:t>
            </a:r>
            <a:endParaRPr lang="da-US" sz="1350" b="1" dirty="0"/>
          </a:p>
          <a:p>
            <a:r>
              <a:rPr lang="da-US" sz="1350" b="1" dirty="0">
                <a:solidFill>
                  <a:srgbClr val="FF0000"/>
                </a:solidFill>
              </a:rPr>
              <a:t>Rådgivninger af politikere og andre myndigheder</a:t>
            </a:r>
            <a:endParaRPr lang="da-US" sz="1350" b="1" dirty="0"/>
          </a:p>
          <a:p>
            <a:endParaRPr lang="da-US" sz="1350" b="1" dirty="0"/>
          </a:p>
        </p:txBody>
      </p:sp>
    </p:spTree>
    <p:extLst>
      <p:ext uri="{BB962C8B-B14F-4D97-AF65-F5344CB8AC3E}">
        <p14:creationId xmlns:p14="http://schemas.microsoft.com/office/powerpoint/2010/main" val="312777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1">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xEl>
                                              <p:pRg st="13" end="1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xEl>
                                              <p:pRg st="15" end="1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xEl>
                                              <p:pRg st="16" end="1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1">
                                            <p:txEl>
                                              <p:pRg st="17" end="17"/>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1">
                                            <p:txEl>
                                              <p:pRg st="19" end="19"/>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0" end="0"/>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
                                            <p:txEl>
                                              <p:pRg st="1" end="1"/>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
                                            <p:txEl>
                                              <p:pRg st="2" end="2"/>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
                                            <p:txEl>
                                              <p:pRg st="3" end="3"/>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
                                            <p:txEl>
                                              <p:pRg st="7" end="7"/>
                                            </p:txEl>
                                          </p:spTgt>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
                                            <p:txEl>
                                              <p:pRg st="8" end="8"/>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
                                            <p:txEl>
                                              <p:pRg st="9" end="9"/>
                                            </p:txEl>
                                          </p:spTgt>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4">
                                            <p:txEl>
                                              <p:pRg st="12" end="12"/>
                                            </p:txEl>
                                          </p:spTgt>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
                                            <p:txEl>
                                              <p:pRg st="13" end="13"/>
                                            </p:txEl>
                                          </p:spTgt>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
                                            <p:txEl>
                                              <p:pRg st="14" end="14"/>
                                            </p:txEl>
                                          </p:spTgt>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4">
                                            <p:txEl>
                                              <p:pRg st="15" end="15"/>
                                            </p:txEl>
                                          </p:spTgt>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
                                            <p:txEl>
                                              <p:pRg st="16" end="16"/>
                                            </p:txEl>
                                          </p:spTgt>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
                                            <p:txEl>
                                              <p:pRg st="19" end="19"/>
                                            </p:txEl>
                                          </p:spTgt>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4">
                                            <p:txEl>
                                              <p:pRg st="20" end="20"/>
                                            </p:txEl>
                                          </p:spTgt>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4">
                                            <p:txEl>
                                              <p:pRg st="21" end="21"/>
                                            </p:txEl>
                                          </p:spTgt>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4">
                                            <p:txEl>
                                              <p:pRg st="22" end="22"/>
                                            </p:txEl>
                                          </p:spTgt>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4">
                                            <p:txEl>
                                              <p:pRg st="23" end="23"/>
                                            </p:txEl>
                                          </p:spTgt>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4">
                                            <p:txEl>
                                              <p:pRg st="24" end="24"/>
                                            </p:txEl>
                                          </p:spTgt>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4">
                                            <p:txEl>
                                              <p:pRg st="25" end="25"/>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4">
                                            <p:txEl>
                                              <p:pRg st="27" end="27"/>
                                            </p:txEl>
                                          </p:spTgt>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4">
                                            <p:txEl>
                                              <p:pRg st="28" end="28"/>
                                            </p:txEl>
                                          </p:spTgt>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4">
                                            <p:txEl>
                                              <p:pRg st="29" end="2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18A49B-C7DD-254B-AF8A-BB330510F645}"/>
              </a:ext>
            </a:extLst>
          </p:cNvPr>
          <p:cNvSpPr>
            <a:spLocks noGrp="1"/>
          </p:cNvSpPr>
          <p:nvPr>
            <p:ph type="title"/>
          </p:nvPr>
        </p:nvSpPr>
        <p:spPr/>
        <p:txBody>
          <a:bodyPr/>
          <a:lstStyle/>
          <a:p>
            <a:r>
              <a:rPr lang="da-US" dirty="0"/>
              <a:t>4 faglige faldgruber</a:t>
            </a:r>
          </a:p>
        </p:txBody>
      </p:sp>
      <p:sp>
        <p:nvSpPr>
          <p:cNvPr id="5" name="Tekstfelt 4">
            <a:extLst>
              <a:ext uri="{FF2B5EF4-FFF2-40B4-BE49-F238E27FC236}">
                <a16:creationId xmlns:a16="http://schemas.microsoft.com/office/drawing/2014/main" id="{B6513280-FE8C-DE47-A8F4-BCA104C08571}"/>
              </a:ext>
            </a:extLst>
          </p:cNvPr>
          <p:cNvSpPr txBox="1"/>
          <p:nvPr/>
        </p:nvSpPr>
        <p:spPr>
          <a:xfrm>
            <a:off x="587964" y="1476117"/>
            <a:ext cx="7428854" cy="5016758"/>
          </a:xfrm>
          <a:prstGeom prst="rect">
            <a:avLst/>
          </a:prstGeom>
          <a:noFill/>
        </p:spPr>
        <p:txBody>
          <a:bodyPr wrap="square" rtlCol="0">
            <a:spAutoFit/>
          </a:bodyPr>
          <a:lstStyle/>
          <a:p>
            <a:pPr algn="ctr"/>
            <a:r>
              <a:rPr lang="da-DK" sz="4000" dirty="0"/>
              <a:t>Ung alder</a:t>
            </a:r>
          </a:p>
          <a:p>
            <a:pPr algn="ctr"/>
            <a:endParaRPr lang="da-DK" sz="4000" dirty="0"/>
          </a:p>
          <a:p>
            <a:pPr algn="ctr"/>
            <a:r>
              <a:rPr lang="da-DK" sz="4000" dirty="0"/>
              <a:t>Diagnostisk overskygning og atypiske symptomer</a:t>
            </a:r>
          </a:p>
          <a:p>
            <a:pPr algn="ctr"/>
            <a:endParaRPr lang="da-DK" sz="4000" dirty="0"/>
          </a:p>
          <a:p>
            <a:pPr algn="ctr"/>
            <a:r>
              <a:rPr lang="da-DK" sz="4000" dirty="0"/>
              <a:t>Ambivalens og samtykke</a:t>
            </a:r>
          </a:p>
          <a:p>
            <a:pPr algn="ctr"/>
            <a:endParaRPr lang="da-DK" sz="4000" dirty="0"/>
          </a:p>
          <a:p>
            <a:pPr algn="ctr"/>
            <a:r>
              <a:rPr lang="da-DK" sz="4000" dirty="0"/>
              <a:t>Afmagt og stigmatisering</a:t>
            </a:r>
            <a:endParaRPr lang="da-US" sz="4000" dirty="0"/>
          </a:p>
        </p:txBody>
      </p:sp>
      <p:pic>
        <p:nvPicPr>
          <p:cNvPr id="3" name="Billede 2">
            <a:extLst>
              <a:ext uri="{FF2B5EF4-FFF2-40B4-BE49-F238E27FC236}">
                <a16:creationId xmlns:a16="http://schemas.microsoft.com/office/drawing/2014/main" id="{FFB0F5B8-DB0D-BC4E-8F1B-1BE0E890EE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16818" y="1663524"/>
            <a:ext cx="3764460" cy="4675539"/>
          </a:xfrm>
          <a:prstGeom prst="rect">
            <a:avLst/>
          </a:prstGeom>
        </p:spPr>
      </p:pic>
    </p:spTree>
    <p:extLst>
      <p:ext uri="{BB962C8B-B14F-4D97-AF65-F5344CB8AC3E}">
        <p14:creationId xmlns:p14="http://schemas.microsoft.com/office/powerpoint/2010/main" val="4801842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2ED003-DDC1-400A-8517-FC8CDDE042A1}"/>
              </a:ext>
            </a:extLst>
          </p:cNvPr>
          <p:cNvSpPr>
            <a:spLocks noGrp="1"/>
          </p:cNvSpPr>
          <p:nvPr>
            <p:ph idx="1"/>
          </p:nvPr>
        </p:nvSpPr>
        <p:spPr>
          <a:xfrm>
            <a:off x="838199" y="2171475"/>
            <a:ext cx="10515600" cy="2226611"/>
          </a:xfrm>
        </p:spPr>
        <p:txBody>
          <a:bodyPr>
            <a:normAutofit/>
          </a:bodyPr>
          <a:lstStyle/>
          <a:p>
            <a:pPr marL="0" indent="0" algn="ctr">
              <a:buNone/>
            </a:pPr>
            <a:r>
              <a:rPr lang="da-DK" sz="6600" b="1" dirty="0">
                <a:latin typeface="Times New Roman" panose="02020603050405020304" pitchFamily="18" charset="0"/>
                <a:ea typeface="Calibri" panose="020F0502020204030204" pitchFamily="34" charset="0"/>
                <a:cs typeface="Times New Roman" panose="02020603050405020304" pitchFamily="18" charset="0"/>
              </a:rPr>
              <a:t>Tak for i dag</a:t>
            </a:r>
          </a:p>
          <a:p>
            <a:pPr marL="0" indent="0" algn="ctr">
              <a:buNone/>
            </a:pPr>
            <a:r>
              <a:rPr lang="da-DK" sz="6600" b="1" dirty="0" err="1">
                <a:effectLst/>
                <a:latin typeface="Times New Roman" panose="02020603050405020304" pitchFamily="18" charset="0"/>
                <a:ea typeface="Calibri" panose="020F0502020204030204" pitchFamily="34" charset="0"/>
                <a:cs typeface="Times New Roman" panose="02020603050405020304" pitchFamily="18" charset="0"/>
              </a:rPr>
              <a:t>j.mackenhauer</a:t>
            </a:r>
            <a:r>
              <a:rPr lang="da-DK" sz="6600" b="1" dirty="0" err="1">
                <a:latin typeface="Times New Roman" panose="02020603050405020304" pitchFamily="18" charset="0"/>
                <a:ea typeface="Calibri" panose="020F0502020204030204" pitchFamily="34" charset="0"/>
                <a:cs typeface="Times New Roman" panose="02020603050405020304" pitchFamily="18" charset="0"/>
              </a:rPr>
              <a:t>@rn.dk</a:t>
            </a:r>
            <a:endParaRPr lang="en-DK"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Billede 4">
            <a:extLst>
              <a:ext uri="{FF2B5EF4-FFF2-40B4-BE49-F238E27FC236}">
                <a16:creationId xmlns:a16="http://schemas.microsoft.com/office/drawing/2014/main" id="{7A212624-B694-4D05-BFDC-13B62EADA640}"/>
              </a:ext>
            </a:extLst>
          </p:cNvPr>
          <p:cNvPicPr>
            <a:picLocks noChangeAspect="1"/>
          </p:cNvPicPr>
          <p:nvPr/>
        </p:nvPicPr>
        <p:blipFill>
          <a:blip r:embed="rId3"/>
          <a:stretch>
            <a:fillRect/>
          </a:stretch>
        </p:blipFill>
        <p:spPr>
          <a:xfrm>
            <a:off x="281652" y="5574879"/>
            <a:ext cx="11628695" cy="1032843"/>
          </a:xfrm>
          <a:prstGeom prst="rect">
            <a:avLst/>
          </a:prstGeom>
        </p:spPr>
      </p:pic>
    </p:spTree>
    <p:extLst>
      <p:ext uri="{BB962C8B-B14F-4D97-AF65-F5344CB8AC3E}">
        <p14:creationId xmlns:p14="http://schemas.microsoft.com/office/powerpoint/2010/main" val="3567299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F3A7BFC5-3211-914B-93C0-60A8DB19DA35}"/>
              </a:ext>
            </a:extLst>
          </p:cNvPr>
          <p:cNvSpPr>
            <a:spLocks noGrp="1"/>
          </p:cNvSpPr>
          <p:nvPr>
            <p:ph type="sldNum" sz="quarter" idx="12"/>
          </p:nvPr>
        </p:nvSpPr>
        <p:spPr/>
        <p:txBody>
          <a:bodyPr/>
          <a:lstStyle/>
          <a:p>
            <a:fld id="{D29151A3-E9B5-2D44-93BB-95A7B74E01BB}" type="slidenum">
              <a:rPr lang="da-DK" smtClean="0"/>
              <a:t>4</a:t>
            </a:fld>
            <a:endParaRPr lang="da-DK"/>
          </a:p>
        </p:txBody>
      </p:sp>
      <p:sp>
        <p:nvSpPr>
          <p:cNvPr id="7" name="Titel 3">
            <a:extLst>
              <a:ext uri="{FF2B5EF4-FFF2-40B4-BE49-F238E27FC236}">
                <a16:creationId xmlns:a16="http://schemas.microsoft.com/office/drawing/2014/main" id="{38205593-144E-3D43-B583-4E834032F7A2}"/>
              </a:ext>
            </a:extLst>
          </p:cNvPr>
          <p:cNvSpPr txBox="1">
            <a:spLocks/>
          </p:cNvSpPr>
          <p:nvPr/>
        </p:nvSpPr>
        <p:spPr>
          <a:xfrm>
            <a:off x="574018" y="485140"/>
            <a:ext cx="10514691" cy="2171276"/>
          </a:xfrm>
          <a:prstGeom prst="rect">
            <a:avLst/>
          </a:prstGeom>
        </p:spPr>
        <p:txBody>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r>
              <a:rPr lang="da-US" dirty="0"/>
              <a:t>Akut behandling</a:t>
            </a:r>
          </a:p>
        </p:txBody>
      </p:sp>
      <p:pic>
        <p:nvPicPr>
          <p:cNvPr id="9" name="Billede 8">
            <a:extLst>
              <a:ext uri="{FF2B5EF4-FFF2-40B4-BE49-F238E27FC236}">
                <a16:creationId xmlns:a16="http://schemas.microsoft.com/office/drawing/2014/main" id="{634E54F6-C012-1C4B-973B-0EC3D772DE43}"/>
              </a:ext>
            </a:extLst>
          </p:cNvPr>
          <p:cNvPicPr>
            <a:picLocks noChangeAspect="1"/>
          </p:cNvPicPr>
          <p:nvPr/>
        </p:nvPicPr>
        <p:blipFill>
          <a:blip r:embed="rId3"/>
          <a:stretch>
            <a:fillRect/>
          </a:stretch>
        </p:blipFill>
        <p:spPr>
          <a:xfrm>
            <a:off x="6297391" y="1423109"/>
            <a:ext cx="5080000" cy="3384550"/>
          </a:xfrm>
          <a:prstGeom prst="rect">
            <a:avLst/>
          </a:prstGeom>
        </p:spPr>
      </p:pic>
      <p:pic>
        <p:nvPicPr>
          <p:cNvPr id="6" name="Billede 5">
            <a:extLst>
              <a:ext uri="{FF2B5EF4-FFF2-40B4-BE49-F238E27FC236}">
                <a16:creationId xmlns:a16="http://schemas.microsoft.com/office/drawing/2014/main" id="{940C0938-7F41-9F40-8F65-8912014A2E5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36941" y="820387"/>
            <a:ext cx="6200900" cy="4927560"/>
          </a:xfrm>
          <a:prstGeom prst="rect">
            <a:avLst/>
          </a:prstGeom>
        </p:spPr>
      </p:pic>
      <p:grpSp>
        <p:nvGrpSpPr>
          <p:cNvPr id="10" name="Gruppe 9">
            <a:extLst>
              <a:ext uri="{FF2B5EF4-FFF2-40B4-BE49-F238E27FC236}">
                <a16:creationId xmlns:a16="http://schemas.microsoft.com/office/drawing/2014/main" id="{ACD71534-5DE4-6D41-918E-6B05CF4591D2}"/>
              </a:ext>
            </a:extLst>
          </p:cNvPr>
          <p:cNvGrpSpPr/>
          <p:nvPr/>
        </p:nvGrpSpPr>
        <p:grpSpPr>
          <a:xfrm>
            <a:off x="545417" y="1330383"/>
            <a:ext cx="5080001" cy="5512394"/>
            <a:chOff x="545417" y="1330383"/>
            <a:chExt cx="5080001" cy="5512394"/>
          </a:xfrm>
        </p:grpSpPr>
        <p:pic>
          <p:nvPicPr>
            <p:cNvPr id="12" name="Billede 11">
              <a:extLst>
                <a:ext uri="{FF2B5EF4-FFF2-40B4-BE49-F238E27FC236}">
                  <a16:creationId xmlns:a16="http://schemas.microsoft.com/office/drawing/2014/main" id="{5680F2EC-B658-9747-85BF-9DBCD91ABB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79532" y="4815793"/>
              <a:ext cx="3505200" cy="2026984"/>
            </a:xfrm>
            <a:prstGeom prst="rect">
              <a:avLst/>
            </a:prstGeom>
          </p:spPr>
        </p:pic>
        <p:pic>
          <p:nvPicPr>
            <p:cNvPr id="8" name="Billede 7">
              <a:extLst>
                <a:ext uri="{FF2B5EF4-FFF2-40B4-BE49-F238E27FC236}">
                  <a16:creationId xmlns:a16="http://schemas.microsoft.com/office/drawing/2014/main" id="{0C97F4E5-9389-814A-B472-8AD5C3BFF44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45417" y="1330383"/>
              <a:ext cx="5080001" cy="3570001"/>
            </a:xfrm>
            <a:prstGeom prst="rect">
              <a:avLst/>
            </a:prstGeom>
          </p:spPr>
        </p:pic>
      </p:grpSp>
    </p:spTree>
    <p:extLst>
      <p:ext uri="{BB962C8B-B14F-4D97-AF65-F5344CB8AC3E}">
        <p14:creationId xmlns:p14="http://schemas.microsoft.com/office/powerpoint/2010/main" val="32995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6175076E-3D59-2C4A-8961-5A6F3B1C265D}"/>
              </a:ext>
            </a:extLst>
          </p:cNvPr>
          <p:cNvSpPr>
            <a:spLocks noGrp="1"/>
          </p:cNvSpPr>
          <p:nvPr>
            <p:ph type="sldNum" sz="quarter" idx="4"/>
          </p:nvPr>
        </p:nvSpPr>
        <p:spPr>
          <a:xfrm>
            <a:off x="11339887" y="593223"/>
            <a:ext cx="476372" cy="186150"/>
          </a:xfrm>
        </p:spPr>
        <p:txBody>
          <a:bodyPr/>
          <a:lstStyle/>
          <a:p>
            <a:pPr rtl="0"/>
            <a:fld id="{D8D877B3-D348-4611-9BDB-C5374591D951}" type="slidenum">
              <a:rPr lang="en-US" smtClean="0"/>
              <a:pPr rtl="0"/>
              <a:t>5</a:t>
            </a:fld>
            <a:endParaRPr lang="en-US"/>
          </a:p>
        </p:txBody>
      </p:sp>
      <p:sp>
        <p:nvSpPr>
          <p:cNvPr id="3" name="Titel 2">
            <a:extLst>
              <a:ext uri="{FF2B5EF4-FFF2-40B4-BE49-F238E27FC236}">
                <a16:creationId xmlns:a16="http://schemas.microsoft.com/office/drawing/2014/main" id="{DCDEAA4B-0892-3E48-BC85-4C7DF304F037}"/>
              </a:ext>
            </a:extLst>
          </p:cNvPr>
          <p:cNvSpPr>
            <a:spLocks noGrp="1"/>
          </p:cNvSpPr>
          <p:nvPr>
            <p:ph type="title"/>
          </p:nvPr>
        </p:nvSpPr>
        <p:spPr>
          <a:xfrm>
            <a:off x="587374" y="370290"/>
            <a:ext cx="10084801" cy="1474385"/>
          </a:xfrm>
        </p:spPr>
        <p:txBody>
          <a:bodyPr/>
          <a:lstStyle/>
          <a:p>
            <a:r>
              <a:rPr lang="da-US" dirty="0"/>
              <a:t>Overlevelseskæden - Chain of Survival</a:t>
            </a:r>
          </a:p>
        </p:txBody>
      </p:sp>
      <p:grpSp>
        <p:nvGrpSpPr>
          <p:cNvPr id="26" name="Gruppe 25">
            <a:extLst>
              <a:ext uri="{FF2B5EF4-FFF2-40B4-BE49-F238E27FC236}">
                <a16:creationId xmlns:a16="http://schemas.microsoft.com/office/drawing/2014/main" id="{721301B2-1D2F-434A-A55B-756454D3E2F3}"/>
              </a:ext>
            </a:extLst>
          </p:cNvPr>
          <p:cNvGrpSpPr/>
          <p:nvPr/>
        </p:nvGrpSpPr>
        <p:grpSpPr>
          <a:xfrm>
            <a:off x="5090560" y="2378746"/>
            <a:ext cx="3267411" cy="1857215"/>
            <a:chOff x="5090560" y="2378746"/>
            <a:chExt cx="3267411" cy="1857215"/>
          </a:xfrm>
        </p:grpSpPr>
        <p:sp>
          <p:nvSpPr>
            <p:cNvPr id="11" name="Ellipse 10">
              <a:extLst>
                <a:ext uri="{FF2B5EF4-FFF2-40B4-BE49-F238E27FC236}">
                  <a16:creationId xmlns:a16="http://schemas.microsoft.com/office/drawing/2014/main" id="{BD06D21C-D264-654A-B8A4-FFE027D075C5}"/>
                </a:ext>
              </a:extLst>
            </p:cNvPr>
            <p:cNvSpPr/>
            <p:nvPr/>
          </p:nvSpPr>
          <p:spPr>
            <a:xfrm>
              <a:off x="5135951" y="2468881"/>
              <a:ext cx="1600701" cy="1573543"/>
            </a:xfrm>
            <a:prstGeom prst="ellipse">
              <a:avLst/>
            </a:prstGeom>
            <a:noFill/>
            <a:ln w="2540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12" name="Tekstfelt 11">
              <a:extLst>
                <a:ext uri="{FF2B5EF4-FFF2-40B4-BE49-F238E27FC236}">
                  <a16:creationId xmlns:a16="http://schemas.microsoft.com/office/drawing/2014/main" id="{BA251078-23A6-524F-A67D-39865FCBE8FF}"/>
                </a:ext>
              </a:extLst>
            </p:cNvPr>
            <p:cNvSpPr txBox="1"/>
            <p:nvPr/>
          </p:nvSpPr>
          <p:spPr>
            <a:xfrm rot="12930435">
              <a:off x="5090560" y="2378746"/>
              <a:ext cx="1356209" cy="1857215"/>
            </a:xfrm>
            <a:prstGeom prst="rect">
              <a:avLst/>
            </a:prstGeom>
            <a:noFill/>
          </p:spPr>
          <p:txBody>
            <a:bodyPr wrap="none" rtlCol="0">
              <a:prstTxWarp prst="textCircle">
                <a:avLst>
                  <a:gd name="adj" fmla="val 220569"/>
                </a:avLst>
              </a:prstTxWarp>
              <a:spAutoFit/>
            </a:bodyPr>
            <a:lstStyle/>
            <a:p>
              <a:r>
                <a:rPr lang="da-US" sz="1600" b="1" dirty="0">
                  <a:solidFill>
                    <a:schemeClr val="accent2">
                      <a:lumMod val="50000"/>
                    </a:schemeClr>
                  </a:solidFill>
                </a:rPr>
                <a:t>Early Treatment</a:t>
              </a:r>
            </a:p>
          </p:txBody>
        </p:sp>
        <p:sp>
          <p:nvSpPr>
            <p:cNvPr id="13" name="Ellipse 12">
              <a:extLst>
                <a:ext uri="{FF2B5EF4-FFF2-40B4-BE49-F238E27FC236}">
                  <a16:creationId xmlns:a16="http://schemas.microsoft.com/office/drawing/2014/main" id="{9D23BBC3-C2AC-E64B-8D3B-36D28973604F}"/>
                </a:ext>
              </a:extLst>
            </p:cNvPr>
            <p:cNvSpPr/>
            <p:nvPr/>
          </p:nvSpPr>
          <p:spPr>
            <a:xfrm>
              <a:off x="6756512" y="2468881"/>
              <a:ext cx="1600701" cy="1573543"/>
            </a:xfrm>
            <a:prstGeom prst="ellipse">
              <a:avLst/>
            </a:prstGeom>
            <a:noFill/>
            <a:ln w="2540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14" name="Tekstfelt 13">
              <a:extLst>
                <a:ext uri="{FF2B5EF4-FFF2-40B4-BE49-F238E27FC236}">
                  <a16:creationId xmlns:a16="http://schemas.microsoft.com/office/drawing/2014/main" id="{897C511D-A619-D24C-B8CF-C7602DEF76EC}"/>
                </a:ext>
              </a:extLst>
            </p:cNvPr>
            <p:cNvSpPr txBox="1"/>
            <p:nvPr/>
          </p:nvSpPr>
          <p:spPr>
            <a:xfrm rot="11075512">
              <a:off x="6757270" y="2464978"/>
              <a:ext cx="1600701" cy="1573543"/>
            </a:xfrm>
            <a:prstGeom prst="rect">
              <a:avLst/>
            </a:prstGeom>
            <a:noFill/>
          </p:spPr>
          <p:txBody>
            <a:bodyPr wrap="none" rtlCol="0">
              <a:prstTxWarp prst="textCircle">
                <a:avLst>
                  <a:gd name="adj" fmla="val 220569"/>
                </a:avLst>
              </a:prstTxWarp>
              <a:spAutoFit/>
            </a:bodyPr>
            <a:lstStyle/>
            <a:p>
              <a:r>
                <a:rPr lang="da-US" sz="1600" b="1" dirty="0">
                  <a:solidFill>
                    <a:schemeClr val="accent2">
                      <a:lumMod val="50000"/>
                    </a:schemeClr>
                  </a:solidFill>
                </a:rPr>
                <a:t>Early Advanced Care</a:t>
              </a:r>
            </a:p>
          </p:txBody>
        </p:sp>
        <p:pic>
          <p:nvPicPr>
            <p:cNvPr id="18" name="Billede 17">
              <a:extLst>
                <a:ext uri="{FF2B5EF4-FFF2-40B4-BE49-F238E27FC236}">
                  <a16:creationId xmlns:a16="http://schemas.microsoft.com/office/drawing/2014/main" id="{7E65CFFE-E29A-8B4B-A5C6-AB62F5AA9BA6}"/>
                </a:ext>
              </a:extLst>
            </p:cNvPr>
            <p:cNvPicPr>
              <a:picLocks noChangeAspect="1"/>
            </p:cNvPicPr>
            <p:nvPr/>
          </p:nvPicPr>
          <p:blipFill rotWithShape="1">
            <a:blip r:embed="rId3" cstate="screen">
              <a:alphaModFix amt="85000"/>
              <a:extLst>
                <a:ext uri="{28A0092B-C50C-407E-A947-70E740481C1C}">
                  <a14:useLocalDpi xmlns:a14="http://schemas.microsoft.com/office/drawing/2010/main"/>
                </a:ext>
              </a:extLst>
            </a:blip>
            <a:srcRect/>
            <a:stretch/>
          </p:blipFill>
          <p:spPr>
            <a:xfrm>
              <a:off x="6796894" y="2727657"/>
              <a:ext cx="1514601" cy="1029168"/>
            </a:xfrm>
            <a:prstGeom prst="rect">
              <a:avLst/>
            </a:prstGeom>
          </p:spPr>
        </p:pic>
        <p:pic>
          <p:nvPicPr>
            <p:cNvPr id="19" name="Billede 18">
              <a:extLst>
                <a:ext uri="{FF2B5EF4-FFF2-40B4-BE49-F238E27FC236}">
                  <a16:creationId xmlns:a16="http://schemas.microsoft.com/office/drawing/2014/main" id="{89C4298C-06CA-FA42-9347-1777322036F7}"/>
                </a:ext>
              </a:extLst>
            </p:cNvPr>
            <p:cNvPicPr>
              <a:picLocks noChangeAspect="1"/>
            </p:cNvPicPr>
            <p:nvPr/>
          </p:nvPicPr>
          <p:blipFill rotWithShape="1">
            <a:blip r:embed="rId4" cstate="screen">
              <a:alphaModFix amt="85000"/>
              <a:extLst>
                <a:ext uri="{28A0092B-C50C-407E-A947-70E740481C1C}">
                  <a14:useLocalDpi xmlns:a14="http://schemas.microsoft.com/office/drawing/2010/main"/>
                </a:ext>
              </a:extLst>
            </a:blip>
            <a:srcRect/>
            <a:stretch/>
          </p:blipFill>
          <p:spPr>
            <a:xfrm>
              <a:off x="5327770" y="2727657"/>
              <a:ext cx="1217062" cy="1159393"/>
            </a:xfrm>
            <a:prstGeom prst="rect">
              <a:avLst/>
            </a:prstGeom>
          </p:spPr>
        </p:pic>
      </p:grpSp>
      <p:grpSp>
        <p:nvGrpSpPr>
          <p:cNvPr id="29" name="Gruppe 28">
            <a:extLst>
              <a:ext uri="{FF2B5EF4-FFF2-40B4-BE49-F238E27FC236}">
                <a16:creationId xmlns:a16="http://schemas.microsoft.com/office/drawing/2014/main" id="{05B495D0-BC32-0F47-B9C9-6B865F0B2C3F}"/>
              </a:ext>
            </a:extLst>
          </p:cNvPr>
          <p:cNvGrpSpPr/>
          <p:nvPr/>
        </p:nvGrpSpPr>
        <p:grpSpPr>
          <a:xfrm>
            <a:off x="1855147" y="2486393"/>
            <a:ext cx="3259159" cy="1607732"/>
            <a:chOff x="1855147" y="2486393"/>
            <a:chExt cx="3259159" cy="1607732"/>
          </a:xfrm>
        </p:grpSpPr>
        <p:sp>
          <p:nvSpPr>
            <p:cNvPr id="7" name="Ellipse 6">
              <a:extLst>
                <a:ext uri="{FF2B5EF4-FFF2-40B4-BE49-F238E27FC236}">
                  <a16:creationId xmlns:a16="http://schemas.microsoft.com/office/drawing/2014/main" id="{4658C446-6D12-954C-957D-BA5162AAF23D}"/>
                </a:ext>
              </a:extLst>
            </p:cNvPr>
            <p:cNvSpPr/>
            <p:nvPr/>
          </p:nvSpPr>
          <p:spPr>
            <a:xfrm>
              <a:off x="1857084" y="2486393"/>
              <a:ext cx="1600701" cy="1573543"/>
            </a:xfrm>
            <a:prstGeom prst="ellipse">
              <a:avLst/>
            </a:prstGeom>
            <a:noFill/>
            <a:ln w="2540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8" name="Tekstfelt 7">
              <a:extLst>
                <a:ext uri="{FF2B5EF4-FFF2-40B4-BE49-F238E27FC236}">
                  <a16:creationId xmlns:a16="http://schemas.microsoft.com/office/drawing/2014/main" id="{87A17EFF-1EC2-6949-A2B1-32E03985BF6E}"/>
                </a:ext>
              </a:extLst>
            </p:cNvPr>
            <p:cNvSpPr txBox="1"/>
            <p:nvPr/>
          </p:nvSpPr>
          <p:spPr>
            <a:xfrm rot="12582360">
              <a:off x="1855147" y="2520581"/>
              <a:ext cx="1600701" cy="1573543"/>
            </a:xfrm>
            <a:prstGeom prst="rect">
              <a:avLst/>
            </a:prstGeom>
            <a:noFill/>
          </p:spPr>
          <p:txBody>
            <a:bodyPr wrap="none" rtlCol="0">
              <a:prstTxWarp prst="textCircle">
                <a:avLst>
                  <a:gd name="adj" fmla="val 220569"/>
                </a:avLst>
              </a:prstTxWarp>
              <a:spAutoFit/>
            </a:bodyPr>
            <a:lstStyle/>
            <a:p>
              <a:r>
                <a:rPr lang="da-US" sz="1600" b="1" dirty="0">
                  <a:solidFill>
                    <a:schemeClr val="accent2">
                      <a:lumMod val="50000"/>
                    </a:schemeClr>
                  </a:solidFill>
                </a:rPr>
                <a:t>Activate System</a:t>
              </a:r>
            </a:p>
          </p:txBody>
        </p:sp>
        <p:sp>
          <p:nvSpPr>
            <p:cNvPr id="9" name="Ellipse 8">
              <a:extLst>
                <a:ext uri="{FF2B5EF4-FFF2-40B4-BE49-F238E27FC236}">
                  <a16:creationId xmlns:a16="http://schemas.microsoft.com/office/drawing/2014/main" id="{F37FB28B-72C5-864E-8F2E-B0DA079260BD}"/>
                </a:ext>
              </a:extLst>
            </p:cNvPr>
            <p:cNvSpPr/>
            <p:nvPr/>
          </p:nvSpPr>
          <p:spPr>
            <a:xfrm>
              <a:off x="3496723" y="2486393"/>
              <a:ext cx="1600701" cy="1573543"/>
            </a:xfrm>
            <a:prstGeom prst="ellipse">
              <a:avLst/>
            </a:prstGeom>
            <a:noFill/>
            <a:ln w="2540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10" name="Tekstfelt 9">
              <a:extLst>
                <a:ext uri="{FF2B5EF4-FFF2-40B4-BE49-F238E27FC236}">
                  <a16:creationId xmlns:a16="http://schemas.microsoft.com/office/drawing/2014/main" id="{AB342A1F-AEA3-2640-BF69-D34AD1333F6B}"/>
                </a:ext>
              </a:extLst>
            </p:cNvPr>
            <p:cNvSpPr txBox="1"/>
            <p:nvPr/>
          </p:nvSpPr>
          <p:spPr>
            <a:xfrm rot="12136340">
              <a:off x="3513605" y="2520582"/>
              <a:ext cx="1600701" cy="1573543"/>
            </a:xfrm>
            <a:prstGeom prst="rect">
              <a:avLst/>
            </a:prstGeom>
            <a:noFill/>
          </p:spPr>
          <p:txBody>
            <a:bodyPr wrap="none" rtlCol="0">
              <a:prstTxWarp prst="textCircle">
                <a:avLst>
                  <a:gd name="adj" fmla="val 220569"/>
                </a:avLst>
              </a:prstTxWarp>
              <a:spAutoFit/>
            </a:bodyPr>
            <a:lstStyle/>
            <a:p>
              <a:r>
                <a:rPr lang="da-US" sz="1600" b="1" dirty="0">
                  <a:solidFill>
                    <a:schemeClr val="accent2">
                      <a:lumMod val="50000"/>
                    </a:schemeClr>
                  </a:solidFill>
                </a:rPr>
                <a:t>System Response</a:t>
              </a:r>
            </a:p>
          </p:txBody>
        </p:sp>
        <p:pic>
          <p:nvPicPr>
            <p:cNvPr id="17" name="Billede 16">
              <a:extLst>
                <a:ext uri="{FF2B5EF4-FFF2-40B4-BE49-F238E27FC236}">
                  <a16:creationId xmlns:a16="http://schemas.microsoft.com/office/drawing/2014/main" id="{D6854641-8CD2-DF4A-83D5-F6466928F65D}"/>
                </a:ext>
              </a:extLst>
            </p:cNvPr>
            <p:cNvPicPr>
              <a:picLocks noChangeAspect="1"/>
            </p:cNvPicPr>
            <p:nvPr/>
          </p:nvPicPr>
          <p:blipFill rotWithShape="1">
            <a:blip r:embed="rId5" cstate="screen">
              <a:alphaModFix amt="85000"/>
              <a:extLst>
                <a:ext uri="{28A0092B-C50C-407E-A947-70E740481C1C}">
                  <a14:useLocalDpi xmlns:a14="http://schemas.microsoft.com/office/drawing/2010/main"/>
                </a:ext>
              </a:extLst>
            </a:blip>
            <a:srcRect/>
            <a:stretch/>
          </p:blipFill>
          <p:spPr>
            <a:xfrm>
              <a:off x="3524591" y="2663600"/>
              <a:ext cx="1415191" cy="1101389"/>
            </a:xfrm>
            <a:prstGeom prst="rect">
              <a:avLst/>
            </a:prstGeom>
          </p:spPr>
        </p:pic>
        <p:pic>
          <p:nvPicPr>
            <p:cNvPr id="21" name="Billede 20">
              <a:extLst>
                <a:ext uri="{FF2B5EF4-FFF2-40B4-BE49-F238E27FC236}">
                  <a16:creationId xmlns:a16="http://schemas.microsoft.com/office/drawing/2014/main" id="{7F5B7177-4E4E-C646-B631-08D4834DABCA}"/>
                </a:ext>
              </a:extLst>
            </p:cNvPr>
            <p:cNvPicPr>
              <a:picLocks noChangeAspect="1"/>
            </p:cNvPicPr>
            <p:nvPr/>
          </p:nvPicPr>
          <p:blipFill>
            <a:blip r:embed="rId6" cstate="screen">
              <a:alphaModFix amt="70000"/>
              <a:extLst>
                <a:ext uri="{28A0092B-C50C-407E-A947-70E740481C1C}">
                  <a14:useLocalDpi xmlns:a14="http://schemas.microsoft.com/office/drawing/2010/main"/>
                </a:ext>
              </a:extLst>
            </a:blip>
            <a:stretch>
              <a:fillRect/>
            </a:stretch>
          </p:blipFill>
          <p:spPr>
            <a:xfrm>
              <a:off x="2165089" y="2875342"/>
              <a:ext cx="931800" cy="789477"/>
            </a:xfrm>
            <a:prstGeom prst="rect">
              <a:avLst/>
            </a:prstGeom>
          </p:spPr>
        </p:pic>
      </p:grpSp>
      <p:grpSp>
        <p:nvGrpSpPr>
          <p:cNvPr id="30" name="Gruppe 29">
            <a:extLst>
              <a:ext uri="{FF2B5EF4-FFF2-40B4-BE49-F238E27FC236}">
                <a16:creationId xmlns:a16="http://schemas.microsoft.com/office/drawing/2014/main" id="{3CE378EA-2332-CE49-AF2D-6A290E80A3DE}"/>
              </a:ext>
            </a:extLst>
          </p:cNvPr>
          <p:cNvGrpSpPr/>
          <p:nvPr/>
        </p:nvGrpSpPr>
        <p:grpSpPr>
          <a:xfrm>
            <a:off x="193635" y="2486393"/>
            <a:ext cx="1618258" cy="1589746"/>
            <a:chOff x="193635" y="2486393"/>
            <a:chExt cx="1618258" cy="1589746"/>
          </a:xfrm>
        </p:grpSpPr>
        <p:sp>
          <p:nvSpPr>
            <p:cNvPr id="6" name="Ellipse 5">
              <a:extLst>
                <a:ext uri="{FF2B5EF4-FFF2-40B4-BE49-F238E27FC236}">
                  <a16:creationId xmlns:a16="http://schemas.microsoft.com/office/drawing/2014/main" id="{63CBB502-9B7D-4446-9D7A-F2A7E0371A01}"/>
                </a:ext>
              </a:extLst>
            </p:cNvPr>
            <p:cNvSpPr/>
            <p:nvPr/>
          </p:nvSpPr>
          <p:spPr>
            <a:xfrm>
              <a:off x="193635" y="2486393"/>
              <a:ext cx="1600701" cy="1573543"/>
            </a:xfrm>
            <a:prstGeom prst="ellipse">
              <a:avLst/>
            </a:prstGeom>
            <a:noFill/>
            <a:ln w="2540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pic>
          <p:nvPicPr>
            <p:cNvPr id="20" name="Billede 19">
              <a:extLst>
                <a:ext uri="{FF2B5EF4-FFF2-40B4-BE49-F238E27FC236}">
                  <a16:creationId xmlns:a16="http://schemas.microsoft.com/office/drawing/2014/main" id="{34793BE4-C336-C74B-8CC2-803BA9DB037A}"/>
                </a:ext>
              </a:extLst>
            </p:cNvPr>
            <p:cNvPicPr>
              <a:picLocks noChangeAspect="1"/>
            </p:cNvPicPr>
            <p:nvPr/>
          </p:nvPicPr>
          <p:blipFill rotWithShape="1">
            <a:blip r:embed="rId7" cstate="screen">
              <a:alphaModFix amt="85000"/>
              <a:extLst>
                <a:ext uri="{28A0092B-C50C-407E-A947-70E740481C1C}">
                  <a14:useLocalDpi xmlns:a14="http://schemas.microsoft.com/office/drawing/2010/main"/>
                </a:ext>
              </a:extLst>
            </a:blip>
            <a:srcRect/>
            <a:stretch/>
          </p:blipFill>
          <p:spPr>
            <a:xfrm>
              <a:off x="398785" y="2881347"/>
              <a:ext cx="1306502" cy="748609"/>
            </a:xfrm>
            <a:prstGeom prst="rect">
              <a:avLst/>
            </a:prstGeom>
          </p:spPr>
        </p:pic>
        <p:sp>
          <p:nvSpPr>
            <p:cNvPr id="23" name="Tekstfelt 22">
              <a:extLst>
                <a:ext uri="{FF2B5EF4-FFF2-40B4-BE49-F238E27FC236}">
                  <a16:creationId xmlns:a16="http://schemas.microsoft.com/office/drawing/2014/main" id="{13B76395-0142-AC43-91BC-235453EF3619}"/>
                </a:ext>
              </a:extLst>
            </p:cNvPr>
            <p:cNvSpPr txBox="1"/>
            <p:nvPr/>
          </p:nvSpPr>
          <p:spPr>
            <a:xfrm rot="457136">
              <a:off x="211192" y="2502596"/>
              <a:ext cx="1600701" cy="1573543"/>
            </a:xfrm>
            <a:prstGeom prst="rect">
              <a:avLst/>
            </a:prstGeom>
            <a:noFill/>
          </p:spPr>
          <p:txBody>
            <a:bodyPr wrap="none" rtlCol="0">
              <a:prstTxWarp prst="textButton">
                <a:avLst/>
              </a:prstTxWarp>
              <a:spAutoFit/>
            </a:bodyPr>
            <a:lstStyle/>
            <a:p>
              <a:r>
                <a:rPr lang="da-US" sz="1600" b="1" dirty="0">
                  <a:solidFill>
                    <a:schemeClr val="accent2">
                      <a:lumMod val="50000"/>
                    </a:schemeClr>
                  </a:solidFill>
                </a:rPr>
                <a:t>Recognise Symptoms</a:t>
              </a:r>
            </a:p>
          </p:txBody>
        </p:sp>
      </p:grpSp>
      <p:grpSp>
        <p:nvGrpSpPr>
          <p:cNvPr id="25" name="Gruppe 24">
            <a:extLst>
              <a:ext uri="{FF2B5EF4-FFF2-40B4-BE49-F238E27FC236}">
                <a16:creationId xmlns:a16="http://schemas.microsoft.com/office/drawing/2014/main" id="{01CC42F6-450A-A749-AA54-51B6187796D1}"/>
              </a:ext>
            </a:extLst>
          </p:cNvPr>
          <p:cNvGrpSpPr/>
          <p:nvPr/>
        </p:nvGrpSpPr>
        <p:grpSpPr>
          <a:xfrm>
            <a:off x="8388701" y="2455469"/>
            <a:ext cx="3203065" cy="1612364"/>
            <a:chOff x="8388701" y="2455469"/>
            <a:chExt cx="3203065" cy="1612364"/>
          </a:xfrm>
        </p:grpSpPr>
        <p:sp>
          <p:nvSpPr>
            <p:cNvPr id="4" name="Ellipse 3">
              <a:extLst>
                <a:ext uri="{FF2B5EF4-FFF2-40B4-BE49-F238E27FC236}">
                  <a16:creationId xmlns:a16="http://schemas.microsoft.com/office/drawing/2014/main" id="{E2817B02-D203-2144-8235-D7913932FA45}"/>
                </a:ext>
              </a:extLst>
            </p:cNvPr>
            <p:cNvSpPr/>
            <p:nvPr/>
          </p:nvSpPr>
          <p:spPr>
            <a:xfrm>
              <a:off x="9991065" y="2468879"/>
              <a:ext cx="1600701" cy="1573543"/>
            </a:xfrm>
            <a:prstGeom prst="ellipse">
              <a:avLst/>
            </a:prstGeom>
            <a:noFill/>
            <a:ln w="2540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5" name="Tekstfelt 4">
              <a:extLst>
                <a:ext uri="{FF2B5EF4-FFF2-40B4-BE49-F238E27FC236}">
                  <a16:creationId xmlns:a16="http://schemas.microsoft.com/office/drawing/2014/main" id="{B2397705-FECC-CB4F-A140-FFA9D1DBC608}"/>
                </a:ext>
              </a:extLst>
            </p:cNvPr>
            <p:cNvSpPr txBox="1"/>
            <p:nvPr/>
          </p:nvSpPr>
          <p:spPr>
            <a:xfrm rot="1300961">
              <a:off x="9970079" y="2487483"/>
              <a:ext cx="1600701" cy="1573543"/>
            </a:xfrm>
            <a:prstGeom prst="rect">
              <a:avLst/>
            </a:prstGeom>
            <a:noFill/>
          </p:spPr>
          <p:txBody>
            <a:bodyPr wrap="none" rtlCol="0">
              <a:prstTxWarp prst="textButton">
                <a:avLst/>
              </a:prstTxWarp>
              <a:spAutoFit/>
            </a:bodyPr>
            <a:lstStyle/>
            <a:p>
              <a:r>
                <a:rPr lang="da-US" sz="1600" b="1" dirty="0">
                  <a:solidFill>
                    <a:schemeClr val="accent2">
                      <a:lumMod val="50000"/>
                    </a:schemeClr>
                  </a:solidFill>
                </a:rPr>
                <a:t>          Recovery</a:t>
              </a:r>
            </a:p>
          </p:txBody>
        </p:sp>
        <p:sp>
          <p:nvSpPr>
            <p:cNvPr id="15" name="Ellipse 14">
              <a:extLst>
                <a:ext uri="{FF2B5EF4-FFF2-40B4-BE49-F238E27FC236}">
                  <a16:creationId xmlns:a16="http://schemas.microsoft.com/office/drawing/2014/main" id="{704410F3-998C-E143-BC55-F14E4D9B936C}"/>
                </a:ext>
              </a:extLst>
            </p:cNvPr>
            <p:cNvSpPr/>
            <p:nvPr/>
          </p:nvSpPr>
          <p:spPr>
            <a:xfrm>
              <a:off x="8388701" y="2455469"/>
              <a:ext cx="1600701" cy="1573543"/>
            </a:xfrm>
            <a:prstGeom prst="ellipse">
              <a:avLst/>
            </a:prstGeom>
            <a:noFill/>
            <a:ln w="2540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16" name="Tekstfelt 15">
              <a:extLst>
                <a:ext uri="{FF2B5EF4-FFF2-40B4-BE49-F238E27FC236}">
                  <a16:creationId xmlns:a16="http://schemas.microsoft.com/office/drawing/2014/main" id="{588DB2D0-CFC9-8F42-A74A-5B11209FAE7E}"/>
                </a:ext>
              </a:extLst>
            </p:cNvPr>
            <p:cNvSpPr txBox="1"/>
            <p:nvPr/>
          </p:nvSpPr>
          <p:spPr>
            <a:xfrm rot="12005002">
              <a:off x="8395413" y="2494290"/>
              <a:ext cx="1600701" cy="1573543"/>
            </a:xfrm>
            <a:prstGeom prst="rect">
              <a:avLst/>
            </a:prstGeom>
            <a:noFill/>
          </p:spPr>
          <p:txBody>
            <a:bodyPr wrap="none" rtlCol="0">
              <a:prstTxWarp prst="textCircle">
                <a:avLst>
                  <a:gd name="adj" fmla="val 220569"/>
                </a:avLst>
              </a:prstTxWarp>
              <a:spAutoFit/>
            </a:bodyPr>
            <a:lstStyle/>
            <a:p>
              <a:r>
                <a:rPr lang="da-US" sz="1600" b="1" dirty="0">
                  <a:solidFill>
                    <a:schemeClr val="accent2">
                      <a:lumMod val="50000"/>
                    </a:schemeClr>
                  </a:solidFill>
                </a:rPr>
                <a:t>Early Rehabilitation</a:t>
              </a:r>
            </a:p>
          </p:txBody>
        </p:sp>
        <p:pic>
          <p:nvPicPr>
            <p:cNvPr id="22" name="Billede 21">
              <a:extLst>
                <a:ext uri="{FF2B5EF4-FFF2-40B4-BE49-F238E27FC236}">
                  <a16:creationId xmlns:a16="http://schemas.microsoft.com/office/drawing/2014/main" id="{0FCC6E4A-308C-8D45-8420-72AD8208342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662320" y="2787796"/>
              <a:ext cx="992796" cy="776439"/>
            </a:xfrm>
            <a:prstGeom prst="rect">
              <a:avLst/>
            </a:prstGeom>
          </p:spPr>
        </p:pic>
        <p:pic>
          <p:nvPicPr>
            <p:cNvPr id="24" name="Billede 23">
              <a:extLst>
                <a:ext uri="{FF2B5EF4-FFF2-40B4-BE49-F238E27FC236}">
                  <a16:creationId xmlns:a16="http://schemas.microsoft.com/office/drawing/2014/main" id="{BC626DFE-401C-274E-9873-E4C6855CF8B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r="-6564"/>
            <a:stretch/>
          </p:blipFill>
          <p:spPr>
            <a:xfrm>
              <a:off x="10263021" y="3038658"/>
              <a:ext cx="859487" cy="615975"/>
            </a:xfrm>
            <a:prstGeom prst="rect">
              <a:avLst/>
            </a:prstGeom>
          </p:spPr>
        </p:pic>
      </p:grpSp>
    </p:spTree>
    <p:extLst>
      <p:ext uri="{BB962C8B-B14F-4D97-AF65-F5344CB8AC3E}">
        <p14:creationId xmlns:p14="http://schemas.microsoft.com/office/powerpoint/2010/main" val="401047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ktangel 63">
            <a:extLst>
              <a:ext uri="{FF2B5EF4-FFF2-40B4-BE49-F238E27FC236}">
                <a16:creationId xmlns:a16="http://schemas.microsoft.com/office/drawing/2014/main" id="{32FED744-7262-1049-9399-5319D2CFA8EB}"/>
              </a:ext>
            </a:extLst>
          </p:cNvPr>
          <p:cNvSpPr/>
          <p:nvPr/>
        </p:nvSpPr>
        <p:spPr>
          <a:xfrm>
            <a:off x="5287595" y="5317958"/>
            <a:ext cx="6904406" cy="1515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dirty="0"/>
          </a:p>
        </p:txBody>
      </p:sp>
      <p:sp>
        <p:nvSpPr>
          <p:cNvPr id="3" name="Pladsholder til slidenummer 2">
            <a:extLst>
              <a:ext uri="{FF2B5EF4-FFF2-40B4-BE49-F238E27FC236}">
                <a16:creationId xmlns:a16="http://schemas.microsoft.com/office/drawing/2014/main" id="{1E41E5F8-E52B-7C4A-9783-1A7E0AABACAA}"/>
              </a:ext>
            </a:extLst>
          </p:cNvPr>
          <p:cNvSpPr>
            <a:spLocks noGrp="1"/>
          </p:cNvSpPr>
          <p:nvPr>
            <p:ph type="sldNum" sz="quarter" idx="10"/>
          </p:nvPr>
        </p:nvSpPr>
        <p:spPr>
          <a:xfrm>
            <a:off x="11339887" y="593223"/>
            <a:ext cx="571468" cy="227164"/>
          </a:xfrm>
        </p:spPr>
        <p:txBody>
          <a:bodyPr anchor="ctr">
            <a:normAutofit fontScale="85000" lnSpcReduction="20000"/>
          </a:bodyPr>
          <a:lstStyle/>
          <a:p>
            <a:pPr rtl="0">
              <a:spcAft>
                <a:spcPts val="600"/>
              </a:spcAft>
            </a:pPr>
            <a:fld id="{D8D877B3-D348-4611-9BDB-C5374591D951}" type="slidenum">
              <a:rPr lang="en-US" smtClean="0"/>
              <a:pPr rtl="0">
                <a:spcAft>
                  <a:spcPts val="600"/>
                </a:spcAft>
              </a:pPr>
              <a:t>6</a:t>
            </a:fld>
            <a:endParaRPr lang="en-US"/>
          </a:p>
        </p:txBody>
      </p:sp>
      <p:sp>
        <p:nvSpPr>
          <p:cNvPr id="10" name="Title 2">
            <a:extLst>
              <a:ext uri="{FF2B5EF4-FFF2-40B4-BE49-F238E27FC236}">
                <a16:creationId xmlns:a16="http://schemas.microsoft.com/office/drawing/2014/main" id="{2785ECF9-23E8-EFF7-3E58-81B1D77F8CE9}"/>
              </a:ext>
            </a:extLst>
          </p:cNvPr>
          <p:cNvSpPr>
            <a:spLocks noGrp="1"/>
          </p:cNvSpPr>
          <p:nvPr>
            <p:ph type="title"/>
          </p:nvPr>
        </p:nvSpPr>
        <p:spPr>
          <a:xfrm>
            <a:off x="538564" y="97507"/>
            <a:ext cx="9515631" cy="1474385"/>
          </a:xfrm>
        </p:spPr>
        <p:txBody>
          <a:bodyPr/>
          <a:lstStyle/>
          <a:p>
            <a:r>
              <a:rPr lang="da-DK" sz="2400" dirty="0"/>
              <a:t>CHAIN OF SURVIVAL: Betydningen af samfundet, sundhedsvæsenet, psykisk sygdom og social status</a:t>
            </a:r>
          </a:p>
        </p:txBody>
      </p:sp>
      <p:sp>
        <p:nvSpPr>
          <p:cNvPr id="8" name="Tekstfelt 7">
            <a:extLst>
              <a:ext uri="{FF2B5EF4-FFF2-40B4-BE49-F238E27FC236}">
                <a16:creationId xmlns:a16="http://schemas.microsoft.com/office/drawing/2014/main" id="{9D8149CA-F39E-3943-8DD8-5E1BD8EFBE26}"/>
              </a:ext>
            </a:extLst>
          </p:cNvPr>
          <p:cNvSpPr txBox="1"/>
          <p:nvPr/>
        </p:nvSpPr>
        <p:spPr>
          <a:xfrm>
            <a:off x="5101984" y="1363069"/>
            <a:ext cx="4632013" cy="1169551"/>
          </a:xfrm>
          <a:prstGeom prst="rect">
            <a:avLst/>
          </a:prstGeom>
          <a:noFill/>
        </p:spPr>
        <p:txBody>
          <a:bodyPr wrap="square" rtlCol="0">
            <a:spAutoFit/>
          </a:bodyPr>
          <a:lstStyle/>
          <a:p>
            <a:r>
              <a:rPr lang="da-US" sz="1400" dirty="0">
                <a:solidFill>
                  <a:schemeClr val="accent2">
                    <a:lumMod val="50000"/>
                  </a:schemeClr>
                </a:solidFill>
              </a:rPr>
              <a:t>Bor alene.</a:t>
            </a:r>
          </a:p>
          <a:p>
            <a:r>
              <a:rPr lang="da-US" sz="1400" dirty="0">
                <a:solidFill>
                  <a:schemeClr val="accent2">
                    <a:lumMod val="50000"/>
                  </a:schemeClr>
                </a:solidFill>
              </a:rPr>
              <a:t>    Begrænsede sundhedskompetencer</a:t>
            </a:r>
          </a:p>
          <a:p>
            <a:r>
              <a:rPr lang="da-US" sz="1400" dirty="0">
                <a:solidFill>
                  <a:schemeClr val="accent2">
                    <a:lumMod val="50000"/>
                  </a:schemeClr>
                </a:solidFill>
              </a:rPr>
              <a:t>      Stigma i samfundet – begrænset hjælp fra lægmand.</a:t>
            </a:r>
            <a:endParaRPr lang="da-DK" sz="1400" dirty="0">
              <a:solidFill>
                <a:schemeClr val="accent2">
                  <a:lumMod val="50000"/>
                </a:schemeClr>
              </a:solidFill>
            </a:endParaRPr>
          </a:p>
          <a:p>
            <a:r>
              <a:rPr lang="da-DK" sz="1400" dirty="0">
                <a:solidFill>
                  <a:schemeClr val="accent2">
                    <a:lumMod val="50000"/>
                  </a:schemeClr>
                </a:solidFill>
              </a:rPr>
              <a:t>       Alternativer til 112/hospital</a:t>
            </a:r>
          </a:p>
          <a:p>
            <a:r>
              <a:rPr lang="da-DK" sz="1400" dirty="0">
                <a:solidFill>
                  <a:schemeClr val="accent2">
                    <a:lumMod val="50000"/>
                  </a:schemeClr>
                </a:solidFill>
              </a:rPr>
              <a:t>        Adgang til sundheds- og sociale tilbud</a:t>
            </a:r>
            <a:endParaRPr lang="da-US" sz="1400" dirty="0">
              <a:solidFill>
                <a:schemeClr val="accent2">
                  <a:lumMod val="50000"/>
                </a:schemeClr>
              </a:solidFill>
            </a:endParaRPr>
          </a:p>
        </p:txBody>
      </p:sp>
      <p:sp>
        <p:nvSpPr>
          <p:cNvPr id="11" name="Tekstfelt 10">
            <a:extLst>
              <a:ext uri="{FF2B5EF4-FFF2-40B4-BE49-F238E27FC236}">
                <a16:creationId xmlns:a16="http://schemas.microsoft.com/office/drawing/2014/main" id="{D6F656DB-9520-FE46-9937-C493039DD155}"/>
              </a:ext>
            </a:extLst>
          </p:cNvPr>
          <p:cNvSpPr txBox="1"/>
          <p:nvPr/>
        </p:nvSpPr>
        <p:spPr>
          <a:xfrm>
            <a:off x="-148423" y="3189836"/>
            <a:ext cx="4310216" cy="1384995"/>
          </a:xfrm>
          <a:prstGeom prst="rect">
            <a:avLst/>
          </a:prstGeom>
          <a:noFill/>
        </p:spPr>
        <p:txBody>
          <a:bodyPr wrap="square" rtlCol="0">
            <a:spAutoFit/>
          </a:bodyPr>
          <a:lstStyle/>
          <a:p>
            <a:r>
              <a:rPr lang="da-US" sz="1400" dirty="0">
                <a:solidFill>
                  <a:schemeClr val="accent2">
                    <a:lumMod val="50000"/>
                  </a:schemeClr>
                </a:solidFill>
              </a:rPr>
              <a:t>                             Bor langt væk.</a:t>
            </a:r>
          </a:p>
          <a:p>
            <a:r>
              <a:rPr lang="da-US" sz="1400" dirty="0">
                <a:solidFill>
                  <a:schemeClr val="accent2">
                    <a:lumMod val="50000"/>
                  </a:schemeClr>
                </a:solidFill>
              </a:rPr>
              <a:t>        Politisk og økonomisk pres </a:t>
            </a:r>
          </a:p>
          <a:p>
            <a:r>
              <a:rPr lang="da-US" sz="1400" dirty="0">
                <a:solidFill>
                  <a:schemeClr val="accent2">
                    <a:lumMod val="50000"/>
                  </a:schemeClr>
                </a:solidFill>
              </a:rPr>
              <a:t>                            for at reducere </a:t>
            </a:r>
          </a:p>
          <a:p>
            <a:r>
              <a:rPr lang="da-US" sz="1400" dirty="0">
                <a:solidFill>
                  <a:schemeClr val="accent2">
                    <a:lumMod val="50000"/>
                  </a:schemeClr>
                </a:solidFill>
              </a:rPr>
              <a:t>                       antal indlæggelser.</a:t>
            </a:r>
          </a:p>
          <a:p>
            <a:r>
              <a:rPr lang="da-DK" sz="1400" dirty="0">
                <a:solidFill>
                  <a:schemeClr val="accent2">
                    <a:lumMod val="50000"/>
                  </a:schemeClr>
                </a:solidFill>
              </a:rPr>
              <a:t>            Dårligt design og rammer </a:t>
            </a:r>
          </a:p>
          <a:p>
            <a:r>
              <a:rPr lang="da-DK" sz="1400" dirty="0">
                <a:solidFill>
                  <a:schemeClr val="accent2">
                    <a:lumMod val="50000"/>
                  </a:schemeClr>
                </a:solidFill>
              </a:rPr>
              <a:t>                         for akutbehandlingen.</a:t>
            </a:r>
            <a:endParaRPr lang="da-US" sz="1400" dirty="0">
              <a:solidFill>
                <a:schemeClr val="accent2">
                  <a:lumMod val="50000"/>
                </a:schemeClr>
              </a:solidFill>
            </a:endParaRPr>
          </a:p>
        </p:txBody>
      </p:sp>
      <p:sp>
        <p:nvSpPr>
          <p:cNvPr id="13" name="Tekstfelt 12">
            <a:extLst>
              <a:ext uri="{FF2B5EF4-FFF2-40B4-BE49-F238E27FC236}">
                <a16:creationId xmlns:a16="http://schemas.microsoft.com/office/drawing/2014/main" id="{060F8F32-577E-0B44-A3AD-EE8A6D5B9908}"/>
              </a:ext>
            </a:extLst>
          </p:cNvPr>
          <p:cNvSpPr txBox="1"/>
          <p:nvPr/>
        </p:nvSpPr>
        <p:spPr>
          <a:xfrm>
            <a:off x="4882436" y="3957064"/>
            <a:ext cx="6743185" cy="1169551"/>
          </a:xfrm>
          <a:prstGeom prst="rect">
            <a:avLst/>
          </a:prstGeom>
          <a:noFill/>
        </p:spPr>
        <p:txBody>
          <a:bodyPr wrap="square" rtlCol="0">
            <a:spAutoFit/>
          </a:bodyPr>
          <a:lstStyle/>
          <a:p>
            <a:r>
              <a:rPr lang="da-US" sz="1400" dirty="0">
                <a:solidFill>
                  <a:schemeClr val="accent2">
                    <a:lumMod val="50000"/>
                  </a:schemeClr>
                </a:solidFill>
              </a:rPr>
              <a:t>Begrænsede ressourcer.</a:t>
            </a:r>
          </a:p>
          <a:p>
            <a:r>
              <a:rPr lang="da-US" sz="1400" dirty="0">
                <a:solidFill>
                  <a:schemeClr val="accent2">
                    <a:lumMod val="50000"/>
                  </a:schemeClr>
                </a:solidFill>
              </a:rPr>
              <a:t>     </a:t>
            </a:r>
            <a:r>
              <a:rPr lang="da-DK" sz="1400" dirty="0">
                <a:solidFill>
                  <a:schemeClr val="accent2">
                    <a:lumMod val="50000"/>
                  </a:schemeClr>
                </a:solidFill>
              </a:rPr>
              <a:t>  </a:t>
            </a:r>
            <a:r>
              <a:rPr lang="da-US" sz="1400" dirty="0">
                <a:solidFill>
                  <a:schemeClr val="accent2">
                    <a:lumMod val="50000"/>
                  </a:schemeClr>
                </a:solidFill>
              </a:rPr>
              <a:t>Forsinket hospitalsankomst.</a:t>
            </a:r>
          </a:p>
          <a:p>
            <a:r>
              <a:rPr lang="da-US" sz="1400" dirty="0">
                <a:solidFill>
                  <a:schemeClr val="accent2">
                    <a:lumMod val="50000"/>
                  </a:schemeClr>
                </a:solidFill>
              </a:rPr>
              <a:t>         </a:t>
            </a:r>
            <a:r>
              <a:rPr lang="da-DK" sz="1400" dirty="0">
                <a:solidFill>
                  <a:schemeClr val="accent2">
                    <a:lumMod val="50000"/>
                  </a:schemeClr>
                </a:solidFill>
              </a:rPr>
              <a:t>  </a:t>
            </a:r>
            <a:r>
              <a:rPr lang="da-US" sz="1400" dirty="0">
                <a:solidFill>
                  <a:schemeClr val="accent2">
                    <a:lumMod val="50000"/>
                  </a:schemeClr>
                </a:solidFill>
              </a:rPr>
              <a:t>Atypiske symptomer.</a:t>
            </a:r>
          </a:p>
          <a:p>
            <a:r>
              <a:rPr lang="da-US" sz="1400" dirty="0">
                <a:solidFill>
                  <a:schemeClr val="accent2">
                    <a:lumMod val="50000"/>
                  </a:schemeClr>
                </a:solidFill>
              </a:rPr>
              <a:t>         </a:t>
            </a:r>
            <a:r>
              <a:rPr lang="da-DK" sz="1400" dirty="0">
                <a:solidFill>
                  <a:schemeClr val="accent2">
                    <a:lumMod val="50000"/>
                  </a:schemeClr>
                </a:solidFill>
              </a:rPr>
              <a:t>  </a:t>
            </a:r>
            <a:r>
              <a:rPr lang="da-US" sz="1400" dirty="0">
                <a:solidFill>
                  <a:schemeClr val="accent2">
                    <a:lumMod val="50000"/>
                  </a:schemeClr>
                </a:solidFill>
              </a:rPr>
              <a:t>Stigma i sundhedsvæsenet.</a:t>
            </a:r>
          </a:p>
          <a:p>
            <a:endParaRPr lang="da-US" sz="1400" dirty="0">
              <a:solidFill>
                <a:schemeClr val="accent2">
                  <a:lumMod val="50000"/>
                </a:schemeClr>
              </a:solidFill>
            </a:endParaRPr>
          </a:p>
        </p:txBody>
      </p:sp>
      <p:sp>
        <p:nvSpPr>
          <p:cNvPr id="14" name="Tekstfelt 13">
            <a:extLst>
              <a:ext uri="{FF2B5EF4-FFF2-40B4-BE49-F238E27FC236}">
                <a16:creationId xmlns:a16="http://schemas.microsoft.com/office/drawing/2014/main" id="{91BCFB65-60BE-FA4E-9031-5056E16C5E82}"/>
              </a:ext>
            </a:extLst>
          </p:cNvPr>
          <p:cNvSpPr txBox="1"/>
          <p:nvPr/>
        </p:nvSpPr>
        <p:spPr>
          <a:xfrm>
            <a:off x="9238851" y="4804756"/>
            <a:ext cx="3837989" cy="954107"/>
          </a:xfrm>
          <a:prstGeom prst="rect">
            <a:avLst/>
          </a:prstGeom>
          <a:noFill/>
        </p:spPr>
        <p:txBody>
          <a:bodyPr wrap="square" rtlCol="0">
            <a:spAutoFit/>
          </a:bodyPr>
          <a:lstStyle/>
          <a:p>
            <a:r>
              <a:rPr lang="da-US" sz="1400" dirty="0">
                <a:solidFill>
                  <a:schemeClr val="accent2">
                    <a:lumMod val="50000"/>
                  </a:schemeClr>
                </a:solidFill>
              </a:rPr>
              <a:t>Højere mortalitet grundet individuelle</a:t>
            </a:r>
          </a:p>
          <a:p>
            <a:r>
              <a:rPr lang="da-DK" sz="1400" dirty="0">
                <a:solidFill>
                  <a:schemeClr val="accent2">
                    <a:lumMod val="50000"/>
                  </a:schemeClr>
                </a:solidFill>
              </a:rPr>
              <a:t>            </a:t>
            </a:r>
            <a:r>
              <a:rPr lang="da-US" sz="1400" dirty="0">
                <a:solidFill>
                  <a:schemeClr val="accent2">
                    <a:lumMod val="50000"/>
                  </a:schemeClr>
                </a:solidFill>
              </a:rPr>
              <a:t>årsager (rygning, misbrug, </a:t>
            </a:r>
          </a:p>
          <a:p>
            <a:r>
              <a:rPr lang="da-US" sz="1400" dirty="0">
                <a:solidFill>
                  <a:schemeClr val="accent2">
                    <a:lumMod val="50000"/>
                  </a:schemeClr>
                </a:solidFill>
              </a:rPr>
              <a:t>                      alkohol, andre </a:t>
            </a:r>
          </a:p>
          <a:p>
            <a:r>
              <a:rPr lang="da-US" sz="1400" dirty="0">
                <a:solidFill>
                  <a:schemeClr val="accent2">
                    <a:lumMod val="50000"/>
                  </a:schemeClr>
                </a:solidFill>
              </a:rPr>
              <a:t>                     co-morbiditeter.)</a:t>
            </a:r>
          </a:p>
        </p:txBody>
      </p:sp>
      <p:grpSp>
        <p:nvGrpSpPr>
          <p:cNvPr id="50" name="Gruppe 49">
            <a:extLst>
              <a:ext uri="{FF2B5EF4-FFF2-40B4-BE49-F238E27FC236}">
                <a16:creationId xmlns:a16="http://schemas.microsoft.com/office/drawing/2014/main" id="{D84C7C6B-B2B5-4C49-9095-9503D68190DB}"/>
              </a:ext>
            </a:extLst>
          </p:cNvPr>
          <p:cNvGrpSpPr/>
          <p:nvPr/>
        </p:nvGrpSpPr>
        <p:grpSpPr>
          <a:xfrm>
            <a:off x="1978236" y="1446034"/>
            <a:ext cx="1618258" cy="1589746"/>
            <a:chOff x="193635" y="2486393"/>
            <a:chExt cx="1618258" cy="1589746"/>
          </a:xfrm>
        </p:grpSpPr>
        <p:sp>
          <p:nvSpPr>
            <p:cNvPr id="51" name="Ellipse 50">
              <a:extLst>
                <a:ext uri="{FF2B5EF4-FFF2-40B4-BE49-F238E27FC236}">
                  <a16:creationId xmlns:a16="http://schemas.microsoft.com/office/drawing/2014/main" id="{BFE561D1-FE36-DC4A-B18D-CB64D53B44A0}"/>
                </a:ext>
              </a:extLst>
            </p:cNvPr>
            <p:cNvSpPr/>
            <p:nvPr/>
          </p:nvSpPr>
          <p:spPr>
            <a:xfrm>
              <a:off x="193635" y="2486393"/>
              <a:ext cx="1600701" cy="1573543"/>
            </a:xfrm>
            <a:prstGeom prst="ellipse">
              <a:avLst/>
            </a:prstGeom>
            <a:noFill/>
            <a:ln w="2540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pic>
          <p:nvPicPr>
            <p:cNvPr id="52" name="Billede 51">
              <a:extLst>
                <a:ext uri="{FF2B5EF4-FFF2-40B4-BE49-F238E27FC236}">
                  <a16:creationId xmlns:a16="http://schemas.microsoft.com/office/drawing/2014/main" id="{7BE8F1A9-B47E-8843-A9C0-C395BC5E2C01}"/>
                </a:ext>
              </a:extLst>
            </p:cNvPr>
            <p:cNvPicPr>
              <a:picLocks noChangeAspect="1"/>
            </p:cNvPicPr>
            <p:nvPr/>
          </p:nvPicPr>
          <p:blipFill rotWithShape="1">
            <a:blip r:embed="rId3" cstate="screen">
              <a:alphaModFix amt="85000"/>
              <a:extLst>
                <a:ext uri="{28A0092B-C50C-407E-A947-70E740481C1C}">
                  <a14:useLocalDpi xmlns:a14="http://schemas.microsoft.com/office/drawing/2010/main"/>
                </a:ext>
              </a:extLst>
            </a:blip>
            <a:srcRect/>
            <a:stretch/>
          </p:blipFill>
          <p:spPr>
            <a:xfrm>
              <a:off x="398785" y="2881347"/>
              <a:ext cx="1306502" cy="748609"/>
            </a:xfrm>
            <a:prstGeom prst="rect">
              <a:avLst/>
            </a:prstGeom>
          </p:spPr>
        </p:pic>
        <p:sp>
          <p:nvSpPr>
            <p:cNvPr id="53" name="Tekstfelt 52">
              <a:extLst>
                <a:ext uri="{FF2B5EF4-FFF2-40B4-BE49-F238E27FC236}">
                  <a16:creationId xmlns:a16="http://schemas.microsoft.com/office/drawing/2014/main" id="{083D77DE-7C47-174F-8011-F1C7A1372A75}"/>
                </a:ext>
              </a:extLst>
            </p:cNvPr>
            <p:cNvSpPr txBox="1"/>
            <p:nvPr/>
          </p:nvSpPr>
          <p:spPr>
            <a:xfrm rot="457136">
              <a:off x="211192" y="2502596"/>
              <a:ext cx="1600701" cy="1573543"/>
            </a:xfrm>
            <a:prstGeom prst="rect">
              <a:avLst/>
            </a:prstGeom>
            <a:noFill/>
          </p:spPr>
          <p:txBody>
            <a:bodyPr wrap="none" rtlCol="0">
              <a:prstTxWarp prst="textButton">
                <a:avLst/>
              </a:prstTxWarp>
              <a:spAutoFit/>
            </a:bodyPr>
            <a:lstStyle/>
            <a:p>
              <a:r>
                <a:rPr lang="da-US" sz="1600" b="1" dirty="0">
                  <a:solidFill>
                    <a:schemeClr val="accent2">
                      <a:lumMod val="50000"/>
                    </a:schemeClr>
                  </a:solidFill>
                </a:rPr>
                <a:t>Recognise Symptoms</a:t>
              </a:r>
            </a:p>
          </p:txBody>
        </p:sp>
      </p:grpSp>
      <p:grpSp>
        <p:nvGrpSpPr>
          <p:cNvPr id="61" name="Gruppe 60">
            <a:extLst>
              <a:ext uri="{FF2B5EF4-FFF2-40B4-BE49-F238E27FC236}">
                <a16:creationId xmlns:a16="http://schemas.microsoft.com/office/drawing/2014/main" id="{A1189E6D-88F5-3D41-A4C1-5AD85F1261B3}"/>
              </a:ext>
            </a:extLst>
          </p:cNvPr>
          <p:cNvGrpSpPr/>
          <p:nvPr/>
        </p:nvGrpSpPr>
        <p:grpSpPr>
          <a:xfrm>
            <a:off x="3693742" y="1527217"/>
            <a:ext cx="1602638" cy="1607731"/>
            <a:chOff x="2836841" y="2800163"/>
            <a:chExt cx="1602638" cy="1607731"/>
          </a:xfrm>
        </p:grpSpPr>
        <p:sp>
          <p:nvSpPr>
            <p:cNvPr id="44" name="Ellipse 43">
              <a:extLst>
                <a:ext uri="{FF2B5EF4-FFF2-40B4-BE49-F238E27FC236}">
                  <a16:creationId xmlns:a16="http://schemas.microsoft.com/office/drawing/2014/main" id="{CB9CC5B1-A47B-8E4A-9946-CE1004971523}"/>
                </a:ext>
              </a:extLst>
            </p:cNvPr>
            <p:cNvSpPr/>
            <p:nvPr/>
          </p:nvSpPr>
          <p:spPr>
            <a:xfrm>
              <a:off x="2838778" y="2800163"/>
              <a:ext cx="1600701" cy="1573543"/>
            </a:xfrm>
            <a:prstGeom prst="ellipse">
              <a:avLst/>
            </a:prstGeom>
            <a:noFill/>
            <a:ln w="2540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45" name="Tekstfelt 44">
              <a:extLst>
                <a:ext uri="{FF2B5EF4-FFF2-40B4-BE49-F238E27FC236}">
                  <a16:creationId xmlns:a16="http://schemas.microsoft.com/office/drawing/2014/main" id="{5758E839-D014-2845-8C9C-9BC7A538DBDA}"/>
                </a:ext>
              </a:extLst>
            </p:cNvPr>
            <p:cNvSpPr txBox="1"/>
            <p:nvPr/>
          </p:nvSpPr>
          <p:spPr>
            <a:xfrm rot="12582360">
              <a:off x="2836841" y="2834351"/>
              <a:ext cx="1600701" cy="1573543"/>
            </a:xfrm>
            <a:prstGeom prst="rect">
              <a:avLst/>
            </a:prstGeom>
            <a:noFill/>
          </p:spPr>
          <p:txBody>
            <a:bodyPr wrap="none" rtlCol="0">
              <a:prstTxWarp prst="textCircle">
                <a:avLst>
                  <a:gd name="adj" fmla="val 220569"/>
                </a:avLst>
              </a:prstTxWarp>
              <a:spAutoFit/>
            </a:bodyPr>
            <a:lstStyle/>
            <a:p>
              <a:r>
                <a:rPr lang="da-US" sz="1600" b="1" dirty="0">
                  <a:solidFill>
                    <a:schemeClr val="accent2">
                      <a:lumMod val="50000"/>
                    </a:schemeClr>
                  </a:solidFill>
                </a:rPr>
                <a:t>Activate System</a:t>
              </a:r>
            </a:p>
          </p:txBody>
        </p:sp>
        <p:pic>
          <p:nvPicPr>
            <p:cNvPr id="49" name="Billede 48">
              <a:extLst>
                <a:ext uri="{FF2B5EF4-FFF2-40B4-BE49-F238E27FC236}">
                  <a16:creationId xmlns:a16="http://schemas.microsoft.com/office/drawing/2014/main" id="{08060BA8-0E19-1E4B-85F0-3FCF05A0740C}"/>
                </a:ext>
              </a:extLst>
            </p:cNvPr>
            <p:cNvPicPr>
              <a:picLocks noChangeAspect="1"/>
            </p:cNvPicPr>
            <p:nvPr/>
          </p:nvPicPr>
          <p:blipFill>
            <a:blip r:embed="rId4" cstate="screen">
              <a:alphaModFix amt="70000"/>
              <a:extLst>
                <a:ext uri="{28A0092B-C50C-407E-A947-70E740481C1C}">
                  <a14:useLocalDpi xmlns:a14="http://schemas.microsoft.com/office/drawing/2010/main"/>
                </a:ext>
              </a:extLst>
            </a:blip>
            <a:stretch>
              <a:fillRect/>
            </a:stretch>
          </p:blipFill>
          <p:spPr>
            <a:xfrm>
              <a:off x="3146783" y="3189112"/>
              <a:ext cx="931800" cy="789477"/>
            </a:xfrm>
            <a:prstGeom prst="rect">
              <a:avLst/>
            </a:prstGeom>
          </p:spPr>
        </p:pic>
      </p:grpSp>
      <p:grpSp>
        <p:nvGrpSpPr>
          <p:cNvPr id="54" name="Gruppe 53">
            <a:extLst>
              <a:ext uri="{FF2B5EF4-FFF2-40B4-BE49-F238E27FC236}">
                <a16:creationId xmlns:a16="http://schemas.microsoft.com/office/drawing/2014/main" id="{2824D08D-D88F-0A49-A38B-DE8D954C8EAC}"/>
              </a:ext>
            </a:extLst>
          </p:cNvPr>
          <p:cNvGrpSpPr/>
          <p:nvPr/>
        </p:nvGrpSpPr>
        <p:grpSpPr>
          <a:xfrm>
            <a:off x="6697498" y="5169095"/>
            <a:ext cx="3203065" cy="1612364"/>
            <a:chOff x="8388701" y="2455469"/>
            <a:chExt cx="3203065" cy="1612364"/>
          </a:xfrm>
        </p:grpSpPr>
        <p:sp>
          <p:nvSpPr>
            <p:cNvPr id="55" name="Ellipse 54">
              <a:extLst>
                <a:ext uri="{FF2B5EF4-FFF2-40B4-BE49-F238E27FC236}">
                  <a16:creationId xmlns:a16="http://schemas.microsoft.com/office/drawing/2014/main" id="{3B76CB3A-D625-D84F-872D-995BA47B8DC2}"/>
                </a:ext>
              </a:extLst>
            </p:cNvPr>
            <p:cNvSpPr/>
            <p:nvPr/>
          </p:nvSpPr>
          <p:spPr>
            <a:xfrm>
              <a:off x="9991065" y="2468879"/>
              <a:ext cx="1600701" cy="1573543"/>
            </a:xfrm>
            <a:prstGeom prst="ellipse">
              <a:avLst/>
            </a:prstGeom>
            <a:noFill/>
            <a:ln w="2540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56" name="Tekstfelt 55">
              <a:extLst>
                <a:ext uri="{FF2B5EF4-FFF2-40B4-BE49-F238E27FC236}">
                  <a16:creationId xmlns:a16="http://schemas.microsoft.com/office/drawing/2014/main" id="{B958ADF2-F0BA-8744-95C2-BDC794E6CB31}"/>
                </a:ext>
              </a:extLst>
            </p:cNvPr>
            <p:cNvSpPr txBox="1"/>
            <p:nvPr/>
          </p:nvSpPr>
          <p:spPr>
            <a:xfrm rot="1300961">
              <a:off x="9970079" y="2487483"/>
              <a:ext cx="1600701" cy="1573543"/>
            </a:xfrm>
            <a:prstGeom prst="rect">
              <a:avLst/>
            </a:prstGeom>
            <a:noFill/>
          </p:spPr>
          <p:txBody>
            <a:bodyPr wrap="none" rtlCol="0">
              <a:prstTxWarp prst="textButton">
                <a:avLst/>
              </a:prstTxWarp>
              <a:spAutoFit/>
            </a:bodyPr>
            <a:lstStyle/>
            <a:p>
              <a:r>
                <a:rPr lang="da-US" sz="1600" b="1" dirty="0">
                  <a:solidFill>
                    <a:schemeClr val="accent2">
                      <a:lumMod val="50000"/>
                    </a:schemeClr>
                  </a:solidFill>
                </a:rPr>
                <a:t>          Recovery</a:t>
              </a:r>
            </a:p>
          </p:txBody>
        </p:sp>
        <p:sp>
          <p:nvSpPr>
            <p:cNvPr id="57" name="Ellipse 56">
              <a:extLst>
                <a:ext uri="{FF2B5EF4-FFF2-40B4-BE49-F238E27FC236}">
                  <a16:creationId xmlns:a16="http://schemas.microsoft.com/office/drawing/2014/main" id="{C3EFB65A-EB37-DD46-858E-2B8D464269E9}"/>
                </a:ext>
              </a:extLst>
            </p:cNvPr>
            <p:cNvSpPr/>
            <p:nvPr/>
          </p:nvSpPr>
          <p:spPr>
            <a:xfrm>
              <a:off x="8388701" y="2455469"/>
              <a:ext cx="1600701" cy="1573543"/>
            </a:xfrm>
            <a:prstGeom prst="ellipse">
              <a:avLst/>
            </a:prstGeom>
            <a:noFill/>
            <a:ln w="2540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58" name="Tekstfelt 57">
              <a:extLst>
                <a:ext uri="{FF2B5EF4-FFF2-40B4-BE49-F238E27FC236}">
                  <a16:creationId xmlns:a16="http://schemas.microsoft.com/office/drawing/2014/main" id="{3D60F430-9F58-E042-AEF0-32AB5D789F17}"/>
                </a:ext>
              </a:extLst>
            </p:cNvPr>
            <p:cNvSpPr txBox="1"/>
            <p:nvPr/>
          </p:nvSpPr>
          <p:spPr>
            <a:xfrm rot="12005002">
              <a:off x="8395413" y="2494290"/>
              <a:ext cx="1600701" cy="1573543"/>
            </a:xfrm>
            <a:prstGeom prst="rect">
              <a:avLst/>
            </a:prstGeom>
            <a:noFill/>
          </p:spPr>
          <p:txBody>
            <a:bodyPr wrap="none" rtlCol="0">
              <a:prstTxWarp prst="textCircle">
                <a:avLst>
                  <a:gd name="adj" fmla="val 220569"/>
                </a:avLst>
              </a:prstTxWarp>
              <a:spAutoFit/>
            </a:bodyPr>
            <a:lstStyle/>
            <a:p>
              <a:r>
                <a:rPr lang="da-US" sz="1600" b="1" dirty="0">
                  <a:solidFill>
                    <a:schemeClr val="accent2">
                      <a:lumMod val="50000"/>
                    </a:schemeClr>
                  </a:solidFill>
                </a:rPr>
                <a:t>Early Rehabilitation</a:t>
              </a:r>
            </a:p>
          </p:txBody>
        </p:sp>
        <p:pic>
          <p:nvPicPr>
            <p:cNvPr id="59" name="Billede 58">
              <a:extLst>
                <a:ext uri="{FF2B5EF4-FFF2-40B4-BE49-F238E27FC236}">
                  <a16:creationId xmlns:a16="http://schemas.microsoft.com/office/drawing/2014/main" id="{86DA0B20-4952-0D46-BAE2-2FB9F90899B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662320" y="2787796"/>
              <a:ext cx="992796" cy="776439"/>
            </a:xfrm>
            <a:prstGeom prst="rect">
              <a:avLst/>
            </a:prstGeom>
          </p:spPr>
        </p:pic>
        <p:pic>
          <p:nvPicPr>
            <p:cNvPr id="60" name="Billede 59">
              <a:extLst>
                <a:ext uri="{FF2B5EF4-FFF2-40B4-BE49-F238E27FC236}">
                  <a16:creationId xmlns:a16="http://schemas.microsoft.com/office/drawing/2014/main" id="{DDECDA90-8226-FB45-8922-81CAF31AD9D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6564"/>
            <a:stretch/>
          </p:blipFill>
          <p:spPr>
            <a:xfrm>
              <a:off x="10263021" y="3038658"/>
              <a:ext cx="859487" cy="615975"/>
            </a:xfrm>
            <a:prstGeom prst="rect">
              <a:avLst/>
            </a:prstGeom>
          </p:spPr>
        </p:pic>
      </p:grpSp>
      <p:grpSp>
        <p:nvGrpSpPr>
          <p:cNvPr id="7" name="Gruppe 6">
            <a:extLst>
              <a:ext uri="{FF2B5EF4-FFF2-40B4-BE49-F238E27FC236}">
                <a16:creationId xmlns:a16="http://schemas.microsoft.com/office/drawing/2014/main" id="{5945560A-20ED-3A4F-A09C-24DA4C1F5EB0}"/>
              </a:ext>
            </a:extLst>
          </p:cNvPr>
          <p:cNvGrpSpPr/>
          <p:nvPr/>
        </p:nvGrpSpPr>
        <p:grpSpPr>
          <a:xfrm>
            <a:off x="2648429" y="2902225"/>
            <a:ext cx="1617583" cy="1607732"/>
            <a:chOff x="4478417" y="2800163"/>
            <a:chExt cx="1617583" cy="1607732"/>
          </a:xfrm>
        </p:grpSpPr>
        <p:sp>
          <p:nvSpPr>
            <p:cNvPr id="46" name="Ellipse 45">
              <a:extLst>
                <a:ext uri="{FF2B5EF4-FFF2-40B4-BE49-F238E27FC236}">
                  <a16:creationId xmlns:a16="http://schemas.microsoft.com/office/drawing/2014/main" id="{4F3108AC-D943-3942-B326-84C8905D40A6}"/>
                </a:ext>
              </a:extLst>
            </p:cNvPr>
            <p:cNvSpPr/>
            <p:nvPr/>
          </p:nvSpPr>
          <p:spPr>
            <a:xfrm>
              <a:off x="4478417" y="2800163"/>
              <a:ext cx="1600701" cy="1573543"/>
            </a:xfrm>
            <a:prstGeom prst="ellipse">
              <a:avLst/>
            </a:prstGeom>
            <a:noFill/>
            <a:ln w="2540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47" name="Tekstfelt 46">
              <a:extLst>
                <a:ext uri="{FF2B5EF4-FFF2-40B4-BE49-F238E27FC236}">
                  <a16:creationId xmlns:a16="http://schemas.microsoft.com/office/drawing/2014/main" id="{FCC0E079-AC43-F74B-ACE4-D7AF3FBAC4BE}"/>
                </a:ext>
              </a:extLst>
            </p:cNvPr>
            <p:cNvSpPr txBox="1"/>
            <p:nvPr/>
          </p:nvSpPr>
          <p:spPr>
            <a:xfrm rot="12136340">
              <a:off x="4495299" y="2834352"/>
              <a:ext cx="1600701" cy="1573543"/>
            </a:xfrm>
            <a:prstGeom prst="rect">
              <a:avLst/>
            </a:prstGeom>
            <a:noFill/>
          </p:spPr>
          <p:txBody>
            <a:bodyPr wrap="none" rtlCol="0">
              <a:prstTxWarp prst="textCircle">
                <a:avLst>
                  <a:gd name="adj" fmla="val 220569"/>
                </a:avLst>
              </a:prstTxWarp>
              <a:spAutoFit/>
            </a:bodyPr>
            <a:lstStyle/>
            <a:p>
              <a:r>
                <a:rPr lang="da-US" sz="1600" b="1" dirty="0">
                  <a:solidFill>
                    <a:schemeClr val="accent2">
                      <a:lumMod val="50000"/>
                    </a:schemeClr>
                  </a:solidFill>
                </a:rPr>
                <a:t>System Response</a:t>
              </a:r>
            </a:p>
          </p:txBody>
        </p:sp>
        <p:pic>
          <p:nvPicPr>
            <p:cNvPr id="48" name="Billede 47">
              <a:extLst>
                <a:ext uri="{FF2B5EF4-FFF2-40B4-BE49-F238E27FC236}">
                  <a16:creationId xmlns:a16="http://schemas.microsoft.com/office/drawing/2014/main" id="{6EE2686A-7952-0949-B29C-2CD31656C4F8}"/>
                </a:ext>
              </a:extLst>
            </p:cNvPr>
            <p:cNvPicPr>
              <a:picLocks noChangeAspect="1"/>
            </p:cNvPicPr>
            <p:nvPr/>
          </p:nvPicPr>
          <p:blipFill rotWithShape="1">
            <a:blip r:embed="rId7" cstate="screen">
              <a:alphaModFix amt="85000"/>
              <a:extLst>
                <a:ext uri="{28A0092B-C50C-407E-A947-70E740481C1C}">
                  <a14:useLocalDpi xmlns:a14="http://schemas.microsoft.com/office/drawing/2010/main"/>
                </a:ext>
              </a:extLst>
            </a:blip>
            <a:srcRect/>
            <a:stretch/>
          </p:blipFill>
          <p:spPr>
            <a:xfrm>
              <a:off x="4506285" y="2977370"/>
              <a:ext cx="1415191" cy="1101389"/>
            </a:xfrm>
            <a:prstGeom prst="rect">
              <a:avLst/>
            </a:prstGeom>
          </p:spPr>
        </p:pic>
      </p:grpSp>
      <p:grpSp>
        <p:nvGrpSpPr>
          <p:cNvPr id="63" name="Gruppe 62">
            <a:extLst>
              <a:ext uri="{FF2B5EF4-FFF2-40B4-BE49-F238E27FC236}">
                <a16:creationId xmlns:a16="http://schemas.microsoft.com/office/drawing/2014/main" id="{55473E57-9E50-604A-AA63-25B47A75EE94}"/>
              </a:ext>
            </a:extLst>
          </p:cNvPr>
          <p:cNvGrpSpPr/>
          <p:nvPr/>
        </p:nvGrpSpPr>
        <p:grpSpPr>
          <a:xfrm>
            <a:off x="3641502" y="4074713"/>
            <a:ext cx="1646092" cy="1857215"/>
            <a:chOff x="3641502" y="4074713"/>
            <a:chExt cx="1646092" cy="1857215"/>
          </a:xfrm>
        </p:grpSpPr>
        <p:sp>
          <p:nvSpPr>
            <p:cNvPr id="37" name="Ellipse 36">
              <a:extLst>
                <a:ext uri="{FF2B5EF4-FFF2-40B4-BE49-F238E27FC236}">
                  <a16:creationId xmlns:a16="http://schemas.microsoft.com/office/drawing/2014/main" id="{36503D21-DADC-5C49-8096-D505ED7DCC6E}"/>
                </a:ext>
              </a:extLst>
            </p:cNvPr>
            <p:cNvSpPr/>
            <p:nvPr/>
          </p:nvSpPr>
          <p:spPr>
            <a:xfrm>
              <a:off x="3686893" y="4164848"/>
              <a:ext cx="1600701" cy="1573543"/>
            </a:xfrm>
            <a:prstGeom prst="ellipse">
              <a:avLst/>
            </a:prstGeom>
            <a:noFill/>
            <a:ln w="2540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38" name="Tekstfelt 37">
              <a:extLst>
                <a:ext uri="{FF2B5EF4-FFF2-40B4-BE49-F238E27FC236}">
                  <a16:creationId xmlns:a16="http://schemas.microsoft.com/office/drawing/2014/main" id="{257E26BC-EECD-624A-A991-149D3983F3DB}"/>
                </a:ext>
              </a:extLst>
            </p:cNvPr>
            <p:cNvSpPr txBox="1"/>
            <p:nvPr/>
          </p:nvSpPr>
          <p:spPr>
            <a:xfrm rot="12930435">
              <a:off x="3641502" y="4074713"/>
              <a:ext cx="1356209" cy="1857215"/>
            </a:xfrm>
            <a:prstGeom prst="rect">
              <a:avLst/>
            </a:prstGeom>
            <a:noFill/>
          </p:spPr>
          <p:txBody>
            <a:bodyPr wrap="none" rtlCol="0">
              <a:prstTxWarp prst="textCircle">
                <a:avLst>
                  <a:gd name="adj" fmla="val 220569"/>
                </a:avLst>
              </a:prstTxWarp>
              <a:spAutoFit/>
            </a:bodyPr>
            <a:lstStyle/>
            <a:p>
              <a:r>
                <a:rPr lang="da-US" sz="1600" b="1" dirty="0">
                  <a:solidFill>
                    <a:schemeClr val="accent2">
                      <a:lumMod val="50000"/>
                    </a:schemeClr>
                  </a:solidFill>
                </a:rPr>
                <a:t>Early Treatment</a:t>
              </a:r>
            </a:p>
          </p:txBody>
        </p:sp>
        <p:pic>
          <p:nvPicPr>
            <p:cNvPr id="42" name="Billede 41">
              <a:extLst>
                <a:ext uri="{FF2B5EF4-FFF2-40B4-BE49-F238E27FC236}">
                  <a16:creationId xmlns:a16="http://schemas.microsoft.com/office/drawing/2014/main" id="{FAAEA07E-5E50-5745-A56C-25B3875318F4}"/>
                </a:ext>
              </a:extLst>
            </p:cNvPr>
            <p:cNvPicPr>
              <a:picLocks noChangeAspect="1"/>
            </p:cNvPicPr>
            <p:nvPr/>
          </p:nvPicPr>
          <p:blipFill rotWithShape="1">
            <a:blip r:embed="rId8" cstate="screen">
              <a:alphaModFix amt="85000"/>
              <a:extLst>
                <a:ext uri="{28A0092B-C50C-407E-A947-70E740481C1C}">
                  <a14:useLocalDpi xmlns:a14="http://schemas.microsoft.com/office/drawing/2010/main"/>
                </a:ext>
              </a:extLst>
            </a:blip>
            <a:srcRect/>
            <a:stretch/>
          </p:blipFill>
          <p:spPr>
            <a:xfrm>
              <a:off x="3878712" y="4423624"/>
              <a:ext cx="1217062" cy="1159393"/>
            </a:xfrm>
            <a:prstGeom prst="rect">
              <a:avLst/>
            </a:prstGeom>
          </p:spPr>
        </p:pic>
      </p:grpSp>
      <p:grpSp>
        <p:nvGrpSpPr>
          <p:cNvPr id="62" name="Gruppe 61">
            <a:extLst>
              <a:ext uri="{FF2B5EF4-FFF2-40B4-BE49-F238E27FC236}">
                <a16:creationId xmlns:a16="http://schemas.microsoft.com/office/drawing/2014/main" id="{6808D6B4-0B05-A34F-99EC-1292E93D2418}"/>
              </a:ext>
            </a:extLst>
          </p:cNvPr>
          <p:cNvGrpSpPr/>
          <p:nvPr/>
        </p:nvGrpSpPr>
        <p:grpSpPr>
          <a:xfrm>
            <a:off x="4982120" y="5144481"/>
            <a:ext cx="1601459" cy="1577446"/>
            <a:chOff x="5307454" y="4160945"/>
            <a:chExt cx="1601459" cy="1577446"/>
          </a:xfrm>
        </p:grpSpPr>
        <p:sp>
          <p:nvSpPr>
            <p:cNvPr id="39" name="Ellipse 38">
              <a:extLst>
                <a:ext uri="{FF2B5EF4-FFF2-40B4-BE49-F238E27FC236}">
                  <a16:creationId xmlns:a16="http://schemas.microsoft.com/office/drawing/2014/main" id="{4E7F5143-286B-A748-9574-8080D8940628}"/>
                </a:ext>
              </a:extLst>
            </p:cNvPr>
            <p:cNvSpPr/>
            <p:nvPr/>
          </p:nvSpPr>
          <p:spPr>
            <a:xfrm>
              <a:off x="5307454" y="4164848"/>
              <a:ext cx="1600701" cy="1573543"/>
            </a:xfrm>
            <a:prstGeom prst="ellipse">
              <a:avLst/>
            </a:prstGeom>
            <a:noFill/>
            <a:ln w="2540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US" sz="1600" dirty="0"/>
            </a:p>
          </p:txBody>
        </p:sp>
        <p:sp>
          <p:nvSpPr>
            <p:cNvPr id="40" name="Tekstfelt 39">
              <a:extLst>
                <a:ext uri="{FF2B5EF4-FFF2-40B4-BE49-F238E27FC236}">
                  <a16:creationId xmlns:a16="http://schemas.microsoft.com/office/drawing/2014/main" id="{33574133-52D1-0243-8E79-646C604FB15F}"/>
                </a:ext>
              </a:extLst>
            </p:cNvPr>
            <p:cNvSpPr txBox="1"/>
            <p:nvPr/>
          </p:nvSpPr>
          <p:spPr>
            <a:xfrm rot="11075512">
              <a:off x="5308212" y="4160945"/>
              <a:ext cx="1600701" cy="1573543"/>
            </a:xfrm>
            <a:prstGeom prst="rect">
              <a:avLst/>
            </a:prstGeom>
            <a:noFill/>
          </p:spPr>
          <p:txBody>
            <a:bodyPr wrap="none" rtlCol="0">
              <a:prstTxWarp prst="textCircle">
                <a:avLst>
                  <a:gd name="adj" fmla="val 220569"/>
                </a:avLst>
              </a:prstTxWarp>
              <a:spAutoFit/>
            </a:bodyPr>
            <a:lstStyle/>
            <a:p>
              <a:r>
                <a:rPr lang="da-US" sz="1600" b="1" dirty="0">
                  <a:solidFill>
                    <a:schemeClr val="accent2">
                      <a:lumMod val="50000"/>
                    </a:schemeClr>
                  </a:solidFill>
                </a:rPr>
                <a:t>Early Advanced Care</a:t>
              </a:r>
            </a:p>
          </p:txBody>
        </p:sp>
        <p:pic>
          <p:nvPicPr>
            <p:cNvPr id="41" name="Billede 40">
              <a:extLst>
                <a:ext uri="{FF2B5EF4-FFF2-40B4-BE49-F238E27FC236}">
                  <a16:creationId xmlns:a16="http://schemas.microsoft.com/office/drawing/2014/main" id="{92148E1C-EA2F-4A4D-B4D9-0678DCC44B6E}"/>
                </a:ext>
              </a:extLst>
            </p:cNvPr>
            <p:cNvPicPr>
              <a:picLocks noChangeAspect="1"/>
            </p:cNvPicPr>
            <p:nvPr/>
          </p:nvPicPr>
          <p:blipFill rotWithShape="1">
            <a:blip r:embed="rId9" cstate="screen">
              <a:alphaModFix amt="85000"/>
              <a:extLst>
                <a:ext uri="{28A0092B-C50C-407E-A947-70E740481C1C}">
                  <a14:useLocalDpi xmlns:a14="http://schemas.microsoft.com/office/drawing/2010/main"/>
                </a:ext>
              </a:extLst>
            </a:blip>
            <a:srcRect/>
            <a:stretch/>
          </p:blipFill>
          <p:spPr>
            <a:xfrm>
              <a:off x="5347836" y="4423624"/>
              <a:ext cx="1514601" cy="1029168"/>
            </a:xfrm>
            <a:prstGeom prst="rect">
              <a:avLst/>
            </a:prstGeom>
          </p:spPr>
        </p:pic>
      </p:grpSp>
    </p:spTree>
    <p:extLst>
      <p:ext uri="{BB962C8B-B14F-4D97-AF65-F5344CB8AC3E}">
        <p14:creationId xmlns:p14="http://schemas.microsoft.com/office/powerpoint/2010/main" val="336386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4">
                                            <p:txEl>
                                              <p:pRg st="0" end="0"/>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4">
                                            <p:txEl>
                                              <p:pRg st="1" end="1"/>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4">
                                            <p:txEl>
                                              <p:pRg st="2" end="2"/>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56F9E9-5307-7144-8FEB-00B08CE8A783}"/>
              </a:ext>
            </a:extLst>
          </p:cNvPr>
          <p:cNvSpPr>
            <a:spLocks noGrp="1"/>
          </p:cNvSpPr>
          <p:nvPr>
            <p:ph type="title"/>
          </p:nvPr>
        </p:nvSpPr>
        <p:spPr/>
        <p:txBody>
          <a:bodyPr/>
          <a:lstStyle/>
          <a:p>
            <a:r>
              <a:rPr lang="en-GB" dirty="0"/>
              <a:t>4 studier: </a:t>
            </a:r>
            <a:r>
              <a:rPr lang="en-GB" sz="2800" dirty="0" err="1"/>
              <a:t>sammenligne</a:t>
            </a:r>
            <a:r>
              <a:rPr lang="en-GB" sz="2800" dirty="0"/>
              <a:t> </a:t>
            </a:r>
            <a:r>
              <a:rPr lang="en-GB" sz="2800" dirty="0" err="1"/>
              <a:t>kvaliteten</a:t>
            </a:r>
            <a:r>
              <a:rPr lang="en-GB" sz="2800" dirty="0"/>
              <a:t> </a:t>
            </a:r>
            <a:r>
              <a:rPr lang="en-GB" sz="2800" dirty="0" err="1"/>
              <a:t>af</a:t>
            </a:r>
            <a:r>
              <a:rPr lang="en-GB" sz="2800" dirty="0"/>
              <a:t> den </a:t>
            </a:r>
            <a:r>
              <a:rPr lang="en-GB" sz="2800" dirty="0" err="1"/>
              <a:t>akutte</a:t>
            </a:r>
            <a:r>
              <a:rPr lang="en-GB" sz="2800" dirty="0"/>
              <a:t> </a:t>
            </a:r>
            <a:r>
              <a:rPr lang="en-GB" sz="2800" dirty="0" err="1"/>
              <a:t>behandling</a:t>
            </a:r>
            <a:r>
              <a:rPr lang="en-GB" sz="2800" dirty="0"/>
              <a:t> </a:t>
            </a:r>
            <a:r>
              <a:rPr lang="en-GB" sz="2800" dirty="0" err="1"/>
              <a:t>indenfor</a:t>
            </a:r>
            <a:r>
              <a:rPr lang="en-GB" sz="2800" dirty="0"/>
              <a:t> </a:t>
            </a:r>
            <a:r>
              <a:rPr lang="en-GB" sz="2800" dirty="0" err="1"/>
              <a:t>tre</a:t>
            </a:r>
            <a:r>
              <a:rPr lang="en-GB" sz="2800" dirty="0"/>
              <a:t> </a:t>
            </a:r>
            <a:r>
              <a:rPr lang="en-GB" sz="2800" dirty="0" err="1"/>
              <a:t>kategorier</a:t>
            </a:r>
            <a:endParaRPr lang="en-GB" dirty="0"/>
          </a:p>
        </p:txBody>
      </p:sp>
      <p:sp>
        <p:nvSpPr>
          <p:cNvPr id="3" name="Pladsholder til slidenummer 2">
            <a:extLst>
              <a:ext uri="{FF2B5EF4-FFF2-40B4-BE49-F238E27FC236}">
                <a16:creationId xmlns:a16="http://schemas.microsoft.com/office/drawing/2014/main" id="{2F9E562B-4864-4245-BA62-EA6584724F52}"/>
              </a:ext>
            </a:extLst>
          </p:cNvPr>
          <p:cNvSpPr>
            <a:spLocks noGrp="1"/>
          </p:cNvSpPr>
          <p:nvPr>
            <p:ph type="sldNum" sz="quarter" idx="10"/>
          </p:nvPr>
        </p:nvSpPr>
        <p:spPr/>
        <p:txBody>
          <a:bodyPr/>
          <a:lstStyle/>
          <a:p>
            <a:pPr rtl="0"/>
            <a:fld id="{D8D877B3-D348-4611-9BDB-C5374591D951}" type="slidenum">
              <a:rPr lang="en-US" smtClean="0"/>
              <a:pPr rtl="0"/>
              <a:t>7</a:t>
            </a:fld>
            <a:endParaRPr lang="en-US"/>
          </a:p>
        </p:txBody>
      </p:sp>
      <p:pic>
        <p:nvPicPr>
          <p:cNvPr id="6" name="Billede 5">
            <a:extLst>
              <a:ext uri="{FF2B5EF4-FFF2-40B4-BE49-F238E27FC236}">
                <a16:creationId xmlns:a16="http://schemas.microsoft.com/office/drawing/2014/main" id="{9E39A4A3-784F-2843-BCA9-E72037345BC5}"/>
              </a:ext>
            </a:extLst>
          </p:cNvPr>
          <p:cNvPicPr/>
          <p:nvPr/>
        </p:nvPicPr>
        <p:blipFill>
          <a:blip r:embed="rId3" cstate="print">
            <a:extLst>
              <a:ext uri="{28A0092B-C50C-407E-A947-70E740481C1C}">
                <a14:useLocalDpi xmlns:a14="http://schemas.microsoft.com/office/drawing/2010/main"/>
              </a:ext>
            </a:extLst>
          </a:blip>
          <a:stretch>
            <a:fillRect/>
          </a:stretch>
        </p:blipFill>
        <p:spPr>
          <a:xfrm>
            <a:off x="5353396" y="2826430"/>
            <a:ext cx="2242358" cy="2186896"/>
          </a:xfrm>
          <a:prstGeom prst="rect">
            <a:avLst/>
          </a:prstGeom>
        </p:spPr>
      </p:pic>
      <p:pic>
        <p:nvPicPr>
          <p:cNvPr id="7" name="Billede 6">
            <a:extLst>
              <a:ext uri="{FF2B5EF4-FFF2-40B4-BE49-F238E27FC236}">
                <a16:creationId xmlns:a16="http://schemas.microsoft.com/office/drawing/2014/main" id="{88C43E8D-4714-DE4B-93ED-34E6C8184F7D}"/>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9044248" y="2826430"/>
            <a:ext cx="1978428" cy="1983493"/>
          </a:xfrm>
          <a:prstGeom prst="rect">
            <a:avLst/>
          </a:prstGeom>
          <a:ln>
            <a:noFill/>
          </a:ln>
          <a:extLst>
            <a:ext uri="{53640926-AAD7-44D8-BBD7-CCE9431645EC}">
              <a14:shadowObscured xmlns:a14="http://schemas.microsoft.com/office/drawing/2010/main"/>
            </a:ext>
          </a:extLst>
        </p:spPr>
      </p:pic>
      <p:pic>
        <p:nvPicPr>
          <p:cNvPr id="8" name="Billede 7">
            <a:extLst>
              <a:ext uri="{FF2B5EF4-FFF2-40B4-BE49-F238E27FC236}">
                <a16:creationId xmlns:a16="http://schemas.microsoft.com/office/drawing/2014/main" id="{CFCC1583-6EF9-4241-97A8-CD6F749BF89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7375" y="2826430"/>
            <a:ext cx="3657651" cy="2186896"/>
          </a:xfrm>
          <a:prstGeom prst="rect">
            <a:avLst/>
          </a:prstGeom>
        </p:spPr>
      </p:pic>
    </p:spTree>
    <p:extLst>
      <p:ext uri="{BB962C8B-B14F-4D97-AF65-F5344CB8AC3E}">
        <p14:creationId xmlns:p14="http://schemas.microsoft.com/office/powerpoint/2010/main" val="546528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FE4858-A177-1843-8D16-C93C42B9C159}"/>
              </a:ext>
            </a:extLst>
          </p:cNvPr>
          <p:cNvSpPr>
            <a:spLocks noGrp="1"/>
          </p:cNvSpPr>
          <p:nvPr>
            <p:ph type="title"/>
          </p:nvPr>
        </p:nvSpPr>
        <p:spPr/>
        <p:txBody>
          <a:bodyPr/>
          <a:lstStyle/>
          <a:p>
            <a:r>
              <a:rPr lang="da-US" dirty="0"/>
              <a:t>Metode: Nationale kohorte studier</a:t>
            </a:r>
          </a:p>
        </p:txBody>
      </p:sp>
      <p:sp>
        <p:nvSpPr>
          <p:cNvPr id="3" name="Pladsholder til slidenummer 2">
            <a:extLst>
              <a:ext uri="{FF2B5EF4-FFF2-40B4-BE49-F238E27FC236}">
                <a16:creationId xmlns:a16="http://schemas.microsoft.com/office/drawing/2014/main" id="{D7F494E8-64D6-364F-AF09-B6482B6522CA}"/>
              </a:ext>
            </a:extLst>
          </p:cNvPr>
          <p:cNvSpPr>
            <a:spLocks noGrp="1"/>
          </p:cNvSpPr>
          <p:nvPr>
            <p:ph type="sldNum" sz="quarter" idx="10"/>
          </p:nvPr>
        </p:nvSpPr>
        <p:spPr/>
        <p:txBody>
          <a:bodyPr/>
          <a:lstStyle/>
          <a:p>
            <a:pPr rtl="0"/>
            <a:fld id="{D8D877B3-D348-4611-9BDB-C5374591D951}" type="slidenum">
              <a:rPr lang="en-US" smtClean="0"/>
              <a:pPr rtl="0"/>
              <a:t>8</a:t>
            </a:fld>
            <a:endParaRPr lang="en-US"/>
          </a:p>
        </p:txBody>
      </p:sp>
      <p:pic>
        <p:nvPicPr>
          <p:cNvPr id="5" name="Billede 4">
            <a:extLst>
              <a:ext uri="{FF2B5EF4-FFF2-40B4-BE49-F238E27FC236}">
                <a16:creationId xmlns:a16="http://schemas.microsoft.com/office/drawing/2014/main" id="{0A87A35B-A117-CF4C-9355-8282F5D3AB91}"/>
              </a:ext>
            </a:extLst>
          </p:cNvPr>
          <p:cNvPicPr>
            <a:picLocks noChangeAspect="1"/>
          </p:cNvPicPr>
          <p:nvPr/>
        </p:nvPicPr>
        <p:blipFill>
          <a:blip r:embed="rId2"/>
          <a:stretch>
            <a:fillRect/>
          </a:stretch>
        </p:blipFill>
        <p:spPr>
          <a:xfrm>
            <a:off x="4828303" y="2267317"/>
            <a:ext cx="2188327" cy="2629452"/>
          </a:xfrm>
          <a:prstGeom prst="rect">
            <a:avLst/>
          </a:prstGeom>
        </p:spPr>
      </p:pic>
      <p:grpSp>
        <p:nvGrpSpPr>
          <p:cNvPr id="107" name="Gruppe 106">
            <a:extLst>
              <a:ext uri="{FF2B5EF4-FFF2-40B4-BE49-F238E27FC236}">
                <a16:creationId xmlns:a16="http://schemas.microsoft.com/office/drawing/2014/main" id="{2CF1119D-F97D-4E41-9F5C-2801B18CAA9C}"/>
              </a:ext>
            </a:extLst>
          </p:cNvPr>
          <p:cNvGrpSpPr/>
          <p:nvPr/>
        </p:nvGrpSpPr>
        <p:grpSpPr>
          <a:xfrm>
            <a:off x="2197686" y="3775560"/>
            <a:ext cx="3266489" cy="2283587"/>
            <a:chOff x="2197686" y="3775560"/>
            <a:chExt cx="3266489" cy="2283587"/>
          </a:xfrm>
        </p:grpSpPr>
        <p:grpSp>
          <p:nvGrpSpPr>
            <p:cNvPr id="106" name="Gruppe 105">
              <a:extLst>
                <a:ext uri="{FF2B5EF4-FFF2-40B4-BE49-F238E27FC236}">
                  <a16:creationId xmlns:a16="http://schemas.microsoft.com/office/drawing/2014/main" id="{A9CDEE7B-085C-964F-A00C-D43F4F82AD16}"/>
                </a:ext>
              </a:extLst>
            </p:cNvPr>
            <p:cNvGrpSpPr/>
            <p:nvPr/>
          </p:nvGrpSpPr>
          <p:grpSpPr>
            <a:xfrm>
              <a:off x="2197686" y="3775560"/>
              <a:ext cx="2630617" cy="1044300"/>
              <a:chOff x="2197686" y="3775560"/>
              <a:chExt cx="2630617" cy="1044300"/>
            </a:xfrm>
          </p:grpSpPr>
          <p:cxnSp>
            <p:nvCxnSpPr>
              <p:cNvPr id="7" name="Lige forbindelse 6">
                <a:extLst>
                  <a:ext uri="{FF2B5EF4-FFF2-40B4-BE49-F238E27FC236}">
                    <a16:creationId xmlns:a16="http://schemas.microsoft.com/office/drawing/2014/main" id="{6A8483F2-5793-1F43-98ED-3681344E55DE}"/>
                  </a:ext>
                </a:extLst>
              </p:cNvPr>
              <p:cNvCxnSpPr>
                <a:cxnSpLocks/>
                <a:endCxn id="10" idx="6"/>
              </p:cNvCxnSpPr>
              <p:nvPr/>
            </p:nvCxnSpPr>
            <p:spPr>
              <a:xfrm flipH="1">
                <a:off x="3787947" y="3928628"/>
                <a:ext cx="1040356" cy="369082"/>
              </a:xfrm>
              <a:prstGeom prst="line">
                <a:avLst/>
              </a:prstGeom>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B878664E-D12A-174A-8F61-A45E70C7C7BA}"/>
                  </a:ext>
                </a:extLst>
              </p:cNvPr>
              <p:cNvSpPr/>
              <p:nvPr/>
            </p:nvSpPr>
            <p:spPr>
              <a:xfrm>
                <a:off x="2197686" y="3775560"/>
                <a:ext cx="1590261" cy="10443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US" b="1" dirty="0">
                    <a:solidFill>
                      <a:schemeClr val="tx1"/>
                    </a:solidFill>
                  </a:rPr>
                  <a:t>CPR Registry</a:t>
                </a:r>
              </a:p>
            </p:txBody>
          </p:sp>
        </p:grpSp>
        <p:cxnSp>
          <p:nvCxnSpPr>
            <p:cNvPr id="14" name="Lige forbindelse 13">
              <a:extLst>
                <a:ext uri="{FF2B5EF4-FFF2-40B4-BE49-F238E27FC236}">
                  <a16:creationId xmlns:a16="http://schemas.microsoft.com/office/drawing/2014/main" id="{238316F6-FC47-7242-AB99-0FB795BCD63B}"/>
                </a:ext>
              </a:extLst>
            </p:cNvPr>
            <p:cNvCxnSpPr>
              <a:cxnSpLocks/>
              <a:endCxn id="15" idx="6"/>
            </p:cNvCxnSpPr>
            <p:nvPr/>
          </p:nvCxnSpPr>
          <p:spPr>
            <a:xfrm flipH="1">
              <a:off x="4786819" y="4660211"/>
              <a:ext cx="677356" cy="705890"/>
            </a:xfrm>
            <a:prstGeom prst="line">
              <a:avLst/>
            </a:prstGeom>
          </p:spPr>
          <p:style>
            <a:lnRef idx="1">
              <a:schemeClr val="accent1"/>
            </a:lnRef>
            <a:fillRef idx="0">
              <a:schemeClr val="accent1"/>
            </a:fillRef>
            <a:effectRef idx="0">
              <a:schemeClr val="accent1"/>
            </a:effectRef>
            <a:fontRef idx="minor">
              <a:schemeClr val="tx1"/>
            </a:fontRef>
          </p:style>
        </p:cxnSp>
        <p:sp>
          <p:nvSpPr>
            <p:cNvPr id="15" name="Ellipse 14">
              <a:extLst>
                <a:ext uri="{FF2B5EF4-FFF2-40B4-BE49-F238E27FC236}">
                  <a16:creationId xmlns:a16="http://schemas.microsoft.com/office/drawing/2014/main" id="{642F95E5-DE46-9348-AE83-22C5408604F2}"/>
                </a:ext>
              </a:extLst>
            </p:cNvPr>
            <p:cNvSpPr/>
            <p:nvPr/>
          </p:nvSpPr>
          <p:spPr>
            <a:xfrm>
              <a:off x="3196558" y="4673055"/>
              <a:ext cx="1590261" cy="138609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US" b="1" dirty="0">
                  <a:solidFill>
                    <a:schemeClr val="tx1"/>
                  </a:solidFill>
                </a:rPr>
                <a:t>National Patient Registry</a:t>
              </a:r>
            </a:p>
          </p:txBody>
        </p:sp>
      </p:grpSp>
      <p:grpSp>
        <p:nvGrpSpPr>
          <p:cNvPr id="108" name="Gruppe 107">
            <a:extLst>
              <a:ext uri="{FF2B5EF4-FFF2-40B4-BE49-F238E27FC236}">
                <a16:creationId xmlns:a16="http://schemas.microsoft.com/office/drawing/2014/main" id="{84ED8B9F-F2D6-9F4D-A1F2-6451EC8CCC09}"/>
              </a:ext>
            </a:extLst>
          </p:cNvPr>
          <p:cNvGrpSpPr/>
          <p:nvPr/>
        </p:nvGrpSpPr>
        <p:grpSpPr>
          <a:xfrm>
            <a:off x="4786819" y="4896769"/>
            <a:ext cx="2000438" cy="1596523"/>
            <a:chOff x="4786819" y="4896769"/>
            <a:chExt cx="2000438" cy="1596523"/>
          </a:xfrm>
        </p:grpSpPr>
        <p:cxnSp>
          <p:nvCxnSpPr>
            <p:cNvPr id="17" name="Lige forbindelse 16">
              <a:extLst>
                <a:ext uri="{FF2B5EF4-FFF2-40B4-BE49-F238E27FC236}">
                  <a16:creationId xmlns:a16="http://schemas.microsoft.com/office/drawing/2014/main" id="{259715E0-40D0-0C48-B7A5-50C16D0CDB5A}"/>
                </a:ext>
              </a:extLst>
            </p:cNvPr>
            <p:cNvCxnSpPr>
              <a:cxnSpLocks/>
              <a:stCxn id="5" idx="2"/>
              <a:endCxn id="18" idx="0"/>
            </p:cNvCxnSpPr>
            <p:nvPr/>
          </p:nvCxnSpPr>
          <p:spPr>
            <a:xfrm flipH="1">
              <a:off x="5787038" y="4896769"/>
              <a:ext cx="135429" cy="559813"/>
            </a:xfrm>
            <a:prstGeom prst="line">
              <a:avLst/>
            </a:prstGeom>
          </p:spPr>
          <p:style>
            <a:lnRef idx="1">
              <a:schemeClr val="accent1"/>
            </a:lnRef>
            <a:fillRef idx="0">
              <a:schemeClr val="accent1"/>
            </a:fillRef>
            <a:effectRef idx="0">
              <a:schemeClr val="accent1"/>
            </a:effectRef>
            <a:fontRef idx="minor">
              <a:schemeClr val="tx1"/>
            </a:fontRef>
          </p:style>
        </p:cxnSp>
        <p:sp>
          <p:nvSpPr>
            <p:cNvPr id="18" name="Ellipse 17">
              <a:extLst>
                <a:ext uri="{FF2B5EF4-FFF2-40B4-BE49-F238E27FC236}">
                  <a16:creationId xmlns:a16="http://schemas.microsoft.com/office/drawing/2014/main" id="{5498BD34-FC24-E44B-85B4-180C7197B37F}"/>
                </a:ext>
              </a:extLst>
            </p:cNvPr>
            <p:cNvSpPr/>
            <p:nvPr/>
          </p:nvSpPr>
          <p:spPr>
            <a:xfrm>
              <a:off x="4786819" y="5456582"/>
              <a:ext cx="2000438" cy="103671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chemeClr val="tx1"/>
                  </a:solidFill>
                  <a:effectLst/>
                  <a:ea typeface="Calibri" panose="020F0502020204030204" pitchFamily="34" charset="0"/>
                </a:rPr>
                <a:t>Register of Medicin</a:t>
              </a:r>
              <a:r>
                <a:rPr lang="en-GB" b="1" dirty="0">
                  <a:solidFill>
                    <a:schemeClr val="tx1"/>
                  </a:solidFill>
                  <a:ea typeface="Calibri" panose="020F0502020204030204" pitchFamily="34" charset="0"/>
                </a:rPr>
                <a:t>a</a:t>
              </a:r>
              <a:r>
                <a:rPr lang="en-GB" sz="1800" b="1" dirty="0">
                  <a:solidFill>
                    <a:schemeClr val="tx1"/>
                  </a:solidFill>
                  <a:effectLst/>
                  <a:ea typeface="Calibri" panose="020F0502020204030204" pitchFamily="34" charset="0"/>
                </a:rPr>
                <a:t>l Product </a:t>
              </a:r>
              <a:endParaRPr lang="da-US" b="1" dirty="0">
                <a:solidFill>
                  <a:schemeClr val="tx1"/>
                </a:solidFill>
              </a:endParaRPr>
            </a:p>
          </p:txBody>
        </p:sp>
      </p:grpSp>
      <p:grpSp>
        <p:nvGrpSpPr>
          <p:cNvPr id="109" name="Gruppe 108">
            <a:extLst>
              <a:ext uri="{FF2B5EF4-FFF2-40B4-BE49-F238E27FC236}">
                <a16:creationId xmlns:a16="http://schemas.microsoft.com/office/drawing/2014/main" id="{BBCFFB0A-B3A9-6B43-ABDF-D15046ABB98C}"/>
              </a:ext>
            </a:extLst>
          </p:cNvPr>
          <p:cNvGrpSpPr/>
          <p:nvPr/>
        </p:nvGrpSpPr>
        <p:grpSpPr>
          <a:xfrm>
            <a:off x="6463047" y="4037010"/>
            <a:ext cx="3174141" cy="2287641"/>
            <a:chOff x="6463047" y="4037010"/>
            <a:chExt cx="3174141" cy="2287641"/>
          </a:xfrm>
        </p:grpSpPr>
        <p:sp>
          <p:nvSpPr>
            <p:cNvPr id="24" name="Ellipse 23">
              <a:extLst>
                <a:ext uri="{FF2B5EF4-FFF2-40B4-BE49-F238E27FC236}">
                  <a16:creationId xmlns:a16="http://schemas.microsoft.com/office/drawing/2014/main" id="{4180061A-4650-3C44-8108-0BCACD03C7E0}"/>
                </a:ext>
              </a:extLst>
            </p:cNvPr>
            <p:cNvSpPr/>
            <p:nvPr/>
          </p:nvSpPr>
          <p:spPr>
            <a:xfrm>
              <a:off x="6787257" y="5287942"/>
              <a:ext cx="1850853" cy="103670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chemeClr val="tx1"/>
                  </a:solidFill>
                  <a:effectLst/>
                  <a:ea typeface="Calibri" panose="020F0502020204030204" pitchFamily="34" charset="0"/>
                </a:rPr>
                <a:t>Registry of Alcohol Treatment </a:t>
              </a:r>
              <a:endParaRPr lang="da-US" b="1" dirty="0">
                <a:solidFill>
                  <a:schemeClr val="tx1"/>
                </a:solidFill>
              </a:endParaRPr>
            </a:p>
          </p:txBody>
        </p:sp>
        <p:sp>
          <p:nvSpPr>
            <p:cNvPr id="27" name="Ellipse 26">
              <a:extLst>
                <a:ext uri="{FF2B5EF4-FFF2-40B4-BE49-F238E27FC236}">
                  <a16:creationId xmlns:a16="http://schemas.microsoft.com/office/drawing/2014/main" id="{1A29391B-655D-314A-ACD8-F9DB6DA0386A}"/>
                </a:ext>
              </a:extLst>
            </p:cNvPr>
            <p:cNvSpPr/>
            <p:nvPr/>
          </p:nvSpPr>
          <p:spPr>
            <a:xfrm>
              <a:off x="7492226" y="4037010"/>
              <a:ext cx="2144962" cy="129907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chemeClr val="tx1"/>
                  </a:solidFill>
                  <a:effectLst/>
                  <a:ea typeface="Calibri" panose="020F0502020204030204" pitchFamily="34" charset="0"/>
                </a:rPr>
                <a:t>Register of Substance Abusers in Treatment </a:t>
              </a:r>
              <a:endParaRPr lang="da-US" b="1" dirty="0">
                <a:solidFill>
                  <a:schemeClr val="tx1"/>
                </a:solidFill>
              </a:endParaRPr>
            </a:p>
          </p:txBody>
        </p:sp>
        <p:cxnSp>
          <p:nvCxnSpPr>
            <p:cNvPr id="53" name="Lige forbindelse 52">
              <a:extLst>
                <a:ext uri="{FF2B5EF4-FFF2-40B4-BE49-F238E27FC236}">
                  <a16:creationId xmlns:a16="http://schemas.microsoft.com/office/drawing/2014/main" id="{8752D83C-36BA-8745-A4C8-7B32D272703A}"/>
                </a:ext>
              </a:extLst>
            </p:cNvPr>
            <p:cNvCxnSpPr>
              <a:cxnSpLocks/>
              <a:endCxn id="24" idx="1"/>
            </p:cNvCxnSpPr>
            <p:nvPr/>
          </p:nvCxnSpPr>
          <p:spPr>
            <a:xfrm>
              <a:off x="6463047" y="4873085"/>
              <a:ext cx="595261" cy="56668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Lige forbindelse 55">
              <a:extLst>
                <a:ext uri="{FF2B5EF4-FFF2-40B4-BE49-F238E27FC236}">
                  <a16:creationId xmlns:a16="http://schemas.microsoft.com/office/drawing/2014/main" id="{ECAA2843-26E0-6849-887C-86825D690A0D}"/>
                </a:ext>
              </a:extLst>
            </p:cNvPr>
            <p:cNvCxnSpPr>
              <a:cxnSpLocks/>
              <a:stCxn id="27" idx="2"/>
            </p:cNvCxnSpPr>
            <p:nvPr/>
          </p:nvCxnSpPr>
          <p:spPr>
            <a:xfrm flipH="1" flipV="1">
              <a:off x="6927780" y="4450443"/>
              <a:ext cx="564446" cy="23610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5" name="Gruppe 104">
            <a:extLst>
              <a:ext uri="{FF2B5EF4-FFF2-40B4-BE49-F238E27FC236}">
                <a16:creationId xmlns:a16="http://schemas.microsoft.com/office/drawing/2014/main" id="{6FB9566C-A4F8-2847-A65C-A2EA4EBF6526}"/>
              </a:ext>
            </a:extLst>
          </p:cNvPr>
          <p:cNvGrpSpPr/>
          <p:nvPr/>
        </p:nvGrpSpPr>
        <p:grpSpPr>
          <a:xfrm>
            <a:off x="614609" y="1195539"/>
            <a:ext cx="4266380" cy="2454326"/>
            <a:chOff x="614609" y="1195539"/>
            <a:chExt cx="4266380" cy="2454326"/>
          </a:xfrm>
        </p:grpSpPr>
        <p:sp>
          <p:nvSpPr>
            <p:cNvPr id="34" name="Ellipse 33">
              <a:extLst>
                <a:ext uri="{FF2B5EF4-FFF2-40B4-BE49-F238E27FC236}">
                  <a16:creationId xmlns:a16="http://schemas.microsoft.com/office/drawing/2014/main" id="{B4E432D5-A056-2F47-9976-1C630DBC4F14}"/>
                </a:ext>
              </a:extLst>
            </p:cNvPr>
            <p:cNvSpPr/>
            <p:nvPr/>
          </p:nvSpPr>
          <p:spPr>
            <a:xfrm>
              <a:off x="2884984" y="2251419"/>
              <a:ext cx="1996005" cy="1117396"/>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b="1" dirty="0">
                  <a:solidFill>
                    <a:schemeClr val="tx1"/>
                  </a:solidFill>
                </a:rPr>
                <a:t>Danish </a:t>
              </a:r>
              <a:r>
                <a:rPr lang="da-DK" b="1" dirty="0" err="1">
                  <a:solidFill>
                    <a:schemeClr val="tx1"/>
                  </a:solidFill>
                </a:rPr>
                <a:t>clinical</a:t>
              </a:r>
              <a:r>
                <a:rPr lang="da-DK" b="1" dirty="0">
                  <a:solidFill>
                    <a:schemeClr val="tx1"/>
                  </a:solidFill>
                </a:rPr>
                <a:t> </a:t>
              </a:r>
              <a:r>
                <a:rPr lang="da-DK" b="1" dirty="0" err="1">
                  <a:solidFill>
                    <a:schemeClr val="tx1"/>
                  </a:solidFill>
                </a:rPr>
                <a:t>registries</a:t>
              </a:r>
              <a:r>
                <a:rPr lang="da-DK" b="1" dirty="0">
                  <a:solidFill>
                    <a:schemeClr val="tx1"/>
                  </a:solidFill>
                </a:rPr>
                <a:t> </a:t>
              </a:r>
              <a:endParaRPr lang="da-US" b="1" dirty="0">
                <a:solidFill>
                  <a:schemeClr val="tx1"/>
                </a:solidFill>
              </a:endParaRPr>
            </a:p>
          </p:txBody>
        </p:sp>
        <p:sp>
          <p:nvSpPr>
            <p:cNvPr id="35" name="Ellipse 34">
              <a:extLst>
                <a:ext uri="{FF2B5EF4-FFF2-40B4-BE49-F238E27FC236}">
                  <a16:creationId xmlns:a16="http://schemas.microsoft.com/office/drawing/2014/main" id="{BBAFBC18-8401-B341-B873-1D40558E2F11}"/>
                </a:ext>
              </a:extLst>
            </p:cNvPr>
            <p:cNvSpPr/>
            <p:nvPr/>
          </p:nvSpPr>
          <p:spPr>
            <a:xfrm>
              <a:off x="614609" y="2801414"/>
              <a:ext cx="1670265" cy="84845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ea typeface="Calibri" panose="020F0502020204030204" pitchFamily="34" charset="0"/>
                </a:rPr>
                <a:t> Register of Emergency Surgery </a:t>
              </a:r>
              <a:endParaRPr lang="da-US" sz="1100" dirty="0">
                <a:solidFill>
                  <a:schemeClr val="tx1"/>
                </a:solidFill>
              </a:endParaRPr>
            </a:p>
          </p:txBody>
        </p:sp>
        <p:sp>
          <p:nvSpPr>
            <p:cNvPr id="39" name="Ellipse 38">
              <a:extLst>
                <a:ext uri="{FF2B5EF4-FFF2-40B4-BE49-F238E27FC236}">
                  <a16:creationId xmlns:a16="http://schemas.microsoft.com/office/drawing/2014/main" id="{4D01A577-3370-FB43-8D80-EA1D9F1B957B}"/>
                </a:ext>
              </a:extLst>
            </p:cNvPr>
            <p:cNvSpPr/>
            <p:nvPr/>
          </p:nvSpPr>
          <p:spPr>
            <a:xfrm>
              <a:off x="655052" y="1897797"/>
              <a:ext cx="1670265" cy="78662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ea typeface="Calibri" panose="020F0502020204030204" pitchFamily="34" charset="0"/>
                </a:rPr>
                <a:t>Stroke Registry </a:t>
              </a:r>
              <a:endParaRPr lang="da-US" sz="1100" dirty="0">
                <a:solidFill>
                  <a:schemeClr val="tx1"/>
                </a:solidFill>
              </a:endParaRPr>
            </a:p>
          </p:txBody>
        </p:sp>
        <p:sp>
          <p:nvSpPr>
            <p:cNvPr id="40" name="Ellipse 39">
              <a:extLst>
                <a:ext uri="{FF2B5EF4-FFF2-40B4-BE49-F238E27FC236}">
                  <a16:creationId xmlns:a16="http://schemas.microsoft.com/office/drawing/2014/main" id="{5982F822-7552-6843-8028-0266BEFBD52A}"/>
                </a:ext>
              </a:extLst>
            </p:cNvPr>
            <p:cNvSpPr/>
            <p:nvPr/>
          </p:nvSpPr>
          <p:spPr>
            <a:xfrm>
              <a:off x="1684202" y="1195539"/>
              <a:ext cx="1670265" cy="78662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ea typeface="Calibri" panose="020F0502020204030204" pitchFamily="34" charset="0"/>
                </a:rPr>
                <a:t>Prehospital Database </a:t>
              </a:r>
              <a:endParaRPr lang="da-US" sz="1100" dirty="0">
                <a:solidFill>
                  <a:schemeClr val="tx1"/>
                </a:solidFill>
              </a:endParaRPr>
            </a:p>
          </p:txBody>
        </p:sp>
        <p:cxnSp>
          <p:nvCxnSpPr>
            <p:cNvPr id="46" name="Lige forbindelse 45">
              <a:extLst>
                <a:ext uri="{FF2B5EF4-FFF2-40B4-BE49-F238E27FC236}">
                  <a16:creationId xmlns:a16="http://schemas.microsoft.com/office/drawing/2014/main" id="{BBB90554-4705-5C4E-B51A-EC54C12AC37D}"/>
                </a:ext>
              </a:extLst>
            </p:cNvPr>
            <p:cNvCxnSpPr>
              <a:cxnSpLocks/>
              <a:stCxn id="5" idx="1"/>
              <a:endCxn id="34" idx="5"/>
            </p:cNvCxnSpPr>
            <p:nvPr/>
          </p:nvCxnSpPr>
          <p:spPr>
            <a:xfrm flipH="1" flipV="1">
              <a:off x="4588681" y="3205176"/>
              <a:ext cx="239622" cy="376867"/>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Lige forbindelse 61">
              <a:extLst>
                <a:ext uri="{FF2B5EF4-FFF2-40B4-BE49-F238E27FC236}">
                  <a16:creationId xmlns:a16="http://schemas.microsoft.com/office/drawing/2014/main" id="{92251DE0-CE06-6740-BB48-7CEE8B0B76FB}"/>
                </a:ext>
              </a:extLst>
            </p:cNvPr>
            <p:cNvCxnSpPr>
              <a:cxnSpLocks/>
              <a:stCxn id="34" idx="1"/>
              <a:endCxn id="40" idx="5"/>
            </p:cNvCxnSpPr>
            <p:nvPr/>
          </p:nvCxnSpPr>
          <p:spPr>
            <a:xfrm flipH="1" flipV="1">
              <a:off x="3109862" y="1866965"/>
              <a:ext cx="67430" cy="548093"/>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Lige forbindelse 76">
              <a:extLst>
                <a:ext uri="{FF2B5EF4-FFF2-40B4-BE49-F238E27FC236}">
                  <a16:creationId xmlns:a16="http://schemas.microsoft.com/office/drawing/2014/main" id="{C69789AB-5859-E240-96C7-65C49F31874A}"/>
                </a:ext>
              </a:extLst>
            </p:cNvPr>
            <p:cNvCxnSpPr>
              <a:cxnSpLocks/>
              <a:stCxn id="34" idx="2"/>
              <a:endCxn id="39" idx="6"/>
            </p:cNvCxnSpPr>
            <p:nvPr/>
          </p:nvCxnSpPr>
          <p:spPr>
            <a:xfrm flipH="1" flipV="1">
              <a:off x="2325317" y="2291110"/>
              <a:ext cx="559667" cy="519007"/>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Lige forbindelse 79">
              <a:extLst>
                <a:ext uri="{FF2B5EF4-FFF2-40B4-BE49-F238E27FC236}">
                  <a16:creationId xmlns:a16="http://schemas.microsoft.com/office/drawing/2014/main" id="{366A9D4E-A616-984E-8A18-05A130F544C1}"/>
                </a:ext>
              </a:extLst>
            </p:cNvPr>
            <p:cNvCxnSpPr>
              <a:cxnSpLocks/>
              <a:stCxn id="34" idx="3"/>
              <a:endCxn id="35" idx="6"/>
            </p:cNvCxnSpPr>
            <p:nvPr/>
          </p:nvCxnSpPr>
          <p:spPr>
            <a:xfrm flipH="1">
              <a:off x="2284874" y="3205176"/>
              <a:ext cx="892418" cy="2046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10" name="Gruppe 109">
            <a:extLst>
              <a:ext uri="{FF2B5EF4-FFF2-40B4-BE49-F238E27FC236}">
                <a16:creationId xmlns:a16="http://schemas.microsoft.com/office/drawing/2014/main" id="{1FED3325-9836-094F-AE3E-9D8273E119EA}"/>
              </a:ext>
            </a:extLst>
          </p:cNvPr>
          <p:cNvGrpSpPr/>
          <p:nvPr/>
        </p:nvGrpSpPr>
        <p:grpSpPr>
          <a:xfrm>
            <a:off x="6156346" y="2371120"/>
            <a:ext cx="2196165" cy="943858"/>
            <a:chOff x="6156346" y="2371120"/>
            <a:chExt cx="2196165" cy="943858"/>
          </a:xfrm>
        </p:grpSpPr>
        <p:sp>
          <p:nvSpPr>
            <p:cNvPr id="28" name="Ellipse 27">
              <a:extLst>
                <a:ext uri="{FF2B5EF4-FFF2-40B4-BE49-F238E27FC236}">
                  <a16:creationId xmlns:a16="http://schemas.microsoft.com/office/drawing/2014/main" id="{2EBE149D-727D-1345-8587-1780DDE97E65}"/>
                </a:ext>
              </a:extLst>
            </p:cNvPr>
            <p:cNvSpPr/>
            <p:nvPr/>
          </p:nvSpPr>
          <p:spPr>
            <a:xfrm>
              <a:off x="6501658" y="2371120"/>
              <a:ext cx="1850853" cy="943858"/>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chemeClr val="tx1"/>
                  </a:solidFill>
                  <a:effectLst/>
                  <a:ea typeface="Calibri" panose="020F0502020204030204" pitchFamily="34" charset="0"/>
                </a:rPr>
                <a:t>Statistics Denmark </a:t>
              </a:r>
              <a:endParaRPr lang="da-US" b="1" dirty="0">
                <a:solidFill>
                  <a:schemeClr val="tx1"/>
                </a:solidFill>
              </a:endParaRPr>
            </a:p>
          </p:txBody>
        </p:sp>
        <p:cxnSp>
          <p:nvCxnSpPr>
            <p:cNvPr id="96" name="Lige forbindelse 95">
              <a:extLst>
                <a:ext uri="{FF2B5EF4-FFF2-40B4-BE49-F238E27FC236}">
                  <a16:creationId xmlns:a16="http://schemas.microsoft.com/office/drawing/2014/main" id="{F8C45570-2949-2946-8280-93751F687BDB}"/>
                </a:ext>
              </a:extLst>
            </p:cNvPr>
            <p:cNvCxnSpPr>
              <a:cxnSpLocks/>
              <a:stCxn id="28" idx="2"/>
            </p:cNvCxnSpPr>
            <p:nvPr/>
          </p:nvCxnSpPr>
          <p:spPr>
            <a:xfrm flipH="1">
              <a:off x="6156346" y="2843049"/>
              <a:ext cx="345312" cy="36212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1" name="Gruppe 120">
            <a:extLst>
              <a:ext uri="{FF2B5EF4-FFF2-40B4-BE49-F238E27FC236}">
                <a16:creationId xmlns:a16="http://schemas.microsoft.com/office/drawing/2014/main" id="{37279EBA-C297-4C46-A342-9EDCC5A3E658}"/>
              </a:ext>
            </a:extLst>
          </p:cNvPr>
          <p:cNvGrpSpPr/>
          <p:nvPr/>
        </p:nvGrpSpPr>
        <p:grpSpPr>
          <a:xfrm>
            <a:off x="5428413" y="1143107"/>
            <a:ext cx="5547785" cy="2883153"/>
            <a:chOff x="5428413" y="1143107"/>
            <a:chExt cx="5547785" cy="2883153"/>
          </a:xfrm>
        </p:grpSpPr>
        <p:grpSp>
          <p:nvGrpSpPr>
            <p:cNvPr id="111" name="Gruppe 110">
              <a:extLst>
                <a:ext uri="{FF2B5EF4-FFF2-40B4-BE49-F238E27FC236}">
                  <a16:creationId xmlns:a16="http://schemas.microsoft.com/office/drawing/2014/main" id="{756DFCC0-4FE5-4945-A32F-946C90253B27}"/>
                </a:ext>
              </a:extLst>
            </p:cNvPr>
            <p:cNvGrpSpPr/>
            <p:nvPr/>
          </p:nvGrpSpPr>
          <p:grpSpPr>
            <a:xfrm>
              <a:off x="5428413" y="1213561"/>
              <a:ext cx="5547785" cy="2812699"/>
              <a:chOff x="5354813" y="1232889"/>
              <a:chExt cx="5547785" cy="2812699"/>
            </a:xfrm>
          </p:grpSpPr>
          <p:sp>
            <p:nvSpPr>
              <p:cNvPr id="29" name="Ellipse 28">
                <a:extLst>
                  <a:ext uri="{FF2B5EF4-FFF2-40B4-BE49-F238E27FC236}">
                    <a16:creationId xmlns:a16="http://schemas.microsoft.com/office/drawing/2014/main" id="{BA018141-2256-9246-867C-D137EBEA8B59}"/>
                  </a:ext>
                </a:extLst>
              </p:cNvPr>
              <p:cNvSpPr/>
              <p:nvPr/>
            </p:nvSpPr>
            <p:spPr>
              <a:xfrm>
                <a:off x="9051745" y="3145311"/>
                <a:ext cx="1850853" cy="90027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effectLst/>
                    <a:ea typeface="Calibri" panose="020F0502020204030204" pitchFamily="34" charset="0"/>
                  </a:rPr>
                  <a:t>Register for Primary Healthcare</a:t>
                </a:r>
                <a:endParaRPr lang="da-US" sz="1400" dirty="0">
                  <a:solidFill>
                    <a:schemeClr val="tx1"/>
                  </a:solidFill>
                </a:endParaRPr>
              </a:p>
            </p:txBody>
          </p:sp>
          <p:sp>
            <p:nvSpPr>
              <p:cNvPr id="30" name="Ellipse 29">
                <a:extLst>
                  <a:ext uri="{FF2B5EF4-FFF2-40B4-BE49-F238E27FC236}">
                    <a16:creationId xmlns:a16="http://schemas.microsoft.com/office/drawing/2014/main" id="{52467AC4-6951-D543-BBAD-0F4F9F0F8A6B}"/>
                  </a:ext>
                </a:extLst>
              </p:cNvPr>
              <p:cNvSpPr/>
              <p:nvPr/>
            </p:nvSpPr>
            <p:spPr>
              <a:xfrm>
                <a:off x="9232333" y="2211844"/>
                <a:ext cx="1670265" cy="78662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ea typeface="Calibri" panose="020F0502020204030204" pitchFamily="34" charset="0"/>
                  </a:rPr>
                  <a:t>H</a:t>
                </a:r>
                <a:r>
                  <a:rPr lang="en-GB" sz="1400" dirty="0">
                    <a:solidFill>
                      <a:schemeClr val="tx1"/>
                    </a:solidFill>
                    <a:effectLst/>
                    <a:ea typeface="Calibri" panose="020F0502020204030204" pitchFamily="34" charset="0"/>
                  </a:rPr>
                  <a:t>ouseholds and families </a:t>
                </a:r>
                <a:endParaRPr lang="da-US" sz="1100" dirty="0">
                  <a:solidFill>
                    <a:schemeClr val="tx1"/>
                  </a:solidFill>
                </a:endParaRPr>
              </a:p>
            </p:txBody>
          </p:sp>
          <p:sp>
            <p:nvSpPr>
              <p:cNvPr id="31" name="Ellipse 30">
                <a:extLst>
                  <a:ext uri="{FF2B5EF4-FFF2-40B4-BE49-F238E27FC236}">
                    <a16:creationId xmlns:a16="http://schemas.microsoft.com/office/drawing/2014/main" id="{622FF917-ABB3-2942-A568-C1837D6D7539}"/>
                  </a:ext>
                </a:extLst>
              </p:cNvPr>
              <p:cNvSpPr/>
              <p:nvPr/>
            </p:nvSpPr>
            <p:spPr>
              <a:xfrm>
                <a:off x="8887538" y="1314202"/>
                <a:ext cx="1670265" cy="78662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ea typeface="Calibri" panose="020F0502020204030204" pitchFamily="34" charset="0"/>
                  </a:rPr>
                  <a:t>Educational Register </a:t>
                </a:r>
                <a:endParaRPr lang="da-US" sz="1100" dirty="0">
                  <a:solidFill>
                    <a:schemeClr val="tx1"/>
                  </a:solidFill>
                </a:endParaRPr>
              </a:p>
            </p:txBody>
          </p:sp>
          <p:sp>
            <p:nvSpPr>
              <p:cNvPr id="32" name="Ellipse 31">
                <a:extLst>
                  <a:ext uri="{FF2B5EF4-FFF2-40B4-BE49-F238E27FC236}">
                    <a16:creationId xmlns:a16="http://schemas.microsoft.com/office/drawing/2014/main" id="{DB251C25-A1DF-494D-8D10-412F3259A291}"/>
                  </a:ext>
                </a:extLst>
              </p:cNvPr>
              <p:cNvSpPr/>
              <p:nvPr/>
            </p:nvSpPr>
            <p:spPr>
              <a:xfrm>
                <a:off x="5354813" y="1232889"/>
                <a:ext cx="1670265" cy="78662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ea typeface="Calibri" panose="020F0502020204030204" pitchFamily="34" charset="0"/>
                  </a:rPr>
                  <a:t>E</a:t>
                </a:r>
                <a:r>
                  <a:rPr lang="en-GB" sz="1400" dirty="0">
                    <a:solidFill>
                      <a:schemeClr val="tx1"/>
                    </a:solidFill>
                    <a:effectLst/>
                    <a:ea typeface="Calibri" panose="020F0502020204030204" pitchFamily="34" charset="0"/>
                  </a:rPr>
                  <a:t>mployment registry </a:t>
                </a:r>
                <a:endParaRPr lang="da-US" sz="1100" dirty="0">
                  <a:solidFill>
                    <a:schemeClr val="tx1"/>
                  </a:solidFill>
                </a:endParaRPr>
              </a:p>
            </p:txBody>
          </p:sp>
          <p:cxnSp>
            <p:nvCxnSpPr>
              <p:cNvPr id="63" name="Lige forbindelse 62">
                <a:extLst>
                  <a:ext uri="{FF2B5EF4-FFF2-40B4-BE49-F238E27FC236}">
                    <a16:creationId xmlns:a16="http://schemas.microsoft.com/office/drawing/2014/main" id="{6DC5E1E2-03BF-3042-85BE-93F916B39892}"/>
                  </a:ext>
                </a:extLst>
              </p:cNvPr>
              <p:cNvCxnSpPr>
                <a:cxnSpLocks/>
                <a:stCxn id="30" idx="2"/>
                <a:endCxn id="28" idx="6"/>
              </p:cNvCxnSpPr>
              <p:nvPr/>
            </p:nvCxnSpPr>
            <p:spPr>
              <a:xfrm flipH="1">
                <a:off x="8278911" y="2605157"/>
                <a:ext cx="953422" cy="257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Lige forbindelse 63">
                <a:extLst>
                  <a:ext uri="{FF2B5EF4-FFF2-40B4-BE49-F238E27FC236}">
                    <a16:creationId xmlns:a16="http://schemas.microsoft.com/office/drawing/2014/main" id="{638BEC4B-5716-DC43-90A2-9BD2729C12EC}"/>
                  </a:ext>
                </a:extLst>
              </p:cNvPr>
              <p:cNvCxnSpPr>
                <a:cxnSpLocks/>
                <a:stCxn id="32" idx="4"/>
                <a:endCxn id="28" idx="1"/>
              </p:cNvCxnSpPr>
              <p:nvPr/>
            </p:nvCxnSpPr>
            <p:spPr>
              <a:xfrm>
                <a:off x="6189946" y="2019514"/>
                <a:ext cx="509163" cy="509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Lige forbindelse 64">
                <a:extLst>
                  <a:ext uri="{FF2B5EF4-FFF2-40B4-BE49-F238E27FC236}">
                    <a16:creationId xmlns:a16="http://schemas.microsoft.com/office/drawing/2014/main" id="{E900B0FF-00A3-AA42-85B4-6180D09C2776}"/>
                  </a:ext>
                </a:extLst>
              </p:cNvPr>
              <p:cNvCxnSpPr>
                <a:cxnSpLocks/>
                <a:stCxn id="31" idx="3"/>
                <a:endCxn id="28" idx="7"/>
              </p:cNvCxnSpPr>
              <p:nvPr/>
            </p:nvCxnSpPr>
            <p:spPr>
              <a:xfrm flipH="1">
                <a:off x="8007860" y="1985628"/>
                <a:ext cx="1124283" cy="543045"/>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Lige forbindelse 70">
                <a:extLst>
                  <a:ext uri="{FF2B5EF4-FFF2-40B4-BE49-F238E27FC236}">
                    <a16:creationId xmlns:a16="http://schemas.microsoft.com/office/drawing/2014/main" id="{56F8BE1C-0534-4241-9C5B-BB98BE62E51E}"/>
                  </a:ext>
                </a:extLst>
              </p:cNvPr>
              <p:cNvCxnSpPr>
                <a:cxnSpLocks/>
                <a:stCxn id="29" idx="2"/>
                <a:endCxn id="28" idx="5"/>
              </p:cNvCxnSpPr>
              <p:nvPr/>
            </p:nvCxnSpPr>
            <p:spPr>
              <a:xfrm flipH="1" flipV="1">
                <a:off x="8007860" y="3196081"/>
                <a:ext cx="1043885" cy="399369"/>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2" name="Ellipse 111">
              <a:extLst>
                <a:ext uri="{FF2B5EF4-FFF2-40B4-BE49-F238E27FC236}">
                  <a16:creationId xmlns:a16="http://schemas.microsoft.com/office/drawing/2014/main" id="{F31F9067-1F11-344F-AF20-4CA9DE4A95E2}"/>
                </a:ext>
              </a:extLst>
            </p:cNvPr>
            <p:cNvSpPr/>
            <p:nvPr/>
          </p:nvSpPr>
          <p:spPr>
            <a:xfrm>
              <a:off x="7196950" y="1143107"/>
              <a:ext cx="1670265" cy="78662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ea typeface="Calibri" panose="020F0502020204030204" pitchFamily="34" charset="0"/>
                </a:rPr>
                <a:t>Personal income</a:t>
              </a:r>
              <a:endParaRPr lang="da-US" sz="1100" dirty="0">
                <a:solidFill>
                  <a:schemeClr val="tx1"/>
                </a:solidFill>
              </a:endParaRPr>
            </a:p>
          </p:txBody>
        </p:sp>
        <p:cxnSp>
          <p:nvCxnSpPr>
            <p:cNvPr id="118" name="Lige forbindelse 117">
              <a:extLst>
                <a:ext uri="{FF2B5EF4-FFF2-40B4-BE49-F238E27FC236}">
                  <a16:creationId xmlns:a16="http://schemas.microsoft.com/office/drawing/2014/main" id="{C4AD2A21-F468-454C-814F-6146A6232ADD}"/>
                </a:ext>
              </a:extLst>
            </p:cNvPr>
            <p:cNvCxnSpPr>
              <a:cxnSpLocks/>
              <a:stCxn id="112" idx="4"/>
              <a:endCxn id="28" idx="0"/>
            </p:cNvCxnSpPr>
            <p:nvPr/>
          </p:nvCxnSpPr>
          <p:spPr>
            <a:xfrm flipH="1">
              <a:off x="7427085" y="1929732"/>
              <a:ext cx="604998" cy="441388"/>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2242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0604B4B5-8BCA-4946-B89C-F50F8B9CF4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6096000" y="10"/>
            <a:ext cx="6096000" cy="6857990"/>
          </a:xfrm>
          <a:prstGeom prst="rect">
            <a:avLst/>
          </a:prstGeom>
          <a:noFill/>
        </p:spPr>
      </p:pic>
      <p:sp>
        <p:nvSpPr>
          <p:cNvPr id="3" name="Pladsholder til slidenummer 2">
            <a:extLst>
              <a:ext uri="{FF2B5EF4-FFF2-40B4-BE49-F238E27FC236}">
                <a16:creationId xmlns:a16="http://schemas.microsoft.com/office/drawing/2014/main" id="{A3AC30AE-7D61-6E47-A3FE-79A9EB06F084}"/>
              </a:ext>
            </a:extLst>
          </p:cNvPr>
          <p:cNvSpPr>
            <a:spLocks noGrp="1"/>
          </p:cNvSpPr>
          <p:nvPr>
            <p:ph type="sldNum" sz="quarter" idx="10"/>
          </p:nvPr>
        </p:nvSpPr>
        <p:spPr>
          <a:xfrm>
            <a:off x="11339887" y="593223"/>
            <a:ext cx="571468" cy="227164"/>
          </a:xfrm>
        </p:spPr>
        <p:txBody>
          <a:bodyPr anchor="ctr">
            <a:normAutofit fontScale="85000" lnSpcReduction="20000"/>
          </a:bodyPr>
          <a:lstStyle/>
          <a:p>
            <a:pPr rtl="0">
              <a:spcAft>
                <a:spcPts val="600"/>
              </a:spcAft>
            </a:pPr>
            <a:fld id="{D8D877B3-D348-4611-9BDB-C5374591D951}" type="slidenum">
              <a:rPr lang="en-US" smtClean="0"/>
              <a:pPr rtl="0">
                <a:spcAft>
                  <a:spcPts val="600"/>
                </a:spcAft>
              </a:pPr>
              <a:t>9</a:t>
            </a:fld>
            <a:endParaRPr lang="en-US"/>
          </a:p>
        </p:txBody>
      </p:sp>
      <p:sp>
        <p:nvSpPr>
          <p:cNvPr id="2" name="Titel 1">
            <a:extLst>
              <a:ext uri="{FF2B5EF4-FFF2-40B4-BE49-F238E27FC236}">
                <a16:creationId xmlns:a16="http://schemas.microsoft.com/office/drawing/2014/main" id="{738D7B33-B664-4045-ACB4-8A5EC9D18605}"/>
              </a:ext>
            </a:extLst>
          </p:cNvPr>
          <p:cNvSpPr>
            <a:spLocks noGrp="1"/>
          </p:cNvSpPr>
          <p:nvPr>
            <p:ph type="title"/>
          </p:nvPr>
        </p:nvSpPr>
        <p:spPr>
          <a:xfrm>
            <a:off x="587374" y="359273"/>
            <a:ext cx="4490445" cy="1621619"/>
          </a:xfrm>
        </p:spPr>
        <p:txBody>
          <a:bodyPr anchor="t">
            <a:normAutofit/>
          </a:bodyPr>
          <a:lstStyle/>
          <a:p>
            <a:r>
              <a:rPr lang="da-DK" dirty="0"/>
              <a:t>Fire grupper</a:t>
            </a:r>
            <a:endParaRPr lang="da-US" dirty="0"/>
          </a:p>
        </p:txBody>
      </p:sp>
      <p:sp>
        <p:nvSpPr>
          <p:cNvPr id="4" name="Pladsholder til tekst 3">
            <a:extLst>
              <a:ext uri="{FF2B5EF4-FFF2-40B4-BE49-F238E27FC236}">
                <a16:creationId xmlns:a16="http://schemas.microsoft.com/office/drawing/2014/main" id="{B3B8010D-5F53-994F-A70B-50138240C441}"/>
              </a:ext>
            </a:extLst>
          </p:cNvPr>
          <p:cNvSpPr>
            <a:spLocks noGrp="1"/>
          </p:cNvSpPr>
          <p:nvPr>
            <p:ph type="body" sz="quarter" idx="12"/>
          </p:nvPr>
        </p:nvSpPr>
        <p:spPr>
          <a:xfrm>
            <a:off x="587375" y="2143359"/>
            <a:ext cx="5334454" cy="4157429"/>
          </a:xfrm>
        </p:spPr>
        <p:txBody>
          <a:bodyPr>
            <a:normAutofit lnSpcReduction="10000"/>
          </a:bodyPr>
          <a:lstStyle/>
          <a:p>
            <a:pPr marL="0" indent="0">
              <a:lnSpc>
                <a:spcPct val="90000"/>
              </a:lnSpc>
              <a:buNone/>
            </a:pPr>
            <a:r>
              <a:rPr lang="da-US" u="sng" dirty="0"/>
              <a:t>History of MAJOR mental illness: </a:t>
            </a:r>
          </a:p>
          <a:p>
            <a:pPr marL="285750" indent="-285750">
              <a:lnSpc>
                <a:spcPct val="90000"/>
              </a:lnSpc>
              <a:buFont typeface="Arial" panose="020B0604020202020204" pitchFamily="34" charset="0"/>
              <a:buChar char="•"/>
            </a:pPr>
            <a:r>
              <a:rPr lang="da-US" dirty="0"/>
              <a:t>Schizophrenia or bipolar disease </a:t>
            </a:r>
          </a:p>
          <a:p>
            <a:pPr marL="285750" indent="-285750">
              <a:lnSpc>
                <a:spcPct val="90000"/>
              </a:lnSpc>
              <a:buFont typeface="Arial" panose="020B0604020202020204" pitchFamily="34" charset="0"/>
              <a:buChar char="•"/>
            </a:pPr>
            <a:r>
              <a:rPr lang="da-US" dirty="0"/>
              <a:t>Severe depresison or personality disorder </a:t>
            </a:r>
            <a:endParaRPr lang="da-US" u="sng" dirty="0"/>
          </a:p>
          <a:p>
            <a:pPr marL="0" indent="0">
              <a:lnSpc>
                <a:spcPct val="90000"/>
              </a:lnSpc>
              <a:buNone/>
            </a:pPr>
            <a:r>
              <a:rPr lang="da-US" u="sng" dirty="0"/>
              <a:t>History of MODERATE mental illness </a:t>
            </a:r>
          </a:p>
          <a:p>
            <a:pPr marL="285750" indent="-285750">
              <a:lnSpc>
                <a:spcPct val="90000"/>
              </a:lnSpc>
              <a:buFont typeface="Arial" panose="020B0604020202020204" pitchFamily="34" charset="0"/>
              <a:buChar char="•"/>
            </a:pPr>
            <a:r>
              <a:rPr lang="da-US" dirty="0"/>
              <a:t>Any other psychiatric diagnosis</a:t>
            </a:r>
          </a:p>
          <a:p>
            <a:pPr marL="285750" indent="-285750">
              <a:lnSpc>
                <a:spcPct val="90000"/>
              </a:lnSpc>
              <a:buFont typeface="Arial" panose="020B0604020202020204" pitchFamily="34" charset="0"/>
              <a:buChar char="•"/>
            </a:pPr>
            <a:r>
              <a:rPr lang="en-US" dirty="0"/>
              <a:t>Consultations</a:t>
            </a:r>
            <a:r>
              <a:rPr lang="da-US" dirty="0"/>
              <a:t> at a private psychiatrist</a:t>
            </a:r>
          </a:p>
          <a:p>
            <a:pPr marL="0" indent="0">
              <a:lnSpc>
                <a:spcPct val="90000"/>
              </a:lnSpc>
              <a:buNone/>
            </a:pPr>
            <a:r>
              <a:rPr lang="da-US" u="sng" dirty="0"/>
              <a:t>History of MINOR mental illness</a:t>
            </a:r>
          </a:p>
          <a:p>
            <a:pPr marL="285750" indent="-285750">
              <a:lnSpc>
                <a:spcPct val="90000"/>
              </a:lnSpc>
              <a:buFont typeface="Arial" panose="020B0604020202020204" pitchFamily="34" charset="0"/>
              <a:buChar char="•"/>
            </a:pPr>
            <a:r>
              <a:rPr lang="da-US" sz="1500" dirty="0"/>
              <a:t>Two or more </a:t>
            </a:r>
          </a:p>
          <a:p>
            <a:pPr lvl="1">
              <a:lnSpc>
                <a:spcPct val="90000"/>
              </a:lnSpc>
            </a:pPr>
            <a:r>
              <a:rPr lang="da-US" sz="1500" dirty="0"/>
              <a:t>	redeemed prescriptions: Antidepressiva or 	benzodiazepins </a:t>
            </a:r>
          </a:p>
          <a:p>
            <a:pPr lvl="1">
              <a:lnSpc>
                <a:spcPct val="90000"/>
              </a:lnSpc>
            </a:pPr>
            <a:r>
              <a:rPr lang="en-US" sz="1500" dirty="0"/>
              <a:t>	talk therapy or psychometric testing in a primary care 	setting </a:t>
            </a:r>
          </a:p>
          <a:p>
            <a:pPr lvl="1">
              <a:lnSpc>
                <a:spcPct val="90000"/>
              </a:lnSpc>
            </a:pPr>
            <a:r>
              <a:rPr lang="en-US" sz="1500" dirty="0"/>
              <a:t>	referral to a private psychologist</a:t>
            </a:r>
            <a:r>
              <a:rPr lang="da-US" sz="1500" dirty="0"/>
              <a:t> </a:t>
            </a:r>
          </a:p>
          <a:p>
            <a:pPr marL="0" indent="0">
              <a:lnSpc>
                <a:spcPct val="90000"/>
              </a:lnSpc>
              <a:buNone/>
            </a:pPr>
            <a:r>
              <a:rPr lang="da-US" u="sng" dirty="0"/>
              <a:t>No history of mental illness</a:t>
            </a:r>
          </a:p>
          <a:p>
            <a:pPr marL="285750" indent="-285750">
              <a:lnSpc>
                <a:spcPct val="90000"/>
              </a:lnSpc>
              <a:buFont typeface="Arial" panose="020B0604020202020204" pitchFamily="34" charset="0"/>
              <a:buChar char="•"/>
            </a:pPr>
            <a:r>
              <a:rPr lang="da-US" dirty="0"/>
              <a:t>None of the above</a:t>
            </a:r>
          </a:p>
          <a:p>
            <a:pPr marL="285750" indent="-285750">
              <a:lnSpc>
                <a:spcPct val="90000"/>
              </a:lnSpc>
              <a:buFont typeface="Arial" panose="020B0604020202020204" pitchFamily="34" charset="0"/>
              <a:buChar char="•"/>
            </a:pPr>
            <a:endParaRPr lang="da-US" sz="1400" dirty="0"/>
          </a:p>
          <a:p>
            <a:pPr marL="285750" indent="-285750">
              <a:lnSpc>
                <a:spcPct val="90000"/>
              </a:lnSpc>
              <a:buFont typeface="Arial" panose="020B0604020202020204" pitchFamily="34" charset="0"/>
              <a:buChar char="•"/>
            </a:pPr>
            <a:endParaRPr lang="da-US" sz="1400" dirty="0"/>
          </a:p>
        </p:txBody>
      </p:sp>
      <p:sp>
        <p:nvSpPr>
          <p:cNvPr id="5" name="Pladsholder til tekst 3">
            <a:extLst>
              <a:ext uri="{FF2B5EF4-FFF2-40B4-BE49-F238E27FC236}">
                <a16:creationId xmlns:a16="http://schemas.microsoft.com/office/drawing/2014/main" id="{2B22C874-DF4C-2D4C-88C4-5F0BA38D9815}"/>
              </a:ext>
            </a:extLst>
          </p:cNvPr>
          <p:cNvSpPr txBox="1">
            <a:spLocks/>
          </p:cNvSpPr>
          <p:nvPr/>
        </p:nvSpPr>
        <p:spPr>
          <a:xfrm>
            <a:off x="7126514" y="1844675"/>
            <a:ext cx="4683241" cy="4222296"/>
          </a:xfrm>
          <a:prstGeom prst="rect">
            <a:avLst/>
          </a:prstGeom>
        </p:spPr>
        <p:txBody>
          <a:bodyPr vert="horz" lIns="0" tIns="45720" rIns="0" bIns="45720" rtlCol="0">
            <a:normAutofit/>
          </a:bodyPr>
          <a:lstStyle>
            <a:lvl1pPr marL="0" indent="0" algn="l" defTabSz="914318" rtl="0" eaLnBrk="1" latinLnBrk="0" hangingPunct="1">
              <a:lnSpc>
                <a:spcPct val="120000"/>
              </a:lnSpc>
              <a:spcBef>
                <a:spcPts val="1000"/>
              </a:spcBef>
              <a:buFont typeface="Arial" panose="020B0604020202020204" pitchFamily="34" charset="0"/>
              <a:buNone/>
              <a:defRPr sz="1600" kern="1200" spc="0">
                <a:solidFill>
                  <a:schemeClr val="tx1"/>
                </a:solidFill>
                <a:latin typeface="+mn-lt"/>
                <a:ea typeface="+mn-ea"/>
                <a:cs typeface="+mn-cs"/>
              </a:defRPr>
            </a:lvl1pPr>
            <a:lvl2pPr marL="285750" indent="-285750" algn="l" defTabSz="914318" rtl="0" eaLnBrk="1" latinLnBrk="0" hangingPunct="1">
              <a:lnSpc>
                <a:spcPct val="120000"/>
              </a:lnSpc>
              <a:spcBef>
                <a:spcPts val="1000"/>
              </a:spcBef>
              <a:buFontTx/>
              <a:buBlip>
                <a:blip r:embed="rId4"/>
              </a:buBlip>
              <a:defRPr sz="1600" kern="1200" baseline="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endParaRPr lang="da-US" u="sng" dirty="0"/>
          </a:p>
        </p:txBody>
      </p:sp>
    </p:spTree>
    <p:extLst>
      <p:ext uri="{BB962C8B-B14F-4D97-AF65-F5344CB8AC3E}">
        <p14:creationId xmlns:p14="http://schemas.microsoft.com/office/powerpoint/2010/main" val="189525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9534</TotalTime>
  <Words>1925</Words>
  <Application>Microsoft Office PowerPoint</Application>
  <PresentationFormat>Widescreen</PresentationFormat>
  <Paragraphs>386</Paragraphs>
  <Slides>36</Slides>
  <Notes>18</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36</vt:i4>
      </vt:variant>
    </vt:vector>
  </HeadingPairs>
  <TitlesOfParts>
    <vt:vector size="42" baseType="lpstr">
      <vt:lpstr>Arial</vt:lpstr>
      <vt:lpstr>Calibri</vt:lpstr>
      <vt:lpstr>Calibri Light</vt:lpstr>
      <vt:lpstr>Questa-Regular</vt:lpstr>
      <vt:lpstr>Times New Roman</vt:lpstr>
      <vt:lpstr>Office Theme</vt:lpstr>
      <vt:lpstr>PowerPoint-præsentation</vt:lpstr>
      <vt:lpstr>Julie Mackenhauer</vt:lpstr>
      <vt:lpstr>PowerPoint-præsentation</vt:lpstr>
      <vt:lpstr>PowerPoint-præsentation</vt:lpstr>
      <vt:lpstr>Overlevelseskæden - Chain of Survival</vt:lpstr>
      <vt:lpstr>CHAIN OF SURVIVAL: Betydningen af samfundet, sundhedsvæsenet, psykisk sygdom og social status</vt:lpstr>
      <vt:lpstr>4 studier: sammenligne kvaliteten af den akutte behandling indenfor tre kategorier</vt:lpstr>
      <vt:lpstr>Metode: Nationale kohorte studier</vt:lpstr>
      <vt:lpstr>Fire grupper</vt:lpstr>
      <vt:lpstr>RESULTATER</vt:lpstr>
      <vt:lpstr>Symptom ved  112-kald</vt:lpstr>
      <vt:lpstr>Kvaliteten af den præhospitale behandling</vt:lpstr>
      <vt:lpstr>Tid fra symptomdebut  til hospitalsankomst</vt:lpstr>
      <vt:lpstr>Reperfusions- behandling</vt:lpstr>
      <vt:lpstr>Hurtig kirurgi</vt:lpstr>
      <vt:lpstr>Specialiceret stroke- behandling</vt:lpstr>
      <vt:lpstr>Overlevelse</vt:lpstr>
      <vt:lpstr>4 faglige faldgruber</vt:lpstr>
      <vt:lpstr>4 faglige faldgruber</vt:lpstr>
      <vt:lpstr>Tidlig debut</vt:lpstr>
      <vt:lpstr>Atypiske symptomer</vt:lpstr>
      <vt:lpstr>Følelsen af afmagt</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Patienten som ikke ønsker behandling</vt:lpstr>
      <vt:lpstr>Patienten som ikke ønsker behandling</vt:lpstr>
      <vt:lpstr>Sundhedsloven</vt:lpstr>
      <vt:lpstr>Psykiatriloven</vt:lpstr>
      <vt:lpstr>Resume</vt:lpstr>
      <vt:lpstr>4 faglige faldgruber</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Søren Valgreen Knudsen</dc:creator>
  <cp:lastModifiedBy>Vicki Flygenring Gudmandsen</cp:lastModifiedBy>
  <cp:revision>41</cp:revision>
  <dcterms:created xsi:type="dcterms:W3CDTF">2023-05-09T14:13:32Z</dcterms:created>
  <dcterms:modified xsi:type="dcterms:W3CDTF">2024-10-28T20:47:15Z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InfoFinished">
    <vt:lpwstr>True</vt:lpwstr>
  </property>
</Properties>
</file>