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7" r:id="rId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EF24C-DC42-7A43-99C5-B8CF5CA9EC50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EE96B-4E37-3748-BEBD-FBD908189E6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766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EE96B-4E37-3748-BEBD-FBD908189E6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8771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5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6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60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1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7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1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7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6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37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0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7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9EBE4E-5983-B393-1D5E-731351065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ølget 3D-grafik">
            <a:extLst>
              <a:ext uri="{FF2B5EF4-FFF2-40B4-BE49-F238E27FC236}">
                <a16:creationId xmlns:a16="http://schemas.microsoft.com/office/drawing/2014/main" id="{91762F7B-F10D-ED7B-4408-2E2E14A52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50" b="696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EF5482-568A-9463-C672-BC6D644DF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9511" y="-72076"/>
            <a:ext cx="8582352" cy="4875036"/>
          </a:xfrm>
          <a:custGeom>
            <a:avLst/>
            <a:gdLst>
              <a:gd name="connsiteX0" fmla="*/ 1259133 w 8582352"/>
              <a:gd name="connsiteY0" fmla="*/ 1707 h 4875036"/>
              <a:gd name="connsiteX1" fmla="*/ 29139 w 8582352"/>
              <a:gd name="connsiteY1" fmla="*/ 317762 h 4875036"/>
              <a:gd name="connsiteX2" fmla="*/ 0 w 8582352"/>
              <a:gd name="connsiteY2" fmla="*/ 333585 h 4875036"/>
              <a:gd name="connsiteX3" fmla="*/ 79271 w 8582352"/>
              <a:gd name="connsiteY3" fmla="*/ 4875036 h 4875036"/>
              <a:gd name="connsiteX4" fmla="*/ 8582352 w 8582352"/>
              <a:gd name="connsiteY4" fmla="*/ 4726614 h 4875036"/>
              <a:gd name="connsiteX5" fmla="*/ 3064323 w 8582352"/>
              <a:gd name="connsiteY5" fmla="*/ 550287 h 4875036"/>
              <a:gd name="connsiteX6" fmla="*/ 3002736 w 8582352"/>
              <a:gd name="connsiteY6" fmla="*/ 506058 h 4875036"/>
              <a:gd name="connsiteX7" fmla="*/ 1429589 w 8582352"/>
              <a:gd name="connsiteY7" fmla="*/ 840 h 4875036"/>
              <a:gd name="connsiteX8" fmla="*/ 1259133 w 8582352"/>
              <a:gd name="connsiteY8" fmla="*/ 1707 h 487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2352" h="4875036">
                <a:moveTo>
                  <a:pt x="1259133" y="1707"/>
                </a:moveTo>
                <a:cubicBezTo>
                  <a:pt x="833461" y="16212"/>
                  <a:pt x="412733" y="123046"/>
                  <a:pt x="29139" y="317762"/>
                </a:cubicBezTo>
                <a:lnTo>
                  <a:pt x="0" y="333585"/>
                </a:lnTo>
                <a:lnTo>
                  <a:pt x="79271" y="4875036"/>
                </a:lnTo>
                <a:lnTo>
                  <a:pt x="8582352" y="4726614"/>
                </a:lnTo>
                <a:lnTo>
                  <a:pt x="3064323" y="550287"/>
                </a:lnTo>
                <a:lnTo>
                  <a:pt x="3002736" y="506058"/>
                </a:lnTo>
                <a:cubicBezTo>
                  <a:pt x="2522288" y="179187"/>
                  <a:pt x="1975404" y="13891"/>
                  <a:pt x="1429589" y="840"/>
                </a:cubicBezTo>
                <a:cubicBezTo>
                  <a:pt x="1372734" y="-519"/>
                  <a:pt x="1315889" y="-227"/>
                  <a:pt x="1259133" y="1707"/>
                </a:cubicBez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8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3BBF4A-8551-6552-EEF9-B98FB8669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142" y="691723"/>
            <a:ext cx="7647586" cy="1819658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3A4251"/>
                </a:solidFill>
              </a:rPr>
              <a:t>”Just one more time”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D9F9787-2A7B-5724-3A58-E720F1AD3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7141" y="2365442"/>
            <a:ext cx="3511288" cy="896819"/>
          </a:xfrm>
        </p:spPr>
        <p:txBody>
          <a:bodyPr>
            <a:normAutofit/>
          </a:bodyPr>
          <a:lstStyle/>
          <a:p>
            <a:r>
              <a:rPr lang="da-DK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Laura-Vilde Bilstrup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8784C3-11AE-0BE2-6339-1A2BDAC7F0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 flipV="1">
            <a:off x="7888979" y="5014859"/>
            <a:ext cx="4324338" cy="1889417"/>
          </a:xfrm>
          <a:custGeom>
            <a:avLst/>
            <a:gdLst>
              <a:gd name="connsiteX0" fmla="*/ 26412 w 4324338"/>
              <a:gd name="connsiteY0" fmla="*/ 1889417 h 1889417"/>
              <a:gd name="connsiteX1" fmla="*/ 4324338 w 4324338"/>
              <a:gd name="connsiteY1" fmla="*/ 1814397 h 1889417"/>
              <a:gd name="connsiteX2" fmla="*/ 2459858 w 4324338"/>
              <a:gd name="connsiteY2" fmla="*/ 403264 h 1889417"/>
              <a:gd name="connsiteX3" fmla="*/ 2414726 w 4324338"/>
              <a:gd name="connsiteY3" fmla="*/ 370852 h 1889417"/>
              <a:gd name="connsiteX4" fmla="*/ 1261883 w 4324338"/>
              <a:gd name="connsiteY4" fmla="*/ 615 h 1889417"/>
              <a:gd name="connsiteX5" fmla="*/ 70385 w 4324338"/>
              <a:gd name="connsiteY5" fmla="*/ 326182 h 1889417"/>
              <a:gd name="connsiteX6" fmla="*/ 0 w 4324338"/>
              <a:gd name="connsiteY6" fmla="*/ 376291 h 18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38" h="1889417">
                <a:moveTo>
                  <a:pt x="26412" y="1889417"/>
                </a:moveTo>
                <a:lnTo>
                  <a:pt x="4324338" y="1814397"/>
                </a:lnTo>
                <a:lnTo>
                  <a:pt x="2459858" y="403264"/>
                </a:lnTo>
                <a:lnTo>
                  <a:pt x="2414726" y="370852"/>
                </a:lnTo>
                <a:cubicBezTo>
                  <a:pt x="2062641" y="131313"/>
                  <a:pt x="1661870" y="10180"/>
                  <a:pt x="1261883" y="615"/>
                </a:cubicBezTo>
                <a:cubicBezTo>
                  <a:pt x="845229" y="-9347"/>
                  <a:pt x="429425" y="101751"/>
                  <a:pt x="70385" y="326182"/>
                </a:cubicBezTo>
                <a:lnTo>
                  <a:pt x="0" y="376291"/>
                </a:lnTo>
                <a:close/>
              </a:path>
            </a:pathLst>
          </a:custGeom>
          <a:gradFill>
            <a:gsLst>
              <a:gs pos="27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92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97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6401" y="3378954"/>
            <a:ext cx="6394567" cy="3479046"/>
          </a:xfrm>
          <a:custGeom>
            <a:avLst/>
            <a:gdLst/>
            <a:ahLst/>
            <a:cxnLst/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DD92EE-81C7-DDCC-4BA7-E2BC16CC3F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39EBA2-F9FD-6D60-198F-CA240652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51" y="-131546"/>
            <a:ext cx="6944436" cy="11203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000" dirty="0" err="1">
                <a:solidFill>
                  <a:srgbClr val="3A4251"/>
                </a:solidFill>
              </a:rPr>
              <a:t>Fremtiden</a:t>
            </a:r>
            <a:r>
              <a:rPr lang="en-US" sz="6000" dirty="0"/>
              <a:t>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F31C507-1486-6B80-57C1-4E86F12E4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1450" y="991818"/>
            <a:ext cx="6769395" cy="399406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Største drøm er at blive mor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Kæmper for varigt vægttab og en vej ud af den sidste snert af selvskade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Vil gerne læse samfundsfag og/eller jura ved siden af min førtidspension – derudover vil jeg gerne udgive bøger og fortsat holde oplæg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Drømmer om at få kørekort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657C6D-9581-C9C7-E91F-3E3ED3678E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2009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lede 4" descr="Et billede, der indeholder tekst, menu, skærmbillede, Font/skrifttype&#10;&#10;Automatisk genereret beskrivelse">
            <a:extLst>
              <a:ext uri="{FF2B5EF4-FFF2-40B4-BE49-F238E27FC236}">
                <a16:creationId xmlns:a16="http://schemas.microsoft.com/office/drawing/2014/main" id="{F26303D0-C704-2C6E-C3F3-D409E16710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0" b="8334"/>
          <a:stretch/>
        </p:blipFill>
        <p:spPr>
          <a:xfrm>
            <a:off x="482592" y="988828"/>
            <a:ext cx="3643262" cy="56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6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3AD34-15F3-7956-C720-B3B2B4C7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662" y="2029244"/>
            <a:ext cx="6455434" cy="1399756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3A4251"/>
                </a:solidFill>
              </a:rPr>
              <a:t>”Just one more time”</a:t>
            </a:r>
            <a:br>
              <a:rPr lang="da-DK" dirty="0">
                <a:solidFill>
                  <a:srgbClr val="3A4251"/>
                </a:solidFill>
              </a:rPr>
            </a:br>
            <a:endParaRPr lang="da-DK" dirty="0">
              <a:solidFill>
                <a:srgbClr val="3A4251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548BA8F-DFE4-C167-383C-46D95A91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180" y="2582047"/>
            <a:ext cx="5397260" cy="955748"/>
          </a:xfrm>
        </p:spPr>
        <p:txBody>
          <a:bodyPr/>
          <a:lstStyle/>
          <a:p>
            <a:r>
              <a:rPr lang="da-DK" i="1" dirty="0"/>
              <a:t>Video på Tiktok </a:t>
            </a:r>
          </a:p>
        </p:txBody>
      </p:sp>
      <p:pic>
        <p:nvPicPr>
          <p:cNvPr id="8" name="Billede 7" descr="Et billede, der indeholder tekst, Ansigt, person, tøj&#10;&#10;Automatisk genereret beskrivelse">
            <a:extLst>
              <a:ext uri="{FF2B5EF4-FFF2-40B4-BE49-F238E27FC236}">
                <a16:creationId xmlns:a16="http://schemas.microsoft.com/office/drawing/2014/main" id="{7322B754-94E1-26EC-5C5D-E3E7FC5B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662" y="441998"/>
            <a:ext cx="3782106" cy="6191594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C6DD3324-B1DA-9A76-233F-D5AB26A12BAA}"/>
              </a:ext>
            </a:extLst>
          </p:cNvPr>
          <p:cNvSpPr txBox="1"/>
          <p:nvPr/>
        </p:nvSpPr>
        <p:spPr>
          <a:xfrm>
            <a:off x="813232" y="3537795"/>
            <a:ext cx="6352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Det paradoksale i netop den sætning </a:t>
            </a:r>
          </a:p>
          <a:p>
            <a:endParaRPr lang="da-DK" dirty="0"/>
          </a:p>
          <a:p>
            <a:r>
              <a:rPr lang="da-DK" dirty="0"/>
              <a:t>”Bare en gang til” ift. selvskade </a:t>
            </a:r>
          </a:p>
          <a:p>
            <a:r>
              <a:rPr lang="da-DK" dirty="0"/>
              <a:t>- kontra</a:t>
            </a:r>
          </a:p>
          <a:p>
            <a:r>
              <a:rPr lang="da-DK" dirty="0"/>
              <a:t>Bare en gang til ift. at blive ved at kæmpe </a:t>
            </a:r>
          </a:p>
        </p:txBody>
      </p:sp>
    </p:spTree>
    <p:extLst>
      <p:ext uri="{BB962C8B-B14F-4D97-AF65-F5344CB8AC3E}">
        <p14:creationId xmlns:p14="http://schemas.microsoft.com/office/powerpoint/2010/main" val="3177609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6401" y="3378954"/>
            <a:ext cx="6394567" cy="3479046"/>
          </a:xfrm>
          <a:custGeom>
            <a:avLst/>
            <a:gdLst/>
            <a:ahLst/>
            <a:cxnLst/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4F0AD4-7619-011B-2FA7-793E0764AA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65114C3-015C-6D16-DD63-F1A2D3D8F8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5524" y="-119829"/>
            <a:ext cx="12204742" cy="6152857"/>
          </a:xfrm>
          <a:custGeom>
            <a:avLst/>
            <a:gdLst>
              <a:gd name="connsiteX0" fmla="*/ 2879413 w 12204742"/>
              <a:gd name="connsiteY0" fmla="*/ 2336 h 6152857"/>
              <a:gd name="connsiteX1" fmla="*/ 140766 w 12204742"/>
              <a:gd name="connsiteY1" fmla="*/ 1212659 h 6152857"/>
              <a:gd name="connsiteX2" fmla="*/ 0 w 12204742"/>
              <a:gd name="connsiteY2" fmla="*/ 1366844 h 6152857"/>
              <a:gd name="connsiteX3" fmla="*/ 83541 w 12204742"/>
              <a:gd name="connsiteY3" fmla="*/ 6152857 h 6152857"/>
              <a:gd name="connsiteX4" fmla="*/ 12204742 w 12204742"/>
              <a:gd name="connsiteY4" fmla="*/ 5941281 h 6152857"/>
              <a:gd name="connsiteX5" fmla="*/ 5349696 w 12204742"/>
              <a:gd name="connsiteY5" fmla="*/ 753031 h 6152857"/>
              <a:gd name="connsiteX6" fmla="*/ 5265419 w 12204742"/>
              <a:gd name="connsiteY6" fmla="*/ 692507 h 6152857"/>
              <a:gd name="connsiteX7" fmla="*/ 3112670 w 12204742"/>
              <a:gd name="connsiteY7" fmla="*/ 1150 h 6152857"/>
              <a:gd name="connsiteX8" fmla="*/ 2879413 w 12204742"/>
              <a:gd name="connsiteY8" fmla="*/ 2336 h 615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4742" h="6152857">
                <a:moveTo>
                  <a:pt x="2879413" y="2336"/>
                </a:moveTo>
                <a:cubicBezTo>
                  <a:pt x="1869738" y="36741"/>
                  <a:pt x="880393" y="450749"/>
                  <a:pt x="140766" y="1212659"/>
                </a:cubicBezTo>
                <a:lnTo>
                  <a:pt x="0" y="1366844"/>
                </a:lnTo>
                <a:lnTo>
                  <a:pt x="83541" y="6152857"/>
                </a:lnTo>
                <a:lnTo>
                  <a:pt x="12204742" y="5941281"/>
                </a:lnTo>
                <a:lnTo>
                  <a:pt x="5349696" y="753031"/>
                </a:lnTo>
                <a:lnTo>
                  <a:pt x="5265419" y="692507"/>
                </a:lnTo>
                <a:cubicBezTo>
                  <a:pt x="4607957" y="245206"/>
                  <a:pt x="3859582" y="19009"/>
                  <a:pt x="3112670" y="1150"/>
                </a:cubicBezTo>
                <a:cubicBezTo>
                  <a:pt x="3034867" y="-711"/>
                  <a:pt x="2957079" y="-310"/>
                  <a:pt x="2879413" y="2336"/>
                </a:cubicBezTo>
                <a:close/>
              </a:path>
            </a:pathLst>
          </a:custGeom>
          <a:gradFill>
            <a:gsLst>
              <a:gs pos="32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D16BC7-7DA7-C9EC-4B89-4111E3EF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406" y="2762353"/>
            <a:ext cx="9655479" cy="16033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000" dirty="0" err="1">
                <a:solidFill>
                  <a:srgbClr val="3A4251"/>
                </a:solidFill>
              </a:rPr>
              <a:t>Spørgsmål</a:t>
            </a:r>
            <a:r>
              <a:rPr lang="en-US" sz="6000" dirty="0">
                <a:solidFill>
                  <a:srgbClr val="3A4251"/>
                </a:solidFill>
              </a:rPr>
              <a:t>?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D16B3D6-AC9A-C4EB-7064-E91F7FC04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8881" y="4478616"/>
            <a:ext cx="4637540" cy="127972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</p:txBody>
      </p:sp>
      <p:pic>
        <p:nvPicPr>
          <p:cNvPr id="6" name="Grafik 5" descr="Hjælp kontur">
            <a:extLst>
              <a:ext uri="{FF2B5EF4-FFF2-40B4-BE49-F238E27FC236}">
                <a16:creationId xmlns:a16="http://schemas.microsoft.com/office/drawing/2014/main" id="{7596FD77-81B7-71A1-7BDC-D3F1AE2ED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96000" y="499413"/>
            <a:ext cx="5865510" cy="58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6401" y="3378954"/>
            <a:ext cx="6394567" cy="3479046"/>
          </a:xfrm>
          <a:custGeom>
            <a:avLst/>
            <a:gdLst/>
            <a:ahLst/>
            <a:cxnLst/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84B89C-BB5C-7BD7-E0CB-97CE48938C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8FD2D9-A6F5-F7AD-0532-D153271975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-60000" flipH="1">
            <a:off x="1369767" y="902234"/>
            <a:ext cx="10868519" cy="6049352"/>
          </a:xfrm>
          <a:custGeom>
            <a:avLst/>
            <a:gdLst>
              <a:gd name="connsiteX0" fmla="*/ 1648792 w 10868519"/>
              <a:gd name="connsiteY0" fmla="*/ 2336 h 6049352"/>
              <a:gd name="connsiteX1" fmla="*/ 124583 w 10868519"/>
              <a:gd name="connsiteY1" fmla="*/ 358514 h 6049352"/>
              <a:gd name="connsiteX2" fmla="*/ 0 w 10868519"/>
              <a:gd name="connsiteY2" fmla="*/ 420038 h 6049352"/>
              <a:gd name="connsiteX3" fmla="*/ 98260 w 10868519"/>
              <a:gd name="connsiteY3" fmla="*/ 6049352 h 6049352"/>
              <a:gd name="connsiteX4" fmla="*/ 10868519 w 10868519"/>
              <a:gd name="connsiteY4" fmla="*/ 5861357 h 6049352"/>
              <a:gd name="connsiteX5" fmla="*/ 4119075 w 10868519"/>
              <a:gd name="connsiteY5" fmla="*/ 753030 h 6049352"/>
              <a:gd name="connsiteX6" fmla="*/ 4034798 w 10868519"/>
              <a:gd name="connsiteY6" fmla="*/ 692507 h 6049352"/>
              <a:gd name="connsiteX7" fmla="*/ 1882049 w 10868519"/>
              <a:gd name="connsiteY7" fmla="*/ 1150 h 6049352"/>
              <a:gd name="connsiteX8" fmla="*/ 1648792 w 10868519"/>
              <a:gd name="connsiteY8" fmla="*/ 2336 h 604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68519" h="6049352">
                <a:moveTo>
                  <a:pt x="1648792" y="2336"/>
                </a:moveTo>
                <a:cubicBezTo>
                  <a:pt x="1124538" y="20200"/>
                  <a:pt x="605764" y="140406"/>
                  <a:pt x="124583" y="358514"/>
                </a:cubicBezTo>
                <a:lnTo>
                  <a:pt x="0" y="420038"/>
                </a:lnTo>
                <a:lnTo>
                  <a:pt x="98260" y="6049352"/>
                </a:lnTo>
                <a:lnTo>
                  <a:pt x="10868519" y="5861357"/>
                </a:lnTo>
                <a:lnTo>
                  <a:pt x="4119075" y="753030"/>
                </a:lnTo>
                <a:lnTo>
                  <a:pt x="4034798" y="692507"/>
                </a:lnTo>
                <a:cubicBezTo>
                  <a:pt x="3377336" y="245206"/>
                  <a:pt x="2628961" y="19009"/>
                  <a:pt x="1882049" y="1150"/>
                </a:cubicBezTo>
                <a:cubicBezTo>
                  <a:pt x="1804246" y="-711"/>
                  <a:pt x="1726458" y="-310"/>
                  <a:pt x="1648792" y="2336"/>
                </a:cubicBezTo>
                <a:close/>
              </a:path>
            </a:pathLst>
          </a:custGeom>
          <a:gradFill>
            <a:gsLst>
              <a:gs pos="32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C195B9-B38B-B17B-511A-044A2C2A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10" y="418255"/>
            <a:ext cx="5872619" cy="77919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da-DK" sz="3600" dirty="0">
                <a:solidFill>
                  <a:srgbClr val="3A4251"/>
                </a:solidFill>
              </a:rPr>
              <a:t>Oversigt over oplægget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FA6DB38-20BB-6BC8-A3E0-93EC5026BADD}"/>
              </a:ext>
            </a:extLst>
          </p:cNvPr>
          <p:cNvSpPr txBox="1"/>
          <p:nvPr/>
        </p:nvSpPr>
        <p:spPr>
          <a:xfrm>
            <a:off x="269310" y="1248833"/>
            <a:ext cx="564297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Hvem er jeg? </a:t>
            </a:r>
          </a:p>
          <a:p>
            <a:pPr marL="285750" indent="-285750">
              <a:buFont typeface="Wingdings" pitchFamily="2" charset="2"/>
              <a:buChar char="v"/>
            </a:pPr>
            <a:endParaRPr lang="da-DK" dirty="0"/>
          </a:p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Baggrundshistorie </a:t>
            </a:r>
          </a:p>
          <a:p>
            <a:pPr marL="285750" indent="-285750">
              <a:buFont typeface="Wingdings" pitchFamily="2" charset="2"/>
              <a:buChar char="v"/>
            </a:pPr>
            <a:endParaRPr lang="da-DK" dirty="0"/>
          </a:p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Det selvskaden gav – og giver mig </a:t>
            </a:r>
          </a:p>
          <a:p>
            <a:pPr marL="285750" indent="-285750">
              <a:buFont typeface="Wingdings" pitchFamily="2" charset="2"/>
              <a:buChar char="v"/>
            </a:pPr>
            <a:endParaRPr lang="da-DK" dirty="0"/>
          </a:p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Den gode behandling </a:t>
            </a:r>
          </a:p>
          <a:p>
            <a:pPr marL="285750" indent="-285750">
              <a:buFont typeface="Wingdings" pitchFamily="2" charset="2"/>
              <a:buChar char="v"/>
            </a:pPr>
            <a:endParaRPr lang="da-DK" dirty="0"/>
          </a:p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…Og det modsatte </a:t>
            </a:r>
          </a:p>
          <a:p>
            <a:pPr marL="285750" indent="-285750">
              <a:buFont typeface="Wingdings" pitchFamily="2" charset="2"/>
              <a:buChar char="v"/>
            </a:pPr>
            <a:endParaRPr lang="da-DK" dirty="0"/>
          </a:p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”POP – problemorienteret plan” </a:t>
            </a:r>
          </a:p>
          <a:p>
            <a:pPr marL="285750" indent="-285750">
              <a:buFont typeface="Wingdings" pitchFamily="2" charset="2"/>
              <a:buChar char="v"/>
            </a:pPr>
            <a:endParaRPr lang="da-DK" dirty="0"/>
          </a:p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Status </a:t>
            </a:r>
          </a:p>
          <a:p>
            <a:pPr marL="285750" indent="-285750">
              <a:buFont typeface="Wingdings" pitchFamily="2" charset="2"/>
              <a:buChar char="v"/>
            </a:pPr>
            <a:endParaRPr lang="da-DK" dirty="0"/>
          </a:p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Fremtiden </a:t>
            </a:r>
          </a:p>
          <a:p>
            <a:pPr marL="285750" indent="-285750">
              <a:buFont typeface="Wingdings" pitchFamily="2" charset="2"/>
              <a:buChar char="v"/>
            </a:pPr>
            <a:endParaRPr lang="da-DK" dirty="0"/>
          </a:p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”Just one more time”</a:t>
            </a:r>
          </a:p>
          <a:p>
            <a:pPr marL="285750" indent="-285750">
              <a:buFont typeface="Wingdings" pitchFamily="2" charset="2"/>
              <a:buChar char="v"/>
            </a:pPr>
            <a:endParaRPr lang="da-DK" dirty="0"/>
          </a:p>
          <a:p>
            <a:pPr marL="285750" indent="-285750">
              <a:buFont typeface="Wingdings" pitchFamily="2" charset="2"/>
              <a:buChar char="v"/>
            </a:pPr>
            <a:r>
              <a:rPr lang="da-DK" dirty="0"/>
              <a:t>Spørgsmål </a:t>
            </a:r>
          </a:p>
        </p:txBody>
      </p:sp>
      <p:pic>
        <p:nvPicPr>
          <p:cNvPr id="6" name="Grafik 5" descr="Kontrolliste kontur">
            <a:extLst>
              <a:ext uri="{FF2B5EF4-FFF2-40B4-BE49-F238E27FC236}">
                <a16:creationId xmlns:a16="http://schemas.microsoft.com/office/drawing/2014/main" id="{D3424933-119E-4C1D-BEF4-8C1E3F896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1929" y="1121933"/>
            <a:ext cx="5252032" cy="525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6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7E1E59-AFD6-155C-AE21-577B17C17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2" y="686909"/>
            <a:ext cx="6211185" cy="784421"/>
          </a:xfrm>
        </p:spPr>
        <p:txBody>
          <a:bodyPr/>
          <a:lstStyle/>
          <a:p>
            <a:r>
              <a:rPr lang="da-DK" dirty="0">
                <a:solidFill>
                  <a:srgbClr val="3A4251"/>
                </a:solidFill>
              </a:rPr>
              <a:t>Hvem er jeg?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C048D5B-ED02-8935-2C22-DAAAD9C7E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6306" y="2145309"/>
            <a:ext cx="5995632" cy="3965303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olidFill>
                  <a:srgbClr val="3A4251"/>
                </a:solidFill>
              </a:rPr>
              <a:t>Laura-Vilde Bilstrup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olidFill>
                  <a:srgbClr val="3A4251"/>
                </a:solidFill>
              </a:rPr>
              <a:t>26 år gammel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olidFill>
                  <a:srgbClr val="3A4251"/>
                </a:solidFill>
              </a:rPr>
              <a:t>Bosat i Nordjylland, egen lejlighed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olidFill>
                  <a:srgbClr val="3A4251"/>
                </a:solidFill>
              </a:rPr>
              <a:t>Autisme og angst, selvskade (tidligere fejldiagnosticeret med borderline)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olidFill>
                  <a:srgbClr val="3A4251"/>
                </a:solidFill>
              </a:rPr>
              <a:t>Elsker dyr, håndbold, snevejr og bilture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olidFill>
                  <a:srgbClr val="3A4251"/>
                </a:solidFill>
              </a:rPr>
              <a:t>Hader lyden af folk der tygger, at skulle vente og at blive behandlet dårligt  </a:t>
            </a:r>
          </a:p>
          <a:p>
            <a:pPr marL="342900" indent="-342900">
              <a:buFont typeface="Wingdings" pitchFamily="2" charset="2"/>
              <a:buChar char="v"/>
            </a:pPr>
            <a:endParaRPr lang="da-DK" dirty="0">
              <a:solidFill>
                <a:srgbClr val="3A4251"/>
              </a:solidFill>
            </a:endParaRPr>
          </a:p>
        </p:txBody>
      </p:sp>
      <p:pic>
        <p:nvPicPr>
          <p:cNvPr id="6" name="Billede 5" descr="Et billede, der indeholder Ansigt, person, smil, tøj&#10;&#10;Automatisk genereret beskrivelse">
            <a:extLst>
              <a:ext uri="{FF2B5EF4-FFF2-40B4-BE49-F238E27FC236}">
                <a16:creationId xmlns:a16="http://schemas.microsoft.com/office/drawing/2014/main" id="{80F5C5B8-BAC0-B185-1709-C5CEC9439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1" y="222119"/>
            <a:ext cx="4703425" cy="6413761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C68023D-D764-E8CE-5358-0AA318FF2964}"/>
              </a:ext>
            </a:extLst>
          </p:cNvPr>
          <p:cNvSpPr txBox="1"/>
          <p:nvPr/>
        </p:nvSpPr>
        <p:spPr>
          <a:xfrm>
            <a:off x="4946306" y="1471330"/>
            <a:ext cx="617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solidFill>
                  <a:srgbClr val="3A42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Hvem er jeg?</a:t>
            </a:r>
          </a:p>
        </p:txBody>
      </p:sp>
    </p:spTree>
    <p:extLst>
      <p:ext uri="{BB962C8B-B14F-4D97-AF65-F5344CB8AC3E}">
        <p14:creationId xmlns:p14="http://schemas.microsoft.com/office/powerpoint/2010/main" val="2327714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B884C-2124-FB5D-3918-95BAFB45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73" y="577444"/>
            <a:ext cx="6455434" cy="955748"/>
          </a:xfrm>
        </p:spPr>
        <p:txBody>
          <a:bodyPr/>
          <a:lstStyle/>
          <a:p>
            <a:r>
              <a:rPr lang="da-DK" dirty="0">
                <a:solidFill>
                  <a:srgbClr val="3A4251"/>
                </a:solidFill>
              </a:rPr>
              <a:t>Baggrundshistorie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2F670A2-C81A-2A70-6FB7-8242123AD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973" y="1415441"/>
            <a:ext cx="8490559" cy="5442559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2000" dirty="0"/>
              <a:t>Født og opvokset i Nordjylland med min mor, far dør omkring 1-års </a:t>
            </a:r>
            <a:br>
              <a:rPr lang="da-DK" sz="2000" dirty="0"/>
            </a:br>
            <a:r>
              <a:rPr lang="da-DK" sz="2000" dirty="0"/>
              <a:t>alderen (misbrug)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2000" dirty="0"/>
              <a:t>Hjerteopereret tre måneder gammel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2000" dirty="0"/>
              <a:t>Gik på friskole; udfordringer starter ved 14 års alderen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2000" dirty="0"/>
              <a:t>Anoreksi og selvskade,</a:t>
            </a:r>
            <a:r>
              <a:rPr lang="da-DK" sz="2000" dirty="0">
                <a:sym typeface="Wingdings" pitchFamily="2" charset="2"/>
              </a:rPr>
              <a:t> selvmordstanker, psykiatrien, bosted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2000" dirty="0">
                <a:sym typeface="Wingdings" pitchFamily="2" charset="2"/>
              </a:rPr>
              <a:t>Bedstefar dør i 2018, student få uger efter, bryder psykisk sammen efter studentertiden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2000" dirty="0">
                <a:sym typeface="Wingdings" pitchFamily="2" charset="2"/>
              </a:rPr>
              <a:t>Tvang, selvskade, selvmordsforsøg bliver hverdag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2000" dirty="0">
                <a:sym typeface="Wingdings" pitchFamily="2" charset="2"/>
              </a:rPr>
              <a:t>Perforering af spiserør september 2021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2000" dirty="0">
                <a:sym typeface="Wingdings" pitchFamily="2" charset="2"/>
              </a:rPr>
              <a:t>Genudredning november 2023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2000" dirty="0">
                <a:sym typeface="Wingdings" pitchFamily="2" charset="2"/>
              </a:rPr>
              <a:t>Førtidspension februar 2024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2000" dirty="0">
                <a:sym typeface="Wingdings" pitchFamily="2" charset="2"/>
              </a:rPr>
              <a:t>Flytter til Aars juni 2024 </a:t>
            </a:r>
            <a:endParaRPr lang="da-DK" sz="2000" dirty="0"/>
          </a:p>
        </p:txBody>
      </p:sp>
      <p:pic>
        <p:nvPicPr>
          <p:cNvPr id="5" name="Billede 4" descr="Et billede, der indeholder indendørs, person, tøj, Ansigt&#10;&#10;Automatisk genereret beskrivelse">
            <a:extLst>
              <a:ext uri="{FF2B5EF4-FFF2-40B4-BE49-F238E27FC236}">
                <a16:creationId xmlns:a16="http://schemas.microsoft.com/office/drawing/2014/main" id="{0425F4C8-502E-E6CD-F352-B100684B5F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46" t="14795" r="20919" b="27488"/>
          <a:stretch/>
        </p:blipFill>
        <p:spPr>
          <a:xfrm>
            <a:off x="8655484" y="210352"/>
            <a:ext cx="3281819" cy="4412999"/>
          </a:xfrm>
          <a:prstGeom prst="rect">
            <a:avLst/>
          </a:prstGeom>
        </p:spPr>
      </p:pic>
      <p:pic>
        <p:nvPicPr>
          <p:cNvPr id="7" name="Billede 6" descr="Et billede, der indeholder Ansigt, person, indendørs, mur&#10;&#10;Automatisk genereret beskrivelse">
            <a:extLst>
              <a:ext uri="{FF2B5EF4-FFF2-40B4-BE49-F238E27FC236}">
                <a16:creationId xmlns:a16="http://schemas.microsoft.com/office/drawing/2014/main" id="{948D278D-B0C7-1451-D3B1-DAECDA45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07" r="10868"/>
          <a:stretch/>
        </p:blipFill>
        <p:spPr>
          <a:xfrm rot="5400000">
            <a:off x="7492901" y="801416"/>
            <a:ext cx="5035466" cy="3853339"/>
          </a:xfrm>
          <a:prstGeom prst="rect">
            <a:avLst/>
          </a:prstGeom>
        </p:spPr>
      </p:pic>
      <p:pic>
        <p:nvPicPr>
          <p:cNvPr id="9" name="Billede 8" descr="Et billede, der indeholder person, Ansigt, hud, indendørs&#10;&#10;Automatisk genereret beskrivelse">
            <a:extLst>
              <a:ext uri="{FF2B5EF4-FFF2-40B4-BE49-F238E27FC236}">
                <a16:creationId xmlns:a16="http://schemas.microsoft.com/office/drawing/2014/main" id="{33FF84AB-E1AF-CA8C-789B-7D0179944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28236" y="760903"/>
            <a:ext cx="5245819" cy="3934364"/>
          </a:xfrm>
          <a:prstGeom prst="rect">
            <a:avLst/>
          </a:prstGeom>
        </p:spPr>
      </p:pic>
      <p:pic>
        <p:nvPicPr>
          <p:cNvPr id="11" name="Billede 10" descr="Et billede, der indeholder indendørs, bord, mad, mur&#10;&#10;Automatisk genereret beskrivelse">
            <a:extLst>
              <a:ext uri="{FF2B5EF4-FFF2-40B4-BE49-F238E27FC236}">
                <a16:creationId xmlns:a16="http://schemas.microsoft.com/office/drawing/2014/main" id="{1CE94C41-D578-2D82-B01B-FC83EE3F5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320" y="120345"/>
            <a:ext cx="3933008" cy="52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C26FF-E867-4EF8-7A9C-5C0758F6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535" y="84551"/>
            <a:ext cx="11398684" cy="1468677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3A4251"/>
                </a:solidFill>
                <a:effectLst/>
                <a:latin typeface="Helvetica Neue" panose="02000503000000020004" pitchFamily="2" charset="0"/>
              </a:rPr>
              <a:t>Det selvskaden gav - og giver mig </a:t>
            </a:r>
            <a:br>
              <a:rPr lang="da-DK" dirty="0">
                <a:solidFill>
                  <a:srgbClr val="3A4251"/>
                </a:solidFill>
                <a:effectLst/>
                <a:latin typeface="Helvetica Neue" panose="02000503000000020004" pitchFamily="2" charset="0"/>
              </a:rPr>
            </a:br>
            <a:endParaRPr lang="da-DK" dirty="0">
              <a:solidFill>
                <a:srgbClr val="3A4251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C10B409-9A7A-35CF-228D-F51EE8989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844" y="1044648"/>
            <a:ext cx="4919330" cy="5456359"/>
          </a:xfrm>
        </p:spPr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Følelsen af et fællesskab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Omsorg og tid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Tilfredsheden i at gøre mig selv ondt (visuelt)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Adgangsbillet til hjælp </a:t>
            </a:r>
          </a:p>
          <a:p>
            <a:r>
              <a:rPr lang="da-DK" dirty="0"/>
              <a:t>-------------------------------------------------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Følelsen af at være vigtig nok til behandling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Adrenalinkick jo farligere det blev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Ro og tryghed i det velkendte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Afhængighed </a:t>
            </a:r>
          </a:p>
        </p:txBody>
      </p:sp>
      <p:pic>
        <p:nvPicPr>
          <p:cNvPr id="7" name="Billede 6" descr="Et billede, der indeholder Ansigt, person, tøj, Modetilbehør&#10;&#10;Automatisk genereret beskrivelse">
            <a:extLst>
              <a:ext uri="{FF2B5EF4-FFF2-40B4-BE49-F238E27FC236}">
                <a16:creationId xmlns:a16="http://schemas.microsoft.com/office/drawing/2014/main" id="{E192B317-CBFD-BC30-EE51-38FC4091AC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0" b="13750"/>
          <a:stretch/>
        </p:blipFill>
        <p:spPr>
          <a:xfrm>
            <a:off x="5915398" y="898773"/>
            <a:ext cx="3450958" cy="5060454"/>
          </a:xfrm>
          <a:prstGeom prst="rect">
            <a:avLst/>
          </a:prstGeom>
          <a:effectLst>
            <a:softEdge rad="105698"/>
          </a:effectLst>
        </p:spPr>
      </p:pic>
      <p:pic>
        <p:nvPicPr>
          <p:cNvPr id="5" name="Billede 4" descr="Et billede, der indeholder indendørs, rum/stue/værelse, scene, Medicinsk udstyr&#10;&#10;Automatisk genereret beskrivelse">
            <a:extLst>
              <a:ext uri="{FF2B5EF4-FFF2-40B4-BE49-F238E27FC236}">
                <a16:creationId xmlns:a16="http://schemas.microsoft.com/office/drawing/2014/main" id="{521BB02F-9A0F-667F-5412-244F2FE07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018" y="2319933"/>
            <a:ext cx="3407982" cy="4538067"/>
          </a:xfrm>
          <a:prstGeom prst="rect">
            <a:avLst/>
          </a:prstGeom>
          <a:effectLst>
            <a:softEdge rad="122302"/>
          </a:effectLst>
        </p:spPr>
      </p:pic>
    </p:spTree>
    <p:extLst>
      <p:ext uri="{BB962C8B-B14F-4D97-AF65-F5344CB8AC3E}">
        <p14:creationId xmlns:p14="http://schemas.microsoft.com/office/powerpoint/2010/main" val="2293555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6401" y="3378954"/>
            <a:ext cx="6394567" cy="3479046"/>
          </a:xfrm>
          <a:custGeom>
            <a:avLst/>
            <a:gdLst/>
            <a:ahLst/>
            <a:cxnLst/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4F0AD4-7619-011B-2FA7-793E0764AA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65114C3-015C-6D16-DD63-F1A2D3D8F8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5524" y="-119829"/>
            <a:ext cx="12204742" cy="6152857"/>
          </a:xfrm>
          <a:custGeom>
            <a:avLst/>
            <a:gdLst>
              <a:gd name="connsiteX0" fmla="*/ 2879413 w 12204742"/>
              <a:gd name="connsiteY0" fmla="*/ 2336 h 6152857"/>
              <a:gd name="connsiteX1" fmla="*/ 140766 w 12204742"/>
              <a:gd name="connsiteY1" fmla="*/ 1212659 h 6152857"/>
              <a:gd name="connsiteX2" fmla="*/ 0 w 12204742"/>
              <a:gd name="connsiteY2" fmla="*/ 1366844 h 6152857"/>
              <a:gd name="connsiteX3" fmla="*/ 83541 w 12204742"/>
              <a:gd name="connsiteY3" fmla="*/ 6152857 h 6152857"/>
              <a:gd name="connsiteX4" fmla="*/ 12204742 w 12204742"/>
              <a:gd name="connsiteY4" fmla="*/ 5941281 h 6152857"/>
              <a:gd name="connsiteX5" fmla="*/ 5349696 w 12204742"/>
              <a:gd name="connsiteY5" fmla="*/ 753031 h 6152857"/>
              <a:gd name="connsiteX6" fmla="*/ 5265419 w 12204742"/>
              <a:gd name="connsiteY6" fmla="*/ 692507 h 6152857"/>
              <a:gd name="connsiteX7" fmla="*/ 3112670 w 12204742"/>
              <a:gd name="connsiteY7" fmla="*/ 1150 h 6152857"/>
              <a:gd name="connsiteX8" fmla="*/ 2879413 w 12204742"/>
              <a:gd name="connsiteY8" fmla="*/ 2336 h 615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4742" h="6152857">
                <a:moveTo>
                  <a:pt x="2879413" y="2336"/>
                </a:moveTo>
                <a:cubicBezTo>
                  <a:pt x="1869738" y="36741"/>
                  <a:pt x="880393" y="450749"/>
                  <a:pt x="140766" y="1212659"/>
                </a:cubicBezTo>
                <a:lnTo>
                  <a:pt x="0" y="1366844"/>
                </a:lnTo>
                <a:lnTo>
                  <a:pt x="83541" y="6152857"/>
                </a:lnTo>
                <a:lnTo>
                  <a:pt x="12204742" y="5941281"/>
                </a:lnTo>
                <a:lnTo>
                  <a:pt x="5349696" y="753031"/>
                </a:lnTo>
                <a:lnTo>
                  <a:pt x="5265419" y="692507"/>
                </a:lnTo>
                <a:cubicBezTo>
                  <a:pt x="4607957" y="245206"/>
                  <a:pt x="3859582" y="19009"/>
                  <a:pt x="3112670" y="1150"/>
                </a:cubicBezTo>
                <a:cubicBezTo>
                  <a:pt x="3034867" y="-711"/>
                  <a:pt x="2957079" y="-310"/>
                  <a:pt x="2879413" y="2336"/>
                </a:cubicBezTo>
                <a:close/>
              </a:path>
            </a:pathLst>
          </a:custGeom>
          <a:gradFill>
            <a:gsLst>
              <a:gs pos="32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80C0A0-7749-0704-CCEC-00E03A27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6" y="409755"/>
            <a:ext cx="6394567" cy="12797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a-DK" dirty="0">
                <a:solidFill>
                  <a:srgbClr val="3A4251"/>
                </a:solidFill>
                <a:effectLst/>
                <a:latin typeface="Helvetica Neue" panose="02000503000000020004" pitchFamily="2" charset="0"/>
              </a:rPr>
              <a:t>Den gode behandling </a:t>
            </a:r>
            <a:br>
              <a:rPr lang="da-DK" dirty="0">
                <a:solidFill>
                  <a:srgbClr val="3A4251"/>
                </a:solidFill>
                <a:effectLst/>
                <a:latin typeface="Helvetica Neue" panose="02000503000000020004" pitchFamily="2" charset="0"/>
              </a:rPr>
            </a:br>
            <a:endParaRPr lang="en-US" dirty="0">
              <a:solidFill>
                <a:srgbClr val="3A4251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5648B1C-15DB-574D-31CB-E65A4C4D6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54" y="1257300"/>
            <a:ext cx="7566952" cy="519094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Nysgerrighed – </a:t>
            </a:r>
            <a:r>
              <a:rPr lang="da-DK" dirty="0"/>
              <a:t>spørg</a:t>
            </a:r>
            <a:r>
              <a:rPr lang="en-US" dirty="0"/>
              <a:t>, vær </a:t>
            </a:r>
            <a:r>
              <a:rPr lang="da-DK" dirty="0"/>
              <a:t>åben</a:t>
            </a:r>
            <a:r>
              <a:rPr lang="en-US" dirty="0"/>
              <a:t> og </a:t>
            </a:r>
            <a:r>
              <a:rPr lang="da-DK" dirty="0"/>
              <a:t>lyttende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Tålmodighed – fem minutters ekstra tænketid kan gøre hele forskellen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Accepter egne begrænsninger </a:t>
            </a:r>
            <a:r>
              <a:rPr lang="da-DK" dirty="0" err="1"/>
              <a:t>ift</a:t>
            </a:r>
            <a:r>
              <a:rPr lang="da-DK" dirty="0"/>
              <a:t> Patienten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Forsøg ikke nødvendigvis at forstå patientens handlinger, men accepter dem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Omsorg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Vær rummelig og snak respektfuldt til OG om patienten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Fornem situationen – humor? Kram? Kontant? Afledning? </a:t>
            </a:r>
            <a:endParaRPr lang="en-US" dirty="0"/>
          </a:p>
          <a:p>
            <a:r>
              <a:rPr lang="da-DK" dirty="0"/>
              <a:t/>
            </a:r>
            <a:br>
              <a:rPr lang="da-DK" dirty="0"/>
            </a:br>
            <a:r>
              <a:rPr lang="da-DK" dirty="0"/>
              <a:t>Eksempel: Anæstesisygeplejerske ”S” tager mig ind på OP-stuen og snakker </a:t>
            </a:r>
          </a:p>
        </p:txBody>
      </p:sp>
      <p:pic>
        <p:nvPicPr>
          <p:cNvPr id="5" name="Billede 4" descr="Et billede, der indeholder negl/søm/nål, mønster, person, håndled&#10;&#10;Automatisk genereret beskrivelse">
            <a:extLst>
              <a:ext uri="{FF2B5EF4-FFF2-40B4-BE49-F238E27FC236}">
                <a16:creationId xmlns:a16="http://schemas.microsoft.com/office/drawing/2014/main" id="{C2CAD367-F304-0B5B-5B9A-A5845F10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186" y="1910875"/>
            <a:ext cx="4406782" cy="5143498"/>
          </a:xfrm>
          <a:prstGeom prst="rect">
            <a:avLst/>
          </a:prstGeom>
          <a:effectLst>
            <a:softEdge rad="596900"/>
          </a:effectLst>
        </p:spPr>
      </p:pic>
    </p:spTree>
    <p:extLst>
      <p:ext uri="{BB962C8B-B14F-4D97-AF65-F5344CB8AC3E}">
        <p14:creationId xmlns:p14="http://schemas.microsoft.com/office/powerpoint/2010/main" val="1711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B3A88-6239-A963-A557-E4377C998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060" y="187252"/>
            <a:ext cx="6455434" cy="955748"/>
          </a:xfrm>
        </p:spPr>
        <p:txBody>
          <a:bodyPr/>
          <a:lstStyle/>
          <a:p>
            <a:r>
              <a:rPr lang="da-DK" dirty="0">
                <a:solidFill>
                  <a:srgbClr val="3A4251"/>
                </a:solidFill>
              </a:rPr>
              <a:t>…Og det modsatte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7F6670A-101E-C72C-884E-525C2A923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2825" y="1393520"/>
            <a:ext cx="8362950" cy="5116318"/>
          </a:xfrm>
        </p:spPr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r>
              <a:rPr lang="da-DK" dirty="0"/>
              <a:t>Glemmer basal sygepleje såsom TOKS </a:t>
            </a:r>
            <a:r>
              <a:rPr lang="da-DK" dirty="0">
                <a:sym typeface="Wingdings" pitchFamily="2" charset="2"/>
              </a:rPr>
              <a:t> Tilskriver somatiske symptomer angst, vrangforestillinger osv.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ym typeface="Wingdings" pitchFamily="2" charset="2"/>
              </a:rPr>
              <a:t>Nedprioritering af selvskadende patienter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ym typeface="Wingdings" pitchFamily="2" charset="2"/>
              </a:rPr>
              <a:t>Mangelfuld og faktuelle fejl i journalnotater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ym typeface="Wingdings" pitchFamily="2" charset="2"/>
              </a:rPr>
              <a:t>Fejldiagnoser, overmedicinering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ym typeface="Wingdings" pitchFamily="2" charset="2"/>
              </a:rPr>
              <a:t>Unødig tvang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ym typeface="Wingdings" pitchFamily="2" charset="2"/>
              </a:rPr>
              <a:t>Forråelse og omsorgstræt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dirty="0">
                <a:sym typeface="Wingdings" pitchFamily="2" charset="2"/>
              </a:rPr>
              <a:t>En tendens til stigmatisering og forudindtagethed </a:t>
            </a:r>
            <a:endParaRPr lang="da-DK" dirty="0"/>
          </a:p>
          <a:p>
            <a:r>
              <a:rPr lang="da-DK" dirty="0"/>
              <a:t/>
            </a:r>
            <a:br>
              <a:rPr lang="da-DK" dirty="0"/>
            </a:br>
            <a:r>
              <a:rPr lang="da-DK" dirty="0"/>
              <a:t>Eksempel: Perforering af spiserøret – ingen scanning og 12 timers forsinket behandling (CRP 446) </a:t>
            </a:r>
          </a:p>
        </p:txBody>
      </p:sp>
      <p:pic>
        <p:nvPicPr>
          <p:cNvPr id="6" name="Billede 5" descr="Et billede, der indeholder Ansigt, person, hud, læbe&#10;&#10;Automatisk genereret beskrivelse">
            <a:extLst>
              <a:ext uri="{FF2B5EF4-FFF2-40B4-BE49-F238E27FC236}">
                <a16:creationId xmlns:a16="http://schemas.microsoft.com/office/drawing/2014/main" id="{36C89165-B285-180E-F8F9-CEABBAD73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48" y="2120214"/>
            <a:ext cx="3621673" cy="4822337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2546484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6401" y="3378954"/>
            <a:ext cx="6394567" cy="3479046"/>
          </a:xfrm>
          <a:custGeom>
            <a:avLst/>
            <a:gdLst/>
            <a:ahLst/>
            <a:cxnLst/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A8B5D0-FF70-A013-5518-8E9A077F1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2336E8-0082-9D72-D2C4-4163EEBE12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-60000" flipH="1">
            <a:off x="3823340" y="2206019"/>
            <a:ext cx="8404540" cy="4724346"/>
          </a:xfrm>
          <a:custGeom>
            <a:avLst/>
            <a:gdLst>
              <a:gd name="connsiteX0" fmla="*/ 1276386 w 8404540"/>
              <a:gd name="connsiteY0" fmla="*/ 1707 h 4724346"/>
              <a:gd name="connsiteX1" fmla="*/ 46392 w 8404540"/>
              <a:gd name="connsiteY1" fmla="*/ 317762 h 4724346"/>
              <a:gd name="connsiteX2" fmla="*/ 0 w 8404540"/>
              <a:gd name="connsiteY2" fmla="*/ 342953 h 4724346"/>
              <a:gd name="connsiteX3" fmla="*/ 76477 w 8404540"/>
              <a:gd name="connsiteY3" fmla="*/ 4724346 h 4724346"/>
              <a:gd name="connsiteX4" fmla="*/ 8404540 w 8404540"/>
              <a:gd name="connsiteY4" fmla="*/ 4578979 h 4724346"/>
              <a:gd name="connsiteX5" fmla="*/ 3081575 w 8404540"/>
              <a:gd name="connsiteY5" fmla="*/ 550286 h 4724346"/>
              <a:gd name="connsiteX6" fmla="*/ 3019989 w 8404540"/>
              <a:gd name="connsiteY6" fmla="*/ 506058 h 4724346"/>
              <a:gd name="connsiteX7" fmla="*/ 1446842 w 8404540"/>
              <a:gd name="connsiteY7" fmla="*/ 840 h 4724346"/>
              <a:gd name="connsiteX8" fmla="*/ 1276386 w 8404540"/>
              <a:gd name="connsiteY8" fmla="*/ 1707 h 472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4540" h="4724346">
                <a:moveTo>
                  <a:pt x="1276386" y="1707"/>
                </a:moveTo>
                <a:cubicBezTo>
                  <a:pt x="850714" y="16212"/>
                  <a:pt x="429986" y="123046"/>
                  <a:pt x="46392" y="317762"/>
                </a:cubicBezTo>
                <a:lnTo>
                  <a:pt x="0" y="342953"/>
                </a:lnTo>
                <a:lnTo>
                  <a:pt x="76477" y="4724346"/>
                </a:lnTo>
                <a:lnTo>
                  <a:pt x="8404540" y="4578979"/>
                </a:lnTo>
                <a:lnTo>
                  <a:pt x="3081575" y="550286"/>
                </a:lnTo>
                <a:lnTo>
                  <a:pt x="3019989" y="506058"/>
                </a:lnTo>
                <a:cubicBezTo>
                  <a:pt x="2539541" y="179187"/>
                  <a:pt x="1992657" y="13891"/>
                  <a:pt x="1446842" y="840"/>
                </a:cubicBezTo>
                <a:cubicBezTo>
                  <a:pt x="1389987" y="-519"/>
                  <a:pt x="1333142" y="-227"/>
                  <a:pt x="1276386" y="1707"/>
                </a:cubicBezTo>
                <a:close/>
              </a:path>
            </a:pathLst>
          </a:custGeom>
          <a:gradFill>
            <a:gsLst>
              <a:gs pos="32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EC5493-7C57-9A91-4607-FE4B1F33F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406" y="265811"/>
            <a:ext cx="8553188" cy="13225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a-DK" dirty="0">
                <a:solidFill>
                  <a:srgbClr val="3A4251"/>
                </a:solidFill>
                <a:effectLst/>
                <a:latin typeface="Helvetica Neue" panose="02000503000000020004" pitchFamily="2" charset="0"/>
              </a:rPr>
              <a:t>”POP - problemorienteret plan” </a:t>
            </a:r>
            <a:r>
              <a:rPr lang="da-DK" dirty="0">
                <a:effectLst/>
                <a:latin typeface="Helvetica Neue" panose="02000503000000020004" pitchFamily="2" charset="0"/>
              </a:rPr>
              <a:t/>
            </a:r>
            <a:br>
              <a:rPr lang="da-DK" dirty="0">
                <a:effectLst/>
                <a:latin typeface="Helvetica Neue" panose="02000503000000020004" pitchFamily="2" charset="0"/>
              </a:rPr>
            </a:br>
            <a:endParaRPr lang="en-US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0E6CE04-FA54-0C37-3D26-B449507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588450"/>
            <a:ext cx="4013915" cy="194691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  <p:pic>
        <p:nvPicPr>
          <p:cNvPr id="5" name="Billede 4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9BFA1A0B-343D-050C-929D-7477357BE2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237390" y="1916141"/>
            <a:ext cx="5500136" cy="3818566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0C9A02B-AC85-8CB0-9F87-15ADAC4DA10A}"/>
              </a:ext>
            </a:extLst>
          </p:cNvPr>
          <p:cNvSpPr txBox="1"/>
          <p:nvPr/>
        </p:nvSpPr>
        <p:spPr>
          <a:xfrm>
            <a:off x="5796725" y="1516031"/>
            <a:ext cx="621605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b="1" dirty="0">
                <a:solidFill>
                  <a:srgbClr val="3A4251"/>
                </a:solidFill>
              </a:rPr>
              <a:t>Hvad har planen haft af betydning for mig?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Før= psyk indlæggelser, kaos, tvang – nu= forudsigelighed og kommunikation (nul tvang og nul psyk)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Troen på at jeg kan stole på et andet menneske – endda en læge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sammenhæng i behandlingen hvor alle er bevidste om aftalerne, så derfor også færre konflikter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Stabilitet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da-DK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bevidsthed om at jeg er værd at hjælpe og bruge ressourcer på </a:t>
            </a:r>
            <a:r>
              <a:rPr lang="da-DK" sz="16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 gør noget ved selvaccepten </a:t>
            </a:r>
            <a:endParaRPr lang="da-DK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a-DK" b="1" dirty="0">
              <a:solidFill>
                <a:srgbClr val="3A4251"/>
              </a:solidFill>
            </a:endParaRPr>
          </a:p>
          <a:p>
            <a:endParaRPr lang="da-DK" b="1" dirty="0">
              <a:solidFill>
                <a:srgbClr val="3A4251"/>
              </a:solidFill>
            </a:endParaRPr>
          </a:p>
          <a:p>
            <a:endParaRPr lang="da-DK" b="1" dirty="0">
              <a:solidFill>
                <a:srgbClr val="3A4251"/>
              </a:solidFill>
            </a:endParaRPr>
          </a:p>
          <a:p>
            <a:endParaRPr lang="da-DK" b="1" dirty="0">
              <a:solidFill>
                <a:srgbClr val="3A4251"/>
              </a:solidFill>
            </a:endParaRPr>
          </a:p>
          <a:p>
            <a:r>
              <a:rPr lang="da-DK" b="1" dirty="0">
                <a:solidFill>
                  <a:srgbClr val="3A4251"/>
                </a:solidFill>
              </a:rPr>
              <a:t>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9016F31-50EC-0199-AF85-402FAD45CBAC}"/>
              </a:ext>
            </a:extLst>
          </p:cNvPr>
          <p:cNvSpPr txBox="1"/>
          <p:nvPr/>
        </p:nvSpPr>
        <p:spPr>
          <a:xfrm>
            <a:off x="2008714" y="1516031"/>
            <a:ext cx="195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3A4251"/>
                </a:solidFill>
              </a:rPr>
              <a:t>MIN ”POP” </a:t>
            </a:r>
          </a:p>
        </p:txBody>
      </p:sp>
    </p:spTree>
    <p:extLst>
      <p:ext uri="{BB962C8B-B14F-4D97-AF65-F5344CB8AC3E}">
        <p14:creationId xmlns:p14="http://schemas.microsoft.com/office/powerpoint/2010/main" val="90754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rgbClr val="F7E8EB"/>
            </a:gs>
            <a:gs pos="10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6401" y="3378954"/>
            <a:ext cx="6394567" cy="3479046"/>
          </a:xfrm>
          <a:custGeom>
            <a:avLst/>
            <a:gdLst/>
            <a:ahLst/>
            <a:cxnLst/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41F39C1-3FC3-BC32-C3E8-CF4EFA16E4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4C7404-BD80-6244-EB19-38EE4C706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15" y="217885"/>
            <a:ext cx="4675178" cy="717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3A4251"/>
                </a:solidFill>
              </a:rPr>
              <a:t>Status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B727F0F-5C99-C42F-0FBA-E6B001675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815" y="983978"/>
            <a:ext cx="5989966" cy="550188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da-DK" sz="1800" dirty="0"/>
              <a:t>D.16 oktober – ét år uden overdoser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sz="1800" dirty="0"/>
              <a:t>D.27 oktober – ét år uden psykiatriske indlæggelser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sz="1800" dirty="0"/>
              <a:t>1x ugentlig gastroskopi, næste mål er hver anden uge og så kontinuerlig nedtrapning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sz="1800" dirty="0"/>
              <a:t>Vægttab på 16,5 kilo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sz="1800" dirty="0"/>
              <a:t>Forsøger at indhente det tabte – ferier, håndboldkampe og en enorm taknemmelighed over de mindste ting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sz="1800" dirty="0"/>
              <a:t>Opfølgende psykologsamtaler som eneste hjælp (selvvalgt)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sz="1800" dirty="0"/>
              <a:t>Arbejder intensivt med min vrede mod systemet, men accepterer samtidig det valide i at den er der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a-DK" sz="1800" dirty="0"/>
              <a:t>Første punkt på min ”bucket liste” krydset af nogensinde (Nordlys) </a:t>
            </a:r>
          </a:p>
        </p:txBody>
      </p:sp>
      <p:pic>
        <p:nvPicPr>
          <p:cNvPr id="5" name="Billede 4" descr="Et billede, der indeholder udendørs, person, sky, kys&#10;&#10;Automatisk genereret beskrivelse">
            <a:extLst>
              <a:ext uri="{FF2B5EF4-FFF2-40B4-BE49-F238E27FC236}">
                <a16:creationId xmlns:a16="http://schemas.microsoft.com/office/drawing/2014/main" id="{F5074320-D7F0-5DC7-9CFB-27D652F2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06" r="3" b="3"/>
          <a:stretch/>
        </p:blipFill>
        <p:spPr>
          <a:xfrm>
            <a:off x="6794018" y="1"/>
            <a:ext cx="2663528" cy="3391762"/>
          </a:xfrm>
          <a:prstGeom prst="rect">
            <a:avLst/>
          </a:prstGeom>
        </p:spPr>
      </p:pic>
      <p:pic>
        <p:nvPicPr>
          <p:cNvPr id="11" name="Billede 10" descr="Et billede, der indeholder sky, udendørs, Dåse, Aluminiumsdåse&#10;&#10;Automatisk genereret beskrivelse">
            <a:extLst>
              <a:ext uri="{FF2B5EF4-FFF2-40B4-BE49-F238E27FC236}">
                <a16:creationId xmlns:a16="http://schemas.microsoft.com/office/drawing/2014/main" id="{EC29AB41-1B17-D483-EDAB-90DBE2E935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79" r="-3" b="-3"/>
          <a:stretch/>
        </p:blipFill>
        <p:spPr>
          <a:xfrm>
            <a:off x="9538425" y="10"/>
            <a:ext cx="2653575" cy="3386707"/>
          </a:xfrm>
          <a:prstGeom prst="rect">
            <a:avLst/>
          </a:prstGeom>
        </p:spPr>
      </p:pic>
      <p:pic>
        <p:nvPicPr>
          <p:cNvPr id="7" name="Billede 6" descr="Et billede, der indeholder pattedyr, hund, udendørs, kæledyr&#10;&#10;Automatisk genereret beskrivelse">
            <a:extLst>
              <a:ext uri="{FF2B5EF4-FFF2-40B4-BE49-F238E27FC236}">
                <a16:creationId xmlns:a16="http://schemas.microsoft.com/office/drawing/2014/main" id="{28D08F05-5788-96DB-208D-8AA28EB7BE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19" r="-3" b="16346"/>
          <a:stretch/>
        </p:blipFill>
        <p:spPr>
          <a:xfrm>
            <a:off x="6790661" y="3469786"/>
            <a:ext cx="2663529" cy="3388214"/>
          </a:xfrm>
          <a:prstGeom prst="rect">
            <a:avLst/>
          </a:prstGeom>
        </p:spPr>
      </p:pic>
      <p:pic>
        <p:nvPicPr>
          <p:cNvPr id="13" name="Billede 12" descr="Et billede, der indeholder tøj, person, Ansigt, smil&#10;&#10;Automatisk genereret beskrivelse">
            <a:extLst>
              <a:ext uri="{FF2B5EF4-FFF2-40B4-BE49-F238E27FC236}">
                <a16:creationId xmlns:a16="http://schemas.microsoft.com/office/drawing/2014/main" id="{0E6B3EE3-91A7-C786-8640-94570EC6EE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3" b="4276"/>
          <a:stretch/>
        </p:blipFill>
        <p:spPr>
          <a:xfrm>
            <a:off x="9538425" y="3469440"/>
            <a:ext cx="2653575" cy="338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23338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AnalogousFromRegularSeed_2SEEDS">
      <a:dk1>
        <a:srgbClr val="000000"/>
      </a:dk1>
      <a:lt1>
        <a:srgbClr val="FFFFFF"/>
      </a:lt1>
      <a:dk2>
        <a:srgbClr val="23323E"/>
      </a:dk2>
      <a:lt2>
        <a:srgbClr val="E8E3E2"/>
      </a:lt2>
      <a:accent1>
        <a:srgbClr val="3B94B1"/>
      </a:accent1>
      <a:accent2>
        <a:srgbClr val="46B4A1"/>
      </a:accent2>
      <a:accent3>
        <a:srgbClr val="4D74C3"/>
      </a:accent3>
      <a:accent4>
        <a:srgbClr val="B13B58"/>
      </a:accent4>
      <a:accent5>
        <a:srgbClr val="C3604D"/>
      </a:accent5>
      <a:accent6>
        <a:srgbClr val="B1803B"/>
      </a:accent6>
      <a:hlink>
        <a:srgbClr val="BF5F3F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41325</TotalTime>
  <Words>634</Words>
  <Application>Microsoft Office PowerPoint</Application>
  <PresentationFormat>Widescreen</PresentationFormat>
  <Paragraphs>105</Paragraphs>
  <Slides>12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9" baseType="lpstr">
      <vt:lpstr>Apple Chancery</vt:lpstr>
      <vt:lpstr>Aptos</vt:lpstr>
      <vt:lpstr>Arial</vt:lpstr>
      <vt:lpstr>Helvetica Neue</vt:lpstr>
      <vt:lpstr>Neue Haas Grotesk Text Pro</vt:lpstr>
      <vt:lpstr>Wingdings</vt:lpstr>
      <vt:lpstr>SwellVTI</vt:lpstr>
      <vt:lpstr>”Just one more time” </vt:lpstr>
      <vt:lpstr>Oversigt over oplægget </vt:lpstr>
      <vt:lpstr>Hvem er jeg?</vt:lpstr>
      <vt:lpstr>Baggrundshistorie </vt:lpstr>
      <vt:lpstr>Det selvskaden gav - og giver mig  </vt:lpstr>
      <vt:lpstr>Den gode behandling  </vt:lpstr>
      <vt:lpstr>…Og det modsatte </vt:lpstr>
      <vt:lpstr>”POP - problemorienteret plan”  </vt:lpstr>
      <vt:lpstr>Status </vt:lpstr>
      <vt:lpstr>Fremtiden </vt:lpstr>
      <vt:lpstr>”Just one more time” </vt:lpstr>
      <vt:lpstr>Spørgsmål?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Sendiagnosticeret med autisme</dc:title>
  <dc:creator>Laura Burton</dc:creator>
  <cp:lastModifiedBy>Margit Schroll Kaas</cp:lastModifiedBy>
  <cp:revision>30</cp:revision>
  <dcterms:created xsi:type="dcterms:W3CDTF">2024-04-21T11:44:20Z</dcterms:created>
  <dcterms:modified xsi:type="dcterms:W3CDTF">2024-10-29T06:57:39Z</dcterms:modified>
</cp:coreProperties>
</file>