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5" r:id="rId4"/>
    <p:sldMasterId id="2147483788" r:id="rId5"/>
    <p:sldMasterId id="2147483801" r:id="rId6"/>
    <p:sldMasterId id="2147483813" r:id="rId7"/>
  </p:sldMasterIdLst>
  <p:notesMasterIdLst>
    <p:notesMasterId r:id="rId40"/>
  </p:notesMasterIdLst>
  <p:sldIdLst>
    <p:sldId id="257" r:id="rId8"/>
    <p:sldId id="296" r:id="rId9"/>
    <p:sldId id="303" r:id="rId10"/>
    <p:sldId id="291" r:id="rId11"/>
    <p:sldId id="543" r:id="rId12"/>
    <p:sldId id="529" r:id="rId13"/>
    <p:sldId id="326" r:id="rId14"/>
    <p:sldId id="560" r:id="rId15"/>
    <p:sldId id="510" r:id="rId16"/>
    <p:sldId id="530" r:id="rId17"/>
    <p:sldId id="538" r:id="rId18"/>
    <p:sldId id="549" r:id="rId19"/>
    <p:sldId id="564" r:id="rId20"/>
    <p:sldId id="262" r:id="rId21"/>
    <p:sldId id="571" r:id="rId22"/>
    <p:sldId id="265" r:id="rId23"/>
    <p:sldId id="278" r:id="rId24"/>
    <p:sldId id="280" r:id="rId25"/>
    <p:sldId id="516" r:id="rId26"/>
    <p:sldId id="517" r:id="rId27"/>
    <p:sldId id="518" r:id="rId28"/>
    <p:sldId id="256" r:id="rId29"/>
    <p:sldId id="570" r:id="rId30"/>
    <p:sldId id="569" r:id="rId31"/>
    <p:sldId id="541" r:id="rId32"/>
    <p:sldId id="533" r:id="rId33"/>
    <p:sldId id="562" r:id="rId34"/>
    <p:sldId id="566" r:id="rId35"/>
    <p:sldId id="528" r:id="rId36"/>
    <p:sldId id="565" r:id="rId37"/>
    <p:sldId id="551" r:id="rId38"/>
    <p:sldId id="561" r:id="rId39"/>
  </p:sldIdLst>
  <p:sldSz cx="9144000" cy="6858000" type="screen4x3"/>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B69AC2-360D-440B-92D6-72CB9448A276}" v="4" dt="2026-05-19T17:15:23.652"/>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1" autoAdjust="0"/>
    <p:restoredTop sz="94694"/>
  </p:normalViewPr>
  <p:slideViewPr>
    <p:cSldViewPr>
      <p:cViewPr varScale="1">
        <p:scale>
          <a:sx n="61" d="100"/>
          <a:sy n="61" d="100"/>
        </p:scale>
        <p:origin x="1276" y="6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 Clemensen" userId="efb5b857-2cc9-457f-9ba5-163d7c06b61e" providerId="ADAL" clId="{8E83A2F8-FC8F-4130-86E5-C7E4F18E3A32}"/>
    <pc:docChg chg="custSel addSld modSld">
      <pc:chgData name="Jane Clemensen" userId="efb5b857-2cc9-457f-9ba5-163d7c06b61e" providerId="ADAL" clId="{8E83A2F8-FC8F-4130-86E5-C7E4F18E3A32}" dt="2026-05-19T17:15:23.646" v="61"/>
      <pc:docMkLst>
        <pc:docMk/>
      </pc:docMkLst>
      <pc:sldChg chg="add">
        <pc:chgData name="Jane Clemensen" userId="efb5b857-2cc9-457f-9ba5-163d7c06b61e" providerId="ADAL" clId="{8E83A2F8-FC8F-4130-86E5-C7E4F18E3A32}" dt="2026-05-19T17:15:23.646" v="61"/>
        <pc:sldMkLst>
          <pc:docMk/>
          <pc:sldMk cId="1405995706" sldId="262"/>
        </pc:sldMkLst>
      </pc:sldChg>
      <pc:sldChg chg="add">
        <pc:chgData name="Jane Clemensen" userId="efb5b857-2cc9-457f-9ba5-163d7c06b61e" providerId="ADAL" clId="{8E83A2F8-FC8F-4130-86E5-C7E4F18E3A32}" dt="2026-05-19T17:14:50.371" v="60"/>
        <pc:sldMkLst>
          <pc:docMk/>
          <pc:sldMk cId="1445941433" sldId="265"/>
        </pc:sldMkLst>
      </pc:sldChg>
      <pc:sldChg chg="add">
        <pc:chgData name="Jane Clemensen" userId="efb5b857-2cc9-457f-9ba5-163d7c06b61e" providerId="ADAL" clId="{8E83A2F8-FC8F-4130-86E5-C7E4F18E3A32}" dt="2026-05-19T17:13:37.160" v="58"/>
        <pc:sldMkLst>
          <pc:docMk/>
          <pc:sldMk cId="1955472449" sldId="278"/>
        </pc:sldMkLst>
      </pc:sldChg>
      <pc:sldChg chg="modSp add mod">
        <pc:chgData name="Jane Clemensen" userId="efb5b857-2cc9-457f-9ba5-163d7c06b61e" providerId="ADAL" clId="{8E83A2F8-FC8F-4130-86E5-C7E4F18E3A32}" dt="2026-05-19T17:13:37.311" v="59" actId="27636"/>
        <pc:sldMkLst>
          <pc:docMk/>
          <pc:sldMk cId="1757070115" sldId="280"/>
        </pc:sldMkLst>
        <pc:spChg chg="mod">
          <ac:chgData name="Jane Clemensen" userId="efb5b857-2cc9-457f-9ba5-163d7c06b61e" providerId="ADAL" clId="{8E83A2F8-FC8F-4130-86E5-C7E4F18E3A32}" dt="2026-05-19T17:13:37.311" v="59" actId="27636"/>
          <ac:spMkLst>
            <pc:docMk/>
            <pc:sldMk cId="1757070115" sldId="280"/>
            <ac:spMk id="3" creationId="{00000000-0000-0000-0000-000000000000}"/>
          </ac:spMkLst>
        </pc:spChg>
      </pc:sldChg>
      <pc:sldChg chg="modSp mod">
        <pc:chgData name="Jane Clemensen" userId="efb5b857-2cc9-457f-9ba5-163d7c06b61e" providerId="ADAL" clId="{8E83A2F8-FC8F-4130-86E5-C7E4F18E3A32}" dt="2026-05-18T09:04:00.247" v="54" actId="6549"/>
        <pc:sldMkLst>
          <pc:docMk/>
          <pc:sldMk cId="3402315655" sldId="510"/>
        </pc:sldMkLst>
        <pc:spChg chg="mod">
          <ac:chgData name="Jane Clemensen" userId="efb5b857-2cc9-457f-9ba5-163d7c06b61e" providerId="ADAL" clId="{8E83A2F8-FC8F-4130-86E5-C7E4F18E3A32}" dt="2026-05-18T09:04:00.247" v="54" actId="6549"/>
          <ac:spMkLst>
            <pc:docMk/>
            <pc:sldMk cId="3402315655" sldId="510"/>
            <ac:spMk id="30723" creationId="{00000000-0000-0000-0000-000000000000}"/>
          </ac:spMkLst>
        </pc:spChg>
      </pc:sldChg>
      <pc:sldChg chg="modSp mod">
        <pc:chgData name="Jane Clemensen" userId="efb5b857-2cc9-457f-9ba5-163d7c06b61e" providerId="ADAL" clId="{8E83A2F8-FC8F-4130-86E5-C7E4F18E3A32}" dt="2026-05-18T09:06:04.720" v="56" actId="313"/>
        <pc:sldMkLst>
          <pc:docMk/>
          <pc:sldMk cId="2719699501" sldId="564"/>
        </pc:sldMkLst>
        <pc:spChg chg="mod">
          <ac:chgData name="Jane Clemensen" userId="efb5b857-2cc9-457f-9ba5-163d7c06b61e" providerId="ADAL" clId="{8E83A2F8-FC8F-4130-86E5-C7E4F18E3A32}" dt="2026-05-18T09:06:04.720" v="56" actId="313"/>
          <ac:spMkLst>
            <pc:docMk/>
            <pc:sldMk cId="2719699501" sldId="564"/>
            <ac:spMk id="3" creationId="{026020C1-A482-B05A-2F6E-C2BF71CF8B65}"/>
          </ac:spMkLst>
        </pc:spChg>
      </pc:sldChg>
      <pc:sldChg chg="add">
        <pc:chgData name="Jane Clemensen" userId="efb5b857-2cc9-457f-9ba5-163d7c06b61e" providerId="ADAL" clId="{8E83A2F8-FC8F-4130-86E5-C7E4F18E3A32}" dt="2026-05-19T17:10:59.217" v="57"/>
        <pc:sldMkLst>
          <pc:docMk/>
          <pc:sldMk cId="3238018946" sldId="571"/>
        </pc:sldMkLst>
      </pc:sldChg>
    </pc:docChg>
  </pc:docChgLst>
  <pc:docChgLst>
    <pc:chgData name="Jane Clemensen" userId="efb5b857-2cc9-457f-9ba5-163d7c06b61e" providerId="ADAL" clId="{A2EF42EF-7580-4CBE-837D-2A2D015BD2BF}"/>
    <pc:docChg chg="undo custSel addSld delSld modSld sldOrd">
      <pc:chgData name="Jane Clemensen" userId="efb5b857-2cc9-457f-9ba5-163d7c06b61e" providerId="ADAL" clId="{A2EF42EF-7580-4CBE-837D-2A2D015BD2BF}" dt="2026-05-18T08:18:04.169" v="1332"/>
      <pc:docMkLst>
        <pc:docMk/>
      </pc:docMkLst>
      <pc:sldChg chg="add">
        <pc:chgData name="Jane Clemensen" userId="efb5b857-2cc9-457f-9ba5-163d7c06b61e" providerId="ADAL" clId="{A2EF42EF-7580-4CBE-837D-2A2D015BD2BF}" dt="2026-05-18T06:43:24.252" v="450"/>
        <pc:sldMkLst>
          <pc:docMk/>
          <pc:sldMk cId="0" sldId="256"/>
        </pc:sldMkLst>
      </pc:sldChg>
      <pc:sldChg chg="add">
        <pc:chgData name="Jane Clemensen" userId="efb5b857-2cc9-457f-9ba5-163d7c06b61e" providerId="ADAL" clId="{A2EF42EF-7580-4CBE-837D-2A2D015BD2BF}" dt="2026-05-12T09:28:55.272" v="0"/>
        <pc:sldMkLst>
          <pc:docMk/>
          <pc:sldMk cId="2322939604" sldId="303"/>
        </pc:sldMkLst>
      </pc:sldChg>
      <pc:sldChg chg="add del ord">
        <pc:chgData name="Jane Clemensen" userId="efb5b857-2cc9-457f-9ba5-163d7c06b61e" providerId="ADAL" clId="{A2EF42EF-7580-4CBE-837D-2A2D015BD2BF}" dt="2026-05-18T07:03:37.336" v="631" actId="2696"/>
        <pc:sldMkLst>
          <pc:docMk/>
          <pc:sldMk cId="3450891302" sldId="533"/>
        </pc:sldMkLst>
      </pc:sldChg>
      <pc:sldChg chg="add del">
        <pc:chgData name="Jane Clemensen" userId="efb5b857-2cc9-457f-9ba5-163d7c06b61e" providerId="ADAL" clId="{A2EF42EF-7580-4CBE-837D-2A2D015BD2BF}" dt="2026-05-18T07:03:28.849" v="628"/>
        <pc:sldMkLst>
          <pc:docMk/>
          <pc:sldMk cId="3337129299" sldId="539"/>
        </pc:sldMkLst>
      </pc:sldChg>
      <pc:sldChg chg="add del ord">
        <pc:chgData name="Jane Clemensen" userId="efb5b857-2cc9-457f-9ba5-163d7c06b61e" providerId="ADAL" clId="{A2EF42EF-7580-4CBE-837D-2A2D015BD2BF}" dt="2026-05-18T07:04:22.907" v="636" actId="47"/>
        <pc:sldMkLst>
          <pc:docMk/>
          <pc:sldMk cId="3620165093" sldId="539"/>
        </pc:sldMkLst>
      </pc:sldChg>
      <pc:sldChg chg="modSp mod">
        <pc:chgData name="Jane Clemensen" userId="efb5b857-2cc9-457f-9ba5-163d7c06b61e" providerId="ADAL" clId="{A2EF42EF-7580-4CBE-837D-2A2D015BD2BF}" dt="2026-05-18T06:58:53.253" v="546" actId="20577"/>
        <pc:sldMkLst>
          <pc:docMk/>
          <pc:sldMk cId="3063314634" sldId="561"/>
        </pc:sldMkLst>
        <pc:spChg chg="mod">
          <ac:chgData name="Jane Clemensen" userId="efb5b857-2cc9-457f-9ba5-163d7c06b61e" providerId="ADAL" clId="{A2EF42EF-7580-4CBE-837D-2A2D015BD2BF}" dt="2026-05-18T06:58:53.253" v="546" actId="20577"/>
          <ac:spMkLst>
            <pc:docMk/>
            <pc:sldMk cId="3063314634" sldId="561"/>
            <ac:spMk id="3" creationId="{00000000-0000-0000-0000-000000000000}"/>
          </ac:spMkLst>
        </pc:spChg>
      </pc:sldChg>
      <pc:sldChg chg="modSp mod">
        <pc:chgData name="Jane Clemensen" userId="efb5b857-2cc9-457f-9ba5-163d7c06b61e" providerId="ADAL" clId="{A2EF42EF-7580-4CBE-837D-2A2D015BD2BF}" dt="2026-05-18T07:02:06.485" v="615" actId="20577"/>
        <pc:sldMkLst>
          <pc:docMk/>
          <pc:sldMk cId="4249447525" sldId="562"/>
        </pc:sldMkLst>
        <pc:spChg chg="mod">
          <ac:chgData name="Jane Clemensen" userId="efb5b857-2cc9-457f-9ba5-163d7c06b61e" providerId="ADAL" clId="{A2EF42EF-7580-4CBE-837D-2A2D015BD2BF}" dt="2026-05-12T09:39:57.766" v="448" actId="20577"/>
          <ac:spMkLst>
            <pc:docMk/>
            <pc:sldMk cId="4249447525" sldId="562"/>
            <ac:spMk id="2" creationId="{EC4A088C-6C96-0B19-BACB-F7C16992F59C}"/>
          </ac:spMkLst>
        </pc:spChg>
        <pc:spChg chg="mod">
          <ac:chgData name="Jane Clemensen" userId="efb5b857-2cc9-457f-9ba5-163d7c06b61e" providerId="ADAL" clId="{A2EF42EF-7580-4CBE-837D-2A2D015BD2BF}" dt="2026-05-18T07:02:06.485" v="615" actId="20577"/>
          <ac:spMkLst>
            <pc:docMk/>
            <pc:sldMk cId="4249447525" sldId="562"/>
            <ac:spMk id="3" creationId="{652E1432-448F-4CC6-7917-E248EE78B21F}"/>
          </ac:spMkLst>
        </pc:spChg>
      </pc:sldChg>
      <pc:sldChg chg="add">
        <pc:chgData name="Jane Clemensen" userId="efb5b857-2cc9-457f-9ba5-163d7c06b61e" providerId="ADAL" clId="{A2EF42EF-7580-4CBE-837D-2A2D015BD2BF}" dt="2026-05-12T09:29:10.977" v="1"/>
        <pc:sldMkLst>
          <pc:docMk/>
          <pc:sldMk cId="602963751" sldId="565"/>
        </pc:sldMkLst>
      </pc:sldChg>
      <pc:sldChg chg="modSp new mod">
        <pc:chgData name="Jane Clemensen" userId="efb5b857-2cc9-457f-9ba5-163d7c06b61e" providerId="ADAL" clId="{A2EF42EF-7580-4CBE-837D-2A2D015BD2BF}" dt="2026-05-12T09:37:59.968" v="439" actId="20577"/>
        <pc:sldMkLst>
          <pc:docMk/>
          <pc:sldMk cId="3260930097" sldId="566"/>
        </pc:sldMkLst>
        <pc:spChg chg="mod">
          <ac:chgData name="Jane Clemensen" userId="efb5b857-2cc9-457f-9ba5-163d7c06b61e" providerId="ADAL" clId="{A2EF42EF-7580-4CBE-837D-2A2D015BD2BF}" dt="2026-05-12T09:37:59.968" v="439" actId="20577"/>
          <ac:spMkLst>
            <pc:docMk/>
            <pc:sldMk cId="3260930097" sldId="566"/>
            <ac:spMk id="2" creationId="{D123CDD6-0BDF-B3B2-C226-CFECB3ED622C}"/>
          </ac:spMkLst>
        </pc:spChg>
        <pc:spChg chg="mod">
          <ac:chgData name="Jane Clemensen" userId="efb5b857-2cc9-457f-9ba5-163d7c06b61e" providerId="ADAL" clId="{A2EF42EF-7580-4CBE-837D-2A2D015BD2BF}" dt="2026-05-12T09:37:49.343" v="422" actId="114"/>
          <ac:spMkLst>
            <pc:docMk/>
            <pc:sldMk cId="3260930097" sldId="566"/>
            <ac:spMk id="3" creationId="{4B68196F-388B-B1CC-7B26-88F2E8A69C77}"/>
          </ac:spMkLst>
        </pc:spChg>
      </pc:sldChg>
      <pc:sldChg chg="new del">
        <pc:chgData name="Jane Clemensen" userId="efb5b857-2cc9-457f-9ba5-163d7c06b61e" providerId="ADAL" clId="{A2EF42EF-7580-4CBE-837D-2A2D015BD2BF}" dt="2026-05-18T07:04:31.136" v="637" actId="47"/>
        <pc:sldMkLst>
          <pc:docMk/>
          <pc:sldMk cId="1784187397" sldId="567"/>
        </pc:sldMkLst>
      </pc:sldChg>
      <pc:sldChg chg="new del">
        <pc:chgData name="Jane Clemensen" userId="efb5b857-2cc9-457f-9ba5-163d7c06b61e" providerId="ADAL" clId="{A2EF42EF-7580-4CBE-837D-2A2D015BD2BF}" dt="2026-05-18T06:44:29.753" v="484" actId="47"/>
        <pc:sldMkLst>
          <pc:docMk/>
          <pc:sldMk cId="4047301399" sldId="568"/>
        </pc:sldMkLst>
      </pc:sldChg>
      <pc:sldChg chg="modSp new mod ord">
        <pc:chgData name="Jane Clemensen" userId="efb5b857-2cc9-457f-9ba5-163d7c06b61e" providerId="ADAL" clId="{A2EF42EF-7580-4CBE-837D-2A2D015BD2BF}" dt="2026-05-18T08:17:24.517" v="1331" actId="20577"/>
        <pc:sldMkLst>
          <pc:docMk/>
          <pc:sldMk cId="1214170686" sldId="569"/>
        </pc:sldMkLst>
        <pc:spChg chg="mod">
          <ac:chgData name="Jane Clemensen" userId="efb5b857-2cc9-457f-9ba5-163d7c06b61e" providerId="ADAL" clId="{A2EF42EF-7580-4CBE-837D-2A2D015BD2BF}" dt="2026-05-18T07:14:31.360" v="1153" actId="14100"/>
          <ac:spMkLst>
            <pc:docMk/>
            <pc:sldMk cId="1214170686" sldId="569"/>
            <ac:spMk id="2" creationId="{B5D1DF5C-9D00-E0CA-EA08-5933562B84E5}"/>
          </ac:spMkLst>
        </pc:spChg>
        <pc:spChg chg="mod">
          <ac:chgData name="Jane Clemensen" userId="efb5b857-2cc9-457f-9ba5-163d7c06b61e" providerId="ADAL" clId="{A2EF42EF-7580-4CBE-837D-2A2D015BD2BF}" dt="2026-05-18T08:17:24.517" v="1331" actId="20577"/>
          <ac:spMkLst>
            <pc:docMk/>
            <pc:sldMk cId="1214170686" sldId="569"/>
            <ac:spMk id="3" creationId="{92AAB103-3AB8-30D3-D61E-2910EAF09038}"/>
          </ac:spMkLst>
        </pc:spChg>
      </pc:sldChg>
      <pc:sldChg chg="add">
        <pc:chgData name="Jane Clemensen" userId="efb5b857-2cc9-457f-9ba5-163d7c06b61e" providerId="ADAL" clId="{A2EF42EF-7580-4CBE-837D-2A2D015BD2BF}" dt="2026-05-18T08:18:04.169" v="1332"/>
        <pc:sldMkLst>
          <pc:docMk/>
          <pc:sldMk cId="0" sldId="570"/>
        </pc:sldMkLst>
      </pc:sldChg>
      <pc:sldChg chg="new del">
        <pc:chgData name="Jane Clemensen" userId="efb5b857-2cc9-457f-9ba5-163d7c06b61e" providerId="ADAL" clId="{A2EF42EF-7580-4CBE-837D-2A2D015BD2BF}" dt="2026-05-18T07:03:30.600" v="629" actId="680"/>
        <pc:sldMkLst>
          <pc:docMk/>
          <pc:sldMk cId="2948222021" sldId="5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8FAE5A4-013D-45AA-88EF-14AC6B23D623}" type="datetimeFigureOut">
              <a:rPr lang="da-DK" smtClean="0"/>
              <a:t>19-05-2026</a:t>
            </a:fld>
            <a:endParaRPr lang="da-DK"/>
          </a:p>
        </p:txBody>
      </p:sp>
      <p:sp>
        <p:nvSpPr>
          <p:cNvPr id="4" name="Pladsholder til diasbilled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B5E226EC-8367-4C9F-856A-6D1F4D7661C9}" type="slidenum">
              <a:rPr lang="da-DK" smtClean="0"/>
              <a:t>‹nr.›</a:t>
            </a:fld>
            <a:endParaRPr lang="da-DK"/>
          </a:p>
        </p:txBody>
      </p:sp>
    </p:spTree>
    <p:extLst>
      <p:ext uri="{BB962C8B-B14F-4D97-AF65-F5344CB8AC3E}">
        <p14:creationId xmlns:p14="http://schemas.microsoft.com/office/powerpoint/2010/main" val="1781356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b="1" dirty="0"/>
              <a:t>Box Breathing </a:t>
            </a:r>
          </a:p>
          <a:p>
            <a:r>
              <a:rPr lang="en-US" dirty="0"/>
              <a:t>When the nervous system is in overdrive (feeling fear, panic, or rage) or shut down (feeling numb or immobilized), we’re not able to think clearly or respond to what’s happening around us. Counting engages your prefrontal cortex and enables executive functioning, while breathing regulates the nervous system. How? 1. Inhale for 4 counts 2. Hold for 4 counts 3. Exhale for 4 counts 4. Hold for 4 counts When? During a moment of stress to center and calm your nervous system.</a:t>
            </a:r>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22EE1-FEE3-4D6D-BDAB-41C42F8912B0}"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7289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4294967295"/>
          </p:nvPr>
        </p:nvSpPr>
        <p:spPr bwMode="auto">
          <a:xfrm>
            <a:off x="3850443" y="9428583"/>
            <a:ext cx="2945659" cy="4963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eaLnBrk="0" hangingPunct="0">
              <a:defRPr sz="3300">
                <a:solidFill>
                  <a:srgbClr val="000000"/>
                </a:solidFill>
                <a:latin typeface="Gill Sans" pitchFamily="28" charset="0"/>
                <a:ea typeface="ヒラギノ角ゴ ProN W3" pitchFamily="18" charset="-128"/>
              </a:defRPr>
            </a:lvl1pPr>
            <a:lvl2pPr marL="742950" indent="-285750" defTabSz="963613" eaLnBrk="0" hangingPunct="0">
              <a:defRPr sz="3300">
                <a:solidFill>
                  <a:srgbClr val="000000"/>
                </a:solidFill>
                <a:latin typeface="Gill Sans" pitchFamily="28" charset="0"/>
                <a:ea typeface="ヒラギノ角ゴ ProN W3" pitchFamily="18" charset="-128"/>
              </a:defRPr>
            </a:lvl2pPr>
            <a:lvl3pPr marL="1143000" indent="-228600" defTabSz="963613" eaLnBrk="0" hangingPunct="0">
              <a:defRPr sz="3300">
                <a:solidFill>
                  <a:srgbClr val="000000"/>
                </a:solidFill>
                <a:latin typeface="Gill Sans" pitchFamily="28" charset="0"/>
                <a:ea typeface="ヒラギノ角ゴ ProN W3" pitchFamily="18" charset="-128"/>
              </a:defRPr>
            </a:lvl3pPr>
            <a:lvl4pPr marL="1600200" indent="-228600" defTabSz="963613" eaLnBrk="0" hangingPunct="0">
              <a:defRPr sz="3300">
                <a:solidFill>
                  <a:srgbClr val="000000"/>
                </a:solidFill>
                <a:latin typeface="Gill Sans" pitchFamily="28" charset="0"/>
                <a:ea typeface="ヒラギノ角ゴ ProN W3" pitchFamily="18" charset="-128"/>
              </a:defRPr>
            </a:lvl4pPr>
            <a:lvl5pPr marL="2057400" indent="-228600" defTabSz="963613" eaLnBrk="0" hangingPunct="0">
              <a:defRPr sz="3300">
                <a:solidFill>
                  <a:srgbClr val="000000"/>
                </a:solidFill>
                <a:latin typeface="Gill Sans" pitchFamily="28" charset="0"/>
                <a:ea typeface="ヒラギノ角ゴ ProN W3" pitchFamily="18" charset="-128"/>
              </a:defRPr>
            </a:lvl5pPr>
            <a:lvl6pPr marL="2514600" indent="-228600" defTabSz="963613" eaLnBrk="0" fontAlgn="base" hangingPunct="0">
              <a:spcBef>
                <a:spcPct val="0"/>
              </a:spcBef>
              <a:spcAft>
                <a:spcPct val="0"/>
              </a:spcAft>
              <a:defRPr sz="3300">
                <a:solidFill>
                  <a:srgbClr val="000000"/>
                </a:solidFill>
                <a:latin typeface="Gill Sans" pitchFamily="28" charset="0"/>
                <a:ea typeface="ヒラギノ角ゴ ProN W3" pitchFamily="18" charset="-128"/>
              </a:defRPr>
            </a:lvl6pPr>
            <a:lvl7pPr marL="2971800" indent="-228600" defTabSz="963613" eaLnBrk="0" fontAlgn="base" hangingPunct="0">
              <a:spcBef>
                <a:spcPct val="0"/>
              </a:spcBef>
              <a:spcAft>
                <a:spcPct val="0"/>
              </a:spcAft>
              <a:defRPr sz="3300">
                <a:solidFill>
                  <a:srgbClr val="000000"/>
                </a:solidFill>
                <a:latin typeface="Gill Sans" pitchFamily="28" charset="0"/>
                <a:ea typeface="ヒラギノ角ゴ ProN W3" pitchFamily="18" charset="-128"/>
              </a:defRPr>
            </a:lvl7pPr>
            <a:lvl8pPr marL="3429000" indent="-228600" defTabSz="963613" eaLnBrk="0" fontAlgn="base" hangingPunct="0">
              <a:spcBef>
                <a:spcPct val="0"/>
              </a:spcBef>
              <a:spcAft>
                <a:spcPct val="0"/>
              </a:spcAft>
              <a:defRPr sz="3300">
                <a:solidFill>
                  <a:srgbClr val="000000"/>
                </a:solidFill>
                <a:latin typeface="Gill Sans" pitchFamily="28" charset="0"/>
                <a:ea typeface="ヒラギノ角ゴ ProN W3" pitchFamily="18" charset="-128"/>
              </a:defRPr>
            </a:lvl8pPr>
            <a:lvl9pPr marL="3886200" indent="-228600" defTabSz="963613" eaLnBrk="0" fontAlgn="base" hangingPunct="0">
              <a:spcBef>
                <a:spcPct val="0"/>
              </a:spcBef>
              <a:spcAft>
                <a:spcPct val="0"/>
              </a:spcAft>
              <a:defRPr sz="3300">
                <a:solidFill>
                  <a:srgbClr val="000000"/>
                </a:solidFill>
                <a:latin typeface="Gill Sans" pitchFamily="28" charset="0"/>
                <a:ea typeface="ヒラギノ角ゴ ProN W3" pitchFamily="18" charset="-128"/>
              </a:defRPr>
            </a:lvl9pPr>
          </a:lstStyle>
          <a:p>
            <a:pPr marL="0" marR="0" lvl="0" indent="0" algn="r" defTabSz="963613" rtl="0" eaLnBrk="0" fontAlgn="auto" latinLnBrk="0" hangingPunct="0">
              <a:lnSpc>
                <a:spcPct val="100000"/>
              </a:lnSpc>
              <a:spcBef>
                <a:spcPts val="0"/>
              </a:spcBef>
              <a:spcAft>
                <a:spcPts val="0"/>
              </a:spcAft>
              <a:buClrTx/>
              <a:buSzTx/>
              <a:buFontTx/>
              <a:buNone/>
              <a:tabLst/>
              <a:defRPr/>
            </a:pPr>
            <a:fld id="{FE008139-A424-4FEA-8B78-D4CAEF4FF267}" type="slidenum">
              <a:rPr kumimoji="0" lang="da-DK" sz="1200" b="0" i="0" u="none" strike="noStrike" kern="1200" cap="none" spc="0" normalizeH="0" baseline="0" noProof="0">
                <a:ln>
                  <a:noFill/>
                </a:ln>
                <a:solidFill>
                  <a:prstClr val="black"/>
                </a:solidFill>
                <a:effectLst/>
                <a:uLnTx/>
                <a:uFillTx/>
                <a:latin typeface="Times New Roman" pitchFamily="64" charset="0"/>
                <a:ea typeface="ヒラギノ角ゴ ProN W3" pitchFamily="18" charset="-128"/>
                <a:cs typeface="+mn-cs"/>
              </a:rPr>
              <a:pPr marL="0" marR="0" lvl="0" indent="0" algn="r" defTabSz="963613" rtl="0" eaLnBrk="0" fontAlgn="auto" latinLnBrk="0" hangingPunct="0">
                <a:lnSpc>
                  <a:spcPct val="100000"/>
                </a:lnSpc>
                <a:spcBef>
                  <a:spcPts val="0"/>
                </a:spcBef>
                <a:spcAft>
                  <a:spcPts val="0"/>
                </a:spcAft>
                <a:buClrTx/>
                <a:buSzTx/>
                <a:buFontTx/>
                <a:buNone/>
                <a:tabLst/>
                <a:defRPr/>
              </a:pPr>
              <a:t>9</a:t>
            </a:fld>
            <a:endParaRPr kumimoji="0" lang="da-DK" sz="1200" b="0" i="0" u="none" strike="noStrike" kern="1200" cap="none" spc="0" normalizeH="0" baseline="0" noProof="0">
              <a:ln>
                <a:noFill/>
              </a:ln>
              <a:solidFill>
                <a:prstClr val="black"/>
              </a:solidFill>
              <a:effectLst/>
              <a:uLnTx/>
              <a:uFillTx/>
              <a:latin typeface="Times New Roman" pitchFamily="64" charset="0"/>
              <a:ea typeface="ヒラギノ角ゴ ProN W3" pitchFamily="18" charset="-128"/>
              <a:cs typeface="+mn-cs"/>
            </a:endParaRPr>
          </a:p>
        </p:txBody>
      </p:sp>
      <p:sp>
        <p:nvSpPr>
          <p:cNvPr id="71683" name="Rectangle 2"/>
          <p:cNvSpPr>
            <a:spLocks noGrp="1" noRot="1" noChangeAspect="1" noChangeArrowheads="1" noTextEdit="1"/>
          </p:cNvSpPr>
          <p:nvPr>
            <p:ph type="sldImg"/>
          </p:nvPr>
        </p:nvSpPr>
        <p:spPr>
          <a:xfrm>
            <a:off x="1069975" y="858838"/>
            <a:ext cx="4660900" cy="3495675"/>
          </a:xfrm>
          <a:ln/>
        </p:spPr>
      </p:sp>
      <p:sp>
        <p:nvSpPr>
          <p:cNvPr id="71684" name="Rectangle 3"/>
          <p:cNvSpPr>
            <a:spLocks noGrp="1" noChangeArrowheads="1"/>
          </p:cNvSpPr>
          <p:nvPr>
            <p:ph type="body" idx="1"/>
          </p:nvPr>
        </p:nvSpPr>
        <p:spPr>
          <a:xfrm>
            <a:off x="906357" y="4716878"/>
            <a:ext cx="4984962" cy="44773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a:latin typeface="Gill Sans" pitchFamily="28" charset="0"/>
              <a:ea typeface="ＭＳ Ｐゴシック" pitchFamily="28" charset="-128"/>
            </a:endParaRPr>
          </a:p>
        </p:txBody>
      </p:sp>
    </p:spTree>
    <p:extLst>
      <p:ext uri="{BB962C8B-B14F-4D97-AF65-F5344CB8AC3E}">
        <p14:creationId xmlns:p14="http://schemas.microsoft.com/office/powerpoint/2010/main" val="2164981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b="1" dirty="0"/>
              <a:t>Box Breathing </a:t>
            </a:r>
          </a:p>
          <a:p>
            <a:r>
              <a:rPr lang="en-US" dirty="0"/>
              <a:t>When the nervous system is in overdrive (feeling fear, panic, or rage) or shut down (feeling numb or immobilized), we’re not able to think clearly or respond to what’s happening around us. Counting engages your prefrontal cortex and enables executive functioning, while breathing regulates the nervous system. How? 1. Inhale for 4 counts 2. Hold for 4 counts 3. Exhale for 4 counts 4. Hold for 4 counts When? During a moment of stress to center and calm your nervous system.</a:t>
            </a:r>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22EE1-FEE3-4D6D-BDAB-41C42F8912B0}"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7289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ECFF6B7-761E-407C-A890-717CA6D08999}" type="slidenum">
              <a:rPr lang="da-DK" smtClean="0"/>
              <a:t>31</a:t>
            </a:fld>
            <a:endParaRPr lang="da-DK"/>
          </a:p>
        </p:txBody>
      </p:sp>
    </p:spTree>
    <p:extLst>
      <p:ext uri="{BB962C8B-B14F-4D97-AF65-F5344CB8AC3E}">
        <p14:creationId xmlns:p14="http://schemas.microsoft.com/office/powerpoint/2010/main" val="25071200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2.jpeg"/><Relationship Id="rId5" Type="http://schemas.openxmlformats.org/officeDocument/2006/relationships/image" Target="../media/image4.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a:t>Klik for at redigere i master</a:t>
            </a:r>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p>
        </p:txBody>
      </p:sp>
      <p:sp>
        <p:nvSpPr>
          <p:cNvPr id="4" name="Pladsholder til dato 3"/>
          <p:cNvSpPr>
            <a:spLocks noGrp="1"/>
          </p:cNvSpPr>
          <p:nvPr>
            <p:ph type="dt" sz="half" idx="10"/>
          </p:nvPr>
        </p:nvSpPr>
        <p:spPr/>
        <p:txBody>
          <a:bodyPr/>
          <a:lstStyle/>
          <a:p>
            <a:fld id="{069CD44F-FA36-4318-AC86-9D546D3BA6A8}" type="datetimeFigureOut">
              <a:rPr lang="da-DK" smtClean="0">
                <a:solidFill>
                  <a:prstClr val="black">
                    <a:tint val="75000"/>
                  </a:prstClr>
                </a:solidFill>
              </a:rPr>
              <a:pPr/>
              <a:t>19-05-2026</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p>
            <a:fld id="{3FBCD80D-D1C3-4447-8935-BB1E75275797}" type="slidenum">
              <a:rPr lang="da-DK" smtClean="0">
                <a:solidFill>
                  <a:prstClr val="black">
                    <a:tint val="75000"/>
                  </a:prstClr>
                </a:solidFill>
              </a:rPr>
              <a:pPr/>
              <a:t>‹nr.›</a:t>
            </a:fld>
            <a:endParaRPr lang="da-DK">
              <a:solidFill>
                <a:prstClr val="black">
                  <a:tint val="75000"/>
                </a:prstClr>
              </a:solidFill>
            </a:endParaRPr>
          </a:p>
        </p:txBody>
      </p:sp>
      <p:pic>
        <p:nvPicPr>
          <p:cNvPr id="1029" name="Picture 5" descr="C:\Users\fed4du\Desktop\Publikation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503" y="6048672"/>
            <a:ext cx="9036497" cy="8367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L:\AfdH\PFE\Stine Hanghøi\Logoer\SDU nyt 2.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7415" y="6255179"/>
            <a:ext cx="1467210" cy="39233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AfdH\PFE\Stine Hanghøi\Logoer\HCA Research (Hans Christian Andersen Children's Hospital).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5994516"/>
            <a:ext cx="1259632" cy="8908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L:\AfdH\PFE\Stine Hanghøi\Logoer\HCA forskning.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6011165"/>
            <a:ext cx="1247943" cy="8826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L:\AfdH\PFE\Stine Hanghøi\Logoer\OUH 004 (dansk).jpg"/>
          <p:cNvPicPr>
            <a:picLocks noChangeAspect="1" noChangeArrowheads="1"/>
          </p:cNvPicPr>
          <p:nvPr userDrawn="1"/>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1640" y="6048672"/>
            <a:ext cx="1804566" cy="836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613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a:xfrm>
            <a:off x="457200" y="1600201"/>
            <a:ext cx="8229600" cy="4349080"/>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230740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9"/>
            <a:ext cx="2057400" cy="5674642"/>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457200" y="274639"/>
            <a:ext cx="6019800" cy="5674642"/>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4122862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0">
    <p:spTree>
      <p:nvGrpSpPr>
        <p:cNvPr id="1" name=""/>
        <p:cNvGrpSpPr/>
        <p:nvPr/>
      </p:nvGrpSpPr>
      <p:grpSpPr>
        <a:xfrm>
          <a:off x="0" y="0"/>
          <a:ext cx="0" cy="0"/>
          <a:chOff x="0" y="0"/>
          <a:chExt cx="0" cy="0"/>
        </a:xfrm>
      </p:grpSpPr>
      <p:sp>
        <p:nvSpPr>
          <p:cNvPr id="111" name="Shape 111"/>
          <p:cNvSpPr>
            <a:spLocks noGrp="1"/>
          </p:cNvSpPr>
          <p:nvPr>
            <p:ph type="sldNum" sz="quarter" idx="2"/>
          </p:nvPr>
        </p:nvSpPr>
        <p:spPr>
          <a:xfrm>
            <a:off x="6183573" y="6217862"/>
            <a:ext cx="369628" cy="276975"/>
          </a:xfrm>
          <a:prstGeom prst="rect">
            <a:avLst/>
          </a:prstGeom>
        </p:spPr>
        <p:txBody>
          <a:bodyPr/>
          <a:lstStyle/>
          <a:p>
            <a:fld id="{86CB4B4D-7CA3-9044-876B-883B54F8677D}" type="slidenum">
              <a:rPr>
                <a:solidFill>
                  <a:prstClr val="black">
                    <a:tint val="75000"/>
                  </a:prstClr>
                </a:solidFill>
              </a:rPr>
              <a:pPr/>
              <a:t>‹nr.›</a:t>
            </a:fld>
            <a:endParaRPr>
              <a:solidFill>
                <a:prstClr val="black">
                  <a:tint val="75000"/>
                </a:prstClr>
              </a:solidFill>
            </a:endParaRPr>
          </a:p>
        </p:txBody>
      </p:sp>
    </p:spTree>
    <p:extLst>
      <p:ext uri="{BB962C8B-B14F-4D97-AF65-F5344CB8AC3E}">
        <p14:creationId xmlns:p14="http://schemas.microsoft.com/office/powerpoint/2010/main" val="63518281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pic>
        <p:nvPicPr>
          <p:cNvPr id="13" name="Billed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5008" y="6500909"/>
            <a:ext cx="1033983" cy="184354"/>
          </a:xfrm>
          <a:prstGeom prst="rect">
            <a:avLst/>
          </a:prstGeom>
        </p:spPr>
      </p:pic>
      <p:sp>
        <p:nvSpPr>
          <p:cNvPr id="2" name="Titel 1"/>
          <p:cNvSpPr>
            <a:spLocks noGrp="1"/>
          </p:cNvSpPr>
          <p:nvPr>
            <p:ph type="ctrTitle"/>
          </p:nvPr>
        </p:nvSpPr>
        <p:spPr>
          <a:xfrm>
            <a:off x="1143000" y="1122363"/>
            <a:ext cx="6858000" cy="2387600"/>
          </a:xfrm>
        </p:spPr>
        <p:txBody>
          <a:bodyPr anchor="b"/>
          <a:lstStyle>
            <a:lvl1pPr algn="ctr">
              <a:defRPr sz="4500"/>
            </a:lvl1pPr>
          </a:lstStyle>
          <a:p>
            <a:r>
              <a:rPr lang="da-DK"/>
              <a:t>Klik for at redigere i master</a:t>
            </a:r>
            <a:endParaRPr lang="da-DK" dirty="0"/>
          </a:p>
        </p:txBody>
      </p:sp>
      <p:sp>
        <p:nvSpPr>
          <p:cNvPr id="3" name="Undertitel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a:t>Klik for at redigere undertiteltypografien i masteren</a:t>
            </a:r>
            <a:endParaRPr lang="da-DK" dirty="0"/>
          </a:p>
        </p:txBody>
      </p:sp>
      <p:sp>
        <p:nvSpPr>
          <p:cNvPr id="10" name="Pladsholder til dato 3"/>
          <p:cNvSpPr>
            <a:spLocks noGrp="1"/>
          </p:cNvSpPr>
          <p:nvPr>
            <p:ph type="dt" sz="half" idx="2"/>
          </p:nvPr>
        </p:nvSpPr>
        <p:spPr>
          <a:xfrm>
            <a:off x="628650" y="6392210"/>
            <a:ext cx="796739"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3398CB9-A7B3-4AD7-AFE8-21DC1FDE2E50}" type="datetimeFigureOut">
              <a:rPr lang="da-DK" smtClean="0"/>
              <a:t>19-05-2026</a:t>
            </a:fld>
            <a:endParaRPr lang="da-DK"/>
          </a:p>
        </p:txBody>
      </p:sp>
      <p:sp>
        <p:nvSpPr>
          <p:cNvPr id="11" name="Pladsholder til slidenummer 5"/>
          <p:cNvSpPr>
            <a:spLocks noGrp="1"/>
          </p:cNvSpPr>
          <p:nvPr>
            <p:ph type="sldNum" sz="quarter" idx="4"/>
          </p:nvPr>
        </p:nvSpPr>
        <p:spPr>
          <a:xfrm>
            <a:off x="1502710" y="6392209"/>
            <a:ext cx="810185" cy="365126"/>
          </a:xfrm>
          <a:prstGeom prst="rect">
            <a:avLst/>
          </a:prstGeom>
        </p:spPr>
        <p:txBody>
          <a:bodyPr vert="horz" lIns="91440" tIns="45720" rIns="91440" bIns="45720" rtlCol="0" anchor="ctr"/>
          <a:lstStyle>
            <a:lvl1pPr algn="r">
              <a:defRPr sz="900">
                <a:solidFill>
                  <a:schemeClr val="tx1">
                    <a:tint val="75000"/>
                  </a:schemeClr>
                </a:solidFill>
              </a:defRPr>
            </a:lvl1pPr>
          </a:lstStyle>
          <a:p>
            <a:fld id="{F05C0032-8549-4375-BC3C-D1F0C169A710}" type="slidenum">
              <a:rPr lang="da-DK" smtClean="0"/>
              <a:t>‹nr.›</a:t>
            </a:fld>
            <a:endParaRPr lang="da-DK"/>
          </a:p>
        </p:txBody>
      </p:sp>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3871" y="6415262"/>
            <a:ext cx="878936" cy="360000"/>
          </a:xfrm>
          <a:prstGeom prst="rect">
            <a:avLst/>
          </a:prstGeom>
        </p:spPr>
      </p:pic>
      <p:pic>
        <p:nvPicPr>
          <p:cNvPr id="8" name="Billed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3745" y="6415262"/>
            <a:ext cx="489426" cy="342072"/>
          </a:xfrm>
          <a:prstGeom prst="rect">
            <a:avLst/>
          </a:prstGeom>
        </p:spPr>
      </p:pic>
    </p:spTree>
    <p:extLst>
      <p:ext uri="{BB962C8B-B14F-4D97-AF65-F5344CB8AC3E}">
        <p14:creationId xmlns:p14="http://schemas.microsoft.com/office/powerpoint/2010/main" val="1024092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3398CB9-A7B3-4AD7-AFE8-21DC1FDE2E50}" type="datetimeFigureOut">
              <a:rPr lang="da-DK" smtClean="0"/>
              <a:t>19-05-2026</a:t>
            </a:fld>
            <a:endParaRPr lang="da-DK"/>
          </a:p>
        </p:txBody>
      </p:sp>
      <p:sp>
        <p:nvSpPr>
          <p:cNvPr id="6" name="Pladsholder til slidenummer 5"/>
          <p:cNvSpPr>
            <a:spLocks noGrp="1"/>
          </p:cNvSpPr>
          <p:nvPr>
            <p:ph type="sldNum" sz="quarter" idx="12"/>
          </p:nvPr>
        </p:nvSpPr>
        <p:spPr/>
        <p:txBody>
          <a:bodyPr/>
          <a:lstStyle/>
          <a:p>
            <a:fld id="{F05C0032-8549-4375-BC3C-D1F0C169A710}" type="slidenum">
              <a:rPr lang="da-DK" smtClean="0"/>
              <a:t>‹nr.›</a:t>
            </a:fld>
            <a:endParaRPr lang="da-DK"/>
          </a:p>
        </p:txBody>
      </p:sp>
      <p:pic>
        <p:nvPicPr>
          <p:cNvPr id="8" name="Billed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5008" y="6500909"/>
            <a:ext cx="1033983" cy="184354"/>
          </a:xfrm>
          <a:prstGeom prst="rect">
            <a:avLst/>
          </a:prstGeom>
        </p:spPr>
      </p:pic>
    </p:spTree>
    <p:extLst>
      <p:ext uri="{BB962C8B-B14F-4D97-AF65-F5344CB8AC3E}">
        <p14:creationId xmlns:p14="http://schemas.microsoft.com/office/powerpoint/2010/main" val="1883644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9"/>
            <a:ext cx="7886700" cy="2852737"/>
          </a:xfrm>
        </p:spPr>
        <p:txBody>
          <a:bodyPr anchor="b"/>
          <a:lstStyle>
            <a:lvl1pPr>
              <a:defRPr sz="4500"/>
            </a:lvl1pPr>
          </a:lstStyle>
          <a:p>
            <a:r>
              <a:rPr lang="da-DK"/>
              <a:t>Klik for at redigere i master</a:t>
            </a:r>
          </a:p>
        </p:txBody>
      </p:sp>
      <p:sp>
        <p:nvSpPr>
          <p:cNvPr id="3" name="Pladsholder til tekst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a-DK"/>
              <a:t>Rediger typografien i masterens</a:t>
            </a:r>
          </a:p>
        </p:txBody>
      </p:sp>
      <p:sp>
        <p:nvSpPr>
          <p:cNvPr id="4" name="Pladsholder til dato 3"/>
          <p:cNvSpPr>
            <a:spLocks noGrp="1"/>
          </p:cNvSpPr>
          <p:nvPr>
            <p:ph type="dt" sz="half" idx="10"/>
          </p:nvPr>
        </p:nvSpPr>
        <p:spPr/>
        <p:txBody>
          <a:bodyPr/>
          <a:lstStyle/>
          <a:p>
            <a:fld id="{D3398CB9-A7B3-4AD7-AFE8-21DC1FDE2E50}" type="datetimeFigureOut">
              <a:rPr lang="da-DK" smtClean="0"/>
              <a:t>19-05-2026</a:t>
            </a:fld>
            <a:endParaRPr lang="da-DK"/>
          </a:p>
        </p:txBody>
      </p:sp>
      <p:sp>
        <p:nvSpPr>
          <p:cNvPr id="6" name="Pladsholder til slidenummer 5"/>
          <p:cNvSpPr>
            <a:spLocks noGrp="1"/>
          </p:cNvSpPr>
          <p:nvPr>
            <p:ph type="sldNum" sz="quarter" idx="12"/>
          </p:nvPr>
        </p:nvSpPr>
        <p:spPr/>
        <p:txBody>
          <a:bodyPr/>
          <a:lstStyle/>
          <a:p>
            <a:fld id="{F05C0032-8549-4375-BC3C-D1F0C169A710}" type="slidenum">
              <a:rPr lang="da-DK" smtClean="0"/>
              <a:t>‹nr.›</a:t>
            </a:fld>
            <a:endParaRPr lang="da-DK"/>
          </a:p>
        </p:txBody>
      </p:sp>
      <p:pic>
        <p:nvPicPr>
          <p:cNvPr id="8" name="Billed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5008" y="6500909"/>
            <a:ext cx="1033983" cy="184354"/>
          </a:xfrm>
          <a:prstGeom prst="rect">
            <a:avLst/>
          </a:prstGeom>
        </p:spPr>
      </p:pic>
    </p:spTree>
    <p:extLst>
      <p:ext uri="{BB962C8B-B14F-4D97-AF65-F5344CB8AC3E}">
        <p14:creationId xmlns:p14="http://schemas.microsoft.com/office/powerpoint/2010/main" val="3564404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628650" y="1825625"/>
            <a:ext cx="38862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29150" y="1825625"/>
            <a:ext cx="38862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D3398CB9-A7B3-4AD7-AFE8-21DC1FDE2E50}" type="datetimeFigureOut">
              <a:rPr lang="da-DK" smtClean="0"/>
              <a:t>19-05-2026</a:t>
            </a:fld>
            <a:endParaRPr lang="da-DK"/>
          </a:p>
        </p:txBody>
      </p:sp>
      <p:sp>
        <p:nvSpPr>
          <p:cNvPr id="7" name="Pladsholder til slidenummer 6"/>
          <p:cNvSpPr>
            <a:spLocks noGrp="1"/>
          </p:cNvSpPr>
          <p:nvPr>
            <p:ph type="sldNum" sz="quarter" idx="12"/>
          </p:nvPr>
        </p:nvSpPr>
        <p:spPr/>
        <p:txBody>
          <a:bodyPr/>
          <a:lstStyle/>
          <a:p>
            <a:fld id="{F05C0032-8549-4375-BC3C-D1F0C169A710}" type="slidenum">
              <a:rPr lang="da-DK" smtClean="0"/>
              <a:t>‹nr.›</a:t>
            </a:fld>
            <a:endParaRPr lang="da-DK"/>
          </a:p>
        </p:txBody>
      </p:sp>
      <p:pic>
        <p:nvPicPr>
          <p:cNvPr id="9" name="Billed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5008" y="6500909"/>
            <a:ext cx="1033983" cy="184354"/>
          </a:xfrm>
          <a:prstGeom prst="rect">
            <a:avLst/>
          </a:prstGeom>
        </p:spPr>
      </p:pic>
    </p:spTree>
    <p:extLst>
      <p:ext uri="{BB962C8B-B14F-4D97-AF65-F5344CB8AC3E}">
        <p14:creationId xmlns:p14="http://schemas.microsoft.com/office/powerpoint/2010/main" val="1071613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629841" y="365126"/>
            <a:ext cx="7886700" cy="1325563"/>
          </a:xfrm>
        </p:spPr>
        <p:txBody>
          <a:bodyPr/>
          <a:lstStyle/>
          <a:p>
            <a:r>
              <a:rPr lang="da-DK"/>
              <a:t>Klik for at redigere i master</a:t>
            </a:r>
          </a:p>
        </p:txBody>
      </p:sp>
      <p:sp>
        <p:nvSpPr>
          <p:cNvPr id="3" name="Pladsholder til tekst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Rediger typografien i masterens</a:t>
            </a:r>
          </a:p>
        </p:txBody>
      </p:sp>
      <p:sp>
        <p:nvSpPr>
          <p:cNvPr id="4" name="Pladsholder til indhold 3"/>
          <p:cNvSpPr>
            <a:spLocks noGrp="1"/>
          </p:cNvSpPr>
          <p:nvPr>
            <p:ph sz="half" idx="2"/>
          </p:nvPr>
        </p:nvSpPr>
        <p:spPr>
          <a:xfrm>
            <a:off x="629842" y="2505075"/>
            <a:ext cx="3868340"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Rediger typografien i masterens</a:t>
            </a:r>
          </a:p>
        </p:txBody>
      </p:sp>
      <p:sp>
        <p:nvSpPr>
          <p:cNvPr id="6" name="Pladsholder til indhold 5"/>
          <p:cNvSpPr>
            <a:spLocks noGrp="1"/>
          </p:cNvSpPr>
          <p:nvPr>
            <p:ph sz="quarter" idx="4"/>
          </p:nvPr>
        </p:nvSpPr>
        <p:spPr>
          <a:xfrm>
            <a:off x="4629150" y="2505075"/>
            <a:ext cx="3887391"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D3398CB9-A7B3-4AD7-AFE8-21DC1FDE2E50}" type="datetimeFigureOut">
              <a:rPr lang="da-DK" smtClean="0"/>
              <a:t>19-05-2026</a:t>
            </a:fld>
            <a:endParaRPr lang="da-DK"/>
          </a:p>
        </p:txBody>
      </p:sp>
      <p:sp>
        <p:nvSpPr>
          <p:cNvPr id="9" name="Pladsholder til slidenummer 8"/>
          <p:cNvSpPr>
            <a:spLocks noGrp="1"/>
          </p:cNvSpPr>
          <p:nvPr>
            <p:ph type="sldNum" sz="quarter" idx="12"/>
          </p:nvPr>
        </p:nvSpPr>
        <p:spPr/>
        <p:txBody>
          <a:bodyPr/>
          <a:lstStyle/>
          <a:p>
            <a:fld id="{F05C0032-8549-4375-BC3C-D1F0C169A710}" type="slidenum">
              <a:rPr lang="da-DK" smtClean="0"/>
              <a:t>‹nr.›</a:t>
            </a:fld>
            <a:endParaRPr lang="da-DK"/>
          </a:p>
        </p:txBody>
      </p:sp>
      <p:pic>
        <p:nvPicPr>
          <p:cNvPr id="11" name="Billed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5008" y="6500909"/>
            <a:ext cx="1033983" cy="184354"/>
          </a:xfrm>
          <a:prstGeom prst="rect">
            <a:avLst/>
          </a:prstGeom>
        </p:spPr>
      </p:pic>
    </p:spTree>
    <p:extLst>
      <p:ext uri="{BB962C8B-B14F-4D97-AF65-F5344CB8AC3E}">
        <p14:creationId xmlns:p14="http://schemas.microsoft.com/office/powerpoint/2010/main" val="806025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D3398CB9-A7B3-4AD7-AFE8-21DC1FDE2E50}" type="datetimeFigureOut">
              <a:rPr lang="da-DK" smtClean="0"/>
              <a:t>19-05-2026</a:t>
            </a:fld>
            <a:endParaRPr lang="da-DK"/>
          </a:p>
        </p:txBody>
      </p:sp>
      <p:sp>
        <p:nvSpPr>
          <p:cNvPr id="5" name="Pladsholder til slidenummer 4"/>
          <p:cNvSpPr>
            <a:spLocks noGrp="1"/>
          </p:cNvSpPr>
          <p:nvPr>
            <p:ph type="sldNum" sz="quarter" idx="12"/>
          </p:nvPr>
        </p:nvSpPr>
        <p:spPr/>
        <p:txBody>
          <a:bodyPr/>
          <a:lstStyle/>
          <a:p>
            <a:fld id="{F05C0032-8549-4375-BC3C-D1F0C169A710}" type="slidenum">
              <a:rPr lang="da-DK" smtClean="0"/>
              <a:t>‹nr.›</a:t>
            </a:fld>
            <a:endParaRPr lang="da-DK"/>
          </a:p>
        </p:txBody>
      </p:sp>
      <p:pic>
        <p:nvPicPr>
          <p:cNvPr id="7" name="Billed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5008" y="6500909"/>
            <a:ext cx="1033983" cy="184354"/>
          </a:xfrm>
          <a:prstGeom prst="rect">
            <a:avLst/>
          </a:prstGeom>
        </p:spPr>
      </p:pic>
    </p:spTree>
    <p:extLst>
      <p:ext uri="{BB962C8B-B14F-4D97-AF65-F5344CB8AC3E}">
        <p14:creationId xmlns:p14="http://schemas.microsoft.com/office/powerpoint/2010/main" val="727670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D3398CB9-A7B3-4AD7-AFE8-21DC1FDE2E50}" type="datetimeFigureOut">
              <a:rPr lang="da-DK" smtClean="0"/>
              <a:t>19-05-2026</a:t>
            </a:fld>
            <a:endParaRPr lang="da-DK"/>
          </a:p>
        </p:txBody>
      </p:sp>
      <p:sp>
        <p:nvSpPr>
          <p:cNvPr id="4" name="Pladsholder til slidenummer 3"/>
          <p:cNvSpPr>
            <a:spLocks noGrp="1"/>
          </p:cNvSpPr>
          <p:nvPr>
            <p:ph type="sldNum" sz="quarter" idx="12"/>
          </p:nvPr>
        </p:nvSpPr>
        <p:spPr/>
        <p:txBody>
          <a:bodyPr/>
          <a:lstStyle/>
          <a:p>
            <a:fld id="{F05C0032-8549-4375-BC3C-D1F0C169A710}" type="slidenum">
              <a:rPr lang="da-DK" smtClean="0"/>
              <a:t>‹nr.›</a:t>
            </a:fld>
            <a:endParaRPr lang="da-DK"/>
          </a:p>
        </p:txBody>
      </p:sp>
      <p:pic>
        <p:nvPicPr>
          <p:cNvPr id="6" name="Billed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5008" y="6500909"/>
            <a:ext cx="1033983" cy="184354"/>
          </a:xfrm>
          <a:prstGeom prst="rect">
            <a:avLst/>
          </a:prstGeom>
        </p:spPr>
      </p:pic>
    </p:spTree>
    <p:extLst>
      <p:ext uri="{BB962C8B-B14F-4D97-AF65-F5344CB8AC3E}">
        <p14:creationId xmlns:p14="http://schemas.microsoft.com/office/powerpoint/2010/main" val="3873546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a:xfrm>
            <a:off x="457200" y="1600201"/>
            <a:ext cx="8229600" cy="4349080"/>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2246315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a-DK"/>
              <a:t>Klik for at redigere i master</a:t>
            </a:r>
          </a:p>
        </p:txBody>
      </p:sp>
      <p:sp>
        <p:nvSpPr>
          <p:cNvPr id="3" name="Pladsholder til indhold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a:t>Rediger typografien i masterens</a:t>
            </a:r>
          </a:p>
        </p:txBody>
      </p:sp>
      <p:sp>
        <p:nvSpPr>
          <p:cNvPr id="5" name="Pladsholder til dato 4"/>
          <p:cNvSpPr>
            <a:spLocks noGrp="1"/>
          </p:cNvSpPr>
          <p:nvPr>
            <p:ph type="dt" sz="half" idx="10"/>
          </p:nvPr>
        </p:nvSpPr>
        <p:spPr/>
        <p:txBody>
          <a:bodyPr/>
          <a:lstStyle/>
          <a:p>
            <a:fld id="{D3398CB9-A7B3-4AD7-AFE8-21DC1FDE2E50}" type="datetimeFigureOut">
              <a:rPr lang="da-DK" smtClean="0"/>
              <a:t>19-05-2026</a:t>
            </a:fld>
            <a:endParaRPr lang="da-DK"/>
          </a:p>
        </p:txBody>
      </p:sp>
      <p:sp>
        <p:nvSpPr>
          <p:cNvPr id="7" name="Pladsholder til slidenummer 6"/>
          <p:cNvSpPr>
            <a:spLocks noGrp="1"/>
          </p:cNvSpPr>
          <p:nvPr>
            <p:ph type="sldNum" sz="quarter" idx="12"/>
          </p:nvPr>
        </p:nvSpPr>
        <p:spPr/>
        <p:txBody>
          <a:bodyPr/>
          <a:lstStyle/>
          <a:p>
            <a:fld id="{F05C0032-8549-4375-BC3C-D1F0C169A710}" type="slidenum">
              <a:rPr lang="da-DK" smtClean="0"/>
              <a:t>‹nr.›</a:t>
            </a:fld>
            <a:endParaRPr lang="da-DK"/>
          </a:p>
        </p:txBody>
      </p:sp>
      <p:pic>
        <p:nvPicPr>
          <p:cNvPr id="9" name="Billed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5008" y="6500909"/>
            <a:ext cx="1033983" cy="184354"/>
          </a:xfrm>
          <a:prstGeom prst="rect">
            <a:avLst/>
          </a:prstGeom>
        </p:spPr>
      </p:pic>
      <p:pic>
        <p:nvPicPr>
          <p:cNvPr id="8" name="Billed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1842" y="6505263"/>
            <a:ext cx="1020314" cy="180000"/>
          </a:xfrm>
          <a:prstGeom prst="rect">
            <a:avLst/>
          </a:prstGeom>
        </p:spPr>
      </p:pic>
    </p:spTree>
    <p:extLst>
      <p:ext uri="{BB962C8B-B14F-4D97-AF65-F5344CB8AC3E}">
        <p14:creationId xmlns:p14="http://schemas.microsoft.com/office/powerpoint/2010/main" val="1404850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a-DK"/>
              <a:t>Klik for at redigere i master</a:t>
            </a:r>
          </a:p>
        </p:txBody>
      </p:sp>
      <p:sp>
        <p:nvSpPr>
          <p:cNvPr id="3" name="Pladsholder til billed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a-DK"/>
              <a:t>Klik på ikonet for at tilføje et billede</a:t>
            </a:r>
          </a:p>
        </p:txBody>
      </p:sp>
      <p:sp>
        <p:nvSpPr>
          <p:cNvPr id="4" name="Pladsholder til teks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a:t>Rediger typografien i masterens</a:t>
            </a:r>
          </a:p>
        </p:txBody>
      </p:sp>
      <p:sp>
        <p:nvSpPr>
          <p:cNvPr id="5" name="Pladsholder til dato 4"/>
          <p:cNvSpPr>
            <a:spLocks noGrp="1"/>
          </p:cNvSpPr>
          <p:nvPr>
            <p:ph type="dt" sz="half" idx="10"/>
          </p:nvPr>
        </p:nvSpPr>
        <p:spPr/>
        <p:txBody>
          <a:bodyPr/>
          <a:lstStyle/>
          <a:p>
            <a:fld id="{D3398CB9-A7B3-4AD7-AFE8-21DC1FDE2E50}" type="datetimeFigureOut">
              <a:rPr lang="da-DK" smtClean="0"/>
              <a:t>19-05-2026</a:t>
            </a:fld>
            <a:endParaRPr lang="da-DK"/>
          </a:p>
        </p:txBody>
      </p:sp>
      <p:sp>
        <p:nvSpPr>
          <p:cNvPr id="7" name="Pladsholder til slidenummer 6"/>
          <p:cNvSpPr>
            <a:spLocks noGrp="1"/>
          </p:cNvSpPr>
          <p:nvPr>
            <p:ph type="sldNum" sz="quarter" idx="12"/>
          </p:nvPr>
        </p:nvSpPr>
        <p:spPr/>
        <p:txBody>
          <a:bodyPr/>
          <a:lstStyle/>
          <a:p>
            <a:fld id="{F05C0032-8549-4375-BC3C-D1F0C169A710}" type="slidenum">
              <a:rPr lang="da-DK" smtClean="0"/>
              <a:t>‹nr.›</a:t>
            </a:fld>
            <a:endParaRPr lang="da-DK"/>
          </a:p>
        </p:txBody>
      </p:sp>
      <p:pic>
        <p:nvPicPr>
          <p:cNvPr id="9" name="Billed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5008" y="6500909"/>
            <a:ext cx="1033983" cy="184354"/>
          </a:xfrm>
          <a:prstGeom prst="rect">
            <a:avLst/>
          </a:prstGeom>
        </p:spPr>
      </p:pic>
      <p:pic>
        <p:nvPicPr>
          <p:cNvPr id="8" name="Billed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1842" y="6505263"/>
            <a:ext cx="1020314" cy="180000"/>
          </a:xfrm>
          <a:prstGeom prst="rect">
            <a:avLst/>
          </a:prstGeom>
        </p:spPr>
      </p:pic>
    </p:spTree>
    <p:extLst>
      <p:ext uri="{BB962C8B-B14F-4D97-AF65-F5344CB8AC3E}">
        <p14:creationId xmlns:p14="http://schemas.microsoft.com/office/powerpoint/2010/main" val="133543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3398CB9-A7B3-4AD7-AFE8-21DC1FDE2E50}" type="datetimeFigureOut">
              <a:rPr lang="da-DK" smtClean="0"/>
              <a:t>19-05-2026</a:t>
            </a:fld>
            <a:endParaRPr lang="da-DK"/>
          </a:p>
        </p:txBody>
      </p:sp>
      <p:sp>
        <p:nvSpPr>
          <p:cNvPr id="6" name="Pladsholder til slidenummer 5"/>
          <p:cNvSpPr>
            <a:spLocks noGrp="1"/>
          </p:cNvSpPr>
          <p:nvPr>
            <p:ph type="sldNum" sz="quarter" idx="12"/>
          </p:nvPr>
        </p:nvSpPr>
        <p:spPr/>
        <p:txBody>
          <a:bodyPr/>
          <a:lstStyle/>
          <a:p>
            <a:fld id="{F05C0032-8549-4375-BC3C-D1F0C169A710}" type="slidenum">
              <a:rPr lang="da-DK" smtClean="0"/>
              <a:t>‹nr.›</a:t>
            </a:fld>
            <a:endParaRPr lang="da-DK"/>
          </a:p>
        </p:txBody>
      </p:sp>
      <p:pic>
        <p:nvPicPr>
          <p:cNvPr id="8" name="Billed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5008" y="6500909"/>
            <a:ext cx="1033983" cy="184354"/>
          </a:xfrm>
          <a:prstGeom prst="rect">
            <a:avLst/>
          </a:prstGeom>
        </p:spPr>
      </p:pic>
    </p:spTree>
    <p:extLst>
      <p:ext uri="{BB962C8B-B14F-4D97-AF65-F5344CB8AC3E}">
        <p14:creationId xmlns:p14="http://schemas.microsoft.com/office/powerpoint/2010/main" val="36922383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543675" y="365125"/>
            <a:ext cx="1971675"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628650" y="365125"/>
            <a:ext cx="5800725" cy="5811838"/>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3398CB9-A7B3-4AD7-AFE8-21DC1FDE2E50}" type="datetimeFigureOut">
              <a:rPr lang="da-DK" smtClean="0"/>
              <a:t>19-05-2026</a:t>
            </a:fld>
            <a:endParaRPr lang="da-DK"/>
          </a:p>
        </p:txBody>
      </p:sp>
      <p:sp>
        <p:nvSpPr>
          <p:cNvPr id="6" name="Pladsholder til slidenummer 5"/>
          <p:cNvSpPr>
            <a:spLocks noGrp="1"/>
          </p:cNvSpPr>
          <p:nvPr>
            <p:ph type="sldNum" sz="quarter" idx="12"/>
          </p:nvPr>
        </p:nvSpPr>
        <p:spPr/>
        <p:txBody>
          <a:bodyPr/>
          <a:lstStyle/>
          <a:p>
            <a:fld id="{F05C0032-8549-4375-BC3C-D1F0C169A710}" type="slidenum">
              <a:rPr lang="da-DK" smtClean="0"/>
              <a:t>‹nr.›</a:t>
            </a:fld>
            <a:endParaRPr lang="da-DK"/>
          </a:p>
        </p:txBody>
      </p:sp>
      <p:pic>
        <p:nvPicPr>
          <p:cNvPr id="8" name="Billed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5008" y="6500909"/>
            <a:ext cx="1033983" cy="184354"/>
          </a:xfrm>
          <a:prstGeom prst="rect">
            <a:avLst/>
          </a:prstGeom>
        </p:spPr>
      </p:pic>
    </p:spTree>
    <p:extLst>
      <p:ext uri="{BB962C8B-B14F-4D97-AF65-F5344CB8AC3E}">
        <p14:creationId xmlns:p14="http://schemas.microsoft.com/office/powerpoint/2010/main" val="1145963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Mellem-slide">
    <p:spTree>
      <p:nvGrpSpPr>
        <p:cNvPr id="1" name=""/>
        <p:cNvGrpSpPr/>
        <p:nvPr/>
      </p:nvGrpSpPr>
      <p:grpSpPr>
        <a:xfrm>
          <a:off x="0" y="0"/>
          <a:ext cx="0" cy="0"/>
          <a:chOff x="0" y="0"/>
          <a:chExt cx="0" cy="0"/>
        </a:xfrm>
      </p:grpSpPr>
      <p:sp>
        <p:nvSpPr>
          <p:cNvPr id="3" name="Pladsholder til indhold 2"/>
          <p:cNvSpPr>
            <a:spLocks noGrp="1"/>
          </p:cNvSpPr>
          <p:nvPr>
            <p:ph idx="1" hasCustomPrompt="1"/>
          </p:nvPr>
        </p:nvSpPr>
        <p:spPr>
          <a:xfrm>
            <a:off x="611561" y="2492896"/>
            <a:ext cx="5554959" cy="3240360"/>
          </a:xfrm>
          <a:prstGeom prst="rect">
            <a:avLst/>
          </a:prstGeom>
        </p:spPr>
        <p:txBody>
          <a:bodyPr>
            <a:normAutofit/>
          </a:bodyPr>
          <a:lstStyle>
            <a:lvl1pPr>
              <a:defRPr sz="2100"/>
            </a:lvl1pPr>
            <a:lvl2pPr>
              <a:defRPr sz="1800"/>
            </a:lvl2pPr>
            <a:lvl3pPr>
              <a:defRPr sz="1500"/>
            </a:lvl3pPr>
            <a:lvl4pPr>
              <a:defRPr sz="1350"/>
            </a:lvl4pPr>
            <a:lvl5pPr>
              <a:defRPr sz="1350"/>
            </a:lvl5pPr>
          </a:lstStyle>
          <a:p>
            <a:r>
              <a:rPr lang="da-DK" dirty="0"/>
              <a:t>Tekst</a:t>
            </a:r>
          </a:p>
        </p:txBody>
      </p:sp>
      <p:sp>
        <p:nvSpPr>
          <p:cNvPr id="5" name="Titel 1"/>
          <p:cNvSpPr>
            <a:spLocks noGrp="1"/>
          </p:cNvSpPr>
          <p:nvPr>
            <p:ph type="title" hasCustomPrompt="1"/>
          </p:nvPr>
        </p:nvSpPr>
        <p:spPr>
          <a:xfrm>
            <a:off x="611561" y="692696"/>
            <a:ext cx="7920880" cy="1368152"/>
          </a:xfrm>
          <a:prstGeom prst="rect">
            <a:avLst/>
          </a:prstGeom>
        </p:spPr>
        <p:txBody>
          <a:bodyPr lIns="91429" tIns="45715" rIns="91429" bIns="45715"/>
          <a:lstStyle>
            <a:lvl1pPr marL="0" marR="0" indent="0" algn="ctr" defTabSz="685719" rtl="0" eaLnBrk="1" fontAlgn="auto" latinLnBrk="0" hangingPunct="1">
              <a:lnSpc>
                <a:spcPct val="100000"/>
              </a:lnSpc>
              <a:spcBef>
                <a:spcPct val="0"/>
              </a:spcBef>
              <a:spcAft>
                <a:spcPts val="0"/>
              </a:spcAft>
              <a:buClrTx/>
              <a:buSzTx/>
              <a:buFontTx/>
              <a:buNone/>
              <a:tabLst/>
              <a:defRPr sz="3000" b="1">
                <a:solidFill>
                  <a:srgbClr val="282E69"/>
                </a:solidFill>
              </a:defRPr>
            </a:lvl1pPr>
          </a:lstStyle>
          <a:p>
            <a:pPr marL="0" marR="0" lvl="0" indent="0" algn="ctr" defTabSz="685719" rtl="0" eaLnBrk="1" fontAlgn="auto" latinLnBrk="0" hangingPunct="1">
              <a:lnSpc>
                <a:spcPct val="100000"/>
              </a:lnSpc>
              <a:spcBef>
                <a:spcPct val="0"/>
              </a:spcBef>
              <a:spcAft>
                <a:spcPts val="0"/>
              </a:spcAft>
              <a:buClrTx/>
              <a:buSzTx/>
              <a:buFontTx/>
              <a:buNone/>
              <a:tabLst/>
              <a:defRPr/>
            </a:pPr>
            <a:r>
              <a:rPr lang="da-DK" dirty="0"/>
              <a:t>Overskrift</a:t>
            </a:r>
          </a:p>
        </p:txBody>
      </p:sp>
      <p:grpSp>
        <p:nvGrpSpPr>
          <p:cNvPr id="9" name="Gruppe 8"/>
          <p:cNvGrpSpPr/>
          <p:nvPr userDrawn="1"/>
        </p:nvGrpSpPr>
        <p:grpSpPr>
          <a:xfrm>
            <a:off x="6822281" y="5973151"/>
            <a:ext cx="2216825" cy="753698"/>
            <a:chOff x="9023218" y="5973151"/>
            <a:chExt cx="3028924" cy="772352"/>
          </a:xfrm>
        </p:grpSpPr>
        <p:pic>
          <p:nvPicPr>
            <p:cNvPr id="6" name="Billed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0276" t="26438" r="9827" b="27275"/>
            <a:stretch/>
          </p:blipFill>
          <p:spPr>
            <a:xfrm>
              <a:off x="9023218" y="5973151"/>
              <a:ext cx="3028924" cy="772352"/>
            </a:xfrm>
            <a:prstGeom prst="rect">
              <a:avLst/>
            </a:prstGeom>
          </p:spPr>
        </p:pic>
        <p:sp>
          <p:nvSpPr>
            <p:cNvPr id="8" name="Ellipse 7"/>
            <p:cNvSpPr/>
            <p:nvPr userDrawn="1"/>
          </p:nvSpPr>
          <p:spPr>
            <a:xfrm>
              <a:off x="10476753" y="6299200"/>
              <a:ext cx="143435" cy="1255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grpSp>
    </p:spTree>
    <p:extLst>
      <p:ext uri="{BB962C8B-B14F-4D97-AF65-F5344CB8AC3E}">
        <p14:creationId xmlns:p14="http://schemas.microsoft.com/office/powerpoint/2010/main" val="28863756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0491603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602494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2083123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0395063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738532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a:t>Klik for at redigere i master</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i master</a:t>
            </a:r>
          </a:p>
        </p:txBody>
      </p:sp>
    </p:spTree>
    <p:extLst>
      <p:ext uri="{BB962C8B-B14F-4D97-AF65-F5344CB8AC3E}">
        <p14:creationId xmlns:p14="http://schemas.microsoft.com/office/powerpoint/2010/main" val="1741471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6494074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499520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5299639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0024190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6796731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7614836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4500"/>
            </a:lvl1pPr>
          </a:lstStyle>
          <a:p>
            <a:r>
              <a:rPr lang="da-DK"/>
              <a:t>Klik for at redigere i master</a:t>
            </a:r>
          </a:p>
        </p:txBody>
      </p:sp>
      <p:sp>
        <p:nvSpPr>
          <p:cNvPr id="3" name="Undertitel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fld id="{DCBFB1E7-8208-428A-BDA8-1F059B857389}" type="datetimeFigureOut">
              <a:rPr lang="da-DK" smtClean="0"/>
              <a:t>19-05-2026</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6D3C2AD4-0EC0-443A-9744-7DF19435C8AF}" type="slidenum">
              <a:rPr lang="da-DK" smtClean="0"/>
              <a:t>‹nr.›</a:t>
            </a:fld>
            <a:endParaRPr lang="da-DK"/>
          </a:p>
        </p:txBody>
      </p:sp>
    </p:spTree>
    <p:extLst>
      <p:ext uri="{BB962C8B-B14F-4D97-AF65-F5344CB8AC3E}">
        <p14:creationId xmlns:p14="http://schemas.microsoft.com/office/powerpoint/2010/main" val="22434178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CBFB1E7-8208-428A-BDA8-1F059B857389}" type="datetimeFigureOut">
              <a:rPr lang="da-DK" smtClean="0"/>
              <a:t>19-05-2026</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6D3C2AD4-0EC0-443A-9744-7DF19435C8AF}" type="slidenum">
              <a:rPr lang="da-DK" smtClean="0"/>
              <a:t>‹nr.›</a:t>
            </a:fld>
            <a:endParaRPr lang="da-DK"/>
          </a:p>
        </p:txBody>
      </p:sp>
    </p:spTree>
    <p:extLst>
      <p:ext uri="{BB962C8B-B14F-4D97-AF65-F5344CB8AC3E}">
        <p14:creationId xmlns:p14="http://schemas.microsoft.com/office/powerpoint/2010/main" val="2019471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9"/>
            <a:ext cx="7886700" cy="2852737"/>
          </a:xfrm>
        </p:spPr>
        <p:txBody>
          <a:bodyPr anchor="b"/>
          <a:lstStyle>
            <a:lvl1pPr>
              <a:defRPr sz="4500"/>
            </a:lvl1pPr>
          </a:lstStyle>
          <a:p>
            <a:r>
              <a:rPr lang="da-DK"/>
              <a:t>Klik for at redigere i master</a:t>
            </a:r>
          </a:p>
        </p:txBody>
      </p:sp>
      <p:sp>
        <p:nvSpPr>
          <p:cNvPr id="3" name="Pladsholder til tekst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a-DK"/>
              <a:t>Rediger typografien i masterens</a:t>
            </a:r>
          </a:p>
        </p:txBody>
      </p:sp>
      <p:sp>
        <p:nvSpPr>
          <p:cNvPr id="4" name="Pladsholder til dato 3"/>
          <p:cNvSpPr>
            <a:spLocks noGrp="1"/>
          </p:cNvSpPr>
          <p:nvPr>
            <p:ph type="dt" sz="half" idx="10"/>
          </p:nvPr>
        </p:nvSpPr>
        <p:spPr/>
        <p:txBody>
          <a:bodyPr/>
          <a:lstStyle/>
          <a:p>
            <a:fld id="{DCBFB1E7-8208-428A-BDA8-1F059B857389}" type="datetimeFigureOut">
              <a:rPr lang="da-DK" smtClean="0"/>
              <a:t>19-05-2026</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6D3C2AD4-0EC0-443A-9744-7DF19435C8AF}" type="slidenum">
              <a:rPr lang="da-DK" smtClean="0"/>
              <a:t>‹nr.›</a:t>
            </a:fld>
            <a:endParaRPr lang="da-DK"/>
          </a:p>
        </p:txBody>
      </p:sp>
    </p:spTree>
    <p:extLst>
      <p:ext uri="{BB962C8B-B14F-4D97-AF65-F5344CB8AC3E}">
        <p14:creationId xmlns:p14="http://schemas.microsoft.com/office/powerpoint/2010/main" val="29254373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628650" y="1825625"/>
            <a:ext cx="38862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29150" y="1825625"/>
            <a:ext cx="38862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DCBFB1E7-8208-428A-BDA8-1F059B857389}" type="datetimeFigureOut">
              <a:rPr lang="da-DK" smtClean="0"/>
              <a:t>19-05-2026</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6D3C2AD4-0EC0-443A-9744-7DF19435C8AF}" type="slidenum">
              <a:rPr lang="da-DK" smtClean="0"/>
              <a:t>‹nr.›</a:t>
            </a:fld>
            <a:endParaRPr lang="da-DK"/>
          </a:p>
        </p:txBody>
      </p:sp>
    </p:spTree>
    <p:extLst>
      <p:ext uri="{BB962C8B-B14F-4D97-AF65-F5344CB8AC3E}">
        <p14:creationId xmlns:p14="http://schemas.microsoft.com/office/powerpoint/2010/main" val="3057520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457200" y="1600201"/>
            <a:ext cx="4038600" cy="43490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600201"/>
            <a:ext cx="4038600" cy="43490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4802651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629841" y="365126"/>
            <a:ext cx="7886700" cy="1325563"/>
          </a:xfrm>
        </p:spPr>
        <p:txBody>
          <a:bodyPr/>
          <a:lstStyle/>
          <a:p>
            <a:r>
              <a:rPr lang="da-DK"/>
              <a:t>Klik for at redigere i master</a:t>
            </a:r>
          </a:p>
        </p:txBody>
      </p:sp>
      <p:sp>
        <p:nvSpPr>
          <p:cNvPr id="3" name="Pladsholder til tekst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Rediger typografien i masterens</a:t>
            </a:r>
          </a:p>
        </p:txBody>
      </p:sp>
      <p:sp>
        <p:nvSpPr>
          <p:cNvPr id="4" name="Pladsholder til indhold 3"/>
          <p:cNvSpPr>
            <a:spLocks noGrp="1"/>
          </p:cNvSpPr>
          <p:nvPr>
            <p:ph sz="half" idx="2"/>
          </p:nvPr>
        </p:nvSpPr>
        <p:spPr>
          <a:xfrm>
            <a:off x="629842" y="2505075"/>
            <a:ext cx="3868340"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Rediger typografien i masterens</a:t>
            </a:r>
          </a:p>
        </p:txBody>
      </p:sp>
      <p:sp>
        <p:nvSpPr>
          <p:cNvPr id="6" name="Pladsholder til indhold 5"/>
          <p:cNvSpPr>
            <a:spLocks noGrp="1"/>
          </p:cNvSpPr>
          <p:nvPr>
            <p:ph sz="quarter" idx="4"/>
          </p:nvPr>
        </p:nvSpPr>
        <p:spPr>
          <a:xfrm>
            <a:off x="4629150" y="2505075"/>
            <a:ext cx="3887391"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DCBFB1E7-8208-428A-BDA8-1F059B857389}" type="datetimeFigureOut">
              <a:rPr lang="da-DK" smtClean="0"/>
              <a:t>19-05-2026</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6D3C2AD4-0EC0-443A-9744-7DF19435C8AF}" type="slidenum">
              <a:rPr lang="da-DK" smtClean="0"/>
              <a:t>‹nr.›</a:t>
            </a:fld>
            <a:endParaRPr lang="da-DK"/>
          </a:p>
        </p:txBody>
      </p:sp>
    </p:spTree>
    <p:extLst>
      <p:ext uri="{BB962C8B-B14F-4D97-AF65-F5344CB8AC3E}">
        <p14:creationId xmlns:p14="http://schemas.microsoft.com/office/powerpoint/2010/main" val="1432046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DCBFB1E7-8208-428A-BDA8-1F059B857389}" type="datetimeFigureOut">
              <a:rPr lang="da-DK" smtClean="0"/>
              <a:t>19-05-2026</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6D3C2AD4-0EC0-443A-9744-7DF19435C8AF}" type="slidenum">
              <a:rPr lang="da-DK" smtClean="0"/>
              <a:t>‹nr.›</a:t>
            </a:fld>
            <a:endParaRPr lang="da-DK"/>
          </a:p>
        </p:txBody>
      </p:sp>
    </p:spTree>
    <p:extLst>
      <p:ext uri="{BB962C8B-B14F-4D97-AF65-F5344CB8AC3E}">
        <p14:creationId xmlns:p14="http://schemas.microsoft.com/office/powerpoint/2010/main" val="6360750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DCBFB1E7-8208-428A-BDA8-1F059B857389}" type="datetimeFigureOut">
              <a:rPr lang="da-DK" smtClean="0"/>
              <a:t>19-05-2026</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6D3C2AD4-0EC0-443A-9744-7DF19435C8AF}" type="slidenum">
              <a:rPr lang="da-DK" smtClean="0"/>
              <a:t>‹nr.›</a:t>
            </a:fld>
            <a:endParaRPr lang="da-DK"/>
          </a:p>
        </p:txBody>
      </p:sp>
    </p:spTree>
    <p:extLst>
      <p:ext uri="{BB962C8B-B14F-4D97-AF65-F5344CB8AC3E}">
        <p14:creationId xmlns:p14="http://schemas.microsoft.com/office/powerpoint/2010/main" val="7407503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a-DK"/>
              <a:t>Klik for at redigere i master</a:t>
            </a:r>
          </a:p>
        </p:txBody>
      </p:sp>
      <p:sp>
        <p:nvSpPr>
          <p:cNvPr id="3" name="Pladsholder til indhold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a:t>Rediger typografien i masterens</a:t>
            </a:r>
          </a:p>
        </p:txBody>
      </p:sp>
      <p:sp>
        <p:nvSpPr>
          <p:cNvPr id="5" name="Pladsholder til dato 4"/>
          <p:cNvSpPr>
            <a:spLocks noGrp="1"/>
          </p:cNvSpPr>
          <p:nvPr>
            <p:ph type="dt" sz="half" idx="10"/>
          </p:nvPr>
        </p:nvSpPr>
        <p:spPr/>
        <p:txBody>
          <a:bodyPr/>
          <a:lstStyle/>
          <a:p>
            <a:fld id="{DCBFB1E7-8208-428A-BDA8-1F059B857389}" type="datetimeFigureOut">
              <a:rPr lang="da-DK" smtClean="0"/>
              <a:t>19-05-2026</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6D3C2AD4-0EC0-443A-9744-7DF19435C8AF}" type="slidenum">
              <a:rPr lang="da-DK" smtClean="0"/>
              <a:t>‹nr.›</a:t>
            </a:fld>
            <a:endParaRPr lang="da-DK"/>
          </a:p>
        </p:txBody>
      </p:sp>
    </p:spTree>
    <p:extLst>
      <p:ext uri="{BB962C8B-B14F-4D97-AF65-F5344CB8AC3E}">
        <p14:creationId xmlns:p14="http://schemas.microsoft.com/office/powerpoint/2010/main" val="41706732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a-DK"/>
              <a:t>Klik for at redigere i master</a:t>
            </a:r>
          </a:p>
        </p:txBody>
      </p:sp>
      <p:sp>
        <p:nvSpPr>
          <p:cNvPr id="3" name="Pladsholder til billed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a-DK"/>
          </a:p>
        </p:txBody>
      </p:sp>
      <p:sp>
        <p:nvSpPr>
          <p:cNvPr id="4" name="Pladsholder til teks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a:t>Rediger typografien i masterens</a:t>
            </a:r>
          </a:p>
        </p:txBody>
      </p:sp>
      <p:sp>
        <p:nvSpPr>
          <p:cNvPr id="5" name="Pladsholder til dato 4"/>
          <p:cNvSpPr>
            <a:spLocks noGrp="1"/>
          </p:cNvSpPr>
          <p:nvPr>
            <p:ph type="dt" sz="half" idx="10"/>
          </p:nvPr>
        </p:nvSpPr>
        <p:spPr/>
        <p:txBody>
          <a:bodyPr/>
          <a:lstStyle/>
          <a:p>
            <a:fld id="{DCBFB1E7-8208-428A-BDA8-1F059B857389}" type="datetimeFigureOut">
              <a:rPr lang="da-DK" smtClean="0"/>
              <a:t>19-05-2026</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6D3C2AD4-0EC0-443A-9744-7DF19435C8AF}" type="slidenum">
              <a:rPr lang="da-DK" smtClean="0"/>
              <a:t>‹nr.›</a:t>
            </a:fld>
            <a:endParaRPr lang="da-DK"/>
          </a:p>
        </p:txBody>
      </p:sp>
    </p:spTree>
    <p:extLst>
      <p:ext uri="{BB962C8B-B14F-4D97-AF65-F5344CB8AC3E}">
        <p14:creationId xmlns:p14="http://schemas.microsoft.com/office/powerpoint/2010/main" val="2807406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CBFB1E7-8208-428A-BDA8-1F059B857389}" type="datetimeFigureOut">
              <a:rPr lang="da-DK" smtClean="0"/>
              <a:t>19-05-2026</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6D3C2AD4-0EC0-443A-9744-7DF19435C8AF}" type="slidenum">
              <a:rPr lang="da-DK" smtClean="0"/>
              <a:t>‹nr.›</a:t>
            </a:fld>
            <a:endParaRPr lang="da-DK"/>
          </a:p>
        </p:txBody>
      </p:sp>
    </p:spTree>
    <p:extLst>
      <p:ext uri="{BB962C8B-B14F-4D97-AF65-F5344CB8AC3E}">
        <p14:creationId xmlns:p14="http://schemas.microsoft.com/office/powerpoint/2010/main" val="28510209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543675" y="365125"/>
            <a:ext cx="1971675"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628650" y="365125"/>
            <a:ext cx="5800725" cy="5811838"/>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DCBFB1E7-8208-428A-BDA8-1F059B857389}" type="datetimeFigureOut">
              <a:rPr lang="da-DK" smtClean="0"/>
              <a:t>19-05-2026</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6D3C2AD4-0EC0-443A-9744-7DF19435C8AF}" type="slidenum">
              <a:rPr lang="da-DK" smtClean="0"/>
              <a:t>‹nr.›</a:t>
            </a:fld>
            <a:endParaRPr lang="da-DK"/>
          </a:p>
        </p:txBody>
      </p:sp>
    </p:spTree>
    <p:extLst>
      <p:ext uri="{BB962C8B-B14F-4D97-AF65-F5344CB8AC3E}">
        <p14:creationId xmlns:p14="http://schemas.microsoft.com/office/powerpoint/2010/main" val="1851428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i master</a:t>
            </a:r>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457200" y="2174875"/>
            <a:ext cx="4040188" cy="377440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4645025" y="2174875"/>
            <a:ext cx="4041775" cy="377440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846827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Tree>
    <p:extLst>
      <p:ext uri="{BB962C8B-B14F-4D97-AF65-F5344CB8AC3E}">
        <p14:creationId xmlns:p14="http://schemas.microsoft.com/office/powerpoint/2010/main" val="3435758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253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a:t>Klik for at redigere i master</a:t>
            </a:r>
          </a:p>
        </p:txBody>
      </p:sp>
      <p:sp>
        <p:nvSpPr>
          <p:cNvPr id="3" name="Pladsholder til indhold 2"/>
          <p:cNvSpPr>
            <a:spLocks noGrp="1"/>
          </p:cNvSpPr>
          <p:nvPr>
            <p:ph idx="1"/>
          </p:nvPr>
        </p:nvSpPr>
        <p:spPr>
          <a:xfrm>
            <a:off x="3575050" y="273051"/>
            <a:ext cx="5111750" cy="567623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457200" y="1435100"/>
            <a:ext cx="3008313" cy="451417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Tree>
    <p:extLst>
      <p:ext uri="{BB962C8B-B14F-4D97-AF65-F5344CB8AC3E}">
        <p14:creationId xmlns:p14="http://schemas.microsoft.com/office/powerpoint/2010/main" val="2645013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a:t>Klik for at redigere i master</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58194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Tree>
    <p:extLst>
      <p:ext uri="{BB962C8B-B14F-4D97-AF65-F5344CB8AC3E}">
        <p14:creationId xmlns:p14="http://schemas.microsoft.com/office/powerpoint/2010/main" val="1144190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457200" y="1600201"/>
            <a:ext cx="8229600" cy="4349080"/>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9CD44F-FA36-4318-AC86-9D546D3BA6A8}" type="datetimeFigureOut">
              <a:rPr lang="da-DK" smtClean="0">
                <a:solidFill>
                  <a:prstClr val="black">
                    <a:tint val="75000"/>
                  </a:prstClr>
                </a:solidFill>
              </a:rPr>
              <a:pPr/>
              <a:t>19-05-2026</a:t>
            </a:fld>
            <a:endParaRPr lang="da-DK">
              <a:solidFill>
                <a:prstClr val="black">
                  <a:tint val="75000"/>
                </a:prstClr>
              </a:solidFill>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solidFill>
                <a:prstClr val="black">
                  <a:tint val="75000"/>
                </a:prstClr>
              </a:solidFill>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BCD80D-D1C3-4447-8935-BB1E75275797}" type="slidenum">
              <a:rPr lang="da-DK" smtClean="0">
                <a:solidFill>
                  <a:prstClr val="black">
                    <a:tint val="75000"/>
                  </a:prstClr>
                </a:solidFill>
              </a:rPr>
              <a:pPr/>
              <a:t>‹nr.›</a:t>
            </a:fld>
            <a:endParaRPr lang="da-DK">
              <a:solidFill>
                <a:prstClr val="black">
                  <a:tint val="75000"/>
                </a:prstClr>
              </a:solidFill>
            </a:endParaRPr>
          </a:p>
        </p:txBody>
      </p:sp>
      <p:sp>
        <p:nvSpPr>
          <p:cNvPr id="13" name="Pladsholder til dato 3"/>
          <p:cNvSpPr txBox="1">
            <a:spLocks/>
          </p:cNvSpPr>
          <p:nvPr userDrawn="1"/>
        </p:nvSpPr>
        <p:spPr>
          <a:xfrm>
            <a:off x="457200" y="6356350"/>
            <a:ext cx="2133600" cy="365125"/>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9CD44F-FA36-4318-AC86-9D546D3BA6A8}" type="datetimeFigureOut">
              <a:rPr lang="da-DK" smtClean="0">
                <a:solidFill>
                  <a:prstClr val="black"/>
                </a:solidFill>
              </a:rPr>
              <a:pPr/>
              <a:t>19-05-2026</a:t>
            </a:fld>
            <a:endParaRPr lang="da-DK">
              <a:solidFill>
                <a:prstClr val="black"/>
              </a:solidFill>
            </a:endParaRPr>
          </a:p>
        </p:txBody>
      </p:sp>
      <p:sp>
        <p:nvSpPr>
          <p:cNvPr id="14" name="Pladsholder til diasnummer 5"/>
          <p:cNvSpPr txBox="1">
            <a:spLocks/>
          </p:cNvSpPr>
          <p:nvPr userDrawn="1"/>
        </p:nvSpPr>
        <p:spPr>
          <a:xfrm>
            <a:off x="6553200" y="6356350"/>
            <a:ext cx="2133600" cy="365125"/>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BCD80D-D1C3-4447-8935-BB1E75275797}" type="slidenum">
              <a:rPr lang="da-DK" smtClean="0">
                <a:solidFill>
                  <a:prstClr val="black"/>
                </a:solidFill>
              </a:rPr>
              <a:pPr/>
              <a:t>‹nr.›</a:t>
            </a:fld>
            <a:endParaRPr lang="da-DK">
              <a:solidFill>
                <a:prstClr val="black"/>
              </a:solidFill>
            </a:endParaRPr>
          </a:p>
        </p:txBody>
      </p:sp>
      <p:pic>
        <p:nvPicPr>
          <p:cNvPr id="15" name="Picture 5" descr="C:\Users\fed4du\Desktop\Publikation1.jp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2008" y="6048672"/>
            <a:ext cx="9071992" cy="8367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L:\AfdH\PFE\Stine Hanghøi\Logoer\OUH 004 (dansk).jpg"/>
          <p:cNvPicPr>
            <a:picLocks noChangeAspect="1" noChangeArrowheads="1"/>
          </p:cNvPicPr>
          <p:nvPr userDrawn="1"/>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1640" y="6048672"/>
            <a:ext cx="1804566" cy="8367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L:\AfdH\PFE\Stine Hanghøi\Logoer\SDU nyt 2.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397415" y="6255179"/>
            <a:ext cx="1467210" cy="39233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AfdH\PFE\Stine Hanghøi\Logoer\HCA forskning.jp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0" y="6011165"/>
            <a:ext cx="1247943" cy="882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53465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ktangel 4"/>
          <p:cNvSpPr/>
          <p:nvPr/>
        </p:nvSpPr>
        <p:spPr>
          <a:xfrm>
            <a:off x="0" y="6311900"/>
            <a:ext cx="9144000" cy="546100"/>
          </a:xfrm>
          <a:prstGeom prst="rect">
            <a:avLst/>
          </a:prstGeom>
          <a:solidFill>
            <a:srgbClr val="0064A6"/>
          </a:solidFill>
          <a:ln>
            <a:solidFill>
              <a:srgbClr val="006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
        <p:nvSpPr>
          <p:cNvPr id="2" name="Pladsholder til titel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628650" y="6392210"/>
            <a:ext cx="796739"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3398CB9-A7B3-4AD7-AFE8-21DC1FDE2E50}" type="datetimeFigureOut">
              <a:rPr lang="da-DK" smtClean="0"/>
              <a:t>19-05-2026</a:t>
            </a:fld>
            <a:endParaRPr lang="da-DK"/>
          </a:p>
        </p:txBody>
      </p:sp>
      <p:sp>
        <p:nvSpPr>
          <p:cNvPr id="6" name="Pladsholder til slidenummer 5"/>
          <p:cNvSpPr>
            <a:spLocks noGrp="1"/>
          </p:cNvSpPr>
          <p:nvPr>
            <p:ph type="sldNum" sz="quarter" idx="4"/>
          </p:nvPr>
        </p:nvSpPr>
        <p:spPr>
          <a:xfrm>
            <a:off x="1502710" y="6392209"/>
            <a:ext cx="810185" cy="365126"/>
          </a:xfrm>
          <a:prstGeom prst="rect">
            <a:avLst/>
          </a:prstGeom>
        </p:spPr>
        <p:txBody>
          <a:bodyPr vert="horz" lIns="91440" tIns="45720" rIns="91440" bIns="45720" rtlCol="0" anchor="ctr"/>
          <a:lstStyle>
            <a:lvl1pPr algn="r">
              <a:defRPr sz="900">
                <a:solidFill>
                  <a:schemeClr val="tx1">
                    <a:tint val="75000"/>
                  </a:schemeClr>
                </a:solidFill>
              </a:defRPr>
            </a:lvl1pPr>
          </a:lstStyle>
          <a:p>
            <a:fld id="{F05C0032-8549-4375-BC3C-D1F0C169A710}" type="slidenum">
              <a:rPr lang="da-DK" smtClean="0"/>
              <a:t>‹nr.›</a:t>
            </a:fld>
            <a:endParaRPr lang="da-DK"/>
          </a:p>
        </p:txBody>
      </p:sp>
      <p:sp>
        <p:nvSpPr>
          <p:cNvPr id="7" name="Rektangel 6"/>
          <p:cNvSpPr/>
          <p:nvPr userDrawn="1"/>
        </p:nvSpPr>
        <p:spPr>
          <a:xfrm>
            <a:off x="0" y="6311900"/>
            <a:ext cx="9144000" cy="546100"/>
          </a:xfrm>
          <a:prstGeom prst="rect">
            <a:avLst/>
          </a:prstGeom>
          <a:solidFill>
            <a:srgbClr val="0064A6"/>
          </a:solidFill>
          <a:ln>
            <a:solidFill>
              <a:srgbClr val="006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Tree>
    <p:extLst>
      <p:ext uri="{BB962C8B-B14F-4D97-AF65-F5344CB8AC3E}">
        <p14:creationId xmlns:p14="http://schemas.microsoft.com/office/powerpoint/2010/main" val="231469942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7"/>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5/19/2026</a:t>
            </a:fld>
            <a:endParaRPr lang="en-US"/>
          </a:p>
        </p:txBody>
      </p:sp>
      <p:sp>
        <p:nvSpPr>
          <p:cNvPr id="5" name="Footer Placeholder 4"/>
          <p:cNvSpPr>
            <a:spLocks noGrp="1"/>
          </p:cNvSpPr>
          <p:nvPr>
            <p:ph type="ftr" sz="quarter" idx="3"/>
          </p:nvPr>
        </p:nvSpPr>
        <p:spPr>
          <a:xfrm>
            <a:off x="1562100" y="4237567"/>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4237567"/>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‹nr.›</a:t>
            </a:fld>
            <a:endParaRPr lang="en-US"/>
          </a:p>
        </p:txBody>
      </p:sp>
    </p:spTree>
    <p:extLst>
      <p:ext uri="{BB962C8B-B14F-4D97-AF65-F5344CB8AC3E}">
        <p14:creationId xmlns:p14="http://schemas.microsoft.com/office/powerpoint/2010/main" val="1568610260"/>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CBFB1E7-8208-428A-BDA8-1F059B857389}" type="datetimeFigureOut">
              <a:rPr lang="da-DK" smtClean="0"/>
              <a:t>19-05-2026</a:t>
            </a:fld>
            <a:endParaRPr lang="da-DK"/>
          </a:p>
        </p:txBody>
      </p:sp>
      <p:sp>
        <p:nvSpPr>
          <p:cNvPr id="5" name="Pladsholder til sidefod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D3C2AD4-0EC0-443A-9744-7DF19435C8AF}" type="slidenum">
              <a:rPr lang="da-DK" smtClean="0"/>
              <a:t>‹nr.›</a:t>
            </a:fld>
            <a:endParaRPr lang="da-DK"/>
          </a:p>
        </p:txBody>
      </p:sp>
    </p:spTree>
    <p:extLst>
      <p:ext uri="{BB962C8B-B14F-4D97-AF65-F5344CB8AC3E}">
        <p14:creationId xmlns:p14="http://schemas.microsoft.com/office/powerpoint/2010/main" val="2334636039"/>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hyperlink" Target="https://www.google.dk/url?sa=i&amp;rct=j&amp;q=&amp;esrc=s&amp;source=images&amp;cd=&amp;cad=rja&amp;uact=8&amp;ved=2ahUKEwidocGFxZ7dAhXMLFAKHT7kDvkQjRx6BAgBEAU&amp;url=https://www.artmajeur.com/en/marilyn-rossi/artworks/10834381/tableau-le-petit-prince&amp;psig=AOvVaw3Mft5-nTxizjVTO3OHCUO0&amp;ust=1536053850719191"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18" Type="http://schemas.openxmlformats.org/officeDocument/2006/relationships/image" Target="../media/image50.png"/><Relationship Id="rId3" Type="http://schemas.openxmlformats.org/officeDocument/2006/relationships/image" Target="../media/image35.png"/><Relationship Id="rId21" Type="http://schemas.openxmlformats.org/officeDocument/2006/relationships/image" Target="../media/image53.svg"/><Relationship Id="rId7" Type="http://schemas.openxmlformats.org/officeDocument/2006/relationships/image" Target="../media/image39.svg"/><Relationship Id="rId12" Type="http://schemas.openxmlformats.org/officeDocument/2006/relationships/image" Target="../media/image44.png"/><Relationship Id="rId17" Type="http://schemas.openxmlformats.org/officeDocument/2006/relationships/image" Target="../media/image49.svg"/><Relationship Id="rId2" Type="http://schemas.openxmlformats.org/officeDocument/2006/relationships/image" Target="../media/image34.jpeg"/><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31.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5" Type="http://schemas.openxmlformats.org/officeDocument/2006/relationships/image" Target="../media/image47.svg"/><Relationship Id="rId23" Type="http://schemas.openxmlformats.org/officeDocument/2006/relationships/image" Target="../media/image55.png"/><Relationship Id="rId10" Type="http://schemas.openxmlformats.org/officeDocument/2006/relationships/image" Target="../media/image42.png"/><Relationship Id="rId19" Type="http://schemas.openxmlformats.org/officeDocument/2006/relationships/image" Target="../media/image51.svg"/><Relationship Id="rId4" Type="http://schemas.openxmlformats.org/officeDocument/2006/relationships/image" Target="../media/image36.png"/><Relationship Id="rId9" Type="http://schemas.openxmlformats.org/officeDocument/2006/relationships/image" Target="../media/image41.svg"/><Relationship Id="rId14" Type="http://schemas.openxmlformats.org/officeDocument/2006/relationships/image" Target="../media/image46.png"/><Relationship Id="rId22" Type="http://schemas.openxmlformats.org/officeDocument/2006/relationships/image" Target="../media/image5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hyperlink" Target="https://www.youtube.com/watch?v=elW69hyPUuI" TargetMode="Externa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11.png"/><Relationship Id="rId4" Type="http://schemas.openxmlformats.org/officeDocument/2006/relationships/image" Target="../media/image59.tiff"/></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pubmed.ncbi.nlm.nih.gov/23576808/"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11.pn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2"/>
          <p:cNvSpPr>
            <a:spLocks noGrp="1" noChangeArrowheads="1"/>
          </p:cNvSpPr>
          <p:nvPr>
            <p:ph type="title"/>
          </p:nvPr>
        </p:nvSpPr>
        <p:spPr bwMode="auto">
          <a:xfrm>
            <a:off x="0" y="332657"/>
            <a:ext cx="9144000" cy="64807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da-DK" sz="2800" dirty="0" err="1">
                <a:latin typeface="Impact" panose="020B0806030902050204" pitchFamily="34" charset="0"/>
              </a:rPr>
              <a:t>Compassion</a:t>
            </a:r>
            <a:r>
              <a:rPr lang="da-DK" sz="2800" dirty="0">
                <a:latin typeface="Impact" panose="020B0806030902050204" pitchFamily="34" charset="0"/>
              </a:rPr>
              <a:t> som antidot til </a:t>
            </a:r>
            <a:r>
              <a:rPr lang="da-DK" sz="2800" dirty="0" err="1">
                <a:latin typeface="Impact" panose="020B0806030902050204" pitchFamily="34" charset="0"/>
              </a:rPr>
              <a:t>burnout</a:t>
            </a:r>
            <a:br>
              <a:rPr lang="da-DK" sz="2800" dirty="0">
                <a:latin typeface="Impact" panose="020B0806030902050204" pitchFamily="34" charset="0"/>
              </a:rPr>
            </a:br>
            <a:r>
              <a:rPr lang="da-DK" sz="2800" dirty="0">
                <a:latin typeface="Impact" panose="020B0806030902050204" pitchFamily="34" charset="0"/>
              </a:rPr>
              <a:t> </a:t>
            </a:r>
            <a:br>
              <a:rPr lang="da-DK" sz="2800" dirty="0">
                <a:latin typeface="Impact" panose="020B0806030902050204" pitchFamily="34" charset="0"/>
              </a:rPr>
            </a:br>
            <a:endParaRPr lang="da-DK" altLang="da-DK" sz="3200" dirty="0">
              <a:latin typeface="Freestyle Script" panose="030804020302050B0404" pitchFamily="66" charset="0"/>
            </a:endParaRPr>
          </a:p>
        </p:txBody>
      </p:sp>
      <p:sp>
        <p:nvSpPr>
          <p:cNvPr id="3076" name="Rectangle 5"/>
          <p:cNvSpPr>
            <a:spLocks noChangeArrowheads="1"/>
          </p:cNvSpPr>
          <p:nvPr/>
        </p:nvSpPr>
        <p:spPr bwMode="auto">
          <a:xfrm>
            <a:off x="323528" y="1556792"/>
            <a:ext cx="839887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t">
            <a:spAutoFit/>
          </a:bodyPr>
          <a:lstStyle/>
          <a:p>
            <a:pPr algn="ctr">
              <a:defRPr/>
            </a:pPr>
            <a:r>
              <a:rPr lang="en-US" sz="1600" dirty="0">
                <a:solidFill>
                  <a:prstClr val="black"/>
                </a:solidFill>
                <a:latin typeface="Arial" charset="0"/>
                <a:ea typeface="MS PGothic" charset="0"/>
                <a:cs typeface="MS PGothic" charset="0"/>
              </a:rPr>
              <a:t>Jane Clemensen</a:t>
            </a:r>
          </a:p>
          <a:p>
            <a:pPr algn="ctr">
              <a:defRPr/>
            </a:pPr>
            <a:endParaRPr lang="en-US" sz="1200" dirty="0">
              <a:solidFill>
                <a:prstClr val="black"/>
              </a:solidFill>
              <a:latin typeface="Arial" charset="0"/>
              <a:ea typeface="MS PGothic" charset="0"/>
              <a:cs typeface="MS PGothic" charset="0"/>
            </a:endParaRPr>
          </a:p>
          <a:p>
            <a:pPr algn="ctr">
              <a:defRPr/>
            </a:pPr>
            <a:r>
              <a:rPr lang="en-US" sz="1200" dirty="0">
                <a:solidFill>
                  <a:prstClr val="black"/>
                </a:solidFill>
                <a:latin typeface="Arial" charset="0"/>
                <a:ea typeface="MS PGothic" charset="0"/>
                <a:cs typeface="MS PGothic" charset="0"/>
              </a:rPr>
              <a:t>Professor </a:t>
            </a:r>
            <a:r>
              <a:rPr lang="en-US" sz="1200" dirty="0" err="1">
                <a:solidFill>
                  <a:prstClr val="black"/>
                </a:solidFill>
                <a:latin typeface="Arial" charset="0"/>
                <a:ea typeface="MS PGothic" charset="0"/>
                <a:cs typeface="MS PGothic" charset="0"/>
              </a:rPr>
              <a:t>og</a:t>
            </a:r>
            <a:r>
              <a:rPr lang="en-US" sz="1200" dirty="0">
                <a:solidFill>
                  <a:prstClr val="black"/>
                </a:solidFill>
                <a:latin typeface="Arial" charset="0"/>
                <a:ea typeface="MS PGothic" charset="0"/>
                <a:cs typeface="MS PGothic" charset="0"/>
              </a:rPr>
              <a:t> </a:t>
            </a:r>
            <a:r>
              <a:rPr lang="en-US" sz="1200" dirty="0" err="1">
                <a:solidFill>
                  <a:prstClr val="black"/>
                </a:solidFill>
                <a:latin typeface="Arial" charset="0"/>
                <a:ea typeface="MS PGothic" charset="0"/>
                <a:cs typeface="MS PGothic" charset="0"/>
              </a:rPr>
              <a:t>forskningsleder</a:t>
            </a:r>
            <a:r>
              <a:rPr lang="en-US" sz="1200" dirty="0">
                <a:solidFill>
                  <a:prstClr val="black"/>
                </a:solidFill>
                <a:latin typeface="Arial" charset="0"/>
                <a:ea typeface="MS PGothic" charset="0"/>
                <a:cs typeface="MS PGothic" charset="0"/>
              </a:rPr>
              <a:t> </a:t>
            </a:r>
            <a:r>
              <a:rPr lang="en-US" sz="1200" dirty="0" err="1">
                <a:solidFill>
                  <a:prstClr val="black"/>
                </a:solidFill>
                <a:latin typeface="Arial" charset="0"/>
                <a:ea typeface="MS PGothic" charset="0"/>
                <a:cs typeface="MS PGothic" charset="0"/>
              </a:rPr>
              <a:t>ved</a:t>
            </a:r>
            <a:r>
              <a:rPr lang="en-US" sz="1200" dirty="0">
                <a:solidFill>
                  <a:prstClr val="black"/>
                </a:solidFill>
                <a:latin typeface="Arial" charset="0"/>
                <a:ea typeface="MS PGothic" charset="0"/>
                <a:cs typeface="MS PGothic" charset="0"/>
              </a:rPr>
              <a:t> H.C. Andersen </a:t>
            </a:r>
            <a:r>
              <a:rPr lang="en-US" sz="1200" dirty="0" err="1">
                <a:solidFill>
                  <a:prstClr val="black"/>
                </a:solidFill>
                <a:latin typeface="Arial" charset="0"/>
                <a:ea typeface="MS PGothic" charset="0"/>
                <a:cs typeface="MS PGothic" charset="0"/>
              </a:rPr>
              <a:t>Børne</a:t>
            </a:r>
            <a:r>
              <a:rPr lang="en-US" sz="1200" dirty="0">
                <a:solidFill>
                  <a:prstClr val="black"/>
                </a:solidFill>
                <a:latin typeface="Arial" charset="0"/>
                <a:ea typeface="MS PGothic" charset="0"/>
                <a:cs typeface="MS PGothic" charset="0"/>
              </a:rPr>
              <a:t>,- </a:t>
            </a:r>
            <a:r>
              <a:rPr lang="en-US" sz="1200" dirty="0" err="1">
                <a:solidFill>
                  <a:prstClr val="black"/>
                </a:solidFill>
                <a:latin typeface="Arial" charset="0"/>
                <a:ea typeface="MS PGothic" charset="0"/>
                <a:cs typeface="MS PGothic" charset="0"/>
              </a:rPr>
              <a:t>og</a:t>
            </a:r>
            <a:r>
              <a:rPr lang="en-US" sz="1200" dirty="0">
                <a:solidFill>
                  <a:prstClr val="black"/>
                </a:solidFill>
                <a:latin typeface="Arial" charset="0"/>
                <a:ea typeface="MS PGothic" charset="0"/>
                <a:cs typeface="MS PGothic" charset="0"/>
              </a:rPr>
              <a:t> </a:t>
            </a:r>
            <a:r>
              <a:rPr lang="en-US" sz="1200" dirty="0" err="1">
                <a:solidFill>
                  <a:prstClr val="black"/>
                </a:solidFill>
                <a:latin typeface="Arial" charset="0"/>
                <a:ea typeface="MS PGothic" charset="0"/>
                <a:cs typeface="MS PGothic" charset="0"/>
              </a:rPr>
              <a:t>Ungehospital</a:t>
            </a:r>
            <a:r>
              <a:rPr lang="en-US" sz="1200" dirty="0">
                <a:solidFill>
                  <a:prstClr val="black"/>
                </a:solidFill>
                <a:latin typeface="Arial" charset="0"/>
                <a:ea typeface="MS PGothic" charset="0"/>
                <a:cs typeface="MS PGothic" charset="0"/>
              </a:rPr>
              <a:t>, </a:t>
            </a:r>
          </a:p>
          <a:p>
            <a:pPr algn="ctr">
              <a:defRPr/>
            </a:pPr>
            <a:r>
              <a:rPr lang="en-US" sz="1200" dirty="0">
                <a:solidFill>
                  <a:prstClr val="black"/>
                </a:solidFill>
                <a:latin typeface="Arial" charset="0"/>
                <a:ea typeface="MS PGothic" charset="0"/>
                <a:cs typeface="MS PGothic" charset="0"/>
              </a:rPr>
              <a:t>Center for Innovative </a:t>
            </a:r>
            <a:r>
              <a:rPr lang="en-US" sz="1200" dirty="0" err="1">
                <a:solidFill>
                  <a:prstClr val="black"/>
                </a:solidFill>
                <a:latin typeface="Arial" charset="0"/>
                <a:ea typeface="MS PGothic" charset="0"/>
                <a:cs typeface="MS PGothic" charset="0"/>
              </a:rPr>
              <a:t>Medicinsk</a:t>
            </a:r>
            <a:r>
              <a:rPr lang="en-US" sz="1200" dirty="0">
                <a:solidFill>
                  <a:prstClr val="black"/>
                </a:solidFill>
                <a:latin typeface="Arial" charset="0"/>
                <a:ea typeface="MS PGothic" charset="0"/>
                <a:cs typeface="MS PGothic" charset="0"/>
              </a:rPr>
              <a:t> </a:t>
            </a:r>
            <a:r>
              <a:rPr lang="en-US" sz="1200" dirty="0" err="1">
                <a:solidFill>
                  <a:prstClr val="black"/>
                </a:solidFill>
                <a:latin typeface="Arial" charset="0"/>
                <a:ea typeface="MS PGothic" charset="0"/>
                <a:cs typeface="MS PGothic" charset="0"/>
              </a:rPr>
              <a:t>Teknologi</a:t>
            </a:r>
            <a:r>
              <a:rPr lang="en-US" sz="1200" dirty="0">
                <a:solidFill>
                  <a:prstClr val="black"/>
                </a:solidFill>
                <a:latin typeface="Arial" charset="0"/>
                <a:ea typeface="MS PGothic" charset="0"/>
                <a:cs typeface="MS PGothic" charset="0"/>
              </a:rPr>
              <a:t>, CIMT, OUH/SDU, </a:t>
            </a:r>
          </a:p>
          <a:p>
            <a:pPr algn="ctr">
              <a:defRPr/>
            </a:pPr>
            <a:r>
              <a:rPr lang="en-US" sz="1200" dirty="0" err="1">
                <a:solidFill>
                  <a:prstClr val="black"/>
                </a:solidFill>
                <a:latin typeface="Arial" charset="0"/>
                <a:ea typeface="MS PGothic" charset="0"/>
                <a:cs typeface="MS PGothic" charset="0"/>
              </a:rPr>
              <a:t>Leder</a:t>
            </a:r>
            <a:r>
              <a:rPr lang="en-US" sz="1200" dirty="0">
                <a:solidFill>
                  <a:prstClr val="black"/>
                </a:solidFill>
                <a:latin typeface="Arial" charset="0"/>
                <a:ea typeface="MS PGothic" charset="0"/>
                <a:cs typeface="MS PGothic" charset="0"/>
              </a:rPr>
              <a:t> </a:t>
            </a:r>
            <a:r>
              <a:rPr lang="en-US" sz="1200" dirty="0" err="1">
                <a:solidFill>
                  <a:prstClr val="black"/>
                </a:solidFill>
                <a:latin typeface="Arial" charset="0"/>
                <a:ea typeface="MS PGothic" charset="0"/>
                <a:cs typeface="MS PGothic" charset="0"/>
              </a:rPr>
              <a:t>af</a:t>
            </a:r>
            <a:r>
              <a:rPr lang="en-US" sz="1200" dirty="0">
                <a:solidFill>
                  <a:prstClr val="black"/>
                </a:solidFill>
                <a:latin typeface="Arial" charset="0"/>
                <a:ea typeface="MS PGothic" charset="0"/>
                <a:cs typeface="MS PGothic" charset="0"/>
              </a:rPr>
              <a:t> Center for Compassion </a:t>
            </a:r>
            <a:r>
              <a:rPr lang="en-US" sz="1200" dirty="0" err="1">
                <a:solidFill>
                  <a:prstClr val="black"/>
                </a:solidFill>
                <a:latin typeface="Arial" charset="0"/>
                <a:ea typeface="MS PGothic" charset="0"/>
                <a:cs typeface="MS PGothic" charset="0"/>
              </a:rPr>
              <a:t>i</a:t>
            </a:r>
            <a:r>
              <a:rPr lang="en-US" sz="1200" dirty="0">
                <a:solidFill>
                  <a:prstClr val="black"/>
                </a:solidFill>
                <a:latin typeface="Arial" charset="0"/>
                <a:ea typeface="MS PGothic" charset="0"/>
                <a:cs typeface="MS PGothic" charset="0"/>
              </a:rPr>
              <a:t> </a:t>
            </a:r>
            <a:r>
              <a:rPr lang="en-US" sz="1200" dirty="0" err="1">
                <a:solidFill>
                  <a:prstClr val="black"/>
                </a:solidFill>
                <a:latin typeface="Arial" charset="0"/>
                <a:ea typeface="MS PGothic" charset="0"/>
                <a:cs typeface="MS PGothic" charset="0"/>
              </a:rPr>
              <a:t>sundhedsvæsenet</a:t>
            </a:r>
            <a:r>
              <a:rPr lang="en-US" sz="1200" dirty="0">
                <a:solidFill>
                  <a:prstClr val="black"/>
                </a:solidFill>
                <a:latin typeface="Arial" charset="0"/>
                <a:ea typeface="MS PGothic" charset="0"/>
                <a:cs typeface="MS PGothic" charset="0"/>
              </a:rPr>
              <a:t>, IRS </a:t>
            </a:r>
            <a:r>
              <a:rPr lang="en-US" sz="1200" dirty="0" err="1">
                <a:solidFill>
                  <a:prstClr val="black"/>
                </a:solidFill>
                <a:latin typeface="Arial" charset="0"/>
                <a:ea typeface="MS PGothic" charset="0"/>
                <a:cs typeface="MS PGothic" charset="0"/>
              </a:rPr>
              <a:t>og</a:t>
            </a:r>
            <a:r>
              <a:rPr lang="en-US" sz="1200" dirty="0">
                <a:solidFill>
                  <a:prstClr val="black"/>
                </a:solidFill>
                <a:latin typeface="Arial" charset="0"/>
                <a:ea typeface="MS PGothic" charset="0"/>
                <a:cs typeface="MS PGothic" charset="0"/>
              </a:rPr>
              <a:t> KI.</a:t>
            </a:r>
          </a:p>
          <a:p>
            <a:pPr algn="ctr">
              <a:defRPr/>
            </a:pPr>
            <a:r>
              <a:rPr lang="en-US" sz="1200" dirty="0" err="1">
                <a:solidFill>
                  <a:prstClr val="black"/>
                </a:solidFill>
                <a:latin typeface="Arial" charset="0"/>
                <a:ea typeface="MS PGothic" charset="0"/>
                <a:cs typeface="MS PGothic" charset="0"/>
              </a:rPr>
              <a:t>Adjungeret</a:t>
            </a:r>
            <a:r>
              <a:rPr lang="en-US" sz="1200" dirty="0">
                <a:solidFill>
                  <a:prstClr val="black"/>
                </a:solidFill>
                <a:latin typeface="Arial" charset="0"/>
                <a:ea typeface="MS PGothic" charset="0"/>
                <a:cs typeface="MS PGothic" charset="0"/>
              </a:rPr>
              <a:t> professor </a:t>
            </a:r>
            <a:r>
              <a:rPr lang="en-US" sz="1200" dirty="0" err="1">
                <a:solidFill>
                  <a:prstClr val="black"/>
                </a:solidFill>
                <a:latin typeface="Arial" charset="0"/>
                <a:ea typeface="MS PGothic" charset="0"/>
                <a:cs typeface="MS PGothic" charset="0"/>
              </a:rPr>
              <a:t>ved</a:t>
            </a:r>
            <a:r>
              <a:rPr lang="en-US" sz="1200" dirty="0">
                <a:solidFill>
                  <a:prstClr val="black"/>
                </a:solidFill>
                <a:latin typeface="Arial" charset="0"/>
                <a:ea typeface="MS PGothic" charset="0"/>
                <a:cs typeface="MS PGothic" charset="0"/>
              </a:rPr>
              <a:t> University of Queensland, Centre for Online Health</a:t>
            </a:r>
          </a:p>
          <a:p>
            <a:pPr algn="ctr">
              <a:defRPr/>
            </a:pPr>
            <a:endParaRPr lang="en-US" sz="1600" dirty="0">
              <a:solidFill>
                <a:prstClr val="black"/>
              </a:solidFill>
              <a:latin typeface="Arial" charset="0"/>
              <a:ea typeface="MS PGothic" charset="0"/>
              <a:cs typeface="MS PGothic" charset="0"/>
            </a:endParaRPr>
          </a:p>
          <a:p>
            <a:pPr>
              <a:defRPr/>
            </a:pPr>
            <a:r>
              <a:rPr lang="en-US" sz="1600" dirty="0">
                <a:solidFill>
                  <a:prstClr val="black"/>
                </a:solidFill>
                <a:latin typeface="Arial" charset="0"/>
                <a:ea typeface="MS PGothic" charset="0"/>
                <a:cs typeface="MS PGothic" charset="0"/>
              </a:rPr>
              <a:t>Can healthcare?</a:t>
            </a:r>
          </a:p>
          <a:p>
            <a:pPr algn="ctr">
              <a:defRPr/>
            </a:pPr>
            <a:endParaRPr lang="en-US" sz="1200" dirty="0">
              <a:solidFill>
                <a:prstClr val="black"/>
              </a:solidFill>
              <a:latin typeface="Arial" charset="0"/>
              <a:ea typeface="MS PGothic" charset="0"/>
              <a:cs typeface="MS PGothic" charset="0"/>
            </a:endParaRP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6080129"/>
            <a:ext cx="1728192" cy="76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Billede 1"/>
          <p:cNvPicPr>
            <a:picLocks noChangeAspect="1"/>
          </p:cNvPicPr>
          <p:nvPr/>
        </p:nvPicPr>
        <p:blipFill>
          <a:blip r:embed="rId3"/>
          <a:stretch>
            <a:fillRect/>
          </a:stretch>
        </p:blipFill>
        <p:spPr>
          <a:xfrm>
            <a:off x="1187624" y="3380129"/>
            <a:ext cx="6574674" cy="2700000"/>
          </a:xfrm>
          <a:prstGeom prst="rect">
            <a:avLst/>
          </a:prstGeom>
        </p:spPr>
      </p:pic>
    </p:spTree>
    <p:extLst>
      <p:ext uri="{BB962C8B-B14F-4D97-AF65-F5344CB8AC3E}">
        <p14:creationId xmlns:p14="http://schemas.microsoft.com/office/powerpoint/2010/main" val="2564252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8579296" cy="1162050"/>
          </a:xfrm>
        </p:spPr>
        <p:txBody>
          <a:bodyPr>
            <a:normAutofit fontScale="90000"/>
          </a:bodyPr>
          <a:lstStyle/>
          <a:p>
            <a:pPr algn="ctr"/>
            <a:r>
              <a:rPr lang="da-DK" sz="2000" dirty="0"/>
              <a:t>Så hvor slemt står det til på sygehusene? </a:t>
            </a:r>
            <a:br>
              <a:rPr lang="da-DK" sz="2000" dirty="0"/>
            </a:br>
            <a:r>
              <a:rPr lang="da-DK" sz="2000" dirty="0"/>
              <a:t>Travlhed og underbemanding medvirker ifølge læger og sygeplejersker til, at patienter får det værre – og i værste fald dør. “Vi kan ikke mere. Hospitalerne bløder</a:t>
            </a:r>
            <a:r>
              <a:rPr lang="da-DK" sz="1600" dirty="0"/>
              <a:t>”, Zetland 21. okt.2021</a:t>
            </a:r>
          </a:p>
        </p:txBody>
      </p:sp>
      <p:pic>
        <p:nvPicPr>
          <p:cNvPr id="4" name="Pladsholder til indhold 3"/>
          <p:cNvPicPr>
            <a:picLocks noGrp="1" noChangeAspect="1"/>
          </p:cNvPicPr>
          <p:nvPr>
            <p:ph idx="1"/>
          </p:nvPr>
        </p:nvPicPr>
        <p:blipFill>
          <a:blip r:embed="rId2"/>
          <a:stretch>
            <a:fillRect/>
          </a:stretch>
        </p:blipFill>
        <p:spPr>
          <a:xfrm>
            <a:off x="4431535" y="3436792"/>
            <a:ext cx="3600400" cy="2475950"/>
          </a:xfrm>
          <a:prstGeom prst="rect">
            <a:avLst/>
          </a:prstGeom>
        </p:spPr>
      </p:pic>
      <p:sp>
        <p:nvSpPr>
          <p:cNvPr id="5" name="Pladsholder til tekst 4"/>
          <p:cNvSpPr>
            <a:spLocks noGrp="1"/>
          </p:cNvSpPr>
          <p:nvPr>
            <p:ph type="body" sz="half" idx="2"/>
          </p:nvPr>
        </p:nvSpPr>
        <p:spPr/>
        <p:txBody>
          <a:bodyPr>
            <a:normAutofit fontScale="92500" lnSpcReduction="10000"/>
          </a:bodyPr>
          <a:lstStyle/>
          <a:p>
            <a:r>
              <a:rPr lang="da-DK" dirty="0"/>
              <a:t>“Det er et kæmpestort problem i sundhedsvæsenet,” siger han. “Vi mister mere og mere kontakten med det, man oprindelig skulle gøre, nemlig tage sig af syge mennesker.”, læge</a:t>
            </a:r>
          </a:p>
          <a:p>
            <a:endParaRPr lang="da-DK" dirty="0"/>
          </a:p>
          <a:p>
            <a:r>
              <a:rPr lang="da-DK" dirty="0"/>
              <a:t>“I dag er vi primært styret af økonomiske grundtanker. Det betyder, at vi er blevet rigtig gode til at forvalte syge mennesker,” siger han. “Problemet er bare, at bløde værdier som tid, medmenneskelighed og nærvær går tabt.”, læge</a:t>
            </a:r>
          </a:p>
          <a:p>
            <a:endParaRPr lang="da-DK" dirty="0"/>
          </a:p>
          <a:p>
            <a:r>
              <a:rPr lang="da-DK" dirty="0"/>
              <a:t>“I psykiatrien har vi kun samtalen,” siger Elisabeth </a:t>
            </a:r>
            <a:r>
              <a:rPr lang="da-DK" dirty="0" err="1"/>
              <a:t>Tehrani</a:t>
            </a:r>
            <a:r>
              <a:rPr lang="da-DK" dirty="0"/>
              <a:t>. Og derfor presser effektiviseringstankegangen behandlingen af psykisk sygdom.</a:t>
            </a:r>
          </a:p>
          <a:p>
            <a:r>
              <a:rPr lang="da-DK" dirty="0"/>
              <a:t>“Vi er blevet meget mere effektive, end vi var for 30 år siden, men samtalen tager den tid, den tager. Du kan ikke få patienternes tillid på fem minutter, og det kommer du aldrig til,” siger hun.</a:t>
            </a:r>
          </a:p>
        </p:txBody>
      </p:sp>
      <p:sp>
        <p:nvSpPr>
          <p:cNvPr id="6" name="Rektangel 5"/>
          <p:cNvSpPr/>
          <p:nvPr/>
        </p:nvSpPr>
        <p:spPr>
          <a:xfrm>
            <a:off x="3990492" y="1451947"/>
            <a:ext cx="5046004" cy="1938992"/>
          </a:xfrm>
          <a:prstGeom prst="rect">
            <a:avLst/>
          </a:prstGeom>
        </p:spPr>
        <p:txBody>
          <a:bodyPr wrap="square">
            <a:spAutoFit/>
          </a:bodyPr>
          <a:lstStyle/>
          <a:p>
            <a:r>
              <a:rPr lang="da-DK" sz="1200" dirty="0"/>
              <a:t>“Man kan måske godt sige, at jeg burde blive. Men jeg har truffet en personlig beslutning,” svarer han. “For jeg kan ikke holde det ud længere.”</a:t>
            </a:r>
          </a:p>
          <a:p>
            <a:endParaRPr lang="da-DK" sz="1200" dirty="0"/>
          </a:p>
          <a:p>
            <a:r>
              <a:rPr lang="da-DK" sz="1200" dirty="0"/>
              <a:t>“Patienterne får ikke gavn af mig, hvis jeg ligger med stress et eller andet sted,” siger sygeplejerske Anja Refsgaard.</a:t>
            </a:r>
          </a:p>
          <a:p>
            <a:endParaRPr lang="da-DK" sz="1200" dirty="0"/>
          </a:p>
          <a:p>
            <a:r>
              <a:rPr lang="da-DK" sz="1200" dirty="0"/>
              <a:t>“Der er en grænse,” siger læge Michael </a:t>
            </a:r>
            <a:r>
              <a:rPr lang="da-DK" sz="1200" dirty="0" err="1"/>
              <a:t>Halder</a:t>
            </a:r>
            <a:r>
              <a:rPr lang="da-DK" sz="1200" dirty="0"/>
              <a:t>. “Jeg ville have strakt mig rigtig langt. Men når jeg kan mærke, at jeg tager skade af mit arbejde, så er det slut med altruismen.”</a:t>
            </a:r>
          </a:p>
          <a:p>
            <a:endParaRPr lang="da-DK" sz="1200" dirty="0"/>
          </a:p>
        </p:txBody>
      </p:sp>
      <p:pic>
        <p:nvPicPr>
          <p:cNvPr id="8" name="Picture 2">
            <a:extLst>
              <a:ext uri="{FF2B5EF4-FFF2-40B4-BE49-F238E27FC236}">
                <a16:creationId xmlns:a16="http://schemas.microsoft.com/office/drawing/2014/main" id="{A4E5F265-D261-B441-A931-5C939272CF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6080129"/>
            <a:ext cx="1728192" cy="76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1111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sp>
        <p:nvSpPr>
          <p:cNvPr id="3" name="Pladsholder til indhold 2"/>
          <p:cNvSpPr>
            <a:spLocks noGrp="1"/>
          </p:cNvSpPr>
          <p:nvPr>
            <p:ph idx="1"/>
          </p:nvPr>
        </p:nvSpPr>
        <p:spPr>
          <a:xfrm>
            <a:off x="451771" y="2996952"/>
            <a:ext cx="8229600" cy="4349080"/>
          </a:xfrm>
        </p:spPr>
        <p:txBody>
          <a:bodyPr>
            <a:normAutofit/>
          </a:bodyPr>
          <a:lstStyle/>
          <a:p>
            <a:pPr marL="0" indent="0">
              <a:buNone/>
            </a:pPr>
            <a:r>
              <a:rPr lang="da-DK" sz="2400" dirty="0"/>
              <a:t>Sygeplejerske udtaler </a:t>
            </a:r>
            <a:r>
              <a:rPr lang="da-DK" sz="2400" dirty="0" err="1"/>
              <a:t>ifm</a:t>
            </a:r>
            <a:r>
              <a:rPr lang="da-DK" sz="2400" dirty="0"/>
              <a:t> højt sygefravær:</a:t>
            </a:r>
          </a:p>
          <a:p>
            <a:pPr marL="0" indent="0">
              <a:buNone/>
            </a:pPr>
            <a:r>
              <a:rPr lang="da-DK" sz="2400" dirty="0"/>
              <a:t>”Folk er trætte og slidte og føler sig ikke lyttede til. Det giver en ond spiral hvor folk sygemelder sig, og dem som er tilbage, bliver endnu mere udbrændte”…..” Vi risikerer at der opstår forråelse. At vi bliver nødt til at blive mere kolde for at passe på os selv”</a:t>
            </a:r>
          </a:p>
          <a:p>
            <a:pPr marL="0" indent="0">
              <a:buNone/>
            </a:pPr>
            <a:r>
              <a:rPr lang="da-DK" sz="1800" dirty="0" err="1"/>
              <a:t>Fyens</a:t>
            </a:r>
            <a:r>
              <a:rPr lang="da-DK" sz="1800" dirty="0"/>
              <a:t> Stiftstidende, 3. marts 2023</a:t>
            </a:r>
          </a:p>
        </p:txBody>
      </p:sp>
      <p:pic>
        <p:nvPicPr>
          <p:cNvPr id="6" name="Billede 5"/>
          <p:cNvPicPr/>
          <p:nvPr/>
        </p:nvPicPr>
        <p:blipFill>
          <a:blip r:embed="rId2" cstate="print">
            <a:extLst>
              <a:ext uri="{28A0092B-C50C-407E-A947-70E740481C1C}">
                <a14:useLocalDpi xmlns:a14="http://schemas.microsoft.com/office/drawing/2010/main" val="0"/>
              </a:ext>
            </a:extLst>
          </a:blip>
          <a:stretch>
            <a:fillRect/>
          </a:stretch>
        </p:blipFill>
        <p:spPr>
          <a:xfrm>
            <a:off x="2987824" y="44624"/>
            <a:ext cx="3697605" cy="3044190"/>
          </a:xfrm>
          <a:prstGeom prst="rect">
            <a:avLst/>
          </a:prstGeom>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6080129"/>
            <a:ext cx="1728192" cy="76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8169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548679"/>
            <a:ext cx="8748464" cy="360041"/>
          </a:xfrm>
        </p:spPr>
        <p:txBody>
          <a:bodyPr>
            <a:normAutofit fontScale="90000"/>
          </a:bodyPr>
          <a:lstStyle/>
          <a:p>
            <a:br>
              <a:rPr lang="da-DK" sz="2000" dirty="0"/>
            </a:br>
            <a:br>
              <a:rPr lang="da-DK" sz="2000" dirty="0"/>
            </a:br>
            <a:br>
              <a:rPr lang="da-DK" sz="2000" dirty="0"/>
            </a:br>
            <a:r>
              <a:rPr lang="da-DK" sz="1600" dirty="0" err="1"/>
              <a:t>February</a:t>
            </a:r>
            <a:r>
              <a:rPr lang="da-DK" sz="1600" dirty="0"/>
              <a:t> 2023</a:t>
            </a:r>
            <a:br>
              <a:rPr lang="da-DK" sz="1600" dirty="0"/>
            </a:br>
            <a:r>
              <a:rPr lang="da-DK" sz="1600" dirty="0" err="1"/>
              <a:t>Working</a:t>
            </a:r>
            <a:r>
              <a:rPr lang="da-DK" sz="1600" dirty="0"/>
              <a:t> in </a:t>
            </a:r>
            <a:r>
              <a:rPr lang="da-DK" sz="1600" dirty="0" err="1"/>
              <a:t>value-discrepant</a:t>
            </a:r>
            <a:r>
              <a:rPr lang="da-DK" sz="1600" dirty="0"/>
              <a:t> </a:t>
            </a:r>
            <a:r>
              <a:rPr lang="da-DK" sz="1600" dirty="0" err="1"/>
              <a:t>environments</a:t>
            </a:r>
            <a:r>
              <a:rPr lang="da-DK" sz="1600" dirty="0"/>
              <a:t> </a:t>
            </a:r>
            <a:r>
              <a:rPr lang="da-DK" sz="1600" dirty="0" err="1"/>
              <a:t>inhibits</a:t>
            </a:r>
            <a:r>
              <a:rPr lang="da-DK" sz="1600" dirty="0"/>
              <a:t> </a:t>
            </a:r>
            <a:r>
              <a:rPr lang="da-DK" sz="1600" dirty="0" err="1"/>
              <a:t>clinicians</a:t>
            </a:r>
            <a:r>
              <a:rPr lang="da-DK" sz="1600" dirty="0"/>
              <a:t>’ </a:t>
            </a:r>
            <a:r>
              <a:rPr lang="da-DK" sz="1600" dirty="0" err="1"/>
              <a:t>ability</a:t>
            </a:r>
            <a:r>
              <a:rPr lang="da-DK" sz="1600" dirty="0"/>
              <a:t> to provide </a:t>
            </a:r>
            <a:r>
              <a:rPr lang="da-DK" sz="1600" dirty="0" err="1"/>
              <a:t>compassion</a:t>
            </a:r>
            <a:r>
              <a:rPr lang="da-DK" sz="1600" dirty="0"/>
              <a:t> and </a:t>
            </a:r>
            <a:r>
              <a:rPr lang="da-DK" sz="1600" dirty="0" err="1"/>
              <a:t>reduces</a:t>
            </a:r>
            <a:r>
              <a:rPr lang="da-DK" sz="1600" dirty="0"/>
              <a:t> </a:t>
            </a:r>
            <a:r>
              <a:rPr lang="da-DK" sz="1600" dirty="0" err="1"/>
              <a:t>well-being</a:t>
            </a:r>
            <a:r>
              <a:rPr lang="da-DK" sz="1600" dirty="0"/>
              <a:t>: A </a:t>
            </a:r>
            <a:r>
              <a:rPr lang="da-DK" sz="1600" dirty="0" err="1"/>
              <a:t>cross-sectional</a:t>
            </a:r>
            <a:r>
              <a:rPr lang="da-DK" sz="1600" dirty="0"/>
              <a:t> </a:t>
            </a:r>
            <a:r>
              <a:rPr lang="da-DK" sz="1600" dirty="0" err="1"/>
              <a:t>study</a:t>
            </a:r>
            <a:br>
              <a:rPr lang="da-DK" sz="1600" dirty="0"/>
            </a:br>
            <a:r>
              <a:rPr lang="da-DK" sz="1600" dirty="0"/>
              <a:t>Alina </a:t>
            </a:r>
            <a:r>
              <a:rPr lang="da-DK" sz="1600" dirty="0" err="1"/>
              <a:t>Pavlova</a:t>
            </a:r>
            <a:r>
              <a:rPr lang="da-DK" sz="1600" dirty="0"/>
              <a:t>, Sarah-Jane </a:t>
            </a:r>
            <a:r>
              <a:rPr lang="da-DK" sz="1600" dirty="0" err="1"/>
              <a:t>Paine</a:t>
            </a:r>
            <a:r>
              <a:rPr lang="da-DK" sz="1600" dirty="0"/>
              <a:t>, Shane </a:t>
            </a:r>
            <a:r>
              <a:rPr lang="da-DK" sz="1600" dirty="0" err="1"/>
              <a:t>Sinclair</a:t>
            </a:r>
            <a:r>
              <a:rPr lang="da-DK" sz="1600" dirty="0"/>
              <a:t>, Anne </a:t>
            </a:r>
            <a:r>
              <a:rPr lang="da-DK" sz="1600" dirty="0" err="1"/>
              <a:t>O'Callaghan</a:t>
            </a:r>
            <a:r>
              <a:rPr lang="da-DK" sz="1600" dirty="0"/>
              <a:t>, Nathan S. </a:t>
            </a:r>
            <a:r>
              <a:rPr lang="da-DK" sz="1600" dirty="0" err="1"/>
              <a:t>Consedine</a:t>
            </a:r>
            <a:br>
              <a:rPr lang="da-DK" sz="1600" dirty="0"/>
            </a:br>
            <a:br>
              <a:rPr lang="da-DK" dirty="0"/>
            </a:br>
            <a:endParaRPr lang="da-DK" dirty="0"/>
          </a:p>
        </p:txBody>
      </p:sp>
      <p:sp>
        <p:nvSpPr>
          <p:cNvPr id="3" name="Pladsholder til indhold 2"/>
          <p:cNvSpPr>
            <a:spLocks noGrp="1"/>
          </p:cNvSpPr>
          <p:nvPr>
            <p:ph idx="1"/>
          </p:nvPr>
        </p:nvSpPr>
        <p:spPr>
          <a:xfrm>
            <a:off x="0" y="1268760"/>
            <a:ext cx="4427984" cy="4908203"/>
          </a:xfrm>
        </p:spPr>
        <p:txBody>
          <a:bodyPr>
            <a:normAutofit/>
          </a:bodyPr>
          <a:lstStyle/>
          <a:p>
            <a:pPr marL="0" indent="0">
              <a:buNone/>
            </a:pPr>
            <a:r>
              <a:rPr lang="en-US" sz="1700" dirty="0"/>
              <a:t>Mere end 1000 </a:t>
            </a:r>
            <a:r>
              <a:rPr lang="en-US" sz="1700" dirty="0" err="1"/>
              <a:t>klinikere</a:t>
            </a:r>
            <a:r>
              <a:rPr lang="en-US" sz="1700" dirty="0"/>
              <a:t> </a:t>
            </a:r>
            <a:r>
              <a:rPr lang="en-US" sz="1700" dirty="0" err="1"/>
              <a:t>blev</a:t>
            </a:r>
            <a:r>
              <a:rPr lang="en-US" sz="1700" dirty="0"/>
              <a:t> </a:t>
            </a:r>
            <a:r>
              <a:rPr lang="en-US" sz="1700" dirty="0" err="1"/>
              <a:t>spurgt</a:t>
            </a:r>
            <a:r>
              <a:rPr lang="en-US" sz="1700" dirty="0"/>
              <a:t> </a:t>
            </a:r>
            <a:r>
              <a:rPr lang="en-US" sz="1700" dirty="0" err="1"/>
              <a:t>i</a:t>
            </a:r>
            <a:r>
              <a:rPr lang="en-US" sz="1700" dirty="0"/>
              <a:t> </a:t>
            </a:r>
            <a:r>
              <a:rPr lang="en-US" sz="1700" dirty="0" err="1"/>
              <a:t>en</a:t>
            </a:r>
            <a:r>
              <a:rPr lang="en-US" sz="1700" dirty="0"/>
              <a:t> </a:t>
            </a:r>
            <a:r>
              <a:rPr lang="en-US" sz="1700" dirty="0" err="1"/>
              <a:t>spørgeskema-undersøgelse</a:t>
            </a:r>
            <a:r>
              <a:rPr lang="en-US" sz="1700" dirty="0"/>
              <a:t>, her et par </a:t>
            </a:r>
            <a:r>
              <a:rPr lang="en-US" sz="1700" dirty="0" err="1"/>
              <a:t>af</a:t>
            </a:r>
            <a:r>
              <a:rPr lang="en-US" sz="1700" dirty="0"/>
              <a:t> </a:t>
            </a:r>
            <a:r>
              <a:rPr lang="en-US" sz="1700" dirty="0" err="1"/>
              <a:t>hovedbudskaberne</a:t>
            </a:r>
            <a:r>
              <a:rPr lang="en-US" sz="1700" dirty="0"/>
              <a:t>:</a:t>
            </a:r>
          </a:p>
          <a:p>
            <a:r>
              <a:rPr lang="en-US" sz="1700" dirty="0"/>
              <a:t>Der </a:t>
            </a:r>
            <a:r>
              <a:rPr lang="en-US" sz="1700" dirty="0" err="1"/>
              <a:t>er</a:t>
            </a:r>
            <a:r>
              <a:rPr lang="en-US" sz="1700" dirty="0"/>
              <a:t> </a:t>
            </a:r>
            <a:r>
              <a:rPr lang="en-US" sz="1700" dirty="0" err="1"/>
              <a:t>behov</a:t>
            </a:r>
            <a:r>
              <a:rPr lang="en-US" sz="1700" dirty="0"/>
              <a:t> for at </a:t>
            </a:r>
            <a:r>
              <a:rPr lang="en-US" sz="1700" dirty="0" err="1"/>
              <a:t>skabe</a:t>
            </a:r>
            <a:r>
              <a:rPr lang="en-US" sz="1700" dirty="0"/>
              <a:t> </a:t>
            </a:r>
            <a:r>
              <a:rPr lang="en-US" sz="1700" dirty="0" err="1"/>
              <a:t>organisationer</a:t>
            </a:r>
            <a:r>
              <a:rPr lang="en-US" sz="1700" dirty="0"/>
              <a:t> der </a:t>
            </a:r>
            <a:r>
              <a:rPr lang="en-US" sz="1700" dirty="0" err="1"/>
              <a:t>basere</a:t>
            </a:r>
            <a:r>
              <a:rPr lang="en-US" sz="1700" dirty="0"/>
              <a:t> sig </a:t>
            </a:r>
            <a:r>
              <a:rPr lang="en-US" sz="1700" dirty="0" err="1"/>
              <a:t>på</a:t>
            </a:r>
            <a:r>
              <a:rPr lang="en-US" sz="1700" dirty="0"/>
              <a:t> </a:t>
            </a:r>
            <a:r>
              <a:rPr lang="en-US" sz="1700" dirty="0" err="1"/>
              <a:t>humanistisk</a:t>
            </a:r>
            <a:r>
              <a:rPr lang="en-US" sz="1700" dirty="0"/>
              <a:t> </a:t>
            </a:r>
            <a:r>
              <a:rPr lang="en-US" sz="1700" dirty="0" err="1"/>
              <a:t>værdier</a:t>
            </a:r>
            <a:r>
              <a:rPr lang="en-US" sz="1700" dirty="0"/>
              <a:t> </a:t>
            </a:r>
            <a:r>
              <a:rPr lang="en-US" sz="1700" dirty="0" err="1"/>
              <a:t>og</a:t>
            </a:r>
            <a:r>
              <a:rPr lang="en-US" sz="1700" dirty="0"/>
              <a:t> at </a:t>
            </a:r>
            <a:r>
              <a:rPr lang="en-US" sz="1700" dirty="0" err="1"/>
              <a:t>skabe</a:t>
            </a:r>
            <a:r>
              <a:rPr lang="en-US" sz="1700" dirty="0"/>
              <a:t> </a:t>
            </a:r>
            <a:r>
              <a:rPr lang="en-US" sz="1700" dirty="0" err="1"/>
              <a:t>sammenhænge</a:t>
            </a:r>
            <a:r>
              <a:rPr lang="en-US" sz="1700" dirty="0"/>
              <a:t> </a:t>
            </a:r>
            <a:r>
              <a:rPr lang="en-US" sz="1700" dirty="0" err="1"/>
              <a:t>mellem</a:t>
            </a:r>
            <a:r>
              <a:rPr lang="en-US" sz="1700" dirty="0"/>
              <a:t> </a:t>
            </a:r>
            <a:r>
              <a:rPr lang="en-US" sz="1700" dirty="0" err="1"/>
              <a:t>medarbejders</a:t>
            </a:r>
            <a:r>
              <a:rPr lang="en-US" sz="1700" dirty="0"/>
              <a:t> </a:t>
            </a:r>
            <a:r>
              <a:rPr lang="en-US" sz="1700" dirty="0" err="1"/>
              <a:t>værdier</a:t>
            </a:r>
            <a:r>
              <a:rPr lang="en-US" sz="1700" dirty="0"/>
              <a:t> </a:t>
            </a:r>
            <a:r>
              <a:rPr lang="en-US" sz="1700" dirty="0" err="1"/>
              <a:t>og</a:t>
            </a:r>
            <a:r>
              <a:rPr lang="en-US" sz="1700" dirty="0"/>
              <a:t> </a:t>
            </a:r>
            <a:r>
              <a:rPr lang="en-US" sz="1700" dirty="0" err="1"/>
              <a:t>organisationens</a:t>
            </a:r>
            <a:r>
              <a:rPr lang="en-US" sz="1700" dirty="0"/>
              <a:t> </a:t>
            </a:r>
            <a:r>
              <a:rPr lang="en-US" sz="1700" dirty="0" err="1"/>
              <a:t>værdier</a:t>
            </a:r>
            <a:r>
              <a:rPr lang="en-US" sz="1700" dirty="0"/>
              <a:t>. </a:t>
            </a:r>
          </a:p>
          <a:p>
            <a:endParaRPr lang="en-US" sz="1700" dirty="0"/>
          </a:p>
          <a:p>
            <a:r>
              <a:rPr lang="en-US" sz="1700" dirty="0" err="1"/>
              <a:t>Tidligere</a:t>
            </a:r>
            <a:r>
              <a:rPr lang="en-US" sz="1700" dirty="0"/>
              <a:t> </a:t>
            </a:r>
            <a:r>
              <a:rPr lang="en-US" sz="1700" dirty="0" err="1"/>
              <a:t>forskning</a:t>
            </a:r>
            <a:r>
              <a:rPr lang="en-US" sz="1700" dirty="0"/>
              <a:t> </a:t>
            </a:r>
            <a:r>
              <a:rPr lang="en-US" sz="1700" dirty="0" err="1"/>
              <a:t>viser</a:t>
            </a:r>
            <a:r>
              <a:rPr lang="en-US" sz="1700" dirty="0"/>
              <a:t> at </a:t>
            </a:r>
            <a:r>
              <a:rPr lang="en-US" sz="1700" dirty="0" err="1"/>
              <a:t>klinikere</a:t>
            </a:r>
            <a:r>
              <a:rPr lang="en-US" sz="1700" dirty="0"/>
              <a:t> </a:t>
            </a:r>
            <a:r>
              <a:rPr lang="en-US" sz="1700" dirty="0" err="1"/>
              <a:t>ikke</a:t>
            </a:r>
            <a:r>
              <a:rPr lang="en-US" sz="1700" dirty="0"/>
              <a:t> </a:t>
            </a:r>
            <a:r>
              <a:rPr lang="en-US" sz="1700" dirty="0" err="1"/>
              <a:t>føler</a:t>
            </a:r>
            <a:r>
              <a:rPr lang="en-US" sz="1700" dirty="0"/>
              <a:t> sig </a:t>
            </a:r>
            <a:r>
              <a:rPr lang="en-US" sz="1700" dirty="0" err="1"/>
              <a:t>hørt</a:t>
            </a:r>
            <a:r>
              <a:rPr lang="en-US" sz="1700" dirty="0"/>
              <a:t> </a:t>
            </a:r>
            <a:r>
              <a:rPr lang="en-US" sz="1700" dirty="0" err="1"/>
              <a:t>på</a:t>
            </a:r>
            <a:r>
              <a:rPr lang="en-US" sz="1700" dirty="0"/>
              <a:t> </a:t>
            </a:r>
            <a:r>
              <a:rPr lang="en-US" sz="1700" dirty="0" err="1"/>
              <a:t>arbejdspladsen</a:t>
            </a:r>
            <a:r>
              <a:rPr lang="en-US" sz="1700" dirty="0"/>
              <a:t> </a:t>
            </a:r>
            <a:r>
              <a:rPr lang="en-US" sz="1700" dirty="0" err="1"/>
              <a:t>og</a:t>
            </a:r>
            <a:r>
              <a:rPr lang="en-US" sz="1700" dirty="0"/>
              <a:t> </a:t>
            </a:r>
            <a:r>
              <a:rPr lang="en-US" sz="1700" dirty="0" err="1"/>
              <a:t>oplever</a:t>
            </a:r>
            <a:r>
              <a:rPr lang="en-US" sz="1700" dirty="0"/>
              <a:t> </a:t>
            </a:r>
            <a:r>
              <a:rPr lang="en-US" sz="1700" dirty="0" err="1"/>
              <a:t>organisations</a:t>
            </a:r>
            <a:r>
              <a:rPr lang="en-US" sz="1700" dirty="0"/>
              <a:t> </a:t>
            </a:r>
            <a:r>
              <a:rPr lang="en-US" sz="1700" dirty="0" err="1"/>
              <a:t>kulturen</a:t>
            </a:r>
            <a:r>
              <a:rPr lang="en-US" sz="1700" dirty="0"/>
              <a:t> </a:t>
            </a:r>
            <a:r>
              <a:rPr lang="en-US" sz="1700" dirty="0" err="1"/>
              <a:t>som</a:t>
            </a:r>
            <a:r>
              <a:rPr lang="en-US" sz="1700" dirty="0"/>
              <a:t> </a:t>
            </a:r>
            <a:r>
              <a:rPr lang="en-US" sz="1700" dirty="0" err="1"/>
              <a:t>en</a:t>
            </a:r>
            <a:r>
              <a:rPr lang="en-US" sz="1700" dirty="0"/>
              <a:t> </a:t>
            </a:r>
            <a:r>
              <a:rPr lang="en-US" sz="1700" dirty="0" err="1"/>
              <a:t>kultur</a:t>
            </a:r>
            <a:r>
              <a:rPr lang="en-US" sz="1700" dirty="0"/>
              <a:t> </a:t>
            </a:r>
            <a:r>
              <a:rPr lang="en-US" sz="1700" dirty="0" err="1"/>
              <a:t>båret</a:t>
            </a:r>
            <a:r>
              <a:rPr lang="en-US" sz="1700" dirty="0"/>
              <a:t> </a:t>
            </a:r>
            <a:r>
              <a:rPr lang="en-US" sz="1700" dirty="0" err="1"/>
              <a:t>af</a:t>
            </a:r>
            <a:r>
              <a:rPr lang="en-US" sz="1700" dirty="0"/>
              <a:t> </a:t>
            </a:r>
            <a:r>
              <a:rPr lang="en-US" sz="1700" dirty="0" err="1"/>
              <a:t>frygt</a:t>
            </a:r>
            <a:r>
              <a:rPr lang="en-US" sz="1700" dirty="0"/>
              <a:t> </a:t>
            </a:r>
            <a:r>
              <a:rPr lang="en-US" sz="1700" dirty="0" err="1"/>
              <a:t>og</a:t>
            </a:r>
            <a:r>
              <a:rPr lang="en-US" sz="1700" dirty="0"/>
              <a:t> </a:t>
            </a:r>
            <a:r>
              <a:rPr lang="en-US" sz="1700" dirty="0" err="1"/>
              <a:t>bebrejdelse</a:t>
            </a:r>
            <a:r>
              <a:rPr lang="en-US" sz="1700" dirty="0"/>
              <a:t>.</a:t>
            </a:r>
          </a:p>
          <a:p>
            <a:endParaRPr lang="en-US" sz="1700" dirty="0"/>
          </a:p>
          <a:p>
            <a:r>
              <a:rPr lang="en-US" sz="1700" dirty="0"/>
              <a:t>Healthcare </a:t>
            </a:r>
            <a:r>
              <a:rPr lang="en-US" sz="1700" dirty="0" err="1"/>
              <a:t>organisationer</a:t>
            </a:r>
            <a:r>
              <a:rPr lang="en-US" sz="1700" dirty="0"/>
              <a:t> </a:t>
            </a:r>
            <a:r>
              <a:rPr lang="en-US" sz="1700" dirty="0" err="1"/>
              <a:t>bør</a:t>
            </a:r>
            <a:r>
              <a:rPr lang="en-US" sz="1700" dirty="0"/>
              <a:t> </a:t>
            </a:r>
            <a:r>
              <a:rPr lang="en-US" sz="1700" dirty="0" err="1"/>
              <a:t>ikke</a:t>
            </a:r>
            <a:r>
              <a:rPr lang="en-US" sz="1700" dirty="0"/>
              <a:t> kun </a:t>
            </a:r>
            <a:r>
              <a:rPr lang="en-US" sz="1700" dirty="0" err="1"/>
              <a:t>fokusere</a:t>
            </a:r>
            <a:r>
              <a:rPr lang="en-US" sz="1700" dirty="0"/>
              <a:t> </a:t>
            </a:r>
            <a:r>
              <a:rPr lang="en-US" sz="1700" dirty="0" err="1"/>
              <a:t>på</a:t>
            </a:r>
            <a:r>
              <a:rPr lang="en-US" sz="1700" dirty="0"/>
              <a:t> </a:t>
            </a:r>
            <a:r>
              <a:rPr lang="en-US" sz="1700" dirty="0" err="1"/>
              <a:t>økonomi</a:t>
            </a:r>
            <a:r>
              <a:rPr lang="en-US" sz="1700" dirty="0"/>
              <a:t> men </a:t>
            </a:r>
            <a:r>
              <a:rPr lang="en-US" sz="1700" dirty="0" err="1"/>
              <a:t>ligeledes</a:t>
            </a:r>
            <a:r>
              <a:rPr lang="en-US" sz="1700" dirty="0"/>
              <a:t> </a:t>
            </a:r>
            <a:r>
              <a:rPr lang="en-US" sz="1700" dirty="0" err="1"/>
              <a:t>systematisk</a:t>
            </a:r>
            <a:r>
              <a:rPr lang="en-US" sz="1700" dirty="0"/>
              <a:t> at </a:t>
            </a:r>
            <a:r>
              <a:rPr lang="en-US" sz="1700" dirty="0" err="1"/>
              <a:t>vurdere</a:t>
            </a:r>
            <a:r>
              <a:rPr lang="en-US" sz="1700" dirty="0"/>
              <a:t> compassion </a:t>
            </a:r>
            <a:r>
              <a:rPr lang="en-US" sz="1700" dirty="0" err="1"/>
              <a:t>værdier</a:t>
            </a:r>
            <a:r>
              <a:rPr lang="en-US" sz="1700" dirty="0"/>
              <a:t> – </a:t>
            </a:r>
            <a:r>
              <a:rPr lang="en-US" sz="1700" dirty="0" err="1"/>
              <a:t>såvel</a:t>
            </a:r>
            <a:r>
              <a:rPr lang="en-US" sz="1700" dirty="0"/>
              <a:t> </a:t>
            </a:r>
            <a:r>
              <a:rPr lang="en-US" sz="1700" dirty="0" err="1"/>
              <a:t>fra</a:t>
            </a:r>
            <a:r>
              <a:rPr lang="en-US" sz="1700" dirty="0"/>
              <a:t> </a:t>
            </a:r>
            <a:r>
              <a:rPr lang="en-US" sz="1700" dirty="0" err="1"/>
              <a:t>medarbejder</a:t>
            </a:r>
            <a:r>
              <a:rPr lang="en-US" sz="1700" dirty="0"/>
              <a:t> </a:t>
            </a:r>
            <a:r>
              <a:rPr lang="en-US" sz="1700" dirty="0" err="1"/>
              <a:t>perspektiv</a:t>
            </a:r>
            <a:r>
              <a:rPr lang="en-US" sz="1700" dirty="0"/>
              <a:t> </a:t>
            </a:r>
            <a:r>
              <a:rPr lang="en-US" sz="1700" dirty="0" err="1"/>
              <a:t>som</a:t>
            </a:r>
            <a:r>
              <a:rPr lang="en-US" sz="1700" dirty="0"/>
              <a:t> de </a:t>
            </a:r>
            <a:r>
              <a:rPr lang="en-US" sz="1700" dirty="0" err="1"/>
              <a:t>patienter</a:t>
            </a:r>
            <a:r>
              <a:rPr lang="en-US" sz="1700" dirty="0"/>
              <a:t> de </a:t>
            </a:r>
            <a:r>
              <a:rPr lang="en-US" sz="1700" dirty="0" err="1"/>
              <a:t>servicere</a:t>
            </a:r>
            <a:r>
              <a:rPr lang="en-US" sz="1700" dirty="0"/>
              <a:t>.</a:t>
            </a:r>
          </a:p>
          <a:p>
            <a:endParaRPr lang="da-DK" dirty="0"/>
          </a:p>
        </p:txBody>
      </p:sp>
      <p:pic>
        <p:nvPicPr>
          <p:cNvPr id="4" name="Billede 3"/>
          <p:cNvPicPr>
            <a:picLocks noChangeAspect="1"/>
          </p:cNvPicPr>
          <p:nvPr/>
        </p:nvPicPr>
        <p:blipFill>
          <a:blip r:embed="rId2"/>
          <a:stretch>
            <a:fillRect/>
          </a:stretch>
        </p:blipFill>
        <p:spPr>
          <a:xfrm>
            <a:off x="4427984" y="1268760"/>
            <a:ext cx="4653952" cy="4653952"/>
          </a:xfrm>
          <a:prstGeom prst="rect">
            <a:avLst/>
          </a:prstGeom>
        </p:spPr>
      </p:pic>
    </p:spTree>
    <p:extLst>
      <p:ext uri="{BB962C8B-B14F-4D97-AF65-F5344CB8AC3E}">
        <p14:creationId xmlns:p14="http://schemas.microsoft.com/office/powerpoint/2010/main" val="56766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475C34-7EA5-2D33-68AD-96573E9C1AA1}"/>
              </a:ext>
            </a:extLst>
          </p:cNvPr>
          <p:cNvSpPr>
            <a:spLocks noGrp="1"/>
          </p:cNvSpPr>
          <p:nvPr>
            <p:ph type="title"/>
          </p:nvPr>
        </p:nvSpPr>
        <p:spPr>
          <a:xfrm>
            <a:off x="628650" y="365127"/>
            <a:ext cx="7886700" cy="687610"/>
          </a:xfrm>
        </p:spPr>
        <p:txBody>
          <a:bodyPr>
            <a:normAutofit/>
          </a:bodyPr>
          <a:lstStyle/>
          <a:p>
            <a:pPr algn="ctr"/>
            <a:r>
              <a:rPr lang="da-DK" sz="2800" dirty="0"/>
              <a:t>Undersøgelser i Danmark viser</a:t>
            </a:r>
          </a:p>
        </p:txBody>
      </p:sp>
      <p:sp>
        <p:nvSpPr>
          <p:cNvPr id="3" name="Pladsholder til indhold 2">
            <a:extLst>
              <a:ext uri="{FF2B5EF4-FFF2-40B4-BE49-F238E27FC236}">
                <a16:creationId xmlns:a16="http://schemas.microsoft.com/office/drawing/2014/main" id="{026020C1-A482-B05A-2F6E-C2BF71CF8B65}"/>
              </a:ext>
            </a:extLst>
          </p:cNvPr>
          <p:cNvSpPr>
            <a:spLocks noGrp="1"/>
          </p:cNvSpPr>
          <p:nvPr>
            <p:ph idx="1"/>
          </p:nvPr>
        </p:nvSpPr>
        <p:spPr/>
        <p:txBody>
          <a:bodyPr>
            <a:normAutofit fontScale="92500" lnSpcReduction="10000"/>
          </a:bodyPr>
          <a:lstStyle/>
          <a:p>
            <a:r>
              <a:rPr lang="da-DK" sz="2400" dirty="0"/>
              <a:t>I 2024 viste et systematisk </a:t>
            </a:r>
            <a:r>
              <a:rPr lang="da-DK" sz="2400" dirty="0" err="1"/>
              <a:t>review</a:t>
            </a:r>
            <a:r>
              <a:rPr lang="da-DK" sz="2400" dirty="0"/>
              <a:t> (33 inkluderende studier) der undersøgte </a:t>
            </a:r>
            <a:r>
              <a:rPr lang="da-DK" sz="2400" dirty="0" err="1"/>
              <a:t>compassion</a:t>
            </a:r>
            <a:r>
              <a:rPr lang="da-DK" sz="2400" dirty="0"/>
              <a:t>-relaterede interventioner rettet mod et organisatorisk niveau:</a:t>
            </a:r>
          </a:p>
          <a:p>
            <a:pPr lvl="1"/>
            <a:r>
              <a:rPr lang="da-DK" sz="2100" dirty="0"/>
              <a:t>At relationer mellem kollegaer, der støtter en følelse af fællesskab gennem fælles oplevelser, mindfulness, </a:t>
            </a:r>
            <a:r>
              <a:rPr lang="da-DK" sz="2100" dirty="0" err="1"/>
              <a:t>compassion</a:t>
            </a:r>
            <a:r>
              <a:rPr lang="da-DK" sz="2100" dirty="0"/>
              <a:t> og sociale aktiviteter kan være en vigtig faktor for trivsel</a:t>
            </a:r>
          </a:p>
          <a:p>
            <a:pPr lvl="1"/>
            <a:r>
              <a:rPr lang="da-DK" sz="2100" dirty="0"/>
              <a:t>At ledelsen spiller en afgørende rolle i at skabe organisatoriske forandringer, som kan forbedre medarbejdertrivsel.</a:t>
            </a:r>
          </a:p>
          <a:p>
            <a:pPr lvl="1"/>
            <a:r>
              <a:rPr lang="da-DK" sz="2100" dirty="0"/>
              <a:t>At det kan være svært at måle….</a:t>
            </a:r>
          </a:p>
          <a:p>
            <a:pPr lvl="1"/>
            <a:endParaRPr lang="da-DK" sz="2100" dirty="0"/>
          </a:p>
          <a:p>
            <a:endParaRPr lang="da-DK" sz="2400" dirty="0"/>
          </a:p>
          <a:p>
            <a:r>
              <a:rPr lang="da-DK" sz="2400" dirty="0"/>
              <a:t>I 2020 viste tal fra en undersøgelse:</a:t>
            </a:r>
          </a:p>
          <a:p>
            <a:pPr lvl="1"/>
            <a:r>
              <a:rPr lang="da-DK" sz="2000" dirty="0"/>
              <a:t>At 35% af overlæger føler sig stressede</a:t>
            </a:r>
          </a:p>
          <a:p>
            <a:pPr lvl="1"/>
            <a:r>
              <a:rPr lang="da-DK" sz="2000" dirty="0"/>
              <a:t>At 21 % af yngre læger oplever høj grad af arbejdsrelateret stress</a:t>
            </a:r>
          </a:p>
          <a:p>
            <a:pPr lvl="1"/>
            <a:r>
              <a:rPr lang="da-DK" sz="2000" dirty="0"/>
              <a:t>At 48% privatpraktiserende læger viser tegn på moderat udbrændthed</a:t>
            </a:r>
          </a:p>
          <a:p>
            <a:pPr marL="342900" lvl="1" indent="0">
              <a:buNone/>
            </a:pPr>
            <a:endParaRPr lang="da-DK" sz="2000" dirty="0"/>
          </a:p>
        </p:txBody>
      </p:sp>
    </p:spTree>
    <p:extLst>
      <p:ext uri="{BB962C8B-B14F-4D97-AF65-F5344CB8AC3E}">
        <p14:creationId xmlns:p14="http://schemas.microsoft.com/office/powerpoint/2010/main" val="2719699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p:cNvSpPr txBox="1"/>
          <p:nvPr/>
        </p:nvSpPr>
        <p:spPr>
          <a:xfrm>
            <a:off x="3699857" y="1225013"/>
            <a:ext cx="3002280" cy="496290"/>
          </a:xfrm>
          <a:prstGeom prst="rect">
            <a:avLst/>
          </a:prstGeom>
          <a:noFill/>
        </p:spPr>
        <p:txBody>
          <a:bodyPr wrap="square" rtlCol="0">
            <a:spAutoFit/>
          </a:bodyPr>
          <a:lstStyle/>
          <a:p>
            <a:pPr defTabSz="685800"/>
            <a:r>
              <a:rPr lang="da-DK" sz="2625" dirty="0" err="1">
                <a:solidFill>
                  <a:srgbClr val="FF6600"/>
                </a:solidFill>
                <a:latin typeface="Calibri" panose="020F0502020204030204"/>
              </a:rPr>
              <a:t>Study</a:t>
            </a:r>
            <a:r>
              <a:rPr lang="da-DK" sz="2625" dirty="0">
                <a:solidFill>
                  <a:srgbClr val="FF6600"/>
                </a:solidFill>
                <a:latin typeface="Calibri" panose="020F0502020204030204"/>
              </a:rPr>
              <a:t> </a:t>
            </a:r>
            <a:r>
              <a:rPr lang="da-DK" sz="2625" dirty="0" err="1">
                <a:solidFill>
                  <a:srgbClr val="FF6600"/>
                </a:solidFill>
                <a:latin typeface="Calibri" panose="020F0502020204030204"/>
              </a:rPr>
              <a:t>aim</a:t>
            </a:r>
            <a:endParaRPr lang="da-DK" sz="2625" dirty="0">
              <a:solidFill>
                <a:srgbClr val="FF6600"/>
              </a:solidFill>
              <a:latin typeface="Calibri" panose="020F0502020204030204"/>
            </a:endParaRPr>
          </a:p>
        </p:txBody>
      </p:sp>
      <p:sp>
        <p:nvSpPr>
          <p:cNvPr id="5" name="Tekstfelt 4"/>
          <p:cNvSpPr txBox="1"/>
          <p:nvPr/>
        </p:nvSpPr>
        <p:spPr>
          <a:xfrm>
            <a:off x="633846" y="1865515"/>
            <a:ext cx="7877694" cy="1304203"/>
          </a:xfrm>
          <a:prstGeom prst="rect">
            <a:avLst/>
          </a:prstGeom>
          <a:noFill/>
        </p:spPr>
        <p:txBody>
          <a:bodyPr wrap="square" rtlCol="0">
            <a:spAutoFit/>
          </a:bodyPr>
          <a:lstStyle/>
          <a:p>
            <a:pPr algn="ctr" defTabSz="685800"/>
            <a:r>
              <a:rPr lang="da-DK" sz="2625" dirty="0">
                <a:solidFill>
                  <a:prstClr val="black"/>
                </a:solidFill>
                <a:latin typeface="Calibri" panose="020F0502020204030204"/>
              </a:rPr>
              <a:t>How to </a:t>
            </a:r>
            <a:r>
              <a:rPr lang="da-DK" sz="2625" dirty="0" err="1">
                <a:solidFill>
                  <a:prstClr val="black"/>
                </a:solidFill>
                <a:latin typeface="Calibri" panose="020F0502020204030204"/>
              </a:rPr>
              <a:t>enhance</a:t>
            </a:r>
            <a:r>
              <a:rPr lang="da-DK" sz="2625" dirty="0">
                <a:solidFill>
                  <a:prstClr val="black"/>
                </a:solidFill>
                <a:latin typeface="Calibri" panose="020F0502020204030204"/>
              </a:rPr>
              <a:t> parental </a:t>
            </a:r>
            <a:r>
              <a:rPr lang="da-DK" sz="2625" dirty="0" err="1">
                <a:solidFill>
                  <a:prstClr val="black"/>
                </a:solidFill>
                <a:latin typeface="Calibri" panose="020F0502020204030204"/>
              </a:rPr>
              <a:t>care</a:t>
            </a:r>
            <a:r>
              <a:rPr lang="da-DK" sz="2625" dirty="0">
                <a:solidFill>
                  <a:prstClr val="black"/>
                </a:solidFill>
                <a:latin typeface="Calibri" panose="020F0502020204030204"/>
              </a:rPr>
              <a:t> </a:t>
            </a:r>
            <a:r>
              <a:rPr lang="da-DK" sz="2625" dirty="0" err="1">
                <a:solidFill>
                  <a:prstClr val="black"/>
                </a:solidFill>
                <a:latin typeface="Calibri" panose="020F0502020204030204"/>
              </a:rPr>
              <a:t>during</a:t>
            </a:r>
            <a:r>
              <a:rPr lang="da-DK" sz="2625" dirty="0">
                <a:solidFill>
                  <a:prstClr val="black"/>
                </a:solidFill>
                <a:latin typeface="Calibri" panose="020F0502020204030204"/>
              </a:rPr>
              <a:t> a </a:t>
            </a:r>
            <a:r>
              <a:rPr lang="da-DK" sz="2625" dirty="0" err="1">
                <a:solidFill>
                  <a:prstClr val="black"/>
                </a:solidFill>
                <a:latin typeface="Calibri" panose="020F0502020204030204"/>
              </a:rPr>
              <a:t>child’s</a:t>
            </a:r>
            <a:r>
              <a:rPr lang="da-DK" sz="2625" dirty="0">
                <a:solidFill>
                  <a:prstClr val="black"/>
                </a:solidFill>
                <a:latin typeface="Calibri" panose="020F0502020204030204"/>
              </a:rPr>
              <a:t> cancer </a:t>
            </a:r>
            <a:r>
              <a:rPr lang="da-DK" sz="2625" dirty="0" err="1">
                <a:solidFill>
                  <a:prstClr val="black"/>
                </a:solidFill>
                <a:latin typeface="Calibri" panose="020F0502020204030204"/>
              </a:rPr>
              <a:t>treatment</a:t>
            </a:r>
            <a:r>
              <a:rPr lang="da-DK" sz="2625" dirty="0">
                <a:solidFill>
                  <a:prstClr val="black"/>
                </a:solidFill>
                <a:latin typeface="Calibri" panose="020F0502020204030204"/>
              </a:rPr>
              <a:t>, to </a:t>
            </a:r>
            <a:r>
              <a:rPr lang="da-DK" sz="2625" dirty="0" err="1">
                <a:solidFill>
                  <a:prstClr val="black"/>
                </a:solidFill>
                <a:latin typeface="Calibri" panose="020F0502020204030204"/>
              </a:rPr>
              <a:t>enhance</a:t>
            </a:r>
            <a:r>
              <a:rPr lang="da-DK" sz="2625" dirty="0">
                <a:solidFill>
                  <a:prstClr val="black"/>
                </a:solidFill>
                <a:latin typeface="Calibri" panose="020F0502020204030204"/>
              </a:rPr>
              <a:t> </a:t>
            </a:r>
            <a:r>
              <a:rPr lang="da-DK" sz="2625" dirty="0" err="1">
                <a:solidFill>
                  <a:prstClr val="black"/>
                </a:solidFill>
                <a:latin typeface="Calibri" panose="020F0502020204030204"/>
              </a:rPr>
              <a:t>parents</a:t>
            </a:r>
            <a:r>
              <a:rPr lang="da-DK" sz="2625" dirty="0">
                <a:solidFill>
                  <a:prstClr val="black"/>
                </a:solidFill>
                <a:latin typeface="Calibri" panose="020F0502020204030204"/>
              </a:rPr>
              <a:t>’ </a:t>
            </a:r>
            <a:r>
              <a:rPr lang="da-DK" sz="2625" dirty="0" err="1">
                <a:solidFill>
                  <a:prstClr val="black"/>
                </a:solidFill>
                <a:latin typeface="Calibri" panose="020F0502020204030204"/>
              </a:rPr>
              <a:t>self-care</a:t>
            </a:r>
            <a:r>
              <a:rPr lang="da-DK" sz="2625" dirty="0">
                <a:solidFill>
                  <a:prstClr val="black"/>
                </a:solidFill>
                <a:latin typeface="Calibri" panose="020F0502020204030204"/>
              </a:rPr>
              <a:t> </a:t>
            </a:r>
            <a:r>
              <a:rPr lang="da-DK" sz="2625" dirty="0" err="1">
                <a:solidFill>
                  <a:prstClr val="black"/>
                </a:solidFill>
                <a:latin typeface="Calibri" panose="020F0502020204030204"/>
              </a:rPr>
              <a:t>abilities</a:t>
            </a:r>
            <a:r>
              <a:rPr lang="da-DK" sz="2625" dirty="0">
                <a:solidFill>
                  <a:prstClr val="black"/>
                </a:solidFill>
                <a:latin typeface="Calibri" panose="020F0502020204030204"/>
              </a:rPr>
              <a:t> and </a:t>
            </a:r>
            <a:r>
              <a:rPr lang="da-DK" sz="2625" dirty="0" err="1">
                <a:solidFill>
                  <a:prstClr val="black"/>
                </a:solidFill>
                <a:latin typeface="Calibri" panose="020F0502020204030204"/>
              </a:rPr>
              <a:t>their</a:t>
            </a:r>
            <a:r>
              <a:rPr lang="da-DK" sz="2625" dirty="0">
                <a:solidFill>
                  <a:prstClr val="black"/>
                </a:solidFill>
                <a:latin typeface="Calibri" panose="020F0502020204030204"/>
              </a:rPr>
              <a:t> </a:t>
            </a:r>
            <a:r>
              <a:rPr lang="da-DK" sz="2625" dirty="0" err="1">
                <a:solidFill>
                  <a:prstClr val="black"/>
                </a:solidFill>
                <a:latin typeface="Calibri" panose="020F0502020204030204"/>
              </a:rPr>
              <a:t>abilities</a:t>
            </a:r>
            <a:r>
              <a:rPr lang="da-DK" sz="2625" dirty="0">
                <a:solidFill>
                  <a:prstClr val="black"/>
                </a:solidFill>
                <a:latin typeface="Calibri" panose="020F0502020204030204"/>
              </a:rPr>
              <a:t> to </a:t>
            </a:r>
            <a:r>
              <a:rPr lang="da-DK" sz="2625" dirty="0" err="1">
                <a:solidFill>
                  <a:prstClr val="black"/>
                </a:solidFill>
                <a:latin typeface="Calibri" panose="020F0502020204030204"/>
              </a:rPr>
              <a:t>take</a:t>
            </a:r>
            <a:r>
              <a:rPr lang="da-DK" sz="2625" dirty="0">
                <a:solidFill>
                  <a:prstClr val="black"/>
                </a:solidFill>
                <a:latin typeface="Calibri" panose="020F0502020204030204"/>
              </a:rPr>
              <a:t> </a:t>
            </a:r>
            <a:r>
              <a:rPr lang="da-DK" sz="2625" dirty="0" err="1">
                <a:solidFill>
                  <a:prstClr val="black"/>
                </a:solidFill>
                <a:latin typeface="Calibri" panose="020F0502020204030204"/>
              </a:rPr>
              <a:t>care</a:t>
            </a:r>
            <a:r>
              <a:rPr lang="da-DK" sz="2625" dirty="0">
                <a:solidFill>
                  <a:prstClr val="black"/>
                </a:solidFill>
                <a:latin typeface="Calibri" panose="020F0502020204030204"/>
              </a:rPr>
              <a:t> of </a:t>
            </a:r>
            <a:r>
              <a:rPr lang="da-DK" sz="2625" dirty="0" err="1">
                <a:solidFill>
                  <a:prstClr val="black"/>
                </a:solidFill>
                <a:latin typeface="Calibri" panose="020F0502020204030204"/>
              </a:rPr>
              <a:t>their</a:t>
            </a:r>
            <a:r>
              <a:rPr lang="da-DK" sz="2625" dirty="0">
                <a:solidFill>
                  <a:prstClr val="black"/>
                </a:solidFill>
                <a:latin typeface="Calibri" panose="020F0502020204030204"/>
              </a:rPr>
              <a:t> </a:t>
            </a:r>
            <a:r>
              <a:rPr lang="da-DK" sz="2625" dirty="0" err="1">
                <a:solidFill>
                  <a:prstClr val="black"/>
                </a:solidFill>
                <a:latin typeface="Calibri" panose="020F0502020204030204"/>
              </a:rPr>
              <a:t>child</a:t>
            </a:r>
            <a:r>
              <a:rPr lang="da-DK" sz="2625" dirty="0">
                <a:solidFill>
                  <a:prstClr val="black"/>
                </a:solidFill>
                <a:latin typeface="Calibri" panose="020F0502020204030204"/>
              </a:rPr>
              <a:t> and </a:t>
            </a:r>
            <a:r>
              <a:rPr lang="da-DK" sz="2625" dirty="0" err="1">
                <a:solidFill>
                  <a:prstClr val="black"/>
                </a:solidFill>
                <a:latin typeface="Calibri" panose="020F0502020204030204"/>
              </a:rPr>
              <a:t>family</a:t>
            </a:r>
            <a:r>
              <a:rPr lang="da-DK" sz="2625" dirty="0">
                <a:solidFill>
                  <a:prstClr val="black"/>
                </a:solidFill>
                <a:latin typeface="Calibri" panose="020F0502020204030204"/>
              </a:rPr>
              <a:t>?</a:t>
            </a:r>
          </a:p>
        </p:txBody>
      </p:sp>
      <p:pic>
        <p:nvPicPr>
          <p:cNvPr id="6" name="Billed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1220" y="3313929"/>
            <a:ext cx="4862946" cy="2513302"/>
          </a:xfrm>
          <a:prstGeom prst="rect">
            <a:avLst/>
          </a:prstGeom>
          <a:effectLst>
            <a:softEdge rad="101600"/>
          </a:effectLst>
        </p:spPr>
      </p:pic>
    </p:spTree>
    <p:extLst>
      <p:ext uri="{BB962C8B-B14F-4D97-AF65-F5344CB8AC3E}">
        <p14:creationId xmlns:p14="http://schemas.microsoft.com/office/powerpoint/2010/main" val="1405995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pic>
        <p:nvPicPr>
          <p:cNvPr id="4" name="Pladsholder til ind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864" y="25180"/>
            <a:ext cx="9533276" cy="7113455"/>
          </a:xfrm>
        </p:spPr>
      </p:pic>
      <p:sp>
        <p:nvSpPr>
          <p:cNvPr id="7" name="Tekstfelt 6"/>
          <p:cNvSpPr txBox="1"/>
          <p:nvPr/>
        </p:nvSpPr>
        <p:spPr>
          <a:xfrm>
            <a:off x="6223963" y="1028966"/>
            <a:ext cx="2722418" cy="600164"/>
          </a:xfrm>
          <a:prstGeom prst="rect">
            <a:avLst/>
          </a:prstGeom>
          <a:noFill/>
        </p:spPr>
        <p:txBody>
          <a:bodyPr wrap="square" rtlCol="0">
            <a:spAutoFit/>
          </a:bodyPr>
          <a:lstStyle/>
          <a:p>
            <a:pPr algn="r" defTabSz="685800"/>
            <a:r>
              <a:rPr lang="da-DK" sz="1650" dirty="0" err="1">
                <a:solidFill>
                  <a:prstClr val="white"/>
                </a:solidFill>
                <a:latin typeface="Calibri" panose="020F0502020204030204"/>
              </a:rPr>
              <a:t>Painted</a:t>
            </a:r>
            <a:r>
              <a:rPr lang="da-DK" sz="1650" dirty="0">
                <a:solidFill>
                  <a:prstClr val="white"/>
                </a:solidFill>
                <a:latin typeface="Calibri" panose="020F0502020204030204"/>
              </a:rPr>
              <a:t> by Julie, </a:t>
            </a:r>
            <a:br>
              <a:rPr lang="da-DK" sz="1650" dirty="0">
                <a:solidFill>
                  <a:prstClr val="white"/>
                </a:solidFill>
                <a:latin typeface="Calibri" panose="020F0502020204030204"/>
              </a:rPr>
            </a:br>
            <a:r>
              <a:rPr lang="da-DK" sz="1650" dirty="0" err="1">
                <a:solidFill>
                  <a:prstClr val="white"/>
                </a:solidFill>
                <a:latin typeface="Calibri" panose="020F0502020204030204"/>
              </a:rPr>
              <a:t>Mother</a:t>
            </a:r>
            <a:r>
              <a:rPr lang="da-DK" sz="1650" dirty="0">
                <a:solidFill>
                  <a:prstClr val="white"/>
                </a:solidFill>
                <a:latin typeface="Calibri" panose="020F0502020204030204"/>
              </a:rPr>
              <a:t> of a </a:t>
            </a:r>
            <a:r>
              <a:rPr lang="da-DK" sz="1650" dirty="0" err="1">
                <a:solidFill>
                  <a:prstClr val="white"/>
                </a:solidFill>
                <a:latin typeface="Calibri" panose="020F0502020204030204"/>
              </a:rPr>
              <a:t>child</a:t>
            </a:r>
            <a:r>
              <a:rPr lang="da-DK" sz="1650" dirty="0">
                <a:solidFill>
                  <a:prstClr val="white"/>
                </a:solidFill>
                <a:latin typeface="Calibri" panose="020F0502020204030204"/>
              </a:rPr>
              <a:t> with cancer</a:t>
            </a:r>
          </a:p>
        </p:txBody>
      </p:sp>
    </p:spTree>
    <p:extLst>
      <p:ext uri="{BB962C8B-B14F-4D97-AF65-F5344CB8AC3E}">
        <p14:creationId xmlns:p14="http://schemas.microsoft.com/office/powerpoint/2010/main" val="3238018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stretch>
            <a:fillRect/>
          </a:stretch>
        </p:blipFill>
        <p:spPr>
          <a:xfrm>
            <a:off x="-1785026" y="204977"/>
            <a:ext cx="10929026" cy="6245158"/>
          </a:xfrm>
          <a:prstGeom prst="rect">
            <a:avLst/>
          </a:prstGeom>
        </p:spPr>
      </p:pic>
    </p:spTree>
    <p:extLst>
      <p:ext uri="{BB962C8B-B14F-4D97-AF65-F5344CB8AC3E}">
        <p14:creationId xmlns:p14="http://schemas.microsoft.com/office/powerpoint/2010/main" val="1445941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121920" y="961586"/>
            <a:ext cx="9022080" cy="300082"/>
          </a:xfrm>
          <a:prstGeom prst="rect">
            <a:avLst/>
          </a:prstGeom>
        </p:spPr>
        <p:txBody>
          <a:bodyPr wrap="square">
            <a:spAutoFit/>
          </a:bodyPr>
          <a:lstStyle/>
          <a:p>
            <a:pPr defTabSz="685800"/>
            <a:r>
              <a:rPr lang="da-DK" sz="1350" dirty="0">
                <a:solidFill>
                  <a:srgbClr val="FF6600"/>
                </a:solidFill>
                <a:latin typeface="Calibri" panose="020F0502020204030204"/>
              </a:rPr>
              <a:t>Sub-</a:t>
            </a:r>
            <a:r>
              <a:rPr lang="da-DK" sz="1350" dirty="0" err="1">
                <a:solidFill>
                  <a:srgbClr val="FF6600"/>
                </a:solidFill>
                <a:latin typeface="Calibri" panose="020F0502020204030204"/>
              </a:rPr>
              <a:t>study</a:t>
            </a:r>
            <a:r>
              <a:rPr lang="da-DK" sz="1350" dirty="0">
                <a:solidFill>
                  <a:srgbClr val="FF6600"/>
                </a:solidFill>
                <a:latin typeface="Calibri" panose="020F0502020204030204"/>
              </a:rPr>
              <a:t> 3 – How </a:t>
            </a:r>
            <a:r>
              <a:rPr lang="da-DK" sz="1350" dirty="0" err="1">
                <a:solidFill>
                  <a:srgbClr val="FF6600"/>
                </a:solidFill>
                <a:latin typeface="Calibri" panose="020F0502020204030204"/>
              </a:rPr>
              <a:t>can</a:t>
            </a:r>
            <a:r>
              <a:rPr lang="da-DK" sz="1350" dirty="0">
                <a:solidFill>
                  <a:srgbClr val="FF6600"/>
                </a:solidFill>
                <a:latin typeface="Calibri" panose="020F0502020204030204"/>
              </a:rPr>
              <a:t> </a:t>
            </a:r>
            <a:r>
              <a:rPr lang="da-DK" sz="1350" dirty="0" err="1">
                <a:solidFill>
                  <a:srgbClr val="FF6600"/>
                </a:solidFill>
                <a:latin typeface="Calibri" panose="020F0502020204030204"/>
              </a:rPr>
              <a:t>parents</a:t>
            </a:r>
            <a:r>
              <a:rPr lang="da-DK" sz="1350" dirty="0">
                <a:solidFill>
                  <a:srgbClr val="FF6600"/>
                </a:solidFill>
                <a:latin typeface="Calibri" panose="020F0502020204030204"/>
              </a:rPr>
              <a:t> </a:t>
            </a:r>
            <a:r>
              <a:rPr lang="da-DK" sz="1350" dirty="0" err="1">
                <a:solidFill>
                  <a:srgbClr val="FF6600"/>
                </a:solidFill>
                <a:latin typeface="Calibri" panose="020F0502020204030204"/>
              </a:rPr>
              <a:t>be</a:t>
            </a:r>
            <a:r>
              <a:rPr lang="da-DK" sz="1350" dirty="0">
                <a:solidFill>
                  <a:srgbClr val="FF6600"/>
                </a:solidFill>
                <a:latin typeface="Calibri" panose="020F0502020204030204"/>
              </a:rPr>
              <a:t> </a:t>
            </a:r>
            <a:r>
              <a:rPr lang="da-DK" sz="1350" dirty="0" err="1">
                <a:solidFill>
                  <a:srgbClr val="FF6600"/>
                </a:solidFill>
                <a:latin typeface="Calibri" panose="020F0502020204030204"/>
              </a:rPr>
              <a:t>supported</a:t>
            </a:r>
            <a:r>
              <a:rPr lang="da-DK" sz="1350" dirty="0">
                <a:solidFill>
                  <a:srgbClr val="FF6600"/>
                </a:solidFill>
                <a:latin typeface="Calibri" panose="020F0502020204030204"/>
              </a:rPr>
              <a:t> in </a:t>
            </a:r>
            <a:r>
              <a:rPr lang="da-DK" sz="1350" dirty="0" err="1">
                <a:solidFill>
                  <a:srgbClr val="FF6600"/>
                </a:solidFill>
                <a:latin typeface="Calibri" panose="020F0502020204030204"/>
              </a:rPr>
              <a:t>being</a:t>
            </a:r>
            <a:r>
              <a:rPr lang="da-DK" sz="1350" dirty="0">
                <a:solidFill>
                  <a:srgbClr val="FF6600"/>
                </a:solidFill>
                <a:latin typeface="Calibri" panose="020F0502020204030204"/>
              </a:rPr>
              <a:t> present, </a:t>
            </a:r>
            <a:r>
              <a:rPr lang="da-DK" sz="1350" dirty="0" err="1">
                <a:solidFill>
                  <a:srgbClr val="FF6600"/>
                </a:solidFill>
                <a:latin typeface="Calibri" panose="020F0502020204030204"/>
              </a:rPr>
              <a:t>through</a:t>
            </a:r>
            <a:r>
              <a:rPr lang="da-DK" sz="1350" dirty="0">
                <a:solidFill>
                  <a:srgbClr val="FF6600"/>
                </a:solidFill>
                <a:latin typeface="Calibri" panose="020F0502020204030204"/>
              </a:rPr>
              <a:t> </a:t>
            </a:r>
            <a:r>
              <a:rPr lang="da-DK" sz="1350" dirty="0" err="1">
                <a:solidFill>
                  <a:srgbClr val="FF6600"/>
                </a:solidFill>
                <a:latin typeface="Calibri" panose="020F0502020204030204"/>
              </a:rPr>
              <a:t>compassion</a:t>
            </a:r>
            <a:r>
              <a:rPr lang="da-DK" sz="1350" dirty="0">
                <a:solidFill>
                  <a:srgbClr val="FF6600"/>
                </a:solidFill>
                <a:latin typeface="Calibri" panose="020F0502020204030204"/>
              </a:rPr>
              <a:t> and </a:t>
            </a:r>
            <a:r>
              <a:rPr lang="da-DK" sz="1350" dirty="0" err="1">
                <a:solidFill>
                  <a:srgbClr val="FF6600"/>
                </a:solidFill>
                <a:latin typeface="Calibri" panose="020F0502020204030204"/>
              </a:rPr>
              <a:t>self-compassion</a:t>
            </a:r>
            <a:r>
              <a:rPr lang="da-DK" sz="1350" dirty="0">
                <a:solidFill>
                  <a:srgbClr val="FF6600"/>
                </a:solidFill>
                <a:latin typeface="Calibri" panose="020F0502020204030204"/>
              </a:rPr>
              <a:t>?</a:t>
            </a:r>
          </a:p>
        </p:txBody>
      </p:sp>
      <p:sp>
        <p:nvSpPr>
          <p:cNvPr id="5" name="Rektangel 4"/>
          <p:cNvSpPr/>
          <p:nvPr/>
        </p:nvSpPr>
        <p:spPr>
          <a:xfrm>
            <a:off x="304800" y="2658238"/>
            <a:ext cx="6864927" cy="2169825"/>
          </a:xfrm>
          <a:prstGeom prst="rect">
            <a:avLst/>
          </a:prstGeom>
        </p:spPr>
        <p:txBody>
          <a:bodyPr wrap="square">
            <a:spAutoFit/>
          </a:bodyPr>
          <a:lstStyle/>
          <a:p>
            <a:pPr defTabSz="685800"/>
            <a:r>
              <a:rPr lang="en-US" sz="1350" i="1" dirty="0">
                <a:solidFill>
                  <a:prstClr val="black"/>
                </a:solidFill>
                <a:latin typeface="Calibri" panose="020F0502020204030204"/>
              </a:rPr>
              <a:t>I have felt so much guilt in regard to feeling happiness or joy, while also knowing how important it [happiness and joy] is. It is like "Ah, am I really allowed to feel that this particular song is nice at a time when everything is just about to get beautiful because it is summer?" I mean; you are never happier than your least happy child is, right? The dialogue [with the facilitator] has made me a little wiser though, because this is what you [the researchers behind CPCI] want to help us [parents] with (…) to keep the good thoughts, gratitude, and happiness in small pieces along the process. In other words; to let us see the good that is also part of this; the closeness and the love, which has become much more obvious to me. I had to have these thoughts confirmed [by the facilitator] because I felt that I completely lost track [of life] at that time [during CPCI]” </a:t>
            </a:r>
          </a:p>
          <a:p>
            <a:pPr defTabSz="685800"/>
            <a:r>
              <a:rPr lang="en-US" sz="1350" dirty="0">
                <a:solidFill>
                  <a:prstClr val="black"/>
                </a:solidFill>
                <a:latin typeface="Calibri" panose="020F0502020204030204"/>
              </a:rPr>
              <a:t>								Parent#10</a:t>
            </a:r>
            <a:endParaRPr lang="da-DK" sz="1350" dirty="0">
              <a:solidFill>
                <a:prstClr val="black"/>
              </a:solidFill>
              <a:latin typeface="Calibri" panose="020F0502020204030204"/>
            </a:endParaRPr>
          </a:p>
        </p:txBody>
      </p:sp>
      <p:sp>
        <p:nvSpPr>
          <p:cNvPr id="6" name="Rektangel 5"/>
          <p:cNvSpPr/>
          <p:nvPr/>
        </p:nvSpPr>
        <p:spPr>
          <a:xfrm>
            <a:off x="3394364" y="4911585"/>
            <a:ext cx="5417126" cy="923330"/>
          </a:xfrm>
          <a:prstGeom prst="rect">
            <a:avLst/>
          </a:prstGeom>
        </p:spPr>
        <p:txBody>
          <a:bodyPr wrap="square">
            <a:spAutoFit/>
          </a:bodyPr>
          <a:lstStyle/>
          <a:p>
            <a:pPr defTabSz="685800"/>
            <a:r>
              <a:rPr lang="en-US" sz="1350" i="1" dirty="0">
                <a:solidFill>
                  <a:prstClr val="black"/>
                </a:solidFill>
                <a:latin typeface="Calibri" panose="020F0502020204030204"/>
              </a:rPr>
              <a:t>“Our language… words are so powerful because if we put words together properly, it gives us an explanation, which we, ourselves, understand. Then it is not important that others may or may not understand”	</a:t>
            </a:r>
          </a:p>
          <a:p>
            <a:pPr defTabSz="685800"/>
            <a:r>
              <a:rPr lang="en-US" sz="1350" i="1" dirty="0">
                <a:solidFill>
                  <a:prstClr val="black"/>
                </a:solidFill>
                <a:latin typeface="Calibri" panose="020F0502020204030204"/>
              </a:rPr>
              <a:t>						</a:t>
            </a:r>
            <a:r>
              <a:rPr lang="en-US" sz="1350" dirty="0">
                <a:solidFill>
                  <a:prstClr val="black"/>
                </a:solidFill>
                <a:latin typeface="Calibri" panose="020F0502020204030204"/>
              </a:rPr>
              <a:t>Parent#1</a:t>
            </a:r>
            <a:endParaRPr lang="da-DK" sz="1350" i="1" dirty="0">
              <a:solidFill>
                <a:prstClr val="black"/>
              </a:solidFill>
              <a:latin typeface="Calibri" panose="020F0502020204030204"/>
            </a:endParaRPr>
          </a:p>
        </p:txBody>
      </p:sp>
      <p:sp>
        <p:nvSpPr>
          <p:cNvPr id="8" name="Rektangel 7"/>
          <p:cNvSpPr/>
          <p:nvPr/>
        </p:nvSpPr>
        <p:spPr>
          <a:xfrm>
            <a:off x="2673926" y="1453331"/>
            <a:ext cx="6206837" cy="1338828"/>
          </a:xfrm>
          <a:prstGeom prst="rect">
            <a:avLst/>
          </a:prstGeom>
        </p:spPr>
        <p:txBody>
          <a:bodyPr wrap="square">
            <a:spAutoFit/>
          </a:bodyPr>
          <a:lstStyle/>
          <a:p>
            <a:pPr marL="621030" defTabSz="685800">
              <a:spcAft>
                <a:spcPts val="600"/>
              </a:spcAft>
            </a:pPr>
            <a:r>
              <a:rPr lang="en-GB" sz="13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“I chose to participate to be kind, knowing that I could withdraw at any time. Then I confronted these [pre-intervention self-compassion] questions, which made me somewhat “wake up”. Well, I knew that I was struggling, but I did not know that I was doing </a:t>
            </a:r>
            <a:r>
              <a:rPr lang="en-GB" sz="135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so</a:t>
            </a:r>
            <a:r>
              <a:rPr lang="en-GB" sz="13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badly (…) One does not have to feel </a:t>
            </a:r>
            <a:r>
              <a:rPr lang="en-GB" sz="135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that</a:t>
            </a:r>
            <a:r>
              <a:rPr lang="en-GB" sz="13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bad as a parent (…) I had to do something about it”. </a:t>
            </a:r>
            <a:br>
              <a:rPr lang="en-GB" sz="135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n-GB" sz="1350" dirty="0">
                <a:solidFill>
                  <a:prstClr val="black"/>
                </a:solidFill>
                <a:latin typeface="Calibri" panose="020F0502020204030204" pitchFamily="34" charset="0"/>
                <a:ea typeface="Calibri" panose="020F0502020204030204" pitchFamily="34" charset="0"/>
                <a:cs typeface="Times New Roman" panose="02020603050405020304" pitchFamily="18" charset="0"/>
              </a:rPr>
              <a:t>							Parent#9</a:t>
            </a:r>
            <a:endParaRPr lang="da-DK" sz="135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ktangel 8"/>
          <p:cNvSpPr/>
          <p:nvPr/>
        </p:nvSpPr>
        <p:spPr>
          <a:xfrm>
            <a:off x="0" y="1330785"/>
            <a:ext cx="8991283" cy="5205271"/>
          </a:xfrm>
          <a:prstGeom prst="rect">
            <a:avLst/>
          </a:prstGeom>
          <a:solidFill>
            <a:schemeClr val="bg1"/>
          </a:solidFill>
          <a:effectLst>
            <a:softEdge rad="165100"/>
          </a:effectLst>
        </p:spPr>
        <p:txBody>
          <a:bodyPr wrap="square">
            <a:spAutoFit/>
          </a:bodyPr>
          <a:lstStyle/>
          <a:p>
            <a:pPr defTabSz="685800"/>
            <a:endParaRPr lang="da-DK" sz="2850" i="1" dirty="0">
              <a:solidFill>
                <a:srgbClr val="FF0066"/>
              </a:solidFill>
              <a:latin typeface="Calibri" panose="020F0502020204030204"/>
            </a:endParaRPr>
          </a:p>
          <a:p>
            <a:pPr defTabSz="685800"/>
            <a:r>
              <a:rPr lang="da-DK" sz="1875" dirty="0">
                <a:solidFill>
                  <a:srgbClr val="FF0066"/>
                </a:solidFill>
                <a:latin typeface="Calibri" panose="020F0502020204030204"/>
              </a:rPr>
              <a:t>	</a:t>
            </a:r>
            <a:r>
              <a:rPr lang="da-DK" sz="1875" dirty="0" err="1">
                <a:solidFill>
                  <a:srgbClr val="FF6600"/>
                </a:solidFill>
                <a:latin typeface="Calibri" panose="020F0502020204030204"/>
              </a:rPr>
              <a:t>What</a:t>
            </a:r>
            <a:r>
              <a:rPr lang="da-DK" sz="1875" dirty="0">
                <a:solidFill>
                  <a:srgbClr val="FF6600"/>
                </a:solidFill>
                <a:latin typeface="Calibri" panose="020F0502020204030204"/>
              </a:rPr>
              <a:t> the </a:t>
            </a:r>
            <a:r>
              <a:rPr lang="da-DK" sz="1875" dirty="0" err="1">
                <a:solidFill>
                  <a:srgbClr val="FF6600"/>
                </a:solidFill>
                <a:latin typeface="Calibri" panose="020F0502020204030204"/>
              </a:rPr>
              <a:t>study</a:t>
            </a:r>
            <a:r>
              <a:rPr lang="da-DK" sz="1875" dirty="0">
                <a:solidFill>
                  <a:srgbClr val="FF6600"/>
                </a:solidFill>
                <a:latin typeface="Calibri" panose="020F0502020204030204"/>
              </a:rPr>
              <a:t> </a:t>
            </a:r>
            <a:r>
              <a:rPr lang="da-DK" sz="1875" dirty="0" err="1">
                <a:solidFill>
                  <a:srgbClr val="FF6600"/>
                </a:solidFill>
                <a:latin typeface="Calibri" panose="020F0502020204030204"/>
              </a:rPr>
              <a:t>adds</a:t>
            </a:r>
            <a:endParaRPr lang="da-DK" sz="1875" dirty="0">
              <a:solidFill>
                <a:srgbClr val="FF6600"/>
              </a:solidFill>
              <a:latin typeface="Calibri" panose="020F0502020204030204"/>
            </a:endParaRPr>
          </a:p>
          <a:p>
            <a:pPr algn="ctr" defTabSz="685800"/>
            <a:endParaRPr lang="da-DK" sz="2850" dirty="0">
              <a:solidFill>
                <a:srgbClr val="FF0066"/>
              </a:solidFill>
              <a:latin typeface="Calibri" panose="020F0502020204030204"/>
            </a:endParaRPr>
          </a:p>
          <a:p>
            <a:pPr algn="ctr" defTabSz="685800"/>
            <a:r>
              <a:rPr lang="da-DK" sz="2850" dirty="0">
                <a:solidFill>
                  <a:srgbClr val="FF6600"/>
                </a:solidFill>
                <a:latin typeface="Calibri" panose="020F0502020204030204"/>
              </a:rPr>
              <a:t>Elements of </a:t>
            </a:r>
            <a:r>
              <a:rPr lang="da-DK" sz="2850" dirty="0" err="1">
                <a:solidFill>
                  <a:srgbClr val="FF6600"/>
                </a:solidFill>
                <a:latin typeface="Calibri" panose="020F0502020204030204"/>
              </a:rPr>
              <a:t>self-compassion</a:t>
            </a:r>
            <a:r>
              <a:rPr lang="da-DK" sz="2850" dirty="0">
                <a:solidFill>
                  <a:srgbClr val="FF6600"/>
                </a:solidFill>
                <a:latin typeface="Calibri" panose="020F0502020204030204"/>
              </a:rPr>
              <a:t> </a:t>
            </a:r>
            <a:r>
              <a:rPr lang="da-DK" sz="2850" dirty="0" err="1">
                <a:solidFill>
                  <a:srgbClr val="FF6600"/>
                </a:solidFill>
                <a:latin typeface="Calibri" panose="020F0502020204030204"/>
              </a:rPr>
              <a:t>seem</a:t>
            </a:r>
            <a:r>
              <a:rPr lang="da-DK" sz="2850" dirty="0">
                <a:solidFill>
                  <a:srgbClr val="FF6600"/>
                </a:solidFill>
                <a:latin typeface="Calibri" panose="020F0502020204030204"/>
              </a:rPr>
              <a:t> </a:t>
            </a:r>
            <a:r>
              <a:rPr lang="da-DK" sz="2850" dirty="0" err="1">
                <a:solidFill>
                  <a:srgbClr val="FF6600"/>
                </a:solidFill>
                <a:latin typeface="Calibri" panose="020F0502020204030204"/>
              </a:rPr>
              <a:t>applicable</a:t>
            </a:r>
            <a:r>
              <a:rPr lang="da-DK" sz="2850" dirty="0">
                <a:solidFill>
                  <a:srgbClr val="FF6600"/>
                </a:solidFill>
                <a:latin typeface="Calibri" panose="020F0502020204030204"/>
              </a:rPr>
              <a:t>, </a:t>
            </a:r>
          </a:p>
          <a:p>
            <a:pPr algn="ctr" defTabSz="685800"/>
            <a:r>
              <a:rPr lang="da-DK" sz="2850" dirty="0" err="1">
                <a:solidFill>
                  <a:srgbClr val="FF6600"/>
                </a:solidFill>
                <a:latin typeface="Calibri" panose="020F0502020204030204"/>
              </a:rPr>
              <a:t>meaningful</a:t>
            </a:r>
            <a:r>
              <a:rPr lang="da-DK" sz="2850" dirty="0">
                <a:solidFill>
                  <a:srgbClr val="FF6600"/>
                </a:solidFill>
                <a:latin typeface="Calibri" panose="020F0502020204030204"/>
              </a:rPr>
              <a:t> and </a:t>
            </a:r>
            <a:r>
              <a:rPr lang="da-DK" sz="2850" dirty="0" err="1">
                <a:solidFill>
                  <a:srgbClr val="FF6600"/>
                </a:solidFill>
                <a:latin typeface="Calibri" panose="020F0502020204030204"/>
              </a:rPr>
              <a:t>highly</a:t>
            </a:r>
            <a:r>
              <a:rPr lang="da-DK" sz="2850" dirty="0">
                <a:solidFill>
                  <a:srgbClr val="FF6600"/>
                </a:solidFill>
                <a:latin typeface="Calibri" panose="020F0502020204030204"/>
              </a:rPr>
              <a:t> </a:t>
            </a:r>
            <a:r>
              <a:rPr lang="da-DK" sz="2850" dirty="0" err="1">
                <a:solidFill>
                  <a:srgbClr val="FF6600"/>
                </a:solidFill>
                <a:latin typeface="Calibri" panose="020F0502020204030204"/>
              </a:rPr>
              <a:t>accepted</a:t>
            </a:r>
            <a:r>
              <a:rPr lang="da-DK" sz="2850" dirty="0">
                <a:solidFill>
                  <a:srgbClr val="FF6600"/>
                </a:solidFill>
                <a:latin typeface="Calibri" panose="020F0502020204030204"/>
              </a:rPr>
              <a:t> </a:t>
            </a:r>
            <a:r>
              <a:rPr lang="da-DK" sz="2850" dirty="0" err="1">
                <a:solidFill>
                  <a:srgbClr val="FF6600"/>
                </a:solidFill>
                <a:latin typeface="Calibri" panose="020F0502020204030204"/>
              </a:rPr>
              <a:t>among</a:t>
            </a:r>
            <a:r>
              <a:rPr lang="da-DK" sz="2850" dirty="0">
                <a:solidFill>
                  <a:srgbClr val="FF6600"/>
                </a:solidFill>
                <a:latin typeface="Calibri" panose="020F0502020204030204"/>
              </a:rPr>
              <a:t> </a:t>
            </a:r>
            <a:r>
              <a:rPr lang="da-DK" sz="2850" dirty="0" err="1">
                <a:solidFill>
                  <a:srgbClr val="FF6600"/>
                </a:solidFill>
                <a:latin typeface="Calibri" panose="020F0502020204030204"/>
              </a:rPr>
              <a:t>parents</a:t>
            </a:r>
            <a:endParaRPr lang="da-DK" sz="2850" dirty="0">
              <a:solidFill>
                <a:srgbClr val="FF6600"/>
              </a:solidFill>
              <a:latin typeface="Calibri" panose="020F0502020204030204"/>
            </a:endParaRPr>
          </a:p>
          <a:p>
            <a:pPr algn="ctr" defTabSz="685800"/>
            <a:endParaRPr lang="da-DK" sz="2850" dirty="0">
              <a:solidFill>
                <a:srgbClr val="FF0066"/>
              </a:solidFill>
              <a:latin typeface="Calibri" panose="020F0502020204030204"/>
            </a:endParaRPr>
          </a:p>
          <a:p>
            <a:pPr algn="ctr" defTabSz="685800"/>
            <a:r>
              <a:rPr lang="en-US" sz="2850" dirty="0">
                <a:solidFill>
                  <a:srgbClr val="FF6600"/>
                </a:solidFill>
                <a:latin typeface="Calibri" panose="020F0502020204030204"/>
              </a:rPr>
              <a:t>The potential benefit of a compassionate care approach </a:t>
            </a:r>
            <a:br>
              <a:rPr lang="en-US" sz="2850" dirty="0">
                <a:solidFill>
                  <a:srgbClr val="FF6600"/>
                </a:solidFill>
                <a:latin typeface="Calibri" panose="020F0502020204030204"/>
              </a:rPr>
            </a:br>
            <a:r>
              <a:rPr lang="en-US" sz="2850" dirty="0">
                <a:solidFill>
                  <a:srgbClr val="FF6600"/>
                </a:solidFill>
                <a:latin typeface="Calibri" panose="020F0502020204030204"/>
              </a:rPr>
              <a:t>and psychosocial care intervention;</a:t>
            </a:r>
            <a:endParaRPr lang="da-DK" sz="2850" dirty="0">
              <a:solidFill>
                <a:srgbClr val="FF6600"/>
              </a:solidFill>
              <a:latin typeface="Calibri" panose="020F0502020204030204"/>
            </a:endParaRPr>
          </a:p>
          <a:p>
            <a:pPr algn="ctr" defTabSz="685800"/>
            <a:r>
              <a:rPr lang="da-DK" sz="2850" dirty="0" err="1">
                <a:solidFill>
                  <a:srgbClr val="FF6600"/>
                </a:solidFill>
                <a:latin typeface="Calibri" panose="020F0502020204030204"/>
              </a:rPr>
              <a:t>reinforcing</a:t>
            </a:r>
            <a:r>
              <a:rPr lang="da-DK" sz="2850" dirty="0">
                <a:solidFill>
                  <a:srgbClr val="FF6600"/>
                </a:solidFill>
                <a:latin typeface="Calibri" panose="020F0502020204030204"/>
              </a:rPr>
              <a:t> </a:t>
            </a:r>
            <a:r>
              <a:rPr lang="da-DK" sz="2850" dirty="0" err="1">
                <a:solidFill>
                  <a:srgbClr val="FF6600"/>
                </a:solidFill>
                <a:latin typeface="Calibri" panose="020F0502020204030204"/>
              </a:rPr>
              <a:t>humanity</a:t>
            </a:r>
            <a:r>
              <a:rPr lang="da-DK" sz="2850" dirty="0">
                <a:solidFill>
                  <a:srgbClr val="FF6600"/>
                </a:solidFill>
                <a:latin typeface="Calibri" panose="020F0502020204030204"/>
              </a:rPr>
              <a:t> </a:t>
            </a:r>
            <a:r>
              <a:rPr lang="da-DK" sz="2850" dirty="0" err="1">
                <a:solidFill>
                  <a:srgbClr val="FF6600"/>
                </a:solidFill>
                <a:latin typeface="Calibri" panose="020F0502020204030204"/>
              </a:rPr>
              <a:t>among</a:t>
            </a:r>
            <a:r>
              <a:rPr lang="da-DK" sz="2850" dirty="0">
                <a:solidFill>
                  <a:srgbClr val="FF6600"/>
                </a:solidFill>
                <a:latin typeface="Calibri" panose="020F0502020204030204"/>
              </a:rPr>
              <a:t> </a:t>
            </a:r>
            <a:r>
              <a:rPr lang="da-DK" sz="2850" dirty="0" err="1">
                <a:solidFill>
                  <a:srgbClr val="FF6600"/>
                </a:solidFill>
                <a:latin typeface="Calibri" panose="020F0502020204030204"/>
              </a:rPr>
              <a:t>parents</a:t>
            </a:r>
            <a:endParaRPr lang="da-DK" sz="2850" dirty="0">
              <a:solidFill>
                <a:srgbClr val="FF6600"/>
              </a:solidFill>
              <a:latin typeface="Calibri" panose="020F0502020204030204"/>
            </a:endParaRPr>
          </a:p>
          <a:p>
            <a:pPr algn="ctr" defTabSz="685800"/>
            <a:endParaRPr lang="da-DK" sz="2850" dirty="0">
              <a:solidFill>
                <a:srgbClr val="FF6600"/>
              </a:solidFill>
              <a:latin typeface="Calibri" panose="020F0502020204030204"/>
            </a:endParaRPr>
          </a:p>
          <a:p>
            <a:pPr algn="ctr" defTabSz="685800"/>
            <a:endParaRPr lang="da-DK" sz="2850" dirty="0">
              <a:solidFill>
                <a:srgbClr val="FF6600"/>
              </a:solidFill>
              <a:latin typeface="Calibri" panose="020F0502020204030204"/>
            </a:endParaRPr>
          </a:p>
          <a:p>
            <a:pPr defTabSz="685800"/>
            <a:endParaRPr lang="da-DK" sz="2850" i="1" dirty="0">
              <a:solidFill>
                <a:srgbClr val="FF0066"/>
              </a:solidFill>
              <a:latin typeface="Calibri" panose="020F0502020204030204"/>
            </a:endParaRPr>
          </a:p>
        </p:txBody>
      </p:sp>
    </p:spTree>
    <p:extLst>
      <p:ext uri="{BB962C8B-B14F-4D97-AF65-F5344CB8AC3E}">
        <p14:creationId xmlns:p14="http://schemas.microsoft.com/office/powerpoint/2010/main" val="195547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635577" y="2074069"/>
            <a:ext cx="7886700" cy="3263504"/>
          </a:xfrm>
        </p:spPr>
        <p:txBody>
          <a:bodyPr>
            <a:normAutofit lnSpcReduction="10000"/>
          </a:bodyPr>
          <a:lstStyle/>
          <a:p>
            <a:r>
              <a:rPr lang="da-DK" dirty="0"/>
              <a:t>A mental </a:t>
            </a:r>
            <a:r>
              <a:rPr lang="da-DK" dirty="0" err="1"/>
              <a:t>state</a:t>
            </a:r>
            <a:r>
              <a:rPr lang="da-DK" dirty="0"/>
              <a:t> of </a:t>
            </a:r>
            <a:r>
              <a:rPr lang="da-DK" dirty="0" err="1"/>
              <a:t>suffering</a:t>
            </a:r>
            <a:r>
              <a:rPr lang="da-DK" dirty="0"/>
              <a:t>; a </a:t>
            </a:r>
            <a:r>
              <a:rPr lang="da-DK" dirty="0" err="1"/>
              <a:t>protective</a:t>
            </a:r>
            <a:r>
              <a:rPr lang="da-DK" dirty="0"/>
              <a:t> </a:t>
            </a:r>
            <a:r>
              <a:rPr lang="da-DK" dirty="0" err="1"/>
              <a:t>mechanism</a:t>
            </a:r>
            <a:endParaRPr lang="da-DK" dirty="0"/>
          </a:p>
          <a:p>
            <a:pPr marL="0" indent="0">
              <a:buNone/>
            </a:pPr>
            <a:endParaRPr lang="da-DK" dirty="0"/>
          </a:p>
          <a:p>
            <a:r>
              <a:rPr lang="da-DK" dirty="0"/>
              <a:t>The </a:t>
            </a:r>
            <a:r>
              <a:rPr lang="da-DK" dirty="0" err="1"/>
              <a:t>importance</a:t>
            </a:r>
            <a:r>
              <a:rPr lang="da-DK" dirty="0"/>
              <a:t> of </a:t>
            </a:r>
            <a:r>
              <a:rPr lang="da-DK" dirty="0" err="1"/>
              <a:t>family</a:t>
            </a:r>
            <a:r>
              <a:rPr lang="da-DK" dirty="0"/>
              <a:t> </a:t>
            </a:r>
            <a:r>
              <a:rPr lang="da-DK" dirty="0" err="1"/>
              <a:t>closeness</a:t>
            </a:r>
            <a:r>
              <a:rPr lang="da-DK" dirty="0"/>
              <a:t> in </a:t>
            </a:r>
            <a:r>
              <a:rPr lang="da-DK" dirty="0" err="1"/>
              <a:t>coping</a:t>
            </a:r>
            <a:r>
              <a:rPr lang="da-DK" dirty="0"/>
              <a:t> with </a:t>
            </a:r>
            <a:r>
              <a:rPr lang="da-DK" dirty="0" err="1"/>
              <a:t>illness</a:t>
            </a:r>
            <a:endParaRPr lang="da-DK" dirty="0"/>
          </a:p>
          <a:p>
            <a:endParaRPr lang="da-DK" dirty="0"/>
          </a:p>
          <a:p>
            <a:r>
              <a:rPr lang="da-DK" dirty="0"/>
              <a:t>The power of human </a:t>
            </a:r>
            <a:r>
              <a:rPr lang="da-DK" dirty="0" err="1"/>
              <a:t>interconnectedness</a:t>
            </a:r>
            <a:endParaRPr lang="da-DK" dirty="0"/>
          </a:p>
          <a:p>
            <a:endParaRPr lang="da-DK" dirty="0"/>
          </a:p>
          <a:p>
            <a:r>
              <a:rPr lang="en-US" dirty="0"/>
              <a:t>Compassion seems to be a mindset and a tool that brings new insights into suffering and offers ways to be present with and support parents in being present</a:t>
            </a:r>
            <a:endParaRPr lang="da-DK" dirty="0"/>
          </a:p>
        </p:txBody>
      </p:sp>
      <p:sp>
        <p:nvSpPr>
          <p:cNvPr id="5" name="Tekstfelt 4"/>
          <p:cNvSpPr txBox="1"/>
          <p:nvPr/>
        </p:nvSpPr>
        <p:spPr>
          <a:xfrm>
            <a:off x="3523211" y="1257573"/>
            <a:ext cx="3002280" cy="496290"/>
          </a:xfrm>
          <a:prstGeom prst="rect">
            <a:avLst/>
          </a:prstGeom>
          <a:noFill/>
        </p:spPr>
        <p:txBody>
          <a:bodyPr wrap="square" rtlCol="0">
            <a:spAutoFit/>
          </a:bodyPr>
          <a:lstStyle/>
          <a:p>
            <a:pPr defTabSz="685800"/>
            <a:r>
              <a:rPr lang="da-DK" sz="2625" dirty="0" err="1">
                <a:solidFill>
                  <a:srgbClr val="FF6600"/>
                </a:solidFill>
                <a:latin typeface="Calibri" panose="020F0502020204030204"/>
              </a:rPr>
              <a:t>Conclusion</a:t>
            </a:r>
            <a:endParaRPr lang="da-DK" sz="2625" dirty="0">
              <a:solidFill>
                <a:srgbClr val="FF6600"/>
              </a:solidFill>
              <a:latin typeface="Calibri" panose="020F0502020204030204"/>
            </a:endParaRPr>
          </a:p>
        </p:txBody>
      </p:sp>
    </p:spTree>
    <p:extLst>
      <p:ext uri="{BB962C8B-B14F-4D97-AF65-F5344CB8AC3E}">
        <p14:creationId xmlns:p14="http://schemas.microsoft.com/office/powerpoint/2010/main" val="1757070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el 1"/>
          <p:cNvSpPr>
            <a:spLocks noGrp="1"/>
          </p:cNvSpPr>
          <p:nvPr>
            <p:ph type="title"/>
          </p:nvPr>
        </p:nvSpPr>
        <p:spPr bwMode="auto">
          <a:xfrm>
            <a:off x="457200" y="274638"/>
            <a:ext cx="8229600" cy="82621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da-DK" sz="1800" dirty="0" err="1">
                <a:latin typeface="Calibri" charset="0"/>
                <a:ea typeface="MS PGothic" charset="0"/>
              </a:rPr>
              <a:t>Compassion</a:t>
            </a:r>
            <a:r>
              <a:rPr lang="da-DK" sz="1800" dirty="0">
                <a:latin typeface="Calibri" charset="0"/>
                <a:ea typeface="MS PGothic" charset="0"/>
              </a:rPr>
              <a:t> in Health Care: </a:t>
            </a:r>
            <a:br>
              <a:rPr lang="da-DK" sz="1800" dirty="0">
                <a:latin typeface="Calibri" charset="0"/>
                <a:ea typeface="MS PGothic" charset="0"/>
              </a:rPr>
            </a:br>
            <a:r>
              <a:rPr lang="da-DK" sz="1800" dirty="0">
                <a:latin typeface="Calibri" charset="0"/>
                <a:ea typeface="MS PGothic" charset="0"/>
              </a:rPr>
              <a:t>Det tager 32-56 sekunder, og det gør godt, fra bogen </a:t>
            </a:r>
            <a:r>
              <a:rPr lang="da-DK" sz="1800" dirty="0" err="1">
                <a:latin typeface="Calibri" charset="0"/>
                <a:ea typeface="MS PGothic" charset="0"/>
              </a:rPr>
              <a:t>Compassionomics</a:t>
            </a:r>
            <a:r>
              <a:rPr lang="da-DK" sz="1800" dirty="0">
                <a:latin typeface="Calibri" charset="0"/>
                <a:ea typeface="MS PGothic" charset="0"/>
              </a:rPr>
              <a:t> og Wonderdrug af Stephen </a:t>
            </a:r>
            <a:r>
              <a:rPr lang="da-DK" sz="1800" dirty="0" err="1">
                <a:latin typeface="Calibri" charset="0"/>
                <a:ea typeface="MS PGothic" charset="0"/>
              </a:rPr>
              <a:t>Trzeciak</a:t>
            </a:r>
            <a:r>
              <a:rPr lang="da-DK" sz="1800" dirty="0">
                <a:latin typeface="Calibri" charset="0"/>
                <a:ea typeface="MS PGothic" charset="0"/>
              </a:rPr>
              <a:t> og Anthony </a:t>
            </a:r>
            <a:r>
              <a:rPr lang="da-DK" sz="1800" dirty="0" err="1">
                <a:latin typeface="Calibri" charset="0"/>
                <a:ea typeface="MS PGothic" charset="0"/>
              </a:rPr>
              <a:t>Mazzarelli</a:t>
            </a:r>
            <a:endParaRPr lang="da-DK" sz="1800" dirty="0">
              <a:latin typeface="Calibri" charset="0"/>
              <a:ea typeface="MS PGothic" charset="0"/>
            </a:endParaRPr>
          </a:p>
        </p:txBody>
      </p:sp>
      <p:sp>
        <p:nvSpPr>
          <p:cNvPr id="3" name="Pladsholder til indhold 2"/>
          <p:cNvSpPr>
            <a:spLocks noGrp="1"/>
          </p:cNvSpPr>
          <p:nvPr>
            <p:ph idx="1"/>
          </p:nvPr>
        </p:nvSpPr>
        <p:spPr>
          <a:xfrm>
            <a:off x="457200" y="1268760"/>
            <a:ext cx="8435280" cy="4680000"/>
          </a:xfrm>
        </p:spPr>
        <p:txBody>
          <a:bodyPr>
            <a:normAutofit fontScale="47500" lnSpcReduction="20000"/>
          </a:bodyPr>
          <a:lstStyle/>
          <a:p>
            <a:pPr marL="0" indent="0">
              <a:buFont typeface="Arial" charset="0"/>
              <a:buNone/>
              <a:defRPr/>
            </a:pPr>
            <a:r>
              <a:rPr lang="en-AU" sz="2000" i="1" dirty="0">
                <a:ea typeface="ＭＳ Ｐゴシック" charset="0"/>
                <a:cs typeface="ＭＳ Ｐゴシック" charset="0"/>
              </a:rPr>
              <a:t>Compassion </a:t>
            </a:r>
            <a:r>
              <a:rPr lang="en-AU" sz="2000" i="1" dirty="0" err="1">
                <a:ea typeface="ＭＳ Ｐゴシック" charset="0"/>
                <a:cs typeface="ＭＳ Ｐゴシック" charset="0"/>
              </a:rPr>
              <a:t>er</a:t>
            </a:r>
            <a:r>
              <a:rPr lang="en-AU" sz="2000" i="1" dirty="0">
                <a:ea typeface="ＭＳ Ｐゴシック" charset="0"/>
                <a:cs typeface="ＭＳ Ｐゴシック" charset="0"/>
              </a:rPr>
              <a:t> </a:t>
            </a:r>
            <a:r>
              <a:rPr lang="en-AU" sz="2000" i="1" dirty="0" err="1">
                <a:ea typeface="ＭＳ Ｐゴシック" charset="0"/>
                <a:cs typeface="ＭＳ Ｐゴシック" charset="0"/>
              </a:rPr>
              <a:t>som</a:t>
            </a:r>
            <a:r>
              <a:rPr lang="en-AU" sz="2000" i="1" dirty="0">
                <a:ea typeface="ＭＳ Ｐゴシック" charset="0"/>
                <a:cs typeface="ＭＳ Ｐゴシック" charset="0"/>
              </a:rPr>
              <a:t> </a:t>
            </a:r>
            <a:r>
              <a:rPr lang="en-AU" sz="2000" i="1" dirty="0" err="1">
                <a:ea typeface="ＭＳ Ｐゴシック" charset="0"/>
                <a:cs typeface="ＭＳ Ｐゴシック" charset="0"/>
              </a:rPr>
              <a:t>en</a:t>
            </a:r>
            <a:r>
              <a:rPr lang="en-AU" sz="2000" i="1" dirty="0">
                <a:ea typeface="ＭＳ Ｐゴシック" charset="0"/>
                <a:cs typeface="ＭＳ Ｐゴシック" charset="0"/>
              </a:rPr>
              <a:t> </a:t>
            </a:r>
            <a:r>
              <a:rPr lang="en-AU" sz="2000" i="1" dirty="0" err="1">
                <a:ea typeface="ＭＳ Ｐゴシック" charset="0"/>
                <a:cs typeface="ＭＳ Ｐゴシック" charset="0"/>
              </a:rPr>
              <a:t>muskel</a:t>
            </a:r>
            <a:r>
              <a:rPr lang="en-AU" sz="2000" i="1" dirty="0">
                <a:ea typeface="ＭＳ Ｐゴシック" charset="0"/>
                <a:cs typeface="ＭＳ Ｐゴシック" charset="0"/>
              </a:rPr>
              <a:t> der </a:t>
            </a:r>
            <a:r>
              <a:rPr lang="en-AU" sz="2000" i="1" dirty="0" err="1">
                <a:ea typeface="ＭＳ Ｐゴシック" charset="0"/>
                <a:cs typeface="ＭＳ Ｐゴシック" charset="0"/>
              </a:rPr>
              <a:t>kan</a:t>
            </a:r>
            <a:r>
              <a:rPr lang="en-AU" sz="2000" i="1" dirty="0">
                <a:ea typeface="ＭＳ Ｐゴシック" charset="0"/>
                <a:cs typeface="ＭＳ Ｐゴシック" charset="0"/>
              </a:rPr>
              <a:t> </a:t>
            </a:r>
            <a:r>
              <a:rPr lang="en-AU" sz="2000" i="1" dirty="0" err="1">
                <a:ea typeface="ＭＳ Ｐゴシック" charset="0"/>
                <a:cs typeface="ＭＳ Ｐゴシック" charset="0"/>
              </a:rPr>
              <a:t>trænes</a:t>
            </a:r>
            <a:r>
              <a:rPr lang="en-AU" sz="2000" i="1" dirty="0">
                <a:ea typeface="ＭＳ Ｐゴシック" charset="0"/>
                <a:cs typeface="ＭＳ Ｐゴシック" charset="0"/>
              </a:rPr>
              <a:t>.</a:t>
            </a:r>
          </a:p>
          <a:p>
            <a:pPr marL="0" indent="0">
              <a:buFont typeface="Arial" charset="0"/>
              <a:buNone/>
              <a:defRPr/>
            </a:pPr>
            <a:endParaRPr lang="en-AU" sz="2000" i="1" dirty="0">
              <a:ea typeface="ＭＳ Ｐゴシック" charset="0"/>
              <a:cs typeface="ＭＳ Ｐゴシック" charset="0"/>
            </a:endParaRPr>
          </a:p>
          <a:p>
            <a:pPr marL="0" indent="0">
              <a:buFont typeface="Arial" charset="0"/>
              <a:buNone/>
              <a:defRPr/>
            </a:pPr>
            <a:r>
              <a:rPr lang="en-AU" sz="2000" i="1" dirty="0">
                <a:ea typeface="ＭＳ Ｐゴシック" charset="0"/>
                <a:cs typeface="ＭＳ Ｐゴシック" charset="0"/>
              </a:rPr>
              <a:t>Compassion is the right thing to do. It’s about treating patients the way they ought to be treated , and the way we would want to be treated ourselves. </a:t>
            </a:r>
          </a:p>
          <a:p>
            <a:pPr marL="0" indent="0">
              <a:buFont typeface="Arial" charset="0"/>
              <a:buNone/>
              <a:defRPr/>
            </a:pPr>
            <a:endParaRPr lang="en-AU" sz="2000" i="1" dirty="0">
              <a:ea typeface="ＭＳ Ｐゴシック" charset="0"/>
              <a:cs typeface="ＭＳ Ｐゴシック" charset="0"/>
            </a:endParaRPr>
          </a:p>
          <a:p>
            <a:pPr marL="0" indent="0">
              <a:buFont typeface="Arial" charset="0"/>
              <a:buNone/>
              <a:defRPr/>
            </a:pPr>
            <a:endParaRPr lang="en-AU" sz="2000" i="1" dirty="0">
              <a:ea typeface="ＭＳ Ｐゴシック" charset="0"/>
              <a:cs typeface="ＭＳ Ｐゴシック" charset="0"/>
            </a:endParaRPr>
          </a:p>
          <a:p>
            <a:pPr marL="0" indent="0">
              <a:buFont typeface="Arial" charset="0"/>
              <a:buNone/>
              <a:defRPr/>
            </a:pPr>
            <a:r>
              <a:rPr lang="en-AU" sz="2000" i="1" dirty="0">
                <a:ea typeface="ＭＳ Ｐゴシック" charset="0"/>
                <a:cs typeface="ＭＳ Ｐゴシック" charset="0"/>
              </a:rPr>
              <a:t>Compassion for patients is making a personal connection – it is a key element in seeing, feeling and understanding another’s pain and suffering – and feeling empathy motivates to respond to them with compassion.</a:t>
            </a:r>
          </a:p>
          <a:p>
            <a:pPr marL="0" indent="0">
              <a:buFont typeface="Arial" charset="0"/>
              <a:buNone/>
              <a:defRPr/>
            </a:pPr>
            <a:endParaRPr lang="en-AU" sz="2000" i="1" dirty="0">
              <a:ea typeface="ＭＳ Ｐゴシック" charset="0"/>
              <a:cs typeface="ＭＳ Ｐゴシック" charset="0"/>
            </a:endParaRPr>
          </a:p>
          <a:p>
            <a:pPr marL="0" indent="0">
              <a:buFont typeface="Arial" charset="0"/>
              <a:buNone/>
              <a:defRPr/>
            </a:pPr>
            <a:endParaRPr lang="en-AU" sz="2000" i="1" dirty="0">
              <a:ea typeface="ＭＳ Ｐゴシック" charset="0"/>
              <a:cs typeface="ＭＳ Ｐゴシック" charset="0"/>
            </a:endParaRPr>
          </a:p>
          <a:p>
            <a:pPr marL="0" indent="0">
              <a:buFont typeface="Arial" charset="0"/>
              <a:buNone/>
              <a:defRPr/>
            </a:pPr>
            <a:r>
              <a:rPr lang="en-AU" sz="2000" i="1" dirty="0">
                <a:ea typeface="ＭＳ Ｐゴシック" charset="0"/>
                <a:cs typeface="ＭＳ Ｐゴシック" charset="0"/>
              </a:rPr>
              <a:t>We will take good care of you, we will be with you all the way whatever happens we will never abandon you, you are not facing this on your own….. (</a:t>
            </a:r>
            <a:r>
              <a:rPr lang="en-AU" sz="2000" i="1" dirty="0" err="1">
                <a:ea typeface="ＭＳ Ｐゴシック" charset="0"/>
                <a:cs typeface="ＭＳ Ｐゴシック" charset="0"/>
              </a:rPr>
              <a:t>Compassionomnics</a:t>
            </a:r>
            <a:r>
              <a:rPr lang="en-AU" sz="2000" i="1" dirty="0">
                <a:ea typeface="ＭＳ Ｐゴシック" charset="0"/>
                <a:cs typeface="ＭＳ Ｐゴシック" charset="0"/>
              </a:rPr>
              <a:t>)</a:t>
            </a:r>
          </a:p>
          <a:p>
            <a:pPr marL="0" indent="0">
              <a:buFont typeface="Arial" charset="0"/>
              <a:buNone/>
              <a:defRPr/>
            </a:pPr>
            <a:endParaRPr lang="en-AU" sz="2000" i="1" dirty="0">
              <a:ea typeface="ＭＳ Ｐゴシック" charset="0"/>
              <a:cs typeface="ＭＳ Ｐゴシック" charset="0"/>
            </a:endParaRPr>
          </a:p>
          <a:p>
            <a:pPr marL="0" indent="0">
              <a:buNone/>
              <a:defRPr/>
            </a:pPr>
            <a:r>
              <a:rPr lang="en-AU" sz="2000" i="1" dirty="0">
                <a:ea typeface="ＭＳ Ｐゴシック" charset="0"/>
              </a:rPr>
              <a:t>12 % </a:t>
            </a:r>
            <a:r>
              <a:rPr lang="en-AU" sz="2000" i="1" dirty="0" err="1">
                <a:ea typeface="ＭＳ Ｐゴシック" charset="0"/>
              </a:rPr>
              <a:t>direkte</a:t>
            </a:r>
            <a:r>
              <a:rPr lang="en-AU" sz="2000" i="1" dirty="0">
                <a:ea typeface="ＭＳ Ｐゴシック" charset="0"/>
              </a:rPr>
              <a:t> </a:t>
            </a:r>
            <a:r>
              <a:rPr lang="en-AU" sz="2000" i="1" dirty="0" err="1">
                <a:ea typeface="ＭＳ Ｐゴシック" charset="0"/>
              </a:rPr>
              <a:t>patientkontakt</a:t>
            </a:r>
            <a:r>
              <a:rPr lang="en-AU" sz="2000" i="1" dirty="0">
                <a:ea typeface="ＭＳ Ｐゴシック" charset="0"/>
              </a:rPr>
              <a:t> </a:t>
            </a:r>
            <a:r>
              <a:rPr lang="en-AU" sz="2000" i="1" dirty="0" err="1">
                <a:ea typeface="ＭＳ Ｐゴシック" charset="0"/>
              </a:rPr>
              <a:t>og</a:t>
            </a:r>
            <a:r>
              <a:rPr lang="en-AU" sz="2000" i="1" dirty="0">
                <a:ea typeface="ＭＳ Ｐゴシック" charset="0"/>
              </a:rPr>
              <a:t> 40% computer/</a:t>
            </a:r>
            <a:r>
              <a:rPr lang="en-AU" sz="2000" i="1" dirty="0" err="1">
                <a:ea typeface="ＭＳ Ｐゴシック" charset="0"/>
              </a:rPr>
              <a:t>dokumentations</a:t>
            </a:r>
            <a:r>
              <a:rPr lang="en-AU" sz="2000" i="1" dirty="0">
                <a:ea typeface="ＭＳ Ｐゴシック" charset="0"/>
              </a:rPr>
              <a:t> </a:t>
            </a:r>
            <a:r>
              <a:rPr lang="en-AU" sz="2000" i="1" dirty="0" err="1">
                <a:ea typeface="ＭＳ Ｐゴシック" charset="0"/>
              </a:rPr>
              <a:t>arbejde</a:t>
            </a:r>
            <a:r>
              <a:rPr lang="en-AU" sz="2000" i="1" dirty="0">
                <a:ea typeface="ＭＳ Ｐゴシック" charset="0"/>
              </a:rPr>
              <a:t>, Johns Hopkins, </a:t>
            </a:r>
            <a:r>
              <a:rPr lang="en-AU" sz="2100" i="1" dirty="0">
                <a:ea typeface="ＭＳ Ｐゴシック" charset="0"/>
              </a:rPr>
              <a:t>Block et al. Journal of General Medicine 28, vol8 (August 2013): 1042-7</a:t>
            </a:r>
            <a:endParaRPr lang="da-DK" sz="2100" dirty="0"/>
          </a:p>
          <a:p>
            <a:pPr marL="0" indent="0">
              <a:buFont typeface="Arial" charset="0"/>
              <a:buNone/>
              <a:defRPr/>
            </a:pPr>
            <a:r>
              <a:rPr lang="en-AU" sz="2100" i="1" dirty="0" err="1">
                <a:ea typeface="ＭＳ Ｐゴシック" charset="0"/>
                <a:cs typeface="ＭＳ Ｐゴシック" charset="0"/>
              </a:rPr>
              <a:t>Flere</a:t>
            </a:r>
            <a:r>
              <a:rPr lang="en-AU" sz="2100" i="1" dirty="0">
                <a:ea typeface="ＭＳ Ｐゴシック" charset="0"/>
                <a:cs typeface="ＭＳ Ｐゴシック" charset="0"/>
              </a:rPr>
              <a:t> </a:t>
            </a:r>
            <a:r>
              <a:rPr lang="en-AU" sz="2100" i="1" dirty="0" err="1">
                <a:ea typeface="ＭＳ Ｐゴシック" charset="0"/>
                <a:cs typeface="ＭＳ Ｐゴシック" charset="0"/>
              </a:rPr>
              <a:t>internationale</a:t>
            </a:r>
            <a:r>
              <a:rPr lang="en-AU" sz="2100" i="1" dirty="0">
                <a:ea typeface="ＭＳ Ｐゴシック" charset="0"/>
                <a:cs typeface="ＭＳ Ｐゴシック" charset="0"/>
              </a:rPr>
              <a:t> studier </a:t>
            </a:r>
            <a:r>
              <a:rPr lang="en-AU" sz="2100" i="1" dirty="0" err="1">
                <a:ea typeface="ＭＳ Ｐゴシック" charset="0"/>
                <a:cs typeface="ＭＳ Ｐゴシック" charset="0"/>
              </a:rPr>
              <a:t>viser</a:t>
            </a:r>
            <a:r>
              <a:rPr lang="en-AU" sz="2100" i="1" dirty="0">
                <a:ea typeface="ＭＳ Ｐゴシック" charset="0"/>
                <a:cs typeface="ＭＳ Ｐゴシック" charset="0"/>
              </a:rPr>
              <a:t> same </a:t>
            </a:r>
            <a:r>
              <a:rPr lang="en-AU" sz="2100" i="1" dirty="0" err="1">
                <a:ea typeface="ＭＳ Ｐゴシック" charset="0"/>
                <a:cs typeface="ＭＳ Ｐゴシック" charset="0"/>
              </a:rPr>
              <a:t>tendens</a:t>
            </a:r>
            <a:r>
              <a:rPr lang="en-AU" sz="2100" i="1" dirty="0">
                <a:ea typeface="ＭＳ Ｐゴシック" charset="0"/>
                <a:cs typeface="ＭＳ Ｐゴシック" charset="0"/>
              </a:rPr>
              <a:t>.</a:t>
            </a:r>
          </a:p>
          <a:p>
            <a:pPr marL="0" indent="0">
              <a:buFont typeface="Arial" charset="0"/>
              <a:buNone/>
              <a:defRPr/>
            </a:pPr>
            <a:endParaRPr lang="en-AU" sz="2000" i="1" dirty="0">
              <a:ea typeface="ＭＳ Ｐゴシック" charset="0"/>
              <a:cs typeface="ＭＳ Ｐゴシック" charset="0"/>
            </a:endParaRPr>
          </a:p>
          <a:p>
            <a:pPr marL="0" indent="0">
              <a:buFont typeface="Arial" charset="0"/>
              <a:buNone/>
              <a:defRPr/>
            </a:pPr>
            <a:r>
              <a:rPr lang="en-AU" sz="1400" i="1" dirty="0">
                <a:ea typeface="ＭＳ Ｐゴシック" charset="0"/>
                <a:cs typeface="ＭＳ Ｐゴシック" charset="0"/>
              </a:rPr>
              <a:t>					</a:t>
            </a:r>
            <a:r>
              <a:rPr lang="en-AU" sz="2100" i="1" dirty="0" err="1">
                <a:ea typeface="ＭＳ Ｐゴシック" charset="0"/>
                <a:cs typeface="ＭＳ Ｐゴシック" charset="0"/>
              </a:rPr>
              <a:t>Bylund</a:t>
            </a:r>
            <a:r>
              <a:rPr lang="en-AU" sz="2100" i="1" dirty="0">
                <a:ea typeface="ＭＳ Ｐゴシック" charset="0"/>
                <a:cs typeface="ＭＳ Ｐゴシック" charset="0"/>
              </a:rPr>
              <a:t> et al: 32 seconds</a:t>
            </a:r>
          </a:p>
          <a:p>
            <a:pPr marL="0" indent="0">
              <a:buFont typeface="Arial" charset="0"/>
              <a:buNone/>
              <a:defRPr/>
            </a:pPr>
            <a:r>
              <a:rPr lang="en-AU" sz="2100" i="1" dirty="0">
                <a:ea typeface="ＭＳ Ｐゴシック" charset="0"/>
                <a:cs typeface="ＭＳ Ｐゴシック" charset="0"/>
              </a:rPr>
              <a:t>					</a:t>
            </a:r>
            <a:r>
              <a:rPr lang="en-AU" sz="2100" i="1" dirty="0" err="1">
                <a:ea typeface="ＭＳ Ｐゴシック" charset="0"/>
                <a:cs typeface="ＭＳ Ｐゴシック" charset="0"/>
              </a:rPr>
              <a:t>Bensing</a:t>
            </a:r>
            <a:r>
              <a:rPr lang="en-AU" sz="2100" i="1" dirty="0">
                <a:ea typeface="ＭＳ Ｐゴシック" charset="0"/>
                <a:cs typeface="ＭＳ Ｐゴシック" charset="0"/>
              </a:rPr>
              <a:t> et al: 38 seconds</a:t>
            </a:r>
          </a:p>
          <a:p>
            <a:pPr marL="0" indent="0">
              <a:buFont typeface="Arial" charset="0"/>
              <a:buNone/>
              <a:defRPr/>
            </a:pPr>
            <a:r>
              <a:rPr lang="en-AU" sz="2100" i="1" dirty="0">
                <a:ea typeface="ＭＳ Ｐゴシック" charset="0"/>
                <a:cs typeface="ＭＳ Ｐゴシック" charset="0"/>
              </a:rPr>
              <a:t>					Fogarty et al: 40 seconds</a:t>
            </a:r>
          </a:p>
          <a:p>
            <a:pPr marL="0" indent="0">
              <a:buFont typeface="Arial" charset="0"/>
              <a:buNone/>
              <a:defRPr/>
            </a:pPr>
            <a:r>
              <a:rPr lang="en-AU" sz="2100" i="1" dirty="0">
                <a:ea typeface="ＭＳ Ｐゴシック" charset="0"/>
                <a:cs typeface="ＭＳ Ｐゴシック" charset="0"/>
              </a:rPr>
              <a:t>					</a:t>
            </a:r>
            <a:r>
              <a:rPr lang="en-AU" sz="2100" i="1" dirty="0" err="1">
                <a:ea typeface="ＭＳ Ｐゴシック" charset="0"/>
                <a:cs typeface="ＭＳ Ｐゴシック" charset="0"/>
              </a:rPr>
              <a:t>Roter</a:t>
            </a:r>
            <a:r>
              <a:rPr lang="en-AU" sz="2100" i="1" dirty="0">
                <a:ea typeface="ＭＳ Ｐゴシック" charset="0"/>
                <a:cs typeface="ＭＳ Ｐゴシック" charset="0"/>
              </a:rPr>
              <a:t> et al: 54 seconds</a:t>
            </a:r>
          </a:p>
          <a:p>
            <a:pPr marL="0" indent="0">
              <a:buFont typeface="Arial" charset="0"/>
              <a:buNone/>
              <a:defRPr/>
            </a:pPr>
            <a:r>
              <a:rPr lang="en-AU" sz="2100" i="1" dirty="0">
                <a:ea typeface="ＭＳ Ｐゴシック" charset="0"/>
                <a:cs typeface="ＭＳ Ｐゴシック" charset="0"/>
              </a:rPr>
              <a:t>					Dempsey et al: 56 seconds</a:t>
            </a:r>
          </a:p>
          <a:p>
            <a:pPr marL="0" indent="0">
              <a:buFont typeface="Arial" charset="0"/>
              <a:buNone/>
              <a:defRPr/>
            </a:pPr>
            <a:r>
              <a:rPr lang="en-AU" sz="1400" i="1" dirty="0">
                <a:ea typeface="ＭＳ Ｐゴシック" charset="0"/>
                <a:cs typeface="ＭＳ Ｐゴシック" charset="0"/>
              </a:rPr>
              <a:t>			</a:t>
            </a:r>
          </a:p>
          <a:p>
            <a:pPr marL="0" indent="0">
              <a:buFont typeface="Arial" charset="0"/>
              <a:buNone/>
              <a:defRPr/>
            </a:pPr>
            <a:endParaRPr lang="en-AU" sz="1400" i="1" dirty="0">
              <a:ea typeface="ＭＳ Ｐゴシック" charset="0"/>
              <a:cs typeface="ＭＳ Ｐゴシック" charset="0"/>
            </a:endParaRPr>
          </a:p>
          <a:p>
            <a:pPr marL="0" indent="0">
              <a:buFont typeface="Arial" charset="0"/>
              <a:buNone/>
              <a:defRPr/>
            </a:pPr>
            <a:endParaRPr lang="en-AU" sz="1400" i="1" dirty="0">
              <a:ea typeface="ＭＳ Ｐゴシック" charset="0"/>
              <a:cs typeface="ＭＳ Ｐゴシック" charset="0"/>
            </a:endParaRPr>
          </a:p>
          <a:p>
            <a:pPr marL="0" indent="0">
              <a:buFont typeface="Arial" charset="0"/>
              <a:buNone/>
              <a:defRPr/>
            </a:pPr>
            <a:endParaRPr lang="en-AU" sz="1400" i="1" dirty="0">
              <a:ea typeface="ＭＳ Ｐゴシック" charset="0"/>
              <a:cs typeface="ＭＳ Ｐゴシック" charset="0"/>
            </a:endParaRPr>
          </a:p>
          <a:p>
            <a:pPr marL="0" indent="0">
              <a:buFont typeface="Arial" charset="0"/>
              <a:buNone/>
              <a:defRPr/>
            </a:pPr>
            <a:endParaRPr lang="en-AU" sz="1400" i="1" dirty="0">
              <a:ea typeface="ＭＳ Ｐゴシック" charset="0"/>
              <a:cs typeface="ＭＳ Ｐゴシック" charset="0"/>
            </a:endParaRPr>
          </a:p>
          <a:p>
            <a:pPr marL="0" indent="0">
              <a:buNone/>
              <a:defRPr/>
            </a:pPr>
            <a:endParaRPr lang="da-DK" sz="1400" dirty="0"/>
          </a:p>
          <a:p>
            <a:pPr marL="0" indent="0">
              <a:buNone/>
            </a:pPr>
            <a:r>
              <a:rPr lang="da-DK" sz="1400" b="1" dirty="0"/>
              <a:t>													</a:t>
            </a:r>
          </a:p>
          <a:p>
            <a:pPr marL="0" indent="0">
              <a:buNone/>
            </a:pPr>
            <a:r>
              <a:rPr lang="da-DK" sz="1400" b="1" dirty="0"/>
              <a:t>					</a:t>
            </a:r>
          </a:p>
          <a:p>
            <a:pPr marL="0" indent="0">
              <a:buNone/>
            </a:pPr>
            <a:r>
              <a:rPr lang="da-DK" sz="1400" b="1" dirty="0"/>
              <a:t>					</a:t>
            </a:r>
          </a:p>
          <a:p>
            <a:pPr marL="0" indent="0">
              <a:buNone/>
            </a:pPr>
            <a:r>
              <a:rPr lang="da-DK" sz="1400" b="1" dirty="0"/>
              <a:t>					</a:t>
            </a:r>
            <a:r>
              <a:rPr lang="da-DK" sz="1400" dirty="0"/>
              <a:t>Den lilleprins og ræven</a:t>
            </a:r>
          </a:p>
          <a:p>
            <a:pPr marL="0" indent="0">
              <a:buNone/>
            </a:pPr>
            <a:r>
              <a:rPr lang="da-DK" sz="1400" b="1" dirty="0"/>
              <a:t>																							Du har for evigt ansvaret for det, du har gjort tam. </a:t>
            </a:r>
            <a:r>
              <a:rPr lang="da-DK" sz="1400" dirty="0"/>
              <a:t>Men 							hvad betyder ”gøre tam”?. Det betyder at knytte bånd. 							Menneskene har glemt den sandhed, sagde ræven. </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6080129"/>
            <a:ext cx="1728192" cy="76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Billedresultat for le petit prince">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4924" b="8728"/>
          <a:stretch/>
        </p:blipFill>
        <p:spPr bwMode="auto">
          <a:xfrm>
            <a:off x="457200" y="4005064"/>
            <a:ext cx="4042792" cy="18240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080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000" dirty="0"/>
              <a:t>Mine forskningsinteresser</a:t>
            </a:r>
          </a:p>
        </p:txBody>
      </p:sp>
      <p:sp>
        <p:nvSpPr>
          <p:cNvPr id="3" name="Pladsholder til indhold 2"/>
          <p:cNvSpPr>
            <a:spLocks noGrp="1"/>
          </p:cNvSpPr>
          <p:nvPr>
            <p:ph idx="1"/>
          </p:nvPr>
        </p:nvSpPr>
        <p:spPr>
          <a:xfrm>
            <a:off x="133163" y="1628800"/>
            <a:ext cx="3754761" cy="4328786"/>
          </a:xfrm>
        </p:spPr>
        <p:txBody>
          <a:bodyPr>
            <a:normAutofit/>
          </a:bodyPr>
          <a:lstStyle/>
          <a:p>
            <a:r>
              <a:rPr lang="da-DK" sz="1600" dirty="0" err="1"/>
              <a:t>Participatory</a:t>
            </a:r>
            <a:r>
              <a:rPr lang="da-DK" sz="1600" dirty="0"/>
              <a:t> Design: brugerinvolvering</a:t>
            </a:r>
          </a:p>
          <a:p>
            <a:endParaRPr lang="da-DK" sz="1600" dirty="0"/>
          </a:p>
          <a:p>
            <a:endParaRPr lang="da-DK" sz="1600" dirty="0"/>
          </a:p>
          <a:p>
            <a:r>
              <a:rPr lang="da-DK" sz="1600" dirty="0" err="1"/>
              <a:t>TeleHealth</a:t>
            </a:r>
            <a:r>
              <a:rPr lang="da-DK" sz="1600" dirty="0"/>
              <a:t>, </a:t>
            </a:r>
            <a:r>
              <a:rPr lang="da-DK" sz="1600" dirty="0" err="1"/>
              <a:t>Telemedicine</a:t>
            </a:r>
            <a:r>
              <a:rPr lang="da-DK" sz="1600" dirty="0"/>
              <a:t>, </a:t>
            </a:r>
            <a:r>
              <a:rPr lang="da-DK" sz="1600" dirty="0" err="1"/>
              <a:t>TeleCare</a:t>
            </a:r>
            <a:endParaRPr lang="da-DK" sz="1600" dirty="0"/>
          </a:p>
          <a:p>
            <a:endParaRPr lang="da-DK" sz="1600" dirty="0"/>
          </a:p>
          <a:p>
            <a:endParaRPr lang="da-DK" sz="1600" dirty="0"/>
          </a:p>
          <a:p>
            <a:r>
              <a:rPr lang="da-DK" sz="1600" dirty="0" err="1"/>
              <a:t>Ecology</a:t>
            </a:r>
            <a:r>
              <a:rPr lang="da-DK" sz="1600" dirty="0"/>
              <a:t> of Care and </a:t>
            </a:r>
            <a:r>
              <a:rPr lang="da-DK" sz="1600" dirty="0" err="1"/>
              <a:t>Compassion</a:t>
            </a:r>
            <a:r>
              <a:rPr lang="da-DK" sz="1600" dirty="0"/>
              <a:t> i sundhedsvæsenet</a:t>
            </a:r>
          </a:p>
          <a:p>
            <a:endParaRPr lang="da-DK" sz="1600" dirty="0"/>
          </a:p>
          <a:p>
            <a:pPr lvl="1"/>
            <a:r>
              <a:rPr lang="da-DK" sz="1600" dirty="0"/>
              <a:t>CCT, </a:t>
            </a:r>
            <a:r>
              <a:rPr lang="da-DK" sz="1600" dirty="0" err="1"/>
              <a:t>Cultivating</a:t>
            </a:r>
            <a:r>
              <a:rPr lang="da-DK" sz="1600" dirty="0"/>
              <a:t> </a:t>
            </a:r>
            <a:r>
              <a:rPr lang="da-DK" sz="1600" dirty="0" err="1"/>
              <a:t>Compassion</a:t>
            </a:r>
            <a:r>
              <a:rPr lang="da-DK" sz="1600" dirty="0"/>
              <a:t> </a:t>
            </a:r>
            <a:r>
              <a:rPr lang="da-DK" sz="1600" dirty="0" err="1"/>
              <a:t>Traning</a:t>
            </a:r>
            <a:r>
              <a:rPr lang="da-DK" sz="1600" dirty="0"/>
              <a:t>, 1 år, Stanford </a:t>
            </a:r>
            <a:r>
              <a:rPr lang="da-DK" sz="1600" dirty="0" err="1"/>
              <a:t>University</a:t>
            </a:r>
            <a:endParaRPr lang="da-DK" sz="1600" dirty="0"/>
          </a:p>
          <a:p>
            <a:pPr lvl="1"/>
            <a:r>
              <a:rPr lang="da-DK" sz="1600" dirty="0"/>
              <a:t>ACT, Active </a:t>
            </a:r>
            <a:r>
              <a:rPr lang="da-DK" sz="1600" dirty="0" err="1"/>
              <a:t>Compassion</a:t>
            </a:r>
            <a:r>
              <a:rPr lang="da-DK" sz="1600" dirty="0"/>
              <a:t> Training, 8 uger ved Lone Svenningsen (udviklet af Stanford </a:t>
            </a:r>
            <a:r>
              <a:rPr lang="da-DK" sz="1600" dirty="0" err="1"/>
              <a:t>University</a:t>
            </a:r>
            <a:r>
              <a:rPr lang="da-DK" sz="1600" dirty="0"/>
              <a:t>)</a:t>
            </a:r>
          </a:p>
        </p:txBody>
      </p:sp>
      <p:sp>
        <p:nvSpPr>
          <p:cNvPr id="6" name="Tekstfelt 5"/>
          <p:cNvSpPr txBox="1"/>
          <p:nvPr/>
        </p:nvSpPr>
        <p:spPr>
          <a:xfrm>
            <a:off x="3563888" y="5877272"/>
            <a:ext cx="1584176" cy="702704"/>
          </a:xfrm>
          <a:prstGeom prst="rect">
            <a:avLst/>
          </a:prstGeom>
          <a:noFill/>
        </p:spPr>
        <p:txBody>
          <a:bodyPr wrap="square" rtlCol="0">
            <a:spAutoFit/>
          </a:bodyPr>
          <a:lstStyle/>
          <a:p>
            <a:endParaRPr lang="en-AU">
              <a:solidFill>
                <a:prstClr val="black"/>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6080129"/>
            <a:ext cx="1728192" cy="76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Billede 7">
            <a:extLst>
              <a:ext uri="{FF2B5EF4-FFF2-40B4-BE49-F238E27FC236}">
                <a16:creationId xmlns:a16="http://schemas.microsoft.com/office/drawing/2014/main" id="{3C590CC7-5B33-8545-A3CD-1EB0252454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1909785"/>
            <a:ext cx="4904262" cy="3678196"/>
          </a:xfrm>
          <a:prstGeom prst="rect">
            <a:avLst/>
          </a:prstGeom>
        </p:spPr>
      </p:pic>
    </p:spTree>
    <p:extLst>
      <p:ext uri="{BB962C8B-B14F-4D97-AF65-F5344CB8AC3E}">
        <p14:creationId xmlns:p14="http://schemas.microsoft.com/office/powerpoint/2010/main" val="729429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754BED-9439-2B46-B1BA-6BB61C67816E}"/>
              </a:ext>
            </a:extLst>
          </p:cNvPr>
          <p:cNvSpPr>
            <a:spLocks noGrp="1"/>
          </p:cNvSpPr>
          <p:nvPr>
            <p:ph type="title"/>
          </p:nvPr>
        </p:nvSpPr>
        <p:spPr>
          <a:xfrm>
            <a:off x="107504" y="300490"/>
            <a:ext cx="8229600" cy="634081"/>
          </a:xfrm>
        </p:spPr>
        <p:txBody>
          <a:bodyPr>
            <a:normAutofit fontScale="90000"/>
          </a:bodyPr>
          <a:lstStyle/>
          <a:p>
            <a:r>
              <a:rPr lang="da-DK" sz="2400" dirty="0"/>
              <a:t>Eksempler fra bogen </a:t>
            </a:r>
            <a:r>
              <a:rPr lang="da-DK" sz="2400" dirty="0" err="1"/>
              <a:t>Compassionomics</a:t>
            </a:r>
            <a:br>
              <a:rPr lang="da-DK" sz="2400" dirty="0"/>
            </a:br>
            <a:endParaRPr lang="da-DK" sz="2400" dirty="0"/>
          </a:p>
        </p:txBody>
      </p:sp>
      <p:sp>
        <p:nvSpPr>
          <p:cNvPr id="3" name="Pladsholder til indhold 2">
            <a:extLst>
              <a:ext uri="{FF2B5EF4-FFF2-40B4-BE49-F238E27FC236}">
                <a16:creationId xmlns:a16="http://schemas.microsoft.com/office/drawing/2014/main" id="{CEDFD71E-8F44-5043-96D0-5F288400492E}"/>
              </a:ext>
            </a:extLst>
          </p:cNvPr>
          <p:cNvSpPr>
            <a:spLocks noGrp="1"/>
          </p:cNvSpPr>
          <p:nvPr>
            <p:ph idx="1"/>
          </p:nvPr>
        </p:nvSpPr>
        <p:spPr>
          <a:xfrm>
            <a:off x="457200" y="764705"/>
            <a:ext cx="8229600" cy="5184576"/>
          </a:xfrm>
        </p:spPr>
        <p:txBody>
          <a:bodyPr/>
          <a:lstStyle/>
          <a:p>
            <a:pPr marL="0" indent="0">
              <a:buNone/>
            </a:pPr>
            <a:r>
              <a:rPr lang="en-AU" sz="1800" i="1" dirty="0" err="1">
                <a:ea typeface="ＭＳ Ｐゴシック" charset="0"/>
                <a:cs typeface="ＭＳ Ｐゴシック" charset="0"/>
              </a:rPr>
              <a:t>Hvad</a:t>
            </a:r>
            <a:r>
              <a:rPr lang="en-AU" sz="1800" i="1" dirty="0">
                <a:ea typeface="ＭＳ Ｐゴシック" charset="0"/>
                <a:cs typeface="ＭＳ Ｐゴシック" charset="0"/>
              </a:rPr>
              <a:t> et </a:t>
            </a:r>
            <a:r>
              <a:rPr lang="en-AU" sz="1800" i="1" dirty="0" err="1">
                <a:ea typeface="ＭＳ Ｐゴシック" charset="0"/>
                <a:cs typeface="ＭＳ Ｐゴシック" charset="0"/>
              </a:rPr>
              <a:t>smil</a:t>
            </a:r>
            <a:r>
              <a:rPr lang="en-AU" sz="1800" i="1" dirty="0">
                <a:ea typeface="ＭＳ Ｐゴシック" charset="0"/>
                <a:cs typeface="ＭＳ Ｐゴシック" charset="0"/>
              </a:rPr>
              <a:t> </a:t>
            </a:r>
            <a:r>
              <a:rPr lang="en-AU" sz="1800" i="1" dirty="0" err="1">
                <a:ea typeface="ＭＳ Ｐゴシック" charset="0"/>
                <a:cs typeface="ＭＳ Ｐゴシック" charset="0"/>
              </a:rPr>
              <a:t>kan</a:t>
            </a:r>
            <a:r>
              <a:rPr lang="en-AU" sz="1800" i="1" dirty="0">
                <a:ea typeface="ＭＳ Ｐゴシック" charset="0"/>
                <a:cs typeface="ＭＳ Ｐゴシック" charset="0"/>
              </a:rPr>
              <a:t> </a:t>
            </a:r>
            <a:r>
              <a:rPr lang="en-AU" sz="1800" i="1" dirty="0" err="1">
                <a:ea typeface="ＭＳ Ｐゴシック" charset="0"/>
                <a:cs typeface="ＭＳ Ｐゴシック" charset="0"/>
              </a:rPr>
              <a:t>gøre</a:t>
            </a:r>
            <a:r>
              <a:rPr lang="en-AU" sz="1800" i="1" dirty="0">
                <a:ea typeface="ＭＳ Ｐゴシック" charset="0"/>
                <a:cs typeface="ＭＳ Ｐゴシック" charset="0"/>
              </a:rPr>
              <a:t> </a:t>
            </a:r>
            <a:r>
              <a:rPr lang="en-AU" sz="1800" i="1" dirty="0" err="1">
                <a:ea typeface="ＭＳ Ｐゴシック" charset="0"/>
                <a:cs typeface="ＭＳ Ｐゴシック" charset="0"/>
              </a:rPr>
              <a:t>af</a:t>
            </a:r>
            <a:r>
              <a:rPr lang="en-AU" sz="1800" i="1" dirty="0">
                <a:ea typeface="ＭＳ Ｐゴシック" charset="0"/>
                <a:cs typeface="ＭＳ Ｐゴシック" charset="0"/>
              </a:rPr>
              <a:t> </a:t>
            </a:r>
            <a:r>
              <a:rPr lang="en-AU" sz="1800" i="1" dirty="0" err="1">
                <a:ea typeface="ＭＳ Ｐゴシック" charset="0"/>
                <a:cs typeface="ＭＳ Ｐゴシック" charset="0"/>
              </a:rPr>
              <a:t>forskel</a:t>
            </a:r>
            <a:r>
              <a:rPr lang="en-AU" sz="1800" i="1" dirty="0">
                <a:ea typeface="ＭＳ Ｐゴシック" charset="0"/>
                <a:cs typeface="ＭＳ Ｐゴシック" charset="0"/>
              </a:rPr>
              <a:t> -  </a:t>
            </a:r>
            <a:r>
              <a:rPr lang="en-AU" sz="1800" i="1" dirty="0" err="1">
                <a:ea typeface="ＭＳ Ｐゴシック" charset="0"/>
                <a:cs typeface="ＭＳ Ｐゴシック" charset="0"/>
              </a:rPr>
              <a:t>måske</a:t>
            </a:r>
            <a:r>
              <a:rPr lang="en-AU" sz="1800" i="1" dirty="0">
                <a:ea typeface="ＭＳ Ｐゴシック" charset="0"/>
                <a:cs typeface="ＭＳ Ｐゴシック" charset="0"/>
              </a:rPr>
              <a:t> </a:t>
            </a:r>
            <a:r>
              <a:rPr lang="en-AU" sz="1800" i="1" dirty="0" err="1">
                <a:ea typeface="ＭＳ Ｐゴシック" charset="0"/>
                <a:cs typeface="ＭＳ Ｐゴシック" charset="0"/>
              </a:rPr>
              <a:t>mellem</a:t>
            </a:r>
            <a:r>
              <a:rPr lang="en-AU" sz="1800" i="1" dirty="0">
                <a:ea typeface="ＭＳ Ｐゴシック" charset="0"/>
                <a:cs typeface="ＭＳ Ｐゴシック" charset="0"/>
              </a:rPr>
              <a:t> liv </a:t>
            </a:r>
            <a:r>
              <a:rPr lang="en-AU" sz="1800" i="1" dirty="0" err="1">
                <a:ea typeface="ＭＳ Ｐゴシック" charset="0"/>
                <a:cs typeface="ＭＳ Ｐゴシック" charset="0"/>
              </a:rPr>
              <a:t>og</a:t>
            </a:r>
            <a:r>
              <a:rPr lang="en-AU" sz="1800" i="1" dirty="0">
                <a:ea typeface="ＭＳ Ｐゴシック" charset="0"/>
                <a:cs typeface="ＭＳ Ｐゴシック" charset="0"/>
              </a:rPr>
              <a:t> </a:t>
            </a:r>
            <a:r>
              <a:rPr lang="en-AU" sz="1800" i="1" dirty="0" err="1">
                <a:ea typeface="ＭＳ Ｐゴシック" charset="0"/>
                <a:cs typeface="ＭＳ Ｐゴシック" charset="0"/>
              </a:rPr>
              <a:t>død</a:t>
            </a:r>
            <a:r>
              <a:rPr lang="en-AU" sz="1800" i="1" dirty="0">
                <a:ea typeface="ＭＳ Ｐゴシック" charset="0"/>
                <a:cs typeface="ＭＳ Ｐゴシック" charset="0"/>
              </a:rPr>
              <a:t>?	</a:t>
            </a:r>
          </a:p>
          <a:p>
            <a:endParaRPr lang="en-AU" sz="2000" i="1" dirty="0">
              <a:ea typeface="ＭＳ Ｐゴシック" charset="0"/>
            </a:endParaRPr>
          </a:p>
          <a:p>
            <a:pPr marL="0" indent="0">
              <a:buNone/>
            </a:pPr>
            <a:r>
              <a:rPr lang="en-AU" sz="1800" i="1" dirty="0">
                <a:ea typeface="ＭＳ Ｐゴシック" charset="0"/>
              </a:rPr>
              <a:t>34 </a:t>
            </a:r>
            <a:r>
              <a:rPr lang="en-AU" sz="1800" i="1" dirty="0" err="1">
                <a:ea typeface="ＭＳ Ｐゴシック" charset="0"/>
              </a:rPr>
              <a:t>årig</a:t>
            </a:r>
            <a:r>
              <a:rPr lang="en-AU" sz="1800" i="1" dirty="0">
                <a:ea typeface="ＭＳ Ｐゴシック" charset="0"/>
              </a:rPr>
              <a:t> man </a:t>
            </a:r>
            <a:r>
              <a:rPr lang="en-AU" sz="1800" i="1" dirty="0" err="1">
                <a:ea typeface="ＭＳ Ｐゴシック" charset="0"/>
              </a:rPr>
              <a:t>på</a:t>
            </a:r>
            <a:r>
              <a:rPr lang="en-AU" sz="1800" i="1" dirty="0">
                <a:ea typeface="ＭＳ Ｐゴシック" charset="0"/>
              </a:rPr>
              <a:t> ICU </a:t>
            </a:r>
            <a:r>
              <a:rPr lang="en-AU" sz="1800" i="1" dirty="0" err="1">
                <a:ea typeface="ＭＳ Ｐゴシック" charset="0"/>
              </a:rPr>
              <a:t>efter</a:t>
            </a:r>
            <a:r>
              <a:rPr lang="en-AU" sz="1800" i="1" dirty="0">
                <a:ea typeface="ＭＳ Ｐゴシック" charset="0"/>
              </a:rPr>
              <a:t> </a:t>
            </a:r>
            <a:r>
              <a:rPr lang="en-AU" sz="1800" i="1" dirty="0" err="1">
                <a:ea typeface="ＭＳ Ｐゴシック" charset="0"/>
              </a:rPr>
              <a:t>alvorlig</a:t>
            </a:r>
            <a:r>
              <a:rPr lang="en-AU" sz="1800" i="1" dirty="0">
                <a:ea typeface="ＭＳ Ｐゴシック" charset="0"/>
              </a:rPr>
              <a:t> </a:t>
            </a:r>
            <a:r>
              <a:rPr lang="en-AU" sz="1800" i="1" dirty="0" err="1">
                <a:ea typeface="ＭＳ Ｐゴシック" charset="0"/>
              </a:rPr>
              <a:t>infektion</a:t>
            </a:r>
            <a:r>
              <a:rPr lang="en-AU" sz="1800" i="1" dirty="0">
                <a:ea typeface="ＭＳ Ｐゴシック" charset="0"/>
              </a:rPr>
              <a:t> med </a:t>
            </a:r>
            <a:r>
              <a:rPr lang="en-AU" sz="1800" i="1" dirty="0" err="1">
                <a:ea typeface="ＭＳ Ｐゴシック" charset="0"/>
              </a:rPr>
              <a:t>organsvigt</a:t>
            </a:r>
            <a:r>
              <a:rPr lang="en-AU" sz="1800" i="1" dirty="0">
                <a:ea typeface="ＭＳ Ｐゴシック" charset="0"/>
              </a:rPr>
              <a:t>. </a:t>
            </a:r>
          </a:p>
          <a:p>
            <a:pPr marL="0" indent="0">
              <a:buNone/>
            </a:pPr>
            <a:r>
              <a:rPr lang="en-AU" sz="1800" i="1" dirty="0">
                <a:ea typeface="ＭＳ Ｐゴシック" charset="0"/>
              </a:rPr>
              <a:t>“When a new nurse entered my room, I could tell right away, whether or not the nurse cared. If she did not care, my heart would sink. My spirit was crushed and I did not believe I would ever get of the ventilator. But if the nurse cared, one of my angles, I would instantly feel stronger. I could beat this and breathe on my own again. Without my angles, I would never have made it. Their compassion is what saved me” </a:t>
            </a:r>
            <a:r>
              <a:rPr lang="en-AU" sz="1000" i="1" dirty="0">
                <a:ea typeface="ＭＳ Ｐゴシック" charset="0"/>
              </a:rPr>
              <a:t>Viner, a physician’s Personal view of critical Illness. “Progress in Critical Care 2 (1985).</a:t>
            </a:r>
          </a:p>
          <a:p>
            <a:pPr marL="0" indent="0">
              <a:buNone/>
            </a:pPr>
            <a:endParaRPr lang="en-AU" sz="1800" i="1" dirty="0">
              <a:ea typeface="ＭＳ Ｐゴシック" charset="0"/>
            </a:endParaRPr>
          </a:p>
          <a:p>
            <a:pPr marL="0" indent="0">
              <a:buNone/>
            </a:pPr>
            <a:r>
              <a:rPr lang="en-AU" sz="1800" i="1" dirty="0" err="1">
                <a:ea typeface="ＭＳ Ｐゴシック" charset="0"/>
              </a:rPr>
              <a:t>Så</a:t>
            </a:r>
            <a:r>
              <a:rPr lang="en-AU" sz="1800" i="1" dirty="0">
                <a:ea typeface="ＭＳ Ｐゴシック" charset="0"/>
              </a:rPr>
              <a:t>, </a:t>
            </a:r>
            <a:r>
              <a:rPr lang="en-AU" sz="1800" i="1" dirty="0" err="1">
                <a:ea typeface="ＭＳ Ｐゴシック" charset="0"/>
              </a:rPr>
              <a:t>hvordan</a:t>
            </a:r>
            <a:r>
              <a:rPr lang="en-AU" sz="1800" i="1" dirty="0">
                <a:ea typeface="ＭＳ Ｐゴシック" charset="0"/>
              </a:rPr>
              <a:t> </a:t>
            </a:r>
            <a:r>
              <a:rPr lang="en-AU" sz="1800" i="1" dirty="0" err="1">
                <a:ea typeface="ＭＳ Ｐゴシック" charset="0"/>
              </a:rPr>
              <a:t>hænger</a:t>
            </a:r>
            <a:r>
              <a:rPr lang="en-AU" sz="1800" i="1" dirty="0">
                <a:ea typeface="ＭＳ Ｐゴシック" charset="0"/>
              </a:rPr>
              <a:t> compassion </a:t>
            </a:r>
            <a:r>
              <a:rPr lang="en-AU" sz="1800" i="1" dirty="0" err="1">
                <a:ea typeface="ＭＳ Ｐゴシック" charset="0"/>
              </a:rPr>
              <a:t>og</a:t>
            </a:r>
            <a:r>
              <a:rPr lang="en-AU" sz="1800" i="1" dirty="0">
                <a:ea typeface="ＭＳ Ｐゴシック" charset="0"/>
              </a:rPr>
              <a:t> burnout </a:t>
            </a:r>
            <a:r>
              <a:rPr lang="en-AU" sz="1800" i="1" dirty="0" err="1">
                <a:ea typeface="ＭＳ Ｐゴシック" charset="0"/>
              </a:rPr>
              <a:t>sammen</a:t>
            </a:r>
            <a:r>
              <a:rPr lang="en-AU" sz="1800" i="1" dirty="0">
                <a:ea typeface="ＭＳ Ｐゴシック" charset="0"/>
              </a:rPr>
              <a:t>? Ralph Waldo Emerson </a:t>
            </a:r>
            <a:r>
              <a:rPr lang="en-AU" sz="1800" i="1" dirty="0" err="1">
                <a:ea typeface="ＭＳ Ｐゴシック" charset="0"/>
              </a:rPr>
              <a:t>udtaler</a:t>
            </a:r>
            <a:r>
              <a:rPr lang="en-AU" sz="1800" i="1" dirty="0">
                <a:ea typeface="ＭＳ Ｐゴシック" charset="0"/>
              </a:rPr>
              <a:t> </a:t>
            </a:r>
            <a:r>
              <a:rPr lang="en-AU" sz="1800" i="1" dirty="0" err="1">
                <a:ea typeface="ＭＳ Ｐゴシック" charset="0"/>
              </a:rPr>
              <a:t>i</a:t>
            </a:r>
            <a:r>
              <a:rPr lang="en-AU" sz="1800" i="1" dirty="0">
                <a:ea typeface="ＭＳ Ｐゴシック" charset="0"/>
              </a:rPr>
              <a:t> </a:t>
            </a:r>
            <a:r>
              <a:rPr lang="en-AU" sz="1800" i="1" dirty="0" err="1">
                <a:ea typeface="ＭＳ Ｐゴシック" charset="0"/>
              </a:rPr>
              <a:t>bogen</a:t>
            </a:r>
            <a:r>
              <a:rPr lang="en-AU" sz="1800" i="1" dirty="0">
                <a:ea typeface="ＭＳ Ｐゴシック" charset="0"/>
              </a:rPr>
              <a:t>: “It is one of the most beautiful compensation of life that no man can sincerely try to help another without helping himself”</a:t>
            </a:r>
          </a:p>
          <a:p>
            <a:pPr marL="0" indent="0">
              <a:buNone/>
            </a:pPr>
            <a:endParaRPr lang="en-AU" sz="1000" i="1" dirty="0">
              <a:ea typeface="ＭＳ Ｐゴシック" charset="0"/>
            </a:endParaRPr>
          </a:p>
          <a:p>
            <a:pPr marL="0" indent="0">
              <a:buNone/>
            </a:pPr>
            <a:endParaRPr lang="en-AU" sz="1000" i="1" dirty="0">
              <a:ea typeface="ＭＳ Ｐゴシック" charset="0"/>
            </a:endParaRPr>
          </a:p>
          <a:p>
            <a:pPr marL="0" indent="0">
              <a:buNone/>
            </a:pPr>
            <a:r>
              <a:rPr lang="en-AU" sz="1800" i="1" dirty="0">
                <a:ea typeface="ＭＳ Ｐゴシック" charset="0"/>
              </a:rPr>
              <a:t>Er det </a:t>
            </a:r>
            <a:r>
              <a:rPr lang="en-AU" sz="1800" i="1" dirty="0" err="1">
                <a:ea typeface="ＭＳ Ｐゴシック" charset="0"/>
              </a:rPr>
              <a:t>noget</a:t>
            </a:r>
            <a:r>
              <a:rPr lang="en-AU" sz="1800" i="1" dirty="0">
                <a:ea typeface="ＭＳ Ｐゴシック" charset="0"/>
              </a:rPr>
              <a:t> vi er </a:t>
            </a:r>
            <a:r>
              <a:rPr lang="en-AU" sz="1800" i="1" dirty="0" err="1">
                <a:ea typeface="ＭＳ Ｐゴシック" charset="0"/>
              </a:rPr>
              <a:t>født</a:t>
            </a:r>
            <a:r>
              <a:rPr lang="en-AU" sz="1800" i="1" dirty="0">
                <a:ea typeface="ＭＳ Ｐゴシック" charset="0"/>
              </a:rPr>
              <a:t> med </a:t>
            </a:r>
            <a:r>
              <a:rPr lang="en-AU" sz="1800" i="1" dirty="0" err="1">
                <a:ea typeface="ＭＳ Ｐゴシック" charset="0"/>
              </a:rPr>
              <a:t>og</a:t>
            </a:r>
            <a:r>
              <a:rPr lang="en-AU" sz="1800" i="1" dirty="0">
                <a:ea typeface="ＭＳ Ｐゴシック" charset="0"/>
              </a:rPr>
              <a:t> </a:t>
            </a:r>
            <a:r>
              <a:rPr lang="en-AU" sz="1800" i="1" dirty="0" err="1">
                <a:ea typeface="ＭＳ Ｐゴシック" charset="0"/>
              </a:rPr>
              <a:t>til</a:t>
            </a:r>
            <a:r>
              <a:rPr lang="en-AU" sz="1800" i="1" dirty="0">
                <a:ea typeface="ＭＳ Ｐゴシック" charset="0"/>
              </a:rPr>
              <a:t>? </a:t>
            </a:r>
            <a:r>
              <a:rPr lang="en-AU" sz="1800" i="1" dirty="0" err="1">
                <a:ea typeface="ＭＳ Ｐゴシック" charset="0"/>
              </a:rPr>
              <a:t>Nej</a:t>
            </a:r>
            <a:r>
              <a:rPr lang="en-AU" sz="1800" i="1" dirty="0">
                <a:ea typeface="ＭＳ Ｐゴシック" charset="0"/>
              </a:rPr>
              <a:t>, I </a:t>
            </a:r>
            <a:r>
              <a:rPr lang="en-AU" sz="1800" i="1" dirty="0" err="1">
                <a:ea typeface="ＭＳ Ｐゴシック" charset="0"/>
              </a:rPr>
              <a:t>følge</a:t>
            </a:r>
            <a:r>
              <a:rPr lang="en-AU" sz="1800" i="1" dirty="0">
                <a:ea typeface="ＭＳ Ｐゴシック" charset="0"/>
              </a:rPr>
              <a:t> Texas </a:t>
            </a:r>
            <a:r>
              <a:rPr lang="en-AU" sz="1800" i="1" dirty="0" err="1">
                <a:ea typeface="ＭＳ Ｐゴシック" charset="0"/>
              </a:rPr>
              <a:t>forskeren</a:t>
            </a:r>
            <a:r>
              <a:rPr lang="en-AU" sz="1800" i="1" dirty="0">
                <a:ea typeface="ＭＳ Ｐゴシック" charset="0"/>
              </a:rPr>
              <a:t> </a:t>
            </a:r>
            <a:r>
              <a:rPr lang="en-AU" sz="1800" i="1" dirty="0" err="1">
                <a:ea typeface="ＭＳ Ｐゴシック" charset="0"/>
              </a:rPr>
              <a:t>Brenee</a:t>
            </a:r>
            <a:r>
              <a:rPr lang="en-AU" sz="1800" i="1" dirty="0">
                <a:ea typeface="ＭＳ Ｐゴシック" charset="0"/>
              </a:rPr>
              <a:t> Brown, </a:t>
            </a:r>
            <a:r>
              <a:rPr lang="en-AU" sz="1800" i="1" dirty="0" err="1">
                <a:ea typeface="ＭＳ Ｐゴシック" charset="0"/>
              </a:rPr>
              <a:t>så</a:t>
            </a:r>
            <a:r>
              <a:rPr lang="en-AU" sz="1800" i="1" dirty="0">
                <a:ea typeface="ＭＳ Ｐゴシック" charset="0"/>
              </a:rPr>
              <a:t> </a:t>
            </a:r>
            <a:r>
              <a:rPr lang="en-AU" sz="1800" i="1" dirty="0" err="1">
                <a:ea typeface="ＭＳ Ｐゴシック" charset="0"/>
              </a:rPr>
              <a:t>hænger</a:t>
            </a:r>
            <a:r>
              <a:rPr lang="en-AU" sz="1800" i="1" dirty="0">
                <a:ea typeface="ＭＳ Ｐゴシック" charset="0"/>
              </a:rPr>
              <a:t> det </a:t>
            </a:r>
            <a:r>
              <a:rPr lang="en-AU" sz="1800" i="1" dirty="0" err="1">
                <a:ea typeface="ＭＳ Ｐゴシック" charset="0"/>
              </a:rPr>
              <a:t>sammen</a:t>
            </a:r>
            <a:r>
              <a:rPr lang="en-AU" sz="1800" i="1" dirty="0">
                <a:ea typeface="ＭＳ Ｐゴシック" charset="0"/>
              </a:rPr>
              <a:t> </a:t>
            </a:r>
            <a:r>
              <a:rPr lang="en-AU" sz="1800" i="1" dirty="0" err="1">
                <a:ea typeface="ＭＳ Ｐゴシック" charset="0"/>
              </a:rPr>
              <a:t>således</a:t>
            </a:r>
            <a:r>
              <a:rPr lang="en-AU" sz="1800" i="1" dirty="0">
                <a:ea typeface="ＭＳ Ｐゴシック" charset="0"/>
              </a:rPr>
              <a:t> at: “ Compassion…is commitment. It is not something we have or we don’t have – it is something we choose to practice”.</a:t>
            </a:r>
          </a:p>
        </p:txBody>
      </p:sp>
      <p:pic>
        <p:nvPicPr>
          <p:cNvPr id="4" name="Picture 2">
            <a:extLst>
              <a:ext uri="{FF2B5EF4-FFF2-40B4-BE49-F238E27FC236}">
                <a16:creationId xmlns:a16="http://schemas.microsoft.com/office/drawing/2014/main" id="{1819807A-F798-D947-87AF-936D3E66F53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6116379"/>
            <a:ext cx="1728192" cy="76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Billede 4"/>
          <p:cNvPicPr>
            <a:picLocks noChangeAspect="1"/>
          </p:cNvPicPr>
          <p:nvPr/>
        </p:nvPicPr>
        <p:blipFill>
          <a:blip r:embed="rId3"/>
          <a:stretch>
            <a:fillRect/>
          </a:stretch>
        </p:blipFill>
        <p:spPr>
          <a:xfrm>
            <a:off x="6516216" y="476672"/>
            <a:ext cx="2428309" cy="1366903"/>
          </a:xfrm>
          <a:prstGeom prst="rect">
            <a:avLst/>
          </a:prstGeom>
        </p:spPr>
      </p:pic>
    </p:spTree>
    <p:extLst>
      <p:ext uri="{BB962C8B-B14F-4D97-AF65-F5344CB8AC3E}">
        <p14:creationId xmlns:p14="http://schemas.microsoft.com/office/powerpoint/2010/main" val="1924335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F41E36-9D4E-F447-8431-055DC23D9EED}"/>
              </a:ext>
            </a:extLst>
          </p:cNvPr>
          <p:cNvSpPr>
            <a:spLocks noGrp="1"/>
          </p:cNvSpPr>
          <p:nvPr>
            <p:ph type="title"/>
          </p:nvPr>
        </p:nvSpPr>
        <p:spPr/>
        <p:txBody>
          <a:bodyPr>
            <a:normAutofit/>
          </a:bodyPr>
          <a:lstStyle/>
          <a:p>
            <a:r>
              <a:rPr lang="da-DK" sz="2800" dirty="0" err="1"/>
              <a:t>Compassion</a:t>
            </a:r>
            <a:r>
              <a:rPr lang="da-DK" sz="2800" dirty="0"/>
              <a:t> i praksis, </a:t>
            </a:r>
            <a:br>
              <a:rPr lang="da-DK" sz="2800" dirty="0"/>
            </a:br>
            <a:r>
              <a:rPr lang="da-DK" sz="2800" dirty="0"/>
              <a:t>Nanja Holland Hansen, psykolog, </a:t>
            </a:r>
            <a:r>
              <a:rPr lang="da-DK" sz="2800" dirty="0" err="1"/>
              <a:t>phd</a:t>
            </a:r>
            <a:r>
              <a:rPr lang="da-DK" sz="2800" dirty="0"/>
              <a:t>.</a:t>
            </a:r>
          </a:p>
        </p:txBody>
      </p:sp>
      <p:sp>
        <p:nvSpPr>
          <p:cNvPr id="3" name="Pladsholder til indhold 2">
            <a:extLst>
              <a:ext uri="{FF2B5EF4-FFF2-40B4-BE49-F238E27FC236}">
                <a16:creationId xmlns:a16="http://schemas.microsoft.com/office/drawing/2014/main" id="{91E069C6-FE86-7640-AD4A-2FAC8E72C6DA}"/>
              </a:ext>
            </a:extLst>
          </p:cNvPr>
          <p:cNvSpPr>
            <a:spLocks noGrp="1"/>
          </p:cNvSpPr>
          <p:nvPr>
            <p:ph idx="1"/>
          </p:nvPr>
        </p:nvSpPr>
        <p:spPr/>
        <p:txBody>
          <a:bodyPr>
            <a:normAutofit fontScale="92500" lnSpcReduction="10000"/>
          </a:bodyPr>
          <a:lstStyle/>
          <a:p>
            <a:pPr marL="0" indent="0">
              <a:buNone/>
            </a:pPr>
            <a:r>
              <a:rPr lang="da-DK" sz="2400" dirty="0" err="1"/>
              <a:t>Videnskab.dk</a:t>
            </a:r>
            <a:r>
              <a:rPr lang="da-DK" sz="2400" dirty="0"/>
              <a:t>, 6. april 2021, peer </a:t>
            </a:r>
            <a:r>
              <a:rPr lang="da-DK" sz="2400" dirty="0" err="1"/>
              <a:t>reviewed</a:t>
            </a:r>
            <a:r>
              <a:rPr lang="da-DK" sz="2400" dirty="0"/>
              <a:t> artikel:</a:t>
            </a:r>
            <a:br>
              <a:rPr lang="da-DK" sz="2400" dirty="0"/>
            </a:br>
            <a:r>
              <a:rPr lang="da-DK" sz="2400" dirty="0"/>
              <a:t>Ny type mental træning styrker pårørende til familiemedlemmer med psykisk sygdom</a:t>
            </a:r>
          </a:p>
          <a:p>
            <a:pPr marL="0" indent="0">
              <a:buNone/>
            </a:pPr>
            <a:endParaRPr lang="da-DK" sz="2400" dirty="0"/>
          </a:p>
          <a:p>
            <a:pPr marL="0" indent="0">
              <a:buNone/>
            </a:pPr>
            <a:r>
              <a:rPr lang="da-DK" sz="2400" dirty="0"/>
              <a:t>161 pårørende blev tilfældigt inddelt i to grupper</a:t>
            </a:r>
          </a:p>
          <a:p>
            <a:endParaRPr lang="da-DK" sz="2400" dirty="0"/>
          </a:p>
          <a:p>
            <a:pPr marL="0" indent="0">
              <a:buNone/>
            </a:pPr>
            <a:r>
              <a:rPr lang="da-DK" sz="2400" dirty="0"/>
              <a:t>En gruppe blev undervist i </a:t>
            </a:r>
            <a:r>
              <a:rPr lang="da-DK" sz="2400" dirty="0" err="1"/>
              <a:t>compassion</a:t>
            </a:r>
            <a:r>
              <a:rPr lang="da-DK" sz="2400" dirty="0"/>
              <a:t> en gang om ugen og blev opfordret til at meditere en gang dagligt i 20 min.</a:t>
            </a:r>
          </a:p>
          <a:p>
            <a:endParaRPr lang="da-DK" sz="2400" dirty="0"/>
          </a:p>
          <a:p>
            <a:pPr marL="0" indent="0">
              <a:buNone/>
            </a:pPr>
            <a:r>
              <a:rPr lang="da-DK" sz="2400" dirty="0"/>
              <a:t>Gruppen havde markant færre stressrelaterede symptomer, som angst og depression end de øvrige, hvilket også gjorde sig gældende efter seks måneder.</a:t>
            </a:r>
          </a:p>
          <a:p>
            <a:endParaRPr lang="da-DK" dirty="0"/>
          </a:p>
        </p:txBody>
      </p:sp>
      <p:pic>
        <p:nvPicPr>
          <p:cNvPr id="4" name="Picture 2">
            <a:extLst>
              <a:ext uri="{FF2B5EF4-FFF2-40B4-BE49-F238E27FC236}">
                <a16:creationId xmlns:a16="http://schemas.microsoft.com/office/drawing/2014/main" id="{F1C9F11B-C3C5-EA4D-BB74-5A3AF4E1BD4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6116379"/>
            <a:ext cx="1728192" cy="76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1315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p:cNvGrpSpPr/>
        <p:nvPr/>
      </p:nvGrpSpPr>
      <p:grpSpPr>
        <a:xfrm>
          <a:off x="0" y="0"/>
          <a:ext cx="0" cy="0"/>
          <a:chOff x="0" y="0"/>
          <a:chExt cx="0" cy="0"/>
        </a:xfrm>
      </p:grpSpPr>
      <p:grpSp>
        <p:nvGrpSpPr>
          <p:cNvPr id="2" name="Group 2"/>
          <p:cNvGrpSpPr/>
          <p:nvPr/>
        </p:nvGrpSpPr>
        <p:grpSpPr>
          <a:xfrm>
            <a:off x="514350" y="2817147"/>
            <a:ext cx="3238773" cy="2129194"/>
            <a:chOff x="0" y="0"/>
            <a:chExt cx="9883242" cy="6497320"/>
          </a:xfrm>
        </p:grpSpPr>
        <p:sp>
          <p:nvSpPr>
            <p:cNvPr id="3" name="Freeform 3"/>
            <p:cNvSpPr/>
            <p:nvPr/>
          </p:nvSpPr>
          <p:spPr>
            <a:xfrm>
              <a:off x="0" y="0"/>
              <a:ext cx="9883267" cy="6497320"/>
            </a:xfrm>
            <a:custGeom>
              <a:avLst/>
              <a:gdLst/>
              <a:ahLst/>
              <a:cxnLst/>
              <a:rect l="l" t="t" r="r" b="b"/>
              <a:pathLst>
                <a:path w="9883267" h="6497320">
                  <a:moveTo>
                    <a:pt x="0" y="0"/>
                  </a:moveTo>
                  <a:lnTo>
                    <a:pt x="9883267" y="0"/>
                  </a:lnTo>
                  <a:lnTo>
                    <a:pt x="9883267" y="6497320"/>
                  </a:lnTo>
                  <a:lnTo>
                    <a:pt x="0" y="6497320"/>
                  </a:lnTo>
                  <a:lnTo>
                    <a:pt x="0" y="0"/>
                  </a:lnTo>
                  <a:close/>
                </a:path>
              </a:pathLst>
            </a:custGeom>
            <a:blipFill>
              <a:blip r:embed="rId2"/>
              <a:stretch>
                <a:fillRect l="-12822" t="-65302" r="-52757" b="-2610"/>
              </a:stretch>
            </a:blipFill>
          </p:spPr>
          <p:txBody>
            <a:bodyPr/>
            <a:lstStyle/>
            <a:p>
              <a:pPr defTabSz="457200"/>
              <a:endParaRPr lang="da-DK" sz="900">
                <a:solidFill>
                  <a:prstClr val="black"/>
                </a:solidFill>
                <a:latin typeface="Calibri"/>
              </a:endParaRPr>
            </a:p>
          </p:txBody>
        </p:sp>
      </p:grpSp>
      <p:grpSp>
        <p:nvGrpSpPr>
          <p:cNvPr id="4" name="Group 4"/>
          <p:cNvGrpSpPr/>
          <p:nvPr/>
        </p:nvGrpSpPr>
        <p:grpSpPr>
          <a:xfrm>
            <a:off x="4239632" y="2817147"/>
            <a:ext cx="1332551" cy="1350461"/>
            <a:chOff x="0" y="0"/>
            <a:chExt cx="802021" cy="812800"/>
          </a:xfrm>
        </p:grpSpPr>
        <p:sp>
          <p:nvSpPr>
            <p:cNvPr id="5" name="Freeform 5"/>
            <p:cNvSpPr/>
            <p:nvPr/>
          </p:nvSpPr>
          <p:spPr>
            <a:xfrm>
              <a:off x="0" y="0"/>
              <a:ext cx="802021" cy="812800"/>
            </a:xfrm>
            <a:custGeom>
              <a:avLst/>
              <a:gdLst/>
              <a:ahLst/>
              <a:cxnLst/>
              <a:rect l="l" t="t" r="r" b="b"/>
              <a:pathLst>
                <a:path w="802021" h="812800">
                  <a:moveTo>
                    <a:pt x="401010" y="0"/>
                  </a:moveTo>
                  <a:cubicBezTo>
                    <a:pt x="179539" y="0"/>
                    <a:pt x="0" y="181951"/>
                    <a:pt x="0" y="406400"/>
                  </a:cubicBezTo>
                  <a:cubicBezTo>
                    <a:pt x="0" y="630849"/>
                    <a:pt x="179539" y="812800"/>
                    <a:pt x="401010" y="812800"/>
                  </a:cubicBezTo>
                  <a:cubicBezTo>
                    <a:pt x="622482" y="812800"/>
                    <a:pt x="802021" y="630849"/>
                    <a:pt x="802021" y="406400"/>
                  </a:cubicBezTo>
                  <a:cubicBezTo>
                    <a:pt x="802021" y="181951"/>
                    <a:pt x="622482" y="0"/>
                    <a:pt x="401010" y="0"/>
                  </a:cubicBezTo>
                  <a:close/>
                </a:path>
              </a:pathLst>
            </a:custGeom>
            <a:blipFill>
              <a:blip r:embed="rId3"/>
              <a:stretch>
                <a:fillRect l="-198" r="-198"/>
              </a:stretch>
            </a:blipFill>
          </p:spPr>
          <p:txBody>
            <a:bodyPr/>
            <a:lstStyle/>
            <a:p>
              <a:pPr defTabSz="457200"/>
              <a:endParaRPr lang="da-DK" sz="900">
                <a:solidFill>
                  <a:prstClr val="black"/>
                </a:solidFill>
                <a:latin typeface="Calibri"/>
              </a:endParaRPr>
            </a:p>
          </p:txBody>
        </p:sp>
      </p:grpSp>
      <p:sp>
        <p:nvSpPr>
          <p:cNvPr id="6" name="TextBox 6"/>
          <p:cNvSpPr txBox="1"/>
          <p:nvPr/>
        </p:nvSpPr>
        <p:spPr>
          <a:xfrm>
            <a:off x="514350" y="1067582"/>
            <a:ext cx="8137046" cy="517001"/>
          </a:xfrm>
          <a:prstGeom prst="rect">
            <a:avLst/>
          </a:prstGeom>
        </p:spPr>
        <p:txBody>
          <a:bodyPr lIns="0" tIns="0" rIns="0" bIns="0" rtlCol="0" anchor="t">
            <a:spAutoFit/>
          </a:bodyPr>
          <a:lstStyle/>
          <a:p>
            <a:pPr defTabSz="457200">
              <a:lnSpc>
                <a:spcPts val="4270"/>
              </a:lnSpc>
            </a:pPr>
            <a:r>
              <a:rPr lang="en-US" sz="3050">
                <a:solidFill>
                  <a:srgbClr val="000000"/>
                </a:solidFill>
                <a:latin typeface="Raleway"/>
                <a:ea typeface="Raleway"/>
                <a:cs typeface="Raleway"/>
                <a:sym typeface="Raleway"/>
              </a:rPr>
              <a:t>Projekt “BREATH – jeg trækker bare vejret”</a:t>
            </a:r>
          </a:p>
        </p:txBody>
      </p:sp>
      <p:sp>
        <p:nvSpPr>
          <p:cNvPr id="7" name="TextBox 7"/>
          <p:cNvSpPr txBox="1"/>
          <p:nvPr/>
        </p:nvSpPr>
        <p:spPr>
          <a:xfrm>
            <a:off x="514350" y="1646522"/>
            <a:ext cx="7450564" cy="228524"/>
          </a:xfrm>
          <a:prstGeom prst="rect">
            <a:avLst/>
          </a:prstGeom>
        </p:spPr>
        <p:txBody>
          <a:bodyPr lIns="0" tIns="0" rIns="0" bIns="0" rtlCol="0" anchor="t">
            <a:spAutoFit/>
          </a:bodyPr>
          <a:lstStyle/>
          <a:p>
            <a:pPr defTabSz="457200">
              <a:lnSpc>
                <a:spcPts val="1890"/>
              </a:lnSpc>
            </a:pPr>
            <a:r>
              <a:rPr lang="en-US" sz="1350">
                <a:solidFill>
                  <a:srgbClr val="000000"/>
                </a:solidFill>
                <a:latin typeface="Raleway"/>
                <a:ea typeface="Raleway"/>
                <a:cs typeface="Raleway"/>
                <a:sym typeface="Raleway"/>
              </a:rPr>
              <a:t>Åndedrættet som din guide til ro</a:t>
            </a:r>
          </a:p>
        </p:txBody>
      </p:sp>
      <p:sp>
        <p:nvSpPr>
          <p:cNvPr id="8" name="TextBox 8"/>
          <p:cNvSpPr txBox="1"/>
          <p:nvPr/>
        </p:nvSpPr>
        <p:spPr>
          <a:xfrm>
            <a:off x="8642102" y="5467350"/>
            <a:ext cx="51296" cy="132922"/>
          </a:xfrm>
          <a:prstGeom prst="rect">
            <a:avLst/>
          </a:prstGeom>
        </p:spPr>
        <p:txBody>
          <a:bodyPr wrap="none" lIns="0" tIns="0" rIns="0" bIns="0" rtlCol="0" anchor="t">
            <a:spAutoFit/>
          </a:bodyPr>
          <a:lstStyle/>
          <a:p>
            <a:pPr algn="ctr" defTabSz="457200">
              <a:lnSpc>
                <a:spcPts val="1120"/>
              </a:lnSpc>
              <a:spcBef>
                <a:spcPct val="0"/>
              </a:spcBef>
            </a:pPr>
            <a:r>
              <a:rPr lang="en-US" sz="800">
                <a:solidFill>
                  <a:srgbClr val="FFFFFF"/>
                </a:solidFill>
                <a:latin typeface="Raleway"/>
                <a:ea typeface="Raleway"/>
                <a:cs typeface="Raleway"/>
                <a:sym typeface="Raleway"/>
              </a:rPr>
              <a:t>1</a:t>
            </a:r>
          </a:p>
        </p:txBody>
      </p:sp>
      <p:sp>
        <p:nvSpPr>
          <p:cNvPr id="9" name="TextBox 9"/>
          <p:cNvSpPr txBox="1"/>
          <p:nvPr/>
        </p:nvSpPr>
        <p:spPr>
          <a:xfrm>
            <a:off x="514350" y="5026703"/>
            <a:ext cx="886429" cy="192360"/>
          </a:xfrm>
          <a:prstGeom prst="rect">
            <a:avLst/>
          </a:prstGeom>
        </p:spPr>
        <p:txBody>
          <a:bodyPr lIns="0" tIns="0" rIns="0" bIns="0" rtlCol="0" anchor="t">
            <a:spAutoFit/>
          </a:bodyPr>
          <a:lstStyle/>
          <a:p>
            <a:pPr defTabSz="457200">
              <a:lnSpc>
                <a:spcPts val="1513"/>
              </a:lnSpc>
            </a:pPr>
            <a:r>
              <a:rPr lang="en-US" sz="1261" b="1">
                <a:solidFill>
                  <a:srgbClr val="000000"/>
                </a:solidFill>
                <a:latin typeface="Aptos Bold"/>
                <a:ea typeface="Aptos Bold"/>
                <a:cs typeface="Aptos Bold"/>
                <a:sym typeface="Aptos Bold"/>
              </a:rPr>
              <a:t>BiBi</a:t>
            </a:r>
          </a:p>
        </p:txBody>
      </p:sp>
      <p:sp>
        <p:nvSpPr>
          <p:cNvPr id="10" name="TextBox 10"/>
          <p:cNvSpPr txBox="1"/>
          <p:nvPr/>
        </p:nvSpPr>
        <p:spPr>
          <a:xfrm>
            <a:off x="514350" y="5221791"/>
            <a:ext cx="2305236" cy="256480"/>
          </a:xfrm>
          <a:prstGeom prst="rect">
            <a:avLst/>
          </a:prstGeom>
        </p:spPr>
        <p:txBody>
          <a:bodyPr lIns="0" tIns="0" rIns="0" bIns="0" rtlCol="0" anchor="t">
            <a:spAutoFit/>
          </a:bodyPr>
          <a:lstStyle/>
          <a:p>
            <a:pPr defTabSz="457200">
              <a:lnSpc>
                <a:spcPts val="1047"/>
              </a:lnSpc>
            </a:pPr>
            <a:r>
              <a:rPr lang="en-US" sz="873">
                <a:solidFill>
                  <a:srgbClr val="000000"/>
                </a:solidFill>
                <a:latin typeface="Aptos"/>
                <a:ea typeface="Aptos"/>
                <a:cs typeface="Aptos"/>
                <a:sym typeface="Aptos"/>
              </a:rPr>
              <a:t>Håndholdt enhed, der guider vejrtrækning med blide vibrationer og lys. </a:t>
            </a:r>
          </a:p>
        </p:txBody>
      </p:sp>
      <p:sp>
        <p:nvSpPr>
          <p:cNvPr id="11" name="TextBox 11"/>
          <p:cNvSpPr txBox="1"/>
          <p:nvPr/>
        </p:nvSpPr>
        <p:spPr>
          <a:xfrm>
            <a:off x="4239632" y="4218181"/>
            <a:ext cx="4146772" cy="1157946"/>
          </a:xfrm>
          <a:prstGeom prst="rect">
            <a:avLst/>
          </a:prstGeom>
        </p:spPr>
        <p:txBody>
          <a:bodyPr lIns="0" tIns="0" rIns="0" bIns="0" rtlCol="0" anchor="t">
            <a:spAutoFit/>
          </a:bodyPr>
          <a:lstStyle/>
          <a:p>
            <a:pPr algn="just" defTabSz="457200">
              <a:lnSpc>
                <a:spcPts val="1347"/>
              </a:lnSpc>
              <a:spcBef>
                <a:spcPct val="0"/>
              </a:spcBef>
            </a:pPr>
            <a:r>
              <a:rPr lang="en-US" sz="962">
                <a:solidFill>
                  <a:srgbClr val="000000"/>
                </a:solidFill>
                <a:latin typeface="Raleway"/>
                <a:ea typeface="Raleway"/>
                <a:cs typeface="Raleway"/>
                <a:sym typeface="Raleway"/>
              </a:rPr>
              <a:t>Som børnepsykolog bruger jeg BiBi</a:t>
            </a:r>
          </a:p>
          <a:p>
            <a:pPr algn="just" defTabSz="457200">
              <a:lnSpc>
                <a:spcPts val="1347"/>
              </a:lnSpc>
              <a:spcBef>
                <a:spcPct val="0"/>
              </a:spcBef>
            </a:pPr>
            <a:endParaRPr lang="en-US" sz="962">
              <a:solidFill>
                <a:srgbClr val="000000"/>
              </a:solidFill>
              <a:latin typeface="Raleway"/>
              <a:ea typeface="Raleway"/>
              <a:cs typeface="Raleway"/>
              <a:sym typeface="Raleway"/>
            </a:endParaRPr>
          </a:p>
          <a:p>
            <a:pPr marL="207792" lvl="1" indent="-103896" algn="just" defTabSz="457200">
              <a:lnSpc>
                <a:spcPts val="1347"/>
              </a:lnSpc>
              <a:buFont typeface="Arial"/>
              <a:buChar char="•"/>
            </a:pPr>
            <a:r>
              <a:rPr lang="en-US" sz="962">
                <a:solidFill>
                  <a:srgbClr val="000000"/>
                </a:solidFill>
                <a:latin typeface="Raleway"/>
                <a:ea typeface="Raleway"/>
                <a:cs typeface="Raleway"/>
                <a:sym typeface="Raleway"/>
              </a:rPr>
              <a:t>Når børnene har brug for at skifte fokus fra svære følelser og tanker,</a:t>
            </a:r>
          </a:p>
          <a:p>
            <a:pPr marL="207792" lvl="1" indent="-103896" algn="just" defTabSz="457200">
              <a:lnSpc>
                <a:spcPts val="1347"/>
              </a:lnSpc>
              <a:buFont typeface="Arial"/>
              <a:buChar char="•"/>
            </a:pPr>
            <a:r>
              <a:rPr lang="en-US" sz="962">
                <a:solidFill>
                  <a:srgbClr val="000000"/>
                </a:solidFill>
                <a:latin typeface="Raleway"/>
                <a:ea typeface="Raleway"/>
                <a:cs typeface="Raleway"/>
                <a:sym typeface="Raleway"/>
              </a:rPr>
              <a:t>Når børnene skal til at gøre sig klar til at træde ind i følelses- og tankeuniverset (overgangstræning)</a:t>
            </a:r>
          </a:p>
          <a:p>
            <a:pPr marL="207792" lvl="1" indent="-103896" algn="just" defTabSz="457200">
              <a:lnSpc>
                <a:spcPts val="1347"/>
              </a:lnSpc>
              <a:buFont typeface="Arial"/>
              <a:buChar char="•"/>
            </a:pPr>
            <a:r>
              <a:rPr lang="en-US" sz="962">
                <a:solidFill>
                  <a:srgbClr val="000000"/>
                </a:solidFill>
                <a:latin typeface="Raleway"/>
                <a:ea typeface="Raleway"/>
                <a:cs typeface="Raleway"/>
                <a:sym typeface="Raleway"/>
              </a:rPr>
              <a:t>Når børnene har brug for kontrolleret tilgang til at reducere i det overaktive nervesystem.</a:t>
            </a:r>
          </a:p>
        </p:txBody>
      </p:sp>
      <p:sp>
        <p:nvSpPr>
          <p:cNvPr id="12" name="TextBox 12"/>
          <p:cNvSpPr txBox="1"/>
          <p:nvPr/>
        </p:nvSpPr>
        <p:spPr>
          <a:xfrm>
            <a:off x="5601489" y="3549644"/>
            <a:ext cx="2615104" cy="491096"/>
          </a:xfrm>
          <a:prstGeom prst="rect">
            <a:avLst/>
          </a:prstGeom>
        </p:spPr>
        <p:txBody>
          <a:bodyPr lIns="0" tIns="0" rIns="0" bIns="0" rtlCol="0" anchor="t">
            <a:spAutoFit/>
          </a:bodyPr>
          <a:lstStyle/>
          <a:p>
            <a:pPr defTabSz="457200">
              <a:lnSpc>
                <a:spcPts val="1348"/>
              </a:lnSpc>
              <a:spcBef>
                <a:spcPct val="0"/>
              </a:spcBef>
            </a:pPr>
            <a:r>
              <a:rPr lang="en-US" sz="963">
                <a:solidFill>
                  <a:srgbClr val="000000"/>
                </a:solidFill>
                <a:latin typeface="Raleway"/>
                <a:ea typeface="Raleway"/>
                <a:cs typeface="Raleway"/>
                <a:sym typeface="Raleway"/>
              </a:rPr>
              <a:t>Kristjan Grimsson</a:t>
            </a:r>
          </a:p>
          <a:p>
            <a:pPr defTabSz="457200">
              <a:lnSpc>
                <a:spcPts val="1348"/>
              </a:lnSpc>
              <a:spcBef>
                <a:spcPct val="0"/>
              </a:spcBef>
            </a:pPr>
            <a:r>
              <a:rPr lang="en-US" sz="963">
                <a:solidFill>
                  <a:srgbClr val="000000"/>
                </a:solidFill>
                <a:latin typeface="Raleway"/>
                <a:ea typeface="Raleway"/>
                <a:cs typeface="Raleway"/>
                <a:sym typeface="Raleway"/>
              </a:rPr>
              <a:t>Cand. psych. ; Psykolog.klin.</a:t>
            </a:r>
          </a:p>
          <a:p>
            <a:pPr defTabSz="457200">
              <a:lnSpc>
                <a:spcPts val="1348"/>
              </a:lnSpc>
              <a:spcBef>
                <a:spcPct val="0"/>
              </a:spcBef>
            </a:pPr>
            <a:r>
              <a:rPr lang="en-US" sz="963">
                <a:solidFill>
                  <a:srgbClr val="000000"/>
                </a:solidFill>
                <a:latin typeface="Raleway"/>
                <a:ea typeface="Raleway"/>
                <a:cs typeface="Raleway"/>
                <a:sym typeface="Raleway"/>
              </a:rPr>
              <a:t>H.C. Andersen Børne- og Ungehospital</a:t>
            </a:r>
          </a:p>
        </p:txBody>
      </p:sp>
      <p:sp>
        <p:nvSpPr>
          <p:cNvPr id="13" name="TextBox 13"/>
          <p:cNvSpPr txBox="1"/>
          <p:nvPr/>
        </p:nvSpPr>
        <p:spPr>
          <a:xfrm>
            <a:off x="514350" y="1985713"/>
            <a:ext cx="7450564" cy="640240"/>
          </a:xfrm>
          <a:prstGeom prst="rect">
            <a:avLst/>
          </a:prstGeom>
        </p:spPr>
        <p:txBody>
          <a:bodyPr lIns="0" tIns="0" rIns="0" bIns="0" rtlCol="0" anchor="t">
            <a:spAutoFit/>
          </a:bodyPr>
          <a:lstStyle/>
          <a:p>
            <a:pPr defTabSz="457200">
              <a:lnSpc>
                <a:spcPts val="1680"/>
              </a:lnSpc>
            </a:pPr>
            <a:r>
              <a:rPr lang="en-US" sz="1200">
                <a:solidFill>
                  <a:srgbClr val="000000"/>
                </a:solidFill>
                <a:latin typeface="Raleway"/>
                <a:ea typeface="Raleway"/>
                <a:cs typeface="Raleway"/>
                <a:sym typeface="Raleway"/>
              </a:rPr>
              <a:t>Formålet med projektet er at udvikle, afprøve og evaluere en ny teknologisk løsning, der kan understøtte rolig vejrtrækning og dermed reducere stress, uro og angst hos indlagte børn og deres familier på HC Andersen Børne- og Ungehospital, OUH.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Freeform 2"/>
          <p:cNvSpPr/>
          <p:nvPr/>
        </p:nvSpPr>
        <p:spPr>
          <a:xfrm>
            <a:off x="3741641" y="1865486"/>
            <a:ext cx="2433286" cy="3982408"/>
          </a:xfrm>
          <a:custGeom>
            <a:avLst/>
            <a:gdLst/>
            <a:ahLst/>
            <a:cxnLst/>
            <a:rect l="l" t="t" r="r" b="b"/>
            <a:pathLst>
              <a:path w="4866571" h="7964815">
                <a:moveTo>
                  <a:pt x="0" y="0"/>
                </a:moveTo>
                <a:lnTo>
                  <a:pt x="4866571" y="0"/>
                </a:lnTo>
                <a:lnTo>
                  <a:pt x="4866571" y="7964814"/>
                </a:lnTo>
                <a:lnTo>
                  <a:pt x="0" y="7964814"/>
                </a:lnTo>
                <a:lnTo>
                  <a:pt x="0" y="0"/>
                </a:lnTo>
                <a:close/>
              </a:path>
            </a:pathLst>
          </a:custGeom>
          <a:blipFill>
            <a:blip r:embed="rId2"/>
            <a:stretch>
              <a:fillRect l="-22747"/>
            </a:stretch>
          </a:blipFill>
        </p:spPr>
        <p:txBody>
          <a:bodyPr/>
          <a:lstStyle/>
          <a:p>
            <a:endParaRPr lang="da-DK"/>
          </a:p>
        </p:txBody>
      </p:sp>
      <p:grpSp>
        <p:nvGrpSpPr>
          <p:cNvPr id="3" name="Group 3"/>
          <p:cNvGrpSpPr/>
          <p:nvPr/>
        </p:nvGrpSpPr>
        <p:grpSpPr>
          <a:xfrm>
            <a:off x="844847" y="1865486"/>
            <a:ext cx="2825357" cy="3982408"/>
            <a:chOff x="0" y="0"/>
            <a:chExt cx="3249972" cy="4580914"/>
          </a:xfrm>
        </p:grpSpPr>
        <p:sp>
          <p:nvSpPr>
            <p:cNvPr id="4" name="Freeform 4"/>
            <p:cNvSpPr/>
            <p:nvPr/>
          </p:nvSpPr>
          <p:spPr>
            <a:xfrm>
              <a:off x="0" y="0"/>
              <a:ext cx="3249973" cy="4580913"/>
            </a:xfrm>
            <a:custGeom>
              <a:avLst/>
              <a:gdLst/>
              <a:ahLst/>
              <a:cxnLst/>
              <a:rect l="l" t="t" r="r" b="b"/>
              <a:pathLst>
                <a:path w="3249973" h="4580913">
                  <a:moveTo>
                    <a:pt x="0" y="0"/>
                  </a:moveTo>
                  <a:lnTo>
                    <a:pt x="3249973" y="0"/>
                  </a:lnTo>
                  <a:lnTo>
                    <a:pt x="3249973" y="4580913"/>
                  </a:lnTo>
                  <a:lnTo>
                    <a:pt x="0" y="4580913"/>
                  </a:lnTo>
                  <a:close/>
                </a:path>
              </a:pathLst>
            </a:custGeom>
            <a:solidFill>
              <a:srgbClr val="F6FEFD"/>
            </a:solidFill>
          </p:spPr>
          <p:txBody>
            <a:bodyPr/>
            <a:lstStyle/>
            <a:p>
              <a:endParaRPr lang="da-DK"/>
            </a:p>
          </p:txBody>
        </p:sp>
      </p:grpSp>
      <p:sp>
        <p:nvSpPr>
          <p:cNvPr id="5" name="Freeform 5"/>
          <p:cNvSpPr/>
          <p:nvPr/>
        </p:nvSpPr>
        <p:spPr>
          <a:xfrm>
            <a:off x="1952356" y="5228334"/>
            <a:ext cx="1622881" cy="574770"/>
          </a:xfrm>
          <a:custGeom>
            <a:avLst/>
            <a:gdLst/>
            <a:ahLst/>
            <a:cxnLst/>
            <a:rect l="l" t="t" r="r" b="b"/>
            <a:pathLst>
              <a:path w="3245761" h="1149540">
                <a:moveTo>
                  <a:pt x="0" y="0"/>
                </a:moveTo>
                <a:lnTo>
                  <a:pt x="3245761" y="0"/>
                </a:lnTo>
                <a:lnTo>
                  <a:pt x="3245761" y="1149540"/>
                </a:lnTo>
                <a:lnTo>
                  <a:pt x="0" y="1149540"/>
                </a:lnTo>
                <a:lnTo>
                  <a:pt x="0" y="0"/>
                </a:lnTo>
                <a:close/>
              </a:path>
            </a:pathLst>
          </a:custGeom>
          <a:blipFill>
            <a:blip r:embed="rId3"/>
            <a:stretch>
              <a:fillRect/>
            </a:stretch>
          </a:blipFill>
        </p:spPr>
        <p:txBody>
          <a:bodyPr/>
          <a:lstStyle/>
          <a:p>
            <a:endParaRPr lang="da-DK"/>
          </a:p>
        </p:txBody>
      </p:sp>
      <p:sp>
        <p:nvSpPr>
          <p:cNvPr id="6" name="TextBox 6"/>
          <p:cNvSpPr txBox="1"/>
          <p:nvPr/>
        </p:nvSpPr>
        <p:spPr>
          <a:xfrm>
            <a:off x="280656" y="1087270"/>
            <a:ext cx="6338389" cy="661271"/>
          </a:xfrm>
          <a:prstGeom prst="rect">
            <a:avLst/>
          </a:prstGeom>
        </p:spPr>
        <p:txBody>
          <a:bodyPr lIns="0" tIns="0" rIns="0" bIns="0" rtlCol="0" anchor="t">
            <a:spAutoFit/>
          </a:bodyPr>
          <a:lstStyle/>
          <a:p>
            <a:pPr algn="ctr" defTabSz="457200">
              <a:lnSpc>
                <a:spcPts val="5600"/>
              </a:lnSpc>
            </a:pPr>
            <a:r>
              <a:rPr lang="en-US" sz="4000">
                <a:solidFill>
                  <a:srgbClr val="000000"/>
                </a:solidFill>
                <a:latin typeface="Raleway"/>
                <a:ea typeface="Raleway"/>
                <a:cs typeface="Raleway"/>
                <a:sym typeface="Raleway"/>
              </a:rPr>
              <a:t>Sådan bruger du BiBi</a:t>
            </a:r>
          </a:p>
        </p:txBody>
      </p:sp>
      <p:grpSp>
        <p:nvGrpSpPr>
          <p:cNvPr id="7" name="Group 7"/>
          <p:cNvGrpSpPr/>
          <p:nvPr/>
        </p:nvGrpSpPr>
        <p:grpSpPr>
          <a:xfrm>
            <a:off x="948017" y="3144969"/>
            <a:ext cx="2662594" cy="634880"/>
            <a:chOff x="0" y="0"/>
            <a:chExt cx="1008252" cy="240412"/>
          </a:xfrm>
        </p:grpSpPr>
        <p:sp>
          <p:nvSpPr>
            <p:cNvPr id="8" name="Freeform 8"/>
            <p:cNvSpPr/>
            <p:nvPr/>
          </p:nvSpPr>
          <p:spPr>
            <a:xfrm>
              <a:off x="0" y="0"/>
              <a:ext cx="1008252" cy="240412"/>
            </a:xfrm>
            <a:custGeom>
              <a:avLst/>
              <a:gdLst/>
              <a:ahLst/>
              <a:cxnLst/>
              <a:rect l="l" t="t" r="r" b="b"/>
              <a:pathLst>
                <a:path w="1008252" h="240412">
                  <a:moveTo>
                    <a:pt x="33438" y="0"/>
                  </a:moveTo>
                  <a:lnTo>
                    <a:pt x="974814" y="0"/>
                  </a:lnTo>
                  <a:cubicBezTo>
                    <a:pt x="983682" y="0"/>
                    <a:pt x="992187" y="3523"/>
                    <a:pt x="998458" y="9794"/>
                  </a:cubicBezTo>
                  <a:cubicBezTo>
                    <a:pt x="1004729" y="16065"/>
                    <a:pt x="1008252" y="24570"/>
                    <a:pt x="1008252" y="33438"/>
                  </a:cubicBezTo>
                  <a:lnTo>
                    <a:pt x="1008252" y="206973"/>
                  </a:lnTo>
                  <a:cubicBezTo>
                    <a:pt x="1008252" y="225441"/>
                    <a:pt x="993281" y="240412"/>
                    <a:pt x="974814" y="240412"/>
                  </a:cubicBezTo>
                  <a:lnTo>
                    <a:pt x="33438" y="240412"/>
                  </a:lnTo>
                  <a:cubicBezTo>
                    <a:pt x="24570" y="240412"/>
                    <a:pt x="16065" y="236889"/>
                    <a:pt x="9794" y="230618"/>
                  </a:cubicBezTo>
                  <a:cubicBezTo>
                    <a:pt x="3523" y="224347"/>
                    <a:pt x="0" y="215842"/>
                    <a:pt x="0" y="206973"/>
                  </a:cubicBezTo>
                  <a:lnTo>
                    <a:pt x="0" y="33438"/>
                  </a:lnTo>
                  <a:cubicBezTo>
                    <a:pt x="0" y="14971"/>
                    <a:pt x="14971" y="0"/>
                    <a:pt x="33438" y="0"/>
                  </a:cubicBezTo>
                  <a:close/>
                </a:path>
              </a:pathLst>
            </a:custGeom>
            <a:solidFill>
              <a:srgbClr val="F6FEFD">
                <a:alpha val="47843"/>
              </a:srgbClr>
            </a:solidFill>
          </p:spPr>
          <p:txBody>
            <a:bodyPr/>
            <a:lstStyle/>
            <a:p>
              <a:endParaRPr lang="da-DK"/>
            </a:p>
          </p:txBody>
        </p:sp>
        <p:sp>
          <p:nvSpPr>
            <p:cNvPr id="9" name="TextBox 9"/>
            <p:cNvSpPr txBox="1"/>
            <p:nvPr/>
          </p:nvSpPr>
          <p:spPr>
            <a:xfrm>
              <a:off x="0" y="-66675"/>
              <a:ext cx="1008252" cy="307087"/>
            </a:xfrm>
            <a:prstGeom prst="rect">
              <a:avLst/>
            </a:prstGeom>
          </p:spPr>
          <p:txBody>
            <a:bodyPr lIns="25400" tIns="25400" rIns="25400" bIns="25400" rtlCol="0" anchor="ctr"/>
            <a:lstStyle/>
            <a:p>
              <a:pPr algn="ctr" defTabSz="457200">
                <a:lnSpc>
                  <a:spcPts val="1960"/>
                </a:lnSpc>
              </a:pPr>
              <a:endParaRPr sz="900">
                <a:solidFill>
                  <a:prstClr val="black"/>
                </a:solidFill>
                <a:latin typeface="Calibri"/>
              </a:endParaRPr>
            </a:p>
          </p:txBody>
        </p:sp>
      </p:grpSp>
      <p:grpSp>
        <p:nvGrpSpPr>
          <p:cNvPr id="10" name="Group 10"/>
          <p:cNvGrpSpPr/>
          <p:nvPr/>
        </p:nvGrpSpPr>
        <p:grpSpPr>
          <a:xfrm>
            <a:off x="948017" y="4593455"/>
            <a:ext cx="2662594" cy="634880"/>
            <a:chOff x="0" y="0"/>
            <a:chExt cx="1008252" cy="240412"/>
          </a:xfrm>
        </p:grpSpPr>
        <p:sp>
          <p:nvSpPr>
            <p:cNvPr id="11" name="Freeform 11"/>
            <p:cNvSpPr/>
            <p:nvPr/>
          </p:nvSpPr>
          <p:spPr>
            <a:xfrm>
              <a:off x="0" y="0"/>
              <a:ext cx="1008252" cy="240412"/>
            </a:xfrm>
            <a:custGeom>
              <a:avLst/>
              <a:gdLst/>
              <a:ahLst/>
              <a:cxnLst/>
              <a:rect l="l" t="t" r="r" b="b"/>
              <a:pathLst>
                <a:path w="1008252" h="240412">
                  <a:moveTo>
                    <a:pt x="33438" y="0"/>
                  </a:moveTo>
                  <a:lnTo>
                    <a:pt x="974814" y="0"/>
                  </a:lnTo>
                  <a:cubicBezTo>
                    <a:pt x="983682" y="0"/>
                    <a:pt x="992187" y="3523"/>
                    <a:pt x="998458" y="9794"/>
                  </a:cubicBezTo>
                  <a:cubicBezTo>
                    <a:pt x="1004729" y="16065"/>
                    <a:pt x="1008252" y="24570"/>
                    <a:pt x="1008252" y="33438"/>
                  </a:cubicBezTo>
                  <a:lnTo>
                    <a:pt x="1008252" y="206973"/>
                  </a:lnTo>
                  <a:cubicBezTo>
                    <a:pt x="1008252" y="225441"/>
                    <a:pt x="993281" y="240412"/>
                    <a:pt x="974814" y="240412"/>
                  </a:cubicBezTo>
                  <a:lnTo>
                    <a:pt x="33438" y="240412"/>
                  </a:lnTo>
                  <a:cubicBezTo>
                    <a:pt x="24570" y="240412"/>
                    <a:pt x="16065" y="236889"/>
                    <a:pt x="9794" y="230618"/>
                  </a:cubicBezTo>
                  <a:cubicBezTo>
                    <a:pt x="3523" y="224347"/>
                    <a:pt x="0" y="215842"/>
                    <a:pt x="0" y="206973"/>
                  </a:cubicBezTo>
                  <a:lnTo>
                    <a:pt x="0" y="33438"/>
                  </a:lnTo>
                  <a:cubicBezTo>
                    <a:pt x="0" y="14971"/>
                    <a:pt x="14971" y="0"/>
                    <a:pt x="33438" y="0"/>
                  </a:cubicBezTo>
                  <a:close/>
                </a:path>
              </a:pathLst>
            </a:custGeom>
            <a:solidFill>
              <a:srgbClr val="F6FEFD">
                <a:alpha val="47843"/>
              </a:srgbClr>
            </a:solidFill>
          </p:spPr>
          <p:txBody>
            <a:bodyPr/>
            <a:lstStyle/>
            <a:p>
              <a:endParaRPr lang="da-DK"/>
            </a:p>
          </p:txBody>
        </p:sp>
        <p:sp>
          <p:nvSpPr>
            <p:cNvPr id="12" name="TextBox 12"/>
            <p:cNvSpPr txBox="1"/>
            <p:nvPr/>
          </p:nvSpPr>
          <p:spPr>
            <a:xfrm>
              <a:off x="0" y="-66675"/>
              <a:ext cx="1008252" cy="307087"/>
            </a:xfrm>
            <a:prstGeom prst="rect">
              <a:avLst/>
            </a:prstGeom>
          </p:spPr>
          <p:txBody>
            <a:bodyPr lIns="25400" tIns="25400" rIns="25400" bIns="25400" rtlCol="0" anchor="ctr"/>
            <a:lstStyle/>
            <a:p>
              <a:pPr algn="ctr" defTabSz="457200">
                <a:lnSpc>
                  <a:spcPts val="1960"/>
                </a:lnSpc>
              </a:pPr>
              <a:endParaRPr sz="900">
                <a:solidFill>
                  <a:prstClr val="black"/>
                </a:solidFill>
                <a:latin typeface="Calibri"/>
              </a:endParaRPr>
            </a:p>
          </p:txBody>
        </p:sp>
      </p:grpSp>
      <p:grpSp>
        <p:nvGrpSpPr>
          <p:cNvPr id="13" name="Group 13"/>
          <p:cNvGrpSpPr/>
          <p:nvPr/>
        </p:nvGrpSpPr>
        <p:grpSpPr>
          <a:xfrm>
            <a:off x="948017" y="3875161"/>
            <a:ext cx="2662594" cy="634880"/>
            <a:chOff x="0" y="0"/>
            <a:chExt cx="1008252" cy="240412"/>
          </a:xfrm>
        </p:grpSpPr>
        <p:sp>
          <p:nvSpPr>
            <p:cNvPr id="14" name="Freeform 14"/>
            <p:cNvSpPr/>
            <p:nvPr/>
          </p:nvSpPr>
          <p:spPr>
            <a:xfrm>
              <a:off x="0" y="0"/>
              <a:ext cx="1008252" cy="240412"/>
            </a:xfrm>
            <a:custGeom>
              <a:avLst/>
              <a:gdLst/>
              <a:ahLst/>
              <a:cxnLst/>
              <a:rect l="l" t="t" r="r" b="b"/>
              <a:pathLst>
                <a:path w="1008252" h="240412">
                  <a:moveTo>
                    <a:pt x="33438" y="0"/>
                  </a:moveTo>
                  <a:lnTo>
                    <a:pt x="974814" y="0"/>
                  </a:lnTo>
                  <a:cubicBezTo>
                    <a:pt x="983682" y="0"/>
                    <a:pt x="992187" y="3523"/>
                    <a:pt x="998458" y="9794"/>
                  </a:cubicBezTo>
                  <a:cubicBezTo>
                    <a:pt x="1004729" y="16065"/>
                    <a:pt x="1008252" y="24570"/>
                    <a:pt x="1008252" y="33438"/>
                  </a:cubicBezTo>
                  <a:lnTo>
                    <a:pt x="1008252" y="206973"/>
                  </a:lnTo>
                  <a:cubicBezTo>
                    <a:pt x="1008252" y="225441"/>
                    <a:pt x="993281" y="240412"/>
                    <a:pt x="974814" y="240412"/>
                  </a:cubicBezTo>
                  <a:lnTo>
                    <a:pt x="33438" y="240412"/>
                  </a:lnTo>
                  <a:cubicBezTo>
                    <a:pt x="24570" y="240412"/>
                    <a:pt x="16065" y="236889"/>
                    <a:pt x="9794" y="230618"/>
                  </a:cubicBezTo>
                  <a:cubicBezTo>
                    <a:pt x="3523" y="224347"/>
                    <a:pt x="0" y="215842"/>
                    <a:pt x="0" y="206973"/>
                  </a:cubicBezTo>
                  <a:lnTo>
                    <a:pt x="0" y="33438"/>
                  </a:lnTo>
                  <a:cubicBezTo>
                    <a:pt x="0" y="14971"/>
                    <a:pt x="14971" y="0"/>
                    <a:pt x="33438" y="0"/>
                  </a:cubicBezTo>
                  <a:close/>
                </a:path>
              </a:pathLst>
            </a:custGeom>
            <a:solidFill>
              <a:srgbClr val="F6FEFD">
                <a:alpha val="47843"/>
              </a:srgbClr>
            </a:solidFill>
          </p:spPr>
          <p:txBody>
            <a:bodyPr/>
            <a:lstStyle/>
            <a:p>
              <a:endParaRPr lang="da-DK"/>
            </a:p>
          </p:txBody>
        </p:sp>
        <p:sp>
          <p:nvSpPr>
            <p:cNvPr id="15" name="TextBox 15"/>
            <p:cNvSpPr txBox="1"/>
            <p:nvPr/>
          </p:nvSpPr>
          <p:spPr>
            <a:xfrm>
              <a:off x="0" y="-66675"/>
              <a:ext cx="1008252" cy="307087"/>
            </a:xfrm>
            <a:prstGeom prst="rect">
              <a:avLst/>
            </a:prstGeom>
          </p:spPr>
          <p:txBody>
            <a:bodyPr lIns="25400" tIns="25400" rIns="25400" bIns="25400" rtlCol="0" anchor="ctr"/>
            <a:lstStyle/>
            <a:p>
              <a:pPr algn="ctr" defTabSz="457200">
                <a:lnSpc>
                  <a:spcPts val="1960"/>
                </a:lnSpc>
              </a:pPr>
              <a:endParaRPr sz="900">
                <a:solidFill>
                  <a:prstClr val="black"/>
                </a:solidFill>
                <a:latin typeface="Calibri"/>
              </a:endParaRPr>
            </a:p>
          </p:txBody>
        </p:sp>
      </p:grpSp>
      <p:grpSp>
        <p:nvGrpSpPr>
          <p:cNvPr id="16" name="Group 16"/>
          <p:cNvGrpSpPr/>
          <p:nvPr/>
        </p:nvGrpSpPr>
        <p:grpSpPr>
          <a:xfrm>
            <a:off x="948017" y="2415455"/>
            <a:ext cx="2662594" cy="634880"/>
            <a:chOff x="0" y="0"/>
            <a:chExt cx="1008252" cy="240412"/>
          </a:xfrm>
        </p:grpSpPr>
        <p:sp>
          <p:nvSpPr>
            <p:cNvPr id="17" name="Freeform 17"/>
            <p:cNvSpPr/>
            <p:nvPr/>
          </p:nvSpPr>
          <p:spPr>
            <a:xfrm>
              <a:off x="0" y="0"/>
              <a:ext cx="1008252" cy="240412"/>
            </a:xfrm>
            <a:custGeom>
              <a:avLst/>
              <a:gdLst/>
              <a:ahLst/>
              <a:cxnLst/>
              <a:rect l="l" t="t" r="r" b="b"/>
              <a:pathLst>
                <a:path w="1008252" h="240412">
                  <a:moveTo>
                    <a:pt x="33438" y="0"/>
                  </a:moveTo>
                  <a:lnTo>
                    <a:pt x="974814" y="0"/>
                  </a:lnTo>
                  <a:cubicBezTo>
                    <a:pt x="983682" y="0"/>
                    <a:pt x="992187" y="3523"/>
                    <a:pt x="998458" y="9794"/>
                  </a:cubicBezTo>
                  <a:cubicBezTo>
                    <a:pt x="1004729" y="16065"/>
                    <a:pt x="1008252" y="24570"/>
                    <a:pt x="1008252" y="33438"/>
                  </a:cubicBezTo>
                  <a:lnTo>
                    <a:pt x="1008252" y="206973"/>
                  </a:lnTo>
                  <a:cubicBezTo>
                    <a:pt x="1008252" y="225441"/>
                    <a:pt x="993281" y="240412"/>
                    <a:pt x="974814" y="240412"/>
                  </a:cubicBezTo>
                  <a:lnTo>
                    <a:pt x="33438" y="240412"/>
                  </a:lnTo>
                  <a:cubicBezTo>
                    <a:pt x="24570" y="240412"/>
                    <a:pt x="16065" y="236889"/>
                    <a:pt x="9794" y="230618"/>
                  </a:cubicBezTo>
                  <a:cubicBezTo>
                    <a:pt x="3523" y="224347"/>
                    <a:pt x="0" y="215842"/>
                    <a:pt x="0" y="206973"/>
                  </a:cubicBezTo>
                  <a:lnTo>
                    <a:pt x="0" y="33438"/>
                  </a:lnTo>
                  <a:cubicBezTo>
                    <a:pt x="0" y="14971"/>
                    <a:pt x="14971" y="0"/>
                    <a:pt x="33438" y="0"/>
                  </a:cubicBezTo>
                  <a:close/>
                </a:path>
              </a:pathLst>
            </a:custGeom>
            <a:solidFill>
              <a:srgbClr val="F6FEFD">
                <a:alpha val="47843"/>
              </a:srgbClr>
            </a:solidFill>
          </p:spPr>
          <p:txBody>
            <a:bodyPr/>
            <a:lstStyle/>
            <a:p>
              <a:endParaRPr lang="da-DK"/>
            </a:p>
          </p:txBody>
        </p:sp>
        <p:sp>
          <p:nvSpPr>
            <p:cNvPr id="18" name="TextBox 18"/>
            <p:cNvSpPr txBox="1"/>
            <p:nvPr/>
          </p:nvSpPr>
          <p:spPr>
            <a:xfrm>
              <a:off x="0" y="-66675"/>
              <a:ext cx="1008252" cy="307087"/>
            </a:xfrm>
            <a:prstGeom prst="rect">
              <a:avLst/>
            </a:prstGeom>
          </p:spPr>
          <p:txBody>
            <a:bodyPr lIns="25400" tIns="25400" rIns="25400" bIns="25400" rtlCol="0" anchor="ctr"/>
            <a:lstStyle/>
            <a:p>
              <a:pPr algn="ctr" defTabSz="457200">
                <a:lnSpc>
                  <a:spcPts val="1960"/>
                </a:lnSpc>
              </a:pPr>
              <a:endParaRPr sz="900">
                <a:solidFill>
                  <a:prstClr val="black"/>
                </a:solidFill>
                <a:latin typeface="Calibri"/>
              </a:endParaRPr>
            </a:p>
          </p:txBody>
        </p:sp>
      </p:grpSp>
      <p:sp>
        <p:nvSpPr>
          <p:cNvPr id="19" name="Freeform 19"/>
          <p:cNvSpPr/>
          <p:nvPr/>
        </p:nvSpPr>
        <p:spPr>
          <a:xfrm>
            <a:off x="2955450" y="4823157"/>
            <a:ext cx="211338" cy="195488"/>
          </a:xfrm>
          <a:custGeom>
            <a:avLst/>
            <a:gdLst/>
            <a:ahLst/>
            <a:cxnLst/>
            <a:rect l="l" t="t" r="r" b="b"/>
            <a:pathLst>
              <a:path w="422676" h="390975">
                <a:moveTo>
                  <a:pt x="0" y="0"/>
                </a:moveTo>
                <a:lnTo>
                  <a:pt x="422675" y="0"/>
                </a:lnTo>
                <a:lnTo>
                  <a:pt x="422675" y="390975"/>
                </a:lnTo>
                <a:lnTo>
                  <a:pt x="0" y="3909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a-DK"/>
          </a:p>
        </p:txBody>
      </p:sp>
      <p:sp>
        <p:nvSpPr>
          <p:cNvPr id="20" name="Freeform 20"/>
          <p:cNvSpPr/>
          <p:nvPr/>
        </p:nvSpPr>
        <p:spPr>
          <a:xfrm>
            <a:off x="3323582" y="4774624"/>
            <a:ext cx="251655" cy="209102"/>
          </a:xfrm>
          <a:custGeom>
            <a:avLst/>
            <a:gdLst/>
            <a:ahLst/>
            <a:cxnLst/>
            <a:rect l="l" t="t" r="r" b="b"/>
            <a:pathLst>
              <a:path w="503309" h="418204">
                <a:moveTo>
                  <a:pt x="0" y="0"/>
                </a:moveTo>
                <a:lnTo>
                  <a:pt x="503308" y="0"/>
                </a:lnTo>
                <a:lnTo>
                  <a:pt x="503308" y="418204"/>
                </a:lnTo>
                <a:lnTo>
                  <a:pt x="0" y="418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a-DK"/>
          </a:p>
        </p:txBody>
      </p:sp>
      <p:sp>
        <p:nvSpPr>
          <p:cNvPr id="21" name="Freeform 21"/>
          <p:cNvSpPr/>
          <p:nvPr/>
        </p:nvSpPr>
        <p:spPr>
          <a:xfrm>
            <a:off x="1233093" y="4875297"/>
            <a:ext cx="146855" cy="146855"/>
          </a:xfrm>
          <a:custGeom>
            <a:avLst/>
            <a:gdLst/>
            <a:ahLst/>
            <a:cxnLst/>
            <a:rect l="l" t="t" r="r" b="b"/>
            <a:pathLst>
              <a:path w="293709" h="293709">
                <a:moveTo>
                  <a:pt x="0" y="0"/>
                </a:moveTo>
                <a:lnTo>
                  <a:pt x="293709" y="0"/>
                </a:lnTo>
                <a:lnTo>
                  <a:pt x="293709" y="293709"/>
                </a:lnTo>
                <a:lnTo>
                  <a:pt x="0" y="2937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a-DK"/>
          </a:p>
        </p:txBody>
      </p:sp>
      <p:grpSp>
        <p:nvGrpSpPr>
          <p:cNvPr id="22" name="Group 22"/>
          <p:cNvGrpSpPr/>
          <p:nvPr/>
        </p:nvGrpSpPr>
        <p:grpSpPr>
          <a:xfrm>
            <a:off x="912642" y="2415455"/>
            <a:ext cx="2662594" cy="2812880"/>
            <a:chOff x="0" y="0"/>
            <a:chExt cx="7100251" cy="7501011"/>
          </a:xfrm>
        </p:grpSpPr>
        <p:grpSp>
          <p:nvGrpSpPr>
            <p:cNvPr id="23" name="Group 23"/>
            <p:cNvGrpSpPr/>
            <p:nvPr/>
          </p:nvGrpSpPr>
          <p:grpSpPr>
            <a:xfrm>
              <a:off x="0" y="1945370"/>
              <a:ext cx="7100251" cy="1693012"/>
              <a:chOff x="0" y="0"/>
              <a:chExt cx="1008252" cy="240412"/>
            </a:xfrm>
          </p:grpSpPr>
          <p:sp>
            <p:nvSpPr>
              <p:cNvPr id="24" name="Freeform 24"/>
              <p:cNvSpPr/>
              <p:nvPr/>
            </p:nvSpPr>
            <p:spPr>
              <a:xfrm>
                <a:off x="0" y="0"/>
                <a:ext cx="1008252" cy="240412"/>
              </a:xfrm>
              <a:custGeom>
                <a:avLst/>
                <a:gdLst/>
                <a:ahLst/>
                <a:cxnLst/>
                <a:rect l="l" t="t" r="r" b="b"/>
                <a:pathLst>
                  <a:path w="1008252" h="240412">
                    <a:moveTo>
                      <a:pt x="49987" y="0"/>
                    </a:moveTo>
                    <a:lnTo>
                      <a:pt x="958265" y="0"/>
                    </a:lnTo>
                    <a:cubicBezTo>
                      <a:pt x="971523" y="0"/>
                      <a:pt x="984237" y="5266"/>
                      <a:pt x="993611" y="14641"/>
                    </a:cubicBezTo>
                    <a:cubicBezTo>
                      <a:pt x="1002985" y="24015"/>
                      <a:pt x="1008252" y="36729"/>
                      <a:pt x="1008252" y="49987"/>
                    </a:cubicBezTo>
                    <a:lnTo>
                      <a:pt x="1008252" y="190425"/>
                    </a:lnTo>
                    <a:cubicBezTo>
                      <a:pt x="1008252" y="218032"/>
                      <a:pt x="985872" y="240412"/>
                      <a:pt x="958265" y="240412"/>
                    </a:cubicBezTo>
                    <a:lnTo>
                      <a:pt x="49987" y="240412"/>
                    </a:lnTo>
                    <a:cubicBezTo>
                      <a:pt x="22380" y="240412"/>
                      <a:pt x="0" y="218032"/>
                      <a:pt x="0" y="190425"/>
                    </a:cubicBezTo>
                    <a:lnTo>
                      <a:pt x="0" y="49987"/>
                    </a:lnTo>
                    <a:cubicBezTo>
                      <a:pt x="0" y="22380"/>
                      <a:pt x="22380" y="0"/>
                      <a:pt x="49987" y="0"/>
                    </a:cubicBezTo>
                    <a:close/>
                  </a:path>
                </a:pathLst>
              </a:custGeom>
              <a:solidFill>
                <a:srgbClr val="D4E2E3">
                  <a:alpha val="47843"/>
                </a:srgbClr>
              </a:solidFill>
            </p:spPr>
            <p:txBody>
              <a:bodyPr/>
              <a:lstStyle/>
              <a:p>
                <a:endParaRPr lang="da-DK"/>
              </a:p>
            </p:txBody>
          </p:sp>
          <p:sp>
            <p:nvSpPr>
              <p:cNvPr id="25" name="TextBox 25"/>
              <p:cNvSpPr txBox="1"/>
              <p:nvPr/>
            </p:nvSpPr>
            <p:spPr>
              <a:xfrm>
                <a:off x="0" y="-47625"/>
                <a:ext cx="1008252" cy="288037"/>
              </a:xfrm>
              <a:prstGeom prst="rect">
                <a:avLst/>
              </a:prstGeom>
            </p:spPr>
            <p:txBody>
              <a:bodyPr lIns="25400" tIns="25400" rIns="25400" bIns="25400" rtlCol="0" anchor="ctr"/>
              <a:lstStyle/>
              <a:p>
                <a:pPr algn="ctr" defTabSz="457200">
                  <a:lnSpc>
                    <a:spcPts val="1960"/>
                  </a:lnSpc>
                </a:pPr>
                <a:endParaRPr sz="900">
                  <a:solidFill>
                    <a:prstClr val="black"/>
                  </a:solidFill>
                  <a:latin typeface="Calibri"/>
                </a:endParaRPr>
              </a:p>
            </p:txBody>
          </p:sp>
        </p:grpSp>
        <p:grpSp>
          <p:nvGrpSpPr>
            <p:cNvPr id="26" name="Group 26"/>
            <p:cNvGrpSpPr/>
            <p:nvPr/>
          </p:nvGrpSpPr>
          <p:grpSpPr>
            <a:xfrm>
              <a:off x="0" y="5807999"/>
              <a:ext cx="7100251" cy="1693012"/>
              <a:chOff x="0" y="0"/>
              <a:chExt cx="1008252" cy="240412"/>
            </a:xfrm>
          </p:grpSpPr>
          <p:sp>
            <p:nvSpPr>
              <p:cNvPr id="27" name="Freeform 27"/>
              <p:cNvSpPr/>
              <p:nvPr/>
            </p:nvSpPr>
            <p:spPr>
              <a:xfrm>
                <a:off x="0" y="0"/>
                <a:ext cx="1008252" cy="240412"/>
              </a:xfrm>
              <a:custGeom>
                <a:avLst/>
                <a:gdLst/>
                <a:ahLst/>
                <a:cxnLst/>
                <a:rect l="l" t="t" r="r" b="b"/>
                <a:pathLst>
                  <a:path w="1008252" h="240412">
                    <a:moveTo>
                      <a:pt x="49987" y="0"/>
                    </a:moveTo>
                    <a:lnTo>
                      <a:pt x="958265" y="0"/>
                    </a:lnTo>
                    <a:cubicBezTo>
                      <a:pt x="971523" y="0"/>
                      <a:pt x="984237" y="5266"/>
                      <a:pt x="993611" y="14641"/>
                    </a:cubicBezTo>
                    <a:cubicBezTo>
                      <a:pt x="1002985" y="24015"/>
                      <a:pt x="1008252" y="36729"/>
                      <a:pt x="1008252" y="49987"/>
                    </a:cubicBezTo>
                    <a:lnTo>
                      <a:pt x="1008252" y="190425"/>
                    </a:lnTo>
                    <a:cubicBezTo>
                      <a:pt x="1008252" y="218032"/>
                      <a:pt x="985872" y="240412"/>
                      <a:pt x="958265" y="240412"/>
                    </a:cubicBezTo>
                    <a:lnTo>
                      <a:pt x="49987" y="240412"/>
                    </a:lnTo>
                    <a:cubicBezTo>
                      <a:pt x="22380" y="240412"/>
                      <a:pt x="0" y="218032"/>
                      <a:pt x="0" y="190425"/>
                    </a:cubicBezTo>
                    <a:lnTo>
                      <a:pt x="0" y="49987"/>
                    </a:lnTo>
                    <a:cubicBezTo>
                      <a:pt x="0" y="22380"/>
                      <a:pt x="22380" y="0"/>
                      <a:pt x="49987" y="0"/>
                    </a:cubicBezTo>
                    <a:close/>
                  </a:path>
                </a:pathLst>
              </a:custGeom>
              <a:solidFill>
                <a:srgbClr val="D4E2E3">
                  <a:alpha val="47843"/>
                </a:srgbClr>
              </a:solidFill>
            </p:spPr>
            <p:txBody>
              <a:bodyPr/>
              <a:lstStyle/>
              <a:p>
                <a:endParaRPr lang="da-DK"/>
              </a:p>
            </p:txBody>
          </p:sp>
          <p:sp>
            <p:nvSpPr>
              <p:cNvPr id="28" name="TextBox 28"/>
              <p:cNvSpPr txBox="1"/>
              <p:nvPr/>
            </p:nvSpPr>
            <p:spPr>
              <a:xfrm>
                <a:off x="0" y="-47625"/>
                <a:ext cx="1008252" cy="288037"/>
              </a:xfrm>
              <a:prstGeom prst="rect">
                <a:avLst/>
              </a:prstGeom>
            </p:spPr>
            <p:txBody>
              <a:bodyPr lIns="25400" tIns="25400" rIns="25400" bIns="25400" rtlCol="0" anchor="ctr"/>
              <a:lstStyle/>
              <a:p>
                <a:pPr algn="ctr" defTabSz="457200">
                  <a:lnSpc>
                    <a:spcPts val="1960"/>
                  </a:lnSpc>
                </a:pPr>
                <a:endParaRPr sz="900">
                  <a:solidFill>
                    <a:prstClr val="black"/>
                  </a:solidFill>
                  <a:latin typeface="Calibri"/>
                </a:endParaRPr>
              </a:p>
            </p:txBody>
          </p:sp>
        </p:grpSp>
        <p:grpSp>
          <p:nvGrpSpPr>
            <p:cNvPr id="29" name="Group 29"/>
            <p:cNvGrpSpPr/>
            <p:nvPr/>
          </p:nvGrpSpPr>
          <p:grpSpPr>
            <a:xfrm>
              <a:off x="0" y="3892549"/>
              <a:ext cx="7100251" cy="1693012"/>
              <a:chOff x="0" y="0"/>
              <a:chExt cx="1008252" cy="240412"/>
            </a:xfrm>
          </p:grpSpPr>
          <p:sp>
            <p:nvSpPr>
              <p:cNvPr id="30" name="Freeform 30"/>
              <p:cNvSpPr/>
              <p:nvPr/>
            </p:nvSpPr>
            <p:spPr>
              <a:xfrm>
                <a:off x="0" y="0"/>
                <a:ext cx="1008252" cy="240412"/>
              </a:xfrm>
              <a:custGeom>
                <a:avLst/>
                <a:gdLst/>
                <a:ahLst/>
                <a:cxnLst/>
                <a:rect l="l" t="t" r="r" b="b"/>
                <a:pathLst>
                  <a:path w="1008252" h="240412">
                    <a:moveTo>
                      <a:pt x="49987" y="0"/>
                    </a:moveTo>
                    <a:lnTo>
                      <a:pt x="958265" y="0"/>
                    </a:lnTo>
                    <a:cubicBezTo>
                      <a:pt x="971523" y="0"/>
                      <a:pt x="984237" y="5266"/>
                      <a:pt x="993611" y="14641"/>
                    </a:cubicBezTo>
                    <a:cubicBezTo>
                      <a:pt x="1002985" y="24015"/>
                      <a:pt x="1008252" y="36729"/>
                      <a:pt x="1008252" y="49987"/>
                    </a:cubicBezTo>
                    <a:lnTo>
                      <a:pt x="1008252" y="190425"/>
                    </a:lnTo>
                    <a:cubicBezTo>
                      <a:pt x="1008252" y="218032"/>
                      <a:pt x="985872" y="240412"/>
                      <a:pt x="958265" y="240412"/>
                    </a:cubicBezTo>
                    <a:lnTo>
                      <a:pt x="49987" y="240412"/>
                    </a:lnTo>
                    <a:cubicBezTo>
                      <a:pt x="22380" y="240412"/>
                      <a:pt x="0" y="218032"/>
                      <a:pt x="0" y="190425"/>
                    </a:cubicBezTo>
                    <a:lnTo>
                      <a:pt x="0" y="49987"/>
                    </a:lnTo>
                    <a:cubicBezTo>
                      <a:pt x="0" y="22380"/>
                      <a:pt x="22380" y="0"/>
                      <a:pt x="49987" y="0"/>
                    </a:cubicBezTo>
                    <a:close/>
                  </a:path>
                </a:pathLst>
              </a:custGeom>
              <a:solidFill>
                <a:srgbClr val="D4E2E3">
                  <a:alpha val="47843"/>
                </a:srgbClr>
              </a:solidFill>
            </p:spPr>
            <p:txBody>
              <a:bodyPr/>
              <a:lstStyle/>
              <a:p>
                <a:endParaRPr lang="da-DK"/>
              </a:p>
            </p:txBody>
          </p:sp>
          <p:sp>
            <p:nvSpPr>
              <p:cNvPr id="31" name="TextBox 31"/>
              <p:cNvSpPr txBox="1"/>
              <p:nvPr/>
            </p:nvSpPr>
            <p:spPr>
              <a:xfrm>
                <a:off x="0" y="-47625"/>
                <a:ext cx="1008252" cy="288037"/>
              </a:xfrm>
              <a:prstGeom prst="rect">
                <a:avLst/>
              </a:prstGeom>
            </p:spPr>
            <p:txBody>
              <a:bodyPr lIns="25400" tIns="25400" rIns="25400" bIns="25400" rtlCol="0" anchor="ctr"/>
              <a:lstStyle/>
              <a:p>
                <a:pPr algn="ctr" defTabSz="457200">
                  <a:lnSpc>
                    <a:spcPts val="1960"/>
                  </a:lnSpc>
                </a:pPr>
                <a:endParaRPr sz="900">
                  <a:solidFill>
                    <a:prstClr val="black"/>
                  </a:solidFill>
                  <a:latin typeface="Calibri"/>
                </a:endParaRPr>
              </a:p>
            </p:txBody>
          </p:sp>
        </p:grpSp>
        <p:grpSp>
          <p:nvGrpSpPr>
            <p:cNvPr id="32" name="Group 32"/>
            <p:cNvGrpSpPr/>
            <p:nvPr/>
          </p:nvGrpSpPr>
          <p:grpSpPr>
            <a:xfrm>
              <a:off x="0" y="0"/>
              <a:ext cx="7100251" cy="1693012"/>
              <a:chOff x="0" y="0"/>
              <a:chExt cx="1008252" cy="240412"/>
            </a:xfrm>
          </p:grpSpPr>
          <p:sp>
            <p:nvSpPr>
              <p:cNvPr id="33" name="Freeform 33"/>
              <p:cNvSpPr/>
              <p:nvPr/>
            </p:nvSpPr>
            <p:spPr>
              <a:xfrm>
                <a:off x="0" y="0"/>
                <a:ext cx="1008252" cy="240412"/>
              </a:xfrm>
              <a:custGeom>
                <a:avLst/>
                <a:gdLst/>
                <a:ahLst/>
                <a:cxnLst/>
                <a:rect l="l" t="t" r="r" b="b"/>
                <a:pathLst>
                  <a:path w="1008252" h="240412">
                    <a:moveTo>
                      <a:pt x="49987" y="0"/>
                    </a:moveTo>
                    <a:lnTo>
                      <a:pt x="958265" y="0"/>
                    </a:lnTo>
                    <a:cubicBezTo>
                      <a:pt x="971523" y="0"/>
                      <a:pt x="984237" y="5266"/>
                      <a:pt x="993611" y="14641"/>
                    </a:cubicBezTo>
                    <a:cubicBezTo>
                      <a:pt x="1002985" y="24015"/>
                      <a:pt x="1008252" y="36729"/>
                      <a:pt x="1008252" y="49987"/>
                    </a:cubicBezTo>
                    <a:lnTo>
                      <a:pt x="1008252" y="190425"/>
                    </a:lnTo>
                    <a:cubicBezTo>
                      <a:pt x="1008252" y="218032"/>
                      <a:pt x="985872" y="240412"/>
                      <a:pt x="958265" y="240412"/>
                    </a:cubicBezTo>
                    <a:lnTo>
                      <a:pt x="49987" y="240412"/>
                    </a:lnTo>
                    <a:cubicBezTo>
                      <a:pt x="22380" y="240412"/>
                      <a:pt x="0" y="218032"/>
                      <a:pt x="0" y="190425"/>
                    </a:cubicBezTo>
                    <a:lnTo>
                      <a:pt x="0" y="49987"/>
                    </a:lnTo>
                    <a:cubicBezTo>
                      <a:pt x="0" y="22380"/>
                      <a:pt x="22380" y="0"/>
                      <a:pt x="49987" y="0"/>
                    </a:cubicBezTo>
                    <a:close/>
                  </a:path>
                </a:pathLst>
              </a:custGeom>
              <a:solidFill>
                <a:srgbClr val="D4E2E3">
                  <a:alpha val="47843"/>
                </a:srgbClr>
              </a:solidFill>
            </p:spPr>
            <p:txBody>
              <a:bodyPr/>
              <a:lstStyle/>
              <a:p>
                <a:endParaRPr lang="da-DK"/>
              </a:p>
            </p:txBody>
          </p:sp>
          <p:sp>
            <p:nvSpPr>
              <p:cNvPr id="34" name="TextBox 34"/>
              <p:cNvSpPr txBox="1"/>
              <p:nvPr/>
            </p:nvSpPr>
            <p:spPr>
              <a:xfrm>
                <a:off x="0" y="-47625"/>
                <a:ext cx="1008252" cy="288037"/>
              </a:xfrm>
              <a:prstGeom prst="rect">
                <a:avLst/>
              </a:prstGeom>
            </p:spPr>
            <p:txBody>
              <a:bodyPr lIns="25400" tIns="25400" rIns="25400" bIns="25400" rtlCol="0" anchor="ctr"/>
              <a:lstStyle/>
              <a:p>
                <a:pPr algn="ctr" defTabSz="457200">
                  <a:lnSpc>
                    <a:spcPts val="1960"/>
                  </a:lnSpc>
                </a:pPr>
                <a:endParaRPr sz="900">
                  <a:solidFill>
                    <a:prstClr val="black"/>
                  </a:solidFill>
                  <a:latin typeface="Calibri"/>
                </a:endParaRPr>
              </a:p>
            </p:txBody>
          </p:sp>
        </p:grpSp>
      </p:grpSp>
      <p:sp>
        <p:nvSpPr>
          <p:cNvPr id="35" name="Freeform 35"/>
          <p:cNvSpPr/>
          <p:nvPr/>
        </p:nvSpPr>
        <p:spPr>
          <a:xfrm>
            <a:off x="1557572" y="4879175"/>
            <a:ext cx="146855" cy="146855"/>
          </a:xfrm>
          <a:custGeom>
            <a:avLst/>
            <a:gdLst/>
            <a:ahLst/>
            <a:cxnLst/>
            <a:rect l="l" t="t" r="r" b="b"/>
            <a:pathLst>
              <a:path w="293709" h="293709">
                <a:moveTo>
                  <a:pt x="0" y="0"/>
                </a:moveTo>
                <a:lnTo>
                  <a:pt x="293709" y="0"/>
                </a:lnTo>
                <a:lnTo>
                  <a:pt x="293709" y="293710"/>
                </a:lnTo>
                <a:lnTo>
                  <a:pt x="0" y="2937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da-DK"/>
          </a:p>
        </p:txBody>
      </p:sp>
      <p:sp>
        <p:nvSpPr>
          <p:cNvPr id="36" name="Freeform 36"/>
          <p:cNvSpPr/>
          <p:nvPr/>
        </p:nvSpPr>
        <p:spPr>
          <a:xfrm>
            <a:off x="1914261" y="4880756"/>
            <a:ext cx="146855" cy="146855"/>
          </a:xfrm>
          <a:custGeom>
            <a:avLst/>
            <a:gdLst/>
            <a:ahLst/>
            <a:cxnLst/>
            <a:rect l="l" t="t" r="r" b="b"/>
            <a:pathLst>
              <a:path w="293709" h="293709">
                <a:moveTo>
                  <a:pt x="0" y="0"/>
                </a:moveTo>
                <a:lnTo>
                  <a:pt x="293709" y="0"/>
                </a:lnTo>
                <a:lnTo>
                  <a:pt x="293709" y="293709"/>
                </a:lnTo>
                <a:lnTo>
                  <a:pt x="0" y="29370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da-DK"/>
          </a:p>
        </p:txBody>
      </p:sp>
      <p:grpSp>
        <p:nvGrpSpPr>
          <p:cNvPr id="37" name="Group 37"/>
          <p:cNvGrpSpPr/>
          <p:nvPr/>
        </p:nvGrpSpPr>
        <p:grpSpPr>
          <a:xfrm rot="1673265">
            <a:off x="3118441" y="2652617"/>
            <a:ext cx="287043" cy="386192"/>
            <a:chOff x="0" y="0"/>
            <a:chExt cx="595630" cy="801370"/>
          </a:xfrm>
        </p:grpSpPr>
        <p:sp>
          <p:nvSpPr>
            <p:cNvPr id="38" name="Freeform 38"/>
            <p:cNvSpPr/>
            <p:nvPr/>
          </p:nvSpPr>
          <p:spPr>
            <a:xfrm>
              <a:off x="48626" y="50800"/>
              <a:ext cx="497657" cy="699994"/>
            </a:xfrm>
            <a:custGeom>
              <a:avLst/>
              <a:gdLst/>
              <a:ahLst/>
              <a:cxnLst/>
              <a:rect l="l" t="t" r="r" b="b"/>
              <a:pathLst>
                <a:path w="497657" h="699994">
                  <a:moveTo>
                    <a:pt x="229504" y="0"/>
                  </a:moveTo>
                  <a:cubicBezTo>
                    <a:pt x="374284" y="52070"/>
                    <a:pt x="420004" y="82550"/>
                    <a:pt x="447944" y="116840"/>
                  </a:cubicBezTo>
                  <a:cubicBezTo>
                    <a:pt x="472074" y="147320"/>
                    <a:pt x="491124" y="184150"/>
                    <a:pt x="496204" y="220980"/>
                  </a:cubicBezTo>
                  <a:cubicBezTo>
                    <a:pt x="501284" y="257810"/>
                    <a:pt x="492394" y="302260"/>
                    <a:pt x="479694" y="337820"/>
                  </a:cubicBezTo>
                  <a:cubicBezTo>
                    <a:pt x="465724" y="373380"/>
                    <a:pt x="441594" y="403860"/>
                    <a:pt x="416194" y="433070"/>
                  </a:cubicBezTo>
                  <a:cubicBezTo>
                    <a:pt x="392064" y="463550"/>
                    <a:pt x="366664" y="486410"/>
                    <a:pt x="332374" y="514350"/>
                  </a:cubicBezTo>
                  <a:cubicBezTo>
                    <a:pt x="285384" y="551180"/>
                    <a:pt x="215534" y="598170"/>
                    <a:pt x="159654" y="629920"/>
                  </a:cubicBezTo>
                  <a:cubicBezTo>
                    <a:pt x="110124" y="657860"/>
                    <a:pt x="33924" y="703580"/>
                    <a:pt x="13604" y="699770"/>
                  </a:cubicBezTo>
                  <a:cubicBezTo>
                    <a:pt x="7254" y="698500"/>
                    <a:pt x="4714" y="693420"/>
                    <a:pt x="2174" y="687070"/>
                  </a:cubicBezTo>
                  <a:cubicBezTo>
                    <a:pt x="-2906" y="673100"/>
                    <a:pt x="2174" y="635000"/>
                    <a:pt x="4714" y="607060"/>
                  </a:cubicBezTo>
                  <a:cubicBezTo>
                    <a:pt x="9794" y="576580"/>
                    <a:pt x="14874" y="515620"/>
                    <a:pt x="27574" y="509270"/>
                  </a:cubicBezTo>
                  <a:cubicBezTo>
                    <a:pt x="33924" y="506730"/>
                    <a:pt x="47894" y="514350"/>
                    <a:pt x="49164" y="518160"/>
                  </a:cubicBezTo>
                  <a:cubicBezTo>
                    <a:pt x="49164" y="521970"/>
                    <a:pt x="40274" y="532130"/>
                    <a:pt x="36464" y="532130"/>
                  </a:cubicBezTo>
                  <a:cubicBezTo>
                    <a:pt x="31384" y="530860"/>
                    <a:pt x="23764" y="521970"/>
                    <a:pt x="23764" y="518160"/>
                  </a:cubicBezTo>
                  <a:cubicBezTo>
                    <a:pt x="23764" y="514350"/>
                    <a:pt x="30114" y="506730"/>
                    <a:pt x="33924" y="506730"/>
                  </a:cubicBezTo>
                  <a:cubicBezTo>
                    <a:pt x="37734" y="505460"/>
                    <a:pt x="45354" y="509270"/>
                    <a:pt x="49164" y="516890"/>
                  </a:cubicBezTo>
                  <a:cubicBezTo>
                    <a:pt x="58054" y="538480"/>
                    <a:pt x="41544" y="671830"/>
                    <a:pt x="27574" y="681990"/>
                  </a:cubicBezTo>
                  <a:cubicBezTo>
                    <a:pt x="22494" y="684530"/>
                    <a:pt x="13604" y="681990"/>
                    <a:pt x="13604" y="678180"/>
                  </a:cubicBezTo>
                  <a:cubicBezTo>
                    <a:pt x="11064" y="664210"/>
                    <a:pt x="248554" y="546100"/>
                    <a:pt x="315864" y="495300"/>
                  </a:cubicBezTo>
                  <a:cubicBezTo>
                    <a:pt x="352694" y="466090"/>
                    <a:pt x="373014" y="445770"/>
                    <a:pt x="395874" y="417830"/>
                  </a:cubicBezTo>
                  <a:cubicBezTo>
                    <a:pt x="418734" y="391160"/>
                    <a:pt x="442864" y="361950"/>
                    <a:pt x="455564" y="330200"/>
                  </a:cubicBezTo>
                  <a:cubicBezTo>
                    <a:pt x="466994" y="298450"/>
                    <a:pt x="474614" y="257810"/>
                    <a:pt x="472074" y="227330"/>
                  </a:cubicBezTo>
                  <a:cubicBezTo>
                    <a:pt x="469534" y="203200"/>
                    <a:pt x="463184" y="185420"/>
                    <a:pt x="450484" y="163830"/>
                  </a:cubicBezTo>
                  <a:cubicBezTo>
                    <a:pt x="432704" y="134620"/>
                    <a:pt x="398414" y="100330"/>
                    <a:pt x="362854" y="77470"/>
                  </a:cubicBezTo>
                  <a:cubicBezTo>
                    <a:pt x="323484" y="52070"/>
                    <a:pt x="234584" y="39370"/>
                    <a:pt x="219344" y="22860"/>
                  </a:cubicBezTo>
                  <a:cubicBezTo>
                    <a:pt x="214264" y="17780"/>
                    <a:pt x="212994" y="10160"/>
                    <a:pt x="214264" y="6350"/>
                  </a:cubicBezTo>
                  <a:cubicBezTo>
                    <a:pt x="215534" y="2540"/>
                    <a:pt x="229504" y="0"/>
                    <a:pt x="229504" y="0"/>
                  </a:cubicBezTo>
                </a:path>
              </a:pathLst>
            </a:custGeom>
            <a:solidFill>
              <a:srgbClr val="6EAAAD"/>
            </a:solidFill>
            <a:ln cap="sq">
              <a:noFill/>
              <a:prstDash val="solid"/>
              <a:miter/>
            </a:ln>
          </p:spPr>
          <p:txBody>
            <a:bodyPr/>
            <a:lstStyle/>
            <a:p>
              <a:endParaRPr lang="da-DK"/>
            </a:p>
          </p:txBody>
        </p:sp>
      </p:grpSp>
      <p:grpSp>
        <p:nvGrpSpPr>
          <p:cNvPr id="39" name="Group 39"/>
          <p:cNvGrpSpPr/>
          <p:nvPr/>
        </p:nvGrpSpPr>
        <p:grpSpPr>
          <a:xfrm>
            <a:off x="3055179" y="2909087"/>
            <a:ext cx="177275" cy="110352"/>
            <a:chOff x="0" y="0"/>
            <a:chExt cx="316230" cy="196850"/>
          </a:xfrm>
        </p:grpSpPr>
        <p:sp>
          <p:nvSpPr>
            <p:cNvPr id="40" name="Freeform 40"/>
            <p:cNvSpPr/>
            <p:nvPr/>
          </p:nvSpPr>
          <p:spPr>
            <a:xfrm>
              <a:off x="50476" y="50800"/>
              <a:ext cx="213847" cy="94563"/>
            </a:xfrm>
            <a:custGeom>
              <a:avLst/>
              <a:gdLst/>
              <a:ahLst/>
              <a:cxnLst/>
              <a:rect l="l" t="t" r="r" b="b"/>
              <a:pathLst>
                <a:path w="213847" h="94563">
                  <a:moveTo>
                    <a:pt x="16834" y="0"/>
                  </a:moveTo>
                  <a:cubicBezTo>
                    <a:pt x="213684" y="77470"/>
                    <a:pt x="214954" y="82550"/>
                    <a:pt x="213684" y="86360"/>
                  </a:cubicBezTo>
                  <a:cubicBezTo>
                    <a:pt x="212414" y="90170"/>
                    <a:pt x="200984" y="96520"/>
                    <a:pt x="197174" y="93980"/>
                  </a:cubicBezTo>
                  <a:cubicBezTo>
                    <a:pt x="193364" y="92710"/>
                    <a:pt x="188284" y="81280"/>
                    <a:pt x="189554" y="77470"/>
                  </a:cubicBezTo>
                  <a:cubicBezTo>
                    <a:pt x="192094" y="73660"/>
                    <a:pt x="203524" y="69850"/>
                    <a:pt x="207334" y="71120"/>
                  </a:cubicBezTo>
                  <a:cubicBezTo>
                    <a:pt x="211144" y="72390"/>
                    <a:pt x="216224" y="85090"/>
                    <a:pt x="212414" y="88900"/>
                  </a:cubicBezTo>
                  <a:cubicBezTo>
                    <a:pt x="206064" y="95250"/>
                    <a:pt x="157804" y="83820"/>
                    <a:pt x="127324" y="74930"/>
                  </a:cubicBezTo>
                  <a:cubicBezTo>
                    <a:pt x="90494" y="63500"/>
                    <a:pt x="21914" y="38100"/>
                    <a:pt x="6674" y="24130"/>
                  </a:cubicBezTo>
                  <a:cubicBezTo>
                    <a:pt x="1594" y="17780"/>
                    <a:pt x="-946" y="12700"/>
                    <a:pt x="324" y="8890"/>
                  </a:cubicBezTo>
                  <a:cubicBezTo>
                    <a:pt x="1594" y="3810"/>
                    <a:pt x="16834" y="0"/>
                    <a:pt x="16834" y="0"/>
                  </a:cubicBezTo>
                </a:path>
              </a:pathLst>
            </a:custGeom>
            <a:solidFill>
              <a:srgbClr val="6EAAAD"/>
            </a:solidFill>
            <a:ln cap="sq">
              <a:noFill/>
              <a:prstDash val="solid"/>
              <a:miter/>
            </a:ln>
          </p:spPr>
          <p:txBody>
            <a:bodyPr/>
            <a:lstStyle/>
            <a:p>
              <a:endParaRPr lang="da-DK"/>
            </a:p>
          </p:txBody>
        </p:sp>
      </p:grpSp>
      <p:sp>
        <p:nvSpPr>
          <p:cNvPr id="41" name="Freeform 41"/>
          <p:cNvSpPr/>
          <p:nvPr/>
        </p:nvSpPr>
        <p:spPr>
          <a:xfrm rot="1745333">
            <a:off x="2913485" y="2464116"/>
            <a:ext cx="377775" cy="563079"/>
          </a:xfrm>
          <a:custGeom>
            <a:avLst/>
            <a:gdLst/>
            <a:ahLst/>
            <a:cxnLst/>
            <a:rect l="l" t="t" r="r" b="b"/>
            <a:pathLst>
              <a:path w="755549" h="1126158">
                <a:moveTo>
                  <a:pt x="0" y="0"/>
                </a:moveTo>
                <a:lnTo>
                  <a:pt x="755549" y="0"/>
                </a:lnTo>
                <a:lnTo>
                  <a:pt x="755549" y="1126157"/>
                </a:lnTo>
                <a:lnTo>
                  <a:pt x="0" y="11261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da-DK"/>
          </a:p>
        </p:txBody>
      </p:sp>
      <p:sp>
        <p:nvSpPr>
          <p:cNvPr id="42" name="Freeform 42"/>
          <p:cNvSpPr/>
          <p:nvPr/>
        </p:nvSpPr>
        <p:spPr>
          <a:xfrm>
            <a:off x="2970850" y="2661153"/>
            <a:ext cx="147880" cy="169005"/>
          </a:xfrm>
          <a:custGeom>
            <a:avLst/>
            <a:gdLst/>
            <a:ahLst/>
            <a:cxnLst/>
            <a:rect l="l" t="t" r="r" b="b"/>
            <a:pathLst>
              <a:path w="295759" h="338010">
                <a:moveTo>
                  <a:pt x="0" y="0"/>
                </a:moveTo>
                <a:lnTo>
                  <a:pt x="295759" y="0"/>
                </a:lnTo>
                <a:lnTo>
                  <a:pt x="295759" y="338011"/>
                </a:lnTo>
                <a:lnTo>
                  <a:pt x="0" y="33801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da-DK"/>
          </a:p>
        </p:txBody>
      </p:sp>
      <p:sp>
        <p:nvSpPr>
          <p:cNvPr id="43" name="Freeform 43"/>
          <p:cNvSpPr/>
          <p:nvPr/>
        </p:nvSpPr>
        <p:spPr>
          <a:xfrm rot="1745333">
            <a:off x="2907973" y="3139833"/>
            <a:ext cx="377775" cy="563079"/>
          </a:xfrm>
          <a:custGeom>
            <a:avLst/>
            <a:gdLst/>
            <a:ahLst/>
            <a:cxnLst/>
            <a:rect l="l" t="t" r="r" b="b"/>
            <a:pathLst>
              <a:path w="755549" h="1126158">
                <a:moveTo>
                  <a:pt x="0" y="0"/>
                </a:moveTo>
                <a:lnTo>
                  <a:pt x="755549" y="0"/>
                </a:lnTo>
                <a:lnTo>
                  <a:pt x="755549" y="1126158"/>
                </a:lnTo>
                <a:lnTo>
                  <a:pt x="0" y="112615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da-DK"/>
          </a:p>
        </p:txBody>
      </p:sp>
      <p:sp>
        <p:nvSpPr>
          <p:cNvPr id="44" name="Freeform 44"/>
          <p:cNvSpPr/>
          <p:nvPr/>
        </p:nvSpPr>
        <p:spPr>
          <a:xfrm rot="1720204">
            <a:off x="2921641" y="3399634"/>
            <a:ext cx="246298" cy="246298"/>
          </a:xfrm>
          <a:custGeom>
            <a:avLst/>
            <a:gdLst/>
            <a:ahLst/>
            <a:cxnLst/>
            <a:rect l="l" t="t" r="r" b="b"/>
            <a:pathLst>
              <a:path w="492595" h="492595">
                <a:moveTo>
                  <a:pt x="0" y="0"/>
                </a:moveTo>
                <a:lnTo>
                  <a:pt x="492594" y="0"/>
                </a:lnTo>
                <a:lnTo>
                  <a:pt x="492594" y="492595"/>
                </a:lnTo>
                <a:lnTo>
                  <a:pt x="0" y="49259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da-DK"/>
          </a:p>
        </p:txBody>
      </p:sp>
      <p:sp>
        <p:nvSpPr>
          <p:cNvPr id="45" name="Freeform 45"/>
          <p:cNvSpPr/>
          <p:nvPr/>
        </p:nvSpPr>
        <p:spPr>
          <a:xfrm rot="1745333">
            <a:off x="2907973" y="3897622"/>
            <a:ext cx="377775" cy="563079"/>
          </a:xfrm>
          <a:custGeom>
            <a:avLst/>
            <a:gdLst/>
            <a:ahLst/>
            <a:cxnLst/>
            <a:rect l="l" t="t" r="r" b="b"/>
            <a:pathLst>
              <a:path w="755549" h="1126158">
                <a:moveTo>
                  <a:pt x="0" y="0"/>
                </a:moveTo>
                <a:lnTo>
                  <a:pt x="755549" y="0"/>
                </a:lnTo>
                <a:lnTo>
                  <a:pt x="755549" y="1126158"/>
                </a:lnTo>
                <a:lnTo>
                  <a:pt x="0" y="112615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da-DK"/>
          </a:p>
        </p:txBody>
      </p:sp>
      <p:sp>
        <p:nvSpPr>
          <p:cNvPr id="46" name="Freeform 46"/>
          <p:cNvSpPr/>
          <p:nvPr/>
        </p:nvSpPr>
        <p:spPr>
          <a:xfrm rot="10410264">
            <a:off x="3269729" y="4009965"/>
            <a:ext cx="223812" cy="365271"/>
          </a:xfrm>
          <a:custGeom>
            <a:avLst/>
            <a:gdLst/>
            <a:ahLst/>
            <a:cxnLst/>
            <a:rect l="l" t="t" r="r" b="b"/>
            <a:pathLst>
              <a:path w="447623" h="730542">
                <a:moveTo>
                  <a:pt x="0" y="0"/>
                </a:moveTo>
                <a:lnTo>
                  <a:pt x="447623" y="0"/>
                </a:lnTo>
                <a:lnTo>
                  <a:pt x="447623" y="730542"/>
                </a:lnTo>
                <a:lnTo>
                  <a:pt x="0" y="73054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da-DK"/>
          </a:p>
        </p:txBody>
      </p:sp>
      <p:sp>
        <p:nvSpPr>
          <p:cNvPr id="47" name="Freeform 47"/>
          <p:cNvSpPr/>
          <p:nvPr/>
        </p:nvSpPr>
        <p:spPr>
          <a:xfrm rot="1745333">
            <a:off x="2907973" y="4608936"/>
            <a:ext cx="377775" cy="563079"/>
          </a:xfrm>
          <a:custGeom>
            <a:avLst/>
            <a:gdLst/>
            <a:ahLst/>
            <a:cxnLst/>
            <a:rect l="l" t="t" r="r" b="b"/>
            <a:pathLst>
              <a:path w="755549" h="1126158">
                <a:moveTo>
                  <a:pt x="0" y="0"/>
                </a:moveTo>
                <a:lnTo>
                  <a:pt x="755549" y="0"/>
                </a:lnTo>
                <a:lnTo>
                  <a:pt x="755549" y="1126158"/>
                </a:lnTo>
                <a:lnTo>
                  <a:pt x="0" y="112615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da-DK"/>
          </a:p>
        </p:txBody>
      </p:sp>
      <p:sp>
        <p:nvSpPr>
          <p:cNvPr id="48" name="TextBox 48"/>
          <p:cNvSpPr txBox="1"/>
          <p:nvPr/>
        </p:nvSpPr>
        <p:spPr>
          <a:xfrm>
            <a:off x="1099727" y="2489200"/>
            <a:ext cx="1706889" cy="491930"/>
          </a:xfrm>
          <a:prstGeom prst="rect">
            <a:avLst/>
          </a:prstGeom>
        </p:spPr>
        <p:txBody>
          <a:bodyPr lIns="0" tIns="0" rIns="0" bIns="0" rtlCol="0" anchor="t">
            <a:spAutoFit/>
          </a:bodyPr>
          <a:lstStyle/>
          <a:p>
            <a:pPr defTabSz="457200">
              <a:lnSpc>
                <a:spcPts val="1151"/>
              </a:lnSpc>
            </a:pPr>
            <a:r>
              <a:rPr lang="en-US" sz="822">
                <a:solidFill>
                  <a:srgbClr val="000000"/>
                </a:solidFill>
                <a:latin typeface="Raleway"/>
                <a:ea typeface="Raleway"/>
                <a:cs typeface="Raleway"/>
                <a:sym typeface="Raleway"/>
              </a:rPr>
              <a:t>Vend for at tænde BiBi </a:t>
            </a:r>
          </a:p>
          <a:p>
            <a:pPr defTabSz="457200">
              <a:lnSpc>
                <a:spcPts val="941"/>
              </a:lnSpc>
            </a:pPr>
            <a:endParaRPr lang="en-US" sz="822">
              <a:solidFill>
                <a:srgbClr val="000000"/>
              </a:solidFill>
              <a:latin typeface="Raleway"/>
              <a:ea typeface="Raleway"/>
              <a:cs typeface="Raleway"/>
              <a:sym typeface="Raleway"/>
            </a:endParaRPr>
          </a:p>
          <a:p>
            <a:pPr defTabSz="457200">
              <a:lnSpc>
                <a:spcPts val="941"/>
              </a:lnSpc>
              <a:spcBef>
                <a:spcPct val="0"/>
              </a:spcBef>
            </a:pPr>
            <a:r>
              <a:rPr lang="en-US" sz="673">
                <a:solidFill>
                  <a:srgbClr val="000000"/>
                </a:solidFill>
                <a:latin typeface="Raleway"/>
                <a:ea typeface="Raleway"/>
                <a:cs typeface="Raleway"/>
                <a:sym typeface="Raleway"/>
              </a:rPr>
              <a:t>Ved første brug aktiveres BiBi fra dvale ved at blive koblet til strøm via USB stikket</a:t>
            </a:r>
          </a:p>
        </p:txBody>
      </p:sp>
      <p:sp>
        <p:nvSpPr>
          <p:cNvPr id="49" name="TextBox 49"/>
          <p:cNvSpPr txBox="1"/>
          <p:nvPr/>
        </p:nvSpPr>
        <p:spPr>
          <a:xfrm>
            <a:off x="1104814" y="4654070"/>
            <a:ext cx="1846906" cy="294568"/>
          </a:xfrm>
          <a:prstGeom prst="rect">
            <a:avLst/>
          </a:prstGeom>
        </p:spPr>
        <p:txBody>
          <a:bodyPr lIns="0" tIns="0" rIns="0" bIns="0" rtlCol="0" anchor="t">
            <a:spAutoFit/>
          </a:bodyPr>
          <a:lstStyle/>
          <a:p>
            <a:pPr defTabSz="457200">
              <a:lnSpc>
                <a:spcPts val="1151"/>
              </a:lnSpc>
            </a:pPr>
            <a:r>
              <a:rPr lang="en-US" sz="822">
                <a:solidFill>
                  <a:srgbClr val="000000"/>
                </a:solidFill>
                <a:latin typeface="Raleway"/>
                <a:ea typeface="Raleway"/>
                <a:cs typeface="Raleway"/>
                <a:sym typeface="Raleway"/>
              </a:rPr>
              <a:t>Træk vejret med BiBi</a:t>
            </a:r>
          </a:p>
          <a:p>
            <a:pPr defTabSz="457200">
              <a:lnSpc>
                <a:spcPts val="1151"/>
              </a:lnSpc>
              <a:spcBef>
                <a:spcPct val="0"/>
              </a:spcBef>
            </a:pPr>
            <a:endParaRPr lang="en-US" sz="822">
              <a:solidFill>
                <a:srgbClr val="000000"/>
              </a:solidFill>
              <a:latin typeface="Raleway"/>
              <a:ea typeface="Raleway"/>
              <a:cs typeface="Raleway"/>
              <a:sym typeface="Raleway"/>
            </a:endParaRPr>
          </a:p>
        </p:txBody>
      </p:sp>
      <p:sp>
        <p:nvSpPr>
          <p:cNvPr id="50" name="TextBox 50"/>
          <p:cNvSpPr txBox="1"/>
          <p:nvPr/>
        </p:nvSpPr>
        <p:spPr>
          <a:xfrm>
            <a:off x="1099727" y="3216329"/>
            <a:ext cx="1772843" cy="491930"/>
          </a:xfrm>
          <a:prstGeom prst="rect">
            <a:avLst/>
          </a:prstGeom>
        </p:spPr>
        <p:txBody>
          <a:bodyPr lIns="0" tIns="0" rIns="0" bIns="0" rtlCol="0" anchor="t">
            <a:spAutoFit/>
          </a:bodyPr>
          <a:lstStyle/>
          <a:p>
            <a:pPr defTabSz="457200">
              <a:lnSpc>
                <a:spcPts val="1151"/>
              </a:lnSpc>
            </a:pPr>
            <a:r>
              <a:rPr lang="en-US" sz="822">
                <a:solidFill>
                  <a:srgbClr val="000000"/>
                </a:solidFill>
                <a:latin typeface="Raleway"/>
                <a:ea typeface="Raleway"/>
                <a:cs typeface="Raleway"/>
                <a:sym typeface="Raleway"/>
              </a:rPr>
              <a:t>Tap 2 gange for at skifte øvelse</a:t>
            </a:r>
          </a:p>
          <a:p>
            <a:pPr defTabSz="457200">
              <a:lnSpc>
                <a:spcPts val="941"/>
              </a:lnSpc>
            </a:pPr>
            <a:endParaRPr lang="en-US" sz="822">
              <a:solidFill>
                <a:srgbClr val="000000"/>
              </a:solidFill>
              <a:latin typeface="Raleway"/>
              <a:ea typeface="Raleway"/>
              <a:cs typeface="Raleway"/>
              <a:sym typeface="Raleway"/>
            </a:endParaRPr>
          </a:p>
          <a:p>
            <a:pPr defTabSz="457200">
              <a:lnSpc>
                <a:spcPts val="941"/>
              </a:lnSpc>
            </a:pPr>
            <a:r>
              <a:rPr lang="en-US" sz="673">
                <a:solidFill>
                  <a:srgbClr val="000000"/>
                </a:solidFill>
                <a:latin typeface="Raleway"/>
                <a:ea typeface="Raleway"/>
                <a:cs typeface="Raleway"/>
                <a:sym typeface="Raleway"/>
              </a:rPr>
              <a:t>Hver øvelse har sin egen farve</a:t>
            </a:r>
          </a:p>
          <a:p>
            <a:pPr defTabSz="457200">
              <a:lnSpc>
                <a:spcPts val="941"/>
              </a:lnSpc>
              <a:spcBef>
                <a:spcPct val="0"/>
              </a:spcBef>
            </a:pPr>
            <a:r>
              <a:rPr lang="en-US" sz="673">
                <a:solidFill>
                  <a:srgbClr val="000000"/>
                </a:solidFill>
                <a:latin typeface="Raleway"/>
                <a:ea typeface="Raleway"/>
                <a:cs typeface="Raleway"/>
                <a:sym typeface="Raleway"/>
              </a:rPr>
              <a:t>(se øvelserne på næste side)</a:t>
            </a:r>
          </a:p>
        </p:txBody>
      </p:sp>
      <p:sp>
        <p:nvSpPr>
          <p:cNvPr id="51" name="TextBox 51"/>
          <p:cNvSpPr txBox="1"/>
          <p:nvPr/>
        </p:nvSpPr>
        <p:spPr>
          <a:xfrm>
            <a:off x="1104814" y="3940383"/>
            <a:ext cx="1846906" cy="140680"/>
          </a:xfrm>
          <a:prstGeom prst="rect">
            <a:avLst/>
          </a:prstGeom>
        </p:spPr>
        <p:txBody>
          <a:bodyPr lIns="0" tIns="0" rIns="0" bIns="0" rtlCol="0" anchor="t">
            <a:spAutoFit/>
          </a:bodyPr>
          <a:lstStyle/>
          <a:p>
            <a:pPr defTabSz="457200">
              <a:lnSpc>
                <a:spcPts val="1151"/>
              </a:lnSpc>
              <a:spcBef>
                <a:spcPct val="0"/>
              </a:spcBef>
            </a:pPr>
            <a:r>
              <a:rPr lang="en-US" sz="822">
                <a:solidFill>
                  <a:srgbClr val="000000"/>
                </a:solidFill>
                <a:latin typeface="Raleway"/>
                <a:ea typeface="Raleway"/>
                <a:cs typeface="Raleway"/>
                <a:sym typeface="Raleway"/>
              </a:rPr>
              <a:t>Ryst BiBi for at starte/stoppe øvelsen </a:t>
            </a:r>
          </a:p>
        </p:txBody>
      </p:sp>
      <p:sp>
        <p:nvSpPr>
          <p:cNvPr id="52" name="TextBox 52"/>
          <p:cNvSpPr txBox="1"/>
          <p:nvPr/>
        </p:nvSpPr>
        <p:spPr>
          <a:xfrm>
            <a:off x="1104814" y="5038361"/>
            <a:ext cx="342582" cy="148310"/>
          </a:xfrm>
          <a:prstGeom prst="rect">
            <a:avLst/>
          </a:prstGeom>
        </p:spPr>
        <p:txBody>
          <a:bodyPr lIns="0" tIns="0" rIns="0" bIns="0" rtlCol="0" anchor="t">
            <a:spAutoFit/>
          </a:bodyPr>
          <a:lstStyle/>
          <a:p>
            <a:pPr algn="ctr" defTabSz="457200">
              <a:lnSpc>
                <a:spcPts val="1273"/>
              </a:lnSpc>
            </a:pPr>
            <a:r>
              <a:rPr lang="en-US" sz="758">
                <a:solidFill>
                  <a:srgbClr val="000001"/>
                </a:solidFill>
                <a:latin typeface="Raleway"/>
                <a:ea typeface="Raleway"/>
                <a:cs typeface="Raleway"/>
                <a:sym typeface="Raleway"/>
              </a:rPr>
              <a:t>Ånd ind</a:t>
            </a:r>
          </a:p>
        </p:txBody>
      </p:sp>
      <p:sp>
        <p:nvSpPr>
          <p:cNvPr id="53" name="TextBox 53"/>
          <p:cNvSpPr txBox="1"/>
          <p:nvPr/>
        </p:nvSpPr>
        <p:spPr>
          <a:xfrm>
            <a:off x="1459708" y="5037766"/>
            <a:ext cx="342582" cy="148310"/>
          </a:xfrm>
          <a:prstGeom prst="rect">
            <a:avLst/>
          </a:prstGeom>
        </p:spPr>
        <p:txBody>
          <a:bodyPr lIns="0" tIns="0" rIns="0" bIns="0" rtlCol="0" anchor="t">
            <a:spAutoFit/>
          </a:bodyPr>
          <a:lstStyle/>
          <a:p>
            <a:pPr algn="ctr" defTabSz="457200">
              <a:lnSpc>
                <a:spcPts val="1273"/>
              </a:lnSpc>
            </a:pPr>
            <a:r>
              <a:rPr lang="en-US" sz="758">
                <a:solidFill>
                  <a:srgbClr val="000001"/>
                </a:solidFill>
                <a:latin typeface="Raleway"/>
                <a:ea typeface="Raleway"/>
                <a:cs typeface="Raleway"/>
                <a:sym typeface="Raleway"/>
              </a:rPr>
              <a:t>Hold</a:t>
            </a:r>
          </a:p>
        </p:txBody>
      </p:sp>
      <p:sp>
        <p:nvSpPr>
          <p:cNvPr id="54" name="TextBox 54"/>
          <p:cNvSpPr txBox="1"/>
          <p:nvPr/>
        </p:nvSpPr>
        <p:spPr>
          <a:xfrm>
            <a:off x="1104814" y="4118844"/>
            <a:ext cx="1728241" cy="373307"/>
          </a:xfrm>
          <a:prstGeom prst="rect">
            <a:avLst/>
          </a:prstGeom>
        </p:spPr>
        <p:txBody>
          <a:bodyPr lIns="0" tIns="0" rIns="0" bIns="0" rtlCol="0" anchor="t">
            <a:spAutoFit/>
          </a:bodyPr>
          <a:lstStyle/>
          <a:p>
            <a:pPr defTabSz="457200">
              <a:lnSpc>
                <a:spcPts val="1009"/>
              </a:lnSpc>
            </a:pPr>
            <a:r>
              <a:rPr lang="en-US" sz="673">
                <a:solidFill>
                  <a:srgbClr val="000000"/>
                </a:solidFill>
                <a:latin typeface="Raleway"/>
                <a:ea typeface="Raleway"/>
                <a:cs typeface="Raleway"/>
                <a:sym typeface="Raleway"/>
              </a:rPr>
              <a:t>Hver øvelse varer i 2 minutter. </a:t>
            </a:r>
          </a:p>
          <a:p>
            <a:pPr defTabSz="457200">
              <a:lnSpc>
                <a:spcPts val="1009"/>
              </a:lnSpc>
            </a:pPr>
            <a:r>
              <a:rPr lang="en-US" sz="673">
                <a:solidFill>
                  <a:srgbClr val="000000"/>
                </a:solidFill>
                <a:latin typeface="Raleway"/>
                <a:ea typeface="Raleway"/>
                <a:cs typeface="Raleway"/>
                <a:sym typeface="Raleway"/>
              </a:rPr>
              <a:t>BiBi slukker selv efter et par minutter for at spare strøm</a:t>
            </a:r>
          </a:p>
        </p:txBody>
      </p:sp>
      <p:sp>
        <p:nvSpPr>
          <p:cNvPr id="55" name="TextBox 55"/>
          <p:cNvSpPr txBox="1"/>
          <p:nvPr/>
        </p:nvSpPr>
        <p:spPr>
          <a:xfrm>
            <a:off x="1816529" y="5037766"/>
            <a:ext cx="342582" cy="148310"/>
          </a:xfrm>
          <a:prstGeom prst="rect">
            <a:avLst/>
          </a:prstGeom>
        </p:spPr>
        <p:txBody>
          <a:bodyPr lIns="0" tIns="0" rIns="0" bIns="0" rtlCol="0" anchor="t">
            <a:spAutoFit/>
          </a:bodyPr>
          <a:lstStyle/>
          <a:p>
            <a:pPr algn="ctr" defTabSz="457200">
              <a:lnSpc>
                <a:spcPts val="1273"/>
              </a:lnSpc>
            </a:pPr>
            <a:r>
              <a:rPr lang="en-US" sz="758">
                <a:solidFill>
                  <a:srgbClr val="000001"/>
                </a:solidFill>
                <a:latin typeface="Raleway"/>
                <a:ea typeface="Raleway"/>
                <a:cs typeface="Raleway"/>
                <a:sym typeface="Raleway"/>
              </a:rPr>
              <a:t>Pust ud</a:t>
            </a:r>
          </a:p>
        </p:txBody>
      </p:sp>
      <p:sp>
        <p:nvSpPr>
          <p:cNvPr id="56" name="TextBox 56"/>
          <p:cNvSpPr txBox="1"/>
          <p:nvPr/>
        </p:nvSpPr>
        <p:spPr>
          <a:xfrm>
            <a:off x="1604671" y="2123860"/>
            <a:ext cx="1175204" cy="223972"/>
          </a:xfrm>
          <a:prstGeom prst="rect">
            <a:avLst/>
          </a:prstGeom>
        </p:spPr>
        <p:txBody>
          <a:bodyPr lIns="0" tIns="0" rIns="0" bIns="0" rtlCol="0" anchor="t">
            <a:spAutoFit/>
          </a:bodyPr>
          <a:lstStyle/>
          <a:p>
            <a:pPr algn="ctr" defTabSz="457200">
              <a:lnSpc>
                <a:spcPts val="1884"/>
              </a:lnSpc>
              <a:spcBef>
                <a:spcPct val="0"/>
              </a:spcBef>
            </a:pPr>
            <a:r>
              <a:rPr lang="en-US" sz="1345">
                <a:solidFill>
                  <a:srgbClr val="000000"/>
                </a:solidFill>
                <a:latin typeface="Raleway"/>
                <a:ea typeface="Raleway"/>
                <a:cs typeface="Raleway"/>
                <a:sym typeface="Raleway"/>
              </a:rPr>
              <a:t>Brugermanual </a:t>
            </a:r>
          </a:p>
        </p:txBody>
      </p:sp>
      <p:sp>
        <p:nvSpPr>
          <p:cNvPr id="57" name="Freeform 57"/>
          <p:cNvSpPr/>
          <p:nvPr/>
        </p:nvSpPr>
        <p:spPr>
          <a:xfrm>
            <a:off x="1046538" y="5392181"/>
            <a:ext cx="378894" cy="378894"/>
          </a:xfrm>
          <a:custGeom>
            <a:avLst/>
            <a:gdLst/>
            <a:ahLst/>
            <a:cxnLst/>
            <a:rect l="l" t="t" r="r" b="b"/>
            <a:pathLst>
              <a:path w="757787" h="757787">
                <a:moveTo>
                  <a:pt x="0" y="0"/>
                </a:moveTo>
                <a:lnTo>
                  <a:pt x="757787" y="0"/>
                </a:lnTo>
                <a:lnTo>
                  <a:pt x="757787" y="757787"/>
                </a:lnTo>
                <a:lnTo>
                  <a:pt x="0" y="757787"/>
                </a:lnTo>
                <a:lnTo>
                  <a:pt x="0" y="0"/>
                </a:lnTo>
                <a:close/>
              </a:path>
            </a:pathLst>
          </a:custGeom>
          <a:blipFill>
            <a:blip r:embed="rId22"/>
            <a:stretch>
              <a:fillRect/>
            </a:stretch>
          </a:blipFill>
        </p:spPr>
        <p:txBody>
          <a:bodyPr/>
          <a:lstStyle/>
          <a:p>
            <a:endParaRPr lang="da-DK"/>
          </a:p>
        </p:txBody>
      </p:sp>
      <p:grpSp>
        <p:nvGrpSpPr>
          <p:cNvPr id="58" name="Group 58"/>
          <p:cNvGrpSpPr/>
          <p:nvPr/>
        </p:nvGrpSpPr>
        <p:grpSpPr>
          <a:xfrm>
            <a:off x="1468866" y="5335621"/>
            <a:ext cx="175634" cy="255383"/>
            <a:chOff x="0" y="0"/>
            <a:chExt cx="468357" cy="681019"/>
          </a:xfrm>
        </p:grpSpPr>
        <p:grpSp>
          <p:nvGrpSpPr>
            <p:cNvPr id="59" name="Group 59"/>
            <p:cNvGrpSpPr/>
            <p:nvPr/>
          </p:nvGrpSpPr>
          <p:grpSpPr>
            <a:xfrm>
              <a:off x="0" y="0"/>
              <a:ext cx="468357" cy="630135"/>
              <a:chOff x="0" y="0"/>
              <a:chExt cx="595630" cy="801370"/>
            </a:xfrm>
          </p:grpSpPr>
          <p:sp>
            <p:nvSpPr>
              <p:cNvPr id="60" name="Freeform 60"/>
              <p:cNvSpPr/>
              <p:nvPr/>
            </p:nvSpPr>
            <p:spPr>
              <a:xfrm>
                <a:off x="48626" y="50800"/>
                <a:ext cx="497657" cy="699994"/>
              </a:xfrm>
              <a:custGeom>
                <a:avLst/>
                <a:gdLst/>
                <a:ahLst/>
                <a:cxnLst/>
                <a:rect l="l" t="t" r="r" b="b"/>
                <a:pathLst>
                  <a:path w="497657" h="699994">
                    <a:moveTo>
                      <a:pt x="229504" y="0"/>
                    </a:moveTo>
                    <a:cubicBezTo>
                      <a:pt x="374284" y="52070"/>
                      <a:pt x="420004" y="82550"/>
                      <a:pt x="447944" y="116840"/>
                    </a:cubicBezTo>
                    <a:cubicBezTo>
                      <a:pt x="472074" y="147320"/>
                      <a:pt x="491124" y="184150"/>
                      <a:pt x="496204" y="220980"/>
                    </a:cubicBezTo>
                    <a:cubicBezTo>
                      <a:pt x="501284" y="257810"/>
                      <a:pt x="492394" y="302260"/>
                      <a:pt x="479694" y="337820"/>
                    </a:cubicBezTo>
                    <a:cubicBezTo>
                      <a:pt x="465724" y="373380"/>
                      <a:pt x="441594" y="403860"/>
                      <a:pt x="416194" y="433070"/>
                    </a:cubicBezTo>
                    <a:cubicBezTo>
                      <a:pt x="392064" y="463550"/>
                      <a:pt x="366664" y="486410"/>
                      <a:pt x="332374" y="514350"/>
                    </a:cubicBezTo>
                    <a:cubicBezTo>
                      <a:pt x="285384" y="551180"/>
                      <a:pt x="215534" y="598170"/>
                      <a:pt x="159654" y="629920"/>
                    </a:cubicBezTo>
                    <a:cubicBezTo>
                      <a:pt x="110124" y="657860"/>
                      <a:pt x="33924" y="703580"/>
                      <a:pt x="13604" y="699770"/>
                    </a:cubicBezTo>
                    <a:cubicBezTo>
                      <a:pt x="7254" y="698500"/>
                      <a:pt x="4714" y="693420"/>
                      <a:pt x="2174" y="687070"/>
                    </a:cubicBezTo>
                    <a:cubicBezTo>
                      <a:pt x="-2906" y="673100"/>
                      <a:pt x="2174" y="635000"/>
                      <a:pt x="4714" y="607060"/>
                    </a:cubicBezTo>
                    <a:cubicBezTo>
                      <a:pt x="9794" y="576580"/>
                      <a:pt x="14874" y="515620"/>
                      <a:pt x="27574" y="509270"/>
                    </a:cubicBezTo>
                    <a:cubicBezTo>
                      <a:pt x="33924" y="506730"/>
                      <a:pt x="47894" y="514350"/>
                      <a:pt x="49164" y="518160"/>
                    </a:cubicBezTo>
                    <a:cubicBezTo>
                      <a:pt x="49164" y="521970"/>
                      <a:pt x="40274" y="532130"/>
                      <a:pt x="36464" y="532130"/>
                    </a:cubicBezTo>
                    <a:cubicBezTo>
                      <a:pt x="31384" y="530860"/>
                      <a:pt x="23764" y="521970"/>
                      <a:pt x="23764" y="518160"/>
                    </a:cubicBezTo>
                    <a:cubicBezTo>
                      <a:pt x="23764" y="514350"/>
                      <a:pt x="30114" y="506730"/>
                      <a:pt x="33924" y="506730"/>
                    </a:cubicBezTo>
                    <a:cubicBezTo>
                      <a:pt x="37734" y="505460"/>
                      <a:pt x="45354" y="509270"/>
                      <a:pt x="49164" y="516890"/>
                    </a:cubicBezTo>
                    <a:cubicBezTo>
                      <a:pt x="58054" y="538480"/>
                      <a:pt x="41544" y="671830"/>
                      <a:pt x="27574" y="681990"/>
                    </a:cubicBezTo>
                    <a:cubicBezTo>
                      <a:pt x="22494" y="684530"/>
                      <a:pt x="13604" y="681990"/>
                      <a:pt x="13604" y="678180"/>
                    </a:cubicBezTo>
                    <a:cubicBezTo>
                      <a:pt x="11064" y="664210"/>
                      <a:pt x="248554" y="546100"/>
                      <a:pt x="315864" y="495300"/>
                    </a:cubicBezTo>
                    <a:cubicBezTo>
                      <a:pt x="352694" y="466090"/>
                      <a:pt x="373014" y="445770"/>
                      <a:pt x="395874" y="417830"/>
                    </a:cubicBezTo>
                    <a:cubicBezTo>
                      <a:pt x="418734" y="391160"/>
                      <a:pt x="442864" y="361950"/>
                      <a:pt x="455564" y="330200"/>
                    </a:cubicBezTo>
                    <a:cubicBezTo>
                      <a:pt x="466994" y="298450"/>
                      <a:pt x="474614" y="257810"/>
                      <a:pt x="472074" y="227330"/>
                    </a:cubicBezTo>
                    <a:cubicBezTo>
                      <a:pt x="469534" y="203200"/>
                      <a:pt x="463184" y="185420"/>
                      <a:pt x="450484" y="163830"/>
                    </a:cubicBezTo>
                    <a:cubicBezTo>
                      <a:pt x="432704" y="134620"/>
                      <a:pt x="398414" y="100330"/>
                      <a:pt x="362854" y="77470"/>
                    </a:cubicBezTo>
                    <a:cubicBezTo>
                      <a:pt x="323484" y="52070"/>
                      <a:pt x="234584" y="39370"/>
                      <a:pt x="219344" y="22860"/>
                    </a:cubicBezTo>
                    <a:cubicBezTo>
                      <a:pt x="214264" y="17780"/>
                      <a:pt x="212994" y="10160"/>
                      <a:pt x="214264" y="6350"/>
                    </a:cubicBezTo>
                    <a:cubicBezTo>
                      <a:pt x="215534" y="2540"/>
                      <a:pt x="229504" y="0"/>
                      <a:pt x="229504" y="0"/>
                    </a:cubicBezTo>
                  </a:path>
                </a:pathLst>
              </a:custGeom>
              <a:solidFill>
                <a:srgbClr val="69ACB5"/>
              </a:solidFill>
              <a:ln cap="sq">
                <a:noFill/>
                <a:prstDash val="solid"/>
                <a:miter/>
              </a:ln>
            </p:spPr>
            <p:txBody>
              <a:bodyPr/>
              <a:lstStyle/>
              <a:p>
                <a:endParaRPr lang="da-DK"/>
              </a:p>
            </p:txBody>
          </p:sp>
        </p:grpSp>
        <p:grpSp>
          <p:nvGrpSpPr>
            <p:cNvPr id="61" name="Group 61"/>
            <p:cNvGrpSpPr/>
            <p:nvPr/>
          </p:nvGrpSpPr>
          <p:grpSpPr>
            <a:xfrm>
              <a:off x="5789" y="526232"/>
              <a:ext cx="248659" cy="154787"/>
              <a:chOff x="0" y="0"/>
              <a:chExt cx="316230" cy="196850"/>
            </a:xfrm>
          </p:grpSpPr>
          <p:sp>
            <p:nvSpPr>
              <p:cNvPr id="62" name="Freeform 62"/>
              <p:cNvSpPr/>
              <p:nvPr/>
            </p:nvSpPr>
            <p:spPr>
              <a:xfrm>
                <a:off x="50476" y="50800"/>
                <a:ext cx="213847" cy="94563"/>
              </a:xfrm>
              <a:custGeom>
                <a:avLst/>
                <a:gdLst/>
                <a:ahLst/>
                <a:cxnLst/>
                <a:rect l="l" t="t" r="r" b="b"/>
                <a:pathLst>
                  <a:path w="213847" h="94563">
                    <a:moveTo>
                      <a:pt x="16834" y="0"/>
                    </a:moveTo>
                    <a:cubicBezTo>
                      <a:pt x="213684" y="77470"/>
                      <a:pt x="214954" y="82550"/>
                      <a:pt x="213684" y="86360"/>
                    </a:cubicBezTo>
                    <a:cubicBezTo>
                      <a:pt x="212414" y="90170"/>
                      <a:pt x="200984" y="96520"/>
                      <a:pt x="197174" y="93980"/>
                    </a:cubicBezTo>
                    <a:cubicBezTo>
                      <a:pt x="193364" y="92710"/>
                      <a:pt x="188284" y="81280"/>
                      <a:pt x="189554" y="77470"/>
                    </a:cubicBezTo>
                    <a:cubicBezTo>
                      <a:pt x="192094" y="73660"/>
                      <a:pt x="203524" y="69850"/>
                      <a:pt x="207334" y="71120"/>
                    </a:cubicBezTo>
                    <a:cubicBezTo>
                      <a:pt x="211144" y="72390"/>
                      <a:pt x="216224" y="85090"/>
                      <a:pt x="212414" y="88900"/>
                    </a:cubicBezTo>
                    <a:cubicBezTo>
                      <a:pt x="206064" y="95250"/>
                      <a:pt x="157804" y="83820"/>
                      <a:pt x="127324" y="74930"/>
                    </a:cubicBezTo>
                    <a:cubicBezTo>
                      <a:pt x="90494" y="63500"/>
                      <a:pt x="21914" y="38100"/>
                      <a:pt x="6674" y="24130"/>
                    </a:cubicBezTo>
                    <a:cubicBezTo>
                      <a:pt x="1594" y="17780"/>
                      <a:pt x="-946" y="12700"/>
                      <a:pt x="324" y="8890"/>
                    </a:cubicBezTo>
                    <a:cubicBezTo>
                      <a:pt x="1594" y="3810"/>
                      <a:pt x="16834" y="0"/>
                      <a:pt x="16834" y="0"/>
                    </a:cubicBezTo>
                  </a:path>
                </a:pathLst>
              </a:custGeom>
              <a:solidFill>
                <a:srgbClr val="69ACB5"/>
              </a:solidFill>
              <a:ln cap="sq">
                <a:noFill/>
                <a:prstDash val="solid"/>
                <a:miter/>
              </a:ln>
            </p:spPr>
            <p:txBody>
              <a:bodyPr/>
              <a:lstStyle/>
              <a:p>
                <a:endParaRPr lang="da-DK"/>
              </a:p>
            </p:txBody>
          </p:sp>
        </p:grpSp>
      </p:grpSp>
      <p:sp>
        <p:nvSpPr>
          <p:cNvPr id="63" name="TextBox 63"/>
          <p:cNvSpPr txBox="1"/>
          <p:nvPr/>
        </p:nvSpPr>
        <p:spPr>
          <a:xfrm>
            <a:off x="975492" y="5284410"/>
            <a:ext cx="1303822" cy="81882"/>
          </a:xfrm>
          <a:prstGeom prst="rect">
            <a:avLst/>
          </a:prstGeom>
        </p:spPr>
        <p:txBody>
          <a:bodyPr lIns="0" tIns="0" rIns="0" bIns="0" rtlCol="0" anchor="t">
            <a:spAutoFit/>
          </a:bodyPr>
          <a:lstStyle/>
          <a:p>
            <a:pPr defTabSz="457200">
              <a:lnSpc>
                <a:spcPts val="665"/>
              </a:lnSpc>
              <a:spcBef>
                <a:spcPct val="0"/>
              </a:spcBef>
            </a:pPr>
            <a:r>
              <a:rPr lang="en-US" sz="475">
                <a:solidFill>
                  <a:srgbClr val="000000"/>
                </a:solidFill>
                <a:latin typeface="Raleway"/>
                <a:ea typeface="Raleway"/>
                <a:cs typeface="Raleway"/>
                <a:sym typeface="Raleway"/>
              </a:rPr>
              <a:t>Øvelsesvideoer her </a:t>
            </a:r>
          </a:p>
        </p:txBody>
      </p:sp>
      <p:sp>
        <p:nvSpPr>
          <p:cNvPr id="64" name="Freeform 64"/>
          <p:cNvSpPr/>
          <p:nvPr/>
        </p:nvSpPr>
        <p:spPr>
          <a:xfrm>
            <a:off x="6284464" y="2732895"/>
            <a:ext cx="2609489" cy="2334435"/>
          </a:xfrm>
          <a:custGeom>
            <a:avLst/>
            <a:gdLst/>
            <a:ahLst/>
            <a:cxnLst/>
            <a:rect l="l" t="t" r="r" b="b"/>
            <a:pathLst>
              <a:path w="5218978" h="4668870">
                <a:moveTo>
                  <a:pt x="0" y="0"/>
                </a:moveTo>
                <a:lnTo>
                  <a:pt x="5218978" y="0"/>
                </a:lnTo>
                <a:lnTo>
                  <a:pt x="5218978" y="4668869"/>
                </a:lnTo>
                <a:lnTo>
                  <a:pt x="0" y="4668869"/>
                </a:lnTo>
                <a:lnTo>
                  <a:pt x="0" y="0"/>
                </a:lnTo>
                <a:close/>
              </a:path>
            </a:pathLst>
          </a:custGeom>
          <a:blipFill>
            <a:blip r:embed="rId23"/>
            <a:stretch>
              <a:fillRect/>
            </a:stretch>
          </a:blipFill>
        </p:spPr>
        <p:txBody>
          <a:bodyPr/>
          <a:lstStyle/>
          <a:p>
            <a:endParaRPr lang="da-DK"/>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D1DF5C-9D00-E0CA-EA08-5933562B84E5}"/>
              </a:ext>
            </a:extLst>
          </p:cNvPr>
          <p:cNvSpPr>
            <a:spLocks noGrp="1"/>
          </p:cNvSpPr>
          <p:nvPr>
            <p:ph type="title"/>
          </p:nvPr>
        </p:nvSpPr>
        <p:spPr>
          <a:xfrm>
            <a:off x="457200" y="274638"/>
            <a:ext cx="8229600" cy="634081"/>
          </a:xfrm>
        </p:spPr>
        <p:txBody>
          <a:bodyPr>
            <a:normAutofit/>
          </a:bodyPr>
          <a:lstStyle/>
          <a:p>
            <a:r>
              <a:rPr lang="da-DK" sz="2800" dirty="0"/>
              <a:t>Eksempler på anvendelse af Bibi</a:t>
            </a:r>
          </a:p>
        </p:txBody>
      </p:sp>
      <p:sp>
        <p:nvSpPr>
          <p:cNvPr id="3" name="Pladsholder til indhold 2">
            <a:extLst>
              <a:ext uri="{FF2B5EF4-FFF2-40B4-BE49-F238E27FC236}">
                <a16:creationId xmlns:a16="http://schemas.microsoft.com/office/drawing/2014/main" id="{92AAB103-3AB8-30D3-D61E-2910EAF09038}"/>
              </a:ext>
            </a:extLst>
          </p:cNvPr>
          <p:cNvSpPr>
            <a:spLocks noGrp="1"/>
          </p:cNvSpPr>
          <p:nvPr>
            <p:ph idx="1"/>
          </p:nvPr>
        </p:nvSpPr>
        <p:spPr>
          <a:xfrm>
            <a:off x="457200" y="1124744"/>
            <a:ext cx="8229600" cy="4824537"/>
          </a:xfrm>
        </p:spPr>
        <p:txBody>
          <a:bodyPr>
            <a:noAutofit/>
          </a:bodyPr>
          <a:lstStyle/>
          <a:p>
            <a:r>
              <a:rPr lang="da-DK" sz="2400" dirty="0"/>
              <a:t>Barn 8-10 år med kronisk lidelse, der betyder blodprøve, drop og medicininfusion hver 6 uge. Proceduren er vanskelig, hvorfor det er anæstesien der lægger droppet</a:t>
            </a:r>
          </a:p>
          <a:p>
            <a:pPr lvl="1"/>
            <a:r>
              <a:rPr lang="da-DK" sz="2400" dirty="0"/>
              <a:t>Bibi giver ændret fokus og oplevelsen bedre</a:t>
            </a:r>
          </a:p>
          <a:p>
            <a:endParaRPr lang="da-DK" sz="2400" dirty="0"/>
          </a:p>
          <a:p>
            <a:r>
              <a:rPr lang="da-DK" sz="2400" dirty="0"/>
              <a:t>Barn 6-8 år med kronisk lidelse har behov for injektioner i låret hver 2. uge. Behov for lattergas (og dermed OUH) </a:t>
            </a:r>
            <a:r>
              <a:rPr lang="da-DK" sz="2400" dirty="0" err="1"/>
              <a:t>pga</a:t>
            </a:r>
            <a:r>
              <a:rPr lang="da-DK" sz="2400" dirty="0"/>
              <a:t> utryghed og angst.. </a:t>
            </a:r>
          </a:p>
          <a:p>
            <a:pPr lvl="1"/>
            <a:r>
              <a:rPr lang="da-DK" sz="2400" dirty="0"/>
              <a:t>Bibi erstatter lattergas….. Lang køretur og fri fra arbejde og skole og ikke mindst at patienten måske kan få injektionen hjemme fremover – med Bibi.</a:t>
            </a:r>
          </a:p>
        </p:txBody>
      </p:sp>
    </p:spTree>
    <p:extLst>
      <p:ext uri="{BB962C8B-B14F-4D97-AF65-F5344CB8AC3E}">
        <p14:creationId xmlns:p14="http://schemas.microsoft.com/office/powerpoint/2010/main" val="12141706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 y="260647"/>
            <a:ext cx="9144000" cy="576065"/>
          </a:xfrm>
        </p:spPr>
        <p:txBody>
          <a:bodyPr>
            <a:normAutofit fontScale="90000"/>
          </a:bodyPr>
          <a:lstStyle/>
          <a:p>
            <a:r>
              <a:rPr lang="da-DK" sz="2400" dirty="0" err="1"/>
              <a:t>Compassion</a:t>
            </a:r>
            <a:br>
              <a:rPr lang="da-DK" sz="2400" dirty="0"/>
            </a:br>
            <a:r>
              <a:rPr lang="da-DK" sz="2400" dirty="0"/>
              <a:t>At blive set, at blive hørt, at blive anerkendt</a:t>
            </a:r>
            <a:br>
              <a:rPr lang="da-DK" sz="2400" dirty="0"/>
            </a:br>
            <a:r>
              <a:rPr lang="da-DK" sz="2400" dirty="0"/>
              <a:t>Og alt dette gennem ægte involvering</a:t>
            </a:r>
          </a:p>
        </p:txBody>
      </p:sp>
      <p:sp>
        <p:nvSpPr>
          <p:cNvPr id="3" name="Pladsholder til indhold 2"/>
          <p:cNvSpPr>
            <a:spLocks noGrp="1"/>
          </p:cNvSpPr>
          <p:nvPr>
            <p:ph idx="1"/>
          </p:nvPr>
        </p:nvSpPr>
        <p:spPr>
          <a:xfrm>
            <a:off x="107504" y="1268760"/>
            <a:ext cx="8579296" cy="4680521"/>
          </a:xfrm>
        </p:spPr>
        <p:txBody>
          <a:bodyPr>
            <a:normAutofit/>
          </a:bodyPr>
          <a:lstStyle/>
          <a:p>
            <a:endParaRPr lang="da-DK" sz="2000" dirty="0"/>
          </a:p>
          <a:p>
            <a:r>
              <a:rPr lang="da-DK" sz="2000" dirty="0"/>
              <a:t>Skabe kultur hvor værdier og handlinger hænger sammen</a:t>
            </a:r>
          </a:p>
          <a:p>
            <a:pPr marL="0" indent="0">
              <a:buNone/>
            </a:pPr>
            <a:endParaRPr lang="da-DK" sz="2000" dirty="0"/>
          </a:p>
          <a:p>
            <a:r>
              <a:rPr lang="da-DK" sz="2000" dirty="0"/>
              <a:t>Skabe mulighed for åndehuller</a:t>
            </a:r>
          </a:p>
          <a:p>
            <a:pPr marL="0" indent="0">
              <a:buNone/>
            </a:pPr>
            <a:endParaRPr lang="da-DK" sz="2000" dirty="0"/>
          </a:p>
          <a:p>
            <a:r>
              <a:rPr lang="da-DK" sz="2000" dirty="0"/>
              <a:t>Fleksibel supervision/feedback og bodyordning</a:t>
            </a:r>
          </a:p>
          <a:p>
            <a:endParaRPr lang="da-DK" sz="2000" dirty="0"/>
          </a:p>
          <a:p>
            <a:r>
              <a:rPr lang="da-DK" sz="2000" dirty="0"/>
              <a:t>Skabelse af en kultur, hvor lidelse er acceptabelt og en organisation, hvor opbyggelse og accept af følelsesmæssig robusthed prioriteres og hvor der arbejdes med </a:t>
            </a:r>
            <a:r>
              <a:rPr lang="da-DK" sz="2000" dirty="0" err="1"/>
              <a:t>compassion</a:t>
            </a:r>
            <a:r>
              <a:rPr lang="da-DK" sz="2000" dirty="0"/>
              <a:t>.</a:t>
            </a:r>
          </a:p>
          <a:p>
            <a:endParaRPr lang="da-DK" sz="2700" dirty="0"/>
          </a:p>
          <a:p>
            <a:endParaRPr lang="da-DK" sz="2700" dirty="0"/>
          </a:p>
          <a:p>
            <a:endParaRPr lang="da-DK" sz="2700" dirty="0"/>
          </a:p>
        </p:txBody>
      </p:sp>
      <p:pic>
        <p:nvPicPr>
          <p:cNvPr id="2052" name="Picture 4" descr="The Near and Far Enemies of Fierce Compassion | Mindfulness Teacher Train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1296634"/>
            <a:ext cx="2121584" cy="2099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8274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5576" y="137119"/>
            <a:ext cx="7797552" cy="1143000"/>
          </a:xfrm>
        </p:spPr>
        <p:txBody>
          <a:bodyPr/>
          <a:lstStyle/>
          <a:p>
            <a:pPr algn="l"/>
            <a:r>
              <a:rPr lang="da-DK" dirty="0" err="1"/>
              <a:t>Compassion</a:t>
            </a:r>
            <a:endParaRPr lang="da-DK" dirty="0"/>
          </a:p>
        </p:txBody>
      </p:sp>
      <p:sp>
        <p:nvSpPr>
          <p:cNvPr id="3" name="Pladsholder til indhold 2"/>
          <p:cNvSpPr>
            <a:spLocks noGrp="1"/>
          </p:cNvSpPr>
          <p:nvPr>
            <p:ph idx="1"/>
          </p:nvPr>
        </p:nvSpPr>
        <p:spPr>
          <a:xfrm>
            <a:off x="457200" y="1844824"/>
            <a:ext cx="8229600" cy="4104457"/>
          </a:xfrm>
        </p:spPr>
        <p:txBody>
          <a:bodyPr>
            <a:normAutofit/>
          </a:bodyPr>
          <a:lstStyle/>
          <a:p>
            <a:r>
              <a:rPr lang="da-DK" sz="2400" dirty="0"/>
              <a:t>Styrker egen stabilitet</a:t>
            </a:r>
          </a:p>
          <a:p>
            <a:endParaRPr lang="da-DK" sz="2400" dirty="0"/>
          </a:p>
          <a:p>
            <a:r>
              <a:rPr lang="da-DK" sz="2400" dirty="0"/>
              <a:t>Reducerer selvkritik, bekymring, depression og angst</a:t>
            </a:r>
          </a:p>
          <a:p>
            <a:endParaRPr lang="da-DK" sz="2400" dirty="0"/>
          </a:p>
          <a:p>
            <a:r>
              <a:rPr lang="da-DK" sz="2400" dirty="0"/>
              <a:t>Giver større overblik under pres og mindre tendens til at blive overvældet i svære situationer</a:t>
            </a:r>
          </a:p>
          <a:p>
            <a:endParaRPr lang="da-DK" sz="2400" dirty="0"/>
          </a:p>
          <a:p>
            <a:r>
              <a:rPr lang="da-DK" sz="2400" dirty="0"/>
              <a:t>Betyder mindre negativ påvirkning forårsaget af små og store livskriser og udfordringer</a:t>
            </a:r>
          </a:p>
          <a:p>
            <a:endParaRPr lang="da-DK" dirty="0"/>
          </a:p>
          <a:p>
            <a:pPr marL="0" indent="0">
              <a:buNone/>
            </a:pPr>
            <a:endParaRPr lang="da-DK" dirty="0"/>
          </a:p>
        </p:txBody>
      </p:sp>
      <p:pic>
        <p:nvPicPr>
          <p:cNvPr id="4" name="Picture 2">
            <a:extLst>
              <a:ext uri="{FF2B5EF4-FFF2-40B4-BE49-F238E27FC236}">
                <a16:creationId xmlns:a16="http://schemas.microsoft.com/office/drawing/2014/main" id="{E8963502-864E-2A4C-A154-A4A2426BC3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6080129"/>
            <a:ext cx="1728192" cy="76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ompassion In The Time Of COVID-19">
            <a:extLst>
              <a:ext uri="{FF2B5EF4-FFF2-40B4-BE49-F238E27FC236}">
                <a16:creationId xmlns:a16="http://schemas.microsoft.com/office/drawing/2014/main" id="{7212A381-E1CF-A4CD-D827-158BFB60D0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66920"/>
            <a:ext cx="3429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891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4A088C-6C96-0B19-BACB-F7C16992F59C}"/>
              </a:ext>
            </a:extLst>
          </p:cNvPr>
          <p:cNvSpPr>
            <a:spLocks noGrp="1"/>
          </p:cNvSpPr>
          <p:nvPr>
            <p:ph type="title"/>
          </p:nvPr>
        </p:nvSpPr>
        <p:spPr/>
        <p:txBody>
          <a:bodyPr>
            <a:normAutofit/>
          </a:bodyPr>
          <a:lstStyle/>
          <a:p>
            <a:r>
              <a:rPr lang="da-DK" sz="2800" dirty="0"/>
              <a:t>Hvad kan </a:t>
            </a:r>
            <a:r>
              <a:rPr lang="da-DK" sz="2800"/>
              <a:t>vi gøre?, </a:t>
            </a:r>
            <a:r>
              <a:rPr lang="da-DK" sz="2800" dirty="0"/>
              <a:t>Nanja Holland</a:t>
            </a:r>
            <a:br>
              <a:rPr lang="da-DK" sz="2800" dirty="0"/>
            </a:br>
            <a:r>
              <a:rPr lang="da-DK" sz="2800" dirty="0"/>
              <a:t>”</a:t>
            </a:r>
            <a:r>
              <a:rPr lang="da-DK" sz="2800" dirty="0" err="1"/>
              <a:t>Compassion</a:t>
            </a:r>
            <a:r>
              <a:rPr lang="da-DK" sz="2800" dirty="0"/>
              <a:t> i Sundhedsvæsenet</a:t>
            </a:r>
          </a:p>
        </p:txBody>
      </p:sp>
      <p:sp>
        <p:nvSpPr>
          <p:cNvPr id="3" name="Pladsholder til indhold 2">
            <a:extLst>
              <a:ext uri="{FF2B5EF4-FFF2-40B4-BE49-F238E27FC236}">
                <a16:creationId xmlns:a16="http://schemas.microsoft.com/office/drawing/2014/main" id="{652E1432-448F-4CC6-7917-E248EE78B21F}"/>
              </a:ext>
            </a:extLst>
          </p:cNvPr>
          <p:cNvSpPr>
            <a:spLocks noGrp="1"/>
          </p:cNvSpPr>
          <p:nvPr>
            <p:ph idx="1"/>
          </p:nvPr>
        </p:nvSpPr>
        <p:spPr>
          <a:xfrm>
            <a:off x="487680" y="1484784"/>
            <a:ext cx="8229600" cy="4349080"/>
          </a:xfrm>
        </p:spPr>
        <p:txBody>
          <a:bodyPr>
            <a:noAutofit/>
          </a:bodyPr>
          <a:lstStyle/>
          <a:p>
            <a:r>
              <a:rPr lang="da-DK" sz="2000" dirty="0"/>
              <a:t>Self-</a:t>
            </a:r>
            <a:r>
              <a:rPr lang="da-DK" sz="2000" dirty="0" err="1"/>
              <a:t>compassion</a:t>
            </a:r>
            <a:r>
              <a:rPr lang="da-DK" sz="2000" dirty="0"/>
              <a:t> er:</a:t>
            </a:r>
          </a:p>
          <a:p>
            <a:pPr lvl="1"/>
            <a:r>
              <a:rPr lang="da-DK" sz="2000" dirty="0"/>
              <a:t>Mindfulness (bevidst ikke-dømmende nærvær) i modsætning til over-identifikation (lade sig opsluge af andres følelser)</a:t>
            </a:r>
          </a:p>
          <a:p>
            <a:pPr lvl="1"/>
            <a:r>
              <a:rPr lang="da-DK" sz="2000" dirty="0"/>
              <a:t>Fællesmedmenneskelighed i modsætning til isolation</a:t>
            </a:r>
          </a:p>
          <a:p>
            <a:pPr lvl="1"/>
            <a:r>
              <a:rPr lang="da-DK" sz="2000" dirty="0"/>
              <a:t>Venlighed i modsætning til selvkritik og selvfordømmelse</a:t>
            </a:r>
          </a:p>
          <a:p>
            <a:pPr lvl="1"/>
            <a:endParaRPr lang="da-DK" sz="2000" dirty="0"/>
          </a:p>
          <a:p>
            <a:r>
              <a:rPr lang="da-DK" sz="2000" dirty="0"/>
              <a:t>At være </a:t>
            </a:r>
            <a:r>
              <a:rPr lang="da-DK" sz="2000" dirty="0" err="1"/>
              <a:t>compassionate</a:t>
            </a:r>
            <a:r>
              <a:rPr lang="da-DK" sz="2000" dirty="0"/>
              <a:t> er at være nysgerrig og ikke dømmende. Have mod, styrke og villighed og tålmodighed til at se på det som er ubehageligt og svært.</a:t>
            </a:r>
          </a:p>
          <a:p>
            <a:endParaRPr lang="da-DK" sz="2000" dirty="0"/>
          </a:p>
          <a:p>
            <a:r>
              <a:rPr lang="da-DK" sz="2000" dirty="0"/>
              <a:t>Egenomsorg på en given dag betyder 9,3 gange større sandsynlighed for at man udviser omsorg for andre.</a:t>
            </a:r>
          </a:p>
        </p:txBody>
      </p:sp>
    </p:spTree>
    <p:extLst>
      <p:ext uri="{BB962C8B-B14F-4D97-AF65-F5344CB8AC3E}">
        <p14:creationId xmlns:p14="http://schemas.microsoft.com/office/powerpoint/2010/main" val="4249447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23CDD6-0BDF-B3B2-C226-CFECB3ED622C}"/>
              </a:ext>
            </a:extLst>
          </p:cNvPr>
          <p:cNvSpPr>
            <a:spLocks noGrp="1"/>
          </p:cNvSpPr>
          <p:nvPr>
            <p:ph type="title"/>
          </p:nvPr>
        </p:nvSpPr>
        <p:spPr>
          <a:xfrm>
            <a:off x="457200" y="274638"/>
            <a:ext cx="8229600" cy="418058"/>
          </a:xfrm>
        </p:spPr>
        <p:txBody>
          <a:bodyPr>
            <a:noAutofit/>
          </a:bodyPr>
          <a:lstStyle/>
          <a:p>
            <a:r>
              <a:rPr lang="da-DK" sz="2800" dirty="0"/>
              <a:t>A matter of perspektiv, Anette Mussmann</a:t>
            </a:r>
          </a:p>
        </p:txBody>
      </p:sp>
      <p:sp>
        <p:nvSpPr>
          <p:cNvPr id="3" name="Pladsholder til indhold 2">
            <a:extLst>
              <a:ext uri="{FF2B5EF4-FFF2-40B4-BE49-F238E27FC236}">
                <a16:creationId xmlns:a16="http://schemas.microsoft.com/office/drawing/2014/main" id="{4B68196F-388B-B1CC-7B26-88F2E8A69C77}"/>
              </a:ext>
            </a:extLst>
          </p:cNvPr>
          <p:cNvSpPr>
            <a:spLocks noGrp="1"/>
          </p:cNvSpPr>
          <p:nvPr>
            <p:ph idx="1"/>
          </p:nvPr>
        </p:nvSpPr>
        <p:spPr>
          <a:xfrm>
            <a:off x="457200" y="908720"/>
            <a:ext cx="8229600" cy="5040561"/>
          </a:xfrm>
        </p:spPr>
        <p:txBody>
          <a:bodyPr>
            <a:normAutofit/>
          </a:bodyPr>
          <a:lstStyle/>
          <a:p>
            <a:pPr marL="0" indent="0" algn="ctr">
              <a:buNone/>
            </a:pPr>
            <a:r>
              <a:rPr lang="da-DK" sz="2400" i="1" dirty="0"/>
              <a:t>I must </a:t>
            </a:r>
            <a:r>
              <a:rPr lang="da-DK" sz="2400" i="1" dirty="0" err="1"/>
              <a:t>hide</a:t>
            </a:r>
            <a:endParaRPr lang="da-DK" sz="2400" i="1" dirty="0"/>
          </a:p>
          <a:p>
            <a:pPr marL="0" indent="0" algn="ctr">
              <a:buNone/>
            </a:pPr>
            <a:r>
              <a:rPr lang="da-DK" sz="2400" i="1" dirty="0"/>
              <a:t>so </a:t>
            </a:r>
            <a:r>
              <a:rPr lang="da-DK" sz="2400" i="1" dirty="0" err="1"/>
              <a:t>don’t</a:t>
            </a:r>
            <a:r>
              <a:rPr lang="da-DK" sz="2400" i="1" dirty="0"/>
              <a:t> </a:t>
            </a:r>
            <a:r>
              <a:rPr lang="da-DK" sz="2400" i="1" dirty="0" err="1"/>
              <a:t>tell</a:t>
            </a:r>
            <a:r>
              <a:rPr lang="da-DK" sz="2400" i="1" dirty="0"/>
              <a:t> </a:t>
            </a:r>
            <a:r>
              <a:rPr lang="da-DK" sz="2400" i="1" dirty="0" err="1"/>
              <a:t>me</a:t>
            </a:r>
            <a:endParaRPr lang="da-DK" sz="2400" i="1" dirty="0"/>
          </a:p>
          <a:p>
            <a:pPr marL="0" indent="0" algn="ctr">
              <a:buNone/>
            </a:pPr>
            <a:r>
              <a:rPr lang="da-DK" sz="2400" i="1" dirty="0" err="1"/>
              <a:t>I’ve</a:t>
            </a:r>
            <a:r>
              <a:rPr lang="da-DK" sz="2400" i="1" dirty="0"/>
              <a:t> </a:t>
            </a:r>
            <a:r>
              <a:rPr lang="da-DK" sz="2400" i="1" dirty="0" err="1"/>
              <a:t>got</a:t>
            </a:r>
            <a:r>
              <a:rPr lang="da-DK" sz="2400" i="1" dirty="0"/>
              <a:t> potential</a:t>
            </a:r>
          </a:p>
          <a:p>
            <a:pPr marL="0" indent="0" algn="ctr">
              <a:buNone/>
            </a:pPr>
            <a:r>
              <a:rPr lang="da-DK" sz="2400" i="1" dirty="0" err="1"/>
              <a:t>because</a:t>
            </a:r>
            <a:r>
              <a:rPr lang="da-DK" sz="2400" i="1" dirty="0"/>
              <a:t> at the end of the </a:t>
            </a:r>
            <a:r>
              <a:rPr lang="da-DK" sz="2400" i="1" dirty="0" err="1"/>
              <a:t>day</a:t>
            </a:r>
            <a:endParaRPr lang="da-DK" sz="2400" i="1" dirty="0"/>
          </a:p>
          <a:p>
            <a:pPr marL="0" indent="0" algn="ctr">
              <a:buNone/>
            </a:pPr>
            <a:r>
              <a:rPr lang="da-DK" sz="2400" i="1" dirty="0" err="1"/>
              <a:t>being</a:t>
            </a:r>
            <a:r>
              <a:rPr lang="da-DK" sz="2400" i="1" dirty="0"/>
              <a:t> kind </a:t>
            </a:r>
            <a:r>
              <a:rPr lang="da-DK" sz="2400" i="1" dirty="0" err="1"/>
              <a:t>doesn’t</a:t>
            </a:r>
            <a:r>
              <a:rPr lang="da-DK" sz="2400" i="1" dirty="0"/>
              <a:t> matter</a:t>
            </a:r>
          </a:p>
          <a:p>
            <a:pPr marL="0" indent="0" algn="ctr">
              <a:buNone/>
            </a:pPr>
            <a:r>
              <a:rPr lang="da-DK" sz="2400" i="1" dirty="0"/>
              <a:t>so </a:t>
            </a:r>
            <a:r>
              <a:rPr lang="da-DK" sz="2400" i="1" dirty="0" err="1"/>
              <a:t>don’t</a:t>
            </a:r>
            <a:r>
              <a:rPr lang="da-DK" sz="2400" i="1" dirty="0"/>
              <a:t> </a:t>
            </a:r>
            <a:r>
              <a:rPr lang="da-DK" sz="2400" i="1" dirty="0" err="1"/>
              <a:t>try</a:t>
            </a:r>
            <a:r>
              <a:rPr lang="da-DK" sz="2400" i="1" dirty="0"/>
              <a:t> to </a:t>
            </a:r>
            <a:r>
              <a:rPr lang="da-DK" sz="2400" i="1" dirty="0" err="1"/>
              <a:t>convince</a:t>
            </a:r>
            <a:r>
              <a:rPr lang="da-DK" sz="2400" i="1" dirty="0"/>
              <a:t> </a:t>
            </a:r>
            <a:r>
              <a:rPr lang="da-DK" sz="2400" i="1" dirty="0" err="1"/>
              <a:t>me</a:t>
            </a:r>
            <a:endParaRPr lang="da-DK" sz="2400" i="1" dirty="0"/>
          </a:p>
          <a:p>
            <a:pPr marL="0" indent="0" algn="ctr">
              <a:buNone/>
            </a:pPr>
            <a:r>
              <a:rPr lang="da-DK" sz="2400" i="1" dirty="0" err="1"/>
              <a:t>that</a:t>
            </a:r>
            <a:r>
              <a:rPr lang="da-DK" sz="2400" i="1" dirty="0"/>
              <a:t> I </a:t>
            </a:r>
            <a:r>
              <a:rPr lang="da-DK" sz="2400" i="1" dirty="0" err="1"/>
              <a:t>make</a:t>
            </a:r>
            <a:r>
              <a:rPr lang="da-DK" sz="2400" i="1" dirty="0"/>
              <a:t> a difference</a:t>
            </a:r>
          </a:p>
          <a:p>
            <a:pPr marL="0" indent="0" algn="ctr">
              <a:buNone/>
            </a:pPr>
            <a:r>
              <a:rPr lang="da-DK" sz="2400" i="1" dirty="0" err="1"/>
              <a:t>because</a:t>
            </a:r>
            <a:r>
              <a:rPr lang="da-DK" sz="2400" i="1" dirty="0"/>
              <a:t> </a:t>
            </a:r>
            <a:r>
              <a:rPr lang="da-DK" sz="2400" i="1" dirty="0" err="1"/>
              <a:t>deep</a:t>
            </a:r>
            <a:r>
              <a:rPr lang="da-DK" sz="2400" i="1" dirty="0"/>
              <a:t> </a:t>
            </a:r>
            <a:r>
              <a:rPr lang="da-DK" sz="2400" i="1" dirty="0" err="1"/>
              <a:t>inside</a:t>
            </a:r>
            <a:r>
              <a:rPr lang="da-DK" sz="2400" i="1" dirty="0"/>
              <a:t> I </a:t>
            </a:r>
            <a:r>
              <a:rPr lang="da-DK" sz="2400" i="1" dirty="0" err="1"/>
              <a:t>know</a:t>
            </a:r>
            <a:endParaRPr lang="da-DK" sz="2400" i="1" dirty="0"/>
          </a:p>
          <a:p>
            <a:pPr marL="0" indent="0" algn="ctr">
              <a:buNone/>
            </a:pPr>
            <a:r>
              <a:rPr lang="da-DK" sz="2400" i="1" dirty="0" err="1"/>
              <a:t>that</a:t>
            </a:r>
            <a:r>
              <a:rPr lang="da-DK" sz="2400" i="1" dirty="0"/>
              <a:t> I must </a:t>
            </a:r>
            <a:r>
              <a:rPr lang="da-DK" sz="2400" i="1" dirty="0" err="1"/>
              <a:t>hide</a:t>
            </a:r>
            <a:endParaRPr lang="da-DK" sz="2400" i="1" dirty="0"/>
          </a:p>
          <a:p>
            <a:pPr marL="0" indent="0" algn="ctr">
              <a:buNone/>
            </a:pPr>
            <a:r>
              <a:rPr lang="da-DK" sz="2400" i="1" dirty="0"/>
              <a:t>and </a:t>
            </a:r>
            <a:r>
              <a:rPr lang="da-DK" sz="2400" i="1" dirty="0" err="1"/>
              <a:t>nothing</a:t>
            </a:r>
            <a:r>
              <a:rPr lang="da-DK" sz="2400" i="1" dirty="0"/>
              <a:t> </a:t>
            </a:r>
            <a:r>
              <a:rPr lang="da-DK" sz="2400" i="1" dirty="0" err="1"/>
              <a:t>you</a:t>
            </a:r>
            <a:r>
              <a:rPr lang="da-DK" sz="2400" i="1" dirty="0"/>
              <a:t> </a:t>
            </a:r>
            <a:r>
              <a:rPr lang="da-DK" sz="2400" i="1" dirty="0" err="1"/>
              <a:t>can</a:t>
            </a:r>
            <a:r>
              <a:rPr lang="da-DK" sz="2400" i="1" dirty="0"/>
              <a:t> </a:t>
            </a:r>
            <a:r>
              <a:rPr lang="da-DK" sz="2400" i="1" dirty="0" err="1"/>
              <a:t>say</a:t>
            </a:r>
            <a:r>
              <a:rPr lang="da-DK" sz="2400" i="1" dirty="0"/>
              <a:t> </a:t>
            </a:r>
            <a:r>
              <a:rPr lang="da-DK" sz="2400" i="1" dirty="0" err="1"/>
              <a:t>will</a:t>
            </a:r>
            <a:r>
              <a:rPr lang="da-DK" sz="2400" i="1" dirty="0"/>
              <a:t> </a:t>
            </a:r>
            <a:r>
              <a:rPr lang="da-DK" sz="2400" i="1" dirty="0" err="1"/>
              <a:t>make</a:t>
            </a:r>
            <a:r>
              <a:rPr lang="da-DK" sz="2400" i="1" dirty="0"/>
              <a:t> </a:t>
            </a:r>
            <a:r>
              <a:rPr lang="da-DK" sz="2400" i="1" dirty="0" err="1"/>
              <a:t>me</a:t>
            </a:r>
            <a:r>
              <a:rPr lang="da-DK" sz="2400" i="1" dirty="0"/>
              <a:t> </a:t>
            </a:r>
            <a:r>
              <a:rPr lang="da-DK" sz="2400" i="1" dirty="0" err="1"/>
              <a:t>believe</a:t>
            </a:r>
            <a:endParaRPr lang="da-DK" sz="2400" i="1" dirty="0"/>
          </a:p>
          <a:p>
            <a:pPr marL="0" indent="0" algn="ctr">
              <a:buNone/>
            </a:pPr>
            <a:r>
              <a:rPr lang="da-DK" sz="2400" i="1" dirty="0"/>
              <a:t>I </a:t>
            </a:r>
            <a:r>
              <a:rPr lang="da-DK" sz="2400" i="1" dirty="0" err="1"/>
              <a:t>will</a:t>
            </a:r>
            <a:r>
              <a:rPr lang="da-DK" sz="2400" i="1" dirty="0"/>
              <a:t> </a:t>
            </a:r>
            <a:r>
              <a:rPr lang="da-DK" sz="2400" i="1" dirty="0" err="1"/>
              <a:t>succed</a:t>
            </a:r>
            <a:r>
              <a:rPr lang="da-DK" sz="2400" i="1" dirty="0"/>
              <a:t> as a </a:t>
            </a:r>
            <a:r>
              <a:rPr lang="da-DK" sz="2400" i="1" dirty="0" err="1"/>
              <a:t>compassion</a:t>
            </a:r>
            <a:r>
              <a:rPr lang="da-DK" sz="2400" i="1" dirty="0"/>
              <a:t> </a:t>
            </a:r>
            <a:r>
              <a:rPr lang="da-DK" sz="2400" i="1" dirty="0" err="1"/>
              <a:t>ambassador</a:t>
            </a:r>
            <a:endParaRPr lang="da-DK" sz="2400" i="1" dirty="0"/>
          </a:p>
          <a:p>
            <a:pPr algn="ctr"/>
            <a:endParaRPr lang="da-DK" dirty="0"/>
          </a:p>
        </p:txBody>
      </p:sp>
    </p:spTree>
    <p:extLst>
      <p:ext uri="{BB962C8B-B14F-4D97-AF65-F5344CB8AC3E}">
        <p14:creationId xmlns:p14="http://schemas.microsoft.com/office/powerpoint/2010/main" val="3260930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AA9C9B-2770-0D41-941B-723691E1AA10}"/>
              </a:ext>
            </a:extLst>
          </p:cNvPr>
          <p:cNvSpPr>
            <a:spLocks noGrp="1"/>
          </p:cNvSpPr>
          <p:nvPr>
            <p:ph type="title"/>
          </p:nvPr>
        </p:nvSpPr>
        <p:spPr/>
        <p:txBody>
          <a:bodyPr>
            <a:normAutofit fontScale="90000"/>
          </a:bodyPr>
          <a:lstStyle/>
          <a:p>
            <a:r>
              <a:rPr lang="da-DK" dirty="0"/>
              <a:t>TED talk om </a:t>
            </a:r>
            <a:r>
              <a:rPr lang="da-DK" dirty="0" err="1"/>
              <a:t>Compassion</a:t>
            </a:r>
            <a:r>
              <a:rPr lang="da-DK" dirty="0"/>
              <a:t> ved anæstesi-læge Stephen </a:t>
            </a:r>
            <a:r>
              <a:rPr lang="da-DK" dirty="0" err="1"/>
              <a:t>Trzeciak</a:t>
            </a:r>
            <a:endParaRPr lang="da-DK" dirty="0"/>
          </a:p>
        </p:txBody>
      </p:sp>
      <p:sp>
        <p:nvSpPr>
          <p:cNvPr id="3" name="Pladsholder til indhold 2">
            <a:extLst>
              <a:ext uri="{FF2B5EF4-FFF2-40B4-BE49-F238E27FC236}">
                <a16:creationId xmlns:a16="http://schemas.microsoft.com/office/drawing/2014/main" id="{D2A64D40-9DF5-E146-A379-6CE812F8B24F}"/>
              </a:ext>
            </a:extLst>
          </p:cNvPr>
          <p:cNvSpPr>
            <a:spLocks noGrp="1"/>
          </p:cNvSpPr>
          <p:nvPr>
            <p:ph idx="1"/>
          </p:nvPr>
        </p:nvSpPr>
        <p:spPr/>
        <p:txBody>
          <a:bodyPr/>
          <a:lstStyle/>
          <a:p>
            <a:endParaRPr lang="da-DK" b="1" u="sng" dirty="0">
              <a:hlinkClick r:id="rId2"/>
            </a:endParaRPr>
          </a:p>
          <a:p>
            <a:endParaRPr lang="da-DK" b="1" u="sng" dirty="0">
              <a:hlinkClick r:id="rId2"/>
            </a:endParaRPr>
          </a:p>
          <a:p>
            <a:endParaRPr lang="da-DK" b="1" u="sng" dirty="0">
              <a:hlinkClick r:id="rId2"/>
            </a:endParaRPr>
          </a:p>
          <a:p>
            <a:endParaRPr lang="da-DK" b="1" u="sng" dirty="0">
              <a:hlinkClick r:id="rId2"/>
            </a:endParaRPr>
          </a:p>
          <a:p>
            <a:endParaRPr lang="da-DK" b="1" u="sng" dirty="0">
              <a:hlinkClick r:id="rId2"/>
            </a:endParaRPr>
          </a:p>
          <a:p>
            <a:r>
              <a:rPr lang="da-DK" b="1" u="sng" dirty="0">
                <a:hlinkClick r:id="rId2"/>
              </a:rPr>
              <a:t>https://www.youtube.com/watch?v=elW69hyPUuI</a:t>
            </a:r>
            <a:endParaRPr lang="da-DK" dirty="0"/>
          </a:p>
          <a:p>
            <a:endParaRPr lang="da-DK" dirty="0"/>
          </a:p>
        </p:txBody>
      </p:sp>
      <p:pic>
        <p:nvPicPr>
          <p:cNvPr id="4" name="Billede 3">
            <a:extLst>
              <a:ext uri="{FF2B5EF4-FFF2-40B4-BE49-F238E27FC236}">
                <a16:creationId xmlns:a16="http://schemas.microsoft.com/office/drawing/2014/main" id="{19B05102-4435-1E45-BCA6-346BC9A41175}"/>
              </a:ext>
            </a:extLst>
          </p:cNvPr>
          <p:cNvPicPr>
            <a:picLocks noChangeAspect="1"/>
          </p:cNvPicPr>
          <p:nvPr/>
        </p:nvPicPr>
        <p:blipFill>
          <a:blip r:embed="rId3"/>
          <a:stretch>
            <a:fillRect/>
          </a:stretch>
        </p:blipFill>
        <p:spPr>
          <a:xfrm>
            <a:off x="6804248" y="2060848"/>
            <a:ext cx="1498600" cy="2032000"/>
          </a:xfrm>
          <a:prstGeom prst="rect">
            <a:avLst/>
          </a:prstGeom>
        </p:spPr>
      </p:pic>
      <p:pic>
        <p:nvPicPr>
          <p:cNvPr id="6" name="Billede 5">
            <a:extLst>
              <a:ext uri="{FF2B5EF4-FFF2-40B4-BE49-F238E27FC236}">
                <a16:creationId xmlns:a16="http://schemas.microsoft.com/office/drawing/2014/main" id="{8CD388DB-1B60-1142-B9B4-9484600FCDCA}"/>
              </a:ext>
            </a:extLst>
          </p:cNvPr>
          <p:cNvPicPr>
            <a:picLocks noChangeAspect="1"/>
          </p:cNvPicPr>
          <p:nvPr/>
        </p:nvPicPr>
        <p:blipFill>
          <a:blip r:embed="rId4"/>
          <a:stretch>
            <a:fillRect/>
          </a:stretch>
        </p:blipFill>
        <p:spPr>
          <a:xfrm>
            <a:off x="611560" y="2060848"/>
            <a:ext cx="3505200" cy="2311400"/>
          </a:xfrm>
          <a:prstGeom prst="rect">
            <a:avLst/>
          </a:prstGeom>
        </p:spPr>
      </p:pic>
      <p:pic>
        <p:nvPicPr>
          <p:cNvPr id="7" name="Picture 2">
            <a:extLst>
              <a:ext uri="{FF2B5EF4-FFF2-40B4-BE49-F238E27FC236}">
                <a16:creationId xmlns:a16="http://schemas.microsoft.com/office/drawing/2014/main" id="{E8963502-864E-2A4C-A154-A4A2426BC3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3928" y="6080129"/>
            <a:ext cx="1728192" cy="76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2" descr="Wonder Drug': NJ Doctors' Book on the Power of Compassion | New Jersey  Monthl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8" name="Billede 7"/>
          <p:cNvPicPr>
            <a:picLocks noChangeAspect="1"/>
          </p:cNvPicPr>
          <p:nvPr/>
        </p:nvPicPr>
        <p:blipFill>
          <a:blip r:embed="rId6"/>
          <a:stretch>
            <a:fillRect/>
          </a:stretch>
        </p:blipFill>
        <p:spPr>
          <a:xfrm>
            <a:off x="4271120" y="1724298"/>
            <a:ext cx="1724025" cy="2647950"/>
          </a:xfrm>
          <a:prstGeom prst="rect">
            <a:avLst/>
          </a:prstGeom>
        </p:spPr>
      </p:pic>
    </p:spTree>
    <p:extLst>
      <p:ext uri="{BB962C8B-B14F-4D97-AF65-F5344CB8AC3E}">
        <p14:creationId xmlns:p14="http://schemas.microsoft.com/office/powerpoint/2010/main" val="2949064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a:stretch>
            <a:fillRect/>
          </a:stretch>
        </p:blipFill>
        <p:spPr>
          <a:xfrm>
            <a:off x="301145" y="828879"/>
            <a:ext cx="4061961" cy="5171871"/>
          </a:xfrm>
          <a:prstGeom prst="rect">
            <a:avLst/>
          </a:prstGeom>
        </p:spPr>
      </p:pic>
      <p:pic>
        <p:nvPicPr>
          <p:cNvPr id="4" name="Billede 3"/>
          <p:cNvPicPr>
            <a:picLocks noChangeAspect="1"/>
          </p:cNvPicPr>
          <p:nvPr/>
        </p:nvPicPr>
        <p:blipFill>
          <a:blip r:embed="rId4"/>
          <a:stretch>
            <a:fillRect/>
          </a:stretch>
        </p:blipFill>
        <p:spPr>
          <a:xfrm>
            <a:off x="4637772" y="2218237"/>
            <a:ext cx="4243388" cy="2393156"/>
          </a:xfrm>
          <a:prstGeom prst="rect">
            <a:avLst/>
          </a:prstGeom>
        </p:spPr>
      </p:pic>
      <p:pic>
        <p:nvPicPr>
          <p:cNvPr id="5" name="Picture 2">
            <a:extLst>
              <a:ext uri="{FF2B5EF4-FFF2-40B4-BE49-F238E27FC236}">
                <a16:creationId xmlns:a16="http://schemas.microsoft.com/office/drawing/2014/main" id="{6A49AE80-A328-914E-AB49-EB88B69877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9912" y="6046348"/>
            <a:ext cx="1728192" cy="76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9396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a:stretch>
            <a:fillRect/>
          </a:stretch>
        </p:blipFill>
        <p:spPr>
          <a:xfrm>
            <a:off x="301145" y="828879"/>
            <a:ext cx="4061961" cy="5171871"/>
          </a:xfrm>
          <a:prstGeom prst="rect">
            <a:avLst/>
          </a:prstGeom>
        </p:spPr>
      </p:pic>
      <p:pic>
        <p:nvPicPr>
          <p:cNvPr id="4" name="Billede 3"/>
          <p:cNvPicPr>
            <a:picLocks noChangeAspect="1"/>
          </p:cNvPicPr>
          <p:nvPr/>
        </p:nvPicPr>
        <p:blipFill>
          <a:blip r:embed="rId4"/>
          <a:stretch>
            <a:fillRect/>
          </a:stretch>
        </p:blipFill>
        <p:spPr>
          <a:xfrm>
            <a:off x="4637772" y="2218237"/>
            <a:ext cx="4243388" cy="2393156"/>
          </a:xfrm>
          <a:prstGeom prst="rect">
            <a:avLst/>
          </a:prstGeom>
        </p:spPr>
      </p:pic>
      <p:pic>
        <p:nvPicPr>
          <p:cNvPr id="5" name="Picture 2">
            <a:extLst>
              <a:ext uri="{FF2B5EF4-FFF2-40B4-BE49-F238E27FC236}">
                <a16:creationId xmlns:a16="http://schemas.microsoft.com/office/drawing/2014/main" id="{6A49AE80-A328-914E-AB49-EB88B69877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9912" y="6046348"/>
            <a:ext cx="1728192" cy="76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2963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2400" dirty="0"/>
              <a:t>Tak fordi jeg måtte dele min </a:t>
            </a:r>
            <a:r>
              <a:rPr lang="da-DK" sz="2400" dirty="0" err="1"/>
              <a:t>compassion</a:t>
            </a:r>
            <a:r>
              <a:rPr lang="da-DK" sz="2400" dirty="0"/>
              <a:t> rejse </a:t>
            </a:r>
          </a:p>
        </p:txBody>
      </p:sp>
      <p:sp>
        <p:nvSpPr>
          <p:cNvPr id="3" name="Pladsholder til indhold 2"/>
          <p:cNvSpPr>
            <a:spLocks noGrp="1"/>
          </p:cNvSpPr>
          <p:nvPr>
            <p:ph idx="1"/>
          </p:nvPr>
        </p:nvSpPr>
        <p:spPr/>
        <p:txBody>
          <a:bodyPr/>
          <a:lstStyle/>
          <a:p>
            <a:pPr marL="0" indent="0">
              <a:buNone/>
            </a:pPr>
            <a:r>
              <a:rPr lang="da-DK" dirty="0"/>
              <a:t> </a:t>
            </a:r>
          </a:p>
          <a:p>
            <a:pPr marL="0" indent="0">
              <a:buNone/>
            </a:pPr>
            <a:endParaRPr lang="da-DK" dirty="0"/>
          </a:p>
        </p:txBody>
      </p:sp>
      <p:pic>
        <p:nvPicPr>
          <p:cNvPr id="2050" name="Picture 2" descr="THANK YOU!">
            <a:extLst>
              <a:ext uri="{FF2B5EF4-FFF2-40B4-BE49-F238E27FC236}">
                <a16:creationId xmlns:a16="http://schemas.microsoft.com/office/drawing/2014/main" id="{147D4407-4AF3-E945-2539-A23208C06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1301750"/>
            <a:ext cx="5080000" cy="4254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B38E7AAC-DA8D-3594-E264-2FCEFB001A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28" y="6080129"/>
            <a:ext cx="1728192" cy="76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5860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99392"/>
            <a:ext cx="8229600" cy="1008112"/>
          </a:xfrm>
        </p:spPr>
        <p:txBody>
          <a:bodyPr>
            <a:normAutofit/>
          </a:bodyPr>
          <a:lstStyle/>
          <a:p>
            <a:r>
              <a:rPr lang="da-DK" sz="3200" dirty="0"/>
              <a:t>Spørgsmål til refleksion i grupper</a:t>
            </a:r>
          </a:p>
        </p:txBody>
      </p:sp>
      <p:sp>
        <p:nvSpPr>
          <p:cNvPr id="3" name="Pladsholder til indhold 2"/>
          <p:cNvSpPr>
            <a:spLocks noGrp="1"/>
          </p:cNvSpPr>
          <p:nvPr>
            <p:ph idx="1"/>
          </p:nvPr>
        </p:nvSpPr>
        <p:spPr>
          <a:xfrm>
            <a:off x="457200" y="764704"/>
            <a:ext cx="8229600" cy="5184577"/>
          </a:xfrm>
        </p:spPr>
        <p:txBody>
          <a:bodyPr>
            <a:normAutofit fontScale="77500" lnSpcReduction="20000"/>
          </a:bodyPr>
          <a:lstStyle/>
          <a:p>
            <a:pPr marL="0" indent="0">
              <a:buNone/>
            </a:pPr>
            <a:r>
              <a:rPr lang="da-DK" dirty="0"/>
              <a:t> </a:t>
            </a:r>
          </a:p>
          <a:p>
            <a:pPr lvl="0"/>
            <a:r>
              <a:rPr lang="da-DK" dirty="0"/>
              <a:t>Hvilken betydning oplever I </a:t>
            </a:r>
            <a:r>
              <a:rPr lang="da-DK" dirty="0" err="1"/>
              <a:t>compassion</a:t>
            </a:r>
            <a:r>
              <a:rPr lang="da-DK" dirty="0"/>
              <a:t> (medmenneskelig adfærd) kan have for trivsel i afdelingen?</a:t>
            </a:r>
          </a:p>
          <a:p>
            <a:pPr lvl="0"/>
            <a:endParaRPr lang="da-DK" dirty="0"/>
          </a:p>
          <a:p>
            <a:pPr lvl="0"/>
            <a:r>
              <a:rPr lang="da-DK" dirty="0"/>
              <a:t>Hvad kan være med til at fremme </a:t>
            </a:r>
            <a:r>
              <a:rPr lang="da-DK" dirty="0" err="1"/>
              <a:t>compassion</a:t>
            </a:r>
            <a:r>
              <a:rPr lang="da-DK" dirty="0"/>
              <a:t>?</a:t>
            </a:r>
          </a:p>
          <a:p>
            <a:pPr lvl="0"/>
            <a:endParaRPr lang="da-DK" dirty="0"/>
          </a:p>
          <a:p>
            <a:pPr lvl="0"/>
            <a:r>
              <a:rPr lang="da-DK" dirty="0"/>
              <a:t>Hvad kan udfordre?</a:t>
            </a:r>
          </a:p>
          <a:p>
            <a:pPr lvl="0"/>
            <a:endParaRPr lang="da-DK" dirty="0"/>
          </a:p>
          <a:p>
            <a:pPr lvl="0"/>
            <a:r>
              <a:rPr lang="da-DK" dirty="0"/>
              <a:t>Hvad vil konkret gøre (vil I gøre noget) når I vender tilbage til det daglige kliniske arbejde med henblik på at fremme </a:t>
            </a:r>
            <a:r>
              <a:rPr lang="da-DK" dirty="0" err="1"/>
              <a:t>compassion</a:t>
            </a:r>
            <a:r>
              <a:rPr lang="da-DK" dirty="0"/>
              <a:t>?</a:t>
            </a:r>
          </a:p>
          <a:p>
            <a:pPr marL="0" indent="0">
              <a:buNone/>
            </a:pPr>
            <a:endParaRPr lang="da-DK" sz="2400" dirty="0"/>
          </a:p>
          <a:p>
            <a:pPr marL="0" indent="0" algn="ctr">
              <a:buNone/>
            </a:pPr>
            <a:r>
              <a:rPr lang="da-DK" sz="2800" dirty="0">
                <a:solidFill>
                  <a:schemeClr val="accent2">
                    <a:lumMod val="75000"/>
                  </a:schemeClr>
                </a:solidFill>
              </a:rPr>
              <a:t>Kom gerne med eksempler</a:t>
            </a:r>
          </a:p>
          <a:p>
            <a:endParaRPr lang="da-DK" sz="2800" dirty="0"/>
          </a:p>
        </p:txBody>
      </p:sp>
      <p:pic>
        <p:nvPicPr>
          <p:cNvPr id="4" name="Picture 2">
            <a:extLst>
              <a:ext uri="{FF2B5EF4-FFF2-40B4-BE49-F238E27FC236}">
                <a16:creationId xmlns:a16="http://schemas.microsoft.com/office/drawing/2014/main" id="{6A49AE80-A328-914E-AB49-EB88B69877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912" y="6046348"/>
            <a:ext cx="1728192" cy="76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3314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Patienten først</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6080129"/>
            <a:ext cx="1728192" cy="76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2" descr="Uddannelsesmappe for Social- og Sundhedsassistentelever"/>
          <p:cNvSpPr>
            <a:spLocks noChangeAspect="1" noChangeArrowheads="1"/>
          </p:cNvSpPr>
          <p:nvPr/>
        </p:nvSpPr>
        <p:spPr bwMode="auto">
          <a:xfrm>
            <a:off x="155575" y="-898525"/>
            <a:ext cx="2105025" cy="1885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9" name="Billede 8"/>
          <p:cNvPicPr>
            <a:picLocks noChangeAspect="1"/>
          </p:cNvPicPr>
          <p:nvPr/>
        </p:nvPicPr>
        <p:blipFill>
          <a:blip r:embed="rId3"/>
          <a:stretch>
            <a:fillRect/>
          </a:stretch>
        </p:blipFill>
        <p:spPr>
          <a:xfrm>
            <a:off x="816180" y="1613695"/>
            <a:ext cx="3800475" cy="3409950"/>
          </a:xfrm>
          <a:prstGeom prst="rect">
            <a:avLst/>
          </a:prstGeom>
        </p:spPr>
      </p:pic>
      <p:pic>
        <p:nvPicPr>
          <p:cNvPr id="11" name="Pladsholder til indhold 10"/>
          <p:cNvPicPr>
            <a:picLocks noGrp="1" noChangeAspect="1"/>
          </p:cNvPicPr>
          <p:nvPr>
            <p:ph idx="1"/>
          </p:nvPr>
        </p:nvPicPr>
        <p:blipFill>
          <a:blip r:embed="rId4"/>
          <a:stretch>
            <a:fillRect/>
          </a:stretch>
        </p:blipFill>
        <p:spPr>
          <a:xfrm>
            <a:off x="4716016" y="1772816"/>
            <a:ext cx="3888432" cy="3325380"/>
          </a:xfrm>
          <a:prstGeom prst="rect">
            <a:avLst/>
          </a:prstGeom>
        </p:spPr>
      </p:pic>
    </p:spTree>
    <p:extLst>
      <p:ext uri="{BB962C8B-B14F-4D97-AF65-F5344CB8AC3E}">
        <p14:creationId xmlns:p14="http://schemas.microsoft.com/office/powerpoint/2010/main" val="705381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200" dirty="0"/>
              <a:t>Min helt Patch Adams: (1945) 1998</a:t>
            </a:r>
          </a:p>
        </p:txBody>
      </p:sp>
      <p:sp>
        <p:nvSpPr>
          <p:cNvPr id="3" name="Pladsholder til indhold 2"/>
          <p:cNvSpPr>
            <a:spLocks noGrp="1"/>
          </p:cNvSpPr>
          <p:nvPr>
            <p:ph idx="1"/>
          </p:nvPr>
        </p:nvSpPr>
        <p:spPr>
          <a:xfrm>
            <a:off x="457200" y="1196752"/>
            <a:ext cx="8229600" cy="4752529"/>
          </a:xfrm>
        </p:spPr>
        <p:txBody>
          <a:bodyPr/>
          <a:lstStyle/>
          <a:p>
            <a:r>
              <a:rPr lang="en-US" sz="2000" dirty="0"/>
              <a:t>Patch Adams - What's her name ? !!! – YouTube</a:t>
            </a:r>
          </a:p>
          <a:p>
            <a:endParaRPr lang="en-US" sz="2000" dirty="0"/>
          </a:p>
          <a:p>
            <a:endParaRPr lang="da-DK" dirty="0"/>
          </a:p>
        </p:txBody>
      </p:sp>
      <p:pic>
        <p:nvPicPr>
          <p:cNvPr id="4" name="Picture 2">
            <a:extLst>
              <a:ext uri="{FF2B5EF4-FFF2-40B4-BE49-F238E27FC236}">
                <a16:creationId xmlns:a16="http://schemas.microsoft.com/office/drawing/2014/main" id="{A4E5F265-D261-B441-A931-5C939272CF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28" y="6080129"/>
            <a:ext cx="1728192" cy="76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2" descr="Patch Adams - Wikipedia, den frie encyklopæd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7" name="SaveTube.io-Patch Adams - What's her name _ !!!-(480p)">
            <a:hlinkClick r:id="" action="ppaction://media"/>
            <a:extLst>
              <a:ext uri="{FF2B5EF4-FFF2-40B4-BE49-F238E27FC236}">
                <a16:creationId xmlns:a16="http://schemas.microsoft.com/office/drawing/2014/main" id="{B95E4E20-781D-1EB3-8EF6-337B55F29A4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2450" y="1163299"/>
            <a:ext cx="8134350" cy="4572000"/>
          </a:xfrm>
          <a:prstGeom prst="rect">
            <a:avLst/>
          </a:prstGeom>
        </p:spPr>
      </p:pic>
    </p:spTree>
    <p:extLst>
      <p:ext uri="{BB962C8B-B14F-4D97-AF65-F5344CB8AC3E}">
        <p14:creationId xmlns:p14="http://schemas.microsoft.com/office/powerpoint/2010/main" val="50048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Kampagne, Gigtforeningen</a:t>
            </a:r>
            <a:br>
              <a:rPr lang="da-DK" dirty="0"/>
            </a:br>
            <a:r>
              <a:rPr lang="da-DK" sz="1800" dirty="0"/>
              <a:t>“Som det er nu, tager ingen ansvar for den samlede behandling, ingen koordinerer forløbene, ingen ser hele patienten”</a:t>
            </a:r>
          </a:p>
        </p:txBody>
      </p:sp>
      <p:pic>
        <p:nvPicPr>
          <p:cNvPr id="5" name="Pladsholder til indhold 4"/>
          <p:cNvPicPr>
            <a:picLocks noGrp="1" noChangeAspect="1"/>
          </p:cNvPicPr>
          <p:nvPr>
            <p:ph idx="1"/>
          </p:nvPr>
        </p:nvPicPr>
        <p:blipFill>
          <a:blip r:embed="rId2"/>
          <a:stretch>
            <a:fillRect/>
          </a:stretch>
        </p:blipFill>
        <p:spPr>
          <a:xfrm>
            <a:off x="3713237" y="2062945"/>
            <a:ext cx="5226517" cy="3575685"/>
          </a:xfrm>
          <a:prstGeom prst="rect">
            <a:avLst/>
          </a:prstGeom>
        </p:spPr>
      </p:pic>
      <p:sp>
        <p:nvSpPr>
          <p:cNvPr id="4" name="AutoShape 2" descr="Gigtforeningen i luften med aktivistisk kampagne - Dansk Markedsfør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6" name="Billede 5" descr="Gigtforeningen - ILLUSION CGI STUDI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798" y="2062945"/>
            <a:ext cx="3071090" cy="3575685"/>
          </a:xfrm>
          <a:prstGeom prst="rect">
            <a:avLst/>
          </a:prstGeom>
          <a:noFill/>
          <a:ln>
            <a:noFill/>
          </a:ln>
        </p:spPr>
      </p:pic>
      <p:pic>
        <p:nvPicPr>
          <p:cNvPr id="7" name="Picture 2">
            <a:extLst>
              <a:ext uri="{FF2B5EF4-FFF2-40B4-BE49-F238E27FC236}">
                <a16:creationId xmlns:a16="http://schemas.microsoft.com/office/drawing/2014/main" id="{0E3DB866-6E38-824B-B9E2-004D4822B5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28" y="6080129"/>
            <a:ext cx="1728192" cy="76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3100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1BFE3F-4B7C-7E4E-BB2F-F58E0F8B57DD}"/>
              </a:ext>
            </a:extLst>
          </p:cNvPr>
          <p:cNvSpPr>
            <a:spLocks noGrp="1"/>
          </p:cNvSpPr>
          <p:nvPr>
            <p:ph type="title"/>
          </p:nvPr>
        </p:nvSpPr>
        <p:spPr/>
        <p:txBody>
          <a:bodyPr>
            <a:normAutofit fontScale="90000"/>
          </a:bodyPr>
          <a:lstStyle/>
          <a:p>
            <a:r>
              <a:rPr lang="da-DK" dirty="0" err="1"/>
              <a:t>Compassion</a:t>
            </a:r>
            <a:r>
              <a:rPr lang="da-DK" dirty="0"/>
              <a:t> er venlighed, empati, sympati, omsorg….</a:t>
            </a:r>
          </a:p>
        </p:txBody>
      </p:sp>
      <p:sp>
        <p:nvSpPr>
          <p:cNvPr id="3" name="Pladsholder til indhold 2">
            <a:extLst>
              <a:ext uri="{FF2B5EF4-FFF2-40B4-BE49-F238E27FC236}">
                <a16:creationId xmlns:a16="http://schemas.microsoft.com/office/drawing/2014/main" id="{0B3424B1-EB9E-D24C-90F6-3A40915CBA2C}"/>
              </a:ext>
            </a:extLst>
          </p:cNvPr>
          <p:cNvSpPr>
            <a:spLocks noGrp="1"/>
          </p:cNvSpPr>
          <p:nvPr>
            <p:ph idx="1"/>
          </p:nvPr>
        </p:nvSpPr>
        <p:spPr/>
        <p:txBody>
          <a:bodyPr>
            <a:normAutofit fontScale="92500" lnSpcReduction="20000"/>
          </a:bodyPr>
          <a:lstStyle/>
          <a:p>
            <a:pPr fontAlgn="base"/>
            <a:r>
              <a:rPr lang="en-US" sz="2600" dirty="0"/>
              <a:t>At </a:t>
            </a:r>
            <a:r>
              <a:rPr lang="en-US" sz="2600" dirty="0" err="1"/>
              <a:t>erkende</a:t>
            </a:r>
            <a:r>
              <a:rPr lang="en-US" sz="2600" dirty="0"/>
              <a:t> at her er </a:t>
            </a:r>
            <a:r>
              <a:rPr lang="en-US" sz="2600" dirty="0" err="1"/>
              <a:t>lidelse</a:t>
            </a:r>
            <a:r>
              <a:rPr lang="en-US" sz="2600" dirty="0"/>
              <a:t> </a:t>
            </a:r>
            <a:r>
              <a:rPr lang="en-US" sz="2600" dirty="0" err="1"/>
              <a:t>tilstede</a:t>
            </a:r>
            <a:r>
              <a:rPr lang="en-US" sz="2600" dirty="0"/>
              <a:t> </a:t>
            </a:r>
          </a:p>
          <a:p>
            <a:pPr fontAlgn="base"/>
            <a:endParaRPr lang="en-US" sz="2600" dirty="0"/>
          </a:p>
          <a:p>
            <a:pPr fontAlgn="base"/>
            <a:r>
              <a:rPr lang="en-US" sz="2600" dirty="0"/>
              <a:t>At </a:t>
            </a:r>
            <a:r>
              <a:rPr lang="en-US" sz="2600" dirty="0" err="1"/>
              <a:t>tolerere</a:t>
            </a:r>
            <a:r>
              <a:rPr lang="en-US" sz="2600" dirty="0"/>
              <a:t> </a:t>
            </a:r>
            <a:r>
              <a:rPr lang="en-US" sz="2600" dirty="0" err="1"/>
              <a:t>ubehagelige</a:t>
            </a:r>
            <a:r>
              <a:rPr lang="en-US" sz="2600" dirty="0"/>
              <a:t> </a:t>
            </a:r>
            <a:r>
              <a:rPr lang="en-US" sz="2600" dirty="0" err="1"/>
              <a:t>følelser</a:t>
            </a:r>
            <a:r>
              <a:rPr lang="en-US" sz="2600" dirty="0"/>
              <a:t> </a:t>
            </a:r>
          </a:p>
          <a:p>
            <a:pPr fontAlgn="base"/>
            <a:endParaRPr lang="en-US" sz="2600" dirty="0"/>
          </a:p>
          <a:p>
            <a:pPr fontAlgn="base"/>
            <a:r>
              <a:rPr lang="en-US" sz="2600" dirty="0"/>
              <a:t>At </a:t>
            </a:r>
            <a:r>
              <a:rPr lang="en-US" sz="2600" dirty="0" err="1"/>
              <a:t>forstå</a:t>
            </a:r>
            <a:r>
              <a:rPr lang="en-US" sz="2600" dirty="0"/>
              <a:t> det </a:t>
            </a:r>
            <a:r>
              <a:rPr lang="en-US" sz="2600" dirty="0" err="1"/>
              <a:t>universelle</a:t>
            </a:r>
            <a:r>
              <a:rPr lang="en-US" sz="2600" dirty="0"/>
              <a:t> </a:t>
            </a:r>
            <a:r>
              <a:rPr lang="en-US" sz="2600" dirty="0" err="1"/>
              <a:t>i</a:t>
            </a:r>
            <a:r>
              <a:rPr lang="en-US" sz="2600" dirty="0"/>
              <a:t> </a:t>
            </a:r>
            <a:r>
              <a:rPr lang="en-US" sz="2600" dirty="0" err="1"/>
              <a:t>menneskelig</a:t>
            </a:r>
            <a:r>
              <a:rPr lang="en-US" sz="2600" dirty="0"/>
              <a:t> </a:t>
            </a:r>
            <a:r>
              <a:rPr lang="en-US" sz="2600" dirty="0" err="1"/>
              <a:t>lidelse</a:t>
            </a:r>
            <a:r>
              <a:rPr lang="en-US" sz="2600" dirty="0"/>
              <a:t>  </a:t>
            </a:r>
          </a:p>
          <a:p>
            <a:pPr fontAlgn="base"/>
            <a:endParaRPr lang="en-US" sz="2600" dirty="0"/>
          </a:p>
          <a:p>
            <a:pPr fontAlgn="base"/>
            <a:r>
              <a:rPr lang="en-US" sz="2600" dirty="0"/>
              <a:t>At have </a:t>
            </a:r>
            <a:r>
              <a:rPr lang="en-US" sz="2600" dirty="0" err="1"/>
              <a:t>følelser</a:t>
            </a:r>
            <a:r>
              <a:rPr lang="en-US" sz="2600" dirty="0"/>
              <a:t> </a:t>
            </a:r>
            <a:r>
              <a:rPr lang="en-US" sz="2600" dirty="0" err="1"/>
              <a:t>som</a:t>
            </a:r>
            <a:r>
              <a:rPr lang="en-US" sz="2600" dirty="0"/>
              <a:t> </a:t>
            </a:r>
            <a:r>
              <a:rPr lang="en-US" sz="2600" dirty="0" err="1"/>
              <a:t>varme</a:t>
            </a:r>
            <a:r>
              <a:rPr lang="en-US" sz="2600" dirty="0"/>
              <a:t>, </a:t>
            </a:r>
            <a:r>
              <a:rPr lang="en-US" sz="2600" dirty="0" err="1"/>
              <a:t>omsorg</a:t>
            </a:r>
            <a:r>
              <a:rPr lang="en-US" sz="2600" dirty="0"/>
              <a:t>, </a:t>
            </a:r>
            <a:r>
              <a:rPr lang="en-US" sz="2600" dirty="0" err="1"/>
              <a:t>bekymring</a:t>
            </a:r>
            <a:r>
              <a:rPr lang="en-US" sz="2600" dirty="0"/>
              <a:t> </a:t>
            </a:r>
            <a:r>
              <a:rPr lang="en-US" sz="2600" dirty="0" err="1"/>
              <a:t>eller</a:t>
            </a:r>
            <a:r>
              <a:rPr lang="en-US" sz="2600" dirty="0"/>
              <a:t> </a:t>
            </a:r>
            <a:r>
              <a:rPr lang="en-US" sz="2600" dirty="0" err="1"/>
              <a:t>tilknytning</a:t>
            </a:r>
            <a:r>
              <a:rPr lang="en-US" sz="2600" dirty="0"/>
              <a:t> </a:t>
            </a:r>
            <a:r>
              <a:rPr lang="en-US" sz="2600" dirty="0" err="1"/>
              <a:t>til</a:t>
            </a:r>
            <a:r>
              <a:rPr lang="en-US" sz="2600" dirty="0"/>
              <a:t> den, </a:t>
            </a:r>
            <a:r>
              <a:rPr lang="en-US" sz="2600" dirty="0" err="1"/>
              <a:t>som</a:t>
            </a:r>
            <a:r>
              <a:rPr lang="en-US" sz="2600" dirty="0"/>
              <a:t> </a:t>
            </a:r>
            <a:r>
              <a:rPr lang="en-US" sz="2600" dirty="0" err="1"/>
              <a:t>lider</a:t>
            </a:r>
            <a:r>
              <a:rPr lang="en-US" sz="2600" dirty="0"/>
              <a:t> </a:t>
            </a:r>
            <a:r>
              <a:rPr lang="en-US" sz="2600" dirty="0" err="1"/>
              <a:t>og</a:t>
            </a:r>
            <a:r>
              <a:rPr lang="en-US" sz="2600" dirty="0"/>
              <a:t> </a:t>
            </a:r>
            <a:r>
              <a:rPr lang="en-US" sz="2600" dirty="0" err="1"/>
              <a:t>dette</a:t>
            </a:r>
            <a:r>
              <a:rPr lang="en-US" sz="2600" dirty="0"/>
              <a:t> - </a:t>
            </a:r>
            <a:r>
              <a:rPr lang="en-US" sz="2600" dirty="0" err="1"/>
              <a:t>ledsaget</a:t>
            </a:r>
            <a:r>
              <a:rPr lang="en-US" sz="2600" dirty="0"/>
              <a:t> </a:t>
            </a:r>
            <a:r>
              <a:rPr lang="en-US" sz="2600" dirty="0" err="1"/>
              <a:t>af</a:t>
            </a:r>
            <a:r>
              <a:rPr lang="en-US" sz="2600" dirty="0"/>
              <a:t> et </a:t>
            </a:r>
            <a:r>
              <a:rPr lang="en-US" sz="2600" dirty="0" err="1"/>
              <a:t>dybtfølt</a:t>
            </a:r>
            <a:r>
              <a:rPr lang="en-US" sz="2600" dirty="0"/>
              <a:t> </a:t>
            </a:r>
            <a:r>
              <a:rPr lang="en-US" sz="2600" dirty="0" err="1"/>
              <a:t>ønske</a:t>
            </a:r>
            <a:r>
              <a:rPr lang="en-US" sz="2600" dirty="0"/>
              <a:t> om </a:t>
            </a:r>
            <a:r>
              <a:rPr lang="en-US" sz="2600" dirty="0" err="1"/>
              <a:t>til</a:t>
            </a:r>
            <a:r>
              <a:rPr lang="en-US" sz="2600" dirty="0"/>
              <a:t> at </a:t>
            </a:r>
            <a:r>
              <a:rPr lang="en-US" sz="2600" dirty="0" err="1"/>
              <a:t>lindre</a:t>
            </a:r>
            <a:r>
              <a:rPr lang="en-US" sz="2600" dirty="0"/>
              <a:t> </a:t>
            </a:r>
            <a:r>
              <a:rPr lang="en-US" sz="2600" dirty="0" err="1"/>
              <a:t>lidelsen</a:t>
            </a:r>
            <a:r>
              <a:rPr lang="en-US" sz="2600" dirty="0"/>
              <a:t> (intention) </a:t>
            </a:r>
            <a:r>
              <a:rPr lang="en-US" sz="2600" dirty="0" err="1"/>
              <a:t>og</a:t>
            </a:r>
            <a:r>
              <a:rPr lang="en-US" sz="2600" dirty="0"/>
              <a:t> </a:t>
            </a:r>
            <a:r>
              <a:rPr lang="en-US" sz="2600" dirty="0" err="1"/>
              <a:t>en</a:t>
            </a:r>
            <a:r>
              <a:rPr lang="en-US" sz="2600" dirty="0"/>
              <a:t> </a:t>
            </a:r>
            <a:r>
              <a:rPr lang="en-US" sz="2600" dirty="0" err="1"/>
              <a:t>villighed</a:t>
            </a:r>
            <a:r>
              <a:rPr lang="en-US" sz="2600" dirty="0"/>
              <a:t> </a:t>
            </a:r>
            <a:r>
              <a:rPr lang="en-US" sz="2600" dirty="0" err="1"/>
              <a:t>til</a:t>
            </a:r>
            <a:r>
              <a:rPr lang="en-US" sz="2600" dirty="0"/>
              <a:t> at handle (motivation) </a:t>
            </a:r>
          </a:p>
          <a:p>
            <a:pPr marL="0" indent="0" fontAlgn="base">
              <a:buNone/>
            </a:pPr>
            <a:endParaRPr lang="en-US" dirty="0"/>
          </a:p>
          <a:p>
            <a:pPr marL="0" indent="0" fontAlgn="base">
              <a:buNone/>
            </a:pPr>
            <a:r>
              <a:rPr lang="en-US" sz="1600" dirty="0" err="1"/>
              <a:t>Ny</a:t>
            </a:r>
            <a:r>
              <a:rPr lang="en-US" sz="1600" dirty="0"/>
              <a:t> definition </a:t>
            </a:r>
            <a:r>
              <a:rPr lang="en-US" sz="1600" dirty="0" err="1"/>
              <a:t>af</a:t>
            </a:r>
            <a:r>
              <a:rPr lang="en-US" sz="1600" dirty="0"/>
              <a:t> Compassion set </a:t>
            </a:r>
            <a:r>
              <a:rPr lang="en-US" sz="1600" dirty="0" err="1"/>
              <a:t>fra</a:t>
            </a:r>
            <a:r>
              <a:rPr lang="en-US" sz="1600" dirty="0"/>
              <a:t> </a:t>
            </a:r>
            <a:r>
              <a:rPr lang="en-US" sz="1600" dirty="0" err="1"/>
              <a:t>vestlig</a:t>
            </a:r>
            <a:r>
              <a:rPr lang="en-US" sz="1600" dirty="0"/>
              <a:t> </a:t>
            </a:r>
            <a:r>
              <a:rPr lang="en-US" sz="1600" dirty="0" err="1"/>
              <a:t>forsknings</a:t>
            </a:r>
            <a:r>
              <a:rPr lang="en-US" sz="1600" dirty="0"/>
              <a:t> </a:t>
            </a:r>
            <a:r>
              <a:rPr lang="en-US" sz="1600" dirty="0" err="1"/>
              <a:t>perspektiv</a:t>
            </a:r>
            <a:r>
              <a:rPr lang="en-US" sz="1600" dirty="0"/>
              <a:t> - </a:t>
            </a:r>
            <a:r>
              <a:rPr lang="en-US" sz="1600" dirty="0" err="1"/>
              <a:t>konference</a:t>
            </a:r>
            <a:r>
              <a:rPr lang="en-US" sz="1600" dirty="0"/>
              <a:t> om Compassion New York 2018 </a:t>
            </a:r>
          </a:p>
          <a:p>
            <a:endParaRPr lang="da-DK" dirty="0"/>
          </a:p>
        </p:txBody>
      </p:sp>
      <p:pic>
        <p:nvPicPr>
          <p:cNvPr id="4" name="Picture 2">
            <a:extLst>
              <a:ext uri="{FF2B5EF4-FFF2-40B4-BE49-F238E27FC236}">
                <a16:creationId xmlns:a16="http://schemas.microsoft.com/office/drawing/2014/main" id="{926C8691-5C3F-754C-90B2-733C414430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6116379"/>
            <a:ext cx="1728192" cy="76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0662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000" b="1" dirty="0" err="1"/>
              <a:t>Compassion</a:t>
            </a:r>
            <a:r>
              <a:rPr lang="da-DK" sz="4000" b="1" dirty="0"/>
              <a:t> er…</a:t>
            </a:r>
          </a:p>
        </p:txBody>
      </p:sp>
      <p:sp>
        <p:nvSpPr>
          <p:cNvPr id="3" name="Pladsholder til indhold 2"/>
          <p:cNvSpPr>
            <a:spLocks noGrp="1"/>
          </p:cNvSpPr>
          <p:nvPr>
            <p:ph idx="1"/>
          </p:nvPr>
        </p:nvSpPr>
        <p:spPr>
          <a:xfrm>
            <a:off x="457200" y="1268760"/>
            <a:ext cx="8229600" cy="4680521"/>
          </a:xfrm>
        </p:spPr>
        <p:txBody>
          <a:bodyPr>
            <a:normAutofit fontScale="92500" lnSpcReduction="20000"/>
          </a:bodyPr>
          <a:lstStyle/>
          <a:p>
            <a:r>
              <a:rPr lang="da-DK" sz="2400" b="1" dirty="0" err="1"/>
              <a:t>Compassion</a:t>
            </a:r>
            <a:r>
              <a:rPr lang="da-DK" sz="2400" b="1" dirty="0"/>
              <a:t> er evnen til at bruge ”aktiv empati ”og indføling i sin relation til andre mennesker. </a:t>
            </a:r>
            <a:r>
              <a:rPr lang="da-DK" sz="2400" dirty="0"/>
              <a:t>Forskning har vist at, hvis man alene bruger </a:t>
            </a:r>
            <a:r>
              <a:rPr lang="da-DK" sz="2400" b="1" dirty="0"/>
              <a:t>empati </a:t>
            </a:r>
            <a:r>
              <a:rPr lang="da-DK" sz="2400" dirty="0"/>
              <a:t>– aktiveres det område i hjernen, der har noget at gøre med </a:t>
            </a:r>
            <a:r>
              <a:rPr lang="da-DK" sz="2400" b="1" dirty="0"/>
              <a:t>smerte. </a:t>
            </a:r>
            <a:endParaRPr lang="da-DK" sz="2400" dirty="0"/>
          </a:p>
          <a:p>
            <a:endParaRPr lang="da-DK" sz="2400" b="1" dirty="0"/>
          </a:p>
          <a:p>
            <a:r>
              <a:rPr lang="da-DK" sz="2400" dirty="0"/>
              <a:t>Hvis man bruger </a:t>
            </a:r>
            <a:r>
              <a:rPr lang="da-DK" sz="2400" b="1" dirty="0" err="1"/>
              <a:t>Compassion</a:t>
            </a:r>
            <a:r>
              <a:rPr lang="da-DK" sz="2400" dirty="0"/>
              <a:t> aktiveres det område i hjernen, der berører </a:t>
            </a:r>
            <a:r>
              <a:rPr lang="da-DK" sz="2400" b="1" dirty="0"/>
              <a:t>positive følelser og fællesskab</a:t>
            </a:r>
            <a:r>
              <a:rPr lang="da-DK" sz="2400" dirty="0"/>
              <a:t>. </a:t>
            </a:r>
          </a:p>
          <a:p>
            <a:endParaRPr lang="da-DK" sz="2400" dirty="0"/>
          </a:p>
          <a:p>
            <a:r>
              <a:rPr lang="da-DK" sz="2400" b="1" dirty="0" err="1"/>
              <a:t>Compassion</a:t>
            </a:r>
            <a:r>
              <a:rPr lang="da-DK" sz="2400" dirty="0"/>
              <a:t> er en evne, der kan trænes. Og det interessante er, at hvis man lærer at bruge </a:t>
            </a:r>
            <a:r>
              <a:rPr lang="da-DK" sz="2400" dirty="0" err="1"/>
              <a:t>compassion</a:t>
            </a:r>
            <a:r>
              <a:rPr lang="da-DK" sz="2400" dirty="0"/>
              <a:t> i sit arbejde med andre mennesker /patienter, så bliver bedre rustet i forhold til at blive mere robust/stabil og forebygge udbrændthed.</a:t>
            </a:r>
          </a:p>
          <a:p>
            <a:endParaRPr lang="da-DK" sz="2400" dirty="0"/>
          </a:p>
          <a:p>
            <a:r>
              <a:rPr lang="da-DK" sz="2400" dirty="0"/>
              <a:t> (</a:t>
            </a:r>
            <a:r>
              <a:rPr lang="da-DK" sz="2400" u="sng" dirty="0">
                <a:hlinkClick r:id="rId2"/>
              </a:rPr>
              <a:t>https://pubmed.ncbi.nlm.nih.gov/23576808/</a:t>
            </a:r>
            <a:r>
              <a:rPr lang="da-DK" sz="2400" dirty="0"/>
              <a:t>) </a:t>
            </a:r>
          </a:p>
          <a:p>
            <a:endParaRPr lang="da-DK"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6080129"/>
            <a:ext cx="1728192" cy="76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8088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85824" y="-174505"/>
            <a:ext cx="7920000" cy="1359901"/>
          </a:xfrm>
        </p:spPr>
        <p:txBody>
          <a:bodyPr>
            <a:noAutofit/>
          </a:bodyPr>
          <a:lstStyle/>
          <a:p>
            <a:pPr algn="ctr" eaLnBrk="1" hangingPunct="1"/>
            <a:r>
              <a:rPr lang="da-DK" sz="2400" b="1" dirty="0" err="1">
                <a:ea typeface="ＭＳ Ｐゴシック" pitchFamily="28" charset="-128"/>
              </a:rPr>
              <a:t>Udbrændthed</a:t>
            </a:r>
            <a:r>
              <a:rPr lang="da-DK" sz="2400" b="1" dirty="0">
                <a:ea typeface="ＭＳ Ｐゴシック" pitchFamily="28" charset="-128"/>
              </a:rPr>
              <a:t> og at overleve de mange krydspres </a:t>
            </a:r>
            <a:br>
              <a:rPr lang="da-DK" sz="2400" b="1" dirty="0">
                <a:ea typeface="ＭＳ Ｐゴシック" pitchFamily="28" charset="-128"/>
              </a:rPr>
            </a:br>
            <a:r>
              <a:rPr lang="da-DK" sz="1800" b="1" dirty="0" err="1">
                <a:ea typeface="ＭＳ Ｐゴシック" pitchFamily="28" charset="-128"/>
              </a:rPr>
              <a:t>Compassion</a:t>
            </a:r>
            <a:r>
              <a:rPr lang="da-DK" sz="1800" b="1" dirty="0">
                <a:ea typeface="ＭＳ Ｐゴシック" pitchFamily="28" charset="-128"/>
              </a:rPr>
              <a:t> som vej til bæredygtig arbejdsglæde</a:t>
            </a:r>
            <a:endParaRPr lang="da-DK" sz="1800" b="1" dirty="0">
              <a:ea typeface="ＭＳ Ｐゴシック" pitchFamily="28" charset="-128"/>
              <a:cs typeface="Calibri"/>
            </a:endParaRPr>
          </a:p>
        </p:txBody>
      </p:sp>
      <p:sp>
        <p:nvSpPr>
          <p:cNvPr id="30723" name="Rectangle 3"/>
          <p:cNvSpPr>
            <a:spLocks noGrp="1" noChangeArrowheads="1"/>
          </p:cNvSpPr>
          <p:nvPr>
            <p:ph idx="1"/>
          </p:nvPr>
        </p:nvSpPr>
        <p:spPr>
          <a:xfrm>
            <a:off x="-180528" y="836713"/>
            <a:ext cx="5184576" cy="5184576"/>
          </a:xfrm>
        </p:spPr>
        <p:txBody>
          <a:bodyPr vert="horz" lIns="91440" tIns="45720" rIns="91440" bIns="45720" rtlCol="0" anchor="t">
            <a:noAutofit/>
          </a:bodyPr>
          <a:lstStyle/>
          <a:p>
            <a:pPr marL="457200" lvl="1" indent="0" eaLnBrk="1" hangingPunct="1">
              <a:spcBef>
                <a:spcPts val="0"/>
              </a:spcBef>
              <a:buNone/>
            </a:pPr>
            <a:r>
              <a:rPr lang="da-DK" sz="1200" b="1" dirty="0">
                <a:ea typeface="ＭＳ Ｐゴシック" pitchFamily="28" charset="-128"/>
              </a:rPr>
              <a:t>Hvad står vi over for?</a:t>
            </a:r>
            <a:endParaRPr lang="da-DK" sz="1200" b="1" dirty="0">
              <a:ea typeface="ＭＳ Ｐゴシック" pitchFamily="28" charset="-128"/>
              <a:cs typeface="Calibri"/>
            </a:endParaRPr>
          </a:p>
          <a:p>
            <a:pPr marL="457200" lvl="1" indent="0">
              <a:spcBef>
                <a:spcPts val="0"/>
              </a:spcBef>
              <a:buNone/>
            </a:pPr>
            <a:r>
              <a:rPr lang="da-DK" sz="1200" dirty="0">
                <a:ea typeface="ＭＳ Ｐゴシック" pitchFamily="28" charset="-128"/>
              </a:rPr>
              <a:t>Nye hospitaler med begrænset kapacitet - og endnu </a:t>
            </a:r>
          </a:p>
          <a:p>
            <a:pPr marL="457200" lvl="1" indent="0">
              <a:spcBef>
                <a:spcPts val="0"/>
              </a:spcBef>
              <a:buNone/>
            </a:pPr>
            <a:r>
              <a:rPr lang="da-DK" sz="1200" dirty="0">
                <a:ea typeface="ＭＳ Ｐゴシック" pitchFamily="28" charset="-128"/>
              </a:rPr>
              <a:t>mere accelererede forløb</a:t>
            </a:r>
            <a:r>
              <a:rPr lang="da-DK" sz="1200" dirty="0">
                <a:ea typeface="ＭＳ Ｐゴシック" pitchFamily="28" charset="-128"/>
                <a:cs typeface="Calibri"/>
              </a:rPr>
              <a:t>.</a:t>
            </a:r>
          </a:p>
          <a:p>
            <a:pPr marL="457200" lvl="1" indent="0">
              <a:spcBef>
                <a:spcPts val="0"/>
              </a:spcBef>
              <a:buNone/>
            </a:pPr>
            <a:endParaRPr lang="da-DK" sz="1200" dirty="0">
              <a:ea typeface="ＭＳ Ｐゴシック" pitchFamily="28" charset="-128"/>
              <a:cs typeface="Calibri"/>
            </a:endParaRPr>
          </a:p>
          <a:p>
            <a:pPr marL="457200" lvl="1" indent="0">
              <a:spcBef>
                <a:spcPts val="0"/>
              </a:spcBef>
              <a:buNone/>
            </a:pPr>
            <a:r>
              <a:rPr lang="da-DK" sz="1200" dirty="0">
                <a:ea typeface="ＭＳ Ｐゴシック" pitchFamily="28" charset="-128"/>
              </a:rPr>
              <a:t>Øget ældrebefolkning med livsstils-, kroniske og aldersrelaterede sygdomme og flere sygdomme samtidigt</a:t>
            </a:r>
            <a:r>
              <a:rPr lang="da-DK" sz="1200" dirty="0">
                <a:ea typeface="ＭＳ Ｐゴシック" pitchFamily="28" charset="-128"/>
                <a:cs typeface="Calibri"/>
              </a:rPr>
              <a:t>, dertil øget specialisering.</a:t>
            </a:r>
          </a:p>
          <a:p>
            <a:pPr marL="457200" lvl="1" indent="0">
              <a:spcBef>
                <a:spcPts val="0"/>
              </a:spcBef>
              <a:buNone/>
            </a:pPr>
            <a:endParaRPr lang="da-DK" sz="1200" dirty="0">
              <a:ea typeface="ＭＳ Ｐゴシック" pitchFamily="28" charset="-128"/>
              <a:cs typeface="Calibri"/>
            </a:endParaRPr>
          </a:p>
          <a:p>
            <a:pPr marL="457200" lvl="1" indent="0">
              <a:spcBef>
                <a:spcPts val="0"/>
              </a:spcBef>
              <a:buNone/>
            </a:pPr>
            <a:r>
              <a:rPr lang="da-DK" sz="1200" dirty="0">
                <a:ea typeface="ＭＳ Ｐゴシック" pitchFamily="28" charset="-128"/>
                <a:cs typeface="Calibri"/>
              </a:rPr>
              <a:t>Patienten Først, samarbejde og involvering, men hvordan?</a:t>
            </a:r>
          </a:p>
          <a:p>
            <a:pPr marL="457200" lvl="1" indent="0">
              <a:spcBef>
                <a:spcPts val="0"/>
              </a:spcBef>
              <a:buNone/>
            </a:pPr>
            <a:endParaRPr lang="da-DK" sz="1200" dirty="0">
              <a:ea typeface="ＭＳ Ｐゴシック" pitchFamily="28" charset="-128"/>
              <a:cs typeface="Calibri"/>
            </a:endParaRPr>
          </a:p>
          <a:p>
            <a:pPr marL="457200" lvl="1" indent="0">
              <a:spcBef>
                <a:spcPts val="0"/>
              </a:spcBef>
              <a:buNone/>
            </a:pPr>
            <a:r>
              <a:rPr lang="da-DK" sz="1200" dirty="0">
                <a:ea typeface="ＭＳ Ｐゴシック" pitchFamily="28" charset="-128"/>
                <a:cs typeface="Calibri"/>
              </a:rPr>
              <a:t>Kan vi klare mere travlhed? Har vi travlt med det rigtige?</a:t>
            </a:r>
          </a:p>
          <a:p>
            <a:pPr marL="457200" lvl="1" indent="0">
              <a:spcBef>
                <a:spcPts val="0"/>
              </a:spcBef>
              <a:buNone/>
            </a:pPr>
            <a:endParaRPr lang="da-DK" sz="1200" dirty="0">
              <a:ea typeface="ＭＳ Ｐゴシック" pitchFamily="28" charset="-128"/>
              <a:cs typeface="Calibri"/>
            </a:endParaRPr>
          </a:p>
          <a:p>
            <a:pPr marL="457200" lvl="1" indent="0">
              <a:spcBef>
                <a:spcPts val="0"/>
              </a:spcBef>
              <a:buNone/>
            </a:pPr>
            <a:r>
              <a:rPr lang="da-DK" sz="1200" dirty="0" err="1">
                <a:ea typeface="ＭＳ Ｐゴシック" pitchFamily="28" charset="-128"/>
                <a:cs typeface="Calibri"/>
              </a:rPr>
              <a:t>Udbrændthed</a:t>
            </a:r>
            <a:r>
              <a:rPr lang="da-DK" sz="1200" dirty="0">
                <a:ea typeface="ＭＳ Ｐゴシック" pitchFamily="28" charset="-128"/>
                <a:cs typeface="Calibri"/>
              </a:rPr>
              <a:t> blandt personale</a:t>
            </a:r>
          </a:p>
          <a:p>
            <a:pPr marL="457200" lvl="1" indent="0">
              <a:spcBef>
                <a:spcPts val="0"/>
              </a:spcBef>
              <a:buNone/>
            </a:pPr>
            <a:endParaRPr lang="da-DK" sz="1200" dirty="0">
              <a:ea typeface="ＭＳ Ｐゴシック" pitchFamily="28" charset="-128"/>
              <a:cs typeface="Calibri"/>
            </a:endParaRPr>
          </a:p>
          <a:p>
            <a:pPr marL="457200" lvl="1" indent="0">
              <a:spcBef>
                <a:spcPts val="0"/>
              </a:spcBef>
              <a:buNone/>
            </a:pPr>
            <a:r>
              <a:rPr lang="da-DK" sz="1200" dirty="0">
                <a:ea typeface="ＭＳ Ｐゴシック" pitchFamily="28" charset="-128"/>
                <a:cs typeface="Calibri"/>
              </a:rPr>
              <a:t>Dokumentationskrav, standardiseringer, digitalisering og nye ledelsesmodeller</a:t>
            </a:r>
          </a:p>
          <a:p>
            <a:pPr marL="457200" lvl="1" indent="0">
              <a:spcBef>
                <a:spcPts val="0"/>
              </a:spcBef>
              <a:buNone/>
            </a:pPr>
            <a:endParaRPr lang="da-DK" sz="1200" dirty="0">
              <a:ea typeface="ＭＳ Ｐゴシック" pitchFamily="28" charset="-128"/>
              <a:cs typeface="Calibri"/>
            </a:endParaRPr>
          </a:p>
          <a:p>
            <a:pPr marL="457200" lvl="1" indent="0">
              <a:spcBef>
                <a:spcPts val="0"/>
              </a:spcBef>
              <a:buNone/>
            </a:pPr>
            <a:r>
              <a:rPr lang="da-DK" sz="1200" dirty="0">
                <a:ea typeface="ＭＳ Ｐゴシック" pitchFamily="28" charset="-128"/>
                <a:cs typeface="Calibri"/>
              </a:rPr>
              <a:t>Meningsløshed?, Personaleflugt?, Rekruttering?</a:t>
            </a:r>
          </a:p>
          <a:p>
            <a:pPr marL="457200" lvl="1" indent="0">
              <a:spcBef>
                <a:spcPts val="0"/>
              </a:spcBef>
              <a:buNone/>
            </a:pPr>
            <a:endParaRPr lang="da-DK" sz="1200" dirty="0">
              <a:ea typeface="ＭＳ Ｐゴシック" pitchFamily="28" charset="-128"/>
              <a:cs typeface="Calibri"/>
            </a:endParaRPr>
          </a:p>
          <a:p>
            <a:pPr marL="457200" lvl="1" indent="0">
              <a:spcBef>
                <a:spcPts val="0"/>
              </a:spcBef>
              <a:buNone/>
            </a:pPr>
            <a:r>
              <a:rPr lang="da-DK" sz="1200" dirty="0">
                <a:ea typeface="ＭＳ Ｐゴシック" pitchFamily="28" charset="-128"/>
                <a:cs typeface="Calibri"/>
              </a:rPr>
              <a:t>Ny sundhedsreform</a:t>
            </a:r>
          </a:p>
          <a:p>
            <a:pPr marL="457200" lvl="1" indent="0">
              <a:spcBef>
                <a:spcPts val="0"/>
              </a:spcBef>
              <a:buNone/>
            </a:pPr>
            <a:endParaRPr lang="da-DK" sz="1200" dirty="0">
              <a:ea typeface="ＭＳ Ｐゴシック" pitchFamily="28" charset="-128"/>
              <a:cs typeface="Calibri"/>
            </a:endParaRPr>
          </a:p>
          <a:p>
            <a:pPr marL="457200" lvl="1" indent="0" eaLnBrk="1" hangingPunct="1">
              <a:spcBef>
                <a:spcPts val="0"/>
              </a:spcBef>
              <a:buNone/>
            </a:pPr>
            <a:endParaRPr lang="da-DK" sz="1200" b="1" dirty="0">
              <a:ea typeface="ＭＳ Ｐゴシック" pitchFamily="28" charset="-128"/>
            </a:endParaRPr>
          </a:p>
          <a:p>
            <a:pPr marL="457200" lvl="1" indent="0">
              <a:spcBef>
                <a:spcPts val="0"/>
              </a:spcBef>
              <a:buNone/>
            </a:pPr>
            <a:r>
              <a:rPr lang="da-DK" sz="1200" b="1" dirty="0">
                <a:ea typeface="ＭＳ Ｐゴシック" pitchFamily="28" charset="-128"/>
                <a:cs typeface="Calibri"/>
              </a:rPr>
              <a:t>Er </a:t>
            </a:r>
            <a:r>
              <a:rPr lang="da-DK" sz="1200" b="1" dirty="0" err="1">
                <a:ea typeface="ＭＳ Ｐゴシック" pitchFamily="28" charset="-128"/>
                <a:cs typeface="Calibri"/>
              </a:rPr>
              <a:t>compassion</a:t>
            </a:r>
            <a:r>
              <a:rPr lang="da-DK" sz="1200" b="1" dirty="0">
                <a:ea typeface="ＭＳ Ｐゴシック" pitchFamily="28" charset="-128"/>
                <a:cs typeface="Calibri"/>
              </a:rPr>
              <a:t> et af svarene? </a:t>
            </a:r>
            <a:r>
              <a:rPr lang="da-DK" sz="1200" dirty="0" err="1"/>
              <a:t>Compassion</a:t>
            </a:r>
            <a:r>
              <a:rPr lang="da-DK" sz="1200" dirty="0"/>
              <a:t> kan give Care tilbage til de udbrændte, fordi </a:t>
            </a:r>
            <a:r>
              <a:rPr lang="da-DK" sz="1200" dirty="0" err="1"/>
              <a:t>Compassion</a:t>
            </a:r>
            <a:r>
              <a:rPr lang="da-DK" sz="1200" dirty="0"/>
              <a:t> er en handling modsat empati og derfor kan empati </a:t>
            </a:r>
            <a:r>
              <a:rPr lang="da-DK" sz="1200" i="1" dirty="0"/>
              <a:t>gøre ondt </a:t>
            </a:r>
            <a:r>
              <a:rPr lang="da-DK" sz="1200" dirty="0"/>
              <a:t>hvor </a:t>
            </a:r>
            <a:r>
              <a:rPr lang="da-DK" sz="1200" dirty="0" err="1"/>
              <a:t>compassion</a:t>
            </a:r>
            <a:r>
              <a:rPr lang="da-DK" sz="1200" dirty="0"/>
              <a:t> </a:t>
            </a:r>
            <a:r>
              <a:rPr lang="da-DK" sz="1200" i="1" dirty="0"/>
              <a:t>healer </a:t>
            </a:r>
            <a:r>
              <a:rPr lang="da-DK" sz="1050" i="1" dirty="0"/>
              <a:t>(</a:t>
            </a:r>
            <a:r>
              <a:rPr lang="da-DK" sz="1050" dirty="0" err="1"/>
              <a:t>Compassionomics</a:t>
            </a:r>
            <a:r>
              <a:rPr lang="da-DK" sz="1050" dirty="0"/>
              <a:t>). </a:t>
            </a:r>
            <a:endParaRPr lang="da-DK" sz="1050" i="1" dirty="0"/>
          </a:p>
          <a:p>
            <a:pPr marL="457200" lvl="1" indent="0" eaLnBrk="1" hangingPunct="1">
              <a:spcBef>
                <a:spcPts val="0"/>
              </a:spcBef>
              <a:buNone/>
            </a:pPr>
            <a:endParaRPr lang="da-DK" sz="1200" b="1" dirty="0">
              <a:ea typeface="ＭＳ Ｐゴシック" pitchFamily="28" charset="-128"/>
              <a:cs typeface="Calibri"/>
            </a:endParaRPr>
          </a:p>
        </p:txBody>
      </p:sp>
      <p:pic>
        <p:nvPicPr>
          <p:cNvPr id="2" name="Billede 1"/>
          <p:cNvPicPr>
            <a:picLocks noChangeAspect="1"/>
          </p:cNvPicPr>
          <p:nvPr/>
        </p:nvPicPr>
        <p:blipFill>
          <a:blip r:embed="rId3"/>
          <a:stretch>
            <a:fillRect/>
          </a:stretch>
        </p:blipFill>
        <p:spPr>
          <a:xfrm>
            <a:off x="4332868" y="2982349"/>
            <a:ext cx="2422068" cy="12561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Billede 1" descr="royal-behandling-kilde-politiken-d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4089452"/>
            <a:ext cx="2561379" cy="2021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felt 2"/>
          <p:cNvSpPr txBox="1"/>
          <p:nvPr/>
        </p:nvSpPr>
        <p:spPr>
          <a:xfrm>
            <a:off x="1033838" y="1000731"/>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3928" y="6080129"/>
            <a:ext cx="1728192" cy="76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descr="Billeder fra Shanghai: Borgernes desperation vokser og myndighederne  desinficerer gaderne | Seneste nyt | D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9986" y="838866"/>
            <a:ext cx="3106229" cy="2067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315655"/>
      </p:ext>
    </p:extLst>
  </p:cSld>
  <p:clrMapOvr>
    <a:masterClrMapping/>
  </p:clrMapOvr>
</p:sld>
</file>

<file path=ppt/theme/theme1.xml><?xml version="1.0" encoding="utf-8"?>
<a:theme xmlns:a="http://schemas.openxmlformats.org/drawingml/2006/main" name="1_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UH - 16_9 engelsk">
  <a:themeElements>
    <a:clrScheme name="OUH - RSYD">
      <a:dk1>
        <a:sysClr val="windowText" lastClr="000000"/>
      </a:dk1>
      <a:lt1>
        <a:sysClr val="window" lastClr="FFFFFF"/>
      </a:lt1>
      <a:dk2>
        <a:srgbClr val="0064A3"/>
      </a:dk2>
      <a:lt2>
        <a:srgbClr val="E7E6E6"/>
      </a:lt2>
      <a:accent1>
        <a:srgbClr val="0064A3"/>
      </a:accent1>
      <a:accent2>
        <a:srgbClr val="D7891B"/>
      </a:accent2>
      <a:accent3>
        <a:srgbClr val="BA4C19"/>
      </a:accent3>
      <a:accent4>
        <a:srgbClr val="FFB417"/>
      </a:accent4>
      <a:accent5>
        <a:srgbClr val="3F91D0"/>
      </a:accent5>
      <a:accent6>
        <a:srgbClr val="8DA22D"/>
      </a:accent6>
      <a:hlink>
        <a:srgbClr val="4472C4"/>
      </a:hlink>
      <a:folHlink>
        <a:srgbClr val="FF0000"/>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0E06595B62C8394F99871DDE12B7605C" ma:contentTypeVersion="0" ma:contentTypeDescription="Opret et nyt dokument." ma:contentTypeScope="" ma:versionID="037ee18d54d7e821f21a7bd8f3881489">
  <xsd:schema xmlns:xsd="http://www.w3.org/2001/XMLSchema" xmlns:xs="http://www.w3.org/2001/XMLSchema" xmlns:p="http://schemas.microsoft.com/office/2006/metadata/properties" targetNamespace="http://schemas.microsoft.com/office/2006/metadata/properties" ma:root="true" ma:fieldsID="8739a22fa64077dee4a0dc6b637cf7d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CBA411-AD4D-48F1-BB87-87D5B97E7359}">
  <ds:schemaRef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13A0473-70B1-439D-9B2D-0E9B3E0D8A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53D67490-2651-4F30-AFCC-9AB566D906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PPT template_OUH + CIMT_DA</Template>
  <TotalTime>18834</TotalTime>
  <Words>3147</Words>
  <Application>Microsoft Office PowerPoint</Application>
  <PresentationFormat>Skærmshow (4:3)</PresentationFormat>
  <Paragraphs>274</Paragraphs>
  <Slides>32</Slides>
  <Notes>4</Notes>
  <HiddenSlides>0</HiddenSlides>
  <MMClips>1</MMClips>
  <ScaleCrop>false</ScaleCrop>
  <HeadingPairs>
    <vt:vector size="6" baseType="variant">
      <vt:variant>
        <vt:lpstr>Benyttede skrifttyper</vt:lpstr>
      </vt:variant>
      <vt:variant>
        <vt:i4>11</vt:i4>
      </vt:variant>
      <vt:variant>
        <vt:lpstr>Tema</vt:lpstr>
      </vt:variant>
      <vt:variant>
        <vt:i4>4</vt:i4>
      </vt:variant>
      <vt:variant>
        <vt:lpstr>Slidetitler</vt:lpstr>
      </vt:variant>
      <vt:variant>
        <vt:i4>32</vt:i4>
      </vt:variant>
    </vt:vector>
  </HeadingPairs>
  <TitlesOfParts>
    <vt:vector size="47" baseType="lpstr">
      <vt:lpstr>ＭＳ Ｐゴシック</vt:lpstr>
      <vt:lpstr>Aptos</vt:lpstr>
      <vt:lpstr>Aptos Bold</vt:lpstr>
      <vt:lpstr>Arial</vt:lpstr>
      <vt:lpstr>Calibri</vt:lpstr>
      <vt:lpstr>Calibri Light</vt:lpstr>
      <vt:lpstr>Freestyle Script</vt:lpstr>
      <vt:lpstr>Gill Sans</vt:lpstr>
      <vt:lpstr>Impact</vt:lpstr>
      <vt:lpstr>Raleway</vt:lpstr>
      <vt:lpstr>Times New Roman</vt:lpstr>
      <vt:lpstr>1_Kontortema</vt:lpstr>
      <vt:lpstr>OUH - 16_9 engelsk</vt:lpstr>
      <vt:lpstr>Office Theme</vt:lpstr>
      <vt:lpstr>Office-tema</vt:lpstr>
      <vt:lpstr>Compassion som antidot til burnout   </vt:lpstr>
      <vt:lpstr>Mine forskningsinteresser</vt:lpstr>
      <vt:lpstr>PowerPoint-præsentation</vt:lpstr>
      <vt:lpstr>Patienten først</vt:lpstr>
      <vt:lpstr>Min helt Patch Adams: (1945) 1998</vt:lpstr>
      <vt:lpstr>Kampagne, Gigtforeningen “Som det er nu, tager ingen ansvar for den samlede behandling, ingen koordinerer forløbene, ingen ser hele patienten”</vt:lpstr>
      <vt:lpstr>Compassion er venlighed, empati, sympati, omsorg….</vt:lpstr>
      <vt:lpstr>Compassion er…</vt:lpstr>
      <vt:lpstr>Udbrændthed og at overleve de mange krydspres  Compassion som vej til bæredygtig arbejdsglæde</vt:lpstr>
      <vt:lpstr>Så hvor slemt står det til på sygehusene?  Travlhed og underbemanding medvirker ifølge læger og sygeplejersker til, at patienter får det værre – og i værste fald dør. “Vi kan ikke mere. Hospitalerne bløder”, Zetland 21. okt.2021</vt:lpstr>
      <vt:lpstr>PowerPoint-præsentation</vt:lpstr>
      <vt:lpstr>   February 2023 Working in value-discrepant environments inhibits clinicians’ ability to provide compassion and reduces well-being: A cross-sectional study Alina Pavlova, Sarah-Jane Paine, Shane Sinclair, Anne O'Callaghan, Nathan S. Consedine  </vt:lpstr>
      <vt:lpstr>Undersøgelser i Danmark viser</vt:lpstr>
      <vt:lpstr>PowerPoint-præsentation</vt:lpstr>
      <vt:lpstr>PowerPoint-præsentation</vt:lpstr>
      <vt:lpstr>PowerPoint-præsentation</vt:lpstr>
      <vt:lpstr>PowerPoint-præsentation</vt:lpstr>
      <vt:lpstr>PowerPoint-præsentation</vt:lpstr>
      <vt:lpstr>Compassion in Health Care:  Det tager 32-56 sekunder, og det gør godt, fra bogen Compassionomics og Wonderdrug af Stephen Trzeciak og Anthony Mazzarelli</vt:lpstr>
      <vt:lpstr>Eksempler fra bogen Compassionomics </vt:lpstr>
      <vt:lpstr>Compassion i praksis,  Nanja Holland Hansen, psykolog, phd.</vt:lpstr>
      <vt:lpstr>PowerPoint-præsentation</vt:lpstr>
      <vt:lpstr>PowerPoint-præsentation</vt:lpstr>
      <vt:lpstr>Eksempler på anvendelse af Bibi</vt:lpstr>
      <vt:lpstr>Compassion At blive set, at blive hørt, at blive anerkendt Og alt dette gennem ægte involvering</vt:lpstr>
      <vt:lpstr>Compassion</vt:lpstr>
      <vt:lpstr>Hvad kan vi gøre?, Nanja Holland ”Compassion i Sundhedsvæsenet</vt:lpstr>
      <vt:lpstr>A matter of perspektiv, Anette Mussmann</vt:lpstr>
      <vt:lpstr>TED talk om Compassion ved anæstesi-læge Stephen Trzeciak</vt:lpstr>
      <vt:lpstr>PowerPoint-præsentation</vt:lpstr>
      <vt:lpstr>Tak fordi jeg måtte dele min compassion rejse </vt:lpstr>
      <vt:lpstr>Spørgsmål til refleksion i grupper</vt:lpstr>
    </vt:vector>
  </TitlesOfParts>
  <Company>OUH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Jane Clemensen</dc:creator>
  <cp:lastModifiedBy>Jane Clemensen</cp:lastModifiedBy>
  <cp:revision>530</cp:revision>
  <cp:lastPrinted>2023-10-27T07:28:15Z</cp:lastPrinted>
  <dcterms:created xsi:type="dcterms:W3CDTF">2018-01-16T09:20:17Z</dcterms:created>
  <dcterms:modified xsi:type="dcterms:W3CDTF">2026-05-19T17:15:34Z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0x0101000E06595B62C8394F99871DDE12B7605C</vt:lpwstr>
  </property>
</Properties>
</file>