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35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71" r:id="rId15"/>
    <p:sldId id="270" r:id="rId16"/>
    <p:sldId id="272" r:id="rId17"/>
    <p:sldId id="267" r:id="rId18"/>
    <p:sldId id="268" r:id="rId19"/>
    <p:sldId id="269" r:id="rId20"/>
  </p:sldIdLst>
  <p:sldSz cx="12192000" cy="6858000"/>
  <p:notesSz cx="6858000" cy="9144000"/>
  <p:defaultTextStyle>
    <a:defPPr rtl="0"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D8A82-F7C1-C4B7-BF7D-B22BCC8670CE}" v="6" dt="2024-10-20T18:59:09.509"/>
    <p1510:client id="{A0B9F303-6E79-3CF2-0C19-70A1747DFA6A}" v="110" dt="2024-10-20T19:37:51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623" autoAdjust="0"/>
  </p:normalViewPr>
  <p:slideViewPr>
    <p:cSldViewPr snapToGrid="0">
      <p:cViewPr varScale="1">
        <p:scale>
          <a:sx n="75" d="100"/>
          <a:sy n="75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FBB02-797C-43BA-85A9-926617EB7A0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07FA3F9-4575-4909-9C9F-927203840DCE}">
      <dgm:prSet phldrT="[Tekst]"/>
      <dgm:spPr/>
      <dgm:t>
        <a:bodyPr/>
        <a:lstStyle/>
        <a:p>
          <a:r>
            <a:rPr lang="da-DK" dirty="0"/>
            <a:t>Direkte selvskade</a:t>
          </a:r>
        </a:p>
      </dgm:t>
    </dgm:pt>
    <dgm:pt modelId="{4AAF1541-935A-4DD8-B69F-71A4267D6CDC}" type="parTrans" cxnId="{7712F4FE-B6A0-45DA-8193-D1ADE9FE53D3}">
      <dgm:prSet/>
      <dgm:spPr/>
      <dgm:t>
        <a:bodyPr/>
        <a:lstStyle/>
        <a:p>
          <a:endParaRPr lang="da-DK"/>
        </a:p>
      </dgm:t>
    </dgm:pt>
    <dgm:pt modelId="{21FB6B56-E9FF-4152-B800-3ADCBFCFA675}" type="sibTrans" cxnId="{7712F4FE-B6A0-45DA-8193-D1ADE9FE53D3}">
      <dgm:prSet/>
      <dgm:spPr/>
      <dgm:t>
        <a:bodyPr/>
        <a:lstStyle/>
        <a:p>
          <a:endParaRPr lang="da-DK"/>
        </a:p>
      </dgm:t>
    </dgm:pt>
    <dgm:pt modelId="{603BECB2-FF76-4B2B-86DD-A2902A529226}">
      <dgm:prSet phldrT="[Tekst]"/>
      <dgm:spPr/>
      <dgm:t>
        <a:bodyPr/>
        <a:lstStyle/>
        <a:p>
          <a:r>
            <a:rPr lang="da-DK" dirty="0"/>
            <a:t>Indirekte selvskade</a:t>
          </a:r>
        </a:p>
      </dgm:t>
    </dgm:pt>
    <dgm:pt modelId="{7EE9E0BD-AC7F-46B3-889E-284749A37E7F}" type="parTrans" cxnId="{2455F8C9-73A4-4FAF-ABCD-086F0284CF2A}">
      <dgm:prSet/>
      <dgm:spPr/>
      <dgm:t>
        <a:bodyPr/>
        <a:lstStyle/>
        <a:p>
          <a:endParaRPr lang="da-DK"/>
        </a:p>
      </dgm:t>
    </dgm:pt>
    <dgm:pt modelId="{94F95A8D-23FB-4EDD-84D6-FAD2DDB78BC7}" type="sibTrans" cxnId="{2455F8C9-73A4-4FAF-ABCD-086F0284CF2A}">
      <dgm:prSet/>
      <dgm:spPr/>
      <dgm:t>
        <a:bodyPr/>
        <a:lstStyle/>
        <a:p>
          <a:endParaRPr lang="da-DK"/>
        </a:p>
      </dgm:t>
    </dgm:pt>
    <dgm:pt modelId="{E577B263-93E0-412B-9EF4-64C9D0E34447}">
      <dgm:prSet phldrT="[Tekst]"/>
      <dgm:spPr/>
      <dgm:t>
        <a:bodyPr/>
        <a:lstStyle/>
        <a:p>
          <a:r>
            <a:rPr lang="da-DK" dirty="0"/>
            <a:t>Selvskade by proxy</a:t>
          </a:r>
        </a:p>
      </dgm:t>
    </dgm:pt>
    <dgm:pt modelId="{7E5180C3-7B6E-43F3-8387-62F04DE15144}" type="parTrans" cxnId="{CA28D27B-CD3E-4A64-9F6A-D0A5097B6829}">
      <dgm:prSet/>
      <dgm:spPr/>
      <dgm:t>
        <a:bodyPr/>
        <a:lstStyle/>
        <a:p>
          <a:endParaRPr lang="da-DK"/>
        </a:p>
      </dgm:t>
    </dgm:pt>
    <dgm:pt modelId="{013C2261-DE96-4F1F-B624-144E679B4A3E}" type="sibTrans" cxnId="{CA28D27B-CD3E-4A64-9F6A-D0A5097B6829}">
      <dgm:prSet/>
      <dgm:spPr/>
      <dgm:t>
        <a:bodyPr/>
        <a:lstStyle/>
        <a:p>
          <a:endParaRPr lang="da-DK"/>
        </a:p>
      </dgm:t>
    </dgm:pt>
    <dgm:pt modelId="{F66F2CED-A5D5-4BC9-B3C6-6898789AB1D2}">
      <dgm:prSet phldrT="[Tekst]"/>
      <dgm:spPr/>
      <dgm:t>
        <a:bodyPr/>
        <a:lstStyle/>
        <a:p>
          <a:r>
            <a:rPr lang="da-DK" dirty="0"/>
            <a:t>Digital selvskade</a:t>
          </a:r>
        </a:p>
      </dgm:t>
    </dgm:pt>
    <dgm:pt modelId="{D80C6C68-534D-43D4-9F70-9D0ED6D73F2A}" type="parTrans" cxnId="{159090BD-C672-4874-9B4A-9080D21C7A50}">
      <dgm:prSet/>
      <dgm:spPr/>
      <dgm:t>
        <a:bodyPr/>
        <a:lstStyle/>
        <a:p>
          <a:endParaRPr lang="da-DK"/>
        </a:p>
      </dgm:t>
    </dgm:pt>
    <dgm:pt modelId="{CE7B42E1-24BC-4C23-877B-E32B3A28EB22}" type="sibTrans" cxnId="{159090BD-C672-4874-9B4A-9080D21C7A50}">
      <dgm:prSet/>
      <dgm:spPr/>
      <dgm:t>
        <a:bodyPr/>
        <a:lstStyle/>
        <a:p>
          <a:endParaRPr lang="da-DK"/>
        </a:p>
      </dgm:t>
    </dgm:pt>
    <dgm:pt modelId="{3E9EC0C4-6B32-4095-81D1-B2BCA6AA4CB3}" type="pres">
      <dgm:prSet presAssocID="{6DEFBB02-797C-43BA-85A9-926617EB7A06}" presName="matrix" presStyleCnt="0">
        <dgm:presLayoutVars>
          <dgm:chMax val="1"/>
          <dgm:dir/>
          <dgm:resizeHandles val="exact"/>
        </dgm:presLayoutVars>
      </dgm:prSet>
      <dgm:spPr/>
    </dgm:pt>
    <dgm:pt modelId="{F84234B4-4F0B-4D30-ABFC-503A4DE7C703}" type="pres">
      <dgm:prSet presAssocID="{6DEFBB02-797C-43BA-85A9-926617EB7A06}" presName="diamond" presStyleLbl="bgShp" presStyleIdx="0" presStyleCnt="1"/>
      <dgm:spPr/>
    </dgm:pt>
    <dgm:pt modelId="{83A46307-340C-492F-8541-3090396E7D5E}" type="pres">
      <dgm:prSet presAssocID="{6DEFBB02-797C-43BA-85A9-926617EB7A0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A137F3-1FA1-46BC-B69A-6740A7AAED01}" type="pres">
      <dgm:prSet presAssocID="{6DEFBB02-797C-43BA-85A9-926617EB7A0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3CAE538-16F1-40A6-8321-EC7627EA300C}" type="pres">
      <dgm:prSet presAssocID="{6DEFBB02-797C-43BA-85A9-926617EB7A0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7E0C2E-EA84-4144-B8C4-ABB862647220}" type="pres">
      <dgm:prSet presAssocID="{6DEFBB02-797C-43BA-85A9-926617EB7A0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4F44953-9F5F-4661-A41B-FC3BD7E61D51}" type="presOf" srcId="{603BECB2-FF76-4B2B-86DD-A2902A529226}" destId="{CDA137F3-1FA1-46BC-B69A-6740A7AAED01}" srcOrd="0" destOrd="0" presId="urn:microsoft.com/office/officeart/2005/8/layout/matrix3"/>
    <dgm:cxn modelId="{A508FC57-AA6A-48A8-A209-62FE1D7E5599}" type="presOf" srcId="{6DEFBB02-797C-43BA-85A9-926617EB7A06}" destId="{3E9EC0C4-6B32-4095-81D1-B2BCA6AA4CB3}" srcOrd="0" destOrd="0" presId="urn:microsoft.com/office/officeart/2005/8/layout/matrix3"/>
    <dgm:cxn modelId="{CA28D27B-CD3E-4A64-9F6A-D0A5097B6829}" srcId="{6DEFBB02-797C-43BA-85A9-926617EB7A06}" destId="{E577B263-93E0-412B-9EF4-64C9D0E34447}" srcOrd="2" destOrd="0" parTransId="{7E5180C3-7B6E-43F3-8387-62F04DE15144}" sibTransId="{013C2261-DE96-4F1F-B624-144E679B4A3E}"/>
    <dgm:cxn modelId="{047A0187-61FA-4DED-92D9-5D884DF84A8C}" type="presOf" srcId="{B07FA3F9-4575-4909-9C9F-927203840DCE}" destId="{83A46307-340C-492F-8541-3090396E7D5E}" srcOrd="0" destOrd="0" presId="urn:microsoft.com/office/officeart/2005/8/layout/matrix3"/>
    <dgm:cxn modelId="{159090BD-C672-4874-9B4A-9080D21C7A50}" srcId="{6DEFBB02-797C-43BA-85A9-926617EB7A06}" destId="{F66F2CED-A5D5-4BC9-B3C6-6898789AB1D2}" srcOrd="3" destOrd="0" parTransId="{D80C6C68-534D-43D4-9F70-9D0ED6D73F2A}" sibTransId="{CE7B42E1-24BC-4C23-877B-E32B3A28EB22}"/>
    <dgm:cxn modelId="{2455F8C9-73A4-4FAF-ABCD-086F0284CF2A}" srcId="{6DEFBB02-797C-43BA-85A9-926617EB7A06}" destId="{603BECB2-FF76-4B2B-86DD-A2902A529226}" srcOrd="1" destOrd="0" parTransId="{7EE9E0BD-AC7F-46B3-889E-284749A37E7F}" sibTransId="{94F95A8D-23FB-4EDD-84D6-FAD2DDB78BC7}"/>
    <dgm:cxn modelId="{E93E17D4-D340-4C5D-86B0-1F95B641584F}" type="presOf" srcId="{E577B263-93E0-412B-9EF4-64C9D0E34447}" destId="{63CAE538-16F1-40A6-8321-EC7627EA300C}" srcOrd="0" destOrd="0" presId="urn:microsoft.com/office/officeart/2005/8/layout/matrix3"/>
    <dgm:cxn modelId="{BF195BF9-E12C-437A-A2BC-3EA26F3DFC3E}" type="presOf" srcId="{F66F2CED-A5D5-4BC9-B3C6-6898789AB1D2}" destId="{2B7E0C2E-EA84-4144-B8C4-ABB862647220}" srcOrd="0" destOrd="0" presId="urn:microsoft.com/office/officeart/2005/8/layout/matrix3"/>
    <dgm:cxn modelId="{7712F4FE-B6A0-45DA-8193-D1ADE9FE53D3}" srcId="{6DEFBB02-797C-43BA-85A9-926617EB7A06}" destId="{B07FA3F9-4575-4909-9C9F-927203840DCE}" srcOrd="0" destOrd="0" parTransId="{4AAF1541-935A-4DD8-B69F-71A4267D6CDC}" sibTransId="{21FB6B56-E9FF-4152-B800-3ADCBFCFA675}"/>
    <dgm:cxn modelId="{83C5391B-7B69-40CF-ACC5-C19D4381B488}" type="presParOf" srcId="{3E9EC0C4-6B32-4095-81D1-B2BCA6AA4CB3}" destId="{F84234B4-4F0B-4D30-ABFC-503A4DE7C703}" srcOrd="0" destOrd="0" presId="urn:microsoft.com/office/officeart/2005/8/layout/matrix3"/>
    <dgm:cxn modelId="{3C94CC5A-4B37-4ED9-85BE-C23BF2CF6ACC}" type="presParOf" srcId="{3E9EC0C4-6B32-4095-81D1-B2BCA6AA4CB3}" destId="{83A46307-340C-492F-8541-3090396E7D5E}" srcOrd="1" destOrd="0" presId="urn:microsoft.com/office/officeart/2005/8/layout/matrix3"/>
    <dgm:cxn modelId="{014AD0AE-5711-41C4-9341-6F2A83164E3A}" type="presParOf" srcId="{3E9EC0C4-6B32-4095-81D1-B2BCA6AA4CB3}" destId="{CDA137F3-1FA1-46BC-B69A-6740A7AAED01}" srcOrd="2" destOrd="0" presId="urn:microsoft.com/office/officeart/2005/8/layout/matrix3"/>
    <dgm:cxn modelId="{1097F8F9-715C-4E0E-9A78-C1C1E11D8399}" type="presParOf" srcId="{3E9EC0C4-6B32-4095-81D1-B2BCA6AA4CB3}" destId="{63CAE538-16F1-40A6-8321-EC7627EA300C}" srcOrd="3" destOrd="0" presId="urn:microsoft.com/office/officeart/2005/8/layout/matrix3"/>
    <dgm:cxn modelId="{3B7A9D33-7700-4D93-B187-AC0F789D0B3E}" type="presParOf" srcId="{3E9EC0C4-6B32-4095-81D1-B2BCA6AA4CB3}" destId="{2B7E0C2E-EA84-4144-B8C4-ABB8626472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34B4-4F0B-4D30-ABFC-503A4DE7C703}">
      <dsp:nvSpPr>
        <dsp:cNvPr id="0" name=""/>
        <dsp:cNvSpPr/>
      </dsp:nvSpPr>
      <dsp:spPr>
        <a:xfrm>
          <a:off x="3024525" y="0"/>
          <a:ext cx="4030950" cy="403095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46307-340C-492F-8541-3090396E7D5E}">
      <dsp:nvSpPr>
        <dsp:cNvPr id="0" name=""/>
        <dsp:cNvSpPr/>
      </dsp:nvSpPr>
      <dsp:spPr>
        <a:xfrm>
          <a:off x="3407465" y="382940"/>
          <a:ext cx="1572070" cy="157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Direkte selvskade</a:t>
          </a:r>
        </a:p>
      </dsp:txBody>
      <dsp:txXfrm>
        <a:off x="3484207" y="459682"/>
        <a:ext cx="1418586" cy="1418586"/>
      </dsp:txXfrm>
    </dsp:sp>
    <dsp:sp modelId="{CDA137F3-1FA1-46BC-B69A-6740A7AAED01}">
      <dsp:nvSpPr>
        <dsp:cNvPr id="0" name=""/>
        <dsp:cNvSpPr/>
      </dsp:nvSpPr>
      <dsp:spPr>
        <a:xfrm>
          <a:off x="5100464" y="382940"/>
          <a:ext cx="1572070" cy="157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Indirekte selvskade</a:t>
          </a:r>
        </a:p>
      </dsp:txBody>
      <dsp:txXfrm>
        <a:off x="5177206" y="459682"/>
        <a:ext cx="1418586" cy="1418586"/>
      </dsp:txXfrm>
    </dsp:sp>
    <dsp:sp modelId="{63CAE538-16F1-40A6-8321-EC7627EA300C}">
      <dsp:nvSpPr>
        <dsp:cNvPr id="0" name=""/>
        <dsp:cNvSpPr/>
      </dsp:nvSpPr>
      <dsp:spPr>
        <a:xfrm>
          <a:off x="3407465" y="2075939"/>
          <a:ext cx="1572070" cy="157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Selvskade by proxy</a:t>
          </a:r>
        </a:p>
      </dsp:txBody>
      <dsp:txXfrm>
        <a:off x="3484207" y="2152681"/>
        <a:ext cx="1418586" cy="1418586"/>
      </dsp:txXfrm>
    </dsp:sp>
    <dsp:sp modelId="{2B7E0C2E-EA84-4144-B8C4-ABB862647220}">
      <dsp:nvSpPr>
        <dsp:cNvPr id="0" name=""/>
        <dsp:cNvSpPr/>
      </dsp:nvSpPr>
      <dsp:spPr>
        <a:xfrm>
          <a:off x="5100464" y="2075939"/>
          <a:ext cx="1572070" cy="157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Digital selvskade</a:t>
          </a:r>
        </a:p>
      </dsp:txBody>
      <dsp:txXfrm>
        <a:off x="5177206" y="2152681"/>
        <a:ext cx="1418586" cy="141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E1DF9C6E-48CE-4854-A21E-13F180E71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7B4396-A16E-4919-A47E-BA401D447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76F8-1DFA-480E-8D72-A94852290A0F}" type="datetime1">
              <a:rPr lang="da-DK" smtClean="0"/>
              <a:t>26-10-2024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BF035F-1CFD-4661-AE74-768E90F09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59AB2C-FA9E-4234-A098-A4E12AC42C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E089-688A-4798-A0FB-E5BBBF2C81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83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C6427-9A81-4D00-9577-C44AA4851B53}" type="datetime1">
              <a:rPr lang="da-DK" smtClean="0"/>
              <a:pPr/>
              <a:t>26-10-2024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BB12-A7EF-403B-9CD3-EEF181B97B29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76613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ABB12-A7EF-403B-9CD3-EEF181B97B2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68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DEFINITION PÅ SELVSKADE</a:t>
            </a:r>
            <a:br>
              <a:rPr lang="da-DK" dirty="0">
                <a:cs typeface="+mn-lt"/>
              </a:rPr>
            </a:br>
            <a:endParaRPr lang="da-DK" dirty="0"/>
          </a:p>
          <a:p>
            <a:r>
              <a:rPr lang="en-US" dirty="0" err="1"/>
              <a:t>Selvskade</a:t>
            </a:r>
            <a:r>
              <a:rPr lang="en-US" dirty="0"/>
              <a:t> </a:t>
            </a:r>
            <a:r>
              <a:rPr lang="en-US" dirty="0" err="1"/>
              <a:t>refererer</a:t>
            </a:r>
            <a:r>
              <a:rPr lang="en-US" dirty="0"/>
              <a:t> her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bevidst</a:t>
            </a:r>
            <a:r>
              <a:rPr lang="en-US" dirty="0"/>
              <a:t> </a:t>
            </a:r>
            <a:r>
              <a:rPr lang="en-US" dirty="0" err="1"/>
              <a:t>direkte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selvforskyldt</a:t>
            </a:r>
            <a:r>
              <a:rPr lang="en-US" dirty="0"/>
              <a:t> </a:t>
            </a:r>
            <a:r>
              <a:rPr lang="en-US" dirty="0" err="1"/>
              <a:t>ødelæggelse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kropsvæv</a:t>
            </a:r>
            <a:r>
              <a:rPr lang="en-US" dirty="0"/>
              <a:t> </a:t>
            </a:r>
            <a:r>
              <a:rPr lang="en-US" dirty="0" err="1"/>
              <a:t>udført</a:t>
            </a:r>
            <a:r>
              <a:rPr lang="en-US" dirty="0"/>
              <a:t>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/>
              <a:t>suicidale</a:t>
            </a:r>
            <a:r>
              <a:rPr lang="en-US" dirty="0"/>
              <a:t> </a:t>
            </a:r>
            <a:r>
              <a:rPr lang="en-US" dirty="0" err="1"/>
              <a:t>hensigter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med </a:t>
            </a:r>
            <a:r>
              <a:rPr lang="en-US" dirty="0" err="1"/>
              <a:t>formål</a:t>
            </a:r>
            <a:r>
              <a:rPr lang="en-US" dirty="0"/>
              <a:t>, der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socialt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kulturelt</a:t>
            </a:r>
            <a:r>
              <a:rPr lang="en-US" dirty="0"/>
              <a:t> </a:t>
            </a:r>
            <a:r>
              <a:rPr lang="en-US" dirty="0" err="1"/>
              <a:t>accepterede</a:t>
            </a:r>
            <a:r>
              <a:rPr lang="en-US" dirty="0"/>
              <a:t> (International Society for the Study of Self-injury).</a:t>
            </a:r>
            <a:endParaRPr lang="da-DK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ABB12-A7EF-403B-9CD3-EEF181B97B29}" type="slidenum">
              <a:rPr lang="da-DK" noProof="0" smtClean="0"/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7405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da-DK" noProof="0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ECA695-122D-41D7-A00D-4751F75E3915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5" name="Lige forbindelse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AAA5C8-37FE-41D8-A56E-3FEFF19D66F6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26" name="Lige forbindelse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1351A-8590-4DF2-91E0-C0CA935371C3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5" name="Lige forbindelse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 marL="457063" indent="-45706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7644" indent="-36394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118" indent="-241222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2247" indent="-24333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59163" indent="-28566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F79A0-6D44-4781-9162-5438193DD899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33" name="Lige forbindelse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B3C18-73B1-4B78-986F-70E413285A68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5" name="Lige forbindelse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D9892-D308-44CA-AD91-C1D1033E6E68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35" name="Lige forbindelse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CE4CF0-2D23-42D3-88F7-BCCE4353D35B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29" name="Lige forbindelse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34587E-ED86-4169-AC47-6B004323794E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25" name="Lige forbindelse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EB2053-78BD-4DE6-9440-D24A1D0966D9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B21F03-C5BB-4FE1-80DE-2B8F44807AD0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17" name="Lige forbindelse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ktangel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ktangel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a-DK" noProof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ECC30F3-20A4-4FBC-ADBA-996395D46BC5}" type="datetime1">
              <a:rPr lang="da-DK" noProof="0" smtClean="0"/>
              <a:t>26-10-2024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a-DK" noProof="0" smtClean="0"/>
              <a:t>‹nr.›</a:t>
            </a:fld>
            <a:endParaRPr lang="da-DK" noProof="0"/>
          </a:p>
        </p:txBody>
      </p:sp>
      <p:cxnSp>
        <p:nvCxnSpPr>
          <p:cNvPr id="31" name="Lige forbindelse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E042D47-2080-4600-A690-B980BAB0E11E}" type="datetime1">
              <a:rPr lang="da-DK" noProof="0" smtClean="0"/>
              <a:t>26-10-2024</a:t>
            </a:fld>
            <a:endParaRPr lang="da-DK" noProof="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cxnSp>
        <p:nvCxnSpPr>
          <p:cNvPr id="10" name="Lige forbindelse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000" y="2159002"/>
            <a:ext cx="10080000" cy="403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Skriv tekst</a:t>
            </a:r>
          </a:p>
          <a:p>
            <a:pPr lvl="1"/>
            <a:r>
              <a:rPr lang="da-DK" altLang="da-DK" dirty="0"/>
              <a:t>skriv tekst i </a:t>
            </a:r>
            <a:r>
              <a:rPr lang="da-DK" altLang="da-DK" dirty="0" err="1"/>
              <a:t>bullit</a:t>
            </a:r>
            <a:r>
              <a:rPr lang="da-DK" altLang="da-DK" dirty="0"/>
              <a:t>-form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5168" y="6442508"/>
            <a:ext cx="30988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>
                <a:solidFill>
                  <a:schemeClr val="bg2"/>
                </a:solidFill>
              </a:rPr>
              <a:t>  ▪  www.regionmidtjylland.dk</a:t>
            </a: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62" y="107977"/>
            <a:ext cx="841468" cy="4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da-DK" sz="4000" dirty="0">
                <a:solidFill>
                  <a:srgbClr val="242424"/>
                </a:solidFill>
                <a:latin typeface="Aptos"/>
              </a:rPr>
              <a:t>Sygepleje i relationen med den selvskadende patient</a:t>
            </a:r>
            <a:br>
              <a:rPr lang="da-DK" sz="4000" dirty="0">
                <a:solidFill>
                  <a:srgbClr val="242424"/>
                </a:solidFill>
                <a:latin typeface="Aptos"/>
              </a:rPr>
            </a:br>
            <a:r>
              <a:rPr lang="da-DK" sz="2800" dirty="0">
                <a:solidFill>
                  <a:srgbClr val="242424"/>
                </a:solidFill>
                <a:latin typeface="Aptos"/>
              </a:rPr>
              <a:t>Kolding 29. Okt. 2024</a:t>
            </a:r>
            <a:endParaRPr lang="da-DK" sz="2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 fontScale="62500" lnSpcReduction="20000"/>
          </a:bodyPr>
          <a:lstStyle/>
          <a:p>
            <a:r>
              <a:rPr lang="da-DK" dirty="0"/>
              <a:t>Gitte </a:t>
            </a:r>
            <a:r>
              <a:rPr lang="da-DK" dirty="0" err="1"/>
              <a:t>strunge</a:t>
            </a:r>
            <a:r>
              <a:rPr lang="da-DK" dirty="0"/>
              <a:t> </a:t>
            </a:r>
          </a:p>
          <a:p>
            <a:r>
              <a:rPr lang="da-DK" dirty="0"/>
              <a:t>Specialsygeplejerske i psykiatrisk sygepleje. </a:t>
            </a:r>
          </a:p>
          <a:p>
            <a:r>
              <a:rPr lang="da-DK" dirty="0"/>
              <a:t>Team for depression og mani,  </a:t>
            </a:r>
            <a:r>
              <a:rPr lang="da-DK" dirty="0" err="1"/>
              <a:t>viborg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Digital selvskade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6565"/>
            <a:r>
              <a:rPr lang="da-DK" dirty="0"/>
              <a:t>Indgå i hemmelige netværk </a:t>
            </a:r>
            <a:endParaRPr lang="da-DK"/>
          </a:p>
          <a:p>
            <a:pPr marL="608965" lvl="1" indent="-363855"/>
            <a:r>
              <a:rPr lang="da-DK" dirty="0"/>
              <a:t>PRIV – døde pigers dagbog</a:t>
            </a:r>
            <a:endParaRPr lang="da-DK" dirty="0">
              <a:ea typeface="Verdana"/>
            </a:endParaRPr>
          </a:p>
          <a:p>
            <a:pPr marL="245110" lvl="1" indent="0">
              <a:buNone/>
            </a:pPr>
            <a:endParaRPr lang="da-DK" sz="2350" dirty="0">
              <a:ea typeface="Verdana"/>
            </a:endParaRPr>
          </a:p>
          <a:p>
            <a:pPr marL="245110" lvl="1" indent="0">
              <a:buNone/>
            </a:pPr>
            <a:r>
              <a:rPr lang="da-DK" sz="2350" dirty="0">
                <a:ea typeface="Verdana"/>
              </a:rPr>
              <a:t>Bogen "Jeg vil dø på fredag" af Xenia Svensson</a:t>
            </a:r>
          </a:p>
        </p:txBody>
      </p:sp>
    </p:spTree>
    <p:extLst>
      <p:ext uri="{BB962C8B-B14F-4D97-AF65-F5344CB8AC3E}">
        <p14:creationId xmlns:p14="http://schemas.microsoft.com/office/powerpoint/2010/main" val="304771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538" y="2357467"/>
            <a:ext cx="10079588" cy="36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5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00F67-CE34-6C54-897B-36101A8B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Teoretisk tilgang / Metode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F62C14D-4BFE-7544-2C8C-9BF813C4F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65655" lvl="3" indent="0">
              <a:buNone/>
            </a:pPr>
            <a:endParaRPr lang="da-DK" sz="2800" dirty="0">
              <a:ea typeface="Verdana"/>
            </a:endParaRPr>
          </a:p>
          <a:p>
            <a:pPr marL="2065655" lvl="3" indent="0">
              <a:buNone/>
            </a:pPr>
            <a:endParaRPr lang="da-DK" sz="2800" dirty="0">
              <a:ea typeface="Verdana"/>
            </a:endParaRPr>
          </a:p>
          <a:p>
            <a:pPr marL="2065655" lvl="3" indent="0">
              <a:buNone/>
            </a:pPr>
            <a:endParaRPr lang="da-DK" sz="2800" dirty="0">
              <a:ea typeface="Verdana"/>
            </a:endParaRPr>
          </a:p>
          <a:p>
            <a:pPr marL="2065655" lvl="3" indent="0">
              <a:buNone/>
            </a:pPr>
            <a:endParaRPr lang="da-DK" sz="2800" dirty="0">
              <a:ea typeface="Verdana"/>
            </a:endParaRPr>
          </a:p>
          <a:p>
            <a:pPr marL="2065655" lvl="3" indent="0">
              <a:buNone/>
            </a:pPr>
            <a:endParaRPr lang="da-DK" sz="2800" dirty="0">
              <a:ea typeface="Verdana"/>
            </a:endParaRPr>
          </a:p>
          <a:p>
            <a:pPr marL="2065655" lvl="3" indent="0">
              <a:buNone/>
            </a:pPr>
            <a:r>
              <a:rPr lang="da-DK" sz="2800" dirty="0">
                <a:ea typeface="Verdana"/>
              </a:rPr>
              <a:t>Personlig </a:t>
            </a:r>
            <a:r>
              <a:rPr lang="da-DK" sz="2800" b="1" dirty="0">
                <a:ea typeface="Verdana"/>
              </a:rPr>
              <a:t>RECOVERY</a:t>
            </a:r>
            <a:r>
              <a:rPr lang="da-DK" sz="2800" dirty="0">
                <a:ea typeface="Verdana"/>
              </a:rPr>
              <a:t> – at komme sig</a:t>
            </a:r>
            <a:endParaRPr lang="da-DK">
              <a:ea typeface="Verdana"/>
            </a:endParaRPr>
          </a:p>
          <a:p>
            <a:pPr marL="2065655" lvl="3" indent="0">
              <a:buNone/>
            </a:pP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     </a:t>
            </a:r>
            <a:r>
              <a:rPr lang="da-DK" sz="2800" dirty="0">
                <a:solidFill>
                  <a:srgbClr val="FF0000"/>
                </a:solidFill>
                <a:ea typeface="+mn-lt"/>
                <a:cs typeface="+mn-lt"/>
              </a:rPr>
              <a:t>CHIME</a:t>
            </a: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 </a:t>
            </a:r>
            <a:endParaRPr lang="da-DK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065655" lvl="3" indent="0">
              <a:buNone/>
            </a:pP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C = Forbundethed (Eng.: </a:t>
            </a:r>
            <a:r>
              <a:rPr lang="da-DK" sz="2800" dirty="0" err="1">
                <a:solidFill>
                  <a:srgbClr val="222222"/>
                </a:solidFill>
                <a:ea typeface="+mn-lt"/>
                <a:cs typeface="+mn-lt"/>
              </a:rPr>
              <a:t>Connectedness</a:t>
            </a: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)</a:t>
            </a:r>
            <a:br>
              <a:rPr lang="da-DK" sz="2800" dirty="0">
                <a:ea typeface="+mn-lt"/>
                <a:cs typeface="+mn-lt"/>
              </a:rPr>
            </a:b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H = Håb og Fremtidsoptimisme</a:t>
            </a:r>
            <a:br>
              <a:rPr lang="da-DK" sz="2800" dirty="0">
                <a:ea typeface="+mn-lt"/>
                <a:cs typeface="+mn-lt"/>
              </a:rPr>
            </a:b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I = (Positiv) Identitet</a:t>
            </a:r>
            <a:br>
              <a:rPr lang="da-DK" sz="2800" dirty="0">
                <a:ea typeface="+mn-lt"/>
                <a:cs typeface="+mn-lt"/>
              </a:rPr>
            </a:b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M = Meningsfuldhed</a:t>
            </a:r>
            <a:br>
              <a:rPr lang="da-DK" sz="2800" dirty="0">
                <a:ea typeface="+mn-lt"/>
                <a:cs typeface="+mn-lt"/>
              </a:rPr>
            </a:br>
            <a:r>
              <a:rPr lang="da-DK" sz="2800" dirty="0">
                <a:solidFill>
                  <a:srgbClr val="222222"/>
                </a:solidFill>
                <a:ea typeface="+mn-lt"/>
                <a:cs typeface="+mn-lt"/>
              </a:rPr>
              <a:t>E = Empowerment (eller Handlekraft)</a:t>
            </a:r>
            <a:endParaRPr lang="da-DK" sz="2800" dirty="0">
              <a:ea typeface="Verdana"/>
            </a:endParaRPr>
          </a:p>
          <a:p>
            <a:pPr marL="0" indent="0">
              <a:buNone/>
            </a:pPr>
            <a:endParaRPr lang="da-DK" sz="2800" dirty="0">
              <a:ea typeface="Verdana"/>
            </a:endParaRPr>
          </a:p>
          <a:p>
            <a:pPr marL="0" indent="0">
              <a:buNone/>
            </a:pPr>
            <a:endParaRPr lang="da-DK" dirty="0">
              <a:ea typeface="Verdana"/>
            </a:endParaRPr>
          </a:p>
          <a:p>
            <a:pPr marL="0" indent="0">
              <a:buNone/>
            </a:pPr>
            <a:endParaRPr lang="da-DK" dirty="0">
              <a:ea typeface="Verdana"/>
            </a:endParaRPr>
          </a:p>
          <a:p>
            <a:pPr marL="0" indent="0">
              <a:buNone/>
            </a:pPr>
            <a:endParaRPr lang="da-DK" dirty="0">
              <a:ea typeface="Verdana"/>
            </a:endParaRPr>
          </a:p>
          <a:p>
            <a:pPr marL="0" indent="0">
              <a:buNone/>
            </a:pPr>
            <a:endParaRPr lang="da-DK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114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CC8EC-038E-A305-B3F8-666FBFA6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SAFE har ideer til </a:t>
            </a:r>
            <a:r>
              <a:rPr lang="da-DK" dirty="0" err="1">
                <a:ea typeface="Verdana"/>
              </a:rPr>
              <a:t>mestringsstategier</a:t>
            </a:r>
            <a:r>
              <a:rPr lang="da-DK" dirty="0">
                <a:ea typeface="Verdana"/>
              </a:rPr>
              <a:t>. </a:t>
            </a:r>
            <a:endParaRPr lang="da-DK" dirty="0"/>
          </a:p>
        </p:txBody>
      </p:sp>
      <p:pic>
        <p:nvPicPr>
          <p:cNvPr id="4" name="Pladsholder til indhold 3" descr="Et billede, der indeholder tekst, skærmbillede, Font/skrifttype&#10;&#10;Beskrivelsen er genereret automatisk">
            <a:extLst>
              <a:ext uri="{FF2B5EF4-FFF2-40B4-BE49-F238E27FC236}">
                <a16:creationId xmlns:a16="http://schemas.microsoft.com/office/drawing/2014/main" id="{1745D7DD-8D73-5482-59B9-ADC88CB0D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438" y="2761266"/>
            <a:ext cx="7214960" cy="1974396"/>
          </a:xfrm>
        </p:spPr>
      </p:pic>
      <p:pic>
        <p:nvPicPr>
          <p:cNvPr id="3" name="Billede 2" descr="Et billede, der indeholder Mobiltelefon, Kommunikationsenhed, Transportabel kommunikationsenhed, Mobilenhed&#10;&#10;Beskrivelsen er genereret automatisk">
            <a:extLst>
              <a:ext uri="{FF2B5EF4-FFF2-40B4-BE49-F238E27FC236}">
                <a16:creationId xmlns:a16="http://schemas.microsoft.com/office/drawing/2014/main" id="{4F090645-B86D-B797-5A7C-81EFDA93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53" y="2622700"/>
            <a:ext cx="2828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48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653C6-0679-116C-8510-C4EA610B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Det koordinerende team i Viborg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9C8B27-19E9-F9C3-9D66-944A6298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565" indent="-456565"/>
            <a:r>
              <a:rPr lang="da-DK" dirty="0">
                <a:ea typeface="Verdana"/>
              </a:rPr>
              <a:t>Jeg har gode erfaringer med at få lavet en </a:t>
            </a:r>
          </a:p>
          <a:p>
            <a:pPr marL="0" indent="0">
              <a:buNone/>
            </a:pPr>
            <a:r>
              <a:rPr lang="da-DK" dirty="0">
                <a:ea typeface="Verdana"/>
              </a:rPr>
              <a:t> "POP" </a:t>
            </a:r>
          </a:p>
          <a:p>
            <a:pPr marL="0" indent="0">
              <a:buNone/>
            </a:pPr>
            <a:r>
              <a:rPr lang="da-DK" dirty="0">
                <a:ea typeface="Verdana"/>
              </a:rPr>
              <a:t>                              "F6"</a:t>
            </a:r>
          </a:p>
        </p:txBody>
      </p:sp>
    </p:spTree>
    <p:extLst>
      <p:ext uri="{BB962C8B-B14F-4D97-AF65-F5344CB8AC3E}">
        <p14:creationId xmlns:p14="http://schemas.microsoft.com/office/powerpoint/2010/main" val="412660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83E75-80AA-821E-D611-6725F896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ea typeface="Verdana"/>
              </a:rPr>
              <a:t>Kædeanalyse </a:t>
            </a:r>
            <a:endParaRPr lang="da-DK" dirty="0"/>
          </a:p>
        </p:txBody>
      </p:sp>
      <p:pic>
        <p:nvPicPr>
          <p:cNvPr id="4" name="Pladsholder til indhold 3" descr="Et billede, der indeholder tekst, diagram, cirkel, skærmbillede&#10;&#10;Beskrivelsen er genereret automatisk">
            <a:extLst>
              <a:ext uri="{FF2B5EF4-FFF2-40B4-BE49-F238E27FC236}">
                <a16:creationId xmlns:a16="http://schemas.microsoft.com/office/drawing/2014/main" id="{394A9B69-BE68-9978-6EE1-396879F47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8869" y="606247"/>
            <a:ext cx="4467771" cy="5396916"/>
          </a:xfrm>
        </p:spPr>
      </p:pic>
    </p:spTree>
    <p:extLst>
      <p:ext uri="{BB962C8B-B14F-4D97-AF65-F5344CB8AC3E}">
        <p14:creationId xmlns:p14="http://schemas.microsoft.com/office/powerpoint/2010/main" val="315471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1026" name="Picture 2" descr="Se kildebilled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68" y="518076"/>
            <a:ext cx="6503731" cy="596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720000" y="2778446"/>
            <a:ext cx="3527473" cy="23077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35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Kognitiv adfærdsterapi</a:t>
            </a:r>
          </a:p>
          <a:p>
            <a:endParaRPr lang="da-DK" sz="35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da-DK" sz="3599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Kædeanalyse</a:t>
            </a:r>
            <a:endParaRPr lang="da-DK" sz="35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67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399" dirty="0"/>
              <a:t>Tegn på selvskade – Hvad skal vi holde øje med?</a:t>
            </a:r>
          </a:p>
          <a:p>
            <a:pPr marL="0" indent="0">
              <a:buNone/>
            </a:pPr>
            <a:r>
              <a:rPr lang="da-DK" sz="2799" dirty="0"/>
              <a:t>	- </a:t>
            </a:r>
            <a:r>
              <a:rPr lang="da-DK" sz="1999" dirty="0"/>
              <a:t>Selvskade er en </a:t>
            </a:r>
            <a:r>
              <a:rPr lang="da-DK" sz="1999" dirty="0" err="1"/>
              <a:t>mestringsstrategi</a:t>
            </a:r>
            <a:r>
              <a:rPr lang="da-DK" sz="1999" dirty="0"/>
              <a:t> og anvendes som et led i en 		   overlevelsesstrategi.</a:t>
            </a:r>
          </a:p>
          <a:p>
            <a:pPr marL="0" indent="0">
              <a:buNone/>
            </a:pPr>
            <a:endParaRPr lang="da-DK" sz="1999" dirty="0"/>
          </a:p>
          <a:p>
            <a:r>
              <a:rPr lang="da-DK" sz="1799" dirty="0"/>
              <a:t>Sår, ar og forbindinger</a:t>
            </a:r>
          </a:p>
          <a:p>
            <a:r>
              <a:rPr lang="da-DK" sz="1799" dirty="0"/>
              <a:t>Tildækkede krop – bange for at blotte sig.</a:t>
            </a:r>
          </a:p>
          <a:p>
            <a:r>
              <a:rPr lang="da-DK" sz="1799" dirty="0"/>
              <a:t>Dårlig øjenkontakt – Er flov og skamfuld over adfærden</a:t>
            </a:r>
          </a:p>
          <a:p>
            <a:r>
              <a:rPr lang="da-DK" sz="1799" dirty="0"/>
              <a:t>Lavt selvværd</a:t>
            </a:r>
          </a:p>
          <a:p>
            <a:r>
              <a:rPr lang="da-DK" sz="1799" dirty="0"/>
              <a:t>Nedadgående funktionsniveau – fagligt niveau </a:t>
            </a:r>
          </a:p>
          <a:p>
            <a:r>
              <a:rPr lang="da-DK" sz="1799" dirty="0"/>
              <a:t>Social isolation – CORONA </a:t>
            </a:r>
          </a:p>
          <a:p>
            <a:r>
              <a:rPr lang="da-DK" sz="1799" dirty="0"/>
              <a:t>Usundt forhold til mad, alkohol m.v.</a:t>
            </a:r>
          </a:p>
          <a:p>
            <a:r>
              <a:rPr lang="da-DK" sz="1799" dirty="0"/>
              <a:t>Risikofyldt adfærd</a:t>
            </a:r>
          </a:p>
          <a:p>
            <a:r>
              <a:rPr lang="da-DK" sz="1799" dirty="0"/>
              <a:t>Dårlig evne til at etablere og bevare forhold til andre mennesker</a:t>
            </a:r>
          </a:p>
          <a:p>
            <a:pPr marL="0" indent="0">
              <a:buNone/>
            </a:pPr>
            <a:endParaRPr lang="da-DK" sz="1999" dirty="0"/>
          </a:p>
          <a:p>
            <a:pPr marL="0" indent="0">
              <a:buNone/>
            </a:pPr>
            <a:endParaRPr lang="da-DK" sz="1999" dirty="0"/>
          </a:p>
          <a:p>
            <a:endParaRPr lang="da-DK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40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Spørgsmål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403" y="2158537"/>
            <a:ext cx="3857858" cy="40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350" dirty="0"/>
              <a:t>Selvskadende adfærd</a:t>
            </a:r>
            <a:br>
              <a:rPr lang="da-DK" sz="2350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2176062"/>
            <a:ext cx="10079999" cy="44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4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Forebyggelse af selvmord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599" dirty="0"/>
              <a:t>Selvmord:</a:t>
            </a:r>
          </a:p>
          <a:p>
            <a:pPr marL="0" indent="0">
              <a:buNone/>
            </a:pPr>
            <a:r>
              <a:rPr lang="da-DK" sz="3599" i="1" dirty="0"/>
              <a:t> </a:t>
            </a:r>
          </a:p>
          <a:p>
            <a:pPr marL="0" indent="0">
              <a:buNone/>
            </a:pPr>
            <a:r>
              <a:rPr lang="da-DK" sz="2399" i="1" dirty="0"/>
              <a:t>”en handling med dødelig udgang, som afdøde, med viden eller forventning om et dødeligt udfald, havde foranstaltet og gennemført med det formål at fremkalde de af den afdøde ønskede forandringer. ” (WHO, 1986).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437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Selvskade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599" dirty="0"/>
              <a:t>Selvskade:</a:t>
            </a:r>
          </a:p>
          <a:p>
            <a:pPr marL="0" indent="0">
              <a:buNone/>
            </a:pPr>
            <a:r>
              <a:rPr lang="da-DK" sz="2399" dirty="0"/>
              <a:t>”en direkte, forsætligt selvpåført og socialt uacceptabel ødelæggelse af kropsvæv, der medfører umiddelbar fysisk skade og/eller smerte udført uden intention om selvmord.”</a:t>
            </a:r>
          </a:p>
          <a:p>
            <a:pPr marL="0" indent="0">
              <a:buNone/>
            </a:pPr>
            <a:endParaRPr lang="da-DK" sz="2399" dirty="0"/>
          </a:p>
          <a:p>
            <a:pPr marL="0" indent="0" algn="r">
              <a:buNone/>
            </a:pPr>
            <a:r>
              <a:rPr lang="da-DK" sz="1999" dirty="0"/>
              <a:t>The international society for the </a:t>
            </a:r>
            <a:r>
              <a:rPr lang="da-DK" sz="1999" dirty="0" err="1"/>
              <a:t>study</a:t>
            </a:r>
            <a:r>
              <a:rPr lang="da-DK" sz="1999" dirty="0"/>
              <a:t> of </a:t>
            </a:r>
            <a:r>
              <a:rPr lang="da-DK" sz="1999" dirty="0" err="1"/>
              <a:t>self-injury</a:t>
            </a:r>
            <a:r>
              <a:rPr lang="da-DK" sz="1999" dirty="0"/>
              <a:t> (ISSS) 2007. Møhl 2015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213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Hvad er selvskade </a:t>
            </a:r>
            <a:br>
              <a:rPr lang="da-DK" dirty="0"/>
            </a:b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720000" y="2159039"/>
          <a:ext cx="10080000" cy="40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27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Direkte selvskade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688" y="2277172"/>
            <a:ext cx="3563006" cy="446685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5304119" y="2709108"/>
            <a:ext cx="5495881" cy="156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063" indent="-457063">
              <a:buAutoNum type="arabicPeriod"/>
            </a:pPr>
            <a:r>
              <a:rPr lang="da-DK" sz="2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Skal være direkte</a:t>
            </a:r>
          </a:p>
          <a:p>
            <a:pPr marL="457063" indent="-457063">
              <a:buAutoNum type="arabicPeriod"/>
            </a:pPr>
            <a:r>
              <a:rPr lang="da-DK" sz="2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Skal være udført med vilje</a:t>
            </a:r>
          </a:p>
          <a:p>
            <a:pPr marL="457063" indent="-457063">
              <a:buAutoNum type="arabicPeriod"/>
            </a:pPr>
            <a:r>
              <a:rPr lang="da-DK" sz="2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Skal være socialt uacceptabel</a:t>
            </a:r>
          </a:p>
          <a:p>
            <a:pPr marL="457063" indent="-457063">
              <a:buAutoNum type="arabicPeriod"/>
            </a:pPr>
            <a:r>
              <a:rPr lang="da-DK" sz="2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uden intention om selvmord</a:t>
            </a:r>
          </a:p>
        </p:txBody>
      </p:sp>
    </p:spTree>
    <p:extLst>
      <p:ext uri="{BB962C8B-B14F-4D97-AF65-F5344CB8AC3E}">
        <p14:creationId xmlns:p14="http://schemas.microsoft.com/office/powerpoint/2010/main" val="410557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Indirekte selvskade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Indirekte selvskade er ikke entydig defineret men det kan være:</a:t>
            </a:r>
          </a:p>
          <a:p>
            <a:r>
              <a:rPr lang="da-DK" dirty="0"/>
              <a:t>Risikoadfærd:</a:t>
            </a:r>
          </a:p>
          <a:p>
            <a:pPr lvl="1"/>
            <a:r>
              <a:rPr lang="da-DK" dirty="0"/>
              <a:t>Alkoholoverforbrug</a:t>
            </a:r>
          </a:p>
          <a:p>
            <a:pPr lvl="1"/>
            <a:r>
              <a:rPr lang="da-DK" dirty="0"/>
              <a:t>Spiseforstyrrelse</a:t>
            </a:r>
          </a:p>
          <a:p>
            <a:pPr lvl="1"/>
            <a:r>
              <a:rPr lang="da-DK" dirty="0"/>
              <a:t>Stofmisbrug</a:t>
            </a:r>
          </a:p>
        </p:txBody>
      </p:sp>
    </p:spTree>
    <p:extLst>
      <p:ext uri="{BB962C8B-B14F-4D97-AF65-F5344CB8AC3E}">
        <p14:creationId xmlns:p14="http://schemas.microsoft.com/office/powerpoint/2010/main" val="49032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Selvskade by proxy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a-DK" sz="2350" b="1" u="sng" dirty="0"/>
              <a:t>Definition:</a:t>
            </a:r>
            <a:endParaRPr lang="da-DK" b="1" u="sng" dirty="0"/>
          </a:p>
          <a:p>
            <a:pPr indent="0">
              <a:buNone/>
            </a:pPr>
            <a:endParaRPr lang="da-DK" sz="2350" b="1" u="sng" dirty="0"/>
          </a:p>
          <a:p>
            <a:pPr indent="0">
              <a:buNone/>
            </a:pPr>
            <a:r>
              <a:rPr lang="da-DK" sz="2350" dirty="0"/>
              <a:t>Man påfører sig selv skade gennem en anden persons       medvirken ved aktiv at provokerer.</a:t>
            </a:r>
            <a:endParaRPr lang="da-DK" sz="2350" dirty="0">
              <a:ea typeface="Verdana"/>
            </a:endParaRPr>
          </a:p>
          <a:p>
            <a:pPr marL="0" indent="0">
              <a:buNone/>
            </a:pPr>
            <a:endParaRPr lang="da-DK" dirty="0"/>
          </a:p>
          <a:p>
            <a:pPr indent="0">
              <a:buNone/>
            </a:pPr>
            <a:r>
              <a:rPr lang="da-DK" sz="2350" dirty="0"/>
              <a:t>Man har fået en skade gennem en anden persons      medvirken/handling</a:t>
            </a:r>
            <a:endParaRPr lang="da-DK" sz="235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922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Eksempler: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lang="da-DK"/>
            </a:defPPr>
            <a:lvl1pPr marL="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7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10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999" dirty="0"/>
              <a:t>At indgå i voldelige forhold</a:t>
            </a:r>
          </a:p>
          <a:p>
            <a:pPr marL="0" indent="0">
              <a:buNone/>
            </a:pPr>
            <a:r>
              <a:rPr lang="da-DK" sz="1999" dirty="0"/>
              <a:t>Opsøge konflikter</a:t>
            </a:r>
          </a:p>
          <a:p>
            <a:pPr marL="0" indent="0">
              <a:buNone/>
            </a:pPr>
            <a:r>
              <a:rPr lang="da-DK" sz="1999" dirty="0"/>
              <a:t>Sex – swinger klubber, prostitution</a:t>
            </a:r>
          </a:p>
          <a:p>
            <a:pPr marL="0" indent="0">
              <a:buNone/>
            </a:pPr>
            <a:r>
              <a:rPr lang="da-DK" sz="1999" dirty="0"/>
              <a:t>Selvskade i grupper, hvor man skader hinanden</a:t>
            </a:r>
          </a:p>
          <a:p>
            <a:pPr marL="0" indent="0">
              <a:buNone/>
            </a:pPr>
            <a:r>
              <a:rPr lang="da-DK" sz="1999" dirty="0"/>
              <a:t>Indlæggelser med magtanvendelse:</a:t>
            </a:r>
          </a:p>
          <a:p>
            <a:pPr marL="0" indent="0">
              <a:buNone/>
            </a:pPr>
            <a:r>
              <a:rPr lang="da-DK" sz="1999" dirty="0"/>
              <a:t>	fastholdelse</a:t>
            </a:r>
          </a:p>
          <a:p>
            <a:pPr marL="0" indent="0">
              <a:buNone/>
            </a:pPr>
            <a:r>
              <a:rPr lang="da-DK" sz="1999" dirty="0"/>
              <a:t>	</a:t>
            </a:r>
            <a:r>
              <a:rPr lang="da-DK" sz="1999" dirty="0" err="1"/>
              <a:t>Bæltefixering</a:t>
            </a:r>
            <a:endParaRPr lang="da-DK" sz="1999" dirty="0"/>
          </a:p>
          <a:p>
            <a:pPr marL="0" indent="0">
              <a:buNone/>
            </a:pPr>
            <a:r>
              <a:rPr lang="da-DK" sz="1999" dirty="0"/>
              <a:t>	Akut beroligende </a:t>
            </a:r>
          </a:p>
          <a:p>
            <a:pPr marL="0" indent="0">
              <a:buNone/>
            </a:pPr>
            <a:r>
              <a:rPr lang="da-DK" sz="1999" dirty="0"/>
              <a:t>	Sondeernæring </a:t>
            </a:r>
          </a:p>
          <a:p>
            <a:pPr marL="0" indent="0">
              <a:buNone/>
            </a:pPr>
            <a:endParaRPr lang="da-DK" sz="1999" dirty="0"/>
          </a:p>
          <a:p>
            <a:pPr marL="0" indent="0">
              <a:buNone/>
            </a:pPr>
            <a:r>
              <a:rPr lang="da-DK" sz="1999" dirty="0"/>
              <a:t>Selvskade på sociale medier</a:t>
            </a:r>
          </a:p>
        </p:txBody>
      </p:sp>
    </p:spTree>
    <p:extLst>
      <p:ext uri="{BB962C8B-B14F-4D97-AF65-F5344CB8AC3E}">
        <p14:creationId xmlns:p14="http://schemas.microsoft.com/office/powerpoint/2010/main" val="9108226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3</TotalTime>
  <Words>477</Words>
  <Application>Microsoft Office PowerPoint</Application>
  <PresentationFormat>Widescreen</PresentationFormat>
  <Paragraphs>92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Gill Sans MT</vt:lpstr>
      <vt:lpstr>Verdana</vt:lpstr>
      <vt:lpstr>Wingdings</vt:lpstr>
      <vt:lpstr>Galleri</vt:lpstr>
      <vt:lpstr>RM-multicolour_16-9_v02</vt:lpstr>
      <vt:lpstr>Sygepleje i relationen med den selvskadende patient Kolding 29. Okt. 2024</vt:lpstr>
      <vt:lpstr>Selvskadende adfærd </vt:lpstr>
      <vt:lpstr>Forebyggelse af selvmord </vt:lpstr>
      <vt:lpstr>Selvskade </vt:lpstr>
      <vt:lpstr>Hvad er selvskade  </vt:lpstr>
      <vt:lpstr>Direkte selvskade</vt:lpstr>
      <vt:lpstr>Indirekte selvskade </vt:lpstr>
      <vt:lpstr>Selvskade by proxy </vt:lpstr>
      <vt:lpstr>Eksempler: </vt:lpstr>
      <vt:lpstr>Digital selvskade </vt:lpstr>
      <vt:lpstr>PowerPoint-præsentation</vt:lpstr>
      <vt:lpstr>Teoretisk tilgang / Metode</vt:lpstr>
      <vt:lpstr>SAFE har ideer til mestringsstategier. </vt:lpstr>
      <vt:lpstr>Det koordinerende team i Viborg</vt:lpstr>
      <vt:lpstr>Kædeanalyse </vt:lpstr>
      <vt:lpstr>PowerPoint-præsentation</vt:lpstr>
      <vt:lpstr>PowerPoint-præsentation</vt:lpstr>
      <vt:lpstr>Spørgsmål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Jytte Pedersen</dc:creator>
  <cp:lastModifiedBy>Jytte Pedersen</cp:lastModifiedBy>
  <cp:revision>175</cp:revision>
  <dcterms:created xsi:type="dcterms:W3CDTF">2016-01-13T19:04:32Z</dcterms:created>
  <dcterms:modified xsi:type="dcterms:W3CDTF">2024-10-26T07:42:16Z</dcterms:modified>
</cp:coreProperties>
</file>