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60" r:id="rId5"/>
  </p:sldIdLst>
  <p:sldSz cx="21674138" cy="2889885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na Sophie Belling Krontoft" initials="ASBK" lastIdx="1" clrIdx="0">
    <p:extLst>
      <p:ext uri="{19B8F6BF-5375-455C-9EA6-DF929625EA0E}">
        <p15:presenceInfo xmlns:p15="http://schemas.microsoft.com/office/powerpoint/2012/main" userId="S::anna.sophie.belling.krontoft@regionh.dk::1b6e43fa-b4aa-40a5-8c11-994603c017b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044" autoAdjust="0"/>
    <p:restoredTop sz="94660"/>
  </p:normalViewPr>
  <p:slideViewPr>
    <p:cSldViewPr snapToGrid="0">
      <p:cViewPr varScale="1">
        <p:scale>
          <a:sx n="27" d="100"/>
          <a:sy n="27" d="100"/>
        </p:scale>
        <p:origin x="3564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5561" y="4729513"/>
            <a:ext cx="18423017" cy="10061081"/>
          </a:xfrm>
        </p:spPr>
        <p:txBody>
          <a:bodyPr anchor="b"/>
          <a:lstStyle>
            <a:lvl1pPr algn="ctr">
              <a:defRPr sz="14222"/>
            </a:lvl1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09267" y="15178588"/>
            <a:ext cx="16255604" cy="6977197"/>
          </a:xfrm>
        </p:spPr>
        <p:txBody>
          <a:bodyPr/>
          <a:lstStyle>
            <a:lvl1pPr marL="0" indent="0" algn="ctr">
              <a:buNone/>
              <a:defRPr sz="5689"/>
            </a:lvl1pPr>
            <a:lvl2pPr marL="1083701" indent="0" algn="ctr">
              <a:buNone/>
              <a:defRPr sz="4741"/>
            </a:lvl2pPr>
            <a:lvl3pPr marL="2167402" indent="0" algn="ctr">
              <a:buNone/>
              <a:defRPr sz="4267"/>
            </a:lvl3pPr>
            <a:lvl4pPr marL="3251103" indent="0" algn="ctr">
              <a:buNone/>
              <a:defRPr sz="3792"/>
            </a:lvl4pPr>
            <a:lvl5pPr marL="4334805" indent="0" algn="ctr">
              <a:buNone/>
              <a:defRPr sz="3792"/>
            </a:lvl5pPr>
            <a:lvl6pPr marL="5418506" indent="0" algn="ctr">
              <a:buNone/>
              <a:defRPr sz="3792"/>
            </a:lvl6pPr>
            <a:lvl7pPr marL="6502207" indent="0" algn="ctr">
              <a:buNone/>
              <a:defRPr sz="3792"/>
            </a:lvl7pPr>
            <a:lvl8pPr marL="7585908" indent="0" algn="ctr">
              <a:buNone/>
              <a:defRPr sz="3792"/>
            </a:lvl8pPr>
            <a:lvl9pPr marL="8669609" indent="0" algn="ctr">
              <a:buNone/>
              <a:defRPr sz="3792"/>
            </a:lvl9pPr>
          </a:lstStyle>
          <a:p>
            <a:r>
              <a:rPr lang="da-DK"/>
              <a:t>Klik for at redigere undertiteltypografien i masteren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C1E16-5896-4273-91AB-0FBC21E37F5E}" type="datetimeFigureOut">
              <a:rPr lang="da-DK" smtClean="0"/>
              <a:t>26-10-2022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CAC7E-026A-4302-A45B-C77A9F42AAF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74554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C1E16-5896-4273-91AB-0FBC21E37F5E}" type="datetimeFigureOut">
              <a:rPr lang="da-DK" smtClean="0"/>
              <a:t>26-10-2022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CAC7E-026A-4302-A45B-C77A9F42AAF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3228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510556" y="1538596"/>
            <a:ext cx="4673486" cy="24490440"/>
          </a:xfrm>
        </p:spPr>
        <p:txBody>
          <a:bodyPr vert="eaVert"/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90098" y="1538596"/>
            <a:ext cx="13749531" cy="24490440"/>
          </a:xfrm>
        </p:spPr>
        <p:txBody>
          <a:bodyPr vert="eaVert"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C1E16-5896-4273-91AB-0FBC21E37F5E}" type="datetimeFigureOut">
              <a:rPr lang="da-DK" smtClean="0"/>
              <a:t>26-10-2022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CAC7E-026A-4302-A45B-C77A9F42AAF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48511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C1E16-5896-4273-91AB-0FBC21E37F5E}" type="datetimeFigureOut">
              <a:rPr lang="da-DK" smtClean="0"/>
              <a:t>26-10-2022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CAC7E-026A-4302-A45B-C77A9F42AAF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83353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8810" y="7204652"/>
            <a:ext cx="18693944" cy="12021117"/>
          </a:xfrm>
        </p:spPr>
        <p:txBody>
          <a:bodyPr anchor="b"/>
          <a:lstStyle>
            <a:lvl1pPr>
              <a:defRPr sz="14222"/>
            </a:lvl1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8810" y="19339494"/>
            <a:ext cx="18693944" cy="6321621"/>
          </a:xfrm>
        </p:spPr>
        <p:txBody>
          <a:bodyPr/>
          <a:lstStyle>
            <a:lvl1pPr marL="0" indent="0">
              <a:buNone/>
              <a:defRPr sz="5689">
                <a:solidFill>
                  <a:schemeClr val="tx1"/>
                </a:solidFill>
              </a:defRPr>
            </a:lvl1pPr>
            <a:lvl2pPr marL="1083701" indent="0">
              <a:buNone/>
              <a:defRPr sz="4741">
                <a:solidFill>
                  <a:schemeClr val="tx1">
                    <a:tint val="75000"/>
                  </a:schemeClr>
                </a:solidFill>
              </a:defRPr>
            </a:lvl2pPr>
            <a:lvl3pPr marL="2167402" indent="0">
              <a:buNone/>
              <a:defRPr sz="4267">
                <a:solidFill>
                  <a:schemeClr val="tx1">
                    <a:tint val="75000"/>
                  </a:schemeClr>
                </a:solidFill>
              </a:defRPr>
            </a:lvl3pPr>
            <a:lvl4pPr marL="3251103" indent="0">
              <a:buNone/>
              <a:defRPr sz="3792">
                <a:solidFill>
                  <a:schemeClr val="tx1">
                    <a:tint val="75000"/>
                  </a:schemeClr>
                </a:solidFill>
              </a:defRPr>
            </a:lvl4pPr>
            <a:lvl5pPr marL="4334805" indent="0">
              <a:buNone/>
              <a:defRPr sz="3792">
                <a:solidFill>
                  <a:schemeClr val="tx1">
                    <a:tint val="75000"/>
                  </a:schemeClr>
                </a:solidFill>
              </a:defRPr>
            </a:lvl5pPr>
            <a:lvl6pPr marL="5418506" indent="0">
              <a:buNone/>
              <a:defRPr sz="3792">
                <a:solidFill>
                  <a:schemeClr val="tx1">
                    <a:tint val="75000"/>
                  </a:schemeClr>
                </a:solidFill>
              </a:defRPr>
            </a:lvl6pPr>
            <a:lvl7pPr marL="6502207" indent="0">
              <a:buNone/>
              <a:defRPr sz="3792">
                <a:solidFill>
                  <a:schemeClr val="tx1">
                    <a:tint val="75000"/>
                  </a:schemeClr>
                </a:solidFill>
              </a:defRPr>
            </a:lvl7pPr>
            <a:lvl8pPr marL="7585908" indent="0">
              <a:buNone/>
              <a:defRPr sz="3792">
                <a:solidFill>
                  <a:schemeClr val="tx1">
                    <a:tint val="75000"/>
                  </a:schemeClr>
                </a:solidFill>
              </a:defRPr>
            </a:lvl8pPr>
            <a:lvl9pPr marL="8669609" indent="0">
              <a:buNone/>
              <a:defRPr sz="379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C1E16-5896-4273-91AB-0FBC21E37F5E}" type="datetimeFigureOut">
              <a:rPr lang="da-DK" smtClean="0"/>
              <a:t>26-10-2022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CAC7E-026A-4302-A45B-C77A9F42AAF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10361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90097" y="7692981"/>
            <a:ext cx="9211509" cy="18336055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532" y="7692981"/>
            <a:ext cx="9211509" cy="18336055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C1E16-5896-4273-91AB-0FBC21E37F5E}" type="datetimeFigureOut">
              <a:rPr lang="da-DK" smtClean="0"/>
              <a:t>26-10-2022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CAC7E-026A-4302-A45B-C77A9F42AAF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42818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2920" y="1538603"/>
            <a:ext cx="18693944" cy="5585775"/>
          </a:xfrm>
        </p:spPr>
        <p:txBody>
          <a:bodyPr/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92922" y="7084234"/>
            <a:ext cx="9169175" cy="3471874"/>
          </a:xfrm>
        </p:spPr>
        <p:txBody>
          <a:bodyPr anchor="b"/>
          <a:lstStyle>
            <a:lvl1pPr marL="0" indent="0">
              <a:buNone/>
              <a:defRPr sz="5689" b="1"/>
            </a:lvl1pPr>
            <a:lvl2pPr marL="1083701" indent="0">
              <a:buNone/>
              <a:defRPr sz="4741" b="1"/>
            </a:lvl2pPr>
            <a:lvl3pPr marL="2167402" indent="0">
              <a:buNone/>
              <a:defRPr sz="4267" b="1"/>
            </a:lvl3pPr>
            <a:lvl4pPr marL="3251103" indent="0">
              <a:buNone/>
              <a:defRPr sz="3792" b="1"/>
            </a:lvl4pPr>
            <a:lvl5pPr marL="4334805" indent="0">
              <a:buNone/>
              <a:defRPr sz="3792" b="1"/>
            </a:lvl5pPr>
            <a:lvl6pPr marL="5418506" indent="0">
              <a:buNone/>
              <a:defRPr sz="3792" b="1"/>
            </a:lvl6pPr>
            <a:lvl7pPr marL="6502207" indent="0">
              <a:buNone/>
              <a:defRPr sz="3792" b="1"/>
            </a:lvl7pPr>
            <a:lvl8pPr marL="7585908" indent="0">
              <a:buNone/>
              <a:defRPr sz="3792" b="1"/>
            </a:lvl8pPr>
            <a:lvl9pPr marL="8669609" indent="0">
              <a:buNone/>
              <a:defRPr sz="3792" b="1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92922" y="10556108"/>
            <a:ext cx="9169175" cy="15526444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972533" y="7084234"/>
            <a:ext cx="9214332" cy="3471874"/>
          </a:xfrm>
        </p:spPr>
        <p:txBody>
          <a:bodyPr anchor="b"/>
          <a:lstStyle>
            <a:lvl1pPr marL="0" indent="0">
              <a:buNone/>
              <a:defRPr sz="5689" b="1"/>
            </a:lvl1pPr>
            <a:lvl2pPr marL="1083701" indent="0">
              <a:buNone/>
              <a:defRPr sz="4741" b="1"/>
            </a:lvl2pPr>
            <a:lvl3pPr marL="2167402" indent="0">
              <a:buNone/>
              <a:defRPr sz="4267" b="1"/>
            </a:lvl3pPr>
            <a:lvl4pPr marL="3251103" indent="0">
              <a:buNone/>
              <a:defRPr sz="3792" b="1"/>
            </a:lvl4pPr>
            <a:lvl5pPr marL="4334805" indent="0">
              <a:buNone/>
              <a:defRPr sz="3792" b="1"/>
            </a:lvl5pPr>
            <a:lvl6pPr marL="5418506" indent="0">
              <a:buNone/>
              <a:defRPr sz="3792" b="1"/>
            </a:lvl6pPr>
            <a:lvl7pPr marL="6502207" indent="0">
              <a:buNone/>
              <a:defRPr sz="3792" b="1"/>
            </a:lvl7pPr>
            <a:lvl8pPr marL="7585908" indent="0">
              <a:buNone/>
              <a:defRPr sz="3792" b="1"/>
            </a:lvl8pPr>
            <a:lvl9pPr marL="8669609" indent="0">
              <a:buNone/>
              <a:defRPr sz="3792" b="1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972533" y="10556108"/>
            <a:ext cx="9214332" cy="15526444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C1E16-5896-4273-91AB-0FBC21E37F5E}" type="datetimeFigureOut">
              <a:rPr lang="da-DK" smtClean="0"/>
              <a:t>26-10-2022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CAC7E-026A-4302-A45B-C77A9F42AAF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90904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C1E16-5896-4273-91AB-0FBC21E37F5E}" type="datetimeFigureOut">
              <a:rPr lang="da-DK" smtClean="0"/>
              <a:t>26-10-2022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CAC7E-026A-4302-A45B-C77A9F42AAF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32600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C1E16-5896-4273-91AB-0FBC21E37F5E}" type="datetimeFigureOut">
              <a:rPr lang="da-DK" smtClean="0"/>
              <a:t>26-10-2022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CAC7E-026A-4302-A45B-C77A9F42AAF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21930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2920" y="1926590"/>
            <a:ext cx="6990474" cy="6743065"/>
          </a:xfrm>
        </p:spPr>
        <p:txBody>
          <a:bodyPr anchor="b"/>
          <a:lstStyle>
            <a:lvl1pPr>
              <a:defRPr sz="7585"/>
            </a:lvl1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14332" y="4160906"/>
            <a:ext cx="10972532" cy="20536914"/>
          </a:xfrm>
        </p:spPr>
        <p:txBody>
          <a:bodyPr/>
          <a:lstStyle>
            <a:lvl1pPr>
              <a:defRPr sz="7585"/>
            </a:lvl1pPr>
            <a:lvl2pPr>
              <a:defRPr sz="6637"/>
            </a:lvl2pPr>
            <a:lvl3pPr>
              <a:defRPr sz="5689"/>
            </a:lvl3pPr>
            <a:lvl4pPr>
              <a:defRPr sz="4741"/>
            </a:lvl4pPr>
            <a:lvl5pPr>
              <a:defRPr sz="4741"/>
            </a:lvl5pPr>
            <a:lvl6pPr>
              <a:defRPr sz="4741"/>
            </a:lvl6pPr>
            <a:lvl7pPr>
              <a:defRPr sz="4741"/>
            </a:lvl7pPr>
            <a:lvl8pPr>
              <a:defRPr sz="4741"/>
            </a:lvl8pPr>
            <a:lvl9pPr>
              <a:defRPr sz="4741"/>
            </a:lvl9pPr>
          </a:lstStyle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92920" y="8669655"/>
            <a:ext cx="6990474" cy="16061608"/>
          </a:xfrm>
        </p:spPr>
        <p:txBody>
          <a:bodyPr/>
          <a:lstStyle>
            <a:lvl1pPr marL="0" indent="0">
              <a:buNone/>
              <a:defRPr sz="3792"/>
            </a:lvl1pPr>
            <a:lvl2pPr marL="1083701" indent="0">
              <a:buNone/>
              <a:defRPr sz="3318"/>
            </a:lvl2pPr>
            <a:lvl3pPr marL="2167402" indent="0">
              <a:buNone/>
              <a:defRPr sz="2844"/>
            </a:lvl3pPr>
            <a:lvl4pPr marL="3251103" indent="0">
              <a:buNone/>
              <a:defRPr sz="2370"/>
            </a:lvl4pPr>
            <a:lvl5pPr marL="4334805" indent="0">
              <a:buNone/>
              <a:defRPr sz="2370"/>
            </a:lvl5pPr>
            <a:lvl6pPr marL="5418506" indent="0">
              <a:buNone/>
              <a:defRPr sz="2370"/>
            </a:lvl6pPr>
            <a:lvl7pPr marL="6502207" indent="0">
              <a:buNone/>
              <a:defRPr sz="2370"/>
            </a:lvl7pPr>
            <a:lvl8pPr marL="7585908" indent="0">
              <a:buNone/>
              <a:defRPr sz="2370"/>
            </a:lvl8pPr>
            <a:lvl9pPr marL="8669609" indent="0">
              <a:buNone/>
              <a:defRPr sz="2370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C1E16-5896-4273-91AB-0FBC21E37F5E}" type="datetimeFigureOut">
              <a:rPr lang="da-DK" smtClean="0"/>
              <a:t>26-10-2022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CAC7E-026A-4302-A45B-C77A9F42AAF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55160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2920" y="1926590"/>
            <a:ext cx="6990474" cy="6743065"/>
          </a:xfrm>
        </p:spPr>
        <p:txBody>
          <a:bodyPr anchor="b"/>
          <a:lstStyle>
            <a:lvl1pPr>
              <a:defRPr sz="7585"/>
            </a:lvl1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214332" y="4160906"/>
            <a:ext cx="10972532" cy="20536914"/>
          </a:xfrm>
        </p:spPr>
        <p:txBody>
          <a:bodyPr anchor="t"/>
          <a:lstStyle>
            <a:lvl1pPr marL="0" indent="0">
              <a:buNone/>
              <a:defRPr sz="7585"/>
            </a:lvl1pPr>
            <a:lvl2pPr marL="1083701" indent="0">
              <a:buNone/>
              <a:defRPr sz="6637"/>
            </a:lvl2pPr>
            <a:lvl3pPr marL="2167402" indent="0">
              <a:buNone/>
              <a:defRPr sz="5689"/>
            </a:lvl3pPr>
            <a:lvl4pPr marL="3251103" indent="0">
              <a:buNone/>
              <a:defRPr sz="4741"/>
            </a:lvl4pPr>
            <a:lvl5pPr marL="4334805" indent="0">
              <a:buNone/>
              <a:defRPr sz="4741"/>
            </a:lvl5pPr>
            <a:lvl6pPr marL="5418506" indent="0">
              <a:buNone/>
              <a:defRPr sz="4741"/>
            </a:lvl6pPr>
            <a:lvl7pPr marL="6502207" indent="0">
              <a:buNone/>
              <a:defRPr sz="4741"/>
            </a:lvl7pPr>
            <a:lvl8pPr marL="7585908" indent="0">
              <a:buNone/>
              <a:defRPr sz="4741"/>
            </a:lvl8pPr>
            <a:lvl9pPr marL="8669609" indent="0">
              <a:buNone/>
              <a:defRPr sz="4741"/>
            </a:lvl9pPr>
          </a:lstStyle>
          <a:p>
            <a:r>
              <a:rPr lang="da-DK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92920" y="8669655"/>
            <a:ext cx="6990474" cy="16061608"/>
          </a:xfrm>
        </p:spPr>
        <p:txBody>
          <a:bodyPr/>
          <a:lstStyle>
            <a:lvl1pPr marL="0" indent="0">
              <a:buNone/>
              <a:defRPr sz="3792"/>
            </a:lvl1pPr>
            <a:lvl2pPr marL="1083701" indent="0">
              <a:buNone/>
              <a:defRPr sz="3318"/>
            </a:lvl2pPr>
            <a:lvl3pPr marL="2167402" indent="0">
              <a:buNone/>
              <a:defRPr sz="2844"/>
            </a:lvl3pPr>
            <a:lvl4pPr marL="3251103" indent="0">
              <a:buNone/>
              <a:defRPr sz="2370"/>
            </a:lvl4pPr>
            <a:lvl5pPr marL="4334805" indent="0">
              <a:buNone/>
              <a:defRPr sz="2370"/>
            </a:lvl5pPr>
            <a:lvl6pPr marL="5418506" indent="0">
              <a:buNone/>
              <a:defRPr sz="2370"/>
            </a:lvl6pPr>
            <a:lvl7pPr marL="6502207" indent="0">
              <a:buNone/>
              <a:defRPr sz="2370"/>
            </a:lvl7pPr>
            <a:lvl8pPr marL="7585908" indent="0">
              <a:buNone/>
              <a:defRPr sz="2370"/>
            </a:lvl8pPr>
            <a:lvl9pPr marL="8669609" indent="0">
              <a:buNone/>
              <a:defRPr sz="2370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C1E16-5896-4273-91AB-0FBC21E37F5E}" type="datetimeFigureOut">
              <a:rPr lang="da-DK" smtClean="0"/>
              <a:t>26-10-2022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CAC7E-026A-4302-A45B-C77A9F42AAF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41346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90097" y="1538603"/>
            <a:ext cx="18693944" cy="5585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90097" y="7692981"/>
            <a:ext cx="18693944" cy="183360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90097" y="26784959"/>
            <a:ext cx="4876681" cy="15385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3C1E16-5896-4273-91AB-0FBC21E37F5E}" type="datetimeFigureOut">
              <a:rPr lang="da-DK" smtClean="0"/>
              <a:t>26-10-2022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79558" y="26784959"/>
            <a:ext cx="7315022" cy="15385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307360" y="26784959"/>
            <a:ext cx="4876681" cy="15385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3CAC7E-026A-4302-A45B-C77A9F42AAF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19244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2167402" rtl="0" eaLnBrk="1" latinLnBrk="0" hangingPunct="1">
        <a:lnSpc>
          <a:spcPct val="90000"/>
        </a:lnSpc>
        <a:spcBef>
          <a:spcPct val="0"/>
        </a:spcBef>
        <a:buNone/>
        <a:defRPr sz="1042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1851" indent="-541851" algn="l" defTabSz="2167402" rtl="0" eaLnBrk="1" latinLnBrk="0" hangingPunct="1">
        <a:lnSpc>
          <a:spcPct val="90000"/>
        </a:lnSpc>
        <a:spcBef>
          <a:spcPts val="2370"/>
        </a:spcBef>
        <a:buFont typeface="Arial" panose="020B0604020202020204" pitchFamily="34" charset="0"/>
        <a:buChar char="•"/>
        <a:defRPr sz="6637" kern="1200">
          <a:solidFill>
            <a:schemeClr val="tx1"/>
          </a:solidFill>
          <a:latin typeface="+mn-lt"/>
          <a:ea typeface="+mn-ea"/>
          <a:cs typeface="+mn-cs"/>
        </a:defRPr>
      </a:lvl1pPr>
      <a:lvl2pPr marL="1625552" indent="-541851" algn="l" defTabSz="2167402" rtl="0" eaLnBrk="1" latinLnBrk="0" hangingPunct="1">
        <a:lnSpc>
          <a:spcPct val="90000"/>
        </a:lnSpc>
        <a:spcBef>
          <a:spcPts val="1185"/>
        </a:spcBef>
        <a:buFont typeface="Arial" panose="020B0604020202020204" pitchFamily="34" charset="0"/>
        <a:buChar char="•"/>
        <a:defRPr sz="5689" kern="1200">
          <a:solidFill>
            <a:schemeClr val="tx1"/>
          </a:solidFill>
          <a:latin typeface="+mn-lt"/>
          <a:ea typeface="+mn-ea"/>
          <a:cs typeface="+mn-cs"/>
        </a:defRPr>
      </a:lvl2pPr>
      <a:lvl3pPr marL="2709253" indent="-541851" algn="l" defTabSz="2167402" rtl="0" eaLnBrk="1" latinLnBrk="0" hangingPunct="1">
        <a:lnSpc>
          <a:spcPct val="90000"/>
        </a:lnSpc>
        <a:spcBef>
          <a:spcPts val="1185"/>
        </a:spcBef>
        <a:buFont typeface="Arial" panose="020B0604020202020204" pitchFamily="34" charset="0"/>
        <a:buChar char="•"/>
        <a:defRPr sz="4741" kern="1200">
          <a:solidFill>
            <a:schemeClr val="tx1"/>
          </a:solidFill>
          <a:latin typeface="+mn-lt"/>
          <a:ea typeface="+mn-ea"/>
          <a:cs typeface="+mn-cs"/>
        </a:defRPr>
      </a:lvl3pPr>
      <a:lvl4pPr marL="3792954" indent="-541851" algn="l" defTabSz="2167402" rtl="0" eaLnBrk="1" latinLnBrk="0" hangingPunct="1">
        <a:lnSpc>
          <a:spcPct val="90000"/>
        </a:lnSpc>
        <a:spcBef>
          <a:spcPts val="1185"/>
        </a:spcBef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4pPr>
      <a:lvl5pPr marL="4876655" indent="-541851" algn="l" defTabSz="2167402" rtl="0" eaLnBrk="1" latinLnBrk="0" hangingPunct="1">
        <a:lnSpc>
          <a:spcPct val="90000"/>
        </a:lnSpc>
        <a:spcBef>
          <a:spcPts val="1185"/>
        </a:spcBef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5pPr>
      <a:lvl6pPr marL="5960356" indent="-541851" algn="l" defTabSz="2167402" rtl="0" eaLnBrk="1" latinLnBrk="0" hangingPunct="1">
        <a:lnSpc>
          <a:spcPct val="90000"/>
        </a:lnSpc>
        <a:spcBef>
          <a:spcPts val="1185"/>
        </a:spcBef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6pPr>
      <a:lvl7pPr marL="7044058" indent="-541851" algn="l" defTabSz="2167402" rtl="0" eaLnBrk="1" latinLnBrk="0" hangingPunct="1">
        <a:lnSpc>
          <a:spcPct val="90000"/>
        </a:lnSpc>
        <a:spcBef>
          <a:spcPts val="1185"/>
        </a:spcBef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7pPr>
      <a:lvl8pPr marL="8127759" indent="-541851" algn="l" defTabSz="2167402" rtl="0" eaLnBrk="1" latinLnBrk="0" hangingPunct="1">
        <a:lnSpc>
          <a:spcPct val="90000"/>
        </a:lnSpc>
        <a:spcBef>
          <a:spcPts val="1185"/>
        </a:spcBef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8pPr>
      <a:lvl9pPr marL="9211460" indent="-541851" algn="l" defTabSz="2167402" rtl="0" eaLnBrk="1" latinLnBrk="0" hangingPunct="1">
        <a:lnSpc>
          <a:spcPct val="90000"/>
        </a:lnSpc>
        <a:spcBef>
          <a:spcPts val="1185"/>
        </a:spcBef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67402" rtl="0" eaLnBrk="1" latinLnBrk="0" hangingPunct="1"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1083701" algn="l" defTabSz="2167402" rtl="0" eaLnBrk="1" latinLnBrk="0" hangingPunct="1">
        <a:defRPr sz="4267" kern="1200">
          <a:solidFill>
            <a:schemeClr val="tx1"/>
          </a:solidFill>
          <a:latin typeface="+mn-lt"/>
          <a:ea typeface="+mn-ea"/>
          <a:cs typeface="+mn-cs"/>
        </a:defRPr>
      </a:lvl2pPr>
      <a:lvl3pPr marL="2167402" algn="l" defTabSz="2167402" rtl="0" eaLnBrk="1" latinLnBrk="0" hangingPunct="1">
        <a:defRPr sz="4267" kern="1200">
          <a:solidFill>
            <a:schemeClr val="tx1"/>
          </a:solidFill>
          <a:latin typeface="+mn-lt"/>
          <a:ea typeface="+mn-ea"/>
          <a:cs typeface="+mn-cs"/>
        </a:defRPr>
      </a:lvl3pPr>
      <a:lvl4pPr marL="3251103" algn="l" defTabSz="2167402" rtl="0" eaLnBrk="1" latinLnBrk="0" hangingPunct="1">
        <a:defRPr sz="4267" kern="1200">
          <a:solidFill>
            <a:schemeClr val="tx1"/>
          </a:solidFill>
          <a:latin typeface="+mn-lt"/>
          <a:ea typeface="+mn-ea"/>
          <a:cs typeface="+mn-cs"/>
        </a:defRPr>
      </a:lvl4pPr>
      <a:lvl5pPr marL="4334805" algn="l" defTabSz="2167402" rtl="0" eaLnBrk="1" latinLnBrk="0" hangingPunct="1">
        <a:defRPr sz="4267" kern="1200">
          <a:solidFill>
            <a:schemeClr val="tx1"/>
          </a:solidFill>
          <a:latin typeface="+mn-lt"/>
          <a:ea typeface="+mn-ea"/>
          <a:cs typeface="+mn-cs"/>
        </a:defRPr>
      </a:lvl5pPr>
      <a:lvl6pPr marL="5418506" algn="l" defTabSz="2167402" rtl="0" eaLnBrk="1" latinLnBrk="0" hangingPunct="1">
        <a:defRPr sz="4267" kern="1200">
          <a:solidFill>
            <a:schemeClr val="tx1"/>
          </a:solidFill>
          <a:latin typeface="+mn-lt"/>
          <a:ea typeface="+mn-ea"/>
          <a:cs typeface="+mn-cs"/>
        </a:defRPr>
      </a:lvl6pPr>
      <a:lvl7pPr marL="6502207" algn="l" defTabSz="2167402" rtl="0" eaLnBrk="1" latinLnBrk="0" hangingPunct="1">
        <a:defRPr sz="4267" kern="1200">
          <a:solidFill>
            <a:schemeClr val="tx1"/>
          </a:solidFill>
          <a:latin typeface="+mn-lt"/>
          <a:ea typeface="+mn-ea"/>
          <a:cs typeface="+mn-cs"/>
        </a:defRPr>
      </a:lvl7pPr>
      <a:lvl8pPr marL="7585908" algn="l" defTabSz="2167402" rtl="0" eaLnBrk="1" latinLnBrk="0" hangingPunct="1">
        <a:defRPr sz="4267" kern="1200">
          <a:solidFill>
            <a:schemeClr val="tx1"/>
          </a:solidFill>
          <a:latin typeface="+mn-lt"/>
          <a:ea typeface="+mn-ea"/>
          <a:cs typeface="+mn-cs"/>
        </a:defRPr>
      </a:lvl8pPr>
      <a:lvl9pPr marL="8669609" algn="l" defTabSz="2167402" rtl="0" eaLnBrk="1" latinLnBrk="0" hangingPunct="1">
        <a:defRPr sz="426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el 10"/>
          <p:cNvSpPr>
            <a:spLocks noGrp="1"/>
          </p:cNvSpPr>
          <p:nvPr>
            <p:ph type="title"/>
          </p:nvPr>
        </p:nvSpPr>
        <p:spPr>
          <a:xfrm>
            <a:off x="1083707" y="1158968"/>
            <a:ext cx="19506724" cy="2337997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br>
              <a:rPr lang="da-DK" b="1" dirty="0"/>
            </a:br>
            <a:r>
              <a:rPr lang="da-DK" sz="6953" b="1" dirty="0"/>
              <a:t>Landskursus	</a:t>
            </a:r>
            <a:br>
              <a:rPr lang="da-DK" sz="6953" b="1" dirty="0"/>
            </a:br>
            <a:r>
              <a:rPr lang="da-DK" sz="6953" b="1" dirty="0"/>
              <a:t>Fredag den 17. marts 2023</a:t>
            </a:r>
            <a:br>
              <a:rPr lang="da-DK" sz="11377" dirty="0"/>
            </a:br>
            <a:endParaRPr lang="da-DK" sz="11377" dirty="0"/>
          </a:p>
        </p:txBody>
      </p:sp>
      <p:graphicFrame>
        <p:nvGraphicFramePr>
          <p:cNvPr id="13" name="Pladsholder til indhold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0821734"/>
              </p:ext>
            </p:extLst>
          </p:nvPr>
        </p:nvGraphicFramePr>
        <p:xfrm>
          <a:off x="1143913" y="4449611"/>
          <a:ext cx="19506724" cy="212116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147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919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42364">
                <a:tc>
                  <a:txBody>
                    <a:bodyPr/>
                    <a:lstStyle/>
                    <a:p>
                      <a:r>
                        <a:rPr lang="da-DK" sz="5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9.15 – 9.45</a:t>
                      </a:r>
                    </a:p>
                  </a:txBody>
                  <a:tcPr marL="288989" marR="288989" marT="144520" marB="144520"/>
                </a:tc>
                <a:tc>
                  <a:txBody>
                    <a:bodyPr/>
                    <a:lstStyle/>
                    <a:p>
                      <a:r>
                        <a:rPr lang="da-DK" sz="5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Registrering og kaffe</a:t>
                      </a:r>
                      <a:endParaRPr lang="da-DK" sz="5100" dirty="0"/>
                    </a:p>
                  </a:txBody>
                  <a:tcPr marL="288989" marR="288989" marT="144520" marB="14452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47931">
                <a:tc>
                  <a:txBody>
                    <a:bodyPr/>
                    <a:lstStyle/>
                    <a:p>
                      <a:r>
                        <a:rPr lang="da-DK" sz="5100" dirty="0"/>
                        <a:t>9.45 – 10.00</a:t>
                      </a:r>
                    </a:p>
                  </a:txBody>
                  <a:tcPr marL="288989" marR="288989" marT="144520" marB="144520"/>
                </a:tc>
                <a:tc>
                  <a:txBody>
                    <a:bodyPr/>
                    <a:lstStyle/>
                    <a:p>
                      <a:r>
                        <a:rPr lang="da-DK" sz="51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Velkomst og præsentation af program</a:t>
                      </a:r>
                      <a:endParaRPr lang="da-DK" sz="5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da-DK" sz="440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Formand Hanne</a:t>
                      </a:r>
                      <a:r>
                        <a:rPr lang="da-DK" sz="4400" i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Faarup</a:t>
                      </a:r>
                      <a:endParaRPr lang="da-DK" sz="4400" i="0" dirty="0"/>
                    </a:p>
                  </a:txBody>
                  <a:tcPr marL="288989" marR="288989" marT="144520" marB="14452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45994">
                <a:tc>
                  <a:txBody>
                    <a:bodyPr/>
                    <a:lstStyle/>
                    <a:p>
                      <a:r>
                        <a:rPr lang="da-DK" sz="5100" dirty="0"/>
                        <a:t>10.00 – 10.30</a:t>
                      </a:r>
                    </a:p>
                  </a:txBody>
                  <a:tcPr marL="288989" marR="288989" marT="144520" marB="144520"/>
                </a:tc>
                <a:tc>
                  <a:txBody>
                    <a:bodyPr/>
                    <a:lstStyle/>
                    <a:p>
                      <a:r>
                        <a:rPr lang="da-DK" sz="51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Kvinder/børn og parfume brug – </a:t>
                      </a:r>
                    </a:p>
                    <a:p>
                      <a:r>
                        <a:rPr lang="da-DK" sz="4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ph.d. stud. Sofia </a:t>
                      </a:r>
                      <a:r>
                        <a:rPr lang="da-DK" sz="44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Botvid</a:t>
                      </a:r>
                      <a:r>
                        <a:rPr lang="da-DK" sz="4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Gentofte hospital  </a:t>
                      </a:r>
                    </a:p>
                  </a:txBody>
                  <a:tcPr marL="288989" marR="288989" marT="144520" marB="14452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47931">
                <a:tc>
                  <a:txBody>
                    <a:bodyPr/>
                    <a:lstStyle/>
                    <a:p>
                      <a:r>
                        <a:rPr lang="da-DK" sz="5100" dirty="0"/>
                        <a:t>10.30 – 11.45</a:t>
                      </a:r>
                    </a:p>
                  </a:txBody>
                  <a:tcPr marL="288989" marR="288989" marT="144520" marB="144520"/>
                </a:tc>
                <a:tc>
                  <a:txBody>
                    <a:bodyPr/>
                    <a:lstStyle/>
                    <a:p>
                      <a:r>
                        <a:rPr lang="da-DK" sz="51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Udstillernes time</a:t>
                      </a:r>
                      <a:r>
                        <a:rPr lang="da-DK" sz="5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r>
                        <a:rPr lang="da-DK" sz="4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Information om dermatologiske behandlingsmidler</a:t>
                      </a:r>
                      <a:endParaRPr lang="da-DK" sz="4400" dirty="0"/>
                    </a:p>
                  </a:txBody>
                  <a:tcPr marL="288989" marR="288989" marT="144520" marB="14452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56210">
                <a:tc>
                  <a:txBody>
                    <a:bodyPr/>
                    <a:lstStyle/>
                    <a:p>
                      <a:r>
                        <a:rPr lang="da-DK" sz="5100" dirty="0"/>
                        <a:t>11.45 –</a:t>
                      </a:r>
                      <a:r>
                        <a:rPr lang="da-DK" sz="5100" baseline="0" dirty="0"/>
                        <a:t> </a:t>
                      </a:r>
                      <a:r>
                        <a:rPr lang="da-DK" sz="5100" dirty="0"/>
                        <a:t>12.45</a:t>
                      </a:r>
                    </a:p>
                    <a:p>
                      <a:endParaRPr lang="da-DK" sz="3800" dirty="0">
                        <a:solidFill>
                          <a:srgbClr val="FF0000"/>
                        </a:solidFill>
                      </a:endParaRPr>
                    </a:p>
                  </a:txBody>
                  <a:tcPr marL="288989" marR="288989" marT="144520" marB="144520"/>
                </a:tc>
                <a:tc>
                  <a:txBody>
                    <a:bodyPr/>
                    <a:lstStyle/>
                    <a:p>
                      <a:r>
                        <a:rPr lang="da-DK" sz="5100" b="1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Hvordan er det at være ung i sundhedssystemet? – </a:t>
                      </a:r>
                      <a:r>
                        <a:rPr lang="da-DK" sz="44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Kirsten Boisen, læge v. Videnscenter for ungdomsmedicin, Rigshospitalet </a:t>
                      </a:r>
                    </a:p>
                  </a:txBody>
                  <a:tcPr marL="288989" marR="288989" marT="144520" marB="14452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37925">
                <a:tc>
                  <a:txBody>
                    <a:bodyPr/>
                    <a:lstStyle/>
                    <a:p>
                      <a:r>
                        <a:rPr lang="da-DK" sz="5100" dirty="0"/>
                        <a:t>12.45 – 13.45 </a:t>
                      </a:r>
                    </a:p>
                  </a:txBody>
                  <a:tcPr marL="288989" marR="288989" marT="144520" marB="144520"/>
                </a:tc>
                <a:tc>
                  <a:txBody>
                    <a:bodyPr/>
                    <a:lstStyle/>
                    <a:p>
                      <a:r>
                        <a:rPr lang="da-DK" sz="5100" b="1" dirty="0"/>
                        <a:t>Frokost</a:t>
                      </a:r>
                    </a:p>
                  </a:txBody>
                  <a:tcPr marL="288989" marR="288989" marT="144520" marB="14452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63643">
                <a:tc>
                  <a:txBody>
                    <a:bodyPr/>
                    <a:lstStyle/>
                    <a:p>
                      <a:r>
                        <a:rPr lang="da-DK" sz="5100" dirty="0"/>
                        <a:t>13.45 – 14.15 </a:t>
                      </a:r>
                    </a:p>
                  </a:txBody>
                  <a:tcPr marL="288989" marR="288989" marT="144520" marB="144520"/>
                </a:tc>
                <a:tc>
                  <a:txBody>
                    <a:bodyPr/>
                    <a:lstStyle/>
                    <a:p>
                      <a:r>
                        <a:rPr lang="da-DK" sz="5100" b="1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Aluminiums allergi og kost – Hvad er op og ned ? – </a:t>
                      </a:r>
                      <a:r>
                        <a:rPr lang="da-DK" sz="4400" b="0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Ph.d. stud. Stine Hoffmann, Gentofte Hospital </a:t>
                      </a:r>
                    </a:p>
                  </a:txBody>
                  <a:tcPr marL="288989" marR="288989" marT="144520" marB="14452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24655">
                <a:tc>
                  <a:txBody>
                    <a:bodyPr/>
                    <a:lstStyle/>
                    <a:p>
                      <a:r>
                        <a:rPr lang="da-DK" sz="5100" dirty="0"/>
                        <a:t>14.15 – 15.30</a:t>
                      </a:r>
                    </a:p>
                  </a:txBody>
                  <a:tcPr marL="288989" marR="288989" marT="144520" marB="144520"/>
                </a:tc>
                <a:tc>
                  <a:txBody>
                    <a:bodyPr/>
                    <a:lstStyle/>
                    <a:p>
                      <a:r>
                        <a:rPr lang="da-DK" sz="51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Udstillernes time</a:t>
                      </a:r>
                      <a:r>
                        <a:rPr lang="da-DK" sz="5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a-DK" sz="51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med kaffe</a:t>
                      </a:r>
                    </a:p>
                    <a:p>
                      <a:r>
                        <a:rPr lang="da-DK" sz="4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Information om dermatologiske behandlingsmidler</a:t>
                      </a:r>
                      <a:endParaRPr lang="da-DK" sz="4400" dirty="0"/>
                    </a:p>
                  </a:txBody>
                  <a:tcPr marL="288989" marR="288989" marT="144520" marB="14452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53276">
                <a:tc>
                  <a:txBody>
                    <a:bodyPr/>
                    <a:lstStyle/>
                    <a:p>
                      <a:r>
                        <a:rPr lang="da-DK" sz="5100" dirty="0"/>
                        <a:t>15.30</a:t>
                      </a:r>
                      <a:r>
                        <a:rPr lang="da-DK" sz="5100" baseline="0" dirty="0"/>
                        <a:t> </a:t>
                      </a:r>
                      <a:r>
                        <a:rPr lang="da-DK" sz="5100" dirty="0"/>
                        <a:t>– 17.00</a:t>
                      </a:r>
                    </a:p>
                  </a:txBody>
                  <a:tcPr marL="288989" marR="288989" marT="144520" marB="144520"/>
                </a:tc>
                <a:tc>
                  <a:txBody>
                    <a:bodyPr/>
                    <a:lstStyle/>
                    <a:p>
                      <a:r>
                        <a:rPr lang="da-DK" sz="51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HS </a:t>
                      </a:r>
                      <a:r>
                        <a:rPr lang="da-DK" sz="50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sygepleje med udgangspunkt i </a:t>
                      </a:r>
                      <a:r>
                        <a:rPr lang="da-DK" sz="50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det holistiske </a:t>
                      </a:r>
                      <a:r>
                        <a:rPr lang="da-DK" sz="50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menneskesyn </a:t>
                      </a:r>
                      <a:r>
                        <a:rPr lang="da-DK" sz="51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</a:t>
                      </a:r>
                    </a:p>
                    <a:p>
                      <a:r>
                        <a:rPr lang="da-DK" sz="4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Spl </a:t>
                      </a:r>
                      <a:r>
                        <a:rPr lang="da-DK" sz="4267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Stine Halgren og Christina Wilken</a:t>
                      </a:r>
                      <a:r>
                        <a:rPr lang="da-DK" sz="4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Roskilde Hospital</a:t>
                      </a:r>
                    </a:p>
                  </a:txBody>
                  <a:tcPr marL="288989" marR="288989" marT="144520" marB="14452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4287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5100" dirty="0"/>
                        <a:t>17.15 – 18.15</a:t>
                      </a:r>
                    </a:p>
                    <a:p>
                      <a:endParaRPr lang="da-DK" sz="5100" dirty="0"/>
                    </a:p>
                  </a:txBody>
                  <a:tcPr marL="288989" marR="288989" marT="144520" marB="144520"/>
                </a:tc>
                <a:tc>
                  <a:txBody>
                    <a:bodyPr/>
                    <a:lstStyle/>
                    <a:p>
                      <a:r>
                        <a:rPr lang="da-DK" sz="5100" b="1" dirty="0"/>
                        <a:t>Generalforsamling</a:t>
                      </a:r>
                    </a:p>
                  </a:txBody>
                  <a:tcPr marL="288989" marR="288989" marT="144520" marB="14452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436828">
                <a:tc>
                  <a:txBody>
                    <a:bodyPr/>
                    <a:lstStyle/>
                    <a:p>
                      <a:r>
                        <a:rPr lang="da-DK" sz="5100" dirty="0"/>
                        <a:t>19.00</a:t>
                      </a:r>
                    </a:p>
                  </a:txBody>
                  <a:tcPr marL="288989" marR="288989" marT="144520" marB="144520"/>
                </a:tc>
                <a:tc>
                  <a:txBody>
                    <a:bodyPr/>
                    <a:lstStyle/>
                    <a:p>
                      <a:r>
                        <a:rPr lang="da-DK" sz="5100" b="1" dirty="0"/>
                        <a:t>Middag + underholdning</a:t>
                      </a:r>
                    </a:p>
                  </a:txBody>
                  <a:tcPr marL="288989" marR="288989" marT="144520" marB="14452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pic>
        <p:nvPicPr>
          <p:cNvPr id="2089" name="Billede 9" descr="logo_RBG_mini_EGET_BRU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60752" y="544840"/>
            <a:ext cx="2889885" cy="2704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817012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 1"/>
          <p:cNvSpPr>
            <a:spLocks noGrp="1"/>
          </p:cNvSpPr>
          <p:nvPr>
            <p:ph type="title"/>
          </p:nvPr>
        </p:nvSpPr>
        <p:spPr>
          <a:xfrm>
            <a:off x="1083707" y="566941"/>
            <a:ext cx="19506724" cy="2930022"/>
          </a:xfrm>
        </p:spPr>
        <p:txBody>
          <a:bodyPr/>
          <a:lstStyle/>
          <a:p>
            <a:pPr eaLnBrk="1" hangingPunct="1"/>
            <a:r>
              <a:rPr lang="da-DK" altLang="da-DK" sz="6321" b="1" dirty="0"/>
              <a:t>Landskursus </a:t>
            </a:r>
            <a:br>
              <a:rPr lang="da-DK" altLang="da-DK" sz="6321" b="1" dirty="0"/>
            </a:br>
            <a:r>
              <a:rPr lang="da-DK" altLang="da-DK" sz="6321" b="1" dirty="0"/>
              <a:t>Lørdag den 18. marts 2023</a:t>
            </a:r>
            <a:endParaRPr lang="da-DK" altLang="da-DK" sz="6321" dirty="0"/>
          </a:p>
        </p:txBody>
      </p:sp>
      <p:graphicFrame>
        <p:nvGraphicFramePr>
          <p:cNvPr id="4" name="Pladsholder til ind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296375"/>
              </p:ext>
            </p:extLst>
          </p:nvPr>
        </p:nvGraphicFramePr>
        <p:xfrm>
          <a:off x="1083707" y="4344371"/>
          <a:ext cx="19566930" cy="20690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330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0338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14711">
                <a:tc>
                  <a:txBody>
                    <a:bodyPr/>
                    <a:lstStyle/>
                    <a:p>
                      <a:endParaRPr lang="da-DK" sz="5100" dirty="0"/>
                    </a:p>
                  </a:txBody>
                  <a:tcPr marL="288989" marR="288989" marT="144510" marB="144510"/>
                </a:tc>
                <a:tc>
                  <a:txBody>
                    <a:bodyPr/>
                    <a:lstStyle/>
                    <a:p>
                      <a:r>
                        <a:rPr lang="da-DK" sz="5100" dirty="0"/>
                        <a:t>Morgenbuffet og </a:t>
                      </a:r>
                      <a:r>
                        <a:rPr lang="da-DK" sz="5100" dirty="0" err="1"/>
                        <a:t>udtjek</a:t>
                      </a:r>
                      <a:r>
                        <a:rPr lang="da-DK" sz="5100" dirty="0"/>
                        <a:t> fra værelse</a:t>
                      </a:r>
                    </a:p>
                  </a:txBody>
                  <a:tcPr marL="288989" marR="288989" marT="144510" marB="14451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3880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5100" dirty="0"/>
                        <a:t>09.00 – 09.45</a:t>
                      </a:r>
                    </a:p>
                    <a:p>
                      <a:endParaRPr lang="da-DK" sz="5100" dirty="0"/>
                    </a:p>
                  </a:txBody>
                  <a:tcPr marL="288989" marR="288989" marT="144510" marB="144510"/>
                </a:tc>
                <a:tc>
                  <a:txBody>
                    <a:bodyPr/>
                    <a:lstStyle/>
                    <a:p>
                      <a:r>
                        <a:rPr lang="da-DK" sz="5100" b="1" baseline="0" dirty="0"/>
                        <a:t>Sårbar? Det kan du selv være – </a:t>
                      </a:r>
                    </a:p>
                    <a:p>
                      <a:r>
                        <a:rPr lang="da-DK" sz="4400" b="0" baseline="0" dirty="0"/>
                        <a:t>Morten Sodemann, Professor ved indvandre klinikken, Odense hospital</a:t>
                      </a:r>
                    </a:p>
                  </a:txBody>
                  <a:tcPr marL="288989" marR="288989" marT="144510" marB="14451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51090">
                <a:tc>
                  <a:txBody>
                    <a:bodyPr/>
                    <a:lstStyle/>
                    <a:p>
                      <a:r>
                        <a:rPr lang="da-DK" sz="5100" dirty="0"/>
                        <a:t>09.45 – 10.15</a:t>
                      </a:r>
                    </a:p>
                  </a:txBody>
                  <a:tcPr marL="288989" marR="288989" marT="144510" marB="144510"/>
                </a:tc>
                <a:tc>
                  <a:txBody>
                    <a:bodyPr/>
                    <a:lstStyle/>
                    <a:p>
                      <a:r>
                        <a:rPr lang="da-DK" sz="5100" b="1" dirty="0"/>
                        <a:t>Kaffebuffet</a:t>
                      </a:r>
                      <a:endParaRPr lang="da-DK" sz="5100" b="1" baseline="0" dirty="0"/>
                    </a:p>
                    <a:p>
                      <a:endParaRPr lang="da-DK" sz="4400" b="1" dirty="0"/>
                    </a:p>
                  </a:txBody>
                  <a:tcPr marL="288989" marR="288989" marT="144510" marB="14451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45215">
                <a:tc>
                  <a:txBody>
                    <a:bodyPr/>
                    <a:lstStyle/>
                    <a:p>
                      <a:r>
                        <a:rPr lang="da-DK" sz="5100" dirty="0"/>
                        <a:t>10.15 -10.45</a:t>
                      </a:r>
                    </a:p>
                  </a:txBody>
                  <a:tcPr marL="288989" marR="288989" marT="144510" marB="144510"/>
                </a:tc>
                <a:tc>
                  <a:txBody>
                    <a:bodyPr/>
                    <a:lstStyle/>
                    <a:p>
                      <a:pPr algn="l"/>
                      <a:r>
                        <a:rPr lang="da-DK" sz="5100" b="1" dirty="0"/>
                        <a:t>Kommunikation om sundhed ved hjælp af piktogrammer – </a:t>
                      </a:r>
                    </a:p>
                    <a:p>
                      <a:pPr algn="l"/>
                      <a:r>
                        <a:rPr lang="da-DK" sz="4400" b="0" dirty="0"/>
                        <a:t>Ph.d. stud. Farnam </a:t>
                      </a:r>
                      <a:r>
                        <a:rPr lang="da-DK" sz="4400" b="0" dirty="0" err="1"/>
                        <a:t>Barati</a:t>
                      </a:r>
                      <a:r>
                        <a:rPr lang="da-DK" sz="4400" b="0" dirty="0"/>
                        <a:t> </a:t>
                      </a:r>
                      <a:r>
                        <a:rPr lang="da-DK" sz="4400" b="0" dirty="0" err="1"/>
                        <a:t>Sedeh</a:t>
                      </a:r>
                      <a:r>
                        <a:rPr lang="da-DK" sz="4400" b="0" dirty="0"/>
                        <a:t>, Roskilde hospital</a:t>
                      </a:r>
                    </a:p>
                  </a:txBody>
                  <a:tcPr marL="288989" marR="288989" marT="144510" marB="14451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4273">
                <a:tc>
                  <a:txBody>
                    <a:bodyPr/>
                    <a:lstStyle/>
                    <a:p>
                      <a:r>
                        <a:rPr lang="da-DK" sz="5100" dirty="0"/>
                        <a:t>10.</a:t>
                      </a:r>
                      <a:r>
                        <a:rPr lang="da-DK" sz="5100" baseline="0" dirty="0"/>
                        <a:t>45 -11.30</a:t>
                      </a:r>
                      <a:endParaRPr lang="da-DK" sz="5100" dirty="0"/>
                    </a:p>
                  </a:txBody>
                  <a:tcPr marL="288989" marR="288989" marT="144510" marB="14451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5100" b="1" dirty="0"/>
                        <a:t>Workshop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sz="5100" b="1" dirty="0"/>
                    </a:p>
                  </a:txBody>
                  <a:tcPr marL="288989" marR="288989" marT="144510" marB="14451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45920">
                <a:tc>
                  <a:txBody>
                    <a:bodyPr/>
                    <a:lstStyle/>
                    <a:p>
                      <a:r>
                        <a:rPr lang="da-DK" sz="5100" dirty="0"/>
                        <a:t>11.30- 12.15</a:t>
                      </a:r>
                    </a:p>
                  </a:txBody>
                  <a:tcPr marL="288989" marR="288989" marT="144510" marB="144510"/>
                </a:tc>
                <a:tc>
                  <a:txBody>
                    <a:bodyPr/>
                    <a:lstStyle/>
                    <a:p>
                      <a:pPr marL="0" marR="0" lvl="0" indent="0" algn="l" defTabSz="21674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5100" b="1" dirty="0"/>
                        <a:t>Workshop</a:t>
                      </a:r>
                    </a:p>
                    <a:p>
                      <a:pPr marL="0" indent="0">
                        <a:buNone/>
                      </a:pPr>
                      <a:endParaRPr lang="da-DK" sz="5100" b="0" dirty="0"/>
                    </a:p>
                  </a:txBody>
                  <a:tcPr marL="288989" marR="288989" marT="144510" marB="144510"/>
                </a:tc>
                <a:extLst>
                  <a:ext uri="{0D108BD9-81ED-4DB2-BD59-A6C34878D82A}">
                    <a16:rowId xmlns:a16="http://schemas.microsoft.com/office/drawing/2014/main" val="4242357250"/>
                  </a:ext>
                </a:extLst>
              </a:tr>
              <a:tr h="1232794">
                <a:tc>
                  <a:txBody>
                    <a:bodyPr/>
                    <a:lstStyle/>
                    <a:p>
                      <a:r>
                        <a:rPr lang="da-DK" sz="5100" dirty="0"/>
                        <a:t>12.15 - 13.15</a:t>
                      </a:r>
                    </a:p>
                  </a:txBody>
                  <a:tcPr marL="288989" marR="288989" marT="144510" marB="144510"/>
                </a:tc>
                <a:tc>
                  <a:txBody>
                    <a:bodyPr/>
                    <a:lstStyle/>
                    <a:p>
                      <a:pPr algn="l"/>
                      <a:r>
                        <a:rPr lang="da-DK" sz="5100" b="1" dirty="0"/>
                        <a:t>Frokost</a:t>
                      </a:r>
                    </a:p>
                    <a:p>
                      <a:pPr algn="l"/>
                      <a:endParaRPr lang="da-DK" sz="5100" b="1" dirty="0"/>
                    </a:p>
                  </a:txBody>
                  <a:tcPr marL="288989" marR="288989" marT="144510" marB="14451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31880">
                <a:tc>
                  <a:txBody>
                    <a:bodyPr/>
                    <a:lstStyle/>
                    <a:p>
                      <a:r>
                        <a:rPr lang="da-DK" sz="5100" dirty="0"/>
                        <a:t>13.15 – 14.15</a:t>
                      </a:r>
                    </a:p>
                  </a:txBody>
                  <a:tcPr marL="288989" marR="288989" marT="144510" marB="14451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51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Hyperhidrose fra et læge, spl og patient perspektiv – </a:t>
                      </a:r>
                      <a:endParaRPr lang="da-DK" sz="51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4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Læge Malin Sandberg &amp; Spl. Anne Schwartzbach, Gentofte hospital</a:t>
                      </a:r>
                    </a:p>
                  </a:txBody>
                  <a:tcPr marL="288989" marR="288989" marT="144510" marB="14451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921210">
                <a:tc>
                  <a:txBody>
                    <a:bodyPr/>
                    <a:lstStyle/>
                    <a:p>
                      <a:r>
                        <a:rPr lang="da-DK" sz="5100" dirty="0"/>
                        <a:t>14.15- 15.00</a:t>
                      </a:r>
                    </a:p>
                  </a:txBody>
                  <a:tcPr marL="288989" marR="288989" marT="144510" marB="14451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5100" b="1" baseline="0" dirty="0"/>
                        <a:t>Lad os få seksualitet på programmet </a:t>
                      </a:r>
                      <a:r>
                        <a:rPr lang="da-DK" sz="5100" b="0" baseline="0" dirty="0"/>
                        <a:t>–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4400" b="0" baseline="0" dirty="0"/>
                        <a:t>Spl Astrid Blikstad fra Hudafdelingen, Oslo Universitetshospital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sz="51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88989" marR="288989" marT="144510" marB="144510"/>
                </a:tc>
                <a:extLst>
                  <a:ext uri="{0D108BD9-81ED-4DB2-BD59-A6C34878D82A}">
                    <a16:rowId xmlns:a16="http://schemas.microsoft.com/office/drawing/2014/main" val="2233162417"/>
                  </a:ext>
                </a:extLst>
              </a:tr>
              <a:tr h="2245215">
                <a:tc>
                  <a:txBody>
                    <a:bodyPr/>
                    <a:lstStyle/>
                    <a:p>
                      <a:r>
                        <a:rPr lang="da-DK" sz="5100" dirty="0"/>
                        <a:t>15.05 – 15.30</a:t>
                      </a:r>
                    </a:p>
                  </a:txBody>
                  <a:tcPr marL="288989" marR="288989" marT="144510" marB="144510"/>
                </a:tc>
                <a:tc>
                  <a:txBody>
                    <a:bodyPr/>
                    <a:lstStyle/>
                    <a:p>
                      <a:r>
                        <a:rPr lang="da-DK" sz="51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Farvel og på</a:t>
                      </a:r>
                      <a:r>
                        <a:rPr lang="da-DK" sz="5100" b="1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gensyn </a:t>
                      </a:r>
                      <a:r>
                        <a:rPr lang="da-DK" sz="5100" b="1" kern="1200" baseline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2024</a:t>
                      </a:r>
                      <a:endParaRPr lang="da-DK" sz="51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da-DK" sz="4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Formand Hanne</a:t>
                      </a:r>
                      <a:r>
                        <a:rPr lang="da-DK" sz="4400" b="0" i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Faarup</a:t>
                      </a:r>
                      <a:endParaRPr lang="da-DK" sz="4400" b="1" dirty="0"/>
                    </a:p>
                    <a:p>
                      <a:endParaRPr lang="da-DK" sz="5100" b="1" dirty="0"/>
                    </a:p>
                  </a:txBody>
                  <a:tcPr marL="288989" marR="288989" marT="144510" marB="14451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3110" name="Billede 4" descr="logo_RBG_mini_EGET_BRU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30649" y="359959"/>
            <a:ext cx="2889885" cy="2704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65492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 1"/>
          <p:cNvSpPr>
            <a:spLocks noGrp="1"/>
          </p:cNvSpPr>
          <p:nvPr>
            <p:ph type="title"/>
          </p:nvPr>
        </p:nvSpPr>
        <p:spPr>
          <a:xfrm>
            <a:off x="535067" y="0"/>
            <a:ext cx="19506724" cy="2930022"/>
          </a:xfrm>
        </p:spPr>
        <p:txBody>
          <a:bodyPr/>
          <a:lstStyle/>
          <a:p>
            <a:pPr eaLnBrk="1" hangingPunct="1"/>
            <a:r>
              <a:rPr lang="da-DK" altLang="da-DK" sz="6321" b="1" dirty="0"/>
              <a:t>Landskursus Workshops – </a:t>
            </a:r>
            <a:r>
              <a:rPr lang="da-DK" altLang="da-DK" sz="6321" b="1" u="sng" dirty="0"/>
              <a:t>Diskussion af oplæg</a:t>
            </a:r>
            <a:endParaRPr lang="da-DK" altLang="da-DK" sz="6321" u="sng" dirty="0"/>
          </a:p>
        </p:txBody>
      </p:sp>
      <p:graphicFrame>
        <p:nvGraphicFramePr>
          <p:cNvPr id="4" name="Pladsholder til ind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4111892"/>
              </p:ext>
            </p:extLst>
          </p:nvPr>
        </p:nvGraphicFramePr>
        <p:xfrm>
          <a:off x="213361" y="2438398"/>
          <a:ext cx="21061679" cy="257616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36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4179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28043">
                <a:tc>
                  <a:txBody>
                    <a:bodyPr/>
                    <a:lstStyle/>
                    <a:p>
                      <a:endParaRPr lang="da-DK" sz="5100" dirty="0"/>
                    </a:p>
                  </a:txBody>
                  <a:tcPr marL="288989" marR="288989" marT="144510" marB="144510"/>
                </a:tc>
                <a:tc>
                  <a:txBody>
                    <a:bodyPr/>
                    <a:lstStyle/>
                    <a:p>
                      <a:endParaRPr lang="da-DK" sz="5100" dirty="0"/>
                    </a:p>
                  </a:txBody>
                  <a:tcPr marL="288989" marR="288989" marT="144510" marB="14451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88363">
                <a:tc>
                  <a:txBody>
                    <a:bodyPr/>
                    <a:lstStyle/>
                    <a:p>
                      <a:r>
                        <a:rPr lang="da-DK" dirty="0"/>
                        <a:t>Workshop 1</a:t>
                      </a:r>
                    </a:p>
                    <a:p>
                      <a:r>
                        <a:rPr lang="da-DK" dirty="0"/>
                        <a:t>10.45-11.30</a:t>
                      </a:r>
                    </a:p>
                    <a:p>
                      <a:endParaRPr lang="da-DK" dirty="0"/>
                    </a:p>
                    <a:p>
                      <a:r>
                        <a:rPr lang="da-DK" dirty="0"/>
                        <a:t>Rum</a:t>
                      </a:r>
                    </a:p>
                  </a:txBody>
                  <a:tcPr marL="288989" marR="288989" marT="144510" marB="14451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5000" b="1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Hvordan er det at være ung i sundhedssystemet?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50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(Moderator Anne </a:t>
                      </a:r>
                      <a:r>
                        <a:rPr lang="da-DK" sz="5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Schwartzbach</a:t>
                      </a:r>
                      <a:r>
                        <a:rPr lang="da-DK" sz="50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da-DK" sz="5000" b="0" dirty="0"/>
                    </a:p>
                    <a:p>
                      <a:endParaRPr lang="da-DK" sz="2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da-DK" sz="2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da-DK" sz="40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Hvad fik du ud af oplægget?</a:t>
                      </a:r>
                    </a:p>
                    <a:p>
                      <a:endParaRPr lang="da-DK" sz="40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da-DK" sz="40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Hvad kan du gå hjem og bruge i din klinik eller afdeling?</a:t>
                      </a:r>
                    </a:p>
                  </a:txBody>
                  <a:tcPr marL="288989" marR="288989" marT="144510" marB="14451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50781">
                <a:tc>
                  <a:txBody>
                    <a:bodyPr/>
                    <a:lstStyle/>
                    <a:p>
                      <a:r>
                        <a:rPr lang="da-DK" dirty="0"/>
                        <a:t>Workshop 2</a:t>
                      </a:r>
                    </a:p>
                    <a:p>
                      <a:r>
                        <a:rPr lang="da-DK" dirty="0"/>
                        <a:t>10.45-11.30</a:t>
                      </a:r>
                    </a:p>
                    <a:p>
                      <a:pPr algn="l"/>
                      <a:endParaRPr lang="da-DK" dirty="0"/>
                    </a:p>
                    <a:p>
                      <a:pPr algn="l"/>
                      <a:r>
                        <a:rPr lang="da-DK" dirty="0"/>
                        <a:t>Rum</a:t>
                      </a:r>
                    </a:p>
                  </a:txBody>
                  <a:tcPr marL="288989" marR="288989" marT="144510" marB="14451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5000" b="1" dirty="0"/>
                        <a:t>Sårbar? Det kan du selv være.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5000" b="0" dirty="0"/>
                        <a:t>(Moderator Solveig Visby)</a:t>
                      </a:r>
                    </a:p>
                    <a:p>
                      <a:pPr marL="0" marR="0" lvl="0" indent="0" algn="l" defTabSz="21674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sz="2800" dirty="0"/>
                    </a:p>
                    <a:p>
                      <a:r>
                        <a:rPr lang="da-DK" sz="40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Hvad fik du ud af oplægget?</a:t>
                      </a:r>
                    </a:p>
                    <a:p>
                      <a:endParaRPr lang="da-DK" sz="40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da-DK" sz="40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Hvad kan du gå hjem og bruge i din klinik eller afdeling?</a:t>
                      </a:r>
                    </a:p>
                    <a:p>
                      <a:pPr marL="0" marR="0" lvl="0" indent="0" algn="l" defTabSz="21674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sz="2800" dirty="0"/>
                    </a:p>
                  </a:txBody>
                  <a:tcPr marL="288989" marR="288989" marT="144510" marB="14451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48085">
                <a:tc>
                  <a:txBody>
                    <a:bodyPr/>
                    <a:lstStyle/>
                    <a:p>
                      <a:r>
                        <a:rPr lang="da-DK" dirty="0"/>
                        <a:t>Workshop 3</a:t>
                      </a:r>
                    </a:p>
                    <a:p>
                      <a:r>
                        <a:rPr lang="da-DK" dirty="0"/>
                        <a:t>10.45-11.30</a:t>
                      </a:r>
                    </a:p>
                    <a:p>
                      <a:endParaRPr lang="da-DK" dirty="0"/>
                    </a:p>
                    <a:p>
                      <a:r>
                        <a:rPr lang="da-DK" dirty="0"/>
                        <a:t>Rum</a:t>
                      </a:r>
                    </a:p>
                  </a:txBody>
                  <a:tcPr marL="288989" marR="288989" marT="144510" marB="14451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50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HS fra et læge, spl og patient perspektiv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5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(Moderator Christine Westergaard)</a:t>
                      </a:r>
                    </a:p>
                    <a:p>
                      <a:endParaRPr lang="da-DK" dirty="0"/>
                    </a:p>
                    <a:p>
                      <a:r>
                        <a:rPr lang="da-DK" sz="4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Hvad fik du ud af oplægget?</a:t>
                      </a:r>
                    </a:p>
                    <a:p>
                      <a:endParaRPr lang="da-DK" sz="44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da-DK" sz="4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Hvad kan du gå hjem og bruge i din klinik eller afdeling?</a:t>
                      </a:r>
                    </a:p>
                    <a:p>
                      <a:endParaRPr lang="da-DK" dirty="0"/>
                    </a:p>
                  </a:txBody>
                  <a:tcPr marL="288989" marR="288989" marT="144510" marB="14451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46426">
                <a:tc>
                  <a:txBody>
                    <a:bodyPr/>
                    <a:lstStyle/>
                    <a:p>
                      <a:r>
                        <a:rPr lang="da-DK" dirty="0"/>
                        <a:t>Workshop 4</a:t>
                      </a:r>
                    </a:p>
                    <a:p>
                      <a:r>
                        <a:rPr lang="da-DK" dirty="0"/>
                        <a:t>10.45-11.30</a:t>
                      </a:r>
                    </a:p>
                    <a:p>
                      <a:endParaRPr lang="da-DK" dirty="0"/>
                    </a:p>
                    <a:p>
                      <a:r>
                        <a:rPr lang="da-DK" dirty="0"/>
                        <a:t>Rum</a:t>
                      </a:r>
                    </a:p>
                  </a:txBody>
                  <a:tcPr marL="288989" marR="288989" marT="144510" marB="144510"/>
                </a:tc>
                <a:tc>
                  <a:txBody>
                    <a:bodyPr/>
                    <a:lstStyle/>
                    <a:p>
                      <a:pPr marL="0" marR="0" lvl="0" indent="0" algn="l" defTabSz="21674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5000" b="1" dirty="0"/>
                        <a:t>Kommunikation om sundhed ved hjælp af piktogrammer </a:t>
                      </a:r>
                    </a:p>
                    <a:p>
                      <a:pPr marL="0" marR="0" lvl="0" indent="0" algn="l" defTabSz="21674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5000" b="0" dirty="0"/>
                        <a:t>(Moderator Anna Krontoft)</a:t>
                      </a:r>
                    </a:p>
                    <a:p>
                      <a:endParaRPr lang="da-DK" sz="2800" dirty="0"/>
                    </a:p>
                    <a:p>
                      <a:r>
                        <a:rPr lang="da-DK" sz="40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Hvad fik du ud af oplægget?</a:t>
                      </a:r>
                    </a:p>
                    <a:p>
                      <a:endParaRPr lang="da-DK" sz="40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da-DK" sz="40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Hvad kan du gå hjem og bruge i din klinik eller afdeling?</a:t>
                      </a:r>
                    </a:p>
                    <a:p>
                      <a:endParaRPr lang="da-DK" sz="2800" dirty="0"/>
                    </a:p>
                  </a:txBody>
                  <a:tcPr marL="288989" marR="288989" marT="144510" marB="14451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3110" name="Billede 4" descr="logo_RBG_mini_EGET_BRU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30649" y="359959"/>
            <a:ext cx="2889885" cy="2704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548677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 1"/>
          <p:cNvSpPr>
            <a:spLocks noGrp="1"/>
          </p:cNvSpPr>
          <p:nvPr>
            <p:ph type="title"/>
          </p:nvPr>
        </p:nvSpPr>
        <p:spPr>
          <a:xfrm>
            <a:off x="1083707" y="566941"/>
            <a:ext cx="19506724" cy="2930022"/>
          </a:xfrm>
        </p:spPr>
        <p:txBody>
          <a:bodyPr/>
          <a:lstStyle/>
          <a:p>
            <a:pPr eaLnBrk="1" hangingPunct="1"/>
            <a:r>
              <a:rPr lang="da-DK" altLang="da-DK" sz="6321" b="1" dirty="0"/>
              <a:t>Landskursus Workshops – Diskussion af oplæg</a:t>
            </a:r>
            <a:endParaRPr lang="da-DK" altLang="da-DK" sz="6321" dirty="0"/>
          </a:p>
        </p:txBody>
      </p:sp>
      <p:graphicFrame>
        <p:nvGraphicFramePr>
          <p:cNvPr id="4" name="Pladsholder til ind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983755"/>
              </p:ext>
            </p:extLst>
          </p:nvPr>
        </p:nvGraphicFramePr>
        <p:xfrm>
          <a:off x="321469" y="2415894"/>
          <a:ext cx="21031200" cy="259160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361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6950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32982">
                <a:tc>
                  <a:txBody>
                    <a:bodyPr/>
                    <a:lstStyle/>
                    <a:p>
                      <a:endParaRPr lang="da-DK" sz="5100" dirty="0"/>
                    </a:p>
                  </a:txBody>
                  <a:tcPr marL="288989" marR="288989" marT="144510" marB="144510"/>
                </a:tc>
                <a:tc>
                  <a:txBody>
                    <a:bodyPr/>
                    <a:lstStyle/>
                    <a:p>
                      <a:endParaRPr lang="da-DK" sz="5100" dirty="0"/>
                    </a:p>
                  </a:txBody>
                  <a:tcPr marL="288989" marR="288989" marT="144510" marB="14451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65873">
                <a:tc>
                  <a:txBody>
                    <a:bodyPr/>
                    <a:lstStyle/>
                    <a:p>
                      <a:r>
                        <a:rPr lang="da-DK" dirty="0"/>
                        <a:t>Workshop 5</a:t>
                      </a:r>
                    </a:p>
                    <a:p>
                      <a:r>
                        <a:rPr lang="da-DK" dirty="0"/>
                        <a:t>11.30-12.15</a:t>
                      </a:r>
                    </a:p>
                    <a:p>
                      <a:endParaRPr lang="da-DK" dirty="0"/>
                    </a:p>
                    <a:p>
                      <a:r>
                        <a:rPr lang="da-DK" dirty="0"/>
                        <a:t>Rum</a:t>
                      </a:r>
                    </a:p>
                  </a:txBody>
                  <a:tcPr marL="288989" marR="288989" marT="144510" marB="144510"/>
                </a:tc>
                <a:tc>
                  <a:txBody>
                    <a:bodyPr/>
                    <a:lstStyle/>
                    <a:p>
                      <a:pPr marL="0" marR="0" lvl="0" indent="0" algn="l" defTabSz="21674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5000" b="1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Hvordan er det at være ung i sundhedssystemet? </a:t>
                      </a:r>
                    </a:p>
                    <a:p>
                      <a:pPr marL="0" marR="0" lvl="0" indent="0" algn="l" defTabSz="21674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50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(Moderator Anne </a:t>
                      </a:r>
                      <a:r>
                        <a:rPr lang="da-DK" sz="5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Schwartzbach</a:t>
                      </a:r>
                      <a:r>
                        <a:rPr lang="da-DK" sz="50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da-DK" sz="5000" b="1" dirty="0"/>
                    </a:p>
                    <a:p>
                      <a:endParaRPr lang="da-DK" sz="2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da-DK" sz="40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Hvad fik du ud af oplægget?</a:t>
                      </a:r>
                    </a:p>
                    <a:p>
                      <a:endParaRPr lang="da-DK" sz="40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da-DK" sz="40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Hvad kan du gå hjem og bruge i din klinik eller afdeling?</a:t>
                      </a:r>
                    </a:p>
                    <a:p>
                      <a:endParaRPr lang="da-DK" sz="2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88989" marR="288989" marT="144510" marB="144510"/>
                </a:tc>
                <a:extLst>
                  <a:ext uri="{0D108BD9-81ED-4DB2-BD59-A6C34878D82A}">
                    <a16:rowId xmlns:a16="http://schemas.microsoft.com/office/drawing/2014/main" val="4242357250"/>
                  </a:ext>
                </a:extLst>
              </a:tr>
              <a:tr h="6252189">
                <a:tc>
                  <a:txBody>
                    <a:bodyPr/>
                    <a:lstStyle/>
                    <a:p>
                      <a:r>
                        <a:rPr lang="da-DK" dirty="0"/>
                        <a:t>Workshop 6</a:t>
                      </a:r>
                    </a:p>
                    <a:p>
                      <a:r>
                        <a:rPr lang="da-DK" dirty="0"/>
                        <a:t>11.30-12.15</a:t>
                      </a:r>
                    </a:p>
                    <a:p>
                      <a:endParaRPr lang="da-DK" dirty="0"/>
                    </a:p>
                    <a:p>
                      <a:r>
                        <a:rPr lang="da-DK" dirty="0"/>
                        <a:t>Rum</a:t>
                      </a:r>
                    </a:p>
                  </a:txBody>
                  <a:tcPr marL="288989" marR="288989" marT="144510" marB="144510"/>
                </a:tc>
                <a:tc>
                  <a:txBody>
                    <a:bodyPr/>
                    <a:lstStyle/>
                    <a:p>
                      <a:pPr marL="0" marR="0" lvl="0" indent="0" algn="l" defTabSz="21674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5000" b="1" dirty="0"/>
                        <a:t>Sårbar? Det kan du selv være. </a:t>
                      </a:r>
                    </a:p>
                    <a:p>
                      <a:pPr marL="0" marR="0" lvl="0" indent="0" algn="l" defTabSz="21674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5000" b="0" dirty="0"/>
                        <a:t>(Moderator Solveig Visby)</a:t>
                      </a:r>
                      <a:endParaRPr lang="da-DK" sz="5000" b="1" dirty="0"/>
                    </a:p>
                    <a:p>
                      <a:endParaRPr lang="da-DK" sz="2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da-DK" sz="40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Hvad fik du ud af oplægget?</a:t>
                      </a:r>
                    </a:p>
                    <a:p>
                      <a:endParaRPr lang="da-DK" sz="40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da-DK" sz="40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Hvad kan du gå hjem og bruge i din klinik eller afdeling?</a:t>
                      </a:r>
                    </a:p>
                    <a:p>
                      <a:endParaRPr lang="da-DK" sz="2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88989" marR="288989" marT="144510" marB="14451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13753">
                <a:tc>
                  <a:txBody>
                    <a:bodyPr/>
                    <a:lstStyle/>
                    <a:p>
                      <a:r>
                        <a:rPr lang="da-DK" b="0" u="none" dirty="0"/>
                        <a:t>Workshop 7</a:t>
                      </a:r>
                    </a:p>
                    <a:p>
                      <a:r>
                        <a:rPr lang="da-DK" b="0" u="none" dirty="0"/>
                        <a:t>11.30-12.15</a:t>
                      </a:r>
                    </a:p>
                    <a:p>
                      <a:endParaRPr lang="da-DK" b="0" u="none" dirty="0"/>
                    </a:p>
                    <a:p>
                      <a:r>
                        <a:rPr lang="da-DK" b="0" u="none" dirty="0"/>
                        <a:t>Rum</a:t>
                      </a:r>
                    </a:p>
                  </a:txBody>
                  <a:tcPr marL="288989" marR="288989" marT="144510" marB="144510"/>
                </a:tc>
                <a:tc>
                  <a:txBody>
                    <a:bodyPr/>
                    <a:lstStyle/>
                    <a:p>
                      <a:pPr marL="0" marR="0" lvl="0" indent="0" algn="l" defTabSz="21674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50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HS fra et læge, spl og patient perspektiv </a:t>
                      </a:r>
                    </a:p>
                    <a:p>
                      <a:pPr marL="0" marR="0" lvl="0" indent="0" algn="l" defTabSz="21674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5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(Moderator Christine Westergaard)</a:t>
                      </a:r>
                      <a:endParaRPr lang="da-DK" sz="50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da-DK" sz="2400" b="0" u="non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da-DK" sz="40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Hvad fik du ud af oplægget?</a:t>
                      </a:r>
                    </a:p>
                    <a:p>
                      <a:endParaRPr lang="da-DK" sz="40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da-DK" sz="40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Hvad kan du gå hjem og bruge i din klinik eller afdeling?</a:t>
                      </a:r>
                    </a:p>
                    <a:p>
                      <a:endParaRPr lang="da-DK" sz="2400" b="0" u="non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88989" marR="288989" marT="144510" marB="14451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351218">
                <a:tc>
                  <a:txBody>
                    <a:bodyPr/>
                    <a:lstStyle/>
                    <a:p>
                      <a:r>
                        <a:rPr lang="da-DK" dirty="0"/>
                        <a:t>Workshop 8</a:t>
                      </a:r>
                    </a:p>
                    <a:p>
                      <a:r>
                        <a:rPr lang="da-DK" dirty="0"/>
                        <a:t>11.30-12.15</a:t>
                      </a:r>
                    </a:p>
                    <a:p>
                      <a:endParaRPr lang="da-DK" dirty="0"/>
                    </a:p>
                    <a:p>
                      <a:r>
                        <a:rPr lang="da-DK" dirty="0"/>
                        <a:t>Rum</a:t>
                      </a:r>
                    </a:p>
                  </a:txBody>
                  <a:tcPr marL="288989" marR="288989" marT="144510" marB="144510"/>
                </a:tc>
                <a:tc>
                  <a:txBody>
                    <a:bodyPr/>
                    <a:lstStyle/>
                    <a:p>
                      <a:pPr marL="0" marR="0" lvl="0" indent="0" algn="l" defTabSz="21674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5000" b="1" dirty="0"/>
                        <a:t>Kommunikation om sundhed ved hjælp af piktogrammer </a:t>
                      </a:r>
                    </a:p>
                    <a:p>
                      <a:pPr marL="0" marR="0" lvl="0" indent="0" algn="l" defTabSz="21674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5000" b="0" dirty="0"/>
                        <a:t>(Moderator Anna Krontoft)</a:t>
                      </a:r>
                      <a:endParaRPr lang="da-DK" sz="5000" b="1" dirty="0"/>
                    </a:p>
                    <a:p>
                      <a:endParaRPr lang="da-DK" dirty="0"/>
                    </a:p>
                    <a:p>
                      <a:r>
                        <a:rPr lang="da-DK" sz="40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Hvad fik du ud af oplægget?</a:t>
                      </a:r>
                    </a:p>
                    <a:p>
                      <a:endParaRPr lang="da-DK" sz="40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da-DK" sz="40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Hvad kan du gå hjem og bruge i din klinik eller afdeling?</a:t>
                      </a:r>
                    </a:p>
                    <a:p>
                      <a:endParaRPr lang="da-DK" dirty="0"/>
                    </a:p>
                  </a:txBody>
                  <a:tcPr marL="288989" marR="288989" marT="144510" marB="14451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3110" name="Billede 4" descr="logo_RBG_mini_EGET_BRU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30649" y="359959"/>
            <a:ext cx="2889885" cy="2704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190440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672</TotalTime>
  <Words>588</Words>
  <Application>Microsoft Office PowerPoint</Application>
  <PresentationFormat>Brugerdefineret</PresentationFormat>
  <Paragraphs>136</Paragraphs>
  <Slides>4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Office-tema</vt:lpstr>
      <vt:lpstr> Landskursus  Fredag den 17. marts 2023 </vt:lpstr>
      <vt:lpstr>Landskursus  Lørdag den 18. marts 2023</vt:lpstr>
      <vt:lpstr>Landskursus Workshops – Diskussion af oplæg</vt:lpstr>
      <vt:lpstr>Landskursus Workshops – Diskussion af oplæg</vt:lpstr>
    </vt:vector>
  </TitlesOfParts>
  <Company>Region Syddanmark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Landskursus Version 1 Fredag den 11. marts 2022</dc:title>
  <dc:creator>Bettina Trettin</dc:creator>
  <cp:lastModifiedBy>Anna Sophie Belling Krontoft</cp:lastModifiedBy>
  <cp:revision>68</cp:revision>
  <cp:lastPrinted>2022-10-14T10:22:14Z</cp:lastPrinted>
  <dcterms:created xsi:type="dcterms:W3CDTF">2021-04-21T07:47:46Z</dcterms:created>
  <dcterms:modified xsi:type="dcterms:W3CDTF">2022-10-26T08:24:33Z</dcterms:modified>
</cp:coreProperties>
</file>