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</p:sldMasterIdLst>
  <p:notesMasterIdLst>
    <p:notesMasterId r:id="rId27"/>
  </p:notesMasterIdLst>
  <p:handoutMasterIdLst>
    <p:handoutMasterId r:id="rId28"/>
  </p:handoutMasterIdLst>
  <p:sldIdLst>
    <p:sldId id="286" r:id="rId5"/>
    <p:sldId id="300" r:id="rId6"/>
    <p:sldId id="309" r:id="rId7"/>
    <p:sldId id="299" r:id="rId8"/>
    <p:sldId id="293" r:id="rId9"/>
    <p:sldId id="294" r:id="rId10"/>
    <p:sldId id="295" r:id="rId11"/>
    <p:sldId id="287" r:id="rId12"/>
    <p:sldId id="285" r:id="rId13"/>
    <p:sldId id="304" r:id="rId14"/>
    <p:sldId id="288" r:id="rId15"/>
    <p:sldId id="312" r:id="rId16"/>
    <p:sldId id="258" r:id="rId17"/>
    <p:sldId id="279" r:id="rId18"/>
    <p:sldId id="280" r:id="rId19"/>
    <p:sldId id="281" r:id="rId20"/>
    <p:sldId id="278" r:id="rId21"/>
    <p:sldId id="306" r:id="rId22"/>
    <p:sldId id="307" r:id="rId23"/>
    <p:sldId id="308" r:id="rId24"/>
    <p:sldId id="311" r:id="rId25"/>
    <p:sldId id="29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25822" autoAdjust="0"/>
  </p:normalViewPr>
  <p:slideViewPr>
    <p:cSldViewPr>
      <p:cViewPr>
        <p:scale>
          <a:sx n="70" d="100"/>
          <a:sy n="70" d="100"/>
        </p:scale>
        <p:origin x="1028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75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198C4-C511-4376-A019-6C7B73B87E9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3038464-F72C-4A88-A458-049571A08987}">
      <dgm:prSet/>
      <dgm:spPr/>
      <dgm:t>
        <a:bodyPr/>
        <a:lstStyle/>
        <a:p>
          <a:r>
            <a:rPr lang="da-DK" b="1" i="0" dirty="0"/>
            <a:t>Børn og unges oplevelser i ambulante forløb på et sygehus</a:t>
          </a:r>
          <a:endParaRPr lang="en-US" dirty="0"/>
        </a:p>
      </dgm:t>
    </dgm:pt>
    <dgm:pt modelId="{D935684B-E993-418C-94BA-F8CA0B8559BD}" type="parTrans" cxnId="{6703B57E-58BF-48AF-A8AE-B86D37549F1C}">
      <dgm:prSet/>
      <dgm:spPr/>
      <dgm:t>
        <a:bodyPr/>
        <a:lstStyle/>
        <a:p>
          <a:endParaRPr lang="en-US"/>
        </a:p>
      </dgm:t>
    </dgm:pt>
    <dgm:pt modelId="{1740ED17-F2D6-4368-8164-FE5AFA9DA4FE}" type="sibTrans" cxnId="{6703B57E-58BF-48AF-A8AE-B86D37549F1C}">
      <dgm:prSet/>
      <dgm:spPr/>
      <dgm:t>
        <a:bodyPr/>
        <a:lstStyle/>
        <a:p>
          <a:endParaRPr lang="en-US"/>
        </a:p>
      </dgm:t>
    </dgm:pt>
    <dgm:pt modelId="{CAB284B8-8C0E-49CE-8C7C-AA502C60D5B9}">
      <dgm:prSet/>
      <dgm:spPr/>
      <dgm:t>
        <a:bodyPr/>
        <a:lstStyle/>
        <a:p>
          <a:r>
            <a:rPr lang="da-DK" b="1" i="0" dirty="0"/>
            <a:t>Børn og unges oplevelser ved at skulle </a:t>
          </a:r>
          <a:r>
            <a:rPr lang="da-DK" b="1" dirty="0"/>
            <a:t>stikkes</a:t>
          </a:r>
          <a:endParaRPr lang="en-US" dirty="0"/>
        </a:p>
      </dgm:t>
    </dgm:pt>
    <dgm:pt modelId="{5F451C34-6B64-458E-9FF6-54757BE4199D}" type="parTrans" cxnId="{C573DFA1-FACF-4008-B237-4844635D6AC6}">
      <dgm:prSet/>
      <dgm:spPr/>
      <dgm:t>
        <a:bodyPr/>
        <a:lstStyle/>
        <a:p>
          <a:endParaRPr lang="en-US"/>
        </a:p>
      </dgm:t>
    </dgm:pt>
    <dgm:pt modelId="{6A94FEB7-47F8-4467-BA8C-92C7ACA0C788}" type="sibTrans" cxnId="{C573DFA1-FACF-4008-B237-4844635D6AC6}">
      <dgm:prSet/>
      <dgm:spPr/>
      <dgm:t>
        <a:bodyPr/>
        <a:lstStyle/>
        <a:p>
          <a:endParaRPr lang="en-US"/>
        </a:p>
      </dgm:t>
    </dgm:pt>
    <dgm:pt modelId="{18B7FF8D-7F85-41CC-9C9B-E0CC5A2F2262}" type="pres">
      <dgm:prSet presAssocID="{568198C4-C511-4376-A019-6C7B73B87E91}" presName="linear" presStyleCnt="0">
        <dgm:presLayoutVars>
          <dgm:animLvl val="lvl"/>
          <dgm:resizeHandles val="exact"/>
        </dgm:presLayoutVars>
      </dgm:prSet>
      <dgm:spPr/>
    </dgm:pt>
    <dgm:pt modelId="{69DFAB7C-5C4E-4CA3-A3DB-8F52DA387BD1}" type="pres">
      <dgm:prSet presAssocID="{33038464-F72C-4A88-A458-049571A0898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C358FFB-F399-4FAA-B529-FC0F140F4D27}" type="pres">
      <dgm:prSet presAssocID="{1740ED17-F2D6-4368-8164-FE5AFA9DA4FE}" presName="spacer" presStyleCnt="0"/>
      <dgm:spPr/>
    </dgm:pt>
    <dgm:pt modelId="{FEA9A98A-1587-4E55-A866-7EBCEB118E22}" type="pres">
      <dgm:prSet presAssocID="{CAB284B8-8C0E-49CE-8C7C-AA502C60D5B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5AD0A18-1797-4795-8801-4D52DDB5431E}" type="presOf" srcId="{33038464-F72C-4A88-A458-049571A08987}" destId="{69DFAB7C-5C4E-4CA3-A3DB-8F52DA387BD1}" srcOrd="0" destOrd="0" presId="urn:microsoft.com/office/officeart/2005/8/layout/vList2"/>
    <dgm:cxn modelId="{6703B57E-58BF-48AF-A8AE-B86D37549F1C}" srcId="{568198C4-C511-4376-A019-6C7B73B87E91}" destId="{33038464-F72C-4A88-A458-049571A08987}" srcOrd="0" destOrd="0" parTransId="{D935684B-E993-418C-94BA-F8CA0B8559BD}" sibTransId="{1740ED17-F2D6-4368-8164-FE5AFA9DA4FE}"/>
    <dgm:cxn modelId="{C573DFA1-FACF-4008-B237-4844635D6AC6}" srcId="{568198C4-C511-4376-A019-6C7B73B87E91}" destId="{CAB284B8-8C0E-49CE-8C7C-AA502C60D5B9}" srcOrd="1" destOrd="0" parTransId="{5F451C34-6B64-458E-9FF6-54757BE4199D}" sibTransId="{6A94FEB7-47F8-4467-BA8C-92C7ACA0C788}"/>
    <dgm:cxn modelId="{8677AACF-9F00-4E8E-B09E-A34C5067F80D}" type="presOf" srcId="{568198C4-C511-4376-A019-6C7B73B87E91}" destId="{18B7FF8D-7F85-41CC-9C9B-E0CC5A2F2262}" srcOrd="0" destOrd="0" presId="urn:microsoft.com/office/officeart/2005/8/layout/vList2"/>
    <dgm:cxn modelId="{515B33E0-1DC0-401B-BAE5-F748F26E8037}" type="presOf" srcId="{CAB284B8-8C0E-49CE-8C7C-AA502C60D5B9}" destId="{FEA9A98A-1587-4E55-A866-7EBCEB118E22}" srcOrd="0" destOrd="0" presId="urn:microsoft.com/office/officeart/2005/8/layout/vList2"/>
    <dgm:cxn modelId="{A9C197CC-6AEE-4991-B164-2714A84C1F17}" type="presParOf" srcId="{18B7FF8D-7F85-41CC-9C9B-E0CC5A2F2262}" destId="{69DFAB7C-5C4E-4CA3-A3DB-8F52DA387BD1}" srcOrd="0" destOrd="0" presId="urn:microsoft.com/office/officeart/2005/8/layout/vList2"/>
    <dgm:cxn modelId="{301EC7A3-ED68-4975-8599-E79C6A85DE5A}" type="presParOf" srcId="{18B7FF8D-7F85-41CC-9C9B-E0CC5A2F2262}" destId="{5C358FFB-F399-4FAA-B529-FC0F140F4D27}" srcOrd="1" destOrd="0" presId="urn:microsoft.com/office/officeart/2005/8/layout/vList2"/>
    <dgm:cxn modelId="{86982EFA-F934-416E-A4F2-FF6A9856E66C}" type="presParOf" srcId="{18B7FF8D-7F85-41CC-9C9B-E0CC5A2F2262}" destId="{FEA9A98A-1587-4E55-A866-7EBCEB118E2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B1FC06-E4C7-4177-8B26-FF2DB778AB94}" type="doc">
      <dgm:prSet loTypeId="urn:microsoft.com/office/officeart/2005/8/layout/hierarchy3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597B463-9707-47D3-8E28-D5D1ECE19C7E}">
      <dgm:prSet custT="1"/>
      <dgm:spPr/>
      <dgm:t>
        <a:bodyPr/>
        <a:lstStyle/>
        <a:p>
          <a:pPr algn="ctr"/>
          <a:r>
            <a:rPr lang="da-DK" sz="3200" b="1" i="0" dirty="0" err="1">
              <a:latin typeface="+mn-lt"/>
            </a:rPr>
            <a:t>Obser</a:t>
          </a:r>
          <a:r>
            <a:rPr lang="da-DK" sz="3200" b="1" i="0" dirty="0">
              <a:latin typeface="+mn-lt"/>
            </a:rPr>
            <a:t>-view</a:t>
          </a:r>
        </a:p>
        <a:p>
          <a:pPr algn="ctr"/>
          <a:r>
            <a:rPr lang="da-DK" sz="2400" b="0" i="0" dirty="0"/>
            <a:t>Undersøge menneskers levede liv.</a:t>
          </a:r>
        </a:p>
        <a:p>
          <a:pPr algn="ctr"/>
          <a:r>
            <a:rPr lang="da-DK" sz="2400" b="0" i="0" dirty="0"/>
            <a:t> </a:t>
          </a:r>
          <a:r>
            <a:rPr lang="da-DK" sz="2400" b="0" i="0" dirty="0" err="1"/>
            <a:t>Obser</a:t>
          </a:r>
          <a:r>
            <a:rPr lang="da-DK" sz="2400" b="0" i="0" dirty="0"/>
            <a:t>-view har rødder i antropologien</a:t>
          </a:r>
          <a:endParaRPr lang="da-DK" sz="2400" b="0" i="0" dirty="0">
            <a:latin typeface="+mn-lt"/>
          </a:endParaRPr>
        </a:p>
      </dgm:t>
    </dgm:pt>
    <dgm:pt modelId="{E0123E36-56C4-4FB3-8807-E461C8AA9476}" type="parTrans" cxnId="{64EEE0A3-6755-44F7-9517-1707E9E09E54}">
      <dgm:prSet/>
      <dgm:spPr/>
      <dgm:t>
        <a:bodyPr/>
        <a:lstStyle/>
        <a:p>
          <a:endParaRPr lang="en-US"/>
        </a:p>
      </dgm:t>
    </dgm:pt>
    <dgm:pt modelId="{1773975E-52AA-457D-B561-70EBCAE1E598}" type="sibTrans" cxnId="{64EEE0A3-6755-44F7-9517-1707E9E09E54}">
      <dgm:prSet/>
      <dgm:spPr/>
      <dgm:t>
        <a:bodyPr/>
        <a:lstStyle/>
        <a:p>
          <a:endParaRPr lang="en-US"/>
        </a:p>
      </dgm:t>
    </dgm:pt>
    <dgm:pt modelId="{50E69AC5-733B-4A6F-AD16-3471C91C28D6}">
      <dgm:prSet custT="1"/>
      <dgm:spPr/>
      <dgm:t>
        <a:bodyPr/>
        <a:lstStyle/>
        <a:p>
          <a:pPr algn="ctr"/>
          <a:r>
            <a:rPr lang="da-DK" sz="3200" b="1" i="0" dirty="0">
              <a:latin typeface="+mn-lt"/>
            </a:rPr>
            <a:t>Data</a:t>
          </a:r>
          <a:r>
            <a:rPr lang="da-DK" sz="1800" b="1" i="0" dirty="0">
              <a:latin typeface="+mn-lt"/>
            </a:rPr>
            <a:t> </a:t>
          </a:r>
        </a:p>
        <a:p>
          <a:pPr algn="ctr"/>
          <a:r>
            <a:rPr lang="da-DK" sz="2400" b="0" i="0" dirty="0">
              <a:latin typeface="+mn-lt"/>
            </a:rPr>
            <a:t>Tekstkondensering.</a:t>
          </a:r>
        </a:p>
        <a:p>
          <a:pPr algn="ctr"/>
          <a:r>
            <a:rPr lang="da-DK" sz="2400" b="0" i="0" dirty="0">
              <a:latin typeface="+mn-lt"/>
            </a:rPr>
            <a:t> </a:t>
          </a:r>
          <a:r>
            <a:rPr lang="da-DK" sz="2400" b="0" dirty="0">
              <a:effectLst/>
              <a:latin typeface="+mn-lt"/>
            </a:rPr>
            <a:t>Helhedsindtryk </a:t>
          </a:r>
        </a:p>
        <a:p>
          <a:pPr algn="ctr"/>
          <a:r>
            <a:rPr lang="da-DK" sz="2400" b="0" dirty="0">
              <a:effectLst/>
              <a:latin typeface="+mn-lt"/>
            </a:rPr>
            <a:t>Kondensering </a:t>
          </a:r>
        </a:p>
        <a:p>
          <a:pPr algn="ctr"/>
          <a:r>
            <a:rPr lang="da-DK" sz="2400" b="0" dirty="0">
              <a:effectLst/>
              <a:latin typeface="+mn-lt"/>
            </a:rPr>
            <a:t>Citater </a:t>
          </a:r>
        </a:p>
        <a:p>
          <a:pPr algn="ctr"/>
          <a:r>
            <a:rPr lang="da-DK" sz="2400" b="0" dirty="0">
              <a:effectLst/>
              <a:latin typeface="+mn-lt"/>
            </a:rPr>
            <a:t>Sammenfatning </a:t>
          </a:r>
        </a:p>
      </dgm:t>
    </dgm:pt>
    <dgm:pt modelId="{5CBF28D6-EB42-4BE2-BA68-39E9CE869549}" type="parTrans" cxnId="{CE486919-FEEE-46A9-8330-1C6EF3C51C5E}">
      <dgm:prSet/>
      <dgm:spPr/>
      <dgm:t>
        <a:bodyPr/>
        <a:lstStyle/>
        <a:p>
          <a:endParaRPr lang="en-US"/>
        </a:p>
      </dgm:t>
    </dgm:pt>
    <dgm:pt modelId="{C1D05662-0CA0-4C25-A53B-C542BB4BFF63}" type="sibTrans" cxnId="{CE486919-FEEE-46A9-8330-1C6EF3C51C5E}">
      <dgm:prSet/>
      <dgm:spPr/>
      <dgm:t>
        <a:bodyPr/>
        <a:lstStyle/>
        <a:p>
          <a:endParaRPr lang="en-US"/>
        </a:p>
      </dgm:t>
    </dgm:pt>
    <dgm:pt modelId="{16301CB8-EA25-4E65-B76C-439C456DDD68}" type="pres">
      <dgm:prSet presAssocID="{93B1FC06-E4C7-4177-8B26-FF2DB778AB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B34FFD0-966E-4B19-A823-B9B719AE1DEE}" type="pres">
      <dgm:prSet presAssocID="{4597B463-9707-47D3-8E28-D5D1ECE19C7E}" presName="root" presStyleCnt="0"/>
      <dgm:spPr/>
    </dgm:pt>
    <dgm:pt modelId="{9C4D18ED-8CF7-4CAE-8B54-4DB9EB0FA231}" type="pres">
      <dgm:prSet presAssocID="{4597B463-9707-47D3-8E28-D5D1ECE19C7E}" presName="rootComposite" presStyleCnt="0"/>
      <dgm:spPr/>
    </dgm:pt>
    <dgm:pt modelId="{E4F2EED4-87F4-4DBF-AA73-3742B545CCFE}" type="pres">
      <dgm:prSet presAssocID="{4597B463-9707-47D3-8E28-D5D1ECE19C7E}" presName="rootText" presStyleLbl="node1" presStyleIdx="0" presStyleCnt="2" custScaleX="196372" custScaleY="579288" custLinFactNeighborX="-4405" custLinFactNeighborY="-33488"/>
      <dgm:spPr/>
    </dgm:pt>
    <dgm:pt modelId="{F458B016-B3B6-4CC9-9552-B60A5A72F0E4}" type="pres">
      <dgm:prSet presAssocID="{4597B463-9707-47D3-8E28-D5D1ECE19C7E}" presName="rootConnector" presStyleLbl="node1" presStyleIdx="0" presStyleCnt="2"/>
      <dgm:spPr/>
    </dgm:pt>
    <dgm:pt modelId="{7D2D03E4-A9B3-4706-839E-BB2FED2375F1}" type="pres">
      <dgm:prSet presAssocID="{4597B463-9707-47D3-8E28-D5D1ECE19C7E}" presName="childShape" presStyleCnt="0"/>
      <dgm:spPr/>
    </dgm:pt>
    <dgm:pt modelId="{FE238B31-6D33-4C9A-8A51-6784869E0408}" type="pres">
      <dgm:prSet presAssocID="{50E69AC5-733B-4A6F-AD16-3471C91C28D6}" presName="root" presStyleCnt="0"/>
      <dgm:spPr/>
    </dgm:pt>
    <dgm:pt modelId="{CAEA18D4-E1F8-4918-B3E7-B0879C462CCC}" type="pres">
      <dgm:prSet presAssocID="{50E69AC5-733B-4A6F-AD16-3471C91C28D6}" presName="rootComposite" presStyleCnt="0"/>
      <dgm:spPr/>
    </dgm:pt>
    <dgm:pt modelId="{121C0CB8-4C28-4728-9DCA-63F67286A326}" type="pres">
      <dgm:prSet presAssocID="{50E69AC5-733B-4A6F-AD16-3471C91C28D6}" presName="rootText" presStyleLbl="node1" presStyleIdx="1" presStyleCnt="2" custScaleX="232916" custScaleY="579288" custLinFactNeighborX="40698" custLinFactNeighborY="-97724"/>
      <dgm:spPr/>
    </dgm:pt>
    <dgm:pt modelId="{595A6B5D-22CC-4469-BC0A-577B2BCD1CF1}" type="pres">
      <dgm:prSet presAssocID="{50E69AC5-733B-4A6F-AD16-3471C91C28D6}" presName="rootConnector" presStyleLbl="node1" presStyleIdx="1" presStyleCnt="2"/>
      <dgm:spPr/>
    </dgm:pt>
    <dgm:pt modelId="{8F5F63FA-77A7-463C-B97F-451AB408B75B}" type="pres">
      <dgm:prSet presAssocID="{50E69AC5-733B-4A6F-AD16-3471C91C28D6}" presName="childShape" presStyleCnt="0"/>
      <dgm:spPr/>
    </dgm:pt>
  </dgm:ptLst>
  <dgm:cxnLst>
    <dgm:cxn modelId="{CE486919-FEEE-46A9-8330-1C6EF3C51C5E}" srcId="{93B1FC06-E4C7-4177-8B26-FF2DB778AB94}" destId="{50E69AC5-733B-4A6F-AD16-3471C91C28D6}" srcOrd="1" destOrd="0" parTransId="{5CBF28D6-EB42-4BE2-BA68-39E9CE869549}" sibTransId="{C1D05662-0CA0-4C25-A53B-C542BB4BFF63}"/>
    <dgm:cxn modelId="{84B6A52B-41D3-4501-B412-4DAA653BEA86}" type="presOf" srcId="{4597B463-9707-47D3-8E28-D5D1ECE19C7E}" destId="{E4F2EED4-87F4-4DBF-AA73-3742B545CCFE}" srcOrd="0" destOrd="0" presId="urn:microsoft.com/office/officeart/2005/8/layout/hierarchy3"/>
    <dgm:cxn modelId="{B751A24E-82B0-4A2F-BCA1-B9B4E65CBE05}" type="presOf" srcId="{50E69AC5-733B-4A6F-AD16-3471C91C28D6}" destId="{595A6B5D-22CC-4469-BC0A-577B2BCD1CF1}" srcOrd="1" destOrd="0" presId="urn:microsoft.com/office/officeart/2005/8/layout/hierarchy3"/>
    <dgm:cxn modelId="{8F73F875-1D03-47CE-BB08-416A3F0D3D86}" type="presOf" srcId="{4597B463-9707-47D3-8E28-D5D1ECE19C7E}" destId="{F458B016-B3B6-4CC9-9552-B60A5A72F0E4}" srcOrd="1" destOrd="0" presId="urn:microsoft.com/office/officeart/2005/8/layout/hierarchy3"/>
    <dgm:cxn modelId="{B3B1367D-8DA5-4B1E-908D-A8614AD756C3}" type="presOf" srcId="{50E69AC5-733B-4A6F-AD16-3471C91C28D6}" destId="{121C0CB8-4C28-4728-9DCA-63F67286A326}" srcOrd="0" destOrd="0" presId="urn:microsoft.com/office/officeart/2005/8/layout/hierarchy3"/>
    <dgm:cxn modelId="{64EEE0A3-6755-44F7-9517-1707E9E09E54}" srcId="{93B1FC06-E4C7-4177-8B26-FF2DB778AB94}" destId="{4597B463-9707-47D3-8E28-D5D1ECE19C7E}" srcOrd="0" destOrd="0" parTransId="{E0123E36-56C4-4FB3-8807-E461C8AA9476}" sibTransId="{1773975E-52AA-457D-B561-70EBCAE1E598}"/>
    <dgm:cxn modelId="{8320B6EC-13F0-43BC-811B-4A75C8CB8C2B}" type="presOf" srcId="{93B1FC06-E4C7-4177-8B26-FF2DB778AB94}" destId="{16301CB8-EA25-4E65-B76C-439C456DDD68}" srcOrd="0" destOrd="0" presId="urn:microsoft.com/office/officeart/2005/8/layout/hierarchy3"/>
    <dgm:cxn modelId="{DD793136-19DF-4CF8-8263-3288F6B986FB}" type="presParOf" srcId="{16301CB8-EA25-4E65-B76C-439C456DDD68}" destId="{8B34FFD0-966E-4B19-A823-B9B719AE1DEE}" srcOrd="0" destOrd="0" presId="urn:microsoft.com/office/officeart/2005/8/layout/hierarchy3"/>
    <dgm:cxn modelId="{3E8740B9-2DF1-4166-9C7C-E86B3A8CB0BE}" type="presParOf" srcId="{8B34FFD0-966E-4B19-A823-B9B719AE1DEE}" destId="{9C4D18ED-8CF7-4CAE-8B54-4DB9EB0FA231}" srcOrd="0" destOrd="0" presId="urn:microsoft.com/office/officeart/2005/8/layout/hierarchy3"/>
    <dgm:cxn modelId="{295E69B1-6B2D-4981-899F-D7B651897FAD}" type="presParOf" srcId="{9C4D18ED-8CF7-4CAE-8B54-4DB9EB0FA231}" destId="{E4F2EED4-87F4-4DBF-AA73-3742B545CCFE}" srcOrd="0" destOrd="0" presId="urn:microsoft.com/office/officeart/2005/8/layout/hierarchy3"/>
    <dgm:cxn modelId="{3D271A6D-75D4-4F43-BF90-916C38D92E5C}" type="presParOf" srcId="{9C4D18ED-8CF7-4CAE-8B54-4DB9EB0FA231}" destId="{F458B016-B3B6-4CC9-9552-B60A5A72F0E4}" srcOrd="1" destOrd="0" presId="urn:microsoft.com/office/officeart/2005/8/layout/hierarchy3"/>
    <dgm:cxn modelId="{9FD09FF1-C114-4B0A-9FF5-ED8EFC988B6A}" type="presParOf" srcId="{8B34FFD0-966E-4B19-A823-B9B719AE1DEE}" destId="{7D2D03E4-A9B3-4706-839E-BB2FED2375F1}" srcOrd="1" destOrd="0" presId="urn:microsoft.com/office/officeart/2005/8/layout/hierarchy3"/>
    <dgm:cxn modelId="{478A86A8-62AD-47FD-A279-794E1FAA17E8}" type="presParOf" srcId="{16301CB8-EA25-4E65-B76C-439C456DDD68}" destId="{FE238B31-6D33-4C9A-8A51-6784869E0408}" srcOrd="1" destOrd="0" presId="urn:microsoft.com/office/officeart/2005/8/layout/hierarchy3"/>
    <dgm:cxn modelId="{826E723B-4228-477C-8D0A-0771D3F5A855}" type="presParOf" srcId="{FE238B31-6D33-4C9A-8A51-6784869E0408}" destId="{CAEA18D4-E1F8-4918-B3E7-B0879C462CCC}" srcOrd="0" destOrd="0" presId="urn:microsoft.com/office/officeart/2005/8/layout/hierarchy3"/>
    <dgm:cxn modelId="{7A48423C-A002-4797-A140-45DB6350D88F}" type="presParOf" srcId="{CAEA18D4-E1F8-4918-B3E7-B0879C462CCC}" destId="{121C0CB8-4C28-4728-9DCA-63F67286A326}" srcOrd="0" destOrd="0" presId="urn:microsoft.com/office/officeart/2005/8/layout/hierarchy3"/>
    <dgm:cxn modelId="{CFCF25C9-4AA0-4717-9F56-D189CE5889E0}" type="presParOf" srcId="{CAEA18D4-E1F8-4918-B3E7-B0879C462CCC}" destId="{595A6B5D-22CC-4469-BC0A-577B2BCD1CF1}" srcOrd="1" destOrd="0" presId="urn:microsoft.com/office/officeart/2005/8/layout/hierarchy3"/>
    <dgm:cxn modelId="{14628347-1D6A-4086-874D-EF8645118E04}" type="presParOf" srcId="{FE238B31-6D33-4C9A-8A51-6784869E0408}" destId="{8F5F63FA-77A7-463C-B97F-451AB408B75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B1FC06-E4C7-4177-8B26-FF2DB778AB94}" type="doc">
      <dgm:prSet loTypeId="urn:microsoft.com/office/officeart/2005/8/layout/hierarchy3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597B463-9707-47D3-8E28-D5D1ECE19C7E}">
      <dgm:prSet custT="1"/>
      <dgm:spPr/>
      <dgm:t>
        <a:bodyPr/>
        <a:lstStyle/>
        <a:p>
          <a:pPr algn="ctr"/>
          <a:r>
            <a:rPr lang="da-DK" sz="3200" b="1" dirty="0">
              <a:solidFill>
                <a:schemeClr val="bg1"/>
              </a:solidFill>
            </a:rPr>
            <a:t>Interview</a:t>
          </a:r>
        </a:p>
        <a:p>
          <a:pPr algn="ctr"/>
          <a:r>
            <a:rPr lang="da-DK" sz="2400" b="0" dirty="0">
              <a:solidFill>
                <a:schemeClr val="bg1"/>
              </a:solidFill>
            </a:rPr>
            <a:t>Interview af børn efter proceduren.</a:t>
          </a:r>
        </a:p>
        <a:p>
          <a:pPr algn="ctr"/>
          <a:r>
            <a:rPr lang="da-DK" sz="2400" b="0" dirty="0">
              <a:solidFill>
                <a:schemeClr val="bg1"/>
              </a:solidFill>
            </a:rPr>
            <a:t>Interviewguide</a:t>
          </a:r>
          <a:endParaRPr lang="en-US" sz="2400" b="0" dirty="0">
            <a:solidFill>
              <a:schemeClr val="bg1"/>
            </a:solidFill>
            <a:latin typeface="+mn-lt"/>
          </a:endParaRPr>
        </a:p>
      </dgm:t>
    </dgm:pt>
    <dgm:pt modelId="{E0123E36-56C4-4FB3-8807-E461C8AA9476}" type="parTrans" cxnId="{64EEE0A3-6755-44F7-9517-1707E9E09E54}">
      <dgm:prSet/>
      <dgm:spPr/>
      <dgm:t>
        <a:bodyPr/>
        <a:lstStyle/>
        <a:p>
          <a:endParaRPr lang="en-US"/>
        </a:p>
      </dgm:t>
    </dgm:pt>
    <dgm:pt modelId="{1773975E-52AA-457D-B561-70EBCAE1E598}" type="sibTrans" cxnId="{64EEE0A3-6755-44F7-9517-1707E9E09E54}">
      <dgm:prSet/>
      <dgm:spPr/>
      <dgm:t>
        <a:bodyPr/>
        <a:lstStyle/>
        <a:p>
          <a:endParaRPr lang="en-US"/>
        </a:p>
      </dgm:t>
    </dgm:pt>
    <dgm:pt modelId="{50E69AC5-733B-4A6F-AD16-3471C91C28D6}">
      <dgm:prSet custT="1"/>
      <dgm:spPr/>
      <dgm:t>
        <a:bodyPr/>
        <a:lstStyle/>
        <a:p>
          <a:pPr algn="ctr"/>
          <a:r>
            <a:rPr lang="da-DK" sz="3200" b="1" i="0" dirty="0">
              <a:latin typeface="+mn-lt"/>
            </a:rPr>
            <a:t>Data </a:t>
          </a:r>
        </a:p>
        <a:p>
          <a:pPr algn="ctr"/>
          <a:r>
            <a:rPr lang="da-DK" sz="2400" b="0" i="0" dirty="0">
              <a:latin typeface="+mn-lt"/>
            </a:rPr>
            <a:t>Analyse ved i</a:t>
          </a:r>
          <a:r>
            <a:rPr lang="da-DK" sz="2400" dirty="0">
              <a:solidFill>
                <a:schemeClr val="bg1"/>
              </a:solidFill>
            </a:rPr>
            <a:t>nduktiv analyse.</a:t>
          </a:r>
        </a:p>
        <a:p>
          <a:pPr algn="ctr">
            <a:buFontTx/>
            <a:buChar char="-"/>
          </a:pPr>
          <a:r>
            <a:rPr lang="da-DK" sz="2400" b="0" dirty="0">
              <a:solidFill>
                <a:schemeClr val="bg1"/>
              </a:solidFill>
            </a:rPr>
            <a:t>Mønstre </a:t>
          </a:r>
        </a:p>
        <a:p>
          <a:pPr algn="ctr">
            <a:buFontTx/>
            <a:buChar char="-"/>
          </a:pPr>
          <a:r>
            <a:rPr lang="da-DK" sz="2400" b="0" dirty="0">
              <a:solidFill>
                <a:schemeClr val="bg1"/>
              </a:solidFill>
            </a:rPr>
            <a:t>Temaer </a:t>
          </a:r>
        </a:p>
      </dgm:t>
    </dgm:pt>
    <dgm:pt modelId="{5CBF28D6-EB42-4BE2-BA68-39E9CE869549}" type="parTrans" cxnId="{CE486919-FEEE-46A9-8330-1C6EF3C51C5E}">
      <dgm:prSet/>
      <dgm:spPr/>
      <dgm:t>
        <a:bodyPr/>
        <a:lstStyle/>
        <a:p>
          <a:endParaRPr lang="en-US"/>
        </a:p>
      </dgm:t>
    </dgm:pt>
    <dgm:pt modelId="{C1D05662-0CA0-4C25-A53B-C542BB4BFF63}" type="sibTrans" cxnId="{CE486919-FEEE-46A9-8330-1C6EF3C51C5E}">
      <dgm:prSet/>
      <dgm:spPr/>
      <dgm:t>
        <a:bodyPr/>
        <a:lstStyle/>
        <a:p>
          <a:endParaRPr lang="en-US"/>
        </a:p>
      </dgm:t>
    </dgm:pt>
    <dgm:pt modelId="{16301CB8-EA25-4E65-B76C-439C456DDD68}" type="pres">
      <dgm:prSet presAssocID="{93B1FC06-E4C7-4177-8B26-FF2DB778AB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B34FFD0-966E-4B19-A823-B9B719AE1DEE}" type="pres">
      <dgm:prSet presAssocID="{4597B463-9707-47D3-8E28-D5D1ECE19C7E}" presName="root" presStyleCnt="0"/>
      <dgm:spPr/>
    </dgm:pt>
    <dgm:pt modelId="{9C4D18ED-8CF7-4CAE-8B54-4DB9EB0FA231}" type="pres">
      <dgm:prSet presAssocID="{4597B463-9707-47D3-8E28-D5D1ECE19C7E}" presName="rootComposite" presStyleCnt="0"/>
      <dgm:spPr/>
    </dgm:pt>
    <dgm:pt modelId="{E4F2EED4-87F4-4DBF-AA73-3742B545CCFE}" type="pres">
      <dgm:prSet presAssocID="{4597B463-9707-47D3-8E28-D5D1ECE19C7E}" presName="rootText" presStyleLbl="node1" presStyleIdx="0" presStyleCnt="2" custScaleX="163081" custScaleY="490531"/>
      <dgm:spPr/>
    </dgm:pt>
    <dgm:pt modelId="{F458B016-B3B6-4CC9-9552-B60A5A72F0E4}" type="pres">
      <dgm:prSet presAssocID="{4597B463-9707-47D3-8E28-D5D1ECE19C7E}" presName="rootConnector" presStyleLbl="node1" presStyleIdx="0" presStyleCnt="2"/>
      <dgm:spPr/>
    </dgm:pt>
    <dgm:pt modelId="{7D2D03E4-A9B3-4706-839E-BB2FED2375F1}" type="pres">
      <dgm:prSet presAssocID="{4597B463-9707-47D3-8E28-D5D1ECE19C7E}" presName="childShape" presStyleCnt="0"/>
      <dgm:spPr/>
    </dgm:pt>
    <dgm:pt modelId="{FE238B31-6D33-4C9A-8A51-6784869E0408}" type="pres">
      <dgm:prSet presAssocID="{50E69AC5-733B-4A6F-AD16-3471C91C28D6}" presName="root" presStyleCnt="0"/>
      <dgm:spPr/>
    </dgm:pt>
    <dgm:pt modelId="{CAEA18D4-E1F8-4918-B3E7-B0879C462CCC}" type="pres">
      <dgm:prSet presAssocID="{50E69AC5-733B-4A6F-AD16-3471C91C28D6}" presName="rootComposite" presStyleCnt="0"/>
      <dgm:spPr/>
    </dgm:pt>
    <dgm:pt modelId="{121C0CB8-4C28-4728-9DCA-63F67286A326}" type="pres">
      <dgm:prSet presAssocID="{50E69AC5-733B-4A6F-AD16-3471C91C28D6}" presName="rootText" presStyleLbl="node1" presStyleIdx="1" presStyleCnt="2" custScaleX="153016" custScaleY="490531" custLinFactY="-200000" custLinFactNeighborX="80" custLinFactNeighborY="-202847"/>
      <dgm:spPr/>
    </dgm:pt>
    <dgm:pt modelId="{595A6B5D-22CC-4469-BC0A-577B2BCD1CF1}" type="pres">
      <dgm:prSet presAssocID="{50E69AC5-733B-4A6F-AD16-3471C91C28D6}" presName="rootConnector" presStyleLbl="node1" presStyleIdx="1" presStyleCnt="2"/>
      <dgm:spPr/>
    </dgm:pt>
    <dgm:pt modelId="{8F5F63FA-77A7-463C-B97F-451AB408B75B}" type="pres">
      <dgm:prSet presAssocID="{50E69AC5-733B-4A6F-AD16-3471C91C28D6}" presName="childShape" presStyleCnt="0"/>
      <dgm:spPr/>
    </dgm:pt>
  </dgm:ptLst>
  <dgm:cxnLst>
    <dgm:cxn modelId="{CE486919-FEEE-46A9-8330-1C6EF3C51C5E}" srcId="{93B1FC06-E4C7-4177-8B26-FF2DB778AB94}" destId="{50E69AC5-733B-4A6F-AD16-3471C91C28D6}" srcOrd="1" destOrd="0" parTransId="{5CBF28D6-EB42-4BE2-BA68-39E9CE869549}" sibTransId="{C1D05662-0CA0-4C25-A53B-C542BB4BFF63}"/>
    <dgm:cxn modelId="{84B6A52B-41D3-4501-B412-4DAA653BEA86}" type="presOf" srcId="{4597B463-9707-47D3-8E28-D5D1ECE19C7E}" destId="{E4F2EED4-87F4-4DBF-AA73-3742B545CCFE}" srcOrd="0" destOrd="0" presId="urn:microsoft.com/office/officeart/2005/8/layout/hierarchy3"/>
    <dgm:cxn modelId="{B751A24E-82B0-4A2F-BCA1-B9B4E65CBE05}" type="presOf" srcId="{50E69AC5-733B-4A6F-AD16-3471C91C28D6}" destId="{595A6B5D-22CC-4469-BC0A-577B2BCD1CF1}" srcOrd="1" destOrd="0" presId="urn:microsoft.com/office/officeart/2005/8/layout/hierarchy3"/>
    <dgm:cxn modelId="{8F73F875-1D03-47CE-BB08-416A3F0D3D86}" type="presOf" srcId="{4597B463-9707-47D3-8E28-D5D1ECE19C7E}" destId="{F458B016-B3B6-4CC9-9552-B60A5A72F0E4}" srcOrd="1" destOrd="0" presId="urn:microsoft.com/office/officeart/2005/8/layout/hierarchy3"/>
    <dgm:cxn modelId="{B3B1367D-8DA5-4B1E-908D-A8614AD756C3}" type="presOf" srcId="{50E69AC5-733B-4A6F-AD16-3471C91C28D6}" destId="{121C0CB8-4C28-4728-9DCA-63F67286A326}" srcOrd="0" destOrd="0" presId="urn:microsoft.com/office/officeart/2005/8/layout/hierarchy3"/>
    <dgm:cxn modelId="{64EEE0A3-6755-44F7-9517-1707E9E09E54}" srcId="{93B1FC06-E4C7-4177-8B26-FF2DB778AB94}" destId="{4597B463-9707-47D3-8E28-D5D1ECE19C7E}" srcOrd="0" destOrd="0" parTransId="{E0123E36-56C4-4FB3-8807-E461C8AA9476}" sibTransId="{1773975E-52AA-457D-B561-70EBCAE1E598}"/>
    <dgm:cxn modelId="{8320B6EC-13F0-43BC-811B-4A75C8CB8C2B}" type="presOf" srcId="{93B1FC06-E4C7-4177-8B26-FF2DB778AB94}" destId="{16301CB8-EA25-4E65-B76C-439C456DDD68}" srcOrd="0" destOrd="0" presId="urn:microsoft.com/office/officeart/2005/8/layout/hierarchy3"/>
    <dgm:cxn modelId="{DD793136-19DF-4CF8-8263-3288F6B986FB}" type="presParOf" srcId="{16301CB8-EA25-4E65-B76C-439C456DDD68}" destId="{8B34FFD0-966E-4B19-A823-B9B719AE1DEE}" srcOrd="0" destOrd="0" presId="urn:microsoft.com/office/officeart/2005/8/layout/hierarchy3"/>
    <dgm:cxn modelId="{3E8740B9-2DF1-4166-9C7C-E86B3A8CB0BE}" type="presParOf" srcId="{8B34FFD0-966E-4B19-A823-B9B719AE1DEE}" destId="{9C4D18ED-8CF7-4CAE-8B54-4DB9EB0FA231}" srcOrd="0" destOrd="0" presId="urn:microsoft.com/office/officeart/2005/8/layout/hierarchy3"/>
    <dgm:cxn modelId="{295E69B1-6B2D-4981-899F-D7B651897FAD}" type="presParOf" srcId="{9C4D18ED-8CF7-4CAE-8B54-4DB9EB0FA231}" destId="{E4F2EED4-87F4-4DBF-AA73-3742B545CCFE}" srcOrd="0" destOrd="0" presId="urn:microsoft.com/office/officeart/2005/8/layout/hierarchy3"/>
    <dgm:cxn modelId="{3D271A6D-75D4-4F43-BF90-916C38D92E5C}" type="presParOf" srcId="{9C4D18ED-8CF7-4CAE-8B54-4DB9EB0FA231}" destId="{F458B016-B3B6-4CC9-9552-B60A5A72F0E4}" srcOrd="1" destOrd="0" presId="urn:microsoft.com/office/officeart/2005/8/layout/hierarchy3"/>
    <dgm:cxn modelId="{9FD09FF1-C114-4B0A-9FF5-ED8EFC988B6A}" type="presParOf" srcId="{8B34FFD0-966E-4B19-A823-B9B719AE1DEE}" destId="{7D2D03E4-A9B3-4706-839E-BB2FED2375F1}" srcOrd="1" destOrd="0" presId="urn:microsoft.com/office/officeart/2005/8/layout/hierarchy3"/>
    <dgm:cxn modelId="{478A86A8-62AD-47FD-A279-794E1FAA17E8}" type="presParOf" srcId="{16301CB8-EA25-4E65-B76C-439C456DDD68}" destId="{FE238B31-6D33-4C9A-8A51-6784869E0408}" srcOrd="1" destOrd="0" presId="urn:microsoft.com/office/officeart/2005/8/layout/hierarchy3"/>
    <dgm:cxn modelId="{826E723B-4228-477C-8D0A-0771D3F5A855}" type="presParOf" srcId="{FE238B31-6D33-4C9A-8A51-6784869E0408}" destId="{CAEA18D4-E1F8-4918-B3E7-B0879C462CCC}" srcOrd="0" destOrd="0" presId="urn:microsoft.com/office/officeart/2005/8/layout/hierarchy3"/>
    <dgm:cxn modelId="{7A48423C-A002-4797-A140-45DB6350D88F}" type="presParOf" srcId="{CAEA18D4-E1F8-4918-B3E7-B0879C462CCC}" destId="{121C0CB8-4C28-4728-9DCA-63F67286A326}" srcOrd="0" destOrd="0" presId="urn:microsoft.com/office/officeart/2005/8/layout/hierarchy3"/>
    <dgm:cxn modelId="{CFCF25C9-4AA0-4717-9F56-D189CE5889E0}" type="presParOf" srcId="{CAEA18D4-E1F8-4918-B3E7-B0879C462CCC}" destId="{595A6B5D-22CC-4469-BC0A-577B2BCD1CF1}" srcOrd="1" destOrd="0" presId="urn:microsoft.com/office/officeart/2005/8/layout/hierarchy3"/>
    <dgm:cxn modelId="{14628347-1D6A-4086-874D-EF8645118E04}" type="presParOf" srcId="{FE238B31-6D33-4C9A-8A51-6784869E0408}" destId="{8F5F63FA-77A7-463C-B97F-451AB408B75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FAB7C-5C4E-4CA3-A3DB-8F52DA387BD1}">
      <dsp:nvSpPr>
        <dsp:cNvPr id="0" name=""/>
        <dsp:cNvSpPr/>
      </dsp:nvSpPr>
      <dsp:spPr>
        <a:xfrm>
          <a:off x="0" y="24259"/>
          <a:ext cx="5000124" cy="26465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900" b="1" i="0" kern="1200" dirty="0"/>
            <a:t>Børn og unges oplevelser i ambulante forløb på et sygehus</a:t>
          </a:r>
          <a:endParaRPr lang="en-US" sz="3900" kern="1200" dirty="0"/>
        </a:p>
      </dsp:txBody>
      <dsp:txXfrm>
        <a:off x="129193" y="153452"/>
        <a:ext cx="4741738" cy="2388154"/>
      </dsp:txXfrm>
    </dsp:sp>
    <dsp:sp modelId="{FEA9A98A-1587-4E55-A866-7EBCEB118E22}">
      <dsp:nvSpPr>
        <dsp:cNvPr id="0" name=""/>
        <dsp:cNvSpPr/>
      </dsp:nvSpPr>
      <dsp:spPr>
        <a:xfrm>
          <a:off x="0" y="2783120"/>
          <a:ext cx="5000124" cy="264654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900" b="1" i="0" kern="1200" dirty="0"/>
            <a:t>Børn og unges oplevelser ved at skulle </a:t>
          </a:r>
          <a:r>
            <a:rPr lang="da-DK" sz="3900" b="1" kern="1200" dirty="0"/>
            <a:t>stikkes</a:t>
          </a:r>
          <a:endParaRPr lang="en-US" sz="3900" kern="1200" dirty="0"/>
        </a:p>
      </dsp:txBody>
      <dsp:txXfrm>
        <a:off x="129193" y="2912313"/>
        <a:ext cx="4741738" cy="2388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2EED4-87F4-4DBF-AA73-3742B545CCFE}">
      <dsp:nvSpPr>
        <dsp:cNvPr id="0" name=""/>
        <dsp:cNvSpPr/>
      </dsp:nvSpPr>
      <dsp:spPr>
        <a:xfrm>
          <a:off x="0" y="0"/>
          <a:ext cx="2520322" cy="3717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b="1" i="0" kern="1200" dirty="0" err="1">
              <a:latin typeface="+mn-lt"/>
            </a:rPr>
            <a:t>Obser</a:t>
          </a:r>
          <a:r>
            <a:rPr lang="da-DK" sz="3200" b="1" i="0" kern="1200" dirty="0">
              <a:latin typeface="+mn-lt"/>
            </a:rPr>
            <a:t>-view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i="0" kern="1200" dirty="0"/>
            <a:t>Undersøge menneskers levede liv.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i="0" kern="1200" dirty="0"/>
            <a:t> </a:t>
          </a:r>
          <a:r>
            <a:rPr lang="da-DK" sz="2400" b="0" i="0" kern="1200" dirty="0" err="1"/>
            <a:t>Obser</a:t>
          </a:r>
          <a:r>
            <a:rPr lang="da-DK" sz="2400" b="0" i="0" kern="1200" dirty="0"/>
            <a:t>-view har rødder i antropologien</a:t>
          </a:r>
          <a:endParaRPr lang="da-DK" sz="2400" b="0" i="0" kern="1200" dirty="0">
            <a:latin typeface="+mn-lt"/>
          </a:endParaRPr>
        </a:p>
      </dsp:txBody>
      <dsp:txXfrm>
        <a:off x="73818" y="73818"/>
        <a:ext cx="2372686" cy="3569779"/>
      </dsp:txXfrm>
    </dsp:sp>
    <dsp:sp modelId="{121C0CB8-4C28-4728-9DCA-63F67286A326}">
      <dsp:nvSpPr>
        <dsp:cNvPr id="0" name=""/>
        <dsp:cNvSpPr/>
      </dsp:nvSpPr>
      <dsp:spPr>
        <a:xfrm>
          <a:off x="2845264" y="0"/>
          <a:ext cx="2989344" cy="3717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b="1" i="0" kern="1200" dirty="0">
              <a:latin typeface="+mn-lt"/>
            </a:rPr>
            <a:t>Data</a:t>
          </a:r>
          <a:r>
            <a:rPr lang="da-DK" sz="1800" b="1" i="0" kern="1200" dirty="0">
              <a:latin typeface="+mn-lt"/>
            </a:rPr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i="0" kern="1200" dirty="0">
              <a:latin typeface="+mn-lt"/>
            </a:rPr>
            <a:t>Tekstkondensering.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i="0" kern="1200" dirty="0">
              <a:latin typeface="+mn-lt"/>
            </a:rPr>
            <a:t> </a:t>
          </a:r>
          <a:r>
            <a:rPr lang="da-DK" sz="2400" b="0" kern="1200" dirty="0">
              <a:effectLst/>
              <a:latin typeface="+mn-lt"/>
            </a:rPr>
            <a:t>Helhedsindtryk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kern="1200" dirty="0">
              <a:effectLst/>
              <a:latin typeface="+mn-lt"/>
            </a:rPr>
            <a:t>Kondensering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kern="1200" dirty="0">
              <a:effectLst/>
              <a:latin typeface="+mn-lt"/>
            </a:rPr>
            <a:t>Citater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kern="1200" dirty="0">
              <a:effectLst/>
              <a:latin typeface="+mn-lt"/>
            </a:rPr>
            <a:t>Sammenfatning </a:t>
          </a:r>
        </a:p>
      </dsp:txBody>
      <dsp:txXfrm>
        <a:off x="2932819" y="87555"/>
        <a:ext cx="2814234" cy="3542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2EED4-87F4-4DBF-AA73-3742B545CCFE}">
      <dsp:nvSpPr>
        <dsp:cNvPr id="0" name=""/>
        <dsp:cNvSpPr/>
      </dsp:nvSpPr>
      <dsp:spPr>
        <a:xfrm>
          <a:off x="2197" y="1"/>
          <a:ext cx="3033121" cy="4561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b="1" kern="1200" dirty="0">
              <a:solidFill>
                <a:schemeClr val="bg1"/>
              </a:solidFill>
            </a:rPr>
            <a:t>Interview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kern="1200" dirty="0">
              <a:solidFill>
                <a:schemeClr val="bg1"/>
              </a:solidFill>
            </a:rPr>
            <a:t>Interview af børn efter proceduren.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kern="1200" dirty="0">
              <a:solidFill>
                <a:schemeClr val="bg1"/>
              </a:solidFill>
            </a:rPr>
            <a:t>Interviewguide</a:t>
          </a:r>
          <a:endParaRPr lang="en-US" sz="2400" b="0" kern="1200" dirty="0">
            <a:solidFill>
              <a:schemeClr val="bg1"/>
            </a:solidFill>
            <a:latin typeface="+mn-lt"/>
          </a:endParaRPr>
        </a:p>
      </dsp:txBody>
      <dsp:txXfrm>
        <a:off x="91034" y="88838"/>
        <a:ext cx="2855447" cy="4383986"/>
      </dsp:txXfrm>
    </dsp:sp>
    <dsp:sp modelId="{121C0CB8-4C28-4728-9DCA-63F67286A326}">
      <dsp:nvSpPr>
        <dsp:cNvPr id="0" name=""/>
        <dsp:cNvSpPr/>
      </dsp:nvSpPr>
      <dsp:spPr>
        <a:xfrm>
          <a:off x="3501779" y="0"/>
          <a:ext cx="2845924" cy="45616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b="1" i="0" kern="1200" dirty="0">
              <a:latin typeface="+mn-lt"/>
            </a:rPr>
            <a:t>Data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0" i="0" kern="1200" dirty="0">
              <a:latin typeface="+mn-lt"/>
            </a:rPr>
            <a:t>Analyse ved i</a:t>
          </a:r>
          <a:r>
            <a:rPr lang="da-DK" sz="2400" kern="1200" dirty="0">
              <a:solidFill>
                <a:schemeClr val="bg1"/>
              </a:solidFill>
            </a:rPr>
            <a:t>nduktiv analyse.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da-DK" sz="2400" b="0" kern="1200" dirty="0">
              <a:solidFill>
                <a:schemeClr val="bg1"/>
              </a:solidFill>
            </a:rPr>
            <a:t>Mønstre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da-DK" sz="2400" b="0" kern="1200" dirty="0">
              <a:solidFill>
                <a:schemeClr val="bg1"/>
              </a:solidFill>
            </a:rPr>
            <a:t>Temaer </a:t>
          </a:r>
        </a:p>
      </dsp:txBody>
      <dsp:txXfrm>
        <a:off x="3585133" y="83354"/>
        <a:ext cx="2679216" cy="4394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75D9D89D-4B4E-8D5D-D2D6-64BA69020E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728AE35-EE6F-0FD5-360E-26FC675C2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BBD18-D6E0-4C3A-BC34-E56EE064079F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A916532-F285-BDB1-EE20-1818F5D746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64B210B-A341-3B4D-FCC3-4734CA05C2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C8D8C-6CE2-4557-92BB-BAA531A43D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2306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9" name="Shape 5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88886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800" b="1" i="1" dirty="0">
                <a:latin typeface="+mn-lt"/>
              </a:rPr>
              <a:t>2 studier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0" dirty="0">
                <a:latin typeface="+mn-lt"/>
              </a:rPr>
              <a:t>1. </a:t>
            </a:r>
            <a:r>
              <a:rPr lang="da-DK" sz="800" b="0" i="0" dirty="0">
                <a:latin typeface="+mn-lt"/>
              </a:rPr>
              <a:t>Børn og unges oplevelser i ambulante forløb på et sygehus</a:t>
            </a:r>
            <a:endParaRPr lang="da-DK" sz="800" b="0" dirty="0"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0" dirty="0">
                <a:latin typeface="+mn-lt"/>
              </a:rPr>
              <a:t>2. </a:t>
            </a:r>
            <a:r>
              <a:rPr lang="da-DK" sz="800" b="0" i="0" dirty="0">
                <a:latin typeface="+mn-lt"/>
              </a:rPr>
              <a:t>Børn og unges oplevelser ved at skulle </a:t>
            </a:r>
            <a:r>
              <a:rPr lang="da-DK" sz="800" b="0" dirty="0">
                <a:latin typeface="+mn-lt"/>
              </a:rPr>
              <a:t>stikkes</a:t>
            </a:r>
            <a:endParaRPr lang="en-US" sz="800" b="0" dirty="0">
              <a:latin typeface="+mn-lt"/>
            </a:endParaRPr>
          </a:p>
          <a:p>
            <a:r>
              <a:rPr lang="da-DK" sz="800" b="0" dirty="0">
                <a:latin typeface="+mn-lt"/>
              </a:rPr>
              <a:t>Studie 1 i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FF0000"/>
                </a:solidFill>
                <a:latin typeface="+mn-lt"/>
              </a:rPr>
              <a:t>Børne-ungevenligt sygehus</a:t>
            </a:r>
            <a:endParaRPr lang="da-DK" sz="800" b="1" i="1" baseline="0" dirty="0">
              <a:solidFill>
                <a:srgbClr val="FF0000"/>
              </a:solidFill>
              <a:effectLst/>
              <a:latin typeface="+mn-lt"/>
            </a:endParaRPr>
          </a:p>
          <a:p>
            <a:r>
              <a:rPr lang="da-DK" sz="800" b="0" dirty="0">
                <a:highlight>
                  <a:srgbClr val="FFFF00"/>
                </a:highlight>
                <a:latin typeface="+mn-lt"/>
              </a:rPr>
              <a:t>St</a:t>
            </a:r>
            <a:r>
              <a:rPr lang="da-DK" sz="800" b="0" dirty="0">
                <a:latin typeface="+mn-lt"/>
              </a:rPr>
              <a:t>udie 2 i 2022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onstantia" panose="02030602050306030303" pitchFamily="18" charset="0"/>
              </a:rPr>
              <a:t>Børne- og </a:t>
            </a:r>
            <a:r>
              <a:rPr lang="da-DK" sz="8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onstantia" panose="02030602050306030303" pitchFamily="18" charset="0"/>
              </a:rPr>
              <a:t>Ungeafdelingens løfter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onstantia" panose="02030602050306030303" pitchFamily="18" charset="0"/>
              </a:rPr>
              <a:t>”Vi </a:t>
            </a:r>
            <a:r>
              <a:rPr lang="da-DK" sz="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onstantia" panose="02030602050306030303" pitchFamily="18" charset="0"/>
              </a:rPr>
              <a:t>forbereder og støtter </a:t>
            </a:r>
            <a:r>
              <a:rPr lang="da-DK" sz="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onstantia" panose="02030602050306030303" pitchFamily="18" charset="0"/>
              </a:rPr>
              <a:t>børn og unge i forbindelse med undersøgelser og behandlinger”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800" dirty="0">
                <a:effectLst/>
                <a:latin typeface="+mn-lt"/>
                <a:ea typeface="Constantia" panose="02030602050306030303" pitchFamily="18" charset="0"/>
                <a:cs typeface="Constantia" panose="02030602050306030303" pitchFamily="18" charset="0"/>
              </a:rPr>
              <a:t>”Vi taler med, underviser og vejlede r børn og unge i </a:t>
            </a:r>
            <a:r>
              <a:rPr lang="da-DK" sz="800" dirty="0">
                <a:effectLst/>
                <a:highlight>
                  <a:srgbClr val="FFFF00"/>
                </a:highlight>
                <a:latin typeface="+mn-lt"/>
                <a:ea typeface="Constantia" panose="02030602050306030303" pitchFamily="18" charset="0"/>
                <a:cs typeface="Constantia" panose="02030602050306030303" pitchFamily="18" charset="0"/>
              </a:rPr>
              <a:t>et</a:t>
            </a:r>
            <a:r>
              <a:rPr lang="da-DK" sz="800" b="1" dirty="0">
                <a:effectLst/>
                <a:highlight>
                  <a:srgbClr val="FFFF00"/>
                </a:highlight>
                <a:latin typeface="+mn-lt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Constantia" panose="02030602050306030303" pitchFamily="18" charset="0"/>
                <a:cs typeface="Constantia" panose="02030602050306030303" pitchFamily="18" charset="0"/>
              </a:rPr>
              <a:t>sprog, de forstår</a:t>
            </a:r>
            <a:r>
              <a:rPr lang="da-DK" sz="800" b="1" dirty="0">
                <a:effectLst/>
                <a:latin typeface="+mn-lt"/>
                <a:ea typeface="Constantia" panose="02030602050306030303" pitchFamily="18" charset="0"/>
                <a:cs typeface="Constantia" panose="02030602050306030303" pitchFamily="18" charset="0"/>
              </a:rPr>
              <a:t>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da-DK" sz="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Ambulatoriesygeplejerskers tilgang præget af en </a:t>
            </a:r>
            <a:r>
              <a:rPr lang="da-DK" sz="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biomedicinsk tankegang</a:t>
            </a:r>
            <a:r>
              <a:rPr lang="da-DK" sz="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patientens sygdom i fokus ikke afsat tid til </a:t>
            </a:r>
            <a:r>
              <a:rPr lang="da-DK" sz="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relationsdannelse</a:t>
            </a:r>
            <a:r>
              <a:rPr lang="da-DK" sz="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og varetagelse af bløde værdier. Jensen TF, K., Lorentzen, V. Ambulatoriesygeplejens vilkår. Klinisk Sygepleje. 2018;32(3):201–16. </a:t>
            </a:r>
          </a:p>
        </p:txBody>
      </p:sp>
    </p:spTree>
    <p:extLst>
      <p:ext uri="{BB962C8B-B14F-4D97-AF65-F5344CB8AC3E}">
        <p14:creationId xmlns:p14="http://schemas.microsoft.com/office/powerpoint/2010/main" val="1234987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9AD78-BCA8-3CBA-0C55-0B143BB7A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9EAC365-4FAE-7DFF-DA42-FECB78756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E410BF0-DB5C-6324-A3A2-CB54A17AC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Metode:</a:t>
            </a:r>
          </a:p>
          <a:p>
            <a:r>
              <a:rPr lang="da-DK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Hovedsagelig kvalitativ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baseline="0" dirty="0">
                <a:latin typeface="+mn-lt"/>
              </a:rPr>
              <a:t>Formålet: </a:t>
            </a:r>
            <a:r>
              <a:rPr lang="da-DK" sz="800" b="1" i="1" baseline="0" dirty="0">
                <a:highlight>
                  <a:srgbClr val="FFFF00"/>
                </a:highlight>
                <a:latin typeface="+mn-lt"/>
              </a:rPr>
              <a:t>betydning for børnene </a:t>
            </a:r>
            <a:r>
              <a:rPr lang="da-DK" sz="800" b="1" i="1" baseline="0" dirty="0">
                <a:latin typeface="+mn-lt"/>
              </a:rPr>
              <a:t>og at </a:t>
            </a:r>
            <a:r>
              <a:rPr lang="da-DK" sz="800" b="1" i="1" baseline="0" dirty="0">
                <a:highlight>
                  <a:srgbClr val="FFFF00"/>
                </a:highlight>
                <a:latin typeface="+mn-lt"/>
              </a:rPr>
              <a:t>udvikle undervisningsmateriale</a:t>
            </a:r>
          </a:p>
          <a:p>
            <a:pPr lvl="0"/>
            <a:r>
              <a:rPr lang="da-DK" sz="800" b="0" dirty="0">
                <a:solidFill>
                  <a:schemeClr val="bg1"/>
                </a:solidFill>
                <a:latin typeface="+mn-lt"/>
              </a:rPr>
              <a:t>Også </a:t>
            </a:r>
            <a:r>
              <a:rPr lang="da-DK" sz="800" b="0" dirty="0">
                <a:solidFill>
                  <a:schemeClr val="bg1"/>
                </a:solidFill>
                <a:highlight>
                  <a:srgbClr val="FFFF00"/>
                </a:highlight>
                <a:latin typeface="+mn-lt"/>
              </a:rPr>
              <a:t>interview af personale</a:t>
            </a:r>
            <a:r>
              <a:rPr lang="da-DK" sz="800" b="0" dirty="0">
                <a:solidFill>
                  <a:schemeClr val="bg1"/>
                </a:solidFill>
                <a:latin typeface="+mn-lt"/>
              </a:rPr>
              <a:t>. Resultat herfra er ikke med i dag –i flere tilfælde var opfattelsen af hvad der var foregået forskellig</a:t>
            </a:r>
          </a:p>
          <a:p>
            <a:pPr lvl="0"/>
            <a:r>
              <a:rPr lang="da-DK" sz="800" b="0" dirty="0">
                <a:solidFill>
                  <a:schemeClr val="bg1"/>
                </a:solidFill>
                <a:latin typeface="+mn-lt"/>
              </a:rPr>
              <a:t>Måling af børnenes smerter ud fra numeriske skala samt journalaudit. </a:t>
            </a:r>
            <a:endParaRPr lang="en-US" sz="800" b="0" dirty="0">
              <a:solidFill>
                <a:schemeClr val="bg1"/>
              </a:solidFill>
              <a:latin typeface="+mn-lt"/>
            </a:endParaRPr>
          </a:p>
          <a:p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ønskede </a:t>
            </a:r>
            <a:r>
              <a:rPr lang="da-DK" sz="8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børnenes oplevelse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 stik procedure. </a:t>
            </a:r>
          </a:p>
          <a:p>
            <a:r>
              <a:rPr lang="da-DK" sz="8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oplevelse af proceduren </a:t>
            </a: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helhed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hvilke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følelser 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havde under oplevelsen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hvordan de blev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forberedt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de blev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holdt fast</a:t>
            </a:r>
            <a:endParaRPr lang="da-DK" sz="8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de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forstod</a:t>
            </a: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personalet sagde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de fik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medbestemmelse</a:t>
            </a:r>
          </a:p>
          <a:p>
            <a:endParaRPr lang="da-DK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8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Mønstre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inddeles i temaer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0836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800" dirty="0">
                <a:latin typeface="+mn-lt"/>
              </a:rPr>
              <a:t>Analyse</a:t>
            </a:r>
          </a:p>
        </p:txBody>
      </p:sp>
    </p:spTree>
    <p:extLst>
      <p:ext uri="{BB962C8B-B14F-4D97-AF65-F5344CB8AC3E}">
        <p14:creationId xmlns:p14="http://schemas.microsoft.com/office/powerpoint/2010/main" val="2034551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baseline="0" dirty="0">
                <a:latin typeface="+mn-lt"/>
              </a:rPr>
              <a:t>Fund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børn </a:t>
            </a: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mellem 5 og 12 år</a:t>
            </a:r>
            <a:endParaRPr lang="da-DK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perioden 15.08 2022 – 15.10 2022, en </a:t>
            </a: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blodprøve eller perifer venekateter.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temaer + kommunikation</a:t>
            </a:r>
          </a:p>
        </p:txBody>
      </p:sp>
    </p:spTree>
    <p:extLst>
      <p:ext uri="{BB962C8B-B14F-4D97-AF65-F5344CB8AC3E}">
        <p14:creationId xmlns:p14="http://schemas.microsoft.com/office/powerpoint/2010/main" val="2853969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Følelser</a:t>
            </a:r>
          </a:p>
          <a:p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 det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aktuelle barn befinder sig</a:t>
            </a:r>
          </a:p>
          <a:p>
            <a:pPr marL="171450" indent="-171450">
              <a:buFontTx/>
              <a:buChar char="-"/>
            </a:pP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Bange</a:t>
            </a:r>
          </a:p>
          <a:p>
            <a:pPr marL="171450" indent="-171450">
              <a:buFontTx/>
              <a:buChar char="-"/>
            </a:pP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Nervøs</a:t>
            </a:r>
          </a:p>
          <a:p>
            <a:pPr marL="171450" indent="-171450">
              <a:buFontTx/>
              <a:buChar char="-"/>
            </a:pP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Ikke skal være bange 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at det gør ondt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8726-72D9-4B42-A8CA-DE27323C531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921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Viden</a:t>
            </a:r>
            <a:endParaRPr lang="da-DK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Hvorfor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</a:t>
            </a: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ngen havde fortalt </a:t>
            </a:r>
            <a:r>
              <a:rPr lang="da-DK" sz="8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noget, det skete bare</a:t>
            </a:r>
          </a:p>
          <a:p>
            <a:endParaRPr lang="da-DK" sz="8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8726-72D9-4B42-A8CA-DE27323C531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2154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Planlægning</a:t>
            </a:r>
            <a:endParaRPr lang="da-DK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8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Med til at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bestemme </a:t>
            </a: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hvordan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Aftaler </a:t>
            </a:r>
            <a:r>
              <a:rPr lang="da-DK" sz="8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skal overholdes</a:t>
            </a:r>
          </a:p>
          <a:p>
            <a:endParaRPr lang="da-DK" sz="8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8726-72D9-4B42-A8CA-DE27323C531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8567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Mestringsstrategier</a:t>
            </a:r>
            <a:endParaRPr lang="da-DK" sz="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i hånd 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 far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Se tv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Belønning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Snakke om noget andet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Lyt til </a:t>
            </a:r>
            <a:r>
              <a:rPr lang="da-DK" sz="800" b="1" i="1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musik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8726-72D9-4B42-A8CA-DE27323C531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0580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a-DK" sz="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Cirkel</a:t>
            </a:r>
            <a:r>
              <a:rPr lang="da-DK" sz="8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</a:p>
          <a:p>
            <a:pPr marL="0" indent="0">
              <a:buFontTx/>
              <a:buNone/>
            </a:pPr>
            <a:r>
              <a:rPr lang="da-DK" sz="800" kern="1200" baseline="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Overblik for personalet</a:t>
            </a:r>
            <a:r>
              <a:rPr lang="da-DK" sz="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a-DK" sz="8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da-DK" sz="800" b="1" i="1" dirty="0">
                <a:highlight>
                  <a:srgbClr val="FFFF00"/>
                </a:highlight>
                <a:latin typeface="+mn-lt"/>
              </a:rPr>
              <a:t>Kommunikationen</a:t>
            </a:r>
            <a:r>
              <a:rPr lang="da-DK" sz="800" b="1" i="1" dirty="0">
                <a:latin typeface="+mn-lt"/>
              </a:rPr>
              <a:t> </a:t>
            </a:r>
            <a:r>
              <a:rPr lang="da-DK" sz="800" dirty="0">
                <a:latin typeface="+mn-lt"/>
              </a:rPr>
              <a:t>er bærende </a:t>
            </a:r>
            <a:r>
              <a:rPr lang="da-DK" sz="800" baseline="0" dirty="0">
                <a:latin typeface="+mn-lt"/>
              </a:rPr>
              <a:t>som et tæppe der involverer både ”værktøjerne” </a:t>
            </a:r>
            <a:r>
              <a:rPr lang="da-DK" sz="800" b="1" i="1" baseline="0" dirty="0" err="1">
                <a:highlight>
                  <a:srgbClr val="FFFF00"/>
                </a:highlight>
                <a:latin typeface="+mn-lt"/>
              </a:rPr>
              <a:t>relationsdannende</a:t>
            </a:r>
            <a:r>
              <a:rPr lang="da-DK" sz="800" b="1" i="1" baseline="0" dirty="0">
                <a:latin typeface="+mn-lt"/>
              </a:rPr>
              <a:t> og </a:t>
            </a:r>
            <a:r>
              <a:rPr lang="da-DK" sz="800" b="1" i="1" baseline="0" dirty="0">
                <a:highlight>
                  <a:srgbClr val="FFFF00"/>
                </a:highlight>
                <a:latin typeface="+mn-lt"/>
              </a:rPr>
              <a:t>ONE </a:t>
            </a:r>
            <a:r>
              <a:rPr lang="da-DK" sz="800" b="1" i="1" baseline="0" dirty="0" err="1">
                <a:highlight>
                  <a:srgbClr val="FFFF00"/>
                </a:highlight>
                <a:latin typeface="+mn-lt"/>
              </a:rPr>
              <a:t>voice</a:t>
            </a:r>
            <a:r>
              <a:rPr lang="da-DK" sz="800" b="1" i="1" baseline="0" dirty="0">
                <a:latin typeface="+mn-lt"/>
              </a:rPr>
              <a:t> samt temaer.</a:t>
            </a:r>
            <a:r>
              <a:rPr lang="da-DK" sz="800" b="1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sz="800" b="1" i="1" baseline="0" dirty="0">
              <a:latin typeface="+mn-lt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8726-72D9-4B42-A8CA-DE27323C531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0647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1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Undervisning</a:t>
            </a:r>
            <a:r>
              <a:rPr lang="da-DK" sz="1100" b="0" dirty="0">
                <a:effectLst/>
                <a:latin typeface="+mn-lt"/>
                <a:ea typeface="+mj-ea"/>
                <a:cs typeface="+mj-cs"/>
                <a:sym typeface="Calibri"/>
              </a:rPr>
              <a:t> (som var en af formålene med studiet) i de 4 fund </a:t>
            </a:r>
          </a:p>
          <a:p>
            <a:endParaRPr lang="da-DK" sz="1100" b="1" dirty="0">
              <a:effectLst/>
              <a:latin typeface="+mn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415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983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dirty="0" err="1">
                <a:latin typeface="+mn-lt"/>
              </a:rPr>
              <a:t>Metode</a:t>
            </a:r>
            <a:endParaRPr lang="en-US" sz="800" b="0" dirty="0">
              <a:latin typeface="+mn-lt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Formål: </a:t>
            </a:r>
            <a:r>
              <a:rPr lang="da-DK" sz="800" b="0" i="0" dirty="0" err="1">
                <a:solidFill>
                  <a:srgbClr val="29271F"/>
                </a:solidFill>
                <a:effectLst/>
                <a:latin typeface="+mn-lt"/>
              </a:rPr>
              <a:t>obser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-viewet kombinerer observation og interview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indsigt, forståelse,  læring, refleksion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, altså ikke kun forskers refleksion.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800" dirty="0"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dirty="0">
                <a:latin typeface="+mn-lt"/>
              </a:rPr>
              <a:t>Forældre ved børn uden sprog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8417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sz="800" b="1" dirty="0">
                <a:effectLst/>
                <a:latin typeface="+mn-lt"/>
              </a:rPr>
              <a:t>Helhedsindtryk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800" b="0" dirty="0">
                <a:effectLst/>
                <a:latin typeface="+mn-lt"/>
              </a:rPr>
              <a:t>hvad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</a:rPr>
              <a:t>tales </a:t>
            </a:r>
            <a:r>
              <a:rPr lang="da-DK" sz="800" b="0" dirty="0">
                <a:effectLst/>
                <a:highlight>
                  <a:srgbClr val="FFFF00"/>
                </a:highlight>
                <a:latin typeface="+mn-lt"/>
              </a:rPr>
              <a:t>der om </a:t>
            </a:r>
            <a:r>
              <a:rPr lang="da-DK" sz="800" b="0" dirty="0">
                <a:effectLst/>
                <a:latin typeface="+mn-lt"/>
              </a:rPr>
              <a:t>f.eks. mødetider</a:t>
            </a:r>
          </a:p>
          <a:p>
            <a:pPr lvl="0"/>
            <a:r>
              <a:rPr lang="da-DK" sz="800" b="1" dirty="0">
                <a:effectLst/>
                <a:latin typeface="+mn-lt"/>
              </a:rPr>
              <a:t>Kondensering</a:t>
            </a:r>
            <a:r>
              <a:rPr lang="da-DK" sz="800" b="0" dirty="0">
                <a:effectLst/>
                <a:latin typeface="+mn-lt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800" b="0" dirty="0">
                <a:effectLst/>
                <a:latin typeface="+mn-lt"/>
              </a:rPr>
              <a:t>hvad har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</a:rPr>
              <a:t>betydning</a:t>
            </a:r>
            <a:r>
              <a:rPr lang="da-DK" sz="800" b="0" dirty="0">
                <a:effectLst/>
                <a:latin typeface="+mn-lt"/>
              </a:rPr>
              <a:t> </a:t>
            </a:r>
            <a:r>
              <a:rPr lang="da-DK" sz="800" b="0" dirty="0" err="1">
                <a:effectLst/>
                <a:latin typeface="+mn-lt"/>
              </a:rPr>
              <a:t>ift</a:t>
            </a:r>
            <a:r>
              <a:rPr lang="da-DK" sz="800" b="0" dirty="0">
                <a:effectLst/>
                <a:latin typeface="+mn-lt"/>
              </a:rPr>
              <a:t> dette</a:t>
            </a:r>
          </a:p>
          <a:p>
            <a:pPr lvl="0"/>
            <a:r>
              <a:rPr lang="da-DK" sz="800" b="1" dirty="0">
                <a:effectLst/>
                <a:latin typeface="+mn-lt"/>
              </a:rPr>
              <a:t>Citater</a:t>
            </a:r>
            <a:r>
              <a:rPr lang="da-DK" sz="800" b="0" dirty="0">
                <a:effectLst/>
                <a:latin typeface="+mn-lt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800" b="0" dirty="0">
                <a:effectLst/>
                <a:latin typeface="+mn-lt"/>
              </a:rPr>
              <a:t>citater der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</a:rPr>
              <a:t>underbygger</a:t>
            </a:r>
            <a:r>
              <a:rPr lang="da-DK" sz="800" b="0" dirty="0">
                <a:effectLst/>
                <a:latin typeface="+mn-lt"/>
              </a:rPr>
              <a:t> betydningen</a:t>
            </a:r>
          </a:p>
          <a:p>
            <a:pPr lvl="0"/>
            <a:r>
              <a:rPr lang="da-DK" sz="800" b="1" dirty="0">
                <a:effectLst/>
                <a:latin typeface="+mn-lt"/>
              </a:rPr>
              <a:t>Sammenfatning</a:t>
            </a:r>
            <a:r>
              <a:rPr lang="da-DK" sz="800" b="0" dirty="0">
                <a:effectLst/>
                <a:latin typeface="+mn-lt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800" b="0" dirty="0">
                <a:effectLst/>
                <a:latin typeface="+mn-lt"/>
              </a:rPr>
              <a:t>hvad kan </a:t>
            </a:r>
            <a:r>
              <a:rPr lang="da-DK" sz="800" b="1" i="1" dirty="0">
                <a:effectLst/>
                <a:latin typeface="+mn-lt"/>
              </a:rPr>
              <a:t>overskriften</a:t>
            </a:r>
            <a:r>
              <a:rPr lang="da-DK" sz="800" b="0" dirty="0">
                <a:effectLst/>
                <a:latin typeface="+mn-lt"/>
              </a:rPr>
              <a:t> så være = </a:t>
            </a:r>
            <a:r>
              <a:rPr lang="da-DK" sz="800" b="0" dirty="0">
                <a:effectLst/>
                <a:highlight>
                  <a:srgbClr val="FFFF00"/>
                </a:highlight>
                <a:latin typeface="+mn-lt"/>
              </a:rPr>
              <a:t>fund som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</a:rPr>
              <a:t>igen samles </a:t>
            </a:r>
            <a:r>
              <a:rPr lang="da-DK" sz="800" b="0" dirty="0">
                <a:effectLst/>
                <a:highlight>
                  <a:srgbClr val="FFFF00"/>
                </a:highlight>
                <a:latin typeface="+mn-lt"/>
              </a:rPr>
              <a:t>og blev til følgende </a:t>
            </a:r>
            <a:r>
              <a:rPr lang="da-DK" sz="800" b="0" dirty="0">
                <a:effectLst/>
                <a:latin typeface="+mn-lt"/>
              </a:rPr>
              <a:t>–næste slide</a:t>
            </a:r>
            <a:endParaRPr lang="en-US" sz="800" dirty="0">
              <a:latin typeface="+mn-lt"/>
            </a:endParaRP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317449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5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forskellige ambulatorier eller skadestuer.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35 børn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og unge 20 drenge og 15 piger 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efterfølgende fordelt i de tre aldersgrupper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i="1" dirty="0">
                <a:effectLst/>
                <a:latin typeface="+mn-lt"/>
                <a:ea typeface="+mj-ea"/>
                <a:cs typeface="+mj-cs"/>
                <a:sym typeface="Calibri"/>
              </a:rPr>
              <a:t>Rækkefølgen af fund er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tilfældigt</a:t>
            </a:r>
            <a:endParaRPr lang="da-DK" sz="800" b="1" i="1" dirty="0">
              <a:solidFill>
                <a:srgbClr val="29271F"/>
              </a:solidFill>
              <a:effectLst/>
              <a:highlight>
                <a:srgbClr val="FFFF00"/>
              </a:highlight>
              <a:latin typeface="+mn-lt"/>
            </a:endParaRPr>
          </a:p>
          <a:p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41603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dirty="0">
                <a:effectLst/>
                <a:latin typeface="+mn-lt"/>
                <a:ea typeface="+mj-ea"/>
                <a:cs typeface="+mj-cs"/>
                <a:sym typeface="Calibri"/>
              </a:rPr>
              <a:t>Rammer</a:t>
            </a:r>
            <a:r>
              <a:rPr lang="da-DK" sz="800" b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Fysisk </a:t>
            </a:r>
            <a:r>
              <a:rPr lang="da-DK" sz="800" b="1" i="1" dirty="0">
                <a:effectLst/>
                <a:latin typeface="+mn-lt"/>
                <a:ea typeface="+mj-ea"/>
                <a:cs typeface="+mj-cs"/>
                <a:sym typeface="Calibri"/>
              </a:rPr>
              <a:t>–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Organisatoriske </a:t>
            </a:r>
            <a:r>
              <a:rPr lang="da-DK" sz="800" b="0" dirty="0">
                <a:effectLst/>
                <a:latin typeface="+mn-lt"/>
                <a:ea typeface="+mj-ea"/>
                <a:cs typeface="+mj-cs"/>
                <a:sym typeface="Calibri"/>
              </a:rPr>
              <a:t>overraskende</a:t>
            </a:r>
            <a:r>
              <a:rPr lang="da-DK" sz="800" b="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Forplejning</a:t>
            </a:r>
            <a:endParaRPr lang="da-DK" sz="800" b="1" i="1" dirty="0">
              <a:effectLst/>
              <a:latin typeface="+mn-lt"/>
              <a:ea typeface="+mj-ea"/>
              <a:cs typeface="+mj-cs"/>
              <a:sym typeface="Calibri"/>
            </a:endParaRPr>
          </a:p>
          <a:p>
            <a:pPr algn="l"/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Fysiske rammer</a:t>
            </a:r>
            <a:b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</a:b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Små børn: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Legemuligheder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.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urolige og grædende, når udstyr gjorde at de ikke kunne kravle på gulvet. </a:t>
            </a:r>
          </a:p>
          <a:p>
            <a:pPr algn="l"/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Store børn: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Genkendelighed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.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Sygehusets maskot Rumle.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’</a:t>
            </a:r>
            <a:r>
              <a:rPr lang="da-DK" sz="800" b="1" i="1" dirty="0" err="1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Way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da-DK" sz="800" b="1" i="1" dirty="0" err="1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findings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’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på gulvene fra videoer.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Ikke sygehuspræget </a:t>
            </a:r>
            <a:endParaRPr lang="da-DK" sz="800" b="1" i="1" dirty="0">
              <a:solidFill>
                <a:srgbClr val="29271F"/>
              </a:solidFill>
              <a:effectLst/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Ikke målrettet små børn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. </a:t>
            </a:r>
          </a:p>
          <a:p>
            <a:pPr algn="l"/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Unge: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Uden betydning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, de 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læste i bog eller spil på mobil</a:t>
            </a:r>
          </a:p>
          <a:p>
            <a:pPr algn="l"/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Organisatoriske rammer</a:t>
            </a:r>
          </a:p>
          <a:p>
            <a:pPr algn="l"/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Små børn: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Faste spise- og sovetider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,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var ventetiden belastende. </a:t>
            </a:r>
          </a:p>
          <a:p>
            <a:pPr algn="l"/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Store børn: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Mødetidspunktet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uden for skolen </a:t>
            </a:r>
            <a:r>
              <a:rPr lang="da-DK" sz="800" b="1" i="1" dirty="0" err="1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pga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 fravær </a:t>
            </a:r>
            <a:endParaRPr lang="da-DK" sz="800" b="0" i="0" dirty="0">
              <a:solidFill>
                <a:srgbClr val="29271F"/>
              </a:solidFill>
              <a:effectLst/>
              <a:latin typeface="+mn-lt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Pandekager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efter en operation</a:t>
            </a:r>
          </a:p>
          <a:p>
            <a:pPr algn="l"/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Unge: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Ventetiden fra forundersøgelsen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fyldt med bekymringer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.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Forplejning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(evt. pigen fra efterskolen)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Ventetiden 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på sygehuset acceptabel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, hvis de blev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 informeret om årsag og tidshorisont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. Bruge tiden til f.eks. en gåtur, eller ’falde lidt ned’ med en 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kop varm kakao, te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eller deres IPad.</a:t>
            </a:r>
          </a:p>
        </p:txBody>
      </p:sp>
    </p:spTree>
    <p:extLst>
      <p:ext uri="{BB962C8B-B14F-4D97-AF65-F5344CB8AC3E}">
        <p14:creationId xmlns:p14="http://schemas.microsoft.com/office/powerpoint/2010/main" val="305771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i="0" baseline="0" dirty="0">
                <a:solidFill>
                  <a:srgbClr val="29271F"/>
                </a:solidFill>
                <a:effectLst/>
                <a:latin typeface="+mn-lt"/>
              </a:rPr>
              <a:t>Tryghed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i="1" baseline="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Smil, håndtryk og velkommen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aseline="0" dirty="0">
                <a:effectLst/>
                <a:latin typeface="+mn-lt"/>
                <a:ea typeface="+mj-ea"/>
                <a:cs typeface="+mj-cs"/>
                <a:sym typeface="Calibri"/>
              </a:rPr>
              <a:t>Personalet har </a:t>
            </a:r>
            <a:r>
              <a:rPr lang="da-DK" sz="800" b="1" i="1" baseline="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styr på </a:t>
            </a:r>
            <a:r>
              <a:rPr lang="da-DK" sz="800" baseline="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deres forløb</a:t>
            </a:r>
            <a:r>
              <a:rPr lang="da-DK" sz="800" baseline="0" dirty="0">
                <a:effectLst/>
                <a:latin typeface="+mn-lt"/>
                <a:ea typeface="+mj-ea"/>
                <a:cs typeface="+mj-cs"/>
                <a:sym typeface="Calibri"/>
              </a:rPr>
              <a:t>. </a:t>
            </a:r>
          </a:p>
          <a:p>
            <a:pPr algn="l"/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Små børn: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Ikke forstod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de mundtlige forklaringer.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Personalet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brugte en bamse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til at forklare</a:t>
            </a:r>
          </a:p>
          <a:p>
            <a:pPr algn="l"/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Store børn: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Havde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tillid </a:t>
            </a:r>
            <a:r>
              <a:rPr lang="da-DK" sz="800" b="1" i="1" baseline="0" dirty="0">
                <a:solidFill>
                  <a:srgbClr val="29271F"/>
                </a:solidFill>
                <a:effectLst/>
                <a:latin typeface="+mn-lt"/>
              </a:rPr>
              <a:t>til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, at personalet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gjorde deres bedste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for at hjælpe dem.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Tidligere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dårlige oplevelser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skræk for blodprøve eller operation.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Samme personale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hver gang.</a:t>
            </a:r>
          </a:p>
          <a:p>
            <a:pPr algn="l"/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Unge: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Viden </a:t>
            </a:r>
            <a:r>
              <a:rPr lang="da-DK" sz="800" b="1" i="1" baseline="0" dirty="0">
                <a:solidFill>
                  <a:srgbClr val="29271F"/>
                </a:solidFill>
                <a:effectLst/>
                <a:latin typeface="+mn-lt"/>
              </a:rPr>
              <a:t>om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og kontrol over deres sygdom, og hvilke symptomer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Viden til at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forklare venner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Oplevede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tillidsbrud</a:t>
            </a:r>
            <a:r>
              <a:rPr lang="da-DK" sz="800" b="1" i="1" baseline="0" dirty="0">
                <a:solidFill>
                  <a:srgbClr val="29271F"/>
                </a:solidFill>
                <a:effectLst/>
                <a:latin typeface="+mn-lt"/>
              </a:rPr>
              <a:t>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når personalet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ikke havde styr på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deres forløb, </a:t>
            </a:r>
            <a:r>
              <a:rPr lang="da-DK" sz="800" b="0" i="0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brud på aftaler,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 når information </a:t>
            </a:r>
            <a:r>
              <a:rPr lang="da-DK" sz="800" b="0" i="0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udelukkende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angik risici, h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un kom ikke igen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.</a:t>
            </a:r>
            <a:endParaRPr lang="da-DK" sz="800" b="0" i="0" baseline="0" dirty="0">
              <a:solidFill>
                <a:srgbClr val="29271F"/>
              </a:solidFill>
              <a:effectLst/>
              <a:highlight>
                <a:srgbClr val="FFFF00"/>
              </a:highligh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800" b="1" i="0" baseline="0" dirty="0">
                <a:solidFill>
                  <a:srgbClr val="29271F"/>
                </a:solidFill>
                <a:effectLst/>
                <a:latin typeface="+mn-lt"/>
              </a:rPr>
              <a:t>Støtte</a:t>
            </a:r>
          </a:p>
          <a:p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Hvis 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kommunikationen og relations dannelse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blev </a:t>
            </a:r>
            <a:r>
              <a:rPr lang="da-DK" sz="800" b="1" i="0" dirty="0">
                <a:solidFill>
                  <a:srgbClr val="29271F"/>
                </a:solidFill>
                <a:effectLst/>
                <a:latin typeface="+mn-lt"/>
              </a:rPr>
              <a:t>nedprioriteret til fordel for udførelse af en instrumentel handling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, havde børnene og de unge svært ved at samarbejde</a:t>
            </a:r>
            <a:endParaRPr lang="da-DK" sz="800" b="1" i="0" baseline="0" dirty="0">
              <a:solidFill>
                <a:srgbClr val="29271F"/>
              </a:solidFill>
              <a:effectLst/>
              <a:latin typeface="+mn-lt"/>
            </a:endParaRPr>
          </a:p>
          <a:p>
            <a:pPr algn="l"/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Små børn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Sidde hos forældrene og lytte til deres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beroligende stemmer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Personalet </a:t>
            </a:r>
            <a:r>
              <a:rPr lang="da-DK" sz="800" b="0" i="0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satte sig på gulvet og benyttede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 legen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til at inddrage dem.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Belønning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 en plast-armring, et lille dyr eller en bil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Hurtigt overstået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Enkelte forældre mente, at de støttede deres børn bedst, selvom dette kunne medføre fastholdelse af deres børn. </a:t>
            </a:r>
          </a:p>
          <a:p>
            <a:pPr algn="l"/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Store børn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Forberedt hjemmefra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via videoer og pjecer.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Personalet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roste og opmuntrende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bemærkninger.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aseline="0" dirty="0">
                <a:effectLst/>
                <a:latin typeface="+mn-lt"/>
                <a:ea typeface="+mj-ea"/>
                <a:cs typeface="+mj-cs"/>
                <a:sym typeface="Calibri"/>
              </a:rPr>
              <a:t>Opbakning fra </a:t>
            </a:r>
            <a:r>
              <a:rPr lang="da-DK" sz="800" b="1" i="1" baseline="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venner</a:t>
            </a:r>
            <a:r>
              <a:rPr lang="da-DK" sz="800" baseline="0" dirty="0">
                <a:effectLst/>
                <a:latin typeface="+mn-lt"/>
                <a:ea typeface="+mj-ea"/>
                <a:cs typeface="+mj-cs"/>
                <a:sym typeface="Calibri"/>
              </a:rPr>
              <a:t> via sms</a:t>
            </a:r>
            <a:endParaRPr lang="da-DK" sz="800" b="0" i="0" baseline="0" dirty="0">
              <a:solidFill>
                <a:srgbClr val="29271F"/>
              </a:solidFill>
              <a:effectLst/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Oplevede at at blive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overset,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hvis personalet udelukkende havde </a:t>
            </a:r>
            <a:r>
              <a:rPr lang="da-DK" sz="800" b="0" i="0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fokus på den instrumentelle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Unge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1" i="1" baseline="0" dirty="0">
                <a:solidFill>
                  <a:srgbClr val="29271F"/>
                </a:solidFill>
                <a:effectLst/>
                <a:latin typeface="+mn-lt"/>
              </a:rPr>
              <a:t>F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orældrene til at huske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, hvilken medicin de skulle have samt have overblik – hvilket kunne svært når barnet eller den unge var tilknyttet flere afdelinger. afdelingerne </a:t>
            </a:r>
            <a:r>
              <a:rPr lang="da-DK" sz="800" b="0" i="0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arbejdede i </a:t>
            </a: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siloer</a:t>
            </a:r>
            <a:r>
              <a:rPr lang="da-DK" sz="800" b="0" i="0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uden at tale sammen.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baseline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Klare sig selv </a:t>
            </a:r>
            <a:r>
              <a:rPr lang="da-DK" sz="800" b="0" i="0" baseline="0" dirty="0">
                <a:solidFill>
                  <a:srgbClr val="29271F"/>
                </a:solidFill>
                <a:effectLst/>
                <a:latin typeface="+mn-lt"/>
              </a:rPr>
              <a:t>undersøgelser og behandlinger uden forældrene </a:t>
            </a:r>
          </a:p>
        </p:txBody>
      </p:sp>
    </p:spTree>
    <p:extLst>
      <p:ext uri="{BB962C8B-B14F-4D97-AF65-F5344CB8AC3E}">
        <p14:creationId xmlns:p14="http://schemas.microsoft.com/office/powerpoint/2010/main" val="236842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i="0" dirty="0">
                <a:solidFill>
                  <a:srgbClr val="29271F"/>
                </a:solidFill>
                <a:effectLst/>
                <a:latin typeface="+mn-lt"/>
              </a:rPr>
              <a:t>Forståelse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Både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sprog 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og forståelse af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deres situation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Små børn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Personalet udviste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tålmodighed 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og søgte at få barnets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opmærksomhed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Ikke tale hen over hovedet </a:t>
            </a: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på dem</a:t>
            </a:r>
            <a:endParaRPr lang="da-DK" sz="800" b="0" i="0" dirty="0">
              <a:solidFill>
                <a:srgbClr val="29271F"/>
              </a:solidFill>
              <a:effectLst/>
              <a:latin typeface="+mn-lt"/>
              <a:ea typeface="+mj-ea"/>
              <a:cs typeface="+mj-cs"/>
              <a:sym typeface="Calibri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Store børn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Personalet 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tog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bekymringer alvorligt 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f.eks.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at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hullerne i ørene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groede sammen, </a:t>
            </a: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bange </a:t>
            </a:r>
            <a:r>
              <a:rPr lang="da-DK" sz="80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for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ikke at vågne </a:t>
            </a:r>
            <a:r>
              <a:rPr lang="da-DK" sz="80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efter narkosen</a:t>
            </a: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, det havde hun set på film.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Personalet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talte i et sprog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, de forstod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, tilbageholdende med at spørge til betydning af ord som f.eks. 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’faste’ eller ’fraktur’</a:t>
            </a:r>
            <a:endParaRPr lang="da-DK" sz="800" b="0" i="0" dirty="0">
              <a:solidFill>
                <a:srgbClr val="29271F"/>
              </a:solidFill>
              <a:effectLst/>
              <a:latin typeface="+mn-lt"/>
            </a:endParaRPr>
          </a:p>
          <a:p>
            <a:pPr algn="l"/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De unge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Overgå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til et voksen-ambulatorium,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Til konsultation 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uden forældrene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Forstå den vejledning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og information, personalet gav dem</a:t>
            </a:r>
          </a:p>
          <a:p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Kari Martinsen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’symbolsk vold’,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når personalet benytter sig af et fagsprog, som patienten ikke forstår.</a:t>
            </a:r>
          </a:p>
        </p:txBody>
      </p:sp>
    </p:spTree>
    <p:extLst>
      <p:ext uri="{BB962C8B-B14F-4D97-AF65-F5344CB8AC3E}">
        <p14:creationId xmlns:p14="http://schemas.microsoft.com/office/powerpoint/2010/main" val="86749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1" i="0" dirty="0">
                <a:solidFill>
                  <a:srgbClr val="29271F"/>
                </a:solidFill>
                <a:effectLst/>
                <a:latin typeface="+mn-lt"/>
              </a:rPr>
              <a:t>Mit raske liv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Citater var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enslydende</a:t>
            </a:r>
            <a:r>
              <a:rPr lang="da-DK" sz="800" b="1" i="1" dirty="0">
                <a:effectLst/>
                <a:latin typeface="+mn-lt"/>
                <a:ea typeface="+mj-ea"/>
                <a:cs typeface="+mj-cs"/>
                <a:sym typeface="Calibri"/>
              </a:rPr>
              <a:t> </a:t>
            </a: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ses på som </a:t>
            </a: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andet end deres sygdom</a:t>
            </a: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. Et </a:t>
            </a:r>
            <a:r>
              <a:rPr lang="da-DK" sz="80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issue, at tage til efterretning</a:t>
            </a: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Flere var bekymrede for hvordan sygdommen </a:t>
            </a:r>
            <a:r>
              <a:rPr lang="da-DK" sz="80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påvirkede deres hverdag</a:t>
            </a:r>
            <a:r>
              <a:rPr lang="da-DK" sz="800" dirty="0">
                <a:effectLst/>
                <a:latin typeface="+mn-lt"/>
                <a:ea typeface="+mj-ea"/>
                <a:cs typeface="+mj-cs"/>
                <a:sym typeface="Calibri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Små børn: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Personalet 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inddrog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noget kendt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, f.eks. en kendt tegneserie på mobiltelefon, foto af personer de kendte, bamse, sang,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Store børn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Vise interesse for deres raske liv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ved f.eks. at </a:t>
            </a:r>
            <a:r>
              <a:rPr lang="da-DK" sz="800" b="1" i="1" dirty="0">
                <a:solidFill>
                  <a:srgbClr val="29271F"/>
                </a:solidFill>
                <a:effectLst/>
                <a:latin typeface="+mn-lt"/>
              </a:rPr>
              <a:t>tale om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fest, hund, fodboldkamp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800" b="1" i="1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Klassekammerater skulle ikke vide </a:t>
            </a:r>
            <a:r>
              <a:rPr lang="da-DK" sz="800" dirty="0">
                <a:effectLst/>
                <a:highlight>
                  <a:srgbClr val="FFFF00"/>
                </a:highlight>
                <a:latin typeface="+mn-lt"/>
                <a:ea typeface="+mj-ea"/>
                <a:cs typeface="+mj-cs"/>
                <a:sym typeface="Calibri"/>
              </a:rPr>
              <a:t>han var syg.</a:t>
            </a:r>
          </a:p>
          <a:p>
            <a:pPr algn="l"/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Unge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Kontakt til </a:t>
            </a:r>
            <a:r>
              <a:rPr lang="da-DK" sz="800" b="1" i="1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venner</a:t>
            </a:r>
            <a:r>
              <a:rPr lang="da-DK" sz="800" b="0" i="0" dirty="0">
                <a:solidFill>
                  <a:srgbClr val="29271F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da-DK" sz="800" b="0" i="0" dirty="0">
                <a:solidFill>
                  <a:srgbClr val="29271F"/>
                </a:solidFill>
                <a:effectLst/>
                <a:latin typeface="+mn-lt"/>
              </a:rPr>
              <a:t>og søskende</a:t>
            </a:r>
            <a:endParaRPr lang="da-DK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821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A650A-8BD1-4FDE-9899-1C20DF4B7708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82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7072036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8480862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215428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4383266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8158800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262D-6073-4A30-973C-53BE1D29884A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4746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B0AF-EEE9-4421-9298-EB11A547E63F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220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07E61-D2F8-452B-B53A-91FE1E439E24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881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D44C-5E2F-400D-88F9-B60B318A44C9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663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3A57-F65A-4C42-9156-7629C10666E9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0285096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BF0B-319E-4F95-BA43-902EB3DC9783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0673456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58B3-6703-4BBB-A09E-33FD65E7DB24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193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9955-2DD3-491E-92B6-7018343227CE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651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8A28-1D79-4F41-9521-CF26BB2C7EE3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4377858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9950-AF07-4F2A-A949-E1C816A93B30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815686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3A2E-6632-4F9D-8728-2CF59ACBBE60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571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3963F-0828-2433-FDC4-C88E8356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7" y="1412776"/>
            <a:ext cx="2800511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 err="1">
                <a:sym typeface="Helvetica"/>
              </a:rPr>
              <a:t>Hvad</a:t>
            </a:r>
            <a:r>
              <a:rPr lang="en-US" sz="3600" b="1" dirty="0">
                <a:sym typeface="Helvetica"/>
              </a:rPr>
              <a:t> </a:t>
            </a:r>
            <a:r>
              <a:rPr lang="en-US" sz="3600" b="1" dirty="0" err="1">
                <a:sym typeface="Helvetica"/>
              </a:rPr>
              <a:t>har</a:t>
            </a:r>
            <a:r>
              <a:rPr lang="en-US" sz="3600" b="1" dirty="0">
                <a:sym typeface="Helvetica"/>
              </a:rPr>
              <a:t> </a:t>
            </a:r>
            <a:r>
              <a:rPr lang="en-US" sz="3600" b="1" dirty="0" err="1">
                <a:sym typeface="Helvetica"/>
              </a:rPr>
              <a:t>betydning</a:t>
            </a:r>
            <a:r>
              <a:rPr lang="en-US" sz="3600" b="1" dirty="0">
                <a:sym typeface="Helvetica"/>
              </a:rPr>
              <a:t> for </a:t>
            </a:r>
            <a:r>
              <a:rPr lang="en-US" sz="3600" b="1" dirty="0" err="1">
                <a:sym typeface="Helvetica"/>
              </a:rPr>
              <a:t>børn</a:t>
            </a:r>
            <a:r>
              <a:rPr lang="en-US" sz="3600" b="1" dirty="0">
                <a:sym typeface="Helvetica"/>
              </a:rPr>
              <a:t> </a:t>
            </a:r>
            <a:r>
              <a:rPr lang="en-US" sz="3600" b="1" dirty="0" err="1">
                <a:sym typeface="Helvetica"/>
              </a:rPr>
              <a:t>og</a:t>
            </a:r>
            <a:r>
              <a:rPr lang="en-US" sz="3600" b="1" dirty="0">
                <a:sym typeface="Helvetica"/>
              </a:rPr>
              <a:t> </a:t>
            </a:r>
            <a:r>
              <a:rPr lang="en-US" sz="3600" b="1" dirty="0" err="1">
                <a:sym typeface="Helvetica"/>
              </a:rPr>
              <a:t>unge</a:t>
            </a:r>
            <a:br>
              <a:rPr lang="en-US" sz="3600" b="1" dirty="0">
                <a:sym typeface="Helvetica"/>
              </a:rPr>
            </a:br>
            <a:r>
              <a:rPr lang="en-US" sz="3600" b="1" dirty="0" err="1">
                <a:sym typeface="Helvetica"/>
              </a:rPr>
              <a:t>i</a:t>
            </a:r>
            <a:r>
              <a:rPr lang="en-US" sz="3600" b="1" dirty="0">
                <a:sym typeface="Helvetica"/>
              </a:rPr>
              <a:t> </a:t>
            </a:r>
            <a:r>
              <a:rPr lang="en-US" sz="3600" b="1" dirty="0" err="1">
                <a:sym typeface="Helvetica"/>
              </a:rPr>
              <a:t>ambulante</a:t>
            </a:r>
            <a:r>
              <a:rPr lang="en-US" sz="3600" b="1" dirty="0">
                <a:sym typeface="Helvetica"/>
              </a:rPr>
              <a:t> </a:t>
            </a:r>
            <a:r>
              <a:rPr lang="en-US" sz="3600" b="1" dirty="0" err="1">
                <a:sym typeface="Helvetica"/>
              </a:rPr>
              <a:t>forløb</a:t>
            </a:r>
            <a:r>
              <a:rPr lang="en-US" sz="3600" b="1" dirty="0">
                <a:sym typeface="Helvetica"/>
              </a:rPr>
              <a:t> </a:t>
            </a:r>
            <a:br>
              <a:rPr lang="en-US" sz="3600" b="1" dirty="0">
                <a:sym typeface="Helvetica"/>
              </a:rPr>
            </a:br>
            <a:r>
              <a:rPr lang="en-US" sz="3600" b="1" dirty="0" err="1">
                <a:sym typeface="Helvetica"/>
              </a:rPr>
              <a:t>på</a:t>
            </a:r>
            <a:r>
              <a:rPr lang="en-US" sz="3600" b="1" dirty="0">
                <a:sym typeface="Helvetica"/>
              </a:rPr>
              <a:t> et </a:t>
            </a:r>
            <a:r>
              <a:rPr lang="en-US" sz="3600" b="1" dirty="0" err="1">
                <a:sym typeface="Helvetica"/>
              </a:rPr>
              <a:t>sygehus</a:t>
            </a:r>
            <a:r>
              <a:rPr lang="en-US" sz="3600" b="1" dirty="0">
                <a:sym typeface="Helvetica"/>
              </a:rPr>
              <a:t>?</a:t>
            </a:r>
            <a:br>
              <a:rPr lang="en-US" sz="3600" dirty="0">
                <a:sym typeface="Helvetica"/>
              </a:rPr>
            </a:br>
            <a:endParaRPr lang="en-US" sz="3600" dirty="0"/>
          </a:p>
        </p:txBody>
      </p:sp>
      <p:graphicFrame>
        <p:nvGraphicFramePr>
          <p:cNvPr id="5" name="Pladsholder til tekst 2">
            <a:extLst>
              <a:ext uri="{FF2B5EF4-FFF2-40B4-BE49-F238E27FC236}">
                <a16:creationId xmlns:a16="http://schemas.microsoft.com/office/drawing/2014/main" id="{4F0DDB1E-AC85-4538-9E74-7AA21EEEBF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84147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C9FEA439-FEC6-B206-D8FA-1F4169CE6D95}"/>
              </a:ext>
            </a:extLst>
          </p:cNvPr>
          <p:cNvSpPr txBox="1"/>
          <p:nvPr/>
        </p:nvSpPr>
        <p:spPr>
          <a:xfrm>
            <a:off x="251520" y="4797152"/>
            <a:ext cx="2925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accent1"/>
                </a:solidFill>
              </a:rPr>
              <a:t>Landskursus Astma- og </a:t>
            </a:r>
          </a:p>
          <a:p>
            <a:r>
              <a:rPr lang="da-DK" b="1" dirty="0">
                <a:solidFill>
                  <a:schemeClr val="accent1"/>
                </a:solidFill>
              </a:rPr>
              <a:t>allergisygeplejersker </a:t>
            </a:r>
          </a:p>
          <a:p>
            <a:r>
              <a:rPr lang="da-DK" b="1" dirty="0">
                <a:solidFill>
                  <a:schemeClr val="accent1"/>
                </a:solidFill>
              </a:rPr>
              <a:t>Fredag d. 14. marts 2025</a:t>
            </a:r>
          </a:p>
          <a:p>
            <a:r>
              <a:rPr lang="da-DK" b="1" dirty="0">
                <a:solidFill>
                  <a:schemeClr val="accent1"/>
                </a:solidFill>
              </a:rPr>
              <a:t>Karin Bundgaard</a:t>
            </a:r>
          </a:p>
        </p:txBody>
      </p:sp>
    </p:spTree>
    <p:extLst>
      <p:ext uri="{BB962C8B-B14F-4D97-AF65-F5344CB8AC3E}">
        <p14:creationId xmlns:p14="http://schemas.microsoft.com/office/powerpoint/2010/main" val="63148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BB4F6-224A-7026-1D6B-78829EAC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CB26F-CAC9-A889-9AD5-A073F584F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77024"/>
            <a:ext cx="6347713" cy="1811288"/>
          </a:xfrm>
        </p:spPr>
        <p:txBody>
          <a:bodyPr>
            <a:normAutofit/>
          </a:bodyPr>
          <a:lstStyle/>
          <a:p>
            <a:pPr lvl="0"/>
            <a:r>
              <a:rPr lang="en-US" b="1" dirty="0" err="1"/>
              <a:t>Metode</a:t>
            </a:r>
            <a:br>
              <a:rPr lang="en-US" sz="2400" b="1" dirty="0"/>
            </a:br>
            <a:r>
              <a:rPr lang="da-DK" sz="2400" i="0" dirty="0"/>
              <a:t>Børn og unges oplevelser ved at skulle stikkes </a:t>
            </a:r>
            <a:endParaRPr lang="da-DK" sz="2400" dirty="0"/>
          </a:p>
        </p:txBody>
      </p:sp>
      <p:graphicFrame>
        <p:nvGraphicFramePr>
          <p:cNvPr id="23" name="Pladsholder til indhold 2">
            <a:extLst>
              <a:ext uri="{FF2B5EF4-FFF2-40B4-BE49-F238E27FC236}">
                <a16:creationId xmlns:a16="http://schemas.microsoft.com/office/drawing/2014/main" id="{04C3B764-60B2-3B4A-DBA0-5B039B5268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418521"/>
              </p:ext>
            </p:extLst>
          </p:nvPr>
        </p:nvGraphicFramePr>
        <p:xfrm>
          <a:off x="609599" y="1930400"/>
          <a:ext cx="6348413" cy="4561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1637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Post-it-note, Papirprodukt, indendørs&#10;&#10;Automatisk genereret beskrivelse">
            <a:extLst>
              <a:ext uri="{FF2B5EF4-FFF2-40B4-BE49-F238E27FC236}">
                <a16:creationId xmlns:a16="http://schemas.microsoft.com/office/drawing/2014/main" id="{FB9030CD-7729-9EBC-844A-898C3D288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0"/>
            <a:ext cx="3468773" cy="2601580"/>
          </a:xfrm>
          <a:prstGeom prst="rect">
            <a:avLst/>
          </a:prstGeom>
        </p:spPr>
      </p:pic>
      <p:pic>
        <p:nvPicPr>
          <p:cNvPr id="7" name="Billede 6" descr="Et billede, der indeholder tekst, Post-it-note, mur, indendørs&#10;&#10;Automatisk genereret beskrivelse">
            <a:extLst>
              <a:ext uri="{FF2B5EF4-FFF2-40B4-BE49-F238E27FC236}">
                <a16:creationId xmlns:a16="http://schemas.microsoft.com/office/drawing/2014/main" id="{67A9E34F-536F-D478-0CFC-770251B6A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/>
          <a:stretch/>
        </p:blipFill>
        <p:spPr>
          <a:xfrm>
            <a:off x="1259632" y="2104383"/>
            <a:ext cx="2667649" cy="4132929"/>
          </a:xfrm>
          <a:prstGeom prst="rect">
            <a:avLst/>
          </a:prstGeom>
        </p:spPr>
      </p:pic>
      <p:pic>
        <p:nvPicPr>
          <p:cNvPr id="8" name="Billede 7" descr="Et billede, der indeholder tekst, Post-it-note, håndskrift, whiteboard&#10;&#10;Automatisk genereret beskrivelse">
            <a:extLst>
              <a:ext uri="{FF2B5EF4-FFF2-40B4-BE49-F238E27FC236}">
                <a16:creationId xmlns:a16="http://schemas.microsoft.com/office/drawing/2014/main" id="{ECA897D6-B990-70BA-653F-ED4F95AC5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21311" r="-2279" b="30944"/>
          <a:stretch/>
        </p:blipFill>
        <p:spPr>
          <a:xfrm>
            <a:off x="3814457" y="3265953"/>
            <a:ext cx="3160201" cy="3528392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7F5FE96-8562-E34B-EAB2-CBD2701EABEF}"/>
              </a:ext>
            </a:extLst>
          </p:cNvPr>
          <p:cNvSpPr txBox="1"/>
          <p:nvPr/>
        </p:nvSpPr>
        <p:spPr>
          <a:xfrm>
            <a:off x="3491880" y="62068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Alle citater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BA649B1-2552-817B-5025-E2CFBBCA4C01}"/>
              </a:ext>
            </a:extLst>
          </p:cNvPr>
          <p:cNvSpPr txBox="1"/>
          <p:nvPr/>
        </p:nvSpPr>
        <p:spPr>
          <a:xfrm>
            <a:off x="4167706" y="2420888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Mønstre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E4158782-763F-36C4-F27A-406381392E27}"/>
              </a:ext>
            </a:extLst>
          </p:cNvPr>
          <p:cNvSpPr txBox="1"/>
          <p:nvPr/>
        </p:nvSpPr>
        <p:spPr>
          <a:xfrm>
            <a:off x="6867615" y="3573016"/>
            <a:ext cx="101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Temaer </a:t>
            </a:r>
          </a:p>
        </p:txBody>
      </p:sp>
    </p:spTree>
    <p:extLst>
      <p:ext uri="{BB962C8B-B14F-4D97-AF65-F5344CB8AC3E}">
        <p14:creationId xmlns:p14="http://schemas.microsoft.com/office/powerpoint/2010/main" val="75345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E4E12-25DA-483C-7B74-BEAEB235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FUND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9810A5F-02E7-F4B9-9DF3-1B41E33A2204}"/>
              </a:ext>
            </a:extLst>
          </p:cNvPr>
          <p:cNvSpPr txBox="1"/>
          <p:nvPr/>
        </p:nvSpPr>
        <p:spPr>
          <a:xfrm>
            <a:off x="755576" y="3247367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>
                <a:solidFill>
                  <a:schemeClr val="accent1"/>
                </a:solidFill>
              </a:rPr>
              <a:t>Følelser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0C627C8-204A-91F7-A291-235B1F83EC11}"/>
              </a:ext>
            </a:extLst>
          </p:cNvPr>
          <p:cNvSpPr txBox="1"/>
          <p:nvPr/>
        </p:nvSpPr>
        <p:spPr>
          <a:xfrm>
            <a:off x="1978998" y="3899138"/>
            <a:ext cx="1135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>
                <a:solidFill>
                  <a:schemeClr val="accent1"/>
                </a:solidFill>
              </a:rPr>
              <a:t>Viden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31B3D23-1C75-DECC-FD39-9885E98ED4F0}"/>
              </a:ext>
            </a:extLst>
          </p:cNvPr>
          <p:cNvSpPr txBox="1"/>
          <p:nvPr/>
        </p:nvSpPr>
        <p:spPr>
          <a:xfrm>
            <a:off x="2987824" y="4546166"/>
            <a:ext cx="220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>
                <a:solidFill>
                  <a:schemeClr val="accent1"/>
                </a:solidFill>
              </a:rPr>
              <a:t>Planlægning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26A8230-0D97-E3F9-552B-7DC3AEC00DDC}"/>
              </a:ext>
            </a:extLst>
          </p:cNvPr>
          <p:cNvSpPr txBox="1"/>
          <p:nvPr/>
        </p:nvSpPr>
        <p:spPr>
          <a:xfrm>
            <a:off x="4860032" y="5352495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>
                <a:solidFill>
                  <a:schemeClr val="accent1"/>
                </a:solidFill>
              </a:rPr>
              <a:t>Mestring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C98B898-BF4B-7572-C5D4-8563CE7F0F39}"/>
              </a:ext>
            </a:extLst>
          </p:cNvPr>
          <p:cNvSpPr txBox="1"/>
          <p:nvPr/>
        </p:nvSpPr>
        <p:spPr>
          <a:xfrm>
            <a:off x="356146" y="2553408"/>
            <a:ext cx="3239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>
                <a:solidFill>
                  <a:schemeClr val="accent1"/>
                </a:solidFill>
              </a:rPr>
              <a:t>Kommunikation</a:t>
            </a:r>
            <a:r>
              <a:rPr lang="da-DK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9B6ABC9-F733-B020-9843-877B371CAAEB}"/>
              </a:ext>
            </a:extLst>
          </p:cNvPr>
          <p:cNvSpPr txBox="1"/>
          <p:nvPr/>
        </p:nvSpPr>
        <p:spPr>
          <a:xfrm>
            <a:off x="356146" y="1243895"/>
            <a:ext cx="66011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26 børn </a:t>
            </a:r>
            <a:r>
              <a:rPr lang="da-DK" sz="1800" dirty="0">
                <a:solidFill>
                  <a:schemeClr val="accent1"/>
                </a:solidFill>
                <a:effectLst/>
                <a:latin typeface="+mn-lt"/>
                <a:ea typeface="+mj-ea"/>
                <a:cs typeface="+mj-cs"/>
                <a:sym typeface="Calibri"/>
              </a:rPr>
              <a:t>mellem 5 og 12 år</a:t>
            </a:r>
            <a:endParaRPr lang="da-DK" dirty="0">
              <a:solidFill>
                <a:schemeClr val="accent1"/>
              </a:solidFill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chemeClr val="accent1"/>
                </a:solidFill>
              </a:rPr>
              <a:t>I</a:t>
            </a:r>
            <a:r>
              <a:rPr lang="da-DK" sz="180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ndlagt i perioden 15.08 2022 – 15.10 2022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chemeClr val="accent1"/>
                </a:solidFill>
              </a:rPr>
              <a:t>F</a:t>
            </a:r>
            <a:r>
              <a:rPr lang="da-DK" sz="180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ået foretaget en blodprøve eller anlagt perifer venekateter.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Samt personale der har varetaget pleje eller behandling.</a:t>
            </a:r>
          </a:p>
        </p:txBody>
      </p:sp>
    </p:spTree>
    <p:extLst>
      <p:ext uri="{BB962C8B-B14F-4D97-AF65-F5344CB8AC3E}">
        <p14:creationId xmlns:p14="http://schemas.microsoft.com/office/powerpoint/2010/main" val="134733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/>
        </p:nvSpPr>
        <p:spPr>
          <a:xfrm>
            <a:off x="0" y="540622"/>
            <a:ext cx="8891022" cy="6192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0611" y="823649"/>
            <a:ext cx="1925523" cy="994172"/>
          </a:xfrm>
        </p:spPr>
        <p:txBody>
          <a:bodyPr>
            <a:norm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Følelser</a:t>
            </a:r>
          </a:p>
        </p:txBody>
      </p:sp>
      <p:sp>
        <p:nvSpPr>
          <p:cNvPr id="9" name="Pladsholder til indhold 8"/>
          <p:cNvSpPr>
            <a:spLocks noGrp="1"/>
          </p:cNvSpPr>
          <p:nvPr>
            <p:ph idx="1"/>
          </p:nvPr>
        </p:nvSpPr>
        <p:spPr>
          <a:xfrm>
            <a:off x="1043608" y="1556792"/>
            <a:ext cx="7562531" cy="4906610"/>
          </a:xfrm>
        </p:spPr>
        <p:txBody>
          <a:bodyPr>
            <a:normAutofit fontScale="85000" lnSpcReduction="20000"/>
          </a:bodyPr>
          <a:lstStyle/>
          <a:p>
            <a:r>
              <a:rPr lang="da-DK" sz="2600" dirty="0">
                <a:solidFill>
                  <a:schemeClr val="bg1"/>
                </a:solidFill>
              </a:rPr>
              <a:t>”</a:t>
            </a:r>
            <a:r>
              <a:rPr lang="da-DK" sz="2600" dirty="0" err="1">
                <a:solidFill>
                  <a:schemeClr val="bg1"/>
                </a:solidFill>
              </a:rPr>
              <a:t>App’en</a:t>
            </a:r>
            <a:r>
              <a:rPr lang="da-DK" sz="2600" dirty="0">
                <a:solidFill>
                  <a:schemeClr val="bg1"/>
                </a:solidFill>
              </a:rPr>
              <a:t> viste mig, hvad der skulle ske, </a:t>
            </a:r>
          </a:p>
          <a:p>
            <a:r>
              <a:rPr lang="da-DK" sz="2600" dirty="0">
                <a:solidFill>
                  <a:schemeClr val="bg1"/>
                </a:solidFill>
              </a:rPr>
              <a:t>jeg blev mindre nervøs”</a:t>
            </a:r>
          </a:p>
          <a:p>
            <a:endParaRPr lang="da-DK" sz="2600" dirty="0">
              <a:solidFill>
                <a:schemeClr val="bg1"/>
              </a:solidFill>
            </a:endParaRPr>
          </a:p>
          <a:p>
            <a:r>
              <a:rPr lang="da-DK" sz="2600" dirty="0">
                <a:solidFill>
                  <a:schemeClr val="bg1"/>
                </a:solidFill>
              </a:rPr>
              <a:t>”Lægen og sygeplejersken spurgte, hvordan jeg havde det, og jeg fortalte det”</a:t>
            </a:r>
          </a:p>
          <a:p>
            <a:endParaRPr lang="da-DK" sz="2600" dirty="0">
              <a:solidFill>
                <a:schemeClr val="bg1"/>
              </a:solidFill>
            </a:endParaRPr>
          </a:p>
          <a:p>
            <a:r>
              <a:rPr lang="da-DK" sz="2600" dirty="0">
                <a:solidFill>
                  <a:schemeClr val="bg1"/>
                </a:solidFill>
              </a:rPr>
              <a:t>”Jeg var nervøs for nålen og om det skulle gøre ondt”</a:t>
            </a:r>
          </a:p>
          <a:p>
            <a:endParaRPr lang="da-DK" sz="2600" dirty="0">
              <a:solidFill>
                <a:schemeClr val="bg1"/>
              </a:solidFill>
            </a:endParaRPr>
          </a:p>
          <a:p>
            <a:r>
              <a:rPr lang="da-DK" sz="2600" dirty="0">
                <a:solidFill>
                  <a:schemeClr val="bg1"/>
                </a:solidFill>
              </a:rPr>
              <a:t>”Sig til andre at de ikke skal være bange. Det gør ikke ondt”</a:t>
            </a:r>
          </a:p>
          <a:p>
            <a:endParaRPr lang="da-DK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600" dirty="0">
                <a:solidFill>
                  <a:schemeClr val="bg1"/>
                </a:solidFill>
              </a:rPr>
              <a:t>    ”Lige da hun skulle stikke, sagde jeg, </a:t>
            </a:r>
          </a:p>
          <a:p>
            <a:pPr marL="0" indent="0">
              <a:buNone/>
            </a:pPr>
            <a:r>
              <a:rPr lang="da-DK" sz="2600" dirty="0">
                <a:solidFill>
                  <a:schemeClr val="bg1"/>
                </a:solidFill>
              </a:rPr>
              <a:t>            at jeg var bange.”</a:t>
            </a:r>
          </a:p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2" y="1093506"/>
            <a:ext cx="1134305" cy="14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0" y="332656"/>
            <a:ext cx="8780318" cy="62646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1152146"/>
            <a:ext cx="6347713" cy="1320800"/>
          </a:xfrm>
        </p:spPr>
        <p:txBody>
          <a:bodyPr/>
          <a:lstStyle/>
          <a:p>
            <a:pPr algn="ctr"/>
            <a:r>
              <a:rPr lang="da-DK" b="1" dirty="0">
                <a:solidFill>
                  <a:schemeClr val="bg1"/>
                </a:solidFill>
              </a:rPr>
              <a:t>Viden</a:t>
            </a:r>
          </a:p>
        </p:txBody>
      </p:sp>
      <p:sp>
        <p:nvSpPr>
          <p:cNvPr id="5" name="Rektangel 4"/>
          <p:cNvSpPr/>
          <p:nvPr/>
        </p:nvSpPr>
        <p:spPr>
          <a:xfrm>
            <a:off x="971601" y="2327859"/>
            <a:ext cx="72049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”Jeg vidste ikke helt hvorfor blodprøverne skulle tages”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”Jeg ville gerne have vidst, at der var andre folk, så man ikke bliver nervøs”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”Det værste var, at ingen fortalte mig noget. Det  skete bare”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62050"/>
            <a:ext cx="1289893" cy="98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3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20165" y="289332"/>
            <a:ext cx="8532668" cy="61640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195" y="1068749"/>
            <a:ext cx="7886700" cy="994172"/>
          </a:xfrm>
        </p:spPr>
        <p:txBody>
          <a:bodyPr/>
          <a:lstStyle/>
          <a:p>
            <a:pPr algn="ctr"/>
            <a:r>
              <a:rPr lang="da-DK" b="1" dirty="0">
                <a:solidFill>
                  <a:schemeClr val="bg1"/>
                </a:solidFill>
              </a:rPr>
              <a:t>Planlægning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388918" y="1834535"/>
            <a:ext cx="6927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”I skal lave aftale om, hvordan det skal foregå. Man skal selv bestemme, hvornår man stikkes” 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”Hun stak inden jeg var klar. Hun overholdte ikke vores aftale”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”..hun spurgte, og så fik jeg muligheder for at vælge om jeg ville sidde eller ligge eller holde hånd” </a:t>
            </a:r>
          </a:p>
          <a:p>
            <a:endParaRPr lang="da-DK" sz="2400" dirty="0">
              <a:solidFill>
                <a:schemeClr val="bg1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3" y="3371334"/>
            <a:ext cx="1382857" cy="15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3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-161508" y="188639"/>
            <a:ext cx="8769927" cy="6494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9148" y="1113146"/>
            <a:ext cx="6347713" cy="1320800"/>
          </a:xfrm>
        </p:spPr>
        <p:txBody>
          <a:bodyPr/>
          <a:lstStyle/>
          <a:p>
            <a:pPr algn="ctr"/>
            <a:r>
              <a:rPr lang="da-DK" b="1" dirty="0">
                <a:solidFill>
                  <a:schemeClr val="bg1"/>
                </a:solidFill>
              </a:rPr>
              <a:t>Mestring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535581" y="2010688"/>
            <a:ext cx="73996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”Jeg holdt far i hånden, kiggede væk og så tv under blodprøven. Jeg fik lovet kage, saft og is bagefter” 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” Jeg talte ned fra tre og snakkede om andet”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”Jeg ville gerne have kontrol over, hvad der skulle sker”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” Jeg lyttede til musik, det hjalp”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9" y="565666"/>
            <a:ext cx="1159004" cy="10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4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/>
          <p:cNvSpPr/>
          <p:nvPr/>
        </p:nvSpPr>
        <p:spPr>
          <a:xfrm>
            <a:off x="779844" y="1325114"/>
            <a:ext cx="7295197" cy="4282803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5" name="Proces 4"/>
          <p:cNvSpPr/>
          <p:nvPr/>
        </p:nvSpPr>
        <p:spPr>
          <a:xfrm>
            <a:off x="163286" y="938893"/>
            <a:ext cx="8882743" cy="5061857"/>
          </a:xfrm>
          <a:prstGeom prst="flowChart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6" name="Ellipse 5"/>
          <p:cNvSpPr/>
          <p:nvPr/>
        </p:nvSpPr>
        <p:spPr>
          <a:xfrm>
            <a:off x="1286756" y="1576144"/>
            <a:ext cx="6129338" cy="3763328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7" name="Ellipse 6"/>
          <p:cNvSpPr/>
          <p:nvPr/>
        </p:nvSpPr>
        <p:spPr>
          <a:xfrm>
            <a:off x="2188046" y="1951844"/>
            <a:ext cx="4474845" cy="305181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8" name="Ellipse 7"/>
          <p:cNvSpPr/>
          <p:nvPr/>
        </p:nvSpPr>
        <p:spPr>
          <a:xfrm>
            <a:off x="2945997" y="2337606"/>
            <a:ext cx="2777489" cy="228028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9" name="Ellipse 8"/>
          <p:cNvSpPr/>
          <p:nvPr/>
        </p:nvSpPr>
        <p:spPr>
          <a:xfrm>
            <a:off x="3538369" y="2827047"/>
            <a:ext cx="1502261" cy="1273827"/>
          </a:xfrm>
          <a:prstGeom prst="ellipse">
            <a:avLst/>
          </a:prstGeom>
          <a:noFill/>
          <a:ln w="222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10" name="Tekstfelt 9"/>
          <p:cNvSpPr txBox="1"/>
          <p:nvPr/>
        </p:nvSpPr>
        <p:spPr>
          <a:xfrm>
            <a:off x="3624722" y="2996143"/>
            <a:ext cx="1313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b="1" dirty="0"/>
              <a:t>Barn </a:t>
            </a:r>
          </a:p>
          <a:p>
            <a:pPr algn="ctr"/>
            <a:r>
              <a:rPr lang="da-DK" dirty="0"/>
              <a:t>(Venflon </a:t>
            </a:r>
          </a:p>
          <a:p>
            <a:pPr algn="ctr"/>
            <a:r>
              <a:rPr lang="da-DK" dirty="0"/>
              <a:t>Blodprøve</a:t>
            </a:r>
            <a:r>
              <a:rPr lang="da-DK" b="1" dirty="0"/>
              <a:t>)</a:t>
            </a:r>
          </a:p>
        </p:txBody>
      </p:sp>
      <p:sp>
        <p:nvSpPr>
          <p:cNvPr id="11" name="Tekstfelt 10"/>
          <p:cNvSpPr txBox="1"/>
          <p:nvPr/>
        </p:nvSpPr>
        <p:spPr>
          <a:xfrm rot="2733666">
            <a:off x="4592612" y="2841927"/>
            <a:ext cx="112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Følelser </a:t>
            </a:r>
          </a:p>
        </p:txBody>
      </p:sp>
      <p:sp>
        <p:nvSpPr>
          <p:cNvPr id="12" name="Tekstfelt 11"/>
          <p:cNvSpPr txBox="1"/>
          <p:nvPr/>
        </p:nvSpPr>
        <p:spPr>
          <a:xfrm rot="2548974">
            <a:off x="5631359" y="27695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Viden </a:t>
            </a:r>
          </a:p>
        </p:txBody>
      </p:sp>
      <p:sp>
        <p:nvSpPr>
          <p:cNvPr id="13" name="Tekstfelt 12"/>
          <p:cNvSpPr txBox="1"/>
          <p:nvPr/>
        </p:nvSpPr>
        <p:spPr>
          <a:xfrm rot="3302627">
            <a:off x="6944699" y="265367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Mestring  </a:t>
            </a:r>
          </a:p>
        </p:txBody>
      </p:sp>
      <p:sp>
        <p:nvSpPr>
          <p:cNvPr id="14" name="Tekstfelt 13"/>
          <p:cNvSpPr txBox="1"/>
          <p:nvPr/>
        </p:nvSpPr>
        <p:spPr>
          <a:xfrm rot="3059545">
            <a:off x="6056569" y="266399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Planlægning 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6551539" y="1269976"/>
            <a:ext cx="199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Kommunikation   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7311372" y="5209444"/>
            <a:ext cx="199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Kommunikation   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455074" y="1328259"/>
            <a:ext cx="197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Kommunikation</a:t>
            </a:r>
            <a:r>
              <a:rPr lang="da-DK" dirty="0">
                <a:solidFill>
                  <a:schemeClr val="bg1"/>
                </a:solidFill>
              </a:rPr>
              <a:t>  </a:t>
            </a:r>
            <a:r>
              <a:rPr lang="da-DK" sz="1350" dirty="0"/>
              <a:t> 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363287" y="5275628"/>
            <a:ext cx="199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Kommunikation   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4854500" y="3374408"/>
            <a:ext cx="4107137" cy="3693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                                        </a:t>
            </a:r>
            <a:r>
              <a:rPr lang="da-DK" dirty="0">
                <a:solidFill>
                  <a:schemeClr val="bg1"/>
                </a:solidFill>
              </a:rPr>
              <a:t>ONE VOICE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513459" y="3374407"/>
            <a:ext cx="3182156" cy="3693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Relationsdannende tilgang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94A54F5-5582-DB3E-6214-68F89F352FE7}"/>
              </a:ext>
            </a:extLst>
          </p:cNvPr>
          <p:cNvSpPr txBox="1"/>
          <p:nvPr/>
        </p:nvSpPr>
        <p:spPr>
          <a:xfrm>
            <a:off x="977720" y="162840"/>
            <a:ext cx="6045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Model </a:t>
            </a:r>
            <a:r>
              <a:rPr lang="en-US" sz="4400" b="1" dirty="0" err="1">
                <a:solidFill>
                  <a:schemeClr val="accent1"/>
                </a:solidFill>
              </a:rPr>
              <a:t>til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</a:rPr>
              <a:t>undervisning</a:t>
            </a:r>
            <a:endParaRPr lang="da-DK" sz="24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083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020AE-A1FE-8981-1EB7-AF6F81C6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ONE VOICE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57" y="1261925"/>
            <a:ext cx="7085063" cy="53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2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D3BE6-A6A4-90BF-0316-9E0A6CC1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C4B6C-562D-C6EC-6247-1ADE471E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20688"/>
            <a:ext cx="7130753" cy="1320800"/>
          </a:xfrm>
        </p:spPr>
        <p:txBody>
          <a:bodyPr/>
          <a:lstStyle/>
          <a:p>
            <a:r>
              <a:rPr lang="da-DK" b="1" dirty="0"/>
              <a:t>Den relations dannende tilgang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433AEB8-1A4D-3982-63EC-284149B00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1" y="1365879"/>
            <a:ext cx="7879477" cy="5159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12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81DDB-1776-09BA-35FA-1B85963E1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4384"/>
            <a:ext cx="6347713" cy="1667272"/>
          </a:xfrm>
        </p:spPr>
        <p:txBody>
          <a:bodyPr>
            <a:normAutofit/>
          </a:bodyPr>
          <a:lstStyle/>
          <a:p>
            <a:r>
              <a:rPr lang="en-US" b="1" dirty="0" err="1"/>
              <a:t>Metode</a:t>
            </a:r>
            <a:br>
              <a:rPr lang="en-US" sz="2400" b="1" dirty="0"/>
            </a:br>
            <a:r>
              <a:rPr lang="en-US" sz="2400" dirty="0" err="1"/>
              <a:t>Børn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unges</a:t>
            </a:r>
            <a:r>
              <a:rPr lang="en-US" sz="2400" dirty="0"/>
              <a:t> </a:t>
            </a:r>
            <a:r>
              <a:rPr lang="en-US" sz="2400" dirty="0" err="1"/>
              <a:t>oplevelser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ambulante</a:t>
            </a:r>
            <a:r>
              <a:rPr lang="en-US" sz="2400" dirty="0"/>
              <a:t> </a:t>
            </a:r>
            <a:r>
              <a:rPr lang="en-US" sz="2400" dirty="0" err="1"/>
              <a:t>forløb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et </a:t>
            </a:r>
            <a:r>
              <a:rPr lang="en-US" sz="2400" dirty="0" err="1"/>
              <a:t>sygehus</a:t>
            </a:r>
            <a:endParaRPr lang="da-DK" sz="2400" dirty="0"/>
          </a:p>
        </p:txBody>
      </p:sp>
      <p:graphicFrame>
        <p:nvGraphicFramePr>
          <p:cNvPr id="23" name="Pladsholder til indhold 2">
            <a:extLst>
              <a:ext uri="{FF2B5EF4-FFF2-40B4-BE49-F238E27FC236}">
                <a16:creationId xmlns:a16="http://schemas.microsoft.com/office/drawing/2014/main" id="{B973824C-44E8-286E-0E35-62E11331D9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1683202"/>
              </p:ext>
            </p:extLst>
          </p:nvPr>
        </p:nvGraphicFramePr>
        <p:xfrm>
          <a:off x="866150" y="1930400"/>
          <a:ext cx="5834609" cy="398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9201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41303D51-ABFB-2D07-B924-696B02DD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81" y="332656"/>
            <a:ext cx="4421719" cy="6264696"/>
          </a:xfrm>
          <a:prstGeom prst="rect">
            <a:avLst/>
          </a:prstGeom>
        </p:spPr>
      </p:pic>
      <p:pic>
        <p:nvPicPr>
          <p:cNvPr id="9" name="Billede 8" descr="Et billede, der indeholder indendørs, tekst, møbel, bord&#10;&#10;Automatisk genereret beskrivelse">
            <a:extLst>
              <a:ext uri="{FF2B5EF4-FFF2-40B4-BE49-F238E27FC236}">
                <a16:creationId xmlns:a16="http://schemas.microsoft.com/office/drawing/2014/main" id="{C84F3E43-E2BE-F945-0043-10D0A4FDA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260648"/>
            <a:ext cx="3377714" cy="2533286"/>
          </a:xfrm>
          <a:prstGeom prst="rect">
            <a:avLst/>
          </a:prstGeom>
        </p:spPr>
      </p:pic>
      <p:pic>
        <p:nvPicPr>
          <p:cNvPr id="10" name="Billede 9" descr="Et billede, der indeholder indendørs, mur, hylde, gulv&#10;&#10;Automatisk genereret beskrivelse">
            <a:extLst>
              <a:ext uri="{FF2B5EF4-FFF2-40B4-BE49-F238E27FC236}">
                <a16:creationId xmlns:a16="http://schemas.microsoft.com/office/drawing/2014/main" id="{315B3B6A-1465-6765-E992-A83C6D37C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18" y="2204864"/>
            <a:ext cx="3041301" cy="228097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1A09C0E-EDA0-E052-58D2-D9C284C3D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4224655"/>
            <a:ext cx="3474720" cy="26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19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AEE1A-1AF9-9FB0-1E53-BC2E7214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Tag med hjem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FFDA43-1949-AAB3-0FF0-4A3F43FF9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13" y="1628800"/>
            <a:ext cx="7418785" cy="47525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sz="2400" dirty="0">
                <a:solidFill>
                  <a:schemeClr val="accent2"/>
                </a:solidFill>
              </a:rPr>
              <a:t>Personale i klinisk praksis skal i relationen </a:t>
            </a:r>
          </a:p>
          <a:p>
            <a:pPr marL="0" indent="0">
              <a:buNone/>
            </a:pPr>
            <a:r>
              <a:rPr lang="da-DK" sz="2400" dirty="0">
                <a:solidFill>
                  <a:schemeClr val="accent2"/>
                </a:solidFill>
              </a:rPr>
              <a:t>og samarbejde med børn og unge…</a:t>
            </a:r>
          </a:p>
          <a:p>
            <a:pPr marL="0" indent="0">
              <a:buNone/>
            </a:pPr>
            <a:endParaRPr lang="da-DK" sz="2400" dirty="0">
              <a:solidFill>
                <a:schemeClr val="accent2"/>
              </a:solidFill>
            </a:endParaRPr>
          </a:p>
          <a:p>
            <a:r>
              <a:rPr lang="da-DK" sz="2400" dirty="0">
                <a:solidFill>
                  <a:schemeClr val="accent2"/>
                </a:solidFill>
              </a:rPr>
              <a:t>møde dem i alderssvarende omgivelser</a:t>
            </a:r>
          </a:p>
          <a:p>
            <a:r>
              <a:rPr lang="da-DK" sz="2400" dirty="0">
                <a:solidFill>
                  <a:schemeClr val="accent2"/>
                </a:solidFill>
              </a:rPr>
              <a:t>give dem mulighed for forplejning</a:t>
            </a:r>
          </a:p>
          <a:p>
            <a:r>
              <a:rPr lang="da-DK" sz="2400" dirty="0">
                <a:solidFill>
                  <a:schemeClr val="accent2"/>
                </a:solidFill>
              </a:rPr>
              <a:t>se dem som mennesker med et liv frem for som en sygdom </a:t>
            </a:r>
          </a:p>
          <a:p>
            <a:r>
              <a:rPr lang="da-DK" sz="2400" dirty="0">
                <a:solidFill>
                  <a:schemeClr val="accent2"/>
                </a:solidFill>
              </a:rPr>
              <a:t>kende hvilke følelser, der er på spil hos dem</a:t>
            </a:r>
          </a:p>
          <a:p>
            <a:r>
              <a:rPr lang="da-DK" sz="2400" dirty="0">
                <a:solidFill>
                  <a:schemeClr val="accent2"/>
                </a:solidFill>
              </a:rPr>
              <a:t>anvende et sprog, de forstår</a:t>
            </a:r>
          </a:p>
          <a:p>
            <a:r>
              <a:rPr lang="da-DK" sz="2400" dirty="0">
                <a:solidFill>
                  <a:schemeClr val="accent2"/>
                </a:solidFill>
              </a:rPr>
              <a:t>inddrage og give dem viden om deres forløb</a:t>
            </a:r>
          </a:p>
          <a:p>
            <a:r>
              <a:rPr lang="da-DK" sz="2400" dirty="0">
                <a:solidFill>
                  <a:schemeClr val="accent2"/>
                </a:solidFill>
              </a:rPr>
              <a:t>støtte og opmuntre dem </a:t>
            </a:r>
          </a:p>
          <a:p>
            <a:pPr marL="0" indent="0">
              <a:buNone/>
            </a:pPr>
            <a:endParaRPr lang="da-DK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a-DK" sz="2400" dirty="0">
                <a:solidFill>
                  <a:schemeClr val="accent2"/>
                </a:solidFill>
              </a:rPr>
              <a:t>…så de kan føle sig trygge i vores varetægt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038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73E65-5775-B189-C113-14A798DB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224EB-4B4B-FD09-DF90-EDAFB30A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24744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da-DK" sz="4000" b="1" dirty="0"/>
              <a:t>RUMLE OG JEG SIGER TAK FOR JERES INTERESSE FOR </a:t>
            </a:r>
            <a:br>
              <a:rPr lang="da-DK" sz="4000" b="1" dirty="0"/>
            </a:br>
            <a:r>
              <a:rPr lang="da-DK" sz="4000" b="1" dirty="0"/>
              <a:t>BØRN OG UNGE i AMBULANTE BESØG PÅ ET SYGEHUS</a:t>
            </a:r>
            <a:br>
              <a:rPr lang="da-DK" dirty="0">
                <a:solidFill>
                  <a:schemeClr val="tx1"/>
                </a:solidFill>
              </a:rPr>
            </a:b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BC11115-B60B-082C-5B54-56FD3E960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 t="16697" r="23937" b="18371"/>
          <a:stretch/>
        </p:blipFill>
        <p:spPr>
          <a:xfrm>
            <a:off x="4427984" y="3573016"/>
            <a:ext cx="216024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02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FB5F71-A66E-C05B-616A-85252C4D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7064C-30A4-48E7-AC2F-9DCD99C4F92B}" type="datetime1">
              <a:rPr lang="en-US" smtClean="0"/>
              <a:t>3/12/2025</a:t>
            </a:fld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703B8F6-D938-634E-2360-06B2274FE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3" y="618009"/>
            <a:ext cx="8930794" cy="57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8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9F374-4CA2-D334-A1DB-00F8E84D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Fund</a:t>
            </a:r>
            <a:endParaRPr lang="da-DK" b="1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1FE4D8B-27F5-1CF5-9895-8E9C8A5A5007}"/>
              </a:ext>
            </a:extLst>
          </p:cNvPr>
          <p:cNvSpPr txBox="1"/>
          <p:nvPr/>
        </p:nvSpPr>
        <p:spPr>
          <a:xfrm>
            <a:off x="5364088" y="3293655"/>
            <a:ext cx="242566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</a:rPr>
              <a:t>Forståelse</a:t>
            </a:r>
            <a:endParaRPr lang="en-US" sz="280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Medinddragelse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Sprog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Blive taget alvorlig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24A47EF-364E-6DF0-068B-2941B4458883}"/>
              </a:ext>
            </a:extLst>
          </p:cNvPr>
          <p:cNvSpPr txBox="1"/>
          <p:nvPr/>
        </p:nvSpPr>
        <p:spPr>
          <a:xfrm>
            <a:off x="3079684" y="3293655"/>
            <a:ext cx="206979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Rammer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Fysiske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Organisatoriske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Forplejning</a:t>
            </a:r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A16AEF5-F58A-36BD-9330-D24ED70DBD20}"/>
              </a:ext>
            </a:extLst>
          </p:cNvPr>
          <p:cNvSpPr txBox="1"/>
          <p:nvPr/>
        </p:nvSpPr>
        <p:spPr>
          <a:xfrm>
            <a:off x="557573" y="3293656"/>
            <a:ext cx="22108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Mit </a:t>
            </a:r>
            <a:r>
              <a:rPr lang="en-US" sz="2800" b="1" dirty="0" err="1">
                <a:solidFill>
                  <a:schemeClr val="accent1"/>
                </a:solidFill>
              </a:rPr>
              <a:t>raske</a:t>
            </a:r>
            <a:r>
              <a:rPr lang="en-US" sz="2800" b="1" dirty="0">
                <a:solidFill>
                  <a:schemeClr val="accent1"/>
                </a:solidFill>
              </a:rPr>
              <a:t> liv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Hvem</a:t>
            </a:r>
            <a:r>
              <a:rPr lang="en-US" dirty="0"/>
              <a:t> er </a:t>
            </a:r>
            <a:r>
              <a:rPr lang="en-US" dirty="0" err="1"/>
              <a:t>jeg</a:t>
            </a:r>
            <a:r>
              <a:rPr lang="en-US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Præferencer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Interesser</a:t>
            </a:r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E955D01-BBFE-C72D-254B-97C8FC057687}"/>
              </a:ext>
            </a:extLst>
          </p:cNvPr>
          <p:cNvSpPr txBox="1"/>
          <p:nvPr/>
        </p:nvSpPr>
        <p:spPr>
          <a:xfrm>
            <a:off x="3381656" y="4922747"/>
            <a:ext cx="146585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</a:rPr>
              <a:t>Støtte</a:t>
            </a:r>
            <a:endParaRPr lang="en-US" sz="280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Forældre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Venner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Personale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F8CE97D-D446-B4DC-77ED-78471ACB3DAD}"/>
              </a:ext>
            </a:extLst>
          </p:cNvPr>
          <p:cNvSpPr txBox="1"/>
          <p:nvPr/>
        </p:nvSpPr>
        <p:spPr>
          <a:xfrm>
            <a:off x="600213" y="4941168"/>
            <a:ext cx="21682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</a:rPr>
              <a:t>Tryghed</a:t>
            </a:r>
            <a:endParaRPr lang="en-US" sz="280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Tillid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Viden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kontrol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Forberedelse</a:t>
            </a:r>
            <a:endParaRPr lang="en-US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F05ECDE-A026-934B-5F2E-C3C777F69368}"/>
              </a:ext>
            </a:extLst>
          </p:cNvPr>
          <p:cNvSpPr txBox="1"/>
          <p:nvPr/>
        </p:nvSpPr>
        <p:spPr>
          <a:xfrm>
            <a:off x="600212" y="1409908"/>
            <a:ext cx="6636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0" i="0" dirty="0">
                <a:solidFill>
                  <a:schemeClr val="accent1"/>
                </a:solidFill>
                <a:effectLst/>
                <a:latin typeface="+mn-lt"/>
              </a:rPr>
              <a:t>5 ambulatorier eller skadestuer i marts 2019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0" i="0" dirty="0">
                <a:solidFill>
                  <a:schemeClr val="accent1"/>
                </a:solidFill>
                <a:effectLst/>
                <a:latin typeface="+mn-lt"/>
              </a:rPr>
              <a:t>35 børn og unge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i="0" dirty="0">
                <a:solidFill>
                  <a:schemeClr val="accent1"/>
                </a:solidFill>
                <a:effectLst/>
                <a:latin typeface="+mn-lt"/>
              </a:rPr>
              <a:t> 0 -  5 år 6 drenge 4 piger</a:t>
            </a:r>
          </a:p>
          <a:p>
            <a:pPr lvl="0"/>
            <a:r>
              <a:rPr lang="da-DK" sz="1800" i="0" dirty="0">
                <a:solidFill>
                  <a:schemeClr val="accent1"/>
                </a:solidFill>
                <a:effectLst/>
                <a:latin typeface="+mn-lt"/>
              </a:rPr>
              <a:t> 6 - 12 år 13 drenge 5 piger</a:t>
            </a:r>
          </a:p>
          <a:p>
            <a:pPr lvl="0"/>
            <a:r>
              <a:rPr lang="da-DK" sz="1800" i="0" dirty="0">
                <a:solidFill>
                  <a:schemeClr val="accent1"/>
                </a:solidFill>
                <a:effectLst/>
                <a:latin typeface="+mn-lt"/>
              </a:rPr>
              <a:t>13 - 18 år 1 dreng 6 piger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173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ADD77-0C6C-6D71-36A8-9EC313B0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29CE4-34E8-E300-077E-A01FE52E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77" y="404664"/>
            <a:ext cx="7922841" cy="875184"/>
          </a:xfrm>
        </p:spPr>
        <p:txBody>
          <a:bodyPr>
            <a:normAutofit fontScale="90000"/>
          </a:bodyPr>
          <a:lstStyle/>
          <a:p>
            <a:r>
              <a:rPr lang="da-DK" sz="4000" b="1" dirty="0"/>
              <a:t>Rammer </a:t>
            </a:r>
            <a:br>
              <a:rPr lang="da-DK" b="1" dirty="0"/>
            </a:br>
            <a:r>
              <a:rPr lang="da-DK" b="1" dirty="0"/>
              <a:t>– fysiske og organisatoriske</a:t>
            </a:r>
          </a:p>
        </p:txBody>
      </p:sp>
      <p:pic>
        <p:nvPicPr>
          <p:cNvPr id="5" name="Billede 4" descr="Et billede, der indeholder tekst, skærmbillede, tegneserie&#10;&#10;Automatisk genereret beskrivelse">
            <a:extLst>
              <a:ext uri="{FF2B5EF4-FFF2-40B4-BE49-F238E27FC236}">
                <a16:creationId xmlns:a16="http://schemas.microsoft.com/office/drawing/2014/main" id="{F31DC7DD-999A-74A3-521C-7A99EC5C9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/>
          <a:stretch/>
        </p:blipFill>
        <p:spPr>
          <a:xfrm>
            <a:off x="94164" y="779944"/>
            <a:ext cx="8955665" cy="605219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C632597-BE85-F67A-4AF2-EFE028C7F766}"/>
              </a:ext>
            </a:extLst>
          </p:cNvPr>
          <p:cNvSpPr txBox="1"/>
          <p:nvPr/>
        </p:nvSpPr>
        <p:spPr>
          <a:xfrm>
            <a:off x="5148064" y="188640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Fysiske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Organisatoriske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Forplejning</a:t>
            </a:r>
            <a:endParaRPr lang="da-DK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3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EA653-EDE9-BE82-BDA9-E18010288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1F8C6-5893-BB4E-2935-5A403B11D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8089"/>
            <a:ext cx="6347713" cy="803176"/>
          </a:xfrm>
        </p:spPr>
        <p:txBody>
          <a:bodyPr/>
          <a:lstStyle/>
          <a:p>
            <a:r>
              <a:rPr lang="da-DK" b="1" dirty="0"/>
              <a:t>Tryghed</a:t>
            </a:r>
          </a:p>
        </p:txBody>
      </p:sp>
      <p:pic>
        <p:nvPicPr>
          <p:cNvPr id="7" name="Billede 6" descr="Et billede, der indeholder tekst, tøj, person, skærmbillede&#10;&#10;Automatisk genereret beskrivelse">
            <a:extLst>
              <a:ext uri="{FF2B5EF4-FFF2-40B4-BE49-F238E27FC236}">
                <a16:creationId xmlns:a16="http://schemas.microsoft.com/office/drawing/2014/main" id="{D7732DBE-6299-7CDC-453E-1023DE6FF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7" y="501473"/>
            <a:ext cx="8958436" cy="6356527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55DCDB6-F9B7-0775-F0C8-069381568A67}"/>
              </a:ext>
            </a:extLst>
          </p:cNvPr>
          <p:cNvSpPr txBox="1"/>
          <p:nvPr/>
        </p:nvSpPr>
        <p:spPr>
          <a:xfrm>
            <a:off x="4139952" y="208012"/>
            <a:ext cx="2168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Tillid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Viden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og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kontrol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Forberedelse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6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3F3F3-9BBE-23A7-A65C-89619C063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CDEBA-7033-95BC-0F40-0CB563D4F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20" y="209070"/>
            <a:ext cx="6347713" cy="1320800"/>
          </a:xfrm>
        </p:spPr>
        <p:txBody>
          <a:bodyPr/>
          <a:lstStyle/>
          <a:p>
            <a:r>
              <a:rPr lang="da-DK" b="1" dirty="0"/>
              <a:t>Støtte</a:t>
            </a:r>
          </a:p>
        </p:txBody>
      </p:sp>
      <p:pic>
        <p:nvPicPr>
          <p:cNvPr id="5" name="Billede 4" descr="Et billede, der indeholder tekst, tøj, skærmbillede, person&#10;&#10;Automatisk genereret beskrivelse">
            <a:extLst>
              <a:ext uri="{FF2B5EF4-FFF2-40B4-BE49-F238E27FC236}">
                <a16:creationId xmlns:a16="http://schemas.microsoft.com/office/drawing/2014/main" id="{913B9530-5746-70DE-8017-E3FF5368E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"/>
          <a:stretch/>
        </p:blipFill>
        <p:spPr>
          <a:xfrm>
            <a:off x="179512" y="951345"/>
            <a:ext cx="8567734" cy="5697585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BCCC7CF-6056-88AE-BCFB-2708C85ECD3A}"/>
              </a:ext>
            </a:extLst>
          </p:cNvPr>
          <p:cNvSpPr txBox="1"/>
          <p:nvPr/>
        </p:nvSpPr>
        <p:spPr>
          <a:xfrm>
            <a:off x="3347864" y="118543"/>
            <a:ext cx="1465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Forældre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Venner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Personale</a:t>
            </a:r>
            <a:endParaRPr lang="da-DK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3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2304C-4F6D-C096-CC0F-62F685FE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32073"/>
            <a:ext cx="6347713" cy="1320800"/>
          </a:xfrm>
        </p:spPr>
        <p:txBody>
          <a:bodyPr/>
          <a:lstStyle/>
          <a:p>
            <a:r>
              <a:rPr lang="da-DK" b="1" dirty="0"/>
              <a:t>Forståelse</a:t>
            </a:r>
          </a:p>
        </p:txBody>
      </p:sp>
      <p:pic>
        <p:nvPicPr>
          <p:cNvPr id="5" name="Billede 4" descr="Et billede, der indeholder tekst, tøj, Ansigt, brev&#10;&#10;Automatisk genereret beskrivelse">
            <a:extLst>
              <a:ext uri="{FF2B5EF4-FFF2-40B4-BE49-F238E27FC236}">
                <a16:creationId xmlns:a16="http://schemas.microsoft.com/office/drawing/2014/main" id="{74ABB0DE-DA4D-F417-83D8-A6C0D06A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9" y="723148"/>
            <a:ext cx="9002771" cy="613485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38FD020-9F5B-D843-CF3D-7514B924014F}"/>
              </a:ext>
            </a:extLst>
          </p:cNvPr>
          <p:cNvSpPr txBox="1"/>
          <p:nvPr/>
        </p:nvSpPr>
        <p:spPr>
          <a:xfrm>
            <a:off x="3131840" y="261483"/>
            <a:ext cx="2425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>
                <a:solidFill>
                  <a:schemeClr val="accent2">
                    <a:lumMod val="75000"/>
                  </a:schemeClr>
                </a:solidFill>
              </a:rPr>
              <a:t>Medinddragelse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>
                <a:solidFill>
                  <a:schemeClr val="accent2">
                    <a:lumMod val="75000"/>
                  </a:schemeClr>
                </a:solidFill>
              </a:rPr>
              <a:t>Sprog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>
                <a:solidFill>
                  <a:schemeClr val="accent2">
                    <a:lumMod val="75000"/>
                  </a:schemeClr>
                </a:solidFill>
              </a:rPr>
              <a:t>Blive taget alvorlig</a:t>
            </a:r>
          </a:p>
        </p:txBody>
      </p:sp>
    </p:spTree>
    <p:extLst>
      <p:ext uri="{BB962C8B-B14F-4D97-AF65-F5344CB8AC3E}">
        <p14:creationId xmlns:p14="http://schemas.microsoft.com/office/powerpoint/2010/main" val="3428369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ECF39-9DF1-C029-C939-452A9D3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/>
          <a:lstStyle/>
          <a:p>
            <a:r>
              <a:rPr lang="da-DK" b="1" dirty="0"/>
              <a:t>Mit raske liv</a:t>
            </a:r>
          </a:p>
        </p:txBody>
      </p:sp>
      <p:pic>
        <p:nvPicPr>
          <p:cNvPr id="9" name="Billede 8" descr="Et billede, der indeholder tekst, tøj, Ansigt, brev&#10;&#10;Automatisk genereret beskrivelse">
            <a:extLst>
              <a:ext uri="{FF2B5EF4-FFF2-40B4-BE49-F238E27FC236}">
                <a16:creationId xmlns:a16="http://schemas.microsoft.com/office/drawing/2014/main" id="{37700382-FE75-5AB6-B3BD-B153FD9BE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2"/>
          <a:stretch/>
        </p:blipFill>
        <p:spPr>
          <a:xfrm>
            <a:off x="131575" y="481758"/>
            <a:ext cx="8880850" cy="637624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A4AC546-5B4A-5032-79DE-A123EB5DE605}"/>
              </a:ext>
            </a:extLst>
          </p:cNvPr>
          <p:cNvSpPr txBox="1"/>
          <p:nvPr/>
        </p:nvSpPr>
        <p:spPr>
          <a:xfrm>
            <a:off x="5152368" y="240504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Hvem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er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jeg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Præferencer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Interesser</a:t>
            </a:r>
            <a:endParaRPr lang="da-DK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7763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ontortema">
  <a:themeElements>
    <a:clrScheme name="Kontor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Kontor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ontor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rtalDepartment xmlns="7f8f8092-5b9a-4fa8-8dc2-99309bd78245" xsi:nil="true"/>
    <d67304936df247ab9448bd970a61aa05 xmlns="7f8f8092-5b9a-4fa8-8dc2-99309bd78245">
      <Terms xmlns="http://schemas.microsoft.com/office/infopath/2007/PartnerControls"/>
    </d67304936df247ab9448bd970a61aa05>
    <ImageCreateDate xmlns="7D4EA774-3E2D-4278-8D8F-CEDAD8BA5637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TaxCatchAll xmlns="7f8f8092-5b9a-4fa8-8dc2-99309bd78245"/>
    <Comment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illedobjekt" ma:contentTypeID="0x0101009148F5A04DDD49CBA7127AADA5FB792B00AADE34325A8B49CDA8BB4DB53328F214001925C10BC3AF234399C8A3A0EC0D75D7" ma:contentTypeVersion="3" ma:contentTypeDescription="Overfør et billede." ma:contentTypeScope="" ma:versionID="7af7d679f4c6a316a56bdb56cb321357">
  <xsd:schema xmlns:xsd="http://www.w3.org/2001/XMLSchema" xmlns:xs="http://www.w3.org/2001/XMLSchema" xmlns:p="http://schemas.microsoft.com/office/2006/metadata/properties" xmlns:ns1="http://schemas.microsoft.com/sharepoint/v3" xmlns:ns2="7D4EA774-3E2D-4278-8D8F-CEDAD8BA5637" xmlns:ns3="http://schemas.microsoft.com/sharepoint/v3/fields" xmlns:ns4="7f8f8092-5b9a-4fa8-8dc2-99309bd78245" targetNamespace="http://schemas.microsoft.com/office/2006/metadata/properties" ma:root="true" ma:fieldsID="3dce8cc1b7247517c97e04b08adebbe5" ns1:_="" ns2:_="" ns3:_="" ns4:_="">
    <xsd:import namespace="http://schemas.microsoft.com/sharepoint/v3"/>
    <xsd:import namespace="7D4EA774-3E2D-4278-8D8F-CEDAD8BA5637"/>
    <xsd:import namespace="http://schemas.microsoft.com/sharepoint/v3/fields"/>
    <xsd:import namespace="7f8f8092-5b9a-4fa8-8dc2-99309bd78245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PortalDepartment" minOccurs="0"/>
                <xsd:element ref="ns4:d67304936df247ab9448bd970a61aa05" minOccurs="0"/>
                <xsd:element ref="ns4:TaxCatchAll" minOccurs="0"/>
                <xsd:element ref="ns4:TaxCatchAllLabel" minOccurs="0"/>
                <xsd:element ref="ns1:Comment" minOccurs="0"/>
                <xsd:element ref="ns1:PublishingStartDate" minOccurs="0"/>
                <xsd:element ref="ns1:PublishingExpirationDate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-sti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-filtype" ma:hidden="true" ma:internalName="HTML_x0020_File_x0020_Type" ma:readOnly="true">
      <xsd:simpleType>
        <xsd:restriction base="dms:Text"/>
      </xsd:simpleType>
    </xsd:element>
    <xsd:element name="FSObjType" ma:index="11" nillable="true" ma:displayName="Elementtype" ma:hidden="true" ma:list="Docs" ma:internalName="FSObjType" ma:readOnly="true" ma:showField="FSType">
      <xsd:simpleType>
        <xsd:restriction base="dms:Lookup"/>
      </xsd:simpleType>
    </xsd:element>
    <xsd:element name="Comment" ma:index="31" nillable="true" ma:displayName="Beskrivelse" ma:internalName="Comment">
      <xsd:simpleType>
        <xsd:restriction base="dms:Note">
          <xsd:maxLength value="255"/>
        </xsd:restriction>
      </xsd:simpleType>
    </xsd:element>
    <xsd:element name="PublishingStartDate" ma:index="33" nillable="true" ma:displayName="Startdato for planlægning" ma:description="" ma:hidden="true" ma:internalName="PublishingStartDate">
      <xsd:simpleType>
        <xsd:restriction base="dms:Unknown"/>
      </xsd:simpleType>
    </xsd:element>
    <xsd:element name="PublishingExpirationDate" ma:index="34" nillable="true" ma:displayName="Slutdato for planlægning" ma:description="" ma:hidden="true" ma:internalName="PublishingExpirationDate">
      <xsd:simpleType>
        <xsd:restriction base="dms:Unknown"/>
      </xsd:simpleType>
    </xsd:element>
    <xsd:element name="AverageRating" ma:index="35" nillable="true" ma:displayName="Bedømmelse (0-5)" ma:decimals="2" ma:description="Gennemsnitlig værdi af alle de bedømmelser, der er afsendt" ma:internalName="AverageRating" ma:readOnly="true">
      <xsd:simpleType>
        <xsd:restriction base="dms:Number"/>
      </xsd:simpleType>
    </xsd:element>
    <xsd:element name="RatingCount" ma:index="36" nillable="true" ma:displayName="Antal bedømmelser" ma:decimals="0" ma:description="Antal afsendte bedømmelser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EA774-3E2D-4278-8D8F-CEDAD8BA5637" elementFormDefault="qualified">
    <xsd:import namespace="http://schemas.microsoft.com/office/2006/documentManagement/types"/>
    <xsd:import namespace="http://schemas.microsoft.com/office/infopath/2007/PartnerControls"/>
    <xsd:element name="ThumbnailExists" ma:index="17" nillable="true" ma:displayName="Miniature findes" ma:default="FALSE" ma:hidden="true" ma:internalName="ThumbnailExists" ma:readOnly="true">
      <xsd:simpleType>
        <xsd:restriction base="dms:Boolean"/>
      </xsd:simpleType>
    </xsd:element>
    <xsd:element name="PreviewExists" ma:index="18" nillable="true" ma:displayName="Eksempel findes" ma:default="FALSE" ma:hidden="true" ma:internalName="PreviewExists" ma:readOnly="true">
      <xsd:simpleType>
        <xsd:restriction base="dms:Boolean"/>
      </xsd:simpleType>
    </xsd:element>
    <xsd:element name="ImageWidth" ma:index="19" nillable="true" ma:displayName="Bredde" ma:internalName="ImageWidth" ma:readOnly="true">
      <xsd:simpleType>
        <xsd:restriction base="dms:Unknown"/>
      </xsd:simpleType>
    </xsd:element>
    <xsd:element name="ImageHeight" ma:index="21" nillable="true" ma:displayName="Højde" ma:internalName="ImageHeight" ma:readOnly="true">
      <xsd:simpleType>
        <xsd:restriction base="dms:Unknown"/>
      </xsd:simpleType>
    </xsd:element>
    <xsd:element name="ImageCreateDate" ma:index="24" nillable="true" ma:displayName="Den dato, billedet blev taget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5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f8092-5b9a-4fa8-8dc2-99309bd78245" elementFormDefault="qualified">
    <xsd:import namespace="http://schemas.microsoft.com/office/2006/documentManagement/types"/>
    <xsd:import namespace="http://schemas.microsoft.com/office/infopath/2007/PartnerControls"/>
    <xsd:element name="PortalDepartment" ma:index="26" nillable="true" ma:displayName="Afdeling" ma:description="" ma:list="{99f68fab-5e88-43a8-9655-891c6db66323}" ma:internalName="PortalDepartment" ma:showField="Title" ma:web="7f8f8092-5b9a-4fa8-8dc2-99309bd78245">
      <xsd:simpleType>
        <xsd:restriction base="dms:Lookup"/>
      </xsd:simpleType>
    </xsd:element>
    <xsd:element name="d67304936df247ab9448bd970a61aa05" ma:index="27" nillable="true" ma:taxonomy="true" ma:internalName="d67304936df247ab9448bd970a61aa05" ma:taxonomyFieldName="PortalKeyword" ma:displayName="Emneord" ma:fieldId="{d6730493-6df2-47ab-9448-bd970a61aa05}" ma:taxonomyMulti="true" ma:sspId="031662ce-938e-43d5-8066-2cb628b75d7b" ma:termSetId="eb262805-af9c-4ed9-b703-4606d8b8e73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8" nillable="true" ma:displayName="Taxonomy Catch All Column" ma:description="" ma:hidden="true" ma:list="{ce83bcc4-3322-4fa3-a0df-7e81ae53396e}" ma:internalName="TaxCatchAll" ma:showField="CatchAllData" ma:web="7f8f8092-5b9a-4fa8-8dc2-99309bd78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9" nillable="true" ma:displayName="Taxonomy Catch All Column1" ma:description="" ma:hidden="true" ma:list="{ce83bcc4-3322-4fa3-a0df-7e81ae53396e}" ma:internalName="TaxCatchAllLabel" ma:readOnly="true" ma:showField="CatchAllDataLabel" ma:web="7f8f8092-5b9a-4fa8-8dc2-99309bd78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3" ma:displayName="Forfatter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 ma:index="22" ma:displayName="Kommentarer"/>
        <xsd:element name="keywords" minOccurs="0" maxOccurs="1" type="xsd:string" ma:index="32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9043A8-C477-4F6A-BFB4-BBCC3CB34D14}">
  <ds:schemaRefs>
    <ds:schemaRef ds:uri="http://schemas.microsoft.com/sharepoint/v3/field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7D4EA774-3E2D-4278-8D8F-CEDAD8BA5637"/>
    <ds:schemaRef ds:uri="http://schemas.microsoft.com/office/2006/metadata/properties"/>
    <ds:schemaRef ds:uri="http://purl.org/dc/elements/1.1/"/>
    <ds:schemaRef ds:uri="7f8f8092-5b9a-4fa8-8dc2-99309bd78245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DA274AA-35EA-4AB3-BC20-492A4CCA08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D4EA774-3E2D-4278-8D8F-CEDAD8BA5637"/>
    <ds:schemaRef ds:uri="http://schemas.microsoft.com/sharepoint/v3/fields"/>
    <ds:schemaRef ds:uri="7f8f8092-5b9a-4fa8-8dc2-99309bd78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CBD931-F1DE-4948-A76B-5C59D3611C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26548</TotalTime>
  <Words>1671</Words>
  <Application>Microsoft Office PowerPoint</Application>
  <PresentationFormat>Skærmshow (4:3)</PresentationFormat>
  <Paragraphs>291</Paragraphs>
  <Slides>22</Slides>
  <Notes>19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Helvetica</vt:lpstr>
      <vt:lpstr>Roboto</vt:lpstr>
      <vt:lpstr>Trebuchet MS</vt:lpstr>
      <vt:lpstr>Wingdings</vt:lpstr>
      <vt:lpstr>Wingdings 3</vt:lpstr>
      <vt:lpstr>Facet</vt:lpstr>
      <vt:lpstr>Hvad har betydning for børn og unge i ambulante forløb  på et sygehus? </vt:lpstr>
      <vt:lpstr>Metode Børn og unges oplevelser i ambulante forløb på et sygehus</vt:lpstr>
      <vt:lpstr>PowerPoint-præsentation</vt:lpstr>
      <vt:lpstr>Fund</vt:lpstr>
      <vt:lpstr>Rammer  – fysiske og organisatoriske</vt:lpstr>
      <vt:lpstr>Tryghed</vt:lpstr>
      <vt:lpstr>Støtte</vt:lpstr>
      <vt:lpstr>Forståelse</vt:lpstr>
      <vt:lpstr>Mit raske liv</vt:lpstr>
      <vt:lpstr>Metode Børn og unges oplevelser ved at skulle stikkes </vt:lpstr>
      <vt:lpstr>PowerPoint-præsentation</vt:lpstr>
      <vt:lpstr>FUND</vt:lpstr>
      <vt:lpstr>Følelser</vt:lpstr>
      <vt:lpstr>Viden</vt:lpstr>
      <vt:lpstr>Planlægning </vt:lpstr>
      <vt:lpstr>Mestring </vt:lpstr>
      <vt:lpstr>PowerPoint-præsentation</vt:lpstr>
      <vt:lpstr>ONE VOICE</vt:lpstr>
      <vt:lpstr>Den relations dannende tilgang</vt:lpstr>
      <vt:lpstr>PowerPoint-præsentation</vt:lpstr>
      <vt:lpstr>Tag med hjem</vt:lpstr>
      <vt:lpstr>RUMLE OG JEG SIGER TAK FOR JERES INTERESSE FOR  BØRN OG UNGE i AMBULANTE BESØG PÅ ET SYGEHUS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DK_4-3_PowerPoint-Skabelon</dc:title>
  <dc:creator>Morten Philip</dc:creator>
  <cp:keywords/>
  <dc:description/>
  <cp:lastModifiedBy>Karin Bundgaard Nielsen</cp:lastModifiedBy>
  <cp:revision>90</cp:revision>
  <dcterms:modified xsi:type="dcterms:W3CDTF">2025-03-12T16:27:09Z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0x0101009148F5A04DDD49CBA7127AADA5FB792B00AADE34325A8B49CDA8BB4DB53328F214001925C10BC3AF234399C8A3A0EC0D75D7</vt:lpwstr>
  </property>
  <property fmtid="{D5CDD505-2E9C-101B-9397-08002B2CF9AE}" pid="3" name="PortalKeyword">
    <vt:lpwstr/>
  </property>
</Properties>
</file>