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1341" r:id="rId6"/>
    <p:sldId id="743" r:id="rId7"/>
    <p:sldId id="1343" r:id="rId8"/>
    <p:sldId id="706" r:id="rId9"/>
    <p:sldId id="1363" r:id="rId10"/>
    <p:sldId id="1443" r:id="rId11"/>
    <p:sldId id="1439" r:id="rId12"/>
    <p:sldId id="1444" r:id="rId13"/>
    <p:sldId id="1446" r:id="rId14"/>
    <p:sldId id="1447" r:id="rId15"/>
    <p:sldId id="1448" r:id="rId16"/>
    <p:sldId id="1450" r:id="rId17"/>
    <p:sldId id="1402" r:id="rId18"/>
    <p:sldId id="1404" r:id="rId19"/>
    <p:sldId id="1339" r:id="rId20"/>
    <p:sldId id="1455" r:id="rId21"/>
    <p:sldId id="1434" r:id="rId22"/>
    <p:sldId id="1454" r:id="rId23"/>
    <p:sldId id="1456"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424"/>
    <a:srgbClr val="F4F3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notesViewPr>
    <p:cSldViewPr snapToGrid="0">
      <p:cViewPr varScale="1">
        <p:scale>
          <a:sx n="51" d="100"/>
          <a:sy n="51" d="100"/>
        </p:scale>
        <p:origin x="191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emi Katznelson" userId="b5941388-06f5-4e5b-8158-e323f5a701a5" providerId="ADAL" clId="{D99BA43E-1B70-461D-94F8-EA475AEBB82D}"/>
    <pc:docChg chg="delSld modSld">
      <pc:chgData name="Noemi Katznelson" userId="b5941388-06f5-4e5b-8158-e323f5a701a5" providerId="ADAL" clId="{D99BA43E-1B70-461D-94F8-EA475AEBB82D}" dt="2024-09-09T05:57:47.560" v="2" actId="20577"/>
      <pc:docMkLst>
        <pc:docMk/>
      </pc:docMkLst>
      <pc:sldChg chg="del">
        <pc:chgData name="Noemi Katznelson" userId="b5941388-06f5-4e5b-8158-e323f5a701a5" providerId="ADAL" clId="{D99BA43E-1B70-461D-94F8-EA475AEBB82D}" dt="2024-09-09T05:57:38.085" v="0" actId="47"/>
        <pc:sldMkLst>
          <pc:docMk/>
          <pc:sldMk cId="109764681" sldId="1422"/>
        </pc:sldMkLst>
      </pc:sldChg>
      <pc:sldChg chg="del">
        <pc:chgData name="Noemi Katznelson" userId="b5941388-06f5-4e5b-8158-e323f5a701a5" providerId="ADAL" clId="{D99BA43E-1B70-461D-94F8-EA475AEBB82D}" dt="2024-09-09T05:57:39.230" v="1" actId="47"/>
        <pc:sldMkLst>
          <pc:docMk/>
          <pc:sldMk cId="236919337" sldId="1423"/>
        </pc:sldMkLst>
      </pc:sldChg>
      <pc:sldChg chg="modSp mod">
        <pc:chgData name="Noemi Katznelson" userId="b5941388-06f5-4e5b-8158-e323f5a701a5" providerId="ADAL" clId="{D99BA43E-1B70-461D-94F8-EA475AEBB82D}" dt="2024-09-09T05:57:47.560" v="2" actId="20577"/>
        <pc:sldMkLst>
          <pc:docMk/>
          <pc:sldMk cId="1029964294" sldId="1455"/>
        </pc:sldMkLst>
        <pc:spChg chg="mod">
          <ac:chgData name="Noemi Katznelson" userId="b5941388-06f5-4e5b-8158-e323f5a701a5" providerId="ADAL" clId="{D99BA43E-1B70-461D-94F8-EA475AEBB82D}" dt="2024-09-09T05:57:47.560" v="2" actId="20577"/>
          <ac:spMkLst>
            <pc:docMk/>
            <pc:sldMk cId="1029964294" sldId="1455"/>
            <ac:spMk id="3" creationId="{2C04B0FE-A15C-6FC0-1DEF-B59543B8BB6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93A8E8-596C-4702-A8B2-3341B31ECCF9}"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da-DK"/>
        </a:p>
      </dgm:t>
    </dgm:pt>
    <dgm:pt modelId="{3E1872D8-196A-43EB-B668-B6808B3C5FC6}">
      <dgm:prSet phldrT="[Tekst]" custT="1"/>
      <dgm:spPr>
        <a:solidFill>
          <a:srgbClr val="800000"/>
        </a:solidFill>
      </dgm:spPr>
      <dgm:t>
        <a:bodyPr/>
        <a:lstStyle/>
        <a:p>
          <a:r>
            <a:rPr lang="da-DK" sz="2000" b="1" dirty="0"/>
            <a:t>90’erne - Identitets-diskurs</a:t>
          </a:r>
        </a:p>
      </dgm:t>
    </dgm:pt>
    <dgm:pt modelId="{F6018C2E-6EEA-4165-8BB0-15C9183ED0EF}" type="parTrans" cxnId="{A80194B4-1783-4179-91D4-7D859AA46000}">
      <dgm:prSet/>
      <dgm:spPr/>
      <dgm:t>
        <a:bodyPr/>
        <a:lstStyle/>
        <a:p>
          <a:endParaRPr lang="da-DK"/>
        </a:p>
      </dgm:t>
    </dgm:pt>
    <dgm:pt modelId="{6B16724B-931D-45E6-B907-E5022AA011CC}" type="sibTrans" cxnId="{A80194B4-1783-4179-91D4-7D859AA46000}">
      <dgm:prSet/>
      <dgm:spPr/>
      <dgm:t>
        <a:bodyPr/>
        <a:lstStyle/>
        <a:p>
          <a:endParaRPr lang="da-DK"/>
        </a:p>
      </dgm:t>
    </dgm:pt>
    <dgm:pt modelId="{E7557436-5A85-4D93-8B01-95BF9BDD0E0D}">
      <dgm:prSet phldrT="[Tekst]" custT="1"/>
      <dgm:spPr>
        <a:solidFill>
          <a:schemeClr val="accent1">
            <a:lumMod val="75000"/>
          </a:schemeClr>
        </a:solidFill>
      </dgm:spPr>
      <dgm:t>
        <a:bodyPr/>
        <a:lstStyle/>
        <a:p>
          <a:r>
            <a:rPr lang="da-DK" sz="2000" b="1" dirty="0"/>
            <a:t>00’erne - Plan-diskurs</a:t>
          </a:r>
        </a:p>
      </dgm:t>
    </dgm:pt>
    <dgm:pt modelId="{19DFFE5F-8D6F-41D3-A94B-DD2926A91BA5}" type="parTrans" cxnId="{583FC731-9B48-4831-BE8B-F8004E02E1E5}">
      <dgm:prSet/>
      <dgm:spPr/>
      <dgm:t>
        <a:bodyPr/>
        <a:lstStyle/>
        <a:p>
          <a:endParaRPr lang="da-DK"/>
        </a:p>
      </dgm:t>
    </dgm:pt>
    <dgm:pt modelId="{2D29C627-FA86-4CFB-9363-9BAB0F9B82FC}" type="sibTrans" cxnId="{583FC731-9B48-4831-BE8B-F8004E02E1E5}">
      <dgm:prSet/>
      <dgm:spPr/>
      <dgm:t>
        <a:bodyPr/>
        <a:lstStyle/>
        <a:p>
          <a:endParaRPr lang="da-DK"/>
        </a:p>
      </dgm:t>
    </dgm:pt>
    <dgm:pt modelId="{AF67A11A-C7B5-466F-9AE9-86D329DBFB8B}">
      <dgm:prSet phldrT="[Tekst]" custT="1"/>
      <dgm:spPr/>
      <dgm:t>
        <a:bodyPr/>
        <a:lstStyle/>
        <a:p>
          <a:r>
            <a:rPr lang="da-DK" sz="1400" i="1" dirty="0">
              <a:latin typeface="+mn-lt"/>
              <a:ea typeface="Calibri" pitchFamily="34" charset="0"/>
              <a:cs typeface="Calibri" pitchFamily="34" charset="0"/>
            </a:rPr>
            <a:t>1: Jeg er glad for, at jeg ved, hvad jeg skal.</a:t>
          </a:r>
          <a:endParaRPr lang="da-DK" sz="1400" i="1" dirty="0">
            <a:latin typeface="+mn-lt"/>
          </a:endParaRPr>
        </a:p>
      </dgm:t>
    </dgm:pt>
    <dgm:pt modelId="{640F4625-151A-4284-8946-3B466FFC3FC1}" type="parTrans" cxnId="{A5EBF352-2E3A-464D-B6F2-3F997F047401}">
      <dgm:prSet/>
      <dgm:spPr/>
      <dgm:t>
        <a:bodyPr/>
        <a:lstStyle/>
        <a:p>
          <a:endParaRPr lang="da-DK"/>
        </a:p>
      </dgm:t>
    </dgm:pt>
    <dgm:pt modelId="{DAD970A8-2455-4861-8FCF-0526148A08E2}" type="sibTrans" cxnId="{A5EBF352-2E3A-464D-B6F2-3F997F047401}">
      <dgm:prSet/>
      <dgm:spPr/>
      <dgm:t>
        <a:bodyPr/>
        <a:lstStyle/>
        <a:p>
          <a:endParaRPr lang="da-DK"/>
        </a:p>
      </dgm:t>
    </dgm:pt>
    <dgm:pt modelId="{5DB9A023-4EE9-4500-8398-BEE826E81574}">
      <dgm:prSet phldrT="[Tekst]" custT="1"/>
      <dgm:spPr/>
      <dgm:t>
        <a:bodyPr/>
        <a:lstStyle/>
        <a:p>
          <a:r>
            <a:rPr lang="da-DK" sz="2000" b="1" dirty="0"/>
            <a:t>10’erne - Præstations-diskurs</a:t>
          </a:r>
        </a:p>
      </dgm:t>
    </dgm:pt>
    <dgm:pt modelId="{E273F0DB-2D10-48B6-B2FC-4E9F260B3578}" type="parTrans" cxnId="{9A9BCFF7-7027-446A-A55F-1A5F12224BB7}">
      <dgm:prSet/>
      <dgm:spPr/>
      <dgm:t>
        <a:bodyPr/>
        <a:lstStyle/>
        <a:p>
          <a:endParaRPr lang="da-DK"/>
        </a:p>
      </dgm:t>
    </dgm:pt>
    <dgm:pt modelId="{32DBAA7C-4007-4BA2-8443-D5D2C27E4FC8}" type="sibTrans" cxnId="{9A9BCFF7-7027-446A-A55F-1A5F12224BB7}">
      <dgm:prSet/>
      <dgm:spPr/>
      <dgm:t>
        <a:bodyPr/>
        <a:lstStyle/>
        <a:p>
          <a:endParaRPr lang="da-DK"/>
        </a:p>
      </dgm:t>
    </dgm:pt>
    <dgm:pt modelId="{B7246499-124D-459A-8CF7-A0DE40B5C0F5}">
      <dgm:prSet phldrT="[Tekst]" custT="1"/>
      <dgm:spPr/>
      <dgm:t>
        <a:bodyPr/>
        <a:lstStyle/>
        <a:p>
          <a:r>
            <a:rPr lang="da-DK" sz="1400" i="1" dirty="0">
              <a:latin typeface="+mn-lt"/>
              <a:ea typeface="Calibri" pitchFamily="34" charset="0"/>
              <a:cs typeface="Calibri" pitchFamily="34" charset="0"/>
            </a:rPr>
            <a:t>2: Det ville være dejligt, hvis jeg vidste, hvad jeg skulle, og efter et stykke tid havde jeg nået mit mål. Jeg skal det her, og det er kun mit mål: At fuldføre en ungdomsuddannelse. Alligevel ville det være rart, at vide: Så skal jeg det og det! </a:t>
          </a:r>
          <a:endParaRPr lang="da-DK" sz="1400" i="1" dirty="0">
            <a:latin typeface="+mn-lt"/>
          </a:endParaRPr>
        </a:p>
      </dgm:t>
    </dgm:pt>
    <dgm:pt modelId="{1D0AE90B-1A3D-4190-801C-4D3547530CCE}" type="parTrans" cxnId="{7713020F-6567-4FA0-B80B-EF125E599762}">
      <dgm:prSet/>
      <dgm:spPr/>
      <dgm:t>
        <a:bodyPr/>
        <a:lstStyle/>
        <a:p>
          <a:endParaRPr lang="da-DK"/>
        </a:p>
      </dgm:t>
    </dgm:pt>
    <dgm:pt modelId="{E2942954-9AC3-4CC7-B11A-D89E519B985F}" type="sibTrans" cxnId="{7713020F-6567-4FA0-B80B-EF125E599762}">
      <dgm:prSet/>
      <dgm:spPr/>
      <dgm:t>
        <a:bodyPr/>
        <a:lstStyle/>
        <a:p>
          <a:endParaRPr lang="da-DK"/>
        </a:p>
      </dgm:t>
    </dgm:pt>
    <dgm:pt modelId="{680C6EB6-4812-40A6-AC10-FA61506399E8}">
      <dgm:prSet phldrT="[Tekst]" custT="1"/>
      <dgm:spPr/>
      <dgm:t>
        <a:bodyPr/>
        <a:lstStyle/>
        <a:p>
          <a:r>
            <a:rPr lang="da-DK" sz="1400" i="0" dirty="0">
              <a:latin typeface="+mn-lt"/>
              <a:cs typeface="Calibri" pitchFamily="34" charset="0"/>
            </a:rPr>
            <a:t>(Ung på en ungdomsuddannelse, 2006)</a:t>
          </a:r>
          <a:endParaRPr lang="da-DK" sz="1400" i="0" dirty="0">
            <a:latin typeface="+mn-lt"/>
          </a:endParaRPr>
        </a:p>
      </dgm:t>
    </dgm:pt>
    <dgm:pt modelId="{43DC5615-F83B-4F3A-B884-361607DCF239}" type="parTrans" cxnId="{8830C7D2-B405-4935-AC70-BE0AB35ABD49}">
      <dgm:prSet/>
      <dgm:spPr/>
      <dgm:t>
        <a:bodyPr/>
        <a:lstStyle/>
        <a:p>
          <a:endParaRPr lang="da-DK"/>
        </a:p>
      </dgm:t>
    </dgm:pt>
    <dgm:pt modelId="{E3020D11-FF49-4DFD-A46E-5E97DD22A7A4}" type="sibTrans" cxnId="{8830C7D2-B405-4935-AC70-BE0AB35ABD49}">
      <dgm:prSet/>
      <dgm:spPr/>
      <dgm:t>
        <a:bodyPr/>
        <a:lstStyle/>
        <a:p>
          <a:endParaRPr lang="da-DK"/>
        </a:p>
      </dgm:t>
    </dgm:pt>
    <dgm:pt modelId="{2C4950D5-AD30-44F6-8FAA-63ED79F982CD}">
      <dgm:prSet phldrT="[Tekst]" custT="1"/>
      <dgm:spPr/>
      <dgm:t>
        <a:bodyPr/>
        <a:lstStyle/>
        <a:p>
          <a:r>
            <a:rPr lang="da-DK" sz="1600" i="1" dirty="0">
              <a:latin typeface="+mn-lt"/>
              <a:ea typeface="Calibri" pitchFamily="34" charset="0"/>
              <a:cs typeface="Calibri" pitchFamily="34" charset="0"/>
            </a:rPr>
            <a:t>Min mor har altid lært mig, at jeg ikke skal tænke en  skid over  jobmuligheder og penge - og at jeg skal gøre hvad jeg vil. Det har  jeg også indtryk af, at det  er det, der skaber de hele mennesker et eller andet sted. </a:t>
          </a:r>
        </a:p>
        <a:p>
          <a:r>
            <a:rPr lang="da-DK" sz="1600" i="0" dirty="0">
              <a:latin typeface="+mn-lt"/>
              <a:ea typeface="Calibri" pitchFamily="34" charset="0"/>
              <a:cs typeface="Calibri" pitchFamily="34" charset="0"/>
            </a:rPr>
            <a:t>(Ung på en ungdomsuddannelse, 1999</a:t>
          </a:r>
          <a:r>
            <a:rPr lang="da-DK" sz="1400" i="0" dirty="0">
              <a:latin typeface="+mn-lt"/>
              <a:ea typeface="Calibri" pitchFamily="34" charset="0"/>
              <a:cs typeface="Calibri" pitchFamily="34" charset="0"/>
            </a:rPr>
            <a:t>)</a:t>
          </a:r>
        </a:p>
      </dgm:t>
    </dgm:pt>
    <dgm:pt modelId="{67F892ED-FAE5-4246-86F8-1B990E30432D}" type="sibTrans" cxnId="{86322EE2-890E-4795-81D0-9F18995CCB09}">
      <dgm:prSet/>
      <dgm:spPr/>
      <dgm:t>
        <a:bodyPr/>
        <a:lstStyle/>
        <a:p>
          <a:endParaRPr lang="da-DK"/>
        </a:p>
      </dgm:t>
    </dgm:pt>
    <dgm:pt modelId="{BA8610EE-28A7-4410-B18C-B838FCA374CA}" type="parTrans" cxnId="{86322EE2-890E-4795-81D0-9F18995CCB09}">
      <dgm:prSet/>
      <dgm:spPr/>
      <dgm:t>
        <a:bodyPr/>
        <a:lstStyle/>
        <a:p>
          <a:endParaRPr lang="da-DK"/>
        </a:p>
      </dgm:t>
    </dgm:pt>
    <dgm:pt modelId="{68FD23F0-2BA2-4800-8DF1-C79434CA9D4F}">
      <dgm:prSet phldrT="[Tekst]" custT="1"/>
      <dgm:spPr/>
      <dgm:t>
        <a:bodyPr/>
        <a:lstStyle/>
        <a:p>
          <a:r>
            <a:rPr lang="da-DK" sz="1400" i="1" kern="1200" dirty="0">
              <a:solidFill>
                <a:srgbClr val="000000">
                  <a:hueOff val="0"/>
                  <a:satOff val="0"/>
                  <a:lumOff val="0"/>
                  <a:alphaOff val="0"/>
                </a:srgbClr>
              </a:solidFill>
              <a:latin typeface="Garamond"/>
              <a:ea typeface="Calibri" pitchFamily="34" charset="0"/>
              <a:cs typeface="Calibri" pitchFamily="34" charset="0"/>
            </a:rPr>
            <a:t>Jeg tænker, at det som er karaktererne, det er ligesom hele min sådan fremtid. Det afhænger af det snit, jeg får i 3.g, og de karakterer jeg får nu, </a:t>
          </a:r>
          <a:r>
            <a:rPr lang="da-DK" sz="1400" i="1" kern="1200" dirty="0" err="1">
              <a:solidFill>
                <a:srgbClr val="000000">
                  <a:hueOff val="0"/>
                  <a:satOff val="0"/>
                  <a:lumOff val="0"/>
                  <a:alphaOff val="0"/>
                </a:srgbClr>
              </a:solidFill>
              <a:latin typeface="Garamond"/>
              <a:ea typeface="Calibri" pitchFamily="34" charset="0"/>
              <a:cs typeface="Calibri" pitchFamily="34" charset="0"/>
            </a:rPr>
            <a:t>ikk</a:t>
          </a:r>
          <a:r>
            <a:rPr lang="da-DK" sz="1400" i="1" kern="1200" dirty="0">
              <a:solidFill>
                <a:srgbClr val="000000">
                  <a:hueOff val="0"/>
                  <a:satOff val="0"/>
                  <a:lumOff val="0"/>
                  <a:alphaOff val="0"/>
                </a:srgbClr>
              </a:solidFill>
              <a:latin typeface="Garamond"/>
              <a:ea typeface="Calibri" pitchFamily="34" charset="0"/>
              <a:cs typeface="Calibri" pitchFamily="34" charset="0"/>
            </a:rPr>
            <a:t>’</a:t>
          </a:r>
          <a:r>
            <a:rPr lang="da-DK" sz="1400" i="1" kern="1200" dirty="0">
              <a:latin typeface="+mn-lt"/>
              <a:ea typeface="Calibri" pitchFamily="34" charset="0"/>
              <a:cs typeface="Calibri" pitchFamily="34" charset="0"/>
            </a:rPr>
            <a:t> </a:t>
          </a:r>
        </a:p>
        <a:p>
          <a:r>
            <a:rPr lang="da-DK" sz="1400" kern="1200" dirty="0">
              <a:latin typeface="+mn-lt"/>
              <a:cs typeface="Calibri" pitchFamily="34" charset="0"/>
            </a:rPr>
            <a:t>(Ung på en ungdomsuddannelse, 2017)</a:t>
          </a:r>
          <a:endParaRPr lang="da-DK" sz="1400" b="0" i="1" kern="1200" dirty="0">
            <a:latin typeface="+mn-lt"/>
          </a:endParaRPr>
        </a:p>
      </dgm:t>
    </dgm:pt>
    <dgm:pt modelId="{B14A038F-12FF-4BA5-88B3-C91FC0E6378C}" type="sibTrans" cxnId="{2A944C42-0688-4E9E-8962-7E4E48C51457}">
      <dgm:prSet/>
      <dgm:spPr/>
      <dgm:t>
        <a:bodyPr/>
        <a:lstStyle/>
        <a:p>
          <a:endParaRPr lang="da-DK"/>
        </a:p>
      </dgm:t>
    </dgm:pt>
    <dgm:pt modelId="{A276C127-7DF6-423A-B6E8-E9BF9B154B77}" type="parTrans" cxnId="{2A944C42-0688-4E9E-8962-7E4E48C51457}">
      <dgm:prSet/>
      <dgm:spPr/>
      <dgm:t>
        <a:bodyPr/>
        <a:lstStyle/>
        <a:p>
          <a:endParaRPr lang="da-DK"/>
        </a:p>
      </dgm:t>
    </dgm:pt>
    <dgm:pt modelId="{0734C7F2-3FC9-495C-AC9E-A69806895517}">
      <dgm:prSet custT="1"/>
      <dgm:spPr>
        <a:solidFill>
          <a:schemeClr val="accent6">
            <a:lumMod val="75000"/>
          </a:schemeClr>
        </a:solidFill>
      </dgm:spPr>
      <dgm:t>
        <a:bodyPr/>
        <a:lstStyle/>
        <a:p>
          <a:r>
            <a:rPr lang="da-DK" sz="2000" b="1" kern="1200" dirty="0">
              <a:solidFill>
                <a:srgbClr val="FFFFFF"/>
              </a:solidFill>
              <a:latin typeface="Garamond"/>
              <a:ea typeface="+mn-ea"/>
              <a:cs typeface="+mn-cs"/>
            </a:rPr>
            <a:t>20’erne – menings-diskurs</a:t>
          </a:r>
        </a:p>
      </dgm:t>
    </dgm:pt>
    <dgm:pt modelId="{AFFCCA74-BB7F-4AD0-BF68-27CC3C9F0238}" type="parTrans" cxnId="{E51AC8C3-77B0-4DEF-9101-59B8DFC25191}">
      <dgm:prSet/>
      <dgm:spPr/>
      <dgm:t>
        <a:bodyPr/>
        <a:lstStyle/>
        <a:p>
          <a:endParaRPr lang="da-DK"/>
        </a:p>
      </dgm:t>
    </dgm:pt>
    <dgm:pt modelId="{C1B214A4-FF4F-4C62-B777-57791EB25065}" type="sibTrans" cxnId="{E51AC8C3-77B0-4DEF-9101-59B8DFC25191}">
      <dgm:prSet/>
      <dgm:spPr/>
      <dgm:t>
        <a:bodyPr/>
        <a:lstStyle/>
        <a:p>
          <a:endParaRPr lang="da-DK"/>
        </a:p>
      </dgm:t>
    </dgm:pt>
    <dgm:pt modelId="{062A8A13-6D85-446C-BEDA-5CFBEC3ACE58}" type="pres">
      <dgm:prSet presAssocID="{C893A8E8-596C-4702-A8B2-3341B31ECCF9}" presName="Name0" presStyleCnt="0">
        <dgm:presLayoutVars>
          <dgm:chMax val="5"/>
          <dgm:chPref val="5"/>
          <dgm:dir/>
          <dgm:animLvl val="lvl"/>
        </dgm:presLayoutVars>
      </dgm:prSet>
      <dgm:spPr/>
    </dgm:pt>
    <dgm:pt modelId="{3F24C43C-02FF-497B-B484-41837831C6C8}" type="pres">
      <dgm:prSet presAssocID="{3E1872D8-196A-43EB-B668-B6808B3C5FC6}" presName="parentText1" presStyleLbl="node1" presStyleIdx="0" presStyleCnt="4" custScaleY="118306" custLinFactNeighborY="-4057">
        <dgm:presLayoutVars>
          <dgm:chMax/>
          <dgm:chPref val="3"/>
          <dgm:bulletEnabled val="1"/>
        </dgm:presLayoutVars>
      </dgm:prSet>
      <dgm:spPr/>
    </dgm:pt>
    <dgm:pt modelId="{0873EF8E-44D3-4FC2-A976-2394A0245CD5}" type="pres">
      <dgm:prSet presAssocID="{3E1872D8-196A-43EB-B668-B6808B3C5FC6}" presName="childText1" presStyleLbl="solidAlignAcc1" presStyleIdx="0" presStyleCnt="3" custScaleY="118230" custLinFactNeighborX="-942" custLinFactNeighborY="3823">
        <dgm:presLayoutVars>
          <dgm:chMax val="0"/>
          <dgm:chPref val="0"/>
          <dgm:bulletEnabled val="1"/>
        </dgm:presLayoutVars>
      </dgm:prSet>
      <dgm:spPr/>
    </dgm:pt>
    <dgm:pt modelId="{1462E2AC-58FE-457C-9CF0-13D8A740A891}" type="pres">
      <dgm:prSet presAssocID="{E7557436-5A85-4D93-8B01-95BF9BDD0E0D}" presName="parentText2" presStyleLbl="node1" presStyleIdx="1" presStyleCnt="4" custScaleY="78529" custLinFactNeighborX="-129" custLinFactNeighborY="-1606">
        <dgm:presLayoutVars>
          <dgm:chMax/>
          <dgm:chPref val="3"/>
          <dgm:bulletEnabled val="1"/>
        </dgm:presLayoutVars>
      </dgm:prSet>
      <dgm:spPr/>
    </dgm:pt>
    <dgm:pt modelId="{C6BD3DA6-0A5D-461F-B481-2DA6CFFEA35A}" type="pres">
      <dgm:prSet presAssocID="{E7557436-5A85-4D93-8B01-95BF9BDD0E0D}" presName="childText2" presStyleLbl="solidAlignAcc1" presStyleIdx="1" presStyleCnt="3" custScaleY="124196" custLinFactNeighborX="458" custLinFactNeighborY="9414">
        <dgm:presLayoutVars>
          <dgm:chMax val="0"/>
          <dgm:chPref val="0"/>
          <dgm:bulletEnabled val="1"/>
        </dgm:presLayoutVars>
      </dgm:prSet>
      <dgm:spPr/>
    </dgm:pt>
    <dgm:pt modelId="{755ADA3B-B1BC-4CE3-A5A9-8FFC01B7EE32}" type="pres">
      <dgm:prSet presAssocID="{5DB9A023-4EE9-4500-8398-BEE826E81574}" presName="parentText3" presStyleLbl="node1" presStyleIdx="2" presStyleCnt="4" custLinFactNeighborX="1508" custLinFactNeighborY="6308">
        <dgm:presLayoutVars>
          <dgm:chMax/>
          <dgm:chPref val="3"/>
          <dgm:bulletEnabled val="1"/>
        </dgm:presLayoutVars>
      </dgm:prSet>
      <dgm:spPr/>
    </dgm:pt>
    <dgm:pt modelId="{74DA27FB-F130-4482-ADBB-479D97846801}" type="pres">
      <dgm:prSet presAssocID="{5DB9A023-4EE9-4500-8398-BEE826E81574}" presName="childText3" presStyleLbl="solidAlignAcc1" presStyleIdx="2" presStyleCnt="3" custScaleY="111880" custLinFactNeighborX="1858" custLinFactNeighborY="14423">
        <dgm:presLayoutVars>
          <dgm:chMax val="0"/>
          <dgm:chPref val="0"/>
          <dgm:bulletEnabled val="1"/>
        </dgm:presLayoutVars>
      </dgm:prSet>
      <dgm:spPr/>
    </dgm:pt>
    <dgm:pt modelId="{B2D418E7-E676-41B3-9BF2-04400D87BD4C}" type="pres">
      <dgm:prSet presAssocID="{0734C7F2-3FC9-495C-AC9E-A69806895517}" presName="parentText4" presStyleLbl="node1" presStyleIdx="3" presStyleCnt="4" custScaleX="101745" custScaleY="100835" custLinFactNeighborX="3684" custLinFactNeighborY="17595">
        <dgm:presLayoutVars>
          <dgm:chMax/>
          <dgm:chPref val="3"/>
          <dgm:bulletEnabled val="1"/>
        </dgm:presLayoutVars>
      </dgm:prSet>
      <dgm:spPr/>
    </dgm:pt>
  </dgm:ptLst>
  <dgm:cxnLst>
    <dgm:cxn modelId="{7713020F-6567-4FA0-B80B-EF125E599762}" srcId="{E7557436-5A85-4D93-8B01-95BF9BDD0E0D}" destId="{B7246499-124D-459A-8CF7-A0DE40B5C0F5}" srcOrd="1" destOrd="0" parTransId="{1D0AE90B-1A3D-4190-801C-4D3547530CCE}" sibTransId="{E2942954-9AC3-4CC7-B11A-D89E519B985F}"/>
    <dgm:cxn modelId="{583FC731-9B48-4831-BE8B-F8004E02E1E5}" srcId="{C893A8E8-596C-4702-A8B2-3341B31ECCF9}" destId="{E7557436-5A85-4D93-8B01-95BF9BDD0E0D}" srcOrd="1" destOrd="0" parTransId="{19DFFE5F-8D6F-41D3-A94B-DD2926A91BA5}" sibTransId="{2D29C627-FA86-4CFB-9363-9BAB0F9B82FC}"/>
    <dgm:cxn modelId="{2A944C42-0688-4E9E-8962-7E4E48C51457}" srcId="{5DB9A023-4EE9-4500-8398-BEE826E81574}" destId="{68FD23F0-2BA2-4800-8DF1-C79434CA9D4F}" srcOrd="0" destOrd="0" parTransId="{A276C127-7DF6-423A-B6E8-E9BF9B154B77}" sibTransId="{B14A038F-12FF-4BA5-88B3-C91FC0E6378C}"/>
    <dgm:cxn modelId="{5DA1746B-E24D-48E0-A163-D418FEA1505F}" type="presOf" srcId="{0734C7F2-3FC9-495C-AC9E-A69806895517}" destId="{B2D418E7-E676-41B3-9BF2-04400D87BD4C}" srcOrd="0" destOrd="0" presId="urn:microsoft.com/office/officeart/2009/3/layout/IncreasingArrowsProcess"/>
    <dgm:cxn modelId="{21BE0C70-2804-4ACF-A843-A9C57327D8FE}" type="presOf" srcId="{3E1872D8-196A-43EB-B668-B6808B3C5FC6}" destId="{3F24C43C-02FF-497B-B484-41837831C6C8}" srcOrd="0" destOrd="0" presId="urn:microsoft.com/office/officeart/2009/3/layout/IncreasingArrowsProcess"/>
    <dgm:cxn modelId="{A5EBF352-2E3A-464D-B6F2-3F997F047401}" srcId="{E7557436-5A85-4D93-8B01-95BF9BDD0E0D}" destId="{AF67A11A-C7B5-466F-9AE9-86D329DBFB8B}" srcOrd="0" destOrd="0" parTransId="{640F4625-151A-4284-8946-3B466FFC3FC1}" sibTransId="{DAD970A8-2455-4861-8FCF-0526148A08E2}"/>
    <dgm:cxn modelId="{6808908A-B5BC-46F3-9F2C-AC72A656E1FE}" type="presOf" srcId="{68FD23F0-2BA2-4800-8DF1-C79434CA9D4F}" destId="{74DA27FB-F130-4482-ADBB-479D97846801}" srcOrd="0" destOrd="0" presId="urn:microsoft.com/office/officeart/2009/3/layout/IncreasingArrowsProcess"/>
    <dgm:cxn modelId="{ACFA9E9F-544C-45BE-955C-99BD8EC26AD4}" type="presOf" srcId="{B7246499-124D-459A-8CF7-A0DE40B5C0F5}" destId="{C6BD3DA6-0A5D-461F-B481-2DA6CFFEA35A}" srcOrd="0" destOrd="1" presId="urn:microsoft.com/office/officeart/2009/3/layout/IncreasingArrowsProcess"/>
    <dgm:cxn modelId="{A80194B4-1783-4179-91D4-7D859AA46000}" srcId="{C893A8E8-596C-4702-A8B2-3341B31ECCF9}" destId="{3E1872D8-196A-43EB-B668-B6808B3C5FC6}" srcOrd="0" destOrd="0" parTransId="{F6018C2E-6EEA-4165-8BB0-15C9183ED0EF}" sibTransId="{6B16724B-931D-45E6-B907-E5022AA011CC}"/>
    <dgm:cxn modelId="{779B1BB5-124F-443D-A23A-D27D8CC7F37E}" type="presOf" srcId="{E7557436-5A85-4D93-8B01-95BF9BDD0E0D}" destId="{1462E2AC-58FE-457C-9CF0-13D8A740A891}" srcOrd="0" destOrd="0" presId="urn:microsoft.com/office/officeart/2009/3/layout/IncreasingArrowsProcess"/>
    <dgm:cxn modelId="{14E324BD-427C-42A3-97E8-CAE161B5432F}" type="presOf" srcId="{5DB9A023-4EE9-4500-8398-BEE826E81574}" destId="{755ADA3B-B1BC-4CE3-A5A9-8FFC01B7EE32}" srcOrd="0" destOrd="0" presId="urn:microsoft.com/office/officeart/2009/3/layout/IncreasingArrowsProcess"/>
    <dgm:cxn modelId="{9D9981BE-5237-4083-8C4E-760A160724AC}" type="presOf" srcId="{C893A8E8-596C-4702-A8B2-3341B31ECCF9}" destId="{062A8A13-6D85-446C-BEDA-5CFBEC3ACE58}" srcOrd="0" destOrd="0" presId="urn:microsoft.com/office/officeart/2009/3/layout/IncreasingArrowsProcess"/>
    <dgm:cxn modelId="{39DCAABE-AAA2-4D0C-87E6-13CFD9E9A514}" type="presOf" srcId="{2C4950D5-AD30-44F6-8FAA-63ED79F982CD}" destId="{0873EF8E-44D3-4FC2-A976-2394A0245CD5}" srcOrd="0" destOrd="0" presId="urn:microsoft.com/office/officeart/2009/3/layout/IncreasingArrowsProcess"/>
    <dgm:cxn modelId="{E51AC8C3-77B0-4DEF-9101-59B8DFC25191}" srcId="{C893A8E8-596C-4702-A8B2-3341B31ECCF9}" destId="{0734C7F2-3FC9-495C-AC9E-A69806895517}" srcOrd="3" destOrd="0" parTransId="{AFFCCA74-BB7F-4AD0-BF68-27CC3C9F0238}" sibTransId="{C1B214A4-FF4F-4C62-B777-57791EB25065}"/>
    <dgm:cxn modelId="{8830C7D2-B405-4935-AC70-BE0AB35ABD49}" srcId="{E7557436-5A85-4D93-8B01-95BF9BDD0E0D}" destId="{680C6EB6-4812-40A6-AC10-FA61506399E8}" srcOrd="2" destOrd="0" parTransId="{43DC5615-F83B-4F3A-B884-361607DCF239}" sibTransId="{E3020D11-FF49-4DFD-A46E-5E97DD22A7A4}"/>
    <dgm:cxn modelId="{86322EE2-890E-4795-81D0-9F18995CCB09}" srcId="{3E1872D8-196A-43EB-B668-B6808B3C5FC6}" destId="{2C4950D5-AD30-44F6-8FAA-63ED79F982CD}" srcOrd="0" destOrd="0" parTransId="{BA8610EE-28A7-4410-B18C-B838FCA374CA}" sibTransId="{67F892ED-FAE5-4246-86F8-1B990E30432D}"/>
    <dgm:cxn modelId="{55A048E9-50D9-46EE-BDC5-647E068F7F67}" type="presOf" srcId="{AF67A11A-C7B5-466F-9AE9-86D329DBFB8B}" destId="{C6BD3DA6-0A5D-461F-B481-2DA6CFFEA35A}" srcOrd="0" destOrd="0" presId="urn:microsoft.com/office/officeart/2009/3/layout/IncreasingArrowsProcess"/>
    <dgm:cxn modelId="{E0D074F4-2E46-420D-9881-F3B57E303337}" type="presOf" srcId="{680C6EB6-4812-40A6-AC10-FA61506399E8}" destId="{C6BD3DA6-0A5D-461F-B481-2DA6CFFEA35A}" srcOrd="0" destOrd="2" presId="urn:microsoft.com/office/officeart/2009/3/layout/IncreasingArrowsProcess"/>
    <dgm:cxn modelId="{9A9BCFF7-7027-446A-A55F-1A5F12224BB7}" srcId="{C893A8E8-596C-4702-A8B2-3341B31ECCF9}" destId="{5DB9A023-4EE9-4500-8398-BEE826E81574}" srcOrd="2" destOrd="0" parTransId="{E273F0DB-2D10-48B6-B2FC-4E9F260B3578}" sibTransId="{32DBAA7C-4007-4BA2-8443-D5D2C27E4FC8}"/>
    <dgm:cxn modelId="{6A78F810-3BAB-478A-B6D8-C8250B367BB8}" type="presParOf" srcId="{062A8A13-6D85-446C-BEDA-5CFBEC3ACE58}" destId="{3F24C43C-02FF-497B-B484-41837831C6C8}" srcOrd="0" destOrd="0" presId="urn:microsoft.com/office/officeart/2009/3/layout/IncreasingArrowsProcess"/>
    <dgm:cxn modelId="{E9B11173-15E3-4EC2-96C8-64B3F9F0A6DE}" type="presParOf" srcId="{062A8A13-6D85-446C-BEDA-5CFBEC3ACE58}" destId="{0873EF8E-44D3-4FC2-A976-2394A0245CD5}" srcOrd="1" destOrd="0" presId="urn:microsoft.com/office/officeart/2009/3/layout/IncreasingArrowsProcess"/>
    <dgm:cxn modelId="{3A4AC623-DD43-46D1-8C18-3BB6C0B68E5F}" type="presParOf" srcId="{062A8A13-6D85-446C-BEDA-5CFBEC3ACE58}" destId="{1462E2AC-58FE-457C-9CF0-13D8A740A891}" srcOrd="2" destOrd="0" presId="urn:microsoft.com/office/officeart/2009/3/layout/IncreasingArrowsProcess"/>
    <dgm:cxn modelId="{FFC92C64-8B09-4374-BEA1-E18966C6FB8F}" type="presParOf" srcId="{062A8A13-6D85-446C-BEDA-5CFBEC3ACE58}" destId="{C6BD3DA6-0A5D-461F-B481-2DA6CFFEA35A}" srcOrd="3" destOrd="0" presId="urn:microsoft.com/office/officeart/2009/3/layout/IncreasingArrowsProcess"/>
    <dgm:cxn modelId="{DC79542D-E72C-4496-A93C-780161E3925F}" type="presParOf" srcId="{062A8A13-6D85-446C-BEDA-5CFBEC3ACE58}" destId="{755ADA3B-B1BC-4CE3-A5A9-8FFC01B7EE32}" srcOrd="4" destOrd="0" presId="urn:microsoft.com/office/officeart/2009/3/layout/IncreasingArrowsProcess"/>
    <dgm:cxn modelId="{B0568130-4F07-44F8-816A-5EB6D4307DFC}" type="presParOf" srcId="{062A8A13-6D85-446C-BEDA-5CFBEC3ACE58}" destId="{74DA27FB-F130-4482-ADBB-479D97846801}" srcOrd="5" destOrd="0" presId="urn:microsoft.com/office/officeart/2009/3/layout/IncreasingArrowsProcess"/>
    <dgm:cxn modelId="{111FE7B8-C3A7-43EE-924A-10A8E5DFB336}" type="presParOf" srcId="{062A8A13-6D85-446C-BEDA-5CFBEC3ACE58}" destId="{B2D418E7-E676-41B3-9BF2-04400D87BD4C}" srcOrd="6"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4C43C-02FF-497B-B484-41837831C6C8}">
      <dsp:nvSpPr>
        <dsp:cNvPr id="0" name=""/>
        <dsp:cNvSpPr/>
      </dsp:nvSpPr>
      <dsp:spPr>
        <a:xfrm>
          <a:off x="41778" y="8028"/>
          <a:ext cx="10430338" cy="1796477"/>
        </a:xfrm>
        <a:prstGeom prst="rightArrow">
          <a:avLst>
            <a:gd name="adj1" fmla="val 50000"/>
            <a:gd name="adj2" fmla="val 50000"/>
          </a:avLst>
        </a:prstGeom>
        <a:solidFill>
          <a:srgbClr val="8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41062" numCol="1" spcCol="1270" anchor="ctr" anchorCtr="0">
          <a:noAutofit/>
        </a:bodyPr>
        <a:lstStyle/>
        <a:p>
          <a:pPr marL="0" lvl="0" indent="0" algn="l" defTabSz="889000">
            <a:lnSpc>
              <a:spcPct val="90000"/>
            </a:lnSpc>
            <a:spcBef>
              <a:spcPct val="0"/>
            </a:spcBef>
            <a:spcAft>
              <a:spcPct val="35000"/>
            </a:spcAft>
            <a:buNone/>
          </a:pPr>
          <a:r>
            <a:rPr lang="da-DK" sz="2000" b="1" kern="1200" dirty="0"/>
            <a:t>90’erne - Identitets-diskurs</a:t>
          </a:r>
        </a:p>
      </dsp:txBody>
      <dsp:txXfrm>
        <a:off x="41778" y="457147"/>
        <a:ext cx="9981219" cy="898239"/>
      </dsp:txXfrm>
    </dsp:sp>
    <dsp:sp modelId="{0873EF8E-44D3-4FC2-A976-2394A0245CD5}">
      <dsp:nvSpPr>
        <dsp:cNvPr id="0" name=""/>
        <dsp:cNvSpPr/>
      </dsp:nvSpPr>
      <dsp:spPr>
        <a:xfrm>
          <a:off x="19131" y="1233442"/>
          <a:ext cx="2404193" cy="3320807"/>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i="1" kern="1200" dirty="0">
              <a:latin typeface="+mn-lt"/>
              <a:ea typeface="Calibri" pitchFamily="34" charset="0"/>
              <a:cs typeface="Calibri" pitchFamily="34" charset="0"/>
            </a:rPr>
            <a:t>Min mor har altid lært mig, at jeg ikke skal tænke en  skid over  jobmuligheder og penge - og at jeg skal gøre hvad jeg vil. Det har  jeg også indtryk af, at det  er det, der skaber de hele mennesker et eller andet sted. </a:t>
          </a:r>
        </a:p>
        <a:p>
          <a:pPr marL="0" lvl="0" indent="0" algn="l" defTabSz="711200">
            <a:lnSpc>
              <a:spcPct val="90000"/>
            </a:lnSpc>
            <a:spcBef>
              <a:spcPct val="0"/>
            </a:spcBef>
            <a:spcAft>
              <a:spcPct val="35000"/>
            </a:spcAft>
            <a:buNone/>
          </a:pPr>
          <a:r>
            <a:rPr lang="da-DK" sz="1600" i="0" kern="1200" dirty="0">
              <a:latin typeface="+mn-lt"/>
              <a:ea typeface="Calibri" pitchFamily="34" charset="0"/>
              <a:cs typeface="Calibri" pitchFamily="34" charset="0"/>
            </a:rPr>
            <a:t>(Ung på en ungdomsuddannelse, 1999</a:t>
          </a:r>
          <a:r>
            <a:rPr lang="da-DK" sz="1400" i="0" kern="1200" dirty="0">
              <a:latin typeface="+mn-lt"/>
              <a:ea typeface="Calibri" pitchFamily="34" charset="0"/>
              <a:cs typeface="Calibri" pitchFamily="34" charset="0"/>
            </a:rPr>
            <a:t>)</a:t>
          </a:r>
        </a:p>
      </dsp:txBody>
      <dsp:txXfrm>
        <a:off x="19131" y="1233442"/>
        <a:ext cx="2404193" cy="3320807"/>
      </dsp:txXfrm>
    </dsp:sp>
    <dsp:sp modelId="{1462E2AC-58FE-457C-9CF0-13D8A740A891}">
      <dsp:nvSpPr>
        <dsp:cNvPr id="0" name=""/>
        <dsp:cNvSpPr/>
      </dsp:nvSpPr>
      <dsp:spPr>
        <a:xfrm>
          <a:off x="2435618" y="853241"/>
          <a:ext cx="8026145" cy="1192463"/>
        </a:xfrm>
        <a:prstGeom prst="rightArrow">
          <a:avLst>
            <a:gd name="adj1" fmla="val 50000"/>
            <a:gd name="adj2" fmla="val 5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41062" numCol="1" spcCol="1270" anchor="ctr" anchorCtr="0">
          <a:noAutofit/>
        </a:bodyPr>
        <a:lstStyle/>
        <a:p>
          <a:pPr marL="0" lvl="0" indent="0" algn="l" defTabSz="889000">
            <a:lnSpc>
              <a:spcPct val="90000"/>
            </a:lnSpc>
            <a:spcBef>
              <a:spcPct val="0"/>
            </a:spcBef>
            <a:spcAft>
              <a:spcPct val="35000"/>
            </a:spcAft>
            <a:buNone/>
          </a:pPr>
          <a:r>
            <a:rPr lang="da-DK" sz="2000" b="1" kern="1200" dirty="0"/>
            <a:t>00’erne - Plan-diskurs</a:t>
          </a:r>
        </a:p>
      </dsp:txBody>
      <dsp:txXfrm>
        <a:off x="2435618" y="1151357"/>
        <a:ext cx="7728029" cy="596231"/>
      </dsp:txXfrm>
    </dsp:sp>
    <dsp:sp modelId="{C6BD3DA6-0A5D-461F-B481-2DA6CFFEA35A}">
      <dsp:nvSpPr>
        <dsp:cNvPr id="0" name=""/>
        <dsp:cNvSpPr/>
      </dsp:nvSpPr>
      <dsp:spPr>
        <a:xfrm>
          <a:off x="2456982" y="1814604"/>
          <a:ext cx="2404193" cy="3399463"/>
        </a:xfrm>
        <a:prstGeom prst="rect">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i="1" kern="1200" dirty="0">
              <a:latin typeface="+mn-lt"/>
              <a:ea typeface="Calibri" pitchFamily="34" charset="0"/>
              <a:cs typeface="Calibri" pitchFamily="34" charset="0"/>
            </a:rPr>
            <a:t>1: Jeg er glad for, at jeg ved, hvad jeg skal.</a:t>
          </a:r>
          <a:endParaRPr lang="da-DK" sz="1400" i="1" kern="1200" dirty="0">
            <a:latin typeface="+mn-lt"/>
          </a:endParaRPr>
        </a:p>
        <a:p>
          <a:pPr marL="0" lvl="0" indent="0" algn="l" defTabSz="622300">
            <a:lnSpc>
              <a:spcPct val="90000"/>
            </a:lnSpc>
            <a:spcBef>
              <a:spcPct val="0"/>
            </a:spcBef>
            <a:spcAft>
              <a:spcPct val="35000"/>
            </a:spcAft>
            <a:buNone/>
          </a:pPr>
          <a:r>
            <a:rPr lang="da-DK" sz="1400" i="1" kern="1200" dirty="0">
              <a:latin typeface="+mn-lt"/>
              <a:ea typeface="Calibri" pitchFamily="34" charset="0"/>
              <a:cs typeface="Calibri" pitchFamily="34" charset="0"/>
            </a:rPr>
            <a:t>2: Det ville være dejligt, hvis jeg vidste, hvad jeg skulle, og efter et stykke tid havde jeg nået mit mål. Jeg skal det her, og det er kun mit mål: At fuldføre en ungdomsuddannelse. Alligevel ville det være rart, at vide: Så skal jeg det og det! </a:t>
          </a:r>
          <a:endParaRPr lang="da-DK" sz="1400" i="1" kern="1200" dirty="0">
            <a:latin typeface="+mn-lt"/>
          </a:endParaRPr>
        </a:p>
        <a:p>
          <a:pPr marL="0" lvl="0" indent="0" algn="l" defTabSz="622300">
            <a:lnSpc>
              <a:spcPct val="90000"/>
            </a:lnSpc>
            <a:spcBef>
              <a:spcPct val="0"/>
            </a:spcBef>
            <a:spcAft>
              <a:spcPct val="35000"/>
            </a:spcAft>
            <a:buNone/>
          </a:pPr>
          <a:r>
            <a:rPr lang="da-DK" sz="1400" i="0" kern="1200" dirty="0">
              <a:latin typeface="+mn-lt"/>
              <a:cs typeface="Calibri" pitchFamily="34" charset="0"/>
            </a:rPr>
            <a:t>(Ung på en ungdomsuddannelse, 2006)</a:t>
          </a:r>
          <a:endParaRPr lang="da-DK" sz="1400" i="0" kern="1200" dirty="0">
            <a:latin typeface="+mn-lt"/>
          </a:endParaRPr>
        </a:p>
      </dsp:txBody>
      <dsp:txXfrm>
        <a:off x="2456982" y="1814604"/>
        <a:ext cx="2404193" cy="3399463"/>
      </dsp:txXfrm>
    </dsp:sp>
    <dsp:sp modelId="{755ADA3B-B1BC-4CE3-A5A9-8FFC01B7EE32}">
      <dsp:nvSpPr>
        <dsp:cNvPr id="0" name=""/>
        <dsp:cNvSpPr/>
      </dsp:nvSpPr>
      <dsp:spPr>
        <a:xfrm>
          <a:off x="4920018" y="1316384"/>
          <a:ext cx="5621952" cy="1518500"/>
        </a:xfrm>
        <a:prstGeom prst="rightArrow">
          <a:avLst>
            <a:gd name="adj1" fmla="val 50000"/>
            <a:gd name="adj2" fmla="val 5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41062" numCol="1" spcCol="1270" anchor="ctr" anchorCtr="0">
          <a:noAutofit/>
        </a:bodyPr>
        <a:lstStyle/>
        <a:p>
          <a:pPr marL="0" lvl="0" indent="0" algn="l" defTabSz="889000">
            <a:lnSpc>
              <a:spcPct val="90000"/>
            </a:lnSpc>
            <a:spcBef>
              <a:spcPct val="0"/>
            </a:spcBef>
            <a:spcAft>
              <a:spcPct val="35000"/>
            </a:spcAft>
            <a:buNone/>
          </a:pPr>
          <a:r>
            <a:rPr lang="da-DK" sz="2000" b="1" kern="1200" dirty="0"/>
            <a:t>10’erne - Præstations-diskurs</a:t>
          </a:r>
        </a:p>
      </dsp:txBody>
      <dsp:txXfrm>
        <a:off x="4920018" y="1696009"/>
        <a:ext cx="5242327" cy="759250"/>
      </dsp:txXfrm>
    </dsp:sp>
    <dsp:sp modelId="{74DA27FB-F130-4482-ADBB-479D97846801}">
      <dsp:nvSpPr>
        <dsp:cNvPr id="0" name=""/>
        <dsp:cNvSpPr/>
      </dsp:nvSpPr>
      <dsp:spPr>
        <a:xfrm>
          <a:off x="4894834" y="2300015"/>
          <a:ext cx="2404193" cy="3082829"/>
        </a:xfrm>
        <a:prstGeom prst="rect">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i="1" kern="1200" dirty="0">
              <a:solidFill>
                <a:srgbClr val="000000">
                  <a:hueOff val="0"/>
                  <a:satOff val="0"/>
                  <a:lumOff val="0"/>
                  <a:alphaOff val="0"/>
                </a:srgbClr>
              </a:solidFill>
              <a:latin typeface="Garamond"/>
              <a:ea typeface="Calibri" pitchFamily="34" charset="0"/>
              <a:cs typeface="Calibri" pitchFamily="34" charset="0"/>
            </a:rPr>
            <a:t>Jeg tænker, at det som er karaktererne, det er ligesom hele min sådan fremtid. Det afhænger af det snit, jeg får i 3.g, og de karakterer jeg får nu, </a:t>
          </a:r>
          <a:r>
            <a:rPr lang="da-DK" sz="1400" i="1" kern="1200" dirty="0" err="1">
              <a:solidFill>
                <a:srgbClr val="000000">
                  <a:hueOff val="0"/>
                  <a:satOff val="0"/>
                  <a:lumOff val="0"/>
                  <a:alphaOff val="0"/>
                </a:srgbClr>
              </a:solidFill>
              <a:latin typeface="Garamond"/>
              <a:ea typeface="Calibri" pitchFamily="34" charset="0"/>
              <a:cs typeface="Calibri" pitchFamily="34" charset="0"/>
            </a:rPr>
            <a:t>ikk</a:t>
          </a:r>
          <a:r>
            <a:rPr lang="da-DK" sz="1400" i="1" kern="1200" dirty="0">
              <a:solidFill>
                <a:srgbClr val="000000">
                  <a:hueOff val="0"/>
                  <a:satOff val="0"/>
                  <a:lumOff val="0"/>
                  <a:alphaOff val="0"/>
                </a:srgbClr>
              </a:solidFill>
              <a:latin typeface="Garamond"/>
              <a:ea typeface="Calibri" pitchFamily="34" charset="0"/>
              <a:cs typeface="Calibri" pitchFamily="34" charset="0"/>
            </a:rPr>
            <a:t>’</a:t>
          </a:r>
          <a:r>
            <a:rPr lang="da-DK" sz="1400" i="1" kern="1200" dirty="0">
              <a:latin typeface="+mn-lt"/>
              <a:ea typeface="Calibri" pitchFamily="34" charset="0"/>
              <a:cs typeface="Calibri" pitchFamily="34" charset="0"/>
            </a:rPr>
            <a:t> </a:t>
          </a:r>
        </a:p>
        <a:p>
          <a:pPr marL="0" lvl="0" indent="0" algn="l" defTabSz="622300">
            <a:lnSpc>
              <a:spcPct val="90000"/>
            </a:lnSpc>
            <a:spcBef>
              <a:spcPct val="0"/>
            </a:spcBef>
            <a:spcAft>
              <a:spcPct val="35000"/>
            </a:spcAft>
            <a:buNone/>
          </a:pPr>
          <a:r>
            <a:rPr lang="da-DK" sz="1400" kern="1200" dirty="0">
              <a:latin typeface="+mn-lt"/>
              <a:cs typeface="Calibri" pitchFamily="34" charset="0"/>
            </a:rPr>
            <a:t>(Ung på en ungdomsuddannelse, 2017)</a:t>
          </a:r>
          <a:endParaRPr lang="da-DK" sz="1400" b="0" i="1" kern="1200" dirty="0">
            <a:latin typeface="+mn-lt"/>
          </a:endParaRPr>
        </a:p>
      </dsp:txBody>
      <dsp:txXfrm>
        <a:off x="4894834" y="2300015"/>
        <a:ext cx="2404193" cy="3082829"/>
      </dsp:txXfrm>
    </dsp:sp>
    <dsp:sp modelId="{B2D418E7-E676-41B3-9BF2-04400D87BD4C}">
      <dsp:nvSpPr>
        <dsp:cNvPr id="0" name=""/>
        <dsp:cNvSpPr/>
      </dsp:nvSpPr>
      <dsp:spPr>
        <a:xfrm>
          <a:off x="7268061" y="1987424"/>
          <a:ext cx="3273909" cy="1531180"/>
        </a:xfrm>
        <a:prstGeom prst="rightArrow">
          <a:avLst>
            <a:gd name="adj1" fmla="val 50000"/>
            <a:gd name="adj2" fmla="val 5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41062" numCol="1" spcCol="1270" anchor="ctr" anchorCtr="0">
          <a:noAutofit/>
        </a:bodyPr>
        <a:lstStyle/>
        <a:p>
          <a:pPr marL="0" lvl="0" indent="0" algn="l" defTabSz="889000">
            <a:lnSpc>
              <a:spcPct val="90000"/>
            </a:lnSpc>
            <a:spcBef>
              <a:spcPct val="0"/>
            </a:spcBef>
            <a:spcAft>
              <a:spcPct val="35000"/>
            </a:spcAft>
            <a:buNone/>
          </a:pPr>
          <a:r>
            <a:rPr lang="da-DK" sz="2000" b="1" kern="1200" dirty="0">
              <a:solidFill>
                <a:srgbClr val="FFFFFF"/>
              </a:solidFill>
              <a:latin typeface="Garamond"/>
              <a:ea typeface="+mn-ea"/>
              <a:cs typeface="+mn-cs"/>
            </a:rPr>
            <a:t>20’erne – menings-diskurs</a:t>
          </a:r>
        </a:p>
      </dsp:txBody>
      <dsp:txXfrm>
        <a:off x="7268061" y="2370219"/>
        <a:ext cx="2891114" cy="76559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0A5D0-4280-4BEC-8038-DC9BE8A79D39}" type="datetimeFigureOut">
              <a:rPr lang="da-DK" smtClean="0"/>
              <a:t>09-09-2024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E59AB-47F3-4CA9-964B-FCA93E0F545E}" type="slidenum">
              <a:rPr lang="da-DK" smtClean="0"/>
              <a:t>‹nr.›</a:t>
            </a:fld>
            <a:endParaRPr lang="da-DK"/>
          </a:p>
        </p:txBody>
      </p:sp>
    </p:spTree>
    <p:extLst>
      <p:ext uri="{BB962C8B-B14F-4D97-AF65-F5344CB8AC3E}">
        <p14:creationId xmlns:p14="http://schemas.microsoft.com/office/powerpoint/2010/main" val="230118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Klassisk</a:t>
            </a:r>
            <a:r>
              <a:rPr lang="da-DK" baseline="0" dirty="0"/>
              <a:t> definition på voksendom indtræffer forskelligt – for nogen som 20 årige – for andre som 40 årig</a:t>
            </a:r>
          </a:p>
          <a:p>
            <a:r>
              <a:rPr lang="da-DK" baseline="0" dirty="0"/>
              <a:t>Voksendom handler i stigende grad om autonomi – hvor man stadig godt kan være semi-afhængig af forældre staten osv.</a:t>
            </a:r>
          </a:p>
          <a:p>
            <a:endParaRPr lang="da-DK"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kern="1200" dirty="0">
                <a:solidFill>
                  <a:schemeClr val="tx1"/>
                </a:solidFill>
                <a:effectLst/>
                <a:latin typeface="Arial" charset="0"/>
                <a:ea typeface="+mn-ea"/>
                <a:cs typeface="+mn-cs"/>
              </a:rPr>
              <a:t>voksendom i højere grad gennem kriterier så som at tage ansvar for ens egne beslutninger. En sådan forandring af vokseomdommen medfører en nødvendig skelnen mellem autonomi og (økonomisk) uafhængighed (direkte oversat). Under betingelser af en mindskelse af den ’ontologiske sikkerhed’ behøver biografien også et begrebet om selvet der forener autonomi med afhængighed og semi-afhængighed.</a:t>
            </a:r>
          </a:p>
          <a:p>
            <a:endParaRPr lang="da-DK" baseline="0" dirty="0"/>
          </a:p>
          <a:p>
            <a:endParaRPr lang="da-DK"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kern="1200" dirty="0">
                <a:solidFill>
                  <a:schemeClr val="tx1"/>
                </a:solidFill>
                <a:effectLst/>
                <a:latin typeface="Arial" charset="0"/>
                <a:ea typeface="+mn-ea"/>
                <a:cs typeface="+mn-cs"/>
              </a:rPr>
              <a:t>Ift arbejdsmarkedet og unges kvalifikationer fører vidensøkonomien til at viden bliver stadig mere centralt for stadig flere jobs. Paradoksalt  sker der samtidigt det at sammenhængen mellem kvalifikationer og karrierer bliver svagere. Individer bliver i den forstand ’labour entrepreneurs’ (s.22), som er personligt ansvarlige for at forme, synliggøre og markedsføre deres egen arbejdskraft  på et arbejdsmarked der er i stadig forandring. </a:t>
            </a:r>
          </a:p>
          <a:p>
            <a:endParaRPr lang="da-DK" dirty="0"/>
          </a:p>
        </p:txBody>
      </p:sp>
      <p:sp>
        <p:nvSpPr>
          <p:cNvPr id="4" name="Pladsholder til diasnummer 3"/>
          <p:cNvSpPr>
            <a:spLocks noGrp="1"/>
          </p:cNvSpPr>
          <p:nvPr>
            <p:ph type="sldNum" sz="quarter" idx="10"/>
          </p:nvPr>
        </p:nvSpPr>
        <p:spPr/>
        <p:txBody>
          <a:bodyPr/>
          <a:lstStyle/>
          <a:p>
            <a:pPr>
              <a:defRPr/>
            </a:pPr>
            <a:fld id="{4F0E3F2B-36A2-480D-A499-F2DB497727D8}" type="slidenum">
              <a:rPr lang="da-DK" smtClean="0"/>
              <a:pPr>
                <a:defRPr/>
              </a:pPr>
              <a:t>2</a:t>
            </a:fld>
            <a:endParaRPr lang="da-DK"/>
          </a:p>
        </p:txBody>
      </p:sp>
    </p:spTree>
    <p:extLst>
      <p:ext uri="{BB962C8B-B14F-4D97-AF65-F5344CB8AC3E}">
        <p14:creationId xmlns:p14="http://schemas.microsoft.com/office/powerpoint/2010/main" val="2339340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276E-F2C6-1F0C-1617-3FE6E41EC72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98CE7E6-6CD6-CF55-F0C5-12F383E959E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1D0D87D-A5D9-D07C-4C14-3692AAE9CBA3}"/>
              </a:ext>
            </a:extLst>
          </p:cNvPr>
          <p:cNvSpPr>
            <a:spLocks noGrp="1"/>
          </p:cNvSpPr>
          <p:nvPr>
            <p:ph type="body" idx="1"/>
          </p:nvPr>
        </p:nvSpPr>
        <p:spPr/>
        <p:txBody>
          <a:bodyPr/>
          <a:lstStyle/>
          <a:p>
            <a:r>
              <a:rPr lang="da-DK" dirty="0"/>
              <a:t>NOEMI</a:t>
            </a:r>
          </a:p>
        </p:txBody>
      </p:sp>
      <p:sp>
        <p:nvSpPr>
          <p:cNvPr id="4" name="Pladsholder til slidenummer 3">
            <a:extLst>
              <a:ext uri="{FF2B5EF4-FFF2-40B4-BE49-F238E27FC236}">
                <a16:creationId xmlns:a16="http://schemas.microsoft.com/office/drawing/2014/main" id="{40A88998-44A5-FDB0-599C-4598D0B3187F}"/>
              </a:ext>
            </a:extLst>
          </p:cNvPr>
          <p:cNvSpPr>
            <a:spLocks noGrp="1"/>
          </p:cNvSpPr>
          <p:nvPr>
            <p:ph type="sldNum" sz="quarter" idx="5"/>
          </p:nvPr>
        </p:nvSpPr>
        <p:spPr/>
        <p:txBody>
          <a:bodyPr/>
          <a:lstStyle/>
          <a:p>
            <a:pPr>
              <a:defRPr/>
            </a:pPr>
            <a:fld id="{F2FF2BD3-22B7-465B-B8AC-F55009E4CC1E}" type="slidenum">
              <a:rPr lang="da-DK" smtClean="0"/>
              <a:pPr>
                <a:defRPr/>
              </a:pPr>
              <a:t>14</a:t>
            </a:fld>
            <a:endParaRPr lang="da-DK"/>
          </a:p>
        </p:txBody>
      </p:sp>
    </p:spTree>
    <p:extLst>
      <p:ext uri="{BB962C8B-B14F-4D97-AF65-F5344CB8AC3E}">
        <p14:creationId xmlns:p14="http://schemas.microsoft.com/office/powerpoint/2010/main" val="3435746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a-DK" dirty="0">
                <a:latin typeface="Calibri" panose="020F0502020204030204" pitchFamily="34" charset="0"/>
                <a:cs typeface="Calibri" panose="020F0502020204030204" pitchFamily="34" charset="0"/>
              </a:rPr>
              <a:t>METTE</a:t>
            </a:r>
          </a:p>
          <a:p>
            <a:endParaRPr lang="da-DK" dirty="0"/>
          </a:p>
        </p:txBody>
      </p:sp>
      <p:sp>
        <p:nvSpPr>
          <p:cNvPr id="4" name="Pladsholder til slidenummer 3"/>
          <p:cNvSpPr>
            <a:spLocks noGrp="1"/>
          </p:cNvSpPr>
          <p:nvPr>
            <p:ph type="sldNum" sz="quarter" idx="10"/>
          </p:nvPr>
        </p:nvSpPr>
        <p:spPr/>
        <p:txBody>
          <a:bodyPr/>
          <a:lstStyle/>
          <a:p>
            <a:pPr>
              <a:defRPr/>
            </a:pPr>
            <a:fld id="{F2FF2BD3-22B7-465B-B8AC-F55009E4CC1E}" type="slidenum">
              <a:rPr lang="da-DK" smtClean="0"/>
              <a:pPr>
                <a:defRPr/>
              </a:pPr>
              <a:t>15</a:t>
            </a:fld>
            <a:endParaRPr lang="da-DK"/>
          </a:p>
        </p:txBody>
      </p:sp>
    </p:spTree>
    <p:extLst>
      <p:ext uri="{BB962C8B-B14F-4D97-AF65-F5344CB8AC3E}">
        <p14:creationId xmlns:p14="http://schemas.microsoft.com/office/powerpoint/2010/main" val="2105510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r>
              <a:rPr lang="da-DK" dirty="0"/>
              <a:t>Mer</a:t>
            </a:r>
            <a:r>
              <a:rPr lang="da-DK" baseline="0" dirty="0"/>
              <a:t>e uklart hvad man skal hvornår – hvornår kan man lave mad? Tage ansvar for hvad?</a:t>
            </a:r>
          </a:p>
          <a:p>
            <a:pPr marL="171450" indent="-171450">
              <a:buFontTx/>
              <a:buChar char="-"/>
            </a:pPr>
            <a:r>
              <a:rPr lang="da-DK" baseline="0" dirty="0"/>
              <a:t>Hvilken forældre /skolekontakt skal man have i dag, når voksendom ikke indtræffer på synkrone tidspunkter? Nogen i kort snor andre ikke – modenhed tidligt kulturelt – men måske ikke på andre områder</a:t>
            </a:r>
            <a:endParaRPr lang="da-DK" dirty="0"/>
          </a:p>
        </p:txBody>
      </p:sp>
      <p:sp>
        <p:nvSpPr>
          <p:cNvPr id="4" name="Pladsholder til diasnummer 3"/>
          <p:cNvSpPr>
            <a:spLocks noGrp="1"/>
          </p:cNvSpPr>
          <p:nvPr>
            <p:ph type="sldNum" sz="quarter" idx="10"/>
          </p:nvPr>
        </p:nvSpPr>
        <p:spPr/>
        <p:txBody>
          <a:bodyPr/>
          <a:lstStyle/>
          <a:p>
            <a:pPr>
              <a:defRPr/>
            </a:pPr>
            <a:fld id="{4F0E3F2B-36A2-480D-A499-F2DB497727D8}" type="slidenum">
              <a:rPr lang="da-DK" smtClean="0"/>
              <a:pPr>
                <a:defRPr/>
              </a:pPr>
              <a:t>3</a:t>
            </a:fld>
            <a:endParaRPr lang="da-DK"/>
          </a:p>
        </p:txBody>
      </p:sp>
    </p:spTree>
    <p:extLst>
      <p:ext uri="{BB962C8B-B14F-4D97-AF65-F5344CB8AC3E}">
        <p14:creationId xmlns:p14="http://schemas.microsoft.com/office/powerpoint/2010/main" val="295992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u="none" baseline="0" dirty="0"/>
              <a:t>Den første logik, </a:t>
            </a:r>
            <a:r>
              <a:rPr lang="da-DK" b="0" u="none" baseline="0" dirty="0"/>
              <a:t>der er under forandring, </a:t>
            </a:r>
            <a:r>
              <a:rPr lang="da-DK" baseline="0" dirty="0"/>
              <a:t>er ‘</a:t>
            </a:r>
            <a:r>
              <a:rPr lang="da-DK" b="1" baseline="0" dirty="0"/>
              <a:t>afstand’</a:t>
            </a:r>
            <a:r>
              <a:rPr lang="da-DK" b="0" baseline="0" dirty="0"/>
              <a:t>. Ifølge Mats Trondman var det sådan</a:t>
            </a:r>
            <a:r>
              <a:rPr lang="da-DK" baseline="0" dirty="0"/>
              <a:t>, at unge og voksne tidligere befandt sig på behørig afstand af hinanden: Unge var </a:t>
            </a:r>
            <a:r>
              <a:rPr lang="da-DK" b="1" baseline="0" dirty="0"/>
              <a:t>ude med kammeraterne</a:t>
            </a:r>
            <a:r>
              <a:rPr lang="da-DK" baseline="0" dirty="0"/>
              <a:t>, mens </a:t>
            </a:r>
            <a:r>
              <a:rPr lang="da-DK" b="1" baseline="0" dirty="0"/>
              <a:t>forældrene var derhjemme eller lavede noget uden børnene</a:t>
            </a:r>
            <a:r>
              <a:rPr lang="da-DK" baseline="0" dirty="0"/>
              <a:t>. Unge og deres forældre befandt sig på </a:t>
            </a:r>
            <a:r>
              <a:rPr lang="da-DK" b="1" baseline="0" dirty="0"/>
              <a:t>forskellige arenaer </a:t>
            </a:r>
            <a:r>
              <a:rPr lang="da-DK" baseline="0" dirty="0"/>
              <a:t>og </a:t>
            </a:r>
            <a:r>
              <a:rPr lang="da-DK" b="1" baseline="0" dirty="0"/>
              <a:t>delte ikke alting med hinanden </a:t>
            </a:r>
            <a:r>
              <a:rPr lang="da-DK" baseline="0" dirty="0"/>
              <a:t>– de unge havde havde </a:t>
            </a:r>
            <a:r>
              <a:rPr lang="da-DK" b="1" baseline="0" dirty="0"/>
              <a:t>deres hemmeligheder </a:t>
            </a:r>
            <a:r>
              <a:rPr lang="da-DK" baseline="0" dirty="0"/>
              <a:t>og </a:t>
            </a:r>
            <a:r>
              <a:rPr lang="da-DK" b="1" baseline="0" dirty="0"/>
              <a:t>de voksne havde deres. </a:t>
            </a:r>
          </a:p>
          <a:p>
            <a:pPr marL="0" indent="0">
              <a:buNone/>
            </a:pPr>
            <a:endParaRPr lang="da-DK" b="1" baseline="0" dirty="0"/>
          </a:p>
          <a:p>
            <a:pPr marL="0" indent="0">
              <a:buNone/>
            </a:pPr>
            <a:r>
              <a:rPr lang="da-DK" baseline="0" dirty="0"/>
              <a:t>Og den her afstand er i disse år ved at </a:t>
            </a:r>
            <a:r>
              <a:rPr lang="da-DK" b="1" baseline="0" dirty="0"/>
              <a:t>forvitre</a:t>
            </a:r>
            <a:r>
              <a:rPr lang="da-DK" baseline="0" dirty="0"/>
              <a:t>, siger Mats Trondman. Man tager fx </a:t>
            </a:r>
            <a:r>
              <a:rPr lang="da-DK" b="1" baseline="0" dirty="0"/>
              <a:t>på Roskilde med hinanden</a:t>
            </a:r>
            <a:r>
              <a:rPr lang="da-DK" baseline="0" dirty="0"/>
              <a:t>, og hvis man ikke gør, så er man som forældre i hvert fald interesserede i at høre, </a:t>
            </a:r>
            <a:r>
              <a:rPr lang="da-DK" b="1" baseline="0" dirty="0"/>
              <a:t>hvordan det var på Roskile, altså sådan ‘rigtigt’</a:t>
            </a:r>
            <a:r>
              <a:rPr lang="da-DK" baseline="0" dirty="0"/>
              <a:t>. Forældre vil gerne </a:t>
            </a:r>
            <a:r>
              <a:rPr lang="da-DK" b="1" baseline="0" dirty="0"/>
              <a:t>være tæt på deres børn, og vi bliver frustrerede</a:t>
            </a:r>
            <a:r>
              <a:rPr lang="da-DK" baseline="0" dirty="0"/>
              <a:t>, når de unge ikke vil dele deres hemmeligheder med os – </a:t>
            </a:r>
            <a:r>
              <a:rPr lang="da-DK" b="1" baseline="0" dirty="0"/>
              <a:t>hvilket de i stigende grad også socialiseres til at gøre</a:t>
            </a:r>
            <a:r>
              <a:rPr lang="da-DK" baseline="0" dirty="0"/>
              <a:t>. Så der er en tilbøjelighed til, at man som forældre </a:t>
            </a:r>
            <a:r>
              <a:rPr lang="da-DK" b="1" i="0" baseline="0" dirty="0"/>
              <a:t>forsøger at afvikle afstanden og arbejder på at skabe nærhed.</a:t>
            </a:r>
          </a:p>
          <a:p>
            <a:endParaRPr lang="da-DK" baseline="0" dirty="0"/>
          </a:p>
          <a:p>
            <a:r>
              <a:rPr lang="da-DK" b="1" u="sng" baseline="0" dirty="0"/>
              <a:t>Den anden logik</a:t>
            </a:r>
            <a:r>
              <a:rPr lang="da-DK" baseline="0" dirty="0"/>
              <a:t>, som Trondman mener er under afvikling, er </a:t>
            </a:r>
            <a:r>
              <a:rPr lang="da-DK" b="1" baseline="0" dirty="0"/>
              <a:t>hierarkiet</a:t>
            </a:r>
            <a:r>
              <a:rPr lang="da-DK" baseline="0" dirty="0"/>
              <a:t> mellem unge og voksne. </a:t>
            </a:r>
            <a:r>
              <a:rPr lang="da-DK" b="1" baseline="0" dirty="0"/>
              <a:t>Tidligere</a:t>
            </a:r>
            <a:r>
              <a:rPr lang="da-DK" baseline="0" dirty="0"/>
              <a:t> var det sådan, at </a:t>
            </a:r>
            <a:r>
              <a:rPr lang="da-DK" b="1" baseline="0" dirty="0"/>
              <a:t>de voksne tydeligt var overordnet de unge</a:t>
            </a:r>
            <a:r>
              <a:rPr lang="da-DK" baseline="0" dirty="0"/>
              <a:t>. Det var de voksne, der var de </a:t>
            </a:r>
            <a:r>
              <a:rPr lang="da-DK" b="1" baseline="0" dirty="0"/>
              <a:t>vidende og kloge</a:t>
            </a:r>
            <a:r>
              <a:rPr lang="da-DK" baseline="0" dirty="0"/>
              <a:t>, mens de unge skulle lære af og lytte til de voksne. I dag tænker vi det lidt anderledes. De voksne er ikke </a:t>
            </a:r>
            <a:r>
              <a:rPr lang="da-DK" b="1" baseline="0" dirty="0"/>
              <a:t>altid</a:t>
            </a:r>
            <a:r>
              <a:rPr lang="da-DK" baseline="0" dirty="0"/>
              <a:t> de vidende og kloge, </a:t>
            </a:r>
            <a:r>
              <a:rPr lang="da-DK" b="1" baseline="0" dirty="0"/>
              <a:t>nogle gange ved de unge faktisk </a:t>
            </a:r>
            <a:r>
              <a:rPr lang="da-DK" baseline="0" dirty="0"/>
              <a:t>mere, og så er det naturligt, at </a:t>
            </a:r>
            <a:r>
              <a:rPr lang="da-DK" b="1" baseline="0" dirty="0"/>
              <a:t>man lytter og indretter sig efter det</a:t>
            </a:r>
            <a:r>
              <a:rPr lang="da-DK" baseline="0" dirty="0"/>
              <a:t>, de unge siger. Så vi er gået fra en hierarkisk til en mere </a:t>
            </a:r>
            <a:r>
              <a:rPr lang="da-DK" b="1" baseline="0" dirty="0"/>
              <a:t>ligelig</a:t>
            </a:r>
            <a:r>
              <a:rPr lang="da-DK" baseline="0" dirty="0"/>
              <a:t> relation mellem unge og voksne.</a:t>
            </a:r>
          </a:p>
          <a:p>
            <a:endParaRPr lang="da-DK" baseline="0" dirty="0"/>
          </a:p>
          <a:p>
            <a:r>
              <a:rPr lang="da-DK" baseline="0" dirty="0"/>
              <a:t>Og det binder an til </a:t>
            </a:r>
            <a:r>
              <a:rPr lang="da-DK" b="1" u="sng" baseline="0" dirty="0"/>
              <a:t>den sidste logik</a:t>
            </a:r>
            <a:r>
              <a:rPr lang="da-DK" baseline="0" dirty="0"/>
              <a:t>, som ifølge Trondman har forandret sig. Tidligere var det sådan, at unge i samværet med voksne var objekter. </a:t>
            </a:r>
            <a:r>
              <a:rPr lang="da-DK" b="1" u="none" baseline="0" dirty="0"/>
              <a:t>De vidende og kloge voksne var de handlende subjekter</a:t>
            </a:r>
            <a:r>
              <a:rPr lang="da-DK" u="none" baseline="0" dirty="0"/>
              <a:t>, mens </a:t>
            </a:r>
            <a:r>
              <a:rPr lang="da-DK" b="1" u="none" baseline="0" dirty="0"/>
              <a:t>de unge var objekter for denne </a:t>
            </a:r>
            <a:r>
              <a:rPr lang="da-DK" baseline="0" dirty="0"/>
              <a:t>handlen – de skulle fx </a:t>
            </a:r>
            <a:r>
              <a:rPr lang="da-DK" b="1" baseline="0" dirty="0"/>
              <a:t>spørge deres forældre eller underviser om lov</a:t>
            </a:r>
            <a:r>
              <a:rPr lang="da-DK" baseline="0" dirty="0"/>
              <a:t>, inden de gjorde noget, deres selvstændige valg var begrænset osv. </a:t>
            </a:r>
            <a:r>
              <a:rPr lang="da-DK" b="1" baseline="0" dirty="0"/>
              <a:t>Nu deltager unge og børn aktivt i de valg og dispositioner, der finder sted i familierne, på uddannelsern</a:t>
            </a:r>
            <a:r>
              <a:rPr lang="da-DK" baseline="0" dirty="0"/>
              <a:t>e osv., så de er gået fra at være </a:t>
            </a:r>
            <a:r>
              <a:rPr lang="da-DK" b="1" baseline="0" dirty="0"/>
              <a:t>objekter </a:t>
            </a:r>
            <a:r>
              <a:rPr lang="da-DK" b="0" baseline="0" dirty="0"/>
              <a:t>til i højere grad at blive </a:t>
            </a:r>
            <a:r>
              <a:rPr lang="da-DK" b="1" baseline="0" dirty="0"/>
              <a:t>aktive og handlende og besluttende subjekter</a:t>
            </a:r>
            <a:r>
              <a:rPr lang="da-DK" baseline="0" dirty="0"/>
              <a:t>. </a:t>
            </a:r>
          </a:p>
          <a:p>
            <a:endParaRPr lang="da-DK" baseline="0" dirty="0"/>
          </a:p>
          <a:p>
            <a:r>
              <a:rPr lang="da-DK" b="1" u="sng" baseline="0" dirty="0"/>
              <a:t>Samlet set </a:t>
            </a:r>
            <a:r>
              <a:rPr lang="da-DK" baseline="0" dirty="0"/>
              <a:t>er forandringerne i de her tre logikker et udtryk for en </a:t>
            </a:r>
            <a:r>
              <a:rPr lang="da-DK" b="1" baseline="0" dirty="0"/>
              <a:t>demokratiserende tendens</a:t>
            </a:r>
            <a:r>
              <a:rPr lang="da-DK" baseline="0" dirty="0"/>
              <a:t>, som udfordrer </a:t>
            </a:r>
            <a:r>
              <a:rPr lang="da-DK" b="1" baseline="0" dirty="0"/>
              <a:t>autoritære og ufrie relationer </a:t>
            </a:r>
            <a:r>
              <a:rPr lang="da-DK" baseline="0" dirty="0"/>
              <a:t>mellem unge og voksne, og som gør, at</a:t>
            </a:r>
            <a:r>
              <a:rPr lang="da-DK" b="1" baseline="0" dirty="0"/>
              <a:t> de unge i højere grad er blevet sat fri til at være aktører i eget liv</a:t>
            </a:r>
            <a:r>
              <a:rPr lang="da-DK" baseline="0" dirty="0"/>
              <a:t>.  Så de her forskydninger er et udtryk for noget, de fleste af os betragter som noget </a:t>
            </a:r>
            <a:r>
              <a:rPr lang="da-DK" b="1" baseline="0" dirty="0"/>
              <a:t>godt</a:t>
            </a:r>
            <a:r>
              <a:rPr lang="da-DK" baseline="0" dirty="0"/>
              <a:t>.</a:t>
            </a:r>
          </a:p>
          <a:p>
            <a:endParaRPr lang="da-DK" baseline="0" dirty="0"/>
          </a:p>
          <a:p>
            <a:r>
              <a:rPr lang="da-DK" baseline="0" dirty="0"/>
              <a:t>Men de har også </a:t>
            </a:r>
            <a:r>
              <a:rPr lang="da-DK" b="1" baseline="0" dirty="0"/>
              <a:t>nogle konsekvenser</a:t>
            </a:r>
            <a:r>
              <a:rPr lang="da-DK" baseline="0" dirty="0"/>
              <a:t>. Dem </a:t>
            </a:r>
            <a:r>
              <a:rPr lang="da-DK" b="1" baseline="0" dirty="0"/>
              <a:t>mærker man rundt omkring i hjemmene, på uddannelserne, ja, alle steder, hvor unge og voksne er sammen</a:t>
            </a:r>
            <a:r>
              <a:rPr lang="da-DK" baseline="0" dirty="0"/>
              <a:t>:</a:t>
            </a:r>
          </a:p>
          <a:p>
            <a:endParaRPr lang="da-DK" baseline="0" dirty="0"/>
          </a:p>
          <a:p>
            <a:r>
              <a:rPr lang="da-DK" baseline="0" dirty="0"/>
              <a:t>For når unge og voksne i øget omfang indgår i </a:t>
            </a:r>
            <a:r>
              <a:rPr lang="da-DK" b="1" baseline="0" dirty="0"/>
              <a:t>en tæt, ligelig relation</a:t>
            </a:r>
            <a:r>
              <a:rPr lang="da-DK" baseline="0" dirty="0"/>
              <a:t>, hvor der </a:t>
            </a:r>
            <a:r>
              <a:rPr lang="da-DK" b="1" baseline="0" dirty="0"/>
              <a:t>ikke er nogen klar fordeling af positioner</a:t>
            </a:r>
            <a:r>
              <a:rPr lang="da-DK" baseline="0" dirty="0"/>
              <a:t>, så er der </a:t>
            </a:r>
            <a:r>
              <a:rPr lang="da-DK" b="1" baseline="0" dirty="0"/>
              <a:t>heller ikke automatisk nogen, der har autoritet og beslutningsret</a:t>
            </a:r>
            <a:r>
              <a:rPr lang="da-DK" baseline="0" dirty="0"/>
              <a:t>, og det betyder også, at det for voksne mange steder kan </a:t>
            </a:r>
            <a:r>
              <a:rPr lang="da-DK" b="1" baseline="0" dirty="0"/>
              <a:t>være en kamp at vinde relationen og få lydhørhed, når der skal træffes beslutninger og gøres ting i hjemmet, skolen, i foreningen </a:t>
            </a:r>
            <a:r>
              <a:rPr lang="da-DK" baseline="0" dirty="0"/>
              <a:t>osv. Så det bliver på mange måder </a:t>
            </a:r>
            <a:r>
              <a:rPr lang="da-DK" b="1" baseline="0" dirty="0"/>
              <a:t>sværere og mere udfordrende at være den voksne </a:t>
            </a:r>
            <a:r>
              <a:rPr lang="da-DK" baseline="0" dirty="0"/>
              <a:t>i relationen.</a:t>
            </a:r>
          </a:p>
          <a:p>
            <a:endParaRPr lang="da-DK" baseline="0" dirty="0"/>
          </a:p>
          <a:p>
            <a:r>
              <a:rPr lang="da-DK" baseline="0" dirty="0"/>
              <a:t>Hele </a:t>
            </a:r>
            <a:r>
              <a:rPr lang="da-DK" b="1" baseline="0" dirty="0"/>
              <a:t>diskussionen om ‘curlingforældre’</a:t>
            </a:r>
            <a:r>
              <a:rPr lang="da-DK" baseline="0" dirty="0"/>
              <a:t> og ‘</a:t>
            </a:r>
            <a:r>
              <a:rPr lang="da-DK" b="1" baseline="0" dirty="0"/>
              <a:t>rundkredspædagogik’</a:t>
            </a:r>
            <a:r>
              <a:rPr lang="da-DK" baseline="0" dirty="0"/>
              <a:t> osv. er et udtryk for, at der er </a:t>
            </a:r>
            <a:r>
              <a:rPr lang="da-DK" b="1" baseline="0" dirty="0"/>
              <a:t>uklarhed</a:t>
            </a:r>
            <a:r>
              <a:rPr lang="da-DK" baseline="0" dirty="0"/>
              <a:t> og diskussion om voksenrollen.</a:t>
            </a:r>
          </a:p>
          <a:p>
            <a:endParaRPr lang="da-DK" baseline="0" dirty="0"/>
          </a:p>
          <a:p>
            <a:r>
              <a:rPr lang="da-DK" baseline="0" dirty="0"/>
              <a:t>Men der sker også noget med den unge, for med </a:t>
            </a:r>
            <a:r>
              <a:rPr lang="da-DK" b="1" baseline="0" dirty="0"/>
              <a:t>mindre klarhed, færre rettesnore, der er givet af de voksne</a:t>
            </a:r>
            <a:r>
              <a:rPr lang="da-DK" baseline="0" dirty="0"/>
              <a:t>, desto </a:t>
            </a:r>
            <a:r>
              <a:rPr lang="da-DK" b="1" baseline="0" dirty="0"/>
              <a:t>videre og mere uklare bliver rammerne om tilværelsen</a:t>
            </a:r>
            <a:r>
              <a:rPr lang="da-DK" baseline="0" dirty="0"/>
              <a:t>, hvilket skaber en oplevelse af, at tilværelsen er et spørgsmål om, hvordan </a:t>
            </a:r>
            <a:r>
              <a:rPr lang="da-DK" b="1" baseline="0" dirty="0"/>
              <a:t>du</a:t>
            </a:r>
            <a:r>
              <a:rPr lang="da-DK" baseline="0" dirty="0"/>
              <a:t> rammesætter dit liv, og hvad </a:t>
            </a:r>
            <a:r>
              <a:rPr lang="da-DK" b="1" baseline="0" dirty="0"/>
              <a:t>du</a:t>
            </a:r>
            <a:r>
              <a:rPr lang="da-DK" baseline="0" dirty="0"/>
              <a:t> gør for få styr på livet osv.  </a:t>
            </a:r>
          </a:p>
          <a:p>
            <a:endParaRPr lang="da-DK" baseline="0" dirty="0"/>
          </a:p>
          <a:p>
            <a:r>
              <a:rPr lang="da-DK" baseline="0" dirty="0"/>
              <a:t>Og der er vi fremme ved den tredje tendens.</a:t>
            </a:r>
            <a:endParaRPr lang="da-DK" dirty="0"/>
          </a:p>
          <a:p>
            <a:endParaRPr lang="da-DK" dirty="0"/>
          </a:p>
        </p:txBody>
      </p:sp>
      <p:sp>
        <p:nvSpPr>
          <p:cNvPr id="4" name="Pladsholder til slidenummer 3"/>
          <p:cNvSpPr>
            <a:spLocks noGrp="1"/>
          </p:cNvSpPr>
          <p:nvPr>
            <p:ph type="sldNum" sz="quarter" idx="10"/>
          </p:nvPr>
        </p:nvSpPr>
        <p:spPr/>
        <p:txBody>
          <a:bodyPr/>
          <a:lstStyle/>
          <a:p>
            <a:pPr>
              <a:defRPr/>
            </a:pPr>
            <a:fld id="{F2FF2BD3-22B7-465B-B8AC-F55009E4CC1E}" type="slidenum">
              <a:rPr lang="da-DK" smtClean="0"/>
              <a:pPr>
                <a:defRPr/>
              </a:pPr>
              <a:t>4</a:t>
            </a:fld>
            <a:endParaRPr lang="da-DK"/>
          </a:p>
        </p:txBody>
      </p:sp>
    </p:spTree>
    <p:extLst>
      <p:ext uri="{BB962C8B-B14F-4D97-AF65-F5344CB8AC3E}">
        <p14:creationId xmlns:p14="http://schemas.microsoft.com/office/powerpoint/2010/main" val="260009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billede 1"/>
          <p:cNvSpPr>
            <a:spLocks noGrp="1" noRot="1" noChangeAspect="1" noTextEdit="1"/>
          </p:cNvSpPr>
          <p:nvPr>
            <p:ph type="sldImg"/>
          </p:nvPr>
        </p:nvSpPr>
        <p:spPr>
          <a:ln/>
        </p:spPr>
      </p:sp>
      <p:sp>
        <p:nvSpPr>
          <p:cNvPr id="3" name="Pladsholder til noter 2"/>
          <p:cNvSpPr>
            <a:spLocks noGrp="1"/>
          </p:cNvSpPr>
          <p:nvPr>
            <p:ph type="body" idx="1"/>
          </p:nvPr>
        </p:nvSpPr>
        <p:spPr/>
        <p:txBody>
          <a:bodyPr>
            <a:normAutofit/>
          </a:bodyPr>
          <a:lstStyle/>
          <a:p>
            <a:pPr>
              <a:defRPr/>
            </a:pPr>
            <a:r>
              <a:rPr lang="da-DK" dirty="0"/>
              <a:t>MENING? – </a:t>
            </a:r>
          </a:p>
          <a:p>
            <a:pPr>
              <a:defRPr/>
            </a:pPr>
            <a:r>
              <a:rPr lang="da-DK" dirty="0"/>
              <a:t>Gøre forskel </a:t>
            </a:r>
          </a:p>
          <a:p>
            <a:pPr>
              <a:defRPr/>
            </a:pPr>
            <a:r>
              <a:rPr lang="da-DK" dirty="0"/>
              <a:t>Forandre</a:t>
            </a:r>
          </a:p>
          <a:p>
            <a:pPr>
              <a:defRPr/>
            </a:pPr>
            <a:r>
              <a:rPr lang="da-DK" dirty="0"/>
              <a:t>/instrumentalisering</a:t>
            </a:r>
          </a:p>
          <a:p>
            <a:pPr>
              <a:defRPr/>
            </a:pPr>
            <a:r>
              <a:rPr lang="da-DK" dirty="0"/>
              <a:t>Flere ting, kan være med til at forme den retning</a:t>
            </a:r>
          </a:p>
        </p:txBody>
      </p:sp>
      <p:sp>
        <p:nvSpPr>
          <p:cNvPr id="17412"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555" eaLnBrk="0" hangingPunct="0">
              <a:defRPr sz="2400">
                <a:solidFill>
                  <a:schemeClr val="tx1"/>
                </a:solidFill>
                <a:latin typeface="Verdana" pitchFamily="34" charset="0"/>
              </a:defRPr>
            </a:lvl1pPr>
            <a:lvl2pPr marL="750974" indent="-288836" defTabSz="882555" eaLnBrk="0" hangingPunct="0">
              <a:defRPr sz="2400">
                <a:solidFill>
                  <a:schemeClr val="tx1"/>
                </a:solidFill>
                <a:latin typeface="Verdana" pitchFamily="34" charset="0"/>
              </a:defRPr>
            </a:lvl2pPr>
            <a:lvl3pPr marL="1155344" indent="-231069" defTabSz="882555" eaLnBrk="0" hangingPunct="0">
              <a:defRPr sz="2400">
                <a:solidFill>
                  <a:schemeClr val="tx1"/>
                </a:solidFill>
                <a:latin typeface="Verdana" pitchFamily="34" charset="0"/>
              </a:defRPr>
            </a:lvl3pPr>
            <a:lvl4pPr marL="1617482" indent="-231069" defTabSz="882555" eaLnBrk="0" hangingPunct="0">
              <a:defRPr sz="2400">
                <a:solidFill>
                  <a:schemeClr val="tx1"/>
                </a:solidFill>
                <a:latin typeface="Verdana" pitchFamily="34" charset="0"/>
              </a:defRPr>
            </a:lvl4pPr>
            <a:lvl5pPr marL="2079620" indent="-231069" defTabSz="882555" eaLnBrk="0" hangingPunct="0">
              <a:defRPr sz="2400">
                <a:solidFill>
                  <a:schemeClr val="tx1"/>
                </a:solidFill>
                <a:latin typeface="Verdana" pitchFamily="34" charset="0"/>
              </a:defRPr>
            </a:lvl5pPr>
            <a:lvl6pPr marL="2541758" indent="-231069" defTabSz="882555" eaLnBrk="0" fontAlgn="base" hangingPunct="0">
              <a:spcBef>
                <a:spcPct val="0"/>
              </a:spcBef>
              <a:spcAft>
                <a:spcPct val="0"/>
              </a:spcAft>
              <a:defRPr sz="2400">
                <a:solidFill>
                  <a:schemeClr val="tx1"/>
                </a:solidFill>
                <a:latin typeface="Verdana" pitchFamily="34" charset="0"/>
              </a:defRPr>
            </a:lvl6pPr>
            <a:lvl7pPr marL="3003895" indent="-231069" defTabSz="882555" eaLnBrk="0" fontAlgn="base" hangingPunct="0">
              <a:spcBef>
                <a:spcPct val="0"/>
              </a:spcBef>
              <a:spcAft>
                <a:spcPct val="0"/>
              </a:spcAft>
              <a:defRPr sz="2400">
                <a:solidFill>
                  <a:schemeClr val="tx1"/>
                </a:solidFill>
                <a:latin typeface="Verdana" pitchFamily="34" charset="0"/>
              </a:defRPr>
            </a:lvl7pPr>
            <a:lvl8pPr marL="3466033" indent="-231069" defTabSz="882555" eaLnBrk="0" fontAlgn="base" hangingPunct="0">
              <a:spcBef>
                <a:spcPct val="0"/>
              </a:spcBef>
              <a:spcAft>
                <a:spcPct val="0"/>
              </a:spcAft>
              <a:defRPr sz="2400">
                <a:solidFill>
                  <a:schemeClr val="tx1"/>
                </a:solidFill>
                <a:latin typeface="Verdana" pitchFamily="34" charset="0"/>
              </a:defRPr>
            </a:lvl8pPr>
            <a:lvl9pPr marL="3928171" indent="-231069" defTabSz="882555" eaLnBrk="0" fontAlgn="base" hangingPunct="0">
              <a:spcBef>
                <a:spcPct val="0"/>
              </a:spcBef>
              <a:spcAft>
                <a:spcPct val="0"/>
              </a:spcAft>
              <a:defRPr sz="2400">
                <a:solidFill>
                  <a:schemeClr val="tx1"/>
                </a:solidFill>
                <a:latin typeface="Verdana" pitchFamily="34" charset="0"/>
              </a:defRPr>
            </a:lvl9pPr>
          </a:lstStyle>
          <a:p>
            <a:pPr eaLnBrk="1" hangingPunct="1"/>
            <a:fld id="{CC40E6C2-0AC4-445E-8083-C7951799268E}" type="slidenum">
              <a:rPr lang="da-DK" sz="1200">
                <a:latin typeface="Arial" charset="0"/>
              </a:rPr>
              <a:pPr eaLnBrk="1" hangingPunct="1"/>
              <a:t>5</a:t>
            </a:fld>
            <a:endParaRPr lang="da-DK"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Specialehistorie</a:t>
            </a:r>
          </a:p>
        </p:txBody>
      </p:sp>
      <p:sp>
        <p:nvSpPr>
          <p:cNvPr id="4" name="Pladsholder til slidenummer 3"/>
          <p:cNvSpPr>
            <a:spLocks noGrp="1"/>
          </p:cNvSpPr>
          <p:nvPr>
            <p:ph type="sldNum" sz="quarter" idx="5"/>
          </p:nvPr>
        </p:nvSpPr>
        <p:spPr/>
        <p:txBody>
          <a:bodyPr/>
          <a:lstStyle/>
          <a:p>
            <a:pPr>
              <a:defRPr/>
            </a:pPr>
            <a:fld id="{1F1A04E5-828D-4239-A6AA-680835A35BC9}" type="slidenum">
              <a:rPr lang="da-DK" smtClean="0"/>
              <a:pPr>
                <a:defRPr/>
              </a:pPr>
              <a:t>6</a:t>
            </a:fld>
            <a:endParaRPr lang="da-DK"/>
          </a:p>
        </p:txBody>
      </p:sp>
    </p:spTree>
    <p:extLst>
      <p:ext uri="{BB962C8B-B14F-4D97-AF65-F5344CB8AC3E}">
        <p14:creationId xmlns:p14="http://schemas.microsoft.com/office/powerpoint/2010/main" val="77553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p>
        </p:txBody>
      </p:sp>
    </p:spTree>
    <p:extLst>
      <p:ext uri="{BB962C8B-B14F-4D97-AF65-F5344CB8AC3E}">
        <p14:creationId xmlns:p14="http://schemas.microsoft.com/office/powerpoint/2010/main" val="3845930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0" baseline="0" dirty="0">
                <a:ea typeface="MS PGothic" charset="0"/>
              </a:rPr>
              <a:t>I workshoppen kommer vi i grupperne til bl.a. at arbejde med</a:t>
            </a:r>
          </a:p>
        </p:txBody>
      </p:sp>
      <p:sp>
        <p:nvSpPr>
          <p:cNvPr id="4" name="Pladsholder til slidenummer 3"/>
          <p:cNvSpPr>
            <a:spLocks noGrp="1"/>
          </p:cNvSpPr>
          <p:nvPr>
            <p:ph type="sldNum" sz="quarter" idx="10"/>
          </p:nvPr>
        </p:nvSpPr>
        <p:spPr/>
        <p:txBody>
          <a:bodyPr/>
          <a:lstStyle/>
          <a:p>
            <a:pPr>
              <a:defRPr/>
            </a:pPr>
            <a:fld id="{69AB4020-269B-814C-BB36-37CF3939697E}" type="slidenum">
              <a:rPr lang="da-DK" smtClean="0"/>
              <a:pPr>
                <a:defRPr/>
              </a:pPr>
              <a:t>10</a:t>
            </a:fld>
            <a:endParaRPr lang="da-DK"/>
          </a:p>
        </p:txBody>
      </p:sp>
    </p:spTree>
    <p:extLst>
      <p:ext uri="{BB962C8B-B14F-4D97-AF65-F5344CB8AC3E}">
        <p14:creationId xmlns:p14="http://schemas.microsoft.com/office/powerpoint/2010/main" val="9246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200" dirty="0">
                <a:latin typeface="Calibri" panose="020F0502020204030204" pitchFamily="34" charset="0"/>
                <a:cs typeface="Calibri" panose="020F0502020204030204" pitchFamily="34" charset="0"/>
              </a:rPr>
              <a:t>NOEMI</a:t>
            </a:r>
          </a:p>
          <a:p>
            <a:pPr marL="0" indent="0">
              <a:buNone/>
            </a:pPr>
            <a:r>
              <a:rPr lang="da-DK" sz="1200" dirty="0">
                <a:latin typeface="Calibri" panose="020F0502020204030204" pitchFamily="34" charset="0"/>
                <a:cs typeface="Calibri" panose="020F0502020204030204" pitchFamily="34" charset="0"/>
              </a:rPr>
              <a:t>Mange genkender sikkert: </a:t>
            </a:r>
            <a:r>
              <a:rPr lang="da-DK" sz="1200" i="1" dirty="0">
                <a:latin typeface="Calibri" panose="020F0502020204030204" pitchFamily="34" charset="0"/>
                <a:cs typeface="Calibri" panose="020F0502020204030204" pitchFamily="34" charset="0"/>
              </a:rPr>
              <a:t>‘Der er så meget, man hele tiden skal’. ‘Jeg føler mig presset’</a:t>
            </a:r>
            <a:r>
              <a:rPr lang="da-DK" sz="1200" dirty="0">
                <a:latin typeface="Calibri" panose="020F0502020204030204" pitchFamily="34" charset="0"/>
                <a:cs typeface="Calibri" panose="020F0502020204030204" pitchFamily="34" charset="0"/>
              </a:rPr>
              <a:t>…. </a:t>
            </a:r>
          </a:p>
          <a:p>
            <a:pPr marL="0" indent="0">
              <a:buNone/>
            </a:pPr>
            <a:r>
              <a:rPr lang="da-DK" sz="1200" dirty="0">
                <a:latin typeface="Calibri" panose="020F0502020204030204" pitchFamily="34" charset="0"/>
                <a:cs typeface="Calibri" panose="020F0502020204030204" pitchFamily="34" charset="0"/>
              </a:rPr>
              <a:t>Oplevelsen af at løbe stadigt hurtigere bare for at blive på stedet</a:t>
            </a:r>
          </a:p>
          <a:p>
            <a:endParaRPr lang="da-DK" sz="1200" kern="1200" dirty="0">
              <a:solidFill>
                <a:schemeClr val="tx1"/>
              </a:solidFill>
              <a:effectLst/>
              <a:latin typeface="Arial" charset="0"/>
              <a:ea typeface="+mn-ea"/>
              <a:cs typeface="+mn-cs"/>
            </a:endParaRPr>
          </a:p>
          <a:p>
            <a:endParaRPr lang="da-DK" sz="1200" kern="1200" dirty="0">
              <a:solidFill>
                <a:schemeClr val="tx1"/>
              </a:solidFill>
              <a:effectLst/>
              <a:latin typeface="Arial" charset="0"/>
              <a:ea typeface="+mn-ea"/>
              <a:cs typeface="+mn-cs"/>
            </a:endParaRPr>
          </a:p>
          <a:p>
            <a:r>
              <a:rPr lang="da-DK" sz="1200" kern="1200" dirty="0">
                <a:solidFill>
                  <a:schemeClr val="tx1"/>
                </a:solidFill>
                <a:effectLst/>
                <a:latin typeface="Arial" charset="0"/>
                <a:ea typeface="+mn-ea"/>
                <a:cs typeface="+mn-cs"/>
              </a:rPr>
              <a:t>Belastningsgraden er øget – via accelerationssamfundet – falder udenfor – jeg er forkert, men det er blevet radikaliseret hvornår man oplever sig forkert – mere snævert normalitetsbegreb, sværere at føle sig rigtigt – og det skubber til de udfordringer de unge har med sig</a:t>
            </a:r>
          </a:p>
          <a:p>
            <a:r>
              <a:rPr lang="da-DK" sz="1200" kern="1200" dirty="0">
                <a:solidFill>
                  <a:schemeClr val="tx1"/>
                </a:solidFill>
                <a:effectLst/>
                <a:latin typeface="Arial" charset="0"/>
                <a:ea typeface="+mn-ea"/>
                <a:cs typeface="+mn-cs"/>
              </a:rPr>
              <a:t>Mange ting på samme tid – optimeret – at alle forløb strammes op og optimeres – RUC uden ferie – når strukturer gør syg eller sprødhed</a:t>
            </a:r>
          </a:p>
          <a:p>
            <a:r>
              <a:rPr lang="da-DK" sz="1200" kern="1200" dirty="0" err="1">
                <a:solidFill>
                  <a:schemeClr val="tx1"/>
                </a:solidFill>
                <a:effectLst/>
                <a:latin typeface="Arial" charset="0"/>
                <a:ea typeface="+mn-ea"/>
                <a:cs typeface="+mn-cs"/>
              </a:rPr>
              <a:t>Muloigheder</a:t>
            </a:r>
            <a:r>
              <a:rPr lang="da-DK" sz="1200" kern="1200" dirty="0">
                <a:solidFill>
                  <a:schemeClr val="tx1"/>
                </a:solidFill>
                <a:effectLst/>
                <a:latin typeface="Arial" charset="0"/>
                <a:ea typeface="+mn-ea"/>
                <a:cs typeface="+mn-cs"/>
              </a:rPr>
              <a:t> for omveje – og luft til at håndtere vanskeligheder, som man måtte kæmpe med</a:t>
            </a:r>
          </a:p>
          <a:p>
            <a:endParaRPr lang="da-DK" dirty="0"/>
          </a:p>
        </p:txBody>
      </p:sp>
      <p:sp>
        <p:nvSpPr>
          <p:cNvPr id="4" name="Pladsholder til slidenummer 3"/>
          <p:cNvSpPr>
            <a:spLocks noGrp="1"/>
          </p:cNvSpPr>
          <p:nvPr>
            <p:ph type="sldNum" sz="quarter" idx="10"/>
          </p:nvPr>
        </p:nvSpPr>
        <p:spPr/>
        <p:txBody>
          <a:bodyPr/>
          <a:lstStyle/>
          <a:p>
            <a:pPr>
              <a:defRPr/>
            </a:pPr>
            <a:fld id="{F2FF2BD3-22B7-465B-B8AC-F55009E4CC1E}" type="slidenum">
              <a:rPr lang="da-DK" smtClean="0"/>
              <a:pPr>
                <a:defRPr/>
              </a:pPr>
              <a:t>11</a:t>
            </a:fld>
            <a:endParaRPr lang="da-DK"/>
          </a:p>
        </p:txBody>
      </p:sp>
    </p:spTree>
    <p:extLst>
      <p:ext uri="{BB962C8B-B14F-4D97-AF65-F5344CB8AC3E}">
        <p14:creationId xmlns:p14="http://schemas.microsoft.com/office/powerpoint/2010/main" val="265898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a-DK" dirty="0">
                <a:latin typeface="Calibri" panose="020F0502020204030204" pitchFamily="34" charset="0"/>
                <a:cs typeface="Calibri" panose="020F0502020204030204" pitchFamily="34" charset="0"/>
              </a:rPr>
              <a:t>METTE</a:t>
            </a:r>
          </a:p>
          <a:p>
            <a:r>
              <a:rPr lang="da-DK" dirty="0"/>
              <a:t>Eksplicitte krav og forventninger i uddannelsessystemet – karakterer, adgangskrav </a:t>
            </a:r>
            <a:r>
              <a:rPr lang="da-DK" dirty="0" err="1"/>
              <a:t>osv</a:t>
            </a:r>
            <a:r>
              <a:rPr lang="da-DK" dirty="0"/>
              <a:t> er tilstede i de unges fortællinger om </a:t>
            </a:r>
            <a:r>
              <a:rPr lang="da-DK" dirty="0" err="1"/>
              <a:t>atsikre</a:t>
            </a:r>
            <a:r>
              <a:rPr lang="da-DK" dirty="0"/>
              <a:t> sig gode muligheder videre frem </a:t>
            </a:r>
            <a:r>
              <a:rPr lang="da-DK" dirty="0" err="1"/>
              <a:t>ifht</a:t>
            </a:r>
            <a:r>
              <a:rPr lang="da-DK" dirty="0"/>
              <a:t> uddannelse og arbejde og som oplevelser af pres i relation til at leve op til ret snævre præstationskrav, der handler om at markere på særlige måder</a:t>
            </a:r>
          </a:p>
          <a:p>
            <a:r>
              <a:rPr lang="da-DK" dirty="0"/>
              <a:t>Men samtidig vidner de unges fortællinger også om en mere implicit uddannelsespræstation, der ikke som sådan knytter an til uddannelsen og lærerne, men som kredser om de andre elevers blikke og vurderinger. Det er tydeligt at en del af de unge er stærkt bekymrede for at falde igennem og blive dømt ude som en der ikke kan præstere af deres klasse- og studiekammerater. Det kommer fx til udtryk i dette citat, fra en ung kvinde: </a:t>
            </a:r>
          </a:p>
          <a:p>
            <a:r>
              <a:rPr lang="da-DK" dirty="0"/>
              <a:t>At være en af de kloge er adgangsbilletten til de attraktive fællesskaber. Og som citatet illustrerer er denne unge kvinde – i lighed med flere af de andre unge – stærkt bekymret for at stikke ud, blive fundet for let (og for dum). Så hun holder lav profil. Udfordringer for læringsmiljøet – men også individuelt. Hun bliver præget voldsomt af præstationsangst og ender med på et tidspunkt at bryde fuldstændigt sammen, og kæmper i en periode med voldsom mistrivsel. </a:t>
            </a:r>
          </a:p>
          <a:p>
            <a:endParaRPr lang="da-DK" dirty="0"/>
          </a:p>
        </p:txBody>
      </p:sp>
      <p:sp>
        <p:nvSpPr>
          <p:cNvPr id="4" name="Pladsholder til slidenummer 3"/>
          <p:cNvSpPr>
            <a:spLocks noGrp="1"/>
          </p:cNvSpPr>
          <p:nvPr>
            <p:ph type="sldNum" sz="quarter" idx="10"/>
          </p:nvPr>
        </p:nvSpPr>
        <p:spPr/>
        <p:txBody>
          <a:bodyPr/>
          <a:lstStyle/>
          <a:p>
            <a:pPr>
              <a:defRPr/>
            </a:pPr>
            <a:fld id="{F2FF2BD3-22B7-465B-B8AC-F55009E4CC1E}" type="slidenum">
              <a:rPr lang="da-DK" smtClean="0"/>
              <a:pPr>
                <a:defRPr/>
              </a:pPr>
              <a:t>12</a:t>
            </a:fld>
            <a:endParaRPr lang="da-DK"/>
          </a:p>
        </p:txBody>
      </p:sp>
    </p:spTree>
    <p:extLst>
      <p:ext uri="{BB962C8B-B14F-4D97-AF65-F5344CB8AC3E}">
        <p14:creationId xmlns:p14="http://schemas.microsoft.com/office/powerpoint/2010/main" val="230794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A01200EF-BD25-7A75-D46F-DAF4367BD58B}"/>
              </a:ext>
            </a:extLst>
          </p:cNvPr>
          <p:cNvSpPr>
            <a:spLocks noGrp="1"/>
          </p:cNvSpPr>
          <p:nvPr>
            <p:ph type="pic" sz="quarter" idx="10"/>
          </p:nvPr>
        </p:nvSpPr>
        <p:spPr>
          <a:xfrm>
            <a:off x="0" y="0"/>
            <a:ext cx="12192000" cy="6111875"/>
          </a:xfrm>
          <a:pattFill prst="pct5">
            <a:fgClr>
              <a:schemeClr val="accent1"/>
            </a:fgClr>
            <a:bgClr>
              <a:schemeClr val="bg1"/>
            </a:bgClr>
          </a:pattFill>
        </p:spPr>
        <p:txBody>
          <a:bodyPr/>
          <a:lstStyle/>
          <a:p>
            <a:endParaRPr lang="da-DK"/>
          </a:p>
        </p:txBody>
      </p:sp>
      <p:sp>
        <p:nvSpPr>
          <p:cNvPr id="7" name="Rectangle 5">
            <a:extLst>
              <a:ext uri="{FF2B5EF4-FFF2-40B4-BE49-F238E27FC236}">
                <a16:creationId xmlns:a16="http://schemas.microsoft.com/office/drawing/2014/main" id="{67C309C7-B35B-D507-1EF0-6D59E3BDAA69}"/>
              </a:ext>
            </a:extLst>
          </p:cNvPr>
          <p:cNvSpPr>
            <a:spLocks noGrp="1" noChangeArrowheads="1"/>
          </p:cNvSpPr>
          <p:nvPr>
            <p:ph type="ftr" sz="quarter" idx="3"/>
          </p:nvPr>
        </p:nvSpPr>
        <p:spPr bwMode="auto">
          <a:xfrm>
            <a:off x="8040216" y="6283189"/>
            <a:ext cx="38608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211A52"/>
                </a:solidFill>
                <a:latin typeface="Calibri" panose="020F0502020204030204" pitchFamily="34" charset="0"/>
                <a:cs typeface="Calibri" panose="020F0502020204030204" pitchFamily="34" charset="0"/>
              </a:defRPr>
            </a:lvl1pPr>
          </a:lstStyle>
          <a:p>
            <a:pPr>
              <a:defRPr/>
            </a:pPr>
            <a:r>
              <a:rPr lang="en-GB"/>
              <a:t>Noemi Katznelson, nka@learning.aau.dk</a:t>
            </a:r>
            <a:endParaRPr lang="en-GB" sz="1100" dirty="0"/>
          </a:p>
        </p:txBody>
      </p:sp>
      <p:sp>
        <p:nvSpPr>
          <p:cNvPr id="6" name="Rektangel 5">
            <a:extLst>
              <a:ext uri="{FF2B5EF4-FFF2-40B4-BE49-F238E27FC236}">
                <a16:creationId xmlns:a16="http://schemas.microsoft.com/office/drawing/2014/main" id="{E1DCA528-DF9E-775C-B31C-F0932B5DC4D7}"/>
              </a:ext>
            </a:extLst>
          </p:cNvPr>
          <p:cNvSpPr/>
          <p:nvPr userDrawn="1"/>
        </p:nvSpPr>
        <p:spPr>
          <a:xfrm>
            <a:off x="1677390" y="2279723"/>
            <a:ext cx="8807532" cy="2006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 name="Lige forbindelse 7">
            <a:extLst>
              <a:ext uri="{FF2B5EF4-FFF2-40B4-BE49-F238E27FC236}">
                <a16:creationId xmlns:a16="http://schemas.microsoft.com/office/drawing/2014/main" id="{69173DE1-3004-28B5-0C88-E4562E43DE48}"/>
              </a:ext>
            </a:extLst>
          </p:cNvPr>
          <p:cNvCxnSpPr>
            <a:cxnSpLocks/>
          </p:cNvCxnSpPr>
          <p:nvPr userDrawn="1"/>
        </p:nvCxnSpPr>
        <p:spPr>
          <a:xfrm flipH="1">
            <a:off x="1677390" y="2259845"/>
            <a:ext cx="8807532" cy="0"/>
          </a:xfrm>
          <a:prstGeom prst="line">
            <a:avLst/>
          </a:prstGeom>
          <a:ln w="76200">
            <a:solidFill>
              <a:srgbClr val="ED3424"/>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268D0742-0BF3-4190-BA96-FEA5C9904AB5}"/>
              </a:ext>
            </a:extLst>
          </p:cNvPr>
          <p:cNvSpPr>
            <a:spLocks noGrp="1"/>
          </p:cNvSpPr>
          <p:nvPr>
            <p:ph type="ctrTitle"/>
          </p:nvPr>
        </p:nvSpPr>
        <p:spPr>
          <a:xfrm>
            <a:off x="1677390" y="2279723"/>
            <a:ext cx="8807532" cy="2026033"/>
          </a:xfrm>
        </p:spPr>
        <p:txBody>
          <a:bodyPr anchor="ctr" anchorCtr="0">
            <a:normAutofit/>
          </a:bodyPr>
          <a:lstStyle>
            <a:lvl1pPr algn="ctr">
              <a:defRPr sz="4800" b="1"/>
            </a:lvl1pPr>
          </a:lstStyle>
          <a:p>
            <a:r>
              <a:rPr lang="da-DK" dirty="0"/>
              <a:t>Klik for at redigere titeltypografien i masteren</a:t>
            </a:r>
          </a:p>
        </p:txBody>
      </p:sp>
    </p:spTree>
    <p:extLst>
      <p:ext uri="{BB962C8B-B14F-4D97-AF65-F5344CB8AC3E}">
        <p14:creationId xmlns:p14="http://schemas.microsoft.com/office/powerpoint/2010/main" val="380182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 bille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7C309C7-B35B-D507-1EF0-6D59E3BDAA69}"/>
              </a:ext>
            </a:extLst>
          </p:cNvPr>
          <p:cNvSpPr>
            <a:spLocks noGrp="1" noChangeArrowheads="1"/>
          </p:cNvSpPr>
          <p:nvPr>
            <p:ph type="ftr" sz="quarter" idx="3"/>
          </p:nvPr>
        </p:nvSpPr>
        <p:spPr bwMode="auto">
          <a:xfrm>
            <a:off x="8040216" y="6283189"/>
            <a:ext cx="38608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211A52"/>
                </a:solidFill>
                <a:latin typeface="Calibri" panose="020F0502020204030204" pitchFamily="34" charset="0"/>
                <a:cs typeface="Calibri" panose="020F0502020204030204" pitchFamily="34" charset="0"/>
              </a:defRPr>
            </a:lvl1pPr>
          </a:lstStyle>
          <a:p>
            <a:pPr>
              <a:defRPr/>
            </a:pPr>
            <a:r>
              <a:rPr lang="en-GB"/>
              <a:t>Noemi Katznelson, nka@learning.aau.dk</a:t>
            </a:r>
            <a:endParaRPr lang="en-GB" sz="1100" dirty="0"/>
          </a:p>
        </p:txBody>
      </p:sp>
      <p:sp>
        <p:nvSpPr>
          <p:cNvPr id="9" name="Pladsholder til billede 8">
            <a:extLst>
              <a:ext uri="{FF2B5EF4-FFF2-40B4-BE49-F238E27FC236}">
                <a16:creationId xmlns:a16="http://schemas.microsoft.com/office/drawing/2014/main" id="{D1064470-4D47-232D-2887-1129C1EB8504}"/>
              </a:ext>
            </a:extLst>
          </p:cNvPr>
          <p:cNvSpPr>
            <a:spLocks noGrp="1"/>
          </p:cNvSpPr>
          <p:nvPr>
            <p:ph type="pic" sz="quarter" idx="10"/>
          </p:nvPr>
        </p:nvSpPr>
        <p:spPr>
          <a:xfrm>
            <a:off x="6096000" y="1"/>
            <a:ext cx="6096000" cy="6114854"/>
          </a:xfrm>
          <a:pattFill prst="pct5">
            <a:fgClr>
              <a:schemeClr val="accent1"/>
            </a:fgClr>
            <a:bgClr>
              <a:schemeClr val="bg1"/>
            </a:bgClr>
          </a:pattFill>
        </p:spPr>
        <p:txBody>
          <a:bodyPr/>
          <a:lstStyle/>
          <a:p>
            <a:endParaRPr lang="da-DK"/>
          </a:p>
        </p:txBody>
      </p:sp>
      <p:sp>
        <p:nvSpPr>
          <p:cNvPr id="2" name="Titel 1">
            <a:extLst>
              <a:ext uri="{FF2B5EF4-FFF2-40B4-BE49-F238E27FC236}">
                <a16:creationId xmlns:a16="http://schemas.microsoft.com/office/drawing/2014/main" id="{268D0742-0BF3-4190-BA96-FEA5C9904AB5}"/>
              </a:ext>
            </a:extLst>
          </p:cNvPr>
          <p:cNvSpPr>
            <a:spLocks noGrp="1"/>
          </p:cNvSpPr>
          <p:nvPr>
            <p:ph type="ctrTitle"/>
          </p:nvPr>
        </p:nvSpPr>
        <p:spPr>
          <a:xfrm>
            <a:off x="481424" y="629561"/>
            <a:ext cx="4875767" cy="1716074"/>
          </a:xfrm>
        </p:spPr>
        <p:txBody>
          <a:bodyPr anchor="t" anchorCtr="0">
            <a:noAutofit/>
          </a:bodyPr>
          <a:lstStyle>
            <a:lvl1pPr algn="l">
              <a:defRPr sz="4000"/>
            </a:lvl1pPr>
          </a:lstStyle>
          <a:p>
            <a:r>
              <a:rPr lang="da-DK" dirty="0"/>
              <a:t>Klik for at redigere titeltypografien i masteren</a:t>
            </a:r>
          </a:p>
        </p:txBody>
      </p:sp>
      <p:sp>
        <p:nvSpPr>
          <p:cNvPr id="16" name="Pladsholder til tekst 15">
            <a:extLst>
              <a:ext uri="{FF2B5EF4-FFF2-40B4-BE49-F238E27FC236}">
                <a16:creationId xmlns:a16="http://schemas.microsoft.com/office/drawing/2014/main" id="{7E28ED1F-B970-D23C-B01C-2D464EE7D953}"/>
              </a:ext>
            </a:extLst>
          </p:cNvPr>
          <p:cNvSpPr>
            <a:spLocks noGrp="1"/>
          </p:cNvSpPr>
          <p:nvPr>
            <p:ph type="body" sz="quarter" idx="11"/>
          </p:nvPr>
        </p:nvSpPr>
        <p:spPr>
          <a:xfrm>
            <a:off x="481013" y="2733261"/>
            <a:ext cx="4876800" cy="3061114"/>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87578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llustration/diagram _ centreret">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7C309C7-B35B-D507-1EF0-6D59E3BDAA69}"/>
              </a:ext>
            </a:extLst>
          </p:cNvPr>
          <p:cNvSpPr>
            <a:spLocks noGrp="1" noChangeArrowheads="1"/>
          </p:cNvSpPr>
          <p:nvPr>
            <p:ph type="ftr" sz="quarter" idx="3"/>
          </p:nvPr>
        </p:nvSpPr>
        <p:spPr bwMode="auto">
          <a:xfrm>
            <a:off x="8040216" y="6283189"/>
            <a:ext cx="38608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211A52"/>
                </a:solidFill>
                <a:latin typeface="Calibri" panose="020F0502020204030204" pitchFamily="34" charset="0"/>
                <a:cs typeface="Calibri" panose="020F0502020204030204" pitchFamily="34" charset="0"/>
              </a:defRPr>
            </a:lvl1pPr>
          </a:lstStyle>
          <a:p>
            <a:pPr>
              <a:defRPr/>
            </a:pPr>
            <a:r>
              <a:rPr lang="en-GB"/>
              <a:t>Noemi Katznelson, nka@learning.aau.dk</a:t>
            </a:r>
            <a:endParaRPr lang="en-GB" sz="1100" dirty="0"/>
          </a:p>
        </p:txBody>
      </p:sp>
      <p:cxnSp>
        <p:nvCxnSpPr>
          <p:cNvPr id="8" name="Lige forbindelse 7">
            <a:extLst>
              <a:ext uri="{FF2B5EF4-FFF2-40B4-BE49-F238E27FC236}">
                <a16:creationId xmlns:a16="http://schemas.microsoft.com/office/drawing/2014/main" id="{69173DE1-3004-28B5-0C88-E4562E43DE48}"/>
              </a:ext>
            </a:extLst>
          </p:cNvPr>
          <p:cNvCxnSpPr>
            <a:cxnSpLocks/>
          </p:cNvCxnSpPr>
          <p:nvPr userDrawn="1"/>
        </p:nvCxnSpPr>
        <p:spPr>
          <a:xfrm flipH="1">
            <a:off x="5279829" y="530437"/>
            <a:ext cx="1632340" cy="0"/>
          </a:xfrm>
          <a:prstGeom prst="line">
            <a:avLst/>
          </a:prstGeom>
          <a:ln w="76200">
            <a:solidFill>
              <a:srgbClr val="ED3424"/>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268D0742-0BF3-4190-BA96-FEA5C9904AB5}"/>
              </a:ext>
            </a:extLst>
          </p:cNvPr>
          <p:cNvSpPr>
            <a:spLocks noGrp="1"/>
          </p:cNvSpPr>
          <p:nvPr>
            <p:ph type="ctrTitle"/>
          </p:nvPr>
        </p:nvSpPr>
        <p:spPr>
          <a:xfrm>
            <a:off x="2745351" y="778916"/>
            <a:ext cx="6701297" cy="1278486"/>
          </a:xfrm>
        </p:spPr>
        <p:txBody>
          <a:bodyPr anchor="t" anchorCtr="0">
            <a:normAutofit/>
          </a:bodyPr>
          <a:lstStyle>
            <a:lvl1pPr algn="ctr">
              <a:defRPr sz="3600" b="1"/>
            </a:lvl1pPr>
          </a:lstStyle>
          <a:p>
            <a:r>
              <a:rPr lang="da-DK" dirty="0"/>
              <a:t>Klik for at redigere titeltypografien i masteren</a:t>
            </a:r>
          </a:p>
        </p:txBody>
      </p:sp>
    </p:spTree>
    <p:extLst>
      <p:ext uri="{BB962C8B-B14F-4D97-AF65-F5344CB8AC3E}">
        <p14:creationId xmlns:p14="http://schemas.microsoft.com/office/powerpoint/2010/main" val="42449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llustration/diagram _ venstr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7C309C7-B35B-D507-1EF0-6D59E3BDAA69}"/>
              </a:ext>
            </a:extLst>
          </p:cNvPr>
          <p:cNvSpPr>
            <a:spLocks noGrp="1" noChangeArrowheads="1"/>
          </p:cNvSpPr>
          <p:nvPr>
            <p:ph type="ftr" sz="quarter" idx="3"/>
          </p:nvPr>
        </p:nvSpPr>
        <p:spPr bwMode="auto">
          <a:xfrm>
            <a:off x="8040216" y="6283189"/>
            <a:ext cx="38608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211A52"/>
                </a:solidFill>
                <a:latin typeface="Calibri" panose="020F0502020204030204" pitchFamily="34" charset="0"/>
                <a:cs typeface="Calibri" panose="020F0502020204030204" pitchFamily="34" charset="0"/>
              </a:defRPr>
            </a:lvl1pPr>
          </a:lstStyle>
          <a:p>
            <a:pPr>
              <a:defRPr/>
            </a:pPr>
            <a:r>
              <a:rPr lang="en-GB"/>
              <a:t>Noemi Katznelson, nka@learning.aau.dk</a:t>
            </a:r>
            <a:endParaRPr lang="en-GB" sz="1100" dirty="0"/>
          </a:p>
        </p:txBody>
      </p:sp>
      <p:sp>
        <p:nvSpPr>
          <p:cNvPr id="2" name="Titel 1">
            <a:extLst>
              <a:ext uri="{FF2B5EF4-FFF2-40B4-BE49-F238E27FC236}">
                <a16:creationId xmlns:a16="http://schemas.microsoft.com/office/drawing/2014/main" id="{268D0742-0BF3-4190-BA96-FEA5C9904AB5}"/>
              </a:ext>
            </a:extLst>
          </p:cNvPr>
          <p:cNvSpPr>
            <a:spLocks noGrp="1"/>
          </p:cNvSpPr>
          <p:nvPr>
            <p:ph type="ctrTitle"/>
          </p:nvPr>
        </p:nvSpPr>
        <p:spPr>
          <a:xfrm>
            <a:off x="628316" y="2150513"/>
            <a:ext cx="4589727" cy="2123295"/>
          </a:xfrm>
        </p:spPr>
        <p:txBody>
          <a:bodyPr anchor="t" anchorCtr="0">
            <a:normAutofit/>
          </a:bodyPr>
          <a:lstStyle>
            <a:lvl1pPr algn="l">
              <a:defRPr sz="3600" b="1"/>
            </a:lvl1pPr>
          </a:lstStyle>
          <a:p>
            <a:r>
              <a:rPr lang="da-DK" dirty="0"/>
              <a:t>Klik for at redigere titeltypografien i masteren</a:t>
            </a:r>
          </a:p>
        </p:txBody>
      </p:sp>
    </p:spTree>
    <p:extLst>
      <p:ext uri="{BB962C8B-B14F-4D97-AF65-F5344CB8AC3E}">
        <p14:creationId xmlns:p14="http://schemas.microsoft.com/office/powerpoint/2010/main" val="360155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llustration/diagram _ venstr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7C309C7-B35B-D507-1EF0-6D59E3BDAA69}"/>
              </a:ext>
            </a:extLst>
          </p:cNvPr>
          <p:cNvSpPr>
            <a:spLocks noGrp="1" noChangeArrowheads="1"/>
          </p:cNvSpPr>
          <p:nvPr>
            <p:ph type="ftr" sz="quarter" idx="3"/>
          </p:nvPr>
        </p:nvSpPr>
        <p:spPr bwMode="auto">
          <a:xfrm>
            <a:off x="8040216" y="6283189"/>
            <a:ext cx="38608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211A52"/>
                </a:solidFill>
                <a:latin typeface="Calibri" panose="020F0502020204030204" pitchFamily="34" charset="0"/>
                <a:cs typeface="Calibri" panose="020F0502020204030204" pitchFamily="34" charset="0"/>
              </a:defRPr>
            </a:lvl1pPr>
          </a:lstStyle>
          <a:p>
            <a:pPr>
              <a:defRPr/>
            </a:pPr>
            <a:r>
              <a:rPr lang="en-GB"/>
              <a:t>Noemi Katznelson, nka@learning.aau.dk</a:t>
            </a:r>
            <a:endParaRPr lang="en-GB" sz="1100" dirty="0"/>
          </a:p>
        </p:txBody>
      </p:sp>
      <p:sp>
        <p:nvSpPr>
          <p:cNvPr id="2" name="Titel 1">
            <a:extLst>
              <a:ext uri="{FF2B5EF4-FFF2-40B4-BE49-F238E27FC236}">
                <a16:creationId xmlns:a16="http://schemas.microsoft.com/office/drawing/2014/main" id="{268D0742-0BF3-4190-BA96-FEA5C9904AB5}"/>
              </a:ext>
            </a:extLst>
          </p:cNvPr>
          <p:cNvSpPr>
            <a:spLocks noGrp="1"/>
          </p:cNvSpPr>
          <p:nvPr>
            <p:ph type="ctrTitle"/>
          </p:nvPr>
        </p:nvSpPr>
        <p:spPr>
          <a:xfrm>
            <a:off x="628316" y="745435"/>
            <a:ext cx="8923672" cy="2123295"/>
          </a:xfrm>
        </p:spPr>
        <p:txBody>
          <a:bodyPr anchor="t" anchorCtr="0">
            <a:normAutofit/>
          </a:bodyPr>
          <a:lstStyle>
            <a:lvl1pPr algn="l">
              <a:defRPr sz="3600" b="1"/>
            </a:lvl1pPr>
          </a:lstStyle>
          <a:p>
            <a:r>
              <a:rPr lang="da-DK" dirty="0"/>
              <a:t>Klik for at redigere titeltypografien i masteren</a:t>
            </a:r>
          </a:p>
        </p:txBody>
      </p:sp>
      <p:sp>
        <p:nvSpPr>
          <p:cNvPr id="6" name="Pladsholder til tekst 5">
            <a:extLst>
              <a:ext uri="{FF2B5EF4-FFF2-40B4-BE49-F238E27FC236}">
                <a16:creationId xmlns:a16="http://schemas.microsoft.com/office/drawing/2014/main" id="{1A02CA97-5E43-2D1A-1D07-ABE9333AD8EA}"/>
              </a:ext>
            </a:extLst>
          </p:cNvPr>
          <p:cNvSpPr>
            <a:spLocks noGrp="1"/>
          </p:cNvSpPr>
          <p:nvPr>
            <p:ph type="body" sz="quarter" idx="10"/>
          </p:nvPr>
        </p:nvSpPr>
        <p:spPr>
          <a:xfrm>
            <a:off x="628317" y="2981325"/>
            <a:ext cx="8923672" cy="27432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00761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fld id="{825BCA66-08B6-44EE-99AE-3C125C266172}" type="datetime1">
              <a:rPr lang="da-DK" smtClean="0"/>
              <a:t>09-09-2024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Noemi Katznelson, nka@learning.aau.dk</a:t>
            </a:r>
          </a:p>
        </p:txBody>
      </p:sp>
      <p:sp>
        <p:nvSpPr>
          <p:cNvPr id="6" name="Rectangle 6"/>
          <p:cNvSpPr>
            <a:spLocks noGrp="1" noChangeArrowheads="1"/>
          </p:cNvSpPr>
          <p:nvPr>
            <p:ph type="sldNum" sz="quarter" idx="12"/>
          </p:nvPr>
        </p:nvSpPr>
        <p:spPr>
          <a:ln/>
        </p:spPr>
        <p:txBody>
          <a:bodyPr/>
          <a:lstStyle>
            <a:lvl1pPr>
              <a:defRPr/>
            </a:lvl1pPr>
          </a:lstStyle>
          <a:p>
            <a:pPr>
              <a:defRPr/>
            </a:pPr>
            <a:fld id="{42674DA6-84FA-462F-ABAA-642BCBE05191}" type="slidenum">
              <a:rPr lang="en-GB"/>
              <a:pPr>
                <a:defRPr/>
              </a:pPr>
              <a:t>‹nr.›</a:t>
            </a:fld>
            <a:endParaRPr lang="en-GB" dirty="0"/>
          </a:p>
        </p:txBody>
      </p:sp>
    </p:spTree>
    <p:extLst>
      <p:ext uri="{BB962C8B-B14F-4D97-AF65-F5344CB8AC3E}">
        <p14:creationId xmlns:p14="http://schemas.microsoft.com/office/powerpoint/2010/main" val="313434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914400" y="2714627"/>
            <a:ext cx="5080000" cy="33813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2714627"/>
            <a:ext cx="5080000" cy="33813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Noemi Katznelson, nka@learning.aau.dk</a:t>
            </a:r>
          </a:p>
        </p:txBody>
      </p:sp>
      <p:sp>
        <p:nvSpPr>
          <p:cNvPr id="7" name="Rectangle 6"/>
          <p:cNvSpPr>
            <a:spLocks noGrp="1" noChangeArrowheads="1"/>
          </p:cNvSpPr>
          <p:nvPr>
            <p:ph type="sldNum" sz="quarter" idx="12"/>
          </p:nvPr>
        </p:nvSpPr>
        <p:spPr>
          <a:ln/>
        </p:spPr>
        <p:txBody>
          <a:bodyPr/>
          <a:lstStyle>
            <a:lvl1pPr>
              <a:defRPr/>
            </a:lvl1pPr>
          </a:lstStyle>
          <a:p>
            <a:pPr>
              <a:defRPr/>
            </a:pPr>
            <a:fld id="{47013DFB-6C96-46EE-A7A3-216BD05C9AD4}" type="slidenum">
              <a:rPr lang="en-GB"/>
              <a:pPr>
                <a:defRPr/>
              </a:pPr>
              <a:t>‹nr.›</a:t>
            </a:fld>
            <a:endParaRPr lang="en-GB" dirty="0"/>
          </a:p>
        </p:txBody>
      </p:sp>
    </p:spTree>
    <p:extLst>
      <p:ext uri="{BB962C8B-B14F-4D97-AF65-F5344CB8AC3E}">
        <p14:creationId xmlns:p14="http://schemas.microsoft.com/office/powerpoint/2010/main" val="101093459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FE793F4-9F39-A3CD-5870-F17AF7C02A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8C6D4830-321A-C688-63AA-596C0FC3578A}"/>
              </a:ext>
            </a:extLst>
          </p:cNvPr>
          <p:cNvSpPr>
            <a:spLocks noGrp="1"/>
          </p:cNvSpPr>
          <p:nvPr>
            <p:ph type="body" idx="1"/>
          </p:nvPr>
        </p:nvSpPr>
        <p:spPr>
          <a:xfrm>
            <a:off x="838200" y="1825625"/>
            <a:ext cx="10515600" cy="408234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Rectangle 5">
            <a:extLst>
              <a:ext uri="{FF2B5EF4-FFF2-40B4-BE49-F238E27FC236}">
                <a16:creationId xmlns:a16="http://schemas.microsoft.com/office/drawing/2014/main" id="{C63D56C0-B3A2-F057-EFA1-82962B52B8CB}"/>
              </a:ext>
            </a:extLst>
          </p:cNvPr>
          <p:cNvSpPr>
            <a:spLocks noGrp="1" noChangeArrowheads="1"/>
          </p:cNvSpPr>
          <p:nvPr>
            <p:ph type="ftr" sz="quarter" idx="3"/>
          </p:nvPr>
        </p:nvSpPr>
        <p:spPr bwMode="auto">
          <a:xfrm>
            <a:off x="8040216" y="6283189"/>
            <a:ext cx="38608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211A52"/>
                </a:solidFill>
                <a:latin typeface="Calibri" panose="020F0502020204030204" pitchFamily="34" charset="0"/>
                <a:cs typeface="Calibri" panose="020F0502020204030204" pitchFamily="34" charset="0"/>
              </a:defRPr>
            </a:lvl1pPr>
          </a:lstStyle>
          <a:p>
            <a:pPr>
              <a:defRPr/>
            </a:pPr>
            <a:r>
              <a:rPr lang="en-GB"/>
              <a:t>Noemi Katznelson, nka@learning.aau.dk</a:t>
            </a:r>
            <a:endParaRPr lang="en-GB" sz="1100" dirty="0"/>
          </a:p>
        </p:txBody>
      </p:sp>
      <p:pic>
        <p:nvPicPr>
          <p:cNvPr id="9" name="Billede 8">
            <a:extLst>
              <a:ext uri="{FF2B5EF4-FFF2-40B4-BE49-F238E27FC236}">
                <a16:creationId xmlns:a16="http://schemas.microsoft.com/office/drawing/2014/main" id="{54F97872-7930-E268-AAD3-F24E02E22C7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332995" y="6324060"/>
            <a:ext cx="2007436" cy="337630"/>
          </a:xfrm>
          <a:prstGeom prst="rect">
            <a:avLst/>
          </a:prstGeom>
        </p:spPr>
      </p:pic>
      <p:pic>
        <p:nvPicPr>
          <p:cNvPr id="10" name="Billede 9">
            <a:extLst>
              <a:ext uri="{FF2B5EF4-FFF2-40B4-BE49-F238E27FC236}">
                <a16:creationId xmlns:a16="http://schemas.microsoft.com/office/drawing/2014/main" id="{82DAAC98-1991-B26A-774A-904C0CDDF45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7931" y="6363262"/>
            <a:ext cx="1501012" cy="375253"/>
          </a:xfrm>
          <a:prstGeom prst="rect">
            <a:avLst/>
          </a:prstGeom>
        </p:spPr>
      </p:pic>
      <p:cxnSp>
        <p:nvCxnSpPr>
          <p:cNvPr id="11" name="Lige forbindelse 10">
            <a:extLst>
              <a:ext uri="{FF2B5EF4-FFF2-40B4-BE49-F238E27FC236}">
                <a16:creationId xmlns:a16="http://schemas.microsoft.com/office/drawing/2014/main" id="{764E8C80-0717-1CA5-6C15-722142013B09}"/>
              </a:ext>
            </a:extLst>
          </p:cNvPr>
          <p:cNvCxnSpPr/>
          <p:nvPr userDrawn="1"/>
        </p:nvCxnSpPr>
        <p:spPr>
          <a:xfrm>
            <a:off x="0" y="6135617"/>
            <a:ext cx="12192000" cy="0"/>
          </a:xfrm>
          <a:prstGeom prst="line">
            <a:avLst/>
          </a:prstGeom>
          <a:ln w="38100">
            <a:solidFill>
              <a:srgbClr val="ED3424"/>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A50DFC49-9769-1A5C-326B-0D6B936B8D0A}"/>
              </a:ext>
            </a:extLst>
          </p:cNvPr>
          <p:cNvSpPr txBox="1">
            <a:spLocks noChangeArrowheads="1"/>
          </p:cNvSpPr>
          <p:nvPr userDrawn="1"/>
        </p:nvSpPr>
        <p:spPr bwMode="auto">
          <a:xfrm>
            <a:off x="9361016" y="217624"/>
            <a:ext cx="25400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a-DK"/>
            </a:defPPr>
            <a:lvl1pPr marL="0" algn="r" defTabSz="914400" rtl="0" eaLnBrk="1" latinLnBrk="0" hangingPunct="1">
              <a:defRPr sz="1200" b="1" kern="1200">
                <a:solidFill>
                  <a:srgbClr val="211A5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2621F5F-CE74-4F28-A2DC-9CCA9F9E3CC9}" type="slidenum">
              <a:rPr lang="en-GB" sz="1100" smtClean="0"/>
              <a:pPr>
                <a:defRPr/>
              </a:pPr>
              <a:t>‹nr.›</a:t>
            </a:fld>
            <a:endParaRPr lang="en-GB" dirty="0"/>
          </a:p>
        </p:txBody>
      </p:sp>
    </p:spTree>
    <p:extLst>
      <p:ext uri="{BB962C8B-B14F-4D97-AF65-F5344CB8AC3E}">
        <p14:creationId xmlns:p14="http://schemas.microsoft.com/office/powerpoint/2010/main" val="417256233"/>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3" r:id="rId3"/>
    <p:sldLayoutId id="2147483654" r:id="rId4"/>
    <p:sldLayoutId id="2147483655" r:id="rId5"/>
    <p:sldLayoutId id="2147483656" r:id="rId6"/>
    <p:sldLayoutId id="2147483660"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eg"/><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descr="Hvid linjer, der opretter en tunnel illusion på en sort overflade">
            <a:extLst>
              <a:ext uri="{FF2B5EF4-FFF2-40B4-BE49-F238E27FC236}">
                <a16:creationId xmlns:a16="http://schemas.microsoft.com/office/drawing/2014/main" id="{18119EF3-B0F6-4CAC-D0C2-A8A65D62E29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898" b="14898"/>
          <a:stretch/>
        </p:blipFill>
        <p:spPr>
          <a:xfrm>
            <a:off x="0" y="0"/>
            <a:ext cx="12192000" cy="6118628"/>
          </a:xfrm>
          <a:prstGeom prst="rect">
            <a:avLst/>
          </a:prstGeom>
        </p:spPr>
      </p:pic>
      <p:sp>
        <p:nvSpPr>
          <p:cNvPr id="10" name="Rektangel 9">
            <a:extLst>
              <a:ext uri="{FF2B5EF4-FFF2-40B4-BE49-F238E27FC236}">
                <a16:creationId xmlns:a16="http://schemas.microsoft.com/office/drawing/2014/main" id="{CF2EB28F-C8B8-6DE0-2931-4D2AFD17E05E}"/>
              </a:ext>
            </a:extLst>
          </p:cNvPr>
          <p:cNvSpPr/>
          <p:nvPr/>
        </p:nvSpPr>
        <p:spPr>
          <a:xfrm>
            <a:off x="1677390" y="2279723"/>
            <a:ext cx="8807532" cy="1582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1" name="Lige forbindelse 10">
            <a:extLst>
              <a:ext uri="{FF2B5EF4-FFF2-40B4-BE49-F238E27FC236}">
                <a16:creationId xmlns:a16="http://schemas.microsoft.com/office/drawing/2014/main" id="{35CFAB87-F727-95F4-BCC7-5230D0577AAC}"/>
              </a:ext>
            </a:extLst>
          </p:cNvPr>
          <p:cNvCxnSpPr>
            <a:cxnSpLocks/>
          </p:cNvCxnSpPr>
          <p:nvPr/>
        </p:nvCxnSpPr>
        <p:spPr>
          <a:xfrm flipH="1">
            <a:off x="1677390" y="2259845"/>
            <a:ext cx="8807532" cy="0"/>
          </a:xfrm>
          <a:prstGeom prst="line">
            <a:avLst/>
          </a:prstGeom>
          <a:ln w="76200">
            <a:solidFill>
              <a:srgbClr val="ED3424"/>
            </a:solidFill>
          </a:ln>
        </p:spPr>
        <p:style>
          <a:lnRef idx="1">
            <a:schemeClr val="accent1"/>
          </a:lnRef>
          <a:fillRef idx="0">
            <a:schemeClr val="accent1"/>
          </a:fillRef>
          <a:effectRef idx="0">
            <a:schemeClr val="accent1"/>
          </a:effectRef>
          <a:fontRef idx="minor">
            <a:schemeClr val="tx1"/>
          </a:fontRef>
        </p:style>
      </p:cxnSp>
      <p:sp>
        <p:nvSpPr>
          <p:cNvPr id="4" name="Titel 3">
            <a:extLst>
              <a:ext uri="{FF2B5EF4-FFF2-40B4-BE49-F238E27FC236}">
                <a16:creationId xmlns:a16="http://schemas.microsoft.com/office/drawing/2014/main" id="{A71B1F6D-5E2F-4A7A-D360-F3CF9193005F}"/>
              </a:ext>
            </a:extLst>
          </p:cNvPr>
          <p:cNvSpPr>
            <a:spLocks noGrp="1"/>
          </p:cNvSpPr>
          <p:nvPr>
            <p:ph type="ctrTitle"/>
          </p:nvPr>
        </p:nvSpPr>
        <p:spPr>
          <a:xfrm>
            <a:off x="1677390" y="2313705"/>
            <a:ext cx="8807532" cy="1568330"/>
          </a:xfrm>
        </p:spPr>
        <p:txBody>
          <a:bodyPr anchor="ctr" anchorCtr="0"/>
          <a:lstStyle/>
          <a:p>
            <a:pPr algn="ctr"/>
            <a:r>
              <a:rPr lang="da-DK" sz="3200" dirty="0">
                <a:effectLst/>
                <a:latin typeface="Calibri" panose="020F0502020204030204" pitchFamily="34" charset="0"/>
                <a:ea typeface="Calibri" panose="020F0502020204030204" pitchFamily="34" charset="0"/>
              </a:rPr>
              <a:t>Tendenser i </a:t>
            </a:r>
            <a:r>
              <a:rPr lang="da-DK" sz="3200">
                <a:effectLst/>
                <a:latin typeface="Calibri" panose="020F0502020204030204" pitchFamily="34" charset="0"/>
                <a:ea typeface="Calibri" panose="020F0502020204030204" pitchFamily="34" charset="0"/>
              </a:rPr>
              <a:t>ungdomslivet </a:t>
            </a:r>
            <a:br>
              <a:rPr lang="da-DK" dirty="0"/>
            </a:br>
            <a:r>
              <a:rPr lang="da-DK" sz="2400" dirty="0"/>
              <a:t>Noemi Katznelson</a:t>
            </a:r>
            <a:endParaRPr lang="da-DK" dirty="0"/>
          </a:p>
        </p:txBody>
      </p:sp>
      <p:sp>
        <p:nvSpPr>
          <p:cNvPr id="15" name="Rectangle 5">
            <a:extLst>
              <a:ext uri="{FF2B5EF4-FFF2-40B4-BE49-F238E27FC236}">
                <a16:creationId xmlns:a16="http://schemas.microsoft.com/office/drawing/2014/main" id="{5C5FCC26-6F90-4F8E-B2C1-F78B404057A4}"/>
              </a:ext>
            </a:extLst>
          </p:cNvPr>
          <p:cNvSpPr>
            <a:spLocks noGrp="1" noChangeArrowheads="1"/>
          </p:cNvSpPr>
          <p:nvPr>
            <p:ph type="ftr" sz="quarter" idx="3"/>
          </p:nvPr>
        </p:nvSpPr>
        <p:spPr bwMode="auto">
          <a:xfrm>
            <a:off x="8040216" y="6283189"/>
            <a:ext cx="38608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211A52"/>
                </a:solidFill>
                <a:latin typeface="Calibri" panose="020F0502020204030204" pitchFamily="34" charset="0"/>
                <a:cs typeface="Calibri" panose="020F0502020204030204" pitchFamily="34" charset="0"/>
              </a:defRPr>
            </a:lvl1pPr>
          </a:lstStyle>
          <a:p>
            <a:pPr>
              <a:defRPr/>
            </a:pPr>
            <a:r>
              <a:rPr lang="en-GB" dirty="0"/>
              <a:t>Noemi Katznelson, nka@learning.aau.dk</a:t>
            </a:r>
            <a:endParaRPr lang="en-GB" sz="1100" dirty="0"/>
          </a:p>
        </p:txBody>
      </p:sp>
      <p:sp>
        <p:nvSpPr>
          <p:cNvPr id="16" name="Rektangel 15">
            <a:extLst>
              <a:ext uri="{FF2B5EF4-FFF2-40B4-BE49-F238E27FC236}">
                <a16:creationId xmlns:a16="http://schemas.microsoft.com/office/drawing/2014/main" id="{58C7CF56-6B1C-B341-015E-430839B842DF}"/>
              </a:ext>
            </a:extLst>
          </p:cNvPr>
          <p:cNvSpPr/>
          <p:nvPr/>
        </p:nvSpPr>
        <p:spPr>
          <a:xfrm>
            <a:off x="1677390" y="3939557"/>
            <a:ext cx="8807532" cy="493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itel 3">
            <a:extLst>
              <a:ext uri="{FF2B5EF4-FFF2-40B4-BE49-F238E27FC236}">
                <a16:creationId xmlns:a16="http://schemas.microsoft.com/office/drawing/2014/main" id="{0353DD19-E651-897B-7CD3-099142C6078A}"/>
              </a:ext>
            </a:extLst>
          </p:cNvPr>
          <p:cNvSpPr txBox="1">
            <a:spLocks/>
          </p:cNvSpPr>
          <p:nvPr/>
        </p:nvSpPr>
        <p:spPr>
          <a:xfrm>
            <a:off x="1677390" y="3939557"/>
            <a:ext cx="8807532" cy="493295"/>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da-DK" sz="1600" dirty="0"/>
              <a:t>Center for Ungdomsforskning, Aalborg Universitet</a:t>
            </a:r>
          </a:p>
        </p:txBody>
      </p:sp>
    </p:spTree>
    <p:extLst>
      <p:ext uri="{BB962C8B-B14F-4D97-AF65-F5344CB8AC3E}">
        <p14:creationId xmlns:p14="http://schemas.microsoft.com/office/powerpoint/2010/main" val="24673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3DA1204E-4DEC-A817-E7F5-758904B22CAF}"/>
              </a:ext>
            </a:extLst>
          </p:cNvPr>
          <p:cNvSpPr>
            <a:spLocks noGrp="1"/>
          </p:cNvSpPr>
          <p:nvPr>
            <p:ph sz="quarter" idx="1"/>
          </p:nvPr>
        </p:nvSpPr>
        <p:spPr>
          <a:xfrm>
            <a:off x="1344736" y="1903320"/>
            <a:ext cx="5751056" cy="3863609"/>
          </a:xfrm>
        </p:spPr>
        <p:txBody>
          <a:bodyPr>
            <a:noAutofit/>
          </a:bodyPr>
          <a:lstStyle/>
          <a:p>
            <a:pPr marL="411480" lvl="1" indent="0">
              <a:buNone/>
            </a:pPr>
            <a:r>
              <a:rPr lang="da-DK" dirty="0"/>
              <a:t>”Hverdagslivet (…) koncentreres og udmattes mere og mere i forsøget på at komme igennem den eksploderende to-do-liste, og punkterne på denne liste udgør aggressionspunkter, som de møder os i verden: indkøb, opringningen til den plejekrævende tante, lægebesøget, arbejdet, fødselsdagsfejringen, yogakurset: overstå, sørge for, rydde, mestre, klare, afslutte” </a:t>
            </a:r>
          </a:p>
        </p:txBody>
      </p:sp>
      <p:pic>
        <p:nvPicPr>
          <p:cNvPr id="1026" name="Picture 2" descr="Få Social Acceleration af Hartmut Rosa som Hardback bog på engelsk -  9780231148344">
            <a:extLst>
              <a:ext uri="{FF2B5EF4-FFF2-40B4-BE49-F238E27FC236}">
                <a16:creationId xmlns:a16="http://schemas.microsoft.com/office/drawing/2014/main" id="{F695FDFD-AFFC-8363-3426-0405A1DF2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278" y="1443709"/>
            <a:ext cx="2564227" cy="3863609"/>
          </a:xfrm>
          <a:prstGeom prst="rect">
            <a:avLst/>
          </a:prstGeom>
          <a:noFill/>
          <a:extLst>
            <a:ext uri="{909E8E84-426E-40DD-AFC4-6F175D3DCCD1}">
              <a14:hiddenFill xmlns:a14="http://schemas.microsoft.com/office/drawing/2010/main">
                <a:solidFill>
                  <a:srgbClr val="FFFFFF"/>
                </a:solidFill>
              </a14:hiddenFill>
            </a:ext>
          </a:extLst>
        </p:spPr>
      </p:pic>
      <p:sp>
        <p:nvSpPr>
          <p:cNvPr id="5" name="Titel 2">
            <a:extLst>
              <a:ext uri="{FF2B5EF4-FFF2-40B4-BE49-F238E27FC236}">
                <a16:creationId xmlns:a16="http://schemas.microsoft.com/office/drawing/2014/main" id="{DE8A9D39-C4E1-A871-1F6C-60EE670F51C9}"/>
              </a:ext>
            </a:extLst>
          </p:cNvPr>
          <p:cNvSpPr txBox="1">
            <a:spLocks/>
          </p:cNvSpPr>
          <p:nvPr/>
        </p:nvSpPr>
        <p:spPr>
          <a:xfrm>
            <a:off x="2380388" y="116712"/>
            <a:ext cx="4130754" cy="922711"/>
          </a:xfrm>
          <a:prstGeom prst="rect">
            <a:avLst/>
          </a:prstGeom>
        </p:spPr>
        <p:txBody>
          <a:bodyPr vert="horz" lIns="82296" tIns="41148" rIns="82296" bIns="41148"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sz="2880" b="1" dirty="0">
                <a:solidFill>
                  <a:srgbClr val="AB072E"/>
                </a:solidFill>
              </a:rPr>
              <a:t>Tempo – </a:t>
            </a:r>
            <a:r>
              <a:rPr lang="en-US" sz="2880" b="1" dirty="0" err="1">
                <a:solidFill>
                  <a:srgbClr val="AB072E"/>
                </a:solidFill>
              </a:rPr>
              <a:t>en</a:t>
            </a:r>
            <a:r>
              <a:rPr lang="en-US" sz="2880" b="1" dirty="0">
                <a:solidFill>
                  <a:srgbClr val="AB072E"/>
                </a:solidFill>
              </a:rPr>
              <a:t> </a:t>
            </a:r>
          </a:p>
          <a:p>
            <a:r>
              <a:rPr lang="en-US" sz="2880" b="1" dirty="0" err="1">
                <a:solidFill>
                  <a:srgbClr val="AB072E"/>
                </a:solidFill>
              </a:rPr>
              <a:t>samfundsmæssige</a:t>
            </a:r>
            <a:r>
              <a:rPr lang="en-US" sz="2880" b="1" dirty="0">
                <a:solidFill>
                  <a:srgbClr val="AB072E"/>
                </a:solidFill>
              </a:rPr>
              <a:t> </a:t>
            </a:r>
            <a:r>
              <a:rPr lang="en-US" sz="2880" b="1" dirty="0" err="1">
                <a:solidFill>
                  <a:srgbClr val="AB072E"/>
                </a:solidFill>
              </a:rPr>
              <a:t>syge</a:t>
            </a:r>
            <a:endParaRPr lang="en-US" sz="2880" b="1" dirty="0">
              <a:solidFill>
                <a:srgbClr val="AB072E"/>
              </a:solidFill>
            </a:endParaRPr>
          </a:p>
        </p:txBody>
      </p:sp>
      <p:pic>
        <p:nvPicPr>
          <p:cNvPr id="10" name="Grafik 9">
            <a:extLst>
              <a:ext uri="{FF2B5EF4-FFF2-40B4-BE49-F238E27FC236}">
                <a16:creationId xmlns:a16="http://schemas.microsoft.com/office/drawing/2014/main" id="{513112F7-38BF-10AE-83FC-741606D9AA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9482" y="391520"/>
            <a:ext cx="396884" cy="373096"/>
          </a:xfrm>
          <a:prstGeom prst="rect">
            <a:avLst/>
          </a:prstGeom>
        </p:spPr>
      </p:pic>
      <p:pic>
        <p:nvPicPr>
          <p:cNvPr id="11" name="Grafik 10">
            <a:extLst>
              <a:ext uri="{FF2B5EF4-FFF2-40B4-BE49-F238E27FC236}">
                <a16:creationId xmlns:a16="http://schemas.microsoft.com/office/drawing/2014/main" id="{7DB44C28-2304-A906-E737-31A2BC4ED6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52508" y="391518"/>
            <a:ext cx="396884" cy="373096"/>
          </a:xfrm>
          <a:prstGeom prst="rect">
            <a:avLst/>
          </a:prstGeom>
        </p:spPr>
      </p:pic>
      <p:pic>
        <p:nvPicPr>
          <p:cNvPr id="8" name="Grafik 7">
            <a:extLst>
              <a:ext uri="{FF2B5EF4-FFF2-40B4-BE49-F238E27FC236}">
                <a16:creationId xmlns:a16="http://schemas.microsoft.com/office/drawing/2014/main" id="{29413ACB-3ABB-BF76-0974-CC03C85315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01361" y="204972"/>
            <a:ext cx="396884" cy="373096"/>
          </a:xfrm>
          <a:prstGeom prst="rect">
            <a:avLst/>
          </a:prstGeom>
        </p:spPr>
      </p:pic>
      <p:sp>
        <p:nvSpPr>
          <p:cNvPr id="12" name="Rectangle 5">
            <a:extLst>
              <a:ext uri="{FF2B5EF4-FFF2-40B4-BE49-F238E27FC236}">
                <a16:creationId xmlns:a16="http://schemas.microsoft.com/office/drawing/2014/main" id="{EA62F916-C24E-C6B4-0078-059D67D5216E}"/>
              </a:ext>
            </a:extLst>
          </p:cNvPr>
          <p:cNvSpPr txBox="1">
            <a:spLocks noChangeArrowheads="1"/>
          </p:cNvSpPr>
          <p:nvPr/>
        </p:nvSpPr>
        <p:spPr bwMode="auto">
          <a:xfrm>
            <a:off x="7845794" y="5997770"/>
            <a:ext cx="3474720" cy="32146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defPPr>
              <a:defRPr lang="da-DK"/>
            </a:defPPr>
            <a:lvl1pPr marL="0" algn="r" defTabSz="914400" rtl="0" eaLnBrk="1" latinLnBrk="0" hangingPunct="1">
              <a:defRPr sz="1200" b="1" kern="1200">
                <a:solidFill>
                  <a:srgbClr val="211A5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80"/>
              <a:t>Noemi Katznelson, nka@learning.aau.dk</a:t>
            </a:r>
            <a:endParaRPr lang="en-GB" sz="990" dirty="0"/>
          </a:p>
        </p:txBody>
      </p:sp>
    </p:spTree>
    <p:extLst>
      <p:ext uri="{BB962C8B-B14F-4D97-AF65-F5344CB8AC3E}">
        <p14:creationId xmlns:p14="http://schemas.microsoft.com/office/powerpoint/2010/main" val="174806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437198" y="1277484"/>
            <a:ext cx="5401900" cy="4838938"/>
          </a:xfrm>
        </p:spPr>
        <p:txBody>
          <a:bodyPr>
            <a:normAutofit fontScale="92500" lnSpcReduction="20000"/>
          </a:bodyPr>
          <a:lstStyle/>
          <a:p>
            <a:pPr marL="0" indent="0">
              <a:buNone/>
            </a:pPr>
            <a:r>
              <a:rPr lang="da-DK" sz="2280" i="1" dirty="0"/>
              <a:t>Jeg startede kørekort i starten af 3.g også. Der var en dag, hvor min farmor og farfar havde guldbryllup, så vi havde været tidligt oppe om morgenen, og så skulle jeg i skole, og dagen efter skulle jeg til teori. Så jeg sad og læste op på det, mens vi havde et modul i historie. Og så kunne jeg bare mærke, at det hele blev bare for meget. Så sad jeg ligesom og talte alle de ting, jeg skulle, oppe i hovedet og så havde jeg mit første angstanfald der (ung kvinde) </a:t>
            </a:r>
          </a:p>
          <a:p>
            <a:pPr marL="0" indent="0">
              <a:buNone/>
            </a:pPr>
            <a:endParaRPr lang="da-DK" sz="1800" dirty="0">
              <a:cs typeface="Calibri" panose="020F0502020204030204" pitchFamily="34" charset="0"/>
            </a:endParaRPr>
          </a:p>
          <a:p>
            <a:pPr marL="0" indent="0">
              <a:buNone/>
            </a:pPr>
            <a:endParaRPr lang="da-DK" sz="2280" dirty="0">
              <a:cs typeface="Calibri" panose="020F0502020204030204" pitchFamily="34" charset="0"/>
            </a:endParaRPr>
          </a:p>
          <a:p>
            <a:pPr>
              <a:defRPr/>
            </a:pPr>
            <a:r>
              <a:rPr lang="da-DK" sz="2400" dirty="0">
                <a:latin typeface="Calibri" pitchFamily="34" charset="0"/>
              </a:rPr>
              <a:t>Alting kalder</a:t>
            </a:r>
          </a:p>
          <a:p>
            <a:pPr>
              <a:defRPr/>
            </a:pPr>
            <a:r>
              <a:rPr lang="da-DK" sz="2400" dirty="0">
                <a:latin typeface="Calibri" pitchFamily="34" charset="0"/>
              </a:rPr>
              <a:t>Det sociale er blevet mere arbejdskrævende </a:t>
            </a:r>
          </a:p>
          <a:p>
            <a:pPr>
              <a:defRPr/>
            </a:pPr>
            <a:r>
              <a:rPr lang="da-DK" sz="2400" dirty="0">
                <a:latin typeface="Calibri" pitchFamily="34" charset="0"/>
              </a:rPr>
              <a:t>Dominerende fokus på </a:t>
            </a:r>
            <a:r>
              <a:rPr lang="da-DK" sz="2400" dirty="0" err="1">
                <a:latin typeface="Calibri" pitchFamily="34" charset="0"/>
              </a:rPr>
              <a:t>paratgørelse</a:t>
            </a:r>
            <a:endParaRPr lang="da-DK" sz="2400" dirty="0">
              <a:latin typeface="Calibri" pitchFamily="34" charset="0"/>
            </a:endParaRPr>
          </a:p>
          <a:p>
            <a:pPr marL="0" indent="0">
              <a:buNone/>
            </a:pPr>
            <a:endParaRPr lang="da-DK" sz="1440" dirty="0"/>
          </a:p>
        </p:txBody>
      </p:sp>
      <p:sp>
        <p:nvSpPr>
          <p:cNvPr id="4" name="Pladsholder til sidefod 3"/>
          <p:cNvSpPr>
            <a:spLocks noGrp="1"/>
          </p:cNvSpPr>
          <p:nvPr>
            <p:ph type="ftr" sz="quarter" idx="11"/>
          </p:nvPr>
        </p:nvSpPr>
        <p:spPr>
          <a:xfrm>
            <a:off x="8152106" y="6521213"/>
            <a:ext cx="3430294" cy="328613"/>
          </a:xfrm>
        </p:spPr>
        <p:txBody>
          <a:bodyPr>
            <a:normAutofit/>
          </a:bodyPr>
          <a:lstStyle/>
          <a:p>
            <a:pPr algn="l">
              <a:spcAft>
                <a:spcPts val="540"/>
              </a:spcAft>
              <a:defRPr/>
            </a:pPr>
            <a:r>
              <a:rPr lang="en-GB" dirty="0"/>
              <a:t>Noemi Katznelson, nka@learning.aau.dk</a:t>
            </a:r>
          </a:p>
        </p:txBody>
      </p:sp>
      <p:pic>
        <p:nvPicPr>
          <p:cNvPr id="5" name="Pladsholder til indhold 11" descr="Et billede, der indeholder gear, metal, kæde, hjul&#10;&#10;Automatisk genereret beskrivelse">
            <a:extLst>
              <a:ext uri="{FF2B5EF4-FFF2-40B4-BE49-F238E27FC236}">
                <a16:creationId xmlns:a16="http://schemas.microsoft.com/office/drawing/2014/main" id="{0B03E865-5334-49F0-9BF8-AE72A9A702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40" r="2683"/>
          <a:stretch/>
        </p:blipFill>
        <p:spPr>
          <a:xfrm>
            <a:off x="7616530" y="1188305"/>
            <a:ext cx="3262416" cy="4481392"/>
          </a:xfrm>
          <a:prstGeom prst="rect">
            <a:avLst/>
          </a:prstGeom>
          <a:effectLst/>
        </p:spPr>
      </p:pic>
      <p:sp>
        <p:nvSpPr>
          <p:cNvPr id="6" name="Rektangel: afrundede hjørner 5">
            <a:extLst>
              <a:ext uri="{FF2B5EF4-FFF2-40B4-BE49-F238E27FC236}">
                <a16:creationId xmlns:a16="http://schemas.microsoft.com/office/drawing/2014/main" id="{8925ABC1-7E96-8EDC-4FBF-16C385C4BF86}"/>
              </a:ext>
            </a:extLst>
          </p:cNvPr>
          <p:cNvSpPr/>
          <p:nvPr/>
        </p:nvSpPr>
        <p:spPr>
          <a:xfrm>
            <a:off x="1155657" y="1188305"/>
            <a:ext cx="5710664" cy="2756383"/>
          </a:xfrm>
          <a:prstGeom prst="roundRect">
            <a:avLst/>
          </a:prstGeom>
          <a:noFill/>
          <a:ln w="28575">
            <a:solidFill>
              <a:srgbClr val="ED3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60"/>
          </a:p>
        </p:txBody>
      </p:sp>
      <p:sp>
        <p:nvSpPr>
          <p:cNvPr id="7" name="Titel 3">
            <a:extLst>
              <a:ext uri="{FF2B5EF4-FFF2-40B4-BE49-F238E27FC236}">
                <a16:creationId xmlns:a16="http://schemas.microsoft.com/office/drawing/2014/main" id="{48A08FDC-3E8E-BC70-7A11-D668463EA43D}"/>
              </a:ext>
            </a:extLst>
          </p:cNvPr>
          <p:cNvSpPr txBox="1">
            <a:spLocks/>
          </p:cNvSpPr>
          <p:nvPr/>
        </p:nvSpPr>
        <p:spPr>
          <a:xfrm>
            <a:off x="1084243" y="8175"/>
            <a:ext cx="9027060" cy="1073077"/>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da-DK" sz="2160" b="1" dirty="0">
                <a:solidFill>
                  <a:srgbClr val="AB072E"/>
                </a:solidFill>
              </a:rPr>
              <a:t>Tempo – et ungdomsfænomen eller? </a:t>
            </a:r>
            <a:r>
              <a:rPr lang="da-DK" sz="1944" b="1" dirty="0">
                <a:solidFill>
                  <a:srgbClr val="FF0000"/>
                </a:solidFill>
              </a:rPr>
              <a:t> </a:t>
            </a:r>
            <a:endParaRPr lang="da-DK" sz="3564" b="1" dirty="0"/>
          </a:p>
        </p:txBody>
      </p:sp>
    </p:spTree>
    <p:extLst>
      <p:ext uri="{BB962C8B-B14F-4D97-AF65-F5344CB8AC3E}">
        <p14:creationId xmlns:p14="http://schemas.microsoft.com/office/powerpoint/2010/main" val="134586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210205" y="1885951"/>
            <a:ext cx="6240251" cy="4308156"/>
          </a:xfrm>
        </p:spPr>
        <p:txBody>
          <a:bodyPr>
            <a:normAutofit/>
          </a:bodyPr>
          <a:lstStyle/>
          <a:p>
            <a:pPr>
              <a:buFontTx/>
              <a:buChar char="-"/>
            </a:pPr>
            <a:r>
              <a:rPr lang="en-GB" sz="2600" dirty="0" err="1">
                <a:latin typeface="Calibri" pitchFamily="34" charset="0"/>
              </a:rPr>
              <a:t>Præstationsfokus</a:t>
            </a:r>
            <a:r>
              <a:rPr lang="en-GB" sz="2600" dirty="0">
                <a:latin typeface="Calibri" pitchFamily="34" charset="0"/>
              </a:rPr>
              <a:t> </a:t>
            </a:r>
            <a:r>
              <a:rPr lang="en-GB" sz="2600" dirty="0" err="1">
                <a:latin typeface="Calibri" pitchFamily="34" charset="0"/>
              </a:rPr>
              <a:t>flyder</a:t>
            </a:r>
            <a:r>
              <a:rPr lang="en-GB" sz="2600" dirty="0">
                <a:latin typeface="Calibri" pitchFamily="34" charset="0"/>
              </a:rPr>
              <a:t> </a:t>
            </a:r>
            <a:r>
              <a:rPr lang="en-GB" sz="2600" dirty="0" err="1">
                <a:latin typeface="Calibri" pitchFamily="34" charset="0"/>
              </a:rPr>
              <a:t>ind</a:t>
            </a:r>
            <a:r>
              <a:rPr lang="en-GB" sz="2600" dirty="0">
                <a:latin typeface="Calibri" pitchFamily="34" charset="0"/>
              </a:rPr>
              <a:t> i </a:t>
            </a:r>
            <a:r>
              <a:rPr lang="en-GB" sz="2600" dirty="0" err="1">
                <a:latin typeface="Calibri" pitchFamily="34" charset="0"/>
              </a:rPr>
              <a:t>hverdagens</a:t>
            </a:r>
            <a:r>
              <a:rPr lang="en-GB" sz="2600" dirty="0">
                <a:latin typeface="Calibri" pitchFamily="34" charset="0"/>
              </a:rPr>
              <a:t> </a:t>
            </a:r>
            <a:r>
              <a:rPr lang="en-GB" sz="2600" dirty="0" err="1">
                <a:latin typeface="Calibri" pitchFamily="34" charset="0"/>
              </a:rPr>
              <a:t>sociale</a:t>
            </a:r>
            <a:r>
              <a:rPr lang="en-GB" sz="2600" dirty="0">
                <a:latin typeface="Calibri" pitchFamily="34" charset="0"/>
              </a:rPr>
              <a:t> </a:t>
            </a:r>
            <a:r>
              <a:rPr lang="en-GB" sz="2600" dirty="0" err="1">
                <a:latin typeface="Calibri" pitchFamily="34" charset="0"/>
              </a:rPr>
              <a:t>fællesskaber</a:t>
            </a:r>
            <a:endParaRPr lang="en-GB" sz="2600" dirty="0">
              <a:latin typeface="Calibri" pitchFamily="34" charset="0"/>
            </a:endParaRPr>
          </a:p>
          <a:p>
            <a:pPr>
              <a:buFontTx/>
              <a:buChar char="-"/>
            </a:pPr>
            <a:r>
              <a:rPr lang="da-DK" sz="2600" dirty="0">
                <a:latin typeface="Calibri" pitchFamily="34" charset="0"/>
              </a:rPr>
              <a:t>Forestilling om, at der findes et perfekt ungdomsliv</a:t>
            </a:r>
            <a:endParaRPr lang="da-DK" sz="2600" dirty="0"/>
          </a:p>
          <a:p>
            <a:pPr marL="0" indent="0">
              <a:buNone/>
            </a:pPr>
            <a:endParaRPr lang="da-DK" sz="2160" dirty="0"/>
          </a:p>
          <a:p>
            <a:pPr marL="0" indent="0">
              <a:buNone/>
            </a:pPr>
            <a:r>
              <a:rPr lang="da-DK" sz="2400" i="1" dirty="0"/>
              <a:t>Jeg tror folk er virkelig bange for at få det skidt. Man er bange for, at man ikke er sjov, ikke. Det er en del af at være perfekt, tror jeg.(…) Altså, hvis du har det overskud til at grine hele tiden, så har du det også godt. (ung kvinde)</a:t>
            </a:r>
          </a:p>
          <a:p>
            <a:pPr marL="0" indent="0">
              <a:buNone/>
            </a:pPr>
            <a:endParaRPr lang="da-DK" sz="2160" dirty="0"/>
          </a:p>
        </p:txBody>
      </p:sp>
      <p:pic>
        <p:nvPicPr>
          <p:cNvPr id="5" name="Picture 2">
            <a:extLst>
              <a:ext uri="{FF2B5EF4-FFF2-40B4-BE49-F238E27FC236}">
                <a16:creationId xmlns:a16="http://schemas.microsoft.com/office/drawing/2014/main" id="{16BAF345-0BF8-4E20-96B3-E59E99BC5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670" y="1541527"/>
            <a:ext cx="3560476" cy="4047713"/>
          </a:xfrm>
          <a:prstGeom prst="rect">
            <a:avLst/>
          </a:prstGeom>
          <a:noFill/>
          <a:extLst>
            <a:ext uri="{909E8E84-426E-40DD-AFC4-6F175D3DCCD1}">
              <a14:hiddenFill xmlns:a14="http://schemas.microsoft.com/office/drawing/2010/main">
                <a:solidFill>
                  <a:srgbClr val="FFFFFF"/>
                </a:solidFill>
              </a14:hiddenFill>
            </a:ext>
          </a:extLst>
        </p:spPr>
      </p:pic>
      <p:sp>
        <p:nvSpPr>
          <p:cNvPr id="7" name="Titel 2">
            <a:extLst>
              <a:ext uri="{FF2B5EF4-FFF2-40B4-BE49-F238E27FC236}">
                <a16:creationId xmlns:a16="http://schemas.microsoft.com/office/drawing/2014/main" id="{3460207C-D90C-8DE3-F510-99FAD8BA5623}"/>
              </a:ext>
            </a:extLst>
          </p:cNvPr>
          <p:cNvSpPr txBox="1">
            <a:spLocks/>
          </p:cNvSpPr>
          <p:nvPr/>
        </p:nvSpPr>
        <p:spPr>
          <a:xfrm>
            <a:off x="1734949" y="100873"/>
            <a:ext cx="5974951" cy="1201651"/>
          </a:xfrm>
          <a:prstGeom prst="rect">
            <a:avLst/>
          </a:prstGeom>
        </p:spPr>
        <p:txBody>
          <a:bodyPr vert="horz" lIns="82296" tIns="41148" rIns="82296" bIns="41148"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br>
              <a:rPr lang="en-US" sz="2520" b="1" dirty="0">
                <a:solidFill>
                  <a:srgbClr val="C00000"/>
                </a:solidFill>
                <a:cs typeface="Calibri" panose="020F0502020204030204" pitchFamily="34" charset="0"/>
              </a:rPr>
            </a:br>
            <a:r>
              <a:rPr lang="en-US" sz="4080" b="1" dirty="0" err="1">
                <a:solidFill>
                  <a:srgbClr val="AB072E"/>
                </a:solidFill>
              </a:rPr>
              <a:t>Præstation</a:t>
            </a:r>
            <a:r>
              <a:rPr lang="en-US" sz="4080" b="1" dirty="0">
                <a:solidFill>
                  <a:srgbClr val="AB072E"/>
                </a:solidFill>
              </a:rPr>
              <a:t> – de </a:t>
            </a:r>
            <a:r>
              <a:rPr lang="en-US" sz="4080" b="1" dirty="0" err="1">
                <a:solidFill>
                  <a:srgbClr val="AB072E"/>
                </a:solidFill>
              </a:rPr>
              <a:t>andres</a:t>
            </a:r>
            <a:r>
              <a:rPr lang="en-US" sz="4080" b="1" dirty="0">
                <a:solidFill>
                  <a:srgbClr val="AB072E"/>
                </a:solidFill>
              </a:rPr>
              <a:t> </a:t>
            </a:r>
            <a:r>
              <a:rPr lang="en-US" sz="4080" b="1" dirty="0" err="1">
                <a:solidFill>
                  <a:srgbClr val="AB072E"/>
                </a:solidFill>
              </a:rPr>
              <a:t>blikke</a:t>
            </a:r>
            <a:r>
              <a:rPr lang="en-US" sz="4080" b="1" dirty="0">
                <a:solidFill>
                  <a:srgbClr val="AB072E"/>
                </a:solidFill>
              </a:rPr>
              <a:t> og </a:t>
            </a:r>
            <a:r>
              <a:rPr lang="en-US" sz="4080" b="1" dirty="0" err="1">
                <a:solidFill>
                  <a:srgbClr val="AB072E"/>
                </a:solidFill>
              </a:rPr>
              <a:t>bedømmelser</a:t>
            </a:r>
            <a:r>
              <a:rPr lang="en-US" sz="4080" b="1" dirty="0">
                <a:solidFill>
                  <a:srgbClr val="AB072E"/>
                </a:solidFill>
              </a:rPr>
              <a:t> hele </a:t>
            </a:r>
            <a:r>
              <a:rPr lang="en-US" sz="4080" b="1" dirty="0" err="1">
                <a:solidFill>
                  <a:srgbClr val="AB072E"/>
                </a:solidFill>
              </a:rPr>
              <a:t>tiden</a:t>
            </a:r>
            <a:r>
              <a:rPr lang="en-US" sz="4080" b="1" dirty="0">
                <a:solidFill>
                  <a:srgbClr val="AB072E"/>
                </a:solidFill>
              </a:rPr>
              <a:t> </a:t>
            </a:r>
            <a:br>
              <a:rPr lang="en-US" sz="4080" b="1" dirty="0">
                <a:solidFill>
                  <a:srgbClr val="AB072E"/>
                </a:solidFill>
              </a:rPr>
            </a:br>
            <a:br>
              <a:rPr lang="en-US" sz="3120" b="1" dirty="0">
                <a:solidFill>
                  <a:srgbClr val="AB072E"/>
                </a:solidFill>
              </a:rPr>
            </a:br>
            <a:endParaRPr lang="en-US" sz="3120" b="1" dirty="0">
              <a:solidFill>
                <a:srgbClr val="AB072E"/>
              </a:solidFill>
            </a:endParaRPr>
          </a:p>
        </p:txBody>
      </p:sp>
      <p:pic>
        <p:nvPicPr>
          <p:cNvPr id="8" name="Grafik 7">
            <a:extLst>
              <a:ext uri="{FF2B5EF4-FFF2-40B4-BE49-F238E27FC236}">
                <a16:creationId xmlns:a16="http://schemas.microsoft.com/office/drawing/2014/main" id="{138D57F6-D84D-232C-EC7C-C662433D3C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5191" y="515151"/>
            <a:ext cx="396884" cy="373096"/>
          </a:xfrm>
          <a:prstGeom prst="rect">
            <a:avLst/>
          </a:prstGeom>
        </p:spPr>
      </p:pic>
      <p:pic>
        <p:nvPicPr>
          <p:cNvPr id="10" name="Grafik 9">
            <a:extLst>
              <a:ext uri="{FF2B5EF4-FFF2-40B4-BE49-F238E27FC236}">
                <a16:creationId xmlns:a16="http://schemas.microsoft.com/office/drawing/2014/main" id="{75729150-1656-997F-BACA-EB155346F3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5750" y="300106"/>
            <a:ext cx="396884" cy="373096"/>
          </a:xfrm>
          <a:prstGeom prst="rect">
            <a:avLst/>
          </a:prstGeom>
        </p:spPr>
      </p:pic>
      <p:pic>
        <p:nvPicPr>
          <p:cNvPr id="9" name="Grafik 8">
            <a:extLst>
              <a:ext uri="{FF2B5EF4-FFF2-40B4-BE49-F238E27FC236}">
                <a16:creationId xmlns:a16="http://schemas.microsoft.com/office/drawing/2014/main" id="{325E0DA3-A1F9-2C53-0504-C97708FB6E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7506" y="505820"/>
            <a:ext cx="396884" cy="373096"/>
          </a:xfrm>
          <a:prstGeom prst="rect">
            <a:avLst/>
          </a:prstGeom>
        </p:spPr>
      </p:pic>
      <p:sp>
        <p:nvSpPr>
          <p:cNvPr id="11" name="Rectangle 5">
            <a:extLst>
              <a:ext uri="{FF2B5EF4-FFF2-40B4-BE49-F238E27FC236}">
                <a16:creationId xmlns:a16="http://schemas.microsoft.com/office/drawing/2014/main" id="{D1FE1B0A-27A0-215C-C3FB-A16C8BF95D70}"/>
              </a:ext>
            </a:extLst>
          </p:cNvPr>
          <p:cNvSpPr txBox="1">
            <a:spLocks noChangeArrowheads="1"/>
          </p:cNvSpPr>
          <p:nvPr/>
        </p:nvSpPr>
        <p:spPr bwMode="auto">
          <a:xfrm>
            <a:off x="7845794" y="5997770"/>
            <a:ext cx="3474720" cy="32146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defPPr>
              <a:defRPr lang="da-DK"/>
            </a:defPPr>
            <a:lvl1pPr marL="0" algn="r" defTabSz="914400" rtl="0" eaLnBrk="1" latinLnBrk="0" hangingPunct="1">
              <a:defRPr sz="1200" b="1" kern="1200">
                <a:solidFill>
                  <a:srgbClr val="211A5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80"/>
              <a:t>Noemi Katznelson, nka@learning.aau.dk</a:t>
            </a:r>
            <a:endParaRPr lang="en-GB" sz="990" dirty="0"/>
          </a:p>
        </p:txBody>
      </p:sp>
    </p:spTree>
    <p:extLst>
      <p:ext uri="{BB962C8B-B14F-4D97-AF65-F5344CB8AC3E}">
        <p14:creationId xmlns:p14="http://schemas.microsoft.com/office/powerpoint/2010/main" val="3418405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0F7E81AD-0660-4112-96D7-953E40ED1AD9}"/>
              </a:ext>
            </a:extLst>
          </p:cNvPr>
          <p:cNvSpPr>
            <a:spLocks noGrp="1"/>
          </p:cNvSpPr>
          <p:nvPr>
            <p:ph idx="1"/>
          </p:nvPr>
        </p:nvSpPr>
        <p:spPr>
          <a:xfrm>
            <a:off x="1823516" y="2127890"/>
            <a:ext cx="5610834" cy="4214902"/>
          </a:xfrm>
        </p:spPr>
        <p:txBody>
          <a:bodyPr>
            <a:normAutofit/>
          </a:bodyPr>
          <a:lstStyle/>
          <a:p>
            <a:r>
              <a:rPr lang="da-DK" sz="2880" dirty="0"/>
              <a:t>Når psykologien praktiseres af alle</a:t>
            </a:r>
          </a:p>
          <a:p>
            <a:r>
              <a:rPr lang="da-DK" sz="2880" dirty="0"/>
              <a:t>Ændret forhold til os selv og hinanden</a:t>
            </a:r>
          </a:p>
          <a:p>
            <a:r>
              <a:rPr lang="da-DK" sz="2880" dirty="0"/>
              <a:t>Når følelser fylder mere </a:t>
            </a:r>
          </a:p>
          <a:p>
            <a:r>
              <a:rPr lang="da-DK" sz="2880" dirty="0"/>
              <a:t>Når følelser er med på arbejde</a:t>
            </a:r>
          </a:p>
          <a:p>
            <a:pPr marL="0" indent="0">
              <a:buNone/>
            </a:pPr>
            <a:endParaRPr lang="da-DK" sz="2880" i="1" dirty="0"/>
          </a:p>
          <a:p>
            <a:pPr marL="0" indent="0">
              <a:buNone/>
            </a:pPr>
            <a:endParaRPr lang="da-DK" sz="1800" i="1" dirty="0">
              <a:cs typeface="Calibri" panose="020F0502020204030204" pitchFamily="34" charset="0"/>
            </a:endParaRPr>
          </a:p>
          <a:p>
            <a:pPr marL="0" indent="0">
              <a:buNone/>
            </a:pPr>
            <a:endParaRPr lang="da-DK" sz="1800" i="1" dirty="0">
              <a:cs typeface="Calibri" panose="020F0502020204030204" pitchFamily="34" charset="0"/>
            </a:endParaRPr>
          </a:p>
        </p:txBody>
      </p:sp>
      <p:pic>
        <p:nvPicPr>
          <p:cNvPr id="6" name="Grafik 5">
            <a:extLst>
              <a:ext uri="{FF2B5EF4-FFF2-40B4-BE49-F238E27FC236}">
                <a16:creationId xmlns:a16="http://schemas.microsoft.com/office/drawing/2014/main" id="{38F023DB-4B63-DEDD-AD84-794FE6AC82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1762" y="318255"/>
            <a:ext cx="396884" cy="373096"/>
          </a:xfrm>
          <a:prstGeom prst="rect">
            <a:avLst/>
          </a:prstGeom>
        </p:spPr>
      </p:pic>
      <p:pic>
        <p:nvPicPr>
          <p:cNvPr id="7" name="Grafik 6">
            <a:extLst>
              <a:ext uri="{FF2B5EF4-FFF2-40B4-BE49-F238E27FC236}">
                <a16:creationId xmlns:a16="http://schemas.microsoft.com/office/drawing/2014/main" id="{6B1FA046-7693-4571-2D47-0EFE611144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7150" y="467664"/>
            <a:ext cx="396884" cy="373096"/>
          </a:xfrm>
          <a:prstGeom prst="rect">
            <a:avLst/>
          </a:prstGeom>
        </p:spPr>
      </p:pic>
      <p:pic>
        <p:nvPicPr>
          <p:cNvPr id="5" name="Grafik 4">
            <a:extLst>
              <a:ext uri="{FF2B5EF4-FFF2-40B4-BE49-F238E27FC236}">
                <a16:creationId xmlns:a16="http://schemas.microsoft.com/office/drawing/2014/main" id="{CB710E69-E1E8-ED6C-EE2B-21907B786D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3319" y="467664"/>
            <a:ext cx="396884" cy="373096"/>
          </a:xfrm>
          <a:prstGeom prst="rect">
            <a:avLst/>
          </a:prstGeom>
        </p:spPr>
      </p:pic>
      <p:sp>
        <p:nvSpPr>
          <p:cNvPr id="8" name="Titel 2">
            <a:extLst>
              <a:ext uri="{FF2B5EF4-FFF2-40B4-BE49-F238E27FC236}">
                <a16:creationId xmlns:a16="http://schemas.microsoft.com/office/drawing/2014/main" id="{50A05FF9-DADC-8E4B-D029-6B591FB2F60A}"/>
              </a:ext>
            </a:extLst>
          </p:cNvPr>
          <p:cNvSpPr txBox="1">
            <a:spLocks/>
          </p:cNvSpPr>
          <p:nvPr/>
        </p:nvSpPr>
        <p:spPr>
          <a:xfrm>
            <a:off x="1965247" y="192856"/>
            <a:ext cx="4130754" cy="922711"/>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sz="2400" b="1" dirty="0" err="1">
                <a:solidFill>
                  <a:srgbClr val="C00000"/>
                </a:solidFill>
                <a:cs typeface="Calibri" panose="020F0502020204030204" pitchFamily="34" charset="0"/>
              </a:rPr>
              <a:t>Psykologisering</a:t>
            </a:r>
            <a:endParaRPr lang="en-US" sz="2400" dirty="0">
              <a:latin typeface="+mj-lt"/>
              <a:ea typeface="+mj-ea"/>
              <a:cs typeface="+mj-cs"/>
            </a:endParaRPr>
          </a:p>
        </p:txBody>
      </p:sp>
      <p:sp>
        <p:nvSpPr>
          <p:cNvPr id="9" name="Rectangle 5">
            <a:extLst>
              <a:ext uri="{FF2B5EF4-FFF2-40B4-BE49-F238E27FC236}">
                <a16:creationId xmlns:a16="http://schemas.microsoft.com/office/drawing/2014/main" id="{82C689F4-C4B9-35BD-057C-FF974CB103BB}"/>
              </a:ext>
            </a:extLst>
          </p:cNvPr>
          <p:cNvSpPr txBox="1">
            <a:spLocks noChangeArrowheads="1"/>
          </p:cNvSpPr>
          <p:nvPr/>
        </p:nvSpPr>
        <p:spPr bwMode="auto">
          <a:xfrm>
            <a:off x="7845794" y="5997770"/>
            <a:ext cx="3474720" cy="32146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defPPr>
              <a:defRPr lang="da-DK"/>
            </a:defPPr>
            <a:lvl1pPr marL="0" algn="r" defTabSz="914400" rtl="0" eaLnBrk="1" latinLnBrk="0" hangingPunct="1">
              <a:defRPr sz="1200" b="1" kern="1200">
                <a:solidFill>
                  <a:srgbClr val="211A5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80"/>
              <a:t>Noemi Katznelson, nka@learning.aau.dk</a:t>
            </a:r>
            <a:endParaRPr lang="en-GB" sz="990" dirty="0"/>
          </a:p>
        </p:txBody>
      </p:sp>
      <p:pic>
        <p:nvPicPr>
          <p:cNvPr id="10" name="Pladsholder til indhold 6" descr="Et billede, der indeholder væg&#10;&#10;Automatisk genereret beskrivelse">
            <a:extLst>
              <a:ext uri="{FF2B5EF4-FFF2-40B4-BE49-F238E27FC236}">
                <a16:creationId xmlns:a16="http://schemas.microsoft.com/office/drawing/2014/main" id="{3F7C6448-428B-4039-AB85-4A904EB77E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4152" y="1549814"/>
            <a:ext cx="2517542" cy="3613115"/>
          </a:xfrm>
          <a:prstGeom prst="rect">
            <a:avLst/>
          </a:prstGeom>
        </p:spPr>
      </p:pic>
    </p:spTree>
    <p:extLst>
      <p:ext uri="{BB962C8B-B14F-4D97-AF65-F5344CB8AC3E}">
        <p14:creationId xmlns:p14="http://schemas.microsoft.com/office/powerpoint/2010/main" val="3318879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B03EF-C73A-7050-8566-438D443DD6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10D10C-5D50-9BFB-EAAF-DCF5E31636FA}"/>
              </a:ext>
            </a:extLst>
          </p:cNvPr>
          <p:cNvSpPr>
            <a:spLocks noGrp="1"/>
          </p:cNvSpPr>
          <p:nvPr>
            <p:ph type="title"/>
          </p:nvPr>
        </p:nvSpPr>
        <p:spPr>
          <a:xfrm>
            <a:off x="1055440" y="-99392"/>
            <a:ext cx="7772400" cy="1143000"/>
          </a:xfrm>
        </p:spPr>
        <p:txBody>
          <a:bodyPr>
            <a:normAutofit/>
          </a:bodyPr>
          <a:lstStyle/>
          <a:p>
            <a:r>
              <a:rPr lang="da-DK" sz="2200" b="1" dirty="0">
                <a:cs typeface="Calibri" panose="020F0502020204030204" pitchFamily="34" charset="0"/>
              </a:rPr>
              <a:t>Et intensiveret selvforhold</a:t>
            </a:r>
          </a:p>
        </p:txBody>
      </p:sp>
      <p:sp>
        <p:nvSpPr>
          <p:cNvPr id="3" name="Pladsholder til indhold 2">
            <a:extLst>
              <a:ext uri="{FF2B5EF4-FFF2-40B4-BE49-F238E27FC236}">
                <a16:creationId xmlns:a16="http://schemas.microsoft.com/office/drawing/2014/main" id="{938B88FB-C571-C97E-CCC5-D42D9A1D416E}"/>
              </a:ext>
            </a:extLst>
          </p:cNvPr>
          <p:cNvSpPr>
            <a:spLocks noGrp="1"/>
          </p:cNvSpPr>
          <p:nvPr>
            <p:ph idx="1"/>
          </p:nvPr>
        </p:nvSpPr>
        <p:spPr>
          <a:xfrm>
            <a:off x="1919536" y="1043609"/>
            <a:ext cx="8062664" cy="5052392"/>
          </a:xfrm>
        </p:spPr>
        <p:txBody>
          <a:bodyPr>
            <a:normAutofit lnSpcReduction="10000"/>
          </a:bodyPr>
          <a:lstStyle/>
          <a:p>
            <a:pPr marL="0" indent="0">
              <a:buNone/>
            </a:pPr>
            <a:r>
              <a:rPr lang="da-DK" sz="2200" i="1" dirty="0">
                <a:ea typeface="Times New Roman" panose="02020603050405020304" pitchFamily="18" charset="0"/>
                <a:cs typeface="Calibri" panose="020F0502020204030204" pitchFamily="34" charset="0"/>
              </a:rPr>
              <a:t>Det er vildt nærmest interessant hvor meget, at jeg nogle gange mærker mine følelser. Jeg er vokset op med nogle forældre, som har været meget sådan, talt meget om hvordan man har det og ’har din dag været god i dag?’ og ’hvorfor er du ked af det nu?’ eller sådan. Der er altid blevet sat meget ord på mine følelser, og på mine søskendes følelser, på deres følelser, konflikter og så noget. (…) Så det er næsten nogle gange synes jeg, at jeg reflekterer for meget over det fordi, at, at det er så meget oppe i hovedet meget af det </a:t>
            </a:r>
            <a:r>
              <a:rPr lang="da-DK" sz="2200" i="1" dirty="0" err="1">
                <a:ea typeface="Times New Roman" panose="02020603050405020304" pitchFamily="18" charset="0"/>
                <a:cs typeface="Calibri" panose="020F0502020204030204" pitchFamily="34" charset="0"/>
              </a:rPr>
              <a:t>ik</a:t>
            </a:r>
            <a:r>
              <a:rPr lang="da-DK" sz="2200" i="1" dirty="0">
                <a:ea typeface="Times New Roman" panose="02020603050405020304" pitchFamily="18" charset="0"/>
                <a:cs typeface="Calibri" panose="020F0502020204030204" pitchFamily="34" charset="0"/>
              </a:rPr>
              <a:t>’. (…) Det kan nogle gange være helt vildt trættende (…) jeg kan næsten have det sådan ’lad mig nu bare være ked af det, lad være med at tænke over hvorfor du er ked af det’.(Ung kvinde) </a:t>
            </a:r>
          </a:p>
          <a:p>
            <a:pPr marL="0" indent="0">
              <a:buNone/>
            </a:pPr>
            <a:endParaRPr lang="da-DK" sz="2400" i="1"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da-DK" sz="2400" dirty="0"/>
              <a:t>Mange har et rigt og psykologiserende sprog for det indre</a:t>
            </a:r>
          </a:p>
          <a:p>
            <a:pPr marL="0" indent="0">
              <a:buNone/>
            </a:pPr>
            <a:r>
              <a:rPr lang="da-DK" sz="2400" dirty="0"/>
              <a:t>Stærke refleksive kompetencer </a:t>
            </a:r>
            <a:r>
              <a:rPr lang="da-DK" sz="2400" dirty="0" err="1"/>
              <a:t>ifht</a:t>
            </a:r>
            <a:r>
              <a:rPr lang="da-DK" sz="2400" dirty="0"/>
              <a:t> relationer og følelsesliv</a:t>
            </a:r>
          </a:p>
          <a:p>
            <a:pPr marL="0" indent="0">
              <a:buNone/>
            </a:pPr>
            <a:r>
              <a:rPr lang="da-DK" sz="2400" dirty="0"/>
              <a:t>Kræver balancearbejde og at det ikke kammer over</a:t>
            </a:r>
          </a:p>
          <a:p>
            <a:pPr marL="0" indent="0">
              <a:buNone/>
            </a:pPr>
            <a:endParaRPr lang="da-DK" sz="2400" i="1"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Pladsholder til sidefod 3">
            <a:extLst>
              <a:ext uri="{FF2B5EF4-FFF2-40B4-BE49-F238E27FC236}">
                <a16:creationId xmlns:a16="http://schemas.microsoft.com/office/drawing/2014/main" id="{4517C454-F147-FC1F-2B0F-F537109CFF23}"/>
              </a:ext>
            </a:extLst>
          </p:cNvPr>
          <p:cNvSpPr>
            <a:spLocks noGrp="1"/>
          </p:cNvSpPr>
          <p:nvPr>
            <p:ph type="ftr" sz="quarter" idx="11"/>
          </p:nvPr>
        </p:nvSpPr>
        <p:spPr>
          <a:xfrm>
            <a:off x="3935760" y="6525344"/>
            <a:ext cx="3608040" cy="332656"/>
          </a:xfrm>
        </p:spPr>
        <p:txBody>
          <a:bodyPr/>
          <a:lstStyle/>
          <a:p>
            <a:pPr>
              <a:defRPr/>
            </a:pPr>
            <a:r>
              <a:rPr lang="en-GB" dirty="0"/>
              <a:t>Noemi Katznelson, nka@learning.aau.dk</a:t>
            </a:r>
          </a:p>
        </p:txBody>
      </p:sp>
      <p:sp>
        <p:nvSpPr>
          <p:cNvPr id="5" name="Rektangel: afrundede hjørner 4">
            <a:extLst>
              <a:ext uri="{FF2B5EF4-FFF2-40B4-BE49-F238E27FC236}">
                <a16:creationId xmlns:a16="http://schemas.microsoft.com/office/drawing/2014/main" id="{FFB269BD-C430-4FAA-3E20-10AB40F94C32}"/>
              </a:ext>
            </a:extLst>
          </p:cNvPr>
          <p:cNvSpPr/>
          <p:nvPr/>
        </p:nvSpPr>
        <p:spPr>
          <a:xfrm>
            <a:off x="1601148" y="924674"/>
            <a:ext cx="8989704" cy="3493214"/>
          </a:xfrm>
          <a:prstGeom prst="roundRect">
            <a:avLst/>
          </a:prstGeom>
          <a:noFill/>
          <a:ln w="28575">
            <a:solidFill>
              <a:srgbClr val="ED3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48500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5520" y="-5991"/>
            <a:ext cx="7772400" cy="1143000"/>
          </a:xfrm>
        </p:spPr>
        <p:txBody>
          <a:bodyPr>
            <a:normAutofit/>
          </a:bodyPr>
          <a:lstStyle/>
          <a:p>
            <a:br>
              <a:rPr lang="da-DK" sz="2800" b="1" dirty="0">
                <a:solidFill>
                  <a:srgbClr val="AB072E"/>
                </a:solidFill>
              </a:rPr>
            </a:br>
            <a:r>
              <a:rPr lang="da-DK" sz="2400" b="1" dirty="0">
                <a:cs typeface="Calibri" panose="020F0502020204030204" pitchFamily="34" charset="0"/>
              </a:rPr>
              <a:t>På tværs af tendenserne </a:t>
            </a:r>
            <a:br>
              <a:rPr lang="da-DK" sz="2400" b="1" dirty="0">
                <a:cs typeface="Calibri" panose="020F0502020204030204" pitchFamily="34" charset="0"/>
              </a:rPr>
            </a:br>
            <a:endParaRPr lang="da-DK" sz="2400" b="1" dirty="0">
              <a:cs typeface="Calibri" panose="020F0502020204030204" pitchFamily="34" charset="0"/>
            </a:endParaRPr>
          </a:p>
        </p:txBody>
      </p:sp>
      <p:sp>
        <p:nvSpPr>
          <p:cNvPr id="3" name="Pladsholder til indhold 2"/>
          <p:cNvSpPr>
            <a:spLocks noGrp="1"/>
          </p:cNvSpPr>
          <p:nvPr>
            <p:ph idx="1"/>
          </p:nvPr>
        </p:nvSpPr>
        <p:spPr>
          <a:xfrm>
            <a:off x="1919536" y="1340769"/>
            <a:ext cx="4824536" cy="4752527"/>
          </a:xfrm>
        </p:spPr>
        <p:txBody>
          <a:bodyPr/>
          <a:lstStyle/>
          <a:p>
            <a:pPr>
              <a:buFontTx/>
              <a:buChar char="-"/>
            </a:pPr>
            <a:r>
              <a:rPr lang="da-DK" sz="2400" dirty="0"/>
              <a:t>Acceleration, præstation og psykologisering giver samlet set et ‘højt stablet’ ungdomsliv med øget risiko for mistrivsel og sammenbrud</a:t>
            </a:r>
          </a:p>
          <a:p>
            <a:pPr>
              <a:buFontTx/>
              <a:buChar char="-"/>
            </a:pPr>
            <a:r>
              <a:rPr lang="da-DK" sz="2400" dirty="0"/>
              <a:t>Det kan være uhyre svært at gennemskue for både unge selv og omgivelserne, hvornår ‘stablen’ ikke kan rumme mere og falder sammen </a:t>
            </a:r>
          </a:p>
          <a:p>
            <a:pPr>
              <a:buFontTx/>
              <a:buChar char="-"/>
            </a:pPr>
            <a:endParaRPr lang="da-DK" sz="2400" dirty="0"/>
          </a:p>
          <a:p>
            <a:pPr>
              <a:buFontTx/>
              <a:buChar char="-"/>
            </a:pPr>
            <a:endParaRPr lang="da-DK" sz="2400" dirty="0"/>
          </a:p>
          <a:p>
            <a:pPr marL="0" indent="0">
              <a:buNone/>
            </a:pPr>
            <a:endParaRPr lang="da-DK" sz="2400" dirty="0"/>
          </a:p>
          <a:p>
            <a:pPr marL="0" indent="0">
              <a:buNone/>
            </a:pPr>
            <a:endParaRPr lang="da-DK" sz="2400" dirty="0"/>
          </a:p>
          <a:p>
            <a:endParaRPr lang="da-DK" sz="2400" i="1" dirty="0">
              <a:latin typeface="Calibri" panose="020F0502020204030204" pitchFamily="34" charset="0"/>
              <a:cs typeface="Calibri" panose="020F0502020204030204" pitchFamily="34" charset="0"/>
            </a:endParaRPr>
          </a:p>
          <a:p>
            <a:pPr marL="0" indent="0">
              <a:buNone/>
            </a:pPr>
            <a:endParaRPr lang="da-DK" sz="2400" i="1"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Pladsholder til sidefod 3"/>
          <p:cNvSpPr>
            <a:spLocks noGrp="1"/>
          </p:cNvSpPr>
          <p:nvPr>
            <p:ph type="ftr" sz="quarter" idx="11"/>
          </p:nvPr>
        </p:nvSpPr>
        <p:spPr>
          <a:xfrm>
            <a:off x="4223792" y="6453337"/>
            <a:ext cx="3320008" cy="404664"/>
          </a:xfrm>
        </p:spPr>
        <p:txBody>
          <a:bodyPr/>
          <a:lstStyle/>
          <a:p>
            <a:pPr>
              <a:defRPr/>
            </a:pPr>
            <a:r>
              <a:rPr lang="en-GB" dirty="0"/>
              <a:t>Noemi Katznelson, nka@learning.aau.dk</a:t>
            </a:r>
          </a:p>
        </p:txBody>
      </p:sp>
      <p:pic>
        <p:nvPicPr>
          <p:cNvPr id="5" name="Billede 4"/>
          <p:cNvPicPr>
            <a:picLocks noChangeAspect="1"/>
          </p:cNvPicPr>
          <p:nvPr/>
        </p:nvPicPr>
        <p:blipFill>
          <a:blip r:embed="rId3"/>
          <a:stretch>
            <a:fillRect/>
          </a:stretch>
        </p:blipFill>
        <p:spPr>
          <a:xfrm>
            <a:off x="7464153" y="1153819"/>
            <a:ext cx="2806385" cy="4939477"/>
          </a:xfrm>
          <a:prstGeom prst="rect">
            <a:avLst/>
          </a:prstGeom>
        </p:spPr>
      </p:pic>
    </p:spTree>
    <p:extLst>
      <p:ext uri="{BB962C8B-B14F-4D97-AF65-F5344CB8AC3E}">
        <p14:creationId xmlns:p14="http://schemas.microsoft.com/office/powerpoint/2010/main" val="782646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738" y="0"/>
            <a:ext cx="9326880" cy="1143000"/>
          </a:xfrm>
        </p:spPr>
        <p:txBody>
          <a:bodyPr/>
          <a:lstStyle/>
          <a:p>
            <a:r>
              <a:rPr lang="da-DK" sz="2880" b="1" dirty="0"/>
              <a:t>Opsamling: Hvad kan I fokusere på?</a:t>
            </a:r>
          </a:p>
        </p:txBody>
      </p:sp>
      <p:sp>
        <p:nvSpPr>
          <p:cNvPr id="3" name="Pladsholder til indhold 2"/>
          <p:cNvSpPr>
            <a:spLocks noGrp="1"/>
          </p:cNvSpPr>
          <p:nvPr>
            <p:ph idx="1"/>
          </p:nvPr>
        </p:nvSpPr>
        <p:spPr>
          <a:xfrm>
            <a:off x="1432560" y="1502859"/>
            <a:ext cx="9326880" cy="5137517"/>
          </a:xfrm>
        </p:spPr>
        <p:txBody>
          <a:bodyPr>
            <a:normAutofit/>
          </a:bodyPr>
          <a:lstStyle/>
          <a:p>
            <a:pPr marL="0" indent="0">
              <a:buSzPts val="1000"/>
              <a:buNone/>
              <a:tabLst>
                <a:tab pos="457200" algn="l"/>
              </a:tabLst>
            </a:pPr>
            <a:r>
              <a:rPr lang="da-DK" sz="2400" dirty="0">
                <a:latin typeface="Calibri" panose="020F0502020204030204" pitchFamily="34" charset="0"/>
              </a:rPr>
              <a:t>INDSTIL JER PÅ EN MENTAL KOLBØTTE: </a:t>
            </a:r>
          </a:p>
          <a:p>
            <a:pPr>
              <a:buSzPts val="1000"/>
              <a:tabLst>
                <a:tab pos="457200" algn="l"/>
              </a:tabLst>
            </a:pPr>
            <a:r>
              <a:rPr lang="da-DK" sz="2400" dirty="0">
                <a:latin typeface="Calibri" panose="020F0502020204030204" pitchFamily="34" charset="0"/>
              </a:rPr>
              <a:t>Mød dem i øjenhøjde og ikke med et hierarki </a:t>
            </a:r>
          </a:p>
          <a:p>
            <a:pPr>
              <a:buSzPts val="1000"/>
              <a:tabLst>
                <a:tab pos="457200" algn="l"/>
              </a:tabLst>
            </a:pPr>
            <a:r>
              <a:rPr lang="da-DK" sz="2400" dirty="0">
                <a:latin typeface="Calibri" panose="020F0502020204030204" pitchFamily="34" charset="0"/>
              </a:rPr>
              <a:t>Accepter at behovet for at trække sig er en del af den ‘tid’, vi lever i </a:t>
            </a:r>
          </a:p>
          <a:p>
            <a:pPr>
              <a:buSzPts val="1000"/>
              <a:tabLst>
                <a:tab pos="457200" algn="l"/>
              </a:tabLst>
            </a:pPr>
            <a:r>
              <a:rPr lang="da-DK" sz="2400" dirty="0">
                <a:latin typeface="Calibri" panose="020F0502020204030204" pitchFamily="34" charset="0"/>
              </a:rPr>
              <a:t>Hav fokus på </a:t>
            </a:r>
            <a:r>
              <a:rPr lang="da-DK" sz="2400" dirty="0" err="1">
                <a:latin typeface="Calibri" panose="020F0502020204030204" pitchFamily="34" charset="0"/>
              </a:rPr>
              <a:t>work</a:t>
            </a:r>
            <a:r>
              <a:rPr lang="da-DK" sz="2400" dirty="0">
                <a:latin typeface="Calibri" panose="020F0502020204030204" pitchFamily="34" charset="0"/>
              </a:rPr>
              <a:t> </a:t>
            </a:r>
            <a:r>
              <a:rPr lang="da-DK" sz="2400" dirty="0" err="1">
                <a:latin typeface="Calibri" panose="020F0502020204030204" pitchFamily="34" charset="0"/>
              </a:rPr>
              <a:t>life</a:t>
            </a:r>
            <a:r>
              <a:rPr lang="da-DK" sz="2400" dirty="0">
                <a:latin typeface="Calibri" panose="020F0502020204030204" pitchFamily="34" charset="0"/>
              </a:rPr>
              <a:t> balance – karrierelivsformens mening og lønarbejdets vilkår – arbejdspladsens logik er ikke det eneste vigtige</a:t>
            </a:r>
          </a:p>
          <a:p>
            <a:pPr>
              <a:buSzPts val="1000"/>
              <a:tabLst>
                <a:tab pos="457200" algn="l"/>
              </a:tabLst>
            </a:pPr>
            <a:r>
              <a:rPr lang="da-DK" sz="2400" dirty="0">
                <a:latin typeface="Calibri" panose="020F0502020204030204" pitchFamily="34" charset="0"/>
              </a:rPr>
              <a:t>Hav blik for det emotionelle – psykologiseringen </a:t>
            </a:r>
          </a:p>
          <a:p>
            <a:pPr>
              <a:buSzPts val="1000"/>
              <a:tabLst>
                <a:tab pos="457200" algn="l"/>
              </a:tabLst>
            </a:pPr>
            <a:r>
              <a:rPr lang="da-DK" sz="2400" dirty="0">
                <a:latin typeface="Calibri" panose="020F0502020204030204" pitchFamily="34" charset="0"/>
              </a:rPr>
              <a:t>Rammesæt opgaverne: Vær tydelig og hjælp med at afgrænse opgaver –  opgør med udflydende arbejdsliv, men ja tak til fleksibilitet</a:t>
            </a:r>
          </a:p>
          <a:p>
            <a:pPr>
              <a:buSzPts val="1000"/>
              <a:tabLst>
                <a:tab pos="457200" algn="l"/>
              </a:tabLst>
            </a:pPr>
            <a:r>
              <a:rPr lang="da-DK" sz="2400" dirty="0">
                <a:latin typeface="Calibri" panose="020F0502020204030204" pitchFamily="34" charset="0"/>
              </a:rPr>
              <a:t>Skab muligheder for at gøre en forskel ved at skabe </a:t>
            </a:r>
            <a:r>
              <a:rPr lang="da-DK" sz="2400" dirty="0">
                <a:latin typeface="Calibri" panose="020F0502020204030204" pitchFamily="34" charset="0"/>
                <a:ea typeface="Calibri" panose="020F0502020204030204" pitchFamily="34" charset="0"/>
              </a:rPr>
              <a:t>betingelser for faglig og social meningsdannelse</a:t>
            </a:r>
          </a:p>
          <a:p>
            <a:pPr marL="0" indent="0">
              <a:buNone/>
            </a:pPr>
            <a:r>
              <a:rPr lang="da-DK" sz="2160" dirty="0">
                <a:latin typeface="Calibri" panose="020F0502020204030204" pitchFamily="34" charset="0"/>
                <a:ea typeface="Calibri" panose="020F0502020204030204" pitchFamily="34" charset="0"/>
              </a:rPr>
              <a:t> </a:t>
            </a:r>
          </a:p>
          <a:p>
            <a:pPr marL="0" indent="0">
              <a:buNone/>
            </a:pPr>
            <a:endParaRPr lang="da-DK" sz="3360" dirty="0">
              <a:latin typeface="Calibri" pitchFamily="34" charset="0"/>
            </a:endParaRPr>
          </a:p>
          <a:p>
            <a:pPr marL="0" indent="0">
              <a:buNone/>
            </a:pPr>
            <a:endParaRPr lang="da-DK" sz="3360" dirty="0">
              <a:latin typeface="Calibri" pitchFamily="34" charset="0"/>
            </a:endParaRPr>
          </a:p>
          <a:p>
            <a:pPr marL="0" indent="0">
              <a:buNone/>
            </a:pPr>
            <a:endParaRPr lang="da-DK" dirty="0"/>
          </a:p>
        </p:txBody>
      </p:sp>
      <p:sp>
        <p:nvSpPr>
          <p:cNvPr id="4" name="Pladsholder til sidefod 3"/>
          <p:cNvSpPr>
            <a:spLocks noGrp="1"/>
          </p:cNvSpPr>
          <p:nvPr>
            <p:ph type="ftr" sz="quarter" idx="11"/>
          </p:nvPr>
        </p:nvSpPr>
        <p:spPr/>
        <p:txBody>
          <a:bodyPr/>
          <a:lstStyle/>
          <a:p>
            <a:pPr>
              <a:defRPr/>
            </a:pPr>
            <a:r>
              <a:rPr lang="en-GB"/>
              <a:t>Noemi Katznelson, nka@learning.aau.dk</a:t>
            </a:r>
          </a:p>
        </p:txBody>
      </p:sp>
    </p:spTree>
    <p:extLst>
      <p:ext uri="{BB962C8B-B14F-4D97-AF65-F5344CB8AC3E}">
        <p14:creationId xmlns:p14="http://schemas.microsoft.com/office/powerpoint/2010/main" val="4024423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2A48F-5F80-D41A-E450-CDA4169977E5}"/>
              </a:ext>
            </a:extLst>
          </p:cNvPr>
          <p:cNvSpPr>
            <a:spLocks noGrp="1"/>
          </p:cNvSpPr>
          <p:nvPr>
            <p:ph type="title"/>
          </p:nvPr>
        </p:nvSpPr>
        <p:spPr/>
        <p:txBody>
          <a:bodyPr/>
          <a:lstStyle/>
          <a:p>
            <a:r>
              <a:rPr lang="da-DK" sz="2880" b="1" dirty="0"/>
              <a:t>I skal stå på tær – det  er de unges arbejdsmarked</a:t>
            </a:r>
          </a:p>
        </p:txBody>
      </p:sp>
      <p:sp>
        <p:nvSpPr>
          <p:cNvPr id="3" name="Pladsholder til indhold 2">
            <a:extLst>
              <a:ext uri="{FF2B5EF4-FFF2-40B4-BE49-F238E27FC236}">
                <a16:creationId xmlns:a16="http://schemas.microsoft.com/office/drawing/2014/main" id="{2C04B0FE-A15C-6FC0-1DEF-B59543B8BB6F}"/>
              </a:ext>
            </a:extLst>
          </p:cNvPr>
          <p:cNvSpPr>
            <a:spLocks noGrp="1"/>
          </p:cNvSpPr>
          <p:nvPr>
            <p:ph idx="1"/>
          </p:nvPr>
        </p:nvSpPr>
        <p:spPr/>
        <p:txBody>
          <a:bodyPr/>
          <a:lstStyle/>
          <a:p>
            <a:r>
              <a:rPr lang="da-DK" sz="2400" dirty="0">
                <a:latin typeface="Calibri" panose="020F0502020204030204" pitchFamily="34" charset="0"/>
                <a:ea typeface="Calibri" panose="020F0502020204030204" pitchFamily="34" charset="0"/>
              </a:rPr>
              <a:t>Fokuser på rammerne for ‘gode arbejdsliv’ og åbne op for diskussionen af, hvad det er:</a:t>
            </a:r>
          </a:p>
          <a:p>
            <a:pPr lvl="1"/>
            <a:r>
              <a:rPr lang="da-DK" dirty="0">
                <a:latin typeface="Calibri" panose="020F0502020204030204" pitchFamily="34" charset="0"/>
                <a:ea typeface="Calibri" panose="020F0502020204030204" pitchFamily="34" charset="0"/>
              </a:rPr>
              <a:t>Kigger ind i et opgør mod for meget stress og pres, ringe vilkår…</a:t>
            </a:r>
          </a:p>
          <a:p>
            <a:pPr lvl="1"/>
            <a:r>
              <a:rPr lang="da-DK" dirty="0">
                <a:latin typeface="Calibri" panose="020F0502020204030204" pitchFamily="34" charset="0"/>
                <a:ea typeface="Calibri" panose="020F0502020204030204" pitchFamily="34" charset="0"/>
              </a:rPr>
              <a:t>Konkurrenceparametre bliver om du kan tilbyde gode vilkår… </a:t>
            </a:r>
          </a:p>
          <a:p>
            <a:r>
              <a:rPr lang="da-DK" sz="2400" dirty="0">
                <a:latin typeface="Calibri" panose="020F0502020204030204" pitchFamily="34" charset="0"/>
                <a:ea typeface="Calibri" panose="020F0502020204030204" pitchFamily="34" charset="0"/>
              </a:rPr>
              <a:t>En generation der stemmer med fødderne</a:t>
            </a:r>
          </a:p>
          <a:p>
            <a:endParaRPr lang="da-DK" sz="2400" dirty="0">
              <a:latin typeface="Calibri" panose="020F0502020204030204" pitchFamily="34" charset="0"/>
              <a:ea typeface="Calibri" panose="020F0502020204030204" pitchFamily="34" charset="0"/>
            </a:endParaRPr>
          </a:p>
          <a:p>
            <a:pPr marL="0" indent="0">
              <a:buNone/>
            </a:pPr>
            <a:endParaRPr lang="da-DK" dirty="0"/>
          </a:p>
        </p:txBody>
      </p:sp>
      <p:sp>
        <p:nvSpPr>
          <p:cNvPr id="4" name="Pladsholder til sidefod 3">
            <a:extLst>
              <a:ext uri="{FF2B5EF4-FFF2-40B4-BE49-F238E27FC236}">
                <a16:creationId xmlns:a16="http://schemas.microsoft.com/office/drawing/2014/main" id="{A6E3C903-9FDB-767F-E626-4AFA7D560C96}"/>
              </a:ext>
            </a:extLst>
          </p:cNvPr>
          <p:cNvSpPr>
            <a:spLocks noGrp="1"/>
          </p:cNvSpPr>
          <p:nvPr>
            <p:ph type="ftr" sz="quarter" idx="11"/>
          </p:nvPr>
        </p:nvSpPr>
        <p:spPr/>
        <p:txBody>
          <a:bodyPr/>
          <a:lstStyle/>
          <a:p>
            <a:pPr>
              <a:defRPr/>
            </a:pPr>
            <a:r>
              <a:rPr lang="en-GB"/>
              <a:t>Noemi Katznelson, nka@learning.aau.dk</a:t>
            </a:r>
          </a:p>
        </p:txBody>
      </p:sp>
    </p:spTree>
    <p:extLst>
      <p:ext uri="{BB962C8B-B14F-4D97-AF65-F5344CB8AC3E}">
        <p14:creationId xmlns:p14="http://schemas.microsoft.com/office/powerpoint/2010/main" val="1029964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6C5D99FC-686B-6C96-499F-3218553B27FC}"/>
              </a:ext>
            </a:extLst>
          </p:cNvPr>
          <p:cNvSpPr>
            <a:spLocks noGrp="1"/>
          </p:cNvSpPr>
          <p:nvPr>
            <p:ph type="body" sz="quarter" idx="11"/>
          </p:nvPr>
        </p:nvSpPr>
        <p:spPr>
          <a:xfrm>
            <a:off x="699715" y="797727"/>
            <a:ext cx="10295183" cy="1645920"/>
          </a:xfrm>
        </p:spPr>
        <p:txBody>
          <a:bodyPr vert="horz" lIns="91440" tIns="45720" rIns="91440" bIns="45720" rtlCol="0" anchor="ctr">
            <a:normAutofit/>
          </a:bodyPr>
          <a:lstStyle/>
          <a:p>
            <a:pPr marL="0" indent="0" algn="ctr">
              <a:buNone/>
            </a:pPr>
            <a:r>
              <a:rPr lang="en-US" sz="2000" dirty="0" err="1"/>
              <a:t>Meget</a:t>
            </a:r>
            <a:r>
              <a:rPr lang="en-US" sz="2000" dirty="0"/>
              <a:t> </a:t>
            </a:r>
            <a:r>
              <a:rPr lang="en-US" sz="2000" dirty="0" err="1"/>
              <a:t>kalder</a:t>
            </a:r>
            <a:r>
              <a:rPr lang="en-US" sz="2000" dirty="0"/>
              <a:t> </a:t>
            </a:r>
            <a:r>
              <a:rPr lang="en-US" sz="2000" dirty="0" err="1"/>
              <a:t>på</a:t>
            </a:r>
            <a:r>
              <a:rPr lang="en-US" sz="2000" dirty="0"/>
              <a:t> </a:t>
            </a:r>
            <a:r>
              <a:rPr lang="en-US" sz="2000" dirty="0" err="1"/>
              <a:t>unge</a:t>
            </a:r>
            <a:r>
              <a:rPr lang="en-US" sz="2000" dirty="0"/>
              <a:t> i </a:t>
            </a:r>
            <a:r>
              <a:rPr lang="en-US" sz="2000" dirty="0" err="1"/>
              <a:t>dag</a:t>
            </a:r>
            <a:r>
              <a:rPr lang="en-US" sz="2000" dirty="0"/>
              <a:t> og det </a:t>
            </a:r>
            <a:r>
              <a:rPr lang="en-US" sz="2000" dirty="0" err="1"/>
              <a:t>leder</a:t>
            </a:r>
            <a:r>
              <a:rPr lang="en-US" sz="2000" dirty="0"/>
              <a:t> </a:t>
            </a:r>
            <a:r>
              <a:rPr lang="en-US" sz="2000" dirty="0" err="1"/>
              <a:t>nemt</a:t>
            </a:r>
            <a:r>
              <a:rPr lang="en-US" sz="2000" dirty="0"/>
              <a:t> </a:t>
            </a:r>
            <a:r>
              <a:rPr lang="en-US" sz="2000" dirty="0" err="1"/>
              <a:t>til</a:t>
            </a:r>
            <a:r>
              <a:rPr lang="en-US" sz="2000" dirty="0"/>
              <a:t> et liv, </a:t>
            </a:r>
            <a:r>
              <a:rPr lang="en-US" sz="2000" dirty="0" err="1"/>
              <a:t>hvor</a:t>
            </a:r>
            <a:r>
              <a:rPr lang="en-US" sz="2000" dirty="0"/>
              <a:t> </a:t>
            </a:r>
            <a:r>
              <a:rPr lang="en-US" sz="2000" dirty="0" err="1"/>
              <a:t>meget</a:t>
            </a:r>
            <a:r>
              <a:rPr lang="en-US" sz="2000" dirty="0"/>
              <a:t> </a:t>
            </a:r>
            <a:r>
              <a:rPr lang="en-US" sz="2000" dirty="0" err="1"/>
              <a:t>skal</a:t>
            </a:r>
            <a:r>
              <a:rPr lang="en-US" sz="2000" dirty="0"/>
              <a:t> </a:t>
            </a:r>
            <a:r>
              <a:rPr lang="en-US" sz="2000" dirty="0" err="1"/>
              <a:t>balanceres</a:t>
            </a:r>
            <a:r>
              <a:rPr lang="en-US" sz="2000"/>
              <a:t> </a:t>
            </a:r>
          </a:p>
          <a:p>
            <a:pPr marL="0" indent="0" algn="ctr">
              <a:buNone/>
            </a:pPr>
            <a:r>
              <a:rPr lang="en-US" sz="2000"/>
              <a:t>– </a:t>
            </a:r>
            <a:r>
              <a:rPr lang="en-US" sz="2000" dirty="0" err="1"/>
              <a:t>også</a:t>
            </a:r>
            <a:r>
              <a:rPr lang="en-US" sz="2000" dirty="0"/>
              <a:t> </a:t>
            </a:r>
            <a:r>
              <a:rPr lang="en-US" sz="2000" dirty="0" err="1"/>
              <a:t>arbejdslivet</a:t>
            </a:r>
            <a:r>
              <a:rPr lang="en-US" sz="2000" dirty="0"/>
              <a:t>!</a:t>
            </a:r>
          </a:p>
          <a:p>
            <a:pPr marL="0"/>
            <a:endParaRPr lang="en-US" sz="1800" dirty="0">
              <a:latin typeface="+mn-lt"/>
              <a:ea typeface="+mn-ea"/>
              <a:cs typeface="+mn-cs"/>
            </a:endParaRPr>
          </a:p>
          <a:p>
            <a:pPr marL="0"/>
            <a:endParaRPr lang="en-US" sz="1800" dirty="0">
              <a:latin typeface="+mn-lt"/>
              <a:ea typeface="+mn-ea"/>
              <a:cs typeface="+mn-cs"/>
            </a:endParaRPr>
          </a:p>
        </p:txBody>
      </p:sp>
      <p:pic>
        <p:nvPicPr>
          <p:cNvPr id="6" name="Billede 5">
            <a:extLst>
              <a:ext uri="{FF2B5EF4-FFF2-40B4-BE49-F238E27FC236}">
                <a16:creationId xmlns:a16="http://schemas.microsoft.com/office/drawing/2014/main" id="{19431D55-2CCE-2A1E-9E53-5ABCAA8437A7}"/>
              </a:ext>
            </a:extLst>
          </p:cNvPr>
          <p:cNvPicPr>
            <a:picLocks noChangeAspect="1"/>
          </p:cNvPicPr>
          <p:nvPr/>
        </p:nvPicPr>
        <p:blipFill>
          <a:blip r:embed="rId2"/>
          <a:stretch>
            <a:fillRect/>
          </a:stretch>
        </p:blipFill>
        <p:spPr>
          <a:xfrm>
            <a:off x="3050401" y="2022228"/>
            <a:ext cx="4660686" cy="3483864"/>
          </a:xfrm>
          <a:prstGeom prst="rect">
            <a:avLst/>
          </a:prstGeom>
        </p:spPr>
      </p:pic>
      <p:sp>
        <p:nvSpPr>
          <p:cNvPr id="2" name="Pladsholder til sidefod 1">
            <a:extLst>
              <a:ext uri="{FF2B5EF4-FFF2-40B4-BE49-F238E27FC236}">
                <a16:creationId xmlns:a16="http://schemas.microsoft.com/office/drawing/2014/main" id="{1F240032-F050-27DA-6205-7F62683C7FD8}"/>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a:spcAft>
                <a:spcPts val="600"/>
              </a:spcAft>
              <a:defRPr/>
            </a:pPr>
            <a:r>
              <a:rPr lang="en-US" kern="1200">
                <a:solidFill>
                  <a:schemeClr val="tx1">
                    <a:lumMod val="50000"/>
                    <a:lumOff val="50000"/>
                  </a:schemeClr>
                </a:solidFill>
                <a:latin typeface="+mn-lt"/>
                <a:ea typeface="+mn-ea"/>
                <a:cs typeface="+mn-cs"/>
              </a:rPr>
              <a:t>Noemi Katznelson, nka@learning.aau.dk</a:t>
            </a:r>
          </a:p>
        </p:txBody>
      </p:sp>
    </p:spTree>
    <p:extLst>
      <p:ext uri="{BB962C8B-B14F-4D97-AF65-F5344CB8AC3E}">
        <p14:creationId xmlns:p14="http://schemas.microsoft.com/office/powerpoint/2010/main" val="3814319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C2790-7970-15DE-29D7-521A26528109}"/>
            </a:ext>
          </a:extLst>
        </p:cNvPr>
        <p:cNvGrpSpPr/>
        <p:nvPr/>
      </p:nvGrpSpPr>
      <p:grpSpPr>
        <a:xfrm>
          <a:off x="0" y="0"/>
          <a:ext cx="0" cy="0"/>
          <a:chOff x="0" y="0"/>
          <a:chExt cx="0" cy="0"/>
        </a:xfrm>
      </p:grpSpPr>
      <p:pic>
        <p:nvPicPr>
          <p:cNvPr id="7" name="Pladsholder til billede 6" descr="Nærbillede af siderne i en åben bog i et lysere studie">
            <a:extLst>
              <a:ext uri="{FF2B5EF4-FFF2-40B4-BE49-F238E27FC236}">
                <a16:creationId xmlns:a16="http://schemas.microsoft.com/office/drawing/2014/main" id="{DD451CD1-8ED8-4620-B61C-6821663F7857}"/>
              </a:ext>
            </a:extLst>
          </p:cNvPr>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backgroundRemoval t="19864" b="80136" l="10000" r="90000"/>
                    </a14:imgEffect>
                  </a14:imgLayer>
                </a14:imgProps>
              </a:ext>
              <a:ext uri="{28A0092B-C50C-407E-A947-70E740481C1C}">
                <a14:useLocalDpi xmlns:a14="http://schemas.microsoft.com/office/drawing/2010/main" val="0"/>
              </a:ext>
            </a:extLst>
          </a:blip>
          <a:srcRect t="12330" b="12330"/>
          <a:stretch/>
        </p:blipFill>
        <p:spPr>
          <a:xfrm>
            <a:off x="581276" y="342901"/>
            <a:ext cx="10972800" cy="5506765"/>
          </a:xfrm>
          <a:prstGeom prst="rect">
            <a:avLst/>
          </a:prstGeom>
        </p:spPr>
      </p:pic>
      <p:sp>
        <p:nvSpPr>
          <p:cNvPr id="10" name="Rektangel 9">
            <a:extLst>
              <a:ext uri="{FF2B5EF4-FFF2-40B4-BE49-F238E27FC236}">
                <a16:creationId xmlns:a16="http://schemas.microsoft.com/office/drawing/2014/main" id="{05981A42-2FE4-07C1-6F4F-0A726CD3B3D0}"/>
              </a:ext>
            </a:extLst>
          </p:cNvPr>
          <p:cNvSpPr/>
          <p:nvPr/>
        </p:nvSpPr>
        <p:spPr>
          <a:xfrm>
            <a:off x="609601" y="312316"/>
            <a:ext cx="7926779" cy="1624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60"/>
          </a:p>
        </p:txBody>
      </p:sp>
      <p:cxnSp>
        <p:nvCxnSpPr>
          <p:cNvPr id="11" name="Lige forbindelse 10">
            <a:extLst>
              <a:ext uri="{FF2B5EF4-FFF2-40B4-BE49-F238E27FC236}">
                <a16:creationId xmlns:a16="http://schemas.microsoft.com/office/drawing/2014/main" id="{B9626561-1813-CEED-518A-AD0F58C7B64A}"/>
              </a:ext>
            </a:extLst>
          </p:cNvPr>
          <p:cNvCxnSpPr>
            <a:cxnSpLocks/>
          </p:cNvCxnSpPr>
          <p:nvPr/>
        </p:nvCxnSpPr>
        <p:spPr>
          <a:xfrm flipH="1">
            <a:off x="581277" y="1937164"/>
            <a:ext cx="7926779" cy="0"/>
          </a:xfrm>
          <a:prstGeom prst="line">
            <a:avLst/>
          </a:prstGeom>
          <a:ln w="76200">
            <a:solidFill>
              <a:srgbClr val="ED3424"/>
            </a:solidFill>
          </a:ln>
        </p:spPr>
        <p:style>
          <a:lnRef idx="1">
            <a:schemeClr val="accent1"/>
          </a:lnRef>
          <a:fillRef idx="0">
            <a:schemeClr val="accent1"/>
          </a:fillRef>
          <a:effectRef idx="0">
            <a:schemeClr val="accent1"/>
          </a:effectRef>
          <a:fontRef idx="minor">
            <a:schemeClr val="tx1"/>
          </a:fontRef>
        </p:style>
      </p:cxnSp>
      <p:sp>
        <p:nvSpPr>
          <p:cNvPr id="4" name="Titel 3">
            <a:extLst>
              <a:ext uri="{FF2B5EF4-FFF2-40B4-BE49-F238E27FC236}">
                <a16:creationId xmlns:a16="http://schemas.microsoft.com/office/drawing/2014/main" id="{549EEEF3-CDC1-9828-9F0D-AFE9FDF12ACF}"/>
              </a:ext>
            </a:extLst>
          </p:cNvPr>
          <p:cNvSpPr>
            <a:spLocks noGrp="1"/>
          </p:cNvSpPr>
          <p:nvPr>
            <p:ph type="ctrTitle"/>
          </p:nvPr>
        </p:nvSpPr>
        <p:spPr>
          <a:xfrm>
            <a:off x="637924" y="342900"/>
            <a:ext cx="7926779" cy="1594264"/>
          </a:xfrm>
        </p:spPr>
        <p:txBody>
          <a:bodyPr anchor="ctr" anchorCtr="0"/>
          <a:lstStyle/>
          <a:p>
            <a:pPr algn="ctr"/>
            <a:r>
              <a:rPr lang="da-DK" b="1" dirty="0"/>
              <a:t>Læs mere…</a:t>
            </a:r>
            <a:endParaRPr lang="da-DK" dirty="0"/>
          </a:p>
        </p:txBody>
      </p:sp>
      <p:sp>
        <p:nvSpPr>
          <p:cNvPr id="15" name="Rectangle 5">
            <a:extLst>
              <a:ext uri="{FF2B5EF4-FFF2-40B4-BE49-F238E27FC236}">
                <a16:creationId xmlns:a16="http://schemas.microsoft.com/office/drawing/2014/main" id="{94D5FCFE-91EF-17D0-B648-8C8FBF6AD119}"/>
              </a:ext>
            </a:extLst>
          </p:cNvPr>
          <p:cNvSpPr>
            <a:spLocks noGrp="1" noChangeArrowheads="1"/>
          </p:cNvSpPr>
          <p:nvPr>
            <p:ph type="ftr" sz="quarter" idx="3"/>
          </p:nvPr>
        </p:nvSpPr>
        <p:spPr bwMode="auto">
          <a:xfrm>
            <a:off x="7845794" y="5997770"/>
            <a:ext cx="3474720" cy="321468"/>
          </a:xfrm>
          <a:prstGeom prst="rect">
            <a:avLst/>
          </a:prstGeom>
          <a:noFill/>
          <a:ln w="9525">
            <a:noFill/>
            <a:miter lim="800000"/>
            <a:headEnd/>
            <a:tailEnd/>
          </a:ln>
          <a:effectLst/>
        </p:spPr>
        <p:txBody>
          <a:bodyPr vert="horz" wrap="square" lIns="82296" tIns="41148" rIns="82296" bIns="41148" numCol="1" anchor="t" anchorCtr="0" compatLnSpc="1">
            <a:prstTxWarp prst="textNoShape">
              <a:avLst/>
            </a:prstTxWarp>
          </a:bodyPr>
          <a:lstStyle>
            <a:lvl1pPr algn="r">
              <a:defRPr sz="1080" b="1">
                <a:solidFill>
                  <a:srgbClr val="211A52"/>
                </a:solidFill>
                <a:latin typeface="Calibri" panose="020F0502020204030204" pitchFamily="34" charset="0"/>
                <a:cs typeface="Calibri" panose="020F0502020204030204" pitchFamily="34" charset="0"/>
              </a:defRPr>
            </a:lvl1pPr>
          </a:lstStyle>
          <a:p>
            <a:pPr>
              <a:defRPr/>
            </a:pPr>
            <a:r>
              <a:rPr lang="en-GB"/>
              <a:t>Noemi Katznelson, nka@learning.aau.dk</a:t>
            </a:r>
            <a:endParaRPr lang="en-GB" sz="990" dirty="0"/>
          </a:p>
        </p:txBody>
      </p:sp>
      <p:pic>
        <p:nvPicPr>
          <p:cNvPr id="2" name="Billede 1" descr="Et billede, der indeholder tekst, skilt&#10;&#10;Automatisk genereret beskrivelse">
            <a:extLst>
              <a:ext uri="{FF2B5EF4-FFF2-40B4-BE49-F238E27FC236}">
                <a16:creationId xmlns:a16="http://schemas.microsoft.com/office/drawing/2014/main" id="{117CD30F-0114-9596-55E1-8456721DBA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415" y="2244791"/>
            <a:ext cx="2452054" cy="3297246"/>
          </a:xfrm>
          <a:prstGeom prst="rect">
            <a:avLst/>
          </a:prstGeom>
          <a:ln>
            <a:noFill/>
          </a:ln>
          <a:effectLst>
            <a:outerShdw blurRad="292100" dist="139700" dir="2700000" algn="tl" rotWithShape="0">
              <a:srgbClr val="333333">
                <a:alpha val="65000"/>
              </a:srgbClr>
            </a:outerShdw>
          </a:effectLst>
        </p:spPr>
      </p:pic>
      <p:pic>
        <p:nvPicPr>
          <p:cNvPr id="3" name="Billede 2">
            <a:extLst>
              <a:ext uri="{FF2B5EF4-FFF2-40B4-BE49-F238E27FC236}">
                <a16:creationId xmlns:a16="http://schemas.microsoft.com/office/drawing/2014/main" id="{361A64DB-6FE7-E78A-E088-61C38CBD77DF}"/>
              </a:ext>
            </a:extLst>
          </p:cNvPr>
          <p:cNvPicPr>
            <a:picLocks noChangeAspect="1"/>
          </p:cNvPicPr>
          <p:nvPr/>
        </p:nvPicPr>
        <p:blipFill>
          <a:blip r:embed="rId5"/>
          <a:stretch>
            <a:fillRect/>
          </a:stretch>
        </p:blipFill>
        <p:spPr>
          <a:xfrm>
            <a:off x="4329535" y="2244792"/>
            <a:ext cx="2333393" cy="3297245"/>
          </a:xfrm>
          <a:prstGeom prst="rect">
            <a:avLst/>
          </a:prstGeom>
        </p:spPr>
      </p:pic>
      <p:pic>
        <p:nvPicPr>
          <p:cNvPr id="5" name="Billede 4" descr="Et billede, der indeholder tekst&#10;&#10;Automatisk genereret beskrivelse">
            <a:extLst>
              <a:ext uri="{FF2B5EF4-FFF2-40B4-BE49-F238E27FC236}">
                <a16:creationId xmlns:a16="http://schemas.microsoft.com/office/drawing/2014/main" id="{493982A4-F536-1E7E-1722-E859E751BA78}"/>
              </a:ext>
            </a:extLst>
          </p:cNvPr>
          <p:cNvPicPr>
            <a:picLocks noChangeAspect="1"/>
          </p:cNvPicPr>
          <p:nvPr/>
        </p:nvPicPr>
        <p:blipFill>
          <a:blip r:embed="rId6"/>
          <a:stretch>
            <a:fillRect/>
          </a:stretch>
        </p:blipFill>
        <p:spPr>
          <a:xfrm>
            <a:off x="7022994" y="2244791"/>
            <a:ext cx="2333393" cy="329724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2056408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1024831" y="142132"/>
            <a:ext cx="12097344" cy="1143000"/>
          </a:xfrm>
        </p:spPr>
        <p:txBody>
          <a:bodyPr/>
          <a:lstStyle/>
          <a:p>
            <a:r>
              <a:rPr lang="da-DK" sz="2800" b="1" dirty="0"/>
              <a:t>1. Tendens: Livsfaser i forandring</a:t>
            </a:r>
            <a:br>
              <a:rPr lang="da-DK" sz="2800" b="1" dirty="0"/>
            </a:br>
            <a:r>
              <a:rPr lang="da-DK" sz="2800" b="1" dirty="0"/>
              <a:t>Ungdoms- og voksenfasen flyder sammen </a:t>
            </a:r>
          </a:p>
        </p:txBody>
      </p:sp>
      <p:graphicFrame>
        <p:nvGraphicFramePr>
          <p:cNvPr id="9219" name="Pladsholder til indhold 4"/>
          <p:cNvGraphicFramePr>
            <a:graphicFrameLocks noGrp="1"/>
          </p:cNvGraphicFramePr>
          <p:nvPr>
            <p:ph sz="half" idx="1"/>
            <p:extLst>
              <p:ext uri="{D42A27DB-BD31-4B8C-83A1-F6EECF244321}">
                <p14:modId xmlns:p14="http://schemas.microsoft.com/office/powerpoint/2010/main" val="3904166262"/>
              </p:ext>
            </p:extLst>
          </p:nvPr>
        </p:nvGraphicFramePr>
        <p:xfrm>
          <a:off x="1991544" y="1916833"/>
          <a:ext cx="7920880" cy="3380780"/>
        </p:xfrm>
        <a:graphic>
          <a:graphicData uri="http://schemas.openxmlformats.org/presentationml/2006/ole">
            <mc:AlternateContent xmlns:mc="http://schemas.openxmlformats.org/markup-compatibility/2006">
              <mc:Choice xmlns:v="urn:schemas-microsoft-com:vml" Requires="v">
                <p:oleObj r:id="rId3" imgW="8023031" imgH="3481118" progId="Excel.Chart.8">
                  <p:embed/>
                </p:oleObj>
              </mc:Choice>
              <mc:Fallback>
                <p:oleObj r:id="rId3" imgW="8023031" imgH="3481118" progId="Excel.Chart.8">
                  <p:embed/>
                  <p:pic>
                    <p:nvPicPr>
                      <p:cNvPr id="9219" name="Pladsholder til indhold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544" y="1916833"/>
                        <a:ext cx="7920880" cy="3380780"/>
                      </a:xfrm>
                      <a:prstGeom prst="rect">
                        <a:avLst/>
                      </a:prstGeom>
                      <a:solidFill>
                        <a:schemeClr val="accent1">
                          <a:lumMod val="20000"/>
                          <a:lumOff val="80000"/>
                        </a:schemeClr>
                      </a:solidFill>
                      <a:ln>
                        <a:noFill/>
                      </a:ln>
                    </p:spPr>
                  </p:pic>
                </p:oleObj>
              </mc:Fallback>
            </mc:AlternateContent>
          </a:graphicData>
        </a:graphic>
      </p:graphicFrame>
      <p:sp>
        <p:nvSpPr>
          <p:cNvPr id="9220" name="Pladsholder til sidefod 3"/>
          <p:cNvSpPr>
            <a:spLocks noGrp="1"/>
          </p:cNvSpPr>
          <p:nvPr>
            <p:ph type="ftr" sz="quarter" idx="11"/>
          </p:nvPr>
        </p:nvSpPr>
        <p:spPr>
          <a:xfrm>
            <a:off x="3503712" y="6500814"/>
            <a:ext cx="4040088" cy="35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20" indent="-285738" eaLnBrk="0" hangingPunct="0">
              <a:defRPr sz="2400">
                <a:solidFill>
                  <a:schemeClr val="tx1"/>
                </a:solidFill>
                <a:latin typeface="Verdana" pitchFamily="34" charset="0"/>
              </a:defRPr>
            </a:lvl2pPr>
            <a:lvl3pPr marL="1142954" indent="-228590" eaLnBrk="0" hangingPunct="0">
              <a:defRPr sz="2400">
                <a:solidFill>
                  <a:schemeClr val="tx1"/>
                </a:solidFill>
                <a:latin typeface="Verdana" pitchFamily="34" charset="0"/>
              </a:defRPr>
            </a:lvl3pPr>
            <a:lvl4pPr marL="1600136" indent="-228590" eaLnBrk="0" hangingPunct="0">
              <a:defRPr sz="2400">
                <a:solidFill>
                  <a:schemeClr val="tx1"/>
                </a:solidFill>
                <a:latin typeface="Verdana" pitchFamily="34" charset="0"/>
              </a:defRPr>
            </a:lvl4pPr>
            <a:lvl5pPr marL="2057317" indent="-228590" eaLnBrk="0" hangingPunct="0">
              <a:defRPr sz="2400">
                <a:solidFill>
                  <a:schemeClr val="tx1"/>
                </a:solidFill>
                <a:latin typeface="Verdana" pitchFamily="34" charset="0"/>
              </a:defRPr>
            </a:lvl5pPr>
            <a:lvl6pPr marL="2514499" indent="-228590" eaLnBrk="0" fontAlgn="base" hangingPunct="0">
              <a:spcBef>
                <a:spcPct val="0"/>
              </a:spcBef>
              <a:spcAft>
                <a:spcPct val="0"/>
              </a:spcAft>
              <a:defRPr sz="2400">
                <a:solidFill>
                  <a:schemeClr val="tx1"/>
                </a:solidFill>
                <a:latin typeface="Verdana" pitchFamily="34" charset="0"/>
              </a:defRPr>
            </a:lvl6pPr>
            <a:lvl7pPr marL="2971681" indent="-228590" eaLnBrk="0" fontAlgn="base" hangingPunct="0">
              <a:spcBef>
                <a:spcPct val="0"/>
              </a:spcBef>
              <a:spcAft>
                <a:spcPct val="0"/>
              </a:spcAft>
              <a:defRPr sz="2400">
                <a:solidFill>
                  <a:schemeClr val="tx1"/>
                </a:solidFill>
                <a:latin typeface="Verdana" pitchFamily="34" charset="0"/>
              </a:defRPr>
            </a:lvl7pPr>
            <a:lvl8pPr marL="3428863" indent="-228590" eaLnBrk="0" fontAlgn="base" hangingPunct="0">
              <a:spcBef>
                <a:spcPct val="0"/>
              </a:spcBef>
              <a:spcAft>
                <a:spcPct val="0"/>
              </a:spcAft>
              <a:defRPr sz="2400">
                <a:solidFill>
                  <a:schemeClr val="tx1"/>
                </a:solidFill>
                <a:latin typeface="Verdana" pitchFamily="34" charset="0"/>
              </a:defRPr>
            </a:lvl8pPr>
            <a:lvl9pPr marL="3886044" indent="-228590" eaLnBrk="0" fontAlgn="base" hangingPunct="0">
              <a:spcBef>
                <a:spcPct val="0"/>
              </a:spcBef>
              <a:spcAft>
                <a:spcPct val="0"/>
              </a:spcAft>
              <a:defRPr sz="2400">
                <a:solidFill>
                  <a:schemeClr val="tx1"/>
                </a:solidFill>
                <a:latin typeface="Verdana" pitchFamily="34" charset="0"/>
              </a:defRPr>
            </a:lvl9pPr>
          </a:lstStyle>
          <a:p>
            <a:pPr eaLnBrk="1" hangingPunct="1"/>
            <a:r>
              <a:rPr lang="en-GB" sz="1400" dirty="0">
                <a:latin typeface="Garamond" pitchFamily="18" charset="0"/>
              </a:rPr>
              <a:t>Noemi Katznelson, nka@learning.aau.dk</a:t>
            </a:r>
          </a:p>
        </p:txBody>
      </p:sp>
    </p:spTree>
    <p:extLst>
      <p:ext uri="{BB962C8B-B14F-4D97-AF65-F5344CB8AC3E}">
        <p14:creationId xmlns:p14="http://schemas.microsoft.com/office/powerpoint/2010/main" val="234834172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18320-93A4-88C5-6056-F6CCD5B7073B}"/>
              </a:ext>
            </a:extLst>
          </p:cNvPr>
          <p:cNvSpPr>
            <a:spLocks noGrp="1"/>
          </p:cNvSpPr>
          <p:nvPr>
            <p:ph type="title"/>
          </p:nvPr>
        </p:nvSpPr>
        <p:spPr/>
        <p:txBody>
          <a:bodyPr>
            <a:normAutofit/>
          </a:bodyPr>
          <a:lstStyle/>
          <a:p>
            <a:r>
              <a:rPr lang="da-DK" sz="2800" b="1" dirty="0">
                <a:solidFill>
                  <a:srgbClr val="AB072E"/>
                </a:solidFill>
              </a:rPr>
              <a:t>Arbejdsspørgsmål</a:t>
            </a:r>
          </a:p>
        </p:txBody>
      </p:sp>
      <p:sp>
        <p:nvSpPr>
          <p:cNvPr id="3" name="Pladsholder til indhold 2">
            <a:extLst>
              <a:ext uri="{FF2B5EF4-FFF2-40B4-BE49-F238E27FC236}">
                <a16:creationId xmlns:a16="http://schemas.microsoft.com/office/drawing/2014/main" id="{374063CD-F735-EE87-4963-8B54B966FAC3}"/>
              </a:ext>
            </a:extLst>
          </p:cNvPr>
          <p:cNvSpPr>
            <a:spLocks noGrp="1"/>
          </p:cNvSpPr>
          <p:nvPr>
            <p:ph idx="1"/>
          </p:nvPr>
        </p:nvSpPr>
        <p:spPr/>
        <p:txBody>
          <a:bodyPr/>
          <a:lstStyle/>
          <a:p>
            <a:r>
              <a:rPr lang="da-DK" dirty="0">
                <a:latin typeface="+mn-lt"/>
              </a:rPr>
              <a:t>Hvad tager I med jer fra oplægget?</a:t>
            </a:r>
          </a:p>
          <a:p>
            <a:r>
              <a:rPr lang="da-DK" dirty="0">
                <a:latin typeface="+mn-lt"/>
              </a:rPr>
              <a:t>Giver det anledning til at genoverveje noget:</a:t>
            </a:r>
          </a:p>
          <a:p>
            <a:pPr marL="0" indent="0">
              <a:buNone/>
            </a:pPr>
            <a:r>
              <a:rPr lang="da-DK" dirty="0">
                <a:latin typeface="+mn-lt"/>
              </a:rPr>
              <a:t>	- i jeres hverdagsrutiner?</a:t>
            </a:r>
          </a:p>
          <a:p>
            <a:pPr marL="0" indent="0">
              <a:buNone/>
            </a:pPr>
            <a:r>
              <a:rPr lang="da-DK" dirty="0">
                <a:latin typeface="+mn-lt"/>
              </a:rPr>
              <a:t>	- i jeres introduktionsforløb?</a:t>
            </a:r>
          </a:p>
          <a:p>
            <a:pPr marL="0" indent="0">
              <a:buNone/>
            </a:pPr>
            <a:r>
              <a:rPr lang="da-DK" dirty="0">
                <a:latin typeface="+mn-lt"/>
              </a:rPr>
              <a:t>	- i jeres kommunikation?</a:t>
            </a:r>
          </a:p>
          <a:p>
            <a:pPr marL="0" indent="0">
              <a:buNone/>
            </a:pPr>
            <a:r>
              <a:rPr lang="da-DK">
                <a:latin typeface="+mn-lt"/>
              </a:rPr>
              <a:t>	- ? </a:t>
            </a:r>
            <a:r>
              <a:rPr lang="da-DK" dirty="0">
                <a:latin typeface="+mn-lt"/>
              </a:rPr>
              <a:t>	</a:t>
            </a:r>
          </a:p>
        </p:txBody>
      </p:sp>
      <p:sp>
        <p:nvSpPr>
          <p:cNvPr id="4" name="Pladsholder til sidefod 3">
            <a:extLst>
              <a:ext uri="{FF2B5EF4-FFF2-40B4-BE49-F238E27FC236}">
                <a16:creationId xmlns:a16="http://schemas.microsoft.com/office/drawing/2014/main" id="{36EF76FC-A5D6-BDD7-9FD8-7BC9C778D73E}"/>
              </a:ext>
            </a:extLst>
          </p:cNvPr>
          <p:cNvSpPr>
            <a:spLocks noGrp="1"/>
          </p:cNvSpPr>
          <p:nvPr>
            <p:ph type="ftr" sz="quarter" idx="11"/>
          </p:nvPr>
        </p:nvSpPr>
        <p:spPr/>
        <p:txBody>
          <a:bodyPr/>
          <a:lstStyle/>
          <a:p>
            <a:pPr>
              <a:defRPr/>
            </a:pPr>
            <a:r>
              <a:rPr lang="en-GB"/>
              <a:t>Noemi Katznelson, nka@learning.aau.dk</a:t>
            </a:r>
          </a:p>
        </p:txBody>
      </p:sp>
    </p:spTree>
    <p:extLst>
      <p:ext uri="{BB962C8B-B14F-4D97-AF65-F5344CB8AC3E}">
        <p14:creationId xmlns:p14="http://schemas.microsoft.com/office/powerpoint/2010/main" val="306144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Pladsholder til sidefod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nb-NO" sz="1400">
                <a:latin typeface="Garamond" pitchFamily="18" charset="0"/>
              </a:rPr>
              <a:t>Noemi Katznelson, nka@learning.aau.dk</a:t>
            </a:r>
            <a:endParaRPr lang="en-GB" sz="1400">
              <a:latin typeface="Garamond" pitchFamily="18" charset="0"/>
            </a:endParaRPr>
          </a:p>
        </p:txBody>
      </p:sp>
      <p:pic>
        <p:nvPicPr>
          <p:cNvPr id="102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0"/>
            <a:ext cx="7997080" cy="606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868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9456" y="-22619"/>
            <a:ext cx="7772400" cy="1143000"/>
          </a:xfrm>
        </p:spPr>
        <p:txBody>
          <a:bodyPr>
            <a:normAutofit fontScale="90000"/>
          </a:bodyPr>
          <a:lstStyle/>
          <a:p>
            <a:br>
              <a:rPr lang="da-DK" sz="3200" b="1" dirty="0"/>
            </a:br>
            <a:r>
              <a:rPr lang="da-DK" sz="3200" b="1" dirty="0"/>
              <a:t>2. Tendens: Ændret </a:t>
            </a:r>
            <a:r>
              <a:rPr lang="da-DK" sz="3200" b="1" dirty="0" err="1"/>
              <a:t>relationsgrammatik</a:t>
            </a:r>
            <a:endParaRPr lang="da-DK" sz="3200" b="1" dirty="0"/>
          </a:p>
        </p:txBody>
      </p:sp>
      <p:sp>
        <p:nvSpPr>
          <p:cNvPr id="3" name="Pladsholder til indhold 2"/>
          <p:cNvSpPr>
            <a:spLocks noGrp="1"/>
          </p:cNvSpPr>
          <p:nvPr>
            <p:ph sz="half" idx="1"/>
          </p:nvPr>
        </p:nvSpPr>
        <p:spPr>
          <a:xfrm>
            <a:off x="2080365" y="1340769"/>
            <a:ext cx="7729538" cy="4646488"/>
          </a:xfrm>
        </p:spPr>
        <p:txBody>
          <a:bodyPr/>
          <a:lstStyle/>
          <a:p>
            <a:pPr marL="0" indent="0">
              <a:buNone/>
            </a:pPr>
            <a:r>
              <a:rPr lang="da-DK" dirty="0">
                <a:latin typeface="Calibri" pitchFamily="34" charset="0"/>
              </a:rPr>
              <a:t>Forandring i tre ‘logikker’: </a:t>
            </a:r>
          </a:p>
          <a:p>
            <a:pPr marL="0" indent="0">
              <a:buNone/>
            </a:pPr>
            <a:r>
              <a:rPr lang="da-DK" dirty="0">
                <a:latin typeface="Calibri" pitchFamily="34" charset="0"/>
              </a:rPr>
              <a:t>1) Mindre afstand </a:t>
            </a:r>
          </a:p>
          <a:p>
            <a:pPr marL="0" indent="0">
              <a:buNone/>
            </a:pPr>
            <a:r>
              <a:rPr lang="da-DK" dirty="0">
                <a:latin typeface="Calibri" pitchFamily="34" charset="0"/>
              </a:rPr>
              <a:t>2) Mindre hierarki</a:t>
            </a:r>
          </a:p>
          <a:p>
            <a:pPr marL="0" indent="0">
              <a:buNone/>
            </a:pPr>
            <a:r>
              <a:rPr lang="da-DK" dirty="0">
                <a:latin typeface="Calibri" pitchFamily="34" charset="0"/>
              </a:rPr>
              <a:t>3) Fra objekt til subjekt</a:t>
            </a:r>
          </a:p>
          <a:p>
            <a:pPr marL="0" indent="0">
              <a:buNone/>
            </a:pPr>
            <a:endParaRPr lang="da-DK" dirty="0">
              <a:latin typeface="Calibri" pitchFamily="34" charset="0"/>
            </a:endParaRPr>
          </a:p>
          <a:p>
            <a:pPr marL="0" indent="0">
              <a:buNone/>
            </a:pPr>
            <a:r>
              <a:rPr lang="da-DK" sz="3200" b="1" dirty="0">
                <a:latin typeface="Calibri" pitchFamily="34" charset="0"/>
              </a:rPr>
              <a:t>Konsekvenser:</a:t>
            </a:r>
          </a:p>
          <a:p>
            <a:r>
              <a:rPr lang="da-DK" dirty="0">
                <a:latin typeface="Calibri" pitchFamily="34" charset="0"/>
              </a:rPr>
              <a:t>Nye forældre- og autoritetsroller</a:t>
            </a:r>
          </a:p>
          <a:p>
            <a:r>
              <a:rPr lang="da-DK" dirty="0">
                <a:latin typeface="Calibri" pitchFamily="34" charset="0"/>
              </a:rPr>
              <a:t>Et dagligt arbejde at vinde relationen </a:t>
            </a:r>
          </a:p>
          <a:p>
            <a:pPr marL="0" indent="0">
              <a:buNone/>
            </a:pPr>
            <a:endParaRPr lang="da-DK" dirty="0">
              <a:latin typeface="Calibri" pitchFamily="34" charset="0"/>
            </a:endParaRPr>
          </a:p>
          <a:p>
            <a:pPr marL="0" indent="0">
              <a:buNone/>
            </a:pPr>
            <a:endParaRPr lang="da-DK" dirty="0">
              <a:latin typeface="Calibri" pitchFamily="34" charset="0"/>
            </a:endParaRPr>
          </a:p>
          <a:p>
            <a:endParaRPr lang="da-DK" sz="3600" dirty="0"/>
          </a:p>
        </p:txBody>
      </p:sp>
      <p:sp>
        <p:nvSpPr>
          <p:cNvPr id="4" name="Pladsholder til indhold 3"/>
          <p:cNvSpPr>
            <a:spLocks noGrp="1"/>
          </p:cNvSpPr>
          <p:nvPr>
            <p:ph sz="half" idx="2"/>
          </p:nvPr>
        </p:nvSpPr>
        <p:spPr>
          <a:xfrm>
            <a:off x="13740680" y="1857376"/>
            <a:ext cx="3810000" cy="3381376"/>
          </a:xfrm>
        </p:spPr>
        <p:txBody>
          <a:bodyPr/>
          <a:lstStyle/>
          <a:p>
            <a:endParaRPr lang="da-DK" dirty="0"/>
          </a:p>
        </p:txBody>
      </p:sp>
    </p:spTree>
    <p:extLst>
      <p:ext uri="{BB962C8B-B14F-4D97-AF65-F5344CB8AC3E}">
        <p14:creationId xmlns:p14="http://schemas.microsoft.com/office/powerpoint/2010/main" val="372211482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609600" y="0"/>
            <a:ext cx="7772400" cy="1143000"/>
          </a:xfrm>
        </p:spPr>
        <p:txBody>
          <a:bodyPr>
            <a:normAutofit fontScale="90000"/>
          </a:bodyPr>
          <a:lstStyle/>
          <a:p>
            <a:pPr algn="ctr"/>
            <a:br>
              <a:rPr lang="da-DK" sz="2760" b="1" dirty="0">
                <a:solidFill>
                  <a:srgbClr val="AB072E"/>
                </a:solidFill>
              </a:rPr>
            </a:br>
            <a:r>
              <a:rPr lang="da-DK" sz="2760" b="1" dirty="0"/>
              <a:t>3. Tendens: </a:t>
            </a:r>
            <a:r>
              <a:rPr lang="da-DK" sz="3120" b="1" dirty="0"/>
              <a:t>Brede historiske bevægelser i unges uddannelsesdiskurser</a:t>
            </a:r>
            <a:br>
              <a:rPr lang="da-DK" sz="3120" b="1" dirty="0">
                <a:solidFill>
                  <a:srgbClr val="AB072E"/>
                </a:solidFill>
              </a:rPr>
            </a:br>
            <a:endParaRPr lang="da-DK" sz="3120" b="1" dirty="0">
              <a:solidFill>
                <a:srgbClr val="AB072E"/>
              </a:solidFill>
            </a:endParaRPr>
          </a:p>
        </p:txBody>
      </p:sp>
      <p:graphicFrame>
        <p:nvGraphicFramePr>
          <p:cNvPr id="5" name="Pladsholder til indhold 4"/>
          <p:cNvGraphicFramePr>
            <a:graphicFrameLocks noGrp="1"/>
          </p:cNvGraphicFramePr>
          <p:nvPr>
            <p:ph idx="1"/>
            <p:extLst>
              <p:ext uri="{D42A27DB-BD31-4B8C-83A1-F6EECF244321}">
                <p14:modId xmlns:p14="http://schemas.microsoft.com/office/powerpoint/2010/main" val="3128733553"/>
              </p:ext>
            </p:extLst>
          </p:nvPr>
        </p:nvGraphicFramePr>
        <p:xfrm>
          <a:off x="609600" y="600075"/>
          <a:ext cx="10541971" cy="5382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felt 1"/>
          <p:cNvSpPr txBox="1"/>
          <p:nvPr/>
        </p:nvSpPr>
        <p:spPr>
          <a:xfrm>
            <a:off x="3575721" y="6597353"/>
            <a:ext cx="7092280" cy="276999"/>
          </a:xfrm>
          <a:prstGeom prst="rect">
            <a:avLst/>
          </a:prstGeom>
          <a:noFill/>
        </p:spPr>
        <p:txBody>
          <a:bodyPr wrap="square" rtlCol="0">
            <a:spAutoFit/>
          </a:bodyPr>
          <a:lstStyle/>
          <a:p>
            <a:r>
              <a:rPr lang="da-DK" sz="1200" dirty="0"/>
              <a:t>                     Noemi Katznelson, nka@learning.aau.dk</a:t>
            </a:r>
          </a:p>
        </p:txBody>
      </p:sp>
      <p:pic>
        <p:nvPicPr>
          <p:cNvPr id="7" name="Grafik 6" descr="Badge Spørgsmålstegn kontur">
            <a:extLst>
              <a:ext uri="{FF2B5EF4-FFF2-40B4-BE49-F238E27FC236}">
                <a16:creationId xmlns:a16="http://schemas.microsoft.com/office/drawing/2014/main" id="{B7BDDCC7-7E4F-4476-8ADA-833F7BAC734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61107" y="4552325"/>
            <a:ext cx="1097280" cy="1097280"/>
          </a:xfrm>
          <a:prstGeom prst="rect">
            <a:avLst/>
          </a:prstGeom>
        </p:spPr>
      </p:pic>
    </p:spTree>
    <p:extLst>
      <p:ext uri="{BB962C8B-B14F-4D97-AF65-F5344CB8AC3E}">
        <p14:creationId xmlns:p14="http://schemas.microsoft.com/office/powerpoint/2010/main" val="408050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23B0617-DCAB-9CAA-0A7B-F37055080A90}"/>
              </a:ext>
            </a:extLst>
          </p:cNvPr>
          <p:cNvSpPr>
            <a:spLocks noGrp="1"/>
          </p:cNvSpPr>
          <p:nvPr>
            <p:ph type="title"/>
          </p:nvPr>
        </p:nvSpPr>
        <p:spPr>
          <a:xfrm>
            <a:off x="609600" y="-145399"/>
            <a:ext cx="9326880" cy="1143000"/>
          </a:xfrm>
        </p:spPr>
        <p:txBody>
          <a:bodyPr>
            <a:normAutofit fontScale="90000"/>
          </a:bodyPr>
          <a:lstStyle/>
          <a:p>
            <a:br>
              <a:rPr lang="da-DK" sz="2760" b="1" dirty="0">
                <a:solidFill>
                  <a:srgbClr val="AB072E"/>
                </a:solidFill>
              </a:rPr>
            </a:br>
            <a:r>
              <a:rPr lang="da-DK" sz="3200" b="1" dirty="0"/>
              <a:t>20’ernes – menings-diskurs</a:t>
            </a:r>
            <a:br>
              <a:rPr lang="da-DK" sz="2760" b="1" dirty="0">
                <a:solidFill>
                  <a:srgbClr val="AB072E"/>
                </a:solidFill>
              </a:rPr>
            </a:br>
            <a:endParaRPr lang="en-US" sz="2760" b="1" dirty="0">
              <a:solidFill>
                <a:srgbClr val="AB072E"/>
              </a:solidFill>
            </a:endParaRPr>
          </a:p>
        </p:txBody>
      </p:sp>
      <p:sp>
        <p:nvSpPr>
          <p:cNvPr id="4" name="Pladsholder til sidefod 3">
            <a:extLst>
              <a:ext uri="{FF2B5EF4-FFF2-40B4-BE49-F238E27FC236}">
                <a16:creationId xmlns:a16="http://schemas.microsoft.com/office/drawing/2014/main" id="{946F61D5-74BB-483D-81C5-B51B3F372457}"/>
              </a:ext>
            </a:extLst>
          </p:cNvPr>
          <p:cNvSpPr>
            <a:spLocks noGrp="1"/>
          </p:cNvSpPr>
          <p:nvPr>
            <p:ph type="ftr" sz="quarter" idx="11"/>
          </p:nvPr>
        </p:nvSpPr>
        <p:spPr>
          <a:xfrm>
            <a:off x="4358640" y="6500815"/>
            <a:ext cx="3474720" cy="357187"/>
          </a:xfrm>
        </p:spPr>
        <p:txBody>
          <a:bodyPr wrap="square" anchor="t">
            <a:normAutofit/>
          </a:bodyPr>
          <a:lstStyle/>
          <a:p>
            <a:pPr>
              <a:spcAft>
                <a:spcPts val="720"/>
              </a:spcAft>
              <a:defRPr/>
            </a:pPr>
            <a:r>
              <a:rPr lang="en-GB"/>
              <a:t>Noemi Katznelson, nka@learning.aau.dk</a:t>
            </a:r>
          </a:p>
        </p:txBody>
      </p:sp>
      <p:sp>
        <p:nvSpPr>
          <p:cNvPr id="8" name="Pladsholder til indhold 7">
            <a:extLst>
              <a:ext uri="{FF2B5EF4-FFF2-40B4-BE49-F238E27FC236}">
                <a16:creationId xmlns:a16="http://schemas.microsoft.com/office/drawing/2014/main" id="{C88EC641-E5AE-4697-9AFF-114215C4422E}"/>
              </a:ext>
            </a:extLst>
          </p:cNvPr>
          <p:cNvSpPr>
            <a:spLocks noGrp="1"/>
          </p:cNvSpPr>
          <p:nvPr>
            <p:ph idx="1"/>
          </p:nvPr>
        </p:nvSpPr>
        <p:spPr>
          <a:xfrm>
            <a:off x="1458078" y="997601"/>
            <a:ext cx="9243946" cy="4916500"/>
          </a:xfrm>
        </p:spPr>
        <p:txBody>
          <a:bodyPr>
            <a:normAutofit lnSpcReduction="10000"/>
          </a:bodyPr>
          <a:lstStyle/>
          <a:p>
            <a:pPr marL="0" indent="0">
              <a:buNone/>
            </a:pPr>
            <a:r>
              <a:rPr lang="da-DK" sz="2880" dirty="0">
                <a:latin typeface="Calibri" pitchFamily="34" charset="0"/>
              </a:rPr>
              <a:t>* En bevægelse i retning af en øget betydning af arbejdslivet</a:t>
            </a:r>
          </a:p>
          <a:p>
            <a:pPr marL="0" indent="0">
              <a:buNone/>
            </a:pPr>
            <a:r>
              <a:rPr lang="da-DK" sz="2880" dirty="0">
                <a:latin typeface="Calibri" pitchFamily="34" charset="0"/>
              </a:rPr>
              <a:t>* Fokus på ‘det gode’ og meningsfyldte liv</a:t>
            </a:r>
          </a:p>
          <a:p>
            <a:pPr marL="0" indent="0">
              <a:buNone/>
            </a:pPr>
            <a:endParaRPr lang="da-DK" sz="2880" dirty="0">
              <a:latin typeface="Calibri" pitchFamily="34" charset="0"/>
            </a:endParaRPr>
          </a:p>
          <a:p>
            <a:pPr marL="0" indent="0">
              <a:buNone/>
            </a:pPr>
            <a:endParaRPr lang="da-DK" sz="2880" dirty="0">
              <a:latin typeface="Calibri" pitchFamily="34" charset="0"/>
            </a:endParaRPr>
          </a:p>
          <a:p>
            <a:pPr marL="0" indent="0">
              <a:buNone/>
            </a:pPr>
            <a:endParaRPr lang="da-DK" dirty="0"/>
          </a:p>
          <a:p>
            <a:endParaRPr lang="da-DK" dirty="0"/>
          </a:p>
          <a:p>
            <a:endParaRPr lang="da-DK" dirty="0"/>
          </a:p>
          <a:p>
            <a:pPr marL="0" indent="0">
              <a:buNone/>
            </a:pPr>
            <a:endParaRPr lang="da-DK" sz="2400" dirty="0">
              <a:latin typeface="Calibri" pitchFamily="34" charset="0"/>
            </a:endParaRPr>
          </a:p>
          <a:p>
            <a:pPr marL="0" indent="0">
              <a:buNone/>
            </a:pPr>
            <a:endParaRPr lang="da-DK" sz="2400" dirty="0">
              <a:latin typeface="Calibri" pitchFamily="34" charset="0"/>
            </a:endParaRPr>
          </a:p>
          <a:p>
            <a:pPr marL="0" indent="0">
              <a:buNone/>
            </a:pPr>
            <a:r>
              <a:rPr lang="da-DK" sz="2400" dirty="0">
                <a:latin typeface="Calibri" pitchFamily="34" charset="0"/>
              </a:rPr>
              <a:t>”Begrundelser for studievalg: Hvem lægger fokus på hvad?”, EVA 2021</a:t>
            </a:r>
          </a:p>
          <a:p>
            <a:pPr marL="0" indent="0">
              <a:buNone/>
            </a:pPr>
            <a:endParaRPr lang="da-DK" dirty="0"/>
          </a:p>
        </p:txBody>
      </p:sp>
      <p:pic>
        <p:nvPicPr>
          <p:cNvPr id="10" name="Billede 9">
            <a:extLst>
              <a:ext uri="{FF2B5EF4-FFF2-40B4-BE49-F238E27FC236}">
                <a16:creationId xmlns:a16="http://schemas.microsoft.com/office/drawing/2014/main" id="{BDE367B4-7737-43BF-AC62-EC7AE4BC04D5}"/>
              </a:ext>
            </a:extLst>
          </p:cNvPr>
          <p:cNvPicPr>
            <a:picLocks noChangeAspect="1"/>
          </p:cNvPicPr>
          <p:nvPr/>
        </p:nvPicPr>
        <p:blipFill>
          <a:blip r:embed="rId3"/>
          <a:stretch>
            <a:fillRect/>
          </a:stretch>
        </p:blipFill>
        <p:spPr>
          <a:xfrm>
            <a:off x="1489977" y="2140602"/>
            <a:ext cx="9275447" cy="3506953"/>
          </a:xfrm>
          <a:prstGeom prst="rect">
            <a:avLst/>
          </a:prstGeom>
          <a:ln w="12700">
            <a:solidFill>
              <a:schemeClr val="tx1"/>
            </a:solidFill>
          </a:ln>
        </p:spPr>
      </p:pic>
    </p:spTree>
    <p:extLst>
      <p:ext uri="{BB962C8B-B14F-4D97-AF65-F5344CB8AC3E}">
        <p14:creationId xmlns:p14="http://schemas.microsoft.com/office/powerpoint/2010/main" val="396525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14526" y="100012"/>
            <a:ext cx="9896474" cy="1028700"/>
          </a:xfrm>
        </p:spPr>
        <p:txBody>
          <a:bodyPr/>
          <a:lstStyle/>
          <a:p>
            <a:r>
              <a:rPr lang="da-DK" sz="2760" b="1" dirty="0"/>
              <a:t>4. Tendens: Trivsel og mistrivsel under forandring  </a:t>
            </a:r>
          </a:p>
        </p:txBody>
      </p:sp>
      <p:sp>
        <p:nvSpPr>
          <p:cNvPr id="9219" name="Rectangle 3"/>
          <p:cNvSpPr>
            <a:spLocks noGrp="1" noChangeArrowheads="1"/>
          </p:cNvSpPr>
          <p:nvPr>
            <p:ph type="body" idx="1"/>
          </p:nvPr>
        </p:nvSpPr>
        <p:spPr>
          <a:xfrm>
            <a:off x="1838327" y="1128712"/>
            <a:ext cx="7886699" cy="4600576"/>
          </a:xfrm>
        </p:spPr>
        <p:txBody>
          <a:bodyPr>
            <a:normAutofit fontScale="85000" lnSpcReduction="20000"/>
          </a:bodyPr>
          <a:lstStyle/>
          <a:p>
            <a:pPr marL="0" indent="0">
              <a:buNone/>
            </a:pPr>
            <a:r>
              <a:rPr lang="da-DK" sz="2600" dirty="0">
                <a:latin typeface="+mn-lt"/>
              </a:rPr>
              <a:t>Trivsel har aldrig fyldt så meget, som nu selv om vi lever i et smørhul. Hvorfor ser vi det?</a:t>
            </a:r>
          </a:p>
          <a:p>
            <a:pPr marL="0" indent="0">
              <a:buNone/>
            </a:pPr>
            <a:endParaRPr lang="da-DK" sz="2600" dirty="0">
              <a:latin typeface="+mn-lt"/>
            </a:endParaRPr>
          </a:p>
          <a:p>
            <a:pPr marL="0" indent="0">
              <a:buNone/>
            </a:pPr>
            <a:r>
              <a:rPr lang="da-DK" sz="2600" dirty="0">
                <a:latin typeface="+mn-lt"/>
              </a:rPr>
              <a:t>FØRST: Størstedelen af alle unge trives godt</a:t>
            </a:r>
          </a:p>
          <a:p>
            <a:pPr marL="0" indent="0">
              <a:buNone/>
            </a:pPr>
            <a:endParaRPr lang="da-DK" sz="2600" dirty="0">
              <a:latin typeface="+mn-lt"/>
            </a:endParaRPr>
          </a:p>
          <a:p>
            <a:pPr marL="0" indent="0">
              <a:buNone/>
            </a:pPr>
            <a:r>
              <a:rPr lang="da-DK" sz="2600" dirty="0">
                <a:latin typeface="+mn-lt"/>
              </a:rPr>
              <a:t>Samtidigt sniger generationsbetegnelser sig ind: ‘Snow </a:t>
            </a:r>
            <a:r>
              <a:rPr lang="da-DK" sz="2600" dirty="0" err="1">
                <a:latin typeface="+mn-lt"/>
              </a:rPr>
              <a:t>flake</a:t>
            </a:r>
            <a:r>
              <a:rPr lang="da-DK" sz="2600" dirty="0">
                <a:latin typeface="+mn-lt"/>
              </a:rPr>
              <a:t>’ osv.</a:t>
            </a:r>
          </a:p>
          <a:p>
            <a:pPr marL="0" indent="0">
              <a:buNone/>
            </a:pPr>
            <a:endParaRPr lang="da-DK" sz="2600" dirty="0">
              <a:latin typeface="+mn-lt"/>
            </a:endParaRPr>
          </a:p>
          <a:p>
            <a:pPr marL="0" indent="0">
              <a:buNone/>
            </a:pPr>
            <a:r>
              <a:rPr lang="da-DK" sz="2600" dirty="0">
                <a:latin typeface="+mn-lt"/>
              </a:rPr>
              <a:t>Fare for at tegne for ensidige billeder af en generation i mistrivsel</a:t>
            </a:r>
          </a:p>
          <a:p>
            <a:pPr marL="0" indent="0">
              <a:buNone/>
            </a:pPr>
            <a:endParaRPr lang="da-DK" sz="2600" dirty="0">
              <a:latin typeface="+mn-lt"/>
            </a:endParaRPr>
          </a:p>
          <a:p>
            <a:pPr marL="0" indent="0">
              <a:buNone/>
            </a:pPr>
            <a:r>
              <a:rPr lang="da-DK" sz="2600" dirty="0">
                <a:latin typeface="+mn-lt"/>
              </a:rPr>
              <a:t>Unge bliver til i samspil med de billeder af ungdom, vi giver dem, så vi skal passe på! </a:t>
            </a:r>
          </a:p>
          <a:p>
            <a:pPr marL="0" indent="0">
              <a:buNone/>
            </a:pPr>
            <a:endParaRPr lang="da-DK" sz="2600" dirty="0">
              <a:latin typeface="+mn-lt"/>
            </a:endParaRPr>
          </a:p>
          <a:p>
            <a:pPr marL="0" indent="0" algn="ctr">
              <a:buNone/>
            </a:pPr>
            <a:r>
              <a:rPr lang="da-DK" sz="2600" b="1" dirty="0">
                <a:solidFill>
                  <a:srgbClr val="FF0000"/>
                </a:solidFill>
                <a:latin typeface="+mn-lt"/>
              </a:rPr>
              <a:t>Men</a:t>
            </a:r>
            <a:r>
              <a:rPr lang="da-DK" sz="2600" dirty="0">
                <a:latin typeface="+mn-lt"/>
              </a:rPr>
              <a:t> noget er under forandring og det kalder på fokus </a:t>
            </a:r>
          </a:p>
          <a:p>
            <a:pPr marL="0" indent="0">
              <a:buNone/>
            </a:pPr>
            <a:endParaRPr lang="da-DK" sz="2160" dirty="0">
              <a:latin typeface="Calibri" pitchFamily="34" charset="0"/>
            </a:endParaRPr>
          </a:p>
          <a:p>
            <a:pPr marL="0" indent="0" algn="ctr">
              <a:buNone/>
            </a:pPr>
            <a:endParaRPr lang="da-DK" sz="2160" dirty="0">
              <a:latin typeface="Calibri" pitchFamily="34" charset="0"/>
            </a:endParaRPr>
          </a:p>
          <a:p>
            <a:pPr>
              <a:lnSpc>
                <a:spcPct val="90000"/>
              </a:lnSpc>
            </a:pPr>
            <a:endParaRPr lang="da-DK" dirty="0"/>
          </a:p>
        </p:txBody>
      </p:sp>
      <p:sp>
        <p:nvSpPr>
          <p:cNvPr id="9220" name="Pladsholder til sidefod 1"/>
          <p:cNvSpPr>
            <a:spLocks noGrp="1"/>
          </p:cNvSpPr>
          <p:nvPr>
            <p:ph type="ftr" sz="quarter" idx="11"/>
          </p:nvPr>
        </p:nvSpPr>
        <p:spPr>
          <a:xfrm>
            <a:off x="8266274" y="6485686"/>
            <a:ext cx="3053238" cy="321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60">
                <a:solidFill>
                  <a:schemeClr val="tx1"/>
                </a:solidFill>
                <a:latin typeface="Verdana" pitchFamily="34" charset="0"/>
              </a:defRPr>
            </a:lvl1pPr>
            <a:lvl2pPr marL="668656" indent="-257176" eaLnBrk="0" hangingPunct="0">
              <a:defRPr sz="2160">
                <a:solidFill>
                  <a:schemeClr val="tx1"/>
                </a:solidFill>
                <a:latin typeface="Verdana" pitchFamily="34" charset="0"/>
              </a:defRPr>
            </a:lvl2pPr>
            <a:lvl3pPr marL="1028700" indent="-205740" eaLnBrk="0" hangingPunct="0">
              <a:defRPr sz="2160">
                <a:solidFill>
                  <a:schemeClr val="tx1"/>
                </a:solidFill>
                <a:latin typeface="Verdana" pitchFamily="34" charset="0"/>
              </a:defRPr>
            </a:lvl3pPr>
            <a:lvl4pPr marL="1440180" indent="-205740" eaLnBrk="0" hangingPunct="0">
              <a:defRPr sz="2160">
                <a:solidFill>
                  <a:schemeClr val="tx1"/>
                </a:solidFill>
                <a:latin typeface="Verdana" pitchFamily="34" charset="0"/>
              </a:defRPr>
            </a:lvl4pPr>
            <a:lvl5pPr marL="1851660" indent="-205740" eaLnBrk="0" hangingPunct="0">
              <a:defRPr sz="2160">
                <a:solidFill>
                  <a:schemeClr val="tx1"/>
                </a:solidFill>
                <a:latin typeface="Verdana" pitchFamily="34" charset="0"/>
              </a:defRPr>
            </a:lvl5pPr>
            <a:lvl6pPr marL="2263140" indent="-205740" eaLnBrk="0" fontAlgn="base" hangingPunct="0">
              <a:spcBef>
                <a:spcPct val="0"/>
              </a:spcBef>
              <a:spcAft>
                <a:spcPct val="0"/>
              </a:spcAft>
              <a:defRPr sz="2160">
                <a:solidFill>
                  <a:schemeClr val="tx1"/>
                </a:solidFill>
                <a:latin typeface="Verdana" pitchFamily="34" charset="0"/>
              </a:defRPr>
            </a:lvl6pPr>
            <a:lvl7pPr marL="2674620" indent="-205740" eaLnBrk="0" fontAlgn="base" hangingPunct="0">
              <a:spcBef>
                <a:spcPct val="0"/>
              </a:spcBef>
              <a:spcAft>
                <a:spcPct val="0"/>
              </a:spcAft>
              <a:defRPr sz="2160">
                <a:solidFill>
                  <a:schemeClr val="tx1"/>
                </a:solidFill>
                <a:latin typeface="Verdana" pitchFamily="34" charset="0"/>
              </a:defRPr>
            </a:lvl7pPr>
            <a:lvl8pPr marL="3086100" indent="-205740" eaLnBrk="0" fontAlgn="base" hangingPunct="0">
              <a:spcBef>
                <a:spcPct val="0"/>
              </a:spcBef>
              <a:spcAft>
                <a:spcPct val="0"/>
              </a:spcAft>
              <a:defRPr sz="2160">
                <a:solidFill>
                  <a:schemeClr val="tx1"/>
                </a:solidFill>
                <a:latin typeface="Verdana" pitchFamily="34" charset="0"/>
              </a:defRPr>
            </a:lvl8pPr>
            <a:lvl9pPr marL="3497580" indent="-205740" eaLnBrk="0" fontAlgn="base" hangingPunct="0">
              <a:spcBef>
                <a:spcPct val="0"/>
              </a:spcBef>
              <a:spcAft>
                <a:spcPct val="0"/>
              </a:spcAft>
              <a:defRPr sz="2160">
                <a:solidFill>
                  <a:schemeClr val="tx1"/>
                </a:solidFill>
                <a:latin typeface="Verdana" pitchFamily="34" charset="0"/>
              </a:defRPr>
            </a:lvl9pPr>
          </a:lstStyle>
          <a:p>
            <a:pPr eaLnBrk="1" hangingPunct="1"/>
            <a:r>
              <a:rPr lang="nb-NO" sz="1260" dirty="0">
                <a:latin typeface="Garamond" pitchFamily="18" charset="0"/>
              </a:rPr>
              <a:t>Noemi Katznelson, nka@learning.aau.dk</a:t>
            </a:r>
            <a:endParaRPr lang="en-GB" sz="1260" dirty="0">
              <a:latin typeface="Garamond" pitchFamily="18" charset="0"/>
            </a:endParaRPr>
          </a:p>
        </p:txBody>
      </p:sp>
    </p:spTree>
    <p:extLst>
      <p:ext uri="{BB962C8B-B14F-4D97-AF65-F5344CB8AC3E}">
        <p14:creationId xmlns:p14="http://schemas.microsoft.com/office/powerpoint/2010/main" val="94938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02048FA2-F9E3-88C8-B8D0-726E2837F80A}"/>
              </a:ext>
            </a:extLst>
          </p:cNvPr>
          <p:cNvSpPr>
            <a:spLocks noGrp="1"/>
          </p:cNvSpPr>
          <p:nvPr>
            <p:ph type="ftr" sz="quarter" idx="3"/>
          </p:nvPr>
        </p:nvSpPr>
        <p:spPr>
          <a:xfrm>
            <a:off x="7910602" y="6475445"/>
            <a:ext cx="3474720" cy="357187"/>
          </a:xfrm>
        </p:spPr>
        <p:txBody>
          <a:bodyPr/>
          <a:lstStyle/>
          <a:p>
            <a:pPr>
              <a:defRPr/>
            </a:pPr>
            <a:r>
              <a:rPr lang="en-GB" dirty="0"/>
              <a:t>Noemi Katznelson, nka@learning.aau.dk</a:t>
            </a:r>
            <a:endParaRPr lang="en-GB" sz="990" dirty="0"/>
          </a:p>
        </p:txBody>
      </p:sp>
      <p:sp>
        <p:nvSpPr>
          <p:cNvPr id="6" name="Titel 5">
            <a:extLst>
              <a:ext uri="{FF2B5EF4-FFF2-40B4-BE49-F238E27FC236}">
                <a16:creationId xmlns:a16="http://schemas.microsoft.com/office/drawing/2014/main" id="{9A771865-76A0-4E9B-7D73-2A7A1A645E88}"/>
              </a:ext>
            </a:extLst>
          </p:cNvPr>
          <p:cNvSpPr>
            <a:spLocks noGrp="1"/>
          </p:cNvSpPr>
          <p:nvPr>
            <p:ph type="ctrTitle"/>
          </p:nvPr>
        </p:nvSpPr>
        <p:spPr>
          <a:xfrm>
            <a:off x="1689110" y="264346"/>
            <a:ext cx="8031305" cy="814333"/>
          </a:xfrm>
        </p:spPr>
        <p:txBody>
          <a:bodyPr>
            <a:normAutofit/>
          </a:bodyPr>
          <a:lstStyle/>
          <a:p>
            <a:r>
              <a:rPr lang="da-DK" sz="2400" dirty="0"/>
              <a:t>Vi ser måske en sproglig glidning?</a:t>
            </a:r>
            <a:br>
              <a:rPr lang="da-DK" sz="2520" dirty="0">
                <a:solidFill>
                  <a:srgbClr val="C00000"/>
                </a:solidFill>
                <a:cs typeface="Calibri" panose="020F0502020204030204" pitchFamily="34" charset="0"/>
              </a:rPr>
            </a:br>
            <a:endParaRPr lang="da-DK" sz="2520" dirty="0">
              <a:solidFill>
                <a:srgbClr val="C00000"/>
              </a:solidFill>
              <a:cs typeface="Calibri" panose="020F0502020204030204" pitchFamily="34" charset="0"/>
            </a:endParaRPr>
          </a:p>
        </p:txBody>
      </p:sp>
      <p:sp>
        <p:nvSpPr>
          <p:cNvPr id="7" name="Pladsholder til tekst 6">
            <a:extLst>
              <a:ext uri="{FF2B5EF4-FFF2-40B4-BE49-F238E27FC236}">
                <a16:creationId xmlns:a16="http://schemas.microsoft.com/office/drawing/2014/main" id="{92E3D08E-A066-EFCE-7412-7BFD597EB463}"/>
              </a:ext>
            </a:extLst>
          </p:cNvPr>
          <p:cNvSpPr>
            <a:spLocks noGrp="1"/>
          </p:cNvSpPr>
          <p:nvPr>
            <p:ph type="body" sz="quarter" idx="10"/>
          </p:nvPr>
        </p:nvSpPr>
        <p:spPr>
          <a:xfrm>
            <a:off x="1247163" y="781887"/>
            <a:ext cx="8031305" cy="5693558"/>
          </a:xfrm>
        </p:spPr>
        <p:txBody>
          <a:bodyPr>
            <a:normAutofit fontScale="47500" lnSpcReduction="20000"/>
          </a:bodyPr>
          <a:lstStyle/>
          <a:p>
            <a:pPr>
              <a:lnSpc>
                <a:spcPct val="170000"/>
              </a:lnSpc>
            </a:pPr>
            <a:r>
              <a:rPr lang="da-DK" sz="4200" dirty="0">
                <a:latin typeface="+mn-lt"/>
              </a:rPr>
              <a:t>Passe på med forståelser af, at trivsel er lig med at være glad. En slags ‘happy </a:t>
            </a:r>
            <a:r>
              <a:rPr lang="da-DK" sz="4200" dirty="0" err="1">
                <a:latin typeface="+mn-lt"/>
              </a:rPr>
              <a:t>emojy</a:t>
            </a:r>
            <a:r>
              <a:rPr lang="da-DK" sz="4200" dirty="0">
                <a:latin typeface="+mn-lt"/>
              </a:rPr>
              <a:t> trivsel’ </a:t>
            </a:r>
            <a:r>
              <a:rPr lang="da-DK" sz="4200" dirty="0">
                <a:solidFill>
                  <a:srgbClr val="FF0000"/>
                </a:solidFill>
                <a:latin typeface="+mn-lt"/>
                <a:sym typeface="Wingdings" panose="05000000000000000000" pitchFamily="2" charset="2"/>
              </a:rPr>
              <a:t> =</a:t>
            </a:r>
            <a:r>
              <a:rPr lang="da-DK" sz="4200" dirty="0">
                <a:solidFill>
                  <a:srgbClr val="FF0000"/>
                </a:solidFill>
                <a:latin typeface="+mn-lt"/>
              </a:rPr>
              <a:t> glad  = trivsel</a:t>
            </a:r>
          </a:p>
          <a:p>
            <a:r>
              <a:rPr lang="da-DK" sz="4200" dirty="0">
                <a:latin typeface="+mn-lt"/>
              </a:rPr>
              <a:t>Så bidrager vi til at sygeliggøre negative følelser </a:t>
            </a:r>
            <a:r>
              <a:rPr lang="da-DK" sz="4200" dirty="0">
                <a:solidFill>
                  <a:srgbClr val="FF0000"/>
                </a:solidFill>
                <a:latin typeface="+mn-lt"/>
                <a:sym typeface="Wingdings" panose="05000000000000000000" pitchFamily="2" charset="2"/>
              </a:rPr>
              <a:t> = trist = mistrivsel</a:t>
            </a:r>
            <a:endParaRPr lang="da-DK" sz="4200" dirty="0">
              <a:solidFill>
                <a:srgbClr val="FF0000"/>
              </a:solidFill>
              <a:latin typeface="+mn-lt"/>
            </a:endParaRPr>
          </a:p>
          <a:p>
            <a:pPr marL="0" indent="0">
              <a:buNone/>
            </a:pPr>
            <a:endParaRPr lang="da-DK" sz="4200" dirty="0">
              <a:latin typeface="+mn-lt"/>
            </a:endParaRPr>
          </a:p>
          <a:p>
            <a:pPr marL="0" indent="0">
              <a:buNone/>
            </a:pPr>
            <a:r>
              <a:rPr lang="da-DK" sz="4200" dirty="0">
                <a:latin typeface="+mn-lt"/>
              </a:rPr>
              <a:t>FORDI:</a:t>
            </a:r>
          </a:p>
          <a:p>
            <a:pPr marL="0" indent="0">
              <a:buNone/>
            </a:pPr>
            <a:endParaRPr lang="da-DK" sz="4200" dirty="0">
              <a:latin typeface="+mn-lt"/>
            </a:endParaRPr>
          </a:p>
          <a:p>
            <a:r>
              <a:rPr lang="da-DK" sz="4200" dirty="0">
                <a:latin typeface="+mn-lt"/>
              </a:rPr>
              <a:t>Man kan godt være ked af det, bange osv. OG være i trivsel</a:t>
            </a:r>
          </a:p>
          <a:p>
            <a:r>
              <a:rPr lang="da-DK" sz="4200" dirty="0">
                <a:latin typeface="+mn-lt"/>
              </a:rPr>
              <a:t>Man kan godt mistrives OG være robuste</a:t>
            </a:r>
          </a:p>
          <a:p>
            <a:r>
              <a:rPr lang="da-DK" sz="4200" dirty="0">
                <a:latin typeface="+mn-lt"/>
              </a:rPr>
              <a:t>Man kan godt trives OG være sårbar og følsom</a:t>
            </a:r>
          </a:p>
          <a:p>
            <a:pPr marL="0" indent="0">
              <a:buNone/>
            </a:pPr>
            <a:endParaRPr lang="da-DK" sz="4200" dirty="0">
              <a:latin typeface="+mn-lt"/>
            </a:endParaRPr>
          </a:p>
          <a:p>
            <a:pPr marL="0" indent="0">
              <a:buNone/>
            </a:pPr>
            <a:r>
              <a:rPr lang="da-DK" sz="4200" dirty="0">
                <a:latin typeface="+mn-lt"/>
              </a:rPr>
              <a:t>Opdelinger, hvor vi inddeler unge i dem, der trives eller mistrivsel – i sort/hvidt – er problematiske</a:t>
            </a:r>
          </a:p>
          <a:p>
            <a:pPr marL="0" indent="0">
              <a:lnSpc>
                <a:spcPct val="170000"/>
              </a:lnSpc>
              <a:buNone/>
            </a:pPr>
            <a:r>
              <a:rPr lang="da-DK" sz="4200" dirty="0">
                <a:latin typeface="+mn-lt"/>
              </a:rPr>
              <a:t>Binære forståelser af trivsel fører til skabelsen af afvigerpositioner og idealiseringer af ‘det glade liv’ </a:t>
            </a:r>
          </a:p>
          <a:p>
            <a:endParaRPr lang="da-DK" dirty="0"/>
          </a:p>
        </p:txBody>
      </p:sp>
      <p:sp>
        <p:nvSpPr>
          <p:cNvPr id="3" name="Titel 1">
            <a:extLst>
              <a:ext uri="{FF2B5EF4-FFF2-40B4-BE49-F238E27FC236}">
                <a16:creationId xmlns:a16="http://schemas.microsoft.com/office/drawing/2014/main" id="{383F266F-6C0D-E5C5-996C-B735EC5E763A}"/>
              </a:ext>
            </a:extLst>
          </p:cNvPr>
          <p:cNvSpPr txBox="1">
            <a:spLocks/>
          </p:cNvSpPr>
          <p:nvPr/>
        </p:nvSpPr>
        <p:spPr>
          <a:xfrm>
            <a:off x="1363980" y="671513"/>
            <a:ext cx="9464040" cy="1193006"/>
          </a:xfrm>
          <a:prstGeom prst="rect">
            <a:avLst/>
          </a:prstGeom>
        </p:spPr>
        <p:txBody>
          <a:bodyPr vert="horz" lIns="82296" tIns="41148" rIns="82296" bIns="41148" rtlCol="0" anchor="t" anchorCtr="0">
            <a:normAutofit/>
          </a:bodyPr>
          <a:lstStyle>
            <a:lvl1pPr algn="l" defTabSz="914400" rtl="0" eaLnBrk="1" latinLnBrk="0" hangingPunct="1">
              <a:lnSpc>
                <a:spcPct val="90000"/>
              </a:lnSpc>
              <a:spcBef>
                <a:spcPct val="0"/>
              </a:spcBef>
              <a:buNone/>
              <a:defRPr sz="36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da-DK" sz="3240" dirty="0"/>
          </a:p>
        </p:txBody>
      </p:sp>
    </p:spTree>
    <p:extLst>
      <p:ext uri="{BB962C8B-B14F-4D97-AF65-F5344CB8AC3E}">
        <p14:creationId xmlns:p14="http://schemas.microsoft.com/office/powerpoint/2010/main" val="119200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D049572-8207-2A52-16D5-4E225C1DCA38}"/>
              </a:ext>
            </a:extLst>
          </p:cNvPr>
          <p:cNvSpPr>
            <a:spLocks noGrp="1"/>
          </p:cNvSpPr>
          <p:nvPr>
            <p:ph type="ctrTitle"/>
          </p:nvPr>
        </p:nvSpPr>
        <p:spPr>
          <a:xfrm>
            <a:off x="1190874" y="918973"/>
            <a:ext cx="3144907" cy="3414139"/>
          </a:xfrm>
          <a:noFill/>
        </p:spPr>
        <p:txBody>
          <a:bodyPr vert="horz" wrap="square" lIns="82296" tIns="41148" rIns="82296" bIns="41148" numCol="1" rtlCol="0" anchor="b" anchorCtr="0" compatLnSpc="1">
            <a:prstTxWarp prst="textNoShape">
              <a:avLst/>
            </a:prstTxWarp>
            <a:normAutofit/>
          </a:bodyPr>
          <a:lstStyle/>
          <a:p>
            <a:r>
              <a:rPr lang="da-DK" sz="2880" dirty="0"/>
              <a:t>Tendenser i tiden, der kan bidrage til forandret trivsel</a:t>
            </a:r>
          </a:p>
        </p:txBody>
      </p:sp>
      <p:pic>
        <p:nvPicPr>
          <p:cNvPr id="2" name="Billede 1">
            <a:extLst>
              <a:ext uri="{FF2B5EF4-FFF2-40B4-BE49-F238E27FC236}">
                <a16:creationId xmlns:a16="http://schemas.microsoft.com/office/drawing/2014/main" id="{CEAEF7C2-548A-3524-C7C8-CDD651D73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771" y="1067105"/>
            <a:ext cx="4723790" cy="4723790"/>
          </a:xfrm>
          <a:prstGeom prst="rect">
            <a:avLst/>
          </a:prstGeom>
          <a:effectLst/>
        </p:spPr>
      </p:pic>
      <p:sp>
        <p:nvSpPr>
          <p:cNvPr id="7" name="Rectangle 5">
            <a:extLst>
              <a:ext uri="{FF2B5EF4-FFF2-40B4-BE49-F238E27FC236}">
                <a16:creationId xmlns:a16="http://schemas.microsoft.com/office/drawing/2014/main" id="{B12A38A7-3878-09CE-EFF4-BCA7EA5937B8}"/>
              </a:ext>
            </a:extLst>
          </p:cNvPr>
          <p:cNvSpPr>
            <a:spLocks noGrp="1" noChangeArrowheads="1"/>
          </p:cNvSpPr>
          <p:nvPr>
            <p:ph type="ftr" sz="quarter" idx="3"/>
          </p:nvPr>
        </p:nvSpPr>
        <p:spPr bwMode="auto">
          <a:xfrm>
            <a:off x="8171769" y="6529387"/>
            <a:ext cx="3264923" cy="328613"/>
          </a:xfrm>
          <a:prstGeom prst="rect">
            <a:avLst/>
          </a:prstGeom>
          <a:noFill/>
        </p:spPr>
        <p:txBody>
          <a:bodyPr vert="horz" wrap="square" lIns="82296" tIns="41148" rIns="82296" bIns="41148" numCol="1" rtlCol="0" anchor="ctr" anchorCtr="0" compatLnSpc="1">
            <a:prstTxWarp prst="textNoShape">
              <a:avLst/>
            </a:prstTxWarp>
            <a:normAutofit/>
          </a:bodyPr>
          <a:lstStyle>
            <a:lvl1pPr algn="r">
              <a:defRPr sz="1080" b="1">
                <a:solidFill>
                  <a:srgbClr val="211A52"/>
                </a:solidFill>
                <a:latin typeface="Calibri" panose="020F0502020204030204" pitchFamily="34" charset="0"/>
                <a:cs typeface="Calibri" panose="020F0502020204030204" pitchFamily="34" charset="0"/>
              </a:defRPr>
            </a:lvl1pPr>
          </a:lstStyle>
          <a:p>
            <a:pPr algn="l">
              <a:spcAft>
                <a:spcPts val="540"/>
              </a:spcAft>
              <a:defRPr/>
            </a:pPr>
            <a:r>
              <a:rPr lang="en-US" kern="1200" dirty="0">
                <a:solidFill>
                  <a:srgbClr val="898989"/>
                </a:solidFill>
                <a:latin typeface="+mn-lt"/>
                <a:ea typeface="+mn-ea"/>
                <a:cs typeface="+mn-cs"/>
              </a:rPr>
              <a:t>Noemi Katznelson, nka@learning.aau.dk</a:t>
            </a:r>
          </a:p>
        </p:txBody>
      </p:sp>
    </p:spTree>
    <p:extLst>
      <p:ext uri="{BB962C8B-B14F-4D97-AF65-F5344CB8AC3E}">
        <p14:creationId xmlns:p14="http://schemas.microsoft.com/office/powerpoint/2010/main" val="241803522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49C08EFFB066448BA7ADC0FD7659FBD" ma:contentTypeVersion="15" ma:contentTypeDescription="Opret et nyt dokument." ma:contentTypeScope="" ma:versionID="ee7cd8c9bc074f74e6b493882ee5ae0f">
  <xsd:schema xmlns:xsd="http://www.w3.org/2001/XMLSchema" xmlns:xs="http://www.w3.org/2001/XMLSchema" xmlns:p="http://schemas.microsoft.com/office/2006/metadata/properties" xmlns:ns3="da1eb2b5-190f-4fd5-8af6-30aa7c05834c" xmlns:ns4="cf6166f2-122d-4503-8d38-2f4119dcd238" targetNamespace="http://schemas.microsoft.com/office/2006/metadata/properties" ma:root="true" ma:fieldsID="1ca55bd5f15ff4da001069d95d6338ad" ns3:_="" ns4:_="">
    <xsd:import namespace="da1eb2b5-190f-4fd5-8af6-30aa7c05834c"/>
    <xsd:import namespace="cf6166f2-122d-4503-8d38-2f4119dcd23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1eb2b5-190f-4fd5-8af6-30aa7c0583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6166f2-122d-4503-8d38-2f4119dcd238"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SharingHintHash" ma:index="20"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a1eb2b5-190f-4fd5-8af6-30aa7c05834c" xsi:nil="true"/>
  </documentManagement>
</p:properties>
</file>

<file path=customXml/itemProps1.xml><?xml version="1.0" encoding="utf-8"?>
<ds:datastoreItem xmlns:ds="http://schemas.openxmlformats.org/officeDocument/2006/customXml" ds:itemID="{4F87C53F-AB7D-4E57-AFE3-4BCF74F7EE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1eb2b5-190f-4fd5-8af6-30aa7c05834c"/>
    <ds:schemaRef ds:uri="cf6166f2-122d-4503-8d38-2f4119dcd2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51E6E0-FDC7-4C7D-B460-7EB512FFA5D4}">
  <ds:schemaRefs>
    <ds:schemaRef ds:uri="http://schemas.microsoft.com/sharepoint/v3/contenttype/forms"/>
  </ds:schemaRefs>
</ds:datastoreItem>
</file>

<file path=customXml/itemProps3.xml><?xml version="1.0" encoding="utf-8"?>
<ds:datastoreItem xmlns:ds="http://schemas.openxmlformats.org/officeDocument/2006/customXml" ds:itemID="{073C20C5-349E-4B85-B81C-BA63855F5668}">
  <ds:schemaRefs>
    <ds:schemaRef ds:uri="http://schemas.openxmlformats.org/package/2006/metadata/core-properties"/>
    <ds:schemaRef ds:uri="http://schemas.microsoft.com/office/2006/documentManagement/types"/>
    <ds:schemaRef ds:uri="http://schemas.microsoft.com/office/infopath/2007/PartnerControls"/>
    <ds:schemaRef ds:uri="cf6166f2-122d-4503-8d38-2f4119dcd238"/>
    <ds:schemaRef ds:uri="http://purl.org/dc/elements/1.1/"/>
    <ds:schemaRef ds:uri="http://schemas.microsoft.com/office/2006/metadata/properties"/>
    <ds:schemaRef ds:uri="da1eb2b5-190f-4fd5-8af6-30aa7c05834c"/>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5773</TotalTime>
  <Words>2831</Words>
  <Application>Microsoft Office PowerPoint</Application>
  <PresentationFormat>Widescreen</PresentationFormat>
  <Paragraphs>199</Paragraphs>
  <Slides>20</Slides>
  <Notes>11</Notes>
  <HiddenSlides>0</HiddenSlides>
  <MMClips>0</MMClips>
  <ScaleCrop>false</ScaleCrop>
  <HeadingPairs>
    <vt:vector size="8" baseType="variant">
      <vt:variant>
        <vt:lpstr>Benyttede skrifttyper</vt:lpstr>
      </vt:variant>
      <vt:variant>
        <vt:i4>6</vt:i4>
      </vt:variant>
      <vt:variant>
        <vt:lpstr>Tema</vt:lpstr>
      </vt:variant>
      <vt:variant>
        <vt:i4>1</vt:i4>
      </vt:variant>
      <vt:variant>
        <vt:lpstr>Integrerede OLE-servere</vt:lpstr>
      </vt:variant>
      <vt:variant>
        <vt:i4>1</vt:i4>
      </vt:variant>
      <vt:variant>
        <vt:lpstr>Slidetitler</vt:lpstr>
      </vt:variant>
      <vt:variant>
        <vt:i4>20</vt:i4>
      </vt:variant>
    </vt:vector>
  </HeadingPairs>
  <TitlesOfParts>
    <vt:vector size="28" baseType="lpstr">
      <vt:lpstr>MS PGothic</vt:lpstr>
      <vt:lpstr>Arial</vt:lpstr>
      <vt:lpstr>Calibri</vt:lpstr>
      <vt:lpstr>Garamond</vt:lpstr>
      <vt:lpstr>Tahoma</vt:lpstr>
      <vt:lpstr>Times New Roman</vt:lpstr>
      <vt:lpstr>Office-tema</vt:lpstr>
      <vt:lpstr>Microsoft Excel Chart</vt:lpstr>
      <vt:lpstr>Tendenser i ungdomslivet  Noemi Katznelson</vt:lpstr>
      <vt:lpstr>1. Tendens: Livsfaser i forandring Ungdoms- og voksenfasen flyder sammen </vt:lpstr>
      <vt:lpstr>PowerPoint-præsentation</vt:lpstr>
      <vt:lpstr> 2. Tendens: Ændret relationsgrammatik</vt:lpstr>
      <vt:lpstr> 3. Tendens: Brede historiske bevægelser i unges uddannelsesdiskurser </vt:lpstr>
      <vt:lpstr> 20’ernes – menings-diskurs </vt:lpstr>
      <vt:lpstr>4. Tendens: Trivsel og mistrivsel under forandring  </vt:lpstr>
      <vt:lpstr>Vi ser måske en sproglig glidning? </vt:lpstr>
      <vt:lpstr>Tendenser i tiden, der kan bidrage til forandret trivsel</vt:lpstr>
      <vt:lpstr>PowerPoint-præsentation</vt:lpstr>
      <vt:lpstr>PowerPoint-præsentation</vt:lpstr>
      <vt:lpstr>PowerPoint-præsentation</vt:lpstr>
      <vt:lpstr>PowerPoint-præsentation</vt:lpstr>
      <vt:lpstr>Et intensiveret selvforhold</vt:lpstr>
      <vt:lpstr> På tværs af tendenserne  </vt:lpstr>
      <vt:lpstr>Opsamling: Hvad kan I fokusere på?</vt:lpstr>
      <vt:lpstr>I skal stå på tær – det  er de unges arbejdsmarked</vt:lpstr>
      <vt:lpstr>PowerPoint-præsentation</vt:lpstr>
      <vt:lpstr>Læs mere…</vt:lpstr>
      <vt:lpstr>Arbejdsspørgsmål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 udsathed i ungdomslivet Noemi Katznelson</dc:title>
  <dc:creator>Søren Emil Søe Degn</dc:creator>
  <cp:lastModifiedBy>Noemi Katznelson</cp:lastModifiedBy>
  <cp:revision>34</cp:revision>
  <dcterms:created xsi:type="dcterms:W3CDTF">2022-12-05T08:49:16Z</dcterms:created>
  <dcterms:modified xsi:type="dcterms:W3CDTF">2024-09-09T05:57:52Z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0x010100249C08EFFB066448BA7ADC0FD7659FBD</vt:lpwstr>
  </property>
</Properties>
</file>